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88"/>
  </p:notesMasterIdLst>
  <p:handoutMasterIdLst>
    <p:handoutMasterId r:id="rId89"/>
  </p:handoutMasterIdLst>
  <p:sldIdLst>
    <p:sldId id="259" r:id="rId3"/>
    <p:sldId id="273" r:id="rId4"/>
    <p:sldId id="277" r:id="rId5"/>
    <p:sldId id="278" r:id="rId6"/>
    <p:sldId id="358" r:id="rId7"/>
    <p:sldId id="279" r:id="rId8"/>
    <p:sldId id="359" r:id="rId9"/>
    <p:sldId id="350" r:id="rId10"/>
    <p:sldId id="272" r:id="rId11"/>
    <p:sldId id="274" r:id="rId12"/>
    <p:sldId id="360" r:id="rId13"/>
    <p:sldId id="286" r:id="rId14"/>
    <p:sldId id="289" r:id="rId15"/>
    <p:sldId id="361" r:id="rId16"/>
    <p:sldId id="287" r:id="rId17"/>
    <p:sldId id="284" r:id="rId18"/>
    <p:sldId id="292" r:id="rId19"/>
    <p:sldId id="293" r:id="rId20"/>
    <p:sldId id="294" r:id="rId21"/>
    <p:sldId id="295" r:id="rId22"/>
    <p:sldId id="317" r:id="rId23"/>
    <p:sldId id="296" r:id="rId24"/>
    <p:sldId id="299" r:id="rId25"/>
    <p:sldId id="318" r:id="rId26"/>
    <p:sldId id="319" r:id="rId27"/>
    <p:sldId id="320" r:id="rId28"/>
    <p:sldId id="301" r:id="rId29"/>
    <p:sldId id="300" r:id="rId30"/>
    <p:sldId id="297" r:id="rId31"/>
    <p:sldId id="321" r:id="rId32"/>
    <p:sldId id="302" r:id="rId33"/>
    <p:sldId id="303" r:id="rId34"/>
    <p:sldId id="322" r:id="rId35"/>
    <p:sldId id="306" r:id="rId36"/>
    <p:sldId id="304" r:id="rId37"/>
    <p:sldId id="308" r:id="rId38"/>
    <p:sldId id="316" r:id="rId39"/>
    <p:sldId id="323" r:id="rId40"/>
    <p:sldId id="305" r:id="rId41"/>
    <p:sldId id="307" r:id="rId42"/>
    <p:sldId id="357" r:id="rId43"/>
    <p:sldId id="328" r:id="rId44"/>
    <p:sldId id="281" r:id="rId45"/>
    <p:sldId id="275" r:id="rId46"/>
    <p:sldId id="282" r:id="rId47"/>
    <p:sldId id="283" r:id="rId48"/>
    <p:sldId id="315" r:id="rId49"/>
    <p:sldId id="285" r:id="rId50"/>
    <p:sldId id="326" r:id="rId51"/>
    <p:sldId id="327" r:id="rId52"/>
    <p:sldId id="329" r:id="rId53"/>
    <p:sldId id="314" r:id="rId54"/>
    <p:sldId id="310" r:id="rId55"/>
    <p:sldId id="312" r:id="rId56"/>
    <p:sldId id="352" r:id="rId57"/>
    <p:sldId id="332" r:id="rId58"/>
    <p:sldId id="333" r:id="rId59"/>
    <p:sldId id="335" r:id="rId60"/>
    <p:sldId id="337" r:id="rId61"/>
    <p:sldId id="338" r:id="rId62"/>
    <p:sldId id="339" r:id="rId63"/>
    <p:sldId id="340" r:id="rId64"/>
    <p:sldId id="343" r:id="rId65"/>
    <p:sldId id="345" r:id="rId66"/>
    <p:sldId id="331" r:id="rId67"/>
    <p:sldId id="336" r:id="rId68"/>
    <p:sldId id="341" r:id="rId69"/>
    <p:sldId id="362" r:id="rId70"/>
    <p:sldId id="330" r:id="rId71"/>
    <p:sldId id="309" r:id="rId72"/>
    <p:sldId id="348" r:id="rId73"/>
    <p:sldId id="347" r:id="rId74"/>
    <p:sldId id="353" r:id="rId75"/>
    <p:sldId id="354" r:id="rId76"/>
    <p:sldId id="355" r:id="rId77"/>
    <p:sldId id="342" r:id="rId78"/>
    <p:sldId id="364" r:id="rId79"/>
    <p:sldId id="365" r:id="rId80"/>
    <p:sldId id="366" r:id="rId81"/>
    <p:sldId id="367" r:id="rId82"/>
    <p:sldId id="368" r:id="rId83"/>
    <p:sldId id="351" r:id="rId84"/>
    <p:sldId id="363" r:id="rId85"/>
    <p:sldId id="270" r:id="rId86"/>
    <p:sldId id="369" r:id="rId87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8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2" autoAdjust="0"/>
    <p:restoredTop sz="80345" autoAdjust="0"/>
  </p:normalViewPr>
  <p:slideViewPr>
    <p:cSldViewPr>
      <p:cViewPr>
        <p:scale>
          <a:sx n="100" d="100"/>
          <a:sy n="100" d="100"/>
        </p:scale>
        <p:origin x="-121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7.xml"/><Relationship Id="rId50" Type="http://schemas.openxmlformats.org/officeDocument/2006/relationships/slide" Target="slides/slide50.xml"/><Relationship Id="rId55" Type="http://schemas.openxmlformats.org/officeDocument/2006/relationships/slide" Target="slides/slide55.xml"/><Relationship Id="rId63" Type="http://schemas.openxmlformats.org/officeDocument/2006/relationships/slide" Target="slides/slide63.xml"/><Relationship Id="rId68" Type="http://schemas.openxmlformats.org/officeDocument/2006/relationships/slide" Target="slides/slide68.xml"/><Relationship Id="rId76" Type="http://schemas.openxmlformats.org/officeDocument/2006/relationships/slide" Target="slides/slide76.xml"/><Relationship Id="rId7" Type="http://schemas.openxmlformats.org/officeDocument/2006/relationships/slide" Target="slides/slide7.xml"/><Relationship Id="rId71" Type="http://schemas.openxmlformats.org/officeDocument/2006/relationships/slide" Target="slides/slide71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3" Type="http://schemas.openxmlformats.org/officeDocument/2006/relationships/slide" Target="slides/slide53.xml"/><Relationship Id="rId58" Type="http://schemas.openxmlformats.org/officeDocument/2006/relationships/slide" Target="slides/slide58.xml"/><Relationship Id="rId66" Type="http://schemas.openxmlformats.org/officeDocument/2006/relationships/slide" Target="slides/slide66.xml"/><Relationship Id="rId74" Type="http://schemas.openxmlformats.org/officeDocument/2006/relationships/slide" Target="slides/slide74.xml"/><Relationship Id="rId79" Type="http://schemas.openxmlformats.org/officeDocument/2006/relationships/slide" Target="slides/slide84.xml"/><Relationship Id="rId5" Type="http://schemas.openxmlformats.org/officeDocument/2006/relationships/slide" Target="slides/slide5.xml"/><Relationship Id="rId61" Type="http://schemas.openxmlformats.org/officeDocument/2006/relationships/slide" Target="slides/slide61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52" Type="http://schemas.openxmlformats.org/officeDocument/2006/relationships/slide" Target="slides/slide52.xml"/><Relationship Id="rId60" Type="http://schemas.openxmlformats.org/officeDocument/2006/relationships/slide" Target="slides/slide60.xml"/><Relationship Id="rId65" Type="http://schemas.openxmlformats.org/officeDocument/2006/relationships/slide" Target="slides/slide65.xml"/><Relationship Id="rId73" Type="http://schemas.openxmlformats.org/officeDocument/2006/relationships/slide" Target="slides/slide73.xml"/><Relationship Id="rId78" Type="http://schemas.openxmlformats.org/officeDocument/2006/relationships/slide" Target="slides/slide83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56" Type="http://schemas.openxmlformats.org/officeDocument/2006/relationships/slide" Target="slides/slide56.xml"/><Relationship Id="rId64" Type="http://schemas.openxmlformats.org/officeDocument/2006/relationships/slide" Target="slides/slide64.xml"/><Relationship Id="rId69" Type="http://schemas.openxmlformats.org/officeDocument/2006/relationships/slide" Target="slides/slide69.xml"/><Relationship Id="rId77" Type="http://schemas.openxmlformats.org/officeDocument/2006/relationships/slide" Target="slides/slide82.xml"/><Relationship Id="rId8" Type="http://schemas.openxmlformats.org/officeDocument/2006/relationships/slide" Target="slides/slide8.xml"/><Relationship Id="rId51" Type="http://schemas.openxmlformats.org/officeDocument/2006/relationships/slide" Target="slides/slide51.xml"/><Relationship Id="rId72" Type="http://schemas.openxmlformats.org/officeDocument/2006/relationships/slide" Target="slides/slide72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6.xml"/><Relationship Id="rId59" Type="http://schemas.openxmlformats.org/officeDocument/2006/relationships/slide" Target="slides/slide59.xml"/><Relationship Id="rId67" Type="http://schemas.openxmlformats.org/officeDocument/2006/relationships/slide" Target="slides/slide67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54" Type="http://schemas.openxmlformats.org/officeDocument/2006/relationships/slide" Target="slides/slide54.xml"/><Relationship Id="rId62" Type="http://schemas.openxmlformats.org/officeDocument/2006/relationships/slide" Target="slides/slide62.xml"/><Relationship Id="rId70" Type="http://schemas.openxmlformats.org/officeDocument/2006/relationships/slide" Target="slides/slide70.xml"/><Relationship Id="rId75" Type="http://schemas.openxmlformats.org/officeDocument/2006/relationships/slide" Target="slides/slide75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49.xml"/><Relationship Id="rId57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AFEEB-B999-43BC-8CFC-357E2A34ACF0}" type="datetimeFigureOut">
              <a:rPr lang="en-AU" smtClean="0"/>
              <a:pPr/>
              <a:t>17/01/2016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6C07B-6F65-4C05-B89D-9A444B6C471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653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353E-B277-4142-B21D-1B89E42D3123}" type="datetimeFigureOut">
              <a:rPr lang="en-AU" smtClean="0"/>
              <a:pPr/>
              <a:t>17/01/2016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DCBDE-2F60-487B-96C2-31CAE9D53FA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90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Accelerate</a:t>
            </a:r>
            <a:r>
              <a:rPr lang="en-AU" baseline="0" dirty="0" smtClean="0"/>
              <a:t> – to change velocity. Go from stop to some speed. So you have added kinetic energy.</a:t>
            </a:r>
          </a:p>
          <a:p>
            <a:endParaRPr lang="en-AU" baseline="0" dirty="0" smtClean="0"/>
          </a:p>
          <a:p>
            <a:r>
              <a:rPr lang="en-AU" baseline="0" dirty="0" smtClean="0"/>
              <a:t>Can anyone tell me if we are a collider or a light source.</a:t>
            </a:r>
          </a:p>
          <a:p>
            <a:endParaRPr lang="en-AU" baseline="0" dirty="0" smtClean="0"/>
          </a:p>
          <a:p>
            <a:r>
              <a:rPr lang="en-AU" baseline="0" dirty="0" smtClean="0"/>
              <a:t>Before it was realised that synchrotrons could be  "light source", synchrotrons were mainly used as particle colliders.</a:t>
            </a:r>
          </a:p>
          <a:p>
            <a:endParaRPr lang="en-A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One of the most famous particle collider is the LHC. Who here has heard of the LHC? Can anyone tell me what it stands for? (pop quiz)</a:t>
            </a:r>
          </a:p>
          <a:p>
            <a:endParaRPr lang="en-AU" dirty="0" smtClean="0"/>
          </a:p>
          <a:p>
            <a:r>
              <a:rPr lang="en-AU" dirty="0" smtClean="0"/>
              <a:t>CERN - </a:t>
            </a:r>
            <a:r>
              <a:rPr lang="en-AU" b="1" dirty="0" smtClean="0"/>
              <a:t>European Organization for Nuclear Research - </a:t>
            </a:r>
            <a:r>
              <a:rPr lang="en-AU" dirty="0" smtClean="0"/>
              <a:t>2,400 full-time employees, 1,500 part-time employees, and hosts some 10,000 visiting scientists and engineers, representing 608 universities and research facilities and 113 nationalities – Est. </a:t>
            </a:r>
            <a:r>
              <a:rPr lang="en-AU" smtClean="0"/>
              <a:t>1954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11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Motivation.</a:t>
            </a:r>
            <a:r>
              <a:rPr lang="en-AU" baseline="0" dirty="0" smtClean="0"/>
              <a:t> Why are we doing what we do? Curiosity. We want to understand fundamental nature of the physical universe.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12</a:t>
            </a:fld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Have you heard of the Big Bang Theory? An no not the TV series</a:t>
            </a:r>
            <a:r>
              <a:rPr lang="en-AU" baseline="0" dirty="0" smtClean="0"/>
              <a:t> though you get points for knowing about it.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13</a:t>
            </a:fld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Accelerate</a:t>
            </a:r>
            <a:r>
              <a:rPr lang="en-AU" baseline="0" dirty="0" smtClean="0"/>
              <a:t> – to change velocity. Go from stop to some speed. So you have added kinetic energy.</a:t>
            </a:r>
          </a:p>
          <a:p>
            <a:endParaRPr lang="en-AU" baseline="0" dirty="0" smtClean="0"/>
          </a:p>
          <a:p>
            <a:r>
              <a:rPr lang="en-AU" baseline="0" dirty="0" smtClean="0"/>
              <a:t>Can anyone tell me if we are a collider or a light source.</a:t>
            </a:r>
          </a:p>
          <a:p>
            <a:endParaRPr lang="en-AU" baseline="0" dirty="0" smtClean="0"/>
          </a:p>
          <a:p>
            <a:r>
              <a:rPr lang="en-AU" baseline="0" dirty="0" smtClean="0"/>
              <a:t>Before it was realised that synchrotrons could be  "light source", synchrotrons were mainly used as particle colliders.</a:t>
            </a:r>
          </a:p>
          <a:p>
            <a:endParaRPr lang="en-A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One of the most famous particle collider is the LHC. Who here has heard of the LHC? Can anyone tell me what it stands for? (pop quiz)</a:t>
            </a:r>
          </a:p>
          <a:p>
            <a:endParaRPr lang="en-AU" dirty="0" smtClean="0"/>
          </a:p>
          <a:p>
            <a:r>
              <a:rPr lang="en-AU" dirty="0" smtClean="0"/>
              <a:t>CERN - </a:t>
            </a:r>
            <a:r>
              <a:rPr lang="en-AU" b="1" dirty="0" smtClean="0"/>
              <a:t>European Organization for Nuclear Research - </a:t>
            </a:r>
            <a:r>
              <a:rPr lang="en-AU" dirty="0" smtClean="0"/>
              <a:t>2,400 full-time employees, 1,500 part-time employees, and hosts some 10,000 visiting scientists and engineers, representing 608 universities and research facilities and 113 nationalities – Est. 1954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Lorentz</a:t>
            </a:r>
            <a:r>
              <a:rPr lang="en-AU" baseline="0" dirty="0" smtClean="0"/>
              <a:t> tells you what forces a charged particle will </a:t>
            </a:r>
            <a:r>
              <a:rPr lang="en-AU" baseline="0" dirty="0" err="1" smtClean="0"/>
              <a:t>expereince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16</a:t>
            </a:fld>
            <a:endParaRPr lang="en-A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18</a:t>
            </a:fld>
            <a:endParaRPr lang="en-A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1.44e-14 joules per electron</a:t>
            </a:r>
          </a:p>
          <a:p>
            <a:r>
              <a:rPr lang="en-AU" dirty="0" smtClean="0"/>
              <a:t>1e9 electrons typically</a:t>
            </a:r>
          </a:p>
          <a:p>
            <a:r>
              <a:rPr lang="en-AU" dirty="0" smtClean="0"/>
              <a:t>Total energy is 1e-6 Joules</a:t>
            </a:r>
            <a:r>
              <a:rPr lang="en-AU" baseline="0" dirty="0" smtClean="0"/>
              <a:t> -&gt; equivalent to dropping a house fly from 1 meter.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19</a:t>
            </a:fld>
            <a:endParaRPr lang="en-A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20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21</a:t>
            </a:fld>
            <a:endParaRPr lang="en-A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22</a:t>
            </a:fld>
            <a:endParaRPr lang="en-A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23</a:t>
            </a:fld>
            <a:endParaRPr lang="en-A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25</a:t>
            </a:fld>
            <a:endParaRPr lang="en-A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26</a:t>
            </a:fld>
            <a:endParaRPr lang="en-A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27</a:t>
            </a:fld>
            <a:endParaRPr lang="en-A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28</a:t>
            </a:fld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Need to show a</a:t>
            </a:r>
            <a:r>
              <a:rPr lang="en-AU" baseline="0" dirty="0" smtClean="0"/>
              <a:t> picture of what the cavities look like maybe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29</a:t>
            </a:fld>
            <a:endParaRPr lang="en-A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30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Does</a:t>
            </a:r>
            <a:r>
              <a:rPr lang="en-AU" baseline="0" dirty="0" smtClean="0"/>
              <a:t> the way the electrons move remind you of anything? Centripetal force, swinging an object in a circle.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31</a:t>
            </a:fld>
            <a:endParaRPr lang="en-A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Put it all together and we have the booster ring. RF</a:t>
            </a:r>
            <a:r>
              <a:rPr lang="en-AU" baseline="0" dirty="0" smtClean="0"/>
              <a:t> cavities (like mini linear accelerators).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32</a:t>
            </a:fld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33</a:t>
            </a:fld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34</a:t>
            </a:fld>
            <a:endParaRPr lang="en-A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1e-6 Joules at the Gun,</a:t>
            </a:r>
            <a:r>
              <a:rPr lang="en-AU" baseline="0" dirty="0" smtClean="0"/>
              <a:t> now its 0.033 Joules. Kinetic energy of two raisins dropped from 1 meter.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We talked about colliders</a:t>
            </a:r>
            <a:r>
              <a:rPr lang="en-AU" baseline="0" dirty="0" smtClean="0"/>
              <a:t> and light sources. Are storage ring used in colliders as well? What do you think? Why store electrons if you're going to </a:t>
            </a:r>
            <a:r>
              <a:rPr lang="en-AU" baseline="0" dirty="0" err="1" smtClean="0"/>
              <a:t>colloide</a:t>
            </a:r>
            <a:r>
              <a:rPr lang="en-AU" baseline="0" dirty="0" smtClean="0"/>
              <a:t> them? </a:t>
            </a:r>
            <a:r>
              <a:rPr lang="en-AU" dirty="0" smtClean="0"/>
              <a:t>You might wonder why.</a:t>
            </a:r>
          </a:p>
          <a:p>
            <a:endParaRPr lang="en-AU" dirty="0" smtClean="0"/>
          </a:p>
          <a:p>
            <a:r>
              <a:rPr lang="en-AU" dirty="0" smtClean="0"/>
              <a:t>If I was an electron the nearest neighbour</a:t>
            </a:r>
            <a:r>
              <a:rPr lang="en-AU" baseline="0" dirty="0" smtClean="0"/>
              <a:t> would be on average 100,000 km away. Earth's circumference is 40,000 km. Its about 1/3 the distance to the moon.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35</a:t>
            </a:fld>
            <a:endParaRPr lang="en-A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36</a:t>
            </a:fld>
            <a:endParaRPr lang="en-A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37</a:t>
            </a:fld>
            <a:endParaRPr lang="en-A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Wait, what do these things look like?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38</a:t>
            </a:fld>
            <a:endParaRPr lang="en-A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39</a:t>
            </a:fld>
            <a:endParaRPr lang="en-A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40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41</a:t>
            </a:fld>
            <a:endParaRPr lang="en-A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42</a:t>
            </a:fld>
            <a:endParaRPr lang="en-A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Fundamental form of interaction we experience. It</a:t>
            </a:r>
            <a:r>
              <a:rPr lang="en-AU" baseline="0" dirty="0" smtClean="0"/>
              <a:t> is how we predominantly observe and interact with the physical universe around us.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43</a:t>
            </a:fld>
            <a:endParaRPr lang="en-A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44</a:t>
            </a:fld>
            <a:endParaRPr lang="en-A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45</a:t>
            </a:fld>
            <a:endParaRPr lang="en-A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46</a:t>
            </a:fld>
            <a:endParaRPr lang="en-A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47</a:t>
            </a:fld>
            <a:endParaRPr lang="en-A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48</a:t>
            </a:fld>
            <a:endParaRPr lang="en-A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49</a:t>
            </a:fld>
            <a:endParaRPr lang="en-A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50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51</a:t>
            </a:fld>
            <a:endParaRPr lang="en-A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52</a:t>
            </a:fld>
            <a:endParaRPr lang="en-A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Store electrons to collide. If I was an electron the nearest neighbour</a:t>
            </a:r>
            <a:r>
              <a:rPr lang="en-AU" baseline="0" dirty="0" smtClean="0"/>
              <a:t> would be on average 100,000 km away.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53</a:t>
            </a:fld>
            <a:endParaRPr lang="en-A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54</a:t>
            </a:fld>
            <a:endParaRPr lang="en-A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55</a:t>
            </a:fld>
            <a:endParaRPr lang="en-A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Complex interactions. Looking at various interactions gives</a:t>
            </a:r>
            <a:r>
              <a:rPr lang="en-AU" baseline="0" dirty="0" smtClean="0"/>
              <a:t> us information on the properties of matter that the radiation interacts with.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56</a:t>
            </a:fld>
            <a:endParaRPr lang="en-A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57</a:t>
            </a:fld>
            <a:endParaRPr lang="en-A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58</a:t>
            </a:fld>
            <a:endParaRPr lang="en-A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3 legged race</a:t>
            </a:r>
          </a:p>
          <a:p>
            <a:r>
              <a:rPr lang="en-AU" dirty="0" smtClean="0"/>
              <a:t>In time with each</a:t>
            </a:r>
            <a:r>
              <a:rPr lang="en-AU" baseline="0" dirty="0" smtClean="0"/>
              <a:t> other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59</a:t>
            </a:fld>
            <a:endParaRPr lang="en-A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3 legged race</a:t>
            </a:r>
          </a:p>
          <a:p>
            <a:r>
              <a:rPr lang="en-AU" dirty="0" smtClean="0"/>
              <a:t>In time with each</a:t>
            </a:r>
            <a:r>
              <a:rPr lang="en-AU" baseline="0" dirty="0" smtClean="0"/>
              <a:t> other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60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3 legged race</a:t>
            </a:r>
          </a:p>
          <a:p>
            <a:r>
              <a:rPr lang="en-AU" dirty="0" smtClean="0"/>
              <a:t>In time with each</a:t>
            </a:r>
            <a:r>
              <a:rPr lang="en-AU" baseline="0" dirty="0" smtClean="0"/>
              <a:t> other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61</a:t>
            </a:fld>
            <a:endParaRPr lang="en-A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3 legged race</a:t>
            </a:r>
          </a:p>
          <a:p>
            <a:r>
              <a:rPr lang="en-AU" dirty="0" smtClean="0"/>
              <a:t>In time with each</a:t>
            </a:r>
            <a:r>
              <a:rPr lang="en-AU" baseline="0" dirty="0" smtClean="0"/>
              <a:t> other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62</a:t>
            </a:fld>
            <a:endParaRPr lang="en-A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3 legged race</a:t>
            </a:r>
          </a:p>
          <a:p>
            <a:r>
              <a:rPr lang="en-AU" dirty="0" smtClean="0"/>
              <a:t>In time with each</a:t>
            </a:r>
            <a:r>
              <a:rPr lang="en-AU" baseline="0" dirty="0" smtClean="0"/>
              <a:t> other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63</a:t>
            </a:fld>
            <a:endParaRPr lang="en-A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3 legged race</a:t>
            </a:r>
          </a:p>
          <a:p>
            <a:r>
              <a:rPr lang="en-AU" dirty="0" smtClean="0"/>
              <a:t>In time with each</a:t>
            </a:r>
            <a:r>
              <a:rPr lang="en-AU" baseline="0" dirty="0" smtClean="0"/>
              <a:t> other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64</a:t>
            </a:fld>
            <a:endParaRPr lang="en-A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83</a:t>
            </a:fld>
            <a:endParaRPr lang="en-A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Accelerate</a:t>
            </a:r>
            <a:r>
              <a:rPr lang="en-AU" baseline="0" dirty="0" smtClean="0"/>
              <a:t> – to change velocity. Go from stop to some speed. So you have added kinetic energy.</a:t>
            </a:r>
          </a:p>
          <a:p>
            <a:endParaRPr lang="en-AU" baseline="0" dirty="0" smtClean="0"/>
          </a:p>
          <a:p>
            <a:r>
              <a:rPr lang="en-AU" baseline="0" dirty="0" smtClean="0"/>
              <a:t>Can anyone tell me if we are a collider or a light source.</a:t>
            </a:r>
          </a:p>
          <a:p>
            <a:endParaRPr lang="en-AU" baseline="0" dirty="0" smtClean="0"/>
          </a:p>
          <a:p>
            <a:r>
              <a:rPr lang="en-AU" baseline="0" dirty="0" smtClean="0"/>
              <a:t>Before it was realised that synchrotrons could be  "light source", synchrotrons were mainly used as particle colliders.</a:t>
            </a:r>
          </a:p>
          <a:p>
            <a:endParaRPr lang="en-A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One of the most famous particle collider is the LHC. Who here has heard of the LHC? Can anyone tell me what it stands for? (pop quiz)</a:t>
            </a:r>
          </a:p>
          <a:p>
            <a:endParaRPr lang="en-AU" dirty="0" smtClean="0"/>
          </a:p>
          <a:p>
            <a:r>
              <a:rPr lang="en-AU" dirty="0" smtClean="0"/>
              <a:t>CERN - </a:t>
            </a:r>
            <a:r>
              <a:rPr lang="en-AU" b="1" dirty="0" smtClean="0"/>
              <a:t>European Organization for Nuclear Research - </a:t>
            </a:r>
            <a:r>
              <a:rPr lang="en-AU" dirty="0" smtClean="0"/>
              <a:t>2,400 full-time employees, 1,500 part-time employees, and hosts some 10,000 visiting scientists and engineers, representing 608 universities and research facilities and 113 nationalities – Est. 1954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10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must-be-credited-Peter-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509120"/>
            <a:ext cx="922496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9592" y="2130425"/>
            <a:ext cx="7320292" cy="1470025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AU" sz="2800" kern="120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58" y="3645024"/>
            <a:ext cx="6440760" cy="57606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AU" sz="20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8214" y="6584156"/>
            <a:ext cx="78578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ustralian Synchrotron_PRIM_[CMYK].png"/>
          <p:cNvPicPr>
            <a:picLocks noChangeAspect="1"/>
          </p:cNvPicPr>
          <p:nvPr userDrawn="1"/>
        </p:nvPicPr>
        <p:blipFill>
          <a:blip r:embed="rId3" cstate="screen">
            <a:biLevel thresh="50000"/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879582"/>
            <a:ext cx="2448273" cy="670424"/>
          </a:xfrm>
          <a:prstGeom prst="rect">
            <a:avLst/>
          </a:prstGeom>
        </p:spPr>
      </p:pic>
      <p:pic>
        <p:nvPicPr>
          <p:cNvPr id="9" name="Picture 8" descr="ACAS_logo_colour_tagline.pn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836712"/>
            <a:ext cx="1296144" cy="75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116" y="-24"/>
            <a:ext cx="6886652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27117"/>
            <a:ext cx="8572560" cy="428314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571744"/>
            <a:ext cx="8572560" cy="333377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85721" y="1972226"/>
            <a:ext cx="5357823" cy="571493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43042" y="1619237"/>
            <a:ext cx="5715040" cy="428628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619225"/>
            <a:ext cx="3927600" cy="4192099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714876" y="1619238"/>
            <a:ext cx="3928724" cy="4191029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714866"/>
            <a:ext cx="3071834" cy="400015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14744" y="1523987"/>
            <a:ext cx="4786316" cy="419102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right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7158" y="1523987"/>
            <a:ext cx="4786316" cy="41910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72132" y="1714866"/>
            <a:ext cx="3071834" cy="400015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Frame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33485"/>
            <a:ext cx="9144000" cy="5524515"/>
          </a:xfrm>
          <a:ln w="76200">
            <a:noFill/>
          </a:ln>
        </p:spPr>
        <p:txBody>
          <a:bodyPr anchor="t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5517"/>
            <a:ext cx="9144000" cy="952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C6F8F7-1A7D-4E9F-8365-322F252B749C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9050B8-5734-496F-9552-9615E349C88A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11632A-65D3-48F5-BC55-56173B4BF1BF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C8697-8C63-4B18-9D00-881C68505AAF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B40D07-DEE6-4CAC-81E5-1B4206E656BE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387608-859D-4FB4-AB7A-0FF3F48658E8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E4CCF7-6E4A-4CBE-9CB1-B4F841A4888A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E901C-9E13-4FF4-9A1A-46646816B925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74D692-E06E-4147-A3EC-85C9C91B02C7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CF64D9-6941-41DC-9D0C-6BAFA50741C2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428724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gradient_band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28724"/>
            <a:ext cx="5715009" cy="139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22"/>
          <p:cNvGrpSpPr/>
          <p:nvPr userDrawn="1"/>
        </p:nvGrpSpPr>
        <p:grpSpPr>
          <a:xfrm>
            <a:off x="989354" y="2331890"/>
            <a:ext cx="7143660" cy="3689398"/>
            <a:chOff x="324632" y="1428742"/>
            <a:chExt cx="8352000" cy="2786082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324632" y="2821783"/>
              <a:ext cx="8352000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5400000">
              <a:off x="1013931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5400000">
              <a:off x="3102657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5400000">
              <a:off x="5191383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</p:grpSp>
      <p:pic>
        <p:nvPicPr>
          <p:cNvPr id="21" name="Picture 20" descr="Australian Synchrotron_PRIM_[CMYK]w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360469"/>
            <a:ext cx="2674658" cy="73241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625" y="370903"/>
            <a:ext cx="3695191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3A0DC7-D8AA-4198-BDFD-69CFA4B092DD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C09340-72E3-4248-9751-B8D9FF8960FD}" type="datetime1">
              <a:rPr lang="en-AU" smtClean="0"/>
              <a:pPr/>
              <a:t>17/01/2016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28676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gradient_band_CMYK.pn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28676"/>
            <a:ext cx="5715009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iffratcion_Graphic.pn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5760" y="0"/>
            <a:ext cx="2018240" cy="14287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91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0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134" y="6309320"/>
            <a:ext cx="2098800" cy="409138"/>
          </a:xfrm>
          <a:prstGeom prst="rect">
            <a:avLst/>
          </a:prstGeom>
          <a:noFill/>
        </p:spPr>
      </p:pic>
      <p:pic>
        <p:nvPicPr>
          <p:cNvPr id="11" name="Picture 10" descr="ACAS_logo_colour_tagline_right.png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640" y="6237312"/>
            <a:ext cx="1149413" cy="576064"/>
          </a:xfrm>
          <a:prstGeom prst="rect">
            <a:avLst/>
          </a:prstGeom>
        </p:spPr>
      </p:pic>
      <p:pic>
        <p:nvPicPr>
          <p:cNvPr id="12" name="Picture 11" descr="asls_logo"/>
          <p:cNvPicPr/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167755"/>
            <a:ext cx="1302385" cy="69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928676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gradient_band_CMYK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28676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00958" y="4581358"/>
            <a:ext cx="1645068" cy="2147222"/>
            <a:chOff x="7500958" y="2828700"/>
            <a:chExt cx="1645068" cy="2147222"/>
          </a:xfrm>
        </p:grpSpPr>
        <p:pic>
          <p:nvPicPr>
            <p:cNvPr id="9" name="Picture 8" descr="cxslogoclr withname.jp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4929" y="4618732"/>
              <a:ext cx="566625" cy="35719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" name="Group 21"/>
            <p:cNvGrpSpPr/>
            <p:nvPr userDrawn="1"/>
          </p:nvGrpSpPr>
          <p:grpSpPr>
            <a:xfrm>
              <a:off x="7500958" y="2828700"/>
              <a:ext cx="1645068" cy="2047008"/>
              <a:chOff x="7500958" y="2828700"/>
              <a:chExt cx="1645068" cy="2047008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8750026" y="4695708"/>
                <a:ext cx="396000" cy="1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latin typeface="Arial" pitchFamily="34" charset="0"/>
                    <a:cs typeface="Arial" pitchFamily="34" charset="0"/>
                  </a:rPr>
                  <a:t>1.1 CM</a:t>
                </a:r>
                <a:endParaRPr lang="en-US" sz="5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7500958" y="2828700"/>
                <a:ext cx="1549409" cy="160043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Supporter logos should be placed on the </a:t>
                </a:r>
                <a:r>
                  <a:rPr lang="en-US" sz="800" b="1" baseline="0" dirty="0" smtClean="0">
                    <a:latin typeface="Arial" pitchFamily="34" charset="0"/>
                    <a:cs typeface="Arial" pitchFamily="34" charset="0"/>
                  </a:rPr>
                  <a:t>slide master </a:t>
                </a: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to the bottom right of the slide, and </a:t>
                </a:r>
                <a:r>
                  <a:rPr lang="en-US" sz="800" b="1" baseline="0" dirty="0" smtClean="0">
                    <a:latin typeface="Arial" pitchFamily="34" charset="0"/>
                    <a:cs typeface="Arial" pitchFamily="34" charset="0"/>
                  </a:rPr>
                  <a:t>1.1cm from the edge </a:t>
                </a:r>
                <a:br>
                  <a:rPr lang="en-US" sz="800" b="1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as indicated.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The Supporter logo must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be smaller than the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Australian Synchrotron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and Government logos.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After placing your logo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please delete the this textbox.</a:t>
                </a:r>
              </a:p>
            </p:txBody>
          </p:sp>
        </p:grpSp>
      </p:grpSp>
      <p:pic>
        <p:nvPicPr>
          <p:cNvPr id="13" name="Picture 12" descr="Australian Synchrotron_PRIM_[CMYK]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8" y="6330105"/>
            <a:ext cx="1609200" cy="440657"/>
          </a:xfrm>
          <a:prstGeom prst="rect">
            <a:avLst/>
          </a:prstGeom>
        </p:spPr>
      </p:pic>
      <p:pic>
        <p:nvPicPr>
          <p:cNvPr id="20" name="Picture 19" descr="Diffratcion_Graphic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5760" y="0"/>
            <a:ext cx="2018240" cy="142874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pic>
        <p:nvPicPr>
          <p:cNvPr id="15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744" y="6309320"/>
            <a:ext cx="2098800" cy="409138"/>
          </a:xfrm>
          <a:prstGeom prst="rect">
            <a:avLst/>
          </a:prstGeom>
          <a:noFill/>
        </p:spPr>
      </p:pic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AU" sz="2400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AU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iencephoto.com/media/334226/enlarge" TargetMode="Externa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7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wmf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38.wmf"/><Relationship Id="rId10" Type="http://schemas.openxmlformats.org/officeDocument/2006/relationships/image" Target="../media/image41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file:///C:\Documents%20and%20Settings\tane\My%20Documents\Presentations\20120823_physics_lectures_for_vce_students\linac_simulations_by_David_Zhu.xsp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1.w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hyperlink" Target="http://journals.iucr.org/s/issues/1998/03/00/hi3494/hi3494fig5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hyperlink" Target="http://xdb.lbl.gov/Section2/Sec_2-2.html" TargetMode="Externa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://micro.magnet.fsu.edu/primer/java/electromagnetic/index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7.jpeg"/><Relationship Id="rId4" Type="http://schemas.openxmlformats.org/officeDocument/2006/relationships/hyperlink" Target="http://pd.chem.ucl.ac.uk/pdnn/inst2/insert.ht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asad01\synchrotron\AcceleratorPhysics\travel\SSRF_testfacility\1stCT.avi" TargetMode="External"/><Relationship Id="rId4" Type="http://schemas.openxmlformats.org/officeDocument/2006/relationships/image" Target="../media/image11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320292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opperplate Gothic Bold" pitchFamily="34" charset="0"/>
              </a:rPr>
              <a:t>AUSSY Synchrotron</a:t>
            </a:r>
            <a:endParaRPr lang="en-US" sz="4000" dirty="0">
              <a:solidFill>
                <a:schemeClr val="tx1"/>
              </a:solidFill>
              <a:latin typeface="Copperplate Gothic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58" y="3501008"/>
            <a:ext cx="6440760" cy="576064"/>
          </a:xfrm>
        </p:spPr>
        <p:txBody>
          <a:bodyPr>
            <a:noAutofit/>
          </a:bodyPr>
          <a:lstStyle/>
          <a:p>
            <a:r>
              <a:rPr lang="en-US" sz="1400" dirty="0" smtClean="0"/>
              <a:t>Eugene Tan – Scientist</a:t>
            </a:r>
          </a:p>
          <a:p>
            <a:r>
              <a:rPr lang="en-US" sz="1400" dirty="0" smtClean="0"/>
              <a:t>Accelerator Physics and Operations</a:t>
            </a:r>
            <a:endParaRPr lang="en-US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216024" y="4509120"/>
            <a:ext cx="9540552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3312368"/>
          </a:xfrm>
        </p:spPr>
        <p:txBody>
          <a:bodyPr/>
          <a:lstStyle/>
          <a:p>
            <a:r>
              <a:rPr lang="en-AU" dirty="0" smtClean="0"/>
              <a:t>Type of machine that Accelerates charged particles – i.e. a Particle Accelerator</a:t>
            </a:r>
          </a:p>
          <a:p>
            <a:pPr lvl="1"/>
            <a:r>
              <a:rPr lang="en-AU" dirty="0" smtClean="0"/>
              <a:t>Electrons, protons</a:t>
            </a:r>
          </a:p>
          <a:p>
            <a:pPr lvl="1"/>
            <a:r>
              <a:rPr lang="en-AU" dirty="0" smtClean="0"/>
              <a:t>alpha particles (two protons, two neutrons)</a:t>
            </a:r>
          </a:p>
          <a:p>
            <a:pPr lvl="1"/>
            <a:r>
              <a:rPr lang="en-AU" dirty="0" smtClean="0"/>
              <a:t>Ions</a:t>
            </a:r>
          </a:p>
          <a:p>
            <a:pPr lvl="1"/>
            <a:endParaRPr lang="en-AU" dirty="0" smtClean="0"/>
          </a:p>
          <a:p>
            <a:r>
              <a:rPr lang="en-AU" dirty="0" smtClean="0"/>
              <a:t>Uses:</a:t>
            </a:r>
          </a:p>
          <a:p>
            <a:pPr lvl="1"/>
            <a:r>
              <a:rPr lang="en-AU" dirty="0" smtClean="0"/>
              <a:t>Particle collider</a:t>
            </a:r>
          </a:p>
          <a:p>
            <a:pPr lvl="1"/>
            <a:r>
              <a:rPr lang="en-AU" dirty="0" smtClean="0"/>
              <a:t>Light/photon source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732240" y="1772816"/>
            <a:ext cx="384186" cy="360040"/>
            <a:chOff x="6876256" y="2060848"/>
            <a:chExt cx="384186" cy="360040"/>
          </a:xfrm>
        </p:grpSpPr>
        <p:sp>
          <p:nvSpPr>
            <p:cNvPr id="30" name="TextBox 29"/>
            <p:cNvSpPr txBox="1"/>
            <p:nvPr/>
          </p:nvSpPr>
          <p:spPr>
            <a:xfrm>
              <a:off x="6876256" y="2060848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n</a:t>
              </a:r>
              <a:endParaRPr lang="en-AU" sz="11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What is a Synchrotron?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10</a:t>
            </a:fld>
            <a:endParaRPr lang="en-AU"/>
          </a:p>
        </p:txBody>
      </p:sp>
      <p:grpSp>
        <p:nvGrpSpPr>
          <p:cNvPr id="12" name="Group 11"/>
          <p:cNvGrpSpPr/>
          <p:nvPr/>
        </p:nvGrpSpPr>
        <p:grpSpPr>
          <a:xfrm>
            <a:off x="3706688" y="3789040"/>
            <a:ext cx="5257800" cy="2957512"/>
            <a:chOff x="3706688" y="3789040"/>
            <a:chExt cx="5257800" cy="2957512"/>
          </a:xfrm>
        </p:grpSpPr>
        <p:pic>
          <p:nvPicPr>
            <p:cNvPr id="5" name="Picture 4" descr="CERN_aeria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06688" y="3789040"/>
              <a:ext cx="5257800" cy="2957512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923928" y="400506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 smtClean="0">
                  <a:solidFill>
                    <a:schemeClr val="bg1"/>
                  </a:solidFill>
                </a:rPr>
                <a:t>LHC</a:t>
              </a:r>
              <a:endParaRPr lang="en-A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72422" y="1767488"/>
            <a:ext cx="284052" cy="261610"/>
            <a:chOff x="6272422" y="1767488"/>
            <a:chExt cx="284052" cy="261610"/>
          </a:xfrm>
        </p:grpSpPr>
        <p:sp>
          <p:nvSpPr>
            <p:cNvPr id="14" name="TextBox 13"/>
            <p:cNvSpPr txBox="1"/>
            <p:nvPr/>
          </p:nvSpPr>
          <p:spPr>
            <a:xfrm>
              <a:off x="6272422" y="1767488"/>
              <a:ext cx="2840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e</a:t>
              </a:r>
              <a:r>
                <a:rPr lang="en-AU" sz="1100" baseline="30000" dirty="0" smtClean="0"/>
                <a:t>-</a:t>
              </a:r>
              <a:endParaRPr lang="en-AU" sz="1100" baseline="30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444208" y="1916832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60232" y="1916832"/>
            <a:ext cx="384186" cy="360040"/>
            <a:chOff x="6876256" y="2060848"/>
            <a:chExt cx="384186" cy="360040"/>
          </a:xfrm>
        </p:grpSpPr>
        <p:sp>
          <p:nvSpPr>
            <p:cNvPr id="17" name="TextBox 16"/>
            <p:cNvSpPr txBox="1"/>
            <p:nvPr/>
          </p:nvSpPr>
          <p:spPr>
            <a:xfrm>
              <a:off x="6876256" y="2060848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P</a:t>
              </a:r>
              <a:r>
                <a:rPr lang="en-AU" sz="1100" baseline="30000" dirty="0" smtClean="0"/>
                <a:t>+</a:t>
              </a:r>
              <a:endParaRPr lang="en-AU" sz="1100" baseline="300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04248" y="1844824"/>
            <a:ext cx="384186" cy="360040"/>
            <a:chOff x="6876256" y="2060848"/>
            <a:chExt cx="384186" cy="360040"/>
          </a:xfrm>
        </p:grpSpPr>
        <p:sp>
          <p:nvSpPr>
            <p:cNvPr id="21" name="TextBox 20"/>
            <p:cNvSpPr txBox="1"/>
            <p:nvPr/>
          </p:nvSpPr>
          <p:spPr>
            <a:xfrm>
              <a:off x="6876256" y="2060848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P</a:t>
              </a:r>
              <a:r>
                <a:rPr lang="en-AU" sz="1100" baseline="30000" dirty="0" smtClean="0"/>
                <a:t>+</a:t>
              </a:r>
              <a:endParaRPr lang="en-AU" sz="1100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04248" y="1988840"/>
            <a:ext cx="384186" cy="360040"/>
            <a:chOff x="6876256" y="2060848"/>
            <a:chExt cx="384186" cy="360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26"/>
            <p:cNvSpPr txBox="1"/>
            <p:nvPr/>
          </p:nvSpPr>
          <p:spPr>
            <a:xfrm>
              <a:off x="6876256" y="2060848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n</a:t>
              </a:r>
              <a:endParaRPr lang="en-AU" sz="1100" baseline="300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40152" y="2636912"/>
            <a:ext cx="404041" cy="426720"/>
            <a:chOff x="5940152" y="2636912"/>
            <a:chExt cx="404041" cy="426720"/>
          </a:xfrm>
        </p:grpSpPr>
        <p:sp>
          <p:nvSpPr>
            <p:cNvPr id="43" name="Oval 42"/>
            <p:cNvSpPr/>
            <p:nvPr/>
          </p:nvSpPr>
          <p:spPr>
            <a:xfrm>
              <a:off x="6131793" y="2777753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Oval 45"/>
            <p:cNvSpPr/>
            <p:nvPr/>
          </p:nvSpPr>
          <p:spPr>
            <a:xfrm>
              <a:off x="6119093" y="2636912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Oval 46"/>
            <p:cNvSpPr/>
            <p:nvPr/>
          </p:nvSpPr>
          <p:spPr>
            <a:xfrm>
              <a:off x="6012160" y="2636912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Oval 47"/>
            <p:cNvSpPr/>
            <p:nvPr/>
          </p:nvSpPr>
          <p:spPr>
            <a:xfrm>
              <a:off x="6084168" y="2852936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/>
            <p:cNvSpPr/>
            <p:nvPr/>
          </p:nvSpPr>
          <p:spPr>
            <a:xfrm>
              <a:off x="5940152" y="2708920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Oval 49"/>
            <p:cNvSpPr/>
            <p:nvPr/>
          </p:nvSpPr>
          <p:spPr>
            <a:xfrm>
              <a:off x="6012160" y="2780928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/>
            <p:cNvSpPr/>
            <p:nvPr/>
          </p:nvSpPr>
          <p:spPr>
            <a:xfrm>
              <a:off x="6084168" y="2708920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55" name="Oval 54"/>
          <p:cNvSpPr/>
          <p:nvPr/>
        </p:nvSpPr>
        <p:spPr>
          <a:xfrm>
            <a:off x="5652120" y="2780928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Oval 55"/>
          <p:cNvSpPr/>
          <p:nvPr/>
        </p:nvSpPr>
        <p:spPr>
          <a:xfrm>
            <a:off x="6588224" y="2852936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Oval 56"/>
          <p:cNvSpPr/>
          <p:nvPr/>
        </p:nvSpPr>
        <p:spPr>
          <a:xfrm>
            <a:off x="5940152" y="2420888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Oval 57"/>
          <p:cNvSpPr/>
          <p:nvPr/>
        </p:nvSpPr>
        <p:spPr>
          <a:xfrm>
            <a:off x="6300192" y="3212976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TextBox 58"/>
          <p:cNvSpPr txBox="1"/>
          <p:nvPr/>
        </p:nvSpPr>
        <p:spPr>
          <a:xfrm>
            <a:off x="6996457" y="306896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</a:t>
            </a:r>
            <a:endParaRPr lang="en-AU" dirty="0"/>
          </a:p>
        </p:txBody>
      </p:sp>
      <p:sp>
        <p:nvSpPr>
          <p:cNvPr id="60" name="TextBox 59"/>
          <p:cNvSpPr txBox="1"/>
          <p:nvPr/>
        </p:nvSpPr>
        <p:spPr>
          <a:xfrm>
            <a:off x="7236296" y="3079993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aseline="30000" dirty="0" smtClean="0"/>
              <a:t>1+</a:t>
            </a:r>
            <a:endParaRPr lang="en-AU" baseline="30000" dirty="0"/>
          </a:p>
        </p:txBody>
      </p:sp>
      <p:sp>
        <p:nvSpPr>
          <p:cNvPr id="62" name="TextBox 61"/>
          <p:cNvSpPr txBox="1"/>
          <p:nvPr/>
        </p:nvSpPr>
        <p:spPr>
          <a:xfrm>
            <a:off x="7327356" y="3073723"/>
            <a:ext cx="432048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r>
              <a:rPr lang="en-AU" baseline="30000" dirty="0" smtClean="0"/>
              <a:t>2+</a:t>
            </a:r>
            <a:endParaRPr lang="en-AU" baseline="30000" dirty="0"/>
          </a:p>
        </p:txBody>
      </p:sp>
      <p:sp>
        <p:nvSpPr>
          <p:cNvPr id="63" name="TextBox 62"/>
          <p:cNvSpPr txBox="1"/>
          <p:nvPr/>
        </p:nvSpPr>
        <p:spPr>
          <a:xfrm>
            <a:off x="7332682" y="3068960"/>
            <a:ext cx="432048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r>
              <a:rPr lang="en-AU" baseline="30000" dirty="0" smtClean="0"/>
              <a:t>4+</a:t>
            </a:r>
            <a:endParaRPr lang="en-AU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/>
      <p:bldP spid="60" grpId="0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What is a Synchrotron?</a:t>
            </a:r>
            <a:endParaRPr lang="en-AU" dirty="0"/>
          </a:p>
        </p:txBody>
      </p:sp>
      <p:pic>
        <p:nvPicPr>
          <p:cNvPr id="58369" name="Picture 1" descr="C:\Users\tane\Documents\Presentations\20110825_physics_lectures_for_vce_students\Cern-accelerator-complex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37941"/>
            <a:ext cx="7776864" cy="5027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/>
          <a:lstStyle/>
          <a:p>
            <a:r>
              <a:rPr lang="en-AU" dirty="0" smtClean="0"/>
              <a:t>Curiosity.</a:t>
            </a:r>
          </a:p>
          <a:p>
            <a:r>
              <a:rPr lang="en-AU" dirty="0" smtClean="0"/>
              <a:t>Understanding of how things work.</a:t>
            </a:r>
          </a:p>
          <a:p>
            <a:r>
              <a:rPr lang="en-AU" dirty="0" smtClean="0"/>
              <a:t>How can it enrich our lives?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Why Accelerate Particles and Collide them?</a:t>
            </a:r>
            <a:endParaRPr lang="en-AU" dirty="0"/>
          </a:p>
        </p:txBody>
      </p:sp>
      <p:pic>
        <p:nvPicPr>
          <p:cNvPr id="44034" name="Picture 2" descr="http://www.cartoonstock.com/lowres/rde3582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052736"/>
            <a:ext cx="1728192" cy="288032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3563888" y="1484784"/>
            <a:ext cx="4248472" cy="2148884"/>
            <a:chOff x="4572000" y="1628800"/>
            <a:chExt cx="4248472" cy="2148884"/>
          </a:xfrm>
        </p:grpSpPr>
        <p:pic>
          <p:nvPicPr>
            <p:cNvPr id="44036" name="Picture 4" descr="http://t0.gstatic.com/images?q=tbn:ANd9GcQV2L9ZkV7I7aqL7Et8O8CZXwMRHrqWBC2kVyk2HIDrCnrnNc_9d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1628800"/>
              <a:ext cx="3312368" cy="2148884"/>
            </a:xfrm>
            <a:prstGeom prst="rect">
              <a:avLst/>
            </a:prstGeom>
            <a:noFill/>
          </p:spPr>
        </p:pic>
        <p:sp>
          <p:nvSpPr>
            <p:cNvPr id="7" name="Right Arrow 6"/>
            <p:cNvSpPr/>
            <p:nvPr/>
          </p:nvSpPr>
          <p:spPr>
            <a:xfrm flipV="1">
              <a:off x="4572000" y="2420888"/>
              <a:ext cx="576064" cy="36004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356992"/>
            <a:ext cx="4186808" cy="2769171"/>
          </a:xfrm>
        </p:spPr>
        <p:txBody>
          <a:bodyPr/>
          <a:lstStyle/>
          <a:p>
            <a:r>
              <a:rPr lang="en-AU" dirty="0" smtClean="0"/>
              <a:t>Understand how our universe works on a fundamental level</a:t>
            </a:r>
          </a:p>
          <a:p>
            <a:r>
              <a:rPr lang="en-AU" dirty="0" smtClean="0"/>
              <a:t>How did matter come into existence?</a:t>
            </a:r>
          </a:p>
          <a:p>
            <a:r>
              <a:rPr lang="en-AU" dirty="0" smtClean="0"/>
              <a:t>What happened at the birth of the universe?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Why Accelerate Particles and Collide them?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827584" y="1295028"/>
            <a:ext cx="7344816" cy="1845940"/>
            <a:chOff x="971600" y="4077072"/>
            <a:chExt cx="7344816" cy="1845940"/>
          </a:xfrm>
        </p:grpSpPr>
        <p:grpSp>
          <p:nvGrpSpPr>
            <p:cNvPr id="6" name="Group 12"/>
            <p:cNvGrpSpPr/>
            <p:nvPr/>
          </p:nvGrpSpPr>
          <p:grpSpPr>
            <a:xfrm>
              <a:off x="1115616" y="4077072"/>
              <a:ext cx="6984776" cy="1845940"/>
              <a:chOff x="1115616" y="4077072"/>
              <a:chExt cx="6984776" cy="1845940"/>
            </a:xfrm>
          </p:grpSpPr>
          <p:pic>
            <p:nvPicPr>
              <p:cNvPr id="9" name="Picture 8" descr="http://t0.gstatic.com/images?q=tbn:ANd9GcSyv0C4bYt1UlliKJTZSZC4HqEIF4X5ZPDIQQgEam7lOlmrnU1o_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99792" y="4077072"/>
                <a:ext cx="3833875" cy="1845940"/>
              </a:xfrm>
              <a:prstGeom prst="rect">
                <a:avLst/>
              </a:prstGeom>
              <a:noFill/>
            </p:spPr>
          </p:pic>
          <p:sp>
            <p:nvSpPr>
              <p:cNvPr id="10" name="Right Arrow 9"/>
              <p:cNvSpPr/>
              <p:nvPr/>
            </p:nvSpPr>
            <p:spPr>
              <a:xfrm>
                <a:off x="1115616" y="5013176"/>
                <a:ext cx="1512168" cy="144016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" name="Left Arrow 10"/>
              <p:cNvSpPr/>
              <p:nvPr/>
            </p:nvSpPr>
            <p:spPr>
              <a:xfrm>
                <a:off x="6588224" y="5085184"/>
                <a:ext cx="1512168" cy="144016"/>
              </a:xfrm>
              <a:prstGeom prst="lef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971600" y="465313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Particles/Atoms</a:t>
              </a:r>
              <a:endParaRPr lang="en-A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16216" y="47158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Particles/Atoms</a:t>
              </a:r>
              <a:endParaRPr lang="en-AU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16016" y="3254787"/>
            <a:ext cx="4351812" cy="3486581"/>
            <a:chOff x="4716016" y="3254787"/>
            <a:chExt cx="4351812" cy="3486581"/>
          </a:xfrm>
        </p:grpSpPr>
        <p:pic>
          <p:nvPicPr>
            <p:cNvPr id="52226" name="Picture 2" descr="https://sciencephoto.com/image/334226/large/R9800217-History_of_the_universe-SP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3465192"/>
              <a:ext cx="4351812" cy="3276176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5796136" y="3254787"/>
              <a:ext cx="32221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000" dirty="0" smtClean="0">
                  <a:hlinkClick r:id="rId5"/>
                </a:rPr>
                <a:t>https://sciencephoto.com/media/334226/enlarge</a:t>
              </a:r>
              <a:endParaRPr lang="en-AU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827584" y="3861048"/>
            <a:ext cx="2736304" cy="1584176"/>
            <a:chOff x="827584" y="3861048"/>
            <a:chExt cx="2736304" cy="1584176"/>
          </a:xfrm>
        </p:grpSpPr>
        <p:sp>
          <p:nvSpPr>
            <p:cNvPr id="8" name="Oval 7"/>
            <p:cNvSpPr/>
            <p:nvPr/>
          </p:nvSpPr>
          <p:spPr>
            <a:xfrm>
              <a:off x="827584" y="3861048"/>
              <a:ext cx="2736304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Up Arrow 8"/>
            <p:cNvSpPr/>
            <p:nvPr/>
          </p:nvSpPr>
          <p:spPr>
            <a:xfrm>
              <a:off x="2051720" y="4365104"/>
              <a:ext cx="288032" cy="432048"/>
            </a:xfrm>
            <a:prstGeom prst="up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0" y="4941168"/>
              <a:ext cx="2304256" cy="5040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Australian Synchrotron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3312368"/>
          </a:xfrm>
        </p:spPr>
        <p:txBody>
          <a:bodyPr/>
          <a:lstStyle/>
          <a:p>
            <a:r>
              <a:rPr lang="en-AU" dirty="0" smtClean="0"/>
              <a:t>Type of machine that Accelerates charged particles – i.e. a Particle Accelerator</a:t>
            </a:r>
          </a:p>
          <a:p>
            <a:pPr lvl="1"/>
            <a:r>
              <a:rPr lang="en-AU" dirty="0" smtClean="0"/>
              <a:t>Electrons, protons</a:t>
            </a:r>
          </a:p>
          <a:p>
            <a:pPr lvl="1"/>
            <a:r>
              <a:rPr lang="en-AU" dirty="0" smtClean="0"/>
              <a:t>alpha particles (two protons, two neutrons)</a:t>
            </a:r>
          </a:p>
          <a:p>
            <a:pPr lvl="1"/>
            <a:r>
              <a:rPr lang="en-AU" dirty="0" smtClean="0"/>
              <a:t>Ions</a:t>
            </a:r>
          </a:p>
          <a:p>
            <a:pPr lvl="1"/>
            <a:endParaRPr lang="en-AU" dirty="0" smtClean="0"/>
          </a:p>
          <a:p>
            <a:r>
              <a:rPr lang="en-AU" dirty="0" smtClean="0"/>
              <a:t>Uses:</a:t>
            </a:r>
          </a:p>
          <a:p>
            <a:pPr lvl="1"/>
            <a:r>
              <a:rPr lang="en-AU" dirty="0" smtClean="0"/>
              <a:t>Particle collider</a:t>
            </a:r>
          </a:p>
          <a:p>
            <a:pPr lvl="1"/>
            <a:r>
              <a:rPr lang="en-AU" dirty="0" smtClean="0"/>
              <a:t>Light/photon source</a:t>
            </a:r>
          </a:p>
        </p:txBody>
      </p:sp>
      <p:grpSp>
        <p:nvGrpSpPr>
          <p:cNvPr id="11" name="Group 28"/>
          <p:cNvGrpSpPr/>
          <p:nvPr/>
        </p:nvGrpSpPr>
        <p:grpSpPr>
          <a:xfrm>
            <a:off x="6732240" y="1772816"/>
            <a:ext cx="384186" cy="360040"/>
            <a:chOff x="6876256" y="2060848"/>
            <a:chExt cx="384186" cy="360040"/>
          </a:xfrm>
        </p:grpSpPr>
        <p:sp>
          <p:nvSpPr>
            <p:cNvPr id="30" name="TextBox 29"/>
            <p:cNvSpPr txBox="1"/>
            <p:nvPr/>
          </p:nvSpPr>
          <p:spPr>
            <a:xfrm>
              <a:off x="6876256" y="2060848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n</a:t>
              </a:r>
              <a:endParaRPr lang="en-AU" sz="11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What is a Synchrotron?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14</a:t>
            </a:fld>
            <a:endParaRPr lang="en-AU"/>
          </a:p>
        </p:txBody>
      </p:sp>
      <p:grpSp>
        <p:nvGrpSpPr>
          <p:cNvPr id="12" name="Group 11"/>
          <p:cNvGrpSpPr/>
          <p:nvPr/>
        </p:nvGrpSpPr>
        <p:grpSpPr>
          <a:xfrm>
            <a:off x="3706688" y="3789040"/>
            <a:ext cx="5257800" cy="2957512"/>
            <a:chOff x="3706688" y="3789040"/>
            <a:chExt cx="5257800" cy="2957512"/>
          </a:xfrm>
        </p:grpSpPr>
        <p:pic>
          <p:nvPicPr>
            <p:cNvPr id="5" name="Picture 4" descr="CERN_aeria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06688" y="3789040"/>
              <a:ext cx="5257800" cy="2957512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923928" y="400506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 smtClean="0">
                  <a:solidFill>
                    <a:schemeClr val="bg1"/>
                  </a:solidFill>
                </a:rPr>
                <a:t>LHC</a:t>
              </a:r>
              <a:endParaRPr lang="en-A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72422" y="1767488"/>
            <a:ext cx="284052" cy="261610"/>
            <a:chOff x="6272422" y="1767488"/>
            <a:chExt cx="284052" cy="261610"/>
          </a:xfrm>
        </p:grpSpPr>
        <p:sp>
          <p:nvSpPr>
            <p:cNvPr id="14" name="TextBox 13"/>
            <p:cNvSpPr txBox="1"/>
            <p:nvPr/>
          </p:nvSpPr>
          <p:spPr>
            <a:xfrm>
              <a:off x="6272422" y="1767488"/>
              <a:ext cx="2840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e</a:t>
              </a:r>
              <a:r>
                <a:rPr lang="en-AU" sz="1100" baseline="30000" dirty="0" smtClean="0"/>
                <a:t>-</a:t>
              </a:r>
              <a:endParaRPr lang="en-AU" sz="1100" baseline="30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444208" y="1916832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6" name="Group 18"/>
          <p:cNvGrpSpPr/>
          <p:nvPr/>
        </p:nvGrpSpPr>
        <p:grpSpPr>
          <a:xfrm>
            <a:off x="6660232" y="1916832"/>
            <a:ext cx="384186" cy="360040"/>
            <a:chOff x="6876256" y="2060848"/>
            <a:chExt cx="384186" cy="360040"/>
          </a:xfrm>
        </p:grpSpPr>
        <p:sp>
          <p:nvSpPr>
            <p:cNvPr id="17" name="TextBox 16"/>
            <p:cNvSpPr txBox="1"/>
            <p:nvPr/>
          </p:nvSpPr>
          <p:spPr>
            <a:xfrm>
              <a:off x="6876256" y="2060848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P</a:t>
              </a:r>
              <a:r>
                <a:rPr lang="en-AU" sz="1100" baseline="30000" dirty="0" smtClean="0"/>
                <a:t>+</a:t>
              </a:r>
              <a:endParaRPr lang="en-AU" sz="1100" baseline="300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804248" y="1844824"/>
            <a:ext cx="384186" cy="360040"/>
            <a:chOff x="6876256" y="2060848"/>
            <a:chExt cx="384186" cy="360040"/>
          </a:xfrm>
        </p:grpSpPr>
        <p:sp>
          <p:nvSpPr>
            <p:cNvPr id="21" name="TextBox 20"/>
            <p:cNvSpPr txBox="1"/>
            <p:nvPr/>
          </p:nvSpPr>
          <p:spPr>
            <a:xfrm>
              <a:off x="6876256" y="2060848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P</a:t>
              </a:r>
              <a:r>
                <a:rPr lang="en-AU" sz="1100" baseline="30000" dirty="0" smtClean="0"/>
                <a:t>+</a:t>
              </a:r>
              <a:endParaRPr lang="en-AU" sz="1100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0" name="Group 25"/>
          <p:cNvGrpSpPr/>
          <p:nvPr/>
        </p:nvGrpSpPr>
        <p:grpSpPr>
          <a:xfrm>
            <a:off x="6804248" y="1988840"/>
            <a:ext cx="384186" cy="360040"/>
            <a:chOff x="6876256" y="2060848"/>
            <a:chExt cx="384186" cy="360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26"/>
            <p:cNvSpPr txBox="1"/>
            <p:nvPr/>
          </p:nvSpPr>
          <p:spPr>
            <a:xfrm>
              <a:off x="6876256" y="2060848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 smtClean="0"/>
                <a:t>n</a:t>
              </a:r>
              <a:endParaRPr lang="en-AU" sz="1100" baseline="300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048042" y="2210192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3" name="Group 51"/>
          <p:cNvGrpSpPr/>
          <p:nvPr/>
        </p:nvGrpSpPr>
        <p:grpSpPr>
          <a:xfrm>
            <a:off x="5940152" y="2636912"/>
            <a:ext cx="404041" cy="426720"/>
            <a:chOff x="5940152" y="2636912"/>
            <a:chExt cx="404041" cy="426720"/>
          </a:xfrm>
        </p:grpSpPr>
        <p:sp>
          <p:nvSpPr>
            <p:cNvPr id="43" name="Oval 42"/>
            <p:cNvSpPr/>
            <p:nvPr/>
          </p:nvSpPr>
          <p:spPr>
            <a:xfrm>
              <a:off x="6131793" y="2777753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Oval 45"/>
            <p:cNvSpPr/>
            <p:nvPr/>
          </p:nvSpPr>
          <p:spPr>
            <a:xfrm>
              <a:off x="6119093" y="2636912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Oval 46"/>
            <p:cNvSpPr/>
            <p:nvPr/>
          </p:nvSpPr>
          <p:spPr>
            <a:xfrm>
              <a:off x="6012160" y="2636912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Oval 47"/>
            <p:cNvSpPr/>
            <p:nvPr/>
          </p:nvSpPr>
          <p:spPr>
            <a:xfrm>
              <a:off x="6084168" y="2852936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/>
            <p:cNvSpPr/>
            <p:nvPr/>
          </p:nvSpPr>
          <p:spPr>
            <a:xfrm>
              <a:off x="5940152" y="2708920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Oval 49"/>
            <p:cNvSpPr/>
            <p:nvPr/>
          </p:nvSpPr>
          <p:spPr>
            <a:xfrm>
              <a:off x="6012160" y="2780928"/>
              <a:ext cx="212400" cy="2106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/>
            <p:cNvSpPr/>
            <p:nvPr/>
          </p:nvSpPr>
          <p:spPr>
            <a:xfrm>
              <a:off x="6084168" y="2708920"/>
              <a:ext cx="212400" cy="2106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55" name="Oval 54"/>
          <p:cNvSpPr/>
          <p:nvPr/>
        </p:nvSpPr>
        <p:spPr>
          <a:xfrm>
            <a:off x="5652120" y="2780928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Oval 55"/>
          <p:cNvSpPr/>
          <p:nvPr/>
        </p:nvSpPr>
        <p:spPr>
          <a:xfrm>
            <a:off x="6588224" y="2852936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Oval 56"/>
          <p:cNvSpPr/>
          <p:nvPr/>
        </p:nvSpPr>
        <p:spPr>
          <a:xfrm>
            <a:off x="5940152" y="2420888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Oval 57"/>
          <p:cNvSpPr/>
          <p:nvPr/>
        </p:nvSpPr>
        <p:spPr>
          <a:xfrm>
            <a:off x="6300192" y="3212976"/>
            <a:ext cx="72008" cy="720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TextBox 58"/>
          <p:cNvSpPr txBox="1"/>
          <p:nvPr/>
        </p:nvSpPr>
        <p:spPr>
          <a:xfrm>
            <a:off x="6996457" y="306896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</a:t>
            </a:r>
            <a:endParaRPr lang="en-AU" dirty="0"/>
          </a:p>
        </p:txBody>
      </p:sp>
      <p:sp>
        <p:nvSpPr>
          <p:cNvPr id="60" name="TextBox 59"/>
          <p:cNvSpPr txBox="1"/>
          <p:nvPr/>
        </p:nvSpPr>
        <p:spPr>
          <a:xfrm>
            <a:off x="7236296" y="3079993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aseline="30000" dirty="0" smtClean="0"/>
              <a:t>1+</a:t>
            </a:r>
            <a:endParaRPr lang="en-AU" baseline="30000" dirty="0"/>
          </a:p>
        </p:txBody>
      </p:sp>
      <p:sp>
        <p:nvSpPr>
          <p:cNvPr id="62" name="TextBox 61"/>
          <p:cNvSpPr txBox="1"/>
          <p:nvPr/>
        </p:nvSpPr>
        <p:spPr>
          <a:xfrm>
            <a:off x="7327356" y="3073723"/>
            <a:ext cx="432048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r>
              <a:rPr lang="en-AU" baseline="30000" dirty="0" smtClean="0"/>
              <a:t>2+</a:t>
            </a:r>
            <a:endParaRPr lang="en-AU" baseline="30000" dirty="0"/>
          </a:p>
        </p:txBody>
      </p:sp>
      <p:sp>
        <p:nvSpPr>
          <p:cNvPr id="63" name="TextBox 62"/>
          <p:cNvSpPr txBox="1"/>
          <p:nvPr/>
        </p:nvSpPr>
        <p:spPr>
          <a:xfrm>
            <a:off x="7332682" y="3068960"/>
            <a:ext cx="432048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r>
              <a:rPr lang="en-AU" baseline="30000" dirty="0" smtClean="0"/>
              <a:t>4+</a:t>
            </a:r>
            <a:endParaRPr lang="en-AU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How are charged particles accelerated?</a:t>
            </a:r>
          </a:p>
          <a:p>
            <a:endParaRPr lang="en-AU" dirty="0" smtClean="0"/>
          </a:p>
          <a:p>
            <a:r>
              <a:rPr lang="en-AU" dirty="0" smtClean="0"/>
              <a:t>Apply forces!</a:t>
            </a:r>
          </a:p>
          <a:p>
            <a:endParaRPr lang="en-AU" dirty="0" smtClean="0"/>
          </a:p>
          <a:p>
            <a:r>
              <a:rPr lang="en-AU" dirty="0" smtClean="0"/>
              <a:t>Lorentz Force:</a:t>
            </a:r>
          </a:p>
          <a:p>
            <a:pPr lvl="1"/>
            <a:r>
              <a:rPr lang="en-AU" dirty="0" smtClean="0">
                <a:solidFill>
                  <a:srgbClr val="FF0000"/>
                </a:solidFill>
              </a:rPr>
              <a:t>Force</a:t>
            </a:r>
            <a:r>
              <a:rPr lang="en-AU" dirty="0" smtClean="0"/>
              <a:t> (</a:t>
            </a:r>
            <a:r>
              <a:rPr lang="en-AU" b="1" i="1" dirty="0" smtClean="0">
                <a:solidFill>
                  <a:srgbClr val="FF0000"/>
                </a:solidFill>
              </a:rPr>
              <a:t>F</a:t>
            </a:r>
            <a:r>
              <a:rPr lang="en-AU" dirty="0" smtClean="0"/>
              <a:t>) experienced by a particle of </a:t>
            </a:r>
            <a:r>
              <a:rPr lang="en-AU" dirty="0" smtClean="0">
                <a:solidFill>
                  <a:srgbClr val="FF0000"/>
                </a:solidFill>
              </a:rPr>
              <a:t>charge </a:t>
            </a:r>
            <a:r>
              <a:rPr lang="en-AU" i="1" dirty="0" smtClean="0">
                <a:solidFill>
                  <a:srgbClr val="FF0000"/>
                </a:solidFill>
              </a:rPr>
              <a:t>q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moving with a </a:t>
            </a:r>
            <a:r>
              <a:rPr lang="en-AU" dirty="0" smtClean="0">
                <a:solidFill>
                  <a:srgbClr val="FF0000"/>
                </a:solidFill>
              </a:rPr>
              <a:t>velocity</a:t>
            </a:r>
            <a:r>
              <a:rPr lang="en-AU" dirty="0" smtClean="0"/>
              <a:t> (</a:t>
            </a:r>
            <a:r>
              <a:rPr lang="en-AU" i="1" dirty="0" smtClean="0">
                <a:solidFill>
                  <a:srgbClr val="FF0000"/>
                </a:solidFill>
              </a:rPr>
              <a:t>v</a:t>
            </a:r>
            <a:r>
              <a:rPr lang="en-AU" dirty="0" smtClean="0"/>
              <a:t>) in an </a:t>
            </a:r>
            <a:r>
              <a:rPr lang="en-AU" dirty="0" smtClean="0">
                <a:solidFill>
                  <a:srgbClr val="FF0000"/>
                </a:solidFill>
              </a:rPr>
              <a:t>Electric</a:t>
            </a:r>
            <a:r>
              <a:rPr lang="en-AU" dirty="0" smtClean="0"/>
              <a:t> (</a:t>
            </a:r>
            <a:r>
              <a:rPr lang="en-AU" b="1" i="1" dirty="0" smtClean="0">
                <a:solidFill>
                  <a:srgbClr val="FF0000"/>
                </a:solidFill>
              </a:rPr>
              <a:t>E</a:t>
            </a:r>
            <a:r>
              <a:rPr lang="en-AU" dirty="0" smtClean="0"/>
              <a:t>) and </a:t>
            </a:r>
            <a:r>
              <a:rPr lang="en-AU" dirty="0" smtClean="0">
                <a:solidFill>
                  <a:srgbClr val="FF0000"/>
                </a:solidFill>
              </a:rPr>
              <a:t>Magnetic</a:t>
            </a:r>
            <a:r>
              <a:rPr lang="en-AU" dirty="0" smtClean="0"/>
              <a:t> (</a:t>
            </a:r>
            <a:r>
              <a:rPr lang="en-AU" b="1" i="1" dirty="0" smtClean="0">
                <a:solidFill>
                  <a:srgbClr val="FF0000"/>
                </a:solidFill>
              </a:rPr>
              <a:t>B</a:t>
            </a:r>
            <a:r>
              <a:rPr lang="en-AU" dirty="0" smtClean="0"/>
              <a:t>) field.</a:t>
            </a:r>
          </a:p>
          <a:p>
            <a:endParaRPr lang="en-AU" i="1" dirty="0" smtClean="0"/>
          </a:p>
          <a:p>
            <a:endParaRPr lang="en-AU" i="1" dirty="0" smtClean="0"/>
          </a:p>
          <a:p>
            <a:endParaRPr lang="en-AU" i="1" dirty="0" smtClean="0"/>
          </a:p>
          <a:p>
            <a:endParaRPr lang="en-AU" i="1" dirty="0" smtClean="0"/>
          </a:p>
          <a:p>
            <a:endParaRPr lang="en-AU" i="1" dirty="0" smtClean="0"/>
          </a:p>
          <a:p>
            <a:r>
              <a:rPr lang="en-AU" dirty="0" smtClean="0"/>
              <a:t>How does this equation apply to the Australian Synchrotron?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How does a Particle Accelerator work?</a:t>
            </a:r>
            <a:endParaRPr lang="en-AU" dirty="0"/>
          </a:p>
        </p:txBody>
      </p:sp>
      <p:graphicFrame>
        <p:nvGraphicFramePr>
          <p:cNvPr id="50178" name="Object 4"/>
          <p:cNvGraphicFramePr>
            <a:graphicFrameLocks noChangeAspect="1"/>
          </p:cNvGraphicFramePr>
          <p:nvPr/>
        </p:nvGraphicFramePr>
        <p:xfrm>
          <a:off x="1763713" y="3759200"/>
          <a:ext cx="568801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6" name="Equation" r:id="rId4" imgW="1028520" imgH="228600" progId="Equation.3">
                  <p:embed/>
                </p:oleObj>
              </mc:Choice>
              <mc:Fallback>
                <p:oleObj name="Equation" r:id="rId4" imgW="10285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759200"/>
                        <a:ext cx="5688012" cy="14033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chine stylis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57853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937432" y="393305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1</a:t>
            </a:r>
            <a:endParaRPr lang="en-AU" dirty="0"/>
          </a:p>
        </p:txBody>
      </p:sp>
      <p:sp>
        <p:nvSpPr>
          <p:cNvPr id="9" name="Oval 8"/>
          <p:cNvSpPr/>
          <p:nvPr/>
        </p:nvSpPr>
        <p:spPr>
          <a:xfrm>
            <a:off x="6505384" y="3789040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2</a:t>
            </a:r>
            <a:endParaRPr lang="en-AU" dirty="0"/>
          </a:p>
        </p:txBody>
      </p:sp>
      <p:sp>
        <p:nvSpPr>
          <p:cNvPr id="10" name="Oval 9"/>
          <p:cNvSpPr/>
          <p:nvPr/>
        </p:nvSpPr>
        <p:spPr>
          <a:xfrm>
            <a:off x="6865424" y="3284984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3</a:t>
            </a:r>
            <a:endParaRPr lang="en-AU" dirty="0"/>
          </a:p>
        </p:txBody>
      </p:sp>
      <p:sp>
        <p:nvSpPr>
          <p:cNvPr id="11" name="Oval 10"/>
          <p:cNvSpPr/>
          <p:nvPr/>
        </p:nvSpPr>
        <p:spPr>
          <a:xfrm>
            <a:off x="7297472" y="2276872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4</a:t>
            </a:r>
            <a:endParaRPr lang="en-AU" dirty="0"/>
          </a:p>
        </p:txBody>
      </p:sp>
      <p:sp>
        <p:nvSpPr>
          <p:cNvPr id="12" name="Oval 11"/>
          <p:cNvSpPr/>
          <p:nvPr/>
        </p:nvSpPr>
        <p:spPr>
          <a:xfrm>
            <a:off x="8089560" y="249289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5</a:t>
            </a:r>
            <a:endParaRPr lang="en-AU" dirty="0"/>
          </a:p>
        </p:txBody>
      </p:sp>
      <p:sp>
        <p:nvSpPr>
          <p:cNvPr id="14" name="Oval 13"/>
          <p:cNvSpPr/>
          <p:nvPr/>
        </p:nvSpPr>
        <p:spPr>
          <a:xfrm>
            <a:off x="8449600" y="285293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6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Electron Gun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Linear Accelerator (Linac)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Booster Synchrotron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Electron Storage Ring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Photon Transport Line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Photon Experiments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Elements of the Australian Synchrotron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Electron Gun (1)</a:t>
            </a:r>
            <a:endParaRPr lang="en-AU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8370" name="Picture 2" descr="C:\Documents and Settings\tane\My Documents\Presentations\20110825_physics_lectures_for_vce_students\synchrotron_elements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87" t="48347" r="35161" b="28511"/>
          <a:stretch>
            <a:fillRect/>
          </a:stretch>
        </p:blipFill>
        <p:spPr bwMode="auto">
          <a:xfrm>
            <a:off x="930453" y="1628800"/>
            <a:ext cx="6953915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753"/>
            <a:ext cx="5482952" cy="1224136"/>
          </a:xfrm>
        </p:spPr>
        <p:txBody>
          <a:bodyPr>
            <a:normAutofit/>
          </a:bodyPr>
          <a:lstStyle/>
          <a:p>
            <a:r>
              <a:rPr lang="en-AU" dirty="0" smtClean="0"/>
              <a:t>Source of the electrons</a:t>
            </a:r>
          </a:p>
          <a:p>
            <a:r>
              <a:rPr lang="en-AU" dirty="0" smtClean="0"/>
              <a:t>Heated cathode "boils" off electrons</a:t>
            </a:r>
          </a:p>
          <a:p>
            <a:r>
              <a:rPr lang="en-AU" dirty="0" smtClean="0"/>
              <a:t>Force parallel to E field.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Electron Gun</a:t>
            </a:r>
            <a:endParaRPr lang="en-AU" dirty="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 flipV="1">
            <a:off x="1835695" y="4941167"/>
            <a:ext cx="177147" cy="6639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101397" y="2806080"/>
            <a:ext cx="1583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>
                <a:latin typeface="Helvetica" pitchFamily="34" charset="0"/>
              </a:rPr>
              <a:t>-</a:t>
            </a:r>
            <a:r>
              <a:rPr lang="en-AU" dirty="0" smtClean="0">
                <a:latin typeface="Helvetica" pitchFamily="34" charset="0"/>
              </a:rPr>
              <a:t>90,000 Volts (-90 kV)</a:t>
            </a:r>
            <a:endParaRPr lang="en-AU" dirty="0">
              <a:latin typeface="Helvetica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221697" y="306896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>
                <a:latin typeface="Helvetica" pitchFamily="34" charset="0"/>
              </a:rPr>
              <a:t>0 kV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059832" y="5589240"/>
            <a:ext cx="10801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 smtClean="0">
                <a:latin typeface="Helvetica" pitchFamily="34" charset="0"/>
              </a:rPr>
              <a:t>Cathode (-</a:t>
            </a:r>
            <a:r>
              <a:rPr lang="en-AU" dirty="0" err="1" smtClean="0">
                <a:latin typeface="Helvetica" pitchFamily="34" charset="0"/>
              </a:rPr>
              <a:t>ve</a:t>
            </a:r>
            <a:r>
              <a:rPr lang="en-AU" dirty="0" smtClean="0">
                <a:latin typeface="Helvetica" pitchFamily="34" charset="0"/>
              </a:rPr>
              <a:t>)</a:t>
            </a:r>
            <a:endParaRPr lang="en-AU" dirty="0">
              <a:latin typeface="Helvetica" pitchFamily="34" charset="0"/>
            </a:endParaRP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 flipV="1">
            <a:off x="1797141" y="352616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 flipH="1" flipV="1">
            <a:off x="1797141" y="4534222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 flipH="1">
            <a:off x="1294888" y="3445431"/>
            <a:ext cx="3138275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 flipH="1">
            <a:off x="3957381" y="4102224"/>
            <a:ext cx="493661" cy="5131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5"/>
          <p:cNvGrpSpPr/>
          <p:nvPr/>
        </p:nvGrpSpPr>
        <p:grpSpPr>
          <a:xfrm>
            <a:off x="2373205" y="2636912"/>
            <a:ext cx="1108025" cy="457200"/>
            <a:chOff x="4212407" y="4051995"/>
            <a:chExt cx="1108025" cy="457200"/>
          </a:xfrm>
        </p:grpSpPr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283671" y="4051995"/>
              <a:ext cx="10080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AU" dirty="0">
                  <a:latin typeface="Helvetica" pitchFamily="34" charset="0"/>
                </a:rPr>
                <a:t>Force</a:t>
              </a: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flipV="1">
              <a:off x="4212407" y="4484043"/>
              <a:ext cx="1108025" cy="1588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Rectangle 16"/>
          <p:cNvSpPr>
            <a:spLocks noChangeArrowheads="1"/>
          </p:cNvSpPr>
          <p:nvPr/>
        </p:nvSpPr>
        <p:spPr bwMode="auto">
          <a:xfrm flipH="1">
            <a:off x="395536" y="4113375"/>
            <a:ext cx="891031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 flipV="1">
            <a:off x="3453002" y="4653135"/>
            <a:ext cx="542933" cy="102397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1547664" y="5517232"/>
            <a:ext cx="11521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 smtClean="0">
                <a:latin typeface="Helvetica" pitchFamily="34" charset="0"/>
              </a:rPr>
              <a:t>Anode (+</a:t>
            </a:r>
            <a:r>
              <a:rPr lang="en-AU" dirty="0" err="1" smtClean="0">
                <a:latin typeface="Helvetica" pitchFamily="34" charset="0"/>
              </a:rPr>
              <a:t>ve</a:t>
            </a:r>
            <a:r>
              <a:rPr lang="en-AU" dirty="0" smtClean="0">
                <a:latin typeface="Helvetica" pitchFamily="34" charset="0"/>
              </a:rPr>
              <a:t>)</a:t>
            </a:r>
            <a:endParaRPr lang="en-AU" dirty="0">
              <a:latin typeface="Helvetica" pitchFamily="34" charset="0"/>
            </a:endParaRPr>
          </a:p>
        </p:txBody>
      </p:sp>
      <p:sp>
        <p:nvSpPr>
          <p:cNvPr id="57346" name="AutoShape 2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48" name="AutoShape 4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0" name="AutoShape 6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2" name="AutoShape 8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4" name="AutoShape 10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6" name="Group 58"/>
          <p:cNvGrpSpPr/>
          <p:nvPr/>
        </p:nvGrpSpPr>
        <p:grpSpPr>
          <a:xfrm>
            <a:off x="2013165" y="3444736"/>
            <a:ext cx="1656184" cy="1406831"/>
            <a:chOff x="4139952" y="3644900"/>
            <a:chExt cx="1152128" cy="1406831"/>
          </a:xfrm>
        </p:grpSpPr>
        <p:sp>
          <p:nvSpPr>
            <p:cNvPr id="52" name="Right Arrow 51"/>
            <p:cNvSpPr/>
            <p:nvPr/>
          </p:nvSpPr>
          <p:spPr>
            <a:xfrm>
              <a:off x="4139952" y="4043619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4" name="Right Arrow 53"/>
            <p:cNvSpPr/>
            <p:nvPr/>
          </p:nvSpPr>
          <p:spPr>
            <a:xfrm>
              <a:off x="4139952" y="4331651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4139952" y="4619683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4139952" y="4907715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4479925" y="3644900"/>
            <a:ext cx="406400" cy="468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2" name="Equation" r:id="rId4" imgW="164880" imgH="190440" progId="Equation.3">
                    <p:embed/>
                  </p:oleObj>
                </mc:Choice>
                <mc:Fallback>
                  <p:oleObj name="Equation" r:id="rId4" imgW="164880" imgH="1904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9925" y="3644900"/>
                          <a:ext cx="406400" cy="468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0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 descr="http://t3.gstatic.com/images?q=tbn:ANd9GcQ__u8A0JgWH6wsDF5ecGD4IrMNX-dcd2SXZ0Bh1YoSWu46r-T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573016"/>
            <a:ext cx="2143125" cy="2143125"/>
          </a:xfrm>
          <a:prstGeom prst="rect">
            <a:avLst/>
          </a:prstGeom>
          <a:noFill/>
        </p:spPr>
      </p:pic>
      <p:sp>
        <p:nvSpPr>
          <p:cNvPr id="30" name="Oval 12"/>
          <p:cNvSpPr>
            <a:spLocks noChangeArrowheads="1"/>
          </p:cNvSpPr>
          <p:nvPr/>
        </p:nvSpPr>
        <p:spPr bwMode="auto">
          <a:xfrm flipH="1">
            <a:off x="2991720" y="4237594"/>
            <a:ext cx="368890" cy="21590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949319" y="3732768"/>
            <a:ext cx="1008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sz="3200" dirty="0">
                <a:latin typeface="Helvetica" pitchFamily="34" charset="0"/>
              </a:rPr>
              <a:t>e</a:t>
            </a:r>
            <a:r>
              <a:rPr lang="en-AU" sz="3200" baseline="30000" dirty="0">
                <a:latin typeface="Helvetica" pitchFamily="34" charset="0"/>
              </a:rPr>
              <a:t>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99992" y="5013176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</a:rPr>
              <a:t>How much energy has been gained?</a:t>
            </a:r>
            <a:endParaRPr lang="en-A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5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Electron Gun</a:t>
            </a:r>
            <a:endParaRPr lang="en-AU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101397" y="2806080"/>
            <a:ext cx="1583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>
                <a:latin typeface="Helvetica" pitchFamily="34" charset="0"/>
              </a:rPr>
              <a:t>-</a:t>
            </a:r>
            <a:r>
              <a:rPr lang="en-AU" dirty="0" smtClean="0">
                <a:latin typeface="Helvetica" pitchFamily="34" charset="0"/>
              </a:rPr>
              <a:t>90,000 Volts (-90 kV)</a:t>
            </a:r>
            <a:endParaRPr lang="en-AU" dirty="0">
              <a:latin typeface="Helvetica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221697" y="306896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>
                <a:latin typeface="Helvetica" pitchFamily="34" charset="0"/>
              </a:rPr>
              <a:t>0 kV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 flipV="1">
            <a:off x="1797141" y="352616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 flipH="1" flipV="1">
            <a:off x="1797141" y="4534222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 flipH="1">
            <a:off x="1294888" y="3445431"/>
            <a:ext cx="3138275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 flipH="1">
            <a:off x="3957381" y="4102224"/>
            <a:ext cx="493661" cy="5131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5"/>
          <p:cNvGrpSpPr/>
          <p:nvPr/>
        </p:nvGrpSpPr>
        <p:grpSpPr>
          <a:xfrm>
            <a:off x="2373205" y="2636912"/>
            <a:ext cx="1108025" cy="457200"/>
            <a:chOff x="4212407" y="4051995"/>
            <a:chExt cx="1108025" cy="457200"/>
          </a:xfrm>
        </p:grpSpPr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283671" y="4051995"/>
              <a:ext cx="10080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AU" dirty="0">
                  <a:latin typeface="Helvetica" pitchFamily="34" charset="0"/>
                </a:rPr>
                <a:t>Force</a:t>
              </a: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flipV="1">
              <a:off x="4212407" y="4484043"/>
              <a:ext cx="1108025" cy="1588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Rectangle 16"/>
          <p:cNvSpPr>
            <a:spLocks noChangeArrowheads="1"/>
          </p:cNvSpPr>
          <p:nvPr/>
        </p:nvSpPr>
        <p:spPr bwMode="auto">
          <a:xfrm flipH="1">
            <a:off x="395536" y="4113375"/>
            <a:ext cx="891031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346" name="AutoShape 2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48" name="AutoShape 4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0" name="AutoShape 6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2" name="AutoShape 8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4" name="AutoShape 10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6" name="Group 58"/>
          <p:cNvGrpSpPr/>
          <p:nvPr/>
        </p:nvGrpSpPr>
        <p:grpSpPr>
          <a:xfrm>
            <a:off x="2013165" y="3476625"/>
            <a:ext cx="1656184" cy="1374942"/>
            <a:chOff x="4139952" y="3676789"/>
            <a:chExt cx="1152128" cy="1374942"/>
          </a:xfrm>
        </p:grpSpPr>
        <p:sp>
          <p:nvSpPr>
            <p:cNvPr id="52" name="Right Arrow 51"/>
            <p:cNvSpPr/>
            <p:nvPr/>
          </p:nvSpPr>
          <p:spPr>
            <a:xfrm>
              <a:off x="4139952" y="4043619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4" name="Right Arrow 53"/>
            <p:cNvSpPr/>
            <p:nvPr/>
          </p:nvSpPr>
          <p:spPr>
            <a:xfrm>
              <a:off x="4139952" y="4331651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4139952" y="4619683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4139952" y="4907715"/>
              <a:ext cx="1152128" cy="1440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4495402" y="3676789"/>
            <a:ext cx="374374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11" name="Equation" r:id="rId4" imgW="152280" imgH="164880" progId="Equation.3">
                    <p:embed/>
                  </p:oleObj>
                </mc:Choice>
                <mc:Fallback>
                  <p:oleObj name="Equation" r:id="rId4" imgW="152280" imgH="1648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402" y="3676789"/>
                          <a:ext cx="374374" cy="4048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949319" y="3732768"/>
            <a:ext cx="1008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sz="3200" dirty="0">
                <a:latin typeface="Helvetica" pitchFamily="34" charset="0"/>
              </a:rPr>
              <a:t>e</a:t>
            </a:r>
            <a:r>
              <a:rPr lang="en-AU" sz="3200" baseline="30000" dirty="0">
                <a:latin typeface="Helvetica" pitchFamily="34" charset="0"/>
              </a:rPr>
              <a:t>-</a:t>
            </a: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 flipH="1">
            <a:off x="2991720" y="4237594"/>
            <a:ext cx="368890" cy="21590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0419" name="Object 4"/>
          <p:cNvGraphicFramePr>
            <a:graphicFrameLocks noChangeAspect="1"/>
          </p:cNvGraphicFramePr>
          <p:nvPr/>
        </p:nvGraphicFramePr>
        <p:xfrm>
          <a:off x="5707063" y="1628775"/>
          <a:ext cx="31019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2" name="Equation" r:id="rId6" imgW="1041120" imgH="228600" progId="Equation.3">
                  <p:embed/>
                </p:oleObj>
              </mc:Choice>
              <mc:Fallback>
                <p:oleObj name="Equation" r:id="rId6" imgW="10411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7063" y="1628775"/>
                        <a:ext cx="3101975" cy="7572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ounded Rectangle 37"/>
          <p:cNvSpPr/>
          <p:nvPr/>
        </p:nvSpPr>
        <p:spPr>
          <a:xfrm>
            <a:off x="7308304" y="1700808"/>
            <a:ext cx="1266248" cy="576064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6149975" y="2636838"/>
          <a:ext cx="202247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3" name="Equation" r:id="rId8" imgW="685800" imgH="203040" progId="Equation.3">
                  <p:embed/>
                </p:oleObj>
              </mc:Choice>
              <mc:Fallback>
                <p:oleObj name="Equation" r:id="rId8" imgW="68580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975" y="2636838"/>
                        <a:ext cx="2022475" cy="6683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4"/>
          <p:cNvGraphicFramePr>
            <a:graphicFrameLocks noChangeAspect="1"/>
          </p:cNvGraphicFramePr>
          <p:nvPr/>
        </p:nvGraphicFramePr>
        <p:xfrm>
          <a:off x="5746750" y="3513138"/>
          <a:ext cx="3043238" cy="160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4" name="Equation" r:id="rId10" imgW="1447560" imgH="685800" progId="Equation.3">
                  <p:embed/>
                </p:oleObj>
              </mc:Choice>
              <mc:Fallback>
                <p:oleObj name="Equation" r:id="rId10" imgW="1447560" imgH="685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513138"/>
                        <a:ext cx="3043238" cy="160178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3995936" y="5288340"/>
            <a:ext cx="48965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8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Energy Gained</a:t>
            </a:r>
            <a:br>
              <a:rPr lang="en-AU" sz="28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</a:br>
            <a:r>
              <a:rPr lang="en-AU" sz="28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K = 1.6×10</a:t>
            </a:r>
            <a:r>
              <a:rPr lang="en-AU" sz="2800" b="1" baseline="30000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-19 </a:t>
            </a:r>
            <a:r>
              <a:rPr lang="en-AU" sz="28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× 90,000 J</a:t>
            </a:r>
          </a:p>
          <a:p>
            <a:pPr algn="l"/>
            <a:r>
              <a:rPr lang="en-AU" sz="28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      = </a:t>
            </a:r>
            <a:r>
              <a:rPr lang="en-AU" sz="2800" b="1" dirty="0" smtClean="0">
                <a:solidFill>
                  <a:srgbClr val="FF0000"/>
                </a:solidFill>
                <a:latin typeface="Helvetica" pitchFamily="34" charset="0"/>
              </a:rPr>
              <a:t>90 </a:t>
            </a:r>
            <a:r>
              <a:rPr lang="en-AU" sz="2800" b="1" dirty="0" err="1" smtClean="0">
                <a:solidFill>
                  <a:srgbClr val="FF0000"/>
                </a:solidFill>
                <a:latin typeface="Helvetica" pitchFamily="34" charset="0"/>
              </a:rPr>
              <a:t>keV</a:t>
            </a:r>
            <a:endParaRPr lang="en-AU" sz="2800" b="1" dirty="0" smtClean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H="1" flipV="1">
            <a:off x="1835696" y="5445224"/>
            <a:ext cx="2088233" cy="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2627784" y="5373216"/>
            <a:ext cx="432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dirty="0" smtClean="0">
                <a:latin typeface="Helvetica" pitchFamily="34" charset="0"/>
              </a:rPr>
              <a:t>d</a:t>
            </a:r>
            <a:endParaRPr lang="en-AU" dirty="0">
              <a:latin typeface="Helvetica" pitchFamily="34" charset="0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6948264" y="2348880"/>
            <a:ext cx="288032" cy="288032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Left Arrow 35"/>
          <p:cNvSpPr/>
          <p:nvPr/>
        </p:nvSpPr>
        <p:spPr>
          <a:xfrm>
            <a:off x="4499992" y="1916832"/>
            <a:ext cx="1008112" cy="216024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60425" name="Object 9"/>
          <p:cNvGraphicFramePr>
            <a:graphicFrameLocks noChangeAspect="1"/>
          </p:cNvGraphicFramePr>
          <p:nvPr/>
        </p:nvGraphicFramePr>
        <p:xfrm>
          <a:off x="1476375" y="1731963"/>
          <a:ext cx="284480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5" name="Equation" r:id="rId12" imgW="1180800" imgH="203040" progId="Equation.3">
                  <p:embed/>
                </p:oleObj>
              </mc:Choice>
              <mc:Fallback>
                <p:oleObj name="Equation" r:id="rId12" imgW="1180800" imgH="2030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731963"/>
                        <a:ext cx="2844800" cy="5445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Where is the Australian Synchrotron?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144260"/>
            <a:ext cx="8424936" cy="566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 rot="2007780">
            <a:off x="1354876" y="1024331"/>
            <a:ext cx="288032" cy="43204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own Arrow 8"/>
          <p:cNvSpPr/>
          <p:nvPr/>
        </p:nvSpPr>
        <p:spPr>
          <a:xfrm rot="2007780">
            <a:off x="6035396" y="4480714"/>
            <a:ext cx="288032" cy="43204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Electron Gun</a:t>
            </a:r>
            <a:endParaRPr lang="en-AU" dirty="0"/>
          </a:p>
        </p:txBody>
      </p:sp>
      <p:sp>
        <p:nvSpPr>
          <p:cNvPr id="57346" name="AutoShape 2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48" name="AutoShape 4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0" name="AutoShape 6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2" name="AutoShape 8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7354" name="AutoShape 10" descr="data:image/jpg;base64,/9j/4AAQSkZJRgABAQAAAQABAAD/2wCEAAkGBhQSERQUExQVFBUWFxYaGBgYGBgbGhoYGBgcHRwaGBgYGyYfGBkkGRoXHy8gJCcpLCwsHB8xNTAqNSYrLCkBCQoKDgwOGg8PGiwkHyQvLCwsLC8sLCwsNCwsLCwsLCwsLCwsLywsLCwsLCwsLCw0LCwsLCwsLCwsLCwsLCwsLP/AABEIANMA7wMBIgACEQEDEQH/xAAbAAABBQEBAAAAAAAAAAAAAAABAAIEBQYDB//EAFEQAAECAwQGBgcDCAUKBwAAAAECEQADIQQSMUEFBlFhcfATIoGRobEUIzLB0eHxM0JSBxUkJUNicpIWNFSywkRjc4KDk6KjtNI1RWSks8PT/8QAGgEAAwEBAQEAAAAAAAAAAAAAAQIDAAQFBv/EADARAAICAQIEBAUEAgMAAAAAAAABAhEDITEEEkFRExQi8AUyUmFxFUKRobHhgcHR/9oADAMBAAIRAxEAPwDWhPCDcO6ABywggc8mO7maPoNBEV590ASt8FvHjAKoV67mOFqsoWGIeKmzzTIVcUXBz83c4irnNni8uxEt9lvpIoDkWw5LeMSyY71W4rRKApCIir0JazVCsU4V2UoTVs+2LVuawYNSV1QydoFzhAujd4weeXgQ2nYwrsC7Dyl4RJwbzgV3RhhEIpgiHJD0q+wY9ggadjUMKYTQ9UsijMd74w0gwNHsjDbsK7CIEDnONS7AE0IwoaePnBpLoYMA8QIA7xwhPvaNyrsYIPPyxhKhrcOc44zJuDVcsOO75wGooZRseuYXYBzltiL0lTdqrM7MMB74cuVe6owBqRio+4D3RIlygBQCIU8n4/yXuOPbc5yJAG89vOyO2WfO7HZAx4b/AJQ+9z9Kx0V3Its5vxghbbYe3OflDQoHfz9YDSoxLAjo55pzlDBz8YLbPCLOxQXc4T8/MdsLpMvdCB5+EBX0MIiGKPP1h6U8/OGq7ed0ZGKGZLuT0Haog+Hyi/Kvc0Zy0qvWhCQR7ZNOIpGjA7Yjjb1/IFsNvN9IXNIShWsAHh3w+nUOooSjTGE8BQfl4xkNlHl9vGLHRMoKmpBwrXIMDj2t4RVylV2b3eJ1kn3FEnrC6oEPUuw8w8Tyt8rRsi9Lrck6ZSm+buAYU3DLbFcIk220BbKTQVBHv2NuiHLU/wBPOExJqNCwVRSCYBU3Pyhz7/fAIiw2g1248IBPPyhxhpVBswsd8IK4CETyTDd2PbBRqCx5z3RFSt5iiMUILcVFn8IkK7KxDsyvXTd8tDZUCnMQzL0lca1JicNwYQlU+mPbCKqOfH4wgsH4/OKpJaCMJcbud0Lw525wkhvjzjDsK153QfyKDwhA9nfyYBGeEQzevkhRO56d0QzZVihbQspUrLYB4ckbRzxwgYc88iDHU66DBbn6dsNUmnI84JO7ntgXqwKMBWyGqDYx0Bik1p06bMlN0BS1HN2ADO42sRTaYWUlFeoWUlHcjWFD2kHEVP8Ah80xoUjbFPoOSQpV8XSEoGDYi8f+ImLgcfCJYmnDm7s0XoG5jlzlDX3+UGElPdFl9hgNDJhofdzSOim+W+GzFUheZGRzs/Wba7d52+MSrWi6q44UE4bHIBLdp90cLIG634Q+B5aGLmOrJyXibk5Srobd6DjMY7dorhspCUlN4gElNG7Q7HfXwhizzzzjHXo3loWxYlQdqUYggtvIeGap2wNpDFI5rAGXxhS5t4sl1HYKmlcAYS3vNdL8CMjkW2QbRrXf+wH5c9kK7yICVPhVsWqx49+O6BfbMD4+UZNPYZJhD7++Co74Xnu4QCjcfCCtdgjeeREO9dtCHoFpKcuzgImTCM+/nOKXS1prLKWKkqJZ60q1ccIlmXoY8JKLt7EjTFvMtIAzd+wCkUlit65Z6pcHIu2WeWcN0hZ1XiqvXZTPg4Bp3sflHCzylDH3x50s7k+ZHBOTcrRq7FpJK9x2P5PExufrGcsmjissXAOORaNGE8jZhHoYMjyxuRfG7QgIahYdqhxuxHCuHmIL5kNznviFpWaUovDFJ86F+0xs8OeDiGcbRc3uawQO5+PP1jjLnpVgoHtB8oM+dcqoFI2lKgO8hsIvzx7htHQMcngxWK1kkYdIkn+IfGOE3WdAwCydyFGvFI98L4iRrJ9rt1wEgAqFSTRCAfvLVkM2zjI6QtKJ65V1RUJS+sVUK3UCpQGQZLAbIOnrSZtTKtKhUhIKZSb34iCFqUf3mirsCbUxEmXJQplKF6/MmG6BQFaikE4DqiseZncpO3sck5a6noUucJibyuocjlwJzGUR5mmZSB11oSRTEV3jaI8umLtloPWVPmVY+0w7qDwjQapaqzkzL01LIxZTFzuqbph+GlKHpTsOLJJuka+Rp6SsgJWCCWcMcjkDwFSBUQRpNMxQSglKSZgKygkgJSkhgCQVEqbYHD1Bgp0ekZE8T8oYNGIfCor2tiDtxjpyQlPaX9f7Ohxl3Jcq3S5ExKzNUohiLyUowfABqca7Y4WzWRDi5JSsq3gp3uEjHM12RwnaPvFz4jmkdZViSPn9OET8tH90m/sL4fc6I09PWi70cuSlQwCSSzs4JOFBHRILc/Q8YQltuDfSH88+EdGPGoKkUilFaHK1IdJHDhBGtNrlS0hAQQFKSAUmiUpQQccXUrH8MPKw0clyQc9uHD6RpQT3BOCmqkPkflGtIpMlIO8BXgAXgaQ13nTkFISJYLh0g32wxJdJO0ViNMsgP0922B6ENnj8onLDCXUTy+PdI4y9IklRu9dZdSsFEZ3iMXYjKHqtqyoqOZJYilS7cI6S7OBXn5R16Pu+saODHD5UzohJw2Inpx/AnvI8Ggo0iM0LHBT+FI7mQMfcYabIORzyYdxT2bK+L3RxmaQBDdfu84zWl7ddZnUMwpLB8utlGoNnTv7W+Ecp+jkqFQ/EUrs7IWWLm3kxJuMotcqMgqyz5gCjZ5i05NNBHYSkloSEXVhC7NMS+FyYsvxo3GNHopMyUJktClFKFJUhJP3VYjsi4nSkkggNso+z3xwQwtz5XsjkfDtNWVWjr8pF0SlVq6phUfHJolC2zMpI/m+RibLltg/aPf3Q9zs5bI5x3xxJKkdaycuiRXqt8zHoh/OfCkcp9sKgxkzA+xQNHfEjcItCc6d8JJgvHpVsbxPsjgrQ4V7Uyer+KdMr/wATQwauSAfs0k7TU95i1SN3nDhw7+couoQ3SOekQJejEJwSBwEdhZgOfjHc8jnthJHNYPKjaI4qkBjQ15pGYnLMqebgJbrE4/ZpvNuDqHa0atSvnz3xS2GWFWhbh36Qf8SR7ohngpRURZKzvo6z3ZYSHq5X/EqpLPTEgbmixCec4UmWEgAZDnzh/nCcPgWJa7mjGhh4QCmHtlz4Q0DhHSMNIg3ISjCgaGFdhXBC7ee2E/PNIxgJPO6Gnt8Yc/DnOBzzuxjGGt28aQlDhBKucjugExqQQKxhNyOaQSeznOG3vnGowT45PzuhvJ54QuefCFebnzgUugQrOyGq4efjCPPLPDVIGTeOXCNSCQZNLR/HLPhX3RYIGzDnvivC/wBJln9xQpwMT/lTsjnh88kVn8qHFPhjQwmbDnnZDRXPvf44Q4LO/wCu2OkiOfmnhDMcQe36QXHDhATuMB7AJyRRoRlcIQGzZg3vhA5YHcPOKN9wAKcvhzjDWEPUNz/SAaY88YFmGqwp4xT6IqtZ3HxmKNHi2mqYGsZfR1sV+kXSHShNzepQWoY0xu98SnumJKSjqzVKDRzK4zFrtttTKkKAQVLQsrcIZ0zlpSwcUuJT3mKtesekE/cQWx6o90yIriYN1fv3+Dm8/wAP1mjeBeyEVcIx2h9Y7XMnykTJKbq1oSSBUBRYkes2E03RLk6dtCZ01MyyqKEGYApKwm90csrY0ViQBuCnjeYhdNm89w/1o0alwCqMov8AKCkGthnA7RPSPOVDFflHl/2O0jhNR/8AhD+PHuN53B0l/j/01t/3c5wr2zv5ypFFI1mQuxz7SiRaEmSUgpUpBBdLveCBSjHDxisn6zWpMuSoWZzMC1M5DBJCQwvO+19sbx4dw+dwdZGuCsg0Iq5YRiP6aWgY2XHao/GOqNcJ5c+hlmP3ngvLFbs3neH+pGw6TKj7K5+RhXuPfy2cUVq05Ml2o2ZciaSm6VKRhdWHBCcy1GpWI8rXJCg5s9pYsaBOYfNg8B5sfcbzeF/uRor/ADlzk8PEx8B57vCM7/TKVj6Pav5EeHWrHWXrMhUmdOEuclMm4VhSQ91ZIcdbIgvuaN40NrG8fG+qLpUxtg7/ADGcJMwdnlv34iM1ZdckqS/QWhjQdU1DY3mYcHjp/TGXnKtCWx6p8YLzQumwLicX1I0iTvdvdzhCL5BzzkOe+M8Nd5H+eoMCg+/zi8E3rzJZBBRdd8GU5GdcMYMcsJOkyiyxl8rshBX6UkbJavJUWSDvb6RXWYPPmH8Mtt7lhTvaLEjIZdvgInj+eR1T+VCv84wRSnPygAjOnNeyEDi2Wz37Y6CNC34Hc7d2dIKXeogO55HbBvV37c8+6A9gEwHdBI4fWGgwSvtinQACN3vgGHX358oBUGwELZjjaVMlR2A+TxidE2gvbSDVJQBTNErf+8I2OkaoIzUW/mp5mMVo2zGX+cEqIKhNmAkOxZUwccU5xGestezIzWqX2DprTyhZ7CpUuUVKkLNUqo06aA3WoCEg51jPztOKf7KT2Bb/AN6J+mbMtSbIhCSopsEpd0ByEkLmE5YP4xptJ6n2VNkVMEu6sSCtJvz6rEkqdjTHKmyPJainqeV5LFJW4ma1Y00VW6yp6JFZ0sBirFSgNpibJ1w6SdaEqlMwtTFK3/YL2jcKxW6s2KZL0nZETUKQRaJfVUCDRXxDUo8QdXkX59rxpJtyu0WaZV8MYaWGEnqRnwHDyq47EZWm0g+wvH8XlSGjS6fwrpvHZiYjaI0cJ8woJIABLgA4EM7kbWx2R003o5MhYSFFXVvVAS1WyUQYvyxT5Rf0/E1szW2HTiPzLbWSpzMSA7N1khqvhQxXawa0KmizqMpB6iyKrwVOVvpgMzhEdIu6FtH71qSOxKJRziqtiXRZxi0vDH9pM+ZrElijY0eCwrdanYaaq/Rp/mWBHey6yhKqyRRzSYr3vk0S06v2f0YTC9/ob/2md1/ZueDiM7LlEKAIKSWoQRixz20g+HB2h3wOKNWj0fS+uUuVpW0BSFMDLS6Sk/ZpVWrM94d0VFj1nlBCE+vcJAxS1NheKjWQk6WtT5TZm+of5R11V0F6XMTKv3GllT3SqouhiHDY4vEZY4KNvsTj8PxNtqy6GtMr8Vo70YbPayizTrHKOjdJEGYT0ckMoV66lJGe2M/rVqz6GZaek6S+Fn2QhrqgGoouaxHsp/VWk8cbGOzpZnwgQxQdSi9B/IY4O9SxseuUm6hLTUhhUBLdVCU0F7BwTEpWtMnJU4f6qR74wtiIZNPumndG21e1ANrs6ZwniXeKw3RqNEqZ7zh3YxsuHHF6uvf5IR+GYmtLOv8ASWTVpsxwD90ZDhG30zb0rtCgkvcTLSqh9oXi3lXCPG7bKuGaklykzEuM7pIwxyesejzZvr7QT+NLcLp+MW4fGo5E0zu4PgoYZtxbOmiy6px2rQBwdRbwEWgXStfd3xWaHksi9kpY77jt3GLMDYW284x6GHq2up7+RrRIF1jh4jtx5pCBw276+WMLt+nZDQlhV+B+WGUXIhd9/aISxTkwX4cBz5Q18zXfVu3nOMwonwIXGEYdgE0IqpAaGLNDw54wtgK+1Ww9NKSx6yJsxJIo8pKzXe6DQ7Ix+iUKTJtF4gr6OWVEF3UpKiSTm5PiY3+jrElUqZML35cieHrRBQsNsPWc4x5tYJzSLUA/VloSH/cQQ++rRwxm5zl9jl5rm76F1Y/61IYlN3REsulgoeoHsqJxq2I3VjaaXsylWaYgNeNnUADVReUU+1QKqQHLA5PGQsiGtgBKABoqQnrtnJQQADQmm2NHpKyWezy1m8ELEpaQ5APWSwAwNHJofjHm5X6icFoZvSCkjS9gu0F9CmIIa9MVexqMA4AAoN8ZPVP7a2t/Z9I/9OrLtjS6Zm/riyVJqgvuKlqpsFcMYzmpiR0ttP8A6XSHjLanfHTjtRIz3YNXWF07Jc6hQFYLG4OH450jpbVhM2aSAB0ILFLOylEC6X4mOmgEEJlXT+zmFrpUKzU1ASpJcsMScIFvBeckmgkAlkkYmYCwUSbxZsYPUdLQh2hf6lVgAbavwkycO+FZgUzLIU4mSpVA5YTJwwcPhWsNtX/gwFK22bnX7Gz4RIQApViDOBZZrjD/ACm04b3AHbD9H76E09UXM+Wr0RklTmz95KGASBjUjg8UGmpjzZKK0TLNQHdSmPDBmrE2dZ5cuzlV4hfQUcpFSgYC69CR4RA0lOvWqU4q0qvFTfSI41uXnsN04k/na2AU9dPz/iNe6NpqDLT0VmLJCujnOSnrEGYW9kOUgBNXyjKW2WDpq2ABvXWrdQImxsNSVr9FsoSoBNyaWZTPeJJJSoHYW7awnEusYuFK2WOk0IXaJb3FI9GnlrhII6SWa39oDjCMCiY+jdJkJu3lWJkjAPNmkAPkGbsEeg261q6dKCrqmzT1GivxpAIvubzXgMsI87NNF28poOksQD/xTiHifDX1+w+fYrtXpIM2zggl1yxTYVofsYx7ToJKbhDI+2nMEhQH2jlgEtnkNoyMeNasfbWSgLzJeObLlUj2vQ4WRVTjp1n9q5PTHJKgnIUZjvcxuLlqhMa0swOutnSLDLXdQFlc0PdAIHXLEsFF971rSJmkZzz5iU1UuclIAetWAD7yBDPyiKJsco0LrmE0YklBqQGwvJHnEDTdpVLtJmIWUkTVqBFLplzAHB7F03RbBK6f5KxdSNdoeykSC5ZpiA2BBuzEF64umJZQefKJMyxGXZjUsZsogswrfOP3vaZxEK4DjXjzhHo8PNTTku50QfNYmrX5fPvygcX34bt8C63Ds8BBSilKcQ3Iz7I6CglDu7fqC26A4HJ8NsEu/wAaeMJI8ezZmI1qgomAwhAJhqobYURWI5WpZunfSHrXES1TQ1KvTwguwjZmkVokWhGCRYbTNBf718ywDlhXujCTLP0Um2D9wHiSTz3Rtplssypc2VNtUuStdn6I3hfKXm33ZKgWYtVq5nCM4qdZfSZqAs2mRRKyk3LzAg3SSHIJypvjy8cknK+5xp+p2Vet4AtaHBUEyLIkja0hFHIo8TdMflFmTUzEJldElQUkXZ08EJLsClKwk0yIasbO36v2O1qVOFnWrqoDptUpLXJSQAQZjJIQEg99cYwtvteipcwyjKtYPVdSZsopYgH2rxDV8DHOmpPbYgtNCn0FNPpklSqnpHc1L17c466mTGNvUcRZLYKbVdGnzIEav8z6Ks6RaPSVTAhl3ET0KUoVoAZSReyqRxij0DNsa1WmVZk22/aETJUtJTJXRS5awX6RHW9UQRsUK0rSMlJNiPcpdDaVEsrMwqULpShIqxvA4EsKCOGlbaFrKkFSUlABolLtedwijVi40rqYbOm/P9Iloci8ZCWdLuHTOOwxw0Pq7KtL9FaQGvP0iEoNATQGZ1nwpG0XqH1ehz0jTRUr961zj3SpCcewxB0urqWcf5hQ77TaTGu1gsVissmXZLRPmzVy5i1n0ZCFABRQ7lUwAG6gDNnMSEavWa1oQqz2a3qlpQEpVdSQ96ZMIfOszLJtsZOo2xN2ZDSGs19CpaZZSkpCQekOAbFIDKwwiDookzpRcn1koOX/ABijl6Vwi8tth0fKWqXMVbJcwO6VISCk7FC7jjGksn5PpEmYmbMVPTLlFMxanleylVCzPUpoGdgYFxj0HlfUz6wPz1b3qyreewSp0M1R1h6BaROXMMlKFAJT1gFFqhBUAzAxZpn2GZpC2zJUy1Fc4WgSx0N+8Z0mYldE9ai1lg2A3iIdq1PElAmTps2UjAqVZJwG4EqYBRGUaSi/SwQdai1k1nEyYlVnWtPq1oUejTLJClOxuklVAKk7YhANoq3ZetsP/wB590S9FatSbTe6C1GZdDkCzqcBjtmY9U0iw1g0NZ7JYLRImWsGdNVZ1olplF3QlZAU6ilIPS1JLhsKwIKMWohyNtGSsJKUylJJChfuqDgggS2Lg0rWPRtC6+yJdmlIm9MqYm8VkykzHUVqUWvzA+IyxeKSwas2WcJaZVpnrACq+iTi6lFJAAT+6kH/AFo4z9C2BCyhWkbigWKV2WcFA7FAmh3QuRRm6kjK0il0npeZNSpClKKE37iSAAkEfhTgW2bBGh04i/PUBiZk8HtmKYdwETbP+S/pUq6K0hQKTU2eYA21yrCoOZjnpSZJFrT0U1M5IUoqUElIvLmlg5PWSLwDw+Fxb02K4l6tTbIWpVlUFe0kWRZU2N8UdQqWHVrhHEYOORsL4xLnWQy7PVgFSZAcKBvGXPQHSAfwkcYhtT4N49uzbHTwSXh1E6ML0ddwkv8AN4ZzSg+cDu8PEwQrLnwjtOgSTRm931xEJKuzsPnAYY587YcMo3QFIkk7/OENsInnnmsNevz922HQBswhuRxrFbaJnVPAl+wnKJ9pVT3RWWhXVUdiVf3TAdUCWxR6V1nnokWLrOV2WWtTolqJUorF4lSCSSkJxjPWjWGco1MonfJs52/ilGLifolVpm6OkJN0rsdlDkOB1FrJIGIZKu4RstUdEol2comIlzCidOR1pcgnqzFCpUCpzix8o8aTjHdanmbs840frFPvy5V6XcVMSCOgs4HXUEqoJQoU0PZHezaXMjSVoSJVnUkdMm6ZEq6OjRNKSlKUhjR9+b0jhbtGGTapKiUETpomDo3ZI6YUYpSA14BhSI1oP60tWdbX/wDDOhkk1a7GdE1GuamANmsCgBUKssv3NHWTrmUKcWLR6SMGsssEcCBFZofRvSKSpSb0szUoLFQJJyBSkkMDkCd0aHTeq6EyB0EhRmKmJA66lFglRIAWEs+OEI+VaDVfQ7J1zNostsM2yWRRkyQpDyk9QrWEEgEFz1nywiCjWBEuxWSaLHYr6lz5ZPQS6iUiQxJKT1j0inO2KrRn9T0lX9hLH/PTHO0H9WWLdPtm79nZoflSVErplmNcJb10fYT/ALGV2/sonWH8pUyV9nZrOgbEpQkYMMJYEU2h9BJUtSJ5KDcSpICgCbxLfcU9A+WOMc9P6J6JR6JCjLShN5ftByc1AAAF05DAYxOUU3ylel0W+tOnZItlkPoFlKTZpU1SLoSFqny0rJVdABuh0h9rmOumtbrPLtVolnR1jWlE6YkG6QSJa1JSSKJwGUZ7Wz+uWQbLHYR/7dERLdIXPtc8IdzNnK3N0iq+MVcU0icDUStfrKg3pWjbMlWRAumtDVOFNkX2ifygotvSidYrPNTKkTZwStZWCUFNGWkjNnajUjM6C1Xs8yVLWoLUogFSQsgUJy6MP/NDdUdHLlG09IkpK7DaFJejpKQxocOqYi4Qu1uis4yS/Jz0RrHYUyiZmjpalX+soKWAxvkAArpQNRhTCLxGtOjD/wCVoO2oftN6PPLEAZZ/jThhhNjX6uasqtCkpN6XLUFMs3WN3Z0i0g12Q04pak0abR35QrHJpKsSpdTREy7XA4K2RUa8aXsRVYp3oX21+ZN9YQuY5mIAUsOSRMSVOcaB9i1p1SRZJcpSVrmrWpV50gAISE5IvZnFzGc1y/q2jv8ARLHdaJ8DGot3HqaRp5GulgSkp/N6scE2iaxINKX4f/TXRoL/AJtUKg1nKOGdVNjGEs8orICQSSoAAVJJyFNpEbDVrUMWmWpUyaqUpMxaLoEr7uZBmXnNRhwgSjFW3sFUzU2D8o9mtcxEtdjX1UzCn11AES1TDRxjcu7i0d5M4LQlQ+8AQNxD44xhdXrJ0dumpAUECXbUpUoEXkJkzA74Gl2Nno5fq0j91OBP4Rujs4TRuKOvht2SL2L8cOO2CTxfYW93bjDX+vy2wRKIybu8gax3nTQgvu+W0157IT7x3CETuO+nvyhAjYw2/XCMxluSirf4v4ZwHyr7+7GAXORbcRAVX4OPrDbgOdoV1dhEVM5XVX/Cv+6YtLUqh7q4xU2pXq17kK/umM6oSWzIeri/1jowMFA2Gzp9lyn1Ewukv1VOAH2Ext9HTE9ELs5gZ9pNCE9ZU5SikpUhTXXUCcOrnHn2iNMSbNa7HOnBbIsVlSCgA3SqXVSgWJF0qFNr5NG51XtV+xhSL5SqZaFA9QBlT1kUWOBq5jwssXdnmxPM9Pz70+wEKvABGTN64G7gHwBdqvsipWf1laeFr/6edUx3t+kEzZ1luFXUKUqKgXvdMS4dSgxBBowc4CIaFfp9oLDC054vImhotFUv5BLU1OqaQZKLrAi0oLFQF4pUPZBZ/u0ekW1stM1XQ35ZQkrVUKqD0aw59YWzUHGSYo9A3BJs4ExJJtSFKD9YE3nSE0KmABeo4Rd6ctKQmUVKQPWElwrEy1AMWuvvxoOsI56fMiyehhdGTf0PSG+TKA/3r88IVomD83WMHATbWaYsU2Z2fOlOyG6PX+hW3H2JOz8ase6OSEhVlsiCoJHST3UcAFdALx3AVjpZDsegSUlM5art8dBKSyQ9BMU4pXBSKnGKnT6z0NscFDCU7hgWKS1AUjEHF6bIn2OYlVomnqt0MpiFJL9ZYJBdjhjyK3WWano7YElDXUYF1uQnIUCaVjnSfOW/aZ/XAtpCSPw2eyDukIiTqyQbas/6U7h1wSdxqYi67KbSh3IkDg0pEddVFD0pRJSHCgASBedSaC8QOzZHQ1UdOxKFcxs9FhaZaECXfIQasCPaVQKcAuDlU1jigNObrf8AhaqKdx1FEBjtDmsStW1joJYJFAqrUBdWDFxx3tEGyz701LFKm0YsdT2X6M0ADMQ7F45Ipps6MrtHnejgQg4+2O8X/jHu2qqB6JZC2Eosz43VmrYB3OFSI8I0YMA33xt2mvGPdNWkqFmsYumksuagEKQo0Z7xFabKtURTiloc8HYdP2gKQbhICrPaSFdZmuyjedYANMGbI7I8l1tL2bR3+iVT/bzj5ER6vrKOoS1BZ7XgtRbqy/u512v4PHlGtawbNYMmQof8xR8uELw/T30GnsdNSUPbLM+U+XkMXoCSWFc6tsj1zRMpMtUy+FBS7RPUAAtyAEFwlILCt5jtrHlGoFnK7bIYjqzBMrT2XLD97Ie+PV9ByWE56AWucACpWAugOMuDYvSE4m9jQ2M7aZrrs5yEnSIq7n1Y2gEBqMQ4bfEvR6PVpBqbo35DuwiHb6Ls+AHRaR+9ewlDO8a7qYYRLsPsjgOykdvBdUdeHRncqxq2LVz90IDfhzg1YJO3icOdsALHOUeodFh6Lj8O2CkVz4bKbc+/OGjdTOj85Ywi2OGRoYG4USjm1Tx9xpDSSKnDPDNoCmfbxL+YpjhCBA54bIcBxtAp4+G+KnSB9TMP7i/7pp21i3n4HnkYxV23qy1k4BJJ4e8Qk7UWxMjqLZg9MTayd1lso3Ukj3xJsWutqkykypUxAQh7o6OUSHJOKkuS5d3jUaXn2QmXWyn1MlnuP7A8GyitmS7If7Ju9j5x4vjJ6OJ8q/ick2vDl7/4Mho8kzpL1Jmy60r6xOMd7Or9OtPC0+MqYPfGhkyLOJsogSB6yXUXX9tLMKZxKtNmsk21WgouEj0gm4q6D6otUUPWvYbIMs6XToMviK0bi6Mfo+1dFOlzWvdGoKAchyAcwHGOUWWsOs5tSEJMu5dU/tleIKWqIQ0TKNQlRzpMT3MRiBC/M8oA0mDgpMM5Q3H/AFKG1MiWZJ9Ctpo3qR3qXEK96iSKYzD2m540Ea6y6FljRlsUb4dcoByMUhTYD9/COFv1akiWgoM1ukmpcEEMClmccakmB4sba+5pfEMSa0ZT6C076MVkIvlYSPaCWuvmUKNXiJpjSJnrXMKbpUmod/ZQ2LDMPhFgvQSX/bbK3PhAOr6WP2tQrJMP6VqV89HrZH12mPpOYd0of8pPdFZNHOOHIja63auyhpYIJX1kAnrBwbgugUYUFBEG16qy0rUB01FHOXWprUB+6Msi0X2FfG409mLQ2vBkykS+ivBKWDzCnMl7tw7RR8obqkoha98meKb5Z52Q2Xq0jZOpvl+EavU3VCSZqnE5hLmOStLMwGIS4xieScIRboZfEIN1TPLrAXA/i98afVzT3os/pSkrSApN0Fh1sDWlI5TdV0BIUiZQsSbt4uVKDAjc0TV6sjOYriJPxMaeTG9WIviOFLVv+B+tuufpiZYSi5cvP1sQoCgAFBSKbWh+gsWy6dv41E+cWv8ARsD9rMp/myPfxiw07qkjoLJeWs9Scck1Slak+LPCRywi1TD+o4Wnv/BjbGkkUcsd/D3xs9Wtf/Q5IlGSZir6lFV4A9Yg5gkNXvitsGrCWUCpZDnBG9tsdk6sob25v+7T4Rp5cV02zL4lgXX+mR9Bzyq1TF4BaLUoDFryVFt+LRvLElgK/dHkNkUWruqqFWhr6/s5j9QChS2PbF1ZEsAA9ABgHcUqMo6uDmpOSielwPFwz3ykhtj+EIuC9fD3nmsNvAZV2uYIPYzciPTPTF0oGIfB+cIclXOzvhdId1O33huyGXQaY8G8IxiXUUp3s3Z2YQ0h8efhl8ob0qMleLbs4HTp/F4+b9lYINAzVGnu4HviNMkA0IcZhssDiz1jupaW9pPfvjm42jcx+fjAaMQrdYLOsJvWSzkpQlAITMHVSGApNF6gxitVoSzf2aUNtZreMyLyYARinvD9u2I6kjk/AxPwYdifgx7FVL0RZQX9Flkggvem5cJmDtEK16vSlrUtKRKKncJBbrBiBeJLdsaAjeB2iCEcuIPgw7A8KHYyP9D0N7St1ECv8te8RzGpaPxqp+6k+AAjYqQGqcd4hpSNxbeILxQ7A8GHYzUvVxIkmUSSkzAskgAkgMBiRdxrHCbqqFIQkLUAi8zJc9bbUOzYDfGrug4HxHLwro2+IhfCh2A+HxvdGPOpzYTlZfcb/HCGqWXTqzwSf++ka/ohuglHDwgeDj7A8ti7FDpPQ4nLWtZV1lpU4IJFxN0C8t6XXqYgL1RTktXAgP7hGtEoDYO2CZY4d0F4YPSgvBjfQyA1OT+IvwftoTSJ2itDJkleCryFoqB1b7dYM7kB6bxF8qSGx7zhwgdEID4eFbG8vj7GTl6sGWPVzpiQ7sMB3UMSho2cf8omB8Mv8WEaMS07nyNIBSnbjsMB4YPdCvhcV3yozatFzM7RM76916H6W0YqemSlcyY8lN0FyXJJJJBNDVqbIverheHePrDfR0jMd/zgeXxLoFcLh+lGds2iFooJ699TXuXHdGippwnrPar/AL4vVSE4uO0jwh6ZaePEiN5fHdtG8ph+lfwQNE6MmSVlXpExQKJiWdX3ks73jhj2Rc2ZgANgam4M/GOaZifxDvEdZcxIqCOd+EUhihD5UVx4Y416VRIT4btvxgHs3c5xzvJ/ED2iCVh8U94itFR3e/lwMFRLFiW7s+TDL4fFPePF4aVpyUIxtB60Bu6OaUwoUFbGhqIJFYa0KFDI0kqGmEtMKFG6iIagUwENSgYtthQoTsYeqWNkcJVcQMshsEKFCS2GXUcuUHwHcICJKTkO7fChRnpJJG6DRKF5mHdAlyg6qDE5cYEKJv50vz/2N0OipKW9kZZCB0SWBYYbOMKFBi9vfUQYAHFBnkN8dTJT+EdwhQofHrG2NIaJSdgw2DdHFEsG9QdwhQou0qChFIu4JwGQ+EBgxoO4bIUKJw3QJAkJBIcDLIZgZQ6X96g7hBhRp6Qde9RkjqJYYUGGwRySaDDLIbIMKJ7RfvsaJ3HPfCBcjgPGFCh03dfZCDUKoOP+GOjVG/4QIUV7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aphicFrame>
        <p:nvGraphicFramePr>
          <p:cNvPr id="60419" name="Object 4"/>
          <p:cNvGraphicFramePr>
            <a:graphicFrameLocks noChangeAspect="1"/>
          </p:cNvGraphicFramePr>
          <p:nvPr/>
        </p:nvGraphicFramePr>
        <p:xfrm>
          <a:off x="5724128" y="1628800"/>
          <a:ext cx="3066448" cy="756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7" name="Equation" r:id="rId4" imgW="1028520" imgH="228600" progId="Equation.3">
                  <p:embed/>
                </p:oleObj>
              </mc:Choice>
              <mc:Fallback>
                <p:oleObj name="Equation" r:id="rId4" imgW="10285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628800"/>
                        <a:ext cx="3066448" cy="75655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ounded Rectangle 37"/>
          <p:cNvSpPr/>
          <p:nvPr/>
        </p:nvSpPr>
        <p:spPr>
          <a:xfrm>
            <a:off x="7308304" y="1700808"/>
            <a:ext cx="1266248" cy="576064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6148389" y="2636838"/>
          <a:ext cx="2024012" cy="667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8" name="Equation" r:id="rId6" imgW="685800" imgH="203040" progId="Equation.3">
                  <p:embed/>
                </p:oleObj>
              </mc:Choice>
              <mc:Fallback>
                <p:oleObj name="Equation" r:id="rId6" imgW="68580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389" y="2636838"/>
                        <a:ext cx="2024012" cy="66732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4"/>
          <p:cNvGraphicFramePr>
            <a:graphicFrameLocks noChangeAspect="1"/>
          </p:cNvGraphicFramePr>
          <p:nvPr/>
        </p:nvGraphicFramePr>
        <p:xfrm>
          <a:off x="1475656" y="1732508"/>
          <a:ext cx="2845073" cy="54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9" name="Equation" r:id="rId8" imgW="1180800" imgH="203040" progId="Equation.3">
                  <p:embed/>
                </p:oleObj>
              </mc:Choice>
              <mc:Fallback>
                <p:oleObj name="Equation" r:id="rId8" imgW="1180800" imgH="203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732508"/>
                        <a:ext cx="2845073" cy="54436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6" descr="C:\Users\bolandm\Pictures\2009\2009-04\bnl talk\ASP_Linac_egun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48965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graphicFrame>
        <p:nvGraphicFramePr>
          <p:cNvPr id="61448" name="Object 8"/>
          <p:cNvGraphicFramePr>
            <a:graphicFrameLocks noChangeAspect="1"/>
          </p:cNvGraphicFramePr>
          <p:nvPr/>
        </p:nvGraphicFramePr>
        <p:xfrm>
          <a:off x="5746750" y="3513138"/>
          <a:ext cx="3041650" cy="160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0" name="Equation" r:id="rId11" imgW="1447560" imgH="685800" progId="Equation.3">
                  <p:embed/>
                </p:oleObj>
              </mc:Choice>
              <mc:Fallback>
                <p:oleObj name="Equation" r:id="rId11" imgW="1447560" imgH="685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513138"/>
                        <a:ext cx="3041650" cy="160178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508104" y="5232102"/>
            <a:ext cx="35283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sz="32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Energy Gained</a:t>
            </a:r>
            <a:br>
              <a:rPr lang="en-AU" sz="32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</a:br>
            <a:r>
              <a:rPr lang="en-AU" sz="3200" b="1" dirty="0" smtClean="0">
                <a:solidFill>
                  <a:srgbClr val="FF0000"/>
                </a:solidFill>
                <a:latin typeface="Helvetica" pitchFamily="34" charset="0"/>
                <a:sym typeface="Symbol"/>
              </a:rPr>
              <a:t>K = </a:t>
            </a:r>
            <a:r>
              <a:rPr lang="en-AU" sz="3200" b="1" dirty="0" smtClean="0">
                <a:solidFill>
                  <a:srgbClr val="FF0000"/>
                </a:solidFill>
                <a:latin typeface="Helvetica" pitchFamily="34" charset="0"/>
              </a:rPr>
              <a:t>90 </a:t>
            </a:r>
            <a:r>
              <a:rPr lang="en-AU" sz="3200" b="1" dirty="0" err="1" smtClean="0">
                <a:solidFill>
                  <a:srgbClr val="FF0000"/>
                </a:solidFill>
                <a:latin typeface="Helvetica" pitchFamily="34" charset="0"/>
              </a:rPr>
              <a:t>keV</a:t>
            </a:r>
            <a:endParaRPr lang="en-AU" sz="3200" b="1" dirty="0" smtClean="0">
              <a:solidFill>
                <a:srgbClr val="FF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4994" name="Picture 2" descr="File:Linac-directly-after-gun-SPB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Linear Accelerator (2)</a:t>
            </a:r>
            <a:endParaRPr lang="en-AU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8370" name="Picture 2" descr="C:\Documents and Settings\tane\My Documents\Presentations\20110825_physics_lectures_for_vce_students\synchrotron_elements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87" t="48347" r="35161" b="28511"/>
          <a:stretch>
            <a:fillRect/>
          </a:stretch>
        </p:blipFill>
        <p:spPr bwMode="auto">
          <a:xfrm>
            <a:off x="930453" y="1628800"/>
            <a:ext cx="6953915" cy="3744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2160" y="3140968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90 </a:t>
            </a:r>
            <a:r>
              <a:rPr lang="en-AU" dirty="0" err="1" smtClean="0"/>
              <a:t>keV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5661248"/>
            <a:ext cx="20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90 </a:t>
            </a:r>
            <a:r>
              <a:rPr lang="en-AU" dirty="0" err="1" smtClean="0"/>
              <a:t>keV</a:t>
            </a:r>
            <a:r>
              <a:rPr lang="en-AU" dirty="0" smtClean="0"/>
              <a:t>  = 90,000 </a:t>
            </a:r>
            <a:r>
              <a:rPr lang="en-AU" dirty="0" err="1" smtClean="0"/>
              <a:t>eV</a:t>
            </a:r>
            <a:endParaRPr lang="en-A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Linear Accelerator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1124745"/>
            <a:ext cx="8229600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Start with 90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(90,000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from the electron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Linear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accelerator increases it to 100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(100,000,000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Fires at 1 Hz (once a second).</a:t>
            </a:r>
          </a:p>
        </p:txBody>
      </p:sp>
      <p:sp>
        <p:nvSpPr>
          <p:cNvPr id="7" name="Rectangle 6" descr="linac_panorama"/>
          <p:cNvSpPr>
            <a:spLocks noGrp="1" noChangeAspect="1" noChangeArrowheads="1"/>
          </p:cNvSpPr>
          <p:nvPr isPhoto="1"/>
        </p:nvSpPr>
        <p:spPr bwMode="auto">
          <a:xfrm>
            <a:off x="0" y="4869160"/>
            <a:ext cx="9217944" cy="193001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130028" tIns="65014" rIns="130028" bIns="65014"/>
          <a:lstStyle/>
          <a:p>
            <a:pPr algn="r" defTabSz="1300163"/>
            <a:endParaRPr lang="en-US" sz="3400"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72400" y="5301208"/>
            <a:ext cx="773265" cy="374571"/>
          </a:xfrm>
          <a:prstGeom prst="roundRect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gun</a:t>
            </a:r>
            <a:endParaRPr lang="en-AU" sz="1600" b="1" dirty="0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28184" y="5229200"/>
            <a:ext cx="1421337" cy="374571"/>
          </a:xfrm>
          <a:prstGeom prst="roundRect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alibri" pitchFamily="34" charset="0"/>
              </a:rPr>
              <a:t>Bunchers</a:t>
            </a:r>
            <a:endParaRPr lang="en-AU" sz="1600" b="1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75856" y="5229200"/>
            <a:ext cx="1421337" cy="374571"/>
          </a:xfrm>
          <a:prstGeom prst="roundRect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Accelerating</a:t>
            </a:r>
            <a:endParaRPr lang="en-AU" sz="1600" b="1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00" y="2924944"/>
            <a:ext cx="7056784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6264188" y="3104964"/>
            <a:ext cx="3600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64188" y="3681028"/>
            <a:ext cx="3600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4391980" y="3104964"/>
            <a:ext cx="3600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391980" y="3681028"/>
            <a:ext cx="3600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2447764" y="3104964"/>
            <a:ext cx="3600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447764" y="3681028"/>
            <a:ext cx="3600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12"/>
          <p:cNvSpPr>
            <a:spLocks noChangeArrowheads="1"/>
          </p:cNvSpPr>
          <p:nvPr/>
        </p:nvSpPr>
        <p:spPr bwMode="auto">
          <a:xfrm flipH="1">
            <a:off x="7812360" y="3284984"/>
            <a:ext cx="368890" cy="21590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84168" y="254731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100keV</a:t>
            </a:r>
            <a:endParaRPr lang="en-AU" dirty="0"/>
          </a:p>
        </p:txBody>
      </p:sp>
      <p:grpSp>
        <p:nvGrpSpPr>
          <p:cNvPr id="33" name="Group 32"/>
          <p:cNvGrpSpPr/>
          <p:nvPr/>
        </p:nvGrpSpPr>
        <p:grpSpPr>
          <a:xfrm>
            <a:off x="6516216" y="2823319"/>
            <a:ext cx="1440160" cy="461665"/>
            <a:chOff x="6516216" y="2823319"/>
            <a:chExt cx="1440160" cy="461665"/>
          </a:xfrm>
        </p:grpSpPr>
        <p:sp>
          <p:nvSpPr>
            <p:cNvPr id="26" name="Right Arrow 25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34" name="Group 33"/>
          <p:cNvGrpSpPr/>
          <p:nvPr/>
        </p:nvGrpSpPr>
        <p:grpSpPr>
          <a:xfrm flipH="1">
            <a:off x="4788024" y="2823319"/>
            <a:ext cx="1440160" cy="461665"/>
            <a:chOff x="6516216" y="2823319"/>
            <a:chExt cx="1440160" cy="461665"/>
          </a:xfrm>
        </p:grpSpPr>
        <p:sp>
          <p:nvSpPr>
            <p:cNvPr id="35" name="Right Arrow 34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71800" y="2823319"/>
            <a:ext cx="1440160" cy="461665"/>
            <a:chOff x="6516216" y="2823319"/>
            <a:chExt cx="1440160" cy="461665"/>
          </a:xfrm>
        </p:grpSpPr>
        <p:sp>
          <p:nvSpPr>
            <p:cNvPr id="39" name="Right Arrow 38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1043608" y="2823319"/>
            <a:ext cx="1440160" cy="461665"/>
            <a:chOff x="6516216" y="2823319"/>
            <a:chExt cx="1440160" cy="461665"/>
          </a:xfrm>
        </p:grpSpPr>
        <p:sp>
          <p:nvSpPr>
            <p:cNvPr id="43" name="Right Arrow 42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54" name="Group 53"/>
          <p:cNvGrpSpPr/>
          <p:nvPr/>
        </p:nvGrpSpPr>
        <p:grpSpPr>
          <a:xfrm flipH="1">
            <a:off x="6516216" y="2924944"/>
            <a:ext cx="1440160" cy="461665"/>
            <a:chOff x="6516216" y="2823319"/>
            <a:chExt cx="1440160" cy="461665"/>
          </a:xfrm>
        </p:grpSpPr>
        <p:sp>
          <p:nvSpPr>
            <p:cNvPr id="55" name="Right Arrow 54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88024" y="2924944"/>
            <a:ext cx="1440160" cy="461665"/>
            <a:chOff x="6516216" y="2823319"/>
            <a:chExt cx="1440160" cy="461665"/>
          </a:xfrm>
        </p:grpSpPr>
        <p:sp>
          <p:nvSpPr>
            <p:cNvPr id="59" name="Right Arrow 58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62" name="Group 61"/>
          <p:cNvGrpSpPr/>
          <p:nvPr/>
        </p:nvGrpSpPr>
        <p:grpSpPr>
          <a:xfrm flipH="1">
            <a:off x="2771800" y="2924944"/>
            <a:ext cx="1440160" cy="461665"/>
            <a:chOff x="6516216" y="2823319"/>
            <a:chExt cx="1440160" cy="461665"/>
          </a:xfrm>
        </p:grpSpPr>
        <p:sp>
          <p:nvSpPr>
            <p:cNvPr id="63" name="Right Arrow 62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43608" y="2924944"/>
            <a:ext cx="1440160" cy="461665"/>
            <a:chOff x="6516216" y="2823319"/>
            <a:chExt cx="1440160" cy="461665"/>
          </a:xfrm>
        </p:grpSpPr>
        <p:sp>
          <p:nvSpPr>
            <p:cNvPr id="67" name="Right Arrow 66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4211960" y="25556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200keV</a:t>
            </a:r>
            <a:endParaRPr lang="en-AU" dirty="0"/>
          </a:p>
        </p:txBody>
      </p:sp>
      <p:sp>
        <p:nvSpPr>
          <p:cNvPr id="71" name="TextBox 70"/>
          <p:cNvSpPr txBox="1"/>
          <p:nvPr/>
        </p:nvSpPr>
        <p:spPr>
          <a:xfrm>
            <a:off x="2267744" y="25556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300keV</a:t>
            </a:r>
            <a:endParaRPr lang="en-AU" dirty="0"/>
          </a:p>
        </p:txBody>
      </p:sp>
      <p:sp>
        <p:nvSpPr>
          <p:cNvPr id="72" name="TextBox 71"/>
          <p:cNvSpPr txBox="1"/>
          <p:nvPr/>
        </p:nvSpPr>
        <p:spPr>
          <a:xfrm>
            <a:off x="539552" y="25556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400keV</a:t>
            </a:r>
            <a:endParaRPr lang="en-AU" dirty="0"/>
          </a:p>
        </p:txBody>
      </p:sp>
      <p:sp>
        <p:nvSpPr>
          <p:cNvPr id="53" name="TextBox 52"/>
          <p:cNvSpPr txBox="1"/>
          <p:nvPr/>
        </p:nvSpPr>
        <p:spPr>
          <a:xfrm>
            <a:off x="7199784" y="21328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rgbClr val="0070C0"/>
                </a:solidFill>
              </a:rPr>
              <a:t>Arrows showing forces</a:t>
            </a: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47864" y="42210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hlinkClick r:id="rId4" action="ppaction://hlinkfile"/>
              </a:rPr>
              <a:t>Bunching Simulation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6979 4.0740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79 4.07407E-6 L -0.37448 4.07407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48 4.07407E-6 L -0.58715 4.07407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715 4.07407E-6 L -0.76823 4.07407E-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  <p:bldP spid="25" grpId="1" animBg="1"/>
      <p:bldP spid="25" grpId="2" animBg="1"/>
      <p:bldP spid="25" grpId="3" animBg="1"/>
      <p:bldP spid="25" grpId="4" animBg="1"/>
      <p:bldP spid="27" grpId="0"/>
      <p:bldP spid="70" grpId="0"/>
      <p:bldP spid="71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24</a:t>
            </a:fld>
            <a:endParaRPr lang="en-AU"/>
          </a:p>
        </p:txBody>
      </p:sp>
      <p:pic>
        <p:nvPicPr>
          <p:cNvPr id="86018" name="Picture 2" descr="File:Linac-PBU-01-FBU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25</a:t>
            </a:fld>
            <a:endParaRPr lang="en-AU"/>
          </a:p>
        </p:txBody>
      </p:sp>
      <p:pic>
        <p:nvPicPr>
          <p:cNvPr id="88066" name="Picture 2" descr="File:Linac-first-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26</a:t>
            </a:fld>
            <a:endParaRPr lang="en-AU"/>
          </a:p>
        </p:txBody>
      </p:sp>
      <p:pic>
        <p:nvPicPr>
          <p:cNvPr id="89090" name="Picture 2" descr="File:Linac-start-of-AS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Linear Accelerator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27</a:t>
            </a:fld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1124744"/>
            <a:ext cx="4176464" cy="49294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Can we get to energies like 3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(3,000,000,000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Yes we can.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But…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Need THIRTY100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linacs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 a row (30 x 100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= 3000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Each linac is ~20 meters so we would need a 600 meter long linac.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824536" y="1905180"/>
            <a:ext cx="4211960" cy="3756068"/>
            <a:chOff x="4824536" y="1905180"/>
            <a:chExt cx="4211960" cy="3756068"/>
          </a:xfrm>
        </p:grpSpPr>
        <p:pic>
          <p:nvPicPr>
            <p:cNvPr id="62466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824536" y="1905180"/>
              <a:ext cx="4211960" cy="3756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8" name="Straight Connector 57"/>
            <p:cNvCxnSpPr/>
            <p:nvPr/>
          </p:nvCxnSpPr>
          <p:spPr>
            <a:xfrm rot="5400000">
              <a:off x="6588224" y="3501008"/>
              <a:ext cx="2232248" cy="360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34370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Booster Synchrotron (3)</a:t>
            </a:r>
            <a:endParaRPr lang="en-AU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8370" name="Picture 2" descr="C:\Documents and Settings\tane\My Documents\Presentations\20110825_physics_lectures_for_vce_students\synchrotron_elements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20" t="25650" r="34495" b="36077"/>
          <a:stretch>
            <a:fillRect/>
          </a:stretch>
        </p:blipFill>
        <p:spPr bwMode="auto">
          <a:xfrm>
            <a:off x="1547664" y="1340768"/>
            <a:ext cx="6281442" cy="44644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28184" y="4941168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90 </a:t>
            </a:r>
            <a:r>
              <a:rPr lang="en-AU" dirty="0" err="1" smtClean="0"/>
              <a:t>keV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4509120"/>
            <a:ext cx="10801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100 </a:t>
            </a:r>
            <a:r>
              <a:rPr lang="en-AU" dirty="0" err="1" smtClean="0"/>
              <a:t>MeV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5805264"/>
            <a:ext cx="493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90 </a:t>
            </a:r>
            <a:r>
              <a:rPr lang="en-AU" dirty="0" err="1" smtClean="0"/>
              <a:t>keV</a:t>
            </a:r>
            <a:r>
              <a:rPr lang="en-AU" dirty="0" smtClean="0"/>
              <a:t>  = 90,000 </a:t>
            </a:r>
            <a:r>
              <a:rPr lang="en-AU" dirty="0" err="1" smtClean="0"/>
              <a:t>eV</a:t>
            </a:r>
            <a:r>
              <a:rPr lang="en-AU" dirty="0" smtClean="0"/>
              <a:t>       100 </a:t>
            </a:r>
            <a:r>
              <a:rPr lang="en-AU" dirty="0" err="1" smtClean="0"/>
              <a:t>MeV</a:t>
            </a:r>
            <a:r>
              <a:rPr lang="en-AU" dirty="0" smtClean="0"/>
              <a:t> = 100,000,000 </a:t>
            </a:r>
            <a:r>
              <a:rPr lang="en-AU" dirty="0" err="1" smtClean="0"/>
              <a:t>eV</a:t>
            </a:r>
            <a:endParaRPr lang="en-A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Alternative to a linear accelerator is a circular accelerator.</a:t>
            </a:r>
          </a:p>
          <a:p>
            <a:r>
              <a:rPr lang="en-AU" dirty="0" smtClean="0"/>
              <a:t>Multiple passes through the same electric field.</a:t>
            </a:r>
          </a:p>
          <a:p>
            <a:r>
              <a:rPr lang="en-AU" dirty="0" smtClean="0"/>
              <a:t>Increases energy from 100 </a:t>
            </a:r>
            <a:r>
              <a:rPr lang="en-AU" dirty="0" err="1" smtClean="0"/>
              <a:t>MeV</a:t>
            </a:r>
            <a:r>
              <a:rPr lang="en-AU" dirty="0" smtClean="0"/>
              <a:t> to 3000 </a:t>
            </a:r>
            <a:r>
              <a:rPr lang="en-AU" dirty="0" err="1" smtClean="0"/>
              <a:t>MeV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Booster Synchrotron</a:t>
            </a:r>
            <a:endParaRPr lang="en-AU" dirty="0"/>
          </a:p>
        </p:txBody>
      </p:sp>
      <p:pic>
        <p:nvPicPr>
          <p:cNvPr id="5" name="Picture 4" descr="blue_tunne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49080"/>
            <a:ext cx="9144000" cy="205487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83030" y="3068960"/>
            <a:ext cx="1656184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flipH="1">
            <a:off x="4923190" y="3429000"/>
            <a:ext cx="368890" cy="21590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69132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100keV</a:t>
            </a:r>
            <a:endParaRPr lang="en-AU" dirty="0"/>
          </a:p>
        </p:txBody>
      </p:sp>
      <p:grpSp>
        <p:nvGrpSpPr>
          <p:cNvPr id="15" name="Group 14"/>
          <p:cNvGrpSpPr/>
          <p:nvPr/>
        </p:nvGrpSpPr>
        <p:grpSpPr>
          <a:xfrm flipH="1">
            <a:off x="3627046" y="2967335"/>
            <a:ext cx="1440160" cy="461665"/>
            <a:chOff x="6516216" y="2823319"/>
            <a:chExt cx="1440160" cy="461665"/>
          </a:xfrm>
        </p:grpSpPr>
        <p:sp>
          <p:nvSpPr>
            <p:cNvPr id="16" name="Right Arrow 15"/>
            <p:cNvSpPr/>
            <p:nvPr/>
          </p:nvSpPr>
          <p:spPr>
            <a:xfrm flipH="1">
              <a:off x="6837701" y="2979359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8344" y="282331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6216" y="282331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3563888" y="3039343"/>
            <a:ext cx="1440160" cy="461665"/>
            <a:chOff x="6516216" y="2924944"/>
            <a:chExt cx="1440160" cy="461665"/>
          </a:xfrm>
        </p:grpSpPr>
        <p:sp>
          <p:nvSpPr>
            <p:cNvPr id="55" name="Rectangle 54"/>
            <p:cNvSpPr/>
            <p:nvPr/>
          </p:nvSpPr>
          <p:spPr>
            <a:xfrm>
              <a:off x="6516216" y="2996952"/>
              <a:ext cx="1368152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6804248" y="3080984"/>
              <a:ext cx="830643" cy="16160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flipH="1">
              <a:off x="6516216" y="2924944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-</a:t>
              </a:r>
              <a:endParaRPr lang="en-AU" dirty="0"/>
            </a:p>
          </p:txBody>
        </p:sp>
        <p:sp>
          <p:nvSpPr>
            <p:cNvPr id="54" name="TextBox 53"/>
            <p:cNvSpPr txBox="1"/>
            <p:nvPr/>
          </p:nvSpPr>
          <p:spPr>
            <a:xfrm flipH="1">
              <a:off x="7596336" y="292494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/>
                <a:t>+</a:t>
              </a:r>
              <a:endParaRPr lang="en-AU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059832" y="269132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200keV</a:t>
            </a:r>
            <a:endParaRPr lang="en-AU" dirty="0"/>
          </a:p>
        </p:txBody>
      </p:sp>
      <p:sp>
        <p:nvSpPr>
          <p:cNvPr id="58" name="TextBox 57"/>
          <p:cNvSpPr txBox="1"/>
          <p:nvPr/>
        </p:nvSpPr>
        <p:spPr>
          <a:xfrm>
            <a:off x="5292080" y="364502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RF Cavity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1765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38 -4.07407E-6 C -0.23889 -0.01851 -0.45052 -0.07916 -0.4342 -0.10254 C -0.41788 -0.12592 -0.19879 -0.14259 -0.08282 -0.13981 C 0.03316 -0.13703 0.24027 -0.10787 0.26215 -0.08611 C 0.28402 -0.06435 0.10712 -0.02384 0.04878 -0.00949 C -0.00955 0.00487 -0.04966 -0.00162 -0.08785 -4.07407E-6 C -0.12604 0.00162 -0.16111 -4.07407E-6 -0.18038 -4.07407E-6 Z " pathEditMode="relative" rAng="0" ptsTypes="aaaaaaa">
                                      <p:cBhvr>
                                        <p:cTn id="13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4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50" grpId="1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Where is the Australian Synchrotron?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144260"/>
            <a:ext cx="8424936" cy="566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ynchrotron 09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735615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0116" name="Picture 4" descr="File:Booster-north-cavity-closeup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620000" cy="571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31840" y="476672"/>
            <a:ext cx="288032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400" dirty="0" smtClean="0"/>
              <a:t>Booster RF Cavities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r>
              <a:rPr lang="en-AU" dirty="0" smtClean="0"/>
              <a:t>How to steer it into a circular orbit?</a:t>
            </a:r>
          </a:p>
          <a:p>
            <a:r>
              <a:rPr lang="en-AU" dirty="0" smtClean="0"/>
              <a:t>Magnetic fields</a:t>
            </a:r>
          </a:p>
          <a:p>
            <a:r>
              <a:rPr lang="en-AU" dirty="0" smtClean="0"/>
              <a:t>Forces are at right angles, "×" symbol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Circular path. No work done by </a:t>
            </a:r>
            <a:br>
              <a:rPr lang="en-AU" dirty="0" smtClean="0"/>
            </a:br>
            <a:r>
              <a:rPr lang="en-AU" dirty="0" smtClean="0"/>
              <a:t>magnetic fields!  </a:t>
            </a:r>
            <a:r>
              <a:rPr lang="en-AU" dirty="0" err="1" smtClean="0"/>
              <a:t>F.d</a:t>
            </a:r>
            <a:r>
              <a:rPr lang="en-AU" dirty="0" smtClean="0"/>
              <a:t> = F.0 = 0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91880" y="6068318"/>
            <a:ext cx="2133600" cy="365125"/>
          </a:xfrm>
        </p:spPr>
        <p:txBody>
          <a:bodyPr/>
          <a:lstStyle/>
          <a:p>
            <a:fld id="{D575D485-3E4C-41C3-8B01-AE450C34458F}" type="slidenum">
              <a:rPr lang="en-AU" smtClean="0"/>
              <a:pPr/>
              <a:t>31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Booster Synchrotron</a:t>
            </a:r>
            <a:endParaRPr lang="en-AU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61013" y="1196975"/>
          <a:ext cx="310515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Equation" r:id="rId4" imgW="1041120" imgH="228600" progId="Equation.3">
                  <p:embed/>
                </p:oleObj>
              </mc:Choice>
              <mc:Fallback>
                <p:oleObj name="Equation" r:id="rId4" imgW="10411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1013" y="1196975"/>
                        <a:ext cx="3105150" cy="7540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804248" y="1268760"/>
            <a:ext cx="648072" cy="576064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2" name="Group 31"/>
          <p:cNvGrpSpPr/>
          <p:nvPr/>
        </p:nvGrpSpPr>
        <p:grpSpPr>
          <a:xfrm>
            <a:off x="899592" y="2492896"/>
            <a:ext cx="3528392" cy="2232248"/>
            <a:chOff x="899592" y="2636912"/>
            <a:chExt cx="3528392" cy="2232248"/>
          </a:xfrm>
        </p:grpSpPr>
        <p:sp>
          <p:nvSpPr>
            <p:cNvPr id="8" name="Rectangle 7"/>
            <p:cNvSpPr/>
            <p:nvPr/>
          </p:nvSpPr>
          <p:spPr>
            <a:xfrm>
              <a:off x="899592" y="2636912"/>
              <a:ext cx="3528392" cy="223224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1600" y="2636912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B field direction into page</a:t>
              </a:r>
              <a:endParaRPr lang="en-AU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Arc 13"/>
          <p:cNvSpPr/>
          <p:nvPr/>
        </p:nvSpPr>
        <p:spPr>
          <a:xfrm>
            <a:off x="251520" y="3149588"/>
            <a:ext cx="4824536" cy="4383868"/>
          </a:xfrm>
          <a:prstGeom prst="arc">
            <a:avLst>
              <a:gd name="adj1" fmla="val 13175571"/>
              <a:gd name="adj2" fmla="val 19175010"/>
            </a:avLst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flipH="1">
            <a:off x="-612576" y="4725144"/>
            <a:ext cx="368890" cy="21590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7643" y="3284984"/>
            <a:ext cx="1270221" cy="1728192"/>
            <a:chOff x="2149651" y="3429000"/>
            <a:chExt cx="1270221" cy="1728192"/>
          </a:xfrm>
        </p:grpSpPr>
        <p:sp>
          <p:nvSpPr>
            <p:cNvPr id="16" name="TextBox 15"/>
            <p:cNvSpPr txBox="1"/>
            <p:nvPr/>
          </p:nvSpPr>
          <p:spPr>
            <a:xfrm>
              <a:off x="2411760" y="3789040"/>
              <a:ext cx="309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="1" i="1" dirty="0" smtClean="0"/>
                <a:t>r</a:t>
              </a:r>
              <a:endParaRPr lang="en-AU" b="1" i="1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2231740" y="3969060"/>
              <a:ext cx="1728192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V="1">
              <a:off x="1596630" y="3982021"/>
              <a:ext cx="1728192" cy="62214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3491" name="Object 4"/>
          <p:cNvGraphicFramePr>
            <a:graphicFrameLocks noChangeAspect="1"/>
          </p:cNvGraphicFramePr>
          <p:nvPr/>
        </p:nvGraphicFramePr>
        <p:xfrm>
          <a:off x="5508104" y="5121175"/>
          <a:ext cx="1944688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Equation" r:id="rId6" imgW="1002960" imgH="419040" progId="Equation.3">
                  <p:embed/>
                </p:oleObj>
              </mc:Choice>
              <mc:Fallback>
                <p:oleObj name="Equation" r:id="rId6" imgW="100296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5121175"/>
                        <a:ext cx="1944688" cy="9001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45"/>
          <p:cNvGrpSpPr/>
          <p:nvPr/>
        </p:nvGrpSpPr>
        <p:grpSpPr>
          <a:xfrm>
            <a:off x="1403648" y="3356992"/>
            <a:ext cx="1008062" cy="1512168"/>
            <a:chOff x="3852368" y="3187899"/>
            <a:chExt cx="1008062" cy="1512168"/>
          </a:xfrm>
        </p:grpSpPr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3852368" y="4196011"/>
              <a:ext cx="10080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AU" dirty="0">
                  <a:latin typeface="Helvetica" pitchFamily="34" charset="0"/>
                </a:rPr>
                <a:t>Force</a:t>
              </a:r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 flipH="1" flipV="1">
              <a:off x="4212408" y="3187899"/>
              <a:ext cx="576064" cy="151216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63492" name="Object 4"/>
          <p:cNvGraphicFramePr>
            <a:graphicFrameLocks noChangeAspect="1"/>
          </p:cNvGraphicFramePr>
          <p:nvPr/>
        </p:nvGraphicFramePr>
        <p:xfrm>
          <a:off x="7812360" y="5121175"/>
          <a:ext cx="960437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6" name="Equation" r:id="rId8" imgW="495000" imgH="419040" progId="Equation.3">
                  <p:embed/>
                </p:oleObj>
              </mc:Choice>
              <mc:Fallback>
                <p:oleObj name="Equation" r:id="rId8" imgW="49500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5121175"/>
                        <a:ext cx="960437" cy="9001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ular Callout 38"/>
          <p:cNvSpPr/>
          <p:nvPr/>
        </p:nvSpPr>
        <p:spPr>
          <a:xfrm>
            <a:off x="6588224" y="4365104"/>
            <a:ext cx="1944216" cy="576064"/>
          </a:xfrm>
          <a:prstGeom prst="wedgeRectCallout">
            <a:avLst>
              <a:gd name="adj1" fmla="val -21825"/>
              <a:gd name="adj2" fmla="val 10501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Centripetal Force equation</a:t>
            </a:r>
            <a:endParaRPr lang="en-AU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36096" y="2132856"/>
            <a:ext cx="3392395" cy="1944216"/>
            <a:chOff x="5436096" y="2132856"/>
            <a:chExt cx="3392395" cy="194421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36096" y="2132856"/>
              <a:ext cx="3392395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7020272" y="2132856"/>
              <a:ext cx="1656184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Bend Magnet</a:t>
              </a:r>
              <a:endParaRPr lang="en-A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81 0.08356 L 0.23976 -0.215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-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33 -0.22083 C 0.24827 -0.225 0.28612 -0.24144 0.30296 -0.24583 C 0.3198 -0.25023 0.32518 -0.24861 0.33889 -0.24792 C 0.35261 -0.24722 0.37066 -0.24491 0.38577 -0.24167 C 0.40087 -0.23843 0.41685 -0.23403 0.42952 -0.22917 C 0.44219 -0.22431 0.45139 -0.21944 0.46233 -0.2125 C 0.47327 -0.20556 0.48334 -0.19769 0.49514 -0.1875 C 0.50695 -0.17732 0.5198 -0.16482 0.53264 -0.15208 " pathEditMode="relative" rAng="0" ptsTypes="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64 -0.15209 L 0.5941 -0.08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3" grpId="0" animBg="1"/>
      <p:bldP spid="13" grpId="1" animBg="1"/>
      <p:bldP spid="13" grpId="2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32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Booster Synchrotron</a:t>
            </a:r>
            <a:endParaRPr lang="en-AU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691" b="10695"/>
          <a:stretch>
            <a:fillRect/>
          </a:stretch>
        </p:blipFill>
        <p:spPr bwMode="auto">
          <a:xfrm>
            <a:off x="251520" y="1628800"/>
            <a:ext cx="3816424" cy="40324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5" name="Line Callout 1 14"/>
          <p:cNvSpPr/>
          <p:nvPr/>
        </p:nvSpPr>
        <p:spPr bwMode="auto">
          <a:xfrm>
            <a:off x="3275856" y="2852936"/>
            <a:ext cx="648072" cy="1008112"/>
          </a:xfrm>
          <a:prstGeom prst="borderCallout1">
            <a:avLst>
              <a:gd name="adj1" fmla="val 39706"/>
              <a:gd name="adj2" fmla="val 138381"/>
              <a:gd name="adj3" fmla="val 47701"/>
              <a:gd name="adj4" fmla="val 109781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7586" name="Picture 2" descr="File:Booster-north-cavit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34648"/>
            <a:ext cx="4896544" cy="3998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33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1138" name="Picture 2" descr="File:Booster-north-between-cavity-LT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>
            <a:normAutofit/>
          </a:bodyPr>
          <a:lstStyle/>
          <a:p>
            <a:r>
              <a:rPr lang="en-AU" sz="2800" dirty="0" smtClean="0">
                <a:solidFill>
                  <a:srgbClr val="C00000"/>
                </a:solidFill>
              </a:rPr>
              <a:t>Electric fields = Acceleration (Increased Energy)</a:t>
            </a:r>
          </a:p>
          <a:p>
            <a:r>
              <a:rPr lang="en-AU" sz="2800" dirty="0" smtClean="0">
                <a:solidFill>
                  <a:srgbClr val="C00000"/>
                </a:solidFill>
              </a:rPr>
              <a:t>Magnetic fields = Steering</a:t>
            </a:r>
            <a:endParaRPr lang="en-AU"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34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Booster Synchrotron</a:t>
            </a:r>
            <a:endParaRPr lang="en-AU" dirty="0"/>
          </a:p>
        </p:txBody>
      </p:sp>
      <p:graphicFrame>
        <p:nvGraphicFramePr>
          <p:cNvPr id="72706" name="Object 4"/>
          <p:cNvGraphicFramePr>
            <a:graphicFrameLocks noChangeAspect="1"/>
          </p:cNvGraphicFramePr>
          <p:nvPr/>
        </p:nvGraphicFramePr>
        <p:xfrm>
          <a:off x="2339975" y="1612900"/>
          <a:ext cx="4090988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4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612900"/>
                        <a:ext cx="4090988" cy="8953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Storage Ring (4)</a:t>
            </a:r>
            <a:endParaRPr lang="en-AU" dirty="0"/>
          </a:p>
        </p:txBody>
      </p:sp>
      <p:pic>
        <p:nvPicPr>
          <p:cNvPr id="58370" name="Picture 2" descr="C:\Documents and Settings\tane\My Documents\Presentations\20110825_physics_lectures_for_vce_students\synchrotron_elements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27" t="19477" r="21210" b="15319"/>
          <a:stretch>
            <a:fillRect/>
          </a:stretch>
        </p:blipFill>
        <p:spPr bwMode="auto">
          <a:xfrm>
            <a:off x="1475656" y="1628800"/>
            <a:ext cx="5904656" cy="3776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64088" y="3573016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90 </a:t>
            </a:r>
            <a:r>
              <a:rPr lang="en-AU" dirty="0" err="1" smtClean="0"/>
              <a:t>keV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3429000"/>
            <a:ext cx="10801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100 </a:t>
            </a:r>
            <a:r>
              <a:rPr lang="en-AU" dirty="0" err="1" smtClean="0"/>
              <a:t>MeV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2708920"/>
            <a:ext cx="10801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3 </a:t>
            </a:r>
            <a:r>
              <a:rPr lang="en-AU" dirty="0" err="1" smtClean="0"/>
              <a:t>GeV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5589240"/>
            <a:ext cx="763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90 </a:t>
            </a:r>
            <a:r>
              <a:rPr lang="en-AU" dirty="0" err="1" smtClean="0"/>
              <a:t>keV</a:t>
            </a:r>
            <a:r>
              <a:rPr lang="en-AU" dirty="0" smtClean="0"/>
              <a:t>  = 90,000 </a:t>
            </a:r>
            <a:r>
              <a:rPr lang="en-AU" dirty="0" err="1" smtClean="0"/>
              <a:t>eV</a:t>
            </a:r>
            <a:r>
              <a:rPr lang="en-AU" dirty="0" smtClean="0"/>
              <a:t>       100 </a:t>
            </a:r>
            <a:r>
              <a:rPr lang="en-AU" dirty="0" err="1" smtClean="0"/>
              <a:t>MeV</a:t>
            </a:r>
            <a:r>
              <a:rPr lang="en-AU" dirty="0" smtClean="0"/>
              <a:t> = 100,000,000 </a:t>
            </a:r>
            <a:r>
              <a:rPr lang="en-AU" dirty="0" err="1" smtClean="0"/>
              <a:t>eV</a:t>
            </a:r>
            <a:r>
              <a:rPr lang="en-AU" dirty="0" smtClean="0"/>
              <a:t>     3 </a:t>
            </a:r>
            <a:r>
              <a:rPr lang="en-AU" dirty="0" err="1" smtClean="0"/>
              <a:t>GeV</a:t>
            </a:r>
            <a:r>
              <a:rPr lang="en-AU" dirty="0" smtClean="0"/>
              <a:t> = 3,000,000,000 </a:t>
            </a:r>
            <a:r>
              <a:rPr lang="en-AU" dirty="0" err="1" smtClean="0"/>
              <a:t>eV</a:t>
            </a:r>
            <a:endParaRPr lang="en-A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utilities floorplan 0605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05" y="1695276"/>
            <a:ext cx="8873795" cy="5118100"/>
          </a:xfrm>
          <a:prstGeom prst="rect">
            <a:avLst/>
          </a:prstGeom>
          <a:solidFill>
            <a:schemeClr val="tx2">
              <a:lumMod val="50000"/>
              <a:alpha val="25000"/>
            </a:schemeClr>
          </a:solidFill>
        </p:spPr>
      </p:pic>
      <p:sp>
        <p:nvSpPr>
          <p:cNvPr id="9" name="Rounded Rectangle 8"/>
          <p:cNvSpPr/>
          <p:nvPr/>
        </p:nvSpPr>
        <p:spPr>
          <a:xfrm>
            <a:off x="3670264" y="4984750"/>
            <a:ext cx="2659270" cy="510778"/>
          </a:xfrm>
          <a:prstGeom prst="roundRect">
            <a:avLst/>
          </a:prstGeom>
          <a:solidFill>
            <a:srgbClr val="FFFF00">
              <a:alpha val="45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3 </a:t>
            </a:r>
            <a:r>
              <a:rPr lang="en-US" b="1" dirty="0" err="1" smtClean="0">
                <a:latin typeface="Calibri" pitchFamily="34" charset="0"/>
              </a:rPr>
              <a:t>GeV</a:t>
            </a:r>
            <a:r>
              <a:rPr lang="en-US" b="1" dirty="0" smtClean="0">
                <a:latin typeface="Calibri" pitchFamily="34" charset="0"/>
              </a:rPr>
              <a:t> Storage Ring</a:t>
            </a:r>
            <a:endParaRPr lang="en-AU" b="1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36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Storage Ring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946002"/>
            <a:ext cx="4799971" cy="2619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Left Arrow 12"/>
          <p:cNvSpPr/>
          <p:nvPr/>
        </p:nvSpPr>
        <p:spPr>
          <a:xfrm>
            <a:off x="1043608" y="3746202"/>
            <a:ext cx="144016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2843808" y="314096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Magnets</a:t>
            </a:r>
            <a:endParaRPr lang="en-AU" sz="2400" b="1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AU" dirty="0" smtClean="0"/>
              <a:t>Store electrons at 3 </a:t>
            </a:r>
            <a:r>
              <a:rPr lang="en-AU" dirty="0" err="1" smtClean="0"/>
              <a:t>GeV</a:t>
            </a:r>
            <a:r>
              <a:rPr lang="en-AU" dirty="0" smtClean="0"/>
              <a:t>.</a:t>
            </a:r>
            <a:endParaRPr lang="en-A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6802" name="Picture 2" descr="File:Sr09-to-sr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344816" cy="4562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2162" name="Picture 2" descr="File:Sr06-cavitie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5030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Do Storage Rings need cavities to generate electric fields to add energy to the electrons?</a:t>
            </a:r>
          </a:p>
          <a:p>
            <a:r>
              <a:rPr lang="en-AU" dirty="0" smtClean="0"/>
              <a:t>Yes</a:t>
            </a:r>
          </a:p>
          <a:p>
            <a:r>
              <a:rPr lang="en-AU" dirty="0" smtClean="0"/>
              <a:t>Why? Because accelerating charges radiate energy.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39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Storage Ring</a:t>
            </a:r>
            <a:endParaRPr lang="en-AU" dirty="0"/>
          </a:p>
        </p:txBody>
      </p:sp>
      <p:pic>
        <p:nvPicPr>
          <p:cNvPr id="64514" name="Picture 2" descr="[Water Drop Producing Wave Graphic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996952"/>
            <a:ext cx="2047875" cy="2028826"/>
          </a:xfrm>
          <a:prstGeom prst="rect">
            <a:avLst/>
          </a:prstGeom>
          <a:noFill/>
        </p:spPr>
      </p:pic>
      <p:pic>
        <p:nvPicPr>
          <p:cNvPr id="64516" name="Picture 4" descr="http://www.teslaradio.com/pages/compare_files/image0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212976"/>
            <a:ext cx="4572000" cy="1743076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 flipH="1">
            <a:off x="5508104" y="4869160"/>
            <a:ext cx="368890" cy="21590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491880" y="5445224"/>
            <a:ext cx="2520280" cy="576064"/>
          </a:xfrm>
          <a:prstGeom prst="wedgeRectCallout">
            <a:avLst>
              <a:gd name="adj1" fmla="val -26539"/>
              <a:gd name="adj2" fmla="val -17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Electro-Magnetic Waves</a:t>
            </a:r>
            <a:endParaRPr lang="en-AU" dirty="0"/>
          </a:p>
        </p:txBody>
      </p:sp>
      <p:pic>
        <p:nvPicPr>
          <p:cNvPr id="64518" name="Picture 6" descr="http://t3.gstatic.com/images?q=tbn:ANd9GcQ0i_l46zCU3Gzg8Xm5HzbStpmTmCMbHsQoWgoDzcKfv-9k4JmxQ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246" y="1844824"/>
            <a:ext cx="2088232" cy="1847851"/>
          </a:xfrm>
          <a:prstGeom prst="rect">
            <a:avLst/>
          </a:prstGeom>
          <a:noFill/>
        </p:spPr>
      </p:pic>
      <p:sp>
        <p:nvSpPr>
          <p:cNvPr id="64520" name="AutoShape 8" descr="data:image/jpg;base64,/9j/4AAQSkZJRgABAQAAAQABAAD/2wCEAAkGBhQQEBUUEhQUFBQWFRUUFBQVFBQUFRYUFRcVFRUUFRUXHCYeGBojHBUUHy8gIycpLCwsFx8xNTAqNSYrLCkBCQoKDgwOFg8PFykcHBwpLC0pKSwpKSwpKSwpLCwpLCksLCwsLCkpKSksLCksLCwpLCkpKSwsKSksLCksLCwpLP/AABEIARUAtgMBIgACEQEDEQH/xAAcAAACAgMBAQAAAAAAAAAAAAAAAgEDBAUGBwj/xABGEAACAQMCAwUFBQQHBQkAAAABAhEAAxIEIQUxQQYTIlFhMnGBkfAjobHB0QcUQnIkUmJzkrPhFTM0k7QWQ1NUY6LD0vH/xAAaAQEBAQEBAQEAAAAAAAAAAAAAAQIDBAYF/8QAIREBAQEBAAIDAAIDAAAAAAAAABEBAgMhEjFBUfAEE3H/2gAMAwEAAhEDEQA/AORW3Vq26sVKdUr6Z4VYt04SrAlOFoKglMEq0JTBaqqglMEqwJTBaCsJUhKtC1ONVFOFThVuNGNFVYUYVbjU41BRhUFKvxoxoKMKjCr8KMKDHwqMKyMKjCgxilI1usopSlKDDNqiskpRUQirThacLThaKQLThacJTBaoQLUhasC1ISgQLUhatxqQtVYrC1ONWY1ONCK8aMasxqcaEVY0Y1bjRjRYqxqMauxoxqCnGowq7GjGhFONRjV2FGNVIxytKUrIK0pSoMcrRVxWiiKlWnC0yrVirUUgWmC04WnC1VV40wWnC1MUChakLTY1ONFLFGNPFEUCxRjT41VeXxW/5m/yrlShsaMasiiKCvGiKeKmKKTGoxqzGjGiK8agpV2NRjQikpSlKvK1BWqMcpRVxWooilVqwLTKtMFqKULTBaaKmKlWEipinipilIQLUxThKdLJPIEmCYHOAJJj3An4UqxVFTFNFTFBXcYKCzEAAEknkAOZrXrxNWu21KlTnALFd8rV0KIB2JO3vBHlNnGm8KKI8TEkHkQgmP8AEyH4VwfaPiDK+KuFKKqkZEsScyCkCAIxk7cxXDy+X4ZTMr0rGiK1XZ3iD3w1xzOa2nUDKAPtFO0BVJKkwOfOtxFdc6+WXBXFTjT41MVRXFTFPjQFoEijGrba7j3j8axeGvlYtMebW0Y9dyoPM++lFuNQVq3GpxqooK0VbjU0oxgtMBTAVIWpVhYqYpgKaKlUkUwFNFSBSiAtZnCQf3i1jz7xI/xD8pqmzayMZKvqxxHzrb6LUWtJLqwvX4ITEHu7c7FixAyb3f61y8nXrczLutc5+tZxSwqX7qr7K3HA9wYwPhyrGinJkydydyfMnmaIrfPrMzU1pO0WiD90xJhS6xCkAsoIbxA7xbYfGuC7Q6NVZ3h2kKVMjmA6GRtt4QQY/hI616pqdKLiFW5GPeCCCrCeoIB+FcjxjszbuXSly4S/deEhWAXLv2DMobc+EQJA9o7xXn8/j+Wekz1rZdmdGyF8rjtCaeFOIUA2yAIE8gu3iiDyrfRWn4AiLcuKgxLWdNcxJc+Ei6MgXJ23X4mt3jXbj1ypIoxqyKIrYTGjGnxqYohba7j3isThW+nskCJtWzHQSi7VnINx7xWLwrfT2SBA7q0QPLwLtT9IuxqcafGiKorxoqzGiiRihamKYCpis1qFApgKaKkCgWKkLTAVONFIBUxTY1MUCxUxTRQfIc/rc0pCHyHP7gPM/W/4ajiqKlwSsq4QXGkKTLXUBZhvyc/KNpreBK1nEMhftkQRisqQTJzYLEep5es9Kz19DE4Hp/G8gAixosTsSAUvDn7gBHUASK3S+R5/cfUfpWs7PoQdzM6XRGfeNQTzPmfqK3BSanH0QmNEUw8j/wDtTFaqwsUY08URSkQg3HvrF4YPsLUCB3VqB5DBdqvvahbYLNIVQWYwSAqgliY32APSquHMO6tAAgd1biQRtgsc9+VL7SL8aMaeKIq0hCKKeKKUjFimAqQKYCs1YUCpApopgKlWFiiKeKAKUhYqQKaKD9/1uatWFP3/AFuakJTqlTFSkLFariRI1FggkHYAeGCc55sCBAn5mtjrdULSFjuZCqPNjyBjpzJ9Aa4HtPrIu2XvEsM/bKMRgGBfFP4YEbL6HnM48nfxxNdP2aSAIJI/ddHzjn/SMtgBG8/j1rdxXm/ZniTq4ayhQCxazBgB4NwCV/iBn2pBWNvI+j6a+LiK6zDKGAPMeYPqDIPuqePu8mJKVA9fgfrrVsUFa6VYSKAKmI93n+R/WmxpVjXcefHSXzufsboAHMlkYCPn8prK0m9u2f8A07Z+aLWNxm0zIUXHxW7wliwALKtpWAVTMd4fnPSsfQcUx0aOyurBWQDu7hGSZqsEruvh5nyNZvtltsaMarXVrtJIO43t3F3HM7rsJq5DIBHIgEdNjuOdaqxEUU+NFWkYsVIWmAqQKxViAKkCmApgKVYSKnGnioP3/W5pQh9Of1uaZUimVKaKVYUCpimAqcaUjVcan7OI5vzJG+Ijod4z++vP+3WlZnt7qItviJnI5HMbgGYNuBHU16frdF3qYzBkFW32YTHIgwQSD6Ma4HtnZCgJf8Eq8ZXCZIezDK24Yc9uY3mOnDzZedZ3HMdn9Be7xILW5TIOIabRzGywQQXAEnr5xXqnZjSYaZTkzZs7y7SYLELHQCFBgf1j51w/Y/RJddsrqrbWxYN1nuzAgyq5wAZMDooG09fSdNrLLEJbdJAACAgEKBACqdyAB08qz4MzOTMW40Y0+NTFeitRXjVV0EKcfhPQ+vpWRFEUpHOvpdQ2oXvH2KuqKoDbZW8nbHqRy8hHWasFkHRLjkAWuqsGed28mO4IPPp91bPU24uW/wCW7KxJIysEhRI6gGPStXp+F2n01uUQs14oXAxJU605+JYJBC/hWWY6BwZPPmfxNJFVDhdvopX+V7ijoOQaOQisnGt1YrIoqyKKUjEAqQKYLTAVitQoFMFpgKD9/wBbmlIU/f8AW5qVSmC00UqwoWpC00VIFKQuNTjTRTRUqxU5gEmYHkCx+AUEn4Cuf4/r7XeWQ7L3ck3A4IBC3tI0Mj4yIUnn5iDXSgVzHbfTsVQi5cxbwm2Liov++0gEHu2YEkg8+YHuOO99Jv043hvE1N+2LroqnT2zbyZFVFRgAu7EBmCKDv1iIFdPfAxE5EswZQCQ0SIZSIxhRIaRHnXnHis3dO0q2cPGIvQXcbMrQGdYUY8pUeddrwjRpbt4Ou66m5ZDolxASMokoZUAsVBJ2Aidq4ePvduOeO14PqmuWvH/ALxTg/IyQAVbbbxKykxtOVZuNaPszZi7fgtAFlQpd2H/AHpnxk79PdW/ivTm+nTCRRjVgFYpsXf/ABUHusffvdNWqp1SzetmAQEvTK5b5af2R5j8zWotOxtsAJjWXlCzCwvfXTiRMb7xG8fGthrNO4u2ZfvNr4A7kRJ7qCYbluPfHrNc9/t02LlzO3b/AHdNU9xn7xw6q7vaJKhIJHeA7EcutY3qMa7bH5dKiK5rsbqnum5dcybyi8dzBi46riD7ICFAPd8uoFazq41hMaKsiirSMMCmAqYo/H63NZrUR+P1uaZVplT/AFpgKUhYqYpoqYpSFC0wFTFMBUqwsVMU0URSkLFaPtXbONsiSVJcKoBZit7SGBO09QPSt/FavjiHKyVnMN4NyBl3+j5kEbRPXpWet9G56eXcOFz99thMFY2jLvb8IJcP4Yb7QBsFVzswIBkCuw02g7u2oRmlT4i3izYsQ7sJkFixbwkc+RrH4dwMjVFbRyVtK8qXjADVOp7uRjAfcLtEGujs8Cdz9tiqkDNVOTMeRAPJFIgEgkxsMTvXLjIxnI7MWvBdudbl0xzjC2qopEgSCc2Ho458zuYqvRoBmAAALrAACAAAoAAHIbcqvxrrmt5iuKVnCiSR1+4T9f61aB9fnWu1tt2LhWVecHAu262BMFlWfEfOrTUcQM3LYBA2vAyAQwxsnGJG+4/wnpXm/a3VkLrUyWS5nfcg6leW39k/I16G1hg9tmdn9s7iyoGVlTlAUDbHqT7RmRy5a32ZOu1fEENx7KZ21IABR/trtzxSskCAfCRuetc+7uTP76Y6xs+xiNha2X/hU/jIMk2jOyHrPntXUWw0AsAHgZBSWWY3AYgEjyMD3VoexemKqwZcXRVtOszjczuF1jp7IPqGU9a6UrW+d9NZnpWN6KbCfQ+n1yoq1YxD9/1uaZUimVKcCs1qEApgKaKkClIWKnGmipipViAtTFNFTFKQkVMVJ2oxnn8v1P6UqwpboBJ+4e8/lua1PFtMovWHaSxPdg4llUG9pX2QA/1eZ5yAecVugK1PaO+bYtsFL+IiB5Z2CSdx5R8RU3U3PTSdnNMjaq1BY93pNRg4MTOuuK2W0NziDIG3Xl1245/MfmOY+/4VznZ7TBNUoVcU/dtYFG3IcQG8Anz5nnPpNdTFZ51Oc9MXR/x/3tz8Y/KriJqrSr7cc++vf5jDcfCrxtz+fT/StVYIqMPr5foPlTkx8dh79z+RoNKsa3iRAuWZOO93qoyi3sNwRH4bVreytr+k8QaZH7yig/y2y/43a2uvWLlhsoOV0TtvNlvCJ26dfL3mtf2e2u6wlvE+uuAT6WLLjbygN8hUrM9t7j18+fryH5AVMVMTUirWoQrRVkUUpGGBTAVMUwFZqwuNSBTRUxUqwsVMU0UT9fqaUgio58vn+g+vjTBPPf8AD5U0UpCKn11popooilWKNVqltLk07mFUCWZueKjqYBPkACSQATXJcb4vefuzK2wHIZBiWX2D4ndWDT4PZUAyImd9hxrVA3HZgWFsraQYsRLNbW43KJLuo91sDqRXN9qb3dm33VsNc8TQQEBtLiCzlo2DOpHWZ9SM7059DhvGbtm+HzS5FjVkKxWIbV24TNQpQkhY2aJ5bwO+4fxJL6syfwnF1JBKNEwSNiI3DDYj1kDyPg/FS1y1fuRi1u/cuR3SBftrbsQO9Yvi2BxIRoGwaN+54TfNvVJ4YDnuXgqQcpNs7HpcxAP9pvOs89JzrpdANn/vtR/nOPyrJiqdAPC399qf+ou1kRW665jHvJBSP6/Lp7Fw8qsB89j93uBouLun8/8A8dysbi3EO5UBRk7yFBBKqBGVxwNyolRA3JYchJCkLxJfFZ2n7Rx08M2L3i322j63rTcIHeai/wCIgJxFj4WgMRolUhoEMJHKelYHF9YcLNxrzqverLG9goFy1eXaIRBuOQgQaOzXGB+9OhOSvqgwecoe5pEVAXGzht1B2ggGTltN1j9drE/XWhecfH9asjf65/X4VDLVrcRFFNFRUpGKBUgVMVMVmtREUExQDPL5/oOtMqR+tKRGJPp+Pz6fCmCxUgU0UqwoFTFMBUxUpCxRFNFTFKscbxxCO+GTiL4MBFIhr9m6IPdn+F1PP9K5btpwtHuo90yjIbK3LhwFtx3pMeFVJIuK4nn3JHUV3PbHSxaa4FLA4LdUKzNCMHS4oX+IY4nzGPVQDyfanUm8iY21e2bjoMwwVibdxXI8SuuIDDl1PKBOd1x7xwHZ7TKbpURdd7NxVRbYZsyYCguQF2WS4nFSeu49J02guvcs27f2LApjca415k7lS+fdzjHgEjceKuU7NcOexqAGVLVwWrqgAXHNxrd25uZaSxa3gFQGVHKZn1LgGhFpme86LdKDG072xctW2IJLqDszlVnnAQCZyrPPrGPHy2fDvYb++1X/AFN6soLWLwkhrZI3Bu6kiNx/xV/esjV3CqFhzEdJ6joPfW69OZ6Yup16rqLFk5Z3BdursMcbSFWkzMzcWNvOtXxZv6Q/olpR7oZ/xc/KtLxLtUq8T0TMyEY6m1MMoGbW0JJOwgq3p4fWuj49YiL6+JCoS4VIYDEsUuTMY+Ngxnbwk7AkKx915d2+u3hlioW3bu2mRgZbJg7lwMoXxMgmJOK7+a9mGuo99Lx3ZF1BkBT3j6a5cHuMbx5r0O1bPtxoz3CXg2Dm8ikRIZGfO2JEezjOXMzGwrM7O8JduI6i1cbvQb9q5fulQpJNl3KAZEwZKAbwpJMGJx+1x+O/J6ayn84PQ+h/WhTP5jr61Yd6x21ADlWEbBgT1Jn2fXY/Kt16otAorn9T250tu0tzvkxZikOSrBkkMCIny5iipWLmfrbT8T9c/KjDz+XT/WmVfKmis10iKIqYqYpViAKaKmKmKlIiKkCpipilWIipipAqaUhStcJ28e0zCEGSOwe6Ay3GfubzFTcSDiCBMnfcbRv3bXFBGRAEjmYn039K8v7Z37gsEqLbAM5eWfOQt83QBjHJbsmdpiOtTdc/J9NZwXUWF1ruVTFe+i7bV3Vsrl8953jklRAABkCBueZrqeH8RS3xRhqVYq2lsjK5ba4LZ767jk+LSu+OTNzIHIQOI0djUniF11uNas97eyvG5kghGYnO4BmwF0mWG+W/Ot4lq8mpKrcKn/Zqsi3bUsFXUOLFq4bZU5AMsnzEQYqZrhz/AM/Xfdkba/uiFJCm5qSB4gIOpvwQG5bRT8f1hAFpcgXEsyiSiA7RIIDMQQJ5BWPQVt7asFAchnAAZgMQzfxMFkwCZMSa5/iwPfvGPK3zBnHARyPKe8++rXpkzMcHxfTW112lD98WC6h3AXvXYBUKuyqC5VsXknlifKuo0vEAGNywWQqTmwtsPFz7u7b2J2aSGAIlYIma4btQdQmoVrN24NR3uqJANtVW2UtQUkDbu1UeInYKRE10PZ7SXw6tfa4bjaZTdt3ipCMLgNogIBjzvgIZgKTI2Cq4c/e5G17Udn01uktd0tuxduahQcg2Nt0S8xXEQJlOeO+QOw5X8LB09zUPcNtylyy7dyhtJCaJvCq5FZ5b9Znal02suLqrVuQyPcLYraICutpVk3BkZhp3xHKJNV3uI27t3WBWDnANkpLCF0hSS8CTOQ9ZBilamWt3224rf0ela7p07xlMMsTC9X+FeadvdTqH7viGnvOtgrbAAchkvKIPh5Vuv2vcX1WlLqhVbGp22JNwOm7Ef1Qdq8qucTvXLZQ3CVYhmSdiyDZo+Jqb0x5e/wAY2q1DXXZ3OTMZYmJJPWiqSRHr50Vh5H009o2/ZvlBzi99skeWTkOP+Z8KNNrXCjvLc7AlrM3QJE+K2QLin0Af31gcY7TW9IcdSrC248NxRKnoUuQZQzjuYU5cxBrSdl/2iaRkKM6WgvV4tyJCiVkkmWHLaCTAAMWv093M2V2Wl19q6Yt3EduqhhmPQ2z4h8RWSVrBt37OrthoS8ksBmoMFDi3huLKkERyFONAqiEa5bH9m6xUDzwuZIB8KlbyswCmitfYuXiisDbYMoYC4GttBEiXtyswRytimbiToyLcssC+WPdutwEqMm9oIdh6Uq1nRUxWEeM2h7bG3/fJcs/fcUA/A1lWNSriUZXHmjBx81mlXJqyKDS372ClmBAVSx2jYAk8/dUh/Q+7y9KlWA2gdiJ99cV237OqB3tu2Dk1wsFkMpOn1GbLESrDcgbyCd527XOfd+NabtdJsDHmGcweoGm1Mjn1EilY8nPp5/wXTWDqn2RguruYklZUC2pCi3b2G4YTAPh85rpOEcKLcWBdXATRKy5zk8alsC2RyAB33icAeu88G4oF1d52IRTqb9y5IwCAfvyqWLN4fDaZjIGx57Cq9X+0DQ2eJG419WT9zFvK2Dd+0F9nx8Ej2TPOlcMmZl/l3sVreM8MNyHSS6ggqGK5pzxBkDIGSJ23IJEyPP8Aif7dba3IsadrluPauN3TE9YAygcv0rTcR/bnqn2s2bNn1OV1vdvC/wDtp7b683j/AJbjjPDbb6/SF2uLdK6kMe8a09sWravbAyGQhnbc85MdK6HRcMJJGnDOGYlzm5QNt9pcu82MAAiSxgQOZrxzifbzXalka5qHlM8CgW3hmIYLgAdxtWF/2l1X/mdR/wA+7/8AarXn/wB2ZuzHrv7TtBcsafT91mbaPjfdDjefOXME+ZkxO23SvMtH2nOibUW9OS9m6rL49mGaFSZ8/F6TiK179pdWRB1WoImYN+4RI2B3PvrWsxJk8/PrSuffku3PTre0/ae3q0YXWe/dSF094EooQwTmh5sNxPWuSmomio59db1t1ZZ1DJ7J5+YB/EUVWaKqVtuOdqtRrYF5gVBJVQoABMDaOfLrPM+ZrUzS0TQ3d33rf6PtrqrCBLVzFAPCIDEEsrkhjuCSvP1NdIP2p3tQHVylkNZe3CKzAllIL5vclW+6J5mK89miakbzydZ+vpSxZzUTevPyHguC3MyAfsApxME8+Qrh+P6bh66y21y7cJyuM9m7eui3aKW1ZIlSwlvUyTFeacP7QX7BHd3CMSpAPiHhJIEHaJJ+ZqzjfGhqiHa2qXCzl8BCEMSywOYiSIqTXo68/PXP17e48FS1ea62nuXbaqQAbV+5iRuJZGlenPqIO0ieU452201u/ctOz3WRsc2tWnB8PiBIK8mEeRBma8t0XELlkzbdl8wCQGHIhgOY3Ox86W5qMjJHTnsDMDcnry/GkZ6/yLnrHoZ7VG7ZUaVjbd0c37YVrKpiVHgIYLcO/IjfKOdd5e0+sXMjX28ELd4WsJcwxksGY3F5QQd/wNfP7XZaZ65SYYzPOevOsm/xVy9whgA4KtiiqrCSZxjbffoRNInPnn29X0fb+8zAHU6XMXe7Nt7F6y4yzCEjvTK7LMA4zv0nM4/xK/e0pwvaJrU3FW4t27JixfU7MGkRl7zHvrxKzexYEgMARKtOLAEeFsSDBiNiD61vdT291dxMDcCqIxVFCBIGPhxjoSN55nzpGs89z26r9/e1rbq6g6ZluvfF2dUq2z3o1IxyVZ5O4BIHIHbLfke12ms272NhLaBQVZUv3b8sDzyuIsbeUj1rH4r2n1GqUreuFlNzvY3jOCNpPLc7evrWqq44995vrBRRRRyFFFFAUUUUBRRRQQaKDRWhFFFFQFbTh3AHvIXlVXzYgTz/AKxA6HrOx8q1ddNwfi1s2O6uErEgESNjjPIj+onURB9oNAo0ep4e9u5gRLdIneJn8DVaaVyQArSSQNjzHMVsdfxNe+QoJVNt95XkRJ/s7T8dq2j8as48pMb89/dtzabk8o70xOIoOafSuCQVYEc9jtPKaZ9FcUgFGBPIQd66O1x60wycDMkseYEkktkAOUs5EefTnS2ePWjOXSFU/wAUCSrbbEyZPniB1qDnDp2EeE+L2dufurMbglwWw0GSYx6geISfL2Tzra3uI2WYEGIygCSAWVUEbSQFAE7HYmN9sxOLWgd3kyCN+UNcMexAAyEe4+zIgOWXh1wzCNtz25Vdc4O4tq4BMzIjcRP6Gt5qON2w0qw9ok7T4WuKxG6jbEEHYfKlHGrYKbgiEy2O5UJMmJ9oMR7+lBotNwx2IkFVIJyI6AFvwFW6vgroQB4zuDA5QFPy8Y+M1v7/ABu2VEMOVwQY/jDCYCAjmJ3PLadomxx21lsY8RIOw2KIu8qRMhunI8waDlm0FwAkowA2JI2oXQ3CAQjEHltz91b7WcRt3FxzgbAkDoC+048vH0ieW1WpxS3scwBywjb2w3i8M+yAnUQBsR4aDnv9nXJjBpieXTqZpb2guIJZGA8yPPkfd610T8XRUK55NAIc7mQLkGY9qXX4IN/KjVcXR1YTsVaBH8Td6T05yyT/AC+goOdoooqAooooINFBorQiiiioCiiigKKKKAqRRRQFFFFACiiigKKmigiipooCoqaKAoooqIKg1NFVSmiiir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4522" name="Picture 10" descr="http://www.danheller.com/images/California/Marin/Nite/night05-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5561" y="3689648"/>
            <a:ext cx="207843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-0.13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13125 L 5.55556E-7 0.0053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5.55556E-7 -0.1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13125 L 5.55556E-7 0.005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Where is the Australian Synchrotron?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</a:t>
            </a:fld>
            <a:endParaRPr lang="en-AU"/>
          </a:p>
        </p:txBody>
      </p:sp>
      <p:pic>
        <p:nvPicPr>
          <p:cNvPr id="66561" name="Picture 1" descr="C:\Users\tane\Pictures\20130719-synchrotron-pano\IMG_05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202021" cy="28803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9252520" y="1988840"/>
            <a:ext cx="6768752" cy="338437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-2052736" y="1916832"/>
            <a:ext cx="1944216" cy="3384376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93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0.72447 4.44444E-6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11806 2.59259E-6 " pathEditMode="fixed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4869160"/>
            <a:ext cx="8229600" cy="1584176"/>
          </a:xfrm>
        </p:spPr>
        <p:txBody>
          <a:bodyPr>
            <a:normAutofit/>
          </a:bodyPr>
          <a:lstStyle/>
          <a:p>
            <a:r>
              <a:rPr lang="en-AU" dirty="0" smtClean="0"/>
              <a:t>Radiating and </a:t>
            </a:r>
            <a:r>
              <a:rPr lang="en-AU" dirty="0" smtClean="0">
                <a:solidFill>
                  <a:srgbClr val="C00000"/>
                </a:solidFill>
              </a:rPr>
              <a:t>loosing energy</a:t>
            </a:r>
            <a:r>
              <a:rPr lang="en-AU" dirty="0" smtClean="0"/>
              <a:t>. Needs cavities to be top up energy.</a:t>
            </a:r>
          </a:p>
          <a:p>
            <a:r>
              <a:rPr lang="en-AU" dirty="0" smtClean="0"/>
              <a:t>Electro-Magnetic Radiation emitted in the </a:t>
            </a:r>
            <a:r>
              <a:rPr lang="en-AU" dirty="0" smtClean="0">
                <a:solidFill>
                  <a:srgbClr val="C00000"/>
                </a:solidFill>
              </a:rPr>
              <a:t>forward direction, tangential to the direction of motion</a:t>
            </a:r>
            <a:r>
              <a:rPr lang="en-AU" dirty="0" smtClean="0"/>
              <a:t>.</a:t>
            </a:r>
            <a:endParaRPr lang="en-AU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Storage Ring – Electro-Magnetic Radiation</a:t>
            </a:r>
            <a:endParaRPr lang="en-AU" dirty="0"/>
          </a:p>
        </p:txBody>
      </p:sp>
      <p:grpSp>
        <p:nvGrpSpPr>
          <p:cNvPr id="8" name="Group 7"/>
          <p:cNvGrpSpPr/>
          <p:nvPr/>
        </p:nvGrpSpPr>
        <p:grpSpPr>
          <a:xfrm>
            <a:off x="323528" y="1196752"/>
            <a:ext cx="3879850" cy="3672408"/>
            <a:chOff x="323528" y="1124744"/>
            <a:chExt cx="3879850" cy="3672408"/>
          </a:xfrm>
        </p:grpSpPr>
        <p:pic>
          <p:nvPicPr>
            <p:cNvPr id="5" name="Picture 3" descr="light_co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46" t="16673" r="57448"/>
            <a:stretch>
              <a:fillRect/>
            </a:stretch>
          </p:blipFill>
          <p:spPr>
            <a:xfrm>
              <a:off x="323528" y="1124744"/>
              <a:ext cx="3879850" cy="3672408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2339752" y="3501007"/>
              <a:ext cx="93610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90 </a:t>
              </a:r>
              <a:r>
                <a:rPr lang="en-AU" dirty="0" err="1" smtClean="0"/>
                <a:t>keV</a:t>
              </a:r>
              <a:endParaRPr lang="en-AU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27984" y="1196752"/>
            <a:ext cx="4392612" cy="3672408"/>
            <a:chOff x="4355976" y="1124744"/>
            <a:chExt cx="4392612" cy="3672408"/>
          </a:xfrm>
        </p:grpSpPr>
        <p:pic>
          <p:nvPicPr>
            <p:cNvPr id="6" name="Picture 4" descr="light_co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583"/>
            <a:stretch>
              <a:fillRect/>
            </a:stretch>
          </p:blipFill>
          <p:spPr>
            <a:xfrm>
              <a:off x="4355976" y="1124744"/>
              <a:ext cx="4392612" cy="367240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6084168" y="2564904"/>
              <a:ext cx="208823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5 </a:t>
              </a:r>
              <a:r>
                <a:rPr lang="en-AU" dirty="0" err="1" smtClean="0"/>
                <a:t>MeV</a:t>
              </a:r>
              <a:r>
                <a:rPr lang="en-AU" dirty="0" smtClean="0"/>
                <a:t> to 3 </a:t>
              </a:r>
              <a:r>
                <a:rPr lang="en-AU" dirty="0" err="1" smtClean="0"/>
                <a:t>GeV</a:t>
              </a:r>
              <a:endParaRPr lang="en-A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864096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C00000"/>
                </a:solidFill>
              </a:rPr>
              <a:t>Special Relativity </a:t>
            </a:r>
            <a:r>
              <a:rPr lang="en-AU" dirty="0" smtClean="0"/>
              <a:t>can explain why it is a pencil beam!</a:t>
            </a:r>
          </a:p>
          <a:p>
            <a:r>
              <a:rPr lang="en-AU" dirty="0" smtClean="0"/>
              <a:t>Commonly called </a:t>
            </a:r>
            <a:r>
              <a:rPr lang="en-AU" dirty="0" smtClean="0">
                <a:solidFill>
                  <a:srgbClr val="C00000"/>
                </a:solidFill>
              </a:rPr>
              <a:t>SYNCHROTRON Radiation/Light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41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Storage Ring – Electro-Magnetic Radiation</a:t>
            </a:r>
            <a:endParaRPr lang="en-AU" dirty="0"/>
          </a:p>
        </p:txBody>
      </p:sp>
      <p:grpSp>
        <p:nvGrpSpPr>
          <p:cNvPr id="5" name="Group 9"/>
          <p:cNvGrpSpPr/>
          <p:nvPr/>
        </p:nvGrpSpPr>
        <p:grpSpPr>
          <a:xfrm>
            <a:off x="4427984" y="1196752"/>
            <a:ext cx="4392612" cy="3672408"/>
            <a:chOff x="4355976" y="1124744"/>
            <a:chExt cx="4392612" cy="3672408"/>
          </a:xfrm>
        </p:grpSpPr>
        <p:pic>
          <p:nvPicPr>
            <p:cNvPr id="6" name="Picture 4" descr="light_co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583"/>
            <a:stretch>
              <a:fillRect/>
            </a:stretch>
          </p:blipFill>
          <p:spPr>
            <a:xfrm>
              <a:off x="4355976" y="1124744"/>
              <a:ext cx="4392612" cy="367240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6084168" y="2564904"/>
              <a:ext cx="208823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5 </a:t>
              </a:r>
              <a:r>
                <a:rPr lang="en-AU" dirty="0" err="1" smtClean="0"/>
                <a:t>MeV</a:t>
              </a:r>
              <a:r>
                <a:rPr lang="en-AU" dirty="0" smtClean="0"/>
                <a:t> to 3 </a:t>
              </a:r>
              <a:r>
                <a:rPr lang="en-AU" dirty="0" err="1" smtClean="0"/>
                <a:t>GeV</a:t>
              </a:r>
              <a:endParaRPr lang="en-AU" dirty="0"/>
            </a:p>
          </p:txBody>
        </p:sp>
      </p:grpSp>
      <p:pic>
        <p:nvPicPr>
          <p:cNvPr id="141314" name="Picture 2" descr="http://xdb.lbl.gov/Section2/Image_Sec2/GEsynchrotr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0" r="29126"/>
          <a:stretch>
            <a:fillRect/>
          </a:stretch>
        </p:blipFill>
        <p:spPr bwMode="auto">
          <a:xfrm>
            <a:off x="2843808" y="1196752"/>
            <a:ext cx="1800200" cy="34671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699792" y="472514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Synchrotron light from the 70-MeV electron synchrotron at GE.</a:t>
            </a:r>
          </a:p>
          <a:p>
            <a:r>
              <a:rPr lang="en-AU" sz="1200" dirty="0" smtClean="0">
                <a:hlinkClick r:id="rId5"/>
              </a:rPr>
              <a:t>http://xdb.lbl.gov/Section2/Sec_2-2.html</a:t>
            </a:r>
            <a:endParaRPr lang="en-AU" sz="1200" dirty="0"/>
          </a:p>
        </p:txBody>
      </p:sp>
      <p:pic>
        <p:nvPicPr>
          <p:cNvPr id="141316" name="Picture 4" descr="[Figure 5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2381250" cy="194310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9512" y="3284984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The General Electric team looking at the vacuum chamber of the 70  </a:t>
            </a:r>
            <a:r>
              <a:rPr lang="en-AU" sz="1200" dirty="0" err="1" smtClean="0"/>
              <a:t>MeV</a:t>
            </a:r>
            <a:r>
              <a:rPr lang="en-AU" sz="1200" dirty="0" smtClean="0"/>
              <a:t> synchrotron - the world's second synchrotron</a:t>
            </a:r>
          </a:p>
          <a:p>
            <a:r>
              <a:rPr lang="en-AU" sz="1100" dirty="0" smtClean="0">
                <a:hlinkClick r:id="rId7"/>
              </a:rPr>
              <a:t>http://journals.iucr.org/s/issues/1998/03/00/hi3494/hi3494fig5.html</a:t>
            </a:r>
            <a:endParaRPr lang="en-AU" sz="1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864096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C00000"/>
                </a:solidFill>
              </a:rPr>
              <a:t>Special Relativity </a:t>
            </a:r>
            <a:r>
              <a:rPr lang="en-AU" dirty="0" smtClean="0"/>
              <a:t>can explain why it is a pencil beam!</a:t>
            </a:r>
          </a:p>
          <a:p>
            <a:r>
              <a:rPr lang="en-AU" dirty="0" smtClean="0"/>
              <a:t>Commonly called </a:t>
            </a:r>
            <a:r>
              <a:rPr lang="en-AU" dirty="0" smtClean="0">
                <a:solidFill>
                  <a:srgbClr val="C00000"/>
                </a:solidFill>
              </a:rPr>
              <a:t>SYNCHROTRON Radiation/Light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42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Storage Ring – Electro-Magnetic Radiation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4427984" y="980728"/>
            <a:ext cx="4392612" cy="3672408"/>
            <a:chOff x="4355976" y="1124744"/>
            <a:chExt cx="4392612" cy="3672408"/>
          </a:xfrm>
        </p:grpSpPr>
        <p:pic>
          <p:nvPicPr>
            <p:cNvPr id="6" name="Picture 4" descr="light_co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583"/>
            <a:stretch>
              <a:fillRect/>
            </a:stretch>
          </p:blipFill>
          <p:spPr>
            <a:xfrm>
              <a:off x="4355976" y="1124744"/>
              <a:ext cx="4392612" cy="367240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6084168" y="2564904"/>
              <a:ext cx="208823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5 </a:t>
              </a:r>
              <a:r>
                <a:rPr lang="en-AU" dirty="0" err="1" smtClean="0"/>
                <a:t>MeV</a:t>
              </a:r>
              <a:r>
                <a:rPr lang="en-AU" dirty="0" smtClean="0"/>
                <a:t> to 3 </a:t>
              </a:r>
              <a:r>
                <a:rPr lang="en-AU" dirty="0" err="1" smtClean="0"/>
                <a:t>GeV</a:t>
              </a:r>
              <a:endParaRPr lang="en-AU" dirty="0"/>
            </a:p>
          </p:txBody>
        </p:sp>
      </p:grpSp>
      <p:pic>
        <p:nvPicPr>
          <p:cNvPr id="11" name="Picture 6" descr="http://topcultured.com/wp-content/uploads/2010/08/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96752"/>
            <a:ext cx="2660608" cy="33123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11560" y="4654877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smtClean="0"/>
              <a:t>“Reality is merely an illusion, although a very persistent one”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4806280" y="4654877"/>
            <a:ext cx="3438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smtClean="0"/>
              <a:t>“The true sign of intelligence is not knowledge but imagination.”</a:t>
            </a:r>
            <a:endParaRPr lang="en-A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Light/Photons</a:t>
            </a:r>
          </a:p>
          <a:p>
            <a:pPr lvl="1"/>
            <a:r>
              <a:rPr lang="en-AU" dirty="0" smtClean="0"/>
              <a:t>Electromagnetic waves.</a:t>
            </a:r>
          </a:p>
          <a:p>
            <a:pPr lvl="1"/>
            <a:r>
              <a:rPr lang="en-AU" dirty="0" smtClean="0"/>
              <a:t>Packets of energy transmitted and</a:t>
            </a:r>
            <a:br>
              <a:rPr lang="en-AU" dirty="0" smtClean="0"/>
            </a:br>
            <a:r>
              <a:rPr lang="en-AU" dirty="0" smtClean="0"/>
              <a:t>absorbed by atoms.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43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What is a Synchrotron?</a:t>
            </a:r>
            <a:br>
              <a:rPr lang="en-AU" dirty="0" smtClean="0"/>
            </a:br>
            <a:r>
              <a:rPr lang="en-AU" dirty="0" smtClean="0"/>
              <a:t>	- Light/Photon Source</a:t>
            </a:r>
            <a:endParaRPr lang="en-AU" dirty="0"/>
          </a:p>
        </p:txBody>
      </p:sp>
      <p:grpSp>
        <p:nvGrpSpPr>
          <p:cNvPr id="11" name="Group 10"/>
          <p:cNvGrpSpPr/>
          <p:nvPr/>
        </p:nvGrpSpPr>
        <p:grpSpPr>
          <a:xfrm>
            <a:off x="611560" y="2996952"/>
            <a:ext cx="5472608" cy="3168352"/>
            <a:chOff x="683568" y="2708920"/>
            <a:chExt cx="5472608" cy="3168352"/>
          </a:xfrm>
        </p:grpSpPr>
        <p:grpSp>
          <p:nvGrpSpPr>
            <p:cNvPr id="8" name="Group 7"/>
            <p:cNvGrpSpPr/>
            <p:nvPr/>
          </p:nvGrpSpPr>
          <p:grpSpPr>
            <a:xfrm>
              <a:off x="1403648" y="3068960"/>
              <a:ext cx="4176464" cy="2375684"/>
              <a:chOff x="2411760" y="2420888"/>
              <a:chExt cx="4176464" cy="2375684"/>
            </a:xfrm>
          </p:grpSpPr>
          <p:pic>
            <p:nvPicPr>
              <p:cNvPr id="43010" name="Picture 2" descr="http://micro.magnet.fsu.edu/primer/java/electromagnetic/electromagneticjavafigure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3808" y="2420888"/>
                <a:ext cx="3153147" cy="2241973"/>
              </a:xfrm>
              <a:prstGeom prst="rect">
                <a:avLst/>
              </a:prstGeom>
              <a:noFill/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411760" y="4581128"/>
                <a:ext cx="4176464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800" dirty="0" smtClean="0">
                    <a:hlinkClick r:id="rId4"/>
                  </a:rPr>
                  <a:t>http://micro.magnet.fsu.edu/primer/java/electromagnetic/index.html</a:t>
                </a:r>
                <a:endParaRPr lang="en-AU" sz="800" dirty="0"/>
              </a:p>
            </p:txBody>
          </p:sp>
        </p:grpSp>
        <p:pic>
          <p:nvPicPr>
            <p:cNvPr id="43012" name="Picture 4" descr="http://upload.wikimedia.org/wikipedia/commons/thumb/e/e2/Stylised_Lithium_Atom.png/200px-Stylised_Lithium_Atom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708920"/>
              <a:ext cx="1112912" cy="1268720"/>
            </a:xfrm>
            <a:prstGeom prst="rect">
              <a:avLst/>
            </a:prstGeom>
            <a:noFill/>
          </p:spPr>
        </p:pic>
        <p:pic>
          <p:nvPicPr>
            <p:cNvPr id="10" name="Picture 4" descr="http://upload.wikimedia.org/wikipedia/commons/thumb/e/e2/Stylised_Lithium_Atom.png/200px-Stylised_Lithium_Atom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3264" y="4608552"/>
              <a:ext cx="1112912" cy="1268720"/>
            </a:xfrm>
            <a:prstGeom prst="rect">
              <a:avLst/>
            </a:prstGeom>
            <a:noFill/>
          </p:spPr>
        </p:pic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796136" y="1700808"/>
            <a:ext cx="2653258" cy="6474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E</a:t>
            </a: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= </a:t>
            </a:r>
            <a:r>
              <a:rPr kumimoji="0" lang="en-AU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en-AU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f</a:t>
            </a: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 = </a:t>
            </a:r>
            <a:r>
              <a:rPr kumimoji="0" lang="en-AU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hc</a:t>
            </a: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/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868144" y="2564904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AU" sz="2000" i="1" dirty="0" smtClean="0"/>
              <a:t>E – Photon Energy</a:t>
            </a:r>
          </a:p>
          <a:p>
            <a:pPr marL="342900" indent="-342900">
              <a:spcBef>
                <a:spcPct val="20000"/>
              </a:spcBef>
            </a:pPr>
            <a:r>
              <a:rPr lang="en-AU" sz="2000" i="1" dirty="0" smtClean="0"/>
              <a:t>h </a:t>
            </a:r>
            <a:r>
              <a:rPr lang="en-AU" sz="2000" i="1" dirty="0" smtClean="0">
                <a:latin typeface="Helvetica" pitchFamily="34" charset="0"/>
              </a:rPr>
              <a:t>– Planck’s constant</a:t>
            </a:r>
            <a:endParaRPr lang="en-AU" sz="2000" dirty="0" smtClean="0">
              <a:latin typeface="Helvetica" pitchFamily="34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AU" sz="2000" i="1" dirty="0" smtClean="0"/>
              <a:t>f </a:t>
            </a:r>
            <a:r>
              <a:rPr lang="en-AU" sz="2000" i="1" dirty="0" smtClean="0">
                <a:latin typeface="Helvetica" pitchFamily="34" charset="0"/>
              </a:rPr>
              <a:t>– frequency of light</a:t>
            </a:r>
            <a:endParaRPr lang="en-AU" sz="2000" dirty="0" smtClean="0">
              <a:latin typeface="Helvetica" pitchFamily="34" charset="0"/>
              <a:sym typeface="Symbol" pitchFamily="18" charset="2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AU" sz="2000" i="1" dirty="0" smtClean="0"/>
              <a:t>c </a:t>
            </a:r>
            <a:r>
              <a:rPr lang="en-AU" sz="2000" i="1" dirty="0">
                <a:latin typeface="Helvetica" pitchFamily="34" charset="0"/>
              </a:rPr>
              <a:t>– speed of </a:t>
            </a:r>
            <a:r>
              <a:rPr lang="en-AU" sz="2000" i="1" dirty="0" smtClean="0">
                <a:latin typeface="Helvetica" pitchFamily="34" charset="0"/>
              </a:rPr>
              <a:t>light</a:t>
            </a:r>
          </a:p>
          <a:p>
            <a:pPr marL="342900" indent="-342900">
              <a:spcBef>
                <a:spcPct val="20000"/>
              </a:spcBef>
            </a:pPr>
            <a:r>
              <a:rPr lang="en-AU" sz="2000" dirty="0" smtClean="0">
                <a:latin typeface="Symbol" pitchFamily="18" charset="2"/>
              </a:rPr>
              <a:t>l</a:t>
            </a:r>
            <a:r>
              <a:rPr lang="en-AU" sz="2000" i="1" dirty="0" smtClean="0"/>
              <a:t> </a:t>
            </a:r>
            <a:r>
              <a:rPr lang="en-AU" sz="2000" i="1" dirty="0" smtClean="0">
                <a:latin typeface="Helvetica" pitchFamily="34" charset="0"/>
              </a:rPr>
              <a:t>– wavelength of light</a:t>
            </a:r>
            <a:endParaRPr lang="en-AU" sz="2000" dirty="0" smtClean="0">
              <a:latin typeface="Helvetica" pitchFamily="34" charset="0"/>
              <a:sym typeface="Symbol" pitchFamily="18" charset="2"/>
            </a:endParaRPr>
          </a:p>
          <a:p>
            <a:pPr marL="342900" indent="-342900" algn="l">
              <a:spcBef>
                <a:spcPct val="20000"/>
              </a:spcBef>
            </a:pPr>
            <a:endParaRPr lang="en-AU" sz="2000" dirty="0">
              <a:latin typeface="Helvetica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>
            <a:normAutofit/>
          </a:bodyPr>
          <a:lstStyle/>
          <a:p>
            <a:r>
              <a:rPr lang="en-AU" dirty="0" smtClean="0"/>
              <a:t>Electromagnetic Radiation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44</a:t>
            </a:fld>
            <a:endParaRPr lang="en-AU"/>
          </a:p>
        </p:txBody>
      </p:sp>
      <p:grpSp>
        <p:nvGrpSpPr>
          <p:cNvPr id="7" name="Group 6"/>
          <p:cNvGrpSpPr/>
          <p:nvPr/>
        </p:nvGrpSpPr>
        <p:grpSpPr>
          <a:xfrm>
            <a:off x="72008" y="1124744"/>
            <a:ext cx="9036496" cy="5733256"/>
            <a:chOff x="611560" y="1115622"/>
            <a:chExt cx="7992888" cy="5275231"/>
          </a:xfrm>
        </p:grpSpPr>
        <p:pic>
          <p:nvPicPr>
            <p:cNvPr id="5" name="Picture 2" descr="http://opuslux.org/electromagneticspectrum_files/image002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11560" y="1115622"/>
              <a:ext cx="7992888" cy="1233258"/>
            </a:xfrm>
            <a:prstGeom prst="rect">
              <a:avLst/>
            </a:prstGeom>
            <a:noFill/>
          </p:spPr>
        </p:pic>
        <p:pic>
          <p:nvPicPr>
            <p:cNvPr id="6" name="Picture 2" descr="http://opuslux.org/electromagneticspectrum_files/image002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11560" y="2358405"/>
              <a:ext cx="7992888" cy="40324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 synchrotron dedicated to generating synchrotron radiation is called a Light Source.</a:t>
            </a:r>
          </a:p>
          <a:p>
            <a:r>
              <a:rPr lang="en-AU" dirty="0" smtClean="0"/>
              <a:t>What can a Synchrotron Light Source produce?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Synchrotron Radiation</a:t>
            </a:r>
            <a:endParaRPr lang="en-AU" dirty="0"/>
          </a:p>
        </p:txBody>
      </p:sp>
      <p:pic>
        <p:nvPicPr>
          <p:cNvPr id="5" name="Picture 2" descr="emr spectrum 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48706"/>
            <a:ext cx="7497549" cy="51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dirty="0" smtClean="0"/>
              <a:t>Broad spectrum</a:t>
            </a:r>
          </a:p>
          <a:p>
            <a:pPr lvl="1"/>
            <a:r>
              <a:rPr lang="en-AU" dirty="0" smtClean="0"/>
              <a:t>Replace many types of individual sources.</a:t>
            </a:r>
          </a:p>
          <a:p>
            <a:pPr lvl="1"/>
            <a:r>
              <a:rPr lang="en-AU" dirty="0" smtClean="0"/>
              <a:t>Select the photon wavelength to suit your particular experiment</a:t>
            </a:r>
          </a:p>
          <a:p>
            <a:pPr marL="457200" indent="-457200">
              <a:buFont typeface="+mj-lt"/>
              <a:buAutoNum type="arabicPeriod"/>
            </a:pPr>
            <a:endParaRPr lang="en-AU" dirty="0" smtClean="0"/>
          </a:p>
          <a:p>
            <a:pPr marL="457200" indent="-457200">
              <a:buFont typeface="+mj-lt"/>
              <a:buAutoNum type="arabicPeriod"/>
            </a:pPr>
            <a:r>
              <a:rPr lang="en-AU" dirty="0" smtClean="0"/>
              <a:t>Very Bright (Brilliant)</a:t>
            </a:r>
          </a:p>
          <a:p>
            <a:pPr lvl="1"/>
            <a:r>
              <a:rPr lang="en-AU" dirty="0" smtClean="0"/>
              <a:t>Faster experiments</a:t>
            </a:r>
          </a:p>
          <a:p>
            <a:pPr lvl="1"/>
            <a:r>
              <a:rPr lang="en-AU" dirty="0" smtClean="0"/>
              <a:t>Smaller sample</a:t>
            </a:r>
          </a:p>
          <a:p>
            <a:pPr marL="457200" indent="-457200">
              <a:buFont typeface="+mj-lt"/>
              <a:buAutoNum type="arabicPeriod"/>
            </a:pPr>
            <a:endParaRPr lang="en-AU" dirty="0" smtClean="0"/>
          </a:p>
          <a:p>
            <a:pPr marL="457200" indent="-457200">
              <a:buFont typeface="+mj-lt"/>
              <a:buAutoNum type="arabicPeriod"/>
            </a:pPr>
            <a:r>
              <a:rPr lang="en-AU" dirty="0" smtClean="0"/>
              <a:t>Collimated / Parallel</a:t>
            </a:r>
          </a:p>
          <a:p>
            <a:pPr marL="857250" lvl="1" indent="-457200"/>
            <a:r>
              <a:rPr lang="en-AU" dirty="0" smtClean="0"/>
              <a:t>Easier to focus to</a:t>
            </a:r>
            <a:br>
              <a:rPr lang="en-AU" dirty="0" smtClean="0"/>
            </a:br>
            <a:r>
              <a:rPr lang="en-AU" dirty="0" smtClean="0"/>
              <a:t>a small spot</a:t>
            </a:r>
          </a:p>
          <a:p>
            <a:pPr marL="857250" lvl="1" indent="-457200"/>
            <a:r>
              <a:rPr lang="en-AU" dirty="0" smtClean="0"/>
              <a:t>Simplifies analysis</a:t>
            </a:r>
          </a:p>
          <a:p>
            <a:pPr lvl="1"/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46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Key Properties of Synchrotron Light</a:t>
            </a:r>
            <a:endParaRPr lang="en-A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3900" y="2492896"/>
            <a:ext cx="4430588" cy="3598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14222" y="518913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10</a:t>
            </a:r>
            <a:r>
              <a:rPr lang="en-AU" sz="2000" baseline="30000" dirty="0" smtClean="0"/>
              <a:t>6</a:t>
            </a:r>
            <a:endParaRPr lang="en-AU" sz="20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3960500" y="4365104"/>
            <a:ext cx="68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10</a:t>
            </a:r>
            <a:r>
              <a:rPr lang="en-AU" sz="2000" baseline="30000" dirty="0" smtClean="0"/>
              <a:t>10</a:t>
            </a:r>
            <a:endParaRPr lang="en-AU" sz="20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3960500" y="3405051"/>
            <a:ext cx="68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10</a:t>
            </a:r>
            <a:r>
              <a:rPr lang="en-AU" sz="2000" baseline="30000" dirty="0" smtClean="0"/>
              <a:t>15</a:t>
            </a:r>
            <a:endParaRPr lang="en-AU" sz="20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960500" y="2564904"/>
            <a:ext cx="68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10</a:t>
            </a:r>
            <a:r>
              <a:rPr lang="en-AU" sz="2000" baseline="30000" dirty="0" smtClean="0"/>
              <a:t>19</a:t>
            </a:r>
            <a:endParaRPr lang="en-AU" sz="2000" baseline="30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239213" y="3820391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Brightness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1259632" y="5517232"/>
            <a:ext cx="864096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6516216" y="5517232"/>
            <a:ext cx="864096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3923928" y="5517232"/>
            <a:ext cx="864096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Storage Ring has 28 Bending Magnets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Electron beam (orange line) stays in the ring. </a:t>
            </a:r>
          </a:p>
          <a:p>
            <a:r>
              <a:rPr lang="en-AU" dirty="0" smtClean="0"/>
              <a:t>Synchrotron Radiation is extracted.</a:t>
            </a:r>
          </a:p>
          <a:p>
            <a:r>
              <a:rPr lang="en-AU" dirty="0" smtClean="0"/>
              <a:t>Special "Insertion Devices" used in straight sections.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Sources of Synchrotron Radiation</a:t>
            </a:r>
            <a:endParaRPr lang="en-AU" dirty="0"/>
          </a:p>
        </p:txBody>
      </p:sp>
      <p:pic>
        <p:nvPicPr>
          <p:cNvPr id="5" name="Picture 2" descr="http://www.synchrotron.org.au/images/stories/create_exampl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9835" y="2100858"/>
            <a:ext cx="2665578" cy="1428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32024" y="170080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Bending Magnet</a:t>
            </a:r>
            <a:endParaRPr lang="en-AU" sz="20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195" y="1740818"/>
            <a:ext cx="3210157" cy="183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>
            <a:endCxn id="19" idx="0"/>
          </p:cNvCxnSpPr>
          <p:nvPr/>
        </p:nvCxnSpPr>
        <p:spPr>
          <a:xfrm rot="10800000" flipV="1">
            <a:off x="1691680" y="4869160"/>
            <a:ext cx="338437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0"/>
          </p:cNvCxnSpPr>
          <p:nvPr/>
        </p:nvCxnSpPr>
        <p:spPr>
          <a:xfrm>
            <a:off x="5076056" y="4869160"/>
            <a:ext cx="187220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0"/>
          </p:cNvCxnSpPr>
          <p:nvPr/>
        </p:nvCxnSpPr>
        <p:spPr>
          <a:xfrm rot="10800000" flipV="1">
            <a:off x="4355976" y="4869160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5301208"/>
            <a:ext cx="5400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Sources of Synchrotron Radiation</a:t>
            </a:r>
            <a:br>
              <a:rPr lang="en-AU" dirty="0" smtClean="0"/>
            </a:br>
            <a:r>
              <a:rPr lang="en-AU" dirty="0" smtClean="0"/>
              <a:t>	Insertion Devices: Wiggler</a:t>
            </a:r>
            <a:endParaRPr lang="en-AU" dirty="0"/>
          </a:p>
        </p:txBody>
      </p:sp>
      <p:pic>
        <p:nvPicPr>
          <p:cNvPr id="7" name="Picture 4" descr="http://www.synchrotron.org.au/images/stories/create_exampl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55131"/>
            <a:ext cx="3149395" cy="15621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51641" y="349793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Wiggler</a:t>
            </a:r>
            <a:endParaRPr lang="en-AU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196752"/>
            <a:ext cx="3610744" cy="4929411"/>
          </a:xfrm>
        </p:spPr>
        <p:txBody>
          <a:bodyPr/>
          <a:lstStyle/>
          <a:p>
            <a:r>
              <a:rPr lang="en-AU" dirty="0" smtClean="0"/>
              <a:t>Broad spectrum.</a:t>
            </a:r>
          </a:p>
          <a:p>
            <a:r>
              <a:rPr lang="en-AU" dirty="0" smtClean="0"/>
              <a:t>Multiple dipoles attached end to end.</a:t>
            </a:r>
          </a:p>
          <a:p>
            <a:endParaRPr lang="en-AU" dirty="0" smtClean="0"/>
          </a:p>
        </p:txBody>
      </p:sp>
      <p:pic>
        <p:nvPicPr>
          <p:cNvPr id="45058" name="Picture 2" descr="File:Sr12-wiggler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152128"/>
            <a:ext cx="504056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49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Sources of Synchrotron Radiation</a:t>
            </a:r>
            <a:br>
              <a:rPr lang="en-AU" dirty="0" smtClean="0"/>
            </a:br>
            <a:r>
              <a:rPr lang="en-AU" dirty="0" smtClean="0"/>
              <a:t>	Insertion Devices: Wiggler</a:t>
            </a:r>
            <a:endParaRPr lang="en-AU" dirty="0"/>
          </a:p>
        </p:txBody>
      </p:sp>
      <p:pic>
        <p:nvPicPr>
          <p:cNvPr id="7" name="Picture 4" descr="http://www.synchrotron.org.au/images/stories/create_exampl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149395" cy="15621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51641" y="2107704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Wiggler</a:t>
            </a:r>
            <a:endParaRPr lang="en-AU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196752"/>
            <a:ext cx="3178696" cy="4929411"/>
          </a:xfrm>
        </p:spPr>
        <p:txBody>
          <a:bodyPr/>
          <a:lstStyle/>
          <a:p>
            <a:pPr>
              <a:buNone/>
            </a:pPr>
            <a:endParaRPr lang="en-AU" dirty="0" smtClean="0"/>
          </a:p>
        </p:txBody>
      </p:sp>
      <p:pic>
        <p:nvPicPr>
          <p:cNvPr id="9" name="Picture 8" descr="File:Sr12-wiggler-magnets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700808"/>
            <a:ext cx="5280587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Where is the Australian Synchrotron?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143363" name="Picture 3" descr="C:\Users\tane\Pictures\20130719-synchrotron-pano\IMG_05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2526737"/>
          </a:xfrm>
          <a:prstGeom prst="rect">
            <a:avLst/>
          </a:prstGeom>
          <a:noFill/>
        </p:spPr>
      </p:pic>
      <p:pic>
        <p:nvPicPr>
          <p:cNvPr id="9" name="Picture 4" descr="C:\Users\tane\Pictures\20130719-synchrotron-pano\IMG_05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556793"/>
            <a:ext cx="9144000" cy="3869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0"/>
          <p:cNvSpPr>
            <a:spLocks noGrp="1"/>
          </p:cNvSpPr>
          <p:nvPr>
            <p:ph idx="1"/>
          </p:nvPr>
        </p:nvSpPr>
        <p:spPr>
          <a:xfrm>
            <a:off x="457200" y="1196752"/>
            <a:ext cx="3178696" cy="4929411"/>
          </a:xfrm>
        </p:spPr>
        <p:txBody>
          <a:bodyPr/>
          <a:lstStyle/>
          <a:p>
            <a:r>
              <a:rPr lang="en-AU" dirty="0" smtClean="0"/>
              <a:t>Narrow spectrum.</a:t>
            </a:r>
          </a:p>
          <a:p>
            <a:r>
              <a:rPr lang="en-AU" dirty="0" smtClean="0"/>
              <a:t>Concentrated and therefore higher power for a given wavelength.</a:t>
            </a:r>
          </a:p>
          <a:p>
            <a:endParaRPr lang="en-AU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Sources of Synchrotron Radiation</a:t>
            </a:r>
            <a:br>
              <a:rPr lang="en-AU" dirty="0" smtClean="0"/>
            </a:br>
            <a:r>
              <a:rPr lang="en-AU" dirty="0" smtClean="0"/>
              <a:t>	Insertion Devices: </a:t>
            </a:r>
            <a:r>
              <a:rPr lang="en-AU" dirty="0" err="1" smtClean="0"/>
              <a:t>Undulator</a:t>
            </a:r>
            <a:endParaRPr lang="en-AU" dirty="0"/>
          </a:p>
        </p:txBody>
      </p:sp>
      <p:pic>
        <p:nvPicPr>
          <p:cNvPr id="10" name="Picture 9" descr="http://www.synchrotron.org.au/images/stories/create_exampl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2976562" cy="15240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15616" y="2996952"/>
            <a:ext cx="1414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err="1" smtClean="0"/>
              <a:t>Undulator</a:t>
            </a:r>
            <a:endParaRPr lang="en-AU" sz="2000" b="1" dirty="0"/>
          </a:p>
        </p:txBody>
      </p:sp>
      <p:pic>
        <p:nvPicPr>
          <p:cNvPr id="94210" name="Picture 2" descr="File:Sr13-ivu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540060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51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Sources of Synchrotron Radiation</a:t>
            </a:r>
            <a:br>
              <a:rPr lang="en-AU" dirty="0" smtClean="0"/>
            </a:br>
            <a:r>
              <a:rPr lang="en-AU" dirty="0" smtClean="0"/>
              <a:t>	Insertion Devices</a:t>
            </a:r>
            <a:endParaRPr lang="en-AU" dirty="0"/>
          </a:p>
        </p:txBody>
      </p:sp>
      <p:pic>
        <p:nvPicPr>
          <p:cNvPr id="97282" name="Picture 2" descr="http://pd.chem.ucl.ac.uk/pdnn/inst2/britspe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556792"/>
            <a:ext cx="5143500" cy="42291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0" y="573325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100" dirty="0" smtClean="0">
                <a:hlinkClick r:id="rId4"/>
              </a:rPr>
              <a:t>http://pd.chem.ucl.ac.uk/pdnn/inst2/insert.htm</a:t>
            </a:r>
            <a:endParaRPr lang="en-AU" sz="11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68623" y="4653136"/>
            <a:ext cx="2149492" cy="1584176"/>
            <a:chOff x="827584" y="1124744"/>
            <a:chExt cx="2149492" cy="1584176"/>
          </a:xfrm>
        </p:grpSpPr>
        <p:pic>
          <p:nvPicPr>
            <p:cNvPr id="7" name="Picture 2" descr="http://www.synchrotron.org.au/images/stories/create_example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1556792"/>
              <a:ext cx="2149492" cy="1152128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827584" y="1124744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 smtClean="0"/>
                <a:t>Bending Magnet</a:t>
              </a:r>
              <a:endParaRPr lang="en-AU" sz="20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2212" y="2827784"/>
            <a:ext cx="2613192" cy="1753344"/>
            <a:chOff x="539552" y="2924944"/>
            <a:chExt cx="2613192" cy="1753344"/>
          </a:xfrm>
        </p:grpSpPr>
        <p:pic>
          <p:nvPicPr>
            <p:cNvPr id="9" name="Picture 4" descr="http://www.synchrotron.org.au/images/stories/create_example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552" y="3382144"/>
              <a:ext cx="2613192" cy="1296144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1051641" y="2924944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 smtClean="0"/>
                <a:t>Wiggler</a:t>
              </a:r>
              <a:endParaRPr lang="en-AU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6965" y="1052736"/>
            <a:ext cx="2763687" cy="1872208"/>
            <a:chOff x="611560" y="4844009"/>
            <a:chExt cx="2763687" cy="1872208"/>
          </a:xfrm>
        </p:grpSpPr>
        <p:pic>
          <p:nvPicPr>
            <p:cNvPr id="11" name="Picture 10" descr="http://www.synchrotron.org.au/images/stories/create_example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560" y="5301208"/>
              <a:ext cx="2763687" cy="1415009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997322" y="4844009"/>
              <a:ext cx="18212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 err="1" smtClean="0"/>
                <a:t>Undulator</a:t>
              </a:r>
              <a:endParaRPr lang="en-AU" sz="2000" b="1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6351662" y="3501008"/>
            <a:ext cx="0" cy="936104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351662" y="2217439"/>
            <a:ext cx="0" cy="1283569"/>
          </a:xfrm>
          <a:prstGeom prst="straightConnector1">
            <a:avLst/>
          </a:prstGeom>
          <a:ln w="38100">
            <a:solidFill>
              <a:schemeClr val="bg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80112" y="2996952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1"/>
                </a:solidFill>
              </a:rPr>
              <a:t>1000 x</a:t>
            </a:r>
            <a:endParaRPr lang="en-AU" b="1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6508" y="3784394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1"/>
                </a:solidFill>
              </a:rPr>
              <a:t>100 x</a:t>
            </a:r>
            <a:endParaRPr lang="en-AU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chine stylis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248" y="1340768"/>
            <a:ext cx="57853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947776" y="393305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1</a:t>
            </a:r>
            <a:endParaRPr lang="en-AU" dirty="0"/>
          </a:p>
        </p:txBody>
      </p:sp>
      <p:sp>
        <p:nvSpPr>
          <p:cNvPr id="9" name="Oval 8"/>
          <p:cNvSpPr/>
          <p:nvPr/>
        </p:nvSpPr>
        <p:spPr>
          <a:xfrm>
            <a:off x="6515728" y="3789040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2</a:t>
            </a:r>
            <a:endParaRPr lang="en-AU" dirty="0"/>
          </a:p>
        </p:txBody>
      </p:sp>
      <p:sp>
        <p:nvSpPr>
          <p:cNvPr id="10" name="Oval 9"/>
          <p:cNvSpPr/>
          <p:nvPr/>
        </p:nvSpPr>
        <p:spPr>
          <a:xfrm>
            <a:off x="6875768" y="3284984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3</a:t>
            </a:r>
            <a:endParaRPr lang="en-AU" dirty="0"/>
          </a:p>
        </p:txBody>
      </p:sp>
      <p:sp>
        <p:nvSpPr>
          <p:cNvPr id="11" name="Oval 10"/>
          <p:cNvSpPr/>
          <p:nvPr/>
        </p:nvSpPr>
        <p:spPr>
          <a:xfrm>
            <a:off x="7307816" y="2276872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4</a:t>
            </a:r>
            <a:endParaRPr lang="en-AU" dirty="0"/>
          </a:p>
        </p:txBody>
      </p:sp>
      <p:sp>
        <p:nvSpPr>
          <p:cNvPr id="12" name="Oval 11"/>
          <p:cNvSpPr/>
          <p:nvPr/>
        </p:nvSpPr>
        <p:spPr>
          <a:xfrm>
            <a:off x="8089560" y="249289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5</a:t>
            </a:r>
            <a:endParaRPr lang="en-AU" dirty="0"/>
          </a:p>
        </p:txBody>
      </p:sp>
      <p:sp>
        <p:nvSpPr>
          <p:cNvPr id="14" name="Oval 13"/>
          <p:cNvSpPr/>
          <p:nvPr/>
        </p:nvSpPr>
        <p:spPr>
          <a:xfrm>
            <a:off x="8449600" y="285293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6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2941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Electron Gun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Linear Accelerator (Linac)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Booster Synchrotron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Electron Storage Ring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Photon Transport Line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AU" dirty="0" smtClean="0"/>
              <a:t>Photon Experiments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52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Science of using Synchrotron Light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53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Science of using Synchrotron Light (5) and (6)</a:t>
            </a:r>
            <a:endParaRPr lang="en-AU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endParaRPr lang="en-AU" dirty="0"/>
          </a:p>
        </p:txBody>
      </p:sp>
      <p:pic>
        <p:nvPicPr>
          <p:cNvPr id="58370" name="Picture 2" descr="C:\Documents and Settings\tane\My Documents\Presentations\20110825_physics_lectures_for_vce_students\synchrotron_elements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59" t="5800" r="1613" b="46954"/>
          <a:stretch>
            <a:fillRect/>
          </a:stretch>
        </p:blipFill>
        <p:spPr bwMode="auto">
          <a:xfrm>
            <a:off x="1331640" y="1412776"/>
            <a:ext cx="6336704" cy="42999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91880" y="6304235"/>
            <a:ext cx="2133600" cy="365125"/>
          </a:xfrm>
        </p:spPr>
        <p:txBody>
          <a:bodyPr/>
          <a:lstStyle/>
          <a:p>
            <a:fld id="{D575D485-3E4C-41C3-8B01-AE450C34458F}" type="slidenum">
              <a:rPr lang="en-AU" smtClean="0"/>
              <a:pPr/>
              <a:t>54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Reminder</a:t>
            </a:r>
            <a:endParaRPr lang="en-A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rot="972188">
            <a:off x="3274814" y="2419623"/>
            <a:ext cx="1543050" cy="11477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795139" y="2719661"/>
            <a:ext cx="631825" cy="2825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90939" y="2203723"/>
            <a:ext cx="3003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GB" dirty="0">
                <a:latin typeface="Arial" charset="0"/>
                <a:cs typeface="Arial" charset="0"/>
              </a:rPr>
              <a:t>1.3 </a:t>
            </a:r>
            <a:r>
              <a:rPr lang="en-GB" dirty="0" smtClean="0">
                <a:latin typeface="Arial" charset="0"/>
                <a:cs typeface="Arial" charset="0"/>
              </a:rPr>
              <a:t>Tesla </a:t>
            </a:r>
            <a:r>
              <a:rPr lang="en-GB" dirty="0">
                <a:latin typeface="Arial" charset="0"/>
                <a:cs typeface="Arial" charset="0"/>
              </a:rPr>
              <a:t>into the board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3635177" y="2995886"/>
            <a:ext cx="431800" cy="11525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" name="Arc 10"/>
          <p:cNvSpPr>
            <a:spLocks/>
          </p:cNvSpPr>
          <p:nvPr/>
        </p:nvSpPr>
        <p:spPr bwMode="auto">
          <a:xfrm rot="20120871">
            <a:off x="2558852" y="2787923"/>
            <a:ext cx="2374900" cy="2306638"/>
          </a:xfrm>
          <a:custGeom>
            <a:avLst/>
            <a:gdLst>
              <a:gd name="T0" fmla="*/ 2147483647 w 18326"/>
              <a:gd name="T1" fmla="*/ 0 h 19277"/>
              <a:gd name="T2" fmla="*/ 2147483647 w 18326"/>
              <a:gd name="T3" fmla="*/ 2147483647 h 19277"/>
              <a:gd name="T4" fmla="*/ 0 w 18326"/>
              <a:gd name="T5" fmla="*/ 2147483647 h 19277"/>
              <a:gd name="T6" fmla="*/ 0 60000 65536"/>
              <a:gd name="T7" fmla="*/ 0 60000 65536"/>
              <a:gd name="T8" fmla="*/ 0 60000 65536"/>
              <a:gd name="T9" fmla="*/ 0 w 18326"/>
              <a:gd name="T10" fmla="*/ 0 h 19277"/>
              <a:gd name="T11" fmla="*/ 18326 w 18326"/>
              <a:gd name="T12" fmla="*/ 19277 h 192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26" h="19277" fill="none" extrusionOk="0">
                <a:moveTo>
                  <a:pt x="9744" y="-1"/>
                </a:moveTo>
                <a:cubicBezTo>
                  <a:pt x="13267" y="1780"/>
                  <a:pt x="16236" y="4493"/>
                  <a:pt x="18326" y="7843"/>
                </a:cubicBezTo>
              </a:path>
              <a:path w="18326" h="19277" stroke="0" extrusionOk="0">
                <a:moveTo>
                  <a:pt x="9744" y="-1"/>
                </a:moveTo>
                <a:cubicBezTo>
                  <a:pt x="13267" y="1780"/>
                  <a:pt x="16236" y="4493"/>
                  <a:pt x="18326" y="7843"/>
                </a:cubicBezTo>
                <a:lnTo>
                  <a:pt x="0" y="19277"/>
                </a:lnTo>
                <a:close/>
              </a:path>
            </a:pathLst>
          </a:custGeom>
          <a:noFill/>
          <a:ln w="101600">
            <a:solidFill>
              <a:srgbClr val="3366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3131939" y="2853011"/>
            <a:ext cx="21590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3131939" y="3211786"/>
            <a:ext cx="1582738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995539" y="4216673"/>
            <a:ext cx="33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AU" sz="3600">
                <a:latin typeface="Helvetica" pitchFamily="34" charset="0"/>
              </a:rPr>
              <a:t>r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274814" y="4083323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AU" sz="3600">
                <a:solidFill>
                  <a:srgbClr val="FF6600"/>
                </a:solidFill>
                <a:latin typeface="Helvetica" pitchFamily="34" charset="0"/>
              </a:rPr>
              <a:t>F</a:t>
            </a: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4498777" y="2779986"/>
            <a:ext cx="2303462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5740692 h 21600"/>
              <a:gd name="T4" fmla="*/ 2147483647 w 21600"/>
              <a:gd name="T5" fmla="*/ 691478816 h 21600"/>
              <a:gd name="T6" fmla="*/ 2147483647 w 21600"/>
              <a:gd name="T7" fmla="*/ 34574069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39552" y="3068911"/>
            <a:ext cx="203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AU" sz="3600">
                <a:latin typeface="Helvetica" pitchFamily="34" charset="0"/>
              </a:rPr>
              <a:t>electrons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1822747">
            <a:off x="5506839" y="4364311"/>
            <a:ext cx="203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AU" sz="3600" dirty="0">
                <a:latin typeface="Helvetica" pitchFamily="34" charset="0"/>
              </a:rPr>
              <a:t>electrons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732389" y="3068911"/>
            <a:ext cx="1809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AU" sz="3600" dirty="0">
                <a:latin typeface="Helvetica" pitchFamily="34" charset="0"/>
              </a:rPr>
              <a:t>photons</a:t>
            </a:r>
          </a:p>
        </p:txBody>
      </p:sp>
      <p:sp>
        <p:nvSpPr>
          <p:cNvPr id="20" name="Oval 22"/>
          <p:cNvSpPr>
            <a:spLocks noChangeArrowheads="1"/>
          </p:cNvSpPr>
          <p:nvPr/>
        </p:nvSpPr>
        <p:spPr bwMode="auto">
          <a:xfrm>
            <a:off x="3922514" y="2564086"/>
            <a:ext cx="217488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H="1">
            <a:off x="3968552" y="2592661"/>
            <a:ext cx="13335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3963789" y="2603773"/>
            <a:ext cx="13335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3706614" y="2060848"/>
            <a:ext cx="113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AU" sz="1000">
                <a:latin typeface="Helvetica" pitchFamily="34" charset="0"/>
              </a:rPr>
              <a:t>B into the screen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7.40741E-7 L 0.40104 0.0555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2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04 0.05556 L 0.90607 0.460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203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/>
      <p:bldP spid="9" grpId="0" animBg="1"/>
      <p:bldP spid="15" grpId="0" animBg="1"/>
      <p:bldP spid="15" grpId="1" animBg="1"/>
      <p:bldP spid="16" grpId="0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Reminder</a:t>
            </a:r>
            <a:endParaRPr lang="en-AU" dirty="0"/>
          </a:p>
        </p:txBody>
      </p:sp>
      <p:pic>
        <p:nvPicPr>
          <p:cNvPr id="5" name="Picture 3" descr="Image 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52" y="1196752"/>
            <a:ext cx="7848601" cy="5373216"/>
          </a:xfrm>
          <a:prstGeom prst="rect">
            <a:avLst/>
          </a:prstGeom>
          <a:noFill/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 rot="5400000">
            <a:off x="4490392" y="4653086"/>
            <a:ext cx="2303462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5740692 h 21600"/>
              <a:gd name="T4" fmla="*/ 2147483647 w 21600"/>
              <a:gd name="T5" fmla="*/ 691478816 h 21600"/>
              <a:gd name="T6" fmla="*/ 2147483647 w 21600"/>
              <a:gd name="T7" fmla="*/ 34574069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786586" y="4149080"/>
            <a:ext cx="1809750" cy="641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AU" sz="3600" dirty="0">
                <a:latin typeface="Helvetica" pitchFamily="34" charset="0"/>
              </a:rPr>
              <a:t>photons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 rot="17947645">
            <a:off x="2528835" y="4946792"/>
            <a:ext cx="2038350" cy="641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AU" sz="3600" dirty="0">
                <a:latin typeface="Helvetica" pitchFamily="34" charset="0"/>
              </a:rPr>
              <a:t>electrons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56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Synchrotron Radiation's Interaction with Matter</a:t>
            </a:r>
            <a:endParaRPr lang="en-AU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00025" y="1268413"/>
            <a:ext cx="8404225" cy="5184775"/>
            <a:chOff x="247" y="1157"/>
            <a:chExt cx="3136" cy="1849"/>
          </a:xfrm>
        </p:grpSpPr>
        <p:pic>
          <p:nvPicPr>
            <p:cNvPr id="6" name="Picture 3" descr="e-lightsource-13-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" y="1157"/>
              <a:ext cx="2973" cy="1839"/>
            </a:xfrm>
            <a:prstGeom prst="rect">
              <a:avLst/>
            </a:prstGeom>
            <a:noFill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 rot="-5400000">
              <a:off x="-74" y="2572"/>
              <a:ext cx="755" cy="1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2"/>
                  </a:solidFill>
                  <a:latin typeface="Arial" pitchFamily="34" charset="0"/>
                </a:rPr>
                <a:t>Courtesy SRRC, Taiwan</a:t>
              </a:r>
              <a:endParaRPr lang="en-AU" sz="1400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86538" y="6165850"/>
            <a:ext cx="2449512" cy="530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AU" sz="1400" b="1" dirty="0">
                <a:latin typeface="Arial" pitchFamily="34" charset="0"/>
              </a:rPr>
              <a:t>Absorption Spectroscopy</a:t>
            </a:r>
          </a:p>
          <a:p>
            <a:pPr algn="ctr">
              <a:buFont typeface="Arial" pitchFamily="34" charset="0"/>
              <a:buNone/>
            </a:pPr>
            <a:r>
              <a:rPr lang="en-AU" sz="1400" b="1" dirty="0" smtClean="0">
                <a:latin typeface="Arial" pitchFamily="34" charset="0"/>
              </a:rPr>
              <a:t>Imaging</a:t>
            </a:r>
            <a:endParaRPr lang="en-AU" sz="1400" b="1" dirty="0">
              <a:latin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02878" y="2754313"/>
            <a:ext cx="2015295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AU" sz="1400" b="1" dirty="0" smtClean="0">
                <a:latin typeface="Arial" pitchFamily="34" charset="0"/>
              </a:rPr>
              <a:t>Element </a:t>
            </a:r>
            <a:r>
              <a:rPr lang="en-AU" sz="1400" b="1" dirty="0">
                <a:latin typeface="Arial" pitchFamily="34" charset="0"/>
              </a:rPr>
              <a:t>analysis</a:t>
            </a:r>
          </a:p>
          <a:p>
            <a:pPr algn="ctr">
              <a:buFont typeface="Arial" pitchFamily="34" charset="0"/>
              <a:buNone/>
            </a:pPr>
            <a:r>
              <a:rPr lang="en-AU" sz="1400" b="1" dirty="0">
                <a:latin typeface="Arial" pitchFamily="34" charset="0"/>
              </a:rPr>
              <a:t>Chemical information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92500" y="1095375"/>
            <a:ext cx="1546225" cy="317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AU" sz="1400" b="1">
                <a:latin typeface="Arial" pitchFamily="34" charset="0"/>
              </a:rPr>
              <a:t>Surface science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19475" y="6092825"/>
            <a:ext cx="1871663" cy="317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AU" sz="1400" b="1">
                <a:latin typeface="Arial" pitchFamily="34" charset="0"/>
              </a:rPr>
              <a:t>Structural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Current Beamlines and Categories</a:t>
            </a:r>
            <a:endParaRPr lang="en-AU" dirty="0"/>
          </a:p>
        </p:txBody>
      </p:sp>
      <p:sp>
        <p:nvSpPr>
          <p:cNvPr id="5" name="Rectangle 3" descr="2"/>
          <p:cNvSpPr>
            <a:spLocks noChangeArrowheads="1"/>
          </p:cNvSpPr>
          <p:nvPr/>
        </p:nvSpPr>
        <p:spPr bwMode="auto">
          <a:xfrm>
            <a:off x="683567" y="1340768"/>
            <a:ext cx="567265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20000"/>
              </a:spcBef>
            </a:pPr>
            <a:endParaRPr lang="en-US" sz="1600">
              <a:latin typeface="Helvetica" pitchFamily="34" charset="0"/>
            </a:endParaRPr>
          </a:p>
        </p:txBody>
      </p:sp>
      <p:sp>
        <p:nvSpPr>
          <p:cNvPr id="6" name="Rectangle 4" descr="3"/>
          <p:cNvSpPr>
            <a:spLocks noChangeArrowheads="1"/>
          </p:cNvSpPr>
          <p:nvPr/>
        </p:nvSpPr>
        <p:spPr bwMode="auto">
          <a:xfrm>
            <a:off x="1115367" y="1340768"/>
            <a:ext cx="7284778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b="1" dirty="0">
                <a:latin typeface="Helvetica" pitchFamily="34" charset="0"/>
                <a:cs typeface="Arial" pitchFamily="34" charset="0"/>
              </a:rPr>
              <a:t>Crystallography &amp; </a:t>
            </a:r>
            <a:r>
              <a:rPr lang="en-US" sz="1600" b="1" dirty="0" smtClean="0">
                <a:latin typeface="Helvetica" pitchFamily="34" charset="0"/>
                <a:cs typeface="Arial" pitchFamily="34" charset="0"/>
              </a:rPr>
              <a:t>Diffraction (Structural and Shape information)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8" name="Rectangle 6" descr="5"/>
          <p:cNvSpPr>
            <a:spLocks noChangeArrowheads="1"/>
          </p:cNvSpPr>
          <p:nvPr/>
        </p:nvSpPr>
        <p:spPr bwMode="auto">
          <a:xfrm>
            <a:off x="683567" y="1643980"/>
            <a:ext cx="567265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1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9" name="Rectangle 7" descr="6"/>
          <p:cNvSpPr>
            <a:spLocks noChangeArrowheads="1"/>
          </p:cNvSpPr>
          <p:nvPr/>
        </p:nvSpPr>
        <p:spPr bwMode="auto">
          <a:xfrm>
            <a:off x="1115367" y="1643980"/>
            <a:ext cx="7284778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High-throughput Protein Crystallography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11" name="Rectangle 9" descr="8"/>
          <p:cNvSpPr>
            <a:spLocks noChangeArrowheads="1"/>
          </p:cNvSpPr>
          <p:nvPr/>
        </p:nvSpPr>
        <p:spPr bwMode="auto">
          <a:xfrm>
            <a:off x="683567" y="1947193"/>
            <a:ext cx="567265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2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12" name="Rectangle 10" descr="9"/>
          <p:cNvSpPr>
            <a:spLocks noChangeArrowheads="1"/>
          </p:cNvSpPr>
          <p:nvPr/>
        </p:nvSpPr>
        <p:spPr bwMode="auto">
          <a:xfrm>
            <a:off x="1115367" y="1947193"/>
            <a:ext cx="7284778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Protein Microcrystal &amp; Small Molecule X-ray Diffraction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14" name="Rectangle 12" descr="11"/>
          <p:cNvSpPr>
            <a:spLocks noChangeArrowheads="1"/>
          </p:cNvSpPr>
          <p:nvPr/>
        </p:nvSpPr>
        <p:spPr bwMode="auto">
          <a:xfrm>
            <a:off x="683567" y="2250405"/>
            <a:ext cx="567265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3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15" name="Rectangle 13" descr="12"/>
          <p:cNvSpPr>
            <a:spLocks noChangeArrowheads="1"/>
          </p:cNvSpPr>
          <p:nvPr/>
        </p:nvSpPr>
        <p:spPr bwMode="auto">
          <a:xfrm>
            <a:off x="1115367" y="2250405"/>
            <a:ext cx="7284778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dirty="0">
                <a:latin typeface="Helvetica" pitchFamily="34" charset="0"/>
                <a:cs typeface="Arial" pitchFamily="34" charset="0"/>
              </a:rPr>
              <a:t>Powder X-ray Diffraction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7" name="Rectangle 15" descr="14"/>
          <p:cNvSpPr>
            <a:spLocks noChangeArrowheads="1"/>
          </p:cNvSpPr>
          <p:nvPr/>
        </p:nvSpPr>
        <p:spPr bwMode="auto">
          <a:xfrm>
            <a:off x="683567" y="2553618"/>
            <a:ext cx="567265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4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18" name="Rectangle 16" descr="15"/>
          <p:cNvSpPr>
            <a:spLocks noChangeArrowheads="1"/>
          </p:cNvSpPr>
          <p:nvPr/>
        </p:nvSpPr>
        <p:spPr bwMode="auto">
          <a:xfrm>
            <a:off x="1115367" y="2553618"/>
            <a:ext cx="7284778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Small and Wide Angle X-ray Scattering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0" name="Rectangle 18" descr="17"/>
          <p:cNvSpPr>
            <a:spLocks noChangeArrowheads="1"/>
          </p:cNvSpPr>
          <p:nvPr/>
        </p:nvSpPr>
        <p:spPr bwMode="auto">
          <a:xfrm>
            <a:off x="683567" y="2985666"/>
            <a:ext cx="567265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Arial"/>
                <a:cs typeface="Arial" pitchFamily="34" charset="0"/>
              </a:rPr>
              <a:t> 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1" name="Rectangle 19" descr="18"/>
          <p:cNvSpPr>
            <a:spLocks noChangeArrowheads="1"/>
          </p:cNvSpPr>
          <p:nvPr/>
        </p:nvSpPr>
        <p:spPr bwMode="auto">
          <a:xfrm>
            <a:off x="1115367" y="2981896"/>
            <a:ext cx="7201049" cy="45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b="1" dirty="0" smtClean="0">
                <a:latin typeface="Helvetica" pitchFamily="34" charset="0"/>
                <a:cs typeface="Arial" pitchFamily="34" charset="0"/>
              </a:rPr>
              <a:t>Spectroscopy (Elemental, molecular, inter-molecular information)</a:t>
            </a:r>
            <a:endParaRPr lang="en-US" sz="1600" b="1" dirty="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23" name="Rectangle 21" descr="20"/>
          <p:cNvSpPr>
            <a:spLocks noChangeArrowheads="1"/>
          </p:cNvSpPr>
          <p:nvPr/>
        </p:nvSpPr>
        <p:spPr bwMode="auto">
          <a:xfrm>
            <a:off x="683567" y="3288879"/>
            <a:ext cx="567265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5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4" name="Rectangle 22" descr="21"/>
          <p:cNvSpPr>
            <a:spLocks noChangeArrowheads="1"/>
          </p:cNvSpPr>
          <p:nvPr/>
        </p:nvSpPr>
        <p:spPr bwMode="auto">
          <a:xfrm>
            <a:off x="1115367" y="3288879"/>
            <a:ext cx="7284778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X-ray Absorption Spectroscopy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6" name="Rectangle 24" descr="23"/>
          <p:cNvSpPr>
            <a:spLocks noChangeArrowheads="1"/>
          </p:cNvSpPr>
          <p:nvPr/>
        </p:nvSpPr>
        <p:spPr bwMode="auto">
          <a:xfrm>
            <a:off x="683567" y="3592091"/>
            <a:ext cx="567265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6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7" name="Rectangle 25" descr="24"/>
          <p:cNvSpPr>
            <a:spLocks noChangeArrowheads="1"/>
          </p:cNvSpPr>
          <p:nvPr/>
        </p:nvSpPr>
        <p:spPr bwMode="auto">
          <a:xfrm>
            <a:off x="1115367" y="3592091"/>
            <a:ext cx="7284778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Soft X-ray Spectroscopy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29" name="Rectangle 30" descr="29"/>
          <p:cNvSpPr>
            <a:spLocks noChangeArrowheads="1"/>
          </p:cNvSpPr>
          <p:nvPr/>
        </p:nvSpPr>
        <p:spPr bwMode="auto">
          <a:xfrm>
            <a:off x="683567" y="3914378"/>
            <a:ext cx="567265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dirty="0" smtClean="0">
                <a:latin typeface="Helvetica" pitchFamily="34" charset="0"/>
                <a:cs typeface="Arial" pitchFamily="34" charset="0"/>
              </a:rPr>
              <a:t>7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30" name="Rectangle 31" descr="30"/>
          <p:cNvSpPr>
            <a:spLocks noChangeArrowheads="1"/>
          </p:cNvSpPr>
          <p:nvPr/>
        </p:nvSpPr>
        <p:spPr bwMode="auto">
          <a:xfrm>
            <a:off x="1115367" y="3914378"/>
            <a:ext cx="7284778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Infrared Spectroscopy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32" name="Rectangle 33" descr="32"/>
          <p:cNvSpPr>
            <a:spLocks noChangeArrowheads="1"/>
          </p:cNvSpPr>
          <p:nvPr/>
        </p:nvSpPr>
        <p:spPr bwMode="auto">
          <a:xfrm>
            <a:off x="683567" y="4217591"/>
            <a:ext cx="567265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dirty="0" smtClean="0">
                <a:latin typeface="Helvetica" pitchFamily="34" charset="0"/>
                <a:cs typeface="Arial" pitchFamily="34" charset="0"/>
              </a:rPr>
              <a:t>8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33" name="Rectangle 34" descr="33"/>
          <p:cNvSpPr>
            <a:spLocks noChangeArrowheads="1"/>
          </p:cNvSpPr>
          <p:nvPr/>
        </p:nvSpPr>
        <p:spPr bwMode="auto">
          <a:xfrm>
            <a:off x="1115367" y="4217591"/>
            <a:ext cx="7284778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Microspectroscopy (submicron-XAS, XANES, &amp; XRF)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35" name="Rectangle 36" descr="35"/>
          <p:cNvSpPr>
            <a:spLocks noChangeArrowheads="1"/>
          </p:cNvSpPr>
          <p:nvPr/>
        </p:nvSpPr>
        <p:spPr bwMode="auto">
          <a:xfrm>
            <a:off x="683567" y="4664819"/>
            <a:ext cx="567265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Arial"/>
                <a:cs typeface="Arial" pitchFamily="34" charset="0"/>
              </a:rPr>
              <a:t> 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36" name="Rectangle 37" descr="36"/>
          <p:cNvSpPr>
            <a:spLocks noChangeArrowheads="1"/>
          </p:cNvSpPr>
          <p:nvPr/>
        </p:nvSpPr>
        <p:spPr bwMode="auto">
          <a:xfrm>
            <a:off x="1115367" y="4664819"/>
            <a:ext cx="7284778" cy="4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b="1" dirty="0">
                <a:latin typeface="Helvetica" pitchFamily="34" charset="0"/>
                <a:cs typeface="Arial" pitchFamily="34" charset="0"/>
              </a:rPr>
              <a:t>Imaging</a:t>
            </a:r>
          </a:p>
        </p:txBody>
      </p:sp>
      <p:sp>
        <p:nvSpPr>
          <p:cNvPr id="38" name="Rectangle 39" descr="38"/>
          <p:cNvSpPr>
            <a:spLocks noChangeArrowheads="1"/>
          </p:cNvSpPr>
          <p:nvPr/>
        </p:nvSpPr>
        <p:spPr bwMode="auto">
          <a:xfrm>
            <a:off x="683567" y="4968032"/>
            <a:ext cx="567265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dirty="0" smtClean="0">
                <a:latin typeface="Helvetica" pitchFamily="34" charset="0"/>
                <a:cs typeface="Arial" pitchFamily="34" charset="0"/>
              </a:rPr>
              <a:t>9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39" name="Rectangle 40" descr="39"/>
          <p:cNvSpPr>
            <a:spLocks noChangeArrowheads="1"/>
          </p:cNvSpPr>
          <p:nvPr/>
        </p:nvSpPr>
        <p:spPr bwMode="auto">
          <a:xfrm>
            <a:off x="1115367" y="4968032"/>
            <a:ext cx="7284778" cy="4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>
                <a:latin typeface="Helvetica" pitchFamily="34" charset="0"/>
                <a:cs typeface="Arial" pitchFamily="34" charset="0"/>
              </a:rPr>
              <a:t>Imaging &amp; Medical Therapy</a:t>
            </a:r>
            <a:endParaRPr lang="en-US" sz="1600">
              <a:latin typeface="Helvetica" pitchFamily="34" charset="0"/>
            </a:endParaRPr>
          </a:p>
        </p:txBody>
      </p:sp>
      <p:sp>
        <p:nvSpPr>
          <p:cNvPr id="41" name="Line 57"/>
          <p:cNvSpPr>
            <a:spLocks noChangeShapeType="1"/>
          </p:cNvSpPr>
          <p:nvPr/>
        </p:nvSpPr>
        <p:spPr bwMode="auto">
          <a:xfrm>
            <a:off x="683567" y="1370732"/>
            <a:ext cx="567265" cy="0"/>
          </a:xfrm>
          <a:prstGeom prst="line">
            <a:avLst/>
          </a:prstGeom>
          <a:noFill/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42" name="Line 59"/>
          <p:cNvSpPr>
            <a:spLocks noChangeShapeType="1"/>
          </p:cNvSpPr>
          <p:nvPr/>
        </p:nvSpPr>
        <p:spPr bwMode="auto">
          <a:xfrm>
            <a:off x="683568" y="1340768"/>
            <a:ext cx="0" cy="405184"/>
          </a:xfrm>
          <a:prstGeom prst="line">
            <a:avLst/>
          </a:prstGeom>
          <a:noFill/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44" name="Line 61"/>
          <p:cNvSpPr>
            <a:spLocks noChangeShapeType="1"/>
          </p:cNvSpPr>
          <p:nvPr/>
        </p:nvSpPr>
        <p:spPr bwMode="auto">
          <a:xfrm>
            <a:off x="683568" y="1643980"/>
            <a:ext cx="0" cy="405185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46" name="Line 63"/>
          <p:cNvSpPr>
            <a:spLocks noChangeShapeType="1"/>
          </p:cNvSpPr>
          <p:nvPr/>
        </p:nvSpPr>
        <p:spPr bwMode="auto">
          <a:xfrm>
            <a:off x="683568" y="2985666"/>
            <a:ext cx="0" cy="405185"/>
          </a:xfrm>
          <a:prstGeom prst="line">
            <a:avLst/>
          </a:prstGeom>
          <a:noFill/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>
            <a:off x="683568" y="3288879"/>
            <a:ext cx="0" cy="40518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50" name="Line 67"/>
          <p:cNvSpPr>
            <a:spLocks noChangeShapeType="1"/>
          </p:cNvSpPr>
          <p:nvPr/>
        </p:nvSpPr>
        <p:spPr bwMode="auto">
          <a:xfrm>
            <a:off x="683568" y="4664819"/>
            <a:ext cx="0" cy="405185"/>
          </a:xfrm>
          <a:prstGeom prst="line">
            <a:avLst/>
          </a:prstGeom>
          <a:noFill/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51" name="Line 68"/>
          <p:cNvSpPr>
            <a:spLocks noChangeShapeType="1"/>
          </p:cNvSpPr>
          <p:nvPr/>
        </p:nvSpPr>
        <p:spPr bwMode="auto">
          <a:xfrm>
            <a:off x="683568" y="4968032"/>
            <a:ext cx="0" cy="40518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54" name="Line 79"/>
          <p:cNvSpPr>
            <a:spLocks noChangeShapeType="1"/>
          </p:cNvSpPr>
          <p:nvPr/>
        </p:nvSpPr>
        <p:spPr bwMode="auto">
          <a:xfrm>
            <a:off x="1115367" y="1370732"/>
            <a:ext cx="7284778" cy="0"/>
          </a:xfrm>
          <a:prstGeom prst="line">
            <a:avLst/>
          </a:prstGeom>
          <a:noFill/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56" name="Line 81"/>
          <p:cNvSpPr>
            <a:spLocks noChangeShapeType="1"/>
          </p:cNvSpPr>
          <p:nvPr/>
        </p:nvSpPr>
        <p:spPr bwMode="auto">
          <a:xfrm>
            <a:off x="683568" y="1947193"/>
            <a:ext cx="0" cy="40518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58" name="Line 83"/>
          <p:cNvSpPr>
            <a:spLocks noChangeShapeType="1"/>
          </p:cNvSpPr>
          <p:nvPr/>
        </p:nvSpPr>
        <p:spPr bwMode="auto">
          <a:xfrm>
            <a:off x="683568" y="2250405"/>
            <a:ext cx="0" cy="405185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60" name="Line 85"/>
          <p:cNvSpPr>
            <a:spLocks noChangeShapeType="1"/>
          </p:cNvSpPr>
          <p:nvPr/>
        </p:nvSpPr>
        <p:spPr bwMode="auto">
          <a:xfrm>
            <a:off x="683568" y="2682454"/>
            <a:ext cx="0" cy="40518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62" name="Line 87"/>
          <p:cNvSpPr>
            <a:spLocks noChangeShapeType="1"/>
          </p:cNvSpPr>
          <p:nvPr/>
        </p:nvSpPr>
        <p:spPr bwMode="auto">
          <a:xfrm>
            <a:off x="683568" y="3592091"/>
            <a:ext cx="0" cy="405185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64" name="Line 89"/>
          <p:cNvSpPr>
            <a:spLocks noChangeShapeType="1"/>
          </p:cNvSpPr>
          <p:nvPr/>
        </p:nvSpPr>
        <p:spPr bwMode="auto">
          <a:xfrm>
            <a:off x="683568" y="3611166"/>
            <a:ext cx="0" cy="40518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66" name="Line 91"/>
          <p:cNvSpPr>
            <a:spLocks noChangeShapeType="1"/>
          </p:cNvSpPr>
          <p:nvPr/>
        </p:nvSpPr>
        <p:spPr bwMode="auto">
          <a:xfrm>
            <a:off x="683568" y="3914378"/>
            <a:ext cx="0" cy="405185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68" name="Line 93"/>
          <p:cNvSpPr>
            <a:spLocks noChangeShapeType="1"/>
          </p:cNvSpPr>
          <p:nvPr/>
        </p:nvSpPr>
        <p:spPr bwMode="auto">
          <a:xfrm>
            <a:off x="683568" y="4217591"/>
            <a:ext cx="0" cy="405184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70" name="Line 99"/>
          <p:cNvSpPr>
            <a:spLocks noChangeShapeType="1"/>
          </p:cNvSpPr>
          <p:nvPr/>
        </p:nvSpPr>
        <p:spPr bwMode="auto">
          <a:xfrm>
            <a:off x="1115367" y="4997996"/>
            <a:ext cx="676900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71" name="Line 100"/>
          <p:cNvSpPr>
            <a:spLocks noChangeShapeType="1"/>
          </p:cNvSpPr>
          <p:nvPr/>
        </p:nvSpPr>
        <p:spPr bwMode="auto">
          <a:xfrm>
            <a:off x="1115367" y="1673944"/>
            <a:ext cx="676900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  <p:sp>
        <p:nvSpPr>
          <p:cNvPr id="72" name="Line 101"/>
          <p:cNvSpPr>
            <a:spLocks noChangeShapeType="1"/>
          </p:cNvSpPr>
          <p:nvPr/>
        </p:nvSpPr>
        <p:spPr bwMode="auto">
          <a:xfrm>
            <a:off x="1115367" y="3318843"/>
            <a:ext cx="676900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http://www.e6.com/en/media/e6/education/Diamond%20Crystallograph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0436" y="1853554"/>
            <a:ext cx="2419350" cy="2295526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Understand the arrangement of the atoms, molecules and/or</a:t>
            </a:r>
            <a:br>
              <a:rPr lang="en-AU" dirty="0" smtClean="0"/>
            </a:br>
            <a:r>
              <a:rPr lang="en-AU" dirty="0" smtClean="0"/>
              <a:t>grains.</a:t>
            </a:r>
          </a:p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sp>
        <p:nvSpPr>
          <p:cNvPr id="99330" name="AutoShape 2" descr="data:image/jpg;base64,/9j/4AAQSkZJRgABAQAAAQABAAD/2wCEAAkGBhQSERQUEhQWFRUVGCIYGBcYGBgfHxccHhcfFx8cGhwcHCYfHRkjHBcUHy8gIycpLCwsGh4xNTAqNSYrLCkBCQoKDgwOGg8PGCkcHRwpKSkpKSkpKSkpKSkpKSkpKSkpKSkpKSkpKSkpKSkpKSkpKSkpKSwsKSkpKSkpLCkpKf/AABEIAMAAywMBIgACEQEDEQH/xAAcAAACAwEBAQEAAAAAAAAAAAAGBwAEBQMBAgj/xABOEAACAQIEBAIGBgYGBwYHAAABAgMAEQQFEiEGMUFRE2EHIjJxgZEUQlJiobEjM3LB0fAVJDRDsuEWFzZTdKLCJWNkgsPSVXODhJOks//EABgBAAMBAQAAAAAAAAAAAAAAAAABAwIE/8QAHhEBAQEBAAMBAQEBAAAAAAAAAAECEQMhMRJBYRP/2gAMAwEAAhEDEQA/AHhUry9e0glSpUoCGhni3jAYRo40QSSPvYkgBb23Pc72olLUH8RcPYbNAdLMksRskyg2PW2+zrf/ACNMNzJOI4sSLKdLj2o29oeY7jzFatIvGDE5fKseLUix/RToTpP7LfVP3Tv3vRJh0xON3aV3XoB6ot3sthfzNazn9Ma1+YZ5odzLOTLqSJ9ESfrJ+33Y+58/lQZmeDxGFUhXcKfaTUdLDtbp8LVdynAyZrbUvgYGM28NTvKw5rcclvzbn2709YuRnf6FHCvEQxXiBEfwoyFSVv7w8jY9SLbnzogvQhxvnv0DDxxwBY9XqobALGoHQcr77fGqvDXH9wFxJBB5TDl/5x0/a5e6sNDqpXF8WgXWWUL9okW+fKq+HzyCQ6UmjY9gyk/nRw16uaYhSzKGBZfaAO4946Vi5rnLOxhw59YfrJOkY/Iv+VDWBzR2xC4fLwGCMGxE7crXuQx6ki9hz9wpAw6leXr29ASpUqXoAPx/pEjjxJiCFkQ2dwdweukdbUUYLGpKgeNgynkR/Ox8jS9449HErO2JwLHXzeBj6rdSYyfZY9uR7ih3hrOsUmsxLJG63EishsCOepT9YfzejgOyq+NxyRIXc2UfzYDqT2pdxZfi5RraaUnvrYfIAgVSxOeSwSA4rVOqA6ATfS3Qn7W/feq3xWTqU8kokzHidov6xMxjTlFCDu99rsBzJ226dKLMuxLSRI7KY2dQxRuaki9jQtw1wq7yDF471puccXMQD8jJ+VGNqmqUHEfFUgzJ1kkeIxG0ai4sOjb7NqtfqLWoxyLjkNZMTZSdhKPZb9r7J/D3VrcScKYfHR6J0uR7Lg2dD3VuY93I0pc/4fxOVOoY+Ph5G0o4Ave19Lr0NgdxsfLlQRu5jxTh4DaSQavsrdj8hVfC8b4RzbxNB++Cv4nag/hrh9ZRqsBfe1XM/wCFlRCavPFP6jfLY18wzHx1LMxiwq82Oxl93UJ5dfwrDy2afMZU+jXgwcLg6wN5Cp9lO/YnkKCnlxmJljwkUZxKJc+GZNAC3+u3PRfbbfpRvh+AcdiVVcdjfBhAsMLgh4aBfsl+ZHTrUbOXi09qnpm4mwy4dIvGjaQTBmiBDNYBtyBysSOdqwODfSFIrAeBohtu7tZiell7Vu8b5VgcqwLRQYZBJiAUDEamsANTFmubi4sL8z5Uqsmy7GTJK+GiaWOD22BAttf6xFzYX2+VbxrnpjWemZxPxgJUNceAMBmcsEj4PFQwwtKbLJDrJIVQSD22tbuDWLwuzyYdEnjKidNcZNvXW9rjc7+XPcbU2eA5YxhEijUIYRoZR356vPVzv76N76M44HM14PzbExNFPi8HIjdGwx28wb3BHcUHZhwNjssi8VnTERL7ZQEFBtuVbmvcjlT2of4+gZsuxQTn4ZNh1t6x/AGpt0uOH4DjAmktoHJSTYX5lQaIcw4M0oT2oN4W4nEQFjRNjePNaaed+ldeeSOe9tZeGkxc98vw8kcZbUwd78uoJAu3Mmt3J+Gs5wsSxQy5cqj/ALuW5PUserHuaG+BsQ02bxafqB2byGm2/wAWAp2CuffO+lsfPZU8R8Q5nhQExk+HAkF1aBXU7GxGpuvkK4JxzmFkEM2H08i88bkjzYof3Uzs7yKDFxGLERrIh78we6nmreYpN8T8GYjKyZYyZsID7X14vKQdR98fECsNjCXFZ4qeIZ8qCEXDHxQCPI3tVOPiTNmNhisoJ/8ArD8yBWHw3B9L0lb6RyFzYE/ZHIHuRRXiuDrJerZ8cs6jrycvHPB5vm5nMMr4IgD1mgSQlD72OkHr1rG4t4yiwSGGFwZG9uVj1PM35n8zWficznwyth4mRRIfachQnc6ui2HL5Utsxwln1s/ivq222O9hpU739/4VO55W5ew5eEfSWJIdJjYBAAJXsPFNtyq8wKHuNM+WW5Hb+fxoOxE+KhdY5cPOjtsqmNgWPZdvWPuo4weFimSMtD60DgvERpJKndW6i/nVf3JGPx7N/JtX0eHX7Xhrq9+gXq7VfA4xZY1dDdWFx/A9iOVvKrFQWSl76ZsO30WGUezHL63kGXSD87D40wqCPS1xAsGCMRUM2IuguNgosWPvFxbzN+lEvKVA2RcX+GosavZhxc8qkAFrdulLXh/KMZi3dMHGZfDGptwLAmw3Jtc9vI0UcEYqXwx4yFY5XZEboWTZh7x+NX/6RL8LPBPD75ji5LTz4dYk3khbSxLEALex22Y/Cjv/AFUP0zXMf/yj+FWfR2Y4fGgCKrljLcf3gNgb+a7D3Gje9Rt7VZOQtMw9ConAE2Y42QLyDsrWvttcVX/1OthsPIsGZYxECs2gFQpOne4He1jTTrhjlvE47of8JrJkrw56NJsXlWHnTH4gMIy0UW2hDcjSu9wDptVHK8nxAAkXMcWlyFltbUoB3+tuR5+dMz0PPfJsJ5Kw+UjVicb4MYbFh4rH6SpLx9mFh4luzfmPOnPZW8Wo/R7jWAZc7xRBFwdK733uPW5UP8a5di8viBOc4l5H2SPQm46lvW2X8+VXEzfF4fD6hKyxxi9tKmwvy3HLe1LbPc7nx+JUE65pmCINgBf1QB0Ub/vresXP1ma6ysoyLGYmZosGXldVLsBpWw8yTYXJ2FbWE4XzWAmSX6Rh412aUqhtc25aiflT24C4Kjy3DCNbNK3rTSfba3IfdXkB/GiDFYVZEZHAZXBVgeRBFiKx1rhH5Dwxi48RePM2iM4C+KIVNyNwpudr7/G1GZ4HzfpnTfGBP41jTZa2GmfByEke1A5+sl9t/tKdj8O9H/C2dmaPS5/Sx7N94dG+IG/nQAx/oXnP/wAZ/wD11/jWPxbw1msWDlfEZiMREoBeIQquoBh9YdBsfhTcJoM9JXGEeFw7Q2V5ZlICncKp2LMO3YdTRKdL/hbiIRAW6UVYnju62vSUwk8upliR5NA1HQrMQvK5sDYDvWnkOfAzjWjMF9oEH1fNuw99dE8k4h+G9i8T9KxUUQF/EkVbDsW3/C5picNeiGDC4s4hpGnK/qldQBGftc/WYCwBsLVlZLhoI8bDimUFbFQw5IWFgxHu28r00wajrXarnPAN6QP7dkx/8Wfxjrnx/kTxN9OwyF2AtNGP7wWsGFt9Q2B8vdXX0if2zJ/+M/6DRwKy0Xvomlxjid8QnhwuQY1KlTq31FQd9NrbnmaYdeWr2kErJ4j4Ygx0XhYhSy3uCDZlPdSORttWtUoDG4X4Sw+Xw+FhlIBbUzMbs57seu21AXAORDF5TiIeTpi5TG32XDXB929j5E01qAPQ9tDjl+zj5h/hNMBDhrCZpLmMRMckSxP65ZLKFGzDUfbLC42JG9O4VKlASvmVbgjuLV9VKQBHocP/AGRAOzyD5TMKEuKcx/7WmD8k0qo+7pB2+JNEXovzJIMpBc8p5lAHNj4zbKOprJ46yyJlfEz+pipABFGm522VWH1iRtt8OVbxeVnU7BFHnGGkw5ikUMrLpYdwaVeb5NhsMzvAWLHkWa5Uc7LsLe/nWH/pZpurEqRsQbgg+47118OeZBO0Uv0YNZpdJ0+6/bpfkO9W1rKWc2P0tlUxeGJ29po1Y+8qCfxq3Sx4V9IBRVVyZYtrH66D/qA+fnTGwOOSZA8bB1PIj9/Y+RrmXYvG3Dn0qC8e08XrxN523U+TDb5GgHLOI3WSOSJCJANLhtge6nre4+BFMLjnNTh8DPIhs2nSp7Fjpv8AC5PwoD4KSM21VXx5l+peTVnxo5h6Tp4F1SRRG+ygawb99ydh1pSY7F4jH4oIl5cRO238/VRR8ABTZ9IfCseKiVoJFSWO9r+ywPQ2FwfMUJ+jTCfQsxiVmDvNeN2HIXFwFv8AeAp6z/eehnRn8A8DR5bh9C+tM+8svVz2HZB0Hx61gcHQK+cZ3G4DKxiBU8iChBB99Mal3wZtn2cj/wCSf+WoqhriOU5U0kMimSJt4CTzX7JPdeR8rHrRz6Lc9mxWCDzJpCsURt/XQAWO/Oxut+tqJcxyeHEKFniSUKbgOoNj3F6tRxBQAoAA2AAsAOwHamAR6Rv7Vk//ABy/4DRyKBvST/aMo/49P8Jo5FASpUqUglSpUoCUv/RS1pM1TtmEh+YH8KYFfnebMRBmuPuzr/WmKsCQAx7Hlqt05m1MP0RUoE4f4/2C4j1l6TKP/wCij8x8qu4z0ixAkQxtLb61wqn3E7mnJb8K2QXXqhmmbLAoJuzMbIg5sew8u56UOJ6SIyLGJkkOygkaSTtu3QVRzPNjDIET+sY+bYBeUY8uiqOppWWfRLKoQQx5XGqAGbFSOzRxXvpZ2LGw6b/leiLhjg9kf6VjD4mKbl1WEHovdu7fKsr0U4TxPpWInAbEpiJIC976QltkvyBJJJ60wqApzZTC7anhjZvtMik/Mi9WTCCNJAta1rbW7W5Wr7qUjLTij0UkEz5cRG/NoCbI37B+ofL2fdQvknFEuHmKnVBMp9eNxYN+0vXyYfA08zQfx/k+GxCKkiFsQdoim0i+eroncHY0wzc84mjx+CfDlHE8oAVVFwGBBDX5abjrvQBmMM2XSLHKRuupSp5+RHRh2oylmiyuJY0/TYtxpAG5B8qrYz0fQ4iAyY2d2xLetqjbaP7oBFm8yfhaqY7/ABPVn9CM/FpI9qq3C+aXxqTFQ4hOrSTa56WPcc/hXXIuBMO2YQwTSSyRuSCLhTspYXI6bdLUx+JvRDA6h8DbDSoAAB+re32xzB+8N+96e9X5SzmfwX5HxDFilvG3rD2kOzL7x28xtQfwn/tBm/7EJ/5aAosxnwk4ixCtBOnsnv5q3Jl+fmK3eAeKVOc418Q4BmiiAa1lJUAb9r1JU5KlcMTjo4xqkdUXuzAD8arYXP8ADyGyTRsewcUcHQt6TP1uUntmEf8AhajHB46OUExsGANiR3FCPESR49k1i2Hwz+J4hNtTgFfV7gXPv+Fc+HMbNisQrYceFgoCQTb9cbEaV7gbEt5UEOqlSpSNKlSpQENLfhPLIp8wzyGZFkRp4yVYXG8bb+R86ZFL7g02zzOV7+C3/IRQAnxfwsctni+jylopi1o33MemxNm+svrDnuPOjHhbLYWS7EXqp6aMD/VosQCAYXsR9pXFtu5BCn50v8u4vKrs1X8dnEdyj3jPL4lU6bVc9EkERglkC3m8Qo7k3JUAMoHZbHkOtAuYTzzYczCxW1wOp+FMj0W5I+HwCmQWkmYysDzUG2kHz0gH40eTUp4nArw3xcuCGYIF1ytmMxCk2AHqbk7+dqYGRcVRYnYepJ1jbn/5TyYe6ltl/A/02TNPDlMU0eOfSeasCqnS4528xuKw5558HKIcbGY3v6jg7N5xuOf596iof16mqlPFm+JxYVPGZkA+rsW/bI513k4cliGtWdSN7hiD+dUz47Z1i+SSjzOM78MiOMa5m9legH2m7Dy60IZvnX0UlIz4+Nl9ptvVFtyTyVFF9+QArIwPEWIBbDxR68VM20pO5HXUemnnftRL/q4AwU8XiXxM6+vOb7m99AHMRXFrczzN6xZxuXpMzZ6y4l3dw7E7PvYjrpvvb863cu4gbEOsYktfqb7UScGehgrM0uZCOQC6xwg6lN+bvsPgvxNEU3oewAVzBEYpSPUcO50N0IBYjp+Nam7J6ZuO1gcAcMP/AEkZZGBWBLqOrM115dgL/MU2LUqcqzCSNgxFsRh20SJ9ociPcRuPgaZ+AxqyxrIhurC4/gfMG4rFvWpOKfEPDcGNiMeIjDjoeTIe6tzBr8/ZplD5dmWLRS80UaRl5Co9VXCldYHPchbjav0rSQ46hY5jmunphoHI7qrpf5UQVZ4awP0yzXYqBZdRJAH3b8h7q3s24N0oTQrwtxT4QFq3cy471pauvPJHNe2hrM88mZ8LhHYGEzpGQLgsrOARtz22v509cNhVjRURQqqLKoFgAOQFfm6XGGTG4VrbLiornteUfwNfpaubf306M/EqVKlYaSs3PklaNFhFyZU1+sBaPWC+/uFrDexNq0qlAB+UyzwCGEoFY6WdOd/EmfxLEEgBF0kW5Ais/hsW4hzQfahhb8P86PyKAcoNuJMcPtYSI/IgUwz/AEx8OYzEeC2GRpkUEGNSLhifasSL3Hq+VqyuHfQOr4ZWxcssU7esVjK2QHkpBBBbuQedOO1e0dLhS4jhr+jZEw5dpIJl9R3tcOOamwA5G4/yoz4LzUshgc+vF7J+0nQ/Dl8q0OKciGLw7Rcm9qNvsuNwf3HyJpfZXmbqVmAImgJWVO9tmU/jb4GgN/gA2x2cL/4sH5xj+FXPSnCGyye6hraTuL6fXG47HzrN9H2KV8wzdkIKtLEwPkYTWx6QM9hw+DkEw1eKpRY+rki3wA2JPTaj+gvuCc3jhUAbD30Y5hxhGUI25UhIM7MRsTy60QcM5vHiJwkj+qRyBteuibiFxaIMBmOrM8Jo5mZeXY7N8NN6eIpWcEcLxJmZkZt0S8KHlqOzG/ktrDzNNOo712rZnI9qVKlYaAvH2UGJhjoh7I0zr9pOj+9b2PkfKpwpnAhk0Fh4M3rIx5K/bsA1vmKM8dIixO0ltAUlr8tIG/4XpNZHln0g6V1eECTGhN9KkkqPfa29Uxn9Ma1+Tlix0bey6NbswNfnzj7igNm2MMEl45IFicj6wW1wD9m459a1/SBl7YJYrDSJL+uPK3q3HkbnvQr6OeGI8zzIpMSIkj8RlH94AwGm/QEncjoKWs8voZ12Pch4PzDEQHEYaEvEGst2AL9yoa2oDle9beQZdjMI/i4zCvHESE1vp2LbdCbdr0/MPhlRVRFCqosqgWAA2AA7VzzDAJNG8UihkdSrDuD+/wA6X6rXITXEGFEfgiOO4kxsEpcc7BtNj3HrD8e9O4Uh+KsdiMA30PRrbUPClI9pSfU09Nd9rX2IFOvJjL9Hi+kW8bQPE08tVt7fGkF2pUqUjSpUqUBKXuGNuKJfvYAH5SCmFS/n24nj+9l5/CY/woBgVKlVsymdIpGjXU4UlVHU22FAWKWfHCCDHBoCNcyXlTfYg2V/eRcW+7esnIOPJ0kYmUu2r14pLgX7C+6H3eXlVD+nfGx80ri2p+RN9IAsB8qp45LfbG7yelyDDSYNJZ0d4tdmkK7ayNluOXU/OgDifiebFSgyMZJDZVGwsL7AAbc/nTvmzLDTYZoZRdXWxtz73HmDvSlzDhnD4UuyO0jEWUvb1R5W6+dU3i35E8a59MX0UcHQ4aBnmUNNNZWd7FW/7uMHmoPMn2j5WopzfgfDSwyJHDFE7C6yIiqVYbg3AB586H+FMmnxq4fEYy6xRqphhG2oqNpHt06gdeZ6UwhUFyWn4lXDoDM3h4mB9OkAkll2O32T+RFNnIM4TF4eLER30yrqAItboR871i596N8HjMQMROjFwACFYgPblqA59tulEuGw6xoqIoVVAVVAsABsAB2pB1qVK8LW50Bi8a4dny/FKntGJrfK/wC40pOE+JvCt386ZmY5n9IDWfw8Kntyf7y3RPu+fX3Uv+IchxOZ/p8Bh0WOL1FJIQzAfZvs1uVyR5VTGvyxvPWrnvGEeIiMciq6nowBH40L+jrHIM+1FljT6OVA2A5iyjpVfB+jjNpWCtAIR1eSRLD4KWJ+VZ+bcMy5bmRjucR/VxIzIh9VCxB1DfYFee/MVrepfjOc2P0oDXtKXhP0htGACfFi7E+so+63UeR+BpnZXm0eITXEwYdR1U9mHMGoqhD0vi2Ewx7Y2D/GaOxQJ6Yv7FD5YuH/AB0ZY3HpCheQ2Ufj5DuT2phYvXtA+b5xoAxOJBG/9Xw453PIm3Nj/lRHks+IaBGnVUkIuy77bm17ddNr+d6A1alSpSCUAZptxLgz9rByL8nJo/oB4gFuIcsP2oJl+Qv++gD6pUqjmuarAt2uWOyoObnsP49KAHeO+FcJOniy3imGySRj12PRSOTjyPLuKXuf8HLg8IJpZrYk2Oj7Y5WI6N250a5/n6YNTicWwacj9HH9WIfx7nrSRzjiufGz+IzlFJ2brb7vb31rP30zfa3HxYLe1+NUsVnXiWLEhLgM3T3e+t7K0hmZIhHETawd1BNh1JtuaLOB+DmkzAmZUMOHW+khbOzAqo0noPWPLoKrb/rEn+O3CvHbRKoQ+LEB+rJ3Ufcbt5Hb3UwsNxng2UMZ447/AFZGCEHtZjQ1xR6J45SZcERh5uZUfq394HsHzX5UucerRv8AR8wg0vzGtQQ1uqk+qy+742qKh6JxLhTyxMB90sf/ALq7JnEB5TRH3On8aUuBGW+GfGy6B2HstGgAb9oX9U+YvVWTIMO+4y7CqOwEv5hxWpi6+FdSHUMbHYnWthv7Q/jQzmWZjEKzM3h4RPabkZvIfc/P3UAZVlOXLiFaTDphvDBbZ5GEh7DW1l26e/eifCZQ+bHXMGiwI2jjUlWl6XvzCefM+6lZwS99vcDlz5owZlMWAQ+oguDPb/o7nryHej+CEIoVQFVRYACwAHIAUFL6HcEBZHxSActOIkFvdvUPokg+rjMwX3Yp/wCFJoc0vZ/9qE88v/8AVarH+qy3sZlmK/8A3BP5ihHE8Gyrn0MAzDF6mwjOJiylwA5GgEi2nrQBNxZ6KklLTYIiCbmU/u5D5gewx7jbuKBcHnWIwc+iUNh5178mHf7Lp5/lTEPAONHs5zi/ikZ/dQNx/kk+Gmw5xeJbGKQ2h3jVdBBBIGnnfY/CnJ2lfjbwmQzYweJMzSE7+tuO4sOQ8rDauWN8XBOjNeRUOrw3JK3tzA6Hzrzh30mIr+AqltK3ZxbSp6L7zvVTi3ipZQeVdPrjn99GvCWRGVlx2KIklcaolBusSnlbprtbfp0oxFDno7RhluG1cylx7ixI/AiiSuW/XTFLOMzXDwSStuEF7dzyA+dBuSekh23xCLpJ9qO90H3lPMeY+VHGOwKTRtHIoZGFiD1pWZ76McRhSZMAxmj5mFz64/YY7OPI2PvoBpYTHJKgeNgynqDt/Pvpe8V5vF/TOWSq6skQmWRl3CalAGojlfehLLM0MpaH14nPqyJuvLo6/wAaN8FwVeMGqZx33Ut74KcXxJEEBiYTM+yKhBLH9wHUmhjOs5+iHW/6fGybJGovovyVF/m9DWaJJgJfFhOlwLctmHYj99GvAvDqKi4uRvGnnUN4nRAd9KX5Dfc8zS3n8tZ1+mBk3oxfFSfSc2OtjuuHBuqech+s3kNh51xyr0GxJivEnlE0CexDptftrN7EDsOdNOpU2wLjfRFglV3wsXhTW/RtreytzGxJGknY+VYOA4nXDNHiJGEbA+FMjGxO9mFupU7/AApsUHZz6LsJisX9Jl13NtUYICOR1ItffrY70ELopAyhlN1IuCOoO4NU84yOHFRmLERrIh6Hoe6nmD5irkUYUBQLACwA6AbAV9MwG5NrUGQkOXjD5hNAsjGGKTSofdrW5E8iKauAmw/hi9r2pNcccQRNmMs0BPhva7dGYCxYfdO3yr4w/FZIADc+W9dObOIazbRHxxNHclbbb/LenDlUuuCJ7W1IrW5WuoPLtSVxPCUs8uHj8VSszAM3IKOZt3bmAO9PKGIKoVdgosB2A2A+VT8mpW/HLH2a+I5Q3Ig222I51mcUmX6JL4AJk02Fudr7287XpOcP8VtDITDIyMD6ysDYnqHU9ffY1NQ+aX+Z/wC02D88FIP+dqtwekyLwryRuJeWhdwx7hug9+/voZxWcTSZhDjhGoMMTRBPW9YMSbluhF+1azi34zdSfTadrAk7AdaU+JyGTNZJJsc5jw6FhGFNggBsCvdja9+u1bZ4rGMbwpT9HQLqcFv1tvqqe3W3M1WghfNH8OPVFgIjZmXYykfVX97DlyG9Kyy+z734WOE4KxqhjgoTiINbBZEKgtY2uwJBB+Yoqy3KNULYbEwCPEKAxVrXYHfmDuPcelN7LvBQeDDoAiAGhbeoOm3w/OsHjnImkRcTAP08G4A5yJzZPM9R5++j9X4X5bWQ5is0KMg02Gkp9gjbT7h08rVo0sPRrnWKxGMlcYcxYUr6zMGBLj2bXA9b2r22Apn0mkqGpXhpAjOIcQcPmuK1bEyage6kAiibCceaUtel56T80mkzORWU+IreFEgG5S/q2H1r3vfzr7/0PzWNlDYKRhcXKlSLfBq6M7kiOsdrU4p4lEtzeinhvhPNhhYTFmQiUoGWJsOraA24W97nY1mvg8PMmHmeMGONgXQbbA7g2+dutiKcETggFSCCLgjqCNqnvXW854Bf6Cz0csxwzftYe35Xr5OA4gHLEYB/fHIPyWj+pU2wBr4hX6uWv8ZR+4V5/SnEC88Jgm/ZlYfm1MCvDQAAeIs8XnlcDfs4lf3mvh+L82sVkyYkEWOnEIbg7HpTAEg/k17qoD865dwfiI8X4uIyrFSwqdSQ6kO/TWQPWA7C17b1vYnD4NnLycO4xWvciMG1/wBlSB8hTr8QWr1Wp9BAx8YeCrQTYXGLpJaItF64UE2JuRuLcxtsaM8n9OeFeJfEixWtRZysOoXtz2ba/O1E/G/BC5jEq+I0LqdnUXOk81IuLqbDr0qxwhwdDl0JiiLMWOp3bmx5e4AdAKAHx6asu+sZ1/agk/cDQzxXxLkWP9c4hoJ7bTLDID7nGmzr79+xFOMoDzF6qYyCFVLSLGFUXYsq2A87igEPwgXeULIQYwdmH1hfYgHcfGnDhstg8PpypFrmqRYiURNePxG0NyupbY291b6cZMBbVXTjknpz7ltaPG2HRb6aaOQSB8FCYVWMNECigbKSvYdL0ks4gxUhjHhteVgqDuTy26d6e2S5f4GHih/3aKnvsLH8an5bK345YHMJkWIw4UlteoRRuY9WoKsT6iL7+tM2rvuaJ8sEghjE28mhdZHVtI1fjerNSoqvLV7UqUBKlSpQHB8FGXDlFLryYqLj3G1xXa1e1KAVPGci5ZPI7KTBibsqr0k+svYXuG9xbtRD6KM+fFYMlo2VI3KxsTfUtr7HrpvaivH5ZFOoWaNJFBuA6hhfvv1rvFEFAVQFA2AAsB7gOQoD7oa4h4kaKUQxlVf9GbsL3MkwjAtttYSEn9m25tRLXwYgTcgX23sOnL5XNAZkGfrJ4gjB1Khdbi4YBmTYA3PrIRb3d645Lmc8rkSppW1/1Uqb37ubfCtDBZVHESUW1/y1FrDsupmNvOrlAAOS4wLJh5XfSyriPpRJ5WkAXxO1jpt+G1ds3w8f0oPGUs6zRyuGbUhKbtMP92pUADaxYEUbBBcmwueZ71BGN9hvz25+/vQC/TLYVSSJ8Ph5B4qrAUQhJpHjsSylm3jAJLBj6oPW9b2Yk4KDCQwMqBpkhuwvs17kC49a+/WiNUAFgLAdBXtqYAR4qxJAj8WIOq4nU2gXY4d1CHSW21KTce8i1bHDOfSSylZWRg+HhxCaRbT4msMvM6lBQEHnub9KJLV7akEoc9IGQyYzBPFCR4lwwBNg+k30k9jRHUoBFcJ+hmfEOz5hqgjFwqKy62P2idwqjtuT7q0j6BJA4KY71QbjVFv+DWNOO1Sn0uFVgTIwaF/UxOGbY+7cMD1BFj7jTDyDNhiIQ/Jh6rr9lhzHu6jyIoa9IGTyLpxuFjLzRjS8ajeVOmw3JUn5E1n+i/CZgZZsRi18KKQWWIrpJa/taeYAG2+5oBj1KgqUjSpUq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2188468" y="2933674"/>
            <a:ext cx="51845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620516" y="2501626"/>
            <a:ext cx="475252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88468" y="1997570"/>
            <a:ext cx="5112568" cy="93610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88468" y="2933674"/>
            <a:ext cx="5184576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9334" name="Picture 6" descr="Diffraction pattern of the diamo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900" y="1781546"/>
            <a:ext cx="2743572" cy="1883088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>
          <a:xfrm>
            <a:off x="64740" y="2933674"/>
            <a:ext cx="219624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740" y="3077690"/>
            <a:ext cx="1835696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Monochromatic photon Beam</a:t>
            </a:r>
            <a:endParaRPr lang="en-AU" dirty="0"/>
          </a:p>
        </p:txBody>
      </p:sp>
      <p:sp>
        <p:nvSpPr>
          <p:cNvPr id="33" name="TextBox 32"/>
          <p:cNvSpPr txBox="1"/>
          <p:nvPr/>
        </p:nvSpPr>
        <p:spPr>
          <a:xfrm>
            <a:off x="2339752" y="4581128"/>
            <a:ext cx="1584176" cy="110799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6600" dirty="0" smtClean="0"/>
              <a:t>?</a:t>
            </a:r>
            <a:endParaRPr lang="en-AU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159224" y="5157192"/>
            <a:ext cx="51845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591272" y="4725144"/>
            <a:ext cx="4752528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159224" y="4221088"/>
            <a:ext cx="5112568" cy="93610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59224" y="5157192"/>
            <a:ext cx="5184576" cy="4320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496" y="5157192"/>
            <a:ext cx="219624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9338" name="Picture 10" descr="http://teenbiotechchallenge.ucdavis.edu/tbc10/Peter%20Wang,%20Clara%20Fannjiang,%20William%20Liu/pics/xr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861048"/>
            <a:ext cx="2657871" cy="2358860"/>
          </a:xfrm>
          <a:prstGeom prst="rect">
            <a:avLst/>
          </a:prstGeom>
          <a:noFill/>
        </p:spPr>
      </p:pic>
      <p:grpSp>
        <p:nvGrpSpPr>
          <p:cNvPr id="43" name="Group 42"/>
          <p:cNvGrpSpPr/>
          <p:nvPr/>
        </p:nvGrpSpPr>
        <p:grpSpPr>
          <a:xfrm>
            <a:off x="2915816" y="5661248"/>
            <a:ext cx="3384376" cy="513348"/>
            <a:chOff x="2915816" y="5661248"/>
            <a:chExt cx="3384376" cy="513348"/>
          </a:xfrm>
        </p:grpSpPr>
        <p:sp>
          <p:nvSpPr>
            <p:cNvPr id="41" name="Curved Up Arrow 40"/>
            <p:cNvSpPr/>
            <p:nvPr/>
          </p:nvSpPr>
          <p:spPr>
            <a:xfrm flipH="1">
              <a:off x="2915816" y="5661248"/>
              <a:ext cx="3384376" cy="504056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11960" y="580526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Analysis</a:t>
              </a:r>
              <a:endParaRPr lang="en-A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One principal behind diffraction is Bragg's law or Bragg diffraction. 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sp>
        <p:nvSpPr>
          <p:cNvPr id="5" name="Line 4"/>
          <p:cNvSpPr>
            <a:spLocks noChangeAspect="1" noChangeShapeType="1"/>
          </p:cNvSpPr>
          <p:nvPr/>
        </p:nvSpPr>
        <p:spPr bwMode="auto">
          <a:xfrm>
            <a:off x="323850" y="4029745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>
            <a:off x="323850" y="4974307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Line 6"/>
          <p:cNvSpPr>
            <a:spLocks noChangeAspect="1" noChangeShapeType="1"/>
          </p:cNvSpPr>
          <p:nvPr/>
        </p:nvSpPr>
        <p:spPr bwMode="auto">
          <a:xfrm>
            <a:off x="1268413" y="2139032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8" name="Line 8"/>
          <p:cNvSpPr>
            <a:spLocks noChangeAspect="1" noChangeShapeType="1"/>
          </p:cNvSpPr>
          <p:nvPr/>
        </p:nvSpPr>
        <p:spPr bwMode="auto">
          <a:xfrm flipV="1">
            <a:off x="4098925" y="2140620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Line 10"/>
          <p:cNvSpPr>
            <a:spLocks noChangeAspect="1" noChangeShapeType="1"/>
          </p:cNvSpPr>
          <p:nvPr/>
        </p:nvSpPr>
        <p:spPr bwMode="auto">
          <a:xfrm flipH="1">
            <a:off x="3676650" y="4029745"/>
            <a:ext cx="422275" cy="649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" name="Line 11"/>
          <p:cNvSpPr>
            <a:spLocks noChangeAspect="1" noChangeShapeType="1"/>
          </p:cNvSpPr>
          <p:nvPr/>
        </p:nvSpPr>
        <p:spPr bwMode="auto">
          <a:xfrm>
            <a:off x="4098925" y="4029745"/>
            <a:ext cx="452438" cy="638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1" name="AutoShape 12"/>
          <p:cNvSpPr>
            <a:spLocks noChangeAspect="1"/>
          </p:cNvSpPr>
          <p:nvPr/>
        </p:nvSpPr>
        <p:spPr bwMode="auto">
          <a:xfrm rot="3330602">
            <a:off x="4278313" y="4755232"/>
            <a:ext cx="379412" cy="566738"/>
          </a:xfrm>
          <a:prstGeom prst="rightBrace">
            <a:avLst>
              <a:gd name="adj1" fmla="val 12448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 rot="2007198">
            <a:off x="3689350" y="4625057"/>
            <a:ext cx="95250" cy="9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 rot="3377218">
            <a:off x="4435475" y="4609183"/>
            <a:ext cx="96837" cy="9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4097338" y="403292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5" name="AutoShape 17"/>
          <p:cNvSpPr>
            <a:spLocks noChangeAspect="1"/>
          </p:cNvSpPr>
          <p:nvPr/>
        </p:nvSpPr>
        <p:spPr bwMode="auto">
          <a:xfrm rot="10800000" flipH="1">
            <a:off x="6314480" y="4018806"/>
            <a:ext cx="379412" cy="933450"/>
          </a:xfrm>
          <a:prstGeom prst="rightBrace">
            <a:avLst>
              <a:gd name="adj1" fmla="val 20502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6" name="Arc 18"/>
          <p:cNvSpPr>
            <a:spLocks/>
          </p:cNvSpPr>
          <p:nvPr/>
        </p:nvSpPr>
        <p:spPr bwMode="auto">
          <a:xfrm rot="5400000">
            <a:off x="4026694" y="4114676"/>
            <a:ext cx="288925" cy="157163"/>
          </a:xfrm>
          <a:custGeom>
            <a:avLst/>
            <a:gdLst>
              <a:gd name="T0" fmla="*/ 35580873 w 21600"/>
              <a:gd name="T1" fmla="*/ 0 h 15670"/>
              <a:gd name="T2" fmla="*/ 51694910 w 21600"/>
              <a:gd name="T3" fmla="*/ 15809315 h 15670"/>
              <a:gd name="T4" fmla="*/ 0 w 21600"/>
              <a:gd name="T5" fmla="*/ 15809315 h 15670"/>
              <a:gd name="T6" fmla="*/ 0 60000 65536"/>
              <a:gd name="T7" fmla="*/ 0 60000 65536"/>
              <a:gd name="T8" fmla="*/ 0 60000 65536"/>
              <a:gd name="T9" fmla="*/ 0 w 21600"/>
              <a:gd name="T10" fmla="*/ 0 h 15670"/>
              <a:gd name="T11" fmla="*/ 21600 w 21600"/>
              <a:gd name="T12" fmla="*/ 15670 h 156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70" fill="none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</a:path>
              <a:path w="21600" h="15670" stroke="0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  <a:lnTo>
                  <a:pt x="0" y="1567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695728" y="4148534"/>
            <a:ext cx="244827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 dirty="0" smtClean="0">
                <a:latin typeface="Arial" charset="0"/>
                <a:sym typeface="Symbol" pitchFamily="18" charset="2"/>
              </a:rPr>
              <a:t>d, spacing  between crystal layers</a:t>
            </a:r>
            <a:endParaRPr lang="en-AU" dirty="0"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049713" y="4220245"/>
            <a:ext cx="5222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4552950" y="5060032"/>
            <a:ext cx="117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d sin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699792" y="1988840"/>
            <a:ext cx="3096344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n=2d sin</a:t>
            </a:r>
          </a:p>
        </p:txBody>
      </p:sp>
      <p:sp>
        <p:nvSpPr>
          <p:cNvPr id="26" name="Line 6"/>
          <p:cNvSpPr>
            <a:spLocks noChangeAspect="1" noChangeShapeType="1"/>
          </p:cNvSpPr>
          <p:nvPr/>
        </p:nvSpPr>
        <p:spPr bwMode="auto">
          <a:xfrm>
            <a:off x="859929" y="2808958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7" name="Line 8"/>
          <p:cNvSpPr>
            <a:spLocks noChangeAspect="1" noChangeShapeType="1"/>
          </p:cNvSpPr>
          <p:nvPr/>
        </p:nvSpPr>
        <p:spPr bwMode="auto">
          <a:xfrm flipV="1">
            <a:off x="4557712" y="2766094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3635896" y="4653136"/>
            <a:ext cx="891679" cy="310306"/>
          </a:xfrm>
          <a:custGeom>
            <a:avLst/>
            <a:gdLst>
              <a:gd name="connsiteX0" fmla="*/ 0 w 857250"/>
              <a:gd name="connsiteY0" fmla="*/ 28575 h 290513"/>
              <a:gd name="connsiteX1" fmla="*/ 400050 w 857250"/>
              <a:gd name="connsiteY1" fmla="*/ 285750 h 290513"/>
              <a:gd name="connsiteX2" fmla="*/ 857250 w 857250"/>
              <a:gd name="connsiteY2" fmla="*/ 0 h 290513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78084 h 290089"/>
              <a:gd name="connsiteX1" fmla="*/ 367481 w 857250"/>
              <a:gd name="connsiteY1" fmla="*/ 290089 h 290089"/>
              <a:gd name="connsiteX2" fmla="*/ 857250 w 857250"/>
              <a:gd name="connsiteY2" fmla="*/ 49509 h 290089"/>
              <a:gd name="connsiteX0" fmla="*/ 0 w 891679"/>
              <a:gd name="connsiteY0" fmla="*/ 29715 h 290089"/>
              <a:gd name="connsiteX1" fmla="*/ 401910 w 891679"/>
              <a:gd name="connsiteY1" fmla="*/ 290089 h 290089"/>
              <a:gd name="connsiteX2" fmla="*/ 891679 w 891679"/>
              <a:gd name="connsiteY2" fmla="*/ 49509 h 290089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679" h="310306">
                <a:moveTo>
                  <a:pt x="0" y="31750"/>
                </a:moveTo>
                <a:cubicBezTo>
                  <a:pt x="396800" y="289992"/>
                  <a:pt x="16743" y="56556"/>
                  <a:pt x="432891" y="310306"/>
                </a:cubicBezTo>
                <a:cubicBezTo>
                  <a:pt x="869131" y="15751"/>
                  <a:pt x="557287" y="230808"/>
                  <a:pt x="89167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004048" y="5661248"/>
            <a:ext cx="36004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=n</a:t>
            </a:r>
            <a:r>
              <a:rPr kumimoji="0" lang="en-A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(</a:t>
            </a: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integer number </a:t>
            </a:r>
            <a:r>
              <a:rPr lang="en-AU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of )</a:t>
            </a: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491880" y="5877272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4.16667E-6 0.15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2" descr="C:\Users\bolandm\Pictures\Picasa\Exports\2011-01-17 Australian Synchrotron panorama\lb_panoram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9525" y="1268413"/>
            <a:ext cx="2834481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2.04895 -4.44444E-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One principal behind diffraction is Bragg's law or Bragg diffraction. 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sp>
        <p:nvSpPr>
          <p:cNvPr id="5" name="Line 4"/>
          <p:cNvSpPr>
            <a:spLocks noChangeAspect="1" noChangeShapeType="1"/>
          </p:cNvSpPr>
          <p:nvPr/>
        </p:nvSpPr>
        <p:spPr bwMode="auto">
          <a:xfrm>
            <a:off x="323850" y="4029745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>
            <a:off x="323850" y="4974307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Line 6"/>
          <p:cNvSpPr>
            <a:spLocks noChangeAspect="1" noChangeShapeType="1"/>
          </p:cNvSpPr>
          <p:nvPr/>
        </p:nvSpPr>
        <p:spPr bwMode="auto">
          <a:xfrm>
            <a:off x="1268413" y="2139032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8" name="Line 8"/>
          <p:cNvSpPr>
            <a:spLocks noChangeAspect="1" noChangeShapeType="1"/>
          </p:cNvSpPr>
          <p:nvPr/>
        </p:nvSpPr>
        <p:spPr bwMode="auto">
          <a:xfrm flipV="1">
            <a:off x="4098925" y="2140620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Line 10"/>
          <p:cNvSpPr>
            <a:spLocks noChangeAspect="1" noChangeShapeType="1"/>
          </p:cNvSpPr>
          <p:nvPr/>
        </p:nvSpPr>
        <p:spPr bwMode="auto">
          <a:xfrm flipH="1">
            <a:off x="3676650" y="4029745"/>
            <a:ext cx="422275" cy="649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" name="Line 11"/>
          <p:cNvSpPr>
            <a:spLocks noChangeAspect="1" noChangeShapeType="1"/>
          </p:cNvSpPr>
          <p:nvPr/>
        </p:nvSpPr>
        <p:spPr bwMode="auto">
          <a:xfrm>
            <a:off x="4098925" y="4029745"/>
            <a:ext cx="452438" cy="638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1" name="AutoShape 12"/>
          <p:cNvSpPr>
            <a:spLocks noChangeAspect="1"/>
          </p:cNvSpPr>
          <p:nvPr/>
        </p:nvSpPr>
        <p:spPr bwMode="auto">
          <a:xfrm rot="3330602">
            <a:off x="4278313" y="4755232"/>
            <a:ext cx="379412" cy="566738"/>
          </a:xfrm>
          <a:prstGeom prst="rightBrace">
            <a:avLst>
              <a:gd name="adj1" fmla="val 12448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 rot="2007198">
            <a:off x="3689350" y="4625057"/>
            <a:ext cx="95250" cy="9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 rot="3377218">
            <a:off x="4435475" y="4609183"/>
            <a:ext cx="96837" cy="9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4097338" y="403292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5" name="AutoShape 17"/>
          <p:cNvSpPr>
            <a:spLocks noChangeAspect="1"/>
          </p:cNvSpPr>
          <p:nvPr/>
        </p:nvSpPr>
        <p:spPr bwMode="auto">
          <a:xfrm rot="10800000" flipH="1">
            <a:off x="6314480" y="4018806"/>
            <a:ext cx="379412" cy="933450"/>
          </a:xfrm>
          <a:prstGeom prst="rightBrace">
            <a:avLst>
              <a:gd name="adj1" fmla="val 20502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6" name="Arc 18"/>
          <p:cNvSpPr>
            <a:spLocks/>
          </p:cNvSpPr>
          <p:nvPr/>
        </p:nvSpPr>
        <p:spPr bwMode="auto">
          <a:xfrm rot="5400000">
            <a:off x="4026694" y="4114676"/>
            <a:ext cx="288925" cy="157163"/>
          </a:xfrm>
          <a:custGeom>
            <a:avLst/>
            <a:gdLst>
              <a:gd name="T0" fmla="*/ 35580873 w 21600"/>
              <a:gd name="T1" fmla="*/ 0 h 15670"/>
              <a:gd name="T2" fmla="*/ 51694910 w 21600"/>
              <a:gd name="T3" fmla="*/ 15809315 h 15670"/>
              <a:gd name="T4" fmla="*/ 0 w 21600"/>
              <a:gd name="T5" fmla="*/ 15809315 h 15670"/>
              <a:gd name="T6" fmla="*/ 0 60000 65536"/>
              <a:gd name="T7" fmla="*/ 0 60000 65536"/>
              <a:gd name="T8" fmla="*/ 0 60000 65536"/>
              <a:gd name="T9" fmla="*/ 0 w 21600"/>
              <a:gd name="T10" fmla="*/ 0 h 15670"/>
              <a:gd name="T11" fmla="*/ 21600 w 21600"/>
              <a:gd name="T12" fmla="*/ 15670 h 156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70" fill="none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</a:path>
              <a:path w="21600" h="15670" stroke="0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  <a:lnTo>
                  <a:pt x="0" y="1567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695728" y="4148534"/>
            <a:ext cx="244827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 dirty="0" smtClean="0">
                <a:latin typeface="Arial" charset="0"/>
                <a:sym typeface="Symbol" pitchFamily="18" charset="2"/>
              </a:rPr>
              <a:t>d, spacing  between crystal layers</a:t>
            </a:r>
            <a:endParaRPr lang="en-AU" dirty="0"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049713" y="4220245"/>
            <a:ext cx="5222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4552950" y="5060032"/>
            <a:ext cx="117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d sin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699792" y="1988840"/>
            <a:ext cx="3096344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1=2d sin</a:t>
            </a:r>
          </a:p>
        </p:txBody>
      </p:sp>
      <p:sp>
        <p:nvSpPr>
          <p:cNvPr id="26" name="Line 6"/>
          <p:cNvSpPr>
            <a:spLocks noChangeAspect="1" noChangeShapeType="1"/>
          </p:cNvSpPr>
          <p:nvPr/>
        </p:nvSpPr>
        <p:spPr bwMode="auto">
          <a:xfrm>
            <a:off x="859929" y="2808958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7" name="Line 8"/>
          <p:cNvSpPr>
            <a:spLocks noChangeAspect="1" noChangeShapeType="1"/>
          </p:cNvSpPr>
          <p:nvPr/>
        </p:nvSpPr>
        <p:spPr bwMode="auto">
          <a:xfrm flipV="1">
            <a:off x="4557712" y="2766094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3635896" y="4653136"/>
            <a:ext cx="891679" cy="310306"/>
          </a:xfrm>
          <a:custGeom>
            <a:avLst/>
            <a:gdLst>
              <a:gd name="connsiteX0" fmla="*/ 0 w 857250"/>
              <a:gd name="connsiteY0" fmla="*/ 28575 h 290513"/>
              <a:gd name="connsiteX1" fmla="*/ 400050 w 857250"/>
              <a:gd name="connsiteY1" fmla="*/ 285750 h 290513"/>
              <a:gd name="connsiteX2" fmla="*/ 857250 w 857250"/>
              <a:gd name="connsiteY2" fmla="*/ 0 h 290513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78084 h 290089"/>
              <a:gd name="connsiteX1" fmla="*/ 367481 w 857250"/>
              <a:gd name="connsiteY1" fmla="*/ 290089 h 290089"/>
              <a:gd name="connsiteX2" fmla="*/ 857250 w 857250"/>
              <a:gd name="connsiteY2" fmla="*/ 49509 h 290089"/>
              <a:gd name="connsiteX0" fmla="*/ 0 w 891679"/>
              <a:gd name="connsiteY0" fmla="*/ 29715 h 290089"/>
              <a:gd name="connsiteX1" fmla="*/ 401910 w 891679"/>
              <a:gd name="connsiteY1" fmla="*/ 290089 h 290089"/>
              <a:gd name="connsiteX2" fmla="*/ 891679 w 891679"/>
              <a:gd name="connsiteY2" fmla="*/ 49509 h 290089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679" h="310306">
                <a:moveTo>
                  <a:pt x="0" y="31750"/>
                </a:moveTo>
                <a:cubicBezTo>
                  <a:pt x="396800" y="289992"/>
                  <a:pt x="16743" y="56556"/>
                  <a:pt x="432891" y="310306"/>
                </a:cubicBezTo>
                <a:cubicBezTo>
                  <a:pt x="869131" y="15751"/>
                  <a:pt x="557287" y="230808"/>
                  <a:pt x="891679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259632" y="2132856"/>
            <a:ext cx="100811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59632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226774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3203848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4067944" y="400506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/>
          <p:cNvSpPr/>
          <p:nvPr/>
        </p:nvSpPr>
        <p:spPr>
          <a:xfrm>
            <a:off x="4932040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6876256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586814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2758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/>
          <p:cNvSpPr/>
          <p:nvPr/>
        </p:nvSpPr>
        <p:spPr>
          <a:xfrm>
            <a:off x="1835696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/>
          <p:cNvSpPr/>
          <p:nvPr/>
        </p:nvSpPr>
        <p:spPr>
          <a:xfrm>
            <a:off x="2771800" y="40770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/>
          <p:cNvSpPr/>
          <p:nvPr/>
        </p:nvSpPr>
        <p:spPr>
          <a:xfrm>
            <a:off x="3635896" y="46531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/>
          <p:cNvSpPr/>
          <p:nvPr/>
        </p:nvSpPr>
        <p:spPr>
          <a:xfrm>
            <a:off x="4521200" y="46277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/>
          <p:cNvSpPr/>
          <p:nvPr/>
        </p:nvSpPr>
        <p:spPr>
          <a:xfrm>
            <a:off x="5385296" y="40516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/>
          <p:cNvSpPr/>
          <p:nvPr/>
        </p:nvSpPr>
        <p:spPr>
          <a:xfrm>
            <a:off x="7329512" y="27555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/>
          <p:cNvSpPr/>
          <p:nvPr/>
        </p:nvSpPr>
        <p:spPr>
          <a:xfrm>
            <a:off x="6321400" y="34036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Freeform 52"/>
          <p:cNvSpPr/>
          <p:nvPr/>
        </p:nvSpPr>
        <p:spPr>
          <a:xfrm>
            <a:off x="1282700" y="1858433"/>
            <a:ext cx="1003300" cy="1178984"/>
          </a:xfrm>
          <a:custGeom>
            <a:avLst/>
            <a:gdLst>
              <a:gd name="connsiteX0" fmla="*/ 0 w 1003300"/>
              <a:gd name="connsiteY0" fmla="*/ 287867 h 1178984"/>
              <a:gd name="connsiteX1" fmla="*/ 546100 w 1003300"/>
              <a:gd name="connsiteY1" fmla="*/ 59267 h 1178984"/>
              <a:gd name="connsiteX2" fmla="*/ 533400 w 1003300"/>
              <a:gd name="connsiteY2" fmla="*/ 643467 h 1178984"/>
              <a:gd name="connsiteX3" fmla="*/ 469900 w 1003300"/>
              <a:gd name="connsiteY3" fmla="*/ 1126067 h 1178984"/>
              <a:gd name="connsiteX4" fmla="*/ 1003300 w 1003300"/>
              <a:gd name="connsiteY4" fmla="*/ 960967 h 117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0" h="1178984">
                <a:moveTo>
                  <a:pt x="0" y="287867"/>
                </a:moveTo>
                <a:cubicBezTo>
                  <a:pt x="228600" y="143933"/>
                  <a:pt x="457200" y="0"/>
                  <a:pt x="546100" y="59267"/>
                </a:cubicBezTo>
                <a:cubicBezTo>
                  <a:pt x="635000" y="118534"/>
                  <a:pt x="546100" y="465667"/>
                  <a:pt x="533400" y="643467"/>
                </a:cubicBezTo>
                <a:cubicBezTo>
                  <a:pt x="520700" y="821267"/>
                  <a:pt x="391583" y="1073150"/>
                  <a:pt x="469900" y="1126067"/>
                </a:cubicBezTo>
                <a:cubicBezTo>
                  <a:pt x="548217" y="1178984"/>
                  <a:pt x="775758" y="1069975"/>
                  <a:pt x="1003300" y="960967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TextBox 54"/>
          <p:cNvSpPr txBox="1"/>
          <p:nvPr/>
        </p:nvSpPr>
        <p:spPr>
          <a:xfrm>
            <a:off x="7236296" y="206084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Strong Signal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One principal behind diffraction is Bragg's law or Bragg diffraction. 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61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sp>
        <p:nvSpPr>
          <p:cNvPr id="5" name="Line 4"/>
          <p:cNvSpPr>
            <a:spLocks noChangeAspect="1" noChangeShapeType="1"/>
          </p:cNvSpPr>
          <p:nvPr/>
        </p:nvSpPr>
        <p:spPr bwMode="auto">
          <a:xfrm>
            <a:off x="323850" y="4029745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>
            <a:off x="323850" y="4974307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Line 6"/>
          <p:cNvSpPr>
            <a:spLocks noChangeAspect="1" noChangeShapeType="1"/>
          </p:cNvSpPr>
          <p:nvPr/>
        </p:nvSpPr>
        <p:spPr bwMode="auto">
          <a:xfrm>
            <a:off x="1268413" y="2139032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8" name="Line 8"/>
          <p:cNvSpPr>
            <a:spLocks noChangeAspect="1" noChangeShapeType="1"/>
          </p:cNvSpPr>
          <p:nvPr/>
        </p:nvSpPr>
        <p:spPr bwMode="auto">
          <a:xfrm flipV="1">
            <a:off x="4098925" y="2140620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Line 10"/>
          <p:cNvSpPr>
            <a:spLocks noChangeAspect="1" noChangeShapeType="1"/>
          </p:cNvSpPr>
          <p:nvPr/>
        </p:nvSpPr>
        <p:spPr bwMode="auto">
          <a:xfrm flipH="1">
            <a:off x="3676650" y="4029745"/>
            <a:ext cx="422275" cy="649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" name="Line 11"/>
          <p:cNvSpPr>
            <a:spLocks noChangeAspect="1" noChangeShapeType="1"/>
          </p:cNvSpPr>
          <p:nvPr/>
        </p:nvSpPr>
        <p:spPr bwMode="auto">
          <a:xfrm>
            <a:off x="4098925" y="4029745"/>
            <a:ext cx="452438" cy="638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1" name="AutoShape 12"/>
          <p:cNvSpPr>
            <a:spLocks noChangeAspect="1"/>
          </p:cNvSpPr>
          <p:nvPr/>
        </p:nvSpPr>
        <p:spPr bwMode="auto">
          <a:xfrm rot="3330602">
            <a:off x="4278313" y="4755232"/>
            <a:ext cx="379412" cy="566738"/>
          </a:xfrm>
          <a:prstGeom prst="rightBrace">
            <a:avLst>
              <a:gd name="adj1" fmla="val 12448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 rot="2007198">
            <a:off x="3689350" y="4625057"/>
            <a:ext cx="95250" cy="9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 rot="3377218">
            <a:off x="4435475" y="4609183"/>
            <a:ext cx="96837" cy="9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4097338" y="403292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5" name="AutoShape 17"/>
          <p:cNvSpPr>
            <a:spLocks noChangeAspect="1"/>
          </p:cNvSpPr>
          <p:nvPr/>
        </p:nvSpPr>
        <p:spPr bwMode="auto">
          <a:xfrm rot="10800000" flipH="1">
            <a:off x="6314480" y="4018806"/>
            <a:ext cx="379412" cy="933450"/>
          </a:xfrm>
          <a:prstGeom prst="rightBrace">
            <a:avLst>
              <a:gd name="adj1" fmla="val 20502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6" name="Arc 18"/>
          <p:cNvSpPr>
            <a:spLocks/>
          </p:cNvSpPr>
          <p:nvPr/>
        </p:nvSpPr>
        <p:spPr bwMode="auto">
          <a:xfrm rot="5400000">
            <a:off x="4026694" y="4114676"/>
            <a:ext cx="288925" cy="157163"/>
          </a:xfrm>
          <a:custGeom>
            <a:avLst/>
            <a:gdLst>
              <a:gd name="T0" fmla="*/ 35580873 w 21600"/>
              <a:gd name="T1" fmla="*/ 0 h 15670"/>
              <a:gd name="T2" fmla="*/ 51694910 w 21600"/>
              <a:gd name="T3" fmla="*/ 15809315 h 15670"/>
              <a:gd name="T4" fmla="*/ 0 w 21600"/>
              <a:gd name="T5" fmla="*/ 15809315 h 15670"/>
              <a:gd name="T6" fmla="*/ 0 60000 65536"/>
              <a:gd name="T7" fmla="*/ 0 60000 65536"/>
              <a:gd name="T8" fmla="*/ 0 60000 65536"/>
              <a:gd name="T9" fmla="*/ 0 w 21600"/>
              <a:gd name="T10" fmla="*/ 0 h 15670"/>
              <a:gd name="T11" fmla="*/ 21600 w 21600"/>
              <a:gd name="T12" fmla="*/ 15670 h 156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70" fill="none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</a:path>
              <a:path w="21600" h="15670" stroke="0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  <a:lnTo>
                  <a:pt x="0" y="1567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695728" y="4148534"/>
            <a:ext cx="244827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 dirty="0" smtClean="0">
                <a:latin typeface="Arial" charset="0"/>
                <a:sym typeface="Symbol" pitchFamily="18" charset="2"/>
              </a:rPr>
              <a:t>d, spacing  between crystal layers</a:t>
            </a:r>
            <a:endParaRPr lang="en-AU" dirty="0"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049713" y="4220245"/>
            <a:ext cx="5222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4552950" y="5060032"/>
            <a:ext cx="117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d sin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699792" y="1988840"/>
            <a:ext cx="3096344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2=2d sin</a:t>
            </a:r>
          </a:p>
        </p:txBody>
      </p:sp>
      <p:sp>
        <p:nvSpPr>
          <p:cNvPr id="26" name="Line 6"/>
          <p:cNvSpPr>
            <a:spLocks noChangeAspect="1" noChangeShapeType="1"/>
          </p:cNvSpPr>
          <p:nvPr/>
        </p:nvSpPr>
        <p:spPr bwMode="auto">
          <a:xfrm>
            <a:off x="859929" y="2808958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7" name="Line 8"/>
          <p:cNvSpPr>
            <a:spLocks noChangeAspect="1" noChangeShapeType="1"/>
          </p:cNvSpPr>
          <p:nvPr/>
        </p:nvSpPr>
        <p:spPr bwMode="auto">
          <a:xfrm flipV="1">
            <a:off x="4557712" y="2766094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3635896" y="4653136"/>
            <a:ext cx="891679" cy="310306"/>
          </a:xfrm>
          <a:custGeom>
            <a:avLst/>
            <a:gdLst>
              <a:gd name="connsiteX0" fmla="*/ 0 w 857250"/>
              <a:gd name="connsiteY0" fmla="*/ 28575 h 290513"/>
              <a:gd name="connsiteX1" fmla="*/ 400050 w 857250"/>
              <a:gd name="connsiteY1" fmla="*/ 285750 h 290513"/>
              <a:gd name="connsiteX2" fmla="*/ 857250 w 857250"/>
              <a:gd name="connsiteY2" fmla="*/ 0 h 290513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78084 h 290089"/>
              <a:gd name="connsiteX1" fmla="*/ 367481 w 857250"/>
              <a:gd name="connsiteY1" fmla="*/ 290089 h 290089"/>
              <a:gd name="connsiteX2" fmla="*/ 857250 w 857250"/>
              <a:gd name="connsiteY2" fmla="*/ 49509 h 290089"/>
              <a:gd name="connsiteX0" fmla="*/ 0 w 891679"/>
              <a:gd name="connsiteY0" fmla="*/ 29715 h 290089"/>
              <a:gd name="connsiteX1" fmla="*/ 401910 w 891679"/>
              <a:gd name="connsiteY1" fmla="*/ 290089 h 290089"/>
              <a:gd name="connsiteX2" fmla="*/ 891679 w 891679"/>
              <a:gd name="connsiteY2" fmla="*/ 49509 h 290089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679" h="310306">
                <a:moveTo>
                  <a:pt x="0" y="31750"/>
                </a:moveTo>
                <a:cubicBezTo>
                  <a:pt x="396800" y="289992"/>
                  <a:pt x="16743" y="56556"/>
                  <a:pt x="432891" y="310306"/>
                </a:cubicBezTo>
                <a:cubicBezTo>
                  <a:pt x="869131" y="15751"/>
                  <a:pt x="557287" y="230808"/>
                  <a:pt x="891679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259632" y="2132856"/>
            <a:ext cx="100811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59632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226774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3203848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4067944" y="400506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/>
          <p:cNvSpPr/>
          <p:nvPr/>
        </p:nvSpPr>
        <p:spPr>
          <a:xfrm>
            <a:off x="4932040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6876256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586814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2758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/>
          <p:cNvSpPr/>
          <p:nvPr/>
        </p:nvSpPr>
        <p:spPr>
          <a:xfrm>
            <a:off x="1835696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/>
          <p:cNvSpPr/>
          <p:nvPr/>
        </p:nvSpPr>
        <p:spPr>
          <a:xfrm>
            <a:off x="2771800" y="40770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/>
          <p:cNvSpPr/>
          <p:nvPr/>
        </p:nvSpPr>
        <p:spPr>
          <a:xfrm>
            <a:off x="3635896" y="46531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/>
          <p:cNvSpPr/>
          <p:nvPr/>
        </p:nvSpPr>
        <p:spPr>
          <a:xfrm>
            <a:off x="4521200" y="46277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/>
          <p:cNvSpPr/>
          <p:nvPr/>
        </p:nvSpPr>
        <p:spPr>
          <a:xfrm>
            <a:off x="5385296" y="40516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/>
          <p:cNvSpPr/>
          <p:nvPr/>
        </p:nvSpPr>
        <p:spPr>
          <a:xfrm>
            <a:off x="7329512" y="27555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/>
          <p:cNvSpPr/>
          <p:nvPr/>
        </p:nvSpPr>
        <p:spPr>
          <a:xfrm>
            <a:off x="6321400" y="34036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1763688" y="24928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Freeform 44"/>
          <p:cNvSpPr/>
          <p:nvPr/>
        </p:nvSpPr>
        <p:spPr>
          <a:xfrm>
            <a:off x="1257300" y="2004483"/>
            <a:ext cx="1041400" cy="941917"/>
          </a:xfrm>
          <a:custGeom>
            <a:avLst/>
            <a:gdLst>
              <a:gd name="connsiteX0" fmla="*/ 0 w 1041400"/>
              <a:gd name="connsiteY0" fmla="*/ 154517 h 941917"/>
              <a:gd name="connsiteX1" fmla="*/ 279400 w 1041400"/>
              <a:gd name="connsiteY1" fmla="*/ 27517 h 941917"/>
              <a:gd name="connsiteX2" fmla="*/ 266700 w 1041400"/>
              <a:gd name="connsiteY2" fmla="*/ 319617 h 941917"/>
              <a:gd name="connsiteX3" fmla="*/ 215900 w 1041400"/>
              <a:gd name="connsiteY3" fmla="*/ 624417 h 941917"/>
              <a:gd name="connsiteX4" fmla="*/ 520700 w 1041400"/>
              <a:gd name="connsiteY4" fmla="*/ 497417 h 941917"/>
              <a:gd name="connsiteX5" fmla="*/ 838200 w 1041400"/>
              <a:gd name="connsiteY5" fmla="*/ 332317 h 941917"/>
              <a:gd name="connsiteX6" fmla="*/ 800100 w 1041400"/>
              <a:gd name="connsiteY6" fmla="*/ 662517 h 941917"/>
              <a:gd name="connsiteX7" fmla="*/ 762000 w 1041400"/>
              <a:gd name="connsiteY7" fmla="*/ 916517 h 941917"/>
              <a:gd name="connsiteX8" fmla="*/ 1041400 w 1041400"/>
              <a:gd name="connsiteY8" fmla="*/ 814917 h 94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00" h="941917">
                <a:moveTo>
                  <a:pt x="0" y="154517"/>
                </a:moveTo>
                <a:cubicBezTo>
                  <a:pt x="117475" y="77258"/>
                  <a:pt x="234950" y="0"/>
                  <a:pt x="279400" y="27517"/>
                </a:cubicBezTo>
                <a:cubicBezTo>
                  <a:pt x="323850" y="55034"/>
                  <a:pt x="277283" y="220134"/>
                  <a:pt x="266700" y="319617"/>
                </a:cubicBezTo>
                <a:cubicBezTo>
                  <a:pt x="256117" y="419100"/>
                  <a:pt x="173567" y="594784"/>
                  <a:pt x="215900" y="624417"/>
                </a:cubicBezTo>
                <a:cubicBezTo>
                  <a:pt x="258233" y="654050"/>
                  <a:pt x="416983" y="546100"/>
                  <a:pt x="520700" y="497417"/>
                </a:cubicBezTo>
                <a:cubicBezTo>
                  <a:pt x="624417" y="448734"/>
                  <a:pt x="791633" y="304800"/>
                  <a:pt x="838200" y="332317"/>
                </a:cubicBezTo>
                <a:cubicBezTo>
                  <a:pt x="884767" y="359834"/>
                  <a:pt x="812800" y="565150"/>
                  <a:pt x="800100" y="662517"/>
                </a:cubicBezTo>
                <a:cubicBezTo>
                  <a:pt x="787400" y="759884"/>
                  <a:pt x="721783" y="891117"/>
                  <a:pt x="762000" y="916517"/>
                </a:cubicBezTo>
                <a:cubicBezTo>
                  <a:pt x="802217" y="941917"/>
                  <a:pt x="921808" y="878417"/>
                  <a:pt x="1041400" y="814917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/>
          <p:cNvSpPr/>
          <p:nvPr/>
        </p:nvSpPr>
        <p:spPr>
          <a:xfrm>
            <a:off x="2771800" y="31409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/>
          <p:cNvSpPr/>
          <p:nvPr/>
        </p:nvSpPr>
        <p:spPr>
          <a:xfrm>
            <a:off x="3635896" y="371703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/>
          <p:cNvSpPr/>
          <p:nvPr/>
        </p:nvSpPr>
        <p:spPr>
          <a:xfrm>
            <a:off x="4499992" y="371703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/>
          <p:cNvSpPr/>
          <p:nvPr/>
        </p:nvSpPr>
        <p:spPr>
          <a:xfrm>
            <a:off x="5436096" y="30901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Oval 53"/>
          <p:cNvSpPr/>
          <p:nvPr/>
        </p:nvSpPr>
        <p:spPr>
          <a:xfrm>
            <a:off x="6372200" y="24928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Oval 54"/>
          <p:cNvSpPr/>
          <p:nvPr/>
        </p:nvSpPr>
        <p:spPr>
          <a:xfrm>
            <a:off x="4932040" y="436510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Oval 55"/>
          <p:cNvSpPr/>
          <p:nvPr/>
        </p:nvSpPr>
        <p:spPr>
          <a:xfrm>
            <a:off x="5868144" y="373824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Oval 56"/>
          <p:cNvSpPr/>
          <p:nvPr/>
        </p:nvSpPr>
        <p:spPr>
          <a:xfrm>
            <a:off x="6804248" y="31409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Oval 57"/>
          <p:cNvSpPr/>
          <p:nvPr/>
        </p:nvSpPr>
        <p:spPr>
          <a:xfrm>
            <a:off x="1331640" y="31409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Oval 58"/>
          <p:cNvSpPr/>
          <p:nvPr/>
        </p:nvSpPr>
        <p:spPr>
          <a:xfrm>
            <a:off x="2339752" y="378904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Oval 59"/>
          <p:cNvSpPr/>
          <p:nvPr/>
        </p:nvSpPr>
        <p:spPr>
          <a:xfrm>
            <a:off x="3203848" y="436510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Oval 60"/>
          <p:cNvSpPr/>
          <p:nvPr/>
        </p:nvSpPr>
        <p:spPr>
          <a:xfrm>
            <a:off x="4067944" y="49411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TextBox 61"/>
          <p:cNvSpPr txBox="1"/>
          <p:nvPr/>
        </p:nvSpPr>
        <p:spPr>
          <a:xfrm>
            <a:off x="7236296" y="206084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Strong Signal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One principal behind diffraction is Bragg's law or Bragg diffraction. 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62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sp>
        <p:nvSpPr>
          <p:cNvPr id="5" name="Line 4"/>
          <p:cNvSpPr>
            <a:spLocks noChangeAspect="1" noChangeShapeType="1"/>
          </p:cNvSpPr>
          <p:nvPr/>
        </p:nvSpPr>
        <p:spPr bwMode="auto">
          <a:xfrm>
            <a:off x="323850" y="4029745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>
            <a:off x="323850" y="4974307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Line 6"/>
          <p:cNvSpPr>
            <a:spLocks noChangeAspect="1" noChangeShapeType="1"/>
          </p:cNvSpPr>
          <p:nvPr/>
        </p:nvSpPr>
        <p:spPr bwMode="auto">
          <a:xfrm>
            <a:off x="1268413" y="2139032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8" name="Line 8"/>
          <p:cNvSpPr>
            <a:spLocks noChangeAspect="1" noChangeShapeType="1"/>
          </p:cNvSpPr>
          <p:nvPr/>
        </p:nvSpPr>
        <p:spPr bwMode="auto">
          <a:xfrm flipV="1">
            <a:off x="4098925" y="2140620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Line 10"/>
          <p:cNvSpPr>
            <a:spLocks noChangeAspect="1" noChangeShapeType="1"/>
          </p:cNvSpPr>
          <p:nvPr/>
        </p:nvSpPr>
        <p:spPr bwMode="auto">
          <a:xfrm flipH="1">
            <a:off x="3676650" y="4029745"/>
            <a:ext cx="422275" cy="649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" name="Line 11"/>
          <p:cNvSpPr>
            <a:spLocks noChangeAspect="1" noChangeShapeType="1"/>
          </p:cNvSpPr>
          <p:nvPr/>
        </p:nvSpPr>
        <p:spPr bwMode="auto">
          <a:xfrm>
            <a:off x="4098925" y="4029745"/>
            <a:ext cx="452438" cy="638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1" name="AutoShape 12"/>
          <p:cNvSpPr>
            <a:spLocks noChangeAspect="1"/>
          </p:cNvSpPr>
          <p:nvPr/>
        </p:nvSpPr>
        <p:spPr bwMode="auto">
          <a:xfrm rot="3330602">
            <a:off x="4278313" y="4755232"/>
            <a:ext cx="379412" cy="566738"/>
          </a:xfrm>
          <a:prstGeom prst="rightBrace">
            <a:avLst>
              <a:gd name="adj1" fmla="val 12448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 rot="2007198">
            <a:off x="3689350" y="4625057"/>
            <a:ext cx="95250" cy="9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 rot="3377218">
            <a:off x="4435475" y="4609183"/>
            <a:ext cx="96837" cy="9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4097338" y="403292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5" name="AutoShape 17"/>
          <p:cNvSpPr>
            <a:spLocks noChangeAspect="1"/>
          </p:cNvSpPr>
          <p:nvPr/>
        </p:nvSpPr>
        <p:spPr bwMode="auto">
          <a:xfrm rot="10800000" flipH="1">
            <a:off x="6314480" y="4018806"/>
            <a:ext cx="379412" cy="933450"/>
          </a:xfrm>
          <a:prstGeom prst="rightBrace">
            <a:avLst>
              <a:gd name="adj1" fmla="val 20502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6" name="Arc 18"/>
          <p:cNvSpPr>
            <a:spLocks/>
          </p:cNvSpPr>
          <p:nvPr/>
        </p:nvSpPr>
        <p:spPr bwMode="auto">
          <a:xfrm rot="5400000">
            <a:off x="4026694" y="4114676"/>
            <a:ext cx="288925" cy="157163"/>
          </a:xfrm>
          <a:custGeom>
            <a:avLst/>
            <a:gdLst>
              <a:gd name="T0" fmla="*/ 35580873 w 21600"/>
              <a:gd name="T1" fmla="*/ 0 h 15670"/>
              <a:gd name="T2" fmla="*/ 51694910 w 21600"/>
              <a:gd name="T3" fmla="*/ 15809315 h 15670"/>
              <a:gd name="T4" fmla="*/ 0 w 21600"/>
              <a:gd name="T5" fmla="*/ 15809315 h 15670"/>
              <a:gd name="T6" fmla="*/ 0 60000 65536"/>
              <a:gd name="T7" fmla="*/ 0 60000 65536"/>
              <a:gd name="T8" fmla="*/ 0 60000 65536"/>
              <a:gd name="T9" fmla="*/ 0 w 21600"/>
              <a:gd name="T10" fmla="*/ 0 h 15670"/>
              <a:gd name="T11" fmla="*/ 21600 w 21600"/>
              <a:gd name="T12" fmla="*/ 15670 h 156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70" fill="none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</a:path>
              <a:path w="21600" h="15670" stroke="0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  <a:lnTo>
                  <a:pt x="0" y="1567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695728" y="4148534"/>
            <a:ext cx="244827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 dirty="0" smtClean="0">
                <a:latin typeface="Arial" charset="0"/>
                <a:sym typeface="Symbol" pitchFamily="18" charset="2"/>
              </a:rPr>
              <a:t>d, spacing  between crystal layers</a:t>
            </a:r>
            <a:endParaRPr lang="en-AU" dirty="0"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049713" y="4220245"/>
            <a:ext cx="5222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4552950" y="5060032"/>
            <a:ext cx="117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d sin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699792" y="1988840"/>
            <a:ext cx="3096344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2.4=2d sin</a:t>
            </a:r>
          </a:p>
        </p:txBody>
      </p:sp>
      <p:sp>
        <p:nvSpPr>
          <p:cNvPr id="26" name="Line 6"/>
          <p:cNvSpPr>
            <a:spLocks noChangeAspect="1" noChangeShapeType="1"/>
          </p:cNvSpPr>
          <p:nvPr/>
        </p:nvSpPr>
        <p:spPr bwMode="auto">
          <a:xfrm>
            <a:off x="859929" y="2808958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7" name="Line 8"/>
          <p:cNvSpPr>
            <a:spLocks noChangeAspect="1" noChangeShapeType="1"/>
          </p:cNvSpPr>
          <p:nvPr/>
        </p:nvSpPr>
        <p:spPr bwMode="auto">
          <a:xfrm flipV="1">
            <a:off x="4557712" y="2766094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3635896" y="4653136"/>
            <a:ext cx="891679" cy="310306"/>
          </a:xfrm>
          <a:custGeom>
            <a:avLst/>
            <a:gdLst>
              <a:gd name="connsiteX0" fmla="*/ 0 w 857250"/>
              <a:gd name="connsiteY0" fmla="*/ 28575 h 290513"/>
              <a:gd name="connsiteX1" fmla="*/ 400050 w 857250"/>
              <a:gd name="connsiteY1" fmla="*/ 285750 h 290513"/>
              <a:gd name="connsiteX2" fmla="*/ 857250 w 857250"/>
              <a:gd name="connsiteY2" fmla="*/ 0 h 290513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78084 h 290089"/>
              <a:gd name="connsiteX1" fmla="*/ 367481 w 857250"/>
              <a:gd name="connsiteY1" fmla="*/ 290089 h 290089"/>
              <a:gd name="connsiteX2" fmla="*/ 857250 w 857250"/>
              <a:gd name="connsiteY2" fmla="*/ 49509 h 290089"/>
              <a:gd name="connsiteX0" fmla="*/ 0 w 891679"/>
              <a:gd name="connsiteY0" fmla="*/ 29715 h 290089"/>
              <a:gd name="connsiteX1" fmla="*/ 401910 w 891679"/>
              <a:gd name="connsiteY1" fmla="*/ 290089 h 290089"/>
              <a:gd name="connsiteX2" fmla="*/ 891679 w 891679"/>
              <a:gd name="connsiteY2" fmla="*/ 49509 h 290089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679" h="310306">
                <a:moveTo>
                  <a:pt x="0" y="31750"/>
                </a:moveTo>
                <a:cubicBezTo>
                  <a:pt x="396800" y="289992"/>
                  <a:pt x="16743" y="56556"/>
                  <a:pt x="432891" y="310306"/>
                </a:cubicBezTo>
                <a:cubicBezTo>
                  <a:pt x="869131" y="15751"/>
                  <a:pt x="557287" y="230808"/>
                  <a:pt x="891679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259632" y="2132856"/>
            <a:ext cx="100811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59632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2051720" y="263691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1657772" y="237428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Freeform 44"/>
          <p:cNvSpPr/>
          <p:nvPr/>
        </p:nvSpPr>
        <p:spPr>
          <a:xfrm>
            <a:off x="1257300" y="2004483"/>
            <a:ext cx="794420" cy="776445"/>
          </a:xfrm>
          <a:custGeom>
            <a:avLst/>
            <a:gdLst>
              <a:gd name="connsiteX0" fmla="*/ 0 w 1041400"/>
              <a:gd name="connsiteY0" fmla="*/ 154517 h 941917"/>
              <a:gd name="connsiteX1" fmla="*/ 279400 w 1041400"/>
              <a:gd name="connsiteY1" fmla="*/ 27517 h 941917"/>
              <a:gd name="connsiteX2" fmla="*/ 266700 w 1041400"/>
              <a:gd name="connsiteY2" fmla="*/ 319617 h 941917"/>
              <a:gd name="connsiteX3" fmla="*/ 215900 w 1041400"/>
              <a:gd name="connsiteY3" fmla="*/ 624417 h 941917"/>
              <a:gd name="connsiteX4" fmla="*/ 520700 w 1041400"/>
              <a:gd name="connsiteY4" fmla="*/ 497417 h 941917"/>
              <a:gd name="connsiteX5" fmla="*/ 838200 w 1041400"/>
              <a:gd name="connsiteY5" fmla="*/ 332317 h 941917"/>
              <a:gd name="connsiteX6" fmla="*/ 800100 w 1041400"/>
              <a:gd name="connsiteY6" fmla="*/ 662517 h 941917"/>
              <a:gd name="connsiteX7" fmla="*/ 762000 w 1041400"/>
              <a:gd name="connsiteY7" fmla="*/ 916517 h 941917"/>
              <a:gd name="connsiteX8" fmla="*/ 1041400 w 1041400"/>
              <a:gd name="connsiteY8" fmla="*/ 814917 h 94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00" h="941917">
                <a:moveTo>
                  <a:pt x="0" y="154517"/>
                </a:moveTo>
                <a:cubicBezTo>
                  <a:pt x="117475" y="77258"/>
                  <a:pt x="234950" y="0"/>
                  <a:pt x="279400" y="27517"/>
                </a:cubicBezTo>
                <a:cubicBezTo>
                  <a:pt x="323850" y="55034"/>
                  <a:pt x="277283" y="220134"/>
                  <a:pt x="266700" y="319617"/>
                </a:cubicBezTo>
                <a:cubicBezTo>
                  <a:pt x="256117" y="419100"/>
                  <a:pt x="173567" y="594784"/>
                  <a:pt x="215900" y="624417"/>
                </a:cubicBezTo>
                <a:cubicBezTo>
                  <a:pt x="258233" y="654050"/>
                  <a:pt x="416983" y="546100"/>
                  <a:pt x="520700" y="497417"/>
                </a:cubicBezTo>
                <a:cubicBezTo>
                  <a:pt x="624417" y="448734"/>
                  <a:pt x="791633" y="304800"/>
                  <a:pt x="838200" y="332317"/>
                </a:cubicBezTo>
                <a:cubicBezTo>
                  <a:pt x="884767" y="359834"/>
                  <a:pt x="812800" y="565150"/>
                  <a:pt x="800100" y="662517"/>
                </a:cubicBezTo>
                <a:cubicBezTo>
                  <a:pt x="787400" y="759884"/>
                  <a:pt x="721783" y="891117"/>
                  <a:pt x="762000" y="916517"/>
                </a:cubicBezTo>
                <a:cubicBezTo>
                  <a:pt x="802217" y="941917"/>
                  <a:pt x="921808" y="878417"/>
                  <a:pt x="1041400" y="814917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Oval 61"/>
          <p:cNvSpPr/>
          <p:nvPr/>
        </p:nvSpPr>
        <p:spPr>
          <a:xfrm>
            <a:off x="2445668" y="289954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Oval 62"/>
          <p:cNvSpPr/>
          <p:nvPr/>
        </p:nvSpPr>
        <p:spPr>
          <a:xfrm>
            <a:off x="3237756" y="34036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Oval 63"/>
          <p:cNvSpPr/>
          <p:nvPr/>
        </p:nvSpPr>
        <p:spPr>
          <a:xfrm>
            <a:off x="2843808" y="31409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Oval 64"/>
          <p:cNvSpPr/>
          <p:nvPr/>
        </p:nvSpPr>
        <p:spPr>
          <a:xfrm>
            <a:off x="3597796" y="369163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6" name="Oval 65"/>
          <p:cNvSpPr/>
          <p:nvPr/>
        </p:nvSpPr>
        <p:spPr>
          <a:xfrm>
            <a:off x="4499992" y="371703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Oval 66"/>
          <p:cNvSpPr/>
          <p:nvPr/>
        </p:nvSpPr>
        <p:spPr>
          <a:xfrm>
            <a:off x="4048894" y="397648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Oval 67"/>
          <p:cNvSpPr/>
          <p:nvPr/>
        </p:nvSpPr>
        <p:spPr>
          <a:xfrm>
            <a:off x="5813916" y="2816741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Oval 68"/>
          <p:cNvSpPr/>
          <p:nvPr/>
        </p:nvSpPr>
        <p:spPr>
          <a:xfrm>
            <a:off x="4915401" y="341668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/>
          <p:cNvSpPr/>
          <p:nvPr/>
        </p:nvSpPr>
        <p:spPr>
          <a:xfrm>
            <a:off x="5359896" y="312357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2" name="Oval 71"/>
          <p:cNvSpPr/>
          <p:nvPr/>
        </p:nvSpPr>
        <p:spPr>
          <a:xfrm>
            <a:off x="6246728" y="2534677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Oval 72"/>
          <p:cNvSpPr/>
          <p:nvPr/>
        </p:nvSpPr>
        <p:spPr>
          <a:xfrm>
            <a:off x="6675983" y="224918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4" name="Oval 73"/>
          <p:cNvSpPr/>
          <p:nvPr/>
        </p:nvSpPr>
        <p:spPr>
          <a:xfrm>
            <a:off x="861492" y="28063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Oval 74"/>
          <p:cNvSpPr/>
          <p:nvPr/>
        </p:nvSpPr>
        <p:spPr>
          <a:xfrm>
            <a:off x="1653580" y="331038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Oval 75"/>
          <p:cNvSpPr/>
          <p:nvPr/>
        </p:nvSpPr>
        <p:spPr>
          <a:xfrm>
            <a:off x="1259632" y="304775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Oval 76"/>
          <p:cNvSpPr/>
          <p:nvPr/>
        </p:nvSpPr>
        <p:spPr>
          <a:xfrm>
            <a:off x="2023145" y="358152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Oval 77"/>
          <p:cNvSpPr/>
          <p:nvPr/>
        </p:nvSpPr>
        <p:spPr>
          <a:xfrm>
            <a:off x="2815233" y="408558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9" name="Oval 78"/>
          <p:cNvSpPr/>
          <p:nvPr/>
        </p:nvSpPr>
        <p:spPr>
          <a:xfrm>
            <a:off x="2421285" y="382294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0" name="Oval 79"/>
          <p:cNvSpPr/>
          <p:nvPr/>
        </p:nvSpPr>
        <p:spPr>
          <a:xfrm>
            <a:off x="3175273" y="437361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Oval 80"/>
          <p:cNvSpPr/>
          <p:nvPr/>
        </p:nvSpPr>
        <p:spPr>
          <a:xfrm>
            <a:off x="3573413" y="46150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Oval 81"/>
          <p:cNvSpPr/>
          <p:nvPr/>
        </p:nvSpPr>
        <p:spPr>
          <a:xfrm>
            <a:off x="3944883" y="487106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3" name="Oval 82"/>
          <p:cNvSpPr/>
          <p:nvPr/>
        </p:nvSpPr>
        <p:spPr>
          <a:xfrm>
            <a:off x="4333116" y="4723239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/>
          <p:cNvSpPr/>
          <p:nvPr/>
        </p:nvSpPr>
        <p:spPr>
          <a:xfrm>
            <a:off x="4734808" y="447889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Oval 84"/>
          <p:cNvSpPr/>
          <p:nvPr/>
        </p:nvSpPr>
        <p:spPr>
          <a:xfrm>
            <a:off x="5805532" y="373265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Oval 85"/>
          <p:cNvSpPr/>
          <p:nvPr/>
        </p:nvSpPr>
        <p:spPr>
          <a:xfrm>
            <a:off x="5087992" y="424687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Oval 86"/>
          <p:cNvSpPr/>
          <p:nvPr/>
        </p:nvSpPr>
        <p:spPr>
          <a:xfrm>
            <a:off x="5427712" y="399185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Oval 87"/>
          <p:cNvSpPr/>
          <p:nvPr/>
        </p:nvSpPr>
        <p:spPr>
          <a:xfrm>
            <a:off x="6948264" y="298209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" name="Oval 88"/>
          <p:cNvSpPr/>
          <p:nvPr/>
        </p:nvSpPr>
        <p:spPr>
          <a:xfrm>
            <a:off x="6200244" y="348869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0" name="Oval 89"/>
          <p:cNvSpPr/>
          <p:nvPr/>
        </p:nvSpPr>
        <p:spPr>
          <a:xfrm>
            <a:off x="6562824" y="324129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2" name="Straight Connector 91"/>
          <p:cNvCxnSpPr/>
          <p:nvPr/>
        </p:nvCxnSpPr>
        <p:spPr>
          <a:xfrm rot="16200000" flipH="1">
            <a:off x="6372200" y="2132856"/>
            <a:ext cx="1224136" cy="936104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236296" y="22048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Weak Signal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One principal behind diffraction is Bragg's law or Bragg diffraction. 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63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sp>
        <p:nvSpPr>
          <p:cNvPr id="5" name="Line 4"/>
          <p:cNvSpPr>
            <a:spLocks noChangeAspect="1" noChangeShapeType="1"/>
          </p:cNvSpPr>
          <p:nvPr/>
        </p:nvSpPr>
        <p:spPr bwMode="auto">
          <a:xfrm>
            <a:off x="323850" y="4029745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>
            <a:off x="323850" y="4974307"/>
            <a:ext cx="84963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Line 6"/>
          <p:cNvSpPr>
            <a:spLocks noChangeAspect="1" noChangeShapeType="1"/>
          </p:cNvSpPr>
          <p:nvPr/>
        </p:nvSpPr>
        <p:spPr bwMode="auto">
          <a:xfrm>
            <a:off x="1268413" y="2139032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8" name="Line 8"/>
          <p:cNvSpPr>
            <a:spLocks noChangeAspect="1" noChangeShapeType="1"/>
          </p:cNvSpPr>
          <p:nvPr/>
        </p:nvSpPr>
        <p:spPr bwMode="auto">
          <a:xfrm flipV="1">
            <a:off x="4098925" y="2140620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Line 10"/>
          <p:cNvSpPr>
            <a:spLocks noChangeAspect="1" noChangeShapeType="1"/>
          </p:cNvSpPr>
          <p:nvPr/>
        </p:nvSpPr>
        <p:spPr bwMode="auto">
          <a:xfrm flipH="1">
            <a:off x="3676650" y="4029745"/>
            <a:ext cx="422275" cy="649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" name="Line 11"/>
          <p:cNvSpPr>
            <a:spLocks noChangeAspect="1" noChangeShapeType="1"/>
          </p:cNvSpPr>
          <p:nvPr/>
        </p:nvSpPr>
        <p:spPr bwMode="auto">
          <a:xfrm>
            <a:off x="4098925" y="4029745"/>
            <a:ext cx="452438" cy="638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1" name="AutoShape 12"/>
          <p:cNvSpPr>
            <a:spLocks noChangeAspect="1"/>
          </p:cNvSpPr>
          <p:nvPr/>
        </p:nvSpPr>
        <p:spPr bwMode="auto">
          <a:xfrm rot="3330602">
            <a:off x="4278313" y="4755232"/>
            <a:ext cx="379412" cy="566738"/>
          </a:xfrm>
          <a:prstGeom prst="rightBrace">
            <a:avLst>
              <a:gd name="adj1" fmla="val 12448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 rot="2007198">
            <a:off x="3689350" y="4625057"/>
            <a:ext cx="95250" cy="9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 rot="3377218">
            <a:off x="4435475" y="4609183"/>
            <a:ext cx="96837" cy="9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4097338" y="403292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5" name="AutoShape 17"/>
          <p:cNvSpPr>
            <a:spLocks noChangeAspect="1"/>
          </p:cNvSpPr>
          <p:nvPr/>
        </p:nvSpPr>
        <p:spPr bwMode="auto">
          <a:xfrm rot="10800000" flipH="1">
            <a:off x="6314480" y="4018806"/>
            <a:ext cx="379412" cy="933450"/>
          </a:xfrm>
          <a:prstGeom prst="rightBrace">
            <a:avLst>
              <a:gd name="adj1" fmla="val 20502"/>
              <a:gd name="adj2" fmla="val 50000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6" name="Arc 18"/>
          <p:cNvSpPr>
            <a:spLocks/>
          </p:cNvSpPr>
          <p:nvPr/>
        </p:nvSpPr>
        <p:spPr bwMode="auto">
          <a:xfrm rot="5400000">
            <a:off x="4026694" y="4114676"/>
            <a:ext cx="288925" cy="157163"/>
          </a:xfrm>
          <a:custGeom>
            <a:avLst/>
            <a:gdLst>
              <a:gd name="T0" fmla="*/ 35580873 w 21600"/>
              <a:gd name="T1" fmla="*/ 0 h 15670"/>
              <a:gd name="T2" fmla="*/ 51694910 w 21600"/>
              <a:gd name="T3" fmla="*/ 15809315 h 15670"/>
              <a:gd name="T4" fmla="*/ 0 w 21600"/>
              <a:gd name="T5" fmla="*/ 15809315 h 15670"/>
              <a:gd name="T6" fmla="*/ 0 60000 65536"/>
              <a:gd name="T7" fmla="*/ 0 60000 65536"/>
              <a:gd name="T8" fmla="*/ 0 60000 65536"/>
              <a:gd name="T9" fmla="*/ 0 w 21600"/>
              <a:gd name="T10" fmla="*/ 0 h 15670"/>
              <a:gd name="T11" fmla="*/ 21600 w 21600"/>
              <a:gd name="T12" fmla="*/ 15670 h 156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70" fill="none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</a:path>
              <a:path w="21600" h="15670" stroke="0" extrusionOk="0">
                <a:moveTo>
                  <a:pt x="14866" y="0"/>
                </a:moveTo>
                <a:cubicBezTo>
                  <a:pt x="19165" y="4078"/>
                  <a:pt x="21600" y="9744"/>
                  <a:pt x="21600" y="15670"/>
                </a:cubicBezTo>
                <a:lnTo>
                  <a:pt x="0" y="1567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695728" y="4148534"/>
            <a:ext cx="244827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 dirty="0" smtClean="0">
                <a:latin typeface="Arial" charset="0"/>
                <a:sym typeface="Symbol" pitchFamily="18" charset="2"/>
              </a:rPr>
              <a:t>d, spacing  between crystal layers</a:t>
            </a:r>
            <a:endParaRPr lang="en-AU" dirty="0"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049713" y="4220245"/>
            <a:ext cx="5222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4552950" y="5060032"/>
            <a:ext cx="117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AU">
                <a:latin typeface="Arial" charset="0"/>
                <a:sym typeface="Symbol" pitchFamily="18" charset="2"/>
              </a:rPr>
              <a:t>d sin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699792" y="1988840"/>
            <a:ext cx="3096344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kumimoji="0" lang="en-A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d=</a:t>
            </a:r>
            <a:r>
              <a:rPr lang="en-AU" sz="3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/2sin </a:t>
            </a:r>
            <a:endParaRPr kumimoji="0" lang="en-A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sp>
        <p:nvSpPr>
          <p:cNvPr id="26" name="Line 6"/>
          <p:cNvSpPr>
            <a:spLocks noChangeAspect="1" noChangeShapeType="1"/>
          </p:cNvSpPr>
          <p:nvPr/>
        </p:nvSpPr>
        <p:spPr bwMode="auto">
          <a:xfrm>
            <a:off x="859929" y="2808958"/>
            <a:ext cx="2833687" cy="189071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7" name="Line 8"/>
          <p:cNvSpPr>
            <a:spLocks noChangeAspect="1" noChangeShapeType="1"/>
          </p:cNvSpPr>
          <p:nvPr/>
        </p:nvSpPr>
        <p:spPr bwMode="auto">
          <a:xfrm flipV="1">
            <a:off x="4557712" y="2766094"/>
            <a:ext cx="2833688" cy="1885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3635896" y="4653136"/>
            <a:ext cx="891679" cy="310306"/>
          </a:xfrm>
          <a:custGeom>
            <a:avLst/>
            <a:gdLst>
              <a:gd name="connsiteX0" fmla="*/ 0 w 857250"/>
              <a:gd name="connsiteY0" fmla="*/ 28575 h 290513"/>
              <a:gd name="connsiteX1" fmla="*/ 400050 w 857250"/>
              <a:gd name="connsiteY1" fmla="*/ 285750 h 290513"/>
              <a:gd name="connsiteX2" fmla="*/ 857250 w 857250"/>
              <a:gd name="connsiteY2" fmla="*/ 0 h 290513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7351"/>
              <a:gd name="connsiteX1" fmla="*/ 367481 w 857250"/>
              <a:gd name="connsiteY1" fmla="*/ 312588 h 317351"/>
              <a:gd name="connsiteX2" fmla="*/ 857250 w 857250"/>
              <a:gd name="connsiteY2" fmla="*/ 0 h 317351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28575 h 312588"/>
              <a:gd name="connsiteX1" fmla="*/ 367481 w 857250"/>
              <a:gd name="connsiteY1" fmla="*/ 312588 h 312588"/>
              <a:gd name="connsiteX2" fmla="*/ 857250 w 857250"/>
              <a:gd name="connsiteY2" fmla="*/ 0 h 312588"/>
              <a:gd name="connsiteX0" fmla="*/ 0 w 857250"/>
              <a:gd name="connsiteY0" fmla="*/ 78084 h 290089"/>
              <a:gd name="connsiteX1" fmla="*/ 367481 w 857250"/>
              <a:gd name="connsiteY1" fmla="*/ 290089 h 290089"/>
              <a:gd name="connsiteX2" fmla="*/ 857250 w 857250"/>
              <a:gd name="connsiteY2" fmla="*/ 49509 h 290089"/>
              <a:gd name="connsiteX0" fmla="*/ 0 w 891679"/>
              <a:gd name="connsiteY0" fmla="*/ 29715 h 290089"/>
              <a:gd name="connsiteX1" fmla="*/ 401910 w 891679"/>
              <a:gd name="connsiteY1" fmla="*/ 290089 h 290089"/>
              <a:gd name="connsiteX2" fmla="*/ 891679 w 891679"/>
              <a:gd name="connsiteY2" fmla="*/ 49509 h 290089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292124"/>
              <a:gd name="connsiteX1" fmla="*/ 401910 w 891679"/>
              <a:gd name="connsiteY1" fmla="*/ 292124 h 292124"/>
              <a:gd name="connsiteX2" fmla="*/ 891679 w 891679"/>
              <a:gd name="connsiteY2" fmla="*/ 0 h 292124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  <a:gd name="connsiteX0" fmla="*/ 0 w 891679"/>
              <a:gd name="connsiteY0" fmla="*/ 31750 h 310306"/>
              <a:gd name="connsiteX1" fmla="*/ 432891 w 891679"/>
              <a:gd name="connsiteY1" fmla="*/ 310306 h 310306"/>
              <a:gd name="connsiteX2" fmla="*/ 891679 w 891679"/>
              <a:gd name="connsiteY2" fmla="*/ 0 h 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679" h="310306">
                <a:moveTo>
                  <a:pt x="0" y="31750"/>
                </a:moveTo>
                <a:cubicBezTo>
                  <a:pt x="396800" y="289992"/>
                  <a:pt x="16743" y="56556"/>
                  <a:pt x="432891" y="310306"/>
                </a:cubicBezTo>
                <a:cubicBezTo>
                  <a:pt x="869131" y="15751"/>
                  <a:pt x="557287" y="230808"/>
                  <a:pt x="891679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259632" y="2132856"/>
            <a:ext cx="100811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59632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226774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3203848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4067944" y="400506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/>
          <p:cNvSpPr/>
          <p:nvPr/>
        </p:nvSpPr>
        <p:spPr>
          <a:xfrm>
            <a:off x="4932040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6876256" y="213285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586814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27584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/>
          <p:cNvSpPr/>
          <p:nvPr/>
        </p:nvSpPr>
        <p:spPr>
          <a:xfrm>
            <a:off x="1835696" y="34290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/>
          <p:cNvSpPr/>
          <p:nvPr/>
        </p:nvSpPr>
        <p:spPr>
          <a:xfrm>
            <a:off x="2771800" y="40770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/>
          <p:cNvSpPr/>
          <p:nvPr/>
        </p:nvSpPr>
        <p:spPr>
          <a:xfrm>
            <a:off x="3635896" y="46531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/>
          <p:cNvSpPr/>
          <p:nvPr/>
        </p:nvSpPr>
        <p:spPr>
          <a:xfrm>
            <a:off x="4521200" y="46277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/>
          <p:cNvSpPr/>
          <p:nvPr/>
        </p:nvSpPr>
        <p:spPr>
          <a:xfrm>
            <a:off x="5385296" y="40516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/>
          <p:cNvSpPr/>
          <p:nvPr/>
        </p:nvSpPr>
        <p:spPr>
          <a:xfrm>
            <a:off x="7329512" y="27555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/>
          <p:cNvSpPr/>
          <p:nvPr/>
        </p:nvSpPr>
        <p:spPr>
          <a:xfrm>
            <a:off x="6321400" y="34036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Freeform 52"/>
          <p:cNvSpPr/>
          <p:nvPr/>
        </p:nvSpPr>
        <p:spPr>
          <a:xfrm>
            <a:off x="1282700" y="1858433"/>
            <a:ext cx="1003300" cy="1178984"/>
          </a:xfrm>
          <a:custGeom>
            <a:avLst/>
            <a:gdLst>
              <a:gd name="connsiteX0" fmla="*/ 0 w 1003300"/>
              <a:gd name="connsiteY0" fmla="*/ 287867 h 1178984"/>
              <a:gd name="connsiteX1" fmla="*/ 546100 w 1003300"/>
              <a:gd name="connsiteY1" fmla="*/ 59267 h 1178984"/>
              <a:gd name="connsiteX2" fmla="*/ 533400 w 1003300"/>
              <a:gd name="connsiteY2" fmla="*/ 643467 h 1178984"/>
              <a:gd name="connsiteX3" fmla="*/ 469900 w 1003300"/>
              <a:gd name="connsiteY3" fmla="*/ 1126067 h 1178984"/>
              <a:gd name="connsiteX4" fmla="*/ 1003300 w 1003300"/>
              <a:gd name="connsiteY4" fmla="*/ 960967 h 117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0" h="1178984">
                <a:moveTo>
                  <a:pt x="0" y="287867"/>
                </a:moveTo>
                <a:cubicBezTo>
                  <a:pt x="228600" y="143933"/>
                  <a:pt x="457200" y="0"/>
                  <a:pt x="546100" y="59267"/>
                </a:cubicBezTo>
                <a:cubicBezTo>
                  <a:pt x="635000" y="118534"/>
                  <a:pt x="546100" y="465667"/>
                  <a:pt x="533400" y="643467"/>
                </a:cubicBezTo>
                <a:cubicBezTo>
                  <a:pt x="520700" y="821267"/>
                  <a:pt x="391583" y="1073150"/>
                  <a:pt x="469900" y="1126067"/>
                </a:cubicBezTo>
                <a:cubicBezTo>
                  <a:pt x="548217" y="1178984"/>
                  <a:pt x="775758" y="1069975"/>
                  <a:pt x="1003300" y="960967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TextBox 54"/>
          <p:cNvSpPr txBox="1"/>
          <p:nvPr/>
        </p:nvSpPr>
        <p:spPr>
          <a:xfrm>
            <a:off x="7236296" y="206084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Strong Signal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Powder diffraction uses Braggs law to determine crystal </a:t>
            </a:r>
            <a:br>
              <a:rPr lang="en-AU" dirty="0" smtClean="0"/>
            </a:br>
            <a:r>
              <a:rPr lang="en-AU" dirty="0" smtClean="0"/>
              <a:t>structures. 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64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grpSp>
        <p:nvGrpSpPr>
          <p:cNvPr id="47" name="Group 46"/>
          <p:cNvGrpSpPr/>
          <p:nvPr/>
        </p:nvGrpSpPr>
        <p:grpSpPr>
          <a:xfrm>
            <a:off x="611560" y="2420888"/>
            <a:ext cx="3816424" cy="3024336"/>
            <a:chOff x="1763688" y="1268760"/>
            <a:chExt cx="5688632" cy="4063310"/>
          </a:xfrm>
        </p:grpSpPr>
        <p:pic>
          <p:nvPicPr>
            <p:cNvPr id="45" name="Picture 2" descr="http://www.matter.org.uk/diffraction/x-ray/images/powder_static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3688" y="1268760"/>
              <a:ext cx="5688632" cy="4063310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1978353" y="1365505"/>
              <a:ext cx="3005315" cy="496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/>
                <a:t>Powder Diffraction</a:t>
              </a:r>
              <a:endParaRPr lang="en-AU" b="1" dirty="0"/>
            </a:p>
          </p:txBody>
        </p:sp>
      </p:grpSp>
      <p:pic>
        <p:nvPicPr>
          <p:cNvPr id="122882" name="Picture 2" descr="http://serc.carleton.edu/images/research_education/geochemsheets/techniques/xrayplot-usgs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0"/>
            <a:ext cx="4425453" cy="2588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Protein Crystallography</a:t>
            </a:r>
            <a:endParaRPr lang="en-A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7800" y="1712913"/>
            <a:ext cx="8928100" cy="3494087"/>
          </a:xfrm>
          <a:prstGeom prst="rect">
            <a:avLst/>
          </a:prstGeom>
          <a:ln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00113" y="3298825"/>
            <a:ext cx="1828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800" b="1" dirty="0">
                <a:latin typeface="Helvetica" pitchFamily="34" charset="0"/>
              </a:rPr>
              <a:t>Vertically collimating mirror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728912" y="3794125"/>
            <a:ext cx="2275135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800" b="1" dirty="0">
                <a:latin typeface="Helvetica" pitchFamily="34" charset="0"/>
              </a:rPr>
              <a:t>Double crystal </a:t>
            </a:r>
            <a:r>
              <a:rPr lang="en-AU" sz="1800" b="1" dirty="0" err="1">
                <a:latin typeface="Helvetica" pitchFamily="34" charset="0"/>
              </a:rPr>
              <a:t>monochromator</a:t>
            </a:r>
            <a:endParaRPr lang="en-AU" sz="1800" b="1" dirty="0">
              <a:latin typeface="Helvetica" pitchFamily="34" charset="0"/>
            </a:endParaRPr>
          </a:p>
          <a:p>
            <a:pPr>
              <a:spcBef>
                <a:spcPct val="50000"/>
              </a:spcBef>
            </a:pPr>
            <a:r>
              <a:rPr lang="en-AU" sz="1800" b="1" dirty="0" smtClean="0">
                <a:latin typeface="Helvetica" pitchFamily="34" charset="0"/>
              </a:rPr>
              <a:t>Selects the desired photon energy.</a:t>
            </a:r>
            <a:endParaRPr lang="en-AU" b="1" dirty="0" smtClean="0">
              <a:latin typeface="Helvetica" pitchFamily="34" charset="0"/>
            </a:endParaRPr>
          </a:p>
          <a:p>
            <a:pPr>
              <a:spcBef>
                <a:spcPct val="50000"/>
              </a:spcBef>
            </a:pPr>
            <a:r>
              <a:rPr lang="en-AU" sz="2000" dirty="0" smtClean="0">
                <a:latin typeface="Helvetica" pitchFamily="34" charset="0"/>
              </a:rPr>
              <a:t>Uses Bragg's Law</a:t>
            </a:r>
            <a:endParaRPr lang="en-AU" sz="2000" dirty="0">
              <a:latin typeface="Helvetica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132388" y="2014538"/>
            <a:ext cx="18288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800" b="1">
                <a:latin typeface="Helvetica" pitchFamily="34" charset="0"/>
              </a:rPr>
              <a:t>Vertically focussing mirror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140575" y="2994025"/>
            <a:ext cx="2051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800" b="1" dirty="0">
                <a:latin typeface="Helvetica" pitchFamily="34" charset="0"/>
              </a:rPr>
              <a:t>Final focus </a:t>
            </a:r>
            <a:r>
              <a:rPr lang="en-AU" sz="1800" b="1" dirty="0" smtClean="0">
                <a:latin typeface="Helvetica" pitchFamily="34" charset="0"/>
              </a:rPr>
              <a:t>Sample Holder</a:t>
            </a:r>
            <a:endParaRPr lang="en-AU" sz="1800" b="1" dirty="0">
              <a:latin typeface="Helvetica" pitchFamily="34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2273300" y="3286125"/>
            <a:ext cx="45561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V="1">
            <a:off x="3546475" y="3425825"/>
            <a:ext cx="1079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5351463" y="2982913"/>
            <a:ext cx="122237" cy="26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7705725" y="3717925"/>
            <a:ext cx="244475" cy="51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23900" y="1674813"/>
            <a:ext cx="3068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800" b="1">
                <a:latin typeface="Helvetica" pitchFamily="34" charset="0"/>
              </a:rPr>
              <a:t>Bending magnet source</a:t>
            </a: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>
            <a:off x="912813" y="1989138"/>
            <a:ext cx="417512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Protein Crystallography</a:t>
            </a:r>
          </a:p>
          <a:p>
            <a:r>
              <a:rPr lang="en-AU" dirty="0" smtClean="0"/>
              <a:t>Protein's behaviour is dictated by its shape as much as its chemical content.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66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Crystallography &amp; Diffraction</a:t>
            </a:r>
            <a:endParaRPr lang="en-AU" dirty="0"/>
          </a:p>
        </p:txBody>
      </p:sp>
      <p:pic>
        <p:nvPicPr>
          <p:cNvPr id="105474" name="Picture 2" descr="http://teenbiotechchallenge.ucdavis.edu/tbc10/Peter%20Wang,%20Clara%20Fannjiang,%20William%20Liu/pics/roset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2923970" cy="2762648"/>
          </a:xfrm>
          <a:prstGeom prst="rect">
            <a:avLst/>
          </a:prstGeom>
          <a:noFill/>
        </p:spPr>
      </p:pic>
      <p:pic>
        <p:nvPicPr>
          <p:cNvPr id="6" name="Picture 9" descr="6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348880"/>
            <a:ext cx="3657600" cy="2735262"/>
          </a:xfrm>
          <a:prstGeom prst="rect">
            <a:avLst/>
          </a:prstGeom>
          <a:noFill/>
        </p:spPr>
      </p:pic>
      <p:pic>
        <p:nvPicPr>
          <p:cNvPr id="7" name="Picture 7" descr="relenza packet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221088"/>
            <a:ext cx="2337487" cy="1809502"/>
          </a:xfrm>
          <a:prstGeom prst="rect">
            <a:avLst/>
          </a:prstGeom>
          <a:noFill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47864" y="5085184"/>
            <a:ext cx="324036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By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modelling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virus proteins, medicines can be created to block these proteins.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Identifying for elements or molecules in a sample.</a:t>
            </a:r>
          </a:p>
          <a:p>
            <a:r>
              <a:rPr lang="en-AU" dirty="0" smtClean="0"/>
              <a:t>Examples of methods: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Spectroscopy</a:t>
            </a:r>
            <a:endParaRPr lang="en-AU" dirty="0"/>
          </a:p>
        </p:txBody>
      </p:sp>
      <p:pic>
        <p:nvPicPr>
          <p:cNvPr id="106498" name="Picture 2" descr="http://www.bio.davidson.edu/courses/Bio111/Bio111LabMan/lab1fig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0928" y="1988840"/>
            <a:ext cx="3533775" cy="3076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132856" y="160903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Absorption  spectroscopy (absorbance for chlorophyll)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2348880"/>
            <a:ext cx="2873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Photoemission Spectroscopy</a:t>
            </a:r>
            <a:br>
              <a:rPr lang="en-AU" dirty="0" smtClean="0"/>
            </a:br>
            <a:r>
              <a:rPr lang="en-AU" dirty="0" smtClean="0"/>
              <a:t>(Fluorescence)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1403648" y="24928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Absorption  spectroscopy</a:t>
            </a:r>
            <a:endParaRPr lang="en-AU" dirty="0"/>
          </a:p>
        </p:txBody>
      </p:sp>
      <p:pic>
        <p:nvPicPr>
          <p:cNvPr id="162818" name="Picture 2" descr="EmSp Ty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140968"/>
            <a:ext cx="5743575" cy="2581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Spectroscopy</a:t>
            </a:r>
            <a:endParaRPr lang="en-AU" dirty="0"/>
          </a:p>
        </p:txBody>
      </p:sp>
      <p:pic>
        <p:nvPicPr>
          <p:cNvPr id="106498" name="Picture 2" descr="http://www.bio.davidson.edu/courses/Bio111/Bio111LabMan/lab1fig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0928" y="1988840"/>
            <a:ext cx="3533775" cy="3076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132856" y="160903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Absorption  spectroscopy (absorbance for chlorophyll)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2348880"/>
            <a:ext cx="2873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Photoemission Spectroscopy</a:t>
            </a:r>
            <a:br>
              <a:rPr lang="en-AU" dirty="0" smtClean="0"/>
            </a:br>
            <a:r>
              <a:rPr lang="en-AU" dirty="0" smtClean="0"/>
              <a:t>(Fluorescence)</a:t>
            </a:r>
            <a:endParaRPr lang="en-AU" dirty="0"/>
          </a:p>
        </p:txBody>
      </p:sp>
      <p:pic>
        <p:nvPicPr>
          <p:cNvPr id="106502" name="Picture 6" descr="http://www.vernier.com/images/innovate/nickel_spectroanalysis_graph01_large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64904" y="5157192"/>
            <a:ext cx="3776936" cy="267041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03648" y="24928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Absorption  spectroscopy</a:t>
            </a:r>
            <a:endParaRPr lang="en-AU" dirty="0"/>
          </a:p>
        </p:txBody>
      </p:sp>
      <p:pic>
        <p:nvPicPr>
          <p:cNvPr id="228354" name="Picture 2" descr="http://imagine.gsfc.nasa.gov/docs/teachers/hera/spectroscopy/black_hole/images/intro/emission_lines_Cas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996952"/>
            <a:ext cx="3178696" cy="2980028"/>
          </a:xfrm>
          <a:prstGeom prst="rect">
            <a:avLst/>
          </a:prstGeom>
          <a:noFill/>
        </p:spPr>
      </p:pic>
      <p:pic>
        <p:nvPicPr>
          <p:cNvPr id="13" name="Picture 4" descr="http://imagine.gsfc.nasa.gov/docs/teachers/hera/spectroscopy/black_hole/images/intro/absorption_lines_M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140968"/>
            <a:ext cx="3421822" cy="2673297"/>
          </a:xfrm>
          <a:prstGeom prst="rect">
            <a:avLst/>
          </a:prstGeom>
          <a:noFill/>
        </p:spPr>
      </p:pic>
      <p:pic>
        <p:nvPicPr>
          <p:cNvPr id="7" name="Picture 9" descr="XPS_schemat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501008"/>
            <a:ext cx="3810000" cy="226695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3923928" y="3933056"/>
            <a:ext cx="648072" cy="129614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4648200" y="3683000"/>
            <a:ext cx="1054100" cy="1130300"/>
          </a:xfrm>
          <a:custGeom>
            <a:avLst/>
            <a:gdLst>
              <a:gd name="connsiteX0" fmla="*/ 0 w 1054100"/>
              <a:gd name="connsiteY0" fmla="*/ 1130300 h 1130300"/>
              <a:gd name="connsiteX1" fmla="*/ 165100 w 1054100"/>
              <a:gd name="connsiteY1" fmla="*/ 1104900 h 1130300"/>
              <a:gd name="connsiteX2" fmla="*/ 190500 w 1054100"/>
              <a:gd name="connsiteY2" fmla="*/ 1066800 h 1130300"/>
              <a:gd name="connsiteX3" fmla="*/ 254000 w 1054100"/>
              <a:gd name="connsiteY3" fmla="*/ 990600 h 1130300"/>
              <a:gd name="connsiteX4" fmla="*/ 266700 w 1054100"/>
              <a:gd name="connsiteY4" fmla="*/ 736600 h 1130300"/>
              <a:gd name="connsiteX5" fmla="*/ 292100 w 1054100"/>
              <a:gd name="connsiteY5" fmla="*/ 698500 h 1130300"/>
              <a:gd name="connsiteX6" fmla="*/ 368300 w 1054100"/>
              <a:gd name="connsiteY6" fmla="*/ 673100 h 1130300"/>
              <a:gd name="connsiteX7" fmla="*/ 406400 w 1054100"/>
              <a:gd name="connsiteY7" fmla="*/ 647700 h 1130300"/>
              <a:gd name="connsiteX8" fmla="*/ 495300 w 1054100"/>
              <a:gd name="connsiteY8" fmla="*/ 622300 h 1130300"/>
              <a:gd name="connsiteX9" fmla="*/ 571500 w 1054100"/>
              <a:gd name="connsiteY9" fmla="*/ 546100 h 1130300"/>
              <a:gd name="connsiteX10" fmla="*/ 609600 w 1054100"/>
              <a:gd name="connsiteY10" fmla="*/ 469900 h 1130300"/>
              <a:gd name="connsiteX11" fmla="*/ 647700 w 1054100"/>
              <a:gd name="connsiteY11" fmla="*/ 368300 h 1130300"/>
              <a:gd name="connsiteX12" fmla="*/ 660400 w 1054100"/>
              <a:gd name="connsiteY12" fmla="*/ 330200 h 1130300"/>
              <a:gd name="connsiteX13" fmla="*/ 774700 w 1054100"/>
              <a:gd name="connsiteY13" fmla="*/ 279400 h 1130300"/>
              <a:gd name="connsiteX14" fmla="*/ 812800 w 1054100"/>
              <a:gd name="connsiteY14" fmla="*/ 266700 h 1130300"/>
              <a:gd name="connsiteX15" fmla="*/ 850900 w 1054100"/>
              <a:gd name="connsiteY15" fmla="*/ 254000 h 1130300"/>
              <a:gd name="connsiteX16" fmla="*/ 901700 w 1054100"/>
              <a:gd name="connsiteY16" fmla="*/ 241300 h 1130300"/>
              <a:gd name="connsiteX17" fmla="*/ 939800 w 1054100"/>
              <a:gd name="connsiteY17" fmla="*/ 215900 h 1130300"/>
              <a:gd name="connsiteX18" fmla="*/ 1003300 w 1054100"/>
              <a:gd name="connsiteY18" fmla="*/ 101600 h 1130300"/>
              <a:gd name="connsiteX19" fmla="*/ 1028700 w 1054100"/>
              <a:gd name="connsiteY19" fmla="*/ 63500 h 1130300"/>
              <a:gd name="connsiteX20" fmla="*/ 1041400 w 1054100"/>
              <a:gd name="connsiteY20" fmla="*/ 25400 h 1130300"/>
              <a:gd name="connsiteX21" fmla="*/ 1054100 w 1054100"/>
              <a:gd name="connsiteY21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54100" h="1130300">
                <a:moveTo>
                  <a:pt x="0" y="1130300"/>
                </a:moveTo>
                <a:cubicBezTo>
                  <a:pt x="55033" y="1121833"/>
                  <a:pt x="112277" y="1122508"/>
                  <a:pt x="165100" y="1104900"/>
                </a:cubicBezTo>
                <a:cubicBezTo>
                  <a:pt x="179580" y="1100073"/>
                  <a:pt x="180729" y="1078526"/>
                  <a:pt x="190500" y="1066800"/>
                </a:cubicBezTo>
                <a:cubicBezTo>
                  <a:pt x="271988" y="969014"/>
                  <a:pt x="190937" y="1085195"/>
                  <a:pt x="254000" y="990600"/>
                </a:cubicBezTo>
                <a:cubicBezTo>
                  <a:pt x="258233" y="905933"/>
                  <a:pt x="255736" y="820660"/>
                  <a:pt x="266700" y="736600"/>
                </a:cubicBezTo>
                <a:cubicBezTo>
                  <a:pt x="268674" y="721465"/>
                  <a:pt x="279157" y="706590"/>
                  <a:pt x="292100" y="698500"/>
                </a:cubicBezTo>
                <a:cubicBezTo>
                  <a:pt x="314804" y="684310"/>
                  <a:pt x="346023" y="687952"/>
                  <a:pt x="368300" y="673100"/>
                </a:cubicBezTo>
                <a:cubicBezTo>
                  <a:pt x="381000" y="664633"/>
                  <a:pt x="392748" y="654526"/>
                  <a:pt x="406400" y="647700"/>
                </a:cubicBezTo>
                <a:cubicBezTo>
                  <a:pt x="424620" y="638590"/>
                  <a:pt x="479024" y="626369"/>
                  <a:pt x="495300" y="622300"/>
                </a:cubicBezTo>
                <a:cubicBezTo>
                  <a:pt x="520700" y="596900"/>
                  <a:pt x="560141" y="580178"/>
                  <a:pt x="571500" y="546100"/>
                </a:cubicBezTo>
                <a:cubicBezTo>
                  <a:pt x="589027" y="493520"/>
                  <a:pt x="576774" y="519139"/>
                  <a:pt x="609600" y="469900"/>
                </a:cubicBezTo>
                <a:cubicBezTo>
                  <a:pt x="634102" y="347388"/>
                  <a:pt x="604097" y="455505"/>
                  <a:pt x="647700" y="368300"/>
                </a:cubicBezTo>
                <a:cubicBezTo>
                  <a:pt x="653687" y="356326"/>
                  <a:pt x="652037" y="340653"/>
                  <a:pt x="660400" y="330200"/>
                </a:cubicBezTo>
                <a:cubicBezTo>
                  <a:pt x="682355" y="302756"/>
                  <a:pt x="751416" y="287161"/>
                  <a:pt x="774700" y="279400"/>
                </a:cubicBezTo>
                <a:lnTo>
                  <a:pt x="812800" y="266700"/>
                </a:lnTo>
                <a:cubicBezTo>
                  <a:pt x="825500" y="262467"/>
                  <a:pt x="837913" y="257247"/>
                  <a:pt x="850900" y="254000"/>
                </a:cubicBezTo>
                <a:lnTo>
                  <a:pt x="901700" y="241300"/>
                </a:lnTo>
                <a:cubicBezTo>
                  <a:pt x="914400" y="232833"/>
                  <a:pt x="929749" y="227387"/>
                  <a:pt x="939800" y="215900"/>
                </a:cubicBezTo>
                <a:cubicBezTo>
                  <a:pt x="1033234" y="109118"/>
                  <a:pt x="965506" y="177187"/>
                  <a:pt x="1003300" y="101600"/>
                </a:cubicBezTo>
                <a:cubicBezTo>
                  <a:pt x="1010126" y="87948"/>
                  <a:pt x="1021874" y="77152"/>
                  <a:pt x="1028700" y="63500"/>
                </a:cubicBezTo>
                <a:cubicBezTo>
                  <a:pt x="1034687" y="51526"/>
                  <a:pt x="1036428" y="37829"/>
                  <a:pt x="1041400" y="25400"/>
                </a:cubicBezTo>
                <a:cubicBezTo>
                  <a:pt x="1044916" y="16611"/>
                  <a:pt x="1049867" y="8467"/>
                  <a:pt x="1054100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Fluorescence Microscopy</a:t>
            </a:r>
            <a:endParaRPr lang="en-A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484784"/>
            <a:ext cx="9293225" cy="5000625"/>
          </a:xfrm>
          <a:prstGeom prst="rect">
            <a:avLst/>
          </a:prstGeom>
          <a:noFill/>
          <a:ln/>
        </p:spPr>
      </p:pic>
      <p:sp>
        <p:nvSpPr>
          <p:cNvPr id="6" name="Rectangular Callout 5"/>
          <p:cNvSpPr/>
          <p:nvPr/>
        </p:nvSpPr>
        <p:spPr>
          <a:xfrm>
            <a:off x="5796136" y="1340768"/>
            <a:ext cx="2232248" cy="576064"/>
          </a:xfrm>
          <a:prstGeom prst="wedgeRectCallout">
            <a:avLst>
              <a:gd name="adj1" fmla="val -62934"/>
              <a:gd name="adj2" fmla="val 134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Photon Energy Selection</a:t>
            </a:r>
            <a:endParaRPr lang="en-AU" dirty="0"/>
          </a:p>
        </p:txBody>
      </p:sp>
      <p:sp>
        <p:nvSpPr>
          <p:cNvPr id="7" name="Oval 6"/>
          <p:cNvSpPr/>
          <p:nvPr/>
        </p:nvSpPr>
        <p:spPr>
          <a:xfrm rot="20153682">
            <a:off x="7194002" y="4015655"/>
            <a:ext cx="1818867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2" descr="machine stylis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176464" cy="4180093"/>
          </a:xfrm>
          <a:prstGeom prst="rect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7452320" y="3212976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065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7308304" y="3212976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065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7380312" y="3356992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2065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Fluorescence Microscopy</a:t>
            </a:r>
            <a:endParaRPr lang="en-AU" dirty="0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6804248" y="1772816"/>
            <a:ext cx="2123728" cy="4797151"/>
            <a:chOff x="24902729" y="21055106"/>
            <a:chExt cx="4710934" cy="12429021"/>
          </a:xfrm>
        </p:grpSpPr>
        <p:pic>
          <p:nvPicPr>
            <p:cNvPr id="9" name="Picture 52" descr="C:\Documents and Settings\dejongem.AUSYNCH\My Documents\confs, meets, &amp; expts\Bio_Applications_of_XFM_2011\broccoli_McKenzie\colSR05ID01IOC51_0710.ti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729" y="27265929"/>
              <a:ext cx="4686300" cy="6218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2" descr="C:\Documents and Settings\dejongem.AUSYNCH\My Documents\confs, meets, &amp; expts\Bio_Applications_of_XFM_2011\broccoli_McKenzie\colSR05ID01IOC51_0710.t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7363" y="21055106"/>
              <a:ext cx="4686300" cy="626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6"/>
            <p:cNvSpPr txBox="1">
              <a:spLocks noChangeArrowheads="1"/>
            </p:cNvSpPr>
            <p:nvPr/>
          </p:nvSpPr>
          <p:spPr bwMode="auto">
            <a:xfrm>
              <a:off x="25113062" y="21107173"/>
              <a:ext cx="1980263" cy="79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AU" sz="1400" dirty="0">
                  <a:solidFill>
                    <a:srgbClr val="FF0000"/>
                  </a:solidFill>
                  <a:latin typeface="Calibri" pitchFamily="34" charset="0"/>
                </a:rPr>
                <a:t>Selenium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2" name="TextBox 16"/>
            <p:cNvSpPr txBox="1">
              <a:spLocks noChangeArrowheads="1"/>
            </p:cNvSpPr>
            <p:nvPr/>
          </p:nvSpPr>
          <p:spPr bwMode="auto">
            <a:xfrm>
              <a:off x="27723412" y="21107173"/>
              <a:ext cx="1260168" cy="79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AU" sz="1400" dirty="0">
                  <a:solidFill>
                    <a:srgbClr val="00B050"/>
                  </a:solidFill>
                  <a:latin typeface="Calibri" pitchFamily="34" charset="0"/>
                </a:rPr>
                <a:t>Iron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25023051" y="27318607"/>
              <a:ext cx="2160289" cy="717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AU" sz="1200" dirty="0">
                  <a:solidFill>
                    <a:srgbClr val="0070C0"/>
                  </a:solidFill>
                  <a:latin typeface="Calibri" pitchFamily="34" charset="0"/>
                </a:rPr>
                <a:t>Phosphorus</a:t>
              </a:r>
              <a:endParaRPr lang="en-US" sz="1200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47864" y="4710043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latin typeface="Calibri" pitchFamily="34" charset="0"/>
              </a:rPr>
              <a:t>Se, Fe, and P in selenium-enriched broccoli flower, showing high selenium concentrations in the pollen.</a:t>
            </a:r>
            <a:br>
              <a:rPr lang="en-AU" dirty="0" smtClean="0">
                <a:latin typeface="Calibri" pitchFamily="34" charset="0"/>
              </a:rPr>
            </a:br>
            <a:r>
              <a:rPr lang="en-AU" dirty="0" smtClean="0">
                <a:latin typeface="Calibri" pitchFamily="34" charset="0"/>
              </a:rPr>
              <a:t>Marian McKenzie, Plant &amp; Food Research (Ltd.).</a:t>
            </a:r>
            <a:endParaRPr lang="en-US" dirty="0" smtClean="0">
              <a:latin typeface="Calibri" pitchFamily="34" charset="0"/>
            </a:endParaRPr>
          </a:p>
          <a:p>
            <a:pPr algn="r"/>
            <a:endParaRPr lang="en-AU" dirty="0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123728" y="3441774"/>
            <a:ext cx="43924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/>
              <a:t>Micronutrient distribution in barley grain. </a:t>
            </a:r>
            <a:br>
              <a:rPr lang="en-AU" dirty="0" smtClean="0"/>
            </a:br>
            <a:r>
              <a:rPr lang="en-AU" dirty="0" err="1" smtClean="0"/>
              <a:t>Enzo</a:t>
            </a:r>
            <a:r>
              <a:rPr lang="en-AU" dirty="0" smtClean="0"/>
              <a:t> </a:t>
            </a:r>
            <a:r>
              <a:rPr lang="en-AU" sz="1800" dirty="0">
                <a:latin typeface="+mn-lt"/>
              </a:rPr>
              <a:t>Lombi et al.</a:t>
            </a:r>
          </a:p>
          <a:p>
            <a:pPr>
              <a:defRPr/>
            </a:pPr>
            <a:r>
              <a:rPr lang="en-AU" sz="1800" dirty="0">
                <a:latin typeface="+mn-lt"/>
              </a:rPr>
              <a:t>Uni  South Australia</a:t>
            </a:r>
          </a:p>
        </p:txBody>
      </p:sp>
      <p:pic>
        <p:nvPicPr>
          <p:cNvPr id="19" name="Picture 10" descr="1397-even1-KCuC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457" y="1088566"/>
            <a:ext cx="6187759" cy="234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28265" y="3429001"/>
            <a:ext cx="1795463" cy="93610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Zinc</a:t>
            </a: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</a:rPr>
              <a:t>Iron</a:t>
            </a:r>
          </a:p>
          <a:p>
            <a:r>
              <a:rPr lang="en-US" dirty="0">
                <a:solidFill>
                  <a:srgbClr val="0070C0"/>
                </a:solidFill>
                <a:latin typeface="Arial" pitchFamily="34" charset="0"/>
              </a:rPr>
              <a:t>Manganese</a:t>
            </a:r>
            <a:endParaRPr lang="en-AU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50851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Food Production Research</a:t>
            </a:r>
            <a:endParaRPr lang="en-A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752"/>
            <a:ext cx="4762872" cy="4929411"/>
          </a:xfrm>
        </p:spPr>
        <p:txBody>
          <a:bodyPr/>
          <a:lstStyle/>
          <a:p>
            <a:r>
              <a:rPr lang="en-AU" dirty="0" smtClean="0"/>
              <a:t>Part of the Archimedes “Method of Mechanical Theorems” written down ~ 10th century.</a:t>
            </a:r>
          </a:p>
          <a:p>
            <a:r>
              <a:rPr lang="en-AU" dirty="0" smtClean="0"/>
              <a:t>Archimedes palimpsest.</a:t>
            </a:r>
          </a:p>
          <a:p>
            <a:endParaRPr lang="en-AU" dirty="0" smtClean="0"/>
          </a:p>
          <a:p>
            <a:pPr>
              <a:buNone/>
            </a:pPr>
            <a:r>
              <a:rPr lang="nb-NO" dirty="0" smtClean="0"/>
              <a:t>U. Bergmann </a:t>
            </a:r>
            <a:br>
              <a:rPr lang="nb-NO" dirty="0" smtClean="0"/>
            </a:br>
            <a:r>
              <a:rPr lang="nb-NO" dirty="0" smtClean="0"/>
              <a:t>et al, SSRL</a:t>
            </a:r>
          </a:p>
          <a:p>
            <a:pPr>
              <a:buNone/>
            </a:pPr>
            <a:endParaRPr lang="nb-NO" dirty="0" smtClean="0"/>
          </a:p>
          <a:p>
            <a:pPr>
              <a:buNone/>
            </a:pPr>
            <a:endParaRPr lang="nb-NO" dirty="0" smtClean="0"/>
          </a:p>
          <a:p>
            <a:pPr>
              <a:buNone/>
            </a:pPr>
            <a:r>
              <a:rPr lang="nb-NO" b="1" dirty="0" smtClean="0"/>
              <a:t>Cultural</a:t>
            </a:r>
          </a:p>
          <a:p>
            <a:pPr>
              <a:buNone/>
            </a:pPr>
            <a:r>
              <a:rPr lang="nb-NO" b="1" dirty="0" smtClean="0"/>
              <a:t>Preservation</a:t>
            </a:r>
          </a:p>
          <a:p>
            <a:pPr>
              <a:buNone/>
            </a:pPr>
            <a:endParaRPr lang="en-AU" dirty="0" smtClean="0"/>
          </a:p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71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Fluorescence Microscopy</a:t>
            </a:r>
            <a:endParaRPr lang="en-AU" dirty="0"/>
          </a:p>
        </p:txBody>
      </p:sp>
      <p:pic>
        <p:nvPicPr>
          <p:cNvPr id="5" name="Picture 8" descr="archimedes04-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1450" y="858838"/>
            <a:ext cx="3619500" cy="2809875"/>
          </a:xfrm>
          <a:prstGeom prst="rect">
            <a:avLst/>
          </a:prstGeom>
          <a:noFill/>
        </p:spPr>
      </p:pic>
      <p:pic>
        <p:nvPicPr>
          <p:cNvPr id="6" name="Picture 10" descr="archimedes03-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0" y="3865563"/>
            <a:ext cx="3810000" cy="2819400"/>
          </a:xfrm>
          <a:prstGeom prst="rect">
            <a:avLst/>
          </a:prstGeom>
          <a:noFill/>
        </p:spPr>
      </p:pic>
      <p:pic>
        <p:nvPicPr>
          <p:cNvPr id="7" name="Picture 9" descr="archimedes01-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08920"/>
            <a:ext cx="2531773" cy="35404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467" y="1389383"/>
            <a:ext cx="3761813" cy="373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340767"/>
            <a:ext cx="3346481" cy="3099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322871" y="5067181"/>
            <a:ext cx="4641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25000"/>
                  </a:schemeClr>
                </a:solidFill>
              </a:rPr>
              <a:t>Protein structure changes are mapped onto outer regions of cartilage in antibody-induced arthritis (dark green).  </a:t>
            </a:r>
            <a:r>
              <a:rPr lang="en-US" sz="1400" i="1" dirty="0" smtClean="0">
                <a:solidFill>
                  <a:schemeClr val="bg1">
                    <a:lumMod val="25000"/>
                  </a:schemeClr>
                </a:solidFill>
              </a:rPr>
              <a:t>Changes are not observed in control animals</a:t>
            </a:r>
            <a:r>
              <a:rPr lang="en-US" sz="1400" dirty="0" smtClean="0">
                <a:solidFill>
                  <a:schemeClr val="bg1">
                    <a:lumMod val="25000"/>
                  </a:schemeClr>
                </a:solidFill>
              </a:rPr>
              <a:t>. Has potential to allow study of treatments.                   CA = Cartilage BO = Bone</a:t>
            </a:r>
            <a:endParaRPr lang="en-US" sz="14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7664" y="4437112"/>
            <a:ext cx="2700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Stained mouse paw thin section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6656018" y="1190273"/>
            <a:ext cx="396632" cy="158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849870" y="1190273"/>
            <a:ext cx="396632" cy="158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28676" y="4021349"/>
            <a:ext cx="211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Infrared “signature” of </a:t>
            </a:r>
            <a:br>
              <a:rPr lang="en-US" sz="1200" dirty="0" smtClean="0"/>
            </a:br>
            <a:r>
              <a:rPr lang="en-US" sz="1200" dirty="0" smtClean="0"/>
              <a:t>collagen damage in green zone</a:t>
            </a:r>
            <a:endParaRPr lang="en-US" sz="1200" dirty="0"/>
          </a:p>
        </p:txBody>
      </p:sp>
      <p:sp>
        <p:nvSpPr>
          <p:cNvPr id="20" name="Freeform 19"/>
          <p:cNvSpPr/>
          <p:nvPr/>
        </p:nvSpPr>
        <p:spPr>
          <a:xfrm>
            <a:off x="5759499" y="2656790"/>
            <a:ext cx="1151465" cy="1550941"/>
          </a:xfrm>
          <a:custGeom>
            <a:avLst/>
            <a:gdLst>
              <a:gd name="connsiteX0" fmla="*/ 1185333 w 1185333"/>
              <a:gd name="connsiteY0" fmla="*/ 0 h 1422400"/>
              <a:gd name="connsiteX1" fmla="*/ 838200 w 1185333"/>
              <a:gd name="connsiteY1" fmla="*/ 1066800 h 1422400"/>
              <a:gd name="connsiteX2" fmla="*/ 0 w 1185333"/>
              <a:gd name="connsiteY2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333" h="1422400">
                <a:moveTo>
                  <a:pt x="1185333" y="0"/>
                </a:moveTo>
                <a:cubicBezTo>
                  <a:pt x="1110544" y="414866"/>
                  <a:pt x="1035756" y="829733"/>
                  <a:pt x="838200" y="1066800"/>
                </a:cubicBezTo>
                <a:cubicBezTo>
                  <a:pt x="640644" y="1303867"/>
                  <a:pt x="0" y="1422400"/>
                  <a:pt x="0" y="1422400"/>
                </a:cubicBez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64765" y="3757457"/>
            <a:ext cx="194734" cy="611717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00288" y="2370586"/>
            <a:ext cx="132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Microscope image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5311" y="2379791"/>
            <a:ext cx="1948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Infrared “classification map”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666889" y="0"/>
            <a:ext cx="8929718" cy="939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Infrared Signature of Collagen Degradation </a:t>
            </a:r>
            <a:b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cs typeface="Arial" pitchFamily="34" charset="0"/>
              </a:rPr>
              <a:t>in Antibody-Induced Arthritis</a:t>
            </a: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4869160"/>
            <a:ext cx="2640466" cy="158197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1100" b="1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Monash University</a:t>
            </a: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Merrill Rowley (Biochemistry) </a:t>
            </a:r>
          </a:p>
          <a:p>
            <a:pPr>
              <a:lnSpc>
                <a:spcPct val="80000"/>
              </a:lnSpc>
              <a:buNone/>
            </a:pP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Allyson </a:t>
            </a:r>
            <a:r>
              <a:rPr lang="en-AU" sz="1100" dirty="0" err="1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Croxford</a:t>
            </a: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 (Biochemistry) </a:t>
            </a:r>
          </a:p>
          <a:p>
            <a:pPr>
              <a:lnSpc>
                <a:spcPct val="80000"/>
              </a:lnSpc>
            </a:pP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Don McNaughton (Chemistry)</a:t>
            </a:r>
          </a:p>
          <a:p>
            <a:pPr>
              <a:lnSpc>
                <a:spcPct val="80000"/>
              </a:lnSpc>
              <a:buNone/>
            </a:pPr>
            <a:r>
              <a:rPr lang="en-US" sz="1100" dirty="0" err="1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Senga</a:t>
            </a:r>
            <a:r>
              <a:rPr lang="en-US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Whittingham</a:t>
            </a:r>
            <a:r>
              <a:rPr lang="en-US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 (Autoimmunity Group)</a:t>
            </a:r>
          </a:p>
          <a:p>
            <a:pPr>
              <a:lnSpc>
                <a:spcPct val="80000"/>
              </a:lnSpc>
              <a:buNone/>
            </a:pPr>
            <a:r>
              <a:rPr lang="en-US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Ian Mackay (Autoimmunity Group)</a:t>
            </a:r>
          </a:p>
          <a:p>
            <a:pPr>
              <a:lnSpc>
                <a:spcPct val="80000"/>
              </a:lnSpc>
            </a:pPr>
            <a:endParaRPr lang="en-AU" sz="1100" dirty="0" smtClean="0">
              <a:solidFill>
                <a:srgbClr val="000000"/>
              </a:solidFill>
              <a:ea typeface="Times New Roman" pitchFamily="-105" charset="0"/>
              <a:cs typeface="Times New Roman" pitchFamily="-105" charset="0"/>
            </a:endParaRPr>
          </a:p>
          <a:p>
            <a:pPr>
              <a:lnSpc>
                <a:spcPct val="80000"/>
              </a:lnSpc>
            </a:pPr>
            <a:r>
              <a:rPr lang="en-AU" sz="1100" b="1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IR Beamline 		</a:t>
            </a:r>
          </a:p>
          <a:p>
            <a:pPr>
              <a:lnSpc>
                <a:spcPct val="80000"/>
              </a:lnSpc>
            </a:pP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Mark Tobin</a:t>
            </a:r>
          </a:p>
          <a:p>
            <a:pPr>
              <a:lnSpc>
                <a:spcPct val="80000"/>
              </a:lnSpc>
            </a:pPr>
            <a:r>
              <a:rPr lang="en-AU" sz="1100" dirty="0" err="1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Ljiljana</a:t>
            </a: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 </a:t>
            </a:r>
            <a:r>
              <a:rPr lang="en-AU" sz="1100" dirty="0" err="1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Puskar</a:t>
            </a:r>
            <a:endParaRPr lang="en-AU" sz="1100" dirty="0" smtClean="0">
              <a:solidFill>
                <a:srgbClr val="000000"/>
              </a:solidFill>
              <a:ea typeface="Times New Roman" pitchFamily="-105" charset="0"/>
              <a:cs typeface="Times New Roman" pitchFamily="-105" charset="0"/>
            </a:endParaRPr>
          </a:p>
          <a:p>
            <a:pPr>
              <a:lnSpc>
                <a:spcPct val="80000"/>
              </a:lnSpc>
            </a:pPr>
            <a:r>
              <a:rPr lang="en-AU" sz="1100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Danielle Martin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9632" y="5733256"/>
            <a:ext cx="2160240" cy="6340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AU" sz="1100" dirty="0" smtClean="0">
              <a:solidFill>
                <a:srgbClr val="000000"/>
              </a:solidFill>
              <a:ea typeface="Times New Roman" pitchFamily="-105" charset="0"/>
              <a:cs typeface="Times New Roman" pitchFamily="-105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AU" sz="1100" b="1" dirty="0" err="1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Karolinska</a:t>
            </a:r>
            <a:r>
              <a:rPr lang="en-AU" sz="1100" b="1" dirty="0" smtClean="0">
                <a:solidFill>
                  <a:srgbClr val="000000"/>
                </a:solidFill>
                <a:ea typeface="Times New Roman" pitchFamily="-105" charset="0"/>
                <a:cs typeface="Times New Roman" pitchFamily="-105" charset="0"/>
              </a:rPr>
              <a:t> Institute, Stockholm</a:t>
            </a:r>
            <a:endParaRPr lang="en-AU" sz="1100" dirty="0" smtClean="0">
              <a:solidFill>
                <a:srgbClr val="000000"/>
              </a:solidFill>
              <a:ea typeface="Times New Roman" pitchFamily="-105" charset="0"/>
              <a:cs typeface="Times New Roman" pitchFamily="-105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AU" sz="1100" dirty="0" smtClean="0">
                <a:solidFill>
                  <a:srgbClr val="000000"/>
                </a:solidFill>
                <a:ea typeface="ＭＳ Ｐゴシック" pitchFamily="-105" charset="-128"/>
              </a:rPr>
              <a:t>Dr. </a:t>
            </a:r>
            <a:r>
              <a:rPr lang="en-AU" sz="1100" dirty="0" err="1" smtClean="0">
                <a:solidFill>
                  <a:srgbClr val="000000"/>
                </a:solidFill>
                <a:ea typeface="ＭＳ Ｐゴシック" pitchFamily="-105" charset="-128"/>
              </a:rPr>
              <a:t>Kutty</a:t>
            </a:r>
            <a:r>
              <a:rPr lang="en-AU" sz="1100" dirty="0" smtClean="0">
                <a:solidFill>
                  <a:srgbClr val="000000"/>
                </a:solidFill>
                <a:ea typeface="ＭＳ Ｐゴシック" pitchFamily="-105" charset="-128"/>
              </a:rPr>
              <a:t> </a:t>
            </a:r>
            <a:r>
              <a:rPr lang="en-AU" sz="1100" dirty="0" err="1" smtClean="0">
                <a:solidFill>
                  <a:srgbClr val="000000"/>
                </a:solidFill>
                <a:ea typeface="ＭＳ Ｐゴシック" pitchFamily="-105" charset="-128"/>
              </a:rPr>
              <a:t>Selva</a:t>
            </a:r>
            <a:r>
              <a:rPr lang="en-AU" sz="1100" dirty="0" smtClean="0">
                <a:solidFill>
                  <a:srgbClr val="000000"/>
                </a:solidFill>
                <a:ea typeface="ＭＳ Ｐゴシック" pitchFamily="-105" charset="-128"/>
              </a:rPr>
              <a:t> </a:t>
            </a:r>
            <a:r>
              <a:rPr lang="en-AU" sz="1100" dirty="0" err="1" smtClean="0">
                <a:solidFill>
                  <a:srgbClr val="000000"/>
                </a:solidFill>
                <a:ea typeface="ＭＳ Ｐゴシック" pitchFamily="-105" charset="-128"/>
              </a:rPr>
              <a:t>Nandakumar</a:t>
            </a:r>
            <a:r>
              <a:rPr lang="en-AU" sz="1100" dirty="0" smtClean="0">
                <a:solidFill>
                  <a:srgbClr val="000000"/>
                </a:solidFill>
                <a:ea typeface="ＭＳ Ｐゴシック" pitchFamily="-105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AU" sz="1100" dirty="0" smtClean="0">
                <a:solidFill>
                  <a:srgbClr val="000000"/>
                </a:solidFill>
                <a:ea typeface="ＭＳ Ｐゴシック" pitchFamily="-105" charset="-128"/>
              </a:rPr>
              <a:t>Prof. </a:t>
            </a:r>
            <a:r>
              <a:rPr lang="en-AU" sz="1100" dirty="0" err="1" smtClean="0">
                <a:solidFill>
                  <a:srgbClr val="000000"/>
                </a:solidFill>
                <a:ea typeface="ＭＳ Ｐゴシック" pitchFamily="-105" charset="-128"/>
              </a:rPr>
              <a:t>Rikard</a:t>
            </a:r>
            <a:r>
              <a:rPr lang="en-AU" sz="1100" dirty="0" smtClean="0">
                <a:solidFill>
                  <a:srgbClr val="000000"/>
                </a:solidFill>
                <a:ea typeface="ＭＳ Ｐゴシック" pitchFamily="-105" charset="-128"/>
              </a:rPr>
              <a:t> </a:t>
            </a:r>
            <a:r>
              <a:rPr lang="en-AU" sz="1100" dirty="0" err="1" smtClean="0">
                <a:solidFill>
                  <a:srgbClr val="000000"/>
                </a:solidFill>
                <a:ea typeface="ＭＳ Ｐゴシック" pitchFamily="-105" charset="-128"/>
              </a:rPr>
              <a:t>Holmdahl</a:t>
            </a:r>
            <a:endParaRPr lang="en-A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635896" y="62280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Medical</a:t>
            </a:r>
            <a:endParaRPr lang="en-A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73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Imaging</a:t>
            </a:r>
            <a:endParaRPr lang="en-AU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722438" y="1084263"/>
            <a:ext cx="6715125" cy="2608262"/>
            <a:chOff x="1170" y="458"/>
            <a:chExt cx="4699" cy="1726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189" y="458"/>
              <a:ext cx="680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GB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3063" y="909"/>
              <a:ext cx="2223" cy="506"/>
            </a:xfrm>
            <a:prstGeom prst="line">
              <a:avLst/>
            </a:prstGeom>
            <a:noFill/>
            <a:ln w="25400">
              <a:solidFill>
                <a:srgbClr val="99FF33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3081" y="1420"/>
              <a:ext cx="2233" cy="517"/>
            </a:xfrm>
            <a:prstGeom prst="line">
              <a:avLst/>
            </a:prstGeom>
            <a:noFill/>
            <a:ln w="25400">
              <a:solidFill>
                <a:srgbClr val="99FF33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170" y="1414"/>
              <a:ext cx="25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308" y="680"/>
              <a:ext cx="350" cy="1504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032" y="1372"/>
              <a:ext cx="90" cy="86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773" y="1002"/>
              <a:ext cx="609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GB">
                  <a:latin typeface="Times New Roman" pitchFamily="18" charset="0"/>
                </a:rPr>
                <a:t>Sample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724" y="1362"/>
              <a:ext cx="185" cy="97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4540250" y="3944938"/>
            <a:ext cx="987425" cy="2009775"/>
            <a:chOff x="3151" y="2400"/>
            <a:chExt cx="692" cy="1329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151" y="2400"/>
              <a:ext cx="692" cy="1329"/>
            </a:xfrm>
            <a:prstGeom prst="ellipse">
              <a:avLst/>
            </a:pr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238" y="2411"/>
              <a:ext cx="416" cy="267"/>
            </a:xfrm>
            <a:prstGeom prst="ellipse">
              <a:avLst/>
            </a:pr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3203" y="2495"/>
              <a:ext cx="311" cy="410"/>
            </a:xfrm>
            <a:prstGeom prst="ellipse">
              <a:avLst/>
            </a:pr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3198" y="3225"/>
              <a:ext cx="451" cy="495"/>
              <a:chOff x="3198" y="3225"/>
              <a:chExt cx="451" cy="495"/>
            </a:xfrm>
          </p:grpSpPr>
          <p:sp>
            <p:nvSpPr>
              <p:cNvPr id="19" name="Oval 17"/>
              <p:cNvSpPr>
                <a:spLocks noChangeArrowheads="1"/>
              </p:cNvSpPr>
              <p:nvPr/>
            </p:nvSpPr>
            <p:spPr bwMode="auto">
              <a:xfrm>
                <a:off x="3233" y="3453"/>
                <a:ext cx="416" cy="267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auto">
              <a:xfrm>
                <a:off x="3198" y="3225"/>
                <a:ext cx="311" cy="411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</p:grpSp>
      </p:grp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2605088" y="4897438"/>
            <a:ext cx="5016500" cy="7937"/>
          </a:xfrm>
          <a:prstGeom prst="line">
            <a:avLst/>
          </a:prstGeom>
          <a:noFill/>
          <a:ln w="25400">
            <a:solidFill>
              <a:srgbClr val="99FF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AU"/>
          </a:p>
        </p:txBody>
      </p: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6305550" y="3798888"/>
            <a:ext cx="493713" cy="2393950"/>
            <a:chOff x="4387" y="2303"/>
            <a:chExt cx="346" cy="1584"/>
          </a:xfrm>
        </p:grpSpPr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387" y="3093"/>
              <a:ext cx="328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4387" y="2303"/>
              <a:ext cx="346" cy="684"/>
              <a:chOff x="4387" y="2303"/>
              <a:chExt cx="346" cy="684"/>
            </a:xfrm>
          </p:grpSpPr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4387" y="2987"/>
                <a:ext cx="328" cy="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 flipV="1">
                <a:off x="4387" y="2303"/>
                <a:ext cx="337" cy="115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4387" y="2846"/>
                <a:ext cx="337" cy="22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 flipV="1">
                <a:off x="4387" y="2706"/>
                <a:ext cx="337" cy="5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4389" y="2580"/>
                <a:ext cx="344" cy="63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7" name="Line 28"/>
              <p:cNvSpPr>
                <a:spLocks noChangeShapeType="1"/>
              </p:cNvSpPr>
              <p:nvPr/>
            </p:nvSpPr>
            <p:spPr bwMode="auto">
              <a:xfrm flipV="1">
                <a:off x="4387" y="2451"/>
                <a:ext cx="337" cy="8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4387" y="3203"/>
              <a:ext cx="346" cy="684"/>
              <a:chOff x="4387" y="3203"/>
              <a:chExt cx="346" cy="684"/>
            </a:xfrm>
          </p:grpSpPr>
          <p:sp>
            <p:nvSpPr>
              <p:cNvPr id="26" name="Line 30"/>
              <p:cNvSpPr>
                <a:spLocks noChangeShapeType="1"/>
              </p:cNvSpPr>
              <p:nvPr/>
            </p:nvSpPr>
            <p:spPr bwMode="auto">
              <a:xfrm>
                <a:off x="4387" y="3203"/>
                <a:ext cx="328" cy="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7" name="Line 31"/>
              <p:cNvSpPr>
                <a:spLocks noChangeShapeType="1"/>
              </p:cNvSpPr>
              <p:nvPr/>
            </p:nvSpPr>
            <p:spPr bwMode="auto">
              <a:xfrm>
                <a:off x="4387" y="3772"/>
                <a:ext cx="337" cy="115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>
                <a:off x="4387" y="3322"/>
                <a:ext cx="337" cy="22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>
                <a:off x="4387" y="3435"/>
                <a:ext cx="337" cy="5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0" name="Line 34"/>
              <p:cNvSpPr>
                <a:spLocks noChangeShapeType="1"/>
              </p:cNvSpPr>
              <p:nvPr/>
            </p:nvSpPr>
            <p:spPr bwMode="auto">
              <a:xfrm>
                <a:off x="4389" y="3546"/>
                <a:ext cx="344" cy="63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1" name="Line 35"/>
              <p:cNvSpPr>
                <a:spLocks noChangeShapeType="1"/>
              </p:cNvSpPr>
              <p:nvPr/>
            </p:nvSpPr>
            <p:spPr bwMode="auto">
              <a:xfrm>
                <a:off x="4387" y="3659"/>
                <a:ext cx="337" cy="8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</p:grpSp>
      </p:grp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7640638" y="3794125"/>
            <a:ext cx="498475" cy="22733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H="1">
            <a:off x="4954588" y="4483100"/>
            <a:ext cx="1570037" cy="43338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flipH="1" flipV="1">
            <a:off x="4983163" y="4918075"/>
            <a:ext cx="1566862" cy="43338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stealth" w="med" len="lg"/>
            <a:tailEnd type="none" w="sm" len="sm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V="1">
            <a:off x="2586038" y="3973513"/>
            <a:ext cx="5049837" cy="936625"/>
          </a:xfrm>
          <a:prstGeom prst="line">
            <a:avLst/>
          </a:prstGeom>
          <a:noFill/>
          <a:ln w="25400">
            <a:solidFill>
              <a:srgbClr val="99FF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2592388" y="4900613"/>
            <a:ext cx="5049837" cy="938212"/>
          </a:xfrm>
          <a:prstGeom prst="line">
            <a:avLst/>
          </a:prstGeom>
          <a:noFill/>
          <a:ln w="25400">
            <a:solidFill>
              <a:srgbClr val="99FF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984250" y="2617788"/>
            <a:ext cx="350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A ‘diffraction experiment’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1001713" y="5383213"/>
            <a:ext cx="32559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An ‘imaging experiment’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7593013" y="6164263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GB">
                <a:latin typeface="Times New Roman" pitchFamily="18" charset="0"/>
              </a:rPr>
              <a:t>Detector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558800" y="3708400"/>
            <a:ext cx="83185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74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Imaging –Phase contrast of lungs</a:t>
            </a:r>
            <a:endParaRPr lang="en-AU" dirty="0"/>
          </a:p>
        </p:txBody>
      </p:sp>
      <p:pic>
        <p:nvPicPr>
          <p:cNvPr id="5" name="Picture 3" descr="contact"/>
          <p:cNvPicPr>
            <a:picLocks noChangeAspect="1" noChangeArrowheads="1"/>
          </p:cNvPicPr>
          <p:nvPr/>
        </p:nvPicPr>
        <p:blipFill>
          <a:blip r:embed="rId2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1628775"/>
            <a:ext cx="3738563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03763" y="1628775"/>
            <a:ext cx="3824287" cy="4427538"/>
            <a:chOff x="2963" y="1026"/>
            <a:chExt cx="2409" cy="2789"/>
          </a:xfrm>
        </p:grpSpPr>
        <p:pic>
          <p:nvPicPr>
            <p:cNvPr id="7" name="Picture 6" descr="3M PC"/>
            <p:cNvPicPr>
              <a:picLocks noChangeAspect="1" noChangeArrowheads="1"/>
            </p:cNvPicPr>
            <p:nvPr/>
          </p:nvPicPr>
          <p:blipFill>
            <a:blip r:embed="rId3" cstate="screen">
              <a:lum bright="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" y="1026"/>
              <a:ext cx="2409" cy="2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696" y="3575"/>
              <a:ext cx="970" cy="2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sz="1600" dirty="0"/>
                <a:t>Phase contrast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Medical research into </a:t>
            </a:r>
            <a:r>
              <a:rPr lang="en-AU" dirty="0" smtClean="0">
                <a:solidFill>
                  <a:srgbClr val="000000"/>
                </a:solidFill>
                <a:latin typeface="Arial" charset="0"/>
              </a:rPr>
              <a:t>improve the health prospects for premature babies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75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Imaging –Phase contrast of lungs</a:t>
            </a:r>
            <a:endParaRPr lang="en-AU" dirty="0"/>
          </a:p>
        </p:txBody>
      </p:sp>
      <p:pic>
        <p:nvPicPr>
          <p:cNvPr id="5" name="Picture 4" descr="Screen shot 2011-06-08 at 12.36.5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8104" y="2576046"/>
            <a:ext cx="2606168" cy="2819400"/>
          </a:xfrm>
          <a:prstGeom prst="rect">
            <a:avLst/>
          </a:prstGeom>
        </p:spPr>
      </p:pic>
      <p:pic>
        <p:nvPicPr>
          <p:cNvPr id="6" name="Picture 5" descr="Screen shot 2011-06-08 at 12.34.56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1303" y="2576046"/>
            <a:ext cx="2667001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7704" y="5471646"/>
            <a:ext cx="434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/>
              <a:t>http://www.neoresus.org.au/pages/LM1-7-Breathing.php#B_FirstBreaths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4168" y="2132856"/>
            <a:ext cx="990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400" b="1" dirty="0" smtClean="0">
                <a:solidFill>
                  <a:srgbClr val="000000"/>
                </a:solidFill>
                <a:latin typeface="Arial" charset="0"/>
              </a:rPr>
              <a:t>No PEEP</a:t>
            </a:r>
            <a:endParaRPr lang="en-A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9768" y="2132856"/>
            <a:ext cx="990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1400" b="1" dirty="0" smtClean="0">
                <a:solidFill>
                  <a:srgbClr val="000000"/>
                </a:solidFill>
                <a:latin typeface="Arial" charset="0"/>
              </a:rPr>
              <a:t>PEEP</a:t>
            </a:r>
            <a:endParaRPr lang="en-AU" sz="14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X-ray tomography of rat thigh bone. Non-destructive.</a:t>
            </a:r>
          </a:p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76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Imaging - Tomography</a:t>
            </a:r>
            <a:endParaRPr lang="en-AU" dirty="0"/>
          </a:p>
        </p:txBody>
      </p:sp>
      <p:pic>
        <p:nvPicPr>
          <p:cNvPr id="12" name="Picture 3" descr="K:\AcceleratorPhysics\travel\SSRF_testfacility\pictures\small\Picture 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4144963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stC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04864"/>
            <a:ext cx="3917791" cy="293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77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Accelerator Lattice Modelling/Simulation</a:t>
            </a:r>
            <a:endParaRPr lang="en-AU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24743"/>
            <a:ext cx="8424936" cy="47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6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78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Electron Beam Instability (Low E Ring configuration)</a:t>
            </a:r>
            <a:endParaRPr lang="en-AU" dirty="0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196975"/>
            <a:ext cx="6572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2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79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Low Alpha (coherent synchrotron radiation)</a:t>
            </a:r>
            <a:endParaRPr lang="en-AU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196975"/>
            <a:ext cx="6572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2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2" descr="C:\Users\bolandm\Pictures\Picasa\Exports\2011-01-17 Australian Synchrotron panorama\lb_panoram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32035"/>
            <a:ext cx="9144000" cy="302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machine stylised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9FBFA"/>
              </a:clrFrom>
              <a:clrTo>
                <a:srgbClr val="F9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-1035496"/>
            <a:ext cx="11815295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3900000" lon="0" rev="0"/>
            </a:camera>
            <a:lightRig rig="threePt" dir="t"/>
          </a:scene3d>
          <a:sp3d prstMaterial="matte">
            <a:bevelT w="0"/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80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Low Alpha (coherent synchrotron radiation)</a:t>
            </a:r>
            <a:endParaRPr lang="en-AU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714" y="1196975"/>
            <a:ext cx="4904572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9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81</a:t>
            </a:fld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380" y="1053735"/>
            <a:ext cx="2930835" cy="40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332656"/>
            <a:ext cx="5380484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9829" y="3284779"/>
            <a:ext cx="493973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7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592288"/>
          </a:xfrm>
        </p:spPr>
        <p:txBody>
          <a:bodyPr/>
          <a:lstStyle/>
          <a:p>
            <a:r>
              <a:rPr lang="en-AU" dirty="0" smtClean="0"/>
              <a:t>A synchrotron is a type of particle accelerator.</a:t>
            </a:r>
          </a:p>
          <a:p>
            <a:pPr lvl="1"/>
            <a:r>
              <a:rPr lang="en-AU" dirty="0" smtClean="0"/>
              <a:t>Some understanding of how a particle accelerator works</a:t>
            </a:r>
          </a:p>
          <a:p>
            <a:r>
              <a:rPr lang="en-AU" dirty="0" smtClean="0"/>
              <a:t>The Australian Synchrotron is a Light Source.</a:t>
            </a:r>
          </a:p>
          <a:p>
            <a:pPr lvl="1"/>
            <a:r>
              <a:rPr lang="en-AU" dirty="0" smtClean="0"/>
              <a:t>Some understanding of how synchrotron radiation is created.</a:t>
            </a:r>
          </a:p>
          <a:p>
            <a:r>
              <a:rPr lang="en-AU" dirty="0" smtClean="0"/>
              <a:t>We are at the forefront of Australian research</a:t>
            </a:r>
          </a:p>
          <a:p>
            <a:pPr lvl="1"/>
            <a:r>
              <a:rPr lang="en-AU" dirty="0" smtClean="0"/>
              <a:t>Some understanding of how synchrotron radiation is used.</a:t>
            </a:r>
          </a:p>
        </p:txBody>
      </p:sp>
      <p:pic>
        <p:nvPicPr>
          <p:cNvPr id="4" name="Picture 2" descr="C:\Users\bolandm\Pictures\Picasa\Exports\2011-01-17 Australian Synchrotron panorama\lb_panoram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32035"/>
            <a:ext cx="9144000" cy="302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82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83</a:t>
            </a:fld>
            <a:endParaRPr lang="en-AU"/>
          </a:p>
        </p:txBody>
      </p:sp>
      <p:pic>
        <p:nvPicPr>
          <p:cNvPr id="143363" name="Picture 3" descr="C:\Users\tane\Pictures\20130719-synchrotron-pano\IMG_05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2526737"/>
          </a:xfrm>
          <a:prstGeom prst="rect">
            <a:avLst/>
          </a:prstGeom>
          <a:noFill/>
        </p:spPr>
      </p:pic>
      <p:pic>
        <p:nvPicPr>
          <p:cNvPr id="9" name="Picture 4" descr="C:\Users\tane\Pictures\20130719-synchrotron-pano\IMG_05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556793"/>
            <a:ext cx="9144000" cy="3869734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66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628801"/>
            <a:ext cx="8733656" cy="57606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ACKNOWLEDGMENTS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84</a:t>
            </a:fld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2771800" y="2204864"/>
            <a:ext cx="2160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Mark Boland</a:t>
            </a:r>
          </a:p>
          <a:p>
            <a:r>
              <a:rPr lang="en-AU" dirty="0" smtClean="0"/>
              <a:t>Mark Tobin</a:t>
            </a:r>
          </a:p>
          <a:p>
            <a:r>
              <a:rPr lang="en-AU" dirty="0" smtClean="0"/>
              <a:t>Martin de Jonge</a:t>
            </a:r>
          </a:p>
          <a:p>
            <a:r>
              <a:rPr lang="en-AU" dirty="0" smtClean="0"/>
              <a:t>David Paterson</a:t>
            </a:r>
          </a:p>
          <a:p>
            <a:r>
              <a:rPr lang="en-AU" dirty="0" smtClean="0"/>
              <a:t>Chris Glover</a:t>
            </a:r>
          </a:p>
          <a:p>
            <a:r>
              <a:rPr lang="en-AU" dirty="0" smtClean="0"/>
              <a:t>Nigel Kirby</a:t>
            </a:r>
          </a:p>
          <a:p>
            <a:r>
              <a:rPr lang="en-AU" dirty="0" smtClean="0"/>
              <a:t>Chris Hall</a:t>
            </a:r>
          </a:p>
          <a:p>
            <a:r>
              <a:rPr lang="en-AU" dirty="0" smtClean="0"/>
              <a:t>Etc… </a:t>
            </a:r>
          </a:p>
          <a:p>
            <a:endParaRPr lang="en-AU" dirty="0"/>
          </a:p>
        </p:txBody>
      </p:sp>
      <p:pic>
        <p:nvPicPr>
          <p:cNvPr id="5" name="Picture 13" descr="must-be-credited-Peter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509120"/>
            <a:ext cx="922496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CAS_logo_colour_tagline.pn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2564904"/>
            <a:ext cx="1974865" cy="115212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85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829222" y="2217234"/>
            <a:ext cx="5904656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/>
              <a:t>Thank You</a:t>
            </a:r>
            <a:endParaRPr lang="en-AU" sz="6000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3225257"/>
            <a:ext cx="11563200" cy="294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</p:spPr>
        <p:txBody>
          <a:bodyPr/>
          <a:lstStyle/>
          <a:p>
            <a:r>
              <a:rPr lang="en-AU" dirty="0" smtClean="0"/>
              <a:t>Outline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AU" sz="3600" dirty="0" smtClean="0"/>
              <a:t>What is a Synchrotron?</a:t>
            </a:r>
          </a:p>
          <a:p>
            <a:pPr algn="ctr">
              <a:lnSpc>
                <a:spcPct val="150000"/>
              </a:lnSpc>
              <a:buNone/>
            </a:pPr>
            <a:r>
              <a:rPr lang="en-AU" sz="3600" dirty="0" smtClean="0"/>
              <a:t>What is Synchrotron Light?</a:t>
            </a:r>
            <a:endParaRPr lang="en-AU" dirty="0" smtClean="0"/>
          </a:p>
          <a:p>
            <a:pPr algn="ctr">
              <a:lnSpc>
                <a:spcPct val="150000"/>
              </a:lnSpc>
              <a:buNone/>
            </a:pPr>
            <a:r>
              <a:rPr lang="en-AU" sz="3600" dirty="0" smtClean="0"/>
              <a:t>How is Synchrotron Light used?</a:t>
            </a:r>
          </a:p>
          <a:p>
            <a:pPr algn="ctr">
              <a:lnSpc>
                <a:spcPct val="150000"/>
              </a:lnSpc>
              <a:buNone/>
            </a:pPr>
            <a:r>
              <a:rPr lang="en-AU" sz="3600" dirty="0" smtClean="0"/>
              <a:t>Experiments using Synchrotron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ustralian Synchrotron">
      <a:dk1>
        <a:srgbClr val="000000"/>
      </a:dk1>
      <a:lt1>
        <a:srgbClr val="F8F8F8"/>
      </a:lt1>
      <a:dk2>
        <a:srgbClr val="747476"/>
      </a:dk2>
      <a:lt2>
        <a:srgbClr val="3C97D1"/>
      </a:lt2>
      <a:accent1>
        <a:srgbClr val="3C97D1"/>
      </a:accent1>
      <a:accent2>
        <a:srgbClr val="1B9B94"/>
      </a:accent2>
      <a:accent3>
        <a:srgbClr val="94B633"/>
      </a:accent3>
      <a:accent4>
        <a:srgbClr val="CCD221"/>
      </a:accent4>
      <a:accent5>
        <a:srgbClr val="FFED21"/>
      </a:accent5>
      <a:accent6>
        <a:srgbClr val="EBBC35"/>
      </a:accent6>
      <a:hlink>
        <a:srgbClr val="C53830"/>
      </a:hlink>
      <a:folHlink>
        <a:srgbClr val="C31C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26379</TotalTime>
  <Words>2670</Words>
  <Application>Microsoft Office PowerPoint</Application>
  <PresentationFormat>On-screen Show (4:3)</PresentationFormat>
  <Paragraphs>695</Paragraphs>
  <Slides>85</Slides>
  <Notes>65</Notes>
  <HiddenSlides>10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Office Theme</vt:lpstr>
      <vt:lpstr>Custom Design</vt:lpstr>
      <vt:lpstr>Equation</vt:lpstr>
      <vt:lpstr>AUSSY Synchrotron</vt:lpstr>
      <vt:lpstr>Where is the Australian Synchrotron?</vt:lpstr>
      <vt:lpstr>Where is the Australian Synchrotron?</vt:lpstr>
      <vt:lpstr>Where is the Australian Synchrotron?</vt:lpstr>
      <vt:lpstr>Where is the Australian Synchrotron?</vt:lpstr>
      <vt:lpstr>PowerPoint Presentation</vt:lpstr>
      <vt:lpstr>PowerPoint Presentation</vt:lpstr>
      <vt:lpstr>PowerPoint Presentation</vt:lpstr>
      <vt:lpstr>Outline</vt:lpstr>
      <vt:lpstr>What is a Synchrotron?</vt:lpstr>
      <vt:lpstr>What is a Synchrotron?</vt:lpstr>
      <vt:lpstr>Why Accelerate Particles and Collide them?</vt:lpstr>
      <vt:lpstr>Why Accelerate Particles and Collide them?</vt:lpstr>
      <vt:lpstr>What is a Synchrotron?</vt:lpstr>
      <vt:lpstr>How does a Particle Accelerator work?</vt:lpstr>
      <vt:lpstr>Elements of the Australian Synchrotron</vt:lpstr>
      <vt:lpstr>Electron Gun (1)</vt:lpstr>
      <vt:lpstr>Electron Gun</vt:lpstr>
      <vt:lpstr>Electron Gun</vt:lpstr>
      <vt:lpstr>Electron Gun</vt:lpstr>
      <vt:lpstr>PowerPoint Presentation</vt:lpstr>
      <vt:lpstr>Linear Accelerator (2)</vt:lpstr>
      <vt:lpstr>Linear Accelerator</vt:lpstr>
      <vt:lpstr>PowerPoint Presentation</vt:lpstr>
      <vt:lpstr>PowerPoint Presentation</vt:lpstr>
      <vt:lpstr>PowerPoint Presentation</vt:lpstr>
      <vt:lpstr>Linear Accelerator</vt:lpstr>
      <vt:lpstr>Booster Synchrotron (3)</vt:lpstr>
      <vt:lpstr>Booster Synchrotron</vt:lpstr>
      <vt:lpstr>PowerPoint Presentation</vt:lpstr>
      <vt:lpstr>Booster Synchrotron</vt:lpstr>
      <vt:lpstr>Booster Synchrotron</vt:lpstr>
      <vt:lpstr>PowerPoint Presentation</vt:lpstr>
      <vt:lpstr>Booster Synchrotron</vt:lpstr>
      <vt:lpstr>Storage Ring (4)</vt:lpstr>
      <vt:lpstr>Storage Ring</vt:lpstr>
      <vt:lpstr>PowerPoint Presentation</vt:lpstr>
      <vt:lpstr>PowerPoint Presentation</vt:lpstr>
      <vt:lpstr>Storage Ring</vt:lpstr>
      <vt:lpstr>Storage Ring – Electro-Magnetic Radiation</vt:lpstr>
      <vt:lpstr>Storage Ring – Electro-Magnetic Radiation</vt:lpstr>
      <vt:lpstr>Storage Ring – Electro-Magnetic Radiation</vt:lpstr>
      <vt:lpstr>What is a Synchrotron?  - Light/Photon Source</vt:lpstr>
      <vt:lpstr>Electromagnetic Radiation</vt:lpstr>
      <vt:lpstr>Synchrotron Radiation</vt:lpstr>
      <vt:lpstr>Key Properties of Synchrotron Light</vt:lpstr>
      <vt:lpstr>Sources of Synchrotron Radiation</vt:lpstr>
      <vt:lpstr>Sources of Synchrotron Radiation  Insertion Devices: Wiggler</vt:lpstr>
      <vt:lpstr>Sources of Synchrotron Radiation  Insertion Devices: Wiggler</vt:lpstr>
      <vt:lpstr>Sources of Synchrotron Radiation  Insertion Devices: Undulator</vt:lpstr>
      <vt:lpstr>Sources of Synchrotron Radiation  Insertion Devices</vt:lpstr>
      <vt:lpstr>Science of using Synchrotron Light</vt:lpstr>
      <vt:lpstr>Science of using Synchrotron Light (5) and (6)</vt:lpstr>
      <vt:lpstr>Reminder</vt:lpstr>
      <vt:lpstr>Reminder</vt:lpstr>
      <vt:lpstr>Synchrotron Radiation's Interaction with Matter</vt:lpstr>
      <vt:lpstr>Current Beamlines and Categories</vt:lpstr>
      <vt:lpstr>Crystallography &amp; Diffraction</vt:lpstr>
      <vt:lpstr>Crystallography &amp; Diffraction</vt:lpstr>
      <vt:lpstr>Crystallography &amp; Diffraction</vt:lpstr>
      <vt:lpstr>Crystallography &amp; Diffraction</vt:lpstr>
      <vt:lpstr>Crystallography &amp; Diffraction</vt:lpstr>
      <vt:lpstr>Crystallography &amp; Diffraction</vt:lpstr>
      <vt:lpstr>Crystallography &amp; Diffraction</vt:lpstr>
      <vt:lpstr>Protein Crystallography</vt:lpstr>
      <vt:lpstr>Crystallography &amp; Diffraction</vt:lpstr>
      <vt:lpstr>Spectroscopy</vt:lpstr>
      <vt:lpstr>Spectroscopy</vt:lpstr>
      <vt:lpstr>Fluorescence Microscopy</vt:lpstr>
      <vt:lpstr>Fluorescence Microscopy</vt:lpstr>
      <vt:lpstr>Fluorescence Microscopy</vt:lpstr>
      <vt:lpstr>PowerPoint Presentation</vt:lpstr>
      <vt:lpstr>Imaging</vt:lpstr>
      <vt:lpstr>Imaging –Phase contrast of lungs</vt:lpstr>
      <vt:lpstr>Imaging –Phase contrast of lungs</vt:lpstr>
      <vt:lpstr>Imaging - Tomography</vt:lpstr>
      <vt:lpstr>Accelerator Lattice Modelling/Simulation</vt:lpstr>
      <vt:lpstr>Electron Beam Instability (Low E Ring configuration)</vt:lpstr>
      <vt:lpstr>Low Alpha (coherent synchrotron radiation)</vt:lpstr>
      <vt:lpstr>Low Alpha (coherent synchrotron radiation)</vt:lpstr>
      <vt:lpstr>PowerPoint Presentation</vt:lpstr>
      <vt:lpstr>Summary</vt:lpstr>
      <vt:lpstr>PowerPoint Presentation</vt:lpstr>
      <vt:lpstr>ACKNOWLEDGMENTS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tane</cp:lastModifiedBy>
  <cp:revision>500</cp:revision>
  <dcterms:created xsi:type="dcterms:W3CDTF">2010-06-25T00:44:03Z</dcterms:created>
  <dcterms:modified xsi:type="dcterms:W3CDTF">2016-01-17T22:11:10Z</dcterms:modified>
</cp:coreProperties>
</file>