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6" r:id="rId2"/>
    <p:sldId id="353" r:id="rId3"/>
    <p:sldId id="352" r:id="rId4"/>
    <p:sldId id="337" r:id="rId5"/>
    <p:sldId id="340" r:id="rId6"/>
    <p:sldId id="349" r:id="rId7"/>
    <p:sldId id="407" r:id="rId8"/>
    <p:sldId id="403" r:id="rId9"/>
    <p:sldId id="339" r:id="rId10"/>
    <p:sldId id="354" r:id="rId11"/>
    <p:sldId id="390" r:id="rId12"/>
    <p:sldId id="344" r:id="rId13"/>
    <p:sldId id="374" r:id="rId14"/>
    <p:sldId id="375" r:id="rId15"/>
    <p:sldId id="372" r:id="rId16"/>
    <p:sldId id="389" r:id="rId17"/>
    <p:sldId id="295" r:id="rId18"/>
    <p:sldId id="294" r:id="rId19"/>
    <p:sldId id="370" r:id="rId20"/>
    <p:sldId id="369" r:id="rId21"/>
    <p:sldId id="341" r:id="rId22"/>
    <p:sldId id="345" r:id="rId23"/>
    <p:sldId id="333" r:id="rId24"/>
    <p:sldId id="336" r:id="rId25"/>
    <p:sldId id="335" r:id="rId26"/>
    <p:sldId id="356" r:id="rId27"/>
    <p:sldId id="342" r:id="rId28"/>
    <p:sldId id="401" r:id="rId29"/>
    <p:sldId id="305" r:id="rId30"/>
    <p:sldId id="288" r:id="rId31"/>
    <p:sldId id="291" r:id="rId32"/>
    <p:sldId id="395" r:id="rId33"/>
    <p:sldId id="290" r:id="rId34"/>
    <p:sldId id="304" r:id="rId35"/>
    <p:sldId id="310" r:id="rId36"/>
    <p:sldId id="307" r:id="rId37"/>
    <p:sldId id="306" r:id="rId38"/>
    <p:sldId id="308" r:id="rId39"/>
    <p:sldId id="314" r:id="rId40"/>
    <p:sldId id="313" r:id="rId41"/>
    <p:sldId id="315" r:id="rId42"/>
    <p:sldId id="317" r:id="rId43"/>
    <p:sldId id="319" r:id="rId44"/>
    <p:sldId id="318" r:id="rId45"/>
    <p:sldId id="408" r:id="rId46"/>
    <p:sldId id="409" r:id="rId47"/>
    <p:sldId id="410" r:id="rId48"/>
    <p:sldId id="320" r:id="rId49"/>
    <p:sldId id="405" r:id="rId50"/>
    <p:sldId id="321" r:id="rId51"/>
    <p:sldId id="326" r:id="rId52"/>
    <p:sldId id="323" r:id="rId53"/>
    <p:sldId id="330" r:id="rId54"/>
    <p:sldId id="325" r:id="rId55"/>
    <p:sldId id="324" r:id="rId56"/>
    <p:sldId id="332" r:id="rId57"/>
    <p:sldId id="331" r:id="rId58"/>
    <p:sldId id="388" r:id="rId59"/>
    <p:sldId id="404" r:id="rId60"/>
    <p:sldId id="399" r:id="rId61"/>
    <p:sldId id="392" r:id="rId62"/>
    <p:sldId id="396" r:id="rId63"/>
    <p:sldId id="406" r:id="rId64"/>
    <p:sldId id="299" r:id="rId65"/>
    <p:sldId id="302" r:id="rId66"/>
    <p:sldId id="363" r:id="rId67"/>
    <p:sldId id="384" r:id="rId68"/>
    <p:sldId id="382" r:id="rId69"/>
    <p:sldId id="397" r:id="rId70"/>
    <p:sldId id="398" r:id="rId71"/>
    <p:sldId id="365" r:id="rId72"/>
    <p:sldId id="394" r:id="rId73"/>
    <p:sldId id="362" r:id="rId74"/>
    <p:sldId id="383" r:id="rId7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03B"/>
    <a:srgbClr val="FFCCFF"/>
    <a:srgbClr val="008000"/>
    <a:srgbClr val="BAECF8"/>
    <a:srgbClr val="E87630"/>
    <a:srgbClr val="CAF1FA"/>
    <a:srgbClr val="D5F4FB"/>
    <a:srgbClr val="BDEE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7845" autoAdjust="0"/>
    <p:restoredTop sz="94550" autoAdjust="0"/>
  </p:normalViewPr>
  <p:slideViewPr>
    <p:cSldViewPr snapToGrid="0">
      <p:cViewPr>
        <p:scale>
          <a:sx n="100" d="100"/>
          <a:sy n="100" d="100"/>
        </p:scale>
        <p:origin x="-7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0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D02F8-AFBF-4E89-A481-68FFDC4D9FE8}" type="datetimeFigureOut">
              <a:rPr lang="en-AU" smtClean="0"/>
              <a:t>2016-01-18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BC054E-1048-455A-A39E-865B9BC308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9874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C054E-1048-455A-A39E-865B9BC308B8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5488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9B51EA-FE92-4197-804C-C23A568149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685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55F5B-C24B-4644-A4EA-8562A66DAD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5382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3DC992-3A2C-4D5F-984D-04F1DBBCB6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1385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22D1B7-45F6-4D7D-9D51-2C9652B96E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501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C711D7-D876-4092-B7E5-4DBF88E0BC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167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72837A-9894-4567-B289-BB60574E63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5320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656D0-5A83-403C-8685-51E1D902DF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994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E37D8F-B0FE-41AA-B8F0-71473E13EA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127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06EB8-86A4-4485-9F18-5D0350E54E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877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54A04-7E8D-47F8-878E-88B0166BA2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3406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4C755C-3110-4C39-94E4-F6E7670075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856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8C51F1E-A4DF-4206-8105-F5163A3E9CF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1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w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png"/><Relationship Id="rId4" Type="http://schemas.openxmlformats.org/officeDocument/2006/relationships/image" Target="../media/image14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5.png"/><Relationship Id="rId3" Type="http://schemas.openxmlformats.org/officeDocument/2006/relationships/image" Target="../media/image145.jpeg"/><Relationship Id="rId7" Type="http://schemas.openxmlformats.org/officeDocument/2006/relationships/image" Target="../media/image149.png"/><Relationship Id="rId12" Type="http://schemas.openxmlformats.org/officeDocument/2006/relationships/image" Target="../media/image154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11" Type="http://schemas.openxmlformats.org/officeDocument/2006/relationships/image" Target="../media/image153.jpeg"/><Relationship Id="rId5" Type="http://schemas.openxmlformats.org/officeDocument/2006/relationships/image" Target="../media/image147.jpeg"/><Relationship Id="rId10" Type="http://schemas.openxmlformats.org/officeDocument/2006/relationships/image" Target="../media/image152.jpeg"/><Relationship Id="rId4" Type="http://schemas.openxmlformats.org/officeDocument/2006/relationships/image" Target="../media/image146.jpeg"/><Relationship Id="rId9" Type="http://schemas.openxmlformats.org/officeDocument/2006/relationships/image" Target="../media/image15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7" Type="http://schemas.openxmlformats.org/officeDocument/2006/relationships/image" Target="../media/image165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png"/><Relationship Id="rId4" Type="http://schemas.openxmlformats.org/officeDocument/2006/relationships/image" Target="../media/image16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18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7.wmf"/><Relationship Id="rId5" Type="http://schemas.openxmlformats.org/officeDocument/2006/relationships/image" Target="../media/image185.png"/><Relationship Id="rId4" Type="http://schemas.openxmlformats.org/officeDocument/2006/relationships/oleObject" Target="../embeddings/oleObject2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image" Target="../media/image19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1.png"/><Relationship Id="rId5" Type="http://schemas.openxmlformats.org/officeDocument/2006/relationships/image" Target="../media/image189.png"/><Relationship Id="rId4" Type="http://schemas.openxmlformats.org/officeDocument/2006/relationships/oleObject" Target="../embeddings/oleObject3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4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96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1.png"/><Relationship Id="rId4" Type="http://schemas.openxmlformats.org/officeDocument/2006/relationships/image" Target="../media/image20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3" Type="http://schemas.openxmlformats.org/officeDocument/2006/relationships/image" Target="../media/image214.png"/><Relationship Id="rId7" Type="http://schemas.openxmlformats.org/officeDocument/2006/relationships/image" Target="../media/image218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png"/><Relationship Id="rId5" Type="http://schemas.openxmlformats.org/officeDocument/2006/relationships/image" Target="../media/image216.png"/><Relationship Id="rId10" Type="http://schemas.openxmlformats.org/officeDocument/2006/relationships/image" Target="../media/image221.png"/><Relationship Id="rId4" Type="http://schemas.openxmlformats.org/officeDocument/2006/relationships/image" Target="../media/image215.png"/><Relationship Id="rId9" Type="http://schemas.openxmlformats.org/officeDocument/2006/relationships/image" Target="../media/image22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7" Type="http://schemas.openxmlformats.org/officeDocument/2006/relationships/image" Target="../media/image230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9.png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0.jpeg"/><Relationship Id="rId4" Type="http://schemas.openxmlformats.org/officeDocument/2006/relationships/image" Target="../media/image249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4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020763" y="3071813"/>
            <a:ext cx="389255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altLang="en-US" dirty="0"/>
              <a:t> From DC to AC Acceleration</a:t>
            </a:r>
          </a:p>
          <a:p>
            <a:pPr>
              <a:buFontTx/>
              <a:buChar char="-"/>
            </a:pPr>
            <a:endParaRPr lang="en-US" altLang="en-US" dirty="0"/>
          </a:p>
          <a:p>
            <a:endParaRPr lang="en-US" altLang="en-US" dirty="0"/>
          </a:p>
          <a:p>
            <a:pPr>
              <a:buFontTx/>
              <a:buChar char="-"/>
            </a:pPr>
            <a:r>
              <a:rPr lang="en-US" altLang="en-US" dirty="0"/>
              <a:t> The Golden Era of Applied Science</a:t>
            </a:r>
          </a:p>
          <a:p>
            <a:pPr>
              <a:buFontTx/>
              <a:buChar char="-"/>
            </a:pPr>
            <a:endParaRPr lang="en-US" altLang="en-US" dirty="0"/>
          </a:p>
          <a:p>
            <a:pPr>
              <a:buFontTx/>
              <a:buChar char="-"/>
            </a:pPr>
            <a:endParaRPr lang="en-US" altLang="en-US" dirty="0"/>
          </a:p>
          <a:p>
            <a:pPr>
              <a:buFontTx/>
              <a:buChar char="-"/>
            </a:pPr>
            <a:r>
              <a:rPr lang="en-US" altLang="en-US" dirty="0"/>
              <a:t>  Big Science with Accelerators</a:t>
            </a:r>
          </a:p>
          <a:p>
            <a:pPr>
              <a:buFontTx/>
              <a:buChar char="-"/>
            </a:pPr>
            <a:endParaRPr lang="en-US" altLang="en-US" dirty="0"/>
          </a:p>
          <a:p>
            <a:pPr>
              <a:buFontTx/>
              <a:buChar char="-"/>
            </a:pPr>
            <a:endParaRPr lang="en-US" altLang="en-US" dirty="0"/>
          </a:p>
          <a:p>
            <a:pPr>
              <a:buFontTx/>
              <a:buChar char="-"/>
            </a:pPr>
            <a:r>
              <a:rPr lang="en-US" altLang="en-US" dirty="0"/>
              <a:t>  Synchrotron Light Sources</a:t>
            </a: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1520825" y="550863"/>
            <a:ext cx="60467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i="1">
                <a:solidFill>
                  <a:schemeClr val="accent2"/>
                </a:solidFill>
                <a:latin typeface="Comic Sans MS" pitchFamily="66" charset="0"/>
              </a:rPr>
              <a:t>Enabling Science with Accelerators</a:t>
            </a: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2155825" y="1089025"/>
            <a:ext cx="460375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dirty="0"/>
              <a:t>Jeff Corbett, </a:t>
            </a:r>
            <a:r>
              <a:rPr lang="en-US" altLang="en-US" dirty="0" smtClean="0"/>
              <a:t>SLAC</a:t>
            </a:r>
          </a:p>
          <a:p>
            <a:pPr algn="ctr"/>
            <a:endParaRPr lang="en-US" altLang="en-US" dirty="0"/>
          </a:p>
          <a:p>
            <a:pPr algn="ctr"/>
            <a:r>
              <a:rPr lang="en-US" altLang="en-US" dirty="0" smtClean="0"/>
              <a:t>Australian Consortium Accelerator Science </a:t>
            </a:r>
          </a:p>
          <a:p>
            <a:pPr algn="ctr"/>
            <a:r>
              <a:rPr lang="en-US" altLang="en-US" dirty="0" smtClean="0"/>
              <a:t>Summer School</a:t>
            </a:r>
            <a:endParaRPr lang="en-US" altLang="en-US" dirty="0"/>
          </a:p>
          <a:p>
            <a:pPr algn="ctr"/>
            <a:r>
              <a:rPr lang="en-US" altLang="en-US" dirty="0" smtClean="0"/>
              <a:t>January 2016</a:t>
            </a:r>
            <a:endParaRPr lang="en-US" altLang="en-US" dirty="0"/>
          </a:p>
        </p:txBody>
      </p:sp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2774950"/>
            <a:ext cx="635000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0138" y="3662363"/>
            <a:ext cx="1125537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9675" y="4572000"/>
            <a:ext cx="869950" cy="7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1400" y="5399088"/>
            <a:ext cx="2763838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9" name="Rectangle 21"/>
          <p:cNvSpPr>
            <a:spLocks noChangeArrowheads="1"/>
          </p:cNvSpPr>
          <p:nvPr/>
        </p:nvSpPr>
        <p:spPr bwMode="auto">
          <a:xfrm>
            <a:off x="5143500" y="2755900"/>
            <a:ext cx="635000" cy="850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4908550" y="3656013"/>
            <a:ext cx="1123950" cy="85248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1" name="Rectangle 23"/>
          <p:cNvSpPr>
            <a:spLocks noChangeArrowheads="1"/>
          </p:cNvSpPr>
          <p:nvPr/>
        </p:nvSpPr>
        <p:spPr bwMode="auto">
          <a:xfrm>
            <a:off x="5022850" y="4578350"/>
            <a:ext cx="869950" cy="7620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2" name="Rectangle 24"/>
          <p:cNvSpPr>
            <a:spLocks noChangeArrowheads="1"/>
          </p:cNvSpPr>
          <p:nvPr/>
        </p:nvSpPr>
        <p:spPr bwMode="auto">
          <a:xfrm>
            <a:off x="4857750" y="5391150"/>
            <a:ext cx="2755900" cy="7493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9788" y="2795588"/>
            <a:ext cx="7112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5" name="Rectangle 27"/>
          <p:cNvSpPr>
            <a:spLocks noChangeArrowheads="1"/>
          </p:cNvSpPr>
          <p:nvPr/>
        </p:nvSpPr>
        <p:spPr bwMode="auto">
          <a:xfrm>
            <a:off x="5924550" y="2813050"/>
            <a:ext cx="692150" cy="7080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76" name="Picture 28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2313" y="3471863"/>
            <a:ext cx="16383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7" name="Rectangle 29"/>
          <p:cNvSpPr>
            <a:spLocks noChangeArrowheads="1"/>
          </p:cNvSpPr>
          <p:nvPr/>
        </p:nvSpPr>
        <p:spPr bwMode="auto">
          <a:xfrm>
            <a:off x="7089775" y="3484563"/>
            <a:ext cx="1628775" cy="150971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3667125" y="449263"/>
            <a:ext cx="2200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SLAC: Project-M</a:t>
            </a:r>
          </a:p>
        </p:txBody>
      </p:sp>
      <p:pic>
        <p:nvPicPr>
          <p:cNvPr id="124936" name="Picture 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" y="1319213"/>
            <a:ext cx="390842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37" name="Picture 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2963" y="1243013"/>
            <a:ext cx="2798762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4938" name="Rectangle 10"/>
          <p:cNvSpPr>
            <a:spLocks noChangeArrowheads="1"/>
          </p:cNvSpPr>
          <p:nvPr/>
        </p:nvSpPr>
        <p:spPr bwMode="auto">
          <a:xfrm>
            <a:off x="3467100" y="365125"/>
            <a:ext cx="2508250" cy="5207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4940" name="Picture 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488" y="3836988"/>
            <a:ext cx="3390900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4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0413" y="3830638"/>
            <a:ext cx="3641725" cy="266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2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3013" y="1081088"/>
            <a:ext cx="4402137" cy="293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2143125" y="306388"/>
            <a:ext cx="5294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Project-M: the two mile accelerator (1962)</a:t>
            </a:r>
          </a:p>
        </p:txBody>
      </p:sp>
      <p:sp>
        <p:nvSpPr>
          <p:cNvPr id="160775" name="Rectangle 7"/>
          <p:cNvSpPr>
            <a:spLocks noChangeArrowheads="1"/>
          </p:cNvSpPr>
          <p:nvPr/>
        </p:nvSpPr>
        <p:spPr bwMode="auto">
          <a:xfrm>
            <a:off x="2095500" y="250825"/>
            <a:ext cx="5422900" cy="5207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0776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63" y="4311650"/>
            <a:ext cx="6986587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0777" name="Line 9"/>
          <p:cNvSpPr>
            <a:spLocks noChangeShapeType="1"/>
          </p:cNvSpPr>
          <p:nvPr/>
        </p:nvSpPr>
        <p:spPr bwMode="auto">
          <a:xfrm flipV="1">
            <a:off x="3095625" y="5343525"/>
            <a:ext cx="1685925" cy="20955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78" name="Text Box 10"/>
          <p:cNvSpPr txBox="1">
            <a:spLocks noChangeArrowheads="1"/>
          </p:cNvSpPr>
          <p:nvPr/>
        </p:nvSpPr>
        <p:spPr bwMode="auto">
          <a:xfrm rot="-427421">
            <a:off x="2984500" y="5148263"/>
            <a:ext cx="1947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chemeClr val="bg1"/>
                </a:solidFill>
                <a:latin typeface="Comic Sans MS" pitchFamily="66" charset="0"/>
              </a:rPr>
              <a:t>Beam direction (5km)</a:t>
            </a:r>
          </a:p>
        </p:txBody>
      </p:sp>
      <p:pic>
        <p:nvPicPr>
          <p:cNvPr id="160779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9038" y="4389438"/>
            <a:ext cx="2174875" cy="219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8025" y="946150"/>
            <a:ext cx="5067300" cy="454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671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013" y="4433888"/>
            <a:ext cx="2822575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2609850" y="309563"/>
            <a:ext cx="43053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Rapid Developments at CERN  (p,p)</a:t>
            </a:r>
          </a:p>
          <a:p>
            <a:endParaRPr lang="en-US" altLang="en-US" sz="2000">
              <a:solidFill>
                <a:srgbClr val="FF33CC"/>
              </a:solidFill>
              <a:latin typeface="Comic Sans MS" pitchFamily="66" charset="0"/>
            </a:endParaRPr>
          </a:p>
        </p:txBody>
      </p:sp>
      <p:sp>
        <p:nvSpPr>
          <p:cNvPr id="113673" name="Rectangle 9"/>
          <p:cNvSpPr>
            <a:spLocks noChangeArrowheads="1"/>
          </p:cNvSpPr>
          <p:nvPr/>
        </p:nvSpPr>
        <p:spPr bwMode="auto">
          <a:xfrm>
            <a:off x="2609850" y="260350"/>
            <a:ext cx="4318000" cy="5207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3675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138" y="5430838"/>
            <a:ext cx="714375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676" name="Text Box 12"/>
          <p:cNvSpPr txBox="1">
            <a:spLocks noChangeArrowheads="1"/>
          </p:cNvSpPr>
          <p:nvPr/>
        </p:nvSpPr>
        <p:spPr bwMode="auto">
          <a:xfrm>
            <a:off x="346075" y="5554663"/>
            <a:ext cx="735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France</a:t>
            </a:r>
          </a:p>
        </p:txBody>
      </p:sp>
      <p:pic>
        <p:nvPicPr>
          <p:cNvPr id="113677" name="Picture 1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9375" y="4892675"/>
            <a:ext cx="77152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678" name="Text Box 14"/>
          <p:cNvSpPr txBox="1">
            <a:spLocks noChangeArrowheads="1"/>
          </p:cNvSpPr>
          <p:nvPr/>
        </p:nvSpPr>
        <p:spPr bwMode="auto">
          <a:xfrm>
            <a:off x="2670175" y="5021263"/>
            <a:ext cx="717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Suisse</a:t>
            </a:r>
          </a:p>
        </p:txBody>
      </p:sp>
      <p:sp>
        <p:nvSpPr>
          <p:cNvPr id="113679" name="Text Box 15"/>
          <p:cNvSpPr txBox="1">
            <a:spLocks noChangeArrowheads="1"/>
          </p:cNvSpPr>
          <p:nvPr/>
        </p:nvSpPr>
        <p:spPr bwMode="auto">
          <a:xfrm>
            <a:off x="1079500" y="1611313"/>
            <a:ext cx="1779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27km circumference</a:t>
            </a:r>
          </a:p>
        </p:txBody>
      </p:sp>
      <p:sp>
        <p:nvSpPr>
          <p:cNvPr id="113680" name="Line 16"/>
          <p:cNvSpPr>
            <a:spLocks noChangeShapeType="1"/>
          </p:cNvSpPr>
          <p:nvPr/>
        </p:nvSpPr>
        <p:spPr bwMode="auto">
          <a:xfrm>
            <a:off x="2838450" y="1828800"/>
            <a:ext cx="62865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81" name="Line 17"/>
          <p:cNvSpPr>
            <a:spLocks noChangeShapeType="1"/>
          </p:cNvSpPr>
          <p:nvPr/>
        </p:nvSpPr>
        <p:spPr bwMode="auto">
          <a:xfrm>
            <a:off x="6591300" y="381000"/>
            <a:ext cx="95250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92" name="Text Box 8"/>
          <p:cNvSpPr txBox="1">
            <a:spLocks noChangeArrowheads="1"/>
          </p:cNvSpPr>
          <p:nvPr/>
        </p:nvSpPr>
        <p:spPr bwMode="auto">
          <a:xfrm>
            <a:off x="3209925" y="290513"/>
            <a:ext cx="2544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FermiLab in Chicago</a:t>
            </a:r>
          </a:p>
        </p:txBody>
      </p:sp>
      <p:sp>
        <p:nvSpPr>
          <p:cNvPr id="144393" name="Rectangle 9"/>
          <p:cNvSpPr>
            <a:spLocks noChangeArrowheads="1"/>
          </p:cNvSpPr>
          <p:nvPr/>
        </p:nvSpPr>
        <p:spPr bwMode="auto">
          <a:xfrm>
            <a:off x="3209925" y="241300"/>
            <a:ext cx="2651125" cy="5207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4395" name="Picture 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088" y="649288"/>
            <a:ext cx="1857375" cy="218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396" name="Picture 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75" y="1982788"/>
            <a:ext cx="3181350" cy="245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391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3838" y="3525838"/>
            <a:ext cx="3352800" cy="219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390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2575" y="4751388"/>
            <a:ext cx="2386013" cy="190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397" name="Text Box 13"/>
          <p:cNvSpPr txBox="1">
            <a:spLocks noChangeArrowheads="1"/>
          </p:cNvSpPr>
          <p:nvPr/>
        </p:nvSpPr>
        <p:spPr bwMode="auto">
          <a:xfrm>
            <a:off x="2076450" y="3668713"/>
            <a:ext cx="19573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latin typeface="Comic Sans MS" pitchFamily="66" charset="0"/>
              </a:rPr>
              <a:t>University of Chicago</a:t>
            </a:r>
          </a:p>
          <a:p>
            <a:r>
              <a:rPr lang="en-US" altLang="en-US" sz="1400">
                <a:latin typeface="Comic Sans MS" pitchFamily="66" charset="0"/>
              </a:rPr>
              <a:t>Argonne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3714750"/>
            <a:ext cx="273367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14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013" y="869950"/>
            <a:ext cx="1952625" cy="238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15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0563" y="866775"/>
            <a:ext cx="2747962" cy="236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5418" name="Text Box 10"/>
          <p:cNvSpPr txBox="1">
            <a:spLocks noChangeArrowheads="1"/>
          </p:cNvSpPr>
          <p:nvPr/>
        </p:nvSpPr>
        <p:spPr bwMode="auto">
          <a:xfrm>
            <a:off x="1866900" y="233363"/>
            <a:ext cx="502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Tevatron Linac, Injector, Main Ring (p-p)</a:t>
            </a:r>
          </a:p>
        </p:txBody>
      </p:sp>
      <p:sp>
        <p:nvSpPr>
          <p:cNvPr id="145419" name="Rectangle 11"/>
          <p:cNvSpPr>
            <a:spLocks noChangeArrowheads="1"/>
          </p:cNvSpPr>
          <p:nvPr/>
        </p:nvSpPr>
        <p:spPr bwMode="auto">
          <a:xfrm>
            <a:off x="1876425" y="184150"/>
            <a:ext cx="5051425" cy="5207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5420" name="Picture 1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638" y="906463"/>
            <a:ext cx="1908175" cy="231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2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3752850"/>
            <a:ext cx="4373562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7213" y="3425825"/>
            <a:ext cx="4614862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25" y="968375"/>
            <a:ext cx="46482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344" name="Text Box 8"/>
          <p:cNvSpPr txBox="1">
            <a:spLocks noChangeArrowheads="1"/>
          </p:cNvSpPr>
          <p:nvPr/>
        </p:nvSpPr>
        <p:spPr bwMode="auto">
          <a:xfrm>
            <a:off x="1962150" y="319088"/>
            <a:ext cx="5008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HERA e</a:t>
            </a:r>
            <a:r>
              <a:rPr lang="en-US" altLang="en-US" sz="2000" baseline="30000">
                <a:solidFill>
                  <a:srgbClr val="FF33CC"/>
                </a:solidFill>
                <a:latin typeface="Comic Sans MS" pitchFamily="66" charset="0"/>
              </a:rPr>
              <a:t>-</a:t>
            </a:r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-p collider and Petra (Petra-III)</a:t>
            </a:r>
          </a:p>
        </p:txBody>
      </p:sp>
      <p:sp>
        <p:nvSpPr>
          <p:cNvPr id="142345" name="Rectangle 9"/>
          <p:cNvSpPr>
            <a:spLocks noChangeArrowheads="1"/>
          </p:cNvSpPr>
          <p:nvPr/>
        </p:nvSpPr>
        <p:spPr bwMode="auto">
          <a:xfrm>
            <a:off x="1962150" y="269875"/>
            <a:ext cx="5022850" cy="5207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46" name="Text Box 10"/>
          <p:cNvSpPr txBox="1">
            <a:spLocks noChangeArrowheads="1"/>
          </p:cNvSpPr>
          <p:nvPr/>
        </p:nvSpPr>
        <p:spPr bwMode="auto">
          <a:xfrm>
            <a:off x="1146175" y="1087438"/>
            <a:ext cx="18780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chemeClr val="bg1"/>
                </a:solidFill>
              </a:rPr>
              <a:t>6.3 km circumference</a:t>
            </a:r>
          </a:p>
          <a:p>
            <a:r>
              <a:rPr lang="en-US" altLang="en-US" sz="1400">
                <a:solidFill>
                  <a:schemeClr val="bg1"/>
                </a:solidFill>
              </a:rPr>
              <a:t>27GeV e-  820GeV p</a:t>
            </a:r>
          </a:p>
        </p:txBody>
      </p:sp>
      <p:pic>
        <p:nvPicPr>
          <p:cNvPr id="14234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9725" y="1031875"/>
            <a:ext cx="3381375" cy="219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7813" y="3763963"/>
            <a:ext cx="3781425" cy="28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750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3013" y="1031875"/>
            <a:ext cx="2495550" cy="376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751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5425" y="1046163"/>
            <a:ext cx="3779838" cy="2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752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2063" y="5083175"/>
            <a:ext cx="253682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9753" name="Text Box 9"/>
          <p:cNvSpPr txBox="1">
            <a:spLocks noChangeArrowheads="1"/>
          </p:cNvSpPr>
          <p:nvPr/>
        </p:nvSpPr>
        <p:spPr bwMode="auto">
          <a:xfrm>
            <a:off x="2463800" y="255588"/>
            <a:ext cx="368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KEK-B (asymmetric collisions)</a:t>
            </a:r>
          </a:p>
        </p:txBody>
      </p:sp>
      <p:sp>
        <p:nvSpPr>
          <p:cNvPr id="159754" name="Rectangle 10"/>
          <p:cNvSpPr>
            <a:spLocks noChangeArrowheads="1"/>
          </p:cNvSpPr>
          <p:nvPr/>
        </p:nvSpPr>
        <p:spPr bwMode="auto">
          <a:xfrm>
            <a:off x="2384425" y="174625"/>
            <a:ext cx="3857625" cy="5207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9755" name="Text Box 11"/>
          <p:cNvSpPr txBox="1">
            <a:spLocks noChangeArrowheads="1"/>
          </p:cNvSpPr>
          <p:nvPr/>
        </p:nvSpPr>
        <p:spPr bwMode="auto">
          <a:xfrm>
            <a:off x="1660525" y="4776788"/>
            <a:ext cx="1492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latin typeface="Comic Sans MS" pitchFamily="66" charset="0"/>
              </a:rPr>
              <a:t>damping wiggler</a:t>
            </a:r>
          </a:p>
        </p:txBody>
      </p:sp>
      <p:sp>
        <p:nvSpPr>
          <p:cNvPr id="159756" name="Text Box 12"/>
          <p:cNvSpPr txBox="1">
            <a:spLocks noChangeArrowheads="1"/>
          </p:cNvSpPr>
          <p:nvPr/>
        </p:nvSpPr>
        <p:spPr bwMode="auto">
          <a:xfrm>
            <a:off x="3121025" y="687388"/>
            <a:ext cx="26209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latin typeface="Comic Sans MS" pitchFamily="66" charset="0"/>
              </a:rPr>
              <a:t>“Asymmetry of the Universe”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88" y="1066800"/>
            <a:ext cx="4103687" cy="285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5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0975" y="1049338"/>
            <a:ext cx="3152775" cy="331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3111500" y="319088"/>
            <a:ext cx="2252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PEP-II B-Factory</a:t>
            </a:r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3044825" y="250825"/>
            <a:ext cx="2447925" cy="5207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3498" name="Picture 1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900" y="4051300"/>
            <a:ext cx="408305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500" name="Picture 1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8875" y="4068763"/>
            <a:ext cx="3902075" cy="261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72" name="Picture 10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0738" y="868363"/>
            <a:ext cx="4054475" cy="269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573" name="Picture 10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525" y="876300"/>
            <a:ext cx="3881438" cy="266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574" name="Picture 11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888" y="3641725"/>
            <a:ext cx="3898900" cy="256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575" name="Picture 1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2325" y="3636963"/>
            <a:ext cx="4064000" cy="254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576" name="Text Box 112"/>
          <p:cNvSpPr txBox="1">
            <a:spLocks noChangeArrowheads="1"/>
          </p:cNvSpPr>
          <p:nvPr/>
        </p:nvSpPr>
        <p:spPr bwMode="auto">
          <a:xfrm>
            <a:off x="2314575" y="271463"/>
            <a:ext cx="46767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The SNS (Spallation Neutron Source)</a:t>
            </a:r>
          </a:p>
          <a:p>
            <a:endParaRPr lang="en-US" altLang="en-US" sz="2000">
              <a:solidFill>
                <a:srgbClr val="FF33CC"/>
              </a:solidFill>
              <a:latin typeface="Comic Sans MS" pitchFamily="66" charset="0"/>
            </a:endParaRPr>
          </a:p>
        </p:txBody>
      </p:sp>
      <p:sp>
        <p:nvSpPr>
          <p:cNvPr id="62577" name="Rectangle 113"/>
          <p:cNvSpPr>
            <a:spLocks noChangeArrowheads="1"/>
          </p:cNvSpPr>
          <p:nvPr/>
        </p:nvSpPr>
        <p:spPr bwMode="auto">
          <a:xfrm>
            <a:off x="2343150" y="193675"/>
            <a:ext cx="4660900" cy="5207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78" name="Text Box 114"/>
          <p:cNvSpPr txBox="1">
            <a:spLocks noChangeArrowheads="1"/>
          </p:cNvSpPr>
          <p:nvPr/>
        </p:nvSpPr>
        <p:spPr bwMode="auto">
          <a:xfrm>
            <a:off x="638175" y="804863"/>
            <a:ext cx="2251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omic Sans MS" pitchFamily="66" charset="0"/>
              </a:rPr>
              <a:t>Oak Ridge, Tennessee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1644650" y="919163"/>
            <a:ext cx="30464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latin typeface="Comic Sans MS" pitchFamily="66" charset="0"/>
              </a:rPr>
              <a:t>Linac Tank at ISIS</a:t>
            </a:r>
          </a:p>
          <a:p>
            <a:r>
              <a:rPr lang="en-US" altLang="en-US" sz="1400">
                <a:latin typeface="Comic Sans MS" pitchFamily="66" charset="0"/>
              </a:rPr>
              <a:t>(Rutherford-Appleton Laboratory)</a:t>
            </a:r>
          </a:p>
        </p:txBody>
      </p:sp>
      <p:pic>
        <p:nvPicPr>
          <p:cNvPr id="140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0688" y="1395413"/>
            <a:ext cx="3609975" cy="289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294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675" y="1384300"/>
            <a:ext cx="1985963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295" name="Rectangle 7"/>
          <p:cNvSpPr>
            <a:spLocks noChangeArrowheads="1"/>
          </p:cNvSpPr>
          <p:nvPr/>
        </p:nvSpPr>
        <p:spPr bwMode="auto">
          <a:xfrm>
            <a:off x="2609850" y="241300"/>
            <a:ext cx="3403600" cy="5207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296" name="Text Box 8"/>
          <p:cNvSpPr txBox="1">
            <a:spLocks noChangeArrowheads="1"/>
          </p:cNvSpPr>
          <p:nvPr/>
        </p:nvSpPr>
        <p:spPr bwMode="auto">
          <a:xfrm>
            <a:off x="2609850" y="309563"/>
            <a:ext cx="33385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More Big Neutron Sources</a:t>
            </a:r>
          </a:p>
        </p:txBody>
      </p:sp>
      <p:sp>
        <p:nvSpPr>
          <p:cNvPr id="140297" name="Text Box 9"/>
          <p:cNvSpPr txBox="1">
            <a:spLocks noChangeArrowheads="1"/>
          </p:cNvSpPr>
          <p:nvPr/>
        </p:nvSpPr>
        <p:spPr bwMode="auto">
          <a:xfrm>
            <a:off x="5426075" y="1033463"/>
            <a:ext cx="1190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latin typeface="Comic Sans MS" pitchFamily="66" charset="0"/>
              </a:rPr>
              <a:t>storage ring</a:t>
            </a:r>
          </a:p>
        </p:txBody>
      </p:sp>
      <p:pic>
        <p:nvPicPr>
          <p:cNvPr id="140300" name="Picture 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789488"/>
            <a:ext cx="6697663" cy="189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298" name="Picture 1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7600" y="4506913"/>
            <a:ext cx="2946400" cy="213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301" name="Text Box 13"/>
          <p:cNvSpPr txBox="1">
            <a:spLocks noChangeArrowheads="1"/>
          </p:cNvSpPr>
          <p:nvPr/>
        </p:nvSpPr>
        <p:spPr bwMode="auto">
          <a:xfrm>
            <a:off x="654050" y="4376738"/>
            <a:ext cx="27574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latin typeface="Comic Sans MS" pitchFamily="66" charset="0"/>
              </a:rPr>
              <a:t>Sinq in Paul Scherrer Institute</a:t>
            </a:r>
          </a:p>
          <a:p>
            <a:r>
              <a:rPr lang="en-US" altLang="en-US" sz="1400">
                <a:latin typeface="Comic Sans MS" pitchFamily="66" charset="0"/>
              </a:rPr>
              <a:t>(Suisse)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1876425" y="582613"/>
            <a:ext cx="5099050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After Fresnel</a:t>
            </a:r>
          </a:p>
          <a:p>
            <a:r>
              <a:rPr lang="en-US" altLang="en-US"/>
              <a:t>           Hertz</a:t>
            </a:r>
          </a:p>
          <a:p>
            <a:r>
              <a:rPr lang="en-US" altLang="en-US"/>
              <a:t>              Lorentz</a:t>
            </a:r>
          </a:p>
          <a:p>
            <a:r>
              <a:rPr lang="en-US" altLang="en-US"/>
              <a:t>                 Maxwell</a:t>
            </a:r>
          </a:p>
          <a:p>
            <a:r>
              <a:rPr lang="en-US" altLang="en-US"/>
              <a:t>                    Rontgen</a:t>
            </a:r>
          </a:p>
          <a:p>
            <a:r>
              <a:rPr lang="en-US" altLang="en-US"/>
              <a:t>                      Bohr</a:t>
            </a:r>
          </a:p>
          <a:p>
            <a:r>
              <a:rPr lang="en-US" altLang="en-US"/>
              <a:t>                        Einstein</a:t>
            </a:r>
          </a:p>
          <a:p>
            <a:r>
              <a:rPr lang="en-US" altLang="en-US"/>
              <a:t>                         Schrodinger</a:t>
            </a:r>
          </a:p>
          <a:p>
            <a:r>
              <a:rPr lang="en-US" altLang="en-US"/>
              <a:t>                            Heisenberg</a:t>
            </a:r>
          </a:p>
          <a:p>
            <a:r>
              <a:rPr lang="en-US" altLang="en-US"/>
              <a:t>                               Dirac</a:t>
            </a:r>
          </a:p>
          <a:p>
            <a:r>
              <a:rPr lang="en-US" altLang="en-US"/>
              <a:t>                                 and others...</a:t>
            </a:r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We knew about electromagnetism</a:t>
            </a:r>
          </a:p>
          <a:p>
            <a:r>
              <a:rPr lang="en-US" altLang="en-US"/>
              <a:t>                              electrons</a:t>
            </a:r>
          </a:p>
          <a:p>
            <a:r>
              <a:rPr lang="en-US" altLang="en-US"/>
              <a:t>                                 nuclei</a:t>
            </a:r>
          </a:p>
          <a:p>
            <a:endParaRPr lang="en-US" altLang="en-US"/>
          </a:p>
          <a:p>
            <a:r>
              <a:rPr lang="en-US" altLang="en-US"/>
              <a:t>Had LOTS of theories how things should behave</a:t>
            </a:r>
          </a:p>
          <a:p>
            <a:endParaRPr lang="en-US" altLang="en-US"/>
          </a:p>
          <a:p>
            <a:r>
              <a:rPr lang="en-US" altLang="en-US"/>
              <a:t>And were beginning to have to tools to explore...</a:t>
            </a: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1371600" y="469900"/>
            <a:ext cx="6057900" cy="5753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3912" name="Picture 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2475" y="5613400"/>
            <a:ext cx="1325563" cy="103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7092950" y="5607050"/>
            <a:ext cx="1308100" cy="10287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4425" y="860425"/>
            <a:ext cx="7110413" cy="586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270" name="Rectangle 6"/>
          <p:cNvSpPr>
            <a:spLocks noChangeArrowheads="1"/>
          </p:cNvSpPr>
          <p:nvPr/>
        </p:nvSpPr>
        <p:spPr bwMode="auto">
          <a:xfrm>
            <a:off x="1562100" y="231775"/>
            <a:ext cx="6223000" cy="5207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72" name="Rectangle 8"/>
          <p:cNvSpPr>
            <a:spLocks noChangeArrowheads="1"/>
          </p:cNvSpPr>
          <p:nvPr/>
        </p:nvSpPr>
        <p:spPr bwMode="auto">
          <a:xfrm>
            <a:off x="1114425" y="860425"/>
            <a:ext cx="7099300" cy="5854700"/>
          </a:xfrm>
          <a:prstGeom prst="rect">
            <a:avLst/>
          </a:prstGeom>
          <a:noFill/>
          <a:ln w="38100">
            <a:solidFill>
              <a:srgbClr val="00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73" name="Oval 9"/>
          <p:cNvSpPr>
            <a:spLocks noChangeArrowheads="1"/>
          </p:cNvSpPr>
          <p:nvPr/>
        </p:nvSpPr>
        <p:spPr bwMode="auto">
          <a:xfrm>
            <a:off x="2228850" y="1276350"/>
            <a:ext cx="2190750" cy="112395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74" name="Oval 10"/>
          <p:cNvSpPr>
            <a:spLocks noChangeArrowheads="1"/>
          </p:cNvSpPr>
          <p:nvPr/>
        </p:nvSpPr>
        <p:spPr bwMode="auto">
          <a:xfrm>
            <a:off x="3105150" y="4305300"/>
            <a:ext cx="723900" cy="809625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75" name="Oval 11"/>
          <p:cNvSpPr>
            <a:spLocks noChangeArrowheads="1"/>
          </p:cNvSpPr>
          <p:nvPr/>
        </p:nvSpPr>
        <p:spPr bwMode="auto">
          <a:xfrm>
            <a:off x="6362700" y="5514975"/>
            <a:ext cx="1514475" cy="1057275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76" name="Rectangle 12"/>
          <p:cNvSpPr>
            <a:spLocks noChangeArrowheads="1"/>
          </p:cNvSpPr>
          <p:nvPr/>
        </p:nvSpPr>
        <p:spPr bwMode="auto">
          <a:xfrm>
            <a:off x="1616075" y="293688"/>
            <a:ext cx="6089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Cosmology – Origin and Structure of the Universe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02" name="Picture 10"/>
          <p:cNvPicPr>
            <a:picLocks noChangeAspect="1" noChangeArrowheads="1"/>
          </p:cNvPicPr>
          <p:nvPr/>
        </p:nvPicPr>
        <p:blipFill>
          <a:blip r:embed="rId2">
            <a:lum bright="48000"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7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2000" y="4313238"/>
            <a:ext cx="3017838" cy="225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8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0288" y="3803650"/>
            <a:ext cx="2166937" cy="278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9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0" y="1084263"/>
            <a:ext cx="4025900" cy="255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600" name="Text Box 8"/>
          <p:cNvSpPr txBox="1">
            <a:spLocks noChangeArrowheads="1"/>
          </p:cNvSpPr>
          <p:nvPr/>
        </p:nvSpPr>
        <p:spPr bwMode="auto">
          <a:xfrm>
            <a:off x="2428875" y="252413"/>
            <a:ext cx="4060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The LHC (Large Hadron Collider)</a:t>
            </a:r>
          </a:p>
        </p:txBody>
      </p:sp>
      <p:sp>
        <p:nvSpPr>
          <p:cNvPr id="110601" name="Rectangle 9"/>
          <p:cNvSpPr>
            <a:spLocks noChangeArrowheads="1"/>
          </p:cNvSpPr>
          <p:nvPr/>
        </p:nvSpPr>
        <p:spPr bwMode="auto">
          <a:xfrm>
            <a:off x="2381250" y="174625"/>
            <a:ext cx="4184650" cy="5207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0603" name="Picture 1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75" y="4406900"/>
            <a:ext cx="3278188" cy="218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604" name="Text Box 12"/>
          <p:cNvSpPr txBox="1">
            <a:spLocks noChangeArrowheads="1"/>
          </p:cNvSpPr>
          <p:nvPr/>
        </p:nvSpPr>
        <p:spPr bwMode="auto">
          <a:xfrm>
            <a:off x="3460750" y="1909763"/>
            <a:ext cx="19383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latin typeface="Comic Sans MS" pitchFamily="66" charset="0"/>
              </a:rPr>
              <a:t>7 TeV on 7 TeV  p - p</a:t>
            </a:r>
          </a:p>
        </p:txBody>
      </p:sp>
      <p:sp>
        <p:nvSpPr>
          <p:cNvPr id="110605" name="Line 13"/>
          <p:cNvSpPr>
            <a:spLocks noChangeShapeType="1"/>
          </p:cNvSpPr>
          <p:nvPr/>
        </p:nvSpPr>
        <p:spPr bwMode="auto">
          <a:xfrm>
            <a:off x="5219700" y="1997075"/>
            <a:ext cx="666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3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525" y="1239838"/>
            <a:ext cx="5032375" cy="295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9688" y="885825"/>
            <a:ext cx="7248525" cy="179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7" name="Picture 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4363" y="3846513"/>
            <a:ext cx="3268662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8" name="Text Box 10"/>
          <p:cNvSpPr txBox="1">
            <a:spLocks noChangeArrowheads="1"/>
          </p:cNvSpPr>
          <p:nvPr/>
        </p:nvSpPr>
        <p:spPr bwMode="auto">
          <a:xfrm>
            <a:off x="1660525" y="246063"/>
            <a:ext cx="6651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Future Accelerator – The International Linear Collider</a:t>
            </a:r>
          </a:p>
        </p:txBody>
      </p:sp>
      <p:sp>
        <p:nvSpPr>
          <p:cNvPr id="114699" name="Rectangle 11"/>
          <p:cNvSpPr>
            <a:spLocks noChangeArrowheads="1"/>
          </p:cNvSpPr>
          <p:nvPr/>
        </p:nvSpPr>
        <p:spPr bwMode="auto">
          <a:xfrm>
            <a:off x="1600200" y="184150"/>
            <a:ext cx="6756400" cy="5207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3795713"/>
            <a:ext cx="3208338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00" name="Picture 1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425" y="2686050"/>
            <a:ext cx="38862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701" name="Rectangle 13"/>
          <p:cNvSpPr>
            <a:spLocks noChangeArrowheads="1"/>
          </p:cNvSpPr>
          <p:nvPr/>
        </p:nvSpPr>
        <p:spPr bwMode="auto">
          <a:xfrm>
            <a:off x="933450" y="2590800"/>
            <a:ext cx="16573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2" name="Rectangle 14"/>
          <p:cNvSpPr>
            <a:spLocks noChangeArrowheads="1"/>
          </p:cNvSpPr>
          <p:nvPr/>
        </p:nvSpPr>
        <p:spPr bwMode="auto">
          <a:xfrm>
            <a:off x="2152650" y="952500"/>
            <a:ext cx="1247775" cy="333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4703" name="Picture 1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4225" y="5137150"/>
            <a:ext cx="2376488" cy="146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04" name="Picture 1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5113" y="2411413"/>
            <a:ext cx="1709737" cy="133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5" name="Picture 5" descr="AuroraBorealisSkittentindenpr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188" y="1301750"/>
            <a:ext cx="4105275" cy="272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7" name="Picture 7" descr="rada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600" y="4076700"/>
            <a:ext cx="2932113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9" name="Picture 9" descr="antenna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5675" y="4079875"/>
            <a:ext cx="4835525" cy="193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11" name="AutoShape 11" descr="background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413" name="Picture 1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6638" y="215900"/>
            <a:ext cx="156527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14" name="Picture 1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165100"/>
            <a:ext cx="7270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15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8838" y="1268413"/>
            <a:ext cx="36512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17" name="Text Box 17"/>
          <p:cNvSpPr txBox="1">
            <a:spLocks noChangeArrowheads="1"/>
          </p:cNvSpPr>
          <p:nvPr/>
        </p:nvSpPr>
        <p:spPr bwMode="auto">
          <a:xfrm>
            <a:off x="2314575" y="296863"/>
            <a:ext cx="4645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Klystrons Brought Other Applications</a:t>
            </a:r>
          </a:p>
        </p:txBody>
      </p:sp>
      <p:sp>
        <p:nvSpPr>
          <p:cNvPr id="102418" name="Text Box 18"/>
          <p:cNvSpPr txBox="1">
            <a:spLocks noChangeArrowheads="1"/>
          </p:cNvSpPr>
          <p:nvPr/>
        </p:nvSpPr>
        <p:spPr bwMode="auto">
          <a:xfrm>
            <a:off x="6464300" y="6062663"/>
            <a:ext cx="18542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latin typeface="Comic Sans MS" pitchFamily="66" charset="0"/>
              </a:rPr>
              <a:t>UHF: 929MHz</a:t>
            </a:r>
          </a:p>
          <a:p>
            <a:r>
              <a:rPr lang="en-US" altLang="en-US" sz="1200">
                <a:latin typeface="Comic Sans MS" pitchFamily="66" charset="0"/>
              </a:rPr>
              <a:t>VHF: 224MHz</a:t>
            </a:r>
          </a:p>
          <a:p>
            <a:r>
              <a:rPr lang="en-US" altLang="en-US" sz="1200">
                <a:latin typeface="Comic Sans MS" pitchFamily="66" charset="0"/>
              </a:rPr>
              <a:t>More recently 500MHz</a:t>
            </a:r>
          </a:p>
        </p:txBody>
      </p:sp>
      <p:sp>
        <p:nvSpPr>
          <p:cNvPr id="102419" name="Rectangle 19"/>
          <p:cNvSpPr>
            <a:spLocks noChangeArrowheads="1"/>
          </p:cNvSpPr>
          <p:nvPr/>
        </p:nvSpPr>
        <p:spPr bwMode="auto">
          <a:xfrm>
            <a:off x="2273300" y="247650"/>
            <a:ext cx="4772025" cy="5207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0" name="Text Box 20"/>
          <p:cNvSpPr txBox="1">
            <a:spLocks noChangeArrowheads="1"/>
          </p:cNvSpPr>
          <p:nvPr/>
        </p:nvSpPr>
        <p:spPr bwMode="auto">
          <a:xfrm>
            <a:off x="2511425" y="939800"/>
            <a:ext cx="4075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omic Sans MS" pitchFamily="66" charset="0"/>
              </a:rPr>
              <a:t>Ionispheric scattering, Trombso, Norway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375" y="1209675"/>
            <a:ext cx="3478213" cy="48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1216025"/>
            <a:ext cx="4811712" cy="48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1228725" y="233363"/>
            <a:ext cx="6464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Nuclear Fusion – High Current/Low Voltage Machines</a:t>
            </a:r>
          </a:p>
        </p:txBody>
      </p:sp>
      <p:sp>
        <p:nvSpPr>
          <p:cNvPr id="105480" name="Rectangle 8"/>
          <p:cNvSpPr>
            <a:spLocks noChangeArrowheads="1"/>
          </p:cNvSpPr>
          <p:nvPr/>
        </p:nvSpPr>
        <p:spPr bwMode="auto">
          <a:xfrm>
            <a:off x="1123950" y="184150"/>
            <a:ext cx="6667500" cy="5207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100" y="984250"/>
            <a:ext cx="5514975" cy="277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5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4500" y="3836988"/>
            <a:ext cx="3690938" cy="271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1000" y="3160713"/>
            <a:ext cx="224790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7" name="Picture 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963" y="931863"/>
            <a:ext cx="3167062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8" name="Picture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71900"/>
            <a:ext cx="2871788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60" name="Text Box 12"/>
          <p:cNvSpPr txBox="1">
            <a:spLocks noChangeArrowheads="1"/>
          </p:cNvSpPr>
          <p:nvPr/>
        </p:nvSpPr>
        <p:spPr bwMode="auto">
          <a:xfrm>
            <a:off x="2609850" y="296863"/>
            <a:ext cx="5043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Fusion – The Joint European Torus (JET)</a:t>
            </a:r>
          </a:p>
        </p:txBody>
      </p:sp>
      <p:sp>
        <p:nvSpPr>
          <p:cNvPr id="104461" name="Rectangle 13"/>
          <p:cNvSpPr>
            <a:spLocks noChangeArrowheads="1"/>
          </p:cNvSpPr>
          <p:nvPr/>
        </p:nvSpPr>
        <p:spPr bwMode="auto">
          <a:xfrm>
            <a:off x="2619375" y="247650"/>
            <a:ext cx="5143500" cy="5207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4462" name="Picture 1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713" y="257175"/>
            <a:ext cx="133667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1952625" y="385763"/>
            <a:ext cx="48339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Hadron Therapy – Plan View and Gantry</a:t>
            </a:r>
          </a:p>
        </p:txBody>
      </p:sp>
      <p:sp>
        <p:nvSpPr>
          <p:cNvPr id="126981" name="Rectangle 5"/>
          <p:cNvSpPr>
            <a:spLocks noChangeArrowheads="1"/>
          </p:cNvSpPr>
          <p:nvPr/>
        </p:nvSpPr>
        <p:spPr bwMode="auto">
          <a:xfrm>
            <a:off x="1914525" y="336550"/>
            <a:ext cx="4937125" cy="5207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69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3" y="1425575"/>
            <a:ext cx="4876800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83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1763" y="4613275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984" name="Text Box 8"/>
          <p:cNvSpPr txBox="1">
            <a:spLocks noChangeArrowheads="1"/>
          </p:cNvSpPr>
          <p:nvPr/>
        </p:nvSpPr>
        <p:spPr bwMode="auto">
          <a:xfrm>
            <a:off x="593725" y="4565650"/>
            <a:ext cx="58245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Comic Sans MS" pitchFamily="66" charset="0"/>
              </a:rPr>
              <a:t>radiation therapy using strongly interacting particles</a:t>
            </a:r>
          </a:p>
        </p:txBody>
      </p:sp>
      <p:pic>
        <p:nvPicPr>
          <p:cNvPr id="126985" name="Picture 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3350" y="1666875"/>
            <a:ext cx="3511550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986" name="Oval 10"/>
          <p:cNvSpPr>
            <a:spLocks noChangeArrowheads="1"/>
          </p:cNvSpPr>
          <p:nvPr/>
        </p:nvSpPr>
        <p:spPr bwMode="auto">
          <a:xfrm>
            <a:off x="1238250" y="1409700"/>
            <a:ext cx="2581275" cy="552450"/>
          </a:xfrm>
          <a:prstGeom prst="ellipse">
            <a:avLst/>
          </a:prstGeom>
          <a:noFill/>
          <a:ln w="9525">
            <a:solidFill>
              <a:srgbClr val="FF66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6987" name="Picture 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7450" y="185738"/>
            <a:ext cx="1106488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988" name="Rectangle 12"/>
          <p:cNvSpPr>
            <a:spLocks noChangeArrowheads="1"/>
          </p:cNvSpPr>
          <p:nvPr/>
        </p:nvSpPr>
        <p:spPr bwMode="auto">
          <a:xfrm>
            <a:off x="552450" y="4533900"/>
            <a:ext cx="781050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3" y="1055688"/>
            <a:ext cx="401002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3048000" y="271463"/>
            <a:ext cx="3214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Australian Accelerators...</a:t>
            </a: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2962275" y="222250"/>
            <a:ext cx="3527425" cy="5207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162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2243138"/>
            <a:ext cx="1400175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62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7938" y="2252663"/>
            <a:ext cx="1262062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630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5524500"/>
            <a:ext cx="3810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631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3975" y="1047750"/>
            <a:ext cx="3414713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633" name="Text Box 17"/>
          <p:cNvSpPr txBox="1">
            <a:spLocks noChangeArrowheads="1"/>
          </p:cNvSpPr>
          <p:nvPr/>
        </p:nvSpPr>
        <p:spPr bwMode="auto">
          <a:xfrm>
            <a:off x="5070475" y="2747963"/>
            <a:ext cx="3773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latin typeface="Comic Sans MS" pitchFamily="66" charset="0"/>
              </a:rPr>
              <a:t>Secondary Ion Mass Spectrometry (SIMS)</a:t>
            </a:r>
          </a:p>
        </p:txBody>
      </p:sp>
      <p:sp>
        <p:nvSpPr>
          <p:cNvPr id="111635" name="Text Box 19"/>
          <p:cNvSpPr txBox="1">
            <a:spLocks noChangeArrowheads="1"/>
          </p:cNvSpPr>
          <p:nvPr/>
        </p:nvSpPr>
        <p:spPr bwMode="auto">
          <a:xfrm>
            <a:off x="5775325" y="1947863"/>
            <a:ext cx="24209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latin typeface="Comic Sans MS" pitchFamily="66" charset="0"/>
              </a:rPr>
              <a:t>Mass Spectrometry (AMS)</a:t>
            </a:r>
          </a:p>
        </p:txBody>
      </p:sp>
      <p:sp>
        <p:nvSpPr>
          <p:cNvPr id="111636" name="Text Box 20"/>
          <p:cNvSpPr txBox="1">
            <a:spLocks noChangeArrowheads="1"/>
          </p:cNvSpPr>
          <p:nvPr/>
        </p:nvSpPr>
        <p:spPr bwMode="auto">
          <a:xfrm>
            <a:off x="5889625" y="2357438"/>
            <a:ext cx="2206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latin typeface="Comic Sans MS" pitchFamily="66" charset="0"/>
              </a:rPr>
              <a:t>Ion Beam Analysis (IBS)</a:t>
            </a:r>
          </a:p>
        </p:txBody>
      </p:sp>
      <p:sp>
        <p:nvSpPr>
          <p:cNvPr id="111637" name="Text Box 21"/>
          <p:cNvSpPr txBox="1">
            <a:spLocks noChangeArrowheads="1"/>
          </p:cNvSpPr>
          <p:nvPr/>
        </p:nvSpPr>
        <p:spPr bwMode="auto">
          <a:xfrm>
            <a:off x="2298700" y="2005013"/>
            <a:ext cx="1752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latin typeface="Comic Sans MS" pitchFamily="66" charset="0"/>
              </a:rPr>
              <a:t>12MV Van DeGraff</a:t>
            </a:r>
          </a:p>
        </p:txBody>
      </p:sp>
      <p:sp>
        <p:nvSpPr>
          <p:cNvPr id="111638" name="Text Box 22"/>
          <p:cNvSpPr txBox="1">
            <a:spLocks noChangeArrowheads="1"/>
          </p:cNvSpPr>
          <p:nvPr/>
        </p:nvSpPr>
        <p:spPr bwMode="auto">
          <a:xfrm>
            <a:off x="508000" y="1985963"/>
            <a:ext cx="1679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latin typeface="Comic Sans MS" pitchFamily="66" charset="0"/>
              </a:rPr>
              <a:t>Linac (6MeV/amu)</a:t>
            </a:r>
          </a:p>
        </p:txBody>
      </p:sp>
      <p:sp>
        <p:nvSpPr>
          <p:cNvPr id="111639" name="Line 23"/>
          <p:cNvSpPr>
            <a:spLocks noChangeShapeType="1"/>
          </p:cNvSpPr>
          <p:nvPr/>
        </p:nvSpPr>
        <p:spPr bwMode="auto">
          <a:xfrm>
            <a:off x="4676775" y="1095375"/>
            <a:ext cx="0" cy="5514975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1640" name="Picture 2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587750"/>
            <a:ext cx="161925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641" name="Picture 2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0213" y="3548063"/>
            <a:ext cx="18732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643" name="Text Box 27"/>
          <p:cNvSpPr txBox="1">
            <a:spLocks noChangeArrowheads="1"/>
          </p:cNvSpPr>
          <p:nvPr/>
        </p:nvSpPr>
        <p:spPr bwMode="auto">
          <a:xfrm>
            <a:off x="4937125" y="3287713"/>
            <a:ext cx="6588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STAR</a:t>
            </a:r>
          </a:p>
        </p:txBody>
      </p:sp>
      <p:sp>
        <p:nvSpPr>
          <p:cNvPr id="111645" name="Text Box 29"/>
          <p:cNvSpPr txBox="1">
            <a:spLocks noChangeArrowheads="1"/>
          </p:cNvSpPr>
          <p:nvPr/>
        </p:nvSpPr>
        <p:spPr bwMode="auto">
          <a:xfrm>
            <a:off x="6708775" y="3306763"/>
            <a:ext cx="1025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ANTARES</a:t>
            </a:r>
          </a:p>
        </p:txBody>
      </p:sp>
      <p:pic>
        <p:nvPicPr>
          <p:cNvPr id="111646" name="Picture 30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150" y="5014913"/>
            <a:ext cx="1404938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648" name="Text Box 32"/>
          <p:cNvSpPr txBox="1">
            <a:spLocks noChangeArrowheads="1"/>
          </p:cNvSpPr>
          <p:nvPr/>
        </p:nvSpPr>
        <p:spPr bwMode="auto">
          <a:xfrm>
            <a:off x="6594475" y="4754563"/>
            <a:ext cx="619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SIMS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6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04974"/>
            <a:ext cx="9144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-1" y="0"/>
            <a:ext cx="9134475" cy="1724025"/>
          </a:xfrm>
          <a:prstGeom prst="rect">
            <a:avLst/>
          </a:prstGeom>
          <a:gradFill rotWithShape="1">
            <a:gsLst>
              <a:gs pos="0">
                <a:srgbClr val="FF8200">
                  <a:alpha val="6000"/>
                </a:srgbClr>
              </a:gs>
              <a:gs pos="10001">
                <a:srgbClr val="FF0000">
                  <a:alpha val="10600"/>
                </a:srgbClr>
              </a:gs>
              <a:gs pos="35001">
                <a:srgbClr val="BA0066">
                  <a:alpha val="22100"/>
                </a:srgbClr>
              </a:gs>
              <a:gs pos="70000">
                <a:srgbClr val="66008F">
                  <a:alpha val="38200"/>
                </a:srgbClr>
              </a:gs>
              <a:gs pos="100000">
                <a:srgbClr val="000082">
                  <a:alpha val="52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57" name="Text Box 5"/>
          <p:cNvSpPr txBox="1">
            <a:spLocks noChangeArrowheads="1"/>
          </p:cNvSpPr>
          <p:nvPr/>
        </p:nvSpPr>
        <p:spPr bwMode="auto">
          <a:xfrm>
            <a:off x="2800350" y="242888"/>
            <a:ext cx="3386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rgbClr val="FF33CC"/>
                </a:solidFill>
                <a:latin typeface="Comic Sans MS" pitchFamily="66" charset="0"/>
              </a:rPr>
              <a:t>Synchrotron Light Sources</a:t>
            </a:r>
          </a:p>
        </p:txBody>
      </p:sp>
      <p:sp>
        <p:nvSpPr>
          <p:cNvPr id="177158" name="Rectangle 6"/>
          <p:cNvSpPr>
            <a:spLocks noChangeArrowheads="1"/>
          </p:cNvSpPr>
          <p:nvPr/>
        </p:nvSpPr>
        <p:spPr bwMode="auto">
          <a:xfrm>
            <a:off x="2765425" y="155575"/>
            <a:ext cx="3559175" cy="5207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838450" y="1862138"/>
            <a:ext cx="29867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 smtClean="0">
                <a:solidFill>
                  <a:srgbClr val="FF33CC"/>
                </a:solidFill>
                <a:latin typeface="Comic Sans MS" pitchFamily="66" charset="0"/>
              </a:rPr>
              <a:t>Australian Synchrotron</a:t>
            </a:r>
            <a:endParaRPr lang="en-US" altLang="en-US" sz="2000" dirty="0">
              <a:solidFill>
                <a:srgbClr val="FF33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533400" y="949325"/>
            <a:ext cx="8001000" cy="0"/>
          </a:xfrm>
          <a:prstGeom prst="line">
            <a:avLst/>
          </a:prstGeom>
          <a:noFill/>
          <a:ln w="57150" cap="sq" cmpd="thickThin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1673225" y="495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73736" name="Picture 8" descr="ssrf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5550" y="1109663"/>
            <a:ext cx="4283075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8" name="Text Box 10"/>
          <p:cNvSpPr txBox="1">
            <a:spLocks noChangeArrowheads="1"/>
          </p:cNvSpPr>
          <p:nvPr/>
        </p:nvSpPr>
        <p:spPr bwMode="auto">
          <a:xfrm>
            <a:off x="7239000" y="6553200"/>
            <a:ext cx="155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Courtesy Z. Zhao</a:t>
            </a:r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2266950" y="309563"/>
            <a:ext cx="4895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Layout of the SSRF complex (Shanghai)</a:t>
            </a:r>
          </a:p>
        </p:txBody>
      </p:sp>
      <p:sp>
        <p:nvSpPr>
          <p:cNvPr id="73740" name="Rectangle 12"/>
          <p:cNvSpPr>
            <a:spLocks noChangeArrowheads="1"/>
          </p:cNvSpPr>
          <p:nvPr/>
        </p:nvSpPr>
        <p:spPr bwMode="auto">
          <a:xfrm>
            <a:off x="2212975" y="241300"/>
            <a:ext cx="4997450" cy="5207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41" name="Text Box 13"/>
          <p:cNvSpPr txBox="1">
            <a:spLocks noChangeArrowheads="1"/>
          </p:cNvSpPr>
          <p:nvPr/>
        </p:nvSpPr>
        <p:spPr bwMode="auto">
          <a:xfrm>
            <a:off x="3730625" y="2757488"/>
            <a:ext cx="730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Linac</a:t>
            </a:r>
          </a:p>
        </p:txBody>
      </p:sp>
      <p:sp>
        <p:nvSpPr>
          <p:cNvPr id="73743" name="Text Box 15"/>
          <p:cNvSpPr txBox="1">
            <a:spLocks noChangeArrowheads="1"/>
          </p:cNvSpPr>
          <p:nvPr/>
        </p:nvSpPr>
        <p:spPr bwMode="auto">
          <a:xfrm>
            <a:off x="2413000" y="2370138"/>
            <a:ext cx="1212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Main Ring</a:t>
            </a:r>
          </a:p>
        </p:txBody>
      </p:sp>
      <p:sp>
        <p:nvSpPr>
          <p:cNvPr id="73744" name="Text Box 16"/>
          <p:cNvSpPr txBox="1">
            <a:spLocks noChangeArrowheads="1"/>
          </p:cNvSpPr>
          <p:nvPr/>
        </p:nvSpPr>
        <p:spPr bwMode="auto">
          <a:xfrm>
            <a:off x="2435225" y="2741613"/>
            <a:ext cx="97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Booster</a:t>
            </a:r>
          </a:p>
        </p:txBody>
      </p:sp>
      <p:sp>
        <p:nvSpPr>
          <p:cNvPr id="73745" name="Text Box 17"/>
          <p:cNvSpPr txBox="1">
            <a:spLocks noChangeArrowheads="1"/>
          </p:cNvSpPr>
          <p:nvPr/>
        </p:nvSpPr>
        <p:spPr bwMode="auto">
          <a:xfrm>
            <a:off x="0" y="1855788"/>
            <a:ext cx="1390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Beam Lines</a:t>
            </a:r>
          </a:p>
        </p:txBody>
      </p:sp>
      <p:sp>
        <p:nvSpPr>
          <p:cNvPr id="73746" name="Line 18"/>
          <p:cNvSpPr>
            <a:spLocks noChangeShapeType="1"/>
          </p:cNvSpPr>
          <p:nvPr/>
        </p:nvSpPr>
        <p:spPr bwMode="auto">
          <a:xfrm>
            <a:off x="1300163" y="2089150"/>
            <a:ext cx="511175" cy="255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7" name="Line 19"/>
          <p:cNvSpPr>
            <a:spLocks noChangeShapeType="1"/>
          </p:cNvSpPr>
          <p:nvPr/>
        </p:nvSpPr>
        <p:spPr bwMode="auto">
          <a:xfrm>
            <a:off x="1277938" y="2127250"/>
            <a:ext cx="454025" cy="600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8" name="Line 20"/>
          <p:cNvSpPr>
            <a:spLocks noChangeShapeType="1"/>
          </p:cNvSpPr>
          <p:nvPr/>
        </p:nvSpPr>
        <p:spPr bwMode="auto">
          <a:xfrm>
            <a:off x="1247775" y="2143125"/>
            <a:ext cx="369888" cy="922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9" name="Line 21"/>
          <p:cNvSpPr>
            <a:spLocks noChangeShapeType="1"/>
          </p:cNvSpPr>
          <p:nvPr/>
        </p:nvSpPr>
        <p:spPr bwMode="auto">
          <a:xfrm>
            <a:off x="1331913" y="2066925"/>
            <a:ext cx="685800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1" name="Line 23"/>
          <p:cNvSpPr>
            <a:spLocks noChangeShapeType="1"/>
          </p:cNvSpPr>
          <p:nvPr/>
        </p:nvSpPr>
        <p:spPr bwMode="auto">
          <a:xfrm flipH="1">
            <a:off x="3724275" y="3057525"/>
            <a:ext cx="80963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2" name="Rectangle 24"/>
          <p:cNvSpPr>
            <a:spLocks noChangeArrowheads="1"/>
          </p:cNvSpPr>
          <p:nvPr/>
        </p:nvSpPr>
        <p:spPr bwMode="auto">
          <a:xfrm>
            <a:off x="3324225" y="2819400"/>
            <a:ext cx="423863" cy="401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53" name="Rectangle 25"/>
          <p:cNvSpPr>
            <a:spLocks noChangeArrowheads="1"/>
          </p:cNvSpPr>
          <p:nvPr/>
        </p:nvSpPr>
        <p:spPr bwMode="auto">
          <a:xfrm>
            <a:off x="2451100" y="2339975"/>
            <a:ext cx="760413" cy="1317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50" name="Line 22"/>
          <p:cNvSpPr>
            <a:spLocks noChangeShapeType="1"/>
          </p:cNvSpPr>
          <p:nvPr/>
        </p:nvSpPr>
        <p:spPr bwMode="auto">
          <a:xfrm flipH="1" flipV="1">
            <a:off x="2570163" y="1978025"/>
            <a:ext cx="168275" cy="46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754" name="Picture 2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2425" y="4467225"/>
            <a:ext cx="48577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4" name="Oval 34"/>
          <p:cNvSpPr>
            <a:spLocks noChangeArrowheads="1"/>
          </p:cNvSpPr>
          <p:nvPr/>
        </p:nvSpPr>
        <p:spPr bwMode="auto">
          <a:xfrm>
            <a:off x="8351838" y="1460500"/>
            <a:ext cx="127000" cy="1397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5175" y="4186238"/>
            <a:ext cx="3298825" cy="267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5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13" y="952500"/>
            <a:ext cx="4079875" cy="292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6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4363" y="771525"/>
            <a:ext cx="2041525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7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9338" y="4205288"/>
            <a:ext cx="1724025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889" name="Text Box 9"/>
          <p:cNvSpPr txBox="1">
            <a:spLocks noChangeArrowheads="1"/>
          </p:cNvSpPr>
          <p:nvPr/>
        </p:nvSpPr>
        <p:spPr bwMode="auto">
          <a:xfrm>
            <a:off x="7280275" y="6575425"/>
            <a:ext cx="14017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chemeClr val="bg1"/>
                </a:solidFill>
              </a:rPr>
              <a:t>courtesy M. Poole</a:t>
            </a:r>
          </a:p>
        </p:txBody>
      </p:sp>
      <p:sp>
        <p:nvSpPr>
          <p:cNvPr id="122890" name="Text Box 10"/>
          <p:cNvSpPr txBox="1">
            <a:spLocks noChangeArrowheads="1"/>
          </p:cNvSpPr>
          <p:nvPr/>
        </p:nvSpPr>
        <p:spPr bwMode="auto">
          <a:xfrm>
            <a:off x="1241425" y="220663"/>
            <a:ext cx="63261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Dawn of a New Age – High Voltage DC Acceleration </a:t>
            </a:r>
          </a:p>
        </p:txBody>
      </p:sp>
      <p:pic>
        <p:nvPicPr>
          <p:cNvPr id="122892" name="Picture 12" descr="diagram of a Van de Graaff generator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863" y="4767263"/>
            <a:ext cx="1717675" cy="169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93" name="Line 13"/>
          <p:cNvSpPr>
            <a:spLocks noChangeShapeType="1"/>
          </p:cNvSpPr>
          <p:nvPr/>
        </p:nvSpPr>
        <p:spPr bwMode="auto">
          <a:xfrm>
            <a:off x="622300" y="4673600"/>
            <a:ext cx="1231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4" name="Text Box 14"/>
          <p:cNvSpPr txBox="1">
            <a:spLocks noChangeArrowheads="1"/>
          </p:cNvSpPr>
          <p:nvPr/>
        </p:nvSpPr>
        <p:spPr bwMode="auto">
          <a:xfrm>
            <a:off x="180975" y="4268788"/>
            <a:ext cx="2103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omic Sans MS" pitchFamily="66" charset="0"/>
              </a:rPr>
              <a:t>Van de Graaff &lt;7MV</a:t>
            </a:r>
          </a:p>
        </p:txBody>
      </p:sp>
      <p:sp>
        <p:nvSpPr>
          <p:cNvPr id="122895" name="Text Box 15"/>
          <p:cNvSpPr txBox="1">
            <a:spLocks noChangeArrowheads="1"/>
          </p:cNvSpPr>
          <p:nvPr/>
        </p:nvSpPr>
        <p:spPr bwMode="auto">
          <a:xfrm>
            <a:off x="6361113" y="2030413"/>
            <a:ext cx="815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latin typeface="Comic Sans MS" pitchFamily="66" charset="0"/>
              </a:rPr>
              <a:t>800keV</a:t>
            </a:r>
          </a:p>
        </p:txBody>
      </p:sp>
      <p:sp>
        <p:nvSpPr>
          <p:cNvPr id="122897" name="Rectangle 17"/>
          <p:cNvSpPr>
            <a:spLocks noChangeArrowheads="1"/>
          </p:cNvSpPr>
          <p:nvPr/>
        </p:nvSpPr>
        <p:spPr bwMode="auto">
          <a:xfrm>
            <a:off x="1219200" y="165100"/>
            <a:ext cx="6413500" cy="5207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8" name="Oval 18"/>
          <p:cNvSpPr>
            <a:spLocks noChangeArrowheads="1"/>
          </p:cNvSpPr>
          <p:nvPr/>
        </p:nvSpPr>
        <p:spPr bwMode="auto">
          <a:xfrm>
            <a:off x="6591300" y="4559300"/>
            <a:ext cx="495300" cy="876300"/>
          </a:xfrm>
          <a:prstGeom prst="ellips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9" name="Oval 19"/>
          <p:cNvSpPr>
            <a:spLocks noChangeArrowheads="1"/>
          </p:cNvSpPr>
          <p:nvPr/>
        </p:nvSpPr>
        <p:spPr bwMode="auto">
          <a:xfrm>
            <a:off x="7448550" y="1787525"/>
            <a:ext cx="127000" cy="139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0" name="Oval 20"/>
          <p:cNvSpPr>
            <a:spLocks noChangeArrowheads="1"/>
          </p:cNvSpPr>
          <p:nvPr/>
        </p:nvSpPr>
        <p:spPr bwMode="auto">
          <a:xfrm>
            <a:off x="7388225" y="2024063"/>
            <a:ext cx="127000" cy="139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1" name="Oval 21"/>
          <p:cNvSpPr>
            <a:spLocks noChangeArrowheads="1"/>
          </p:cNvSpPr>
          <p:nvPr/>
        </p:nvSpPr>
        <p:spPr bwMode="auto">
          <a:xfrm>
            <a:off x="7472363" y="1927225"/>
            <a:ext cx="127000" cy="139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2" name="Oval 22"/>
          <p:cNvSpPr>
            <a:spLocks noChangeArrowheads="1"/>
          </p:cNvSpPr>
          <p:nvPr/>
        </p:nvSpPr>
        <p:spPr bwMode="auto">
          <a:xfrm>
            <a:off x="6642100" y="1930400"/>
            <a:ext cx="127000" cy="139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3" name="Oval 23"/>
          <p:cNvSpPr>
            <a:spLocks noChangeArrowheads="1"/>
          </p:cNvSpPr>
          <p:nvPr/>
        </p:nvSpPr>
        <p:spPr bwMode="auto">
          <a:xfrm>
            <a:off x="8324850" y="1330325"/>
            <a:ext cx="127000" cy="139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4" name="Oval 24"/>
          <p:cNvSpPr>
            <a:spLocks noChangeArrowheads="1"/>
          </p:cNvSpPr>
          <p:nvPr/>
        </p:nvSpPr>
        <p:spPr bwMode="auto">
          <a:xfrm>
            <a:off x="8437563" y="1416050"/>
            <a:ext cx="127000" cy="139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5" name="Oval 25"/>
          <p:cNvSpPr>
            <a:spLocks noChangeArrowheads="1"/>
          </p:cNvSpPr>
          <p:nvPr/>
        </p:nvSpPr>
        <p:spPr bwMode="auto">
          <a:xfrm>
            <a:off x="8429625" y="2274888"/>
            <a:ext cx="127000" cy="139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7" name="Line 27"/>
          <p:cNvSpPr>
            <a:spLocks noChangeShapeType="1"/>
          </p:cNvSpPr>
          <p:nvPr/>
        </p:nvSpPr>
        <p:spPr bwMode="auto">
          <a:xfrm>
            <a:off x="6858000" y="1981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08" name="Line 28"/>
          <p:cNvSpPr>
            <a:spLocks noChangeShapeType="1"/>
          </p:cNvSpPr>
          <p:nvPr/>
        </p:nvSpPr>
        <p:spPr bwMode="auto">
          <a:xfrm flipV="1">
            <a:off x="7785100" y="1485900"/>
            <a:ext cx="444500" cy="33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09" name="Line 29"/>
          <p:cNvSpPr>
            <a:spLocks noChangeShapeType="1"/>
          </p:cNvSpPr>
          <p:nvPr/>
        </p:nvSpPr>
        <p:spPr bwMode="auto">
          <a:xfrm>
            <a:off x="7778750" y="2117725"/>
            <a:ext cx="514350" cy="231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10" name="Oval 30"/>
          <p:cNvSpPr>
            <a:spLocks noChangeArrowheads="1"/>
          </p:cNvSpPr>
          <p:nvPr/>
        </p:nvSpPr>
        <p:spPr bwMode="auto">
          <a:xfrm>
            <a:off x="7394575" y="1897063"/>
            <a:ext cx="127000" cy="1397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1" name="Oval 31"/>
          <p:cNvSpPr>
            <a:spLocks noChangeArrowheads="1"/>
          </p:cNvSpPr>
          <p:nvPr/>
        </p:nvSpPr>
        <p:spPr bwMode="auto">
          <a:xfrm>
            <a:off x="7573963" y="1960563"/>
            <a:ext cx="127000" cy="1397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2" name="Oval 32"/>
          <p:cNvSpPr>
            <a:spLocks noChangeArrowheads="1"/>
          </p:cNvSpPr>
          <p:nvPr/>
        </p:nvSpPr>
        <p:spPr bwMode="auto">
          <a:xfrm>
            <a:off x="7539038" y="1854200"/>
            <a:ext cx="127000" cy="1397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3" name="Oval 33"/>
          <p:cNvSpPr>
            <a:spLocks noChangeArrowheads="1"/>
          </p:cNvSpPr>
          <p:nvPr/>
        </p:nvSpPr>
        <p:spPr bwMode="auto">
          <a:xfrm>
            <a:off x="7502525" y="2065338"/>
            <a:ext cx="127000" cy="1397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5" name="Oval 35"/>
          <p:cNvSpPr>
            <a:spLocks noChangeArrowheads="1"/>
          </p:cNvSpPr>
          <p:nvPr/>
        </p:nvSpPr>
        <p:spPr bwMode="auto">
          <a:xfrm>
            <a:off x="8412163" y="1308100"/>
            <a:ext cx="127000" cy="1397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6" name="Oval 36"/>
          <p:cNvSpPr>
            <a:spLocks noChangeArrowheads="1"/>
          </p:cNvSpPr>
          <p:nvPr/>
        </p:nvSpPr>
        <p:spPr bwMode="auto">
          <a:xfrm>
            <a:off x="8331200" y="2298700"/>
            <a:ext cx="127000" cy="1397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7" name="Oval 37"/>
          <p:cNvSpPr>
            <a:spLocks noChangeArrowheads="1"/>
          </p:cNvSpPr>
          <p:nvPr/>
        </p:nvSpPr>
        <p:spPr bwMode="auto">
          <a:xfrm>
            <a:off x="8469313" y="2363788"/>
            <a:ext cx="127000" cy="1397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6" name="Oval 26"/>
          <p:cNvSpPr>
            <a:spLocks noChangeArrowheads="1"/>
          </p:cNvSpPr>
          <p:nvPr/>
        </p:nvSpPr>
        <p:spPr bwMode="auto">
          <a:xfrm>
            <a:off x="8378825" y="2398713"/>
            <a:ext cx="127000" cy="139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8" name="Text Box 38"/>
          <p:cNvSpPr txBox="1">
            <a:spLocks noChangeArrowheads="1"/>
          </p:cNvSpPr>
          <p:nvPr/>
        </p:nvSpPr>
        <p:spPr bwMode="auto">
          <a:xfrm>
            <a:off x="6546850" y="1557338"/>
            <a:ext cx="292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omic Sans MS" pitchFamily="66" charset="0"/>
              </a:rPr>
              <a:t>p</a:t>
            </a:r>
          </a:p>
        </p:txBody>
      </p:sp>
      <p:sp>
        <p:nvSpPr>
          <p:cNvPr id="122919" name="Text Box 39"/>
          <p:cNvSpPr txBox="1">
            <a:spLocks noChangeArrowheads="1"/>
          </p:cNvSpPr>
          <p:nvPr/>
        </p:nvSpPr>
        <p:spPr bwMode="auto">
          <a:xfrm>
            <a:off x="7346950" y="1476375"/>
            <a:ext cx="354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omic Sans MS" pitchFamily="66" charset="0"/>
              </a:rPr>
              <a:t>Li</a:t>
            </a:r>
          </a:p>
        </p:txBody>
      </p:sp>
      <p:sp>
        <p:nvSpPr>
          <p:cNvPr id="122920" name="Text Box 40"/>
          <p:cNvSpPr txBox="1">
            <a:spLocks noChangeArrowheads="1"/>
          </p:cNvSpPr>
          <p:nvPr/>
        </p:nvSpPr>
        <p:spPr bwMode="auto">
          <a:xfrm>
            <a:off x="8208963" y="996950"/>
            <a:ext cx="3127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Symbol" pitchFamily="18" charset="2"/>
              </a:rPr>
              <a:t>a</a:t>
            </a:r>
          </a:p>
        </p:txBody>
      </p:sp>
      <p:sp>
        <p:nvSpPr>
          <p:cNvPr id="122921" name="Text Box 41"/>
          <p:cNvSpPr txBox="1">
            <a:spLocks noChangeArrowheads="1"/>
          </p:cNvSpPr>
          <p:nvPr/>
        </p:nvSpPr>
        <p:spPr bwMode="auto">
          <a:xfrm>
            <a:off x="8223250" y="1968500"/>
            <a:ext cx="3127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Symbol" pitchFamily="18" charset="2"/>
              </a:rPr>
              <a:t>a</a:t>
            </a:r>
          </a:p>
        </p:txBody>
      </p:sp>
      <p:sp>
        <p:nvSpPr>
          <p:cNvPr id="122922" name="Rectangle 42"/>
          <p:cNvSpPr>
            <a:spLocks noChangeArrowheads="1"/>
          </p:cNvSpPr>
          <p:nvPr/>
        </p:nvSpPr>
        <p:spPr bwMode="auto">
          <a:xfrm>
            <a:off x="133350" y="4108450"/>
            <a:ext cx="4003675" cy="252095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23" name="Text Box 43"/>
          <p:cNvSpPr txBox="1">
            <a:spLocks noChangeArrowheads="1"/>
          </p:cNvSpPr>
          <p:nvPr/>
        </p:nvSpPr>
        <p:spPr bwMode="auto">
          <a:xfrm>
            <a:off x="6503988" y="2706688"/>
            <a:ext cx="20462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latin typeface="Comic Sans MS" pitchFamily="66" charset="0"/>
              </a:rPr>
              <a:t>nuclear transmutation!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3063" y="1485900"/>
            <a:ext cx="2073275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8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00" y="1612900"/>
            <a:ext cx="4008438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914400" y="1235075"/>
            <a:ext cx="37893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omic Sans MS" pitchFamily="66" charset="0"/>
              </a:rPr>
              <a:t>radiation emission from a storage ring</a:t>
            </a:r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2800350" y="347663"/>
            <a:ext cx="3929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Synchrotron Radiation Emission</a:t>
            </a: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2800350" y="288925"/>
            <a:ext cx="3927475" cy="5207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2" name="Text Box 12"/>
          <p:cNvSpPr txBox="1">
            <a:spLocks noChangeArrowheads="1"/>
          </p:cNvSpPr>
          <p:nvPr/>
        </p:nvSpPr>
        <p:spPr bwMode="auto">
          <a:xfrm>
            <a:off x="5054600" y="1222375"/>
            <a:ext cx="27797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omic Sans MS" pitchFamily="66" charset="0"/>
              </a:rPr>
              <a:t>radiation in particle system</a:t>
            </a:r>
          </a:p>
        </p:txBody>
      </p:sp>
      <p:pic>
        <p:nvPicPr>
          <p:cNvPr id="56333" name="Picture 1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675" y="3663950"/>
            <a:ext cx="4233863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35" name="Line 15"/>
          <p:cNvSpPr>
            <a:spLocks noChangeShapeType="1"/>
          </p:cNvSpPr>
          <p:nvPr/>
        </p:nvSpPr>
        <p:spPr bwMode="auto">
          <a:xfrm flipV="1">
            <a:off x="2365375" y="5073650"/>
            <a:ext cx="711200" cy="520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6" name="Text Box 16"/>
          <p:cNvSpPr txBox="1">
            <a:spLocks noChangeArrowheads="1"/>
          </p:cNvSpPr>
          <p:nvPr/>
        </p:nvSpPr>
        <p:spPr bwMode="auto">
          <a:xfrm>
            <a:off x="612775" y="5670550"/>
            <a:ext cx="285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0000"/>
                </a:solidFill>
              </a:rPr>
              <a:t>infrared to x-ray spectrum!</a:t>
            </a:r>
          </a:p>
        </p:txBody>
      </p:sp>
      <p:sp>
        <p:nvSpPr>
          <p:cNvPr id="56337" name="Oval 17"/>
          <p:cNvSpPr>
            <a:spLocks noChangeArrowheads="1"/>
          </p:cNvSpPr>
          <p:nvPr/>
        </p:nvSpPr>
        <p:spPr bwMode="auto">
          <a:xfrm>
            <a:off x="536575" y="5594350"/>
            <a:ext cx="2971800" cy="533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8" name="Text Box 18"/>
          <p:cNvSpPr txBox="1">
            <a:spLocks noChangeArrowheads="1"/>
          </p:cNvSpPr>
          <p:nvPr/>
        </p:nvSpPr>
        <p:spPr bwMode="auto">
          <a:xfrm>
            <a:off x="536575" y="6132513"/>
            <a:ext cx="323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latin typeface="Comic Sans MS" pitchFamily="66" charset="0"/>
              </a:rPr>
              <a:t>(ordinary heat to passage-through-matter)</a:t>
            </a:r>
          </a:p>
        </p:txBody>
      </p:sp>
      <p:sp>
        <p:nvSpPr>
          <p:cNvPr id="56339" name="Text Box 19"/>
          <p:cNvSpPr txBox="1">
            <a:spLocks noChangeArrowheads="1"/>
          </p:cNvSpPr>
          <p:nvPr/>
        </p:nvSpPr>
        <p:spPr bwMode="auto">
          <a:xfrm>
            <a:off x="1641475" y="3489325"/>
            <a:ext cx="2325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omic Sans MS" pitchFamily="66" charset="0"/>
              </a:rPr>
              <a:t>radiation in lab system</a:t>
            </a:r>
          </a:p>
        </p:txBody>
      </p:sp>
      <p:pic>
        <p:nvPicPr>
          <p:cNvPr id="56342" name="Picture 2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0663" y="3706813"/>
            <a:ext cx="2919412" cy="2560637"/>
          </a:xfrm>
          <a:prstGeom prst="rect">
            <a:avLst/>
          </a:prstGeom>
          <a:noFill/>
          <a:ln w="38100">
            <a:solidFill>
              <a:srgbClr val="00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2524125" y="438150"/>
            <a:ext cx="3736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1/</a:t>
            </a:r>
            <a:r>
              <a:rPr lang="en-US" altLang="en-US" sz="2000">
                <a:solidFill>
                  <a:srgbClr val="FF33CC"/>
                </a:solidFill>
                <a:latin typeface="Symbol" pitchFamily="18" charset="2"/>
              </a:rPr>
              <a:t>g</a:t>
            </a:r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 and the Critical Frequency</a:t>
            </a: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2447925" y="361950"/>
            <a:ext cx="3952875" cy="5842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8" name="Freeform 6"/>
          <p:cNvSpPr>
            <a:spLocks/>
          </p:cNvSpPr>
          <p:nvPr/>
        </p:nvSpPr>
        <p:spPr bwMode="auto">
          <a:xfrm>
            <a:off x="1733550" y="1924050"/>
            <a:ext cx="1924050" cy="447675"/>
          </a:xfrm>
          <a:custGeom>
            <a:avLst/>
            <a:gdLst>
              <a:gd name="T0" fmla="*/ 0 w 1212"/>
              <a:gd name="T1" fmla="*/ 282 h 282"/>
              <a:gd name="T2" fmla="*/ 120 w 1212"/>
              <a:gd name="T3" fmla="*/ 180 h 282"/>
              <a:gd name="T4" fmla="*/ 234 w 1212"/>
              <a:gd name="T5" fmla="*/ 102 h 282"/>
              <a:gd name="T6" fmla="*/ 354 w 1212"/>
              <a:gd name="T7" fmla="*/ 48 h 282"/>
              <a:gd name="T8" fmla="*/ 477 w 1212"/>
              <a:gd name="T9" fmla="*/ 12 h 282"/>
              <a:gd name="T10" fmla="*/ 606 w 1212"/>
              <a:gd name="T11" fmla="*/ 0 h 282"/>
              <a:gd name="T12" fmla="*/ 747 w 1212"/>
              <a:gd name="T13" fmla="*/ 12 h 282"/>
              <a:gd name="T14" fmla="*/ 921 w 1212"/>
              <a:gd name="T15" fmla="*/ 57 h 282"/>
              <a:gd name="T16" fmla="*/ 1050 w 1212"/>
              <a:gd name="T17" fmla="*/ 120 h 282"/>
              <a:gd name="T18" fmla="*/ 1131 w 1212"/>
              <a:gd name="T19" fmla="*/ 174 h 282"/>
              <a:gd name="T20" fmla="*/ 1212 w 1212"/>
              <a:gd name="T21" fmla="*/ 246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12" h="282">
                <a:moveTo>
                  <a:pt x="0" y="282"/>
                </a:moveTo>
                <a:cubicBezTo>
                  <a:pt x="40" y="246"/>
                  <a:pt x="81" y="210"/>
                  <a:pt x="120" y="180"/>
                </a:cubicBezTo>
                <a:cubicBezTo>
                  <a:pt x="159" y="150"/>
                  <a:pt x="195" y="124"/>
                  <a:pt x="234" y="102"/>
                </a:cubicBezTo>
                <a:cubicBezTo>
                  <a:pt x="273" y="80"/>
                  <a:pt x="314" y="63"/>
                  <a:pt x="354" y="48"/>
                </a:cubicBezTo>
                <a:cubicBezTo>
                  <a:pt x="394" y="33"/>
                  <a:pt x="435" y="20"/>
                  <a:pt x="477" y="12"/>
                </a:cubicBezTo>
                <a:cubicBezTo>
                  <a:pt x="519" y="4"/>
                  <a:pt x="561" y="0"/>
                  <a:pt x="606" y="0"/>
                </a:cubicBezTo>
                <a:cubicBezTo>
                  <a:pt x="651" y="0"/>
                  <a:pt x="695" y="3"/>
                  <a:pt x="747" y="12"/>
                </a:cubicBezTo>
                <a:cubicBezTo>
                  <a:pt x="799" y="21"/>
                  <a:pt x="871" y="39"/>
                  <a:pt x="921" y="57"/>
                </a:cubicBezTo>
                <a:cubicBezTo>
                  <a:pt x="971" y="75"/>
                  <a:pt x="1015" y="100"/>
                  <a:pt x="1050" y="120"/>
                </a:cubicBezTo>
                <a:cubicBezTo>
                  <a:pt x="1085" y="140"/>
                  <a:pt x="1104" y="153"/>
                  <a:pt x="1131" y="174"/>
                </a:cubicBezTo>
                <a:cubicBezTo>
                  <a:pt x="1158" y="195"/>
                  <a:pt x="1195" y="231"/>
                  <a:pt x="1212" y="2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" name="Oval 7"/>
          <p:cNvSpPr>
            <a:spLocks noChangeArrowheads="1"/>
          </p:cNvSpPr>
          <p:nvPr/>
        </p:nvSpPr>
        <p:spPr bwMode="auto">
          <a:xfrm>
            <a:off x="2462213" y="1890713"/>
            <a:ext cx="79375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0" name="Oval 8"/>
          <p:cNvSpPr>
            <a:spLocks noChangeArrowheads="1"/>
          </p:cNvSpPr>
          <p:nvPr/>
        </p:nvSpPr>
        <p:spPr bwMode="auto">
          <a:xfrm>
            <a:off x="2876550" y="1905000"/>
            <a:ext cx="79375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1" name="Line 9"/>
          <p:cNvSpPr>
            <a:spLocks noChangeShapeType="1"/>
          </p:cNvSpPr>
          <p:nvPr/>
        </p:nvSpPr>
        <p:spPr bwMode="auto">
          <a:xfrm flipV="1">
            <a:off x="2557463" y="1724025"/>
            <a:ext cx="1762125" cy="204788"/>
          </a:xfrm>
          <a:prstGeom prst="line">
            <a:avLst/>
          </a:prstGeom>
          <a:noFill/>
          <a:ln w="9525">
            <a:solidFill>
              <a:srgbClr val="33996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2" name="Line 10"/>
          <p:cNvSpPr>
            <a:spLocks noChangeShapeType="1"/>
          </p:cNvSpPr>
          <p:nvPr/>
        </p:nvSpPr>
        <p:spPr bwMode="auto">
          <a:xfrm flipV="1">
            <a:off x="2528888" y="1485900"/>
            <a:ext cx="1628775" cy="438150"/>
          </a:xfrm>
          <a:prstGeom prst="line">
            <a:avLst/>
          </a:prstGeom>
          <a:noFill/>
          <a:ln w="9525">
            <a:solidFill>
              <a:srgbClr val="33996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3" name="Line 11"/>
          <p:cNvSpPr>
            <a:spLocks noChangeShapeType="1"/>
          </p:cNvSpPr>
          <p:nvPr/>
        </p:nvSpPr>
        <p:spPr bwMode="auto">
          <a:xfrm flipV="1">
            <a:off x="2943225" y="1733550"/>
            <a:ext cx="1371600" cy="204788"/>
          </a:xfrm>
          <a:prstGeom prst="line">
            <a:avLst/>
          </a:prstGeom>
          <a:noFill/>
          <a:ln w="9525">
            <a:solidFill>
              <a:srgbClr val="99336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4" name="Line 12"/>
          <p:cNvSpPr>
            <a:spLocks noChangeShapeType="1"/>
          </p:cNvSpPr>
          <p:nvPr/>
        </p:nvSpPr>
        <p:spPr bwMode="auto">
          <a:xfrm>
            <a:off x="2952750" y="1947863"/>
            <a:ext cx="1428750" cy="38100"/>
          </a:xfrm>
          <a:prstGeom prst="line">
            <a:avLst/>
          </a:prstGeom>
          <a:noFill/>
          <a:ln w="9525">
            <a:solidFill>
              <a:srgbClr val="99336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5" name="Rectangle 13"/>
          <p:cNvSpPr>
            <a:spLocks noChangeArrowheads="1"/>
          </p:cNvSpPr>
          <p:nvPr/>
        </p:nvSpPr>
        <p:spPr bwMode="auto">
          <a:xfrm>
            <a:off x="4324350" y="1666875"/>
            <a:ext cx="88900" cy="9525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6" name="Oval 14"/>
          <p:cNvSpPr>
            <a:spLocks noChangeArrowheads="1"/>
          </p:cNvSpPr>
          <p:nvPr/>
        </p:nvSpPr>
        <p:spPr bwMode="auto">
          <a:xfrm>
            <a:off x="2986088" y="1851025"/>
            <a:ext cx="42862" cy="428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7" name="Oval 15"/>
          <p:cNvSpPr>
            <a:spLocks noChangeArrowheads="1"/>
          </p:cNvSpPr>
          <p:nvPr/>
        </p:nvSpPr>
        <p:spPr bwMode="auto">
          <a:xfrm>
            <a:off x="2979738" y="1779588"/>
            <a:ext cx="42862" cy="42862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8" name="Oval 16"/>
          <p:cNvSpPr>
            <a:spLocks noChangeArrowheads="1"/>
          </p:cNvSpPr>
          <p:nvPr/>
        </p:nvSpPr>
        <p:spPr bwMode="auto">
          <a:xfrm>
            <a:off x="2892425" y="1925638"/>
            <a:ext cx="42863" cy="42862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9" name="Line 17"/>
          <p:cNvSpPr>
            <a:spLocks noChangeShapeType="1"/>
          </p:cNvSpPr>
          <p:nvPr/>
        </p:nvSpPr>
        <p:spPr bwMode="auto">
          <a:xfrm>
            <a:off x="2914650" y="2016125"/>
            <a:ext cx="0" cy="30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0" name="Line 18"/>
          <p:cNvSpPr>
            <a:spLocks noChangeShapeType="1"/>
          </p:cNvSpPr>
          <p:nvPr/>
        </p:nvSpPr>
        <p:spPr bwMode="auto">
          <a:xfrm>
            <a:off x="3000375" y="1990725"/>
            <a:ext cx="0" cy="327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1" name="Line 19"/>
          <p:cNvSpPr>
            <a:spLocks noChangeShapeType="1"/>
          </p:cNvSpPr>
          <p:nvPr/>
        </p:nvSpPr>
        <p:spPr bwMode="auto">
          <a:xfrm>
            <a:off x="2997200" y="2222500"/>
            <a:ext cx="257175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2" name="Line 20"/>
          <p:cNvSpPr>
            <a:spLocks noChangeShapeType="1"/>
          </p:cNvSpPr>
          <p:nvPr/>
        </p:nvSpPr>
        <p:spPr bwMode="auto">
          <a:xfrm flipH="1" flipV="1">
            <a:off x="2613025" y="2216150"/>
            <a:ext cx="28575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3" name="Text Box 21"/>
          <p:cNvSpPr txBox="1">
            <a:spLocks noChangeArrowheads="1"/>
          </p:cNvSpPr>
          <p:nvPr/>
        </p:nvSpPr>
        <p:spPr bwMode="auto">
          <a:xfrm>
            <a:off x="4429125" y="1536700"/>
            <a:ext cx="873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observer</a:t>
            </a:r>
          </a:p>
        </p:txBody>
      </p:sp>
      <p:sp>
        <p:nvSpPr>
          <p:cNvPr id="59414" name="Text Box 22"/>
          <p:cNvSpPr txBox="1">
            <a:spLocks noChangeArrowheads="1"/>
          </p:cNvSpPr>
          <p:nvPr/>
        </p:nvSpPr>
        <p:spPr bwMode="auto">
          <a:xfrm>
            <a:off x="3960813" y="1470025"/>
            <a:ext cx="3730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1/</a:t>
            </a:r>
            <a:r>
              <a:rPr lang="en-US" altLang="en-US" sz="1200">
                <a:latin typeface="Symbol" pitchFamily="18" charset="2"/>
              </a:rPr>
              <a:t>g</a:t>
            </a:r>
          </a:p>
        </p:txBody>
      </p:sp>
      <p:sp>
        <p:nvSpPr>
          <p:cNvPr id="59415" name="Text Box 23"/>
          <p:cNvSpPr txBox="1">
            <a:spLocks noChangeArrowheads="1"/>
          </p:cNvSpPr>
          <p:nvPr/>
        </p:nvSpPr>
        <p:spPr bwMode="auto">
          <a:xfrm>
            <a:off x="1524000" y="1431925"/>
            <a:ext cx="814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electron</a:t>
            </a:r>
          </a:p>
        </p:txBody>
      </p:sp>
      <p:sp>
        <p:nvSpPr>
          <p:cNvPr id="59416" name="Text Box 24"/>
          <p:cNvSpPr txBox="1">
            <a:spLocks noChangeArrowheads="1"/>
          </p:cNvSpPr>
          <p:nvPr/>
        </p:nvSpPr>
        <p:spPr bwMode="auto">
          <a:xfrm>
            <a:off x="2428875" y="1336675"/>
            <a:ext cx="725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photon</a:t>
            </a:r>
          </a:p>
        </p:txBody>
      </p:sp>
      <p:sp>
        <p:nvSpPr>
          <p:cNvPr id="59417" name="Line 25"/>
          <p:cNvSpPr>
            <a:spLocks noChangeShapeType="1"/>
          </p:cNvSpPr>
          <p:nvPr/>
        </p:nvSpPr>
        <p:spPr bwMode="auto">
          <a:xfrm flipH="1" flipV="1">
            <a:off x="2212975" y="1692275"/>
            <a:ext cx="238125" cy="174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8" name="Line 26"/>
          <p:cNvSpPr>
            <a:spLocks noChangeShapeType="1"/>
          </p:cNvSpPr>
          <p:nvPr/>
        </p:nvSpPr>
        <p:spPr bwMode="auto">
          <a:xfrm flipH="1" flipV="1">
            <a:off x="2841625" y="1587500"/>
            <a:ext cx="133350" cy="174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9" name="Line 27"/>
          <p:cNvSpPr>
            <a:spLocks noChangeShapeType="1"/>
          </p:cNvSpPr>
          <p:nvPr/>
        </p:nvSpPr>
        <p:spPr bwMode="auto">
          <a:xfrm flipH="1" flipV="1">
            <a:off x="2851150" y="1587500"/>
            <a:ext cx="4762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20" name="Text Box 28"/>
          <p:cNvSpPr txBox="1">
            <a:spLocks noChangeArrowheads="1"/>
          </p:cNvSpPr>
          <p:nvPr/>
        </p:nvSpPr>
        <p:spPr bwMode="auto">
          <a:xfrm>
            <a:off x="2343150" y="2047875"/>
            <a:ext cx="320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latin typeface="Symbol" pitchFamily="18" charset="2"/>
              </a:rPr>
              <a:t>d</a:t>
            </a:r>
            <a:r>
              <a:rPr lang="en-US" altLang="en-US" sz="1400">
                <a:latin typeface="Times New Roman" pitchFamily="18" charset="0"/>
              </a:rPr>
              <a:t>t</a:t>
            </a:r>
            <a:endParaRPr lang="en-US" altLang="en-US" sz="1400" baseline="-25000"/>
          </a:p>
        </p:txBody>
      </p:sp>
      <p:sp>
        <p:nvSpPr>
          <p:cNvPr id="59421" name="Rectangle 2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9423" name="Rectangle 31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9425" name="Rectangle 33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9426" name="Object 34"/>
          <p:cNvGraphicFramePr>
            <a:graphicFrameLocks noChangeAspect="1"/>
          </p:cNvGraphicFramePr>
          <p:nvPr/>
        </p:nvGraphicFramePr>
        <p:xfrm>
          <a:off x="5848350" y="2924175"/>
          <a:ext cx="1684338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76" name="Equation" r:id="rId3" imgW="1231366" imgH="228501" progId="Equation.3">
                  <p:embed/>
                </p:oleObj>
              </mc:Choice>
              <mc:Fallback>
                <p:oleObj name="Equation" r:id="rId3" imgW="1231366" imgH="228501" progId="Equation.3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8350" y="2924175"/>
                        <a:ext cx="1684338" cy="312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27" name="Rectangle 35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9429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9430" name="Rectangle 38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9432" name="Text Box 40"/>
          <p:cNvSpPr txBox="1">
            <a:spLocks noChangeArrowheads="1"/>
          </p:cNvSpPr>
          <p:nvPr/>
        </p:nvSpPr>
        <p:spPr bwMode="auto">
          <a:xfrm>
            <a:off x="6724650" y="1828800"/>
            <a:ext cx="1103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i="1">
                <a:latin typeface="Symbol" pitchFamily="18" charset="2"/>
              </a:rPr>
              <a:t>d</a:t>
            </a:r>
            <a:r>
              <a:rPr lang="en-US" altLang="en-US" sz="1400" i="1">
                <a:latin typeface="Times New Roman" pitchFamily="18" charset="0"/>
              </a:rPr>
              <a:t>t=10</a:t>
            </a:r>
            <a:r>
              <a:rPr lang="en-US" altLang="en-US" sz="1400" i="1" baseline="30000">
                <a:latin typeface="Times New Roman" pitchFamily="18" charset="0"/>
              </a:rPr>
              <a:t>-19</a:t>
            </a:r>
            <a:r>
              <a:rPr lang="en-US" altLang="en-US" sz="1400" i="1">
                <a:latin typeface="Times New Roman" pitchFamily="18" charset="0"/>
              </a:rPr>
              <a:t> sec!</a:t>
            </a:r>
            <a:endParaRPr lang="en-US" altLang="en-US" sz="1400">
              <a:latin typeface="Symbol" pitchFamily="18" charset="2"/>
            </a:endParaRPr>
          </a:p>
        </p:txBody>
      </p:sp>
      <p:sp>
        <p:nvSpPr>
          <p:cNvPr id="59433" name="Rectangle 41"/>
          <p:cNvSpPr>
            <a:spLocks noChangeArrowheads="1"/>
          </p:cNvSpPr>
          <p:nvPr/>
        </p:nvSpPr>
        <p:spPr bwMode="auto">
          <a:xfrm>
            <a:off x="847725" y="1209675"/>
            <a:ext cx="7000875" cy="20701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9434" name="Picture 42" descr="fsigm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543300"/>
            <a:ext cx="33020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35" name="Line 43"/>
          <p:cNvSpPr>
            <a:spLocks noChangeShapeType="1"/>
          </p:cNvSpPr>
          <p:nvPr/>
        </p:nvSpPr>
        <p:spPr bwMode="auto">
          <a:xfrm flipH="1">
            <a:off x="914400" y="5267325"/>
            <a:ext cx="609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36" name="Text Box 44"/>
          <p:cNvSpPr txBox="1">
            <a:spLocks noChangeArrowheads="1"/>
          </p:cNvSpPr>
          <p:nvPr/>
        </p:nvSpPr>
        <p:spPr bwMode="auto">
          <a:xfrm>
            <a:off x="485775" y="5524500"/>
            <a:ext cx="746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chemeClr val="accent2"/>
                </a:solidFill>
                <a:latin typeface="Symbol" pitchFamily="18" charset="2"/>
              </a:rPr>
              <a:t>w=w</a:t>
            </a:r>
            <a:r>
              <a:rPr lang="en-US" altLang="en-US" sz="2000" baseline="-25000">
                <a:solidFill>
                  <a:schemeClr val="accent2"/>
                </a:solidFill>
                <a:latin typeface="Times New Roman" pitchFamily="18" charset="0"/>
              </a:rPr>
              <a:t>c</a:t>
            </a:r>
            <a:endParaRPr lang="en-US" altLang="en-US" sz="2000">
              <a:solidFill>
                <a:schemeClr val="accent2"/>
              </a:solidFill>
              <a:latin typeface="Symbol" pitchFamily="18" charset="2"/>
            </a:endParaRPr>
          </a:p>
        </p:txBody>
      </p:sp>
      <p:sp>
        <p:nvSpPr>
          <p:cNvPr id="59437" name="Line 45"/>
          <p:cNvSpPr>
            <a:spLocks noChangeShapeType="1"/>
          </p:cNvSpPr>
          <p:nvPr/>
        </p:nvSpPr>
        <p:spPr bwMode="auto">
          <a:xfrm flipV="1">
            <a:off x="1790700" y="4733925"/>
            <a:ext cx="304800" cy="1809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38" name="Line 46"/>
          <p:cNvSpPr>
            <a:spLocks noChangeShapeType="1"/>
          </p:cNvSpPr>
          <p:nvPr/>
        </p:nvSpPr>
        <p:spPr bwMode="auto">
          <a:xfrm flipV="1">
            <a:off x="2295525" y="4510088"/>
            <a:ext cx="195263" cy="1095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42" name="Text Box 50"/>
          <p:cNvSpPr txBox="1">
            <a:spLocks noChangeArrowheads="1"/>
          </p:cNvSpPr>
          <p:nvPr/>
        </p:nvSpPr>
        <p:spPr bwMode="auto">
          <a:xfrm>
            <a:off x="2427288" y="4429125"/>
            <a:ext cx="438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rgbClr val="FF0000"/>
                </a:solidFill>
              </a:rPr>
              <a:t>1/</a:t>
            </a:r>
            <a:r>
              <a:rPr lang="en-US" altLang="en-US" sz="1600">
                <a:solidFill>
                  <a:srgbClr val="FF0000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59444" name="Rectangle 52"/>
          <p:cNvSpPr>
            <a:spLocks noChangeArrowheads="1"/>
          </p:cNvSpPr>
          <p:nvPr/>
        </p:nvSpPr>
        <p:spPr bwMode="auto">
          <a:xfrm>
            <a:off x="485775" y="3562350"/>
            <a:ext cx="7686675" cy="26130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45" name="Text Box 53"/>
          <p:cNvSpPr txBox="1">
            <a:spLocks noChangeArrowheads="1"/>
          </p:cNvSpPr>
          <p:nvPr/>
        </p:nvSpPr>
        <p:spPr bwMode="auto">
          <a:xfrm>
            <a:off x="6772275" y="2409825"/>
            <a:ext cx="9985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i="1">
                <a:latin typeface="Times New Roman" pitchFamily="18" charset="0"/>
              </a:rPr>
              <a:t>f</a:t>
            </a:r>
            <a:r>
              <a:rPr lang="en-US" altLang="en-US" sz="1400" i="1" baseline="-25000">
                <a:latin typeface="Times New Roman" pitchFamily="18" charset="0"/>
              </a:rPr>
              <a:t>c</a:t>
            </a:r>
            <a:r>
              <a:rPr lang="en-US" altLang="en-US" sz="1400" i="1">
                <a:latin typeface="Times New Roman" pitchFamily="18" charset="0"/>
              </a:rPr>
              <a:t>=10</a:t>
            </a:r>
            <a:r>
              <a:rPr lang="en-US" altLang="en-US" sz="1400" i="1" baseline="30000">
                <a:latin typeface="Times New Roman" pitchFamily="18" charset="0"/>
              </a:rPr>
              <a:t>19</a:t>
            </a:r>
            <a:r>
              <a:rPr lang="en-US" altLang="en-US" sz="1400" i="1">
                <a:latin typeface="Times New Roman" pitchFamily="18" charset="0"/>
              </a:rPr>
              <a:t> Hz!</a:t>
            </a:r>
            <a:endParaRPr lang="en-US" altLang="en-US" sz="1400">
              <a:latin typeface="Symbol" pitchFamily="18" charset="2"/>
            </a:endParaRPr>
          </a:p>
        </p:txBody>
      </p:sp>
      <p:sp>
        <p:nvSpPr>
          <p:cNvPr id="59446" name="Line 54"/>
          <p:cNvSpPr>
            <a:spLocks noChangeShapeType="1"/>
          </p:cNvSpPr>
          <p:nvPr/>
        </p:nvSpPr>
        <p:spPr bwMode="auto">
          <a:xfrm flipV="1">
            <a:off x="2444750" y="5000625"/>
            <a:ext cx="1390650" cy="771525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47" name="Text Box 55"/>
          <p:cNvSpPr txBox="1">
            <a:spLocks noChangeArrowheads="1"/>
          </p:cNvSpPr>
          <p:nvPr/>
        </p:nvSpPr>
        <p:spPr bwMode="auto">
          <a:xfrm>
            <a:off x="1939925" y="5676900"/>
            <a:ext cx="677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CC99FF"/>
                </a:solidFill>
              </a:rPr>
              <a:t>visible</a:t>
            </a:r>
          </a:p>
        </p:txBody>
      </p:sp>
      <p:pic>
        <p:nvPicPr>
          <p:cNvPr id="59448" name="Picture 56" descr="Fig4_IMG_3407a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2600" y="4037013"/>
            <a:ext cx="3770313" cy="87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49" name="Text Box 57"/>
          <p:cNvSpPr txBox="1">
            <a:spLocks noChangeArrowheads="1"/>
          </p:cNvSpPr>
          <p:nvPr/>
        </p:nvSpPr>
        <p:spPr bwMode="auto">
          <a:xfrm>
            <a:off x="4865688" y="5130800"/>
            <a:ext cx="24812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Symbol" pitchFamily="18" charset="2"/>
              </a:rPr>
              <a:t>l</a:t>
            </a:r>
            <a:r>
              <a:rPr lang="en-US" altLang="en-US"/>
              <a:t>=400-700nm  (~1 eV)</a:t>
            </a:r>
          </a:p>
        </p:txBody>
      </p:sp>
      <p:sp>
        <p:nvSpPr>
          <p:cNvPr id="59450" name="Text Box 58"/>
          <p:cNvSpPr txBox="1">
            <a:spLocks noChangeArrowheads="1"/>
          </p:cNvSpPr>
          <p:nvPr/>
        </p:nvSpPr>
        <p:spPr bwMode="auto">
          <a:xfrm>
            <a:off x="6461125" y="4054475"/>
            <a:ext cx="1122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  <a:latin typeface="Comic Sans MS" pitchFamily="66" charset="0"/>
              </a:rPr>
              <a:t>to 10keV</a:t>
            </a:r>
          </a:p>
        </p:txBody>
      </p:sp>
      <p:sp>
        <p:nvSpPr>
          <p:cNvPr id="59451" name="Line 59"/>
          <p:cNvSpPr>
            <a:spLocks noChangeShapeType="1"/>
          </p:cNvSpPr>
          <p:nvPr/>
        </p:nvSpPr>
        <p:spPr bwMode="auto">
          <a:xfrm>
            <a:off x="7594600" y="4229100"/>
            <a:ext cx="40640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9" name="Picture 5" descr="magnet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426"/>
          <a:stretch>
            <a:fillRect/>
          </a:stretch>
        </p:blipFill>
        <p:spPr bwMode="auto">
          <a:xfrm>
            <a:off x="649288" y="1177925"/>
            <a:ext cx="3987800" cy="267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90" name="Picture 6" descr="magnet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637"/>
          <a:stretch>
            <a:fillRect/>
          </a:stretch>
        </p:blipFill>
        <p:spPr bwMode="auto">
          <a:xfrm>
            <a:off x="590550" y="4286250"/>
            <a:ext cx="3987800" cy="12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991" name="Text Box 7"/>
          <p:cNvSpPr txBox="1">
            <a:spLocks noChangeArrowheads="1"/>
          </p:cNvSpPr>
          <p:nvPr/>
        </p:nvSpPr>
        <p:spPr bwMode="auto">
          <a:xfrm>
            <a:off x="657225" y="5715000"/>
            <a:ext cx="2752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FF9900"/>
                </a:solidFill>
              </a:rPr>
              <a:t>undulator - coherent interference</a:t>
            </a:r>
          </a:p>
        </p:txBody>
      </p:sp>
      <p:sp>
        <p:nvSpPr>
          <p:cNvPr id="169992" name="Text Box 8"/>
          <p:cNvSpPr txBox="1">
            <a:spLocks noChangeArrowheads="1"/>
          </p:cNvSpPr>
          <p:nvPr/>
        </p:nvSpPr>
        <p:spPr bwMode="auto">
          <a:xfrm>
            <a:off x="581025" y="3914775"/>
            <a:ext cx="28336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FF9900"/>
                </a:solidFill>
              </a:rPr>
              <a:t>wiggler - incoherent superposition</a:t>
            </a:r>
          </a:p>
        </p:txBody>
      </p:sp>
      <p:sp>
        <p:nvSpPr>
          <p:cNvPr id="169993" name="Text Box 9"/>
          <p:cNvSpPr txBox="1">
            <a:spLocks noChangeArrowheads="1"/>
          </p:cNvSpPr>
          <p:nvPr/>
        </p:nvSpPr>
        <p:spPr bwMode="auto">
          <a:xfrm>
            <a:off x="544513" y="2181225"/>
            <a:ext cx="35321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FF9900"/>
                </a:solidFill>
              </a:rPr>
              <a:t>bending magnet - a “sweeping searchlight”</a:t>
            </a:r>
          </a:p>
        </p:txBody>
      </p:sp>
      <p:pic>
        <p:nvPicPr>
          <p:cNvPr id="169994" name="Picture 10" descr="Coherent X-ray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2141538"/>
            <a:ext cx="3629025" cy="27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995" name="Text Box 11"/>
          <p:cNvSpPr txBox="1">
            <a:spLocks noChangeArrowheads="1"/>
          </p:cNvSpPr>
          <p:nvPr/>
        </p:nvSpPr>
        <p:spPr bwMode="auto">
          <a:xfrm>
            <a:off x="1714500" y="285750"/>
            <a:ext cx="5557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Insertion Devices for Radiation Enhancement</a:t>
            </a:r>
          </a:p>
        </p:txBody>
      </p:sp>
      <p:sp>
        <p:nvSpPr>
          <p:cNvPr id="169996" name="Rectangle 12"/>
          <p:cNvSpPr>
            <a:spLocks noChangeArrowheads="1"/>
          </p:cNvSpPr>
          <p:nvPr/>
        </p:nvSpPr>
        <p:spPr bwMode="auto">
          <a:xfrm>
            <a:off x="1695450" y="171450"/>
            <a:ext cx="5591175" cy="5842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997" name="Rectangle 13"/>
          <p:cNvSpPr>
            <a:spLocks noChangeArrowheads="1"/>
          </p:cNvSpPr>
          <p:nvPr/>
        </p:nvSpPr>
        <p:spPr bwMode="auto">
          <a:xfrm>
            <a:off x="590550" y="981075"/>
            <a:ext cx="4114800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998" name="Rectangle 14"/>
          <p:cNvSpPr>
            <a:spLocks noChangeArrowheads="1"/>
          </p:cNvSpPr>
          <p:nvPr/>
        </p:nvSpPr>
        <p:spPr bwMode="auto">
          <a:xfrm>
            <a:off x="590550" y="2781300"/>
            <a:ext cx="4114800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999" name="Rectangle 15"/>
          <p:cNvSpPr>
            <a:spLocks noChangeArrowheads="1"/>
          </p:cNvSpPr>
          <p:nvPr/>
        </p:nvSpPr>
        <p:spPr bwMode="auto">
          <a:xfrm>
            <a:off x="581025" y="4581525"/>
            <a:ext cx="4124325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GESynchrotr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0" y="1724025"/>
            <a:ext cx="3240088" cy="411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600075" y="1309688"/>
            <a:ext cx="31527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Comic Sans MS" pitchFamily="66" charset="0"/>
              </a:rPr>
              <a:t>First light - GE synchrotron</a:t>
            </a:r>
          </a:p>
        </p:txBody>
      </p:sp>
      <p:pic>
        <p:nvPicPr>
          <p:cNvPr id="58374" name="Picture 6" descr="APS-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2525" y="1619250"/>
            <a:ext cx="5451475" cy="410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4800600" y="1300163"/>
            <a:ext cx="2151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Comic Sans MS" pitchFamily="66" charset="0"/>
              </a:rPr>
              <a:t>Large user facility</a:t>
            </a:r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2667000" y="438150"/>
            <a:ext cx="4152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Light Source Progress: ~50 years</a:t>
            </a: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2619375" y="333375"/>
            <a:ext cx="4200525" cy="5842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0" name="Picture 6" descr="clsbuilding_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850" y="1133475"/>
            <a:ext cx="2133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1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425" y="4772025"/>
            <a:ext cx="2133600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4" name="Picture 10" descr="2006_06_dirigible_aa_fu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613" y="2974975"/>
            <a:ext cx="2371725" cy="158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26" name="Text Box 22"/>
          <p:cNvSpPr txBox="1">
            <a:spLocks noChangeArrowheads="1"/>
          </p:cNvSpPr>
          <p:nvPr/>
        </p:nvSpPr>
        <p:spPr bwMode="auto">
          <a:xfrm>
            <a:off x="2428875" y="304800"/>
            <a:ext cx="462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Medium Energy Machines (2.5-3 GeV)</a:t>
            </a:r>
          </a:p>
        </p:txBody>
      </p:sp>
      <p:sp>
        <p:nvSpPr>
          <p:cNvPr id="72727" name="Rectangle 23"/>
          <p:cNvSpPr>
            <a:spLocks noChangeArrowheads="1"/>
          </p:cNvSpPr>
          <p:nvPr/>
        </p:nvSpPr>
        <p:spPr bwMode="auto">
          <a:xfrm>
            <a:off x="2381250" y="200025"/>
            <a:ext cx="4791075" cy="5842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8" name="Text Box 24"/>
          <p:cNvSpPr txBox="1">
            <a:spLocks noChangeArrowheads="1"/>
          </p:cNvSpPr>
          <p:nvPr/>
        </p:nvSpPr>
        <p:spPr bwMode="auto">
          <a:xfrm>
            <a:off x="7248525" y="104775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 DIAMOND</a:t>
            </a:r>
          </a:p>
          <a:p>
            <a:r>
              <a:rPr lang="en-US" altLang="en-US"/>
              <a:t>    (UK)</a:t>
            </a:r>
          </a:p>
        </p:txBody>
      </p:sp>
      <p:pic>
        <p:nvPicPr>
          <p:cNvPr id="72729" name="Picture 25" descr="IMG_191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8700" y="1114425"/>
            <a:ext cx="2428875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30" name="Text Box 26"/>
          <p:cNvSpPr txBox="1">
            <a:spLocks noChangeArrowheads="1"/>
          </p:cNvSpPr>
          <p:nvPr/>
        </p:nvSpPr>
        <p:spPr bwMode="auto">
          <a:xfrm>
            <a:off x="7353300" y="3076575"/>
            <a:ext cx="1047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 SOLEIL</a:t>
            </a:r>
          </a:p>
          <a:p>
            <a:r>
              <a:rPr lang="en-US" altLang="en-US"/>
              <a:t>(France)</a:t>
            </a:r>
          </a:p>
        </p:txBody>
      </p:sp>
      <p:pic>
        <p:nvPicPr>
          <p:cNvPr id="72731" name="Picture 27" descr="Soleil_290306 (15)"/>
          <p:cNvPicPr>
            <a:picLocks noChangeAspect="1" noChangeArrowheads="1"/>
          </p:cNvPicPr>
          <p:nvPr/>
        </p:nvPicPr>
        <p:blipFill>
          <a:blip r:embed="rId6" cstate="screen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1575" y="3105150"/>
            <a:ext cx="2190750" cy="145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32" name="Text Box 28"/>
          <p:cNvSpPr txBox="1">
            <a:spLocks noChangeArrowheads="1"/>
          </p:cNvSpPr>
          <p:nvPr/>
        </p:nvSpPr>
        <p:spPr bwMode="auto">
          <a:xfrm>
            <a:off x="2886075" y="1104900"/>
            <a:ext cx="1136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   CLS</a:t>
            </a:r>
            <a:br>
              <a:rPr lang="en-US" altLang="en-US"/>
            </a:br>
            <a:r>
              <a:rPr lang="en-US" altLang="en-US"/>
              <a:t>(Canada)</a:t>
            </a:r>
          </a:p>
        </p:txBody>
      </p:sp>
      <p:sp>
        <p:nvSpPr>
          <p:cNvPr id="72733" name="Text Box 29"/>
          <p:cNvSpPr txBox="1">
            <a:spLocks noChangeArrowheads="1"/>
          </p:cNvSpPr>
          <p:nvPr/>
        </p:nvSpPr>
        <p:spPr bwMode="auto">
          <a:xfrm>
            <a:off x="3076575" y="2914650"/>
            <a:ext cx="1225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   ASP</a:t>
            </a:r>
          </a:p>
          <a:p>
            <a:r>
              <a:rPr lang="en-US" altLang="en-US"/>
              <a:t>(Australia)</a:t>
            </a:r>
          </a:p>
        </p:txBody>
      </p:sp>
      <p:sp>
        <p:nvSpPr>
          <p:cNvPr id="72734" name="Text Box 30"/>
          <p:cNvSpPr txBox="1">
            <a:spLocks noChangeArrowheads="1"/>
          </p:cNvSpPr>
          <p:nvPr/>
        </p:nvSpPr>
        <p:spPr bwMode="auto">
          <a:xfrm>
            <a:off x="3009900" y="4791075"/>
            <a:ext cx="1149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 SPEAR3</a:t>
            </a:r>
          </a:p>
          <a:p>
            <a:r>
              <a:rPr lang="en-US" altLang="en-US"/>
              <a:t>   (USA)</a:t>
            </a:r>
          </a:p>
        </p:txBody>
      </p:sp>
      <p:pic>
        <p:nvPicPr>
          <p:cNvPr id="72735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9175" y="4691063"/>
            <a:ext cx="2495550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36" name="Text Box 32"/>
          <p:cNvSpPr txBox="1">
            <a:spLocks noChangeArrowheads="1"/>
          </p:cNvSpPr>
          <p:nvPr/>
        </p:nvSpPr>
        <p:spPr bwMode="auto">
          <a:xfrm>
            <a:off x="7410450" y="4610100"/>
            <a:ext cx="1517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    SLS</a:t>
            </a:r>
          </a:p>
          <a:p>
            <a:r>
              <a:rPr lang="en-US" altLang="en-US"/>
              <a:t>(Switzerland)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8" name="Picture 10" descr="建筑鸟瞰-西南院-低层"/>
          <p:cNvPicPr>
            <a:picLocks noChangeAspect="1" noChangeArrowheads="1"/>
          </p:cNvPicPr>
          <p:nvPr/>
        </p:nvPicPr>
        <p:blipFill>
          <a:blip r:embed="rId2" cstate="screen">
            <a:lum bright="18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5700" y="1054100"/>
            <a:ext cx="2895600" cy="181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0" name="Picture 12" descr="TLS_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8775" y="4902200"/>
            <a:ext cx="2971800" cy="183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61" name="Text Box 13"/>
          <p:cNvSpPr txBox="1">
            <a:spLocks noChangeArrowheads="1"/>
          </p:cNvSpPr>
          <p:nvPr/>
        </p:nvSpPr>
        <p:spPr bwMode="auto">
          <a:xfrm>
            <a:off x="5727700" y="5016500"/>
            <a:ext cx="1390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      TLS-II</a:t>
            </a:r>
          </a:p>
          <a:p>
            <a:r>
              <a:rPr lang="en-US" altLang="en-US"/>
              <a:t>     (Taiwan)</a:t>
            </a:r>
          </a:p>
        </p:txBody>
      </p:sp>
      <p:pic>
        <p:nvPicPr>
          <p:cNvPr id="78862" name="Picture 14" descr="NSLS-II-7withI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3613" y="3014663"/>
            <a:ext cx="325437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8863" name="Text Box 15"/>
          <p:cNvSpPr txBox="1">
            <a:spLocks noChangeArrowheads="1"/>
          </p:cNvSpPr>
          <p:nvPr/>
        </p:nvSpPr>
        <p:spPr bwMode="auto">
          <a:xfrm>
            <a:off x="7975600" y="2863850"/>
            <a:ext cx="984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NSLS-II</a:t>
            </a:r>
          </a:p>
          <a:p>
            <a:r>
              <a:rPr lang="en-US" altLang="en-US"/>
              <a:t> (USA)</a:t>
            </a:r>
          </a:p>
        </p:txBody>
      </p:sp>
      <p:sp>
        <p:nvSpPr>
          <p:cNvPr id="78864" name="Text Box 16"/>
          <p:cNvSpPr txBox="1">
            <a:spLocks noChangeArrowheads="1"/>
          </p:cNvSpPr>
          <p:nvPr/>
        </p:nvSpPr>
        <p:spPr bwMode="auto">
          <a:xfrm>
            <a:off x="7842250" y="1101725"/>
            <a:ext cx="1301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   SSRF</a:t>
            </a:r>
          </a:p>
          <a:p>
            <a:r>
              <a:rPr lang="en-US" altLang="en-US"/>
              <a:t>(Shanghai)</a:t>
            </a:r>
          </a:p>
        </p:txBody>
      </p:sp>
      <p:sp>
        <p:nvSpPr>
          <p:cNvPr id="78865" name="Text Box 17"/>
          <p:cNvSpPr txBox="1">
            <a:spLocks noChangeArrowheads="1"/>
          </p:cNvSpPr>
          <p:nvPr/>
        </p:nvSpPr>
        <p:spPr bwMode="auto">
          <a:xfrm>
            <a:off x="2533650" y="285750"/>
            <a:ext cx="3654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New 3</a:t>
            </a:r>
            <a:r>
              <a:rPr lang="en-US" altLang="en-US" sz="2000" baseline="30000">
                <a:solidFill>
                  <a:srgbClr val="FF33CC"/>
                </a:solidFill>
                <a:latin typeface="Comic Sans MS" pitchFamily="66" charset="0"/>
              </a:rPr>
              <a:t>rd</a:t>
            </a:r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 Generation Machines</a:t>
            </a:r>
          </a:p>
        </p:txBody>
      </p:sp>
      <p:sp>
        <p:nvSpPr>
          <p:cNvPr id="78866" name="Rectangle 18"/>
          <p:cNvSpPr>
            <a:spLocks noChangeArrowheads="1"/>
          </p:cNvSpPr>
          <p:nvPr/>
        </p:nvSpPr>
        <p:spPr bwMode="auto">
          <a:xfrm>
            <a:off x="2381250" y="200025"/>
            <a:ext cx="3971925" cy="5842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8868" name="Picture 20" descr="sesame_buildi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700" y="3003550"/>
            <a:ext cx="2482850" cy="186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9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" y="1042988"/>
            <a:ext cx="3163887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70" name="Text Box 22"/>
          <p:cNvSpPr txBox="1">
            <a:spLocks noChangeArrowheads="1"/>
          </p:cNvSpPr>
          <p:nvPr/>
        </p:nvSpPr>
        <p:spPr bwMode="auto">
          <a:xfrm>
            <a:off x="3870325" y="1016000"/>
            <a:ext cx="102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   ALBA</a:t>
            </a:r>
          </a:p>
          <a:p>
            <a:r>
              <a:rPr lang="en-US" altLang="en-US"/>
              <a:t>(SPAIN)</a:t>
            </a:r>
          </a:p>
        </p:txBody>
      </p:sp>
      <p:sp>
        <p:nvSpPr>
          <p:cNvPr id="78871" name="Text Box 23"/>
          <p:cNvSpPr txBox="1">
            <a:spLocks noChangeArrowheads="1"/>
          </p:cNvSpPr>
          <p:nvPr/>
        </p:nvSpPr>
        <p:spPr bwMode="auto">
          <a:xfrm>
            <a:off x="3375025" y="2892425"/>
            <a:ext cx="1276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  SESAME</a:t>
            </a:r>
          </a:p>
          <a:p>
            <a:r>
              <a:rPr lang="en-US" altLang="en-US"/>
              <a:t>(JORDAN)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5" name="Picture 9" descr="SPring8-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9725" y="3905250"/>
            <a:ext cx="2735263" cy="278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92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8475" y="2409825"/>
            <a:ext cx="28956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91" name="Picture 15" descr="pic24"/>
          <p:cNvPicPr>
            <a:picLocks noChangeAspect="1" noChangeArrowheads="1"/>
          </p:cNvPicPr>
          <p:nvPr/>
        </p:nvPicPr>
        <p:blipFill>
          <a:blip r:embed="rId4" cstate="screen">
            <a:lum brigh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75" y="781050"/>
            <a:ext cx="2971800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5534025" y="1909763"/>
            <a:ext cx="16335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 </a:t>
            </a:r>
            <a:r>
              <a:rPr lang="en-US" altLang="en-US" dirty="0">
                <a:latin typeface="Comic Sans MS" pitchFamily="66" charset="0"/>
              </a:rPr>
              <a:t>APS, Chicago</a:t>
            </a:r>
          </a:p>
          <a:p>
            <a:r>
              <a:rPr lang="en-US" altLang="en-US" dirty="0">
                <a:latin typeface="Comic Sans MS" pitchFamily="66" charset="0"/>
              </a:rPr>
              <a:t>     7 GeV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3333750" y="671513"/>
            <a:ext cx="19145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 </a:t>
            </a:r>
            <a:r>
              <a:rPr lang="en-US" altLang="en-US">
                <a:latin typeface="Comic Sans MS" pitchFamily="66" charset="0"/>
              </a:rPr>
              <a:t>ESRF, Grenoble</a:t>
            </a:r>
          </a:p>
          <a:p>
            <a:r>
              <a:rPr lang="en-US" altLang="en-US">
                <a:latin typeface="Comic Sans MS" pitchFamily="66" charset="0"/>
              </a:rPr>
              <a:t>      6 GeV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7337425" y="3367088"/>
            <a:ext cx="18065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Comic Sans MS" pitchFamily="66" charset="0"/>
              </a:rPr>
              <a:t>Spring8, Hyogo</a:t>
            </a:r>
          </a:p>
          <a:p>
            <a:r>
              <a:rPr lang="en-US" altLang="en-US">
                <a:latin typeface="Comic Sans MS" pitchFamily="66" charset="0"/>
              </a:rPr>
              <a:t>       8 GeV</a:t>
            </a:r>
          </a:p>
        </p:txBody>
      </p:sp>
      <p:sp>
        <p:nvSpPr>
          <p:cNvPr id="75789" name="Rectangle 13"/>
          <p:cNvSpPr>
            <a:spLocks noChangeArrowheads="1"/>
          </p:cNvSpPr>
          <p:nvPr/>
        </p:nvSpPr>
        <p:spPr bwMode="auto">
          <a:xfrm>
            <a:off x="1600200" y="228600"/>
            <a:ext cx="6248400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>
            <a:spAutoFit/>
          </a:bodyPr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Billion Dollar Synchrotrons</a:t>
            </a:r>
          </a:p>
        </p:txBody>
      </p:sp>
      <p:sp>
        <p:nvSpPr>
          <p:cNvPr id="75790" name="Rectangle 14"/>
          <p:cNvSpPr>
            <a:spLocks noChangeArrowheads="1"/>
          </p:cNvSpPr>
          <p:nvPr/>
        </p:nvSpPr>
        <p:spPr bwMode="auto">
          <a:xfrm>
            <a:off x="2854325" y="146050"/>
            <a:ext cx="3800475" cy="5080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5793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0" y="4097331"/>
            <a:ext cx="3400425" cy="214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19125" y="3662363"/>
            <a:ext cx="17972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 </a:t>
            </a:r>
            <a:r>
              <a:rPr lang="en-US" altLang="en-US" dirty="0" smtClean="0">
                <a:latin typeface="Comic Sans MS" pitchFamily="66" charset="0"/>
              </a:rPr>
              <a:t>MAX-IV, Lund</a:t>
            </a:r>
            <a:endParaRPr lang="en-US" altLang="en-US" dirty="0">
              <a:latin typeface="Comic Sans MS" pitchFamily="66" charset="0"/>
            </a:endParaRPr>
          </a:p>
          <a:p>
            <a:r>
              <a:rPr lang="en-US" altLang="en-US" dirty="0">
                <a:latin typeface="Comic Sans MS" pitchFamily="66" charset="0"/>
              </a:rPr>
              <a:t>     </a:t>
            </a:r>
            <a:r>
              <a:rPr lang="en-US" altLang="en-US" dirty="0" smtClean="0">
                <a:latin typeface="Comic Sans MS" pitchFamily="66" charset="0"/>
              </a:rPr>
              <a:t>3 </a:t>
            </a:r>
            <a:r>
              <a:rPr lang="en-US" altLang="en-US" dirty="0">
                <a:latin typeface="Comic Sans MS" pitchFamily="66" charset="0"/>
              </a:rPr>
              <a:t>GeV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7162800" y="2057400"/>
            <a:ext cx="381000" cy="3962400"/>
          </a:xfrm>
          <a:prstGeom prst="rect">
            <a:avLst/>
          </a:prstGeom>
          <a:solidFill>
            <a:srgbClr val="EBB3E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3657600" y="2057400"/>
            <a:ext cx="381000" cy="3962400"/>
          </a:xfrm>
          <a:prstGeom prst="rect">
            <a:avLst/>
          </a:prstGeom>
          <a:solidFill>
            <a:srgbClr val="EBB3E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3124200" y="2057400"/>
            <a:ext cx="381000" cy="3962400"/>
          </a:xfrm>
          <a:prstGeom prst="rect">
            <a:avLst/>
          </a:prstGeom>
          <a:solidFill>
            <a:srgbClr val="EBB3E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4759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208963" cy="49323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6934200" y="6324600"/>
            <a:ext cx="1712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Courtesy D. Einfeld</a:t>
            </a:r>
          </a:p>
        </p:txBody>
      </p:sp>
      <p:sp>
        <p:nvSpPr>
          <p:cNvPr id="74762" name="Rectangle 10"/>
          <p:cNvSpPr>
            <a:spLocks noChangeArrowheads="1"/>
          </p:cNvSpPr>
          <p:nvPr/>
        </p:nvSpPr>
        <p:spPr bwMode="auto">
          <a:xfrm>
            <a:off x="2057400" y="342900"/>
            <a:ext cx="5181600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>
            <a:spAutoFit/>
          </a:bodyPr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Survey of Major Light Source Facilities</a:t>
            </a:r>
          </a:p>
        </p:txBody>
      </p:sp>
      <p:sp>
        <p:nvSpPr>
          <p:cNvPr id="74763" name="Rectangle 11"/>
          <p:cNvSpPr>
            <a:spLocks noChangeArrowheads="1"/>
          </p:cNvSpPr>
          <p:nvPr/>
        </p:nvSpPr>
        <p:spPr bwMode="auto">
          <a:xfrm>
            <a:off x="2235200" y="250825"/>
            <a:ext cx="4848225" cy="5080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20" name="Picture 2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6638" y="4900613"/>
            <a:ext cx="1708150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4" name="Picture 4" descr="IMG_042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4964113"/>
            <a:ext cx="1733550" cy="130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6" name="Picture 6" descr="IMG_038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725" y="3678238"/>
            <a:ext cx="1727200" cy="129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8" name="Picture 8" descr="IMG_040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50" y="1116013"/>
            <a:ext cx="1724025" cy="129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9" name="Picture 9" descr="IMG_040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50" y="2400300"/>
            <a:ext cx="1717675" cy="128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12" name="Rectangle 12"/>
          <p:cNvSpPr>
            <a:spLocks noChangeArrowheads="1"/>
          </p:cNvSpPr>
          <p:nvPr/>
        </p:nvSpPr>
        <p:spPr bwMode="auto">
          <a:xfrm>
            <a:off x="2476500" y="209550"/>
            <a:ext cx="3676650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>
            <a:spAutoFit/>
          </a:bodyPr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Machine Construction</a:t>
            </a:r>
          </a:p>
        </p:txBody>
      </p:sp>
      <p:sp>
        <p:nvSpPr>
          <p:cNvPr id="76813" name="Rectangle 13"/>
          <p:cNvSpPr>
            <a:spLocks noChangeArrowheads="1"/>
          </p:cNvSpPr>
          <p:nvPr/>
        </p:nvSpPr>
        <p:spPr bwMode="auto">
          <a:xfrm>
            <a:off x="2940050" y="117475"/>
            <a:ext cx="2762250" cy="5080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6814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0925" y="1114425"/>
            <a:ext cx="1676400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15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6638" y="2352675"/>
            <a:ext cx="1685925" cy="133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16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3676650"/>
            <a:ext cx="1700213" cy="129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17" name="Text Box 17"/>
          <p:cNvSpPr txBox="1">
            <a:spLocks noChangeArrowheads="1"/>
          </p:cNvSpPr>
          <p:nvPr/>
        </p:nvSpPr>
        <p:spPr bwMode="auto">
          <a:xfrm>
            <a:off x="1133475" y="776288"/>
            <a:ext cx="1222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 </a:t>
            </a:r>
            <a:r>
              <a:rPr lang="en-US" altLang="en-US">
                <a:latin typeface="Comic Sans MS" pitchFamily="66" charset="0"/>
              </a:rPr>
              <a:t>Australia</a:t>
            </a:r>
          </a:p>
        </p:txBody>
      </p:sp>
      <p:sp>
        <p:nvSpPr>
          <p:cNvPr id="76818" name="Text Box 18"/>
          <p:cNvSpPr txBox="1">
            <a:spLocks noChangeArrowheads="1"/>
          </p:cNvSpPr>
          <p:nvPr/>
        </p:nvSpPr>
        <p:spPr bwMode="auto">
          <a:xfrm>
            <a:off x="3962400" y="747713"/>
            <a:ext cx="817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 </a:t>
            </a:r>
            <a:r>
              <a:rPr lang="en-US" altLang="en-US">
                <a:latin typeface="Comic Sans MS" pitchFamily="66" charset="0"/>
              </a:rPr>
              <a:t>China</a:t>
            </a:r>
          </a:p>
        </p:txBody>
      </p:sp>
      <p:sp>
        <p:nvSpPr>
          <p:cNvPr id="76821" name="Text Box 21"/>
          <p:cNvSpPr txBox="1">
            <a:spLocks noChangeArrowheads="1"/>
          </p:cNvSpPr>
          <p:nvPr/>
        </p:nvSpPr>
        <p:spPr bwMode="auto">
          <a:xfrm>
            <a:off x="6581775" y="747713"/>
            <a:ext cx="741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 </a:t>
            </a:r>
            <a:r>
              <a:rPr lang="en-US" altLang="en-US">
                <a:latin typeface="Comic Sans MS" pitchFamily="66" charset="0"/>
              </a:rPr>
              <a:t>USA</a:t>
            </a:r>
          </a:p>
        </p:txBody>
      </p:sp>
      <p:pic>
        <p:nvPicPr>
          <p:cNvPr id="76822" name="Picture 22" descr="b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025" y="2432050"/>
            <a:ext cx="1674813" cy="127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23" name="Picture 23" descr="a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7613" y="1098550"/>
            <a:ext cx="1671637" cy="135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24" name="Picture 24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4438" y="3671888"/>
            <a:ext cx="1698625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25" name="Picture 25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8563" y="4924425"/>
            <a:ext cx="17176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26" name="Rectangle 26"/>
          <p:cNvSpPr>
            <a:spLocks noChangeArrowheads="1"/>
          </p:cNvSpPr>
          <p:nvPr/>
        </p:nvSpPr>
        <p:spPr bwMode="auto">
          <a:xfrm>
            <a:off x="857250" y="1114425"/>
            <a:ext cx="1714500" cy="513397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30" name="Rectangle 30"/>
          <p:cNvSpPr>
            <a:spLocks noChangeArrowheads="1"/>
          </p:cNvSpPr>
          <p:nvPr/>
        </p:nvSpPr>
        <p:spPr bwMode="auto">
          <a:xfrm>
            <a:off x="6286500" y="1085850"/>
            <a:ext cx="1695450" cy="513397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31" name="Rectangle 31"/>
          <p:cNvSpPr>
            <a:spLocks noChangeArrowheads="1"/>
          </p:cNvSpPr>
          <p:nvPr/>
        </p:nvSpPr>
        <p:spPr bwMode="auto">
          <a:xfrm>
            <a:off x="3571875" y="1114425"/>
            <a:ext cx="1714500" cy="513397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8" name="Group 4"/>
          <p:cNvGrpSpPr>
            <a:grpSpLocks/>
          </p:cNvGrpSpPr>
          <p:nvPr/>
        </p:nvGrpSpPr>
        <p:grpSpPr bwMode="auto">
          <a:xfrm>
            <a:off x="609600" y="914400"/>
            <a:ext cx="8229600" cy="5213350"/>
            <a:chOff x="384" y="672"/>
            <a:chExt cx="4992" cy="2948"/>
          </a:xfrm>
        </p:grpSpPr>
        <p:pic>
          <p:nvPicPr>
            <p:cNvPr id="82949" name="Picture 5" descr="4699-00025_REV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672"/>
              <a:ext cx="4992" cy="2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2950" name="Group 6"/>
            <p:cNvGrpSpPr>
              <a:grpSpLocks/>
            </p:cNvGrpSpPr>
            <p:nvPr/>
          </p:nvGrpSpPr>
          <p:grpSpPr bwMode="auto">
            <a:xfrm>
              <a:off x="3168" y="2400"/>
              <a:ext cx="1152" cy="138"/>
              <a:chOff x="3168" y="2400"/>
              <a:chExt cx="1152" cy="138"/>
            </a:xfrm>
          </p:grpSpPr>
          <p:sp>
            <p:nvSpPr>
              <p:cNvPr id="82951" name="Text Box 7"/>
              <p:cNvSpPr txBox="1">
                <a:spLocks noChangeArrowheads="1"/>
              </p:cNvSpPr>
              <p:nvPr/>
            </p:nvSpPr>
            <p:spPr bwMode="auto">
              <a:xfrm>
                <a:off x="3168" y="2400"/>
                <a:ext cx="720" cy="1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 b="1">
                    <a:solidFill>
                      <a:srgbClr val="FFCC00"/>
                    </a:solidFill>
                    <a:ea typeface="ＭＳ Ｐゴシック" charset="-128"/>
                  </a:rPr>
                  <a:t>Experiment Hall</a:t>
                </a:r>
              </a:p>
            </p:txBody>
          </p:sp>
          <p:sp>
            <p:nvSpPr>
              <p:cNvPr id="82952" name="Line 8"/>
              <p:cNvSpPr>
                <a:spLocks noChangeShapeType="1"/>
              </p:cNvSpPr>
              <p:nvPr/>
            </p:nvSpPr>
            <p:spPr bwMode="auto">
              <a:xfrm>
                <a:off x="3840" y="2496"/>
                <a:ext cx="480" cy="0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953" name="Group 9"/>
            <p:cNvGrpSpPr>
              <a:grpSpLocks/>
            </p:cNvGrpSpPr>
            <p:nvPr/>
          </p:nvGrpSpPr>
          <p:grpSpPr bwMode="auto">
            <a:xfrm>
              <a:off x="1440" y="2400"/>
              <a:ext cx="1152" cy="138"/>
              <a:chOff x="1440" y="2400"/>
              <a:chExt cx="1152" cy="138"/>
            </a:xfrm>
          </p:grpSpPr>
          <p:sp>
            <p:nvSpPr>
              <p:cNvPr id="82954" name="Text Box 10"/>
              <p:cNvSpPr txBox="1">
                <a:spLocks noChangeArrowheads="1"/>
              </p:cNvSpPr>
              <p:nvPr/>
            </p:nvSpPr>
            <p:spPr bwMode="auto">
              <a:xfrm>
                <a:off x="1872" y="2400"/>
                <a:ext cx="720" cy="1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 b="1">
                    <a:solidFill>
                      <a:srgbClr val="FFCC00"/>
                    </a:solidFill>
                    <a:ea typeface="ＭＳ Ｐゴシック" charset="-128"/>
                  </a:rPr>
                  <a:t>Storage Ring</a:t>
                </a:r>
              </a:p>
            </p:txBody>
          </p:sp>
          <p:sp>
            <p:nvSpPr>
              <p:cNvPr id="82955" name="Line 11"/>
              <p:cNvSpPr>
                <a:spLocks noChangeShapeType="1"/>
              </p:cNvSpPr>
              <p:nvPr/>
            </p:nvSpPr>
            <p:spPr bwMode="auto">
              <a:xfrm>
                <a:off x="1440" y="2496"/>
                <a:ext cx="480" cy="0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956" name="Group 12"/>
            <p:cNvGrpSpPr>
              <a:grpSpLocks/>
            </p:cNvGrpSpPr>
            <p:nvPr/>
          </p:nvGrpSpPr>
          <p:grpSpPr bwMode="auto">
            <a:xfrm>
              <a:off x="4080" y="2832"/>
              <a:ext cx="1200" cy="186"/>
              <a:chOff x="4080" y="2832"/>
              <a:chExt cx="1200" cy="186"/>
            </a:xfrm>
          </p:grpSpPr>
          <p:sp>
            <p:nvSpPr>
              <p:cNvPr id="82957" name="Text Box 13"/>
              <p:cNvSpPr txBox="1">
                <a:spLocks noChangeArrowheads="1"/>
              </p:cNvSpPr>
              <p:nvPr/>
            </p:nvSpPr>
            <p:spPr bwMode="auto">
              <a:xfrm>
                <a:off x="4416" y="2880"/>
                <a:ext cx="864" cy="1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 b="1">
                    <a:solidFill>
                      <a:srgbClr val="FFCC00"/>
                    </a:solidFill>
                    <a:ea typeface="ＭＳ Ｐゴシック" charset="-128"/>
                  </a:rPr>
                  <a:t>Lab/Office Modules</a:t>
                </a:r>
              </a:p>
            </p:txBody>
          </p:sp>
          <p:sp>
            <p:nvSpPr>
              <p:cNvPr id="82958" name="Line 14"/>
              <p:cNvSpPr>
                <a:spLocks noChangeShapeType="1"/>
              </p:cNvSpPr>
              <p:nvPr/>
            </p:nvSpPr>
            <p:spPr bwMode="auto">
              <a:xfrm>
                <a:off x="4080" y="2832"/>
                <a:ext cx="384" cy="144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959" name="Group 15"/>
            <p:cNvGrpSpPr>
              <a:grpSpLocks/>
            </p:cNvGrpSpPr>
            <p:nvPr/>
          </p:nvGrpSpPr>
          <p:grpSpPr bwMode="auto">
            <a:xfrm>
              <a:off x="432" y="1776"/>
              <a:ext cx="720" cy="576"/>
              <a:chOff x="432" y="1776"/>
              <a:chExt cx="720" cy="576"/>
            </a:xfrm>
          </p:grpSpPr>
          <p:sp>
            <p:nvSpPr>
              <p:cNvPr id="82960" name="Text Box 16"/>
              <p:cNvSpPr txBox="1">
                <a:spLocks noChangeArrowheads="1"/>
              </p:cNvSpPr>
              <p:nvPr/>
            </p:nvSpPr>
            <p:spPr bwMode="auto">
              <a:xfrm>
                <a:off x="432" y="1776"/>
                <a:ext cx="720" cy="3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 b="1">
                    <a:solidFill>
                      <a:srgbClr val="FFCC00"/>
                    </a:solidFill>
                    <a:ea typeface="ＭＳ Ｐゴシック" charset="-128"/>
                  </a:rPr>
                  <a:t>Center for Nanoscale Materials</a:t>
                </a:r>
              </a:p>
            </p:txBody>
          </p:sp>
          <p:sp>
            <p:nvSpPr>
              <p:cNvPr id="82961" name="Line 17"/>
              <p:cNvSpPr>
                <a:spLocks noChangeShapeType="1"/>
              </p:cNvSpPr>
              <p:nvPr/>
            </p:nvSpPr>
            <p:spPr bwMode="auto">
              <a:xfrm>
                <a:off x="624" y="2112"/>
                <a:ext cx="144" cy="240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962" name="Group 18"/>
            <p:cNvGrpSpPr>
              <a:grpSpLocks/>
            </p:cNvGrpSpPr>
            <p:nvPr/>
          </p:nvGrpSpPr>
          <p:grpSpPr bwMode="auto">
            <a:xfrm>
              <a:off x="1728" y="1862"/>
              <a:ext cx="1344" cy="154"/>
              <a:chOff x="1728" y="1862"/>
              <a:chExt cx="1344" cy="154"/>
            </a:xfrm>
          </p:grpSpPr>
          <p:sp>
            <p:nvSpPr>
              <p:cNvPr id="82963" name="Text Box 19"/>
              <p:cNvSpPr txBox="1">
                <a:spLocks noChangeArrowheads="1"/>
              </p:cNvSpPr>
              <p:nvPr/>
            </p:nvSpPr>
            <p:spPr bwMode="auto">
              <a:xfrm>
                <a:off x="1728" y="1862"/>
                <a:ext cx="1056" cy="1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 b="1">
                    <a:solidFill>
                      <a:srgbClr val="FFCC00"/>
                    </a:solidFill>
                    <a:ea typeface="ＭＳ Ｐゴシック" charset="-128"/>
                  </a:rPr>
                  <a:t>Central Lab/Office Bldg.</a:t>
                </a:r>
              </a:p>
            </p:txBody>
          </p:sp>
          <p:sp>
            <p:nvSpPr>
              <p:cNvPr id="82964" name="Line 20"/>
              <p:cNvSpPr>
                <a:spLocks noChangeShapeType="1"/>
              </p:cNvSpPr>
              <p:nvPr/>
            </p:nvSpPr>
            <p:spPr bwMode="auto">
              <a:xfrm>
                <a:off x="2736" y="1968"/>
                <a:ext cx="336" cy="48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965" name="Group 21"/>
            <p:cNvGrpSpPr>
              <a:grpSpLocks/>
            </p:cNvGrpSpPr>
            <p:nvPr/>
          </p:nvGrpSpPr>
          <p:grpSpPr bwMode="auto">
            <a:xfrm>
              <a:off x="3360" y="2246"/>
              <a:ext cx="432" cy="138"/>
              <a:chOff x="3360" y="2246"/>
              <a:chExt cx="432" cy="138"/>
            </a:xfrm>
          </p:grpSpPr>
          <p:sp>
            <p:nvSpPr>
              <p:cNvPr id="82966" name="Text Box 22"/>
              <p:cNvSpPr txBox="1">
                <a:spLocks noChangeArrowheads="1"/>
              </p:cNvSpPr>
              <p:nvPr/>
            </p:nvSpPr>
            <p:spPr bwMode="auto">
              <a:xfrm>
                <a:off x="3456" y="2246"/>
                <a:ext cx="336" cy="1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 b="1">
                    <a:solidFill>
                      <a:srgbClr val="FFCC00"/>
                    </a:solidFill>
                    <a:ea typeface="ＭＳ Ｐゴシック" charset="-128"/>
                  </a:rPr>
                  <a:t>Linac</a:t>
                </a:r>
              </a:p>
            </p:txBody>
          </p:sp>
          <p:sp>
            <p:nvSpPr>
              <p:cNvPr id="82967" name="Line 23"/>
              <p:cNvSpPr>
                <a:spLocks noChangeShapeType="1"/>
              </p:cNvSpPr>
              <p:nvPr/>
            </p:nvSpPr>
            <p:spPr bwMode="auto">
              <a:xfrm flipH="1" flipV="1">
                <a:off x="3360" y="2304"/>
                <a:ext cx="144" cy="48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968" name="Text Box 24"/>
            <p:cNvSpPr txBox="1">
              <a:spLocks noChangeArrowheads="1"/>
            </p:cNvSpPr>
            <p:nvPr/>
          </p:nvSpPr>
          <p:spPr bwMode="auto">
            <a:xfrm>
              <a:off x="2016" y="2208"/>
              <a:ext cx="768" cy="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800" b="1">
                  <a:solidFill>
                    <a:srgbClr val="FFCC00"/>
                  </a:solidFill>
                  <a:ea typeface="ＭＳ Ｐゴシック" charset="-128"/>
                </a:rPr>
                <a:t>Booster/Injector</a:t>
              </a:r>
            </a:p>
          </p:txBody>
        </p:sp>
        <p:sp>
          <p:nvSpPr>
            <p:cNvPr id="82969" name="Text Box 25"/>
            <p:cNvSpPr txBox="1">
              <a:spLocks noChangeArrowheads="1"/>
            </p:cNvSpPr>
            <p:nvPr/>
          </p:nvSpPr>
          <p:spPr bwMode="auto">
            <a:xfrm>
              <a:off x="3984" y="1862"/>
              <a:ext cx="624" cy="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 b="1">
                  <a:solidFill>
                    <a:srgbClr val="FFCC00"/>
                  </a:solidFill>
                  <a:ea typeface="ＭＳ Ｐゴシック" charset="-128"/>
                </a:rPr>
                <a:t>Guest House</a:t>
              </a:r>
            </a:p>
          </p:txBody>
        </p:sp>
        <p:sp>
          <p:nvSpPr>
            <p:cNvPr id="82970" name="Line 26"/>
            <p:cNvSpPr>
              <a:spLocks noChangeShapeType="1"/>
            </p:cNvSpPr>
            <p:nvPr/>
          </p:nvSpPr>
          <p:spPr bwMode="auto">
            <a:xfrm flipH="1" flipV="1">
              <a:off x="3744" y="1920"/>
              <a:ext cx="288" cy="48"/>
            </a:xfrm>
            <a:prstGeom prst="line">
              <a:avLst/>
            </a:prstGeom>
            <a:noFill/>
            <a:ln w="1905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971" name="Rectangle 27"/>
          <p:cNvSpPr>
            <a:spLocks noChangeArrowheads="1"/>
          </p:cNvSpPr>
          <p:nvPr/>
        </p:nvSpPr>
        <p:spPr bwMode="auto">
          <a:xfrm>
            <a:off x="685800" y="381000"/>
            <a:ext cx="8153400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>
            <a:spAutoFit/>
          </a:bodyPr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Fully Developed Site - Advanced Photon Source</a:t>
            </a:r>
          </a:p>
        </p:txBody>
      </p:sp>
      <p:sp>
        <p:nvSpPr>
          <p:cNvPr id="82973" name="Rectangle 29"/>
          <p:cNvSpPr>
            <a:spLocks noChangeArrowheads="1"/>
          </p:cNvSpPr>
          <p:nvPr/>
        </p:nvSpPr>
        <p:spPr bwMode="auto">
          <a:xfrm>
            <a:off x="1739900" y="279400"/>
            <a:ext cx="6038850" cy="5080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6" name="Picture 10"/>
          <p:cNvPicPr>
            <a:picLocks noChangeAspect="1" noChangeArrowheads="1"/>
          </p:cNvPicPr>
          <p:nvPr/>
        </p:nvPicPr>
        <p:blipFill>
          <a:blip r:embed="rId2">
            <a:lum bright="42000" contrast="-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4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6388" y="1173163"/>
            <a:ext cx="2520950" cy="225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5" name="Picture 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00" y="1260475"/>
            <a:ext cx="1893888" cy="258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508" name="Text Box 12"/>
          <p:cNvSpPr txBox="1">
            <a:spLocks noChangeArrowheads="1"/>
          </p:cNvSpPr>
          <p:nvPr/>
        </p:nvSpPr>
        <p:spPr bwMode="auto">
          <a:xfrm>
            <a:off x="1651000" y="233363"/>
            <a:ext cx="5305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0000FF"/>
                </a:solidFill>
                <a:latin typeface="Comic Sans MS" pitchFamily="66" charset="0"/>
              </a:rPr>
              <a:t>AC Acceleration  - The Berkeley Revolution</a:t>
            </a:r>
          </a:p>
        </p:txBody>
      </p:sp>
      <p:pic>
        <p:nvPicPr>
          <p:cNvPr id="10650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3513" y="3900488"/>
            <a:ext cx="3324225" cy="265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511" name="Rectangle 15"/>
          <p:cNvSpPr>
            <a:spLocks noChangeArrowheads="1"/>
          </p:cNvSpPr>
          <p:nvPr/>
        </p:nvSpPr>
        <p:spPr bwMode="auto">
          <a:xfrm>
            <a:off x="1581150" y="165100"/>
            <a:ext cx="5594350" cy="5207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6512" name="Picture 1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9038" y="1281113"/>
            <a:ext cx="931862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513" name="Text Box 17"/>
          <p:cNvSpPr txBox="1">
            <a:spLocks noChangeArrowheads="1"/>
          </p:cNvSpPr>
          <p:nvPr/>
        </p:nvSpPr>
        <p:spPr bwMode="auto">
          <a:xfrm>
            <a:off x="393700" y="874713"/>
            <a:ext cx="3489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omic Sans MS" pitchFamily="66" charset="0"/>
              </a:rPr>
              <a:t>Ernest Lawrence and the cyclotron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new_office_wing_in_mezzanin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0" y="1228725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3438525" y="238125"/>
            <a:ext cx="2533650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>
            <a:spAutoFit/>
          </a:bodyPr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Building Interiors</a:t>
            </a:r>
          </a:p>
        </p:txBody>
      </p:sp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3511550" y="146050"/>
            <a:ext cx="2419350" cy="5080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28" name="Picture 8" descr="IMG_149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2050" y="2409825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6019800" y="4124325"/>
            <a:ext cx="1593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    Shielded</a:t>
            </a:r>
          </a:p>
          <a:p>
            <a:r>
              <a:rPr lang="en-US" altLang="en-US"/>
              <a:t>Ratchet Walls</a:t>
            </a:r>
          </a:p>
        </p:txBody>
      </p:sp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866775" y="947738"/>
            <a:ext cx="26114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 </a:t>
            </a:r>
            <a:r>
              <a:rPr lang="en-US" altLang="en-US">
                <a:latin typeface="Comic Sans MS" pitchFamily="66" charset="0"/>
              </a:rPr>
              <a:t>Canadian Light Source</a:t>
            </a:r>
          </a:p>
        </p:txBody>
      </p:sp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4886325" y="2119313"/>
            <a:ext cx="3463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 </a:t>
            </a:r>
            <a:r>
              <a:rPr lang="en-US" altLang="en-US">
                <a:latin typeface="Comic Sans MS" pitchFamily="66" charset="0"/>
              </a:rPr>
              <a:t>Australian Synchrotron tunnel</a:t>
            </a:r>
          </a:p>
        </p:txBody>
      </p:sp>
      <p:sp>
        <p:nvSpPr>
          <p:cNvPr id="81933" name="Text Box 13"/>
          <p:cNvSpPr txBox="1">
            <a:spLocks noChangeArrowheads="1"/>
          </p:cNvSpPr>
          <p:nvPr/>
        </p:nvSpPr>
        <p:spPr bwMode="auto">
          <a:xfrm>
            <a:off x="819150" y="3738563"/>
            <a:ext cx="12080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 </a:t>
            </a:r>
            <a:r>
              <a:rPr lang="en-US" altLang="en-US">
                <a:latin typeface="Comic Sans MS" pitchFamily="66" charset="0"/>
              </a:rPr>
              <a:t>Shanghai</a:t>
            </a:r>
          </a:p>
        </p:txBody>
      </p:sp>
      <p:pic>
        <p:nvPicPr>
          <p:cNvPr id="81934" name="Picture 14" descr="IMG_152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450" y="4100513"/>
            <a:ext cx="3371850" cy="252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 descr="IMG_156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1650" y="1000125"/>
            <a:ext cx="244792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4" name="Picture 6" descr="IMG_155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2667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84" name="Text Box 16"/>
          <p:cNvSpPr txBox="1">
            <a:spLocks noChangeArrowheads="1"/>
          </p:cNvSpPr>
          <p:nvPr/>
        </p:nvSpPr>
        <p:spPr bwMode="auto">
          <a:xfrm>
            <a:off x="2286000" y="971550"/>
            <a:ext cx="982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 </a:t>
            </a:r>
            <a:r>
              <a:rPr lang="en-US" altLang="en-US" sz="2000" b="1">
                <a:solidFill>
                  <a:schemeClr val="bg1"/>
                </a:solidFill>
                <a:latin typeface="Comic Sans MS" pitchFamily="66" charset="0"/>
              </a:rPr>
              <a:t>Dipole</a:t>
            </a:r>
          </a:p>
        </p:txBody>
      </p:sp>
      <p:sp>
        <p:nvSpPr>
          <p:cNvPr id="83993" name="Text Box 25"/>
          <p:cNvSpPr txBox="1">
            <a:spLocks noChangeArrowheads="1"/>
          </p:cNvSpPr>
          <p:nvPr/>
        </p:nvSpPr>
        <p:spPr bwMode="auto">
          <a:xfrm>
            <a:off x="3305175" y="306388"/>
            <a:ext cx="2416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Magnets and Rafts</a:t>
            </a:r>
          </a:p>
        </p:txBody>
      </p:sp>
      <p:sp>
        <p:nvSpPr>
          <p:cNvPr id="83994" name="Rectangle 26"/>
          <p:cNvSpPr>
            <a:spLocks noChangeArrowheads="1"/>
          </p:cNvSpPr>
          <p:nvPr/>
        </p:nvSpPr>
        <p:spPr bwMode="auto">
          <a:xfrm>
            <a:off x="3130550" y="288925"/>
            <a:ext cx="2714625" cy="5080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3995" name="Picture 27" descr="IMG_156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75" y="3724275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96" name="Picture 28" descr="IMG_156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9925" y="3724275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97" name="Picture 29" descr="clsquadrupole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8550" y="992188"/>
            <a:ext cx="1717675" cy="201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98" name="Text Box 30"/>
          <p:cNvSpPr txBox="1">
            <a:spLocks noChangeArrowheads="1"/>
          </p:cNvSpPr>
          <p:nvPr/>
        </p:nvSpPr>
        <p:spPr bwMode="auto">
          <a:xfrm>
            <a:off x="3714750" y="971550"/>
            <a:ext cx="16271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 </a:t>
            </a:r>
            <a:r>
              <a:rPr lang="en-US" altLang="en-US" sz="2000" b="1">
                <a:solidFill>
                  <a:schemeClr val="bg1"/>
                </a:solidFill>
                <a:latin typeface="Comic Sans MS" pitchFamily="66" charset="0"/>
              </a:rPr>
              <a:t>Quadrupole</a:t>
            </a:r>
          </a:p>
        </p:txBody>
      </p:sp>
      <p:sp>
        <p:nvSpPr>
          <p:cNvPr id="83999" name="Text Box 31"/>
          <p:cNvSpPr txBox="1">
            <a:spLocks noChangeArrowheads="1"/>
          </p:cNvSpPr>
          <p:nvPr/>
        </p:nvSpPr>
        <p:spPr bwMode="auto">
          <a:xfrm>
            <a:off x="6105525" y="990600"/>
            <a:ext cx="14462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 </a:t>
            </a:r>
            <a:r>
              <a:rPr lang="en-US" altLang="en-US" sz="2000" b="1">
                <a:solidFill>
                  <a:schemeClr val="bg1"/>
                </a:solidFill>
                <a:latin typeface="Comic Sans MS" pitchFamily="66" charset="0"/>
              </a:rPr>
              <a:t>Sextupole</a:t>
            </a:r>
          </a:p>
        </p:txBody>
      </p:sp>
      <p:pic>
        <p:nvPicPr>
          <p:cNvPr id="84000" name="Picture 3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64"/>
          <a:stretch>
            <a:fillRect/>
          </a:stretch>
        </p:blipFill>
        <p:spPr bwMode="auto">
          <a:xfrm>
            <a:off x="6034088" y="3714750"/>
            <a:ext cx="2962275" cy="205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001" name="Line 33"/>
          <p:cNvSpPr>
            <a:spLocks noChangeShapeType="1"/>
          </p:cNvSpPr>
          <p:nvPr/>
        </p:nvSpPr>
        <p:spPr bwMode="auto">
          <a:xfrm flipV="1">
            <a:off x="1323975" y="4819650"/>
            <a:ext cx="2276475" cy="733425"/>
          </a:xfrm>
          <a:prstGeom prst="line">
            <a:avLst/>
          </a:prstGeom>
          <a:noFill/>
          <a:ln w="38100" cmpd="dbl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25" name="Group 9"/>
          <p:cNvGrpSpPr>
            <a:grpSpLocks/>
          </p:cNvGrpSpPr>
          <p:nvPr/>
        </p:nvGrpSpPr>
        <p:grpSpPr bwMode="auto">
          <a:xfrm>
            <a:off x="4724400" y="1076325"/>
            <a:ext cx="4419600" cy="2924175"/>
            <a:chOff x="2720" y="2064"/>
            <a:chExt cx="2784" cy="1842"/>
          </a:xfrm>
        </p:grpSpPr>
        <p:pic>
          <p:nvPicPr>
            <p:cNvPr id="86026" name="Picture 10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7" y="2064"/>
              <a:ext cx="1294" cy="1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969696"/>
                    </a:outerShdw>
                  </a:effectLst>
                </a14:hiddenEffects>
              </a:ext>
            </a:extLst>
          </p:spPr>
        </p:pic>
        <p:pic>
          <p:nvPicPr>
            <p:cNvPr id="86027" name="Picture 11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8" y="2064"/>
              <a:ext cx="1200" cy="1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6028" name="Text Box 12"/>
            <p:cNvSpPr txBox="1">
              <a:spLocks noChangeArrowheads="1"/>
            </p:cNvSpPr>
            <p:nvPr/>
          </p:nvSpPr>
          <p:spPr bwMode="auto">
            <a:xfrm>
              <a:off x="2720" y="3752"/>
              <a:ext cx="278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1600">
                  <a:solidFill>
                    <a:srgbClr val="000000"/>
                  </a:solidFill>
                  <a:latin typeface="Times New Roman" pitchFamily="18" charset="0"/>
                </a:rPr>
                <a:t>cam mover and hydrostatic level detector </a:t>
              </a:r>
              <a:r>
                <a:rPr lang="en-US" altLang="en-US" sz="1400">
                  <a:latin typeface="Times New Roman" pitchFamily="18" charset="0"/>
                </a:rPr>
                <a:t>(micron res.)</a:t>
              </a:r>
              <a:endParaRPr lang="en-US" altLang="en-US" sz="16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86029" name="Picture 13" descr="SLSRaftSur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" y="990600"/>
            <a:ext cx="4572000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31" name="Text Box 15"/>
          <p:cNvSpPr txBox="1">
            <a:spLocks noChangeArrowheads="1"/>
          </p:cNvSpPr>
          <p:nvPr/>
        </p:nvSpPr>
        <p:spPr bwMode="auto">
          <a:xfrm>
            <a:off x="7442200" y="803275"/>
            <a:ext cx="1485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Courtesy M. Boege</a:t>
            </a:r>
          </a:p>
        </p:txBody>
      </p:sp>
      <p:sp>
        <p:nvSpPr>
          <p:cNvPr id="86032" name="Text Box 16"/>
          <p:cNvSpPr txBox="1">
            <a:spLocks noChangeArrowheads="1"/>
          </p:cNvSpPr>
          <p:nvPr/>
        </p:nvSpPr>
        <p:spPr bwMode="auto">
          <a:xfrm>
            <a:off x="2733675" y="277813"/>
            <a:ext cx="3205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Modern Support Systems</a:t>
            </a:r>
          </a:p>
        </p:txBody>
      </p:sp>
      <p:sp>
        <p:nvSpPr>
          <p:cNvPr id="86033" name="Rectangle 17"/>
          <p:cNvSpPr>
            <a:spLocks noChangeArrowheads="1"/>
          </p:cNvSpPr>
          <p:nvPr/>
        </p:nvSpPr>
        <p:spPr bwMode="auto">
          <a:xfrm>
            <a:off x="2663825" y="231775"/>
            <a:ext cx="3486150" cy="5080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6034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63" y="3681413"/>
            <a:ext cx="374332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35" name="Text Box 19"/>
          <p:cNvSpPr txBox="1">
            <a:spLocks noChangeArrowheads="1"/>
          </p:cNvSpPr>
          <p:nvPr/>
        </p:nvSpPr>
        <p:spPr bwMode="auto">
          <a:xfrm>
            <a:off x="746125" y="3836988"/>
            <a:ext cx="1771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LIGO Supports!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863" y="868363"/>
            <a:ext cx="7429500" cy="581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2733675" y="277813"/>
            <a:ext cx="3865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Synchrotron Vacuum Chambers</a:t>
            </a:r>
          </a:p>
        </p:txBody>
      </p:sp>
      <p:sp>
        <p:nvSpPr>
          <p:cNvPr id="88070" name="Rectangle 6"/>
          <p:cNvSpPr>
            <a:spLocks noChangeArrowheads="1"/>
          </p:cNvSpPr>
          <p:nvPr/>
        </p:nvSpPr>
        <p:spPr bwMode="auto">
          <a:xfrm>
            <a:off x="2663825" y="231775"/>
            <a:ext cx="3971925" cy="5080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Ove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890588"/>
            <a:ext cx="2722563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7" name="Picture 7" descr="Magnet Tops Off &amp; Vacuum Chambers In Small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3425" y="1049338"/>
            <a:ext cx="3871913" cy="289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8" name="Line 8"/>
          <p:cNvSpPr>
            <a:spLocks noChangeShapeType="1"/>
          </p:cNvSpPr>
          <p:nvPr/>
        </p:nvSpPr>
        <p:spPr bwMode="auto">
          <a:xfrm flipV="1">
            <a:off x="4495800" y="2438400"/>
            <a:ext cx="914400" cy="6858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9" name="Line 9"/>
          <p:cNvSpPr>
            <a:spLocks noChangeShapeType="1"/>
          </p:cNvSpPr>
          <p:nvPr/>
        </p:nvSpPr>
        <p:spPr bwMode="auto">
          <a:xfrm>
            <a:off x="5486400" y="4800600"/>
            <a:ext cx="1066800" cy="6858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0" name="Line 10"/>
          <p:cNvSpPr>
            <a:spLocks noChangeShapeType="1"/>
          </p:cNvSpPr>
          <p:nvPr/>
        </p:nvSpPr>
        <p:spPr bwMode="auto">
          <a:xfrm flipH="1">
            <a:off x="1752600" y="2209800"/>
            <a:ext cx="914400" cy="6858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1" name="Text Box 11"/>
          <p:cNvSpPr txBox="1">
            <a:spLocks noChangeArrowheads="1"/>
          </p:cNvSpPr>
          <p:nvPr/>
        </p:nvSpPr>
        <p:spPr bwMode="auto">
          <a:xfrm>
            <a:off x="2514600" y="268288"/>
            <a:ext cx="4186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Chamber Bakeout and Installation</a:t>
            </a:r>
          </a:p>
        </p:txBody>
      </p:sp>
      <p:sp>
        <p:nvSpPr>
          <p:cNvPr id="87052" name="Rectangle 12"/>
          <p:cNvSpPr>
            <a:spLocks noChangeArrowheads="1"/>
          </p:cNvSpPr>
          <p:nvPr/>
        </p:nvSpPr>
        <p:spPr bwMode="auto">
          <a:xfrm>
            <a:off x="2339975" y="250825"/>
            <a:ext cx="4476750" cy="5080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705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9175" y="4192588"/>
            <a:ext cx="3595688" cy="236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7055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38" y="4202113"/>
            <a:ext cx="4067175" cy="235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3" name="Picture 5" descr="RF Cavities Smal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625" y="944563"/>
            <a:ext cx="2330450" cy="311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375" name="Picture 7" descr="HV Power Supplies for Sector 7 R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5450" y="3533775"/>
            <a:ext cx="249555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376" name="Text Box 8"/>
          <p:cNvSpPr txBox="1">
            <a:spLocks noChangeArrowheads="1"/>
          </p:cNvSpPr>
          <p:nvPr/>
        </p:nvSpPr>
        <p:spPr bwMode="auto">
          <a:xfrm>
            <a:off x="1390650" y="287338"/>
            <a:ext cx="64531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Normal Conducting Cavities – Australian Synchrotron</a:t>
            </a:r>
          </a:p>
        </p:txBody>
      </p:sp>
      <p:sp>
        <p:nvSpPr>
          <p:cNvPr id="186377" name="Rectangle 9"/>
          <p:cNvSpPr>
            <a:spLocks noChangeArrowheads="1"/>
          </p:cNvSpPr>
          <p:nvPr/>
        </p:nvSpPr>
        <p:spPr bwMode="auto">
          <a:xfrm>
            <a:off x="1339850" y="241300"/>
            <a:ext cx="6600825" cy="5080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6378" name="Text Box 10"/>
          <p:cNvSpPr txBox="1">
            <a:spLocks noChangeArrowheads="1"/>
          </p:cNvSpPr>
          <p:nvPr/>
        </p:nvSpPr>
        <p:spPr bwMode="auto">
          <a:xfrm>
            <a:off x="3270250" y="2317750"/>
            <a:ext cx="10017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Comic Sans MS" pitchFamily="66" charset="0"/>
              </a:rPr>
              <a:t>cavities</a:t>
            </a:r>
          </a:p>
        </p:txBody>
      </p:sp>
      <p:pic>
        <p:nvPicPr>
          <p:cNvPr id="186372" name="Picture 4" descr="DSCN16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5075" y="2782888"/>
            <a:ext cx="340995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9" name="Text Box 11"/>
          <p:cNvSpPr txBox="1">
            <a:spLocks noChangeArrowheads="1"/>
          </p:cNvSpPr>
          <p:nvPr/>
        </p:nvSpPr>
        <p:spPr bwMode="auto">
          <a:xfrm>
            <a:off x="6461125" y="3175000"/>
            <a:ext cx="1022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Comic Sans MS" pitchFamily="66" charset="0"/>
              </a:rPr>
              <a:t>rf drive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9" name="Text Box 7"/>
          <p:cNvSpPr txBox="1">
            <a:spLocks noChangeArrowheads="1"/>
          </p:cNvSpPr>
          <p:nvPr/>
        </p:nvSpPr>
        <p:spPr bwMode="auto">
          <a:xfrm>
            <a:off x="2143125" y="296863"/>
            <a:ext cx="4646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Normal Conducting Cavities – SPEAR3</a:t>
            </a:r>
          </a:p>
        </p:txBody>
      </p:sp>
      <p:sp>
        <p:nvSpPr>
          <p:cNvPr id="187400" name="Rectangle 8"/>
          <p:cNvSpPr>
            <a:spLocks noChangeArrowheads="1"/>
          </p:cNvSpPr>
          <p:nvPr/>
        </p:nvSpPr>
        <p:spPr bwMode="auto">
          <a:xfrm>
            <a:off x="2092325" y="250825"/>
            <a:ext cx="4781550" cy="5080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7401" name="Picture 9" descr="PEPIICavit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3352800" cy="185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403" name="Picture 11" descr="rf cavity1 in t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075" y="3759200"/>
            <a:ext cx="3648075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404" name="Picture 12" descr="cavity-noload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3025" y="1328738"/>
            <a:ext cx="2257425" cy="18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406" name="Text Box 14"/>
          <p:cNvSpPr txBox="1">
            <a:spLocks noChangeArrowheads="1"/>
          </p:cNvSpPr>
          <p:nvPr/>
        </p:nvSpPr>
        <p:spPr bwMode="auto">
          <a:xfrm>
            <a:off x="1069975" y="1069975"/>
            <a:ext cx="256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Comic Sans MS" pitchFamily="66" charset="0"/>
              </a:rPr>
              <a:t>water cooling channels</a:t>
            </a:r>
          </a:p>
        </p:txBody>
      </p:sp>
      <p:sp>
        <p:nvSpPr>
          <p:cNvPr id="187409" name="Text Box 17"/>
          <p:cNvSpPr txBox="1">
            <a:spLocks noChangeArrowheads="1"/>
          </p:cNvSpPr>
          <p:nvPr/>
        </p:nvSpPr>
        <p:spPr bwMode="auto">
          <a:xfrm>
            <a:off x="5080000" y="1003300"/>
            <a:ext cx="264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Comic Sans MS" pitchFamily="66" charset="0"/>
              </a:rPr>
              <a:t>cavity with accessories</a:t>
            </a:r>
          </a:p>
        </p:txBody>
      </p:sp>
      <p:sp>
        <p:nvSpPr>
          <p:cNvPr id="187410" name="Text Box 18"/>
          <p:cNvSpPr txBox="1">
            <a:spLocks noChangeArrowheads="1"/>
          </p:cNvSpPr>
          <p:nvPr/>
        </p:nvSpPr>
        <p:spPr bwMode="auto">
          <a:xfrm>
            <a:off x="1022350" y="3508375"/>
            <a:ext cx="19637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Comic Sans MS" pitchFamily="66" charset="0"/>
              </a:rPr>
              <a:t>complete system</a:t>
            </a:r>
          </a:p>
        </p:txBody>
      </p:sp>
      <p:pic>
        <p:nvPicPr>
          <p:cNvPr id="187411" name="Picture 19" descr="rf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1750" y="3859213"/>
            <a:ext cx="3087688" cy="24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412" name="Text Box 20"/>
          <p:cNvSpPr txBox="1">
            <a:spLocks noChangeArrowheads="1"/>
          </p:cNvSpPr>
          <p:nvPr/>
        </p:nvSpPr>
        <p:spPr bwMode="auto">
          <a:xfrm>
            <a:off x="5089525" y="3532188"/>
            <a:ext cx="1692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omic Sans MS" pitchFamily="66" charset="0"/>
              </a:rPr>
              <a:t>1.2MW Klystron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20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625" y="1228725"/>
            <a:ext cx="2847975" cy="221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8421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8725" y="1212850"/>
            <a:ext cx="3011488" cy="223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8422" name="Picture 6"/>
          <p:cNvPicPr>
            <a:picLocks noChangeAspect="1" noChangeArrowheads="1"/>
          </p:cNvPicPr>
          <p:nvPr/>
        </p:nvPicPr>
        <p:blipFill>
          <a:blip r:embed="rId4" cstate="screen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9025" y="3910013"/>
            <a:ext cx="3597275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8423" name="Text Box 7"/>
          <p:cNvSpPr txBox="1">
            <a:spLocks noChangeArrowheads="1"/>
          </p:cNvSpPr>
          <p:nvPr/>
        </p:nvSpPr>
        <p:spPr bwMode="auto">
          <a:xfrm>
            <a:off x="1098550" y="941388"/>
            <a:ext cx="24431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omic Sans MS" pitchFamily="66" charset="0"/>
              </a:rPr>
              <a:t>Cornell 500MHz system</a:t>
            </a:r>
          </a:p>
        </p:txBody>
      </p:sp>
      <p:sp>
        <p:nvSpPr>
          <p:cNvPr id="188424" name="Text Box 8"/>
          <p:cNvSpPr txBox="1">
            <a:spLocks noChangeArrowheads="1"/>
          </p:cNvSpPr>
          <p:nvPr/>
        </p:nvSpPr>
        <p:spPr bwMode="auto">
          <a:xfrm>
            <a:off x="4965700" y="903288"/>
            <a:ext cx="2289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omic Sans MS" pitchFamily="66" charset="0"/>
              </a:rPr>
              <a:t>Canadian Light Source</a:t>
            </a:r>
          </a:p>
        </p:txBody>
      </p:sp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1079500" y="3636963"/>
            <a:ext cx="13668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omic Sans MS" pitchFamily="66" charset="0"/>
              </a:rPr>
              <a:t>CERN Cavity</a:t>
            </a:r>
          </a:p>
        </p:txBody>
      </p:sp>
      <p:pic>
        <p:nvPicPr>
          <p:cNvPr id="188426" name="Picture 1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2588" y="3662363"/>
            <a:ext cx="2324100" cy="307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5327650" y="3389313"/>
            <a:ext cx="25003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omic Sans MS" pitchFamily="66" charset="0"/>
              </a:rPr>
              <a:t>30kW solid state source</a:t>
            </a:r>
          </a:p>
        </p:txBody>
      </p:sp>
      <p:sp>
        <p:nvSpPr>
          <p:cNvPr id="188428" name="Text Box 12"/>
          <p:cNvSpPr txBox="1">
            <a:spLocks noChangeArrowheads="1"/>
          </p:cNvSpPr>
          <p:nvPr/>
        </p:nvSpPr>
        <p:spPr bwMode="auto">
          <a:xfrm>
            <a:off x="2695575" y="287338"/>
            <a:ext cx="3165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Superconducting Cavities</a:t>
            </a:r>
          </a:p>
        </p:txBody>
      </p:sp>
      <p:sp>
        <p:nvSpPr>
          <p:cNvPr id="188429" name="Rectangle 13"/>
          <p:cNvSpPr>
            <a:spLocks noChangeArrowheads="1"/>
          </p:cNvSpPr>
          <p:nvPr/>
        </p:nvSpPr>
        <p:spPr bwMode="auto">
          <a:xfrm>
            <a:off x="2644775" y="241300"/>
            <a:ext cx="3314700" cy="5080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8525" y="3419475"/>
            <a:ext cx="3165475" cy="292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9094" name="Object 6"/>
          <p:cNvGraphicFramePr>
            <a:graphicFrameLocks noChangeAspect="1"/>
          </p:cNvGraphicFramePr>
          <p:nvPr/>
        </p:nvGraphicFramePr>
        <p:xfrm>
          <a:off x="6381750" y="1009650"/>
          <a:ext cx="1331913" cy="225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9" name="Bitmap Image" r:id="rId4" imgW="895238" imgH="1514686" progId="Paint.Picture">
                  <p:embed/>
                </p:oleObj>
              </mc:Choice>
              <mc:Fallback>
                <p:oleObj name="Bitmap Image" r:id="rId4" imgW="895238" imgH="1514686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1750" y="1009650"/>
                        <a:ext cx="1331913" cy="225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6478588" y="3349625"/>
            <a:ext cx="172243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364" tIns="33682" rIns="67364" bIns="33682">
            <a:spAutoFit/>
          </a:bodyPr>
          <a:lstStyle>
            <a:lvl1pPr defTabSz="673100">
              <a:defRPr>
                <a:solidFill>
                  <a:schemeClr val="tx1"/>
                </a:solidFill>
                <a:latin typeface="Arial" charset="0"/>
              </a:defRPr>
            </a:lvl1pPr>
            <a:lvl2pPr marL="336550" defTabSz="673100">
              <a:defRPr>
                <a:solidFill>
                  <a:schemeClr val="tx1"/>
                </a:solidFill>
                <a:latin typeface="Arial" charset="0"/>
              </a:defRPr>
            </a:lvl2pPr>
            <a:lvl3pPr marL="673100" defTabSz="673100">
              <a:defRPr>
                <a:solidFill>
                  <a:schemeClr val="tx1"/>
                </a:solidFill>
                <a:latin typeface="Arial" charset="0"/>
              </a:defRPr>
            </a:lvl3pPr>
            <a:lvl4pPr marL="1011238" defTabSz="673100">
              <a:defRPr>
                <a:solidFill>
                  <a:schemeClr val="tx1"/>
                </a:solidFill>
                <a:latin typeface="Arial" charset="0"/>
              </a:defRPr>
            </a:lvl4pPr>
            <a:lvl5pPr marL="1347788" defTabSz="673100">
              <a:defRPr>
                <a:solidFill>
                  <a:schemeClr val="tx1"/>
                </a:solidFill>
                <a:latin typeface="Arial" charset="0"/>
              </a:defRPr>
            </a:lvl5pPr>
            <a:lvl6pPr marL="1804988" defTabSz="6731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62188" defTabSz="6731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719388" defTabSz="6731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176588" defTabSz="6731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AU" altLang="en-US" sz="1000"/>
              <a:t>Laser tracker</a:t>
            </a:r>
          </a:p>
        </p:txBody>
      </p:sp>
      <p:pic>
        <p:nvPicPr>
          <p:cNvPr id="89098" name="Picture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1266825"/>
            <a:ext cx="4244975" cy="203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2333625" y="373063"/>
            <a:ext cx="5275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Survey and Alignment: ~20micron accuracy</a:t>
            </a:r>
          </a:p>
        </p:txBody>
      </p:sp>
      <p:sp>
        <p:nvSpPr>
          <p:cNvPr id="89101" name="Rectangle 13"/>
          <p:cNvSpPr>
            <a:spLocks noChangeArrowheads="1"/>
          </p:cNvSpPr>
          <p:nvPr/>
        </p:nvSpPr>
        <p:spPr bwMode="auto">
          <a:xfrm>
            <a:off x="2159000" y="355600"/>
            <a:ext cx="5572125" cy="5080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0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4"/>
          <a:stretch>
            <a:fillRect/>
          </a:stretch>
        </p:blipFill>
        <p:spPr bwMode="auto">
          <a:xfrm>
            <a:off x="2057400" y="1066800"/>
            <a:ext cx="5334000" cy="53340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3301" name="Text Box 5"/>
          <p:cNvSpPr txBox="1">
            <a:spLocks noChangeArrowheads="1"/>
          </p:cNvSpPr>
          <p:nvPr/>
        </p:nvSpPr>
        <p:spPr bwMode="auto">
          <a:xfrm>
            <a:off x="7239000" y="6423025"/>
            <a:ext cx="14938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Courtesy D. Einfeld</a:t>
            </a:r>
          </a:p>
        </p:txBody>
      </p:sp>
      <p:sp>
        <p:nvSpPr>
          <p:cNvPr id="183302" name="Text Box 6"/>
          <p:cNvSpPr txBox="1">
            <a:spLocks noChangeArrowheads="1"/>
          </p:cNvSpPr>
          <p:nvPr/>
        </p:nvSpPr>
        <p:spPr bwMode="auto">
          <a:xfrm>
            <a:off x="2543175" y="334963"/>
            <a:ext cx="4078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Ratchet Walls for SR Extraction</a:t>
            </a:r>
          </a:p>
        </p:txBody>
      </p:sp>
      <p:sp>
        <p:nvSpPr>
          <p:cNvPr id="183303" name="Rectangle 7"/>
          <p:cNvSpPr>
            <a:spLocks noChangeArrowheads="1"/>
          </p:cNvSpPr>
          <p:nvPr/>
        </p:nvSpPr>
        <p:spPr bwMode="auto">
          <a:xfrm>
            <a:off x="2463800" y="241300"/>
            <a:ext cx="4229100" cy="5080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550" y="3814763"/>
            <a:ext cx="3213100" cy="274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73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5650" y="3744913"/>
            <a:ext cx="1766888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74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1925" y="946150"/>
            <a:ext cx="3448050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76" name="Text Box 8"/>
          <p:cNvSpPr txBox="1">
            <a:spLocks noChangeArrowheads="1"/>
          </p:cNvSpPr>
          <p:nvPr/>
        </p:nvSpPr>
        <p:spPr bwMode="auto">
          <a:xfrm>
            <a:off x="2752725" y="220663"/>
            <a:ext cx="4392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Moving Toward Large-Scale Physics</a:t>
            </a:r>
          </a:p>
        </p:txBody>
      </p:sp>
      <p:pic>
        <p:nvPicPr>
          <p:cNvPr id="1095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0" y="925513"/>
            <a:ext cx="2216150" cy="272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78" name="Rectangle 10"/>
          <p:cNvSpPr>
            <a:spLocks noChangeArrowheads="1"/>
          </p:cNvSpPr>
          <p:nvPr/>
        </p:nvSpPr>
        <p:spPr bwMode="auto">
          <a:xfrm>
            <a:off x="2647950" y="165100"/>
            <a:ext cx="4660900" cy="5207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9" name="Oval 11"/>
          <p:cNvSpPr>
            <a:spLocks noChangeArrowheads="1"/>
          </p:cNvSpPr>
          <p:nvPr/>
        </p:nvSpPr>
        <p:spPr bwMode="auto">
          <a:xfrm>
            <a:off x="1781175" y="1162050"/>
            <a:ext cx="542925" cy="67627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0" name="Line 12"/>
          <p:cNvSpPr>
            <a:spLocks noChangeShapeType="1"/>
          </p:cNvSpPr>
          <p:nvPr/>
        </p:nvSpPr>
        <p:spPr bwMode="auto">
          <a:xfrm flipV="1">
            <a:off x="1143000" y="1628775"/>
            <a:ext cx="647700" cy="514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81" name="Text Box 13"/>
          <p:cNvSpPr txBox="1">
            <a:spLocks noChangeArrowheads="1"/>
          </p:cNvSpPr>
          <p:nvPr/>
        </p:nvSpPr>
        <p:spPr bwMode="auto">
          <a:xfrm>
            <a:off x="298450" y="2119313"/>
            <a:ext cx="14017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latin typeface="Comic Sans MS" pitchFamily="66" charset="0"/>
              </a:rPr>
              <a:t> Ed McMillan</a:t>
            </a:r>
          </a:p>
          <a:p>
            <a:r>
              <a:rPr lang="en-US" altLang="en-US" sz="1400">
                <a:latin typeface="Comic Sans MS" pitchFamily="66" charset="0"/>
              </a:rPr>
              <a:t>phase focusing</a:t>
            </a:r>
          </a:p>
        </p:txBody>
      </p:sp>
      <p:sp>
        <p:nvSpPr>
          <p:cNvPr id="109582" name="Text Box 14"/>
          <p:cNvSpPr txBox="1">
            <a:spLocks noChangeArrowheads="1"/>
          </p:cNvSpPr>
          <p:nvPr/>
        </p:nvSpPr>
        <p:spPr bwMode="auto">
          <a:xfrm>
            <a:off x="4746625" y="1047750"/>
            <a:ext cx="2289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latin typeface="Comic Sans MS" pitchFamily="66" charset="0"/>
              </a:rPr>
              <a:t> ‘Old Town’ 184 inch cyclotron</a:t>
            </a:r>
          </a:p>
          <a:p>
            <a:r>
              <a:rPr lang="en-US" altLang="en-US" sz="1200">
                <a:latin typeface="Comic Sans MS" pitchFamily="66" charset="0"/>
              </a:rPr>
              <a:t>    (present site of the ALS)</a:t>
            </a:r>
          </a:p>
        </p:txBody>
      </p:sp>
      <p:pic>
        <p:nvPicPr>
          <p:cNvPr id="109583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6688" y="3824288"/>
            <a:ext cx="3430587" cy="250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84" name="Text Box 16"/>
          <p:cNvSpPr txBox="1">
            <a:spLocks noChangeArrowheads="1"/>
          </p:cNvSpPr>
          <p:nvPr/>
        </p:nvSpPr>
        <p:spPr bwMode="auto">
          <a:xfrm>
            <a:off x="381000" y="3538538"/>
            <a:ext cx="1435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latin typeface="Comic Sans MS" pitchFamily="66" charset="0"/>
              </a:rPr>
              <a:t> Storage Rings!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7" name="Picture 5" descr="h2 absorber exploded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264E62"/>
              </a:clrFrom>
              <a:clrTo>
                <a:srgbClr val="264E6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137" t="9103" r="25827" b="3781"/>
          <a:stretch>
            <a:fillRect/>
          </a:stretch>
        </p:blipFill>
        <p:spPr bwMode="auto">
          <a:xfrm>
            <a:off x="3595688" y="1089025"/>
            <a:ext cx="2779712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0118" name="Object 6"/>
          <p:cNvGraphicFramePr>
            <a:graphicFrameLocks noChangeAspect="1"/>
          </p:cNvGraphicFramePr>
          <p:nvPr/>
        </p:nvGraphicFramePr>
        <p:xfrm>
          <a:off x="6486525" y="1057275"/>
          <a:ext cx="1697038" cy="389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33" name="Picture" r:id="rId4" imgW="2324924" imgH="3112199" progId="Word.Picture.8">
                  <p:embed/>
                </p:oleObj>
              </mc:Choice>
              <mc:Fallback>
                <p:oleObj name="Picture" r:id="rId4" imgW="2324924" imgH="3112199" progId="Word.Pictur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115" t="9792" r="15590" b="11015"/>
                      <a:stretch>
                        <a:fillRect/>
                      </a:stretch>
                    </p:blipFill>
                    <p:spPr bwMode="auto">
                      <a:xfrm>
                        <a:off x="6486525" y="1057275"/>
                        <a:ext cx="1697038" cy="3894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med"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01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25" y="1114425"/>
            <a:ext cx="2990850" cy="244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0120" name="Group 8"/>
          <p:cNvGrpSpPr>
            <a:grpSpLocks/>
          </p:cNvGrpSpPr>
          <p:nvPr/>
        </p:nvGrpSpPr>
        <p:grpSpPr bwMode="auto">
          <a:xfrm>
            <a:off x="485775" y="4249738"/>
            <a:ext cx="2979738" cy="2170112"/>
            <a:chOff x="3216" y="1968"/>
            <a:chExt cx="2429" cy="1733"/>
          </a:xfrm>
        </p:grpSpPr>
        <p:pic>
          <p:nvPicPr>
            <p:cNvPr id="90121" name="Picture 9" descr="买乸x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968"/>
              <a:ext cx="2429" cy="1733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122" name="Text Box 10"/>
            <p:cNvSpPr txBox="1">
              <a:spLocks noChangeArrowheads="1"/>
            </p:cNvSpPr>
            <p:nvPr/>
          </p:nvSpPr>
          <p:spPr bwMode="auto">
            <a:xfrm>
              <a:off x="4624" y="3264"/>
              <a:ext cx="944" cy="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altLang="en-US" sz="1100" b="1">
                  <a:solidFill>
                    <a:srgbClr val="000080"/>
                  </a:solidFill>
                  <a:latin typeface="Times New Roman" pitchFamily="18" charset="0"/>
                </a:rPr>
                <a:t>Thermal stresses</a:t>
              </a:r>
              <a:endParaRPr lang="en-US" altLang="en-US" sz="1100" b="1">
                <a:latin typeface="Times New Roman" pitchFamily="18" charset="0"/>
              </a:endParaRPr>
            </a:p>
            <a:p>
              <a:pPr algn="ctr" eaLnBrk="0" hangingPunct="0"/>
              <a:r>
                <a:rPr lang="en-US" altLang="en-US" sz="1100" b="1">
                  <a:solidFill>
                    <a:srgbClr val="000080"/>
                  </a:solidFill>
                  <a:latin typeface="Times New Roman" pitchFamily="18" charset="0"/>
                  <a:sym typeface="Symbol" pitchFamily="18" charset="2"/>
                </a:rPr>
                <a:t></a:t>
              </a:r>
              <a:r>
                <a:rPr lang="en-US" altLang="en-US" sz="1100" b="1" baseline="-25000">
                  <a:solidFill>
                    <a:srgbClr val="000080"/>
                  </a:solidFill>
                  <a:latin typeface="Times New Roman" pitchFamily="18" charset="0"/>
                </a:rPr>
                <a:t>MAX</a:t>
              </a:r>
              <a:r>
                <a:rPr lang="en-US" altLang="en-US" sz="1100" b="1">
                  <a:solidFill>
                    <a:srgbClr val="000080"/>
                  </a:solidFill>
                  <a:latin typeface="Times New Roman" pitchFamily="18" charset="0"/>
                  <a:sym typeface="Symbol" pitchFamily="18" charset="2"/>
                </a:rPr>
                <a:t> = 90.0 MPa</a:t>
              </a:r>
            </a:p>
          </p:txBody>
        </p:sp>
        <p:sp>
          <p:nvSpPr>
            <p:cNvPr id="90123" name="Line 11"/>
            <p:cNvSpPr>
              <a:spLocks noChangeShapeType="1"/>
            </p:cNvSpPr>
            <p:nvPr/>
          </p:nvSpPr>
          <p:spPr bwMode="auto">
            <a:xfrm flipH="1" flipV="1">
              <a:off x="3973" y="3232"/>
              <a:ext cx="712" cy="257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0124" name="Text Box 12"/>
          <p:cNvSpPr txBox="1">
            <a:spLocks noChangeArrowheads="1"/>
          </p:cNvSpPr>
          <p:nvPr/>
        </p:nvSpPr>
        <p:spPr bwMode="auto">
          <a:xfrm>
            <a:off x="2638425" y="296863"/>
            <a:ext cx="3462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Heat Load bearing surfaces</a:t>
            </a:r>
          </a:p>
        </p:txBody>
      </p:sp>
      <p:sp>
        <p:nvSpPr>
          <p:cNvPr id="90125" name="Rectangle 13"/>
          <p:cNvSpPr>
            <a:spLocks noChangeArrowheads="1"/>
          </p:cNvSpPr>
          <p:nvPr/>
        </p:nvSpPr>
        <p:spPr bwMode="auto">
          <a:xfrm>
            <a:off x="2463800" y="241300"/>
            <a:ext cx="3895725" cy="5080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5975350" cy="385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238" name="Text Box 6"/>
          <p:cNvSpPr txBox="1">
            <a:spLocks noChangeAspect="1" noChangeArrowheads="1"/>
          </p:cNvSpPr>
          <p:nvPr/>
        </p:nvSpPr>
        <p:spPr bwMode="auto">
          <a:xfrm>
            <a:off x="6353175" y="2752725"/>
            <a:ext cx="1724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400">
                <a:latin typeface="Helvetica" pitchFamily="34" charset="0"/>
              </a:rPr>
              <a:t>collimator(s)</a:t>
            </a:r>
          </a:p>
        </p:txBody>
      </p:sp>
      <p:sp>
        <p:nvSpPr>
          <p:cNvPr id="95239" name="Text Box 7"/>
          <p:cNvSpPr txBox="1">
            <a:spLocks noChangeAspect="1" noChangeArrowheads="1"/>
          </p:cNvSpPr>
          <p:nvPr/>
        </p:nvSpPr>
        <p:spPr bwMode="auto">
          <a:xfrm>
            <a:off x="6161088" y="3517900"/>
            <a:ext cx="1149350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>
                <a:latin typeface="Helvetica" pitchFamily="34" charset="0"/>
              </a:rPr>
              <a:t>mirror(s)</a:t>
            </a:r>
          </a:p>
        </p:txBody>
      </p:sp>
      <p:sp>
        <p:nvSpPr>
          <p:cNvPr id="95240" name="Text Box 8"/>
          <p:cNvSpPr txBox="1">
            <a:spLocks noChangeAspect="1" noChangeArrowheads="1"/>
          </p:cNvSpPr>
          <p:nvPr/>
        </p:nvSpPr>
        <p:spPr bwMode="auto">
          <a:xfrm>
            <a:off x="5219700" y="4044950"/>
            <a:ext cx="1820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>
                <a:latin typeface="Helvetica" pitchFamily="34" charset="0"/>
              </a:rPr>
              <a:t>monochromator</a:t>
            </a:r>
          </a:p>
        </p:txBody>
      </p:sp>
      <p:sp>
        <p:nvSpPr>
          <p:cNvPr id="95241" name="Line 9"/>
          <p:cNvSpPr>
            <a:spLocks noChangeAspect="1" noChangeShapeType="1"/>
          </p:cNvSpPr>
          <p:nvPr/>
        </p:nvSpPr>
        <p:spPr bwMode="auto">
          <a:xfrm flipV="1">
            <a:off x="5681663" y="3040063"/>
            <a:ext cx="0" cy="987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42" name="Line 10"/>
          <p:cNvSpPr>
            <a:spLocks noChangeAspect="1" noChangeShapeType="1"/>
          </p:cNvSpPr>
          <p:nvPr/>
        </p:nvSpPr>
        <p:spPr bwMode="auto">
          <a:xfrm flipH="1" flipV="1">
            <a:off x="6161088" y="2847975"/>
            <a:ext cx="479425" cy="766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43" name="Line 11"/>
          <p:cNvSpPr>
            <a:spLocks noChangeAspect="1" noChangeShapeType="1"/>
          </p:cNvSpPr>
          <p:nvPr/>
        </p:nvSpPr>
        <p:spPr bwMode="auto">
          <a:xfrm flipH="1" flipV="1">
            <a:off x="6640513" y="2465388"/>
            <a:ext cx="287337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45" name="Text Box 13"/>
          <p:cNvSpPr txBox="1">
            <a:spLocks noChangeArrowheads="1"/>
          </p:cNvSpPr>
          <p:nvPr/>
        </p:nvSpPr>
        <p:spPr bwMode="auto">
          <a:xfrm>
            <a:off x="3105150" y="296863"/>
            <a:ext cx="2368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Photon Beam Lines</a:t>
            </a:r>
          </a:p>
        </p:txBody>
      </p:sp>
      <p:sp>
        <p:nvSpPr>
          <p:cNvPr id="95246" name="Rectangle 14"/>
          <p:cNvSpPr>
            <a:spLocks noChangeArrowheads="1"/>
          </p:cNvSpPr>
          <p:nvPr/>
        </p:nvSpPr>
        <p:spPr bwMode="auto">
          <a:xfrm>
            <a:off x="3035300" y="222250"/>
            <a:ext cx="2543175" cy="555625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7" name="Text Box 15"/>
          <p:cNvSpPr txBox="1">
            <a:spLocks noChangeAspect="1" noChangeArrowheads="1"/>
          </p:cNvSpPr>
          <p:nvPr/>
        </p:nvSpPr>
        <p:spPr bwMode="auto">
          <a:xfrm>
            <a:off x="4629150" y="4397375"/>
            <a:ext cx="1820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>
                <a:latin typeface="Helvetica" pitchFamily="34" charset="0"/>
              </a:rPr>
              <a:t>experiment</a:t>
            </a:r>
          </a:p>
        </p:txBody>
      </p:sp>
      <p:sp>
        <p:nvSpPr>
          <p:cNvPr id="95248" name="Line 16"/>
          <p:cNvSpPr>
            <a:spLocks noChangeShapeType="1"/>
          </p:cNvSpPr>
          <p:nvPr/>
        </p:nvSpPr>
        <p:spPr bwMode="auto">
          <a:xfrm flipH="1" flipV="1">
            <a:off x="4705350" y="3476625"/>
            <a:ext cx="457200" cy="933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49" name="Text Box 17"/>
          <p:cNvSpPr txBox="1">
            <a:spLocks noChangeAspect="1" noChangeArrowheads="1"/>
          </p:cNvSpPr>
          <p:nvPr/>
        </p:nvSpPr>
        <p:spPr bwMode="auto">
          <a:xfrm>
            <a:off x="3943350" y="4978400"/>
            <a:ext cx="1820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>
                <a:latin typeface="Helvetica" pitchFamily="34" charset="0"/>
              </a:rPr>
              <a:t>control/analysis</a:t>
            </a:r>
          </a:p>
        </p:txBody>
      </p:sp>
      <p:sp>
        <p:nvSpPr>
          <p:cNvPr id="95250" name="Line 18"/>
          <p:cNvSpPr>
            <a:spLocks noChangeShapeType="1"/>
          </p:cNvSpPr>
          <p:nvPr/>
        </p:nvSpPr>
        <p:spPr bwMode="auto">
          <a:xfrm flipH="1" flipV="1">
            <a:off x="3581400" y="4152900"/>
            <a:ext cx="552450" cy="866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51" name="Text Box 19"/>
          <p:cNvSpPr txBox="1">
            <a:spLocks noChangeAspect="1" noChangeArrowheads="1"/>
          </p:cNvSpPr>
          <p:nvPr/>
        </p:nvSpPr>
        <p:spPr bwMode="auto">
          <a:xfrm rot="-684879">
            <a:off x="3600450" y="1701800"/>
            <a:ext cx="1820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>
                <a:latin typeface="Helvetica" pitchFamily="34" charset="0"/>
              </a:rPr>
              <a:t>synchrotron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PD Hutch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291465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5" descr="DSCN333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291465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8" name="Text Box 8"/>
          <p:cNvSpPr txBox="1">
            <a:spLocks noChangeArrowheads="1"/>
          </p:cNvSpPr>
          <p:nvPr/>
        </p:nvSpPr>
        <p:spPr bwMode="auto">
          <a:xfrm>
            <a:off x="2209800" y="487363"/>
            <a:ext cx="3778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Hutch Construction at Monash</a:t>
            </a:r>
          </a:p>
        </p:txBody>
      </p:sp>
      <p:sp>
        <p:nvSpPr>
          <p:cNvPr id="92169" name="Rectangle 9"/>
          <p:cNvSpPr>
            <a:spLocks noChangeArrowheads="1"/>
          </p:cNvSpPr>
          <p:nvPr/>
        </p:nvSpPr>
        <p:spPr bwMode="auto">
          <a:xfrm>
            <a:off x="2216150" y="412750"/>
            <a:ext cx="3952875" cy="60325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92170" name="Object 10"/>
          <p:cNvGraphicFramePr>
            <a:graphicFrameLocks noChangeAspect="1"/>
          </p:cNvGraphicFramePr>
          <p:nvPr/>
        </p:nvGraphicFramePr>
        <p:xfrm>
          <a:off x="781050" y="4073525"/>
          <a:ext cx="7753350" cy="232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8" name="Worksheet" r:id="rId5" imgW="8724872" imgH="2392680" progId="Excel.Sheet.8">
                  <p:embed/>
                </p:oleObj>
              </mc:Choice>
              <mc:Fallback>
                <p:oleObj name="Worksheet" r:id="rId5" imgW="8724872" imgH="2392680" progId="Excel.Shee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050" y="4073525"/>
                        <a:ext cx="7753350" cy="2327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0" y="838200"/>
            <a:ext cx="78105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5410200" y="16002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SPring-8</a:t>
            </a:r>
          </a:p>
        </p:txBody>
      </p:sp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3419475" y="163513"/>
            <a:ext cx="2249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Long Beam Lines !</a:t>
            </a:r>
          </a:p>
        </p:txBody>
      </p:sp>
      <p:sp>
        <p:nvSpPr>
          <p:cNvPr id="99336" name="Rectangle 8"/>
          <p:cNvSpPr>
            <a:spLocks noChangeArrowheads="1"/>
          </p:cNvSpPr>
          <p:nvPr/>
        </p:nvSpPr>
        <p:spPr bwMode="auto">
          <a:xfrm>
            <a:off x="3254375" y="117475"/>
            <a:ext cx="2400300" cy="5080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Danfysik_SSRL_wiggler_BL4_pic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8325" y="1162050"/>
            <a:ext cx="292893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3" name="Picture 5" descr="bl11_mm_2"/>
          <p:cNvPicPr>
            <a:picLocks noChangeAspect="1" noChangeArrowheads="1"/>
          </p:cNvPicPr>
          <p:nvPr/>
        </p:nvPicPr>
        <p:blipFill>
          <a:blip r:embed="rId3" cstate="screen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6900" y="4572000"/>
            <a:ext cx="2667000" cy="19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4" name="Picture 6" descr="bl102_m0_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0700" y="3600450"/>
            <a:ext cx="19812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2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0775" y="1139825"/>
            <a:ext cx="272415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222" name="Text Box 14"/>
          <p:cNvSpPr txBox="1">
            <a:spLocks noChangeArrowheads="1"/>
          </p:cNvSpPr>
          <p:nvPr/>
        </p:nvSpPr>
        <p:spPr bwMode="auto">
          <a:xfrm>
            <a:off x="2838450" y="249238"/>
            <a:ext cx="3246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Beam Line Components - I</a:t>
            </a:r>
          </a:p>
        </p:txBody>
      </p:sp>
      <p:sp>
        <p:nvSpPr>
          <p:cNvPr id="94223" name="Rectangle 15"/>
          <p:cNvSpPr>
            <a:spLocks noChangeArrowheads="1"/>
          </p:cNvSpPr>
          <p:nvPr/>
        </p:nvSpPr>
        <p:spPr bwMode="auto">
          <a:xfrm>
            <a:off x="2740025" y="193675"/>
            <a:ext cx="3438525" cy="498475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1965325" y="4313238"/>
            <a:ext cx="1679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omic Sans MS" pitchFamily="66" charset="0"/>
              </a:rPr>
              <a:t>Front End Mask</a:t>
            </a:r>
          </a:p>
        </p:txBody>
      </p:sp>
      <p:sp>
        <p:nvSpPr>
          <p:cNvPr id="94227" name="Text Box 19"/>
          <p:cNvSpPr txBox="1">
            <a:spLocks noChangeArrowheads="1"/>
          </p:cNvSpPr>
          <p:nvPr/>
        </p:nvSpPr>
        <p:spPr bwMode="auto">
          <a:xfrm>
            <a:off x="5546725" y="3265488"/>
            <a:ext cx="2147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omic Sans MS" pitchFamily="66" charset="0"/>
              </a:rPr>
              <a:t>1.2 m toroidal mirror</a:t>
            </a:r>
          </a:p>
        </p:txBody>
      </p:sp>
      <p:sp>
        <p:nvSpPr>
          <p:cNvPr id="94228" name="Text Box 20"/>
          <p:cNvSpPr txBox="1">
            <a:spLocks noChangeArrowheads="1"/>
          </p:cNvSpPr>
          <p:nvPr/>
        </p:nvSpPr>
        <p:spPr bwMode="auto">
          <a:xfrm>
            <a:off x="2079625" y="855663"/>
            <a:ext cx="17637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omic Sans MS" pitchFamily="66" charset="0"/>
              </a:rPr>
              <a:t>Insertion Device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440_rock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5" y="3957638"/>
            <a:ext cx="3124200" cy="250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9" name="Picture 5" descr="bl11_ln_mono_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525" y="1333500"/>
            <a:ext cx="2971800" cy="240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0" name="Picture 6" descr="11-2 mono assm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2050" y="1323975"/>
            <a:ext cx="2895600" cy="24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1" name="Picture 7" descr="11-2 mono 1st crystal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325" y="4076700"/>
            <a:ext cx="29718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4" name="Text Box 10"/>
          <p:cNvSpPr txBox="1">
            <a:spLocks noChangeArrowheads="1"/>
          </p:cNvSpPr>
          <p:nvPr/>
        </p:nvSpPr>
        <p:spPr bwMode="auto">
          <a:xfrm>
            <a:off x="2876550" y="293688"/>
            <a:ext cx="3384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Beam Line Components - II</a:t>
            </a:r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2892425" y="238125"/>
            <a:ext cx="3419475" cy="498475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6" name="Text Box 12"/>
          <p:cNvSpPr txBox="1">
            <a:spLocks noChangeArrowheads="1"/>
          </p:cNvSpPr>
          <p:nvPr/>
        </p:nvSpPr>
        <p:spPr bwMode="auto">
          <a:xfrm>
            <a:off x="1717675" y="1017588"/>
            <a:ext cx="17700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omic Sans MS" pitchFamily="66" charset="0"/>
              </a:rPr>
              <a:t>Monochromators</a:t>
            </a:r>
          </a:p>
        </p:txBody>
      </p:sp>
      <p:sp>
        <p:nvSpPr>
          <p:cNvPr id="93197" name="Text Box 13"/>
          <p:cNvSpPr txBox="1">
            <a:spLocks noChangeArrowheads="1"/>
          </p:cNvSpPr>
          <p:nvPr/>
        </p:nvSpPr>
        <p:spPr bwMode="auto">
          <a:xfrm>
            <a:off x="4870450" y="1017588"/>
            <a:ext cx="1571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omic Sans MS" pitchFamily="66" charset="0"/>
              </a:rPr>
              <a:t>Bragg Crystals</a:t>
            </a:r>
          </a:p>
        </p:txBody>
      </p:sp>
      <p:sp>
        <p:nvSpPr>
          <p:cNvPr id="93198" name="Text Box 14"/>
          <p:cNvSpPr txBox="1">
            <a:spLocks noChangeArrowheads="1"/>
          </p:cNvSpPr>
          <p:nvPr/>
        </p:nvSpPr>
        <p:spPr bwMode="auto">
          <a:xfrm>
            <a:off x="4851400" y="3770313"/>
            <a:ext cx="1500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omic Sans MS" pitchFamily="66" charset="0"/>
              </a:rPr>
              <a:t>Rocking Curve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457200" y="838200"/>
            <a:ext cx="81534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>
                <a:latin typeface="Comic Sans MS" pitchFamily="66" charset="0"/>
              </a:rPr>
              <a:t>Focus spot size to micron level to examine single micron-sized structures</a:t>
            </a:r>
          </a:p>
        </p:txBody>
      </p:sp>
      <p:pic>
        <p:nvPicPr>
          <p:cNvPr id="101382" name="Picture 6" descr="malaria blood c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050" y="1981200"/>
            <a:ext cx="2571750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3" name="Picture 7" descr="microscopy at 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525" y="1447800"/>
            <a:ext cx="5476875" cy="328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838200" y="5029200"/>
            <a:ext cx="7696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01385" name="Text Box 9"/>
          <p:cNvSpPr txBox="1">
            <a:spLocks noChangeArrowheads="1"/>
          </p:cNvSpPr>
          <p:nvPr/>
        </p:nvSpPr>
        <p:spPr bwMode="auto">
          <a:xfrm>
            <a:off x="990600" y="5181600"/>
            <a:ext cx="7620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white or monochromatic light, 100-1000 eV</a:t>
            </a:r>
          </a:p>
        </p:txBody>
      </p:sp>
      <p:sp>
        <p:nvSpPr>
          <p:cNvPr id="101386" name="Text Box 10"/>
          <p:cNvSpPr txBox="1">
            <a:spLocks noChangeArrowheads="1"/>
          </p:cNvSpPr>
          <p:nvPr/>
        </p:nvSpPr>
        <p:spPr bwMode="auto">
          <a:xfrm>
            <a:off x="6324600" y="4910138"/>
            <a:ext cx="2514600" cy="11191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000099"/>
                </a:solidFill>
              </a:rPr>
              <a:t>SR requirements</a:t>
            </a:r>
            <a:r>
              <a:rPr lang="en-US" altLang="en-US" b="1">
                <a:solidFill>
                  <a:srgbClr val="000099"/>
                </a:solidFill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1600"/>
              <a:t>intensity stability:  </a:t>
            </a:r>
            <a:r>
              <a:rPr lang="en-US" altLang="en-US" sz="1600" b="1">
                <a:solidFill>
                  <a:srgbClr val="800000"/>
                </a:solidFill>
              </a:rPr>
              <a:t>10</a:t>
            </a:r>
            <a:r>
              <a:rPr lang="en-US" altLang="en-US" sz="1600" b="1" baseline="30000">
                <a:solidFill>
                  <a:srgbClr val="800000"/>
                </a:solidFill>
              </a:rPr>
              <a:t>-3</a:t>
            </a:r>
          </a:p>
          <a:p>
            <a:pPr>
              <a:spcBef>
                <a:spcPct val="50000"/>
              </a:spcBef>
            </a:pPr>
            <a:r>
              <a:rPr lang="en-US" altLang="en-US" sz="1600"/>
              <a:t>position stability:  </a:t>
            </a:r>
            <a:r>
              <a:rPr lang="en-US" altLang="en-US" sz="1600" b="1">
                <a:solidFill>
                  <a:srgbClr val="800000"/>
                </a:solidFill>
              </a:rPr>
              <a:t>~1 </a:t>
            </a:r>
            <a:r>
              <a:rPr lang="en-US" altLang="en-US" sz="1600" b="1">
                <a:solidFill>
                  <a:srgbClr val="800000"/>
                </a:solidFill>
                <a:sym typeface="Symbol" pitchFamily="18" charset="2"/>
              </a:rPr>
              <a:t>m</a:t>
            </a:r>
            <a:endParaRPr lang="en-US" altLang="en-US" sz="1600" b="1" baseline="30000">
              <a:solidFill>
                <a:srgbClr val="800000"/>
              </a:solidFill>
              <a:sym typeface="Symbol" pitchFamily="18" charset="2"/>
            </a:endParaRPr>
          </a:p>
        </p:txBody>
      </p:sp>
      <p:sp>
        <p:nvSpPr>
          <p:cNvPr id="101387" name="Text Box 11"/>
          <p:cNvSpPr txBox="1">
            <a:spLocks noChangeArrowheads="1"/>
          </p:cNvSpPr>
          <p:nvPr/>
        </p:nvSpPr>
        <p:spPr bwMode="auto">
          <a:xfrm>
            <a:off x="2181225" y="220663"/>
            <a:ext cx="4914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X-ray microscopy and Micro-diffraction</a:t>
            </a:r>
          </a:p>
        </p:txBody>
      </p:sp>
      <p:sp>
        <p:nvSpPr>
          <p:cNvPr id="101388" name="Rectangle 12"/>
          <p:cNvSpPr>
            <a:spLocks noChangeArrowheads="1"/>
          </p:cNvSpPr>
          <p:nvPr/>
        </p:nvSpPr>
        <p:spPr bwMode="auto">
          <a:xfrm>
            <a:off x="2006600" y="203200"/>
            <a:ext cx="5448300" cy="4318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 descr="long_axi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4350" y="3048000"/>
            <a:ext cx="294005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4191000" y="4189413"/>
            <a:ext cx="13716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>
                <a:latin typeface="Helvetica" pitchFamily="34" charset="0"/>
              </a:rPr>
              <a:t>high mosaicity crystal</a:t>
            </a:r>
          </a:p>
        </p:txBody>
      </p:sp>
      <p:pic>
        <p:nvPicPr>
          <p:cNvPr id="100359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114425"/>
            <a:ext cx="4572000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360" name="Text Box 8"/>
          <p:cNvSpPr txBox="1">
            <a:spLocks noChangeArrowheads="1"/>
          </p:cNvSpPr>
          <p:nvPr/>
        </p:nvSpPr>
        <p:spPr bwMode="auto">
          <a:xfrm>
            <a:off x="1143000" y="4519613"/>
            <a:ext cx="2286000" cy="11191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000099"/>
                </a:solidFill>
              </a:rPr>
              <a:t>SR requirements</a:t>
            </a:r>
            <a:r>
              <a:rPr lang="en-US" altLang="en-US" b="1">
                <a:solidFill>
                  <a:srgbClr val="000099"/>
                </a:solidFill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1600"/>
              <a:t>intensity stability:  </a:t>
            </a:r>
            <a:r>
              <a:rPr lang="en-US" altLang="en-US" sz="1600" b="1">
                <a:solidFill>
                  <a:srgbClr val="800000"/>
                </a:solidFill>
              </a:rPr>
              <a:t>10</a:t>
            </a:r>
            <a:r>
              <a:rPr lang="en-US" altLang="en-US" sz="1600" b="1" baseline="30000">
                <a:solidFill>
                  <a:srgbClr val="800000"/>
                </a:solidFill>
              </a:rPr>
              <a:t>-3</a:t>
            </a:r>
          </a:p>
          <a:p>
            <a:pPr>
              <a:spcBef>
                <a:spcPct val="50000"/>
              </a:spcBef>
            </a:pPr>
            <a:r>
              <a:rPr lang="en-US" altLang="en-US" sz="1600"/>
              <a:t>energy resolution: </a:t>
            </a:r>
            <a:r>
              <a:rPr lang="en-US" altLang="en-US" sz="1600" b="1">
                <a:solidFill>
                  <a:srgbClr val="800000"/>
                </a:solidFill>
              </a:rPr>
              <a:t>10</a:t>
            </a:r>
            <a:r>
              <a:rPr lang="en-US" altLang="en-US" sz="1600" b="1" baseline="30000">
                <a:solidFill>
                  <a:srgbClr val="800000"/>
                </a:solidFill>
              </a:rPr>
              <a:t>-4</a:t>
            </a:r>
          </a:p>
        </p:txBody>
      </p:sp>
      <p:sp>
        <p:nvSpPr>
          <p:cNvPr id="100361" name="Text Box 9"/>
          <p:cNvSpPr txBox="1">
            <a:spLocks noChangeArrowheads="1"/>
          </p:cNvSpPr>
          <p:nvPr/>
        </p:nvSpPr>
        <p:spPr bwMode="auto">
          <a:xfrm>
            <a:off x="5486400" y="1295400"/>
            <a:ext cx="3200400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>
                <a:latin typeface="Helvetica" pitchFamily="34" charset="0"/>
              </a:rPr>
              <a:t>continuous rotation during scan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>
                <a:latin typeface="Helvetica" pitchFamily="34" charset="0"/>
              </a:rPr>
              <a:t>sensitive to higher frequency noise (~100 Hz)</a:t>
            </a:r>
          </a:p>
        </p:txBody>
      </p:sp>
      <p:sp>
        <p:nvSpPr>
          <p:cNvPr id="100362" name="Text Box 10"/>
          <p:cNvSpPr txBox="1">
            <a:spLocks noChangeArrowheads="1"/>
          </p:cNvSpPr>
          <p:nvPr/>
        </p:nvSpPr>
        <p:spPr bwMode="auto">
          <a:xfrm>
            <a:off x="1828800" y="363538"/>
            <a:ext cx="5495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Macromolecular Crystal Diffraction Patterns</a:t>
            </a:r>
          </a:p>
        </p:txBody>
      </p:sp>
      <p:sp>
        <p:nvSpPr>
          <p:cNvPr id="100363" name="Rectangle 11"/>
          <p:cNvSpPr>
            <a:spLocks noChangeArrowheads="1"/>
          </p:cNvSpPr>
          <p:nvPr/>
        </p:nvSpPr>
        <p:spPr bwMode="auto">
          <a:xfrm>
            <a:off x="1701800" y="336550"/>
            <a:ext cx="5657850" cy="4318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5388" y="1319213"/>
            <a:ext cx="6696075" cy="432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8725" name="Text Box 5"/>
          <p:cNvSpPr txBox="1">
            <a:spLocks noChangeArrowheads="1"/>
          </p:cNvSpPr>
          <p:nvPr/>
        </p:nvSpPr>
        <p:spPr bwMode="auto">
          <a:xfrm>
            <a:off x="3629025" y="420688"/>
            <a:ext cx="1708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End Stations</a:t>
            </a: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3559175" y="384175"/>
            <a:ext cx="1847850" cy="517525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6" name="Picture 4" descr="X-Us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984250"/>
            <a:ext cx="8201025" cy="535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277" name="Text Box 5"/>
          <p:cNvSpPr txBox="1">
            <a:spLocks noChangeArrowheads="1"/>
          </p:cNvSpPr>
          <p:nvPr/>
        </p:nvSpPr>
        <p:spPr bwMode="auto">
          <a:xfrm>
            <a:off x="2381250" y="325438"/>
            <a:ext cx="3836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Synchrotron Radiation Science</a:t>
            </a:r>
          </a:p>
        </p:txBody>
      </p:sp>
      <p:sp>
        <p:nvSpPr>
          <p:cNvPr id="182278" name="Rectangle 6"/>
          <p:cNvSpPr>
            <a:spLocks noChangeArrowheads="1"/>
          </p:cNvSpPr>
          <p:nvPr/>
        </p:nvSpPr>
        <p:spPr bwMode="auto">
          <a:xfrm>
            <a:off x="2397125" y="269875"/>
            <a:ext cx="3895725" cy="5080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2752725" y="220663"/>
            <a:ext cx="37290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Meanwhile back on the Farm...</a:t>
            </a:r>
          </a:p>
        </p:txBody>
      </p:sp>
      <p:pic>
        <p:nvPicPr>
          <p:cNvPr id="1187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7075" y="2817813"/>
            <a:ext cx="2151063" cy="377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792" name="Text Box 8"/>
          <p:cNvSpPr txBox="1">
            <a:spLocks noChangeArrowheads="1"/>
          </p:cNvSpPr>
          <p:nvPr/>
        </p:nvSpPr>
        <p:spPr bwMode="auto">
          <a:xfrm>
            <a:off x="2962275" y="839788"/>
            <a:ext cx="3611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omic Sans MS" pitchFamily="66" charset="0"/>
              </a:rPr>
              <a:t>- Invention of the Klystron (radar) -</a:t>
            </a:r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2647950" y="165100"/>
            <a:ext cx="4032250" cy="5207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879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" y="1385888"/>
            <a:ext cx="217170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795" name="Picture 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838" y="3392488"/>
            <a:ext cx="2781300" cy="19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798" name="Text Box 14"/>
          <p:cNvSpPr txBox="1">
            <a:spLocks noChangeArrowheads="1"/>
          </p:cNvSpPr>
          <p:nvPr/>
        </p:nvSpPr>
        <p:spPr bwMode="auto">
          <a:xfrm>
            <a:off x="485775" y="858838"/>
            <a:ext cx="17113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omic Sans MS" pitchFamily="66" charset="0"/>
              </a:rPr>
              <a:t>electromagnetic</a:t>
            </a:r>
          </a:p>
          <a:p>
            <a:r>
              <a:rPr lang="en-US" altLang="en-US" sz="1600">
                <a:latin typeface="Comic Sans MS" pitchFamily="66" charset="0"/>
              </a:rPr>
              <a:t>     ‘whistle’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762000" y="800100"/>
            <a:ext cx="7400925" cy="5524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4084" name="Picture 4" descr="X-Techniq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450" y="933450"/>
            <a:ext cx="7010400" cy="525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085" name="Text Box 5"/>
          <p:cNvSpPr txBox="1">
            <a:spLocks noChangeArrowheads="1"/>
          </p:cNvSpPr>
          <p:nvPr/>
        </p:nvSpPr>
        <p:spPr bwMode="auto">
          <a:xfrm>
            <a:off x="3019425" y="163513"/>
            <a:ext cx="2914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SR Science Techniques</a:t>
            </a:r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3028950" y="127000"/>
            <a:ext cx="2914650" cy="473075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6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8725" y="695325"/>
            <a:ext cx="4762500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6917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0150" y="2439988"/>
            <a:ext cx="4457700" cy="174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6919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0150" y="4241800"/>
            <a:ext cx="4972050" cy="195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6922" name="Picture 1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4925" y="698500"/>
            <a:ext cx="1073150" cy="95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6923" name="Picture 1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8563" y="2687638"/>
            <a:ext cx="969962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6924" name="Picture 1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3650" y="5083175"/>
            <a:ext cx="503238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6925" name="Picture 1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25" y="1730375"/>
            <a:ext cx="1190625" cy="63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6926" name="Picture 14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0313" y="4243388"/>
            <a:ext cx="183832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6927" name="Picture 15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3175" y="5813425"/>
            <a:ext cx="447675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6928" name="Text Box 16"/>
          <p:cNvSpPr txBox="1">
            <a:spLocks noChangeArrowheads="1"/>
          </p:cNvSpPr>
          <p:nvPr/>
        </p:nvSpPr>
        <p:spPr bwMode="auto">
          <a:xfrm>
            <a:off x="1809750" y="201613"/>
            <a:ext cx="5175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SR Science at the Australian Synchrotron</a:t>
            </a:r>
          </a:p>
        </p:txBody>
      </p:sp>
      <p:sp>
        <p:nvSpPr>
          <p:cNvPr id="166929" name="Rectangle 17"/>
          <p:cNvSpPr>
            <a:spLocks noChangeArrowheads="1"/>
          </p:cNvSpPr>
          <p:nvPr/>
        </p:nvSpPr>
        <p:spPr bwMode="auto">
          <a:xfrm>
            <a:off x="1816100" y="117475"/>
            <a:ext cx="5229225" cy="5080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6930" name="Rectangle 18"/>
          <p:cNvSpPr>
            <a:spLocks noChangeArrowheads="1"/>
          </p:cNvSpPr>
          <p:nvPr/>
        </p:nvSpPr>
        <p:spPr bwMode="auto">
          <a:xfrm>
            <a:off x="1152525" y="676275"/>
            <a:ext cx="5095875" cy="1724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6931" name="Rectangle 19"/>
          <p:cNvSpPr>
            <a:spLocks noChangeArrowheads="1"/>
          </p:cNvSpPr>
          <p:nvPr/>
        </p:nvSpPr>
        <p:spPr bwMode="auto">
          <a:xfrm>
            <a:off x="1152525" y="2390775"/>
            <a:ext cx="5095875" cy="1819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6932" name="Rectangle 20"/>
          <p:cNvSpPr>
            <a:spLocks noChangeArrowheads="1"/>
          </p:cNvSpPr>
          <p:nvPr/>
        </p:nvSpPr>
        <p:spPr bwMode="auto">
          <a:xfrm>
            <a:off x="1152525" y="4210050"/>
            <a:ext cx="5095875" cy="876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6933" name="Rectangle 21"/>
          <p:cNvSpPr>
            <a:spLocks noChangeArrowheads="1"/>
          </p:cNvSpPr>
          <p:nvPr/>
        </p:nvSpPr>
        <p:spPr bwMode="auto">
          <a:xfrm>
            <a:off x="1152525" y="5086350"/>
            <a:ext cx="5095875" cy="552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6934" name="Rectangle 22"/>
          <p:cNvSpPr>
            <a:spLocks noChangeArrowheads="1"/>
          </p:cNvSpPr>
          <p:nvPr/>
        </p:nvSpPr>
        <p:spPr bwMode="auto">
          <a:xfrm>
            <a:off x="1152525" y="5638800"/>
            <a:ext cx="5095875" cy="657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6935" name="Rectangle 23"/>
          <p:cNvSpPr>
            <a:spLocks noChangeArrowheads="1"/>
          </p:cNvSpPr>
          <p:nvPr/>
        </p:nvSpPr>
        <p:spPr bwMode="auto">
          <a:xfrm>
            <a:off x="1190625" y="704850"/>
            <a:ext cx="1562100" cy="238125"/>
          </a:xfrm>
          <a:prstGeom prst="rect">
            <a:avLst/>
          </a:prstGeom>
          <a:gradFill rotWithShape="1">
            <a:gsLst>
              <a:gs pos="0">
                <a:srgbClr val="F1803B">
                  <a:alpha val="0"/>
                </a:srgbClr>
              </a:gs>
              <a:gs pos="100000">
                <a:srgbClr val="F1803B">
                  <a:gamma/>
                  <a:shade val="46275"/>
                  <a:invGamma/>
                  <a:alpha val="21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6936" name="Rectangle 24"/>
          <p:cNvSpPr>
            <a:spLocks noChangeArrowheads="1"/>
          </p:cNvSpPr>
          <p:nvPr/>
        </p:nvSpPr>
        <p:spPr bwMode="auto">
          <a:xfrm>
            <a:off x="1190625" y="5105400"/>
            <a:ext cx="1562100" cy="238125"/>
          </a:xfrm>
          <a:prstGeom prst="rect">
            <a:avLst/>
          </a:prstGeom>
          <a:gradFill rotWithShape="1">
            <a:gsLst>
              <a:gs pos="0">
                <a:srgbClr val="F1803B">
                  <a:alpha val="0"/>
                </a:srgbClr>
              </a:gs>
              <a:gs pos="100000">
                <a:srgbClr val="F1803B">
                  <a:gamma/>
                  <a:shade val="46275"/>
                  <a:invGamma/>
                  <a:alpha val="21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6937" name="Rectangle 25"/>
          <p:cNvSpPr>
            <a:spLocks noChangeArrowheads="1"/>
          </p:cNvSpPr>
          <p:nvPr/>
        </p:nvSpPr>
        <p:spPr bwMode="auto">
          <a:xfrm>
            <a:off x="1171575" y="4248150"/>
            <a:ext cx="1562100" cy="238125"/>
          </a:xfrm>
          <a:prstGeom prst="rect">
            <a:avLst/>
          </a:prstGeom>
          <a:gradFill rotWithShape="1">
            <a:gsLst>
              <a:gs pos="0">
                <a:srgbClr val="F1803B">
                  <a:alpha val="0"/>
                </a:srgbClr>
              </a:gs>
              <a:gs pos="100000">
                <a:srgbClr val="F1803B">
                  <a:gamma/>
                  <a:shade val="46275"/>
                  <a:invGamma/>
                  <a:alpha val="21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6938" name="Rectangle 26"/>
          <p:cNvSpPr>
            <a:spLocks noChangeArrowheads="1"/>
          </p:cNvSpPr>
          <p:nvPr/>
        </p:nvSpPr>
        <p:spPr bwMode="auto">
          <a:xfrm>
            <a:off x="1190625" y="2438400"/>
            <a:ext cx="1562100" cy="238125"/>
          </a:xfrm>
          <a:prstGeom prst="rect">
            <a:avLst/>
          </a:prstGeom>
          <a:gradFill rotWithShape="1">
            <a:gsLst>
              <a:gs pos="0">
                <a:srgbClr val="F1803B">
                  <a:alpha val="0"/>
                </a:srgbClr>
              </a:gs>
              <a:gs pos="100000">
                <a:srgbClr val="F1803B">
                  <a:gamma/>
                  <a:shade val="46275"/>
                  <a:invGamma/>
                  <a:alpha val="21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6939" name="Rectangle 27"/>
          <p:cNvSpPr>
            <a:spLocks noChangeArrowheads="1"/>
          </p:cNvSpPr>
          <p:nvPr/>
        </p:nvSpPr>
        <p:spPr bwMode="auto">
          <a:xfrm>
            <a:off x="1181100" y="5676900"/>
            <a:ext cx="1562100" cy="238125"/>
          </a:xfrm>
          <a:prstGeom prst="rect">
            <a:avLst/>
          </a:prstGeom>
          <a:gradFill rotWithShape="1">
            <a:gsLst>
              <a:gs pos="0">
                <a:srgbClr val="F1803B">
                  <a:alpha val="0"/>
                </a:srgbClr>
              </a:gs>
              <a:gs pos="100000">
                <a:srgbClr val="F1803B">
                  <a:gamma/>
                  <a:shade val="46275"/>
                  <a:invGamma/>
                  <a:alpha val="21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4" name="Picture 6" descr="Und-FE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9725" y="1622425"/>
            <a:ext cx="3571875" cy="267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1015" name="Group 7"/>
          <p:cNvGrpSpPr>
            <a:grpSpLocks/>
          </p:cNvGrpSpPr>
          <p:nvPr/>
        </p:nvGrpSpPr>
        <p:grpSpPr bwMode="auto">
          <a:xfrm>
            <a:off x="762000" y="3181350"/>
            <a:ext cx="7367588" cy="2027238"/>
            <a:chOff x="96" y="1680"/>
            <a:chExt cx="5232" cy="2656"/>
          </a:xfrm>
        </p:grpSpPr>
        <p:pic>
          <p:nvPicPr>
            <p:cNvPr id="171016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680"/>
              <a:ext cx="5088" cy="1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1017" name="Text Box 9"/>
            <p:cNvSpPr txBox="1">
              <a:spLocks noChangeArrowheads="1"/>
            </p:cNvSpPr>
            <p:nvPr/>
          </p:nvSpPr>
          <p:spPr bwMode="auto">
            <a:xfrm>
              <a:off x="96" y="3458"/>
              <a:ext cx="4824" cy="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400">
                  <a:latin typeface="Helvetica" pitchFamily="34" charset="0"/>
                </a:rPr>
                <a:t>                        </a:t>
              </a:r>
              <a:r>
                <a:rPr lang="en-US" altLang="en-US" sz="1400">
                  <a:latin typeface="Comic Sans MS" pitchFamily="66" charset="0"/>
                </a:rPr>
                <a:t>START                               MIDDLE                                        END</a:t>
              </a:r>
            </a:p>
            <a:p>
              <a:pPr eaLnBrk="0" hangingPunct="0"/>
              <a:endParaRPr lang="en-US" altLang="en-US" sz="1400">
                <a:latin typeface="Comic Sans MS" pitchFamily="66" charset="0"/>
              </a:endParaRPr>
            </a:p>
            <a:p>
              <a:pPr eaLnBrk="0" hangingPunct="0"/>
              <a:r>
                <a:rPr lang="en-US" altLang="en-US" sz="1000">
                  <a:latin typeface="Helvetica" pitchFamily="34" charset="0"/>
                </a:rPr>
                <a:t>                   </a:t>
              </a:r>
            </a:p>
          </p:txBody>
        </p:sp>
      </p:grpSp>
      <p:sp>
        <p:nvSpPr>
          <p:cNvPr id="171018" name="Text Box 10"/>
          <p:cNvSpPr txBox="1">
            <a:spLocks noChangeArrowheads="1"/>
          </p:cNvSpPr>
          <p:nvPr/>
        </p:nvSpPr>
        <p:spPr bwMode="auto">
          <a:xfrm>
            <a:off x="2197100" y="207963"/>
            <a:ext cx="46783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Free-Electron Lasers</a:t>
            </a:r>
          </a:p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     + short pulse</a:t>
            </a:r>
          </a:p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     + spatial and transverse coherence</a:t>
            </a:r>
          </a:p>
        </p:txBody>
      </p:sp>
      <p:sp>
        <p:nvSpPr>
          <p:cNvPr id="171019" name="Rectangle 11"/>
          <p:cNvSpPr>
            <a:spLocks noChangeArrowheads="1"/>
          </p:cNvSpPr>
          <p:nvPr/>
        </p:nvSpPr>
        <p:spPr bwMode="auto">
          <a:xfrm>
            <a:off x="2114550" y="241300"/>
            <a:ext cx="5448300" cy="987425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102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8925" y="5072063"/>
            <a:ext cx="389572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4" name="Text Box 4"/>
          <p:cNvSpPr txBox="1">
            <a:spLocks noChangeArrowheads="1"/>
          </p:cNvSpPr>
          <p:nvPr/>
        </p:nvSpPr>
        <p:spPr bwMode="auto">
          <a:xfrm>
            <a:off x="3016250" y="388938"/>
            <a:ext cx="24209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Anatomy of an FEL</a:t>
            </a:r>
          </a:p>
        </p:txBody>
      </p:sp>
      <p:sp>
        <p:nvSpPr>
          <p:cNvPr id="184325" name="Rectangle 5"/>
          <p:cNvSpPr>
            <a:spLocks noChangeArrowheads="1"/>
          </p:cNvSpPr>
          <p:nvPr/>
        </p:nvSpPr>
        <p:spPr bwMode="auto">
          <a:xfrm>
            <a:off x="2924175" y="365125"/>
            <a:ext cx="2581275" cy="4826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4326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5963" y="4471988"/>
            <a:ext cx="1501775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32" name="Picture 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413" y="4448175"/>
            <a:ext cx="1573212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33" name="Rectangle 13"/>
          <p:cNvSpPr>
            <a:spLocks noChangeArrowheads="1"/>
          </p:cNvSpPr>
          <p:nvPr/>
        </p:nvSpPr>
        <p:spPr bwMode="auto">
          <a:xfrm>
            <a:off x="552450" y="1209675"/>
            <a:ext cx="8591550" cy="2752725"/>
          </a:xfrm>
          <a:prstGeom prst="rect">
            <a:avLst/>
          </a:prstGeom>
          <a:solidFill>
            <a:srgbClr val="BAECF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4346" name="Picture 2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2688" y="4362450"/>
            <a:ext cx="1754187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8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2290763"/>
            <a:ext cx="745807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39" name="Text Box 19"/>
          <p:cNvSpPr txBox="1">
            <a:spLocks noChangeArrowheads="1"/>
          </p:cNvSpPr>
          <p:nvPr/>
        </p:nvSpPr>
        <p:spPr bwMode="auto">
          <a:xfrm>
            <a:off x="1241425" y="2519363"/>
            <a:ext cx="78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latin typeface="Comic Sans MS" pitchFamily="66" charset="0"/>
              </a:rPr>
              <a:t>linac </a:t>
            </a:r>
            <a:r>
              <a:rPr lang="en-US" altLang="en-US" sz="1400" baseline="30000">
                <a:latin typeface="Comic Sans MS" pitchFamily="66" charset="0"/>
              </a:rPr>
              <a:t>#</a:t>
            </a:r>
            <a:r>
              <a:rPr lang="en-US" altLang="en-US" sz="1400">
                <a:latin typeface="Comic Sans MS" pitchFamily="66" charset="0"/>
              </a:rPr>
              <a:t>1</a:t>
            </a:r>
          </a:p>
        </p:txBody>
      </p:sp>
      <p:sp>
        <p:nvSpPr>
          <p:cNvPr id="184341" name="Text Box 21"/>
          <p:cNvSpPr txBox="1">
            <a:spLocks noChangeArrowheads="1"/>
          </p:cNvSpPr>
          <p:nvPr/>
        </p:nvSpPr>
        <p:spPr bwMode="auto">
          <a:xfrm>
            <a:off x="3594100" y="2490788"/>
            <a:ext cx="815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latin typeface="Comic Sans MS" pitchFamily="66" charset="0"/>
              </a:rPr>
              <a:t>linac </a:t>
            </a:r>
            <a:r>
              <a:rPr lang="en-US" altLang="en-US" sz="1400" baseline="30000">
                <a:latin typeface="Comic Sans MS" pitchFamily="66" charset="0"/>
              </a:rPr>
              <a:t>#</a:t>
            </a:r>
            <a:r>
              <a:rPr lang="en-US" altLang="en-US" sz="1400">
                <a:latin typeface="Comic Sans MS" pitchFamily="66" charset="0"/>
              </a:rPr>
              <a:t>2</a:t>
            </a:r>
          </a:p>
        </p:txBody>
      </p:sp>
      <p:sp>
        <p:nvSpPr>
          <p:cNvPr id="184343" name="Text Box 23"/>
          <p:cNvSpPr txBox="1">
            <a:spLocks noChangeArrowheads="1"/>
          </p:cNvSpPr>
          <p:nvPr/>
        </p:nvSpPr>
        <p:spPr bwMode="auto">
          <a:xfrm rot="16200000">
            <a:off x="2051050" y="1765301"/>
            <a:ext cx="1139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latin typeface="Comic Sans MS" pitchFamily="66" charset="0"/>
              </a:rPr>
              <a:t>compressor</a:t>
            </a:r>
          </a:p>
        </p:txBody>
      </p:sp>
      <p:sp>
        <p:nvSpPr>
          <p:cNvPr id="184349" name="Text Box 29"/>
          <p:cNvSpPr txBox="1">
            <a:spLocks noChangeArrowheads="1"/>
          </p:cNvSpPr>
          <p:nvPr/>
        </p:nvSpPr>
        <p:spPr bwMode="auto">
          <a:xfrm rot="16200000">
            <a:off x="4813300" y="1879601"/>
            <a:ext cx="1139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latin typeface="Comic Sans MS" pitchFamily="66" charset="0"/>
              </a:rPr>
              <a:t>compressor</a:t>
            </a:r>
          </a:p>
        </p:txBody>
      </p:sp>
      <p:sp>
        <p:nvSpPr>
          <p:cNvPr id="184337" name="Text Box 17"/>
          <p:cNvSpPr txBox="1">
            <a:spLocks noChangeArrowheads="1"/>
          </p:cNvSpPr>
          <p:nvPr/>
        </p:nvSpPr>
        <p:spPr bwMode="auto">
          <a:xfrm rot="16200000">
            <a:off x="394494" y="2099469"/>
            <a:ext cx="1208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latin typeface="Comic Sans MS" pitchFamily="66" charset="0"/>
              </a:rPr>
              <a:t>electron gun</a:t>
            </a:r>
          </a:p>
        </p:txBody>
      </p:sp>
      <p:sp>
        <p:nvSpPr>
          <p:cNvPr id="184350" name="Text Box 30"/>
          <p:cNvSpPr txBox="1">
            <a:spLocks noChangeArrowheads="1"/>
          </p:cNvSpPr>
          <p:nvPr/>
        </p:nvSpPr>
        <p:spPr bwMode="auto">
          <a:xfrm>
            <a:off x="6375400" y="2566988"/>
            <a:ext cx="9699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latin typeface="Comic Sans MS" pitchFamily="66" charset="0"/>
              </a:rPr>
              <a:t>undulator</a:t>
            </a:r>
          </a:p>
        </p:txBody>
      </p:sp>
      <p:pic>
        <p:nvPicPr>
          <p:cNvPr id="184351" name="Picture 3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2557463"/>
            <a:ext cx="13335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36" name="Line 16"/>
          <p:cNvSpPr>
            <a:spLocks noChangeShapeType="1"/>
          </p:cNvSpPr>
          <p:nvPr/>
        </p:nvSpPr>
        <p:spPr bwMode="auto">
          <a:xfrm>
            <a:off x="790575" y="3028950"/>
            <a:ext cx="6772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4352" name="Picture 3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1675" y="4265613"/>
            <a:ext cx="21717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47" name="Line 27"/>
          <p:cNvSpPr>
            <a:spLocks noChangeShapeType="1"/>
          </p:cNvSpPr>
          <p:nvPr/>
        </p:nvSpPr>
        <p:spPr bwMode="auto">
          <a:xfrm>
            <a:off x="3981450" y="3324225"/>
            <a:ext cx="428625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44" name="Line 24"/>
          <p:cNvSpPr>
            <a:spLocks noChangeShapeType="1"/>
          </p:cNvSpPr>
          <p:nvPr/>
        </p:nvSpPr>
        <p:spPr bwMode="auto">
          <a:xfrm flipH="1">
            <a:off x="828675" y="3143250"/>
            <a:ext cx="190500" cy="1266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45" name="Line 25"/>
          <p:cNvSpPr>
            <a:spLocks noChangeShapeType="1"/>
          </p:cNvSpPr>
          <p:nvPr/>
        </p:nvSpPr>
        <p:spPr bwMode="auto">
          <a:xfrm>
            <a:off x="1076325" y="3133725"/>
            <a:ext cx="990600" cy="127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53" name="Line 33"/>
          <p:cNvSpPr>
            <a:spLocks noChangeShapeType="1"/>
          </p:cNvSpPr>
          <p:nvPr/>
        </p:nvSpPr>
        <p:spPr bwMode="auto">
          <a:xfrm>
            <a:off x="6543675" y="3162300"/>
            <a:ext cx="428625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" y="1617663"/>
            <a:ext cx="4732338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2725" y="4562475"/>
            <a:ext cx="59626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2657475" y="325438"/>
            <a:ext cx="3967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FLASH (Hamburg, 40Angstrom)</a:t>
            </a: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2578100" y="279400"/>
            <a:ext cx="4124325" cy="5080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4" name="Text Box 10"/>
          <p:cNvSpPr txBox="1">
            <a:spLocks noChangeArrowheads="1"/>
          </p:cNvSpPr>
          <p:nvPr/>
        </p:nvSpPr>
        <p:spPr bwMode="auto">
          <a:xfrm>
            <a:off x="454025" y="1344613"/>
            <a:ext cx="2746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omic Sans MS" pitchFamily="66" charset="0"/>
              </a:rPr>
              <a:t>40 Angstrom, 10 fs, 10 GW</a:t>
            </a:r>
          </a:p>
        </p:txBody>
      </p:sp>
      <p:pic>
        <p:nvPicPr>
          <p:cNvPr id="67595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8125" y="1838325"/>
            <a:ext cx="3332163" cy="241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863" y="1466850"/>
            <a:ext cx="4843462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9938" y="3760788"/>
            <a:ext cx="3846512" cy="245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3371850" y="258763"/>
            <a:ext cx="2009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FLASH (cont’d)</a:t>
            </a:r>
          </a:p>
        </p:txBody>
      </p:sp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3197225" y="241300"/>
            <a:ext cx="2400300" cy="517525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4597400" y="3814763"/>
            <a:ext cx="3467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00FF00"/>
                </a:solidFill>
                <a:latin typeface="Comic Sans MS" pitchFamily="66" charset="0"/>
              </a:rPr>
              <a:t>LASERS, LASERS, LASERS</a:t>
            </a:r>
          </a:p>
        </p:txBody>
      </p:sp>
      <p:sp>
        <p:nvSpPr>
          <p:cNvPr id="70667" name="Text Box 11"/>
          <p:cNvSpPr txBox="1">
            <a:spLocks noChangeArrowheads="1"/>
          </p:cNvSpPr>
          <p:nvPr/>
        </p:nvSpPr>
        <p:spPr bwMode="auto">
          <a:xfrm>
            <a:off x="889000" y="1068388"/>
            <a:ext cx="2439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Comic Sans MS" pitchFamily="66" charset="0"/>
              </a:rPr>
              <a:t>Experimental Floor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3738" y="1057275"/>
            <a:ext cx="5191125" cy="580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2181225" y="220663"/>
            <a:ext cx="59674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The </a:t>
            </a:r>
            <a:r>
              <a:rPr lang="en-US" altLang="en-US" sz="2000" u="sng">
                <a:solidFill>
                  <a:srgbClr val="FF33CC"/>
                </a:solidFill>
                <a:latin typeface="Comic Sans MS" pitchFamily="66" charset="0"/>
              </a:rPr>
              <a:t>X-Ray</a:t>
            </a:r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 Free-Electron Laser</a:t>
            </a:r>
          </a:p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	-short pulse, coherence, very high power!</a:t>
            </a:r>
          </a:p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	</a:t>
            </a:r>
          </a:p>
        </p:txBody>
      </p:sp>
      <p:sp>
        <p:nvSpPr>
          <p:cNvPr id="133129" name="Rectangle 9"/>
          <p:cNvSpPr>
            <a:spLocks noChangeArrowheads="1"/>
          </p:cNvSpPr>
          <p:nvPr/>
        </p:nvSpPr>
        <p:spPr bwMode="auto">
          <a:xfrm>
            <a:off x="2171700" y="165100"/>
            <a:ext cx="6067425" cy="8255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30" name="Oval 10"/>
          <p:cNvSpPr>
            <a:spLocks noChangeArrowheads="1"/>
          </p:cNvSpPr>
          <p:nvPr/>
        </p:nvSpPr>
        <p:spPr bwMode="auto">
          <a:xfrm>
            <a:off x="3340100" y="4229100"/>
            <a:ext cx="2946400" cy="1638300"/>
          </a:xfrm>
          <a:prstGeom prst="ellipse">
            <a:avLst/>
          </a:prstGeom>
          <a:gradFill rotWithShape="1">
            <a:gsLst>
              <a:gs pos="0">
                <a:srgbClr val="FF0000">
                  <a:alpha val="5000"/>
                </a:srgbClr>
              </a:gs>
              <a:gs pos="100000">
                <a:srgbClr val="FF0000">
                  <a:gamma/>
                  <a:shade val="46275"/>
                  <a:invGamma/>
                  <a:alpha val="14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31" name="Line 11"/>
          <p:cNvSpPr>
            <a:spLocks noChangeShapeType="1"/>
          </p:cNvSpPr>
          <p:nvPr/>
        </p:nvSpPr>
        <p:spPr bwMode="auto">
          <a:xfrm flipV="1">
            <a:off x="6134100" y="4038600"/>
            <a:ext cx="12319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32" name="Oval 12"/>
          <p:cNvSpPr>
            <a:spLocks noChangeArrowheads="1"/>
          </p:cNvSpPr>
          <p:nvPr/>
        </p:nvSpPr>
        <p:spPr bwMode="auto">
          <a:xfrm>
            <a:off x="3302000" y="1638300"/>
            <a:ext cx="2946400" cy="1638300"/>
          </a:xfrm>
          <a:prstGeom prst="ellipse">
            <a:avLst/>
          </a:prstGeom>
          <a:gradFill rotWithShape="1">
            <a:gsLst>
              <a:gs pos="0">
                <a:srgbClr val="FF0000">
                  <a:alpha val="5000"/>
                </a:srgbClr>
              </a:gs>
              <a:gs pos="100000">
                <a:srgbClr val="FF0000">
                  <a:gamma/>
                  <a:shade val="46275"/>
                  <a:invGamma/>
                  <a:alpha val="14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33" name="Line 13"/>
          <p:cNvSpPr>
            <a:spLocks noChangeShapeType="1"/>
          </p:cNvSpPr>
          <p:nvPr/>
        </p:nvSpPr>
        <p:spPr bwMode="auto">
          <a:xfrm flipV="1">
            <a:off x="5969000" y="1460500"/>
            <a:ext cx="12319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34" name="Text Box 14"/>
          <p:cNvSpPr txBox="1">
            <a:spLocks noChangeArrowheads="1"/>
          </p:cNvSpPr>
          <p:nvPr/>
        </p:nvSpPr>
        <p:spPr bwMode="auto">
          <a:xfrm>
            <a:off x="7146925" y="1260475"/>
            <a:ext cx="749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Comic Sans MS" pitchFamily="66" charset="0"/>
              </a:rPr>
              <a:t>FELS</a:t>
            </a:r>
          </a:p>
        </p:txBody>
      </p:sp>
      <p:sp>
        <p:nvSpPr>
          <p:cNvPr id="133135" name="Text Box 15"/>
          <p:cNvSpPr txBox="1">
            <a:spLocks noChangeArrowheads="1"/>
          </p:cNvSpPr>
          <p:nvPr/>
        </p:nvSpPr>
        <p:spPr bwMode="auto">
          <a:xfrm>
            <a:off x="7324725" y="3775075"/>
            <a:ext cx="741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Comic Sans MS" pitchFamily="66" charset="0"/>
              </a:rPr>
              <a:t>Rings</a:t>
            </a:r>
          </a:p>
        </p:txBody>
      </p:sp>
      <p:sp>
        <p:nvSpPr>
          <p:cNvPr id="133136" name="Line 16"/>
          <p:cNvSpPr>
            <a:spLocks noChangeShapeType="1"/>
          </p:cNvSpPr>
          <p:nvPr/>
        </p:nvSpPr>
        <p:spPr bwMode="auto">
          <a:xfrm flipH="1" flipV="1">
            <a:off x="1206500" y="5308600"/>
            <a:ext cx="889000" cy="330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37" name="Oval 17"/>
          <p:cNvSpPr>
            <a:spLocks noChangeArrowheads="1"/>
          </p:cNvSpPr>
          <p:nvPr/>
        </p:nvSpPr>
        <p:spPr bwMode="auto">
          <a:xfrm>
            <a:off x="2095500" y="5321300"/>
            <a:ext cx="330200" cy="584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38" name="Text Box 18"/>
          <p:cNvSpPr txBox="1">
            <a:spLocks noChangeArrowheads="1"/>
          </p:cNvSpPr>
          <p:nvPr/>
        </p:nvSpPr>
        <p:spPr bwMode="auto">
          <a:xfrm>
            <a:off x="263525" y="4981575"/>
            <a:ext cx="1376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Comic Sans MS" pitchFamily="66" charset="0"/>
              </a:rPr>
              <a:t>peak power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31" name="Text Box 7"/>
          <p:cNvSpPr txBox="1">
            <a:spLocks noChangeArrowheads="1"/>
          </p:cNvSpPr>
          <p:nvPr/>
        </p:nvSpPr>
        <p:spPr bwMode="auto">
          <a:xfrm>
            <a:off x="2190750" y="182563"/>
            <a:ext cx="51219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 err="1">
                <a:solidFill>
                  <a:srgbClr val="FF33CC"/>
                </a:solidFill>
                <a:latin typeface="Comic Sans MS" pitchFamily="66" charset="0"/>
              </a:rPr>
              <a:t>Linac</a:t>
            </a:r>
            <a:r>
              <a:rPr lang="en-US" altLang="en-US" sz="2000" dirty="0">
                <a:solidFill>
                  <a:srgbClr val="FF33CC"/>
                </a:solidFill>
                <a:latin typeface="Comic Sans MS" pitchFamily="66" charset="0"/>
              </a:rPr>
              <a:t> Coherent Light Source (</a:t>
            </a:r>
            <a:r>
              <a:rPr lang="en-US" altLang="en-US" sz="2000" dirty="0" smtClean="0">
                <a:solidFill>
                  <a:srgbClr val="FF33CC"/>
                </a:solidFill>
                <a:latin typeface="Comic Sans MS" pitchFamily="66" charset="0"/>
              </a:rPr>
              <a:t>LCLS 1, 2)</a:t>
            </a:r>
            <a:endParaRPr lang="en-US" altLang="en-US" sz="2000" dirty="0">
              <a:solidFill>
                <a:srgbClr val="FF33CC"/>
              </a:solidFill>
              <a:latin typeface="Comic Sans MS" pitchFamily="66" charset="0"/>
            </a:endParaRPr>
          </a:p>
        </p:txBody>
      </p:sp>
      <p:sp>
        <p:nvSpPr>
          <p:cNvPr id="154632" name="Rectangle 8"/>
          <p:cNvSpPr>
            <a:spLocks noChangeArrowheads="1"/>
          </p:cNvSpPr>
          <p:nvPr/>
        </p:nvSpPr>
        <p:spPr bwMode="auto">
          <a:xfrm>
            <a:off x="2200275" y="146050"/>
            <a:ext cx="5105400" cy="473075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8575" y="4543713"/>
            <a:ext cx="5056188" cy="231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0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4088" y="873125"/>
            <a:ext cx="5067300" cy="397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150" y="3675063"/>
            <a:ext cx="7486650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1725" y="704850"/>
            <a:ext cx="4721225" cy="283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2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73100"/>
            <a:ext cx="4668838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2584" name="Text Box 8"/>
          <p:cNvSpPr txBox="1">
            <a:spLocks noChangeArrowheads="1"/>
          </p:cNvSpPr>
          <p:nvPr/>
        </p:nvSpPr>
        <p:spPr bwMode="auto">
          <a:xfrm>
            <a:off x="5045075" y="703263"/>
            <a:ext cx="1254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omic Sans MS" pitchFamily="66" charset="0"/>
              </a:rPr>
              <a:t>Main Linac</a:t>
            </a:r>
            <a:r>
              <a:rPr lang="en-US" altLang="en-US" sz="2000">
                <a:latin typeface="Comic Sans MS" pitchFamily="66" charset="0"/>
              </a:rPr>
              <a:t> </a:t>
            </a:r>
          </a:p>
        </p:txBody>
      </p:sp>
      <p:sp>
        <p:nvSpPr>
          <p:cNvPr id="152585" name="Text Box 9"/>
          <p:cNvSpPr txBox="1">
            <a:spLocks noChangeArrowheads="1"/>
          </p:cNvSpPr>
          <p:nvPr/>
        </p:nvSpPr>
        <p:spPr bwMode="auto">
          <a:xfrm>
            <a:off x="2190750" y="182563"/>
            <a:ext cx="4349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X-Ray Free-Electron Laser (XFEL )</a:t>
            </a:r>
          </a:p>
        </p:txBody>
      </p:sp>
      <p:sp>
        <p:nvSpPr>
          <p:cNvPr id="152586" name="Rectangle 10"/>
          <p:cNvSpPr>
            <a:spLocks noChangeArrowheads="1"/>
          </p:cNvSpPr>
          <p:nvPr/>
        </p:nvSpPr>
        <p:spPr bwMode="auto">
          <a:xfrm>
            <a:off x="2057400" y="146050"/>
            <a:ext cx="4552950" cy="473075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6" name="Picture 4" descr="DesyFEL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0450" y="1289050"/>
            <a:ext cx="3848100" cy="318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037" name="Picture 5" descr="DesyFEL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075" y="1314450"/>
            <a:ext cx="2752725" cy="316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38" name="Text Box 6"/>
          <p:cNvSpPr txBox="1">
            <a:spLocks noChangeArrowheads="1"/>
          </p:cNvSpPr>
          <p:nvPr/>
        </p:nvSpPr>
        <p:spPr bwMode="auto">
          <a:xfrm>
            <a:off x="428625" y="3657600"/>
            <a:ext cx="1905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 b="1" i="1" baseline="30000">
                <a:solidFill>
                  <a:schemeClr val="bg1"/>
                </a:solidFill>
              </a:rPr>
              <a:t>Niobium Accelerating cavity</a:t>
            </a:r>
          </a:p>
        </p:txBody>
      </p:sp>
      <p:sp>
        <p:nvSpPr>
          <p:cNvPr id="172039" name="Text Box 7"/>
          <p:cNvSpPr txBox="1">
            <a:spLocks noChangeArrowheads="1"/>
          </p:cNvSpPr>
          <p:nvPr/>
        </p:nvSpPr>
        <p:spPr bwMode="auto">
          <a:xfrm>
            <a:off x="3667125" y="4105275"/>
            <a:ext cx="1676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 b="1" i="1" baseline="30000">
                <a:solidFill>
                  <a:schemeClr val="bg1"/>
                </a:solidFill>
              </a:rPr>
              <a:t>Cryomodule</a:t>
            </a:r>
          </a:p>
        </p:txBody>
      </p:sp>
      <p:pic>
        <p:nvPicPr>
          <p:cNvPr id="172040" name="Picture 8" descr="Erro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2650" y="4556125"/>
            <a:ext cx="3181350" cy="230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41" name="Text Box 9"/>
          <p:cNvSpPr txBox="1">
            <a:spLocks noChangeArrowheads="1"/>
          </p:cNvSpPr>
          <p:nvPr/>
        </p:nvSpPr>
        <p:spPr bwMode="auto">
          <a:xfrm>
            <a:off x="2190750" y="182563"/>
            <a:ext cx="3381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XFEL Acceleration Section</a:t>
            </a:r>
          </a:p>
        </p:txBody>
      </p:sp>
      <p:sp>
        <p:nvSpPr>
          <p:cNvPr id="172042" name="Rectangle 10"/>
          <p:cNvSpPr>
            <a:spLocks noChangeArrowheads="1"/>
          </p:cNvSpPr>
          <p:nvPr/>
        </p:nvSpPr>
        <p:spPr bwMode="auto">
          <a:xfrm>
            <a:off x="2200275" y="146050"/>
            <a:ext cx="3543300" cy="473075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9" name="Text Box 5"/>
          <p:cNvSpPr txBox="1">
            <a:spLocks noChangeArrowheads="1"/>
          </p:cNvSpPr>
          <p:nvPr/>
        </p:nvSpPr>
        <p:spPr bwMode="auto">
          <a:xfrm>
            <a:off x="3276600" y="325438"/>
            <a:ext cx="2303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High Power Tubes</a:t>
            </a:r>
          </a:p>
        </p:txBody>
      </p:sp>
      <p:sp>
        <p:nvSpPr>
          <p:cNvPr id="185350" name="Rectangle 6"/>
          <p:cNvSpPr>
            <a:spLocks noChangeArrowheads="1"/>
          </p:cNvSpPr>
          <p:nvPr/>
        </p:nvSpPr>
        <p:spPr bwMode="auto">
          <a:xfrm>
            <a:off x="3171825" y="269875"/>
            <a:ext cx="2574925" cy="5207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5351" name="Picture 7" descr="rf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1247775"/>
            <a:ext cx="3221038" cy="258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35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100" y="1292225"/>
            <a:ext cx="2670175" cy="413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54" name="Picture 1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4563" y="4132263"/>
            <a:ext cx="2122487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5355" name="Text Box 11"/>
          <p:cNvSpPr txBox="1">
            <a:spLocks noChangeArrowheads="1"/>
          </p:cNvSpPr>
          <p:nvPr/>
        </p:nvSpPr>
        <p:spPr bwMode="auto">
          <a:xfrm>
            <a:off x="4679950" y="941388"/>
            <a:ext cx="2038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Comic Sans MS" pitchFamily="66" charset="0"/>
              </a:rPr>
              <a:t>1.2 MW at 500MHz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060" name="Group 4"/>
          <p:cNvGrpSpPr>
            <a:grpSpLocks/>
          </p:cNvGrpSpPr>
          <p:nvPr/>
        </p:nvGrpSpPr>
        <p:grpSpPr bwMode="auto">
          <a:xfrm>
            <a:off x="971550" y="990600"/>
            <a:ext cx="6513513" cy="3743325"/>
            <a:chOff x="1396" y="845"/>
            <a:chExt cx="4400" cy="2791"/>
          </a:xfrm>
        </p:grpSpPr>
        <p:graphicFrame>
          <p:nvGraphicFramePr>
            <p:cNvPr id="173061" name="Object 5"/>
            <p:cNvGraphicFramePr>
              <a:graphicFrameLocks noChangeAspect="1"/>
            </p:cNvGraphicFramePr>
            <p:nvPr/>
          </p:nvGraphicFramePr>
          <p:xfrm>
            <a:off x="1396" y="845"/>
            <a:ext cx="4400" cy="27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3076" name="Image" r:id="rId3" imgW="4879633" imgH="3545358" progId="Photoshop.Image.5">
                    <p:embed/>
                  </p:oleObj>
                </mc:Choice>
                <mc:Fallback>
                  <p:oleObj name="Image" r:id="rId3" imgW="4879633" imgH="3545358" progId="Photoshop.Image.5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6" y="845"/>
                          <a:ext cx="4400" cy="27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3062" name="Text Box 6"/>
            <p:cNvSpPr txBox="1">
              <a:spLocks noChangeArrowheads="1"/>
            </p:cNvSpPr>
            <p:nvPr/>
          </p:nvSpPr>
          <p:spPr bwMode="auto">
            <a:xfrm>
              <a:off x="3983" y="1389"/>
              <a:ext cx="689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sv-SE" altLang="en-US" sz="1600">
                  <a:solidFill>
                    <a:schemeClr val="bg1"/>
                  </a:solidFill>
                  <a:latin typeface="Gill Sans" pitchFamily="116" charset="0"/>
                </a:rPr>
                <a:t>detectors</a:t>
              </a:r>
              <a:endParaRPr lang="en-US" altLang="en-US" sz="1600">
                <a:solidFill>
                  <a:schemeClr val="bg1"/>
                </a:solidFill>
                <a:latin typeface="Gill Sans" pitchFamily="116" charset="0"/>
              </a:endParaRPr>
            </a:p>
          </p:txBody>
        </p:sp>
        <p:sp>
          <p:nvSpPr>
            <p:cNvPr id="173063" name="Text Box 7"/>
            <p:cNvSpPr txBox="1">
              <a:spLocks noChangeArrowheads="1"/>
            </p:cNvSpPr>
            <p:nvPr/>
          </p:nvSpPr>
          <p:spPr bwMode="auto">
            <a:xfrm>
              <a:off x="1623" y="1072"/>
              <a:ext cx="1404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sv-SE" altLang="en-US" sz="1600">
                  <a:solidFill>
                    <a:schemeClr val="bg1"/>
                  </a:solidFill>
                  <a:latin typeface="Gill Sans" pitchFamily="116" charset="0"/>
                </a:rPr>
                <a:t>SAMPLE INJECTOR</a:t>
              </a:r>
              <a:endParaRPr lang="en-US" altLang="en-US" sz="1600">
                <a:solidFill>
                  <a:schemeClr val="bg1"/>
                </a:solidFill>
                <a:latin typeface="Gill Sans" pitchFamily="116" charset="0"/>
              </a:endParaRPr>
            </a:p>
          </p:txBody>
        </p:sp>
        <p:sp>
          <p:nvSpPr>
            <p:cNvPr id="173064" name="Text Box 8"/>
            <p:cNvSpPr txBox="1">
              <a:spLocks noChangeArrowheads="1"/>
            </p:cNvSpPr>
            <p:nvPr/>
          </p:nvSpPr>
          <p:spPr bwMode="auto">
            <a:xfrm>
              <a:off x="1521" y="2097"/>
              <a:ext cx="773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sv-SE" altLang="en-US" sz="1600">
                  <a:solidFill>
                    <a:schemeClr val="bg1"/>
                  </a:solidFill>
                  <a:latin typeface="Gill Sans" pitchFamily="116" charset="0"/>
                </a:rPr>
                <a:t>X-fel pulse</a:t>
              </a:r>
              <a:endParaRPr lang="en-US" altLang="en-US" sz="1600">
                <a:solidFill>
                  <a:schemeClr val="bg1"/>
                </a:solidFill>
                <a:latin typeface="Gill Sans" pitchFamily="116" charset="0"/>
              </a:endParaRPr>
            </a:p>
          </p:txBody>
        </p:sp>
        <p:sp>
          <p:nvSpPr>
            <p:cNvPr id="173065" name="Text Box 9"/>
            <p:cNvSpPr txBox="1">
              <a:spLocks noChangeArrowheads="1"/>
            </p:cNvSpPr>
            <p:nvPr/>
          </p:nvSpPr>
          <p:spPr bwMode="auto">
            <a:xfrm>
              <a:off x="3893" y="3385"/>
              <a:ext cx="1552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sv-SE" altLang="en-US" sz="1600">
                  <a:solidFill>
                    <a:schemeClr val="bg1"/>
                  </a:solidFill>
                  <a:latin typeface="Gill Sans" pitchFamily="116" charset="0"/>
                </a:rPr>
                <a:t>X-ray diffraction pattern</a:t>
              </a:r>
              <a:endParaRPr lang="en-US" altLang="en-US" sz="1600">
                <a:solidFill>
                  <a:schemeClr val="bg1"/>
                </a:solidFill>
                <a:latin typeface="Gill Sans" pitchFamily="116" charset="0"/>
              </a:endParaRPr>
            </a:p>
          </p:txBody>
        </p:sp>
      </p:grpSp>
      <p:sp>
        <p:nvSpPr>
          <p:cNvPr id="173066" name="Text Box 10"/>
          <p:cNvSpPr txBox="1">
            <a:spLocks noChangeArrowheads="1"/>
          </p:cNvSpPr>
          <p:nvPr/>
        </p:nvSpPr>
        <p:spPr bwMode="auto">
          <a:xfrm>
            <a:off x="2628900" y="258763"/>
            <a:ext cx="310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Single-shot Experiments</a:t>
            </a:r>
          </a:p>
        </p:txBody>
      </p:sp>
      <p:sp>
        <p:nvSpPr>
          <p:cNvPr id="173067" name="Rectangle 11"/>
          <p:cNvSpPr>
            <a:spLocks noChangeArrowheads="1"/>
          </p:cNvSpPr>
          <p:nvPr/>
        </p:nvSpPr>
        <p:spPr bwMode="auto">
          <a:xfrm>
            <a:off x="2638425" y="222250"/>
            <a:ext cx="3248025" cy="473075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306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0213" y="4552950"/>
            <a:ext cx="5248275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50" y="3798888"/>
            <a:ext cx="3794125" cy="264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5173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6438" y="3781425"/>
            <a:ext cx="4065587" cy="267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174" name="Rectangle 6"/>
          <p:cNvSpPr>
            <a:spLocks noChangeArrowheads="1"/>
          </p:cNvSpPr>
          <p:nvPr/>
        </p:nvSpPr>
        <p:spPr bwMode="auto">
          <a:xfrm>
            <a:off x="2257425" y="228600"/>
            <a:ext cx="501967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>
            <a:spAutoFit/>
          </a:bodyPr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Spring8 Compact SASE Source (SCSS) </a:t>
            </a:r>
          </a:p>
        </p:txBody>
      </p:sp>
      <p:sp>
        <p:nvSpPr>
          <p:cNvPr id="135175" name="Rectangle 7"/>
          <p:cNvSpPr>
            <a:spLocks noChangeArrowheads="1"/>
          </p:cNvSpPr>
          <p:nvPr/>
        </p:nvSpPr>
        <p:spPr bwMode="auto">
          <a:xfrm>
            <a:off x="2339975" y="146050"/>
            <a:ext cx="4848225" cy="5080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5176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4375" y="971550"/>
            <a:ext cx="4048125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5177" name="Picture 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" y="977900"/>
            <a:ext cx="3781425" cy="27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7" name="Rectangle 7"/>
          <p:cNvSpPr>
            <a:spLocks noChangeArrowheads="1"/>
          </p:cNvSpPr>
          <p:nvPr/>
        </p:nvSpPr>
        <p:spPr bwMode="auto">
          <a:xfrm>
            <a:off x="866775" y="952500"/>
            <a:ext cx="7315200" cy="55054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8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3963" y="1270000"/>
            <a:ext cx="6553200" cy="491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8965" name="Text Box 5"/>
          <p:cNvSpPr txBox="1">
            <a:spLocks noChangeArrowheads="1"/>
          </p:cNvSpPr>
          <p:nvPr/>
        </p:nvSpPr>
        <p:spPr bwMode="auto">
          <a:xfrm>
            <a:off x="2847975" y="220663"/>
            <a:ext cx="3178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Soft X-ray FEL Facilities</a:t>
            </a:r>
          </a:p>
        </p:txBody>
      </p:sp>
      <p:sp>
        <p:nvSpPr>
          <p:cNvPr id="168966" name="Rectangle 6"/>
          <p:cNvSpPr>
            <a:spLocks noChangeArrowheads="1"/>
          </p:cNvSpPr>
          <p:nvPr/>
        </p:nvSpPr>
        <p:spPr bwMode="auto">
          <a:xfrm>
            <a:off x="2857500" y="184150"/>
            <a:ext cx="3219450" cy="473075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2663825" y="411163"/>
            <a:ext cx="4779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The Electron-Recirculating Linac (ERL)</a:t>
            </a:r>
          </a:p>
        </p:txBody>
      </p:sp>
      <p:pic>
        <p:nvPicPr>
          <p:cNvPr id="1321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0" y="2660650"/>
            <a:ext cx="381000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" y="1058863"/>
            <a:ext cx="3603625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106" name="Picture 1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8788" y="4275138"/>
            <a:ext cx="3605212" cy="224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108" name="Rectangle 12"/>
          <p:cNvSpPr>
            <a:spLocks noChangeArrowheads="1"/>
          </p:cNvSpPr>
          <p:nvPr/>
        </p:nvSpPr>
        <p:spPr bwMode="auto">
          <a:xfrm>
            <a:off x="2654300" y="330200"/>
            <a:ext cx="4800600" cy="5588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09" name="Text Box 13"/>
          <p:cNvSpPr txBox="1">
            <a:spLocks noChangeArrowheads="1"/>
          </p:cNvSpPr>
          <p:nvPr/>
        </p:nvSpPr>
        <p:spPr bwMode="auto">
          <a:xfrm>
            <a:off x="5819775" y="2676525"/>
            <a:ext cx="9953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/>
              <a:t>Concept</a:t>
            </a:r>
          </a:p>
        </p:txBody>
      </p:sp>
      <p:sp>
        <p:nvSpPr>
          <p:cNvPr id="132110" name="Text Box 14"/>
          <p:cNvSpPr txBox="1">
            <a:spLocks noChangeArrowheads="1"/>
          </p:cNvSpPr>
          <p:nvPr/>
        </p:nvSpPr>
        <p:spPr bwMode="auto">
          <a:xfrm>
            <a:off x="7400925" y="4073525"/>
            <a:ext cx="15589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/>
              <a:t>4</a:t>
            </a:r>
            <a:r>
              <a:rPr lang="en-US" altLang="en-US" sz="1600" b="1" baseline="30000"/>
              <a:t>th</a:t>
            </a:r>
            <a:r>
              <a:rPr lang="en-US" altLang="en-US" sz="1600" b="1"/>
              <a:t> Generation</a:t>
            </a:r>
          </a:p>
          <a:p>
            <a:r>
              <a:rPr lang="en-US" altLang="en-US" sz="1600" b="1"/>
              <a:t>Machine</a:t>
            </a:r>
          </a:p>
        </p:txBody>
      </p:sp>
      <p:sp>
        <p:nvSpPr>
          <p:cNvPr id="132111" name="Text Box 15"/>
          <p:cNvSpPr txBox="1">
            <a:spLocks noChangeArrowheads="1"/>
          </p:cNvSpPr>
          <p:nvPr/>
        </p:nvSpPr>
        <p:spPr bwMode="auto">
          <a:xfrm>
            <a:off x="2733675" y="1152525"/>
            <a:ext cx="8810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>
                <a:solidFill>
                  <a:schemeClr val="bg1"/>
                </a:solidFill>
              </a:rPr>
              <a:t>CEBAF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5" name="Picture 5"/>
          <p:cNvPicPr>
            <a:picLocks noChangeAspect="1" noChangeArrowheads="1"/>
          </p:cNvPicPr>
          <p:nvPr/>
        </p:nvPicPr>
        <p:blipFill>
          <a:blip r:embed="rId2">
            <a:lum bright="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687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2447925" y="1143000"/>
            <a:ext cx="431400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i="1" dirty="0">
                <a:solidFill>
                  <a:srgbClr val="FF33CC"/>
                </a:solidFill>
                <a:latin typeface="Comic Sans MS" pitchFamily="66" charset="0"/>
              </a:rPr>
              <a:t>      </a:t>
            </a:r>
            <a:r>
              <a:rPr lang="en-US" altLang="en-US" sz="3200" i="1" dirty="0">
                <a:latin typeface="Comic Sans MS" pitchFamily="66" charset="0"/>
              </a:rPr>
              <a:t>THANK YOU !</a:t>
            </a:r>
          </a:p>
          <a:p>
            <a:endParaRPr lang="en-US" altLang="en-US" sz="3200" i="1" dirty="0">
              <a:latin typeface="Comic Sans MS" pitchFamily="66" charset="0"/>
            </a:endParaRPr>
          </a:p>
          <a:p>
            <a:r>
              <a:rPr lang="en-US" altLang="en-US" sz="3200" i="1" dirty="0" smtClean="0">
                <a:latin typeface="Comic Sans MS" pitchFamily="66" charset="0"/>
              </a:rPr>
              <a:t>- Enjoy </a:t>
            </a:r>
            <a:r>
              <a:rPr lang="en-US" altLang="en-US" sz="3200" i="1" dirty="0">
                <a:latin typeface="Comic Sans MS" pitchFamily="66" charset="0"/>
              </a:rPr>
              <a:t>the </a:t>
            </a:r>
            <a:r>
              <a:rPr lang="en-US" altLang="en-US" sz="3200" i="1" dirty="0" smtClean="0">
                <a:latin typeface="Comic Sans MS" pitchFamily="66" charset="0"/>
              </a:rPr>
              <a:t>Program -</a:t>
            </a:r>
            <a:endParaRPr lang="en-US" altLang="en-US" sz="3200" i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252" name="Group 4"/>
          <p:cNvGrpSpPr>
            <a:grpSpLocks/>
          </p:cNvGrpSpPr>
          <p:nvPr/>
        </p:nvGrpSpPr>
        <p:grpSpPr bwMode="auto">
          <a:xfrm>
            <a:off x="3476625" y="1514475"/>
            <a:ext cx="5143500" cy="3824288"/>
            <a:chOff x="288" y="480"/>
            <a:chExt cx="4848" cy="4232"/>
          </a:xfrm>
        </p:grpSpPr>
        <p:pic>
          <p:nvPicPr>
            <p:cNvPr id="181253" name="Picture 5" descr="pic2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480"/>
              <a:ext cx="4627" cy="3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1254" name="Text Box 6"/>
            <p:cNvSpPr txBox="1">
              <a:spLocks noChangeArrowheads="1"/>
            </p:cNvSpPr>
            <p:nvPr/>
          </p:nvSpPr>
          <p:spPr bwMode="auto">
            <a:xfrm>
              <a:off x="288" y="3935"/>
              <a:ext cx="4848" cy="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>
                  <a:latin typeface="Comic Sans MS" pitchFamily="66" charset="0"/>
                </a:rPr>
                <a:t>Princeton-Stanford colliding beam storage rings - 1960</a:t>
              </a:r>
            </a:p>
          </p:txBody>
        </p:sp>
      </p:grpSp>
      <p:sp>
        <p:nvSpPr>
          <p:cNvPr id="181255" name="Text Box 7"/>
          <p:cNvSpPr txBox="1">
            <a:spLocks noChangeArrowheads="1"/>
          </p:cNvSpPr>
          <p:nvPr/>
        </p:nvSpPr>
        <p:spPr bwMode="auto">
          <a:xfrm>
            <a:off x="2752725" y="220663"/>
            <a:ext cx="3549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CC"/>
                </a:solidFill>
                <a:latin typeface="Comic Sans MS" pitchFamily="66" charset="0"/>
              </a:rPr>
              <a:t>Emergence of Storage Rings</a:t>
            </a:r>
          </a:p>
        </p:txBody>
      </p:sp>
      <p:sp>
        <p:nvSpPr>
          <p:cNvPr id="181256" name="Rectangle 8"/>
          <p:cNvSpPr>
            <a:spLocks noChangeArrowheads="1"/>
          </p:cNvSpPr>
          <p:nvPr/>
        </p:nvSpPr>
        <p:spPr bwMode="auto">
          <a:xfrm>
            <a:off x="2647950" y="165100"/>
            <a:ext cx="3698875" cy="5207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1257" name="Picture 9" descr="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775" y="1398588"/>
            <a:ext cx="2135188" cy="336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58" name="Text Box 10"/>
          <p:cNvSpPr txBox="1">
            <a:spLocks noChangeArrowheads="1"/>
          </p:cNvSpPr>
          <p:nvPr/>
        </p:nvSpPr>
        <p:spPr bwMode="auto">
          <a:xfrm>
            <a:off x="266700" y="4772025"/>
            <a:ext cx="38576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>
                <a:latin typeface="Comic Sans MS" pitchFamily="66" charset="0"/>
              </a:rPr>
              <a:t>ADA</a:t>
            </a:r>
          </a:p>
          <a:p>
            <a:pPr algn="ctr">
              <a:spcBef>
                <a:spcPct val="50000"/>
              </a:spcBef>
            </a:pPr>
            <a:r>
              <a:rPr lang="en-US" altLang="en-US" sz="2000">
                <a:latin typeface="Comic Sans MS" pitchFamily="66" charset="0"/>
              </a:rPr>
              <a:t>(Frascati, 1960)</a:t>
            </a:r>
            <a:r>
              <a:rPr lang="en-US" altLang="en-US">
                <a:latin typeface="Comic Sans MS" pitchFamily="66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7513" y="1266825"/>
            <a:ext cx="4010025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550" name="Text Box 6"/>
          <p:cNvSpPr txBox="1">
            <a:spLocks noChangeArrowheads="1"/>
          </p:cNvSpPr>
          <p:nvPr/>
        </p:nvSpPr>
        <p:spPr bwMode="auto">
          <a:xfrm>
            <a:off x="2047875" y="258763"/>
            <a:ext cx="36615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 smtClean="0">
                <a:solidFill>
                  <a:srgbClr val="FF33CC"/>
                </a:solidFill>
                <a:latin typeface="Comic Sans MS" pitchFamily="66" charset="0"/>
              </a:rPr>
              <a:t>The linear </a:t>
            </a:r>
            <a:r>
              <a:rPr lang="en-US" altLang="en-US" sz="2000" dirty="0">
                <a:solidFill>
                  <a:srgbClr val="FF33CC"/>
                </a:solidFill>
                <a:latin typeface="Comic Sans MS" pitchFamily="66" charset="0"/>
              </a:rPr>
              <a:t>accelerator (</a:t>
            </a:r>
            <a:r>
              <a:rPr lang="en-US" altLang="en-US" sz="2000" dirty="0" err="1">
                <a:solidFill>
                  <a:srgbClr val="FF33CC"/>
                </a:solidFill>
                <a:latin typeface="Comic Sans MS" pitchFamily="66" charset="0"/>
              </a:rPr>
              <a:t>linac</a:t>
            </a:r>
            <a:r>
              <a:rPr lang="en-US" altLang="en-US" sz="2000" dirty="0">
                <a:solidFill>
                  <a:srgbClr val="FF33CC"/>
                </a:solidFill>
                <a:latin typeface="Comic Sans MS" pitchFamily="66" charset="0"/>
              </a:rPr>
              <a:t>)</a:t>
            </a:r>
          </a:p>
        </p:txBody>
      </p:sp>
      <p:pic>
        <p:nvPicPr>
          <p:cNvPr id="1085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" y="1276350"/>
            <a:ext cx="2117725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50" y="5300663"/>
            <a:ext cx="276225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5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6850" y="3725863"/>
            <a:ext cx="4102100" cy="291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554" name="Text Box 10"/>
          <p:cNvSpPr txBox="1">
            <a:spLocks noChangeArrowheads="1"/>
          </p:cNvSpPr>
          <p:nvPr/>
        </p:nvSpPr>
        <p:spPr bwMode="auto">
          <a:xfrm>
            <a:off x="7000875" y="6346825"/>
            <a:ext cx="1677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000">
                <a:solidFill>
                  <a:srgbClr val="00FF00"/>
                </a:solidFill>
                <a:latin typeface="Comic Sans MS" pitchFamily="66" charset="0"/>
              </a:rPr>
              <a:t>Joel Parkinson</a:t>
            </a:r>
          </a:p>
        </p:txBody>
      </p:sp>
      <p:sp>
        <p:nvSpPr>
          <p:cNvPr id="108555" name="Rectangle 11"/>
          <p:cNvSpPr>
            <a:spLocks noChangeArrowheads="1"/>
          </p:cNvSpPr>
          <p:nvPr/>
        </p:nvSpPr>
        <p:spPr bwMode="auto">
          <a:xfrm>
            <a:off x="1997075" y="200025"/>
            <a:ext cx="4454525" cy="5207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2613025" y="857250"/>
            <a:ext cx="2962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Comic Sans MS" pitchFamily="66" charset="0"/>
              </a:rPr>
              <a:t>- disk loaded waveguides -</a:t>
            </a:r>
          </a:p>
        </p:txBody>
      </p:sp>
      <p:sp>
        <p:nvSpPr>
          <p:cNvPr id="108557" name="Rectangle 13"/>
          <p:cNvSpPr>
            <a:spLocks noChangeArrowheads="1"/>
          </p:cNvSpPr>
          <p:nvPr/>
        </p:nvSpPr>
        <p:spPr bwMode="auto">
          <a:xfrm>
            <a:off x="2914650" y="4333875"/>
            <a:ext cx="1104900" cy="428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22945</TotalTime>
  <Words>1059</Words>
  <Application>Microsoft Office PowerPoint</Application>
  <PresentationFormat>On-screen Show (4:3)</PresentationFormat>
  <Paragraphs>312</Paragraphs>
  <Slides>74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74</vt:i4>
      </vt:variant>
    </vt:vector>
  </HeadingPairs>
  <TitlesOfParts>
    <vt:vector size="80" baseType="lpstr">
      <vt:lpstr>Default Design</vt:lpstr>
      <vt:lpstr>Equation</vt:lpstr>
      <vt:lpstr>Bitmap Image</vt:lpstr>
      <vt:lpstr>Picture</vt:lpstr>
      <vt:lpstr>Worksheet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Stanford Linear Accelerator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corbett</dc:creator>
  <cp:lastModifiedBy>bolandm</cp:lastModifiedBy>
  <cp:revision>278</cp:revision>
  <dcterms:created xsi:type="dcterms:W3CDTF">2007-04-05T16:30:12Z</dcterms:created>
  <dcterms:modified xsi:type="dcterms:W3CDTF">2016-01-18T01:43:08Z</dcterms:modified>
</cp:coreProperties>
</file>