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50" r:id="rId1"/>
    <p:sldMasterId id="2147483754" r:id="rId2"/>
  </p:sldMasterIdLst>
  <p:notesMasterIdLst>
    <p:notesMasterId r:id="rId26"/>
  </p:notesMasterIdLst>
  <p:handoutMasterIdLst>
    <p:handoutMasterId r:id="rId27"/>
  </p:handoutMasterIdLst>
  <p:sldIdLst>
    <p:sldId id="326" r:id="rId3"/>
    <p:sldId id="333" r:id="rId4"/>
    <p:sldId id="327" r:id="rId5"/>
    <p:sldId id="339" r:id="rId6"/>
    <p:sldId id="332" r:id="rId7"/>
    <p:sldId id="340" r:id="rId8"/>
    <p:sldId id="337" r:id="rId9"/>
    <p:sldId id="338" r:id="rId10"/>
    <p:sldId id="334" r:id="rId11"/>
    <p:sldId id="335" r:id="rId12"/>
    <p:sldId id="336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30" r:id="rId22"/>
    <p:sldId id="349" r:id="rId23"/>
    <p:sldId id="331" r:id="rId24"/>
    <p:sldId id="329" r:id="rId25"/>
  </p:sldIdLst>
  <p:sldSz cx="9144000" cy="6858000" type="screen4x3"/>
  <p:notesSz cx="9926638" cy="679767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DC3"/>
    <a:srgbClr val="5C81CE"/>
    <a:srgbClr val="FFFFFF"/>
    <a:srgbClr val="9578F2"/>
    <a:srgbClr val="00FFCC"/>
    <a:srgbClr val="F9FDDB"/>
    <a:srgbClr val="CCFF99"/>
    <a:srgbClr val="FFCC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93165" autoAdjust="0"/>
  </p:normalViewPr>
  <p:slideViewPr>
    <p:cSldViewPr snapToGrid="0">
      <p:cViewPr>
        <p:scale>
          <a:sx n="100" d="100"/>
          <a:sy n="100" d="100"/>
        </p:scale>
        <p:origin x="98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1788" y="78"/>
      </p:cViewPr>
      <p:guideLst>
        <p:guide orient="horz" pos="2141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73050" y="6465888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95" tIns="45747" rIns="91495" bIns="4574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31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303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75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4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01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9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GB" sz="1400" smtClean="0">
              <a:latin typeface="Arial" charset="0"/>
            </a:endParaRP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0" y="6378575"/>
            <a:ext cx="99266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95" tIns="45747" rIns="91495" bIns="45747">
            <a:spAutoFit/>
          </a:bodyPr>
          <a:lstStyle>
            <a:lvl1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31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303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75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47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019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91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GB" sz="8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Copyright © 2017 - SCK•CEN - </a:t>
            </a:r>
            <a:r>
              <a:rPr lang="en-US" sz="8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This presentation contains preliminary data for dedicated use ONLY and may not be cited without the explicit permission of the author.</a:t>
            </a:r>
            <a:r>
              <a:rPr lang="nl-NL" sz="8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US" sz="800" dirty="0" smtClean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05966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7150" y="3249613"/>
            <a:ext cx="72707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26" tIns="45157" rIns="91926" bIns="45157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GB" noProof="0" smtClean="0"/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5013" y="517525"/>
            <a:ext cx="3378200" cy="2533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0" y="6477000"/>
            <a:ext cx="99266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95" tIns="45747" rIns="91495" bIns="45747">
            <a:spAutoFit/>
          </a:bodyPr>
          <a:lstStyle>
            <a:lvl1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31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303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75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47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019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91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GB" sz="8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Copyright © 2017 - SCK•CEN - </a:t>
            </a:r>
            <a:r>
              <a:rPr lang="en-US" sz="8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This presentation contains preliminary data for dedicated use ONLY and may not be cited without the explicit permission of the author.</a:t>
            </a:r>
            <a:r>
              <a:rPr lang="nl-NL" sz="8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</a:t>
            </a:r>
            <a:endParaRPr lang="en-US" sz="800" dirty="0" smtClean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8963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762000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5425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61830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57719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7232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131" y="2130425"/>
            <a:ext cx="8562643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257" y="3886200"/>
            <a:ext cx="8584792" cy="1752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l-BE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7834078" y="24992"/>
            <a:ext cx="1235055" cy="258854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1B492441-0EAF-483D-8500-C54EB8F6570A}" type="datetime1">
              <a:rPr lang="nl-BE" smtClean="0"/>
              <a:pPr>
                <a:defRPr/>
              </a:pPr>
              <a:t>2017-10-23</a:t>
            </a:fld>
            <a:endParaRPr lang="nl-BE" dirty="0"/>
          </a:p>
        </p:txBody>
      </p:sp>
      <p:sp>
        <p:nvSpPr>
          <p:cNvPr id="9" name="Rectangle 16"/>
          <p:cNvSpPr txBox="1">
            <a:spLocks noChangeArrowheads="1"/>
          </p:cNvSpPr>
          <p:nvPr userDrawn="1"/>
        </p:nvSpPr>
        <p:spPr>
          <a:xfrm>
            <a:off x="3803648" y="6456308"/>
            <a:ext cx="1543792" cy="325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3868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42" y="467833"/>
            <a:ext cx="8579821" cy="50080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5" y="1148317"/>
            <a:ext cx="8573386" cy="5092126"/>
          </a:xfrm>
        </p:spPr>
        <p:txBody>
          <a:bodyPr/>
          <a:lstStyle>
            <a:lvl1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6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7834078" y="24992"/>
            <a:ext cx="1235055" cy="258854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1B492441-0EAF-483D-8500-C54EB8F6570A}" type="datetime1">
              <a:rPr lang="nl-BE" smtClean="0"/>
              <a:pPr>
                <a:defRPr/>
              </a:pPr>
              <a:t>2017-10-23</a:t>
            </a:fld>
            <a:endParaRPr lang="nl-BE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800104" y="6455849"/>
            <a:ext cx="1543792" cy="32514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flipH="1">
            <a:off x="391886" y="1054833"/>
            <a:ext cx="839585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DC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91803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7834078" y="24992"/>
            <a:ext cx="1235055" cy="258854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1B492441-0EAF-483D-8500-C54EB8F6570A}" type="datetime1">
              <a:rPr lang="nl-BE" smtClean="0"/>
              <a:pPr>
                <a:defRPr/>
              </a:pPr>
              <a:t>2017-10-23</a:t>
            </a:fld>
            <a:endParaRPr lang="nl-BE" dirty="0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800104" y="6455849"/>
            <a:ext cx="1543792" cy="32514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2939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08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8406" y="541338"/>
            <a:ext cx="8580957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152" tIns="37152" rIns="37152" bIns="3715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6446" y="1443841"/>
            <a:ext cx="8562753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3219" tIns="41610" rIns="83219" bIns="416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0"/>
            <a:endParaRPr lang="en-US" dirty="0" smtClean="0"/>
          </a:p>
        </p:txBody>
      </p:sp>
      <p:pic>
        <p:nvPicPr>
          <p:cNvPr id="6" name="Picture 2" descr="O:\DOKUMENT\Diensten\COM\MPR\mpr\Corporate_design\SCKCEN\60jaar SCK•CEN\huisstijl\elements\balk_60y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2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O:\DOKUMENT\Diensten\COM\MPR\mpr\Corporate_design\SCKCEN\60jaar SCK•CEN\huisstijl\elements\balk60yonder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6425"/>
            <a:ext cx="914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ate Placeholder 1"/>
          <p:cNvSpPr>
            <a:spLocks noGrp="1"/>
          </p:cNvSpPr>
          <p:nvPr>
            <p:ph type="dt" sz="half" idx="2"/>
          </p:nvPr>
        </p:nvSpPr>
        <p:spPr>
          <a:xfrm>
            <a:off x="7834078" y="24992"/>
            <a:ext cx="1235055" cy="258854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1B492441-0EAF-483D-8500-C54EB8F6570A}" type="datetime1">
              <a:rPr lang="nl-BE" smtClean="0"/>
              <a:pPr>
                <a:defRPr/>
              </a:pPr>
              <a:t>2017-10-23</a:t>
            </a:fld>
            <a:endParaRPr lang="nl-BE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572000" y="6453206"/>
            <a:ext cx="420777" cy="32514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F362BDEC-6E0C-4592-BD83-F94B866EFC32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" name="TextBox 9" title="AlexandriaReference"/>
          <p:cNvSpPr txBox="1"/>
          <p:nvPr userDrawn="1"/>
        </p:nvSpPr>
        <p:spPr>
          <a:xfrm>
            <a:off x="0" y="6508058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SCK•CEN/26386192</a:t>
            </a:r>
            <a:endParaRPr kumimoji="0" lang="nl-BE" sz="8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extBox 10" title="AlexandriaSecurltyClearance"/>
          <p:cNvSpPr txBox="1"/>
          <p:nvPr userDrawn="1"/>
        </p:nvSpPr>
        <p:spPr>
          <a:xfrm>
            <a:off x="1331640" y="6453336"/>
            <a:ext cx="165618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800" b="0" i="1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kumimoji="0" lang="nl-BE" sz="8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extBox 11" title="AlexandriaDistributionLimitations"/>
          <p:cNvSpPr txBox="1"/>
          <p:nvPr userDrawn="1"/>
        </p:nvSpPr>
        <p:spPr>
          <a:xfrm>
            <a:off x="2850291" y="6508058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i="1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Restricted</a:t>
            </a:r>
            <a:endParaRPr kumimoji="0" lang="fr-FR" sz="8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" name="Picture 3" descr="O:\DOKUMENT\Diensten\COM\MPR\mpr\Corporate_design\SCKCEN\60jaar SCK•CEN\huisstijl\elements\balk60yonder.png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90" b="50167"/>
          <a:stretch/>
        </p:blipFill>
        <p:spPr bwMode="auto">
          <a:xfrm>
            <a:off x="7067550" y="6437189"/>
            <a:ext cx="1703672" cy="2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"/>
          <p:cNvSpPr txBox="1">
            <a:spLocks noChangeArrowheads="1"/>
          </p:cNvSpPr>
          <p:nvPr userDrawn="1"/>
        </p:nvSpPr>
        <p:spPr bwMode="auto">
          <a:xfrm>
            <a:off x="7861300" y="6461892"/>
            <a:ext cx="11049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Copyright © 2017 SCK•CEN</a:t>
            </a:r>
            <a:endParaRPr lang="en-GB" sz="7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3" name="TextBox 12" title="AlexandriaAlternativeReference"/>
          <p:cNvSpPr txBox="1"/>
          <p:nvPr userDrawn="1"/>
        </p:nvSpPr>
        <p:spPr>
          <a:xfrm>
            <a:off x="1425145" y="6508058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kumimoji="0" lang="nl-BE" sz="8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extBox 14" title="AlexandriaEventAttributes"/>
          <p:cNvSpPr txBox="1"/>
          <p:nvPr userDrawn="1"/>
        </p:nvSpPr>
        <p:spPr>
          <a:xfrm>
            <a:off x="5001596" y="6508058"/>
            <a:ext cx="305881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800" b="0" i="1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kumimoji="0" lang="nl-BE" sz="8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74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 b="0">
          <a:solidFill>
            <a:srgbClr val="007DC3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2pPr>
      <a:lvl3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3pPr>
      <a:lvl4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4pPr>
      <a:lvl5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5pPr>
      <a:lvl6pPr marL="4572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6pPr>
      <a:lvl7pPr marL="9144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7pPr>
      <a:lvl8pPr marL="13716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8pPr>
      <a:lvl9pPr marL="18288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9pPr>
    </p:titleStyle>
    <p:bodyStyle>
      <a:lvl1pPr marL="309563" indent="-309563" algn="l" defTabSz="685800" rtl="0" eaLnBrk="1" fontAlgn="base" hangingPunct="1">
        <a:spcBef>
          <a:spcPct val="20000"/>
        </a:spcBef>
        <a:spcAft>
          <a:spcPct val="0"/>
        </a:spcAft>
        <a:buClr>
          <a:srgbClr val="007DC3"/>
        </a:buClr>
        <a:buSzPct val="100000"/>
        <a:buFont typeface="Wingdings" pitchFamily="2" charset="2"/>
        <a:buChar char="l"/>
        <a:defRPr sz="2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666750" indent="-244475" algn="l" defTabSz="685800" rtl="0" eaLnBrk="1" fontAlgn="base" hangingPunct="1">
        <a:spcBef>
          <a:spcPct val="20000"/>
        </a:spcBef>
        <a:spcAft>
          <a:spcPct val="0"/>
        </a:spcAft>
        <a:buClr>
          <a:srgbClr val="11AAFF"/>
        </a:buClr>
        <a:buSzPct val="100000"/>
        <a:buFont typeface="Wingdings" pitchFamily="2" charset="2"/>
        <a:buChar char="l"/>
        <a:defRPr sz="20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028700" indent="-206375" algn="l" defTabSz="685800" rtl="0" eaLnBrk="1" fontAlgn="base" hangingPunct="1">
        <a:spcBef>
          <a:spcPct val="20000"/>
        </a:spcBef>
        <a:spcAft>
          <a:spcPct val="0"/>
        </a:spcAft>
        <a:buClr>
          <a:srgbClr val="8FD7FF"/>
        </a:buClr>
        <a:buSzPct val="100000"/>
        <a:buFont typeface="Wingdings" pitchFamily="2" charset="2"/>
        <a:buChar char="l"/>
        <a:defRPr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439863" indent="-204788" algn="l" defTabSz="685800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Times New Roman" pitchFamily="18" charset="0"/>
        </a:defRPr>
      </a:lvl4pPr>
      <a:lvl5pPr marL="18526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5pPr>
      <a:lvl6pPr marL="23098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6pPr>
      <a:lvl7pPr marL="27670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7pPr>
      <a:lvl8pPr marL="32242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8pPr>
      <a:lvl9pPr marL="36814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ALEXANDRIA INTEGRATION</a:t>
            </a:r>
            <a:br>
              <a:rPr lang="en-US" dirty="0" smtClean="0"/>
            </a:br>
            <a:r>
              <a:rPr lang="en-US" dirty="0" smtClean="0"/>
              <a:t>Do not delete this master!</a:t>
            </a:r>
            <a:endParaRPr lang="nl-BE" dirty="0"/>
          </a:p>
        </p:txBody>
      </p:sp>
      <p:sp>
        <p:nvSpPr>
          <p:cNvPr id="8" name="TextBox 7" title="AlexandriaReference"/>
          <p:cNvSpPr txBox="1"/>
          <p:nvPr userDrawn="1"/>
        </p:nvSpPr>
        <p:spPr>
          <a:xfrm>
            <a:off x="574158" y="1658677"/>
            <a:ext cx="14652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Attributes_Short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  <p:sp>
        <p:nvSpPr>
          <p:cNvPr id="4" name="TextBox 3" title="AlexandriaSecurltyClearance"/>
          <p:cNvSpPr txBox="1"/>
          <p:nvPr userDrawn="1"/>
        </p:nvSpPr>
        <p:spPr>
          <a:xfrm>
            <a:off x="2039358" y="2575110"/>
            <a:ext cx="14652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[Security Clearance]</a:t>
            </a:r>
          </a:p>
        </p:txBody>
      </p:sp>
      <p:sp>
        <p:nvSpPr>
          <p:cNvPr id="5" name="TextBox 4" title="AlexandriaDistributionLimitations"/>
          <p:cNvSpPr txBox="1"/>
          <p:nvPr userDrawn="1"/>
        </p:nvSpPr>
        <p:spPr>
          <a:xfrm>
            <a:off x="3504558" y="1658677"/>
            <a:ext cx="14652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[Common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Attributes_Information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Security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Classification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]</a:t>
            </a:r>
          </a:p>
        </p:txBody>
      </p:sp>
      <p:sp>
        <p:nvSpPr>
          <p:cNvPr id="6" name="TextBox 5" title="AlexandriaEventAttributes"/>
          <p:cNvSpPr txBox="1"/>
          <p:nvPr userDrawn="1"/>
        </p:nvSpPr>
        <p:spPr>
          <a:xfrm>
            <a:off x="1848149" y="3013157"/>
            <a:ext cx="4642664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[Event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Attributes_Event_Event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Name]</a:t>
            </a:r>
          </a:p>
        </p:txBody>
      </p:sp>
      <p:sp>
        <p:nvSpPr>
          <p:cNvPr id="9" name="TextBox 8" title="AlexandriaAlternativeReference"/>
          <p:cNvSpPr txBox="1"/>
          <p:nvPr userDrawn="1"/>
        </p:nvSpPr>
        <p:spPr>
          <a:xfrm>
            <a:off x="1848149" y="1661548"/>
            <a:ext cx="14652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Attributes_Alternative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</p:spTree>
    <p:extLst>
      <p:ext uri="{BB962C8B-B14F-4D97-AF65-F5344CB8AC3E}">
        <p14:creationId xmlns:p14="http://schemas.microsoft.com/office/powerpoint/2010/main" val="49138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99" y="560410"/>
            <a:ext cx="8556171" cy="427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ctr" hangingPunct="1"/>
            <a:r>
              <a:rPr lang="nl-BE" sz="3600" b="1" i="1" dirty="0" smtClean="0">
                <a:solidFill>
                  <a:srgbClr val="007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Effect of </a:t>
            </a:r>
            <a:r>
              <a:rPr lang="nl-BE" sz="3600" b="1" i="1" dirty="0" err="1" smtClean="0">
                <a:solidFill>
                  <a:srgbClr val="007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thiosulfate</a:t>
            </a:r>
            <a:r>
              <a:rPr lang="nl-BE" sz="3600" b="1" i="1" dirty="0" smtClean="0">
                <a:solidFill>
                  <a:srgbClr val="007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 on </a:t>
            </a:r>
            <a:r>
              <a:rPr lang="nl-BE" sz="3600" b="1" i="1" dirty="0" err="1" smtClean="0">
                <a:solidFill>
                  <a:srgbClr val="007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the</a:t>
            </a:r>
            <a:r>
              <a:rPr lang="nl-BE" sz="3600" b="1" i="1" dirty="0" smtClean="0">
                <a:solidFill>
                  <a:srgbClr val="007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 SCC behavior of carbon steel </a:t>
            </a:r>
            <a:r>
              <a:rPr lang="nl-BE" sz="3600" b="1" i="1" dirty="0" err="1" smtClean="0">
                <a:solidFill>
                  <a:srgbClr val="007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welds</a:t>
            </a:r>
            <a:r>
              <a:rPr lang="nl-BE" sz="3600" b="1" i="1" dirty="0" smtClean="0">
                <a:solidFill>
                  <a:srgbClr val="007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nl-BE" sz="3600" b="1" i="1" dirty="0" err="1" smtClean="0">
                <a:solidFill>
                  <a:srgbClr val="007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exposed</a:t>
            </a:r>
            <a:r>
              <a:rPr lang="nl-BE" sz="3600" b="1" i="1" dirty="0" smtClean="0">
                <a:solidFill>
                  <a:srgbClr val="007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 to concrete pore water under anoxic conditions</a:t>
            </a:r>
            <a:endParaRPr lang="nl-BE" sz="3600" b="1" i="1" dirty="0">
              <a:solidFill>
                <a:srgbClr val="007DC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 eaLnBrk="1" fontAlgn="ctr" hangingPunct="1"/>
            <a:r>
              <a:rPr lang="nl-BE" sz="2800" b="1" dirty="0">
                <a:solidFill>
                  <a:srgbClr val="007DC3"/>
                </a:solidFill>
                <a:latin typeface="Segoe UI Light" pitchFamily="34" charset="0"/>
              </a:rPr>
              <a:t> </a:t>
            </a:r>
            <a:endParaRPr lang="nl-BE" sz="2800" dirty="0">
              <a:solidFill>
                <a:srgbClr val="007DC3"/>
              </a:solidFill>
              <a:latin typeface="Segoe UI Light" pitchFamily="34" charset="0"/>
            </a:endParaRPr>
          </a:p>
          <a:p>
            <a:pPr algn="ctr" eaLnBrk="1" fontAlgn="ctr" hangingPunct="1"/>
            <a:r>
              <a:rPr lang="fr-FR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B. Kursten</a:t>
            </a:r>
            <a:r>
              <a:rPr lang="fr-FR" sz="2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*</a:t>
            </a:r>
            <a:r>
              <a:rPr lang="fr-FR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and R. </a:t>
            </a:r>
            <a:r>
              <a:rPr lang="fr-FR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Gaggiano</a:t>
            </a:r>
            <a:r>
              <a:rPr lang="fr-FR" sz="2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**</a:t>
            </a:r>
          </a:p>
          <a:p>
            <a:pPr algn="ctr" eaLnBrk="1" fontAlgn="ctr" hangingPunct="1">
              <a:spcBef>
                <a:spcPts val="900"/>
              </a:spcBef>
            </a:pPr>
            <a:r>
              <a:rPr lang="fr-FR" sz="16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</a:rPr>
              <a:t>*</a:t>
            </a:r>
            <a:r>
              <a:rPr lang="fr-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</a:rPr>
              <a:t> SCK</a:t>
            </a:r>
            <a:r>
              <a:rPr lang="fr-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sym typeface="Wingdings" panose="05000000000000000000" pitchFamily="2" charset="2"/>
              </a:rPr>
              <a:t>CEN, </a:t>
            </a:r>
            <a:r>
              <a:rPr lang="fr-FR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sym typeface="Wingdings" panose="05000000000000000000" pitchFamily="2" charset="2"/>
              </a:rPr>
              <a:t>Belgian</a:t>
            </a:r>
            <a:r>
              <a:rPr lang="fr-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sym typeface="Wingdings" panose="05000000000000000000" pitchFamily="2" charset="2"/>
              </a:rPr>
              <a:t> </a:t>
            </a:r>
            <a:r>
              <a:rPr lang="fr-FR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sym typeface="Wingdings" panose="05000000000000000000" pitchFamily="2" charset="2"/>
              </a:rPr>
              <a:t>Nuclear</a:t>
            </a:r>
            <a:r>
              <a:rPr lang="fr-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sym typeface="Wingdings" panose="05000000000000000000" pitchFamily="2" charset="2"/>
              </a:rPr>
              <a:t> </a:t>
            </a:r>
            <a:r>
              <a:rPr lang="fr-FR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sym typeface="Wingdings" panose="05000000000000000000" pitchFamily="2" charset="2"/>
              </a:rPr>
              <a:t>Research</a:t>
            </a:r>
            <a:r>
              <a:rPr lang="fr-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sym typeface="Wingdings" panose="05000000000000000000" pitchFamily="2" charset="2"/>
              </a:rPr>
              <a:t> Centre, Mol, Belgium</a:t>
            </a:r>
          </a:p>
          <a:p>
            <a:pPr algn="ctr" eaLnBrk="1" fontAlgn="ctr" hangingPunct="1"/>
            <a:r>
              <a:rPr lang="fr-FR" sz="16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</a:rPr>
              <a:t>*</a:t>
            </a:r>
            <a:r>
              <a:rPr lang="fr-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</a:rPr>
              <a:t>* ONDRAF/NIRAS, </a:t>
            </a:r>
            <a:r>
              <a:rPr lang="fr-FR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</a:rPr>
              <a:t>Belgian</a:t>
            </a:r>
            <a:r>
              <a:rPr lang="fr-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</a:rPr>
              <a:t> radioactive </a:t>
            </a:r>
            <a:r>
              <a:rPr lang="fr-FR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</a:rPr>
              <a:t>waste</a:t>
            </a:r>
            <a:r>
              <a:rPr lang="fr-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</a:rPr>
              <a:t> management </a:t>
            </a:r>
            <a:r>
              <a:rPr lang="fr-FR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</a:rPr>
              <a:t>organization</a:t>
            </a:r>
            <a:r>
              <a:rPr lang="fr-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</a:rPr>
              <a:t>, Brussels, Belgium</a:t>
            </a:r>
          </a:p>
          <a:p>
            <a:pPr algn="ctr" eaLnBrk="1" fontAlgn="ctr" hangingPunct="1"/>
            <a:endParaRPr lang="fr-F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</a:endParaRPr>
          </a:p>
          <a:p>
            <a:pPr algn="ctr" eaLnBrk="1" fontAlgn="ctr" hangingPunct="1"/>
            <a:r>
              <a:rPr lang="fr-F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</a:rPr>
              <a:t>bruno.kursten@sckcen.be</a:t>
            </a:r>
            <a:endParaRPr lang="nl-BE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01" y="4940134"/>
            <a:ext cx="2064398" cy="1288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354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Details</a:t>
            </a:r>
            <a:br>
              <a:rPr lang="en-US" dirty="0" smtClean="0"/>
            </a:br>
            <a:r>
              <a:rPr lang="en-US" sz="2000" i="1" dirty="0" smtClean="0"/>
              <a:t>Mechanical/ductility parameters deduced from SSRT tests</a:t>
            </a:r>
            <a:endParaRPr lang="nl-BE" dirty="0"/>
          </a:p>
        </p:txBody>
      </p:sp>
      <p:sp>
        <p:nvSpPr>
          <p:cNvPr id="17" name="TextBox 16"/>
          <p:cNvSpPr txBox="1"/>
          <p:nvPr/>
        </p:nvSpPr>
        <p:spPr>
          <a:xfrm>
            <a:off x="252872" y="1152000"/>
            <a:ext cx="4651704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DC3"/>
              </a:buClr>
              <a:buFont typeface="Wingdings" pitchFamily="2" charset="2"/>
              <a:buChar char=""/>
            </a:pPr>
            <a:r>
              <a:rPr lang="nl-BE" sz="2400" dirty="0" err="1">
                <a:latin typeface="+mn-lt"/>
              </a:rPr>
              <a:t>Yield</a:t>
            </a:r>
            <a:r>
              <a:rPr lang="nl-BE" sz="2400" dirty="0">
                <a:latin typeface="+mn-lt"/>
              </a:rPr>
              <a:t> </a:t>
            </a:r>
            <a:r>
              <a:rPr lang="nl-BE" sz="2400" dirty="0" err="1">
                <a:latin typeface="+mn-lt"/>
              </a:rPr>
              <a:t>strength</a:t>
            </a:r>
            <a:r>
              <a:rPr lang="nl-BE" sz="2400" dirty="0">
                <a:latin typeface="+mn-lt"/>
              </a:rPr>
              <a:t> (</a:t>
            </a:r>
            <a:r>
              <a:rPr lang="nl-BE" sz="2400" dirty="0" err="1">
                <a:latin typeface="+mn-lt"/>
              </a:rPr>
              <a:t>YS</a:t>
            </a:r>
            <a:r>
              <a:rPr lang="nl-BE" sz="2400" dirty="0">
                <a:latin typeface="+mn-lt"/>
              </a:rPr>
              <a:t>)</a:t>
            </a:r>
            <a:endParaRPr lang="nl-BE" sz="1800" dirty="0">
              <a:latin typeface="+mn-lt"/>
            </a:endParaRPr>
          </a:p>
          <a:p>
            <a:pPr marL="285750" indent="-285750">
              <a:spcBef>
                <a:spcPts val="600"/>
              </a:spcBef>
              <a:buClr>
                <a:srgbClr val="007DC3"/>
              </a:buClr>
              <a:buFont typeface="Wingdings" pitchFamily="2" charset="2"/>
              <a:buChar char=""/>
            </a:pPr>
            <a:r>
              <a:rPr lang="nl-BE" sz="2400" dirty="0">
                <a:latin typeface="+mn-lt"/>
              </a:rPr>
              <a:t>Ultimate </a:t>
            </a:r>
            <a:r>
              <a:rPr lang="nl-BE" sz="2400" dirty="0" err="1">
                <a:latin typeface="+mn-lt"/>
              </a:rPr>
              <a:t>strength</a:t>
            </a:r>
            <a:r>
              <a:rPr lang="nl-BE" sz="2400" dirty="0">
                <a:latin typeface="+mn-lt"/>
              </a:rPr>
              <a:t> (UTS)</a:t>
            </a:r>
            <a:endParaRPr lang="nl-BE" sz="1800" dirty="0">
              <a:latin typeface="+mn-lt"/>
            </a:endParaRPr>
          </a:p>
          <a:p>
            <a:pPr marL="285750" indent="-285750">
              <a:spcBef>
                <a:spcPts val="600"/>
              </a:spcBef>
              <a:buClr>
                <a:srgbClr val="007DC3"/>
              </a:buClr>
              <a:buFont typeface="Wingdings" pitchFamily="2" charset="2"/>
              <a:buChar char=""/>
            </a:pPr>
            <a:r>
              <a:rPr lang="nl-BE" sz="2400" dirty="0" err="1">
                <a:latin typeface="+mn-lt"/>
              </a:rPr>
              <a:t>Elongation</a:t>
            </a:r>
            <a:r>
              <a:rPr lang="nl-BE" sz="2400" dirty="0">
                <a:latin typeface="+mn-lt"/>
              </a:rPr>
              <a:t> at </a:t>
            </a:r>
            <a:r>
              <a:rPr lang="nl-BE" sz="2400" dirty="0" err="1">
                <a:latin typeface="+mn-lt"/>
              </a:rPr>
              <a:t>fracture</a:t>
            </a:r>
            <a:r>
              <a:rPr lang="nl-BE" sz="2400" dirty="0">
                <a:latin typeface="+mn-lt"/>
              </a:rPr>
              <a:t> (</a:t>
            </a:r>
            <a:r>
              <a:rPr lang="nl-BE" sz="2400" dirty="0" err="1">
                <a:latin typeface="+mn-lt"/>
              </a:rPr>
              <a:t>EaF</a:t>
            </a:r>
            <a:r>
              <a:rPr lang="nl-BE" sz="2400" dirty="0">
                <a:latin typeface="+mn-lt"/>
              </a:rPr>
              <a:t>)</a:t>
            </a:r>
            <a:endParaRPr lang="nl-BE" sz="1800" dirty="0">
              <a:latin typeface="+mn-lt"/>
            </a:endParaRPr>
          </a:p>
          <a:p>
            <a:pPr marL="285750" indent="-285750">
              <a:spcBef>
                <a:spcPts val="600"/>
              </a:spcBef>
              <a:buClr>
                <a:srgbClr val="007DC3"/>
              </a:buClr>
              <a:buFont typeface="Wingdings" pitchFamily="2" charset="2"/>
              <a:buChar char=""/>
            </a:pPr>
            <a:endParaRPr lang="nl-BE" sz="2400" dirty="0">
              <a:latin typeface="+mn-lt"/>
            </a:endParaRPr>
          </a:p>
          <a:p>
            <a:pPr marL="285750" indent="-285750">
              <a:spcBef>
                <a:spcPts val="600"/>
              </a:spcBef>
              <a:buClr>
                <a:srgbClr val="007DC3"/>
              </a:buClr>
              <a:buFont typeface="Wingdings" pitchFamily="2" charset="2"/>
              <a:buChar char=""/>
            </a:pPr>
            <a:r>
              <a:rPr lang="nl-BE" sz="2400" dirty="0">
                <a:latin typeface="+mn-lt"/>
              </a:rPr>
              <a:t>Time-</a:t>
            </a:r>
            <a:r>
              <a:rPr lang="nl-BE" sz="2400" dirty="0" err="1">
                <a:latin typeface="+mn-lt"/>
              </a:rPr>
              <a:t>to</a:t>
            </a:r>
            <a:r>
              <a:rPr lang="nl-BE" sz="2400" dirty="0">
                <a:latin typeface="+mn-lt"/>
              </a:rPr>
              <a:t>-failure (TTF)</a:t>
            </a:r>
            <a:endParaRPr lang="nl-BE" sz="1800" dirty="0">
              <a:latin typeface="+mn-lt"/>
            </a:endParaRPr>
          </a:p>
          <a:p>
            <a:pPr marL="285750" indent="-285750">
              <a:spcBef>
                <a:spcPts val="600"/>
              </a:spcBef>
              <a:buClr>
                <a:srgbClr val="007DC3"/>
              </a:buClr>
              <a:buFont typeface="Wingdings" pitchFamily="2" charset="2"/>
              <a:buChar char=""/>
            </a:pPr>
            <a:r>
              <a:rPr lang="nl-BE" sz="2400" dirty="0" err="1">
                <a:latin typeface="+mn-lt"/>
              </a:rPr>
              <a:t>Reduction</a:t>
            </a:r>
            <a:r>
              <a:rPr lang="nl-BE" sz="2400" dirty="0">
                <a:latin typeface="+mn-lt"/>
              </a:rPr>
              <a:t>-in-area (RA)</a:t>
            </a:r>
          </a:p>
          <a:p>
            <a:pPr marL="285750" indent="-285750">
              <a:spcBef>
                <a:spcPts val="600"/>
              </a:spcBef>
              <a:buClr>
                <a:srgbClr val="007DC3"/>
              </a:buClr>
              <a:buFont typeface="Wingdings" pitchFamily="2" charset="2"/>
              <a:buChar char=""/>
            </a:pPr>
            <a:endParaRPr lang="en-US" sz="2400" dirty="0">
              <a:latin typeface="+mn-lt"/>
            </a:endParaRPr>
          </a:p>
          <a:p>
            <a:pPr marL="285750" indent="-285750">
              <a:spcBef>
                <a:spcPts val="600"/>
              </a:spcBef>
              <a:buClr>
                <a:srgbClr val="007DC3"/>
              </a:buClr>
              <a:buFont typeface="Wingdings" pitchFamily="2" charset="2"/>
              <a:buChar char=""/>
            </a:pPr>
            <a:endParaRPr lang="en-US" sz="2400" dirty="0">
              <a:latin typeface="+mn-lt"/>
            </a:endParaRPr>
          </a:p>
          <a:p>
            <a:pPr marL="285750" indent="-285750">
              <a:spcBef>
                <a:spcPts val="600"/>
              </a:spcBef>
              <a:buClr>
                <a:srgbClr val="007DC3"/>
              </a:buClr>
              <a:buFont typeface="Wingdings" pitchFamily="2" charset="2"/>
              <a:buChar char=""/>
            </a:pPr>
            <a:r>
              <a:rPr lang="en-US" sz="2400" dirty="0">
                <a:latin typeface="+mn-lt"/>
              </a:rPr>
              <a:t>Time-to-failure ratio (TTFR)</a:t>
            </a:r>
          </a:p>
          <a:p>
            <a:pPr marL="285750" indent="-285750">
              <a:spcBef>
                <a:spcPts val="0"/>
              </a:spcBef>
              <a:buClr>
                <a:srgbClr val="007DC3"/>
              </a:buClr>
              <a:buFont typeface="Wingdings" pitchFamily="2" charset="2"/>
              <a:buChar char=""/>
            </a:pPr>
            <a:endParaRPr lang="en-US" sz="2400" dirty="0">
              <a:latin typeface="+mn-lt"/>
            </a:endParaRPr>
          </a:p>
          <a:p>
            <a:pPr marL="285750" indent="-285750">
              <a:spcBef>
                <a:spcPts val="0"/>
              </a:spcBef>
              <a:buClr>
                <a:srgbClr val="007DC3"/>
              </a:buClr>
              <a:buFont typeface="Wingdings" pitchFamily="2" charset="2"/>
              <a:buChar char=""/>
            </a:pPr>
            <a:r>
              <a:rPr lang="en-US" sz="2400" dirty="0">
                <a:latin typeface="+mn-lt"/>
              </a:rPr>
              <a:t>Reduction-in-area ratio (RAR)</a:t>
            </a:r>
            <a:endParaRPr lang="nl-BE" sz="2400" dirty="0">
              <a:latin typeface="+mn-lt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1369" r="1688" b="2714"/>
          <a:stretch/>
        </p:blipFill>
        <p:spPr bwMode="auto">
          <a:xfrm>
            <a:off x="5875157" y="1584567"/>
            <a:ext cx="2160000" cy="130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" t="1477" r="1132" b="2559"/>
          <a:stretch/>
        </p:blipFill>
        <p:spPr bwMode="auto">
          <a:xfrm>
            <a:off x="6801651" y="3040180"/>
            <a:ext cx="2160000" cy="128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616000" y="1152000"/>
            <a:ext cx="2777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200" b="1" dirty="0">
                <a:latin typeface="+mn-lt"/>
              </a:rPr>
              <a:t>Stress-</a:t>
            </a:r>
            <a:r>
              <a:rPr lang="nl-BE" sz="2200" b="1" dirty="0" err="1">
                <a:latin typeface="+mn-lt"/>
              </a:rPr>
              <a:t>strain</a:t>
            </a:r>
            <a:r>
              <a:rPr lang="nl-BE" sz="2200" b="1" dirty="0">
                <a:latin typeface="+mn-lt"/>
              </a:rPr>
              <a:t> curve</a:t>
            </a:r>
          </a:p>
        </p:txBody>
      </p:sp>
      <p:sp>
        <p:nvSpPr>
          <p:cNvPr id="21" name="Right Brace 20"/>
          <p:cNvSpPr/>
          <p:nvPr/>
        </p:nvSpPr>
        <p:spPr bwMode="auto">
          <a:xfrm>
            <a:off x="4529667" y="1261533"/>
            <a:ext cx="234319" cy="1152351"/>
          </a:xfrm>
          <a:prstGeom prst="rightBrace">
            <a:avLst>
              <a:gd name="adj1" fmla="val 22786"/>
              <a:gd name="adj2" fmla="val 50000"/>
            </a:avLst>
          </a:prstGeom>
          <a:noFill/>
          <a:ln w="50800" cap="flat" cmpd="sng" algn="ctr">
            <a:solidFill>
              <a:srgbClr val="72AF2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31439" y="2911386"/>
            <a:ext cx="2777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200" b="1" dirty="0">
                <a:latin typeface="+mn-lt"/>
              </a:rPr>
              <a:t>Load-time curve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3574562" y="3143763"/>
            <a:ext cx="720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2AF2F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908253" y="4049622"/>
            <a:ext cx="720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2AF2F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Elbow Connector 24"/>
          <p:cNvCxnSpPr/>
          <p:nvPr/>
        </p:nvCxnSpPr>
        <p:spPr bwMode="auto">
          <a:xfrm flipV="1">
            <a:off x="4921461" y="1386840"/>
            <a:ext cx="677654" cy="450000"/>
          </a:xfrm>
          <a:prstGeom prst="bentConnector3">
            <a:avLst>
              <a:gd name="adj1" fmla="val 29760"/>
            </a:avLst>
          </a:prstGeom>
          <a:solidFill>
            <a:schemeClr val="accent1"/>
          </a:solidFill>
          <a:ln w="38100" cap="flat" cmpd="sng" algn="ctr">
            <a:solidFill>
              <a:srgbClr val="72AF2F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31600" r="31600" b="18162"/>
          <a:stretch/>
        </p:blipFill>
        <p:spPr>
          <a:xfrm>
            <a:off x="1625594" y="3817266"/>
            <a:ext cx="2270899" cy="5297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l="40800" r="40800" b="19207"/>
          <a:stretch/>
        </p:blipFill>
        <p:spPr>
          <a:xfrm>
            <a:off x="5277150" y="5406159"/>
            <a:ext cx="1347021" cy="568885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 bwMode="auto">
          <a:xfrm>
            <a:off x="4427953" y="4937410"/>
            <a:ext cx="540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2AF2F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4747264" y="5655866"/>
            <a:ext cx="540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2AF2F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39746" r="39459" b="15370"/>
          <a:stretch/>
        </p:blipFill>
        <p:spPr>
          <a:xfrm>
            <a:off x="4964620" y="4701743"/>
            <a:ext cx="1499460" cy="586952"/>
          </a:xfrm>
          <a:prstGeom prst="rect">
            <a:avLst/>
          </a:prstGeom>
        </p:spPr>
      </p:pic>
      <p:sp>
        <p:nvSpPr>
          <p:cNvPr id="31" name="Right Brace 30"/>
          <p:cNvSpPr/>
          <p:nvPr/>
        </p:nvSpPr>
        <p:spPr bwMode="auto">
          <a:xfrm>
            <a:off x="6587073" y="4699003"/>
            <a:ext cx="234319" cy="1152351"/>
          </a:xfrm>
          <a:prstGeom prst="rightBrace">
            <a:avLst>
              <a:gd name="adj1" fmla="val 22786"/>
              <a:gd name="adj2" fmla="val 50000"/>
            </a:avLst>
          </a:prstGeom>
          <a:noFill/>
          <a:ln w="50800" cap="flat" cmpd="sng" algn="ctr">
            <a:solidFill>
              <a:srgbClr val="007DC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59600" y="4546605"/>
            <a:ext cx="20020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n-lt"/>
              </a:rPr>
              <a:t>Acceptance criteria</a:t>
            </a:r>
            <a:r>
              <a:rPr lang="en-US" baseline="30000" dirty="0">
                <a:latin typeface="+mn-lt"/>
              </a:rPr>
              <a:t> 1-3</a:t>
            </a:r>
            <a:endParaRPr lang="en-US" b="1" dirty="0">
              <a:latin typeface="+mn-lt"/>
            </a:endParaRPr>
          </a:p>
          <a:p>
            <a:r>
              <a:rPr lang="en-US" b="1" dirty="0">
                <a:latin typeface="+mn-lt"/>
              </a:rPr>
              <a:t>[0,8-1,0] : </a:t>
            </a:r>
            <a:r>
              <a:rPr lang="en-US" dirty="0">
                <a:latin typeface="+mn-lt"/>
              </a:rPr>
              <a:t>high resistance to SCC</a:t>
            </a:r>
          </a:p>
          <a:p>
            <a:pPr>
              <a:spcBef>
                <a:spcPts val="600"/>
              </a:spcBef>
            </a:pPr>
            <a:r>
              <a:rPr lang="en-US" b="1" dirty="0">
                <a:latin typeface="+mn-lt"/>
              </a:rPr>
              <a:t>&gt;0,7 : </a:t>
            </a:r>
            <a:r>
              <a:rPr lang="en-US" dirty="0">
                <a:latin typeface="+mn-lt"/>
              </a:rPr>
              <a:t>reasonably high resistance to SCC</a:t>
            </a:r>
            <a:endParaRPr lang="en-US" b="1" dirty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US" b="1" dirty="0">
                <a:latin typeface="+mn-lt"/>
              </a:rPr>
              <a:t>&lt;0</a:t>
            </a:r>
            <a:r>
              <a:rPr lang="nl-BE" b="1" dirty="0">
                <a:latin typeface="+mn-lt"/>
              </a:rPr>
              <a:t>.5 : </a:t>
            </a:r>
            <a:r>
              <a:rPr lang="nl-BE" dirty="0">
                <a:latin typeface="+mn-lt"/>
              </a:rPr>
              <a:t>high </a:t>
            </a:r>
            <a:r>
              <a:rPr lang="nl-BE" dirty="0" err="1">
                <a:latin typeface="+mn-lt"/>
              </a:rPr>
              <a:t>susceptibility</a:t>
            </a:r>
            <a:r>
              <a:rPr lang="nl-BE" dirty="0">
                <a:latin typeface="+mn-lt"/>
              </a:rPr>
              <a:t> </a:t>
            </a:r>
            <a:r>
              <a:rPr lang="nl-BE" dirty="0" err="1">
                <a:latin typeface="+mn-lt"/>
              </a:rPr>
              <a:t>to</a:t>
            </a:r>
            <a:r>
              <a:rPr lang="nl-BE" dirty="0">
                <a:latin typeface="+mn-lt"/>
              </a:rPr>
              <a:t> SCC</a:t>
            </a:r>
            <a:endParaRPr lang="en-US" dirty="0"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8000" y="5873444"/>
            <a:ext cx="6512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latin typeface="+mn-lt"/>
              </a:rPr>
              <a:t>1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Henthorne</a:t>
            </a:r>
            <a:r>
              <a:rPr lang="en-US" sz="1000" dirty="0">
                <a:latin typeface="+mn-lt"/>
              </a:rPr>
              <a:t> M., </a:t>
            </a:r>
            <a:r>
              <a:rPr lang="en-US" sz="1000" i="1" dirty="0">
                <a:latin typeface="+mn-lt"/>
              </a:rPr>
              <a:t>Corrosion</a:t>
            </a:r>
            <a:r>
              <a:rPr lang="en-US" sz="1000" dirty="0">
                <a:latin typeface="+mn-lt"/>
              </a:rPr>
              <a:t> 72(12), 1488-1518 (2016).</a:t>
            </a:r>
          </a:p>
          <a:p>
            <a:r>
              <a:rPr lang="en-US" sz="1000" baseline="30000" dirty="0">
                <a:latin typeface="+mn-lt"/>
              </a:rPr>
              <a:t>2</a:t>
            </a:r>
            <a:r>
              <a:rPr lang="en-US" sz="1000" dirty="0">
                <a:latin typeface="+mn-lt"/>
              </a:rPr>
              <a:t> McIntyre D.R., Kane R.D., Wilhelm S.M., </a:t>
            </a:r>
            <a:r>
              <a:rPr lang="en-US" sz="1000" i="1" dirty="0">
                <a:latin typeface="+mn-lt"/>
              </a:rPr>
              <a:t>Corrosion</a:t>
            </a:r>
            <a:r>
              <a:rPr lang="en-US" sz="1000" dirty="0">
                <a:latin typeface="+mn-lt"/>
              </a:rPr>
              <a:t> 44(12), 920-926 (1988).</a:t>
            </a:r>
          </a:p>
          <a:p>
            <a:r>
              <a:rPr lang="en-US" sz="1000" baseline="30000" dirty="0">
                <a:latin typeface="+mn-lt"/>
              </a:rPr>
              <a:t>3</a:t>
            </a:r>
            <a:r>
              <a:rPr lang="en-US" sz="1000" dirty="0">
                <a:latin typeface="+mn-lt"/>
              </a:rPr>
              <a:t> Pedraza-</a:t>
            </a:r>
            <a:r>
              <a:rPr lang="en-US" sz="1000" dirty="0" err="1">
                <a:latin typeface="+mn-lt"/>
              </a:rPr>
              <a:t>Basulto</a:t>
            </a:r>
            <a:r>
              <a:rPr lang="en-US" sz="1000" dirty="0">
                <a:latin typeface="+mn-lt"/>
              </a:rPr>
              <a:t> G.K., </a:t>
            </a:r>
            <a:r>
              <a:rPr lang="en-US" sz="1000" dirty="0" err="1">
                <a:latin typeface="+mn-lt"/>
              </a:rPr>
              <a:t>Arizmendi-Morquecho</a:t>
            </a:r>
            <a:r>
              <a:rPr lang="en-US" sz="1000" dirty="0">
                <a:latin typeface="+mn-lt"/>
              </a:rPr>
              <a:t> A.M., </a:t>
            </a:r>
            <a:r>
              <a:rPr lang="en-US" sz="1000" dirty="0" err="1">
                <a:latin typeface="+mn-lt"/>
              </a:rPr>
              <a:t>Miramontes</a:t>
            </a:r>
            <a:r>
              <a:rPr lang="en-US" sz="1000" dirty="0">
                <a:latin typeface="+mn-lt"/>
              </a:rPr>
              <a:t> J.A.C., </a:t>
            </a:r>
            <a:r>
              <a:rPr lang="en-US" sz="1000" i="1" dirty="0">
                <a:latin typeface="+mn-lt"/>
              </a:rPr>
              <a:t>J. </a:t>
            </a:r>
            <a:r>
              <a:rPr lang="en-US" sz="1000" i="1" dirty="0" err="1">
                <a:latin typeface="+mn-lt"/>
              </a:rPr>
              <a:t>Electrochem</a:t>
            </a:r>
            <a:r>
              <a:rPr lang="en-US" sz="1000" i="1" dirty="0">
                <a:latin typeface="+mn-lt"/>
              </a:rPr>
              <a:t>. Sci.</a:t>
            </a:r>
            <a:r>
              <a:rPr lang="en-US" sz="1000" dirty="0">
                <a:latin typeface="+mn-lt"/>
              </a:rPr>
              <a:t> 8, 5421-5437 (2013).</a:t>
            </a:r>
            <a:endParaRPr lang="nl-BE" sz="1100" baseline="30000" dirty="0">
              <a:latin typeface="+mn-lt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128" y="3456723"/>
            <a:ext cx="144000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56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br>
              <a:rPr lang="en-US" dirty="0" smtClean="0"/>
            </a:br>
            <a:r>
              <a:rPr lang="en-US" sz="2000" i="1" dirty="0" smtClean="0"/>
              <a:t>Base Metal</a:t>
            </a:r>
            <a:endParaRPr lang="nl-BE" dirty="0"/>
          </a:p>
        </p:txBody>
      </p:sp>
      <p:sp>
        <p:nvSpPr>
          <p:cNvPr id="4" name="TextBox 3"/>
          <p:cNvSpPr txBox="1"/>
          <p:nvPr/>
        </p:nvSpPr>
        <p:spPr>
          <a:xfrm>
            <a:off x="270300" y="5029464"/>
            <a:ext cx="880596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nl-BE" sz="1700" dirty="0">
                <a:latin typeface="+mn-lt"/>
              </a:rPr>
              <a:t>YCW : </a:t>
            </a:r>
            <a:r>
              <a:rPr lang="nl-BE" sz="1700" dirty="0" err="1">
                <a:latin typeface="+mn-lt"/>
              </a:rPr>
              <a:t>similar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mechanical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properties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regardless</a:t>
            </a:r>
            <a:r>
              <a:rPr lang="nl-BE" sz="1700" dirty="0">
                <a:latin typeface="+mn-lt"/>
              </a:rPr>
              <a:t> of </a:t>
            </a:r>
            <a:r>
              <a:rPr lang="nl-BE" sz="1700" dirty="0" err="1">
                <a:latin typeface="+mn-lt"/>
              </a:rPr>
              <a:t>addition</a:t>
            </a:r>
            <a:r>
              <a:rPr lang="nl-BE" sz="1700" dirty="0">
                <a:latin typeface="+mn-lt"/>
              </a:rPr>
              <a:t> of S</a:t>
            </a:r>
            <a:r>
              <a:rPr lang="nl-BE" sz="1700" baseline="-25000" dirty="0">
                <a:latin typeface="+mn-lt"/>
              </a:rPr>
              <a:t>2</a:t>
            </a:r>
            <a:r>
              <a:rPr lang="nl-BE" sz="1700" dirty="0">
                <a:latin typeface="+mn-lt"/>
              </a:rPr>
              <a:t>O</a:t>
            </a:r>
            <a:r>
              <a:rPr lang="nl-BE" sz="1700" baseline="-25000" dirty="0">
                <a:latin typeface="+mn-lt"/>
              </a:rPr>
              <a:t>3</a:t>
            </a:r>
            <a:r>
              <a:rPr lang="nl-BE" sz="1700" baseline="30000" dirty="0">
                <a:latin typeface="+mn-lt"/>
              </a:rPr>
              <a:t>2-</a:t>
            </a:r>
            <a:endParaRPr lang="nl-BE" sz="1700" dirty="0">
              <a:latin typeface="+mn-lt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nl-BE" sz="1700" dirty="0">
                <a:latin typeface="+mn-lt"/>
              </a:rPr>
              <a:t>e.g. : </a:t>
            </a:r>
            <a:r>
              <a:rPr lang="nl-BE" sz="1700" dirty="0" err="1">
                <a:latin typeface="+mn-lt"/>
              </a:rPr>
              <a:t>strain</a:t>
            </a:r>
            <a:r>
              <a:rPr lang="nl-BE" sz="1700" dirty="0">
                <a:latin typeface="+mn-lt"/>
              </a:rPr>
              <a:t>-</a:t>
            </a:r>
            <a:r>
              <a:rPr lang="nl-BE" sz="1700" dirty="0" err="1">
                <a:latin typeface="+mn-lt"/>
              </a:rPr>
              <a:t>to</a:t>
            </a:r>
            <a:r>
              <a:rPr lang="nl-BE" sz="1700" dirty="0">
                <a:latin typeface="+mn-lt"/>
              </a:rPr>
              <a:t>-failure in S</a:t>
            </a:r>
            <a:r>
              <a:rPr lang="nl-BE" sz="1700" baseline="-25000" dirty="0">
                <a:latin typeface="+mn-lt"/>
              </a:rPr>
              <a:t>2</a:t>
            </a:r>
            <a:r>
              <a:rPr lang="nl-BE" sz="1700" dirty="0">
                <a:latin typeface="+mn-lt"/>
              </a:rPr>
              <a:t>O</a:t>
            </a:r>
            <a:r>
              <a:rPr lang="nl-BE" sz="1700" baseline="-25000" dirty="0">
                <a:latin typeface="+mn-lt"/>
              </a:rPr>
              <a:t>3</a:t>
            </a:r>
            <a:r>
              <a:rPr lang="nl-BE" sz="1700" baseline="30000" dirty="0">
                <a:latin typeface="+mn-lt"/>
              </a:rPr>
              <a:t>2-</a:t>
            </a:r>
            <a:r>
              <a:rPr lang="nl-BE" sz="1700" dirty="0">
                <a:latin typeface="+mn-lt"/>
              </a:rPr>
              <a:t> sol. </a:t>
            </a:r>
            <a:r>
              <a:rPr lang="nl-BE" sz="1700" dirty="0" err="1">
                <a:latin typeface="+mn-lt"/>
              </a:rPr>
              <a:t>comparable</a:t>
            </a:r>
            <a:r>
              <a:rPr lang="nl-BE" sz="1700" dirty="0">
                <a:latin typeface="+mn-lt"/>
              </a:rPr>
              <a:t>  </a:t>
            </a:r>
            <a:r>
              <a:rPr lang="nl-BE" sz="1700" dirty="0" err="1">
                <a:latin typeface="+mn-lt"/>
              </a:rPr>
              <a:t>to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values</a:t>
            </a:r>
            <a:r>
              <a:rPr lang="nl-BE" sz="1700" dirty="0">
                <a:latin typeface="+mn-lt"/>
              </a:rPr>
              <a:t> in S</a:t>
            </a:r>
            <a:r>
              <a:rPr lang="nl-BE" sz="1700" baseline="-25000" dirty="0">
                <a:latin typeface="+mn-lt"/>
              </a:rPr>
              <a:t>2</a:t>
            </a:r>
            <a:r>
              <a:rPr lang="nl-BE" sz="1700" dirty="0">
                <a:latin typeface="+mn-lt"/>
              </a:rPr>
              <a:t>O</a:t>
            </a:r>
            <a:r>
              <a:rPr lang="nl-BE" sz="1700" baseline="-25000" dirty="0">
                <a:latin typeface="+mn-lt"/>
              </a:rPr>
              <a:t>3</a:t>
            </a:r>
            <a:r>
              <a:rPr lang="nl-BE" sz="1700" baseline="30000" dirty="0">
                <a:latin typeface="+mn-lt"/>
              </a:rPr>
              <a:t>2-</a:t>
            </a:r>
            <a:r>
              <a:rPr lang="nl-BE" sz="1700" dirty="0">
                <a:latin typeface="+mn-lt"/>
              </a:rPr>
              <a:t> free sol. </a:t>
            </a:r>
            <a:r>
              <a:rPr lang="nl-BE" sz="1700" dirty="0" err="1">
                <a:latin typeface="+mn-lt"/>
              </a:rPr>
              <a:t>and</a:t>
            </a:r>
            <a:r>
              <a:rPr lang="nl-BE" sz="1700" dirty="0">
                <a:latin typeface="+mn-lt"/>
              </a:rPr>
              <a:t> in Ar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nl-BE" sz="1700" dirty="0" err="1">
                <a:latin typeface="+mn-lt"/>
              </a:rPr>
              <a:t>EaF</a:t>
            </a:r>
            <a:r>
              <a:rPr lang="nl-BE" sz="1700" dirty="0">
                <a:latin typeface="+mn-lt"/>
              </a:rPr>
              <a:t> : failure </a:t>
            </a:r>
            <a:r>
              <a:rPr lang="nl-BE" sz="1700" dirty="0" err="1">
                <a:latin typeface="+mn-lt"/>
              </a:rPr>
              <a:t>strains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varied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between</a:t>
            </a:r>
            <a:r>
              <a:rPr lang="nl-BE" sz="1700" dirty="0">
                <a:latin typeface="+mn-lt"/>
              </a:rPr>
              <a:t> [32.1 – 34.4%]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sz="1700" dirty="0">
                <a:latin typeface="+mn-lt"/>
              </a:rPr>
              <a:t>Ductility parameters (TTFR, RAR) ~1,0 : immunity to SCC</a:t>
            </a:r>
            <a:endParaRPr lang="nl-BE" sz="1700" dirty="0">
              <a:latin typeface="+mn-lt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nl-BE" sz="1700" dirty="0" err="1">
                <a:latin typeface="+mn-lt"/>
              </a:rPr>
              <a:t>Morphology</a:t>
            </a:r>
            <a:r>
              <a:rPr lang="nl-BE" sz="1700" dirty="0">
                <a:latin typeface="+mn-lt"/>
              </a:rPr>
              <a:t> of </a:t>
            </a:r>
            <a:r>
              <a:rPr lang="nl-BE" sz="1700" dirty="0" err="1">
                <a:latin typeface="+mn-lt"/>
              </a:rPr>
              <a:t>fracture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surface</a:t>
            </a:r>
            <a:r>
              <a:rPr lang="nl-BE" sz="1700" dirty="0">
                <a:latin typeface="+mn-lt"/>
              </a:rPr>
              <a:t>: </a:t>
            </a:r>
            <a:r>
              <a:rPr lang="nl-BE" sz="1700" dirty="0" err="1">
                <a:latin typeface="+mn-lt"/>
              </a:rPr>
              <a:t>ductile</a:t>
            </a:r>
            <a:r>
              <a:rPr lang="nl-BE" sz="1700" dirty="0">
                <a:latin typeface="+mn-lt"/>
              </a:rPr>
              <a:t> dimples </a:t>
            </a:r>
            <a:r>
              <a:rPr lang="nl-BE" sz="1700" dirty="0">
                <a:latin typeface="+mn-lt"/>
                <a:sym typeface="Wingdings 3"/>
              </a:rPr>
              <a:t> </a:t>
            </a:r>
            <a:r>
              <a:rPr lang="nl-BE" sz="1700" dirty="0" err="1">
                <a:latin typeface="+mn-lt"/>
                <a:sym typeface="Wingdings 3"/>
              </a:rPr>
              <a:t>mechanical</a:t>
            </a:r>
            <a:r>
              <a:rPr lang="nl-BE" sz="1700" dirty="0">
                <a:latin typeface="+mn-lt"/>
                <a:sym typeface="Wingdings 3"/>
              </a:rPr>
              <a:t> </a:t>
            </a:r>
            <a:r>
              <a:rPr lang="nl-BE" sz="1700" dirty="0" err="1" smtClean="0">
                <a:latin typeface="+mn-lt"/>
                <a:sym typeface="Wingdings 3"/>
              </a:rPr>
              <a:t>fracture</a:t>
            </a:r>
            <a:endParaRPr lang="nl-BE" sz="17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0" y="1260000"/>
            <a:ext cx="3600000" cy="2343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58" y="3820985"/>
            <a:ext cx="3600000" cy="1143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673" y="1403495"/>
            <a:ext cx="4942792" cy="332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28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br>
              <a:rPr lang="en-US" dirty="0" smtClean="0"/>
            </a:br>
            <a:r>
              <a:rPr lang="en-US" sz="2000" i="1" dirty="0" smtClean="0"/>
              <a:t>WELD-L / Parameters from SSRT</a:t>
            </a:r>
            <a:endParaRPr lang="nl-BE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060000" y="1152000"/>
            <a:ext cx="0" cy="3888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DC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6084000" y="1152000"/>
            <a:ext cx="0" cy="3888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DC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684000" y="1260000"/>
            <a:ext cx="1781244" cy="408623"/>
          </a:xfrm>
          <a:prstGeom prst="roundRect">
            <a:avLst/>
          </a:prstGeom>
          <a:gradFill rotWithShape="1">
            <a:gsLst>
              <a:gs pos="0">
                <a:srgbClr val="007DC3">
                  <a:shade val="51000"/>
                  <a:satMod val="130000"/>
                </a:srgbClr>
              </a:gs>
              <a:gs pos="80000">
                <a:srgbClr val="007DC3">
                  <a:shade val="93000"/>
                  <a:satMod val="130000"/>
                </a:srgbClr>
              </a:gs>
              <a:gs pos="100000">
                <a:srgbClr val="007DC3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MIG/MAG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0000" y="1260000"/>
            <a:ext cx="1781244" cy="408623"/>
          </a:xfrm>
          <a:prstGeom prst="roundRect">
            <a:avLst/>
          </a:prstGeom>
          <a:gradFill rotWithShape="1">
            <a:gsLst>
              <a:gs pos="0">
                <a:srgbClr val="007DC3">
                  <a:shade val="51000"/>
                  <a:satMod val="130000"/>
                </a:srgbClr>
              </a:gs>
              <a:gs pos="80000">
                <a:srgbClr val="007DC3">
                  <a:shade val="93000"/>
                  <a:satMod val="130000"/>
                </a:srgbClr>
              </a:gs>
              <a:gs pos="100000">
                <a:srgbClr val="007DC3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800" b="1" kern="0" dirty="0">
                <a:solidFill>
                  <a:srgbClr val="FFFFFF"/>
                </a:solidFill>
                <a:latin typeface="Segoe UI"/>
              </a:rPr>
              <a:t>RPEB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1378" y="1260000"/>
            <a:ext cx="1781244" cy="408623"/>
          </a:xfrm>
          <a:prstGeom prst="roundRect">
            <a:avLst/>
          </a:prstGeom>
          <a:gradFill rotWithShape="1">
            <a:gsLst>
              <a:gs pos="0">
                <a:srgbClr val="007DC3">
                  <a:shade val="51000"/>
                  <a:satMod val="130000"/>
                </a:srgbClr>
              </a:gs>
              <a:gs pos="80000">
                <a:srgbClr val="007DC3">
                  <a:shade val="93000"/>
                  <a:satMod val="130000"/>
                </a:srgbClr>
              </a:gs>
              <a:gs pos="100000">
                <a:srgbClr val="007DC3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SAW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300" y="5046398"/>
            <a:ext cx="838263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nl-BE" sz="1700" dirty="0">
                <a:latin typeface="+mn-lt"/>
              </a:rPr>
              <a:t>Features </a:t>
            </a:r>
            <a:r>
              <a:rPr lang="nl-BE" sz="1700" dirty="0" err="1">
                <a:latin typeface="+mn-lt"/>
              </a:rPr>
              <a:t>similar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to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those</a:t>
            </a:r>
            <a:r>
              <a:rPr lang="nl-BE" sz="1700" dirty="0">
                <a:latin typeface="+mn-lt"/>
              </a:rPr>
              <a:t> of </a:t>
            </a:r>
            <a:r>
              <a:rPr lang="nl-BE" sz="1700" dirty="0" err="1">
                <a:latin typeface="+mn-lt"/>
              </a:rPr>
              <a:t>the</a:t>
            </a:r>
            <a:r>
              <a:rPr lang="nl-BE" sz="1700" dirty="0">
                <a:latin typeface="+mn-lt"/>
              </a:rPr>
              <a:t> BM : Stress/</a:t>
            </a:r>
            <a:r>
              <a:rPr lang="nl-BE" sz="1700" dirty="0" err="1">
                <a:latin typeface="+mn-lt"/>
              </a:rPr>
              <a:t>strain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behaviour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>
                <a:latin typeface="+mn-lt"/>
                <a:sym typeface="Wingdings 3"/>
              </a:rPr>
              <a:t> </a:t>
            </a:r>
            <a:r>
              <a:rPr lang="nl-BE" sz="1700" dirty="0" err="1">
                <a:latin typeface="+mn-lt"/>
                <a:sym typeface="Wingdings 3"/>
              </a:rPr>
              <a:t>ductile</a:t>
            </a:r>
            <a:r>
              <a:rPr lang="nl-BE" sz="1700" dirty="0">
                <a:latin typeface="+mn-lt"/>
                <a:sym typeface="Wingdings 3"/>
              </a:rPr>
              <a:t> </a:t>
            </a:r>
            <a:r>
              <a:rPr lang="nl-BE" sz="1700" dirty="0" err="1">
                <a:latin typeface="+mn-lt"/>
                <a:sym typeface="Wingdings 3"/>
              </a:rPr>
              <a:t>material</a:t>
            </a:r>
            <a:endParaRPr lang="nl-BE" sz="1700" dirty="0">
              <a:latin typeface="+mn-lt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nl-BE" sz="1700" dirty="0" err="1">
                <a:latin typeface="+mn-lt"/>
              </a:rPr>
              <a:t>YS</a:t>
            </a:r>
            <a:r>
              <a:rPr lang="nl-BE" sz="1700" dirty="0">
                <a:latin typeface="+mn-lt"/>
              </a:rPr>
              <a:t>, UTS : </a:t>
            </a:r>
            <a:r>
              <a:rPr lang="nl-BE" sz="1700" dirty="0" err="1">
                <a:latin typeface="+mn-lt"/>
              </a:rPr>
              <a:t>higher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compared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to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the</a:t>
            </a:r>
            <a:r>
              <a:rPr lang="nl-BE" sz="1700" dirty="0">
                <a:latin typeface="+mn-lt"/>
              </a:rPr>
              <a:t> BM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nl-BE" sz="1700" dirty="0" err="1">
                <a:latin typeface="+mn-lt"/>
              </a:rPr>
              <a:t>EaF</a:t>
            </a:r>
            <a:r>
              <a:rPr lang="nl-BE" sz="1700" dirty="0">
                <a:latin typeface="+mn-lt"/>
              </a:rPr>
              <a:t> : smaller </a:t>
            </a:r>
            <a:r>
              <a:rPr lang="nl-BE" sz="1700" dirty="0" err="1">
                <a:latin typeface="+mn-lt"/>
              </a:rPr>
              <a:t>compared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to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the</a:t>
            </a:r>
            <a:r>
              <a:rPr lang="nl-BE" sz="1700" dirty="0">
                <a:latin typeface="+mn-lt"/>
              </a:rPr>
              <a:t> BM </a:t>
            </a:r>
            <a:r>
              <a:rPr lang="nl-BE" sz="1600" dirty="0">
                <a:latin typeface="+mn-lt"/>
              </a:rPr>
              <a:t>(20.5-24%: MAG; 22-27%: SAW; 16-20%: RPEB)</a:t>
            </a:r>
            <a:endParaRPr lang="nl-BE" sz="1700" dirty="0">
              <a:latin typeface="+mn-lt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sz="1700" dirty="0">
                <a:latin typeface="+mn-lt"/>
              </a:rPr>
              <a:t>Ductility parameters (TTFR, RAR)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≥ 0,80 : high resistance to SCC</a:t>
            </a:r>
            <a:r>
              <a:rPr lang="en-US" sz="1700" dirty="0">
                <a:latin typeface="+mn-lt"/>
              </a:rPr>
              <a:t> </a:t>
            </a:r>
            <a:endParaRPr lang="nl-BE" sz="1700" dirty="0">
              <a:latin typeface="+mn-lt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nl-BE" sz="1700" dirty="0" err="1">
                <a:latin typeface="+mn-lt"/>
              </a:rPr>
              <a:t>Morphology</a:t>
            </a:r>
            <a:r>
              <a:rPr lang="nl-BE" sz="1700" dirty="0">
                <a:latin typeface="+mn-lt"/>
              </a:rPr>
              <a:t> of </a:t>
            </a:r>
            <a:r>
              <a:rPr lang="nl-BE" sz="1700" dirty="0" err="1">
                <a:latin typeface="+mn-lt"/>
              </a:rPr>
              <a:t>fracture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surface</a:t>
            </a:r>
            <a:r>
              <a:rPr lang="nl-BE" sz="1700" dirty="0">
                <a:latin typeface="+mn-lt"/>
              </a:rPr>
              <a:t>: </a:t>
            </a:r>
            <a:r>
              <a:rPr lang="nl-BE" sz="1700" dirty="0" err="1">
                <a:latin typeface="+mn-lt"/>
              </a:rPr>
              <a:t>ductile</a:t>
            </a:r>
            <a:r>
              <a:rPr lang="nl-BE" sz="1700" dirty="0">
                <a:latin typeface="+mn-lt"/>
              </a:rPr>
              <a:t> dimples </a:t>
            </a:r>
            <a:r>
              <a:rPr lang="nl-BE" sz="1700" dirty="0">
                <a:latin typeface="+mn-lt"/>
                <a:sym typeface="Wingdings 3"/>
              </a:rPr>
              <a:t> </a:t>
            </a:r>
            <a:r>
              <a:rPr lang="nl-BE" sz="1700" dirty="0" err="1">
                <a:latin typeface="+mn-lt"/>
                <a:sym typeface="Wingdings 3"/>
              </a:rPr>
              <a:t>mechanical</a:t>
            </a:r>
            <a:r>
              <a:rPr lang="nl-BE" sz="1700" dirty="0">
                <a:latin typeface="+mn-lt"/>
                <a:sym typeface="Wingdings 3"/>
              </a:rPr>
              <a:t> </a:t>
            </a:r>
            <a:r>
              <a:rPr lang="nl-BE" sz="1700" dirty="0" err="1" smtClean="0">
                <a:latin typeface="+mn-lt"/>
                <a:sym typeface="Wingdings 3"/>
              </a:rPr>
              <a:t>fracture</a:t>
            </a:r>
            <a:endParaRPr lang="nl-BE" sz="1700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908000"/>
            <a:ext cx="2736000" cy="17820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000" y="1908000"/>
            <a:ext cx="2736000" cy="17820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000" y="1908000"/>
            <a:ext cx="2736000" cy="17809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00" y="3960000"/>
            <a:ext cx="2880000" cy="9145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000" y="3960000"/>
            <a:ext cx="2880000" cy="9145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4000" y="3960000"/>
            <a:ext cx="2880000" cy="9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20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br>
              <a:rPr lang="en-US" dirty="0" smtClean="0"/>
            </a:br>
            <a:r>
              <a:rPr lang="en-US" sz="2000" i="1" dirty="0" smtClean="0"/>
              <a:t>WELD-L (MIG/MAG) / Surface analyses of fracture surface</a:t>
            </a: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62" y="1224000"/>
            <a:ext cx="7419475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4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br>
              <a:rPr lang="en-US" dirty="0" smtClean="0"/>
            </a:br>
            <a:r>
              <a:rPr lang="en-US" sz="2000" i="1" dirty="0" smtClean="0"/>
              <a:t>HAZ-L / Parameters from SSRT</a:t>
            </a:r>
            <a:endParaRPr lang="nl-BE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060000" y="1152000"/>
            <a:ext cx="0" cy="3888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DC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6084000" y="1152000"/>
            <a:ext cx="0" cy="3888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DC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684000" y="1260000"/>
            <a:ext cx="1781244" cy="408623"/>
          </a:xfrm>
          <a:prstGeom prst="roundRect">
            <a:avLst/>
          </a:prstGeom>
          <a:gradFill rotWithShape="1">
            <a:gsLst>
              <a:gs pos="0">
                <a:srgbClr val="007DC3">
                  <a:shade val="51000"/>
                  <a:satMod val="130000"/>
                </a:srgbClr>
              </a:gs>
              <a:gs pos="80000">
                <a:srgbClr val="007DC3">
                  <a:shade val="93000"/>
                  <a:satMod val="130000"/>
                </a:srgbClr>
              </a:gs>
              <a:gs pos="100000">
                <a:srgbClr val="007DC3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MIG/MAG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0000" y="1260000"/>
            <a:ext cx="1781244" cy="408623"/>
          </a:xfrm>
          <a:prstGeom prst="roundRect">
            <a:avLst/>
          </a:prstGeom>
          <a:gradFill rotWithShape="1">
            <a:gsLst>
              <a:gs pos="0">
                <a:srgbClr val="007DC3">
                  <a:shade val="51000"/>
                  <a:satMod val="130000"/>
                </a:srgbClr>
              </a:gs>
              <a:gs pos="80000">
                <a:srgbClr val="007DC3">
                  <a:shade val="93000"/>
                  <a:satMod val="130000"/>
                </a:srgbClr>
              </a:gs>
              <a:gs pos="100000">
                <a:srgbClr val="007DC3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800" b="1" kern="0" dirty="0">
                <a:solidFill>
                  <a:srgbClr val="FFFFFF"/>
                </a:solidFill>
                <a:latin typeface="Segoe UI"/>
              </a:rPr>
              <a:t>RPEB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1378" y="1260000"/>
            <a:ext cx="1781244" cy="408623"/>
          </a:xfrm>
          <a:prstGeom prst="roundRect">
            <a:avLst/>
          </a:prstGeom>
          <a:gradFill rotWithShape="1">
            <a:gsLst>
              <a:gs pos="0">
                <a:srgbClr val="007DC3">
                  <a:shade val="51000"/>
                  <a:satMod val="130000"/>
                </a:srgbClr>
              </a:gs>
              <a:gs pos="80000">
                <a:srgbClr val="007DC3">
                  <a:shade val="93000"/>
                  <a:satMod val="130000"/>
                </a:srgbClr>
              </a:gs>
              <a:gs pos="100000">
                <a:srgbClr val="007DC3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SAW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300" y="5046396"/>
            <a:ext cx="859906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nl-BE" sz="1700" dirty="0">
                <a:latin typeface="+mn-lt"/>
              </a:rPr>
              <a:t>Features </a:t>
            </a:r>
            <a:r>
              <a:rPr lang="nl-BE" sz="1700" dirty="0" err="1">
                <a:latin typeface="+mn-lt"/>
              </a:rPr>
              <a:t>similar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to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those</a:t>
            </a:r>
            <a:r>
              <a:rPr lang="nl-BE" sz="1700" dirty="0">
                <a:latin typeface="+mn-lt"/>
              </a:rPr>
              <a:t> of </a:t>
            </a:r>
            <a:r>
              <a:rPr lang="nl-BE" sz="1700" dirty="0" err="1">
                <a:latin typeface="+mn-lt"/>
              </a:rPr>
              <a:t>the</a:t>
            </a:r>
            <a:r>
              <a:rPr lang="nl-BE" sz="1700" dirty="0">
                <a:latin typeface="+mn-lt"/>
              </a:rPr>
              <a:t> BM : Stress/</a:t>
            </a:r>
            <a:r>
              <a:rPr lang="nl-BE" sz="1700" dirty="0" err="1">
                <a:latin typeface="+mn-lt"/>
              </a:rPr>
              <a:t>strain</a:t>
            </a:r>
            <a:r>
              <a:rPr lang="nl-BE" sz="1700" dirty="0">
                <a:latin typeface="+mn-lt"/>
              </a:rPr>
              <a:t> beh. </a:t>
            </a:r>
            <a:r>
              <a:rPr lang="nl-BE" sz="1700" dirty="0">
                <a:latin typeface="+mn-lt"/>
                <a:sym typeface="Wingdings 3"/>
              </a:rPr>
              <a:t> </a:t>
            </a:r>
            <a:r>
              <a:rPr lang="nl-BE" sz="1700" dirty="0" err="1">
                <a:latin typeface="+mn-lt"/>
                <a:sym typeface="Wingdings 3"/>
              </a:rPr>
              <a:t>ductile</a:t>
            </a:r>
            <a:r>
              <a:rPr lang="nl-BE" sz="1700" dirty="0">
                <a:latin typeface="+mn-lt"/>
                <a:sym typeface="Wingdings 3"/>
              </a:rPr>
              <a:t> </a:t>
            </a:r>
            <a:r>
              <a:rPr lang="nl-BE" sz="1700" dirty="0" err="1">
                <a:latin typeface="+mn-lt"/>
                <a:sym typeface="Wingdings 3"/>
              </a:rPr>
              <a:t>material</a:t>
            </a:r>
            <a:endParaRPr lang="nl-BE" sz="1700" dirty="0">
              <a:latin typeface="+mn-lt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nl-BE" sz="1700" dirty="0">
                <a:latin typeface="+mn-lt"/>
              </a:rPr>
              <a:t>YS, UTS : </a:t>
            </a:r>
            <a:r>
              <a:rPr lang="nl-BE" sz="1700" dirty="0" err="1">
                <a:latin typeface="+mn-lt"/>
              </a:rPr>
              <a:t>slightly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higher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compared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to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the</a:t>
            </a:r>
            <a:r>
              <a:rPr lang="nl-BE" sz="1700" dirty="0">
                <a:latin typeface="+mn-lt"/>
              </a:rPr>
              <a:t> BM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nl-BE" sz="1700" dirty="0" err="1">
                <a:latin typeface="+mn-lt"/>
              </a:rPr>
              <a:t>EaF</a:t>
            </a:r>
            <a:r>
              <a:rPr lang="nl-BE" sz="1700" dirty="0">
                <a:latin typeface="+mn-lt"/>
              </a:rPr>
              <a:t> : </a:t>
            </a:r>
            <a:r>
              <a:rPr lang="nl-BE" sz="1700" dirty="0" err="1">
                <a:latin typeface="+mn-lt"/>
              </a:rPr>
              <a:t>slightly</a:t>
            </a:r>
            <a:r>
              <a:rPr lang="nl-BE" sz="1700" dirty="0">
                <a:latin typeface="+mn-lt"/>
              </a:rPr>
              <a:t> smaller </a:t>
            </a:r>
            <a:r>
              <a:rPr lang="nl-BE" sz="1700" dirty="0" err="1">
                <a:latin typeface="+mn-lt"/>
              </a:rPr>
              <a:t>compared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to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the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smtClean="0">
                <a:latin typeface="+mn-lt"/>
              </a:rPr>
              <a:t>BM</a:t>
            </a:r>
            <a:endParaRPr lang="nl-BE" sz="1700" dirty="0">
              <a:latin typeface="+mn-lt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sz="1700" dirty="0">
                <a:latin typeface="+mn-lt"/>
              </a:rPr>
              <a:t>Ductility parameters (TTFR, RAR)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≥ 0,80 : high resistance to SCC</a:t>
            </a:r>
            <a:endParaRPr lang="nl-BE" sz="1700" dirty="0">
              <a:latin typeface="+mn-lt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nl-BE" sz="1700" dirty="0" err="1"/>
              <a:t>Morphology</a:t>
            </a:r>
            <a:r>
              <a:rPr lang="nl-BE" sz="1700" dirty="0"/>
              <a:t> of </a:t>
            </a:r>
            <a:r>
              <a:rPr lang="nl-BE" sz="1700" dirty="0" err="1"/>
              <a:t>fracture</a:t>
            </a:r>
            <a:r>
              <a:rPr lang="nl-BE" sz="1700" dirty="0"/>
              <a:t> </a:t>
            </a:r>
            <a:r>
              <a:rPr lang="nl-BE" sz="1700" dirty="0" err="1"/>
              <a:t>surface</a:t>
            </a:r>
            <a:r>
              <a:rPr lang="nl-BE" sz="1700" dirty="0"/>
              <a:t>: </a:t>
            </a:r>
            <a:r>
              <a:rPr lang="nl-BE" sz="1700" dirty="0" err="1"/>
              <a:t>ductile</a:t>
            </a:r>
            <a:r>
              <a:rPr lang="nl-BE" sz="1700" dirty="0"/>
              <a:t> dimples </a:t>
            </a:r>
            <a:r>
              <a:rPr lang="nl-BE" sz="1700" dirty="0">
                <a:sym typeface="Wingdings 3"/>
              </a:rPr>
              <a:t> </a:t>
            </a:r>
            <a:r>
              <a:rPr lang="nl-BE" sz="1700" dirty="0" err="1">
                <a:sym typeface="Wingdings 3"/>
              </a:rPr>
              <a:t>mechanical</a:t>
            </a:r>
            <a:r>
              <a:rPr lang="nl-BE" sz="1700" dirty="0">
                <a:sym typeface="Wingdings 3"/>
              </a:rPr>
              <a:t> </a:t>
            </a:r>
            <a:r>
              <a:rPr lang="nl-BE" sz="1700" dirty="0" err="1">
                <a:sym typeface="Wingdings 3"/>
              </a:rPr>
              <a:t>fracture</a:t>
            </a:r>
            <a:endParaRPr lang="nl-BE" sz="1700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908000"/>
            <a:ext cx="2736000" cy="17820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000" y="1908000"/>
            <a:ext cx="2736000" cy="17820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000" y="1908000"/>
            <a:ext cx="2736000" cy="17809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00" y="3960000"/>
            <a:ext cx="2880000" cy="9145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000" y="3960000"/>
            <a:ext cx="2880000" cy="9145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4000" y="3960000"/>
            <a:ext cx="2880000" cy="9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80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br>
              <a:rPr lang="en-US" dirty="0" smtClean="0"/>
            </a:br>
            <a:r>
              <a:rPr lang="en-US" sz="2000" i="1" dirty="0" smtClean="0"/>
              <a:t>HAZ-L (MIG/MAG / Surface analyses of fracture surface</a:t>
            </a: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62" y="1224000"/>
            <a:ext cx="7419475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59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br>
              <a:rPr lang="en-US" dirty="0" smtClean="0"/>
            </a:br>
            <a:r>
              <a:rPr lang="en-US" sz="2000" i="1" dirty="0" smtClean="0"/>
              <a:t>WELD-T / Parameters from SSRT</a:t>
            </a:r>
            <a:endParaRPr lang="nl-BE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060000" y="1152000"/>
            <a:ext cx="0" cy="3888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DC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6084000" y="1152000"/>
            <a:ext cx="0" cy="3888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DC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684000" y="1260000"/>
            <a:ext cx="1781244" cy="408623"/>
          </a:xfrm>
          <a:prstGeom prst="roundRect">
            <a:avLst/>
          </a:prstGeom>
          <a:gradFill rotWithShape="1">
            <a:gsLst>
              <a:gs pos="0">
                <a:srgbClr val="007DC3">
                  <a:shade val="51000"/>
                  <a:satMod val="130000"/>
                </a:srgbClr>
              </a:gs>
              <a:gs pos="80000">
                <a:srgbClr val="007DC3">
                  <a:shade val="93000"/>
                  <a:satMod val="130000"/>
                </a:srgbClr>
              </a:gs>
              <a:gs pos="100000">
                <a:srgbClr val="007DC3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MIG/MAG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0000" y="1260000"/>
            <a:ext cx="1781244" cy="408623"/>
          </a:xfrm>
          <a:prstGeom prst="roundRect">
            <a:avLst/>
          </a:prstGeom>
          <a:gradFill rotWithShape="1">
            <a:gsLst>
              <a:gs pos="0">
                <a:srgbClr val="007DC3">
                  <a:shade val="51000"/>
                  <a:satMod val="130000"/>
                </a:srgbClr>
              </a:gs>
              <a:gs pos="80000">
                <a:srgbClr val="007DC3">
                  <a:shade val="93000"/>
                  <a:satMod val="130000"/>
                </a:srgbClr>
              </a:gs>
              <a:gs pos="100000">
                <a:srgbClr val="007DC3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800" b="1" kern="0" dirty="0">
                <a:solidFill>
                  <a:srgbClr val="FFFFFF"/>
                </a:solidFill>
                <a:latin typeface="Segoe UI"/>
              </a:rPr>
              <a:t>RPEB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1378" y="1260000"/>
            <a:ext cx="1781244" cy="408623"/>
          </a:xfrm>
          <a:prstGeom prst="roundRect">
            <a:avLst/>
          </a:prstGeom>
          <a:gradFill rotWithShape="1">
            <a:gsLst>
              <a:gs pos="0">
                <a:srgbClr val="007DC3">
                  <a:shade val="51000"/>
                  <a:satMod val="130000"/>
                </a:srgbClr>
              </a:gs>
              <a:gs pos="80000">
                <a:srgbClr val="007DC3">
                  <a:shade val="93000"/>
                  <a:satMod val="130000"/>
                </a:srgbClr>
              </a:gs>
              <a:gs pos="100000">
                <a:srgbClr val="007DC3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SAW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300" y="5029466"/>
            <a:ext cx="87117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nl-BE" sz="1700" dirty="0">
                <a:latin typeface="+mn-lt"/>
              </a:rPr>
              <a:t>Features </a:t>
            </a:r>
            <a:r>
              <a:rPr lang="nl-BE" sz="1700" dirty="0" err="1">
                <a:latin typeface="+mn-lt"/>
              </a:rPr>
              <a:t>similar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to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those</a:t>
            </a:r>
            <a:r>
              <a:rPr lang="nl-BE" sz="1700" dirty="0">
                <a:latin typeface="+mn-lt"/>
              </a:rPr>
              <a:t> of </a:t>
            </a:r>
            <a:r>
              <a:rPr lang="nl-BE" sz="1700" dirty="0" err="1">
                <a:latin typeface="+mn-lt"/>
              </a:rPr>
              <a:t>the</a:t>
            </a:r>
            <a:r>
              <a:rPr lang="nl-BE" sz="1700" dirty="0">
                <a:latin typeface="+mn-lt"/>
              </a:rPr>
              <a:t> BM : Stress/</a:t>
            </a:r>
            <a:r>
              <a:rPr lang="nl-BE" sz="1700" dirty="0" err="1">
                <a:latin typeface="+mn-lt"/>
              </a:rPr>
              <a:t>strain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behaviour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>
                <a:latin typeface="+mn-lt"/>
                <a:sym typeface="Wingdings 3"/>
              </a:rPr>
              <a:t> </a:t>
            </a:r>
            <a:r>
              <a:rPr lang="nl-BE" sz="1700" dirty="0" err="1">
                <a:latin typeface="+mn-lt"/>
                <a:sym typeface="Wingdings 3"/>
              </a:rPr>
              <a:t>ductile</a:t>
            </a:r>
            <a:r>
              <a:rPr lang="nl-BE" sz="1700" dirty="0">
                <a:latin typeface="+mn-lt"/>
                <a:sym typeface="Wingdings 3"/>
              </a:rPr>
              <a:t> </a:t>
            </a:r>
            <a:r>
              <a:rPr lang="nl-BE" sz="1700" dirty="0" err="1">
                <a:latin typeface="+mn-lt"/>
                <a:sym typeface="Wingdings 3"/>
              </a:rPr>
              <a:t>material</a:t>
            </a:r>
            <a:endParaRPr lang="nl-BE" sz="1700" dirty="0">
              <a:latin typeface="+mn-lt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nl-BE" sz="1700" dirty="0" err="1">
                <a:latin typeface="+mn-lt"/>
              </a:rPr>
              <a:t>YS</a:t>
            </a:r>
            <a:r>
              <a:rPr lang="nl-BE" sz="1700" dirty="0">
                <a:latin typeface="+mn-lt"/>
              </a:rPr>
              <a:t>, UTS : </a:t>
            </a:r>
            <a:r>
              <a:rPr lang="nl-BE" sz="1700" dirty="0" err="1">
                <a:latin typeface="+mn-lt"/>
              </a:rPr>
              <a:t>higher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compared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to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the</a:t>
            </a:r>
            <a:r>
              <a:rPr lang="nl-BE" sz="1700" dirty="0">
                <a:latin typeface="+mn-lt"/>
              </a:rPr>
              <a:t> BM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nl-BE" sz="1700" dirty="0" err="1">
                <a:latin typeface="+mn-lt"/>
              </a:rPr>
              <a:t>EaF</a:t>
            </a:r>
            <a:r>
              <a:rPr lang="nl-BE" sz="1700" dirty="0">
                <a:latin typeface="+mn-lt"/>
              </a:rPr>
              <a:t> : smaller </a:t>
            </a:r>
            <a:r>
              <a:rPr lang="nl-BE" sz="1700" dirty="0" err="1">
                <a:latin typeface="+mn-lt"/>
              </a:rPr>
              <a:t>compared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to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the</a:t>
            </a:r>
            <a:r>
              <a:rPr lang="nl-BE" sz="1700" dirty="0">
                <a:latin typeface="+mn-lt"/>
              </a:rPr>
              <a:t> BM </a:t>
            </a:r>
            <a:r>
              <a:rPr lang="nl-BE" sz="1600" dirty="0">
                <a:latin typeface="+mn-lt"/>
              </a:rPr>
              <a:t>(17.4-23.5%: MAG; 21-25%: SAW; 21-22.6%: RPEB)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sz="1700" dirty="0">
                <a:latin typeface="+mn-lt"/>
              </a:rPr>
              <a:t>Ductility parameters (TTFR, RAR) 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≥ 0,75 : high resistance to SCC</a:t>
            </a:r>
            <a:endParaRPr lang="nl-BE" sz="1700" dirty="0">
              <a:latin typeface="+mn-lt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nl-BE" sz="1700" dirty="0" err="1">
                <a:latin typeface="+mn-lt"/>
              </a:rPr>
              <a:t>Morphology</a:t>
            </a:r>
            <a:r>
              <a:rPr lang="nl-BE" sz="1700" dirty="0">
                <a:latin typeface="+mn-lt"/>
              </a:rPr>
              <a:t> of </a:t>
            </a:r>
            <a:r>
              <a:rPr lang="nl-BE" sz="1700" dirty="0" err="1">
                <a:latin typeface="+mn-lt"/>
              </a:rPr>
              <a:t>fracture</a:t>
            </a:r>
            <a:r>
              <a:rPr lang="nl-BE" sz="1700" dirty="0">
                <a:latin typeface="+mn-lt"/>
              </a:rPr>
              <a:t> </a:t>
            </a:r>
            <a:r>
              <a:rPr lang="nl-BE" sz="1700" dirty="0" err="1">
                <a:latin typeface="+mn-lt"/>
              </a:rPr>
              <a:t>surface</a:t>
            </a:r>
            <a:r>
              <a:rPr lang="nl-BE" sz="1700" dirty="0">
                <a:latin typeface="+mn-lt"/>
              </a:rPr>
              <a:t>: </a:t>
            </a:r>
            <a:r>
              <a:rPr lang="nl-BE" sz="1700" dirty="0" err="1">
                <a:latin typeface="+mn-lt"/>
              </a:rPr>
              <a:t>ductile</a:t>
            </a:r>
            <a:r>
              <a:rPr lang="nl-BE" sz="1700" dirty="0">
                <a:latin typeface="+mn-lt"/>
              </a:rPr>
              <a:t> dimples </a:t>
            </a:r>
            <a:r>
              <a:rPr lang="nl-BE" sz="1700" dirty="0">
                <a:latin typeface="+mn-lt"/>
                <a:sym typeface="Wingdings 3"/>
              </a:rPr>
              <a:t> </a:t>
            </a:r>
            <a:r>
              <a:rPr lang="nl-BE" sz="1700" dirty="0" err="1">
                <a:latin typeface="+mn-lt"/>
                <a:sym typeface="Wingdings 3"/>
              </a:rPr>
              <a:t>mechanical</a:t>
            </a:r>
            <a:r>
              <a:rPr lang="nl-BE" sz="1700" dirty="0">
                <a:latin typeface="+mn-lt"/>
                <a:sym typeface="Wingdings 3"/>
              </a:rPr>
              <a:t> </a:t>
            </a:r>
            <a:r>
              <a:rPr lang="nl-BE" sz="1700" dirty="0" err="1">
                <a:latin typeface="+mn-lt"/>
                <a:sym typeface="Wingdings 3"/>
              </a:rPr>
              <a:t>fracture</a:t>
            </a:r>
            <a:endParaRPr lang="nl-BE" sz="1700" dirty="0">
              <a:latin typeface="+mn-lt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endParaRPr lang="nl-BE" sz="1700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908000"/>
            <a:ext cx="2736000" cy="17820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000" y="1908000"/>
            <a:ext cx="2736000" cy="17820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000" y="1908000"/>
            <a:ext cx="2736000" cy="17809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000" y="3960000"/>
            <a:ext cx="2880000" cy="9145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000" y="3960000"/>
            <a:ext cx="2880000" cy="9145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00" y="3960000"/>
            <a:ext cx="2880000" cy="914596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 bwMode="auto">
          <a:xfrm>
            <a:off x="2277534" y="4444999"/>
            <a:ext cx="244800" cy="177800"/>
          </a:xfrm>
          <a:prstGeom prst="ellipse">
            <a:avLst/>
          </a:prstGeom>
          <a:solidFill>
            <a:srgbClr val="FF5B5B">
              <a:alpha val="25000"/>
            </a:srgbClr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419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br>
              <a:rPr lang="en-US" dirty="0" smtClean="0"/>
            </a:br>
            <a:r>
              <a:rPr lang="en-US" sz="2000" i="1" dirty="0" smtClean="0"/>
              <a:t>WELD-T (MIG/MAG / Surface analyses of fracture surface</a:t>
            </a: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62" y="1224000"/>
            <a:ext cx="7419475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28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br>
              <a:rPr lang="en-US" dirty="0" smtClean="0"/>
            </a:br>
            <a:r>
              <a:rPr lang="en-US" sz="2000" i="1" dirty="0" smtClean="0"/>
              <a:t>Tearing along periphery of fracture surface  </a:t>
            </a:r>
            <a:r>
              <a:rPr lang="en-US" sz="2000" i="1" dirty="0" smtClean="0">
                <a:sym typeface="Wingdings 3" panose="05040102010807070707" pitchFamily="18" charset="2"/>
              </a:rPr>
              <a:t>  SCC ?</a:t>
            </a: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572" y="1408059"/>
            <a:ext cx="2880000" cy="2160000"/>
          </a:xfrm>
          <a:prstGeom prst="rect">
            <a:avLst/>
          </a:prstGeom>
          <a:ln w="44450">
            <a:solidFill>
              <a:srgbClr val="FFC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1656" y="1152000"/>
            <a:ext cx="2160000" cy="396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BE" b="1" dirty="0">
                <a:solidFill>
                  <a:schemeClr val="bg2"/>
                </a:solidFill>
              </a:rPr>
              <a:t>SAW, </a:t>
            </a:r>
            <a:r>
              <a:rPr lang="nl-BE" b="1" dirty="0" err="1">
                <a:solidFill>
                  <a:schemeClr val="bg2"/>
                </a:solidFill>
              </a:rPr>
              <a:t>HAZ</a:t>
            </a:r>
            <a:r>
              <a:rPr lang="nl-BE" b="1" dirty="0">
                <a:solidFill>
                  <a:schemeClr val="bg2"/>
                </a:solidFill>
              </a:rPr>
              <a:t>-L, YCW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6" y="1692000"/>
            <a:ext cx="2520000" cy="189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685792" y="2726396"/>
            <a:ext cx="324000" cy="252000"/>
          </a:xfrm>
          <a:prstGeom prst="rect">
            <a:avLst/>
          </a:prstGeom>
          <a:noFill/>
          <a:ln w="38100" cap="flat" cmpd="sng" algn="ctr">
            <a:solidFill>
              <a:srgbClr val="E6A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656" y="3836206"/>
            <a:ext cx="2160000" cy="396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BE" b="1" dirty="0">
                <a:solidFill>
                  <a:schemeClr val="bg2"/>
                </a:solidFill>
              </a:rPr>
              <a:t>SAW, WELD-L, YCW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6" y="4378072"/>
            <a:ext cx="2520000" cy="189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1996854" y="5469591"/>
            <a:ext cx="324000" cy="252000"/>
          </a:xfrm>
          <a:prstGeom prst="rect">
            <a:avLst/>
          </a:prstGeom>
          <a:noFill/>
          <a:ln w="38100" cap="flat" cmpd="sng" algn="ctr">
            <a:solidFill>
              <a:srgbClr val="E65D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00" y="4104865"/>
            <a:ext cx="2880000" cy="2160000"/>
          </a:xfrm>
          <a:prstGeom prst="rect">
            <a:avLst/>
          </a:prstGeom>
          <a:ln w="44450">
            <a:solidFill>
              <a:srgbClr val="E65D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614" y="1422000"/>
            <a:ext cx="2880000" cy="2160000"/>
          </a:xfrm>
          <a:prstGeom prst="rect">
            <a:avLst/>
          </a:prstGeom>
          <a:ln w="44450">
            <a:solidFill>
              <a:srgbClr val="72AF2F"/>
            </a:solidFill>
          </a:ln>
        </p:spPr>
      </p:pic>
      <p:cxnSp>
        <p:nvCxnSpPr>
          <p:cNvPr id="15" name="Straight Arrow Connector 14"/>
          <p:cNvCxnSpPr/>
          <p:nvPr/>
        </p:nvCxnSpPr>
        <p:spPr bwMode="auto">
          <a:xfrm>
            <a:off x="1059319" y="2852396"/>
            <a:ext cx="4932000" cy="7810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E6AF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ectangle 15"/>
          <p:cNvSpPr/>
          <p:nvPr/>
        </p:nvSpPr>
        <p:spPr bwMode="auto">
          <a:xfrm>
            <a:off x="1557860" y="2455460"/>
            <a:ext cx="324000" cy="252000"/>
          </a:xfrm>
          <a:prstGeom prst="rect">
            <a:avLst/>
          </a:prstGeom>
          <a:noFill/>
          <a:ln w="38100" cap="flat" cmpd="sng" algn="ctr">
            <a:solidFill>
              <a:srgbClr val="72AF2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1939046" y="2399030"/>
            <a:ext cx="972000" cy="18991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72AF2F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000" y="4106016"/>
            <a:ext cx="2880000" cy="2160000"/>
          </a:xfrm>
          <a:prstGeom prst="rect">
            <a:avLst/>
          </a:prstGeom>
          <a:ln w="44450">
            <a:solidFill>
              <a:srgbClr val="0070C0"/>
            </a:solidFill>
          </a:ln>
        </p:spPr>
      </p:pic>
      <p:cxnSp>
        <p:nvCxnSpPr>
          <p:cNvPr id="19" name="Straight Arrow Connector 18"/>
          <p:cNvCxnSpPr/>
          <p:nvPr/>
        </p:nvCxnSpPr>
        <p:spPr bwMode="auto">
          <a:xfrm flipV="1">
            <a:off x="2388590" y="5469591"/>
            <a:ext cx="3582000" cy="10919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E65D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ctangle 19"/>
          <p:cNvSpPr/>
          <p:nvPr/>
        </p:nvSpPr>
        <p:spPr bwMode="auto">
          <a:xfrm>
            <a:off x="836926" y="5232528"/>
            <a:ext cx="324000" cy="252000"/>
          </a:xfrm>
          <a:prstGeom prst="rect">
            <a:avLst/>
          </a:prstGeom>
          <a:noFill/>
          <a:ln w="38100" cap="flat" cmpd="sng" algn="ctr">
            <a:solidFill>
              <a:srgbClr val="007DC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1224000" y="5038084"/>
            <a:ext cx="1674000" cy="31115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7DC3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211656" y="3733777"/>
            <a:ext cx="8712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DC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41817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br>
              <a:rPr lang="en-US" dirty="0" smtClean="0"/>
            </a:br>
            <a:r>
              <a:rPr lang="en-US" sz="2000" i="1" dirty="0" smtClean="0"/>
              <a:t>Tearing along periphery of fracture surface  </a:t>
            </a:r>
            <a:r>
              <a:rPr lang="en-US" sz="2000" i="1" dirty="0" smtClean="0">
                <a:sym typeface="Wingdings 3" panose="05040102010807070707" pitchFamily="18" charset="2"/>
              </a:rPr>
              <a:t>  SCC ?</a:t>
            </a: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76" y="2813561"/>
            <a:ext cx="2880000" cy="230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83" y="2813561"/>
            <a:ext cx="2880000" cy="230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300" y="1105401"/>
            <a:ext cx="859906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nl-BE" sz="1800" dirty="0">
                <a:latin typeface="+mn-lt"/>
              </a:rPr>
              <a:t>Lateral view of </a:t>
            </a:r>
            <a:r>
              <a:rPr lang="nl-BE" sz="1800" dirty="0" err="1">
                <a:latin typeface="+mn-lt"/>
              </a:rPr>
              <a:t>some</a:t>
            </a:r>
            <a:r>
              <a:rPr lang="nl-BE" sz="1800" dirty="0">
                <a:latin typeface="+mn-lt"/>
              </a:rPr>
              <a:t> </a:t>
            </a:r>
            <a:r>
              <a:rPr lang="nl-BE" sz="1800" dirty="0" err="1">
                <a:latin typeface="+mn-lt"/>
              </a:rPr>
              <a:t>specimens</a:t>
            </a:r>
            <a:r>
              <a:rPr lang="nl-BE" sz="1800" dirty="0">
                <a:latin typeface="+mn-lt"/>
              </a:rPr>
              <a:t> </a:t>
            </a:r>
            <a:r>
              <a:rPr lang="nl-BE" sz="1800" dirty="0" err="1">
                <a:latin typeface="+mn-lt"/>
              </a:rPr>
              <a:t>showed</a:t>
            </a:r>
            <a:r>
              <a:rPr lang="nl-BE" sz="1800" dirty="0">
                <a:latin typeface="+mn-lt"/>
              </a:rPr>
              <a:t> </a:t>
            </a:r>
            <a:r>
              <a:rPr lang="nl-BE" sz="1800" dirty="0" err="1">
                <a:latin typeface="+mn-lt"/>
              </a:rPr>
              <a:t>evidence</a:t>
            </a:r>
            <a:r>
              <a:rPr lang="nl-BE" sz="1800" dirty="0">
                <a:latin typeface="+mn-lt"/>
              </a:rPr>
              <a:t> of </a:t>
            </a:r>
            <a:r>
              <a:rPr lang="nl-BE" sz="1800" dirty="0" err="1">
                <a:latin typeface="+mn-lt"/>
              </a:rPr>
              <a:t>secondary</a:t>
            </a:r>
            <a:r>
              <a:rPr lang="nl-BE" sz="1800" dirty="0">
                <a:latin typeface="+mn-lt"/>
              </a:rPr>
              <a:t> </a:t>
            </a:r>
            <a:r>
              <a:rPr lang="nl-BE" sz="1800" dirty="0" err="1">
                <a:latin typeface="+mn-lt"/>
              </a:rPr>
              <a:t>cracking</a:t>
            </a:r>
            <a:endParaRPr lang="nl-BE" sz="1800" dirty="0">
              <a:latin typeface="+mn-lt"/>
            </a:endParaRPr>
          </a:p>
          <a:p>
            <a:pPr marL="285750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sz="1800" dirty="0">
                <a:latin typeface="+mn-lt"/>
              </a:rPr>
              <a:t>Secondary cracks only observed in the necked-down section of the specimen immediately adjacent to the fracture</a:t>
            </a:r>
          </a:p>
          <a:p>
            <a:pPr marL="285750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sz="1800" dirty="0">
                <a:latin typeface="+mn-lt"/>
              </a:rPr>
              <a:t>Secondary cracks are small (100 µm wide, max.) and shallow (~50 um deep)</a:t>
            </a:r>
          </a:p>
          <a:p>
            <a:pPr marL="285750" indent="-2857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sz="1800" dirty="0">
                <a:latin typeface="+mn-lt"/>
              </a:rPr>
              <a:t>Samples tested in </a:t>
            </a:r>
            <a:r>
              <a:rPr lang="en-US" sz="1800" dirty="0" err="1">
                <a:latin typeface="+mn-lt"/>
              </a:rPr>
              <a:t>Ar</a:t>
            </a:r>
            <a:r>
              <a:rPr lang="en-US" sz="1800" dirty="0">
                <a:latin typeface="+mn-lt"/>
              </a:rPr>
              <a:t> (reference)</a:t>
            </a:r>
            <a:endParaRPr lang="nl-BE" sz="1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001" y="5254067"/>
            <a:ext cx="8599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nl-BE" sz="1800" dirty="0" err="1">
                <a:latin typeface="+mn-lt"/>
              </a:rPr>
              <a:t>Some</a:t>
            </a:r>
            <a:r>
              <a:rPr lang="nl-BE" sz="1800" dirty="0">
                <a:latin typeface="+mn-lt"/>
              </a:rPr>
              <a:t> </a:t>
            </a:r>
            <a:r>
              <a:rPr lang="nl-BE" sz="1800" dirty="0" err="1">
                <a:latin typeface="+mn-lt"/>
              </a:rPr>
              <a:t>researchers</a:t>
            </a:r>
            <a:r>
              <a:rPr lang="nl-BE" sz="1800" baseline="30000" dirty="0">
                <a:latin typeface="+mn-lt"/>
              </a:rPr>
              <a:t> 4</a:t>
            </a:r>
            <a:r>
              <a:rPr lang="nl-BE" sz="1800" dirty="0">
                <a:latin typeface="+mn-lt"/>
              </a:rPr>
              <a:t> claim </a:t>
            </a:r>
            <a:r>
              <a:rPr lang="nl-BE" sz="1800" dirty="0" err="1">
                <a:latin typeface="+mn-lt"/>
              </a:rPr>
              <a:t>this</a:t>
            </a:r>
            <a:r>
              <a:rPr lang="nl-BE" sz="1800" dirty="0">
                <a:latin typeface="+mn-lt"/>
              </a:rPr>
              <a:t> type of </a:t>
            </a:r>
            <a:r>
              <a:rPr lang="nl-BE" sz="1800" dirty="0" err="1">
                <a:latin typeface="+mn-lt"/>
              </a:rPr>
              <a:t>secondary</a:t>
            </a:r>
            <a:r>
              <a:rPr lang="nl-BE" sz="1800" dirty="0">
                <a:latin typeface="+mn-lt"/>
              </a:rPr>
              <a:t> cracks </a:t>
            </a:r>
            <a:r>
              <a:rPr lang="nl-BE" sz="1800" dirty="0" err="1">
                <a:latin typeface="+mn-lt"/>
              </a:rPr>
              <a:t>to</a:t>
            </a:r>
            <a:r>
              <a:rPr lang="nl-BE" sz="1800" dirty="0">
                <a:latin typeface="+mn-lt"/>
              </a:rPr>
              <a:t> </a:t>
            </a:r>
            <a:r>
              <a:rPr lang="nl-BE" sz="1800" dirty="0" err="1">
                <a:latin typeface="+mn-lt"/>
              </a:rPr>
              <a:t>be</a:t>
            </a:r>
            <a:r>
              <a:rPr lang="nl-BE" sz="1800" dirty="0">
                <a:latin typeface="+mn-lt"/>
              </a:rPr>
              <a:t> </a:t>
            </a:r>
            <a:r>
              <a:rPr lang="nl-BE" sz="1800" dirty="0" err="1">
                <a:latin typeface="+mn-lt"/>
              </a:rPr>
              <a:t>the</a:t>
            </a:r>
            <a:r>
              <a:rPr lang="nl-BE" sz="1800" dirty="0">
                <a:latin typeface="+mn-lt"/>
              </a:rPr>
              <a:t> </a:t>
            </a:r>
            <a:r>
              <a:rPr lang="nl-BE" sz="1800" dirty="0" err="1">
                <a:latin typeface="+mn-lt"/>
              </a:rPr>
              <a:t>result</a:t>
            </a:r>
            <a:r>
              <a:rPr lang="nl-BE" sz="1800" dirty="0">
                <a:latin typeface="+mn-lt"/>
              </a:rPr>
              <a:t> of </a:t>
            </a:r>
            <a:r>
              <a:rPr lang="nl-BE" sz="1800" dirty="0" err="1">
                <a:latin typeface="+mn-lt"/>
              </a:rPr>
              <a:t>an</a:t>
            </a:r>
            <a:r>
              <a:rPr lang="nl-BE" sz="1800" dirty="0">
                <a:latin typeface="+mn-lt"/>
              </a:rPr>
              <a:t> </a:t>
            </a:r>
            <a:r>
              <a:rPr lang="nl-BE" sz="1800" dirty="0">
                <a:latin typeface="+mn-lt"/>
                <a:sym typeface="Wingdings"/>
              </a:rPr>
              <a:t>artefact </a:t>
            </a:r>
            <a:r>
              <a:rPr lang="nl-BE" sz="1800" dirty="0" err="1">
                <a:latin typeface="+mn-lt"/>
                <a:sym typeface="Wingdings"/>
              </a:rPr>
              <a:t>caused</a:t>
            </a:r>
            <a:r>
              <a:rPr lang="nl-BE" sz="1800" dirty="0">
                <a:latin typeface="+mn-lt"/>
                <a:sym typeface="Wingdings"/>
              </a:rPr>
              <a:t> </a:t>
            </a:r>
            <a:r>
              <a:rPr lang="nl-BE" sz="1800" dirty="0" err="1">
                <a:latin typeface="+mn-lt"/>
                <a:sym typeface="Wingdings"/>
              </a:rPr>
              <a:t>during</a:t>
            </a:r>
            <a:r>
              <a:rPr lang="nl-BE" sz="1800" dirty="0">
                <a:latin typeface="+mn-lt"/>
                <a:sym typeface="Wingdings"/>
              </a:rPr>
              <a:t> </a:t>
            </a:r>
            <a:r>
              <a:rPr lang="nl-BE" sz="1800" dirty="0" err="1">
                <a:latin typeface="+mn-lt"/>
                <a:sym typeface="Wingdings"/>
              </a:rPr>
              <a:t>the</a:t>
            </a:r>
            <a:r>
              <a:rPr lang="nl-BE" sz="1800" dirty="0">
                <a:latin typeface="+mn-lt"/>
                <a:sym typeface="Wingdings"/>
              </a:rPr>
              <a:t> </a:t>
            </a:r>
            <a:r>
              <a:rPr lang="nl-BE" sz="1800" dirty="0" err="1">
                <a:latin typeface="+mn-lt"/>
                <a:sym typeface="Wingdings"/>
              </a:rPr>
              <a:t>preparation</a:t>
            </a:r>
            <a:r>
              <a:rPr lang="nl-BE" sz="1800" dirty="0">
                <a:latin typeface="+mn-lt"/>
                <a:sym typeface="Wingdings"/>
              </a:rPr>
              <a:t> of </a:t>
            </a:r>
            <a:r>
              <a:rPr lang="nl-BE" sz="1800" dirty="0" err="1">
                <a:latin typeface="+mn-lt"/>
                <a:sym typeface="Wingdings"/>
              </a:rPr>
              <a:t>the</a:t>
            </a:r>
            <a:r>
              <a:rPr lang="nl-BE" sz="1800" dirty="0">
                <a:latin typeface="+mn-lt"/>
                <a:sym typeface="Wingdings"/>
              </a:rPr>
              <a:t> </a:t>
            </a:r>
            <a:r>
              <a:rPr lang="nl-BE" sz="1800" dirty="0" err="1">
                <a:latin typeface="+mn-lt"/>
                <a:sym typeface="Wingdings"/>
              </a:rPr>
              <a:t>specimens</a:t>
            </a:r>
            <a:r>
              <a:rPr lang="nl-BE" sz="1800" dirty="0">
                <a:latin typeface="+mn-lt"/>
                <a:sym typeface="Wingdings"/>
              </a:rPr>
              <a:t> </a:t>
            </a:r>
            <a:r>
              <a:rPr lang="nl-BE" sz="1600" dirty="0">
                <a:latin typeface="+mn-lt"/>
                <a:sym typeface="Wingdings"/>
              </a:rPr>
              <a:t>(</a:t>
            </a:r>
            <a:r>
              <a:rPr lang="nl-BE" sz="1600" dirty="0" err="1">
                <a:latin typeface="+mn-lt"/>
                <a:sym typeface="Wingdings"/>
              </a:rPr>
              <a:t>circumferential</a:t>
            </a:r>
            <a:r>
              <a:rPr lang="nl-BE" sz="1600" dirty="0">
                <a:latin typeface="+mn-lt"/>
                <a:sym typeface="Wingdings"/>
              </a:rPr>
              <a:t> </a:t>
            </a:r>
            <a:r>
              <a:rPr lang="nl-BE" sz="1600" dirty="0" err="1">
                <a:latin typeface="+mn-lt"/>
                <a:sym typeface="Wingdings"/>
              </a:rPr>
              <a:t>machining</a:t>
            </a:r>
            <a:r>
              <a:rPr lang="nl-BE" sz="1600" dirty="0">
                <a:latin typeface="+mn-lt"/>
                <a:sym typeface="Wingdings"/>
              </a:rPr>
              <a:t> </a:t>
            </a:r>
            <a:r>
              <a:rPr lang="nl-BE" sz="1600" dirty="0" err="1">
                <a:latin typeface="+mn-lt"/>
                <a:sym typeface="Wingdings"/>
              </a:rPr>
              <a:t>marks</a:t>
            </a:r>
            <a:r>
              <a:rPr lang="nl-BE" sz="1600" dirty="0">
                <a:latin typeface="+mn-lt"/>
                <a:sym typeface="Wingdings"/>
              </a:rPr>
              <a:t> </a:t>
            </a:r>
            <a:r>
              <a:rPr lang="nl-BE" sz="1600" dirty="0" err="1">
                <a:latin typeface="+mn-lt"/>
                <a:sym typeface="Wingdings"/>
              </a:rPr>
              <a:t>left</a:t>
            </a:r>
            <a:r>
              <a:rPr lang="nl-BE" sz="1600" dirty="0">
                <a:latin typeface="+mn-lt"/>
                <a:sym typeface="Wingdings"/>
              </a:rPr>
              <a:t> on </a:t>
            </a:r>
            <a:r>
              <a:rPr lang="nl-BE" sz="1600" dirty="0" err="1">
                <a:latin typeface="+mn-lt"/>
                <a:sym typeface="Wingdings"/>
              </a:rPr>
              <a:t>the</a:t>
            </a:r>
            <a:r>
              <a:rPr lang="nl-BE" sz="1600" dirty="0">
                <a:latin typeface="+mn-lt"/>
                <a:sym typeface="Wingdings"/>
              </a:rPr>
              <a:t> specimen </a:t>
            </a:r>
            <a:r>
              <a:rPr lang="nl-BE" sz="1600" dirty="0" err="1">
                <a:latin typeface="+mn-lt"/>
                <a:sym typeface="Wingdings"/>
              </a:rPr>
              <a:t>surface</a:t>
            </a:r>
            <a:r>
              <a:rPr lang="nl-BE" sz="1600" dirty="0">
                <a:latin typeface="+mn-lt"/>
                <a:sym typeface="Wingdings"/>
              </a:rPr>
              <a:t>)</a:t>
            </a:r>
            <a:endParaRPr lang="nl-BE" sz="18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000" y="6156000"/>
            <a:ext cx="7526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latin typeface="+mn-lt"/>
              </a:rPr>
              <a:t>4</a:t>
            </a:r>
            <a:r>
              <a:rPr lang="en-US" sz="1000" dirty="0">
                <a:latin typeface="+mn-lt"/>
              </a:rPr>
              <a:t> McIntyre D., Dash C., Case R., </a:t>
            </a:r>
            <a:r>
              <a:rPr lang="en-US" sz="1000" i="1" dirty="0">
                <a:latin typeface="+mn-lt"/>
              </a:rPr>
              <a:t>CORROSION/2013</a:t>
            </a:r>
            <a:r>
              <a:rPr lang="en-US" sz="1000" dirty="0">
                <a:latin typeface="+mn-lt"/>
              </a:rPr>
              <a:t>, paper no. 2259 (2013).</a:t>
            </a:r>
            <a:endParaRPr lang="nl-BE" sz="1000" baseline="30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2520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nl-BE" dirty="0"/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65815" y="1148317"/>
            <a:ext cx="8573386" cy="5092126"/>
          </a:xfrm>
        </p:spPr>
        <p:txBody>
          <a:bodyPr/>
          <a:lstStyle/>
          <a:p>
            <a:r>
              <a:rPr lang="nl-BE" dirty="0" smtClean="0"/>
              <a:t>Context / Research significance</a:t>
            </a:r>
          </a:p>
          <a:p>
            <a:pPr>
              <a:spcBef>
                <a:spcPts val="1800"/>
              </a:spcBef>
            </a:pPr>
            <a:r>
              <a:rPr lang="nl-BE" dirty="0" smtClean="0"/>
              <a:t>Experimental details</a:t>
            </a:r>
          </a:p>
          <a:p>
            <a:pPr>
              <a:spcBef>
                <a:spcPts val="1800"/>
              </a:spcBef>
            </a:pPr>
            <a:r>
              <a:rPr lang="nl-BE" dirty="0" err="1" smtClean="0"/>
              <a:t>Experimental</a:t>
            </a:r>
            <a:r>
              <a:rPr lang="nl-BE" dirty="0" smtClean="0"/>
              <a:t> </a:t>
            </a:r>
            <a:r>
              <a:rPr lang="nl-BE" dirty="0" err="1" smtClean="0"/>
              <a:t>results</a:t>
            </a:r>
            <a:r>
              <a:rPr lang="nl-BE" dirty="0" smtClean="0"/>
              <a:t> &amp; </a:t>
            </a:r>
            <a:r>
              <a:rPr lang="nl-BE" dirty="0" err="1" smtClean="0"/>
              <a:t>discussion</a:t>
            </a:r>
            <a:endParaRPr lang="nl-BE" dirty="0" smtClean="0"/>
          </a:p>
          <a:p>
            <a:pPr lvl="1">
              <a:spcBef>
                <a:spcPts val="900"/>
              </a:spcBef>
            </a:pPr>
            <a:r>
              <a:rPr lang="nl-BE" dirty="0" smtClean="0"/>
              <a:t>SSRT tests: </a:t>
            </a:r>
            <a:r>
              <a:rPr lang="nl-BE" dirty="0" err="1" smtClean="0"/>
              <a:t>interpretation</a:t>
            </a:r>
            <a:r>
              <a:rPr lang="nl-BE" dirty="0" smtClean="0"/>
              <a:t> of stress-</a:t>
            </a:r>
            <a:r>
              <a:rPr lang="nl-BE" dirty="0" err="1" smtClean="0"/>
              <a:t>strain</a:t>
            </a:r>
            <a:r>
              <a:rPr lang="nl-BE" dirty="0" smtClean="0"/>
              <a:t> curves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Analysis fracture surface</a:t>
            </a:r>
            <a:endParaRPr lang="nl-BE" dirty="0" smtClean="0"/>
          </a:p>
          <a:p>
            <a:pPr>
              <a:spcBef>
                <a:spcPts val="1800"/>
              </a:spcBef>
            </a:pPr>
            <a:r>
              <a:rPr lang="nl-BE" dirty="0" err="1" smtClean="0"/>
              <a:t>Conclusions</a:t>
            </a:r>
            <a:endParaRPr lang="nl-BE" dirty="0" smtClean="0"/>
          </a:p>
          <a:p>
            <a:pPr>
              <a:spcBef>
                <a:spcPts val="1800"/>
              </a:spcBef>
            </a:pPr>
            <a:r>
              <a:rPr lang="en-US" dirty="0" smtClean="0"/>
              <a:t>Future work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10879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nl-BE" dirty="0"/>
          </a:p>
        </p:txBody>
      </p:sp>
      <p:sp>
        <p:nvSpPr>
          <p:cNvPr id="9" name="Content Placeholder 7"/>
          <p:cNvSpPr>
            <a:spLocks noGrp="1"/>
          </p:cNvSpPr>
          <p:nvPr>
            <p:ph idx="1"/>
          </p:nvPr>
        </p:nvSpPr>
        <p:spPr>
          <a:xfrm>
            <a:off x="265815" y="1148317"/>
            <a:ext cx="8573386" cy="2760743"/>
          </a:xfrm>
        </p:spPr>
        <p:txBody>
          <a:bodyPr/>
          <a:lstStyle/>
          <a:p>
            <a:r>
              <a:rPr lang="nl-BE" dirty="0" err="1"/>
              <a:t>Addition</a:t>
            </a:r>
            <a:r>
              <a:rPr lang="nl-BE" dirty="0"/>
              <a:t> of </a:t>
            </a:r>
            <a:r>
              <a:rPr lang="nl-BE" dirty="0" err="1"/>
              <a:t>thiosulphate</a:t>
            </a:r>
            <a:r>
              <a:rPr lang="nl-BE" dirty="0"/>
              <a:t> </a:t>
            </a:r>
            <a:r>
              <a:rPr lang="nl-BE" dirty="0" err="1"/>
              <a:t>ions</a:t>
            </a:r>
            <a:r>
              <a:rPr lang="nl-BE" dirty="0"/>
              <a:t> has no </a:t>
            </a:r>
            <a:r>
              <a:rPr lang="nl-BE" dirty="0" err="1"/>
              <a:t>discernible</a:t>
            </a:r>
            <a:r>
              <a:rPr lang="nl-BE" dirty="0"/>
              <a:t> effect on</a:t>
            </a:r>
          </a:p>
          <a:p>
            <a:pPr lvl="1">
              <a:spcBef>
                <a:spcPts val="600"/>
              </a:spcBef>
            </a:pPr>
            <a:r>
              <a:rPr lang="nl-BE" sz="1800" dirty="0" err="1"/>
              <a:t>Mechanical</a:t>
            </a:r>
            <a:r>
              <a:rPr lang="nl-BE" sz="1800" dirty="0"/>
              <a:t> parameters (YS, UTS, </a:t>
            </a:r>
            <a:r>
              <a:rPr lang="nl-BE" sz="1800" dirty="0" err="1"/>
              <a:t>EaF</a:t>
            </a:r>
            <a:r>
              <a:rPr lang="nl-BE" sz="1800" dirty="0"/>
              <a:t>, TTF, RA)</a:t>
            </a:r>
            <a:endParaRPr lang="nl-BE" sz="1800" i="1" dirty="0"/>
          </a:p>
          <a:p>
            <a:pPr lvl="1">
              <a:spcBef>
                <a:spcPts val="400"/>
              </a:spcBef>
            </a:pPr>
            <a:r>
              <a:rPr lang="en-US" sz="1800" dirty="0"/>
              <a:t>Ductility parameters (TTFR, RAR)</a:t>
            </a:r>
            <a:endParaRPr lang="nl-BE" sz="1800" dirty="0"/>
          </a:p>
          <a:p>
            <a:pPr lvl="1">
              <a:spcBef>
                <a:spcPts val="400"/>
              </a:spcBef>
            </a:pPr>
            <a:r>
              <a:rPr lang="nl-BE" sz="1800" dirty="0" err="1"/>
              <a:t>Morphology</a:t>
            </a:r>
            <a:r>
              <a:rPr lang="nl-BE" sz="1800" dirty="0"/>
              <a:t> </a:t>
            </a:r>
            <a:r>
              <a:rPr lang="nl-BE" sz="1800" dirty="0" err="1"/>
              <a:t>fracture</a:t>
            </a:r>
            <a:r>
              <a:rPr lang="nl-BE" sz="1800" dirty="0"/>
              <a:t> </a:t>
            </a:r>
            <a:r>
              <a:rPr lang="nl-BE" sz="1800" dirty="0" err="1"/>
              <a:t>surface</a:t>
            </a:r>
            <a:endParaRPr lang="nl-BE" sz="1800" dirty="0"/>
          </a:p>
          <a:p>
            <a:pPr>
              <a:spcBef>
                <a:spcPts val="1800"/>
              </a:spcBef>
            </a:pPr>
            <a:r>
              <a:rPr lang="nl-BE" dirty="0" err="1"/>
              <a:t>Observation</a:t>
            </a:r>
            <a:r>
              <a:rPr lang="nl-BE" dirty="0"/>
              <a:t> of </a:t>
            </a:r>
            <a:r>
              <a:rPr lang="nl-BE" dirty="0" err="1"/>
              <a:t>tearing</a:t>
            </a:r>
            <a:r>
              <a:rPr lang="nl-BE" dirty="0"/>
              <a:t> </a:t>
            </a:r>
            <a:r>
              <a:rPr lang="nl-BE" dirty="0" err="1"/>
              <a:t>along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periphery</a:t>
            </a:r>
            <a:r>
              <a:rPr lang="nl-BE" dirty="0"/>
              <a:t> of </a:t>
            </a:r>
            <a:r>
              <a:rPr lang="nl-BE" dirty="0" err="1"/>
              <a:t>fracture</a:t>
            </a:r>
            <a:r>
              <a:rPr lang="nl-BE" dirty="0"/>
              <a:t> </a:t>
            </a:r>
            <a:r>
              <a:rPr lang="nl-BE" dirty="0" err="1"/>
              <a:t>surface</a:t>
            </a:r>
            <a:endParaRPr lang="nl-BE" dirty="0"/>
          </a:p>
          <a:p>
            <a:pPr lvl="1">
              <a:spcBef>
                <a:spcPts val="600"/>
              </a:spcBef>
            </a:pPr>
            <a:r>
              <a:rPr lang="nl-BE" sz="1800" dirty="0" err="1"/>
              <a:t>Secondary</a:t>
            </a:r>
            <a:r>
              <a:rPr lang="nl-BE" sz="1800" dirty="0"/>
              <a:t> cracks are </a:t>
            </a:r>
            <a:r>
              <a:rPr lang="nl-BE" sz="1800" dirty="0" err="1"/>
              <a:t>believed</a:t>
            </a:r>
            <a:r>
              <a:rPr lang="nl-BE" sz="1800" dirty="0"/>
              <a:t> </a:t>
            </a:r>
            <a:r>
              <a:rPr lang="nl-BE" sz="1800" dirty="0" err="1"/>
              <a:t>to</a:t>
            </a:r>
            <a:r>
              <a:rPr lang="nl-BE" sz="1800" dirty="0"/>
              <a:t> </a:t>
            </a:r>
            <a:r>
              <a:rPr lang="nl-BE" sz="1800" dirty="0" err="1"/>
              <a:t>be</a:t>
            </a:r>
            <a:r>
              <a:rPr lang="nl-BE" sz="1800" dirty="0"/>
              <a:t> </a:t>
            </a:r>
            <a:r>
              <a:rPr lang="nl-BE" sz="1800" dirty="0" err="1"/>
              <a:t>the</a:t>
            </a:r>
            <a:r>
              <a:rPr lang="nl-BE" sz="1800" dirty="0"/>
              <a:t> </a:t>
            </a:r>
            <a:r>
              <a:rPr lang="nl-BE" sz="1800" dirty="0" err="1"/>
              <a:t>result</a:t>
            </a:r>
            <a:r>
              <a:rPr lang="nl-BE" sz="1800" dirty="0"/>
              <a:t> of </a:t>
            </a:r>
            <a:r>
              <a:rPr lang="nl-BE" sz="1800" dirty="0" err="1"/>
              <a:t>an</a:t>
            </a:r>
            <a:r>
              <a:rPr lang="nl-BE" sz="1800" dirty="0"/>
              <a:t> artefact </a:t>
            </a:r>
            <a:r>
              <a:rPr lang="nl-BE" sz="1800" dirty="0" err="1"/>
              <a:t>caused</a:t>
            </a:r>
            <a:r>
              <a:rPr lang="nl-BE" sz="1800" dirty="0"/>
              <a:t> </a:t>
            </a:r>
            <a:r>
              <a:rPr lang="nl-BE" sz="1800" dirty="0" err="1"/>
              <a:t>during</a:t>
            </a:r>
            <a:r>
              <a:rPr lang="nl-BE" sz="1800" dirty="0"/>
              <a:t> </a:t>
            </a:r>
            <a:r>
              <a:rPr lang="nl-BE" sz="1800" dirty="0" err="1"/>
              <a:t>the</a:t>
            </a:r>
            <a:r>
              <a:rPr lang="nl-BE" sz="1800" dirty="0"/>
              <a:t> </a:t>
            </a:r>
            <a:r>
              <a:rPr lang="nl-BE" sz="1800" dirty="0" err="1"/>
              <a:t>fabrication</a:t>
            </a:r>
            <a:r>
              <a:rPr lang="nl-BE" sz="1800" dirty="0"/>
              <a:t> of </a:t>
            </a:r>
            <a:r>
              <a:rPr lang="nl-BE" sz="1800" dirty="0" err="1"/>
              <a:t>the</a:t>
            </a:r>
            <a:r>
              <a:rPr lang="nl-BE" sz="1800" dirty="0"/>
              <a:t> samples </a:t>
            </a:r>
            <a:r>
              <a:rPr lang="nl-BE" sz="1600" dirty="0"/>
              <a:t>(</a:t>
            </a:r>
            <a:r>
              <a:rPr lang="nl-BE" sz="1600" dirty="0" err="1">
                <a:sym typeface="Wingdings"/>
              </a:rPr>
              <a:t>circumferential</a:t>
            </a:r>
            <a:r>
              <a:rPr lang="nl-BE" sz="1600" dirty="0">
                <a:sym typeface="Wingdings"/>
              </a:rPr>
              <a:t> </a:t>
            </a:r>
            <a:r>
              <a:rPr lang="nl-BE" sz="1600" dirty="0" err="1">
                <a:sym typeface="Wingdings"/>
              </a:rPr>
              <a:t>machining</a:t>
            </a:r>
            <a:r>
              <a:rPr lang="nl-BE" sz="1600" dirty="0">
                <a:sym typeface="Wingdings"/>
              </a:rPr>
              <a:t> </a:t>
            </a:r>
            <a:r>
              <a:rPr lang="nl-BE" sz="1600" dirty="0" err="1">
                <a:sym typeface="Wingdings"/>
              </a:rPr>
              <a:t>marks</a:t>
            </a:r>
            <a:r>
              <a:rPr lang="nl-BE" sz="1600" dirty="0" smtClean="0"/>
              <a:t>)</a:t>
            </a:r>
            <a:endParaRPr lang="nl-BE" sz="1800" dirty="0"/>
          </a:p>
        </p:txBody>
      </p:sp>
    </p:spTree>
    <p:extLst>
      <p:ext uri="{BB962C8B-B14F-4D97-AF65-F5344CB8AC3E}">
        <p14:creationId xmlns:p14="http://schemas.microsoft.com/office/powerpoint/2010/main" val="997738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nl-BE" dirty="0"/>
          </a:p>
        </p:txBody>
      </p:sp>
      <p:sp>
        <p:nvSpPr>
          <p:cNvPr id="5" name="Content Placeholder 7"/>
          <p:cNvSpPr>
            <a:spLocks noGrp="1"/>
          </p:cNvSpPr>
          <p:nvPr>
            <p:ph idx="1"/>
          </p:nvPr>
        </p:nvSpPr>
        <p:spPr>
          <a:xfrm>
            <a:off x="265815" y="1148317"/>
            <a:ext cx="8573386" cy="956254"/>
          </a:xfrm>
        </p:spPr>
        <p:txBody>
          <a:bodyPr/>
          <a:lstStyle/>
          <a:p>
            <a:r>
              <a:rPr lang="en-US" dirty="0" smtClean="0"/>
              <a:t>Synergistic effects Cl</a:t>
            </a:r>
            <a:r>
              <a:rPr lang="en-US" baseline="30000" dirty="0" smtClean="0"/>
              <a:t>-</a:t>
            </a:r>
            <a:r>
              <a:rPr lang="en-US" dirty="0" smtClean="0"/>
              <a:t> / S</a:t>
            </a:r>
            <a:r>
              <a:rPr lang="en-US" baseline="30000" dirty="0" smtClean="0"/>
              <a:t>2-</a:t>
            </a:r>
            <a:r>
              <a:rPr lang="en-US" dirty="0" smtClean="0"/>
              <a:t> / S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2-</a:t>
            </a:r>
            <a:endParaRPr lang="nl-BE" dirty="0" smtClean="0"/>
          </a:p>
          <a:p>
            <a:pPr>
              <a:spcBef>
                <a:spcPts val="1200"/>
              </a:spcBef>
            </a:pPr>
            <a:r>
              <a:rPr lang="nl-BE" dirty="0" smtClean="0"/>
              <a:t>SSRT </a:t>
            </a:r>
            <a:r>
              <a:rPr lang="nl-BE" dirty="0"/>
              <a:t>at </a:t>
            </a:r>
            <a:r>
              <a:rPr lang="nl-BE" dirty="0" err="1"/>
              <a:t>applied</a:t>
            </a:r>
            <a:r>
              <a:rPr lang="nl-BE" dirty="0"/>
              <a:t> </a:t>
            </a:r>
            <a:r>
              <a:rPr lang="nl-BE" dirty="0" err="1"/>
              <a:t>potential</a:t>
            </a:r>
            <a:endParaRPr lang="nl-BE" dirty="0"/>
          </a:p>
          <a:p>
            <a:pPr lvl="1">
              <a:spcBef>
                <a:spcPts val="600"/>
              </a:spcBef>
            </a:pPr>
            <a:r>
              <a:rPr lang="en-US" sz="1800" dirty="0"/>
              <a:t>Negative potentials representative for anoxic conditions </a:t>
            </a:r>
            <a:r>
              <a:rPr lang="en-US" sz="1800" dirty="0">
                <a:sym typeface="Wingdings 3" panose="05040102010807070707" pitchFamily="18" charset="2"/>
              </a:rPr>
              <a:t> H</a:t>
            </a:r>
            <a:r>
              <a:rPr lang="en-US" sz="1800" baseline="-25000" dirty="0">
                <a:sym typeface="Wingdings 3" panose="05040102010807070707" pitchFamily="18" charset="2"/>
              </a:rPr>
              <a:t>2</a:t>
            </a:r>
            <a:r>
              <a:rPr lang="en-US" sz="1800" dirty="0">
                <a:sym typeface="Wingdings 3" panose="05040102010807070707" pitchFamily="18" charset="2"/>
              </a:rPr>
              <a:t> </a:t>
            </a:r>
            <a:r>
              <a:rPr lang="en-US" sz="1800" dirty="0" smtClean="0">
                <a:sym typeface="Wingdings 3" panose="05040102010807070707" pitchFamily="18" charset="2"/>
              </a:rPr>
              <a:t>production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482" y="2612571"/>
            <a:ext cx="3823317" cy="3049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940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Thanks To …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idx="1"/>
          </p:nvPr>
        </p:nvSpPr>
        <p:spPr>
          <a:xfrm>
            <a:off x="265815" y="1148317"/>
            <a:ext cx="8573386" cy="4309054"/>
          </a:xfrm>
          <a:prstGeom prst="rect">
            <a:avLst/>
          </a:prstGeom>
        </p:spPr>
        <p:txBody>
          <a:bodyPr/>
          <a:lstStyle/>
          <a:p>
            <a:r>
              <a:rPr lang="en-GB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assistance</a:t>
            </a:r>
          </a:p>
          <a:p>
            <a:pPr lvl="1">
              <a:spcBef>
                <a:spcPts val="600"/>
              </a:spcBef>
            </a:pPr>
            <a:r>
              <a:rPr lang="en-GB" b="1" dirty="0" smtClean="0"/>
              <a:t>Pieter Schroeders</a:t>
            </a:r>
          </a:p>
          <a:p>
            <a:pPr lvl="1">
              <a:spcBef>
                <a:spcPts val="0"/>
              </a:spcBef>
            </a:pPr>
            <a:r>
              <a:rPr lang="en-GB" b="1" dirty="0" smtClean="0"/>
              <a:t>Sabrina Lunardi</a:t>
            </a:r>
          </a:p>
          <a:p>
            <a:pPr lvl="1">
              <a:spcBef>
                <a:spcPts val="0"/>
              </a:spcBef>
            </a:pPr>
            <a:r>
              <a:rPr lang="en-GB" b="1" dirty="0" smtClean="0"/>
              <a:t>Wim Verwimp</a:t>
            </a:r>
          </a:p>
          <a:p>
            <a:pPr>
              <a:spcBef>
                <a:spcPts val="1200"/>
              </a:spcBef>
            </a:pPr>
            <a:r>
              <a:rPr lang="en-GB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Co-author</a:t>
            </a:r>
          </a:p>
          <a:p>
            <a:pPr lvl="1">
              <a:spcBef>
                <a:spcPts val="600"/>
              </a:spcBef>
            </a:pPr>
            <a:r>
              <a:rPr lang="en-GB" b="1" dirty="0" smtClean="0"/>
              <a:t>Roberto </a:t>
            </a:r>
            <a:r>
              <a:rPr lang="en-GB" b="1" dirty="0" err="1" smtClean="0"/>
              <a:t>Gaggiano</a:t>
            </a:r>
            <a:r>
              <a:rPr lang="en-GB" dirty="0" smtClean="0"/>
              <a:t>, ONDRAF/NIRAS (Belgium)</a:t>
            </a:r>
          </a:p>
          <a:p>
            <a:pPr>
              <a:spcBef>
                <a:spcPts val="1200"/>
              </a:spcBef>
            </a:pPr>
            <a:r>
              <a:rPr lang="en-GB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author(s) gratefully acknowledge the financial support of this work by ONDRAF/NIRAS, the Belgian national radioactive waste management organization</a:t>
            </a:r>
          </a:p>
          <a:p>
            <a:pPr>
              <a:spcBef>
                <a:spcPts val="1200"/>
              </a:spcBef>
            </a:pPr>
            <a:r>
              <a:rPr lang="en-GB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And, The audience for listening </a:t>
            </a:r>
            <a:r>
              <a:rPr lang="en-GB" sz="2400" i="1" baseline="-25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</a:t>
            </a:r>
            <a:endParaRPr lang="en-GB" sz="2400" i="1" baseline="-25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153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759" y="5018568"/>
            <a:ext cx="1802697" cy="11249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696827" y="901221"/>
            <a:ext cx="7743825" cy="392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3219" tIns="41610" rIns="83219" bIns="41610" numCol="1" anchor="t" anchorCtr="0" compatLnSpc="1">
            <a:prstTxWarp prst="textNoShape">
              <a:avLst/>
            </a:prstTxWarp>
          </a:bodyPr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b="1" kern="0" smtClean="0"/>
              <a:t>Copyright © 2017 - SCK</a:t>
            </a:r>
            <a:r>
              <a:rPr lang="en-GB" sz="1100" b="1" kern="0" smtClean="0">
                <a:sym typeface="Wingdings" pitchFamily="2" charset="2"/>
              </a:rPr>
              <a:t></a:t>
            </a:r>
            <a:r>
              <a:rPr lang="en-GB" sz="1100" b="1" kern="0" smtClean="0"/>
              <a:t>CEN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en-GB" sz="1100" b="1" kern="0" smtClean="0"/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kern="0" smtClean="0"/>
              <a:t>PLEASE NOTE!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US" sz="1100" kern="0" smtClean="0"/>
              <a:t>This presentation contains data, information and formats for dedicated use only and may not be communicated, copied, reproduced, distributed or cited without the explicit written permission of SCK•CEN.</a:t>
            </a:r>
            <a:br>
              <a:rPr lang="en-US" sz="1100" kern="0" smtClean="0"/>
            </a:br>
            <a:r>
              <a:rPr lang="en-US" sz="1100" kern="0" smtClean="0"/>
              <a:t>If this explicit written permission has been obtained, please reference the author, followed by ‘by courtesy of SCK•CEN’.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en-US" sz="1100" kern="0" smtClean="0"/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US" sz="1100" kern="0" smtClean="0"/>
              <a:t>Any infringement to this rule is illegal and entitles to claim damages from the infringer, without prejudice to any other right in case of granting a patent or registration in the field of intellectual property.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en-GB" sz="1100" kern="0" smtClean="0"/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en-GB" sz="1100" kern="0" smtClean="0"/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b="1" kern="0" smtClean="0"/>
              <a:t>SCK•CEN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kern="0" smtClean="0"/>
              <a:t>Studiecentrum voor Kernenergie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kern="0" smtClean="0"/>
              <a:t>Centre d'Etude de l'Energie Nucléaire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kern="0" smtClean="0"/>
              <a:t>Belgian Nuclear </a:t>
            </a:r>
            <a:r>
              <a:rPr lang="en-US" sz="1100" kern="0" smtClean="0"/>
              <a:t>Research</a:t>
            </a:r>
            <a:r>
              <a:rPr lang="en-GB" sz="1100" kern="0" smtClean="0"/>
              <a:t> Centre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en-GB" sz="1100" kern="0" smtClean="0"/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kern="0" smtClean="0"/>
              <a:t>Stichting van Openbaar Nut 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kern="0" smtClean="0"/>
              <a:t>Fondation d'Utilité Publique 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kern="0" smtClean="0"/>
              <a:t>Foundation of Public Utility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en-GB" sz="1100" kern="0" smtClean="0"/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kern="0" smtClean="0"/>
              <a:t>Registered Office: Avenue Herrmann-Debrouxlaan 40 – BE-1160 BRUSSELS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GB" sz="1100" kern="0" smtClean="0"/>
              <a:t>Operational Office: Boeretang 200 – BE-2400 MOL </a:t>
            </a:r>
            <a:endParaRPr lang="en-GB" sz="1100" kern="0" dirty="0" smtClean="0"/>
          </a:p>
        </p:txBody>
      </p:sp>
    </p:spTree>
    <p:extLst>
      <p:ext uri="{BB962C8B-B14F-4D97-AF65-F5344CB8AC3E}">
        <p14:creationId xmlns:p14="http://schemas.microsoft.com/office/powerpoint/2010/main" val="3080340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Context / Research significance</a:t>
            </a:r>
            <a:br>
              <a:rPr lang="en-US" dirty="0" smtClean="0"/>
            </a:br>
            <a:r>
              <a:rPr lang="en-US" sz="2000" i="1" dirty="0" smtClean="0"/>
              <a:t>The ‘Supercontainer’ design  </a:t>
            </a:r>
            <a:r>
              <a:rPr lang="en-US" sz="2000" i="1" dirty="0" smtClean="0">
                <a:sym typeface="Wingdings 3" panose="05040102010807070707" pitchFamily="18" charset="2"/>
              </a:rPr>
              <a:t>  reference disposal concept in Belgium</a:t>
            </a:r>
            <a:endParaRPr lang="en-US" i="1" dirty="0" smtClean="0"/>
          </a:p>
        </p:txBody>
      </p:sp>
      <p:pic>
        <p:nvPicPr>
          <p:cNvPr id="5" name="Picture 3" descr="Supercontainer for HL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24" y="1218124"/>
            <a:ext cx="3967666" cy="2659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Grp="1" noChangeArrowheads="1"/>
          </p:cNvSpPr>
          <p:nvPr>
            <p:ph idx="1"/>
          </p:nvPr>
        </p:nvSpPr>
        <p:spPr>
          <a:xfrm>
            <a:off x="270000" y="1152000"/>
            <a:ext cx="4514986" cy="2172642"/>
          </a:xfrm>
          <a:prstGeom prst="rect">
            <a:avLst/>
          </a:prstGeom>
        </p:spPr>
        <p:txBody>
          <a:bodyPr/>
          <a:lstStyle/>
          <a:p>
            <a:r>
              <a:rPr lang="nl-BE" sz="1800" dirty="0" smtClean="0"/>
              <a:t>Carbon steel </a:t>
            </a:r>
            <a:r>
              <a:rPr lang="nl-BE" sz="1800" b="1" dirty="0" smtClean="0">
                <a:solidFill>
                  <a:srgbClr val="FF0000"/>
                </a:solidFill>
              </a:rPr>
              <a:t>overpack</a:t>
            </a:r>
            <a:r>
              <a:rPr lang="nl-BE" sz="1800" dirty="0" smtClean="0"/>
              <a:t> </a:t>
            </a:r>
            <a:r>
              <a:rPr lang="nl-BE" sz="1600" dirty="0" smtClean="0"/>
              <a:t>(3 cm thick)</a:t>
            </a:r>
            <a:r>
              <a:rPr lang="nl-BE" sz="1800" dirty="0"/>
              <a:t> </a:t>
            </a:r>
            <a:r>
              <a:rPr lang="nl-BE" sz="1800" dirty="0" smtClean="0"/>
              <a:t>containing </a:t>
            </a:r>
            <a:r>
              <a:rPr lang="nl-BE" sz="1800" dirty="0" err="1" smtClean="0"/>
              <a:t>either</a:t>
            </a:r>
            <a:r>
              <a:rPr lang="nl-BE" sz="1800" dirty="0" smtClean="0"/>
              <a:t> </a:t>
            </a:r>
            <a:r>
              <a:rPr lang="nl-BE" sz="1800" dirty="0" err="1" smtClean="0"/>
              <a:t>vitrified</a:t>
            </a:r>
            <a:r>
              <a:rPr lang="nl-BE" sz="1800" dirty="0" smtClean="0"/>
              <a:t> </a:t>
            </a:r>
            <a:r>
              <a:rPr lang="nl-BE" sz="1800" dirty="0" err="1" smtClean="0"/>
              <a:t>HLW</a:t>
            </a:r>
            <a:r>
              <a:rPr lang="nl-BE" sz="1800" dirty="0" smtClean="0"/>
              <a:t> canisters or spent fuel assemblies</a:t>
            </a:r>
            <a:endParaRPr lang="nl-BE" sz="1400" dirty="0" smtClean="0"/>
          </a:p>
          <a:p>
            <a:pPr>
              <a:spcBef>
                <a:spcPts val="1200"/>
              </a:spcBef>
            </a:pPr>
            <a:r>
              <a:rPr lang="nl-BE" sz="1800" dirty="0" smtClean="0"/>
              <a:t>The </a:t>
            </a:r>
            <a:r>
              <a:rPr lang="nl-BE" sz="1800" dirty="0" err="1" smtClean="0"/>
              <a:t>overpack</a:t>
            </a:r>
            <a:r>
              <a:rPr lang="nl-BE" sz="1800" dirty="0" smtClean="0"/>
              <a:t> is surrounded by a concrete </a:t>
            </a:r>
            <a:r>
              <a:rPr lang="nl-BE" sz="1800" b="1" dirty="0" smtClean="0">
                <a:solidFill>
                  <a:srgbClr val="FF0000"/>
                </a:solidFill>
              </a:rPr>
              <a:t>buffer</a:t>
            </a:r>
            <a:r>
              <a:rPr lang="nl-BE" sz="1800" dirty="0" smtClean="0"/>
              <a:t> </a:t>
            </a:r>
            <a:r>
              <a:rPr lang="nl-BE" sz="1600" dirty="0" smtClean="0"/>
              <a:t>(thickness ~ 70 cm)</a:t>
            </a:r>
            <a:r>
              <a:rPr lang="nl-BE" sz="1800" dirty="0" smtClean="0"/>
              <a:t>. The concrete buffer contains OPC-based cement</a:t>
            </a:r>
          </a:p>
        </p:txBody>
      </p:sp>
      <p:pic>
        <p:nvPicPr>
          <p:cNvPr id="7" name="Picture 5" descr="Schematic cross-section SC (transparant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1" y="3342711"/>
            <a:ext cx="4374610" cy="294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4824224" y="4094607"/>
            <a:ext cx="3967666" cy="177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3219" tIns="41610" rIns="83219" bIns="41610" numCol="1" anchor="t" anchorCtr="0" compatLnSpc="1">
            <a:prstTxWarp prst="textNoShape">
              <a:avLst/>
            </a:prstTxWarp>
          </a:bodyPr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nl-BE" sz="1800" dirty="0" smtClean="0"/>
              <a:t>The cylindrical cavity between the overpack and the concrete buffer is filled with a cementitious filler</a:t>
            </a:r>
            <a:endParaRPr lang="nl-BE" sz="1800" dirty="0"/>
          </a:p>
          <a:p>
            <a:r>
              <a:rPr lang="nl-BE" sz="1800" dirty="0" smtClean="0"/>
              <a:t>The concrete buffer is enterily encased in a stainless steel </a:t>
            </a:r>
            <a:r>
              <a:rPr lang="nl-BE" sz="1800" b="1" dirty="0" smtClean="0">
                <a:solidFill>
                  <a:srgbClr val="FF0000"/>
                </a:solidFill>
              </a:rPr>
              <a:t>envelope</a:t>
            </a:r>
            <a:r>
              <a:rPr lang="nl-BE" sz="1800" dirty="0" smtClean="0"/>
              <a:t> </a:t>
            </a:r>
            <a:r>
              <a:rPr lang="nl-BE" sz="1600" dirty="0" smtClean="0"/>
              <a:t>(6 mm thick)</a:t>
            </a: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775259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/ Research significance</a:t>
            </a:r>
            <a:br>
              <a:rPr lang="en-US" dirty="0" smtClean="0"/>
            </a:br>
            <a:r>
              <a:rPr lang="en-US" sz="2000" i="1" dirty="0" smtClean="0"/>
              <a:t>Concrete provides a chemically benign environment for C-steel</a:t>
            </a:r>
            <a:endParaRPr lang="nl-BE" dirty="0"/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270000" y="1151999"/>
            <a:ext cx="8591809" cy="102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3219" tIns="41610" rIns="83219" bIns="41610" numCol="1" anchor="t" anchorCtr="0" compatLnSpc="1">
            <a:prstTxWarp prst="textNoShape">
              <a:avLst/>
            </a:prstTxWarp>
          </a:bodyPr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nl-BE" sz="2000" i="1" dirty="0" smtClean="0">
                <a:solidFill>
                  <a:srgbClr val="000000"/>
                </a:solidFill>
              </a:rPr>
              <a:t>Contained Environment Concept (CEC)</a:t>
            </a:r>
          </a:p>
          <a:p>
            <a:pPr marL="617275" lvl="1" indent="-285750">
              <a:spcBef>
                <a:spcPts val="600"/>
              </a:spcBef>
              <a:buClrTx/>
              <a:buFont typeface="Wingdings 3" panose="05040102010807070707" pitchFamily="18" charset="2"/>
              <a:buChar char="a"/>
            </a:pPr>
            <a:r>
              <a:rPr lang="nl-BE" sz="1800" dirty="0" err="1" smtClean="0">
                <a:solidFill>
                  <a:srgbClr val="000000"/>
                </a:solidFill>
              </a:rPr>
              <a:t>to</a:t>
            </a:r>
            <a:r>
              <a:rPr lang="nl-BE" sz="1800" dirty="0" smtClean="0">
                <a:solidFill>
                  <a:srgbClr val="000000"/>
                </a:solidFill>
              </a:rPr>
              <a:t> establish and maintain a chemically benign environment around </a:t>
            </a:r>
            <a:r>
              <a:rPr lang="nl-BE" sz="1800" dirty="0" err="1" smtClean="0">
                <a:solidFill>
                  <a:srgbClr val="000000"/>
                </a:solidFill>
              </a:rPr>
              <a:t>the</a:t>
            </a:r>
            <a:r>
              <a:rPr lang="nl-BE" sz="1800" dirty="0" smtClean="0">
                <a:solidFill>
                  <a:srgbClr val="000000"/>
                </a:solidFill>
              </a:rPr>
              <a:t> </a:t>
            </a:r>
            <a:r>
              <a:rPr lang="nl-BE" sz="1800" dirty="0" err="1" smtClean="0">
                <a:solidFill>
                  <a:srgbClr val="000000"/>
                </a:solidFill>
              </a:rPr>
              <a:t>overpack</a:t>
            </a:r>
            <a:r>
              <a:rPr lang="nl-BE" sz="1800" dirty="0" smtClean="0">
                <a:solidFill>
                  <a:srgbClr val="000000"/>
                </a:solidFill>
              </a:rPr>
              <a:t> </a:t>
            </a:r>
            <a:r>
              <a:rPr lang="nl-BE" sz="1600" dirty="0" smtClean="0">
                <a:solidFill>
                  <a:srgbClr val="000000"/>
                </a:solidFill>
              </a:rPr>
              <a:t>(</a:t>
            </a:r>
            <a:r>
              <a:rPr lang="nl-BE" sz="1600" dirty="0" smtClean="0">
                <a:solidFill>
                  <a:srgbClr val="000000"/>
                </a:solidFill>
                <a:sym typeface="Wingdings 3"/>
              </a:rPr>
              <a:t> </a:t>
            </a:r>
            <a:r>
              <a:rPr lang="nl-BE" sz="1600" dirty="0" err="1" smtClean="0">
                <a:solidFill>
                  <a:srgbClr val="000000"/>
                </a:solidFill>
                <a:sym typeface="Wingdings 3"/>
              </a:rPr>
              <a:t>favourable</a:t>
            </a:r>
            <a:r>
              <a:rPr lang="nl-BE" sz="1600" dirty="0" smtClean="0">
                <a:solidFill>
                  <a:srgbClr val="000000"/>
                </a:solidFill>
                <a:sym typeface="Wingdings 3"/>
              </a:rPr>
              <a:t> in </a:t>
            </a:r>
            <a:r>
              <a:rPr lang="nl-BE" sz="1600" dirty="0" err="1" smtClean="0">
                <a:solidFill>
                  <a:srgbClr val="000000"/>
                </a:solidFill>
                <a:sym typeface="Wingdings 3"/>
              </a:rPr>
              <a:t>achieving</a:t>
            </a:r>
            <a:r>
              <a:rPr lang="nl-BE" sz="1600" dirty="0" smtClean="0">
                <a:solidFill>
                  <a:srgbClr val="000000"/>
                </a:solidFill>
                <a:sym typeface="Wingdings 3"/>
              </a:rPr>
              <a:t> </a:t>
            </a:r>
            <a:r>
              <a:rPr lang="nl-BE" sz="1600" dirty="0" err="1" smtClean="0">
                <a:solidFill>
                  <a:srgbClr val="000000"/>
                </a:solidFill>
                <a:sym typeface="Wingdings 3"/>
              </a:rPr>
              <a:t>containment</a:t>
            </a:r>
            <a:r>
              <a:rPr lang="nl-BE" sz="1600" dirty="0" smtClean="0">
                <a:solidFill>
                  <a:srgbClr val="000000"/>
                </a:solidFill>
                <a:sym typeface="Wingdings 3"/>
              </a:rPr>
              <a:t> of </a:t>
            </a:r>
            <a:r>
              <a:rPr lang="nl-BE" sz="1600" dirty="0" err="1" smtClean="0">
                <a:solidFill>
                  <a:srgbClr val="000000"/>
                </a:solidFill>
                <a:sym typeface="Wingdings 3"/>
              </a:rPr>
              <a:t>the</a:t>
            </a:r>
            <a:r>
              <a:rPr lang="nl-BE" sz="1600" dirty="0" smtClean="0">
                <a:solidFill>
                  <a:srgbClr val="000000"/>
                </a:solidFill>
                <a:sym typeface="Wingdings 3"/>
              </a:rPr>
              <a:t> </a:t>
            </a:r>
            <a:r>
              <a:rPr lang="nl-BE" sz="1600" dirty="0" err="1" smtClean="0">
                <a:solidFill>
                  <a:srgbClr val="000000"/>
                </a:solidFill>
                <a:sym typeface="Wingdings 3"/>
              </a:rPr>
              <a:t>radioactivity</a:t>
            </a:r>
            <a:r>
              <a:rPr lang="nl-BE" sz="1600" dirty="0" smtClean="0">
                <a:solidFill>
                  <a:srgbClr val="000000"/>
                </a:solidFill>
                <a:sym typeface="Wingdings 3"/>
              </a:rPr>
              <a:t>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64" y="2228230"/>
            <a:ext cx="5156184" cy="237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270000" y="4729858"/>
            <a:ext cx="8670800" cy="191661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nl-BE" sz="2000" i="1" dirty="0" err="1" smtClean="0"/>
              <a:t>Proving</a:t>
            </a:r>
            <a:r>
              <a:rPr lang="nl-BE" sz="2000" i="1" dirty="0" smtClean="0"/>
              <a:t> </a:t>
            </a:r>
            <a:r>
              <a:rPr lang="nl-BE" sz="2000" i="1" dirty="0" err="1" smtClean="0"/>
              <a:t>the</a:t>
            </a:r>
            <a:r>
              <a:rPr lang="nl-BE" sz="2000" i="1" dirty="0" smtClean="0"/>
              <a:t> </a:t>
            </a:r>
            <a:r>
              <a:rPr lang="nl-BE" sz="2000" i="1" dirty="0" err="1" smtClean="0"/>
              <a:t>validity</a:t>
            </a:r>
            <a:r>
              <a:rPr lang="nl-BE" sz="2000" i="1" dirty="0" smtClean="0"/>
              <a:t> of </a:t>
            </a:r>
            <a:r>
              <a:rPr lang="nl-BE" sz="2000" i="1" dirty="0" err="1" smtClean="0"/>
              <a:t>the</a:t>
            </a:r>
            <a:r>
              <a:rPr lang="nl-BE" sz="2000" i="1" dirty="0" smtClean="0"/>
              <a:t> ‘</a:t>
            </a:r>
            <a:r>
              <a:rPr lang="nl-BE" sz="2000" i="1" dirty="0" err="1" smtClean="0"/>
              <a:t>exclusion</a:t>
            </a:r>
            <a:r>
              <a:rPr lang="nl-BE" sz="2000" i="1" dirty="0" smtClean="0"/>
              <a:t> </a:t>
            </a:r>
            <a:r>
              <a:rPr lang="nl-BE" sz="2000" i="1" dirty="0" err="1" smtClean="0"/>
              <a:t>principle</a:t>
            </a:r>
            <a:r>
              <a:rPr lang="nl-BE" sz="2000" i="1" dirty="0" smtClean="0"/>
              <a:t>’</a:t>
            </a:r>
          </a:p>
          <a:p>
            <a:pPr marL="1074738" lvl="2" indent="-252413">
              <a:spcBef>
                <a:spcPts val="300"/>
              </a:spcBef>
              <a:buClrTx/>
              <a:buFont typeface="Wingdings 3" panose="05040102010807070707" pitchFamily="18" charset="2"/>
              <a:buChar char="a"/>
            </a:pPr>
            <a:r>
              <a:rPr lang="nl-BE" sz="1600" dirty="0" err="1" smtClean="0"/>
              <a:t>Metals</a:t>
            </a:r>
            <a:r>
              <a:rPr lang="nl-BE" sz="1600" dirty="0" smtClean="0"/>
              <a:t> </a:t>
            </a:r>
            <a:r>
              <a:rPr lang="nl-BE" sz="1600" dirty="0" err="1" smtClean="0"/>
              <a:t>protected</a:t>
            </a:r>
            <a:r>
              <a:rPr lang="nl-BE" sz="1600" dirty="0" smtClean="0"/>
              <a:t> by passive oxide films can </a:t>
            </a:r>
            <a:r>
              <a:rPr lang="nl-BE" sz="1600" dirty="0" err="1" smtClean="0"/>
              <a:t>be</a:t>
            </a:r>
            <a:r>
              <a:rPr lang="nl-BE" sz="1600" dirty="0" smtClean="0"/>
              <a:t> </a:t>
            </a:r>
            <a:r>
              <a:rPr lang="nl-BE" sz="1600" dirty="0" err="1" smtClean="0"/>
              <a:t>susceptible</a:t>
            </a:r>
            <a:r>
              <a:rPr lang="nl-BE" sz="1600" dirty="0" smtClean="0"/>
              <a:t> to </a:t>
            </a:r>
            <a:r>
              <a:rPr lang="nl-BE" sz="1600" dirty="0" err="1" smtClean="0"/>
              <a:t>localised</a:t>
            </a:r>
            <a:r>
              <a:rPr lang="nl-BE" sz="1600" dirty="0" smtClean="0"/>
              <a:t> breakdown </a:t>
            </a:r>
            <a:r>
              <a:rPr lang="nl-BE" sz="1600" dirty="0" err="1" smtClean="0"/>
              <a:t>if</a:t>
            </a:r>
            <a:r>
              <a:rPr lang="nl-BE" sz="1600" dirty="0" smtClean="0"/>
              <a:t> proper environmental conditions are met</a:t>
            </a:r>
          </a:p>
          <a:p>
            <a:pPr marL="1074738" lvl="2" indent="-252413">
              <a:spcBef>
                <a:spcPts val="0"/>
              </a:spcBef>
              <a:buClrTx/>
              <a:buFont typeface="Wingdings 3" panose="05040102010807070707" pitchFamily="18" charset="2"/>
              <a:buChar char="a"/>
            </a:pPr>
            <a:r>
              <a:rPr lang="nl-BE" sz="1600" dirty="0" err="1"/>
              <a:t>A</a:t>
            </a:r>
            <a:r>
              <a:rPr lang="nl-BE" sz="1600" dirty="0" err="1" smtClean="0"/>
              <a:t>ccelerated</a:t>
            </a:r>
            <a:r>
              <a:rPr lang="nl-BE" sz="1600" dirty="0" smtClean="0"/>
              <a:t> dissolution of </a:t>
            </a:r>
            <a:r>
              <a:rPr lang="nl-BE" sz="1600" dirty="0" err="1" smtClean="0"/>
              <a:t>underlying</a:t>
            </a:r>
            <a:r>
              <a:rPr lang="nl-BE" sz="1600" dirty="0" smtClean="0"/>
              <a:t> metal</a:t>
            </a:r>
          </a:p>
          <a:p>
            <a:pPr marL="1074738" lvl="2" indent="-252413">
              <a:spcBef>
                <a:spcPts val="0"/>
              </a:spcBef>
              <a:buClrTx/>
              <a:buFont typeface="Wingdings 3" panose="05040102010807070707" pitchFamily="18" charset="2"/>
              <a:buChar char="a"/>
            </a:pPr>
            <a:r>
              <a:rPr lang="nl-BE" sz="1600" dirty="0"/>
              <a:t>P</a:t>
            </a:r>
            <a:r>
              <a:rPr lang="nl-BE" sz="1600" dirty="0" smtClean="0"/>
              <a:t>rove that </a:t>
            </a:r>
            <a:r>
              <a:rPr lang="nl-BE" sz="1600" dirty="0" err="1" smtClean="0"/>
              <a:t>any</a:t>
            </a:r>
            <a:r>
              <a:rPr lang="nl-BE" sz="1600" dirty="0" smtClean="0"/>
              <a:t> form of corrosion </a:t>
            </a:r>
            <a:r>
              <a:rPr lang="nl-BE" sz="1600" dirty="0" err="1" smtClean="0"/>
              <a:t>other</a:t>
            </a:r>
            <a:r>
              <a:rPr lang="nl-BE" sz="1600" dirty="0" smtClean="0"/>
              <a:t> </a:t>
            </a:r>
            <a:r>
              <a:rPr lang="nl-BE" sz="1600" dirty="0" err="1" smtClean="0"/>
              <a:t>than</a:t>
            </a:r>
            <a:r>
              <a:rPr lang="nl-BE" sz="1600" dirty="0" smtClean="0"/>
              <a:t> uniform corrosion </a:t>
            </a:r>
            <a:r>
              <a:rPr lang="nl-BE" sz="1600" dirty="0" err="1" smtClean="0"/>
              <a:t>cannot</a:t>
            </a:r>
            <a:r>
              <a:rPr lang="nl-BE" sz="1600" dirty="0" smtClean="0"/>
              <a:t> </a:t>
            </a:r>
            <a:r>
              <a:rPr lang="nl-BE" sz="1600" dirty="0" err="1" smtClean="0"/>
              <a:t>occur</a:t>
            </a:r>
            <a:r>
              <a:rPr lang="nl-BE" sz="1600" dirty="0" smtClean="0"/>
              <a:t> (i.e. pitting corrosion, </a:t>
            </a:r>
            <a:r>
              <a:rPr lang="nl-BE" sz="1600" dirty="0" err="1" smtClean="0"/>
              <a:t>crevice</a:t>
            </a:r>
            <a:r>
              <a:rPr lang="nl-BE" sz="1600" dirty="0" smtClean="0"/>
              <a:t> corrosion, SCC, HE, …)</a:t>
            </a:r>
          </a:p>
        </p:txBody>
      </p:sp>
    </p:spTree>
    <p:extLst>
      <p:ext uri="{BB962C8B-B14F-4D97-AF65-F5344CB8AC3E}">
        <p14:creationId xmlns:p14="http://schemas.microsoft.com/office/powerpoint/2010/main" val="1781440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Context / Research significance</a:t>
            </a:r>
            <a:br>
              <a:rPr lang="en-US" dirty="0" smtClean="0"/>
            </a:br>
            <a:r>
              <a:rPr lang="en-US" sz="2000" i="1" dirty="0" smtClean="0"/>
              <a:t>Construction of SC  </a:t>
            </a:r>
            <a:r>
              <a:rPr lang="en-US" sz="2000" i="1" dirty="0" smtClean="0">
                <a:sym typeface="Wingdings 3" panose="05040102010807070707" pitchFamily="18" charset="2"/>
              </a:rPr>
              <a:t>  Susceptibility of welds</a:t>
            </a:r>
            <a:endParaRPr lang="en-US" dirty="0" smtClean="0"/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252000" y="1152000"/>
            <a:ext cx="8654933" cy="105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147" tIns="40074" rIns="80147" bIns="40074">
            <a:spAutoFit/>
          </a:bodyPr>
          <a:lstStyle>
            <a:lvl1pPr indent="231775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00050" indent="149225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1688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01738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3375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605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77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49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321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09600" indent="-3096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Wingdings" pitchFamily="2" charset="2"/>
              <a:buChar char=""/>
              <a:defRPr/>
            </a:pPr>
            <a:r>
              <a:rPr lang="nl-BE" sz="2000" kern="0" dirty="0" err="1">
                <a:solidFill>
                  <a:srgbClr val="000000"/>
                </a:solidFill>
                <a:latin typeface="+mn-lt"/>
              </a:rPr>
              <a:t>Welding</a:t>
            </a:r>
            <a:r>
              <a:rPr lang="nl-BE" sz="2000" kern="0" dirty="0">
                <a:solidFill>
                  <a:srgbClr val="000000"/>
                </a:solidFill>
                <a:latin typeface="+mn-lt"/>
              </a:rPr>
              <a:t> is </a:t>
            </a:r>
            <a:r>
              <a:rPr lang="nl-BE" sz="2000" kern="0" dirty="0" err="1">
                <a:solidFill>
                  <a:srgbClr val="000000"/>
                </a:solidFill>
                <a:latin typeface="+mn-lt"/>
              </a:rPr>
              <a:t>being</a:t>
            </a:r>
            <a:r>
              <a:rPr lang="nl-BE" sz="20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BE" sz="2000" kern="0" dirty="0" err="1">
                <a:solidFill>
                  <a:srgbClr val="000000"/>
                </a:solidFill>
                <a:latin typeface="+mn-lt"/>
              </a:rPr>
              <a:t>considered</a:t>
            </a:r>
            <a:r>
              <a:rPr lang="nl-BE" sz="2000" kern="0" dirty="0">
                <a:solidFill>
                  <a:srgbClr val="000000"/>
                </a:solidFill>
                <a:latin typeface="+mn-lt"/>
              </a:rPr>
              <a:t> as a </a:t>
            </a:r>
            <a:r>
              <a:rPr lang="nl-BE" sz="2000" kern="0" dirty="0" err="1">
                <a:solidFill>
                  <a:srgbClr val="000000"/>
                </a:solidFill>
                <a:latin typeface="+mn-lt"/>
              </a:rPr>
              <a:t>final</a:t>
            </a:r>
            <a:r>
              <a:rPr lang="nl-BE" sz="20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BE" sz="2000" kern="0" dirty="0" err="1">
                <a:solidFill>
                  <a:srgbClr val="000000"/>
                </a:solidFill>
                <a:latin typeface="+mn-lt"/>
              </a:rPr>
              <a:t>closure</a:t>
            </a:r>
            <a:r>
              <a:rPr lang="nl-BE" sz="20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BE" sz="2000" kern="0" dirty="0" err="1">
                <a:solidFill>
                  <a:srgbClr val="000000"/>
                </a:solidFill>
                <a:latin typeface="+mn-lt"/>
              </a:rPr>
              <a:t>technique</a:t>
            </a:r>
            <a:r>
              <a:rPr lang="nl-BE" sz="2000" kern="0" dirty="0">
                <a:solidFill>
                  <a:srgbClr val="000000"/>
                </a:solidFill>
                <a:latin typeface="+mn-lt"/>
              </a:rPr>
              <a:t> of </a:t>
            </a:r>
            <a:r>
              <a:rPr lang="nl-BE" sz="2000" kern="0" dirty="0" err="1">
                <a:solidFill>
                  <a:srgbClr val="000000"/>
                </a:solidFill>
                <a:latin typeface="+mn-lt"/>
              </a:rPr>
              <a:t>the</a:t>
            </a:r>
            <a:r>
              <a:rPr lang="nl-BE" sz="2000" kern="0" dirty="0">
                <a:solidFill>
                  <a:srgbClr val="000000"/>
                </a:solidFill>
                <a:latin typeface="+mn-lt"/>
              </a:rPr>
              <a:t> C-steel </a:t>
            </a:r>
            <a:r>
              <a:rPr lang="nl-BE" sz="2000" kern="0" dirty="0" err="1">
                <a:solidFill>
                  <a:srgbClr val="000000"/>
                </a:solidFill>
                <a:latin typeface="+mn-lt"/>
              </a:rPr>
              <a:t>overpack</a:t>
            </a:r>
            <a:r>
              <a:rPr lang="nl-BE" sz="2000" kern="0" dirty="0">
                <a:solidFill>
                  <a:srgbClr val="000000"/>
                </a:solidFill>
                <a:latin typeface="+mn-lt"/>
              </a:rPr>
              <a:t> (water </a:t>
            </a:r>
            <a:r>
              <a:rPr lang="nl-BE" sz="2000" kern="0" dirty="0" err="1">
                <a:solidFill>
                  <a:srgbClr val="000000"/>
                </a:solidFill>
                <a:latin typeface="+mn-lt"/>
              </a:rPr>
              <a:t>tightness</a:t>
            </a:r>
            <a:r>
              <a:rPr lang="nl-BE" sz="2000" kern="0" dirty="0">
                <a:solidFill>
                  <a:srgbClr val="000000"/>
                </a:solidFill>
                <a:latin typeface="+mn-lt"/>
              </a:rPr>
              <a:t>)</a:t>
            </a:r>
          </a:p>
          <a:p>
            <a:pPr marL="709650" lvl="1" indent="-3096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 charset="2"/>
              <a:buChar char=""/>
              <a:defRPr/>
            </a:pPr>
            <a:r>
              <a:rPr lang="nl-BE" sz="1800" kern="0" dirty="0" err="1">
                <a:solidFill>
                  <a:srgbClr val="000000"/>
                </a:solidFill>
                <a:latin typeface="+mn-lt"/>
              </a:rPr>
              <a:t>Welding</a:t>
            </a:r>
            <a:r>
              <a:rPr lang="nl-BE" sz="18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BE" sz="1800" kern="0" dirty="0">
                <a:solidFill>
                  <a:srgbClr val="000000"/>
                </a:solidFill>
                <a:latin typeface="+mn-lt"/>
                <a:sym typeface="Wingdings 3"/>
              </a:rPr>
              <a:t> </a:t>
            </a:r>
            <a:r>
              <a:rPr lang="nl-BE" sz="1800" kern="0" dirty="0" err="1">
                <a:solidFill>
                  <a:srgbClr val="000000"/>
                </a:solidFill>
                <a:latin typeface="+mn-lt"/>
                <a:sym typeface="Wingdings 3"/>
              </a:rPr>
              <a:t>residual</a:t>
            </a:r>
            <a:r>
              <a:rPr lang="nl-BE" sz="1800" kern="0" dirty="0">
                <a:solidFill>
                  <a:srgbClr val="000000"/>
                </a:solidFill>
                <a:latin typeface="+mn-lt"/>
                <a:sym typeface="Wingdings 3"/>
              </a:rPr>
              <a:t> </a:t>
            </a:r>
            <a:r>
              <a:rPr lang="nl-BE" sz="1800" kern="0" dirty="0" err="1">
                <a:solidFill>
                  <a:srgbClr val="000000"/>
                </a:solidFill>
                <a:latin typeface="+mn-lt"/>
                <a:sym typeface="Wingdings 3"/>
              </a:rPr>
              <a:t>stresses</a:t>
            </a:r>
            <a:r>
              <a:rPr lang="nl-BE" sz="1800" kern="0" dirty="0">
                <a:solidFill>
                  <a:srgbClr val="000000"/>
                </a:solidFill>
                <a:latin typeface="+mn-lt"/>
                <a:sym typeface="Wingdings 3"/>
              </a:rPr>
              <a:t>  </a:t>
            </a:r>
            <a:r>
              <a:rPr lang="nl-BE" sz="1800" kern="0" dirty="0" err="1">
                <a:solidFill>
                  <a:srgbClr val="000000"/>
                </a:solidFill>
                <a:latin typeface="+mn-lt"/>
                <a:sym typeface="Wingdings 3"/>
              </a:rPr>
              <a:t>increased</a:t>
            </a:r>
            <a:r>
              <a:rPr lang="nl-BE" sz="1800" kern="0" dirty="0">
                <a:solidFill>
                  <a:srgbClr val="000000"/>
                </a:solidFill>
                <a:latin typeface="+mn-lt"/>
                <a:sym typeface="Wingdings 3"/>
              </a:rPr>
              <a:t> </a:t>
            </a:r>
            <a:r>
              <a:rPr lang="nl-BE" sz="1800" kern="0" dirty="0" err="1">
                <a:solidFill>
                  <a:srgbClr val="000000"/>
                </a:solidFill>
                <a:latin typeface="+mn-lt"/>
                <a:sym typeface="Wingdings 3"/>
              </a:rPr>
              <a:t>susceptibility</a:t>
            </a:r>
            <a:r>
              <a:rPr lang="nl-BE" sz="1800" kern="0" dirty="0">
                <a:solidFill>
                  <a:srgbClr val="000000"/>
                </a:solidFill>
                <a:latin typeface="+mn-lt"/>
                <a:sym typeface="Wingdings 3"/>
              </a:rPr>
              <a:t> </a:t>
            </a:r>
            <a:r>
              <a:rPr lang="nl-BE" sz="1800" kern="0" dirty="0" err="1">
                <a:solidFill>
                  <a:srgbClr val="000000"/>
                </a:solidFill>
                <a:latin typeface="+mn-lt"/>
                <a:sym typeface="Wingdings 3"/>
              </a:rPr>
              <a:t>to</a:t>
            </a:r>
            <a:r>
              <a:rPr lang="nl-BE" sz="1800" kern="0" dirty="0">
                <a:solidFill>
                  <a:srgbClr val="000000"/>
                </a:solidFill>
                <a:latin typeface="+mn-lt"/>
                <a:sym typeface="Wingdings 3"/>
              </a:rPr>
              <a:t> SCC</a:t>
            </a:r>
          </a:p>
        </p:txBody>
      </p:sp>
      <p:sp>
        <p:nvSpPr>
          <p:cNvPr id="29" name="Content Placeholder 8"/>
          <p:cNvSpPr txBox="1">
            <a:spLocks/>
          </p:cNvSpPr>
          <p:nvPr/>
        </p:nvSpPr>
        <p:spPr bwMode="auto">
          <a:xfrm>
            <a:off x="5720577" y="2435946"/>
            <a:ext cx="3154113" cy="2977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3219" tIns="41610" rIns="83219" bIns="41610" numCol="1" anchor="t" anchorCtr="0" compatLnSpc="1">
            <a:prstTxWarp prst="textNoShape">
              <a:avLst/>
            </a:prstTxWarp>
          </a:bodyPr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="1" u="sng" dirty="0">
                <a:solidFill>
                  <a:srgbClr val="0070C0"/>
                </a:solidFill>
              </a:rPr>
              <a:t>Stage 1</a:t>
            </a:r>
            <a:r>
              <a:rPr lang="en-US" sz="1600" b="1" dirty="0">
                <a:solidFill>
                  <a:srgbClr val="0070C0"/>
                </a:solidFill>
              </a:rPr>
              <a:t>:</a:t>
            </a:r>
            <a:r>
              <a:rPr lang="en-US" sz="1600" dirty="0"/>
              <a:t> </a:t>
            </a:r>
            <a:r>
              <a:rPr lang="en-US" sz="1400" dirty="0"/>
              <a:t>prefabricate phase 1 concrete shell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u="sng" dirty="0">
                <a:solidFill>
                  <a:srgbClr val="0070C0"/>
                </a:solidFill>
              </a:rPr>
              <a:t>Stage 2</a:t>
            </a:r>
            <a:r>
              <a:rPr lang="en-US" sz="1600" b="1" dirty="0">
                <a:solidFill>
                  <a:srgbClr val="0070C0"/>
                </a:solidFill>
              </a:rPr>
              <a:t>:</a:t>
            </a:r>
            <a:r>
              <a:rPr lang="en-US" sz="1600" dirty="0"/>
              <a:t> </a:t>
            </a:r>
            <a:r>
              <a:rPr lang="en-US" sz="1400" dirty="0"/>
              <a:t>insert C-steel overpack containing HLW or SF assemblies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u="sng" dirty="0">
                <a:solidFill>
                  <a:srgbClr val="0070C0"/>
                </a:solidFill>
              </a:rPr>
              <a:t>Stage 3</a:t>
            </a:r>
            <a:r>
              <a:rPr lang="en-US" sz="1600" b="1" dirty="0">
                <a:solidFill>
                  <a:srgbClr val="0070C0"/>
                </a:solidFill>
              </a:rPr>
              <a:t>:</a:t>
            </a:r>
            <a:r>
              <a:rPr lang="en-US" sz="1600" dirty="0"/>
              <a:t> </a:t>
            </a:r>
            <a:r>
              <a:rPr lang="en-US" sz="1400" dirty="0"/>
              <a:t>fill annular gap around overpack (phase 2 concrete)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b="1" u="sng" dirty="0">
                <a:solidFill>
                  <a:srgbClr val="0070C0"/>
                </a:solidFill>
              </a:rPr>
              <a:t>Stage 4</a:t>
            </a:r>
            <a:r>
              <a:rPr lang="en-US" sz="1600" b="1" dirty="0">
                <a:solidFill>
                  <a:srgbClr val="0070C0"/>
                </a:solidFill>
              </a:rPr>
              <a:t>:</a:t>
            </a:r>
            <a:r>
              <a:rPr lang="en-US" sz="1600" dirty="0"/>
              <a:t> </a:t>
            </a:r>
            <a:r>
              <a:rPr lang="en-US" sz="1400" dirty="0"/>
              <a:t>place phase 3 concrete end piece and lid</a:t>
            </a:r>
            <a:endParaRPr lang="nl-BE" sz="2000" dirty="0"/>
          </a:p>
        </p:txBody>
      </p:sp>
      <p:pic>
        <p:nvPicPr>
          <p:cNvPr id="30" name="Picture 29" descr="Screen Clippi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" r="796" b="-32"/>
          <a:stretch/>
        </p:blipFill>
        <p:spPr>
          <a:xfrm rot="437577">
            <a:off x="5428026" y="4828078"/>
            <a:ext cx="3060000" cy="1586114"/>
          </a:xfrm>
          <a:prstGeom prst="rect">
            <a:avLst/>
          </a:prstGeom>
        </p:spPr>
      </p:pic>
      <p:sp>
        <p:nvSpPr>
          <p:cNvPr id="31" name="Content Placeholder 8"/>
          <p:cNvSpPr>
            <a:spLocks noGrp="1"/>
          </p:cNvSpPr>
          <p:nvPr>
            <p:ph idx="1"/>
          </p:nvPr>
        </p:nvSpPr>
        <p:spPr>
          <a:xfrm>
            <a:off x="278439" y="4776540"/>
            <a:ext cx="4889128" cy="168468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nl-BE" sz="2000" dirty="0"/>
              <a:t>Carbon steel overpack will </a:t>
            </a:r>
            <a:r>
              <a:rPr lang="nl-BE" sz="2000" dirty="0" err="1"/>
              <a:t>be</a:t>
            </a:r>
            <a:r>
              <a:rPr lang="nl-BE" sz="2000" dirty="0"/>
              <a:t> </a:t>
            </a:r>
            <a:r>
              <a:rPr lang="nl-BE" sz="2000" dirty="0" err="1"/>
              <a:t>welded</a:t>
            </a:r>
            <a:endParaRPr lang="nl-BE" sz="1800" dirty="0">
              <a:sym typeface="Wingdings 3"/>
            </a:endParaRPr>
          </a:p>
          <a:p>
            <a:pPr marL="630000" lvl="1" indent="-270000">
              <a:spcBef>
                <a:spcPts val="400"/>
              </a:spcBef>
            </a:pPr>
            <a:r>
              <a:rPr lang="nl-BE" sz="1800" dirty="0">
                <a:sym typeface="Wingdings 3"/>
              </a:rPr>
              <a:t>one </a:t>
            </a:r>
            <a:r>
              <a:rPr lang="nl-BE" sz="1800" dirty="0" err="1">
                <a:sym typeface="Wingdings 3"/>
              </a:rPr>
              <a:t>longitudinal</a:t>
            </a:r>
            <a:r>
              <a:rPr lang="nl-BE" sz="1800" dirty="0">
                <a:sym typeface="Wingdings 3"/>
              </a:rPr>
              <a:t> </a:t>
            </a:r>
            <a:r>
              <a:rPr lang="nl-BE" sz="1800" dirty="0" err="1">
                <a:sym typeface="Wingdings 3"/>
              </a:rPr>
              <a:t>weld</a:t>
            </a:r>
            <a:r>
              <a:rPr lang="nl-BE" sz="1800" dirty="0">
                <a:sym typeface="Wingdings 3"/>
              </a:rPr>
              <a:t> (body)</a:t>
            </a:r>
          </a:p>
          <a:p>
            <a:pPr marL="630000" lvl="1" indent="-270000">
              <a:spcBef>
                <a:spcPts val="0"/>
              </a:spcBef>
            </a:pPr>
            <a:r>
              <a:rPr lang="nl-BE" sz="1800" dirty="0">
                <a:sym typeface="Wingdings 3"/>
              </a:rPr>
              <a:t>2 circular welds (base, cover)</a:t>
            </a:r>
          </a:p>
          <a:p>
            <a:pPr marL="630000" lvl="1" indent="-270000">
              <a:spcBef>
                <a:spcPts val="0"/>
              </a:spcBef>
            </a:pPr>
            <a:r>
              <a:rPr lang="nl-BE" sz="1800" dirty="0" err="1">
                <a:sym typeface="Wingdings 3"/>
              </a:rPr>
              <a:t>residual</a:t>
            </a:r>
            <a:r>
              <a:rPr lang="nl-BE" sz="1800" dirty="0">
                <a:sym typeface="Wingdings 3"/>
              </a:rPr>
              <a:t> </a:t>
            </a:r>
            <a:r>
              <a:rPr lang="nl-BE" sz="1800" dirty="0" err="1">
                <a:sym typeface="Wingdings 3"/>
              </a:rPr>
              <a:t>stresses</a:t>
            </a:r>
            <a:endParaRPr lang="nl-BE" sz="1800" dirty="0">
              <a:sym typeface="Wingdings 3"/>
            </a:endParaRPr>
          </a:p>
          <a:p>
            <a:pPr marL="702000" lvl="1" indent="-324000">
              <a:spcBef>
                <a:spcPts val="600"/>
              </a:spcBef>
              <a:buBlip>
                <a:blip r:embed="rId4"/>
              </a:buBlip>
            </a:pPr>
            <a:r>
              <a:rPr lang="nl-B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/>
              </a:rPr>
              <a:t>susceptibility</a:t>
            </a:r>
            <a:r>
              <a:rPr lang="nl-B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/>
              </a:rPr>
              <a:t> </a:t>
            </a:r>
            <a:r>
              <a:rPr lang="nl-B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/>
              </a:rPr>
              <a:t>to</a:t>
            </a:r>
            <a:r>
              <a:rPr lang="nl-B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/>
              </a:rPr>
              <a:t> </a:t>
            </a:r>
            <a:r>
              <a:rPr lang="nl-B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/>
              </a:rPr>
              <a:t>SCC</a:t>
            </a:r>
            <a:endParaRPr lang="nl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flipH="1">
            <a:off x="392400" y="4766849"/>
            <a:ext cx="8395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DC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710" y="2230527"/>
            <a:ext cx="4498433" cy="25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82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details</a:t>
            </a:r>
            <a:br>
              <a:rPr lang="en-US" dirty="0" smtClean="0"/>
            </a:br>
            <a:r>
              <a:rPr lang="en-US" sz="2000" i="1" dirty="0" smtClean="0"/>
              <a:t>Test material</a:t>
            </a:r>
            <a:endParaRPr lang="nl-BE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2000" y="1152000"/>
            <a:ext cx="9196352" cy="41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147" tIns="40074" rIns="80147" bIns="40074">
            <a:spAutoFit/>
          </a:bodyPr>
          <a:lstStyle>
            <a:lvl1pPr indent="231775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00050" indent="149225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1688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01738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3375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605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77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49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321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09600" marR="0" lvl="0" indent="-309600" algn="l" defTabSz="703263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7DC3"/>
              </a:buClr>
              <a:buSzPct val="100000"/>
              <a:buFont typeface="Wingdings" pitchFamily="2" charset="2"/>
              <a:buChar char=""/>
              <a:tabLst/>
              <a:defRPr/>
            </a:pPr>
            <a:r>
              <a:rPr lang="nl-BE" sz="2200" kern="0" dirty="0">
                <a:solidFill>
                  <a:srgbClr val="000000"/>
                </a:solidFill>
                <a:latin typeface="+mn-lt"/>
              </a:rPr>
              <a:t>Reference C-steel grade CarElso 70 SOHIC (P355 QL2)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99969" y="1588261"/>
          <a:ext cx="8568000" cy="68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3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3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Mn</a:t>
                      </a:r>
                    </a:p>
                  </a:txBody>
                  <a:tcPr marL="68580" marR="68580" marT="0" marB="0" anchor="ctr">
                    <a:solidFill>
                      <a:srgbClr val="0079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3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3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</a:t>
                      </a:r>
                    </a:p>
                  </a:txBody>
                  <a:tcPr marL="68580" marR="68580" marT="0" marB="0" anchor="ctr">
                    <a:solidFill>
                      <a:srgbClr val="0079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3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Si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3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Cu</a:t>
                      </a:r>
                    </a:p>
                  </a:txBody>
                  <a:tcPr marL="68580" marR="68580" marT="0" marB="0" anchor="ctr">
                    <a:solidFill>
                      <a:srgbClr val="0079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3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Ni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3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Cr</a:t>
                      </a:r>
                    </a:p>
                  </a:txBody>
                  <a:tcPr marL="68580" marR="68580" marT="0" marB="0" anchor="ctr">
                    <a:solidFill>
                      <a:srgbClr val="0079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3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Mo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3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Al</a:t>
                      </a:r>
                    </a:p>
                  </a:txBody>
                  <a:tcPr marL="68580" marR="68580" marT="0" marB="0" anchor="ctr">
                    <a:solidFill>
                      <a:srgbClr val="0079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3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Nb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3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Zr</a:t>
                      </a:r>
                    </a:p>
                  </a:txBody>
                  <a:tcPr marL="68580" marR="68580" marT="0" marB="0" anchor="ctr">
                    <a:solidFill>
                      <a:srgbClr val="0079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3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V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3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Ti</a:t>
                      </a:r>
                    </a:p>
                  </a:txBody>
                  <a:tcPr marL="68580" marR="68580" marT="0" marB="0" anchor="ctr">
                    <a:solidFill>
                      <a:srgbClr val="0079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3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Co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3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B</a:t>
                      </a:r>
                    </a:p>
                  </a:txBody>
                  <a:tcPr marL="68580" marR="68580" marT="0" marB="0" anchor="ctr">
                    <a:solidFill>
                      <a:srgbClr val="0079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3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H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300" b="1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</a:t>
                      </a:r>
                    </a:p>
                  </a:txBody>
                  <a:tcPr marL="68580" marR="68580" marT="0" marB="0" anchor="ctr">
                    <a:solidFill>
                      <a:srgbClr val="0079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0.150</a:t>
                      </a:r>
                    </a:p>
                  </a:txBody>
                  <a:tcPr marL="68580" marR="68580" marT="0" marB="0" anchor="ctr">
                    <a:solidFill>
                      <a:srgbClr val="CBD0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0.980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0.0005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0.324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0.082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0.034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0.006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0.0001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1.95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0.0034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9140" y="2282400"/>
            <a:ext cx="46551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BE" sz="1200" dirty="0"/>
              <a:t>Heat treatment of base metal:</a:t>
            </a:r>
          </a:p>
          <a:p>
            <a:pPr>
              <a:tabLst>
                <a:tab pos="180000" algn="l"/>
              </a:tabLst>
            </a:pPr>
            <a:r>
              <a:rPr lang="nl-BE" sz="1200" dirty="0"/>
              <a:t>	</a:t>
            </a:r>
            <a:r>
              <a:rPr lang="nl-BE" sz="1200" dirty="0">
                <a:latin typeface="Segoe UI"/>
                <a:ea typeface="Segoe UI"/>
                <a:cs typeface="Segoe UI"/>
              </a:rPr>
              <a:t>‒ quenching: </a:t>
            </a:r>
            <a:r>
              <a:rPr lang="nl-BE" sz="1200" dirty="0">
                <a:latin typeface="+mn-lt"/>
              </a:rPr>
              <a:t>920°C</a:t>
            </a:r>
            <a:r>
              <a:rPr lang="nl-BE" sz="1200" dirty="0"/>
              <a:t> </a:t>
            </a:r>
            <a:r>
              <a:rPr lang="nl-BE" sz="1200" dirty="0">
                <a:latin typeface="Segoe UI"/>
                <a:ea typeface="Segoe UI"/>
                <a:cs typeface="Segoe UI"/>
              </a:rPr>
              <a:t>× 30 min followed by water-cooling;</a:t>
            </a:r>
          </a:p>
          <a:p>
            <a:pPr>
              <a:tabLst>
                <a:tab pos="180000" algn="l"/>
              </a:tabLst>
            </a:pPr>
            <a:r>
              <a:rPr lang="nl-BE" sz="1200" dirty="0">
                <a:latin typeface="Segoe UI"/>
                <a:ea typeface="Segoe UI"/>
                <a:cs typeface="Segoe UI"/>
              </a:rPr>
              <a:t>	‒ tempering: 590°C × 30 min followed by air-cooling;</a:t>
            </a:r>
            <a:endParaRPr lang="en-GB" sz="1200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52000" y="2879196"/>
            <a:ext cx="8654933" cy="77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147" tIns="40074" rIns="80147" bIns="40074">
            <a:spAutoFit/>
          </a:bodyPr>
          <a:lstStyle>
            <a:lvl1pPr indent="231775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00050" indent="149225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1688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01738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3375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605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77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49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321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09600" lvl="0" indent="-309600" eaLnBrk="1" fontAlgn="auto" hangingPunct="1">
              <a:spcBef>
                <a:spcPts val="2000"/>
              </a:spcBef>
              <a:spcAft>
                <a:spcPts val="0"/>
              </a:spcAft>
              <a:buClr>
                <a:srgbClr val="007DC3"/>
              </a:buClr>
              <a:buSzPct val="100000"/>
              <a:buFont typeface="Wingdings" pitchFamily="2" charset="2"/>
              <a:buChar char=""/>
              <a:defRPr/>
            </a:pPr>
            <a:r>
              <a:rPr lang="nl-BE" sz="2200" kern="0" dirty="0" err="1">
                <a:solidFill>
                  <a:srgbClr val="000000"/>
                </a:solidFill>
                <a:latin typeface="+mn-lt"/>
              </a:rPr>
              <a:t>Very</a:t>
            </a:r>
            <a:r>
              <a:rPr lang="nl-BE" sz="2200" kern="0" dirty="0">
                <a:solidFill>
                  <a:srgbClr val="000000"/>
                </a:solidFill>
                <a:latin typeface="+mn-lt"/>
              </a:rPr>
              <a:t> clean homogeneous steel with limited </a:t>
            </a:r>
            <a:r>
              <a:rPr lang="nl-BE" sz="2200" kern="0" dirty="0" err="1">
                <a:solidFill>
                  <a:srgbClr val="000000"/>
                </a:solidFill>
                <a:latin typeface="+mn-lt"/>
              </a:rPr>
              <a:t>alloying</a:t>
            </a:r>
            <a:r>
              <a:rPr lang="nl-BE" sz="22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BE" sz="2200" kern="0" dirty="0" err="1">
                <a:solidFill>
                  <a:srgbClr val="000000"/>
                </a:solidFill>
                <a:latin typeface="+mn-lt"/>
              </a:rPr>
              <a:t>elements</a:t>
            </a:r>
            <a:endParaRPr lang="nl-BE" sz="2200" kern="0" dirty="0">
              <a:solidFill>
                <a:srgbClr val="000000"/>
              </a:solidFill>
              <a:latin typeface="+mn-lt"/>
            </a:endParaRPr>
          </a:p>
          <a:p>
            <a:pPr marL="709650" lvl="1" indent="-3096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 charset="2"/>
              <a:buChar char=""/>
              <a:defRPr/>
            </a:pPr>
            <a:r>
              <a:rPr lang="nl-BE" sz="1800" kern="0" dirty="0">
                <a:solidFill>
                  <a:srgbClr val="000000"/>
                </a:solidFill>
                <a:latin typeface="+mn-lt"/>
              </a:rPr>
              <a:t>Free of </a:t>
            </a:r>
            <a:r>
              <a:rPr lang="nl-BE" sz="1800" kern="0" dirty="0" err="1">
                <a:solidFill>
                  <a:srgbClr val="000000"/>
                </a:solidFill>
                <a:latin typeface="+mn-lt"/>
              </a:rPr>
              <a:t>ferrite</a:t>
            </a:r>
            <a:r>
              <a:rPr lang="nl-BE" sz="1800" kern="0" dirty="0">
                <a:solidFill>
                  <a:srgbClr val="000000"/>
                </a:solidFill>
                <a:latin typeface="+mn-lt"/>
              </a:rPr>
              <a:t>/</a:t>
            </a:r>
            <a:r>
              <a:rPr lang="nl-BE" sz="1800" kern="0" dirty="0" err="1">
                <a:solidFill>
                  <a:srgbClr val="000000"/>
                </a:solidFill>
                <a:latin typeface="+mn-lt"/>
              </a:rPr>
              <a:t>pearlite</a:t>
            </a:r>
            <a:r>
              <a:rPr lang="nl-BE" sz="18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BE" sz="1800" kern="0" dirty="0" err="1">
                <a:solidFill>
                  <a:srgbClr val="000000"/>
                </a:solidFill>
                <a:latin typeface="+mn-lt"/>
              </a:rPr>
              <a:t>banding</a:t>
            </a:r>
            <a:endParaRPr lang="nl-BE" sz="1800" kern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45" y="3661060"/>
            <a:ext cx="3816000" cy="149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281" y="4588815"/>
            <a:ext cx="1188000" cy="1813445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51987" y="5187329"/>
            <a:ext cx="6845499" cy="129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147" tIns="40074" rIns="80147" bIns="40074">
            <a:spAutoFit/>
          </a:bodyPr>
          <a:lstStyle>
            <a:lvl1pPr indent="231775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00050" indent="149225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1688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01738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3375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605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77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49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321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709650" lvl="1" indent="-3096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Wingdings" pitchFamily="2" charset="2"/>
              <a:buChar char=""/>
              <a:defRPr/>
            </a:pPr>
            <a:r>
              <a:rPr lang="nl-BE" sz="1800" kern="0" dirty="0" err="1">
                <a:solidFill>
                  <a:srgbClr val="000000"/>
                </a:solidFill>
                <a:latin typeface="+mn-lt"/>
              </a:rPr>
              <a:t>CEA</a:t>
            </a:r>
            <a:r>
              <a:rPr lang="nl-BE" sz="18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BE" sz="1800" kern="0" dirty="0" err="1">
                <a:solidFill>
                  <a:srgbClr val="000000"/>
                </a:solidFill>
                <a:latin typeface="+mn-lt"/>
              </a:rPr>
              <a:t>study</a:t>
            </a:r>
            <a:r>
              <a:rPr lang="nl-BE" sz="18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(A. </a:t>
            </a:r>
            <a:r>
              <a:rPr lang="nl-BE" sz="1400" kern="0" dirty="0" err="1">
                <a:solidFill>
                  <a:srgbClr val="000000"/>
                </a:solidFill>
                <a:latin typeface="+mn-lt"/>
              </a:rPr>
              <a:t>Didot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, 2008, PhD Thesis)</a:t>
            </a:r>
            <a:endParaRPr lang="nl-BE" sz="1800" kern="0" dirty="0">
              <a:solidFill>
                <a:srgbClr val="000000"/>
              </a:solidFill>
              <a:latin typeface="+mn-lt"/>
            </a:endParaRPr>
          </a:p>
          <a:p>
            <a:pPr marL="1111288" lvl="2" indent="-3096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5C81CE"/>
              </a:buClr>
              <a:buSzPct val="100000"/>
              <a:buFont typeface="Wingdings 3" panose="05040102010807070707" pitchFamily="18" charset="2"/>
              <a:buChar char="a"/>
              <a:defRPr/>
            </a:pPr>
            <a:r>
              <a:rPr lang="nl-BE" sz="1400" kern="0" dirty="0" err="1">
                <a:solidFill>
                  <a:srgbClr val="000000"/>
                </a:solidFill>
                <a:latin typeface="+mn-lt"/>
              </a:rPr>
              <a:t>P265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BE" sz="1400" kern="0" dirty="0" err="1">
                <a:solidFill>
                  <a:srgbClr val="000000"/>
                </a:solidFill>
                <a:latin typeface="+mn-lt"/>
              </a:rPr>
              <a:t>grade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 carbon steel </a:t>
            </a:r>
            <a:r>
              <a:rPr lang="nl-BE" sz="1400" kern="0" dirty="0" err="1">
                <a:solidFill>
                  <a:srgbClr val="000000"/>
                </a:solidFill>
                <a:latin typeface="+mn-lt"/>
              </a:rPr>
              <a:t>tested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BE" sz="1400" kern="0" dirty="0" err="1">
                <a:solidFill>
                  <a:srgbClr val="000000"/>
                </a:solidFill>
                <a:latin typeface="+mn-lt"/>
              </a:rPr>
              <a:t>under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BE" sz="1400" kern="0" dirty="0" err="1">
                <a:solidFill>
                  <a:srgbClr val="000000"/>
                </a:solidFill>
                <a:latin typeface="+mn-lt"/>
              </a:rPr>
              <a:t>static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 load</a:t>
            </a:r>
          </a:p>
          <a:p>
            <a:pPr marL="1111288" lvl="2" indent="-309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5C81CE"/>
              </a:buClr>
              <a:buSzPct val="100000"/>
              <a:buFont typeface="Wingdings 3" panose="05040102010807070707" pitchFamily="18" charset="2"/>
              <a:buChar char="a"/>
              <a:defRPr/>
            </a:pPr>
            <a:r>
              <a:rPr lang="nl-BE" sz="1400" kern="0" dirty="0" err="1">
                <a:solidFill>
                  <a:srgbClr val="000000"/>
                </a:solidFill>
                <a:latin typeface="+mn-lt"/>
              </a:rPr>
              <a:t>revealed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BE" sz="1400" kern="0" dirty="0" err="1">
                <a:solidFill>
                  <a:srgbClr val="000000"/>
                </a:solidFill>
                <a:latin typeface="+mn-lt"/>
              </a:rPr>
              <a:t>presence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 of </a:t>
            </a:r>
            <a:r>
              <a:rPr lang="nl-BE" sz="1400" kern="0" dirty="0" err="1">
                <a:solidFill>
                  <a:srgbClr val="000000"/>
                </a:solidFill>
                <a:latin typeface="+mn-lt"/>
              </a:rPr>
              <a:t>transgranular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 cracks in Base Metal</a:t>
            </a:r>
          </a:p>
          <a:p>
            <a:pPr marL="1111288" lvl="2" indent="-309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5C81CE"/>
              </a:buClr>
              <a:buSzPct val="100000"/>
              <a:buFont typeface="Wingdings 3" panose="05040102010807070707" pitchFamily="18" charset="2"/>
              <a:buChar char="a"/>
              <a:defRPr/>
            </a:pPr>
            <a:r>
              <a:rPr lang="nl-BE" sz="1400" kern="0" dirty="0" err="1">
                <a:solidFill>
                  <a:srgbClr val="000000"/>
                </a:solidFill>
                <a:latin typeface="+mn-lt"/>
              </a:rPr>
              <a:t>caused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BE" sz="1400" kern="0" dirty="0" err="1">
                <a:solidFill>
                  <a:srgbClr val="000000"/>
                </a:solidFill>
                <a:latin typeface="+mn-lt"/>
              </a:rPr>
              <a:t>by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BE" sz="1400" kern="0" dirty="0" err="1">
                <a:solidFill>
                  <a:srgbClr val="000000"/>
                </a:solidFill>
                <a:latin typeface="+mn-lt"/>
              </a:rPr>
              <a:t>galvanic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BE" sz="1400" kern="0" dirty="0" err="1">
                <a:solidFill>
                  <a:srgbClr val="000000"/>
                </a:solidFill>
                <a:latin typeface="+mn-lt"/>
              </a:rPr>
              <a:t>coupling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BE" sz="1400" kern="0" dirty="0" err="1">
                <a:solidFill>
                  <a:srgbClr val="000000"/>
                </a:solidFill>
                <a:latin typeface="+mn-lt"/>
              </a:rPr>
              <a:t>between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BE" sz="1400" kern="0" dirty="0" err="1">
                <a:solidFill>
                  <a:srgbClr val="000000"/>
                </a:solidFill>
                <a:latin typeface="+mn-lt"/>
              </a:rPr>
              <a:t>the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BE" sz="1400" kern="0" dirty="0" err="1">
                <a:solidFill>
                  <a:srgbClr val="000000"/>
                </a:solidFill>
                <a:latin typeface="+mn-lt"/>
              </a:rPr>
              <a:t>ferrite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 matrix </a:t>
            </a:r>
            <a:r>
              <a:rPr lang="nl-BE" sz="1400" kern="0" dirty="0" err="1">
                <a:solidFill>
                  <a:srgbClr val="000000"/>
                </a:solidFill>
                <a:latin typeface="+mn-lt"/>
              </a:rPr>
              <a:t>and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BE" sz="1400" kern="0" dirty="0" err="1">
                <a:solidFill>
                  <a:srgbClr val="000000"/>
                </a:solidFill>
                <a:latin typeface="+mn-lt"/>
              </a:rPr>
              <a:t>the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 array of </a:t>
            </a:r>
            <a:r>
              <a:rPr lang="nl-BE" sz="1400" kern="0" dirty="0" err="1">
                <a:solidFill>
                  <a:srgbClr val="000000"/>
                </a:solidFill>
                <a:latin typeface="+mn-lt"/>
              </a:rPr>
              <a:t>pearlite</a:t>
            </a:r>
            <a:r>
              <a:rPr lang="nl-BE" sz="1400" kern="0" dirty="0">
                <a:solidFill>
                  <a:srgbClr val="000000"/>
                </a:solidFill>
                <a:latin typeface="+mn-lt"/>
              </a:rPr>
              <a:t> bands</a:t>
            </a:r>
          </a:p>
        </p:txBody>
      </p:sp>
    </p:spTree>
    <p:extLst>
      <p:ext uri="{BB962C8B-B14F-4D97-AF65-F5344CB8AC3E}">
        <p14:creationId xmlns:p14="http://schemas.microsoft.com/office/powerpoint/2010/main" val="1549119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Details</a:t>
            </a:r>
            <a:br>
              <a:rPr lang="en-US" dirty="0" smtClean="0"/>
            </a:br>
            <a:r>
              <a:rPr lang="en-US" sz="2000" i="1" dirty="0" smtClean="0"/>
              <a:t>Welding procedures</a:t>
            </a:r>
            <a:endParaRPr lang="nl-BE" dirty="0"/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265815" y="1148317"/>
            <a:ext cx="8573386" cy="344908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nl-BE" dirty="0" smtClean="0"/>
              <a:t>Three </a:t>
            </a:r>
            <a:r>
              <a:rPr lang="nl-BE" dirty="0" err="1" smtClean="0"/>
              <a:t>weld</a:t>
            </a:r>
            <a:r>
              <a:rPr lang="nl-BE" dirty="0" smtClean="0"/>
              <a:t> techniques </a:t>
            </a:r>
            <a:r>
              <a:rPr lang="nl-BE" dirty="0" err="1" smtClean="0"/>
              <a:t>considered</a:t>
            </a:r>
            <a:r>
              <a:rPr lang="nl-BE" dirty="0" smtClean="0"/>
              <a:t> for overpack </a:t>
            </a:r>
            <a:r>
              <a:rPr lang="nl-BE" dirty="0" err="1" smtClean="0"/>
              <a:t>closure</a:t>
            </a:r>
            <a:endParaRPr lang="nl-BE" dirty="0" smtClean="0"/>
          </a:p>
          <a:p>
            <a:pPr lvl="1">
              <a:spcBef>
                <a:spcPts val="0"/>
              </a:spcBef>
            </a:pPr>
            <a:r>
              <a:rPr lang="nl-BE" dirty="0" smtClean="0"/>
              <a:t>MIG/MAG</a:t>
            </a:r>
          </a:p>
          <a:p>
            <a:pPr lvl="1">
              <a:spcBef>
                <a:spcPts val="0"/>
              </a:spcBef>
            </a:pPr>
            <a:r>
              <a:rPr lang="nl-BE" dirty="0" smtClean="0"/>
              <a:t>SAW</a:t>
            </a:r>
          </a:p>
          <a:p>
            <a:pPr lvl="1">
              <a:spcBef>
                <a:spcPts val="0"/>
              </a:spcBef>
            </a:pPr>
            <a:r>
              <a:rPr lang="nl-BE" dirty="0" err="1" smtClean="0"/>
              <a:t>RPEB</a:t>
            </a:r>
            <a:endParaRPr lang="nl-BE" dirty="0" smtClean="0"/>
          </a:p>
          <a:p>
            <a:pPr>
              <a:spcBef>
                <a:spcPts val="1200"/>
              </a:spcBef>
            </a:pPr>
            <a:endParaRPr lang="nl-BE" dirty="0" smtClean="0"/>
          </a:p>
          <a:p>
            <a:pPr>
              <a:spcBef>
                <a:spcPts val="1200"/>
              </a:spcBef>
            </a:pPr>
            <a:endParaRPr lang="nl-BE" dirty="0"/>
          </a:p>
          <a:p>
            <a:pPr>
              <a:spcBef>
                <a:spcPts val="1200"/>
              </a:spcBef>
            </a:pPr>
            <a:endParaRPr lang="nl-BE" dirty="0" smtClean="0"/>
          </a:p>
          <a:p>
            <a:pPr>
              <a:spcBef>
                <a:spcPts val="2400"/>
              </a:spcBef>
            </a:pPr>
            <a:r>
              <a:rPr lang="nl-BE" dirty="0" err="1" smtClean="0"/>
              <a:t>Macrostructure</a:t>
            </a:r>
            <a:r>
              <a:rPr lang="nl-BE" dirty="0" smtClean="0"/>
              <a:t> of </a:t>
            </a:r>
            <a:r>
              <a:rPr lang="nl-BE" dirty="0" err="1" smtClean="0"/>
              <a:t>weld</a:t>
            </a:r>
            <a:r>
              <a:rPr lang="nl-BE" dirty="0" smtClean="0"/>
              <a:t> zone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4690581"/>
            <a:ext cx="56515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237396"/>
              </p:ext>
            </p:extLst>
          </p:nvPr>
        </p:nvGraphicFramePr>
        <p:xfrm>
          <a:off x="2740865" y="1607871"/>
          <a:ext cx="5723465" cy="2492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8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8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8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8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91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nl-BE" sz="12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600" b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MAG</a:t>
                      </a:r>
                      <a:r>
                        <a:rPr lang="nl-BE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nl-BE" sz="1400" b="0" baseline="3000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(1)</a:t>
                      </a:r>
                      <a:endParaRPr lang="nl-BE" sz="1600" b="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600" b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SAW</a:t>
                      </a:r>
                      <a:r>
                        <a:rPr lang="nl-BE" sz="1400" b="0" baseline="30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(1)</a:t>
                      </a:r>
                      <a:endParaRPr lang="nl-BE" sz="1600" b="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RPEB</a:t>
                      </a:r>
                      <a:endParaRPr lang="nl-BE" sz="1600" b="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4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Groove</a:t>
                      </a:r>
                      <a:r>
                        <a:rPr lang="en-US" sz="1400" baseline="0" dirty="0" smtClean="0"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depth </a:t>
                      </a:r>
                      <a:r>
                        <a:rPr lang="en-US" sz="1400" b="0" baseline="0" dirty="0" smtClean="0"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(mm)</a:t>
                      </a:r>
                      <a:endParaRPr lang="nl-BE" sz="1400" b="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30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15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30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4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Shield</a:t>
                      </a:r>
                      <a:r>
                        <a:rPr lang="nl-BE" sz="1400" baseline="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gas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Ar–18% CO</a:t>
                      </a:r>
                      <a:r>
                        <a:rPr lang="nl-BE" sz="1400" baseline="-25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Ar–18% </a:t>
                      </a:r>
                      <a:r>
                        <a:rPr lang="nl-BE" sz="1400" baseline="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CO</a:t>
                      </a:r>
                      <a:r>
                        <a:rPr lang="nl-BE" sz="1400" baseline="-25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nl-BE" sz="1400" baseline="-25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Segoe UI"/>
                          <a:ea typeface="Segoe UI"/>
                          <a:cs typeface="Segoe UI"/>
                        </a:rPr>
                        <a:t>‒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4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Welding</a:t>
                      </a:r>
                      <a:r>
                        <a:rPr lang="nl-BE" sz="1400" baseline="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current </a:t>
                      </a:r>
                      <a:r>
                        <a:rPr lang="nl-BE" sz="1400" b="0" baseline="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(A)</a:t>
                      </a:r>
                      <a:endParaRPr lang="nl-BE" sz="1400" b="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220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580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0.11</a:t>
                      </a:r>
                      <a:r>
                        <a:rPr lang="nl-BE" sz="1400" baseline="30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(4)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4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Voltage</a:t>
                      </a:r>
                      <a:r>
                        <a:rPr lang="nl-BE" sz="1400" baseline="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nl-BE" sz="1400" b="0" baseline="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(V)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28</a:t>
                      </a:r>
                      <a:r>
                        <a:rPr lang="nl-BE" sz="1400" baseline="30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(2)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30</a:t>
                      </a:r>
                      <a:r>
                        <a:rPr lang="nl-BE" sz="1400" baseline="30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(2)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150 000</a:t>
                      </a:r>
                      <a:r>
                        <a:rPr lang="nl-BE" sz="1400" baseline="30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(5)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4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Travel speed </a:t>
                      </a:r>
                      <a:r>
                        <a:rPr lang="nl-BE" sz="1400" b="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(cm/min)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45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35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4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Number of weld passes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21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</a:t>
                      </a:r>
                      <a:r>
                        <a:rPr lang="nl-BE" sz="1400" baseline="30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(3)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5219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000" algn="l"/>
                        </a:tabLst>
                      </a:pPr>
                      <a:r>
                        <a:rPr lang="nl-BE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(1)</a:t>
                      </a:r>
                      <a:r>
                        <a:rPr lang="nl-BE" sz="1400" b="0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	</a:t>
                      </a:r>
                      <a:r>
                        <a:rPr lang="nl-BE" sz="1400" b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the plates were preheated to 70°C;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80000" algn="l"/>
                        </a:tabLst>
                      </a:pPr>
                      <a:r>
                        <a:rPr lang="nl-BE" sz="1400" b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	MAG and SAW welding</a:t>
                      </a:r>
                      <a:r>
                        <a:rPr lang="nl-BE" sz="1400" b="0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were carried out with the addition of filler metal;</a:t>
                      </a:r>
                      <a:endParaRPr lang="nl-BE" sz="1400" b="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0000" algn="l"/>
                          <a:tab pos="3240000" algn="l"/>
                          <a:tab pos="3420000" algn="l"/>
                        </a:tabLst>
                      </a:pPr>
                      <a:r>
                        <a:rPr lang="nl-BE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(2)</a:t>
                      </a:r>
                      <a:r>
                        <a:rPr lang="nl-BE" sz="1400" b="0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	</a:t>
                      </a:r>
                      <a:r>
                        <a:rPr lang="nl-BE" sz="1400" b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arc voltage;	</a:t>
                      </a:r>
                      <a:r>
                        <a:rPr lang="nl-BE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(4)</a:t>
                      </a:r>
                      <a:r>
                        <a:rPr lang="nl-BE" sz="1400" b="0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	beam current;</a:t>
                      </a:r>
                      <a:endParaRPr lang="nl-BE" sz="1400" b="0" dirty="0" smtClean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0000" algn="l"/>
                          <a:tab pos="3240000" algn="l"/>
                          <a:tab pos="3420000" algn="l"/>
                        </a:tabLst>
                      </a:pPr>
                      <a:r>
                        <a:rPr lang="nl-BE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(3)</a:t>
                      </a:r>
                      <a:r>
                        <a:rPr lang="nl-BE" sz="1400" b="0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	including 2 root passes (MAG);	</a:t>
                      </a:r>
                      <a:r>
                        <a:rPr lang="nl-BE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(5)</a:t>
                      </a:r>
                      <a:r>
                        <a:rPr lang="nl-BE" sz="1400" b="0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	accelerating voltage;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BE" sz="14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BE" sz="14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BE" sz="14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1594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Details</a:t>
            </a:r>
            <a:br>
              <a:rPr lang="en-US" dirty="0" smtClean="0"/>
            </a:br>
            <a:r>
              <a:rPr lang="en-US" sz="2000" i="1" dirty="0" smtClean="0"/>
              <a:t>Sample orientation</a:t>
            </a:r>
            <a:endParaRPr lang="nl-BE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2000" y="1152000"/>
            <a:ext cx="9196352" cy="41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147" tIns="40074" rIns="80147" bIns="40074">
            <a:spAutoFit/>
          </a:bodyPr>
          <a:lstStyle>
            <a:lvl1pPr indent="231775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00050" indent="149225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1688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01738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3375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605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77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49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321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09600" lvl="0" indent="-309600" eaLnBrk="1" fontAlgn="auto" hangingPunct="1">
              <a:spcBef>
                <a:spcPts val="2000"/>
              </a:spcBef>
              <a:spcAft>
                <a:spcPts val="0"/>
              </a:spcAft>
              <a:buClr>
                <a:srgbClr val="007DC3"/>
              </a:buClr>
              <a:buSzPct val="100000"/>
              <a:buFont typeface="Wingdings" pitchFamily="2" charset="2"/>
              <a:buChar char=""/>
              <a:defRPr/>
            </a:pPr>
            <a:r>
              <a:rPr lang="nl-BE" sz="2200" kern="0" dirty="0">
                <a:solidFill>
                  <a:srgbClr val="000000"/>
                </a:solidFill>
                <a:latin typeface="+mn-lt"/>
              </a:rPr>
              <a:t>4 </a:t>
            </a:r>
            <a:r>
              <a:rPr lang="nl-BE" sz="2200" kern="0" dirty="0" err="1">
                <a:solidFill>
                  <a:srgbClr val="000000"/>
                </a:solidFill>
                <a:latin typeface="+mn-lt"/>
              </a:rPr>
              <a:t>locations</a:t>
            </a:r>
            <a:endParaRPr lang="nl-BE" sz="2200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08311" y="1557052"/>
            <a:ext cx="4900035" cy="1188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147" tIns="40074" rIns="80147" bIns="40074">
            <a:spAutoFit/>
          </a:bodyPr>
          <a:lstStyle>
            <a:lvl1pPr indent="231775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00050" indent="149225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01688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01738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3375" algn="l" defTabSz="7032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605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77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49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32175" defTabSz="703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709650" lvl="1" indent="-3096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itchFamily="2" charset="2"/>
              <a:buChar char=""/>
              <a:defRPr/>
            </a:pPr>
            <a:r>
              <a:rPr lang="nl-BE" sz="1800" kern="0" dirty="0">
                <a:solidFill>
                  <a:srgbClr val="000000"/>
                </a:solidFill>
                <a:latin typeface="+mn-lt"/>
                <a:sym typeface="Wingdings"/>
              </a:rPr>
              <a:t>in base metal, </a:t>
            </a:r>
            <a:r>
              <a:rPr lang="nl-BE" sz="1800" kern="0" dirty="0" err="1">
                <a:solidFill>
                  <a:srgbClr val="000000"/>
                </a:solidFill>
                <a:latin typeface="+mn-lt"/>
                <a:sym typeface="Wingdings"/>
              </a:rPr>
              <a:t>longitudinal</a:t>
            </a:r>
            <a:endParaRPr lang="nl-BE" sz="1800" kern="0" dirty="0">
              <a:solidFill>
                <a:srgbClr val="000000"/>
              </a:solidFill>
              <a:latin typeface="+mn-lt"/>
              <a:sym typeface="Wingdings"/>
            </a:endParaRPr>
          </a:p>
          <a:p>
            <a:pPr marL="709650" lvl="1" indent="-309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4D7620"/>
              </a:buClr>
              <a:buSzPct val="100000"/>
              <a:buFont typeface="Wingdings" pitchFamily="2" charset="2"/>
              <a:buChar char=""/>
              <a:defRPr/>
            </a:pPr>
            <a:r>
              <a:rPr lang="nl-BE" sz="1800" kern="0" dirty="0">
                <a:solidFill>
                  <a:srgbClr val="000000"/>
                </a:solidFill>
                <a:latin typeface="+mn-lt"/>
                <a:sym typeface="Wingdings"/>
              </a:rPr>
              <a:t>i</a:t>
            </a:r>
            <a:r>
              <a:rPr kumimoji="0" lang="nl-BE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Wingdings"/>
              </a:rPr>
              <a:t>n HAZ, </a:t>
            </a:r>
            <a:r>
              <a:rPr kumimoji="0" lang="nl-BE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Wingdings"/>
              </a:rPr>
              <a:t>longitudinal</a:t>
            </a:r>
            <a:endParaRPr kumimoji="0" lang="nl-BE" sz="1800" b="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sym typeface="Wingdings"/>
            </a:endParaRPr>
          </a:p>
          <a:p>
            <a:pPr marL="709650" lvl="1" indent="-309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Wingdings" pitchFamily="2" charset="2"/>
              <a:buChar char=""/>
              <a:defRPr/>
            </a:pPr>
            <a:r>
              <a:rPr lang="nl-BE" sz="1800" kern="0" dirty="0">
                <a:solidFill>
                  <a:srgbClr val="000000"/>
                </a:solidFill>
                <a:latin typeface="+mn-lt"/>
                <a:sym typeface="Wingdings"/>
              </a:rPr>
              <a:t>in </a:t>
            </a:r>
            <a:r>
              <a:rPr lang="nl-BE" sz="1800" kern="0" dirty="0" err="1">
                <a:solidFill>
                  <a:srgbClr val="000000"/>
                </a:solidFill>
                <a:latin typeface="+mn-lt"/>
                <a:sym typeface="Wingdings"/>
              </a:rPr>
              <a:t>welded</a:t>
            </a:r>
            <a:r>
              <a:rPr lang="nl-BE" sz="1800" kern="0" dirty="0">
                <a:solidFill>
                  <a:srgbClr val="000000"/>
                </a:solidFill>
                <a:latin typeface="+mn-lt"/>
                <a:sym typeface="Wingdings"/>
              </a:rPr>
              <a:t> zone, </a:t>
            </a:r>
            <a:r>
              <a:rPr lang="nl-BE" sz="1800" kern="0" dirty="0" err="1">
                <a:solidFill>
                  <a:srgbClr val="000000"/>
                </a:solidFill>
                <a:latin typeface="+mn-lt"/>
                <a:sym typeface="Wingdings"/>
              </a:rPr>
              <a:t>longitudinal</a:t>
            </a:r>
            <a:endParaRPr lang="nl-BE" sz="1800" kern="0" dirty="0">
              <a:solidFill>
                <a:srgbClr val="000000"/>
              </a:solidFill>
              <a:latin typeface="+mn-lt"/>
              <a:sym typeface="Wingdings"/>
            </a:endParaRPr>
          </a:p>
          <a:p>
            <a:pPr marL="709650" lvl="1" indent="-309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9BC"/>
              </a:buClr>
              <a:buSzPct val="100000"/>
              <a:buFont typeface="Wingdings" pitchFamily="2" charset="2"/>
              <a:buChar char=""/>
              <a:defRPr/>
            </a:pPr>
            <a:r>
              <a:rPr kumimoji="0" lang="nl-BE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Wingdings"/>
              </a:rPr>
              <a:t>Through </a:t>
            </a:r>
            <a:r>
              <a:rPr kumimoji="0" lang="nl-BE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Wingdings"/>
              </a:rPr>
              <a:t>weld</a:t>
            </a:r>
            <a:r>
              <a:rPr kumimoji="0" lang="nl-BE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Wingdings"/>
              </a:rPr>
              <a:t> &amp; HAZ, </a:t>
            </a:r>
            <a:r>
              <a:rPr kumimoji="0" lang="nl-BE" sz="1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Wingdings"/>
              </a:rPr>
              <a:t>transversal</a:t>
            </a:r>
            <a:endParaRPr kumimoji="0" lang="nl-BE" sz="1800" b="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sym typeface="Wingdings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681" y="2948146"/>
            <a:ext cx="5356371" cy="293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354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Details</a:t>
            </a:r>
            <a:br>
              <a:rPr lang="en-US" dirty="0" smtClean="0"/>
            </a:br>
            <a:r>
              <a:rPr lang="en-US" sz="2000" i="1" dirty="0" smtClean="0"/>
              <a:t>Slow Strain </a:t>
            </a:r>
            <a:r>
              <a:rPr lang="en-US" sz="2000" i="1" dirty="0"/>
              <a:t>R</a:t>
            </a:r>
            <a:r>
              <a:rPr lang="en-US" sz="2000" i="1" dirty="0" smtClean="0"/>
              <a:t>ate Testing / Experimental conditions</a:t>
            </a:r>
            <a:endParaRPr lang="nl-BE" sz="2000" i="1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idx="1"/>
          </p:nvPr>
        </p:nvSpPr>
        <p:spPr>
          <a:xfrm>
            <a:off x="270000" y="1152000"/>
            <a:ext cx="8982001" cy="527180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900"/>
              </a:spcBef>
            </a:pPr>
            <a:r>
              <a:rPr lang="nl-BE" dirty="0" smtClean="0"/>
              <a:t>Slow </a:t>
            </a:r>
            <a:r>
              <a:rPr lang="nl-BE" dirty="0" err="1" smtClean="0"/>
              <a:t>Strain</a:t>
            </a:r>
            <a:r>
              <a:rPr lang="nl-BE" dirty="0" smtClean="0"/>
              <a:t> </a:t>
            </a:r>
            <a:r>
              <a:rPr lang="nl-BE" dirty="0" err="1" smtClean="0"/>
              <a:t>Rate</a:t>
            </a:r>
            <a:r>
              <a:rPr lang="nl-BE" dirty="0" smtClean="0"/>
              <a:t> </a:t>
            </a:r>
            <a:r>
              <a:rPr lang="nl-BE" dirty="0" err="1" smtClean="0"/>
              <a:t>Testing</a:t>
            </a:r>
            <a:r>
              <a:rPr lang="nl-BE" dirty="0" smtClean="0"/>
              <a:t> (</a:t>
            </a:r>
            <a:r>
              <a:rPr lang="nl-BE" dirty="0" err="1" smtClean="0"/>
              <a:t>SSRT</a:t>
            </a:r>
            <a:r>
              <a:rPr lang="nl-BE" dirty="0" smtClean="0"/>
              <a:t>)</a:t>
            </a:r>
          </a:p>
          <a:p>
            <a:pPr lvl="1">
              <a:spcBef>
                <a:spcPts val="400"/>
              </a:spcBef>
            </a:pPr>
            <a:r>
              <a:rPr lang="nl-BE" sz="1800" dirty="0" err="1" smtClean="0"/>
              <a:t>SSRT</a:t>
            </a:r>
            <a:r>
              <a:rPr lang="nl-BE" sz="1800" dirty="0" smtClean="0"/>
              <a:t> </a:t>
            </a:r>
            <a:r>
              <a:rPr lang="nl-BE" sz="1800" dirty="0" err="1" smtClean="0"/>
              <a:t>involves</a:t>
            </a:r>
            <a:r>
              <a:rPr lang="nl-BE" sz="1800" dirty="0" smtClean="0"/>
              <a:t> </a:t>
            </a:r>
            <a:r>
              <a:rPr lang="nl-BE" sz="1800" dirty="0" err="1" smtClean="0"/>
              <a:t>pulling</a:t>
            </a:r>
            <a:r>
              <a:rPr lang="nl-BE" sz="1800" dirty="0" smtClean="0"/>
              <a:t> a test specimen at a constant </a:t>
            </a:r>
            <a:r>
              <a:rPr lang="nl-BE" sz="1800" dirty="0" err="1" smtClean="0"/>
              <a:t>strain</a:t>
            </a:r>
            <a:r>
              <a:rPr lang="nl-BE" sz="1800" dirty="0" smtClean="0"/>
              <a:t> </a:t>
            </a:r>
            <a:r>
              <a:rPr lang="nl-BE" sz="1800" dirty="0" err="1" smtClean="0"/>
              <a:t>rate</a:t>
            </a:r>
            <a:r>
              <a:rPr lang="nl-BE" sz="1800" dirty="0" smtClean="0"/>
              <a:t> </a:t>
            </a:r>
            <a:r>
              <a:rPr lang="nl-BE" sz="1800" dirty="0" err="1" smtClean="0"/>
              <a:t>until</a:t>
            </a:r>
            <a:r>
              <a:rPr lang="nl-BE" sz="1800" dirty="0" smtClean="0"/>
              <a:t> failure</a:t>
            </a:r>
          </a:p>
          <a:p>
            <a:pPr lvl="1">
              <a:spcBef>
                <a:spcPts val="0"/>
              </a:spcBef>
            </a:pPr>
            <a:r>
              <a:rPr lang="nl-BE" sz="1800" dirty="0" err="1" smtClean="0"/>
              <a:t>Cylindrical</a:t>
            </a:r>
            <a:r>
              <a:rPr lang="nl-BE" sz="1800" dirty="0" smtClean="0"/>
              <a:t> </a:t>
            </a:r>
            <a:r>
              <a:rPr lang="nl-BE" sz="1800" dirty="0" err="1" smtClean="0"/>
              <a:t>notch</a:t>
            </a:r>
            <a:r>
              <a:rPr lang="nl-BE" sz="1800" dirty="0" smtClean="0"/>
              <a:t>-free samples</a:t>
            </a:r>
          </a:p>
          <a:p>
            <a:pPr lvl="1">
              <a:spcBef>
                <a:spcPts val="0"/>
              </a:spcBef>
            </a:pPr>
            <a:r>
              <a:rPr lang="nl-BE" sz="1800" dirty="0" err="1" smtClean="0"/>
              <a:t>Strain</a:t>
            </a:r>
            <a:r>
              <a:rPr lang="nl-BE" sz="1800" dirty="0" smtClean="0"/>
              <a:t> </a:t>
            </a:r>
            <a:r>
              <a:rPr lang="nl-BE" sz="1800" dirty="0" err="1" smtClean="0"/>
              <a:t>rate</a:t>
            </a:r>
            <a:r>
              <a:rPr lang="nl-BE" sz="1800" dirty="0" smtClean="0"/>
              <a:t>: 5 ×10</a:t>
            </a:r>
            <a:r>
              <a:rPr lang="nl-BE" sz="1800" baseline="30000" dirty="0" smtClean="0"/>
              <a:t>-7</a:t>
            </a:r>
            <a:r>
              <a:rPr lang="nl-BE" sz="1800" dirty="0" smtClean="0"/>
              <a:t> s</a:t>
            </a:r>
            <a:r>
              <a:rPr lang="nl-BE" sz="1800" baseline="30000" dirty="0" smtClean="0"/>
              <a:t>-1</a:t>
            </a:r>
            <a:r>
              <a:rPr lang="nl-BE" sz="1800" dirty="0" smtClean="0"/>
              <a:t> (÷ 0.3 µm/min)</a:t>
            </a:r>
          </a:p>
          <a:p>
            <a:pPr lvl="1">
              <a:spcBef>
                <a:spcPts val="0"/>
              </a:spcBef>
            </a:pPr>
            <a:r>
              <a:rPr lang="nl-BE" sz="1800" dirty="0" err="1" smtClean="0"/>
              <a:t>Comparison</a:t>
            </a:r>
            <a:r>
              <a:rPr lang="nl-BE" sz="1800" dirty="0" smtClean="0"/>
              <a:t> </a:t>
            </a:r>
            <a:r>
              <a:rPr lang="nl-BE" sz="1800" dirty="0" err="1" smtClean="0"/>
              <a:t>with</a:t>
            </a:r>
            <a:r>
              <a:rPr lang="nl-BE" sz="1800" dirty="0" smtClean="0"/>
              <a:t> inert </a:t>
            </a:r>
            <a:r>
              <a:rPr lang="nl-BE" sz="1800" dirty="0" err="1" smtClean="0"/>
              <a:t>atmosphere</a:t>
            </a:r>
            <a:r>
              <a:rPr lang="nl-BE" sz="1800" dirty="0" smtClean="0"/>
              <a:t> (Ar)</a:t>
            </a:r>
          </a:p>
          <a:p>
            <a:pPr lvl="1">
              <a:spcBef>
                <a:spcPts val="0"/>
              </a:spcBef>
            </a:pPr>
            <a:r>
              <a:rPr lang="nl-BE" sz="1800" dirty="0" err="1" smtClean="0"/>
              <a:t>Fractographic</a:t>
            </a:r>
            <a:r>
              <a:rPr lang="nl-BE" sz="1800" dirty="0" smtClean="0"/>
              <a:t> analysis (</a:t>
            </a:r>
            <a:r>
              <a:rPr lang="nl-BE" sz="1800" dirty="0" smtClean="0">
                <a:sym typeface="Wingdings 3"/>
              </a:rPr>
              <a:t></a:t>
            </a:r>
            <a:r>
              <a:rPr lang="nl-BE" sz="1800" dirty="0" smtClean="0"/>
              <a:t>SEM)</a:t>
            </a:r>
          </a:p>
          <a:p>
            <a:pPr>
              <a:spcBef>
                <a:spcPts val="900"/>
              </a:spcBef>
            </a:pPr>
            <a:r>
              <a:rPr lang="nl-BE" dirty="0" smtClean="0"/>
              <a:t>Test conditions</a:t>
            </a:r>
          </a:p>
          <a:p>
            <a:pPr lvl="1">
              <a:spcBef>
                <a:spcPts val="400"/>
              </a:spcBef>
            </a:pPr>
            <a:r>
              <a:rPr lang="nl-BE" sz="1800" dirty="0" err="1" smtClean="0"/>
              <a:t>Experiments</a:t>
            </a:r>
            <a:r>
              <a:rPr lang="nl-BE" sz="1800" dirty="0" smtClean="0"/>
              <a:t> </a:t>
            </a:r>
            <a:r>
              <a:rPr lang="nl-BE" sz="1800" dirty="0" err="1" smtClean="0"/>
              <a:t>performed</a:t>
            </a:r>
            <a:r>
              <a:rPr lang="nl-BE" sz="1800" dirty="0" smtClean="0"/>
              <a:t> in autoclave</a:t>
            </a:r>
          </a:p>
          <a:p>
            <a:pPr lvl="2">
              <a:spcBef>
                <a:spcPts val="400"/>
              </a:spcBef>
            </a:pPr>
            <a:r>
              <a:rPr lang="nl-BE" sz="1600" dirty="0" err="1" smtClean="0"/>
              <a:t>Stainless</a:t>
            </a:r>
            <a:r>
              <a:rPr lang="nl-BE" sz="1600" dirty="0" smtClean="0"/>
              <a:t> steel </a:t>
            </a:r>
            <a:r>
              <a:rPr lang="nl-BE" sz="1600" dirty="0" err="1" smtClean="0"/>
              <a:t>vessel</a:t>
            </a:r>
            <a:r>
              <a:rPr lang="nl-BE" sz="1600" dirty="0" smtClean="0"/>
              <a:t>; 900 </a:t>
            </a:r>
            <a:r>
              <a:rPr lang="nl-BE" sz="1600" dirty="0" err="1" smtClean="0"/>
              <a:t>mL</a:t>
            </a:r>
            <a:r>
              <a:rPr lang="nl-BE" sz="1600" dirty="0" smtClean="0"/>
              <a:t> test solution</a:t>
            </a:r>
          </a:p>
          <a:p>
            <a:pPr lvl="2">
              <a:spcBef>
                <a:spcPts val="0"/>
              </a:spcBef>
            </a:pPr>
            <a:r>
              <a:rPr lang="nl-BE" sz="1600" dirty="0" err="1" smtClean="0"/>
              <a:t>Elevated</a:t>
            </a:r>
            <a:r>
              <a:rPr lang="nl-BE" sz="1600" dirty="0" smtClean="0"/>
              <a:t> p (± 6 bar); high T (</a:t>
            </a:r>
            <a:r>
              <a:rPr lang="nl-BE" sz="1600" dirty="0" err="1" smtClean="0"/>
              <a:t>140°C</a:t>
            </a:r>
            <a:r>
              <a:rPr lang="nl-BE" sz="1600" dirty="0" smtClean="0"/>
              <a:t>)</a:t>
            </a:r>
          </a:p>
          <a:p>
            <a:pPr lvl="1">
              <a:spcBef>
                <a:spcPts val="0"/>
              </a:spcBef>
            </a:pPr>
            <a:r>
              <a:rPr lang="nl-BE" sz="1800" dirty="0" smtClean="0"/>
              <a:t>Ar (</a:t>
            </a:r>
            <a:r>
              <a:rPr lang="nl-BE" sz="1800" dirty="0" err="1" smtClean="0"/>
              <a:t>reference</a:t>
            </a:r>
            <a:r>
              <a:rPr lang="nl-BE" sz="1800" dirty="0" smtClean="0"/>
              <a:t>)</a:t>
            </a:r>
          </a:p>
          <a:p>
            <a:pPr lvl="1">
              <a:spcBef>
                <a:spcPts val="0"/>
              </a:spcBef>
            </a:pPr>
            <a:r>
              <a:rPr lang="nl-BE" sz="1800" dirty="0" smtClean="0"/>
              <a:t>YCW (Young Cement Water) - </a:t>
            </a:r>
            <a:r>
              <a:rPr lang="nl-BE" sz="1600" dirty="0" smtClean="0"/>
              <a:t>ANOXIC</a:t>
            </a:r>
          </a:p>
          <a:p>
            <a:pPr lvl="1">
              <a:spcBef>
                <a:spcPts val="0"/>
              </a:spcBef>
            </a:pPr>
            <a:endParaRPr lang="nl-BE" sz="1600" dirty="0"/>
          </a:p>
          <a:p>
            <a:pPr lvl="1">
              <a:spcBef>
                <a:spcPts val="0"/>
              </a:spcBef>
            </a:pPr>
            <a:endParaRPr lang="nl-BE" sz="1600" dirty="0" smtClean="0"/>
          </a:p>
          <a:p>
            <a:pPr lvl="1">
              <a:spcBef>
                <a:spcPts val="0"/>
              </a:spcBef>
            </a:pPr>
            <a:endParaRPr lang="nl-BE" sz="1600" dirty="0"/>
          </a:p>
          <a:p>
            <a:pPr lvl="1">
              <a:spcBef>
                <a:spcPts val="0"/>
              </a:spcBef>
            </a:pPr>
            <a:endParaRPr lang="nl-BE" sz="1600" dirty="0" smtClean="0"/>
          </a:p>
          <a:p>
            <a:pPr lvl="1">
              <a:spcBef>
                <a:spcPts val="0"/>
              </a:spcBef>
            </a:pPr>
            <a:r>
              <a:rPr lang="nl-BE" sz="1800" dirty="0" smtClean="0"/>
              <a:t>YCW + S</a:t>
            </a:r>
            <a:r>
              <a:rPr lang="nl-BE" sz="1800" baseline="-25000" dirty="0" smtClean="0"/>
              <a:t>2</a:t>
            </a:r>
            <a:r>
              <a:rPr lang="nl-BE" sz="1800" dirty="0" smtClean="0"/>
              <a:t>O</a:t>
            </a:r>
            <a:r>
              <a:rPr lang="nl-BE" sz="1800" baseline="-25000" dirty="0" smtClean="0"/>
              <a:t>3</a:t>
            </a:r>
            <a:r>
              <a:rPr lang="nl-BE" sz="1800" baseline="30000" dirty="0" smtClean="0"/>
              <a:t>2-</a:t>
            </a:r>
            <a:r>
              <a:rPr lang="nl-BE" sz="1800" dirty="0" smtClean="0"/>
              <a:t> </a:t>
            </a:r>
            <a:r>
              <a:rPr lang="nl-BE" sz="1600" dirty="0" smtClean="0"/>
              <a:t>(60 mg/L – 600 mg/L)</a:t>
            </a:r>
          </a:p>
          <a:p>
            <a:pPr lvl="1">
              <a:spcBef>
                <a:spcPts val="0"/>
              </a:spcBef>
            </a:pPr>
            <a:r>
              <a:rPr lang="nl-BE" sz="1800" dirty="0" err="1" smtClean="0"/>
              <a:t>OCP</a:t>
            </a:r>
            <a:endParaRPr lang="nl-BE" sz="18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656259"/>
              </p:ext>
            </p:extLst>
          </p:nvPr>
        </p:nvGraphicFramePr>
        <p:xfrm>
          <a:off x="1019873" y="4877280"/>
          <a:ext cx="4608000" cy="82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nl-BE" sz="12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Na</a:t>
                      </a:r>
                      <a:r>
                        <a:rPr lang="nl-BE" sz="1600" baseline="30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600" b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</a:t>
                      </a:r>
                      <a:r>
                        <a:rPr lang="nl-BE" sz="1600" b="1" baseline="30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+</a:t>
                      </a:r>
                      <a:endParaRPr lang="nl-BE" sz="1600" b="1" baseline="30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600" b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SO</a:t>
                      </a:r>
                      <a:r>
                        <a:rPr lang="nl-BE" sz="1600" b="1" baseline="-25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</a:t>
                      </a:r>
                      <a:r>
                        <a:rPr lang="nl-BE" sz="1600" b="1" baseline="30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2-</a:t>
                      </a:r>
                      <a:endParaRPr lang="nl-BE" sz="1600" b="1" baseline="30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400" dirty="0" err="1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Composition</a:t>
                      </a: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nl-BE" sz="1400" b="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(M)</a:t>
                      </a:r>
                      <a:endParaRPr lang="nl-BE" sz="1200" b="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13.5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0.14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0.37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4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0.002</a:t>
                      </a:r>
                      <a:endParaRPr lang="nl-BE" sz="14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111" y="2015052"/>
            <a:ext cx="3107111" cy="378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450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_SCK">
  <a:themeElements>
    <a:clrScheme name="SCKCEN">
      <a:dk1>
        <a:srgbClr val="000000"/>
      </a:dk1>
      <a:lt1>
        <a:srgbClr val="ABE1FF"/>
      </a:lt1>
      <a:dk2>
        <a:srgbClr val="0DA9FF"/>
      </a:dk2>
      <a:lt2>
        <a:srgbClr val="FFFFFF"/>
      </a:lt2>
      <a:accent1>
        <a:srgbClr val="00517E"/>
      </a:accent1>
      <a:accent2>
        <a:srgbClr val="007DC3"/>
      </a:accent2>
      <a:accent3>
        <a:srgbClr val="0DA9FF"/>
      </a:accent3>
      <a:accent4>
        <a:srgbClr val="69C9FF"/>
      </a:accent4>
      <a:accent5>
        <a:srgbClr val="ABE1FF"/>
      </a:accent5>
      <a:accent6>
        <a:srgbClr val="D9F1FF"/>
      </a:accent6>
      <a:hlink>
        <a:srgbClr val="007DC3"/>
      </a:hlink>
      <a:folHlink>
        <a:srgbClr val="000000"/>
      </a:folHlink>
    </a:clrScheme>
    <a:fontScheme name="SCK•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_SC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_SC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lexandria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</TotalTime>
  <Pages>22</Pages>
  <Words>1321</Words>
  <Application>Microsoft Office PowerPoint</Application>
  <PresentationFormat>On-screen Show (4:3)</PresentationFormat>
  <Paragraphs>266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Comic Sans MS</vt:lpstr>
      <vt:lpstr>Segoe UI</vt:lpstr>
      <vt:lpstr>Segoe UI Light</vt:lpstr>
      <vt:lpstr>Times New Roman</vt:lpstr>
      <vt:lpstr>Wingdings</vt:lpstr>
      <vt:lpstr>Wingdings 3</vt:lpstr>
      <vt:lpstr>3__SCK</vt:lpstr>
      <vt:lpstr>Alexandria Master</vt:lpstr>
      <vt:lpstr>PowerPoint Presentation</vt:lpstr>
      <vt:lpstr>Outline</vt:lpstr>
      <vt:lpstr>Context / Research significance The ‘Supercontainer’ design    reference disposal concept in Belgium</vt:lpstr>
      <vt:lpstr>Context / Research significance Concrete provides a chemically benign environment for C-steel</vt:lpstr>
      <vt:lpstr>Context / Research significance Construction of SC    Susceptibility of welds</vt:lpstr>
      <vt:lpstr>Experimental details Test material</vt:lpstr>
      <vt:lpstr>Experimental Details Welding procedures</vt:lpstr>
      <vt:lpstr>Experimental Details Sample orientation</vt:lpstr>
      <vt:lpstr>Experimental Details Slow Strain Rate Testing / Experimental conditions</vt:lpstr>
      <vt:lpstr>Experimental Details Mechanical/ductility parameters deduced from SSRT tests</vt:lpstr>
      <vt:lpstr>Experimental results Base Metal</vt:lpstr>
      <vt:lpstr>Experimental results WELD-L / Parameters from SSRT</vt:lpstr>
      <vt:lpstr>Experimental results WELD-L (MIG/MAG) / Surface analyses of fracture surface</vt:lpstr>
      <vt:lpstr>Experimental results HAZ-L / Parameters from SSRT</vt:lpstr>
      <vt:lpstr>Experimental results HAZ-L (MIG/MAG / Surface analyses of fracture surface</vt:lpstr>
      <vt:lpstr>Experimental results WELD-T / Parameters from SSRT</vt:lpstr>
      <vt:lpstr>Experimental results WELD-T (MIG/MAG / Surface analyses of fracture surface</vt:lpstr>
      <vt:lpstr>Experimental results Tearing along periphery of fracture surface    SCC ?</vt:lpstr>
      <vt:lpstr>Experimental results Tearing along periphery of fracture surface    SCC ?</vt:lpstr>
      <vt:lpstr>Conclusions</vt:lpstr>
      <vt:lpstr>Outlook</vt:lpstr>
      <vt:lpstr>Thanks To …</vt:lpstr>
      <vt:lpstr>PowerPoint Presentation</vt:lpstr>
    </vt:vector>
  </TitlesOfParts>
  <Company>SCK-CEN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Kursten Bruno</dc:creator>
  <cp:lastModifiedBy>Kursten Bruno</cp:lastModifiedBy>
  <cp:revision>76</cp:revision>
  <cp:lastPrinted>2011-12-22T07:31:06Z</cp:lastPrinted>
  <dcterms:created xsi:type="dcterms:W3CDTF">2012-04-05T08:06:00Z</dcterms:created>
  <dcterms:modified xsi:type="dcterms:W3CDTF">2017-10-23T14:12:53Z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D">
    <vt:lpwstr>26386192</vt:lpwstr>
  </property>
  <property fmtid="{D5CDD505-2E9C-101B-9397-08002B2CF9AE}" pid="3" name="Name">
    <vt:lpwstr>BKURSTEN_MRS2017 (Effect S2O32- on SCC of C-steel).pptx</vt:lpwstr>
  </property>
  <property fmtid="{D5CDD505-2E9C-101B-9397-08002B2CF9AE}" pid="4" name="Common Attributes_Reference Number">
    <vt:lpwstr>SCK•CEN/26386192/3</vt:lpwstr>
  </property>
  <property fmtid="{D5CDD505-2E9C-101B-9397-08002B2CF9AE}" pid="5" name="Common Attributes_Alternative Reference">
    <vt:lpwstr> </vt:lpwstr>
  </property>
  <property fmtid="{D5CDD505-2E9C-101B-9397-08002B2CF9AE}" pid="6" name="Common Attributes_Document Type">
    <vt:lpwstr>Presentation</vt:lpwstr>
  </property>
  <property fmtid="{D5CDD505-2E9C-101B-9397-08002B2CF9AE}" pid="7" name="Common Attributes_Author_Author Name">
    <vt:lpwstr>Bruno Kursten</vt:lpwstr>
  </property>
  <property fmtid="{D5CDD505-2E9C-101B-9397-08002B2CF9AE}" pid="8" name="Common Attributes_Author_Author Affiliation">
    <vt:lpwstr>SCK•CEN</vt:lpwstr>
  </property>
  <property fmtid="{D5CDD505-2E9C-101B-9397-08002B2CF9AE}" pid="9" name="Event Attributes_Event_Event Type">
    <vt:lpwstr> </vt:lpwstr>
  </property>
  <property fmtid="{D5CDD505-2E9C-101B-9397-08002B2CF9AE}" pid="10" name="Event Attributes_Event_Event Name">
    <vt:lpwstr> </vt:lpwstr>
  </property>
  <property fmtid="{D5CDD505-2E9C-101B-9397-08002B2CF9AE}" pid="11" name="Event Attributes_Event_Event Start Date">
    <vt:filetime>1899-12-29T22:00:00Z</vt:filetime>
  </property>
  <property fmtid="{D5CDD505-2E9C-101B-9397-08002B2CF9AE}" pid="12" name="Event Attributes_Event_Event End Date">
    <vt:filetime>1899-12-29T22:00:00Z</vt:filetime>
  </property>
  <property fmtid="{D5CDD505-2E9C-101B-9397-08002B2CF9AE}" pid="13" name="Event Attributes_Event_Event Location">
    <vt:lpwstr> </vt:lpwstr>
  </property>
  <property fmtid="{D5CDD505-2E9C-101B-9397-08002B2CF9AE}" pid="14" name="SuppMarkings">
    <vt:lpwstr> </vt:lpwstr>
  </property>
  <property fmtid="{D5CDD505-2E9C-101B-9397-08002B2CF9AE}" pid="15" name="Security Clearance">
    <vt:lpwstr> </vt:lpwstr>
  </property>
  <property fmtid="{D5CDD505-2E9C-101B-9397-08002B2CF9AE}" pid="16" name="HyperLink">
    <vt:lpwstr>http://ecm.sckcen.be/OTCS/llisapi.dll/open/26386192</vt:lpwstr>
  </property>
  <property fmtid="{D5CDD505-2E9C-101B-9397-08002B2CF9AE}" pid="17" name="Common Attributes_Short Reference">
    <vt:lpwstr>SCK•CEN/26386192</vt:lpwstr>
  </property>
  <property fmtid="{D5CDD505-2E9C-101B-9397-08002B2CF9AE}" pid="18" name="Common Attributes_Information Security Classification">
    <vt:lpwstr>Restricted</vt:lpwstr>
  </property>
</Properties>
</file>