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  <p:sldMasterId id="2147483672" r:id="rId2"/>
  </p:sldMasterIdLst>
  <p:notesMasterIdLst>
    <p:notesMasterId r:id="rId30"/>
  </p:notesMasterIdLst>
  <p:handoutMasterIdLst>
    <p:handoutMasterId r:id="rId31"/>
  </p:handoutMasterIdLst>
  <p:sldIdLst>
    <p:sldId id="285" r:id="rId3"/>
    <p:sldId id="345" r:id="rId4"/>
    <p:sldId id="346" r:id="rId5"/>
    <p:sldId id="304" r:id="rId6"/>
    <p:sldId id="308" r:id="rId7"/>
    <p:sldId id="307" r:id="rId8"/>
    <p:sldId id="320" r:id="rId9"/>
    <p:sldId id="331" r:id="rId10"/>
    <p:sldId id="332" r:id="rId11"/>
    <p:sldId id="334" r:id="rId12"/>
    <p:sldId id="325" r:id="rId13"/>
    <p:sldId id="335" r:id="rId14"/>
    <p:sldId id="342" r:id="rId15"/>
    <p:sldId id="341" r:id="rId16"/>
    <p:sldId id="309" r:id="rId17"/>
    <p:sldId id="336" r:id="rId18"/>
    <p:sldId id="319" r:id="rId19"/>
    <p:sldId id="344" r:id="rId20"/>
    <p:sldId id="343" r:id="rId21"/>
    <p:sldId id="321" r:id="rId22"/>
    <p:sldId id="312" r:id="rId23"/>
    <p:sldId id="313" r:id="rId24"/>
    <p:sldId id="314" r:id="rId25"/>
    <p:sldId id="337" r:id="rId26"/>
    <p:sldId id="338" r:id="rId27"/>
    <p:sldId id="316" r:id="rId28"/>
    <p:sldId id="322" r:id="rId2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389"/>
    <a:srgbClr val="EFC734"/>
    <a:srgbClr val="339933"/>
    <a:srgbClr val="8AA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8" autoAdjust="0"/>
  </p:normalViewPr>
  <p:slideViewPr>
    <p:cSldViewPr snapToGrid="0" snapToObjects="1">
      <p:cViewPr varScale="1">
        <p:scale>
          <a:sx n="67" d="100"/>
          <a:sy n="67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21A73-8C8A-48A3-BE6B-652AABE8EADB}" type="doc">
      <dgm:prSet loTypeId="urn:microsoft.com/office/officeart/2005/8/layout/funnel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0C99069-CF60-48BD-AF37-227D538017AF}">
      <dgm:prSet phldrT="[Texte]"/>
      <dgm:spPr/>
      <dgm:t>
        <a:bodyPr/>
        <a:lstStyle/>
        <a:p>
          <a:r>
            <a:rPr lang="en-US" dirty="0" err="1" smtClean="0"/>
            <a:t>Ca:Th</a:t>
          </a:r>
          <a:r>
            <a:rPr lang="en-US" dirty="0" smtClean="0"/>
            <a:t> =10:1</a:t>
          </a:r>
          <a:endParaRPr lang="en-US" dirty="0"/>
        </a:p>
      </dgm:t>
    </dgm:pt>
    <dgm:pt modelId="{29CA04DA-9D24-4C17-A1C2-C0E835B2B4EA}" type="parTrans" cxnId="{99523EB8-5F4B-462D-8A70-6382E2E1536A}">
      <dgm:prSet/>
      <dgm:spPr/>
      <dgm:t>
        <a:bodyPr/>
        <a:lstStyle/>
        <a:p>
          <a:endParaRPr lang="en-US"/>
        </a:p>
      </dgm:t>
    </dgm:pt>
    <dgm:pt modelId="{3B27EBEC-32B6-4313-9384-4BC86C3EEBFA}" type="sibTrans" cxnId="{99523EB8-5F4B-462D-8A70-6382E2E1536A}">
      <dgm:prSet/>
      <dgm:spPr/>
      <dgm:t>
        <a:bodyPr/>
        <a:lstStyle/>
        <a:p>
          <a:endParaRPr lang="en-US"/>
        </a:p>
      </dgm:t>
    </dgm:pt>
    <dgm:pt modelId="{019E2FE5-3DD4-4E47-A091-DD41DBF92D8F}">
      <dgm:prSet phldrT="[Texte]"/>
      <dgm:spPr/>
      <dgm:t>
        <a:bodyPr/>
        <a:lstStyle/>
        <a:p>
          <a:r>
            <a:rPr lang="en-US" dirty="0" smtClean="0"/>
            <a:t>110°C</a:t>
          </a:r>
          <a:endParaRPr lang="en-US" dirty="0"/>
        </a:p>
      </dgm:t>
    </dgm:pt>
    <dgm:pt modelId="{0C524545-7BEA-4D44-BE74-74EBD25C0CC8}" type="parTrans" cxnId="{3437CF49-9123-4877-AF77-9846F58C0A97}">
      <dgm:prSet/>
      <dgm:spPr/>
      <dgm:t>
        <a:bodyPr/>
        <a:lstStyle/>
        <a:p>
          <a:endParaRPr lang="en-US"/>
        </a:p>
      </dgm:t>
    </dgm:pt>
    <dgm:pt modelId="{AA3D0505-B6EC-4F73-BD11-5CE5CA7AF2FA}" type="sibTrans" cxnId="{3437CF49-9123-4877-AF77-9846F58C0A97}">
      <dgm:prSet/>
      <dgm:spPr/>
      <dgm:t>
        <a:bodyPr/>
        <a:lstStyle/>
        <a:p>
          <a:endParaRPr lang="en-US"/>
        </a:p>
      </dgm:t>
    </dgm:pt>
    <dgm:pt modelId="{8E964075-1BBF-4A3D-A942-9EFBBDBE9365}">
      <dgm:prSet phldrT="[Texte]"/>
      <dgm:spPr/>
      <dgm:t>
        <a:bodyPr/>
        <a:lstStyle/>
        <a:p>
          <a:r>
            <a:rPr lang="en-US" dirty="0" smtClean="0"/>
            <a:t>4 days</a:t>
          </a:r>
          <a:endParaRPr lang="en-US" dirty="0"/>
        </a:p>
      </dgm:t>
    </dgm:pt>
    <dgm:pt modelId="{6016AEEC-AEC1-4DDE-BC69-2C1601ED3439}" type="parTrans" cxnId="{44DAC1EF-9177-4EE0-83EC-419326DDAF3E}">
      <dgm:prSet/>
      <dgm:spPr/>
      <dgm:t>
        <a:bodyPr/>
        <a:lstStyle/>
        <a:p>
          <a:endParaRPr lang="en-US"/>
        </a:p>
      </dgm:t>
    </dgm:pt>
    <dgm:pt modelId="{9ADAFD41-8E56-48D2-8336-63726E01E834}" type="sibTrans" cxnId="{44DAC1EF-9177-4EE0-83EC-419326DDAF3E}">
      <dgm:prSet/>
      <dgm:spPr/>
      <dgm:t>
        <a:bodyPr/>
        <a:lstStyle/>
        <a:p>
          <a:endParaRPr lang="en-US"/>
        </a:p>
      </dgm:t>
    </dgm:pt>
    <dgm:pt modelId="{2688E4EA-6EA8-42B2-ABF2-F420E2A2A865}">
      <dgm:prSet phldrT="[Texte]"/>
      <dgm:spPr/>
      <dgm:t>
        <a:bodyPr/>
        <a:lstStyle/>
        <a:p>
          <a:r>
            <a:rPr lang="en-US" dirty="0" smtClean="0"/>
            <a:t>Stoichiometric and Pure </a:t>
          </a:r>
          <a:r>
            <a:rPr lang="en-US" dirty="0" err="1" smtClean="0"/>
            <a:t>rhabdophane</a:t>
          </a:r>
          <a:endParaRPr lang="en-US" dirty="0"/>
        </a:p>
      </dgm:t>
    </dgm:pt>
    <dgm:pt modelId="{CADCAE8D-3DE9-4E8B-9156-33F7A2DE1ADC}" type="parTrans" cxnId="{E51D849C-7D17-4FAA-A022-626D7EA3AA34}">
      <dgm:prSet/>
      <dgm:spPr/>
      <dgm:t>
        <a:bodyPr/>
        <a:lstStyle/>
        <a:p>
          <a:endParaRPr lang="en-US"/>
        </a:p>
      </dgm:t>
    </dgm:pt>
    <dgm:pt modelId="{D3030BF9-1DB6-491B-A3AC-A16FA681D902}" type="sibTrans" cxnId="{E51D849C-7D17-4FAA-A022-626D7EA3AA34}">
      <dgm:prSet/>
      <dgm:spPr/>
      <dgm:t>
        <a:bodyPr/>
        <a:lstStyle/>
        <a:p>
          <a:endParaRPr lang="en-US"/>
        </a:p>
      </dgm:t>
    </dgm:pt>
    <dgm:pt modelId="{5E9ADD8F-3DA4-443A-8FB8-6A5AB26E3A1F}" type="pres">
      <dgm:prSet presAssocID="{BEC21A73-8C8A-48A3-BE6B-652AABE8EAD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3E5D41-A713-4869-89E5-80DEE3773CE9}" type="pres">
      <dgm:prSet presAssocID="{BEC21A73-8C8A-48A3-BE6B-652AABE8EADB}" presName="ellipse" presStyleLbl="trBgShp" presStyleIdx="0" presStyleCnt="1"/>
      <dgm:spPr/>
    </dgm:pt>
    <dgm:pt modelId="{83B8004E-ECC5-4556-B9DB-56CE0C20000E}" type="pres">
      <dgm:prSet presAssocID="{BEC21A73-8C8A-48A3-BE6B-652AABE8EADB}" presName="arrow1" presStyleLbl="fgShp" presStyleIdx="0" presStyleCnt="1"/>
      <dgm:spPr/>
    </dgm:pt>
    <dgm:pt modelId="{6F90DEA2-B636-4C8F-A7B3-795438174DDE}" type="pres">
      <dgm:prSet presAssocID="{BEC21A73-8C8A-48A3-BE6B-652AABE8EADB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88E37-27A7-415F-B1D4-299800E68D23}" type="pres">
      <dgm:prSet presAssocID="{019E2FE5-3DD4-4E47-A091-DD41DBF92D8F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0D5D02-AE5F-4062-917D-D52CC2A63BBD}" type="pres">
      <dgm:prSet presAssocID="{8E964075-1BBF-4A3D-A942-9EFBBDBE9365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B11602-2954-46E9-A54A-0F9B86080D25}" type="pres">
      <dgm:prSet presAssocID="{2688E4EA-6EA8-42B2-ABF2-F420E2A2A865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0F388-D38F-4CA6-87ED-BF3B8A10925B}" type="pres">
      <dgm:prSet presAssocID="{BEC21A73-8C8A-48A3-BE6B-652AABE8EADB}" presName="funnel" presStyleLbl="trAlignAcc1" presStyleIdx="0" presStyleCnt="1"/>
      <dgm:spPr/>
    </dgm:pt>
  </dgm:ptLst>
  <dgm:cxnLst>
    <dgm:cxn modelId="{44DAC1EF-9177-4EE0-83EC-419326DDAF3E}" srcId="{BEC21A73-8C8A-48A3-BE6B-652AABE8EADB}" destId="{8E964075-1BBF-4A3D-A942-9EFBBDBE9365}" srcOrd="2" destOrd="0" parTransId="{6016AEEC-AEC1-4DDE-BC69-2C1601ED3439}" sibTransId="{9ADAFD41-8E56-48D2-8336-63726E01E834}"/>
    <dgm:cxn modelId="{B69F4777-8F6A-4C0F-916E-CE3DD38AF302}" type="presOf" srcId="{2688E4EA-6EA8-42B2-ABF2-F420E2A2A865}" destId="{6F90DEA2-B636-4C8F-A7B3-795438174DDE}" srcOrd="0" destOrd="0" presId="urn:microsoft.com/office/officeart/2005/8/layout/funnel1"/>
    <dgm:cxn modelId="{3437CF49-9123-4877-AF77-9846F58C0A97}" srcId="{BEC21A73-8C8A-48A3-BE6B-652AABE8EADB}" destId="{019E2FE5-3DD4-4E47-A091-DD41DBF92D8F}" srcOrd="1" destOrd="0" parTransId="{0C524545-7BEA-4D44-BE74-74EBD25C0CC8}" sibTransId="{AA3D0505-B6EC-4F73-BD11-5CE5CA7AF2FA}"/>
    <dgm:cxn modelId="{1BBE51C7-C51E-43E0-9273-38446444A8C2}" type="presOf" srcId="{8E964075-1BBF-4A3D-A942-9EFBBDBE9365}" destId="{3B288E37-27A7-415F-B1D4-299800E68D23}" srcOrd="0" destOrd="0" presId="urn:microsoft.com/office/officeart/2005/8/layout/funnel1"/>
    <dgm:cxn modelId="{99523EB8-5F4B-462D-8A70-6382E2E1536A}" srcId="{BEC21A73-8C8A-48A3-BE6B-652AABE8EADB}" destId="{B0C99069-CF60-48BD-AF37-227D538017AF}" srcOrd="0" destOrd="0" parTransId="{29CA04DA-9D24-4C17-A1C2-C0E835B2B4EA}" sibTransId="{3B27EBEC-32B6-4313-9384-4BC86C3EEBFA}"/>
    <dgm:cxn modelId="{E51D849C-7D17-4FAA-A022-626D7EA3AA34}" srcId="{BEC21A73-8C8A-48A3-BE6B-652AABE8EADB}" destId="{2688E4EA-6EA8-42B2-ABF2-F420E2A2A865}" srcOrd="3" destOrd="0" parTransId="{CADCAE8D-3DE9-4E8B-9156-33F7A2DE1ADC}" sibTransId="{D3030BF9-1DB6-491B-A3AC-A16FA681D902}"/>
    <dgm:cxn modelId="{A0A72169-7F30-4D46-985D-49A9025D96F8}" type="presOf" srcId="{019E2FE5-3DD4-4E47-A091-DD41DBF92D8F}" destId="{D50D5D02-AE5F-4062-917D-D52CC2A63BBD}" srcOrd="0" destOrd="0" presId="urn:microsoft.com/office/officeart/2005/8/layout/funnel1"/>
    <dgm:cxn modelId="{AA0523C3-707F-41FD-934F-DD1E004A997D}" type="presOf" srcId="{BEC21A73-8C8A-48A3-BE6B-652AABE8EADB}" destId="{5E9ADD8F-3DA4-443A-8FB8-6A5AB26E3A1F}" srcOrd="0" destOrd="0" presId="urn:microsoft.com/office/officeart/2005/8/layout/funnel1"/>
    <dgm:cxn modelId="{D9520D36-AE4A-436A-A3CB-04D524EDF372}" type="presOf" srcId="{B0C99069-CF60-48BD-AF37-227D538017AF}" destId="{66B11602-2954-46E9-A54A-0F9B86080D25}" srcOrd="0" destOrd="0" presId="urn:microsoft.com/office/officeart/2005/8/layout/funnel1"/>
    <dgm:cxn modelId="{D1637C4B-D557-44BF-9C03-E7D5D3D00FEE}" type="presParOf" srcId="{5E9ADD8F-3DA4-443A-8FB8-6A5AB26E3A1F}" destId="{A33E5D41-A713-4869-89E5-80DEE3773CE9}" srcOrd="0" destOrd="0" presId="urn:microsoft.com/office/officeart/2005/8/layout/funnel1"/>
    <dgm:cxn modelId="{55D3B0E2-E5A0-4F09-AC0B-8E81B88B7985}" type="presParOf" srcId="{5E9ADD8F-3DA4-443A-8FB8-6A5AB26E3A1F}" destId="{83B8004E-ECC5-4556-B9DB-56CE0C20000E}" srcOrd="1" destOrd="0" presId="urn:microsoft.com/office/officeart/2005/8/layout/funnel1"/>
    <dgm:cxn modelId="{49638CA4-FDF7-4FE7-A8D3-4B4DDF6DC249}" type="presParOf" srcId="{5E9ADD8F-3DA4-443A-8FB8-6A5AB26E3A1F}" destId="{6F90DEA2-B636-4C8F-A7B3-795438174DDE}" srcOrd="2" destOrd="0" presId="urn:microsoft.com/office/officeart/2005/8/layout/funnel1"/>
    <dgm:cxn modelId="{F0DB5445-E258-4BE3-8FA2-E0CAD920A760}" type="presParOf" srcId="{5E9ADD8F-3DA4-443A-8FB8-6A5AB26E3A1F}" destId="{3B288E37-27A7-415F-B1D4-299800E68D23}" srcOrd="3" destOrd="0" presId="urn:microsoft.com/office/officeart/2005/8/layout/funnel1"/>
    <dgm:cxn modelId="{8EF54E1D-A5CE-4991-A7A1-0E0FD985AF95}" type="presParOf" srcId="{5E9ADD8F-3DA4-443A-8FB8-6A5AB26E3A1F}" destId="{D50D5D02-AE5F-4062-917D-D52CC2A63BBD}" srcOrd="4" destOrd="0" presId="urn:microsoft.com/office/officeart/2005/8/layout/funnel1"/>
    <dgm:cxn modelId="{C388B707-96A9-4E92-A8C8-AEED6F2707AA}" type="presParOf" srcId="{5E9ADD8F-3DA4-443A-8FB8-6A5AB26E3A1F}" destId="{66B11602-2954-46E9-A54A-0F9B86080D25}" srcOrd="5" destOrd="0" presId="urn:microsoft.com/office/officeart/2005/8/layout/funnel1"/>
    <dgm:cxn modelId="{AAD80632-FA9E-4610-AE09-DD48FEE7FE8F}" type="presParOf" srcId="{5E9ADD8F-3DA4-443A-8FB8-6A5AB26E3A1F}" destId="{4BC0F388-D38F-4CA6-87ED-BF3B8A10925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ABE171-E42E-4422-9FE1-FE48E594D74C}" type="doc">
      <dgm:prSet loTypeId="urn:microsoft.com/office/officeart/2011/layout/CircleProcess#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FA6E870-9F8B-4C31-B523-44FEF89A750F}">
      <dgm:prSet phldrT="[Texte]"/>
      <dgm:spPr/>
      <dgm:t>
        <a:bodyPr/>
        <a:lstStyle/>
        <a:p>
          <a:r>
            <a:rPr lang="en-US" altLang="fr-FR" b="1" dirty="0" smtClean="0">
              <a:solidFill>
                <a:schemeClr val="tx1">
                  <a:lumMod val="50000"/>
                  <a:lumOff val="50000"/>
                </a:schemeClr>
              </a:solidFill>
              <a:sym typeface="Optima"/>
            </a:rPr>
            <a:t>Stoichiometric mixture of reactants in hydrochloric media</a:t>
          </a:r>
          <a:endParaRPr lang="fr-FR" b="1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4241C71-9BCB-4129-A139-FCD7C6CCEF64}" type="parTrans" cxnId="{7D963C68-13CF-4787-9302-B92344464C8D}">
      <dgm:prSet/>
      <dgm:spPr/>
      <dgm:t>
        <a:bodyPr/>
        <a:lstStyle/>
        <a:p>
          <a:endParaRPr lang="fr-FR"/>
        </a:p>
      </dgm:t>
    </dgm:pt>
    <dgm:pt modelId="{9F8EF352-EF11-41CC-9247-4C9B9FCF0C3A}" type="sibTrans" cxnId="{7D963C68-13CF-4787-9302-B92344464C8D}">
      <dgm:prSet/>
      <dgm:spPr/>
      <dgm:t>
        <a:bodyPr/>
        <a:lstStyle/>
        <a:p>
          <a:endParaRPr lang="fr-FR"/>
        </a:p>
      </dgm:t>
    </dgm:pt>
    <dgm:pt modelId="{7E906F05-CAF9-4D65-AC94-E72B36072B81}">
      <dgm:prSet phldrT="[Texte]"/>
      <dgm:spPr/>
      <dgm:t>
        <a:bodyPr/>
        <a:lstStyle/>
        <a:p>
          <a:r>
            <a:rPr lang="fr-FR" b="1" dirty="0" smtClean="0">
              <a:solidFill>
                <a:schemeClr val="tx1">
                  <a:lumMod val="50000"/>
                  <a:lumOff val="50000"/>
                </a:schemeClr>
              </a:solidFill>
            </a:rPr>
            <a:t>Basification up to 8.5 (</a:t>
          </a:r>
          <a:r>
            <a:rPr lang="fr-FR" b="1" dirty="0" err="1" smtClean="0">
              <a:solidFill>
                <a:schemeClr val="tx1">
                  <a:lumMod val="50000"/>
                  <a:lumOff val="50000"/>
                </a:schemeClr>
              </a:solidFill>
            </a:rPr>
            <a:t>NaOH</a:t>
          </a:r>
          <a:r>
            <a:rPr lang="fr-FR" b="1" dirty="0" smtClean="0">
              <a:solidFill>
                <a:schemeClr val="bg1">
                  <a:lumMod val="50000"/>
                </a:schemeClr>
              </a:solidFill>
            </a:rPr>
            <a:t>)</a:t>
          </a:r>
          <a:endParaRPr lang="fr-FR" b="1" dirty="0">
            <a:solidFill>
              <a:schemeClr val="bg1">
                <a:lumMod val="50000"/>
              </a:schemeClr>
            </a:solidFill>
          </a:endParaRPr>
        </a:p>
      </dgm:t>
    </dgm:pt>
    <dgm:pt modelId="{D8C3A63F-847F-4BA7-912C-1F168A644365}" type="parTrans" cxnId="{BE9A071F-0C3A-4A67-875C-9F1B17175F6E}">
      <dgm:prSet/>
      <dgm:spPr/>
      <dgm:t>
        <a:bodyPr/>
        <a:lstStyle/>
        <a:p>
          <a:endParaRPr lang="fr-FR"/>
        </a:p>
      </dgm:t>
    </dgm:pt>
    <dgm:pt modelId="{4502859D-55F7-4C8F-9453-E5AA617BAABA}" type="sibTrans" cxnId="{BE9A071F-0C3A-4A67-875C-9F1B17175F6E}">
      <dgm:prSet/>
      <dgm:spPr/>
      <dgm:t>
        <a:bodyPr/>
        <a:lstStyle/>
        <a:p>
          <a:endParaRPr lang="fr-FR"/>
        </a:p>
      </dgm:t>
    </dgm:pt>
    <dgm:pt modelId="{0D0BA2E2-EC17-4D21-A192-222744472192}">
      <dgm:prSet phldrT="[Texte]"/>
      <dgm:spPr/>
      <dgm:t>
        <a:bodyPr/>
        <a:lstStyle/>
        <a:p>
          <a:r>
            <a:rPr lang="fr-FR" b="1" dirty="0" smtClean="0">
              <a:solidFill>
                <a:schemeClr val="bg1">
                  <a:lumMod val="50000"/>
                </a:schemeClr>
              </a:solidFill>
            </a:rPr>
            <a:t>pH </a:t>
          </a:r>
          <a:r>
            <a:rPr lang="fr-FR" b="1" dirty="0" err="1" smtClean="0">
              <a:solidFill>
                <a:schemeClr val="bg1">
                  <a:lumMod val="50000"/>
                </a:schemeClr>
              </a:solidFill>
            </a:rPr>
            <a:t>buffering</a:t>
          </a:r>
          <a:r>
            <a:rPr lang="fr-FR" b="1" dirty="0" smtClean="0">
              <a:solidFill>
                <a:schemeClr val="bg1">
                  <a:lumMod val="50000"/>
                </a:schemeClr>
              </a:solidFill>
            </a:rPr>
            <a:t> (NaHCO</a:t>
          </a:r>
          <a:r>
            <a:rPr lang="fr-FR" b="1" baseline="-25000" dirty="0" smtClean="0">
              <a:solidFill>
                <a:schemeClr val="bg1">
                  <a:lumMod val="50000"/>
                </a:schemeClr>
              </a:solidFill>
            </a:rPr>
            <a:t>3</a:t>
          </a:r>
          <a:r>
            <a:rPr lang="fr-FR" b="1" dirty="0" smtClean="0">
              <a:solidFill>
                <a:schemeClr val="bg1">
                  <a:lumMod val="50000"/>
                </a:schemeClr>
              </a:solidFill>
            </a:rPr>
            <a:t>)</a:t>
          </a:r>
          <a:endParaRPr lang="fr-FR" b="1" dirty="0">
            <a:solidFill>
              <a:schemeClr val="bg1">
                <a:lumMod val="50000"/>
              </a:schemeClr>
            </a:solidFill>
          </a:endParaRPr>
        </a:p>
      </dgm:t>
    </dgm:pt>
    <dgm:pt modelId="{3FD46A05-9802-4F16-BB90-6BCCFC24F268}" type="parTrans" cxnId="{5E765BF6-2FD8-40A3-B7FC-B5D417FEACE6}">
      <dgm:prSet/>
      <dgm:spPr/>
      <dgm:t>
        <a:bodyPr/>
        <a:lstStyle/>
        <a:p>
          <a:endParaRPr lang="fr-FR"/>
        </a:p>
      </dgm:t>
    </dgm:pt>
    <dgm:pt modelId="{05D5CAB3-C62C-40CB-85F4-DF595787827F}" type="sibTrans" cxnId="{5E765BF6-2FD8-40A3-B7FC-B5D417FEACE6}">
      <dgm:prSet/>
      <dgm:spPr/>
      <dgm:t>
        <a:bodyPr/>
        <a:lstStyle/>
        <a:p>
          <a:endParaRPr lang="fr-FR"/>
        </a:p>
      </dgm:t>
    </dgm:pt>
    <dgm:pt modelId="{0F814C22-5E71-49D0-9AF5-A09946403185}">
      <dgm:prSet/>
      <dgm:spPr/>
      <dgm:t>
        <a:bodyPr/>
        <a:lstStyle/>
        <a:p>
          <a:r>
            <a:rPr lang="fr-FR" b="1" dirty="0" smtClean="0">
              <a:solidFill>
                <a:schemeClr val="bg1">
                  <a:lumMod val="50000"/>
                </a:schemeClr>
              </a:solidFill>
            </a:rPr>
            <a:t>Hydrothermal </a:t>
          </a:r>
          <a:r>
            <a:rPr lang="fr-FR" b="1" dirty="0" err="1" smtClean="0">
              <a:solidFill>
                <a:schemeClr val="bg1">
                  <a:lumMod val="50000"/>
                </a:schemeClr>
              </a:solidFill>
            </a:rPr>
            <a:t>treatment</a:t>
          </a:r>
          <a:endParaRPr lang="fr-FR" b="1" dirty="0">
            <a:solidFill>
              <a:schemeClr val="bg1">
                <a:lumMod val="50000"/>
              </a:schemeClr>
            </a:solidFill>
          </a:endParaRPr>
        </a:p>
      </dgm:t>
    </dgm:pt>
    <dgm:pt modelId="{04CE2934-3A09-4036-9C1B-E896A090CE98}" type="parTrans" cxnId="{E844E57A-542B-4C25-B734-483E181751AB}">
      <dgm:prSet/>
      <dgm:spPr/>
      <dgm:t>
        <a:bodyPr/>
        <a:lstStyle/>
        <a:p>
          <a:endParaRPr lang="fr-FR"/>
        </a:p>
      </dgm:t>
    </dgm:pt>
    <dgm:pt modelId="{B84A10D9-A43C-4F33-8F81-A6E464CEF729}" type="sibTrans" cxnId="{E844E57A-542B-4C25-B734-483E181751AB}">
      <dgm:prSet/>
      <dgm:spPr/>
      <dgm:t>
        <a:bodyPr/>
        <a:lstStyle/>
        <a:p>
          <a:endParaRPr lang="fr-FR"/>
        </a:p>
      </dgm:t>
    </dgm:pt>
    <dgm:pt modelId="{D1D6683F-5C0C-4210-8536-916D124DEDC1}" type="pres">
      <dgm:prSet presAssocID="{0FABE171-E42E-4422-9FE1-FE48E594D74C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A2E7A34A-794D-4F5D-93B3-3318F8692D6B}" type="pres">
      <dgm:prSet presAssocID="{0F814C22-5E71-49D0-9AF5-A09946403185}" presName="Accent4" presStyleCnt="0"/>
      <dgm:spPr/>
    </dgm:pt>
    <dgm:pt modelId="{68B74970-94BE-4393-AD29-F08A3C3035A9}" type="pres">
      <dgm:prSet presAssocID="{0F814C22-5E71-49D0-9AF5-A09946403185}" presName="Accent" presStyleLbl="node1" presStyleIdx="0" presStyleCnt="4" custLinFactNeighborX="5029" custLinFactNeighborY="288"/>
      <dgm:spPr/>
    </dgm:pt>
    <dgm:pt modelId="{72C2DF44-22A8-46AB-804C-1A9C3CCF538F}" type="pres">
      <dgm:prSet presAssocID="{0F814C22-5E71-49D0-9AF5-A09946403185}" presName="ParentBackground4" presStyleCnt="0"/>
      <dgm:spPr/>
    </dgm:pt>
    <dgm:pt modelId="{F0738128-1865-4CB0-AE96-68ECA66A498E}" type="pres">
      <dgm:prSet presAssocID="{0F814C22-5E71-49D0-9AF5-A09946403185}" presName="ParentBackground" presStyleLbl="fgAcc1" presStyleIdx="0" presStyleCnt="4" custLinFactNeighborX="1478" custLinFactNeighborY="-1968"/>
      <dgm:spPr/>
      <dgm:t>
        <a:bodyPr/>
        <a:lstStyle/>
        <a:p>
          <a:endParaRPr lang="fr-FR"/>
        </a:p>
      </dgm:t>
    </dgm:pt>
    <dgm:pt modelId="{741AE1B1-874A-488D-91E9-B657DB61B1BB}" type="pres">
      <dgm:prSet presAssocID="{0F814C22-5E71-49D0-9AF5-A09946403185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0ECFC2B-E419-4F94-B576-F5BCB5B4F160}" type="pres">
      <dgm:prSet presAssocID="{0D0BA2E2-EC17-4D21-A192-222744472192}" presName="Accent3" presStyleCnt="0"/>
      <dgm:spPr/>
    </dgm:pt>
    <dgm:pt modelId="{9F36BF8A-8EAB-4341-9394-B740BB4E62E8}" type="pres">
      <dgm:prSet presAssocID="{0D0BA2E2-EC17-4D21-A192-222744472192}" presName="Accent" presStyleLbl="node1" presStyleIdx="1" presStyleCnt="4"/>
      <dgm:spPr/>
    </dgm:pt>
    <dgm:pt modelId="{849B6B65-F88C-4354-AB16-8FBFEBA4689C}" type="pres">
      <dgm:prSet presAssocID="{0D0BA2E2-EC17-4D21-A192-222744472192}" presName="ParentBackground3" presStyleCnt="0"/>
      <dgm:spPr/>
    </dgm:pt>
    <dgm:pt modelId="{A7BAECC0-8DC7-444A-A3CE-4D234D964B45}" type="pres">
      <dgm:prSet presAssocID="{0D0BA2E2-EC17-4D21-A192-222744472192}" presName="ParentBackground" presStyleLbl="fgAcc1" presStyleIdx="1" presStyleCnt="4"/>
      <dgm:spPr/>
      <dgm:t>
        <a:bodyPr/>
        <a:lstStyle/>
        <a:p>
          <a:endParaRPr lang="fr-FR"/>
        </a:p>
      </dgm:t>
    </dgm:pt>
    <dgm:pt modelId="{AA7356BF-5EAA-43E2-BEFB-15ECD9CD7DF9}" type="pres">
      <dgm:prSet presAssocID="{0D0BA2E2-EC17-4D21-A192-22274447219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CBC787B-4F53-43D3-A6E8-1A601FF6BF4E}" type="pres">
      <dgm:prSet presAssocID="{7E906F05-CAF9-4D65-AC94-E72B36072B81}" presName="Accent2" presStyleCnt="0"/>
      <dgm:spPr/>
    </dgm:pt>
    <dgm:pt modelId="{341F537F-B197-4F45-BB66-9C71DC275BAA}" type="pres">
      <dgm:prSet presAssocID="{7E906F05-CAF9-4D65-AC94-E72B36072B81}" presName="Accent" presStyleLbl="node1" presStyleIdx="2" presStyleCnt="4"/>
      <dgm:spPr/>
    </dgm:pt>
    <dgm:pt modelId="{C2C6E05F-C90D-4F12-984F-ED80236EF47C}" type="pres">
      <dgm:prSet presAssocID="{7E906F05-CAF9-4D65-AC94-E72B36072B81}" presName="ParentBackground2" presStyleCnt="0"/>
      <dgm:spPr/>
    </dgm:pt>
    <dgm:pt modelId="{DCEB5888-DB23-46CE-931C-09BD0DB5E4F4}" type="pres">
      <dgm:prSet presAssocID="{7E906F05-CAF9-4D65-AC94-E72B36072B81}" presName="ParentBackground" presStyleLbl="fgAcc1" presStyleIdx="2" presStyleCnt="4"/>
      <dgm:spPr/>
      <dgm:t>
        <a:bodyPr/>
        <a:lstStyle/>
        <a:p>
          <a:endParaRPr lang="fr-FR"/>
        </a:p>
      </dgm:t>
    </dgm:pt>
    <dgm:pt modelId="{3FE48C29-682D-49A4-B5C8-7FAD9A71939D}" type="pres">
      <dgm:prSet presAssocID="{7E906F05-CAF9-4D65-AC94-E72B36072B81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0A305B-EFC1-43C7-9B7C-F90D0D3D7614}" type="pres">
      <dgm:prSet presAssocID="{3FA6E870-9F8B-4C31-B523-44FEF89A750F}" presName="Accent1" presStyleCnt="0"/>
      <dgm:spPr/>
    </dgm:pt>
    <dgm:pt modelId="{53B09143-6CC4-48F9-8011-925329663593}" type="pres">
      <dgm:prSet presAssocID="{3FA6E870-9F8B-4C31-B523-44FEF89A750F}" presName="Accent" presStyleLbl="node1" presStyleIdx="3" presStyleCnt="4"/>
      <dgm:spPr/>
    </dgm:pt>
    <dgm:pt modelId="{33D8E091-571B-4D1F-B712-BB3566213B8F}" type="pres">
      <dgm:prSet presAssocID="{3FA6E870-9F8B-4C31-B523-44FEF89A750F}" presName="ParentBackground1" presStyleCnt="0"/>
      <dgm:spPr/>
    </dgm:pt>
    <dgm:pt modelId="{B944E928-0D52-4C3F-8937-9D051C792D15}" type="pres">
      <dgm:prSet presAssocID="{3FA6E870-9F8B-4C31-B523-44FEF89A750F}" presName="ParentBackground" presStyleLbl="fgAcc1" presStyleIdx="3" presStyleCnt="4"/>
      <dgm:spPr/>
      <dgm:t>
        <a:bodyPr/>
        <a:lstStyle/>
        <a:p>
          <a:endParaRPr lang="fr-FR"/>
        </a:p>
      </dgm:t>
    </dgm:pt>
    <dgm:pt modelId="{BFE57DB0-287D-4187-8EB6-74589E192539}" type="pres">
      <dgm:prSet presAssocID="{3FA6E870-9F8B-4C31-B523-44FEF89A750F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407A39F-86C9-4FB0-A977-B3BC19944B7C}" type="presOf" srcId="{7E906F05-CAF9-4D65-AC94-E72B36072B81}" destId="{3FE48C29-682D-49A4-B5C8-7FAD9A71939D}" srcOrd="1" destOrd="0" presId="urn:microsoft.com/office/officeart/2011/layout/CircleProcess#1"/>
    <dgm:cxn modelId="{5734B678-25E1-4FA8-B967-1B0C2EBF3CC4}" type="presOf" srcId="{7E906F05-CAF9-4D65-AC94-E72B36072B81}" destId="{DCEB5888-DB23-46CE-931C-09BD0DB5E4F4}" srcOrd="0" destOrd="0" presId="urn:microsoft.com/office/officeart/2011/layout/CircleProcess#1"/>
    <dgm:cxn modelId="{FA7E361B-D4F7-4F6D-9EAB-AF65E20F140E}" type="presOf" srcId="{0F814C22-5E71-49D0-9AF5-A09946403185}" destId="{F0738128-1865-4CB0-AE96-68ECA66A498E}" srcOrd="0" destOrd="0" presId="urn:microsoft.com/office/officeart/2011/layout/CircleProcess#1"/>
    <dgm:cxn modelId="{E844E57A-542B-4C25-B734-483E181751AB}" srcId="{0FABE171-E42E-4422-9FE1-FE48E594D74C}" destId="{0F814C22-5E71-49D0-9AF5-A09946403185}" srcOrd="3" destOrd="0" parTransId="{04CE2934-3A09-4036-9C1B-E896A090CE98}" sibTransId="{B84A10D9-A43C-4F33-8F81-A6E464CEF729}"/>
    <dgm:cxn modelId="{09892BD6-53F2-4778-BA97-76CAAF8206DF}" type="presOf" srcId="{0FABE171-E42E-4422-9FE1-FE48E594D74C}" destId="{D1D6683F-5C0C-4210-8536-916D124DEDC1}" srcOrd="0" destOrd="0" presId="urn:microsoft.com/office/officeart/2011/layout/CircleProcess#1"/>
    <dgm:cxn modelId="{449F7624-CDF6-4E8F-8F0C-6D016DC32C01}" type="presOf" srcId="{0F814C22-5E71-49D0-9AF5-A09946403185}" destId="{741AE1B1-874A-488D-91E9-B657DB61B1BB}" srcOrd="1" destOrd="0" presId="urn:microsoft.com/office/officeart/2011/layout/CircleProcess#1"/>
    <dgm:cxn modelId="{BE9A071F-0C3A-4A67-875C-9F1B17175F6E}" srcId="{0FABE171-E42E-4422-9FE1-FE48E594D74C}" destId="{7E906F05-CAF9-4D65-AC94-E72B36072B81}" srcOrd="1" destOrd="0" parTransId="{D8C3A63F-847F-4BA7-912C-1F168A644365}" sibTransId="{4502859D-55F7-4C8F-9453-E5AA617BAABA}"/>
    <dgm:cxn modelId="{453A009D-3D55-4B39-A07F-0A53E70189EA}" type="presOf" srcId="{3FA6E870-9F8B-4C31-B523-44FEF89A750F}" destId="{B944E928-0D52-4C3F-8937-9D051C792D15}" srcOrd="0" destOrd="0" presId="urn:microsoft.com/office/officeart/2011/layout/CircleProcess#1"/>
    <dgm:cxn modelId="{5E765BF6-2FD8-40A3-B7FC-B5D417FEACE6}" srcId="{0FABE171-E42E-4422-9FE1-FE48E594D74C}" destId="{0D0BA2E2-EC17-4D21-A192-222744472192}" srcOrd="2" destOrd="0" parTransId="{3FD46A05-9802-4F16-BB90-6BCCFC24F268}" sibTransId="{05D5CAB3-C62C-40CB-85F4-DF595787827F}"/>
    <dgm:cxn modelId="{24938FB7-0D48-449E-92A3-30F6248931C5}" type="presOf" srcId="{0D0BA2E2-EC17-4D21-A192-222744472192}" destId="{AA7356BF-5EAA-43E2-BEFB-15ECD9CD7DF9}" srcOrd="1" destOrd="0" presId="urn:microsoft.com/office/officeart/2011/layout/CircleProcess#1"/>
    <dgm:cxn modelId="{7D963C68-13CF-4787-9302-B92344464C8D}" srcId="{0FABE171-E42E-4422-9FE1-FE48E594D74C}" destId="{3FA6E870-9F8B-4C31-B523-44FEF89A750F}" srcOrd="0" destOrd="0" parTransId="{F4241C71-9BCB-4129-A139-FCD7C6CCEF64}" sibTransId="{9F8EF352-EF11-41CC-9247-4C9B9FCF0C3A}"/>
    <dgm:cxn modelId="{BA923DE6-B82A-4DD2-BDF8-9A59C4802025}" type="presOf" srcId="{3FA6E870-9F8B-4C31-B523-44FEF89A750F}" destId="{BFE57DB0-287D-4187-8EB6-74589E192539}" srcOrd="1" destOrd="0" presId="urn:microsoft.com/office/officeart/2011/layout/CircleProcess#1"/>
    <dgm:cxn modelId="{E6F68F99-9C18-4526-85E3-B308EF3C52DE}" type="presOf" srcId="{0D0BA2E2-EC17-4D21-A192-222744472192}" destId="{A7BAECC0-8DC7-444A-A3CE-4D234D964B45}" srcOrd="0" destOrd="0" presId="urn:microsoft.com/office/officeart/2011/layout/CircleProcess#1"/>
    <dgm:cxn modelId="{C3A1A5EC-9884-46CE-A3F3-3C4A36E1A6CF}" type="presParOf" srcId="{D1D6683F-5C0C-4210-8536-916D124DEDC1}" destId="{A2E7A34A-794D-4F5D-93B3-3318F8692D6B}" srcOrd="0" destOrd="0" presId="urn:microsoft.com/office/officeart/2011/layout/CircleProcess#1"/>
    <dgm:cxn modelId="{32B10E60-2734-47C2-846F-9861F0FCDAD0}" type="presParOf" srcId="{A2E7A34A-794D-4F5D-93B3-3318F8692D6B}" destId="{68B74970-94BE-4393-AD29-F08A3C3035A9}" srcOrd="0" destOrd="0" presId="urn:microsoft.com/office/officeart/2011/layout/CircleProcess#1"/>
    <dgm:cxn modelId="{B1C2DE8C-53E0-4D8A-B962-A1DD2C30900A}" type="presParOf" srcId="{D1D6683F-5C0C-4210-8536-916D124DEDC1}" destId="{72C2DF44-22A8-46AB-804C-1A9C3CCF538F}" srcOrd="1" destOrd="0" presId="urn:microsoft.com/office/officeart/2011/layout/CircleProcess#1"/>
    <dgm:cxn modelId="{E7B1A924-EB12-4A0F-97E5-9E035210CCE2}" type="presParOf" srcId="{72C2DF44-22A8-46AB-804C-1A9C3CCF538F}" destId="{F0738128-1865-4CB0-AE96-68ECA66A498E}" srcOrd="0" destOrd="0" presId="urn:microsoft.com/office/officeart/2011/layout/CircleProcess#1"/>
    <dgm:cxn modelId="{635F2AB5-9492-4FB4-8434-3D04BEDDFF49}" type="presParOf" srcId="{D1D6683F-5C0C-4210-8536-916D124DEDC1}" destId="{741AE1B1-874A-488D-91E9-B657DB61B1BB}" srcOrd="2" destOrd="0" presId="urn:microsoft.com/office/officeart/2011/layout/CircleProcess#1"/>
    <dgm:cxn modelId="{2BEE5949-C79D-41F3-B201-AA748B1EFCEE}" type="presParOf" srcId="{D1D6683F-5C0C-4210-8536-916D124DEDC1}" destId="{80ECFC2B-E419-4F94-B576-F5BCB5B4F160}" srcOrd="3" destOrd="0" presId="urn:microsoft.com/office/officeart/2011/layout/CircleProcess#1"/>
    <dgm:cxn modelId="{983CDEF6-2CEB-4321-B865-C47136CAD640}" type="presParOf" srcId="{80ECFC2B-E419-4F94-B576-F5BCB5B4F160}" destId="{9F36BF8A-8EAB-4341-9394-B740BB4E62E8}" srcOrd="0" destOrd="0" presId="urn:microsoft.com/office/officeart/2011/layout/CircleProcess#1"/>
    <dgm:cxn modelId="{C5242B2A-3932-4B54-80C2-85F5DA8BB3F9}" type="presParOf" srcId="{D1D6683F-5C0C-4210-8536-916D124DEDC1}" destId="{849B6B65-F88C-4354-AB16-8FBFEBA4689C}" srcOrd="4" destOrd="0" presId="urn:microsoft.com/office/officeart/2011/layout/CircleProcess#1"/>
    <dgm:cxn modelId="{AB636F3B-21FA-49DB-BC19-9479509B64DF}" type="presParOf" srcId="{849B6B65-F88C-4354-AB16-8FBFEBA4689C}" destId="{A7BAECC0-8DC7-444A-A3CE-4D234D964B45}" srcOrd="0" destOrd="0" presId="urn:microsoft.com/office/officeart/2011/layout/CircleProcess#1"/>
    <dgm:cxn modelId="{D19C6716-FD72-47C1-94B4-3D9A8519E604}" type="presParOf" srcId="{D1D6683F-5C0C-4210-8536-916D124DEDC1}" destId="{AA7356BF-5EAA-43E2-BEFB-15ECD9CD7DF9}" srcOrd="5" destOrd="0" presId="urn:microsoft.com/office/officeart/2011/layout/CircleProcess#1"/>
    <dgm:cxn modelId="{6C531AFE-4E20-4CE4-9902-EFE5A284114F}" type="presParOf" srcId="{D1D6683F-5C0C-4210-8536-916D124DEDC1}" destId="{3CBC787B-4F53-43D3-A6E8-1A601FF6BF4E}" srcOrd="6" destOrd="0" presId="urn:microsoft.com/office/officeart/2011/layout/CircleProcess#1"/>
    <dgm:cxn modelId="{22979A2F-8F00-4A9D-B542-07FB56E36CE1}" type="presParOf" srcId="{3CBC787B-4F53-43D3-A6E8-1A601FF6BF4E}" destId="{341F537F-B197-4F45-BB66-9C71DC275BAA}" srcOrd="0" destOrd="0" presId="urn:microsoft.com/office/officeart/2011/layout/CircleProcess#1"/>
    <dgm:cxn modelId="{F1AEAF46-FB5B-47D2-9F68-486B7897857B}" type="presParOf" srcId="{D1D6683F-5C0C-4210-8536-916D124DEDC1}" destId="{C2C6E05F-C90D-4F12-984F-ED80236EF47C}" srcOrd="7" destOrd="0" presId="urn:microsoft.com/office/officeart/2011/layout/CircleProcess#1"/>
    <dgm:cxn modelId="{9A1419D9-3D6A-4BF1-8565-DFB0FD7935E4}" type="presParOf" srcId="{C2C6E05F-C90D-4F12-984F-ED80236EF47C}" destId="{DCEB5888-DB23-46CE-931C-09BD0DB5E4F4}" srcOrd="0" destOrd="0" presId="urn:microsoft.com/office/officeart/2011/layout/CircleProcess#1"/>
    <dgm:cxn modelId="{AEB00F3A-48B7-43B7-BABE-4EE0BBC3ED48}" type="presParOf" srcId="{D1D6683F-5C0C-4210-8536-916D124DEDC1}" destId="{3FE48C29-682D-49A4-B5C8-7FAD9A71939D}" srcOrd="8" destOrd="0" presId="urn:microsoft.com/office/officeart/2011/layout/CircleProcess#1"/>
    <dgm:cxn modelId="{0FD25FB3-C971-430D-A9D9-4630D4BEC173}" type="presParOf" srcId="{D1D6683F-5C0C-4210-8536-916D124DEDC1}" destId="{070A305B-EFC1-43C7-9B7C-F90D0D3D7614}" srcOrd="9" destOrd="0" presId="urn:microsoft.com/office/officeart/2011/layout/CircleProcess#1"/>
    <dgm:cxn modelId="{ADA79150-5D15-4CA6-BEBF-20D2C7356817}" type="presParOf" srcId="{070A305B-EFC1-43C7-9B7C-F90D0D3D7614}" destId="{53B09143-6CC4-48F9-8011-925329663593}" srcOrd="0" destOrd="0" presId="urn:microsoft.com/office/officeart/2011/layout/CircleProcess#1"/>
    <dgm:cxn modelId="{B5B31988-F472-43EE-A069-793FD5223AD2}" type="presParOf" srcId="{D1D6683F-5C0C-4210-8536-916D124DEDC1}" destId="{33D8E091-571B-4D1F-B712-BB3566213B8F}" srcOrd="10" destOrd="0" presId="urn:microsoft.com/office/officeart/2011/layout/CircleProcess#1"/>
    <dgm:cxn modelId="{4C7160A8-42B9-4AFE-84B1-C657A69DF1DF}" type="presParOf" srcId="{33D8E091-571B-4D1F-B712-BB3566213B8F}" destId="{B944E928-0D52-4C3F-8937-9D051C792D15}" srcOrd="0" destOrd="0" presId="urn:microsoft.com/office/officeart/2011/layout/CircleProcess#1"/>
    <dgm:cxn modelId="{6C5A1180-82C7-4186-B3EB-083E7BC813B5}" type="presParOf" srcId="{D1D6683F-5C0C-4210-8536-916D124DEDC1}" destId="{BFE57DB0-287D-4187-8EB6-74589E192539}" srcOrd="11" destOrd="0" presId="urn:microsoft.com/office/officeart/2011/layout/CircleProcess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74970-94BE-4393-AD29-F08A3C3035A9}">
      <dsp:nvSpPr>
        <dsp:cNvPr id="0" name=""/>
        <dsp:cNvSpPr/>
      </dsp:nvSpPr>
      <dsp:spPr>
        <a:xfrm>
          <a:off x="5672720" y="510800"/>
          <a:ext cx="1343030" cy="1343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0738128-1865-4CB0-AE96-68ECA66A498E}">
      <dsp:nvSpPr>
        <dsp:cNvPr id="0" name=""/>
        <dsp:cNvSpPr/>
      </dsp:nvSpPr>
      <dsp:spPr>
        <a:xfrm>
          <a:off x="5668630" y="527040"/>
          <a:ext cx="1253763" cy="12535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chemeClr val="bg1">
                  <a:lumMod val="50000"/>
                </a:schemeClr>
              </a:solidFill>
            </a:rPr>
            <a:t>Hydrothermal </a:t>
          </a:r>
          <a:r>
            <a:rPr lang="fr-FR" sz="1100" b="1" kern="1200" dirty="0" err="1" smtClean="0">
              <a:solidFill>
                <a:schemeClr val="bg1">
                  <a:lumMod val="50000"/>
                </a:schemeClr>
              </a:solidFill>
            </a:rPr>
            <a:t>treatment</a:t>
          </a:r>
          <a:endParaRPr lang="fr-FR" sz="11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5847740" y="706151"/>
        <a:ext cx="895545" cy="895320"/>
      </dsp:txXfrm>
    </dsp:sp>
    <dsp:sp modelId="{9F36BF8A-8EAB-4341-9394-B740BB4E62E8}">
      <dsp:nvSpPr>
        <dsp:cNvPr id="0" name=""/>
        <dsp:cNvSpPr/>
      </dsp:nvSpPr>
      <dsp:spPr>
        <a:xfrm rot="2700000">
          <a:off x="4211457" y="506837"/>
          <a:ext cx="1343052" cy="134305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AECC0-8DC7-444A-A3CE-4D234D964B45}">
      <dsp:nvSpPr>
        <dsp:cNvPr id="0" name=""/>
        <dsp:cNvSpPr/>
      </dsp:nvSpPr>
      <dsp:spPr>
        <a:xfrm>
          <a:off x="4262148" y="551710"/>
          <a:ext cx="1253763" cy="12535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chemeClr val="bg1">
                  <a:lumMod val="50000"/>
                </a:schemeClr>
              </a:solidFill>
            </a:rPr>
            <a:t>pH </a:t>
          </a:r>
          <a:r>
            <a:rPr lang="fr-FR" sz="1100" b="1" kern="1200" dirty="0" err="1" smtClean="0">
              <a:solidFill>
                <a:schemeClr val="bg1">
                  <a:lumMod val="50000"/>
                </a:schemeClr>
              </a:solidFill>
            </a:rPr>
            <a:t>buffering</a:t>
          </a:r>
          <a:r>
            <a:rPr lang="fr-FR" sz="1100" b="1" kern="1200" dirty="0" smtClean="0">
              <a:solidFill>
                <a:schemeClr val="bg1">
                  <a:lumMod val="50000"/>
                </a:schemeClr>
              </a:solidFill>
            </a:rPr>
            <a:t> (NaHCO</a:t>
          </a:r>
          <a:r>
            <a:rPr lang="fr-FR" sz="1100" b="1" kern="1200" baseline="-25000" dirty="0" smtClean="0">
              <a:solidFill>
                <a:schemeClr val="bg1">
                  <a:lumMod val="50000"/>
                </a:schemeClr>
              </a:solidFill>
            </a:rPr>
            <a:t>3</a:t>
          </a:r>
          <a:r>
            <a:rPr lang="fr-FR" sz="1100" b="1" kern="1200" dirty="0" smtClean="0">
              <a:solidFill>
                <a:schemeClr val="bg1">
                  <a:lumMod val="50000"/>
                </a:schemeClr>
              </a:solidFill>
            </a:rPr>
            <a:t>)</a:t>
          </a:r>
          <a:endParaRPr lang="fr-FR" sz="11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441257" y="730821"/>
        <a:ext cx="895545" cy="895320"/>
      </dsp:txXfrm>
    </dsp:sp>
    <dsp:sp modelId="{341F537F-B197-4F45-BB66-9C71DC275BAA}">
      <dsp:nvSpPr>
        <dsp:cNvPr id="0" name=""/>
        <dsp:cNvSpPr/>
      </dsp:nvSpPr>
      <dsp:spPr>
        <a:xfrm rot="2700000">
          <a:off x="2829264" y="506837"/>
          <a:ext cx="1343052" cy="134305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EB5888-DB23-46CE-931C-09BD0DB5E4F4}">
      <dsp:nvSpPr>
        <dsp:cNvPr id="0" name=""/>
        <dsp:cNvSpPr/>
      </dsp:nvSpPr>
      <dsp:spPr>
        <a:xfrm>
          <a:off x="2874196" y="551710"/>
          <a:ext cx="1253763" cy="12535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Basification up to 8.5 (</a:t>
          </a:r>
          <a:r>
            <a:rPr lang="fr-FR" sz="1100" b="1" kern="1200" dirty="0" err="1" smtClean="0">
              <a:solidFill>
                <a:schemeClr val="tx1">
                  <a:lumMod val="50000"/>
                  <a:lumOff val="50000"/>
                </a:schemeClr>
              </a:solidFill>
            </a:rPr>
            <a:t>NaOH</a:t>
          </a:r>
          <a:r>
            <a:rPr lang="fr-FR" sz="1100" b="1" kern="1200" dirty="0" smtClean="0">
              <a:solidFill>
                <a:schemeClr val="bg1">
                  <a:lumMod val="50000"/>
                </a:schemeClr>
              </a:solidFill>
            </a:rPr>
            <a:t>)</a:t>
          </a:r>
          <a:endParaRPr lang="fr-FR" sz="11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053305" y="730821"/>
        <a:ext cx="895545" cy="895320"/>
      </dsp:txXfrm>
    </dsp:sp>
    <dsp:sp modelId="{53B09143-6CC4-48F9-8011-925329663593}">
      <dsp:nvSpPr>
        <dsp:cNvPr id="0" name=""/>
        <dsp:cNvSpPr/>
      </dsp:nvSpPr>
      <dsp:spPr>
        <a:xfrm rot="2700000">
          <a:off x="1441312" y="506837"/>
          <a:ext cx="1343052" cy="1343052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44E928-0D52-4C3F-8937-9D051C792D15}">
      <dsp:nvSpPr>
        <dsp:cNvPr id="0" name=""/>
        <dsp:cNvSpPr/>
      </dsp:nvSpPr>
      <dsp:spPr>
        <a:xfrm>
          <a:off x="1486244" y="551710"/>
          <a:ext cx="1253763" cy="125354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fr-FR" sz="1100" b="1" kern="1200" dirty="0" smtClean="0">
              <a:solidFill>
                <a:schemeClr val="tx1">
                  <a:lumMod val="50000"/>
                  <a:lumOff val="50000"/>
                </a:schemeClr>
              </a:solidFill>
              <a:sym typeface="Optima"/>
            </a:rPr>
            <a:t>Stoichiometric mixture of reactants in hydrochloric media</a:t>
          </a:r>
          <a:endParaRPr lang="fr-FR" sz="1100" b="1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665354" y="730821"/>
        <a:ext cx="895545" cy="895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#1">
  <dgm:title val="Processus circulaire"/>
  <dgm:desc val="Permet de représenter des étapes séquentielles dans un processus. Limité à onze formes Niveau 1 avec un nombre illimité de formes Niveau 2. Utilisation optimale avec de petites quantités de texte. Le texte non utilisé n’apparaît pas mais reste disponible si vous changez de disposition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924CD-B1E4-5247-91C5-9188D5DED885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33B8D-F990-AB4D-AF46-768FB8ABF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7273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6BB99-DEB6-4418-8294-FB07D14175E2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ADB31-070C-40FE-96F5-BFA1F6C5A8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9252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ADB31-070C-40FE-96F5-BFA1F6C5A86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918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ADB31-070C-40FE-96F5-BFA1F6C5A868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585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ADB31-070C-40FE-96F5-BFA1F6C5A86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804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sp222919\AppData\Local\Microsoft\Windows\Temporary Internet Files\Content.Outlook\MBZNUMYS\IMG_1558.JPG"/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5425"/>
            <a:ext cx="9144000" cy="410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r 3"/>
          <p:cNvGrpSpPr/>
          <p:nvPr userDrawn="1"/>
        </p:nvGrpSpPr>
        <p:grpSpPr>
          <a:xfrm>
            <a:off x="4653046" y="94773"/>
            <a:ext cx="4336242" cy="827999"/>
            <a:chOff x="4653046" y="94773"/>
            <a:chExt cx="4336242" cy="827999"/>
          </a:xfrm>
        </p:grpSpPr>
        <p:pic>
          <p:nvPicPr>
            <p:cNvPr id="9" name="Image 8" descr="ICSM_tran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1289" y="94773"/>
              <a:ext cx="827999" cy="82799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653046" y="247162"/>
              <a:ext cx="3461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/>
                  <a:cs typeface="Verdana"/>
                </a:rPr>
                <a:t>INSTITUT DE CHIMIE SEPARATIVE DE MARCOULE</a:t>
              </a:r>
              <a:endPara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3" name="Grouper 2"/>
          <p:cNvGrpSpPr/>
          <p:nvPr userDrawn="1"/>
        </p:nvGrpSpPr>
        <p:grpSpPr>
          <a:xfrm>
            <a:off x="-116622" y="1203758"/>
            <a:ext cx="9366719" cy="3142607"/>
            <a:chOff x="-116622" y="1203758"/>
            <a:chExt cx="9366719" cy="3142607"/>
          </a:xfrm>
        </p:grpSpPr>
        <p:sp>
          <p:nvSpPr>
            <p:cNvPr id="12" name="Forme libre 11"/>
            <p:cNvSpPr/>
            <p:nvPr/>
          </p:nvSpPr>
          <p:spPr>
            <a:xfrm>
              <a:off x="-6728" y="1395740"/>
              <a:ext cx="9155885" cy="2950625"/>
            </a:xfrm>
            <a:custGeom>
              <a:avLst/>
              <a:gdLst>
                <a:gd name="connsiteX0" fmla="*/ 38777 w 9616590"/>
                <a:gd name="connsiteY0" fmla="*/ 0 h 2956975"/>
                <a:gd name="connsiteX1" fmla="*/ 1095439 w 9616590"/>
                <a:gd name="connsiteY1" fmla="*/ 940415 h 2956975"/>
                <a:gd name="connsiteX2" fmla="*/ 2501089 w 9616590"/>
                <a:gd name="connsiteY2" fmla="*/ 1803270 h 2956975"/>
                <a:gd name="connsiteX3" fmla="*/ 3955211 w 9616590"/>
                <a:gd name="connsiteY3" fmla="*/ 2297715 h 2956975"/>
                <a:gd name="connsiteX4" fmla="*/ 5254226 w 9616590"/>
                <a:gd name="connsiteY4" fmla="*/ 2530395 h 2956975"/>
                <a:gd name="connsiteX5" fmla="*/ 6456299 w 9616590"/>
                <a:gd name="connsiteY5" fmla="*/ 2559480 h 2956975"/>
                <a:gd name="connsiteX6" fmla="*/ 7193054 w 9616590"/>
                <a:gd name="connsiteY6" fmla="*/ 2501310 h 2956975"/>
                <a:gd name="connsiteX7" fmla="*/ 7958892 w 9616590"/>
                <a:gd name="connsiteY7" fmla="*/ 2375275 h 2956975"/>
                <a:gd name="connsiteX8" fmla="*/ 8647176 w 9616590"/>
                <a:gd name="connsiteY8" fmla="*/ 2191070 h 2956975"/>
                <a:gd name="connsiteX9" fmla="*/ 9257907 w 9616590"/>
                <a:gd name="connsiteY9" fmla="*/ 1987475 h 2956975"/>
                <a:gd name="connsiteX10" fmla="*/ 9616590 w 9616590"/>
                <a:gd name="connsiteY10" fmla="*/ 1832355 h 2956975"/>
                <a:gd name="connsiteX11" fmla="*/ 9597202 w 9616590"/>
                <a:gd name="connsiteY11" fmla="*/ 2956975 h 2956975"/>
                <a:gd name="connsiteX12" fmla="*/ 0 w 9616590"/>
                <a:gd name="connsiteY12" fmla="*/ 2889110 h 2956975"/>
                <a:gd name="connsiteX13" fmla="*/ 38777 w 9616590"/>
                <a:gd name="connsiteY13" fmla="*/ 0 h 2956975"/>
                <a:gd name="connsiteX0" fmla="*/ 0 w 9577813"/>
                <a:gd name="connsiteY0" fmla="*/ 0 h 2956975"/>
                <a:gd name="connsiteX1" fmla="*/ 1056662 w 9577813"/>
                <a:gd name="connsiteY1" fmla="*/ 940415 h 2956975"/>
                <a:gd name="connsiteX2" fmla="*/ 2462312 w 9577813"/>
                <a:gd name="connsiteY2" fmla="*/ 1803270 h 2956975"/>
                <a:gd name="connsiteX3" fmla="*/ 3916434 w 9577813"/>
                <a:gd name="connsiteY3" fmla="*/ 2297715 h 2956975"/>
                <a:gd name="connsiteX4" fmla="*/ 5215449 w 9577813"/>
                <a:gd name="connsiteY4" fmla="*/ 2530395 h 2956975"/>
                <a:gd name="connsiteX5" fmla="*/ 6417522 w 9577813"/>
                <a:gd name="connsiteY5" fmla="*/ 2559480 h 2956975"/>
                <a:gd name="connsiteX6" fmla="*/ 7154277 w 9577813"/>
                <a:gd name="connsiteY6" fmla="*/ 2501310 h 2956975"/>
                <a:gd name="connsiteX7" fmla="*/ 7920115 w 9577813"/>
                <a:gd name="connsiteY7" fmla="*/ 2375275 h 2956975"/>
                <a:gd name="connsiteX8" fmla="*/ 8608399 w 9577813"/>
                <a:gd name="connsiteY8" fmla="*/ 2191070 h 2956975"/>
                <a:gd name="connsiteX9" fmla="*/ 9219130 w 9577813"/>
                <a:gd name="connsiteY9" fmla="*/ 1987475 h 2956975"/>
                <a:gd name="connsiteX10" fmla="*/ 9577813 w 9577813"/>
                <a:gd name="connsiteY10" fmla="*/ 1832355 h 2956975"/>
                <a:gd name="connsiteX11" fmla="*/ 9558425 w 9577813"/>
                <a:gd name="connsiteY11" fmla="*/ 2956975 h 2956975"/>
                <a:gd name="connsiteX12" fmla="*/ 205698 w 9577813"/>
                <a:gd name="connsiteY12" fmla="*/ 2892285 h 2956975"/>
                <a:gd name="connsiteX13" fmla="*/ 0 w 9577813"/>
                <a:gd name="connsiteY13" fmla="*/ 0 h 2956975"/>
                <a:gd name="connsiteX0" fmla="*/ 0 w 9577813"/>
                <a:gd name="connsiteY0" fmla="*/ 0 h 2956975"/>
                <a:gd name="connsiteX1" fmla="*/ 1056662 w 9577813"/>
                <a:gd name="connsiteY1" fmla="*/ 940415 h 2956975"/>
                <a:gd name="connsiteX2" fmla="*/ 2462312 w 9577813"/>
                <a:gd name="connsiteY2" fmla="*/ 1803270 h 2956975"/>
                <a:gd name="connsiteX3" fmla="*/ 3916434 w 9577813"/>
                <a:gd name="connsiteY3" fmla="*/ 2297715 h 2956975"/>
                <a:gd name="connsiteX4" fmla="*/ 5215449 w 9577813"/>
                <a:gd name="connsiteY4" fmla="*/ 2530395 h 2956975"/>
                <a:gd name="connsiteX5" fmla="*/ 6417522 w 9577813"/>
                <a:gd name="connsiteY5" fmla="*/ 2559480 h 2956975"/>
                <a:gd name="connsiteX6" fmla="*/ 7154277 w 9577813"/>
                <a:gd name="connsiteY6" fmla="*/ 2501310 h 2956975"/>
                <a:gd name="connsiteX7" fmla="*/ 7920115 w 9577813"/>
                <a:gd name="connsiteY7" fmla="*/ 2375275 h 2956975"/>
                <a:gd name="connsiteX8" fmla="*/ 8608399 w 9577813"/>
                <a:gd name="connsiteY8" fmla="*/ 2191070 h 2956975"/>
                <a:gd name="connsiteX9" fmla="*/ 9219130 w 9577813"/>
                <a:gd name="connsiteY9" fmla="*/ 1987475 h 2956975"/>
                <a:gd name="connsiteX10" fmla="*/ 9577813 w 9577813"/>
                <a:gd name="connsiteY10" fmla="*/ 1832355 h 2956975"/>
                <a:gd name="connsiteX11" fmla="*/ 9558425 w 9577813"/>
                <a:gd name="connsiteY11" fmla="*/ 2956975 h 2956975"/>
                <a:gd name="connsiteX12" fmla="*/ 202523 w 9577813"/>
                <a:gd name="connsiteY12" fmla="*/ 2892285 h 2956975"/>
                <a:gd name="connsiteX13" fmla="*/ 0 w 9577813"/>
                <a:gd name="connsiteY13" fmla="*/ 0 h 2956975"/>
                <a:gd name="connsiteX0" fmla="*/ 0 w 9380963"/>
                <a:gd name="connsiteY0" fmla="*/ 0 h 2937925"/>
                <a:gd name="connsiteX1" fmla="*/ 859812 w 9380963"/>
                <a:gd name="connsiteY1" fmla="*/ 921365 h 2937925"/>
                <a:gd name="connsiteX2" fmla="*/ 2265462 w 9380963"/>
                <a:gd name="connsiteY2" fmla="*/ 1784220 h 2937925"/>
                <a:gd name="connsiteX3" fmla="*/ 3719584 w 9380963"/>
                <a:gd name="connsiteY3" fmla="*/ 2278665 h 2937925"/>
                <a:gd name="connsiteX4" fmla="*/ 5018599 w 9380963"/>
                <a:gd name="connsiteY4" fmla="*/ 2511345 h 2937925"/>
                <a:gd name="connsiteX5" fmla="*/ 6220672 w 9380963"/>
                <a:gd name="connsiteY5" fmla="*/ 2540430 h 2937925"/>
                <a:gd name="connsiteX6" fmla="*/ 6957427 w 9380963"/>
                <a:gd name="connsiteY6" fmla="*/ 2482260 h 2937925"/>
                <a:gd name="connsiteX7" fmla="*/ 7723265 w 9380963"/>
                <a:gd name="connsiteY7" fmla="*/ 2356225 h 2937925"/>
                <a:gd name="connsiteX8" fmla="*/ 8411549 w 9380963"/>
                <a:gd name="connsiteY8" fmla="*/ 2172020 h 2937925"/>
                <a:gd name="connsiteX9" fmla="*/ 9022280 w 9380963"/>
                <a:gd name="connsiteY9" fmla="*/ 1968425 h 2937925"/>
                <a:gd name="connsiteX10" fmla="*/ 9380963 w 9380963"/>
                <a:gd name="connsiteY10" fmla="*/ 1813305 h 2937925"/>
                <a:gd name="connsiteX11" fmla="*/ 9361575 w 9380963"/>
                <a:gd name="connsiteY11" fmla="*/ 2937925 h 2937925"/>
                <a:gd name="connsiteX12" fmla="*/ 5673 w 9380963"/>
                <a:gd name="connsiteY12" fmla="*/ 2873235 h 2937925"/>
                <a:gd name="connsiteX13" fmla="*/ 0 w 9380963"/>
                <a:gd name="connsiteY13" fmla="*/ 0 h 2937925"/>
                <a:gd name="connsiteX0" fmla="*/ 0 w 9361575"/>
                <a:gd name="connsiteY0" fmla="*/ 0 h 2937925"/>
                <a:gd name="connsiteX1" fmla="*/ 859812 w 9361575"/>
                <a:gd name="connsiteY1" fmla="*/ 921365 h 2937925"/>
                <a:gd name="connsiteX2" fmla="*/ 2265462 w 9361575"/>
                <a:gd name="connsiteY2" fmla="*/ 1784220 h 2937925"/>
                <a:gd name="connsiteX3" fmla="*/ 3719584 w 9361575"/>
                <a:gd name="connsiteY3" fmla="*/ 2278665 h 2937925"/>
                <a:gd name="connsiteX4" fmla="*/ 5018599 w 9361575"/>
                <a:gd name="connsiteY4" fmla="*/ 2511345 h 2937925"/>
                <a:gd name="connsiteX5" fmla="*/ 6220672 w 9361575"/>
                <a:gd name="connsiteY5" fmla="*/ 2540430 h 2937925"/>
                <a:gd name="connsiteX6" fmla="*/ 6957427 w 9361575"/>
                <a:gd name="connsiteY6" fmla="*/ 2482260 h 2937925"/>
                <a:gd name="connsiteX7" fmla="*/ 7723265 w 9361575"/>
                <a:gd name="connsiteY7" fmla="*/ 2356225 h 2937925"/>
                <a:gd name="connsiteX8" fmla="*/ 8411549 w 9361575"/>
                <a:gd name="connsiteY8" fmla="*/ 2172020 h 2937925"/>
                <a:gd name="connsiteX9" fmla="*/ 9022280 w 9361575"/>
                <a:gd name="connsiteY9" fmla="*/ 1968425 h 2937925"/>
                <a:gd name="connsiteX10" fmla="*/ 9161888 w 9361575"/>
                <a:gd name="connsiteY10" fmla="*/ 1889505 h 2937925"/>
                <a:gd name="connsiteX11" fmla="*/ 9361575 w 9361575"/>
                <a:gd name="connsiteY11" fmla="*/ 2937925 h 2937925"/>
                <a:gd name="connsiteX12" fmla="*/ 5673 w 9361575"/>
                <a:gd name="connsiteY12" fmla="*/ 2873235 h 2937925"/>
                <a:gd name="connsiteX13" fmla="*/ 0 w 9361575"/>
                <a:gd name="connsiteY13" fmla="*/ 0 h 2937925"/>
                <a:gd name="connsiteX0" fmla="*/ 0 w 9161888"/>
                <a:gd name="connsiteY0" fmla="*/ 0 h 2950625"/>
                <a:gd name="connsiteX1" fmla="*/ 859812 w 9161888"/>
                <a:gd name="connsiteY1" fmla="*/ 921365 h 2950625"/>
                <a:gd name="connsiteX2" fmla="*/ 2265462 w 9161888"/>
                <a:gd name="connsiteY2" fmla="*/ 1784220 h 2950625"/>
                <a:gd name="connsiteX3" fmla="*/ 3719584 w 9161888"/>
                <a:gd name="connsiteY3" fmla="*/ 2278665 h 2950625"/>
                <a:gd name="connsiteX4" fmla="*/ 5018599 w 9161888"/>
                <a:gd name="connsiteY4" fmla="*/ 2511345 h 2950625"/>
                <a:gd name="connsiteX5" fmla="*/ 6220672 w 9161888"/>
                <a:gd name="connsiteY5" fmla="*/ 2540430 h 2950625"/>
                <a:gd name="connsiteX6" fmla="*/ 6957427 w 9161888"/>
                <a:gd name="connsiteY6" fmla="*/ 2482260 h 2950625"/>
                <a:gd name="connsiteX7" fmla="*/ 7723265 w 9161888"/>
                <a:gd name="connsiteY7" fmla="*/ 2356225 h 2950625"/>
                <a:gd name="connsiteX8" fmla="*/ 8411549 w 9161888"/>
                <a:gd name="connsiteY8" fmla="*/ 2172020 h 2950625"/>
                <a:gd name="connsiteX9" fmla="*/ 9022280 w 9161888"/>
                <a:gd name="connsiteY9" fmla="*/ 1968425 h 2950625"/>
                <a:gd name="connsiteX10" fmla="*/ 9161888 w 9161888"/>
                <a:gd name="connsiteY10" fmla="*/ 1889505 h 2950625"/>
                <a:gd name="connsiteX11" fmla="*/ 9155200 w 9161888"/>
                <a:gd name="connsiteY11" fmla="*/ 2950625 h 2950625"/>
                <a:gd name="connsiteX12" fmla="*/ 5673 w 9161888"/>
                <a:gd name="connsiteY12" fmla="*/ 2873235 h 2950625"/>
                <a:gd name="connsiteX13" fmla="*/ 0 w 9161888"/>
                <a:gd name="connsiteY13" fmla="*/ 0 h 2950625"/>
                <a:gd name="connsiteX0" fmla="*/ 0 w 9155885"/>
                <a:gd name="connsiteY0" fmla="*/ 0 h 2950625"/>
                <a:gd name="connsiteX1" fmla="*/ 859812 w 9155885"/>
                <a:gd name="connsiteY1" fmla="*/ 921365 h 2950625"/>
                <a:gd name="connsiteX2" fmla="*/ 2265462 w 9155885"/>
                <a:gd name="connsiteY2" fmla="*/ 1784220 h 2950625"/>
                <a:gd name="connsiteX3" fmla="*/ 3719584 w 9155885"/>
                <a:gd name="connsiteY3" fmla="*/ 2278665 h 2950625"/>
                <a:gd name="connsiteX4" fmla="*/ 5018599 w 9155885"/>
                <a:gd name="connsiteY4" fmla="*/ 2511345 h 2950625"/>
                <a:gd name="connsiteX5" fmla="*/ 6220672 w 9155885"/>
                <a:gd name="connsiteY5" fmla="*/ 2540430 h 2950625"/>
                <a:gd name="connsiteX6" fmla="*/ 6957427 w 9155885"/>
                <a:gd name="connsiteY6" fmla="*/ 2482260 h 2950625"/>
                <a:gd name="connsiteX7" fmla="*/ 7723265 w 9155885"/>
                <a:gd name="connsiteY7" fmla="*/ 2356225 h 2950625"/>
                <a:gd name="connsiteX8" fmla="*/ 8411549 w 9155885"/>
                <a:gd name="connsiteY8" fmla="*/ 2172020 h 2950625"/>
                <a:gd name="connsiteX9" fmla="*/ 9022280 w 9155885"/>
                <a:gd name="connsiteY9" fmla="*/ 1968425 h 2950625"/>
                <a:gd name="connsiteX10" fmla="*/ 9155538 w 9155885"/>
                <a:gd name="connsiteY10" fmla="*/ 1899030 h 2950625"/>
                <a:gd name="connsiteX11" fmla="*/ 9155200 w 9155885"/>
                <a:gd name="connsiteY11" fmla="*/ 2950625 h 2950625"/>
                <a:gd name="connsiteX12" fmla="*/ 5673 w 9155885"/>
                <a:gd name="connsiteY12" fmla="*/ 2873235 h 2950625"/>
                <a:gd name="connsiteX13" fmla="*/ 0 w 9155885"/>
                <a:gd name="connsiteY13" fmla="*/ 0 h 29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55885" h="2950625">
                  <a:moveTo>
                    <a:pt x="0" y="0"/>
                  </a:moveTo>
                  <a:lnTo>
                    <a:pt x="859812" y="921365"/>
                  </a:lnTo>
                  <a:lnTo>
                    <a:pt x="2265462" y="1784220"/>
                  </a:lnTo>
                  <a:lnTo>
                    <a:pt x="3719584" y="2278665"/>
                  </a:lnTo>
                  <a:lnTo>
                    <a:pt x="5018599" y="2511345"/>
                  </a:lnTo>
                  <a:lnTo>
                    <a:pt x="6220672" y="2540430"/>
                  </a:lnTo>
                  <a:lnTo>
                    <a:pt x="6957427" y="2482260"/>
                  </a:lnTo>
                  <a:lnTo>
                    <a:pt x="7723265" y="2356225"/>
                  </a:lnTo>
                  <a:lnTo>
                    <a:pt x="8411549" y="2172020"/>
                  </a:lnTo>
                  <a:lnTo>
                    <a:pt x="9022280" y="1968425"/>
                  </a:lnTo>
                  <a:lnTo>
                    <a:pt x="9155538" y="1899030"/>
                  </a:lnTo>
                  <a:cubicBezTo>
                    <a:pt x="9153309" y="2252737"/>
                    <a:pt x="9157429" y="2596918"/>
                    <a:pt x="9155200" y="2950625"/>
                  </a:cubicBezTo>
                  <a:lnTo>
                    <a:pt x="5673" y="287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-116622" y="1203758"/>
              <a:ext cx="9366719" cy="2838245"/>
            </a:xfrm>
            <a:custGeom>
              <a:avLst/>
              <a:gdLst>
                <a:gd name="connsiteX0" fmla="*/ 62302 w 9262191"/>
                <a:gd name="connsiteY0" fmla="*/ 510793 h 2838245"/>
                <a:gd name="connsiteX1" fmla="*/ 513152 w 9262191"/>
                <a:gd name="connsiteY1" fmla="*/ 917193 h 2838245"/>
                <a:gd name="connsiteX2" fmla="*/ 1129102 w 9262191"/>
                <a:gd name="connsiteY2" fmla="*/ 1387093 h 2838245"/>
                <a:gd name="connsiteX3" fmla="*/ 1656152 w 9262191"/>
                <a:gd name="connsiteY3" fmla="*/ 1723643 h 2838245"/>
                <a:gd name="connsiteX4" fmla="*/ 2291152 w 9262191"/>
                <a:gd name="connsiteY4" fmla="*/ 2053843 h 2838245"/>
                <a:gd name="connsiteX5" fmla="*/ 2767402 w 9262191"/>
                <a:gd name="connsiteY5" fmla="*/ 2263393 h 2838245"/>
                <a:gd name="connsiteX6" fmla="*/ 3510352 w 9262191"/>
                <a:gd name="connsiteY6" fmla="*/ 2511043 h 2838245"/>
                <a:gd name="connsiteX7" fmla="*/ 4119952 w 9262191"/>
                <a:gd name="connsiteY7" fmla="*/ 2657093 h 2838245"/>
                <a:gd name="connsiteX8" fmla="*/ 4596202 w 9262191"/>
                <a:gd name="connsiteY8" fmla="*/ 2739643 h 2838245"/>
                <a:gd name="connsiteX9" fmla="*/ 5193102 w 9262191"/>
                <a:gd name="connsiteY9" fmla="*/ 2809493 h 2838245"/>
                <a:gd name="connsiteX10" fmla="*/ 6012252 w 9262191"/>
                <a:gd name="connsiteY10" fmla="*/ 2834893 h 2838245"/>
                <a:gd name="connsiteX11" fmla="*/ 6983802 w 9262191"/>
                <a:gd name="connsiteY11" fmla="*/ 2739643 h 2838245"/>
                <a:gd name="connsiteX12" fmla="*/ 7669602 w 9262191"/>
                <a:gd name="connsiteY12" fmla="*/ 2618993 h 2838245"/>
                <a:gd name="connsiteX13" fmla="*/ 8476052 w 9262191"/>
                <a:gd name="connsiteY13" fmla="*/ 2390393 h 2838245"/>
                <a:gd name="connsiteX14" fmla="*/ 8984052 w 9262191"/>
                <a:gd name="connsiteY14" fmla="*/ 2206243 h 2838245"/>
                <a:gd name="connsiteX15" fmla="*/ 9219002 w 9262191"/>
                <a:gd name="connsiteY15" fmla="*/ 2098293 h 2838245"/>
                <a:gd name="connsiteX16" fmla="*/ 9225352 w 9262191"/>
                <a:gd name="connsiteY16" fmla="*/ 2028443 h 2838245"/>
                <a:gd name="connsiteX17" fmla="*/ 8838002 w 9262191"/>
                <a:gd name="connsiteY17" fmla="*/ 2174493 h 2838245"/>
                <a:gd name="connsiteX18" fmla="*/ 8336352 w 9262191"/>
                <a:gd name="connsiteY18" fmla="*/ 2326893 h 2838245"/>
                <a:gd name="connsiteX19" fmla="*/ 7834702 w 9262191"/>
                <a:gd name="connsiteY19" fmla="*/ 2447543 h 2838245"/>
                <a:gd name="connsiteX20" fmla="*/ 7167952 w 9262191"/>
                <a:gd name="connsiteY20" fmla="*/ 2561843 h 2838245"/>
                <a:gd name="connsiteX21" fmla="*/ 6418652 w 9262191"/>
                <a:gd name="connsiteY21" fmla="*/ 2618993 h 2838245"/>
                <a:gd name="connsiteX22" fmla="*/ 5599502 w 9262191"/>
                <a:gd name="connsiteY22" fmla="*/ 2612643 h 2838245"/>
                <a:gd name="connsiteX23" fmla="*/ 4780352 w 9262191"/>
                <a:gd name="connsiteY23" fmla="*/ 2517393 h 2838245"/>
                <a:gd name="connsiteX24" fmla="*/ 4043752 w 9262191"/>
                <a:gd name="connsiteY24" fmla="*/ 2358643 h 2838245"/>
                <a:gd name="connsiteX25" fmla="*/ 3415102 w 9262191"/>
                <a:gd name="connsiteY25" fmla="*/ 2174493 h 2838245"/>
                <a:gd name="connsiteX26" fmla="*/ 2595952 w 9262191"/>
                <a:gd name="connsiteY26" fmla="*/ 1844293 h 2838245"/>
                <a:gd name="connsiteX27" fmla="*/ 1903802 w 9262191"/>
                <a:gd name="connsiteY27" fmla="*/ 1482343 h 2838245"/>
                <a:gd name="connsiteX28" fmla="*/ 1325952 w 9262191"/>
                <a:gd name="connsiteY28" fmla="*/ 1107693 h 2838245"/>
                <a:gd name="connsiteX29" fmla="*/ 849702 w 9262191"/>
                <a:gd name="connsiteY29" fmla="*/ 752093 h 2838245"/>
                <a:gd name="connsiteX30" fmla="*/ 373452 w 9262191"/>
                <a:gd name="connsiteY30" fmla="*/ 326643 h 2838245"/>
                <a:gd name="connsiteX31" fmla="*/ 36902 w 9262191"/>
                <a:gd name="connsiteY31" fmla="*/ 2793 h 2838245"/>
                <a:gd name="connsiteX32" fmla="*/ 62302 w 9262191"/>
                <a:gd name="connsiteY32" fmla="*/ 510793 h 283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262191" h="2838245">
                  <a:moveTo>
                    <a:pt x="62302" y="510793"/>
                  </a:moveTo>
                  <a:cubicBezTo>
                    <a:pt x="141677" y="663193"/>
                    <a:pt x="335352" y="771143"/>
                    <a:pt x="513152" y="917193"/>
                  </a:cubicBezTo>
                  <a:cubicBezTo>
                    <a:pt x="690952" y="1063243"/>
                    <a:pt x="938602" y="1252685"/>
                    <a:pt x="1129102" y="1387093"/>
                  </a:cubicBezTo>
                  <a:cubicBezTo>
                    <a:pt x="1319602" y="1521501"/>
                    <a:pt x="1462477" y="1612518"/>
                    <a:pt x="1656152" y="1723643"/>
                  </a:cubicBezTo>
                  <a:cubicBezTo>
                    <a:pt x="1849827" y="1834768"/>
                    <a:pt x="2105944" y="1963885"/>
                    <a:pt x="2291152" y="2053843"/>
                  </a:cubicBezTo>
                  <a:cubicBezTo>
                    <a:pt x="2476360" y="2143801"/>
                    <a:pt x="2564202" y="2187193"/>
                    <a:pt x="2767402" y="2263393"/>
                  </a:cubicBezTo>
                  <a:cubicBezTo>
                    <a:pt x="2970602" y="2339593"/>
                    <a:pt x="3284927" y="2445426"/>
                    <a:pt x="3510352" y="2511043"/>
                  </a:cubicBezTo>
                  <a:cubicBezTo>
                    <a:pt x="3735777" y="2576660"/>
                    <a:pt x="3938977" y="2618993"/>
                    <a:pt x="4119952" y="2657093"/>
                  </a:cubicBezTo>
                  <a:cubicBezTo>
                    <a:pt x="4300927" y="2695193"/>
                    <a:pt x="4417344" y="2714243"/>
                    <a:pt x="4596202" y="2739643"/>
                  </a:cubicBezTo>
                  <a:cubicBezTo>
                    <a:pt x="4775060" y="2765043"/>
                    <a:pt x="4957094" y="2793618"/>
                    <a:pt x="5193102" y="2809493"/>
                  </a:cubicBezTo>
                  <a:cubicBezTo>
                    <a:pt x="5429110" y="2825368"/>
                    <a:pt x="5713802" y="2846535"/>
                    <a:pt x="6012252" y="2834893"/>
                  </a:cubicBezTo>
                  <a:cubicBezTo>
                    <a:pt x="6310702" y="2823251"/>
                    <a:pt x="6707577" y="2775626"/>
                    <a:pt x="6983802" y="2739643"/>
                  </a:cubicBezTo>
                  <a:cubicBezTo>
                    <a:pt x="7260027" y="2703660"/>
                    <a:pt x="7420894" y="2677201"/>
                    <a:pt x="7669602" y="2618993"/>
                  </a:cubicBezTo>
                  <a:cubicBezTo>
                    <a:pt x="7918310" y="2560785"/>
                    <a:pt x="8256977" y="2459185"/>
                    <a:pt x="8476052" y="2390393"/>
                  </a:cubicBezTo>
                  <a:cubicBezTo>
                    <a:pt x="8695127" y="2321601"/>
                    <a:pt x="8860227" y="2254926"/>
                    <a:pt x="8984052" y="2206243"/>
                  </a:cubicBezTo>
                  <a:cubicBezTo>
                    <a:pt x="9107877" y="2157560"/>
                    <a:pt x="9178786" y="2127926"/>
                    <a:pt x="9219002" y="2098293"/>
                  </a:cubicBezTo>
                  <a:cubicBezTo>
                    <a:pt x="9259218" y="2068660"/>
                    <a:pt x="9288852" y="2015743"/>
                    <a:pt x="9225352" y="2028443"/>
                  </a:cubicBezTo>
                  <a:cubicBezTo>
                    <a:pt x="9161852" y="2041143"/>
                    <a:pt x="8986168" y="2124751"/>
                    <a:pt x="8838002" y="2174493"/>
                  </a:cubicBezTo>
                  <a:cubicBezTo>
                    <a:pt x="8689836" y="2224235"/>
                    <a:pt x="8503569" y="2281385"/>
                    <a:pt x="8336352" y="2326893"/>
                  </a:cubicBezTo>
                  <a:cubicBezTo>
                    <a:pt x="8169135" y="2372401"/>
                    <a:pt x="8029435" y="2408385"/>
                    <a:pt x="7834702" y="2447543"/>
                  </a:cubicBezTo>
                  <a:cubicBezTo>
                    <a:pt x="7639969" y="2486701"/>
                    <a:pt x="7403960" y="2533268"/>
                    <a:pt x="7167952" y="2561843"/>
                  </a:cubicBezTo>
                  <a:cubicBezTo>
                    <a:pt x="6931944" y="2590418"/>
                    <a:pt x="6680060" y="2610526"/>
                    <a:pt x="6418652" y="2618993"/>
                  </a:cubicBezTo>
                  <a:cubicBezTo>
                    <a:pt x="6157244" y="2627460"/>
                    <a:pt x="5872552" y="2629576"/>
                    <a:pt x="5599502" y="2612643"/>
                  </a:cubicBezTo>
                  <a:cubicBezTo>
                    <a:pt x="5326452" y="2595710"/>
                    <a:pt x="5039644" y="2559726"/>
                    <a:pt x="4780352" y="2517393"/>
                  </a:cubicBezTo>
                  <a:cubicBezTo>
                    <a:pt x="4521060" y="2475060"/>
                    <a:pt x="4271294" y="2415793"/>
                    <a:pt x="4043752" y="2358643"/>
                  </a:cubicBezTo>
                  <a:cubicBezTo>
                    <a:pt x="3816210" y="2301493"/>
                    <a:pt x="3656402" y="2260218"/>
                    <a:pt x="3415102" y="2174493"/>
                  </a:cubicBezTo>
                  <a:cubicBezTo>
                    <a:pt x="3173802" y="2088768"/>
                    <a:pt x="2847835" y="1959651"/>
                    <a:pt x="2595952" y="1844293"/>
                  </a:cubicBezTo>
                  <a:cubicBezTo>
                    <a:pt x="2344069" y="1728935"/>
                    <a:pt x="2115469" y="1605110"/>
                    <a:pt x="1903802" y="1482343"/>
                  </a:cubicBezTo>
                  <a:cubicBezTo>
                    <a:pt x="1692135" y="1359576"/>
                    <a:pt x="1501635" y="1229401"/>
                    <a:pt x="1325952" y="1107693"/>
                  </a:cubicBezTo>
                  <a:cubicBezTo>
                    <a:pt x="1150269" y="985985"/>
                    <a:pt x="1008452" y="882268"/>
                    <a:pt x="849702" y="752093"/>
                  </a:cubicBezTo>
                  <a:cubicBezTo>
                    <a:pt x="690952" y="621918"/>
                    <a:pt x="508919" y="451526"/>
                    <a:pt x="373452" y="326643"/>
                  </a:cubicBezTo>
                  <a:cubicBezTo>
                    <a:pt x="237985" y="201760"/>
                    <a:pt x="88760" y="-27899"/>
                    <a:pt x="36902" y="2793"/>
                  </a:cubicBezTo>
                  <a:cubicBezTo>
                    <a:pt x="-14956" y="33485"/>
                    <a:pt x="-17073" y="358393"/>
                    <a:pt x="62302" y="5107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E5389"/>
                </a:gs>
                <a:gs pos="100000">
                  <a:srgbClr val="EFC734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5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Titre 20"/>
          <p:cNvSpPr>
            <a:spLocks noGrp="1"/>
          </p:cNvSpPr>
          <p:nvPr userDrawn="1">
            <p:ph type="title"/>
          </p:nvPr>
        </p:nvSpPr>
        <p:spPr>
          <a:xfrm>
            <a:off x="2113323" y="995168"/>
            <a:ext cx="6756818" cy="1970549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1E5389"/>
                </a:solidFill>
                <a:latin typeface="Verdana"/>
                <a:cs typeface="Verdana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23" name="Espace réservé du texte 2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223681" y="4264846"/>
            <a:ext cx="7809078" cy="228026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800" b="1">
                <a:latin typeface="Verdana"/>
                <a:cs typeface="Verdana"/>
              </a:defRPr>
            </a:lvl1pPr>
          </a:lstStyle>
          <a:p>
            <a:pPr lvl="0"/>
            <a:r>
              <a:rPr lang="fr-FR" dirty="0" smtClean="0"/>
              <a:t>Cliquez pour modifier les auteurs</a:t>
            </a:r>
            <a:endParaRPr lang="fr-FR" dirty="0"/>
          </a:p>
        </p:txBody>
      </p:sp>
      <p:grpSp>
        <p:nvGrpSpPr>
          <p:cNvPr id="5" name="Grouper 4"/>
          <p:cNvGrpSpPr/>
          <p:nvPr userDrawn="1"/>
        </p:nvGrpSpPr>
        <p:grpSpPr>
          <a:xfrm>
            <a:off x="78484" y="2536213"/>
            <a:ext cx="899996" cy="2964433"/>
            <a:chOff x="78484" y="2536213"/>
            <a:chExt cx="899996" cy="2964433"/>
          </a:xfrm>
        </p:grpSpPr>
        <p:pic>
          <p:nvPicPr>
            <p:cNvPr id="17" name="Image 16" descr="cnr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3" y="3268768"/>
              <a:ext cx="647999" cy="647999"/>
            </a:xfrm>
            <a:prstGeom prst="rect">
              <a:avLst/>
            </a:prstGeom>
          </p:spPr>
        </p:pic>
        <p:pic>
          <p:nvPicPr>
            <p:cNvPr id="18" name="Image 17" descr="CEA_en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3" y="2536213"/>
              <a:ext cx="647999" cy="528614"/>
            </a:xfrm>
            <a:prstGeom prst="rect">
              <a:avLst/>
            </a:prstGeom>
          </p:spPr>
        </p:pic>
        <p:pic>
          <p:nvPicPr>
            <p:cNvPr id="19" name="Image 18" descr="ENSC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4" y="4972649"/>
              <a:ext cx="899996" cy="527997"/>
            </a:xfrm>
            <a:prstGeom prst="rect">
              <a:avLst/>
            </a:prstGeom>
          </p:spPr>
        </p:pic>
        <p:pic>
          <p:nvPicPr>
            <p:cNvPr id="20" name="Image 19" descr="UM_trans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482" y="4120708"/>
              <a:ext cx="648000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858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24C22-D4F2-7647-805A-BC473F7D51D5}" type="datetime1">
              <a:rPr lang="fr-FR" smtClean="0"/>
              <a:t>31/10/2017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6979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E57F9-9AE7-8940-B796-D171DF99F567}" type="datetime1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881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3F84B-EDC0-B44B-AD6F-2C0FFE2166C2}" type="datetime1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29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2AB1F4-B266-D940-926C-6712CA04E7E2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2765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1753F-F409-8844-BFE8-801C8F7AC495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54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D38AE-07EE-F14F-90C4-EB59148ACB3F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7937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CB6FC-D24D-C245-A8AF-826AC39B67A3}" type="datetime1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982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B2EAC-BFE2-354E-9E57-9FD5B38EF1CD}" type="datetime1">
              <a:rPr lang="fr-FR" smtClean="0"/>
              <a:t>31/10/2017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191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4707-72E9-0642-865E-F06414835F1A}" type="datetime1">
              <a:rPr lang="fr-FR" smtClean="0"/>
              <a:t>31/10/2017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870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00A8F-B095-E24E-88E4-C3B9985EE7AD}" type="datetime1">
              <a:rPr lang="fr-FR" smtClean="0"/>
              <a:t>31/10/2017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728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264481"/>
            <a:ext cx="5554168" cy="36000"/>
          </a:xfrm>
          <a:prstGeom prst="rect">
            <a:avLst/>
          </a:prstGeom>
          <a:gradFill flip="none" rotWithShape="1">
            <a:gsLst>
              <a:gs pos="0">
                <a:srgbClr val="1E5389"/>
              </a:gs>
              <a:gs pos="100000">
                <a:srgbClr val="EFC734"/>
              </a:gs>
            </a:gsLst>
            <a:lin ang="0" scaled="1"/>
            <a:tileRect/>
          </a:gradFill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23372"/>
            <a:ext cx="9144000" cy="534628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Verdana"/>
                <a:cs typeface="Verdana"/>
              </a:defRPr>
            </a:lvl1pPr>
            <a:lvl2pPr>
              <a:defRPr sz="900">
                <a:latin typeface="Verdana"/>
                <a:cs typeface="Verdana"/>
              </a:defRPr>
            </a:lvl2pPr>
            <a:lvl3pPr>
              <a:defRPr sz="900">
                <a:latin typeface="Verdana"/>
                <a:cs typeface="Verdana"/>
              </a:defRPr>
            </a:lvl3pPr>
            <a:lvl4pPr>
              <a:defRPr sz="900">
                <a:latin typeface="Verdana"/>
                <a:cs typeface="Verdana"/>
              </a:defRPr>
            </a:lvl4pPr>
            <a:lvl5pPr>
              <a:defRPr sz="900">
                <a:latin typeface="Verdana"/>
                <a:cs typeface="Verdana"/>
              </a:defRPr>
            </a:lvl5pPr>
          </a:lstStyle>
          <a:p>
            <a:pPr lvl="0"/>
            <a:r>
              <a:rPr lang="fr-FR" dirty="0" smtClean="0"/>
              <a:t>Cliquez pour ajouter des </a:t>
            </a:r>
            <a:r>
              <a:rPr lang="fr-FR" dirty="0" err="1" smtClean="0"/>
              <a:t>refs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>
          <a:xfrm>
            <a:off x="6830121" y="6394542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Verdana"/>
                <a:cs typeface="Verdana"/>
              </a:defRPr>
            </a:lvl1pPr>
          </a:lstStyle>
          <a:p>
            <a:fld id="{1F8D13E0-73AC-0C49-A65E-8709B58EF86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Picture 7" descr="C:\Users\sp222919\AppData\Local\Microsoft\Windows\Temporary Internet Files\Content.Outlook\MBZNUMYS\IMG_1558.JPG"/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84" y="-22223"/>
            <a:ext cx="9147294" cy="16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r 1"/>
          <p:cNvGrpSpPr/>
          <p:nvPr userDrawn="1"/>
        </p:nvGrpSpPr>
        <p:grpSpPr>
          <a:xfrm>
            <a:off x="-478553" y="-1018680"/>
            <a:ext cx="9730408" cy="2787756"/>
            <a:chOff x="-478553" y="-1018680"/>
            <a:chExt cx="9730408" cy="2787756"/>
          </a:xfrm>
        </p:grpSpPr>
        <p:sp>
          <p:nvSpPr>
            <p:cNvPr id="9" name="Forme libre 8"/>
            <p:cNvSpPr/>
            <p:nvPr/>
          </p:nvSpPr>
          <p:spPr>
            <a:xfrm>
              <a:off x="-2284" y="-113490"/>
              <a:ext cx="9147294" cy="1882566"/>
            </a:xfrm>
            <a:custGeom>
              <a:avLst/>
              <a:gdLst>
                <a:gd name="connsiteX0" fmla="*/ 170606 w 9601319"/>
                <a:gd name="connsiteY0" fmla="*/ 66341 h 1933366"/>
                <a:gd name="connsiteX1" fmla="*/ 1336413 w 9601319"/>
                <a:gd name="connsiteY1" fmla="*/ 625501 h 1933366"/>
                <a:gd name="connsiteX2" fmla="*/ 3051949 w 9601319"/>
                <a:gd name="connsiteY2" fmla="*/ 1146752 h 1933366"/>
                <a:gd name="connsiteX3" fmla="*/ 4606358 w 9601319"/>
                <a:gd name="connsiteY3" fmla="*/ 1317343 h 1933366"/>
                <a:gd name="connsiteX4" fmla="*/ 6084942 w 9601319"/>
                <a:gd name="connsiteY4" fmla="*/ 1298388 h 1933366"/>
                <a:gd name="connsiteX5" fmla="*/ 7544570 w 9601319"/>
                <a:gd name="connsiteY5" fmla="*/ 1080411 h 1933366"/>
                <a:gd name="connsiteX6" fmla="*/ 8075344 w 9601319"/>
                <a:gd name="connsiteY6" fmla="*/ 938251 h 1933366"/>
                <a:gd name="connsiteX7" fmla="*/ 8539771 w 9601319"/>
                <a:gd name="connsiteY7" fmla="*/ 796092 h 1933366"/>
                <a:gd name="connsiteX8" fmla="*/ 9136891 w 9601319"/>
                <a:gd name="connsiteY8" fmla="*/ 578115 h 1933366"/>
                <a:gd name="connsiteX9" fmla="*/ 9601319 w 9601319"/>
                <a:gd name="connsiteY9" fmla="*/ 417001 h 1933366"/>
                <a:gd name="connsiteX10" fmla="*/ 9572884 w 9601319"/>
                <a:gd name="connsiteY10" fmla="*/ 1923889 h 1933366"/>
                <a:gd name="connsiteX11" fmla="*/ 0 w 9601319"/>
                <a:gd name="connsiteY11" fmla="*/ 1933366 h 1933366"/>
                <a:gd name="connsiteX12" fmla="*/ 0 w 9601319"/>
                <a:gd name="connsiteY12" fmla="*/ 0 h 1933366"/>
                <a:gd name="connsiteX13" fmla="*/ 170606 w 9601319"/>
                <a:gd name="connsiteY13" fmla="*/ 66341 h 1933366"/>
                <a:gd name="connsiteX0" fmla="*/ 170606 w 9601319"/>
                <a:gd name="connsiteY0" fmla="*/ 66341 h 1933366"/>
                <a:gd name="connsiteX1" fmla="*/ 1336413 w 9601319"/>
                <a:gd name="connsiteY1" fmla="*/ 625501 h 1933366"/>
                <a:gd name="connsiteX2" fmla="*/ 3051949 w 9601319"/>
                <a:gd name="connsiteY2" fmla="*/ 1146752 h 1933366"/>
                <a:gd name="connsiteX3" fmla="*/ 4606358 w 9601319"/>
                <a:gd name="connsiteY3" fmla="*/ 1317343 h 1933366"/>
                <a:gd name="connsiteX4" fmla="*/ 6084942 w 9601319"/>
                <a:gd name="connsiteY4" fmla="*/ 1298388 h 1933366"/>
                <a:gd name="connsiteX5" fmla="*/ 7544570 w 9601319"/>
                <a:gd name="connsiteY5" fmla="*/ 1080411 h 1933366"/>
                <a:gd name="connsiteX6" fmla="*/ 8075344 w 9601319"/>
                <a:gd name="connsiteY6" fmla="*/ 938251 h 1933366"/>
                <a:gd name="connsiteX7" fmla="*/ 8539771 w 9601319"/>
                <a:gd name="connsiteY7" fmla="*/ 796092 h 1933366"/>
                <a:gd name="connsiteX8" fmla="*/ 9136891 w 9601319"/>
                <a:gd name="connsiteY8" fmla="*/ 578115 h 1933366"/>
                <a:gd name="connsiteX9" fmla="*/ 9601319 w 9601319"/>
                <a:gd name="connsiteY9" fmla="*/ 417001 h 1933366"/>
                <a:gd name="connsiteX10" fmla="*/ 9572884 w 9601319"/>
                <a:gd name="connsiteY10" fmla="*/ 1923889 h 1933366"/>
                <a:gd name="connsiteX11" fmla="*/ 177800 w 9601319"/>
                <a:gd name="connsiteY11" fmla="*/ 1933366 h 1933366"/>
                <a:gd name="connsiteX12" fmla="*/ 0 w 9601319"/>
                <a:gd name="connsiteY12" fmla="*/ 0 h 1933366"/>
                <a:gd name="connsiteX13" fmla="*/ 170606 w 9601319"/>
                <a:gd name="connsiteY13" fmla="*/ 66341 h 1933366"/>
                <a:gd name="connsiteX0" fmla="*/ 526206 w 9601319"/>
                <a:gd name="connsiteY0" fmla="*/ 228266 h 1933366"/>
                <a:gd name="connsiteX1" fmla="*/ 1336413 w 9601319"/>
                <a:gd name="connsiteY1" fmla="*/ 625501 h 1933366"/>
                <a:gd name="connsiteX2" fmla="*/ 3051949 w 9601319"/>
                <a:gd name="connsiteY2" fmla="*/ 1146752 h 1933366"/>
                <a:gd name="connsiteX3" fmla="*/ 4606358 w 9601319"/>
                <a:gd name="connsiteY3" fmla="*/ 1317343 h 1933366"/>
                <a:gd name="connsiteX4" fmla="*/ 6084942 w 9601319"/>
                <a:gd name="connsiteY4" fmla="*/ 1298388 h 1933366"/>
                <a:gd name="connsiteX5" fmla="*/ 7544570 w 9601319"/>
                <a:gd name="connsiteY5" fmla="*/ 1080411 h 1933366"/>
                <a:gd name="connsiteX6" fmla="*/ 8075344 w 9601319"/>
                <a:gd name="connsiteY6" fmla="*/ 938251 h 1933366"/>
                <a:gd name="connsiteX7" fmla="*/ 8539771 w 9601319"/>
                <a:gd name="connsiteY7" fmla="*/ 796092 h 1933366"/>
                <a:gd name="connsiteX8" fmla="*/ 9136891 w 9601319"/>
                <a:gd name="connsiteY8" fmla="*/ 578115 h 1933366"/>
                <a:gd name="connsiteX9" fmla="*/ 9601319 w 9601319"/>
                <a:gd name="connsiteY9" fmla="*/ 417001 h 1933366"/>
                <a:gd name="connsiteX10" fmla="*/ 9572884 w 9601319"/>
                <a:gd name="connsiteY10" fmla="*/ 1923889 h 1933366"/>
                <a:gd name="connsiteX11" fmla="*/ 177800 w 9601319"/>
                <a:gd name="connsiteY11" fmla="*/ 1933366 h 1933366"/>
                <a:gd name="connsiteX12" fmla="*/ 0 w 9601319"/>
                <a:gd name="connsiteY12" fmla="*/ 0 h 1933366"/>
                <a:gd name="connsiteX13" fmla="*/ 526206 w 9601319"/>
                <a:gd name="connsiteY13" fmla="*/ 228266 h 1933366"/>
                <a:gd name="connsiteX0" fmla="*/ 348406 w 9423519"/>
                <a:gd name="connsiteY0" fmla="*/ 164766 h 1869866"/>
                <a:gd name="connsiteX1" fmla="*/ 1158613 w 9423519"/>
                <a:gd name="connsiteY1" fmla="*/ 562001 h 1869866"/>
                <a:gd name="connsiteX2" fmla="*/ 2874149 w 9423519"/>
                <a:gd name="connsiteY2" fmla="*/ 1083252 h 1869866"/>
                <a:gd name="connsiteX3" fmla="*/ 4428558 w 9423519"/>
                <a:gd name="connsiteY3" fmla="*/ 1253843 h 1869866"/>
                <a:gd name="connsiteX4" fmla="*/ 5907142 w 9423519"/>
                <a:gd name="connsiteY4" fmla="*/ 1234888 h 1869866"/>
                <a:gd name="connsiteX5" fmla="*/ 7366770 w 9423519"/>
                <a:gd name="connsiteY5" fmla="*/ 1016911 h 1869866"/>
                <a:gd name="connsiteX6" fmla="*/ 7897544 w 9423519"/>
                <a:gd name="connsiteY6" fmla="*/ 874751 h 1869866"/>
                <a:gd name="connsiteX7" fmla="*/ 8361971 w 9423519"/>
                <a:gd name="connsiteY7" fmla="*/ 732592 h 1869866"/>
                <a:gd name="connsiteX8" fmla="*/ 8959091 w 9423519"/>
                <a:gd name="connsiteY8" fmla="*/ 514615 h 1869866"/>
                <a:gd name="connsiteX9" fmla="*/ 9423519 w 9423519"/>
                <a:gd name="connsiteY9" fmla="*/ 353501 h 1869866"/>
                <a:gd name="connsiteX10" fmla="*/ 9395084 w 9423519"/>
                <a:gd name="connsiteY10" fmla="*/ 1860389 h 1869866"/>
                <a:gd name="connsiteX11" fmla="*/ 0 w 9423519"/>
                <a:gd name="connsiteY11" fmla="*/ 1869866 h 1869866"/>
                <a:gd name="connsiteX12" fmla="*/ 31750 w 9423519"/>
                <a:gd name="connsiteY12" fmla="*/ 0 h 1869866"/>
                <a:gd name="connsiteX13" fmla="*/ 348406 w 9423519"/>
                <a:gd name="connsiteY13" fmla="*/ 164766 h 1869866"/>
                <a:gd name="connsiteX0" fmla="*/ 348406 w 9423519"/>
                <a:gd name="connsiteY0" fmla="*/ 171116 h 1876216"/>
                <a:gd name="connsiteX1" fmla="*/ 1158613 w 9423519"/>
                <a:gd name="connsiteY1" fmla="*/ 568351 h 1876216"/>
                <a:gd name="connsiteX2" fmla="*/ 2874149 w 9423519"/>
                <a:gd name="connsiteY2" fmla="*/ 1089602 h 1876216"/>
                <a:gd name="connsiteX3" fmla="*/ 4428558 w 9423519"/>
                <a:gd name="connsiteY3" fmla="*/ 1260193 h 1876216"/>
                <a:gd name="connsiteX4" fmla="*/ 5907142 w 9423519"/>
                <a:gd name="connsiteY4" fmla="*/ 1241238 h 1876216"/>
                <a:gd name="connsiteX5" fmla="*/ 7366770 w 9423519"/>
                <a:gd name="connsiteY5" fmla="*/ 1023261 h 1876216"/>
                <a:gd name="connsiteX6" fmla="*/ 7897544 w 9423519"/>
                <a:gd name="connsiteY6" fmla="*/ 881101 h 1876216"/>
                <a:gd name="connsiteX7" fmla="*/ 8361971 w 9423519"/>
                <a:gd name="connsiteY7" fmla="*/ 738942 h 1876216"/>
                <a:gd name="connsiteX8" fmla="*/ 8959091 w 9423519"/>
                <a:gd name="connsiteY8" fmla="*/ 520965 h 1876216"/>
                <a:gd name="connsiteX9" fmla="*/ 9423519 w 9423519"/>
                <a:gd name="connsiteY9" fmla="*/ 359851 h 1876216"/>
                <a:gd name="connsiteX10" fmla="*/ 9395084 w 9423519"/>
                <a:gd name="connsiteY10" fmla="*/ 1866739 h 1876216"/>
                <a:gd name="connsiteX11" fmla="*/ 0 w 9423519"/>
                <a:gd name="connsiteY11" fmla="*/ 1876216 h 1876216"/>
                <a:gd name="connsiteX12" fmla="*/ 0 w 9423519"/>
                <a:gd name="connsiteY12" fmla="*/ 0 h 1876216"/>
                <a:gd name="connsiteX13" fmla="*/ 348406 w 9423519"/>
                <a:gd name="connsiteY13" fmla="*/ 171116 h 1876216"/>
                <a:gd name="connsiteX0" fmla="*/ 348406 w 9423519"/>
                <a:gd name="connsiteY0" fmla="*/ 171116 h 1873041"/>
                <a:gd name="connsiteX1" fmla="*/ 1158613 w 9423519"/>
                <a:gd name="connsiteY1" fmla="*/ 568351 h 1873041"/>
                <a:gd name="connsiteX2" fmla="*/ 2874149 w 9423519"/>
                <a:gd name="connsiteY2" fmla="*/ 1089602 h 1873041"/>
                <a:gd name="connsiteX3" fmla="*/ 4428558 w 9423519"/>
                <a:gd name="connsiteY3" fmla="*/ 1260193 h 1873041"/>
                <a:gd name="connsiteX4" fmla="*/ 5907142 w 9423519"/>
                <a:gd name="connsiteY4" fmla="*/ 1241238 h 1873041"/>
                <a:gd name="connsiteX5" fmla="*/ 7366770 w 9423519"/>
                <a:gd name="connsiteY5" fmla="*/ 1023261 h 1873041"/>
                <a:gd name="connsiteX6" fmla="*/ 7897544 w 9423519"/>
                <a:gd name="connsiteY6" fmla="*/ 881101 h 1873041"/>
                <a:gd name="connsiteX7" fmla="*/ 8361971 w 9423519"/>
                <a:gd name="connsiteY7" fmla="*/ 738942 h 1873041"/>
                <a:gd name="connsiteX8" fmla="*/ 8959091 w 9423519"/>
                <a:gd name="connsiteY8" fmla="*/ 520965 h 1873041"/>
                <a:gd name="connsiteX9" fmla="*/ 9423519 w 9423519"/>
                <a:gd name="connsiteY9" fmla="*/ 359851 h 1873041"/>
                <a:gd name="connsiteX10" fmla="*/ 9395084 w 9423519"/>
                <a:gd name="connsiteY10" fmla="*/ 1866739 h 1873041"/>
                <a:gd name="connsiteX11" fmla="*/ 9525 w 9423519"/>
                <a:gd name="connsiteY11" fmla="*/ 1873041 h 1873041"/>
                <a:gd name="connsiteX12" fmla="*/ 0 w 9423519"/>
                <a:gd name="connsiteY12" fmla="*/ 0 h 1873041"/>
                <a:gd name="connsiteX13" fmla="*/ 348406 w 9423519"/>
                <a:gd name="connsiteY13" fmla="*/ 171116 h 1873041"/>
                <a:gd name="connsiteX0" fmla="*/ 348406 w 9423519"/>
                <a:gd name="connsiteY0" fmla="*/ 171116 h 1873041"/>
                <a:gd name="connsiteX1" fmla="*/ 1158613 w 9423519"/>
                <a:gd name="connsiteY1" fmla="*/ 568351 h 1873041"/>
                <a:gd name="connsiteX2" fmla="*/ 2874149 w 9423519"/>
                <a:gd name="connsiteY2" fmla="*/ 1089602 h 1873041"/>
                <a:gd name="connsiteX3" fmla="*/ 4428558 w 9423519"/>
                <a:gd name="connsiteY3" fmla="*/ 1260193 h 1873041"/>
                <a:gd name="connsiteX4" fmla="*/ 5907142 w 9423519"/>
                <a:gd name="connsiteY4" fmla="*/ 1241238 h 1873041"/>
                <a:gd name="connsiteX5" fmla="*/ 7366770 w 9423519"/>
                <a:gd name="connsiteY5" fmla="*/ 1023261 h 1873041"/>
                <a:gd name="connsiteX6" fmla="*/ 7897544 w 9423519"/>
                <a:gd name="connsiteY6" fmla="*/ 881101 h 1873041"/>
                <a:gd name="connsiteX7" fmla="*/ 8361971 w 9423519"/>
                <a:gd name="connsiteY7" fmla="*/ 738942 h 1873041"/>
                <a:gd name="connsiteX8" fmla="*/ 8959091 w 9423519"/>
                <a:gd name="connsiteY8" fmla="*/ 520965 h 1873041"/>
                <a:gd name="connsiteX9" fmla="*/ 9423519 w 9423519"/>
                <a:gd name="connsiteY9" fmla="*/ 359851 h 1873041"/>
                <a:gd name="connsiteX10" fmla="*/ 9395084 w 9423519"/>
                <a:gd name="connsiteY10" fmla="*/ 1866739 h 1873041"/>
                <a:gd name="connsiteX11" fmla="*/ 3175 w 9423519"/>
                <a:gd name="connsiteY11" fmla="*/ 1873041 h 1873041"/>
                <a:gd name="connsiteX12" fmla="*/ 0 w 9423519"/>
                <a:gd name="connsiteY12" fmla="*/ 0 h 1873041"/>
                <a:gd name="connsiteX13" fmla="*/ 348406 w 9423519"/>
                <a:gd name="connsiteY13" fmla="*/ 171116 h 1873041"/>
                <a:gd name="connsiteX0" fmla="*/ 348406 w 9423519"/>
                <a:gd name="connsiteY0" fmla="*/ 180641 h 1882566"/>
                <a:gd name="connsiteX1" fmla="*/ 1158613 w 9423519"/>
                <a:gd name="connsiteY1" fmla="*/ 577876 h 1882566"/>
                <a:gd name="connsiteX2" fmla="*/ 2874149 w 9423519"/>
                <a:gd name="connsiteY2" fmla="*/ 1099127 h 1882566"/>
                <a:gd name="connsiteX3" fmla="*/ 4428558 w 9423519"/>
                <a:gd name="connsiteY3" fmla="*/ 1269718 h 1882566"/>
                <a:gd name="connsiteX4" fmla="*/ 5907142 w 9423519"/>
                <a:gd name="connsiteY4" fmla="*/ 1250763 h 1882566"/>
                <a:gd name="connsiteX5" fmla="*/ 7366770 w 9423519"/>
                <a:gd name="connsiteY5" fmla="*/ 1032786 h 1882566"/>
                <a:gd name="connsiteX6" fmla="*/ 7897544 w 9423519"/>
                <a:gd name="connsiteY6" fmla="*/ 890626 h 1882566"/>
                <a:gd name="connsiteX7" fmla="*/ 8361971 w 9423519"/>
                <a:gd name="connsiteY7" fmla="*/ 748467 h 1882566"/>
                <a:gd name="connsiteX8" fmla="*/ 8959091 w 9423519"/>
                <a:gd name="connsiteY8" fmla="*/ 530490 h 1882566"/>
                <a:gd name="connsiteX9" fmla="*/ 9423519 w 9423519"/>
                <a:gd name="connsiteY9" fmla="*/ 369376 h 1882566"/>
                <a:gd name="connsiteX10" fmla="*/ 9395084 w 9423519"/>
                <a:gd name="connsiteY10" fmla="*/ 1876264 h 1882566"/>
                <a:gd name="connsiteX11" fmla="*/ 3175 w 9423519"/>
                <a:gd name="connsiteY11" fmla="*/ 1882566 h 1882566"/>
                <a:gd name="connsiteX12" fmla="*/ 0 w 9423519"/>
                <a:gd name="connsiteY12" fmla="*/ 0 h 1882566"/>
                <a:gd name="connsiteX13" fmla="*/ 348406 w 9423519"/>
                <a:gd name="connsiteY13" fmla="*/ 180641 h 1882566"/>
                <a:gd name="connsiteX0" fmla="*/ 348406 w 9423519"/>
                <a:gd name="connsiteY0" fmla="*/ 180641 h 1882566"/>
                <a:gd name="connsiteX1" fmla="*/ 1158613 w 9423519"/>
                <a:gd name="connsiteY1" fmla="*/ 577876 h 1882566"/>
                <a:gd name="connsiteX2" fmla="*/ 2874149 w 9423519"/>
                <a:gd name="connsiteY2" fmla="*/ 1099127 h 1882566"/>
                <a:gd name="connsiteX3" fmla="*/ 4428558 w 9423519"/>
                <a:gd name="connsiteY3" fmla="*/ 1269718 h 1882566"/>
                <a:gd name="connsiteX4" fmla="*/ 5907142 w 9423519"/>
                <a:gd name="connsiteY4" fmla="*/ 1250763 h 1882566"/>
                <a:gd name="connsiteX5" fmla="*/ 7366770 w 9423519"/>
                <a:gd name="connsiteY5" fmla="*/ 1032786 h 1882566"/>
                <a:gd name="connsiteX6" fmla="*/ 7897544 w 9423519"/>
                <a:gd name="connsiteY6" fmla="*/ 890626 h 1882566"/>
                <a:gd name="connsiteX7" fmla="*/ 8361971 w 9423519"/>
                <a:gd name="connsiteY7" fmla="*/ 748467 h 1882566"/>
                <a:gd name="connsiteX8" fmla="*/ 8959091 w 9423519"/>
                <a:gd name="connsiteY8" fmla="*/ 530490 h 1882566"/>
                <a:gd name="connsiteX9" fmla="*/ 9423519 w 9423519"/>
                <a:gd name="connsiteY9" fmla="*/ 369376 h 1882566"/>
                <a:gd name="connsiteX10" fmla="*/ 9144259 w 9423519"/>
                <a:gd name="connsiteY10" fmla="*/ 1879439 h 1882566"/>
                <a:gd name="connsiteX11" fmla="*/ 3175 w 9423519"/>
                <a:gd name="connsiteY11" fmla="*/ 1882566 h 1882566"/>
                <a:gd name="connsiteX12" fmla="*/ 0 w 9423519"/>
                <a:gd name="connsiteY12" fmla="*/ 0 h 1882566"/>
                <a:gd name="connsiteX13" fmla="*/ 348406 w 9423519"/>
                <a:gd name="connsiteY13" fmla="*/ 180641 h 1882566"/>
                <a:gd name="connsiteX0" fmla="*/ 348406 w 9423519"/>
                <a:gd name="connsiteY0" fmla="*/ 180641 h 1882566"/>
                <a:gd name="connsiteX1" fmla="*/ 1158613 w 9423519"/>
                <a:gd name="connsiteY1" fmla="*/ 577876 h 1882566"/>
                <a:gd name="connsiteX2" fmla="*/ 2874149 w 9423519"/>
                <a:gd name="connsiteY2" fmla="*/ 1099127 h 1882566"/>
                <a:gd name="connsiteX3" fmla="*/ 4428558 w 9423519"/>
                <a:gd name="connsiteY3" fmla="*/ 1269718 h 1882566"/>
                <a:gd name="connsiteX4" fmla="*/ 5907142 w 9423519"/>
                <a:gd name="connsiteY4" fmla="*/ 1250763 h 1882566"/>
                <a:gd name="connsiteX5" fmla="*/ 7366770 w 9423519"/>
                <a:gd name="connsiteY5" fmla="*/ 1032786 h 1882566"/>
                <a:gd name="connsiteX6" fmla="*/ 7897544 w 9423519"/>
                <a:gd name="connsiteY6" fmla="*/ 890626 h 1882566"/>
                <a:gd name="connsiteX7" fmla="*/ 8361971 w 9423519"/>
                <a:gd name="connsiteY7" fmla="*/ 748467 h 1882566"/>
                <a:gd name="connsiteX8" fmla="*/ 8651116 w 9423519"/>
                <a:gd name="connsiteY8" fmla="*/ 644790 h 1882566"/>
                <a:gd name="connsiteX9" fmla="*/ 9423519 w 9423519"/>
                <a:gd name="connsiteY9" fmla="*/ 369376 h 1882566"/>
                <a:gd name="connsiteX10" fmla="*/ 9144259 w 9423519"/>
                <a:gd name="connsiteY10" fmla="*/ 1879439 h 1882566"/>
                <a:gd name="connsiteX11" fmla="*/ 3175 w 9423519"/>
                <a:gd name="connsiteY11" fmla="*/ 1882566 h 1882566"/>
                <a:gd name="connsiteX12" fmla="*/ 0 w 9423519"/>
                <a:gd name="connsiteY12" fmla="*/ 0 h 1882566"/>
                <a:gd name="connsiteX13" fmla="*/ 348406 w 9423519"/>
                <a:gd name="connsiteY13" fmla="*/ 180641 h 1882566"/>
                <a:gd name="connsiteX0" fmla="*/ 348406 w 9147294"/>
                <a:gd name="connsiteY0" fmla="*/ 180641 h 1882566"/>
                <a:gd name="connsiteX1" fmla="*/ 1158613 w 9147294"/>
                <a:gd name="connsiteY1" fmla="*/ 577876 h 1882566"/>
                <a:gd name="connsiteX2" fmla="*/ 2874149 w 9147294"/>
                <a:gd name="connsiteY2" fmla="*/ 1099127 h 1882566"/>
                <a:gd name="connsiteX3" fmla="*/ 4428558 w 9147294"/>
                <a:gd name="connsiteY3" fmla="*/ 1269718 h 1882566"/>
                <a:gd name="connsiteX4" fmla="*/ 5907142 w 9147294"/>
                <a:gd name="connsiteY4" fmla="*/ 1250763 h 1882566"/>
                <a:gd name="connsiteX5" fmla="*/ 7366770 w 9147294"/>
                <a:gd name="connsiteY5" fmla="*/ 1032786 h 1882566"/>
                <a:gd name="connsiteX6" fmla="*/ 7897544 w 9147294"/>
                <a:gd name="connsiteY6" fmla="*/ 890626 h 1882566"/>
                <a:gd name="connsiteX7" fmla="*/ 8361971 w 9147294"/>
                <a:gd name="connsiteY7" fmla="*/ 748467 h 1882566"/>
                <a:gd name="connsiteX8" fmla="*/ 8651116 w 9147294"/>
                <a:gd name="connsiteY8" fmla="*/ 644790 h 1882566"/>
                <a:gd name="connsiteX9" fmla="*/ 9147294 w 9147294"/>
                <a:gd name="connsiteY9" fmla="*/ 461451 h 1882566"/>
                <a:gd name="connsiteX10" fmla="*/ 9144259 w 9147294"/>
                <a:gd name="connsiteY10" fmla="*/ 1879439 h 1882566"/>
                <a:gd name="connsiteX11" fmla="*/ 3175 w 9147294"/>
                <a:gd name="connsiteY11" fmla="*/ 1882566 h 1882566"/>
                <a:gd name="connsiteX12" fmla="*/ 0 w 9147294"/>
                <a:gd name="connsiteY12" fmla="*/ 0 h 1882566"/>
                <a:gd name="connsiteX13" fmla="*/ 348406 w 9147294"/>
                <a:gd name="connsiteY13" fmla="*/ 180641 h 188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7294" h="1882566">
                  <a:moveTo>
                    <a:pt x="348406" y="180641"/>
                  </a:moveTo>
                  <a:lnTo>
                    <a:pt x="1158613" y="577876"/>
                  </a:lnTo>
                  <a:lnTo>
                    <a:pt x="2874149" y="1099127"/>
                  </a:lnTo>
                  <a:lnTo>
                    <a:pt x="4428558" y="1269718"/>
                  </a:lnTo>
                  <a:lnTo>
                    <a:pt x="5907142" y="1250763"/>
                  </a:lnTo>
                  <a:lnTo>
                    <a:pt x="7366770" y="1032786"/>
                  </a:lnTo>
                  <a:lnTo>
                    <a:pt x="7897544" y="890626"/>
                  </a:lnTo>
                  <a:lnTo>
                    <a:pt x="8361971" y="748467"/>
                  </a:lnTo>
                  <a:lnTo>
                    <a:pt x="8651116" y="644790"/>
                  </a:lnTo>
                  <a:lnTo>
                    <a:pt x="9147294" y="461451"/>
                  </a:lnTo>
                  <a:cubicBezTo>
                    <a:pt x="9146282" y="934114"/>
                    <a:pt x="9145271" y="1406776"/>
                    <a:pt x="9144259" y="1879439"/>
                  </a:cubicBezTo>
                  <a:lnTo>
                    <a:pt x="3175" y="1882566"/>
                  </a:lnTo>
                  <a:cubicBezTo>
                    <a:pt x="2117" y="1258219"/>
                    <a:pt x="1058" y="624347"/>
                    <a:pt x="0" y="0"/>
                  </a:cubicBezTo>
                  <a:lnTo>
                    <a:pt x="348406" y="1806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Forme libre 9"/>
            <p:cNvSpPr/>
            <p:nvPr/>
          </p:nvSpPr>
          <p:spPr>
            <a:xfrm rot="21335072">
              <a:off x="-478553" y="-1018680"/>
              <a:ext cx="9730408" cy="2339485"/>
            </a:xfrm>
            <a:custGeom>
              <a:avLst/>
              <a:gdLst>
                <a:gd name="connsiteX0" fmla="*/ 62302 w 9262191"/>
                <a:gd name="connsiteY0" fmla="*/ 510793 h 2838245"/>
                <a:gd name="connsiteX1" fmla="*/ 513152 w 9262191"/>
                <a:gd name="connsiteY1" fmla="*/ 917193 h 2838245"/>
                <a:gd name="connsiteX2" fmla="*/ 1129102 w 9262191"/>
                <a:gd name="connsiteY2" fmla="*/ 1387093 h 2838245"/>
                <a:gd name="connsiteX3" fmla="*/ 1656152 w 9262191"/>
                <a:gd name="connsiteY3" fmla="*/ 1723643 h 2838245"/>
                <a:gd name="connsiteX4" fmla="*/ 2291152 w 9262191"/>
                <a:gd name="connsiteY4" fmla="*/ 2053843 h 2838245"/>
                <a:gd name="connsiteX5" fmla="*/ 2767402 w 9262191"/>
                <a:gd name="connsiteY5" fmla="*/ 2263393 h 2838245"/>
                <a:gd name="connsiteX6" fmla="*/ 3510352 w 9262191"/>
                <a:gd name="connsiteY6" fmla="*/ 2511043 h 2838245"/>
                <a:gd name="connsiteX7" fmla="*/ 4119952 w 9262191"/>
                <a:gd name="connsiteY7" fmla="*/ 2657093 h 2838245"/>
                <a:gd name="connsiteX8" fmla="*/ 4596202 w 9262191"/>
                <a:gd name="connsiteY8" fmla="*/ 2739643 h 2838245"/>
                <a:gd name="connsiteX9" fmla="*/ 5193102 w 9262191"/>
                <a:gd name="connsiteY9" fmla="*/ 2809493 h 2838245"/>
                <a:gd name="connsiteX10" fmla="*/ 6012252 w 9262191"/>
                <a:gd name="connsiteY10" fmla="*/ 2834893 h 2838245"/>
                <a:gd name="connsiteX11" fmla="*/ 6983802 w 9262191"/>
                <a:gd name="connsiteY11" fmla="*/ 2739643 h 2838245"/>
                <a:gd name="connsiteX12" fmla="*/ 7669602 w 9262191"/>
                <a:gd name="connsiteY12" fmla="*/ 2618993 h 2838245"/>
                <a:gd name="connsiteX13" fmla="*/ 8476052 w 9262191"/>
                <a:gd name="connsiteY13" fmla="*/ 2390393 h 2838245"/>
                <a:gd name="connsiteX14" fmla="*/ 8984052 w 9262191"/>
                <a:gd name="connsiteY14" fmla="*/ 2206243 h 2838245"/>
                <a:gd name="connsiteX15" fmla="*/ 9219002 w 9262191"/>
                <a:gd name="connsiteY15" fmla="*/ 2098293 h 2838245"/>
                <a:gd name="connsiteX16" fmla="*/ 9225352 w 9262191"/>
                <a:gd name="connsiteY16" fmla="*/ 2028443 h 2838245"/>
                <a:gd name="connsiteX17" fmla="*/ 8838002 w 9262191"/>
                <a:gd name="connsiteY17" fmla="*/ 2174493 h 2838245"/>
                <a:gd name="connsiteX18" fmla="*/ 8336352 w 9262191"/>
                <a:gd name="connsiteY18" fmla="*/ 2326893 h 2838245"/>
                <a:gd name="connsiteX19" fmla="*/ 7834702 w 9262191"/>
                <a:gd name="connsiteY19" fmla="*/ 2447543 h 2838245"/>
                <a:gd name="connsiteX20" fmla="*/ 7167952 w 9262191"/>
                <a:gd name="connsiteY20" fmla="*/ 2561843 h 2838245"/>
                <a:gd name="connsiteX21" fmla="*/ 6418652 w 9262191"/>
                <a:gd name="connsiteY21" fmla="*/ 2618993 h 2838245"/>
                <a:gd name="connsiteX22" fmla="*/ 5599502 w 9262191"/>
                <a:gd name="connsiteY22" fmla="*/ 2612643 h 2838245"/>
                <a:gd name="connsiteX23" fmla="*/ 4780352 w 9262191"/>
                <a:gd name="connsiteY23" fmla="*/ 2517393 h 2838245"/>
                <a:gd name="connsiteX24" fmla="*/ 4043752 w 9262191"/>
                <a:gd name="connsiteY24" fmla="*/ 2358643 h 2838245"/>
                <a:gd name="connsiteX25" fmla="*/ 3415102 w 9262191"/>
                <a:gd name="connsiteY25" fmla="*/ 2174493 h 2838245"/>
                <a:gd name="connsiteX26" fmla="*/ 2595952 w 9262191"/>
                <a:gd name="connsiteY26" fmla="*/ 1844293 h 2838245"/>
                <a:gd name="connsiteX27" fmla="*/ 1903802 w 9262191"/>
                <a:gd name="connsiteY27" fmla="*/ 1482343 h 2838245"/>
                <a:gd name="connsiteX28" fmla="*/ 1325952 w 9262191"/>
                <a:gd name="connsiteY28" fmla="*/ 1107693 h 2838245"/>
                <a:gd name="connsiteX29" fmla="*/ 849702 w 9262191"/>
                <a:gd name="connsiteY29" fmla="*/ 752093 h 2838245"/>
                <a:gd name="connsiteX30" fmla="*/ 373452 w 9262191"/>
                <a:gd name="connsiteY30" fmla="*/ 326643 h 2838245"/>
                <a:gd name="connsiteX31" fmla="*/ 36902 w 9262191"/>
                <a:gd name="connsiteY31" fmla="*/ 2793 h 2838245"/>
                <a:gd name="connsiteX32" fmla="*/ 62302 w 9262191"/>
                <a:gd name="connsiteY32" fmla="*/ 510793 h 283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262191" h="2838245">
                  <a:moveTo>
                    <a:pt x="62302" y="510793"/>
                  </a:moveTo>
                  <a:cubicBezTo>
                    <a:pt x="141677" y="663193"/>
                    <a:pt x="335352" y="771143"/>
                    <a:pt x="513152" y="917193"/>
                  </a:cubicBezTo>
                  <a:cubicBezTo>
                    <a:pt x="690952" y="1063243"/>
                    <a:pt x="938602" y="1252685"/>
                    <a:pt x="1129102" y="1387093"/>
                  </a:cubicBezTo>
                  <a:cubicBezTo>
                    <a:pt x="1319602" y="1521501"/>
                    <a:pt x="1462477" y="1612518"/>
                    <a:pt x="1656152" y="1723643"/>
                  </a:cubicBezTo>
                  <a:cubicBezTo>
                    <a:pt x="1849827" y="1834768"/>
                    <a:pt x="2105944" y="1963885"/>
                    <a:pt x="2291152" y="2053843"/>
                  </a:cubicBezTo>
                  <a:cubicBezTo>
                    <a:pt x="2476360" y="2143801"/>
                    <a:pt x="2564202" y="2187193"/>
                    <a:pt x="2767402" y="2263393"/>
                  </a:cubicBezTo>
                  <a:cubicBezTo>
                    <a:pt x="2970602" y="2339593"/>
                    <a:pt x="3284927" y="2445426"/>
                    <a:pt x="3510352" y="2511043"/>
                  </a:cubicBezTo>
                  <a:cubicBezTo>
                    <a:pt x="3735777" y="2576660"/>
                    <a:pt x="3938977" y="2618993"/>
                    <a:pt x="4119952" y="2657093"/>
                  </a:cubicBezTo>
                  <a:cubicBezTo>
                    <a:pt x="4300927" y="2695193"/>
                    <a:pt x="4417344" y="2714243"/>
                    <a:pt x="4596202" y="2739643"/>
                  </a:cubicBezTo>
                  <a:cubicBezTo>
                    <a:pt x="4775060" y="2765043"/>
                    <a:pt x="4957094" y="2793618"/>
                    <a:pt x="5193102" y="2809493"/>
                  </a:cubicBezTo>
                  <a:cubicBezTo>
                    <a:pt x="5429110" y="2825368"/>
                    <a:pt x="5713802" y="2846535"/>
                    <a:pt x="6012252" y="2834893"/>
                  </a:cubicBezTo>
                  <a:cubicBezTo>
                    <a:pt x="6310702" y="2823251"/>
                    <a:pt x="6707577" y="2775626"/>
                    <a:pt x="6983802" y="2739643"/>
                  </a:cubicBezTo>
                  <a:cubicBezTo>
                    <a:pt x="7260027" y="2703660"/>
                    <a:pt x="7420894" y="2677201"/>
                    <a:pt x="7669602" y="2618993"/>
                  </a:cubicBezTo>
                  <a:cubicBezTo>
                    <a:pt x="7918310" y="2560785"/>
                    <a:pt x="8256977" y="2459185"/>
                    <a:pt x="8476052" y="2390393"/>
                  </a:cubicBezTo>
                  <a:cubicBezTo>
                    <a:pt x="8695127" y="2321601"/>
                    <a:pt x="8860227" y="2254926"/>
                    <a:pt x="8984052" y="2206243"/>
                  </a:cubicBezTo>
                  <a:cubicBezTo>
                    <a:pt x="9107877" y="2157560"/>
                    <a:pt x="9178786" y="2127926"/>
                    <a:pt x="9219002" y="2098293"/>
                  </a:cubicBezTo>
                  <a:cubicBezTo>
                    <a:pt x="9259218" y="2068660"/>
                    <a:pt x="9288852" y="2015743"/>
                    <a:pt x="9225352" y="2028443"/>
                  </a:cubicBezTo>
                  <a:cubicBezTo>
                    <a:pt x="9161852" y="2041143"/>
                    <a:pt x="8986168" y="2124751"/>
                    <a:pt x="8838002" y="2174493"/>
                  </a:cubicBezTo>
                  <a:cubicBezTo>
                    <a:pt x="8689836" y="2224235"/>
                    <a:pt x="8503569" y="2281385"/>
                    <a:pt x="8336352" y="2326893"/>
                  </a:cubicBezTo>
                  <a:cubicBezTo>
                    <a:pt x="8169135" y="2372401"/>
                    <a:pt x="8029435" y="2408385"/>
                    <a:pt x="7834702" y="2447543"/>
                  </a:cubicBezTo>
                  <a:cubicBezTo>
                    <a:pt x="7639969" y="2486701"/>
                    <a:pt x="7403960" y="2533268"/>
                    <a:pt x="7167952" y="2561843"/>
                  </a:cubicBezTo>
                  <a:cubicBezTo>
                    <a:pt x="6931944" y="2590418"/>
                    <a:pt x="6680060" y="2610526"/>
                    <a:pt x="6418652" y="2618993"/>
                  </a:cubicBezTo>
                  <a:cubicBezTo>
                    <a:pt x="6157244" y="2627460"/>
                    <a:pt x="5872552" y="2629576"/>
                    <a:pt x="5599502" y="2612643"/>
                  </a:cubicBezTo>
                  <a:cubicBezTo>
                    <a:pt x="5326452" y="2595710"/>
                    <a:pt x="5039644" y="2559726"/>
                    <a:pt x="4780352" y="2517393"/>
                  </a:cubicBezTo>
                  <a:cubicBezTo>
                    <a:pt x="4521060" y="2475060"/>
                    <a:pt x="4271294" y="2415793"/>
                    <a:pt x="4043752" y="2358643"/>
                  </a:cubicBezTo>
                  <a:cubicBezTo>
                    <a:pt x="3816210" y="2301493"/>
                    <a:pt x="3656402" y="2260218"/>
                    <a:pt x="3415102" y="2174493"/>
                  </a:cubicBezTo>
                  <a:cubicBezTo>
                    <a:pt x="3173802" y="2088768"/>
                    <a:pt x="2847835" y="1959651"/>
                    <a:pt x="2595952" y="1844293"/>
                  </a:cubicBezTo>
                  <a:cubicBezTo>
                    <a:pt x="2344069" y="1728935"/>
                    <a:pt x="2115469" y="1605110"/>
                    <a:pt x="1903802" y="1482343"/>
                  </a:cubicBezTo>
                  <a:cubicBezTo>
                    <a:pt x="1692135" y="1359576"/>
                    <a:pt x="1501635" y="1229401"/>
                    <a:pt x="1325952" y="1107693"/>
                  </a:cubicBezTo>
                  <a:cubicBezTo>
                    <a:pt x="1150269" y="985985"/>
                    <a:pt x="1008452" y="882268"/>
                    <a:pt x="849702" y="752093"/>
                  </a:cubicBezTo>
                  <a:cubicBezTo>
                    <a:pt x="690952" y="621918"/>
                    <a:pt x="508919" y="451526"/>
                    <a:pt x="373452" y="326643"/>
                  </a:cubicBezTo>
                  <a:cubicBezTo>
                    <a:pt x="237985" y="201760"/>
                    <a:pt x="88760" y="-27899"/>
                    <a:pt x="36902" y="2793"/>
                  </a:cubicBezTo>
                  <a:cubicBezTo>
                    <a:pt x="-14956" y="33485"/>
                    <a:pt x="-17073" y="358393"/>
                    <a:pt x="62302" y="5107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E5389"/>
                </a:gs>
                <a:gs pos="100000">
                  <a:srgbClr val="EFC734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5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 descr="ICSM_trans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35" y="88069"/>
            <a:ext cx="719999" cy="719999"/>
          </a:xfrm>
          <a:prstGeom prst="rect">
            <a:avLst/>
          </a:prstGeom>
        </p:spPr>
      </p:pic>
      <p:sp>
        <p:nvSpPr>
          <p:cNvPr id="14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 anchor="t" anchorCtr="0">
            <a:noAutofit/>
          </a:bodyPr>
          <a:lstStyle>
            <a:lvl1pPr>
              <a:defRPr sz="2800" b="1">
                <a:solidFill>
                  <a:srgbClr val="1E5389"/>
                </a:solidFill>
                <a:latin typeface="Verdana"/>
                <a:cs typeface="Verdana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6939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8866C-A11C-9640-BA0A-FDAC718C8EFF}" type="datetime1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5353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15D3A-8900-5E43-A9AB-D7A461D15D4E}" type="datetime1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692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511D-3FB7-9745-BB60-A14F6BC7B703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24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291B8-3790-8949-993A-AAE73B08CD50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002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Users\sp222919\AppData\Local\Microsoft\Windows\Temporary Internet Files\Content.Outlook\MBZNUMYS\IMG_1558.JPG"/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5425"/>
            <a:ext cx="9144000" cy="410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r 9"/>
          <p:cNvGrpSpPr/>
          <p:nvPr userDrawn="1"/>
        </p:nvGrpSpPr>
        <p:grpSpPr>
          <a:xfrm>
            <a:off x="-116622" y="1203758"/>
            <a:ext cx="9366719" cy="3142607"/>
            <a:chOff x="-116622" y="1203758"/>
            <a:chExt cx="9366719" cy="3142607"/>
          </a:xfrm>
        </p:grpSpPr>
        <p:sp>
          <p:nvSpPr>
            <p:cNvPr id="11" name="Forme libre 10"/>
            <p:cNvSpPr/>
            <p:nvPr/>
          </p:nvSpPr>
          <p:spPr>
            <a:xfrm>
              <a:off x="-6728" y="1395740"/>
              <a:ext cx="9155885" cy="2950625"/>
            </a:xfrm>
            <a:custGeom>
              <a:avLst/>
              <a:gdLst>
                <a:gd name="connsiteX0" fmla="*/ 38777 w 9616590"/>
                <a:gd name="connsiteY0" fmla="*/ 0 h 2956975"/>
                <a:gd name="connsiteX1" fmla="*/ 1095439 w 9616590"/>
                <a:gd name="connsiteY1" fmla="*/ 940415 h 2956975"/>
                <a:gd name="connsiteX2" fmla="*/ 2501089 w 9616590"/>
                <a:gd name="connsiteY2" fmla="*/ 1803270 h 2956975"/>
                <a:gd name="connsiteX3" fmla="*/ 3955211 w 9616590"/>
                <a:gd name="connsiteY3" fmla="*/ 2297715 h 2956975"/>
                <a:gd name="connsiteX4" fmla="*/ 5254226 w 9616590"/>
                <a:gd name="connsiteY4" fmla="*/ 2530395 h 2956975"/>
                <a:gd name="connsiteX5" fmla="*/ 6456299 w 9616590"/>
                <a:gd name="connsiteY5" fmla="*/ 2559480 h 2956975"/>
                <a:gd name="connsiteX6" fmla="*/ 7193054 w 9616590"/>
                <a:gd name="connsiteY6" fmla="*/ 2501310 h 2956975"/>
                <a:gd name="connsiteX7" fmla="*/ 7958892 w 9616590"/>
                <a:gd name="connsiteY7" fmla="*/ 2375275 h 2956975"/>
                <a:gd name="connsiteX8" fmla="*/ 8647176 w 9616590"/>
                <a:gd name="connsiteY8" fmla="*/ 2191070 h 2956975"/>
                <a:gd name="connsiteX9" fmla="*/ 9257907 w 9616590"/>
                <a:gd name="connsiteY9" fmla="*/ 1987475 h 2956975"/>
                <a:gd name="connsiteX10" fmla="*/ 9616590 w 9616590"/>
                <a:gd name="connsiteY10" fmla="*/ 1832355 h 2956975"/>
                <a:gd name="connsiteX11" fmla="*/ 9597202 w 9616590"/>
                <a:gd name="connsiteY11" fmla="*/ 2956975 h 2956975"/>
                <a:gd name="connsiteX12" fmla="*/ 0 w 9616590"/>
                <a:gd name="connsiteY12" fmla="*/ 2889110 h 2956975"/>
                <a:gd name="connsiteX13" fmla="*/ 38777 w 9616590"/>
                <a:gd name="connsiteY13" fmla="*/ 0 h 2956975"/>
                <a:gd name="connsiteX0" fmla="*/ 0 w 9577813"/>
                <a:gd name="connsiteY0" fmla="*/ 0 h 2956975"/>
                <a:gd name="connsiteX1" fmla="*/ 1056662 w 9577813"/>
                <a:gd name="connsiteY1" fmla="*/ 940415 h 2956975"/>
                <a:gd name="connsiteX2" fmla="*/ 2462312 w 9577813"/>
                <a:gd name="connsiteY2" fmla="*/ 1803270 h 2956975"/>
                <a:gd name="connsiteX3" fmla="*/ 3916434 w 9577813"/>
                <a:gd name="connsiteY3" fmla="*/ 2297715 h 2956975"/>
                <a:gd name="connsiteX4" fmla="*/ 5215449 w 9577813"/>
                <a:gd name="connsiteY4" fmla="*/ 2530395 h 2956975"/>
                <a:gd name="connsiteX5" fmla="*/ 6417522 w 9577813"/>
                <a:gd name="connsiteY5" fmla="*/ 2559480 h 2956975"/>
                <a:gd name="connsiteX6" fmla="*/ 7154277 w 9577813"/>
                <a:gd name="connsiteY6" fmla="*/ 2501310 h 2956975"/>
                <a:gd name="connsiteX7" fmla="*/ 7920115 w 9577813"/>
                <a:gd name="connsiteY7" fmla="*/ 2375275 h 2956975"/>
                <a:gd name="connsiteX8" fmla="*/ 8608399 w 9577813"/>
                <a:gd name="connsiteY8" fmla="*/ 2191070 h 2956975"/>
                <a:gd name="connsiteX9" fmla="*/ 9219130 w 9577813"/>
                <a:gd name="connsiteY9" fmla="*/ 1987475 h 2956975"/>
                <a:gd name="connsiteX10" fmla="*/ 9577813 w 9577813"/>
                <a:gd name="connsiteY10" fmla="*/ 1832355 h 2956975"/>
                <a:gd name="connsiteX11" fmla="*/ 9558425 w 9577813"/>
                <a:gd name="connsiteY11" fmla="*/ 2956975 h 2956975"/>
                <a:gd name="connsiteX12" fmla="*/ 205698 w 9577813"/>
                <a:gd name="connsiteY12" fmla="*/ 2892285 h 2956975"/>
                <a:gd name="connsiteX13" fmla="*/ 0 w 9577813"/>
                <a:gd name="connsiteY13" fmla="*/ 0 h 2956975"/>
                <a:gd name="connsiteX0" fmla="*/ 0 w 9577813"/>
                <a:gd name="connsiteY0" fmla="*/ 0 h 2956975"/>
                <a:gd name="connsiteX1" fmla="*/ 1056662 w 9577813"/>
                <a:gd name="connsiteY1" fmla="*/ 940415 h 2956975"/>
                <a:gd name="connsiteX2" fmla="*/ 2462312 w 9577813"/>
                <a:gd name="connsiteY2" fmla="*/ 1803270 h 2956975"/>
                <a:gd name="connsiteX3" fmla="*/ 3916434 w 9577813"/>
                <a:gd name="connsiteY3" fmla="*/ 2297715 h 2956975"/>
                <a:gd name="connsiteX4" fmla="*/ 5215449 w 9577813"/>
                <a:gd name="connsiteY4" fmla="*/ 2530395 h 2956975"/>
                <a:gd name="connsiteX5" fmla="*/ 6417522 w 9577813"/>
                <a:gd name="connsiteY5" fmla="*/ 2559480 h 2956975"/>
                <a:gd name="connsiteX6" fmla="*/ 7154277 w 9577813"/>
                <a:gd name="connsiteY6" fmla="*/ 2501310 h 2956975"/>
                <a:gd name="connsiteX7" fmla="*/ 7920115 w 9577813"/>
                <a:gd name="connsiteY7" fmla="*/ 2375275 h 2956975"/>
                <a:gd name="connsiteX8" fmla="*/ 8608399 w 9577813"/>
                <a:gd name="connsiteY8" fmla="*/ 2191070 h 2956975"/>
                <a:gd name="connsiteX9" fmla="*/ 9219130 w 9577813"/>
                <a:gd name="connsiteY9" fmla="*/ 1987475 h 2956975"/>
                <a:gd name="connsiteX10" fmla="*/ 9577813 w 9577813"/>
                <a:gd name="connsiteY10" fmla="*/ 1832355 h 2956975"/>
                <a:gd name="connsiteX11" fmla="*/ 9558425 w 9577813"/>
                <a:gd name="connsiteY11" fmla="*/ 2956975 h 2956975"/>
                <a:gd name="connsiteX12" fmla="*/ 202523 w 9577813"/>
                <a:gd name="connsiteY12" fmla="*/ 2892285 h 2956975"/>
                <a:gd name="connsiteX13" fmla="*/ 0 w 9577813"/>
                <a:gd name="connsiteY13" fmla="*/ 0 h 2956975"/>
                <a:gd name="connsiteX0" fmla="*/ 0 w 9380963"/>
                <a:gd name="connsiteY0" fmla="*/ 0 h 2937925"/>
                <a:gd name="connsiteX1" fmla="*/ 859812 w 9380963"/>
                <a:gd name="connsiteY1" fmla="*/ 921365 h 2937925"/>
                <a:gd name="connsiteX2" fmla="*/ 2265462 w 9380963"/>
                <a:gd name="connsiteY2" fmla="*/ 1784220 h 2937925"/>
                <a:gd name="connsiteX3" fmla="*/ 3719584 w 9380963"/>
                <a:gd name="connsiteY3" fmla="*/ 2278665 h 2937925"/>
                <a:gd name="connsiteX4" fmla="*/ 5018599 w 9380963"/>
                <a:gd name="connsiteY4" fmla="*/ 2511345 h 2937925"/>
                <a:gd name="connsiteX5" fmla="*/ 6220672 w 9380963"/>
                <a:gd name="connsiteY5" fmla="*/ 2540430 h 2937925"/>
                <a:gd name="connsiteX6" fmla="*/ 6957427 w 9380963"/>
                <a:gd name="connsiteY6" fmla="*/ 2482260 h 2937925"/>
                <a:gd name="connsiteX7" fmla="*/ 7723265 w 9380963"/>
                <a:gd name="connsiteY7" fmla="*/ 2356225 h 2937925"/>
                <a:gd name="connsiteX8" fmla="*/ 8411549 w 9380963"/>
                <a:gd name="connsiteY8" fmla="*/ 2172020 h 2937925"/>
                <a:gd name="connsiteX9" fmla="*/ 9022280 w 9380963"/>
                <a:gd name="connsiteY9" fmla="*/ 1968425 h 2937925"/>
                <a:gd name="connsiteX10" fmla="*/ 9380963 w 9380963"/>
                <a:gd name="connsiteY10" fmla="*/ 1813305 h 2937925"/>
                <a:gd name="connsiteX11" fmla="*/ 9361575 w 9380963"/>
                <a:gd name="connsiteY11" fmla="*/ 2937925 h 2937925"/>
                <a:gd name="connsiteX12" fmla="*/ 5673 w 9380963"/>
                <a:gd name="connsiteY12" fmla="*/ 2873235 h 2937925"/>
                <a:gd name="connsiteX13" fmla="*/ 0 w 9380963"/>
                <a:gd name="connsiteY13" fmla="*/ 0 h 2937925"/>
                <a:gd name="connsiteX0" fmla="*/ 0 w 9361575"/>
                <a:gd name="connsiteY0" fmla="*/ 0 h 2937925"/>
                <a:gd name="connsiteX1" fmla="*/ 859812 w 9361575"/>
                <a:gd name="connsiteY1" fmla="*/ 921365 h 2937925"/>
                <a:gd name="connsiteX2" fmla="*/ 2265462 w 9361575"/>
                <a:gd name="connsiteY2" fmla="*/ 1784220 h 2937925"/>
                <a:gd name="connsiteX3" fmla="*/ 3719584 w 9361575"/>
                <a:gd name="connsiteY3" fmla="*/ 2278665 h 2937925"/>
                <a:gd name="connsiteX4" fmla="*/ 5018599 w 9361575"/>
                <a:gd name="connsiteY4" fmla="*/ 2511345 h 2937925"/>
                <a:gd name="connsiteX5" fmla="*/ 6220672 w 9361575"/>
                <a:gd name="connsiteY5" fmla="*/ 2540430 h 2937925"/>
                <a:gd name="connsiteX6" fmla="*/ 6957427 w 9361575"/>
                <a:gd name="connsiteY6" fmla="*/ 2482260 h 2937925"/>
                <a:gd name="connsiteX7" fmla="*/ 7723265 w 9361575"/>
                <a:gd name="connsiteY7" fmla="*/ 2356225 h 2937925"/>
                <a:gd name="connsiteX8" fmla="*/ 8411549 w 9361575"/>
                <a:gd name="connsiteY8" fmla="*/ 2172020 h 2937925"/>
                <a:gd name="connsiteX9" fmla="*/ 9022280 w 9361575"/>
                <a:gd name="connsiteY9" fmla="*/ 1968425 h 2937925"/>
                <a:gd name="connsiteX10" fmla="*/ 9161888 w 9361575"/>
                <a:gd name="connsiteY10" fmla="*/ 1889505 h 2937925"/>
                <a:gd name="connsiteX11" fmla="*/ 9361575 w 9361575"/>
                <a:gd name="connsiteY11" fmla="*/ 2937925 h 2937925"/>
                <a:gd name="connsiteX12" fmla="*/ 5673 w 9361575"/>
                <a:gd name="connsiteY12" fmla="*/ 2873235 h 2937925"/>
                <a:gd name="connsiteX13" fmla="*/ 0 w 9361575"/>
                <a:gd name="connsiteY13" fmla="*/ 0 h 2937925"/>
                <a:gd name="connsiteX0" fmla="*/ 0 w 9161888"/>
                <a:gd name="connsiteY0" fmla="*/ 0 h 2950625"/>
                <a:gd name="connsiteX1" fmla="*/ 859812 w 9161888"/>
                <a:gd name="connsiteY1" fmla="*/ 921365 h 2950625"/>
                <a:gd name="connsiteX2" fmla="*/ 2265462 w 9161888"/>
                <a:gd name="connsiteY2" fmla="*/ 1784220 h 2950625"/>
                <a:gd name="connsiteX3" fmla="*/ 3719584 w 9161888"/>
                <a:gd name="connsiteY3" fmla="*/ 2278665 h 2950625"/>
                <a:gd name="connsiteX4" fmla="*/ 5018599 w 9161888"/>
                <a:gd name="connsiteY4" fmla="*/ 2511345 h 2950625"/>
                <a:gd name="connsiteX5" fmla="*/ 6220672 w 9161888"/>
                <a:gd name="connsiteY5" fmla="*/ 2540430 h 2950625"/>
                <a:gd name="connsiteX6" fmla="*/ 6957427 w 9161888"/>
                <a:gd name="connsiteY6" fmla="*/ 2482260 h 2950625"/>
                <a:gd name="connsiteX7" fmla="*/ 7723265 w 9161888"/>
                <a:gd name="connsiteY7" fmla="*/ 2356225 h 2950625"/>
                <a:gd name="connsiteX8" fmla="*/ 8411549 w 9161888"/>
                <a:gd name="connsiteY8" fmla="*/ 2172020 h 2950625"/>
                <a:gd name="connsiteX9" fmla="*/ 9022280 w 9161888"/>
                <a:gd name="connsiteY9" fmla="*/ 1968425 h 2950625"/>
                <a:gd name="connsiteX10" fmla="*/ 9161888 w 9161888"/>
                <a:gd name="connsiteY10" fmla="*/ 1889505 h 2950625"/>
                <a:gd name="connsiteX11" fmla="*/ 9155200 w 9161888"/>
                <a:gd name="connsiteY11" fmla="*/ 2950625 h 2950625"/>
                <a:gd name="connsiteX12" fmla="*/ 5673 w 9161888"/>
                <a:gd name="connsiteY12" fmla="*/ 2873235 h 2950625"/>
                <a:gd name="connsiteX13" fmla="*/ 0 w 9161888"/>
                <a:gd name="connsiteY13" fmla="*/ 0 h 2950625"/>
                <a:gd name="connsiteX0" fmla="*/ 0 w 9155885"/>
                <a:gd name="connsiteY0" fmla="*/ 0 h 2950625"/>
                <a:gd name="connsiteX1" fmla="*/ 859812 w 9155885"/>
                <a:gd name="connsiteY1" fmla="*/ 921365 h 2950625"/>
                <a:gd name="connsiteX2" fmla="*/ 2265462 w 9155885"/>
                <a:gd name="connsiteY2" fmla="*/ 1784220 h 2950625"/>
                <a:gd name="connsiteX3" fmla="*/ 3719584 w 9155885"/>
                <a:gd name="connsiteY3" fmla="*/ 2278665 h 2950625"/>
                <a:gd name="connsiteX4" fmla="*/ 5018599 w 9155885"/>
                <a:gd name="connsiteY4" fmla="*/ 2511345 h 2950625"/>
                <a:gd name="connsiteX5" fmla="*/ 6220672 w 9155885"/>
                <a:gd name="connsiteY5" fmla="*/ 2540430 h 2950625"/>
                <a:gd name="connsiteX6" fmla="*/ 6957427 w 9155885"/>
                <a:gd name="connsiteY6" fmla="*/ 2482260 h 2950625"/>
                <a:gd name="connsiteX7" fmla="*/ 7723265 w 9155885"/>
                <a:gd name="connsiteY7" fmla="*/ 2356225 h 2950625"/>
                <a:gd name="connsiteX8" fmla="*/ 8411549 w 9155885"/>
                <a:gd name="connsiteY8" fmla="*/ 2172020 h 2950625"/>
                <a:gd name="connsiteX9" fmla="*/ 9022280 w 9155885"/>
                <a:gd name="connsiteY9" fmla="*/ 1968425 h 2950625"/>
                <a:gd name="connsiteX10" fmla="*/ 9155538 w 9155885"/>
                <a:gd name="connsiteY10" fmla="*/ 1899030 h 2950625"/>
                <a:gd name="connsiteX11" fmla="*/ 9155200 w 9155885"/>
                <a:gd name="connsiteY11" fmla="*/ 2950625 h 2950625"/>
                <a:gd name="connsiteX12" fmla="*/ 5673 w 9155885"/>
                <a:gd name="connsiteY12" fmla="*/ 2873235 h 2950625"/>
                <a:gd name="connsiteX13" fmla="*/ 0 w 9155885"/>
                <a:gd name="connsiteY13" fmla="*/ 0 h 295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55885" h="2950625">
                  <a:moveTo>
                    <a:pt x="0" y="0"/>
                  </a:moveTo>
                  <a:lnTo>
                    <a:pt x="859812" y="921365"/>
                  </a:lnTo>
                  <a:lnTo>
                    <a:pt x="2265462" y="1784220"/>
                  </a:lnTo>
                  <a:lnTo>
                    <a:pt x="3719584" y="2278665"/>
                  </a:lnTo>
                  <a:lnTo>
                    <a:pt x="5018599" y="2511345"/>
                  </a:lnTo>
                  <a:lnTo>
                    <a:pt x="6220672" y="2540430"/>
                  </a:lnTo>
                  <a:lnTo>
                    <a:pt x="6957427" y="2482260"/>
                  </a:lnTo>
                  <a:lnTo>
                    <a:pt x="7723265" y="2356225"/>
                  </a:lnTo>
                  <a:lnTo>
                    <a:pt x="8411549" y="2172020"/>
                  </a:lnTo>
                  <a:lnTo>
                    <a:pt x="9022280" y="1968425"/>
                  </a:lnTo>
                  <a:lnTo>
                    <a:pt x="9155538" y="1899030"/>
                  </a:lnTo>
                  <a:cubicBezTo>
                    <a:pt x="9153309" y="2252737"/>
                    <a:pt x="9157429" y="2596918"/>
                    <a:pt x="9155200" y="2950625"/>
                  </a:cubicBezTo>
                  <a:lnTo>
                    <a:pt x="5673" y="287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-116622" y="1203758"/>
              <a:ext cx="9366719" cy="2838245"/>
            </a:xfrm>
            <a:custGeom>
              <a:avLst/>
              <a:gdLst>
                <a:gd name="connsiteX0" fmla="*/ 62302 w 9262191"/>
                <a:gd name="connsiteY0" fmla="*/ 510793 h 2838245"/>
                <a:gd name="connsiteX1" fmla="*/ 513152 w 9262191"/>
                <a:gd name="connsiteY1" fmla="*/ 917193 h 2838245"/>
                <a:gd name="connsiteX2" fmla="*/ 1129102 w 9262191"/>
                <a:gd name="connsiteY2" fmla="*/ 1387093 h 2838245"/>
                <a:gd name="connsiteX3" fmla="*/ 1656152 w 9262191"/>
                <a:gd name="connsiteY3" fmla="*/ 1723643 h 2838245"/>
                <a:gd name="connsiteX4" fmla="*/ 2291152 w 9262191"/>
                <a:gd name="connsiteY4" fmla="*/ 2053843 h 2838245"/>
                <a:gd name="connsiteX5" fmla="*/ 2767402 w 9262191"/>
                <a:gd name="connsiteY5" fmla="*/ 2263393 h 2838245"/>
                <a:gd name="connsiteX6" fmla="*/ 3510352 w 9262191"/>
                <a:gd name="connsiteY6" fmla="*/ 2511043 h 2838245"/>
                <a:gd name="connsiteX7" fmla="*/ 4119952 w 9262191"/>
                <a:gd name="connsiteY7" fmla="*/ 2657093 h 2838245"/>
                <a:gd name="connsiteX8" fmla="*/ 4596202 w 9262191"/>
                <a:gd name="connsiteY8" fmla="*/ 2739643 h 2838245"/>
                <a:gd name="connsiteX9" fmla="*/ 5193102 w 9262191"/>
                <a:gd name="connsiteY9" fmla="*/ 2809493 h 2838245"/>
                <a:gd name="connsiteX10" fmla="*/ 6012252 w 9262191"/>
                <a:gd name="connsiteY10" fmla="*/ 2834893 h 2838245"/>
                <a:gd name="connsiteX11" fmla="*/ 6983802 w 9262191"/>
                <a:gd name="connsiteY11" fmla="*/ 2739643 h 2838245"/>
                <a:gd name="connsiteX12" fmla="*/ 7669602 w 9262191"/>
                <a:gd name="connsiteY12" fmla="*/ 2618993 h 2838245"/>
                <a:gd name="connsiteX13" fmla="*/ 8476052 w 9262191"/>
                <a:gd name="connsiteY13" fmla="*/ 2390393 h 2838245"/>
                <a:gd name="connsiteX14" fmla="*/ 8984052 w 9262191"/>
                <a:gd name="connsiteY14" fmla="*/ 2206243 h 2838245"/>
                <a:gd name="connsiteX15" fmla="*/ 9219002 w 9262191"/>
                <a:gd name="connsiteY15" fmla="*/ 2098293 h 2838245"/>
                <a:gd name="connsiteX16" fmla="*/ 9225352 w 9262191"/>
                <a:gd name="connsiteY16" fmla="*/ 2028443 h 2838245"/>
                <a:gd name="connsiteX17" fmla="*/ 8838002 w 9262191"/>
                <a:gd name="connsiteY17" fmla="*/ 2174493 h 2838245"/>
                <a:gd name="connsiteX18" fmla="*/ 8336352 w 9262191"/>
                <a:gd name="connsiteY18" fmla="*/ 2326893 h 2838245"/>
                <a:gd name="connsiteX19" fmla="*/ 7834702 w 9262191"/>
                <a:gd name="connsiteY19" fmla="*/ 2447543 h 2838245"/>
                <a:gd name="connsiteX20" fmla="*/ 7167952 w 9262191"/>
                <a:gd name="connsiteY20" fmla="*/ 2561843 h 2838245"/>
                <a:gd name="connsiteX21" fmla="*/ 6418652 w 9262191"/>
                <a:gd name="connsiteY21" fmla="*/ 2618993 h 2838245"/>
                <a:gd name="connsiteX22" fmla="*/ 5599502 w 9262191"/>
                <a:gd name="connsiteY22" fmla="*/ 2612643 h 2838245"/>
                <a:gd name="connsiteX23" fmla="*/ 4780352 w 9262191"/>
                <a:gd name="connsiteY23" fmla="*/ 2517393 h 2838245"/>
                <a:gd name="connsiteX24" fmla="*/ 4043752 w 9262191"/>
                <a:gd name="connsiteY24" fmla="*/ 2358643 h 2838245"/>
                <a:gd name="connsiteX25" fmla="*/ 3415102 w 9262191"/>
                <a:gd name="connsiteY25" fmla="*/ 2174493 h 2838245"/>
                <a:gd name="connsiteX26" fmla="*/ 2595952 w 9262191"/>
                <a:gd name="connsiteY26" fmla="*/ 1844293 h 2838245"/>
                <a:gd name="connsiteX27" fmla="*/ 1903802 w 9262191"/>
                <a:gd name="connsiteY27" fmla="*/ 1482343 h 2838245"/>
                <a:gd name="connsiteX28" fmla="*/ 1325952 w 9262191"/>
                <a:gd name="connsiteY28" fmla="*/ 1107693 h 2838245"/>
                <a:gd name="connsiteX29" fmla="*/ 849702 w 9262191"/>
                <a:gd name="connsiteY29" fmla="*/ 752093 h 2838245"/>
                <a:gd name="connsiteX30" fmla="*/ 373452 w 9262191"/>
                <a:gd name="connsiteY30" fmla="*/ 326643 h 2838245"/>
                <a:gd name="connsiteX31" fmla="*/ 36902 w 9262191"/>
                <a:gd name="connsiteY31" fmla="*/ 2793 h 2838245"/>
                <a:gd name="connsiteX32" fmla="*/ 62302 w 9262191"/>
                <a:gd name="connsiteY32" fmla="*/ 510793 h 283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262191" h="2838245">
                  <a:moveTo>
                    <a:pt x="62302" y="510793"/>
                  </a:moveTo>
                  <a:cubicBezTo>
                    <a:pt x="141677" y="663193"/>
                    <a:pt x="335352" y="771143"/>
                    <a:pt x="513152" y="917193"/>
                  </a:cubicBezTo>
                  <a:cubicBezTo>
                    <a:pt x="690952" y="1063243"/>
                    <a:pt x="938602" y="1252685"/>
                    <a:pt x="1129102" y="1387093"/>
                  </a:cubicBezTo>
                  <a:cubicBezTo>
                    <a:pt x="1319602" y="1521501"/>
                    <a:pt x="1462477" y="1612518"/>
                    <a:pt x="1656152" y="1723643"/>
                  </a:cubicBezTo>
                  <a:cubicBezTo>
                    <a:pt x="1849827" y="1834768"/>
                    <a:pt x="2105944" y="1963885"/>
                    <a:pt x="2291152" y="2053843"/>
                  </a:cubicBezTo>
                  <a:cubicBezTo>
                    <a:pt x="2476360" y="2143801"/>
                    <a:pt x="2564202" y="2187193"/>
                    <a:pt x="2767402" y="2263393"/>
                  </a:cubicBezTo>
                  <a:cubicBezTo>
                    <a:pt x="2970602" y="2339593"/>
                    <a:pt x="3284927" y="2445426"/>
                    <a:pt x="3510352" y="2511043"/>
                  </a:cubicBezTo>
                  <a:cubicBezTo>
                    <a:pt x="3735777" y="2576660"/>
                    <a:pt x="3938977" y="2618993"/>
                    <a:pt x="4119952" y="2657093"/>
                  </a:cubicBezTo>
                  <a:cubicBezTo>
                    <a:pt x="4300927" y="2695193"/>
                    <a:pt x="4417344" y="2714243"/>
                    <a:pt x="4596202" y="2739643"/>
                  </a:cubicBezTo>
                  <a:cubicBezTo>
                    <a:pt x="4775060" y="2765043"/>
                    <a:pt x="4957094" y="2793618"/>
                    <a:pt x="5193102" y="2809493"/>
                  </a:cubicBezTo>
                  <a:cubicBezTo>
                    <a:pt x="5429110" y="2825368"/>
                    <a:pt x="5713802" y="2846535"/>
                    <a:pt x="6012252" y="2834893"/>
                  </a:cubicBezTo>
                  <a:cubicBezTo>
                    <a:pt x="6310702" y="2823251"/>
                    <a:pt x="6707577" y="2775626"/>
                    <a:pt x="6983802" y="2739643"/>
                  </a:cubicBezTo>
                  <a:cubicBezTo>
                    <a:pt x="7260027" y="2703660"/>
                    <a:pt x="7420894" y="2677201"/>
                    <a:pt x="7669602" y="2618993"/>
                  </a:cubicBezTo>
                  <a:cubicBezTo>
                    <a:pt x="7918310" y="2560785"/>
                    <a:pt x="8256977" y="2459185"/>
                    <a:pt x="8476052" y="2390393"/>
                  </a:cubicBezTo>
                  <a:cubicBezTo>
                    <a:pt x="8695127" y="2321601"/>
                    <a:pt x="8860227" y="2254926"/>
                    <a:pt x="8984052" y="2206243"/>
                  </a:cubicBezTo>
                  <a:cubicBezTo>
                    <a:pt x="9107877" y="2157560"/>
                    <a:pt x="9178786" y="2127926"/>
                    <a:pt x="9219002" y="2098293"/>
                  </a:cubicBezTo>
                  <a:cubicBezTo>
                    <a:pt x="9259218" y="2068660"/>
                    <a:pt x="9288852" y="2015743"/>
                    <a:pt x="9225352" y="2028443"/>
                  </a:cubicBezTo>
                  <a:cubicBezTo>
                    <a:pt x="9161852" y="2041143"/>
                    <a:pt x="8986168" y="2124751"/>
                    <a:pt x="8838002" y="2174493"/>
                  </a:cubicBezTo>
                  <a:cubicBezTo>
                    <a:pt x="8689836" y="2224235"/>
                    <a:pt x="8503569" y="2281385"/>
                    <a:pt x="8336352" y="2326893"/>
                  </a:cubicBezTo>
                  <a:cubicBezTo>
                    <a:pt x="8169135" y="2372401"/>
                    <a:pt x="8029435" y="2408385"/>
                    <a:pt x="7834702" y="2447543"/>
                  </a:cubicBezTo>
                  <a:cubicBezTo>
                    <a:pt x="7639969" y="2486701"/>
                    <a:pt x="7403960" y="2533268"/>
                    <a:pt x="7167952" y="2561843"/>
                  </a:cubicBezTo>
                  <a:cubicBezTo>
                    <a:pt x="6931944" y="2590418"/>
                    <a:pt x="6680060" y="2610526"/>
                    <a:pt x="6418652" y="2618993"/>
                  </a:cubicBezTo>
                  <a:cubicBezTo>
                    <a:pt x="6157244" y="2627460"/>
                    <a:pt x="5872552" y="2629576"/>
                    <a:pt x="5599502" y="2612643"/>
                  </a:cubicBezTo>
                  <a:cubicBezTo>
                    <a:pt x="5326452" y="2595710"/>
                    <a:pt x="5039644" y="2559726"/>
                    <a:pt x="4780352" y="2517393"/>
                  </a:cubicBezTo>
                  <a:cubicBezTo>
                    <a:pt x="4521060" y="2475060"/>
                    <a:pt x="4271294" y="2415793"/>
                    <a:pt x="4043752" y="2358643"/>
                  </a:cubicBezTo>
                  <a:cubicBezTo>
                    <a:pt x="3816210" y="2301493"/>
                    <a:pt x="3656402" y="2260218"/>
                    <a:pt x="3415102" y="2174493"/>
                  </a:cubicBezTo>
                  <a:cubicBezTo>
                    <a:pt x="3173802" y="2088768"/>
                    <a:pt x="2847835" y="1959651"/>
                    <a:pt x="2595952" y="1844293"/>
                  </a:cubicBezTo>
                  <a:cubicBezTo>
                    <a:pt x="2344069" y="1728935"/>
                    <a:pt x="2115469" y="1605110"/>
                    <a:pt x="1903802" y="1482343"/>
                  </a:cubicBezTo>
                  <a:cubicBezTo>
                    <a:pt x="1692135" y="1359576"/>
                    <a:pt x="1501635" y="1229401"/>
                    <a:pt x="1325952" y="1107693"/>
                  </a:cubicBezTo>
                  <a:cubicBezTo>
                    <a:pt x="1150269" y="985985"/>
                    <a:pt x="1008452" y="882268"/>
                    <a:pt x="849702" y="752093"/>
                  </a:cubicBezTo>
                  <a:cubicBezTo>
                    <a:pt x="690952" y="621918"/>
                    <a:pt x="508919" y="451526"/>
                    <a:pt x="373452" y="326643"/>
                  </a:cubicBezTo>
                  <a:cubicBezTo>
                    <a:pt x="237985" y="201760"/>
                    <a:pt x="88760" y="-27899"/>
                    <a:pt x="36902" y="2793"/>
                  </a:cubicBezTo>
                  <a:cubicBezTo>
                    <a:pt x="-14956" y="33485"/>
                    <a:pt x="-17073" y="358393"/>
                    <a:pt x="62302" y="5107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E5389"/>
                </a:gs>
                <a:gs pos="100000">
                  <a:srgbClr val="EFC734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5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Titre 20"/>
          <p:cNvSpPr>
            <a:spLocks noGrp="1"/>
          </p:cNvSpPr>
          <p:nvPr>
            <p:ph type="title"/>
          </p:nvPr>
        </p:nvSpPr>
        <p:spPr>
          <a:xfrm>
            <a:off x="1193591" y="4244263"/>
            <a:ext cx="6756818" cy="1970549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1E5389"/>
                </a:solidFill>
                <a:latin typeface="Verdana"/>
                <a:cs typeface="Verdana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21" name="Image 20" descr="ICSM_trans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827" y="3073232"/>
            <a:ext cx="719999" cy="719999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829200" y="6393600"/>
            <a:ext cx="2133600" cy="365125"/>
          </a:xfrm>
        </p:spPr>
        <p:txBody>
          <a:bodyPr/>
          <a:lstStyle>
            <a:lvl1pPr>
              <a:defRPr>
                <a:solidFill>
                  <a:srgbClr val="595959"/>
                </a:solidFill>
                <a:latin typeface="Verdana"/>
                <a:cs typeface="Verdana"/>
              </a:defRPr>
            </a:lvl1pPr>
          </a:lstStyle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22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_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 descr="C:\Users\sp222919\AppData\Local\Microsoft\Windows\Temporary Internet Files\Content.Outlook\MBZNUMYS\IMG_1558.JPG"/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284" y="-22223"/>
            <a:ext cx="9147294" cy="16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r 12"/>
          <p:cNvGrpSpPr/>
          <p:nvPr userDrawn="1"/>
        </p:nvGrpSpPr>
        <p:grpSpPr>
          <a:xfrm>
            <a:off x="-478553" y="-1018680"/>
            <a:ext cx="9730408" cy="2787756"/>
            <a:chOff x="-478553" y="-1018680"/>
            <a:chExt cx="9730408" cy="2787756"/>
          </a:xfrm>
        </p:grpSpPr>
        <p:sp>
          <p:nvSpPr>
            <p:cNvPr id="16" name="Forme libre 15"/>
            <p:cNvSpPr/>
            <p:nvPr/>
          </p:nvSpPr>
          <p:spPr>
            <a:xfrm>
              <a:off x="-2284" y="-113490"/>
              <a:ext cx="9147294" cy="1882566"/>
            </a:xfrm>
            <a:custGeom>
              <a:avLst/>
              <a:gdLst>
                <a:gd name="connsiteX0" fmla="*/ 170606 w 9601319"/>
                <a:gd name="connsiteY0" fmla="*/ 66341 h 1933366"/>
                <a:gd name="connsiteX1" fmla="*/ 1336413 w 9601319"/>
                <a:gd name="connsiteY1" fmla="*/ 625501 h 1933366"/>
                <a:gd name="connsiteX2" fmla="*/ 3051949 w 9601319"/>
                <a:gd name="connsiteY2" fmla="*/ 1146752 h 1933366"/>
                <a:gd name="connsiteX3" fmla="*/ 4606358 w 9601319"/>
                <a:gd name="connsiteY3" fmla="*/ 1317343 h 1933366"/>
                <a:gd name="connsiteX4" fmla="*/ 6084942 w 9601319"/>
                <a:gd name="connsiteY4" fmla="*/ 1298388 h 1933366"/>
                <a:gd name="connsiteX5" fmla="*/ 7544570 w 9601319"/>
                <a:gd name="connsiteY5" fmla="*/ 1080411 h 1933366"/>
                <a:gd name="connsiteX6" fmla="*/ 8075344 w 9601319"/>
                <a:gd name="connsiteY6" fmla="*/ 938251 h 1933366"/>
                <a:gd name="connsiteX7" fmla="*/ 8539771 w 9601319"/>
                <a:gd name="connsiteY7" fmla="*/ 796092 h 1933366"/>
                <a:gd name="connsiteX8" fmla="*/ 9136891 w 9601319"/>
                <a:gd name="connsiteY8" fmla="*/ 578115 h 1933366"/>
                <a:gd name="connsiteX9" fmla="*/ 9601319 w 9601319"/>
                <a:gd name="connsiteY9" fmla="*/ 417001 h 1933366"/>
                <a:gd name="connsiteX10" fmla="*/ 9572884 w 9601319"/>
                <a:gd name="connsiteY10" fmla="*/ 1923889 h 1933366"/>
                <a:gd name="connsiteX11" fmla="*/ 0 w 9601319"/>
                <a:gd name="connsiteY11" fmla="*/ 1933366 h 1933366"/>
                <a:gd name="connsiteX12" fmla="*/ 0 w 9601319"/>
                <a:gd name="connsiteY12" fmla="*/ 0 h 1933366"/>
                <a:gd name="connsiteX13" fmla="*/ 170606 w 9601319"/>
                <a:gd name="connsiteY13" fmla="*/ 66341 h 1933366"/>
                <a:gd name="connsiteX0" fmla="*/ 170606 w 9601319"/>
                <a:gd name="connsiteY0" fmla="*/ 66341 h 1933366"/>
                <a:gd name="connsiteX1" fmla="*/ 1336413 w 9601319"/>
                <a:gd name="connsiteY1" fmla="*/ 625501 h 1933366"/>
                <a:gd name="connsiteX2" fmla="*/ 3051949 w 9601319"/>
                <a:gd name="connsiteY2" fmla="*/ 1146752 h 1933366"/>
                <a:gd name="connsiteX3" fmla="*/ 4606358 w 9601319"/>
                <a:gd name="connsiteY3" fmla="*/ 1317343 h 1933366"/>
                <a:gd name="connsiteX4" fmla="*/ 6084942 w 9601319"/>
                <a:gd name="connsiteY4" fmla="*/ 1298388 h 1933366"/>
                <a:gd name="connsiteX5" fmla="*/ 7544570 w 9601319"/>
                <a:gd name="connsiteY5" fmla="*/ 1080411 h 1933366"/>
                <a:gd name="connsiteX6" fmla="*/ 8075344 w 9601319"/>
                <a:gd name="connsiteY6" fmla="*/ 938251 h 1933366"/>
                <a:gd name="connsiteX7" fmla="*/ 8539771 w 9601319"/>
                <a:gd name="connsiteY7" fmla="*/ 796092 h 1933366"/>
                <a:gd name="connsiteX8" fmla="*/ 9136891 w 9601319"/>
                <a:gd name="connsiteY8" fmla="*/ 578115 h 1933366"/>
                <a:gd name="connsiteX9" fmla="*/ 9601319 w 9601319"/>
                <a:gd name="connsiteY9" fmla="*/ 417001 h 1933366"/>
                <a:gd name="connsiteX10" fmla="*/ 9572884 w 9601319"/>
                <a:gd name="connsiteY10" fmla="*/ 1923889 h 1933366"/>
                <a:gd name="connsiteX11" fmla="*/ 177800 w 9601319"/>
                <a:gd name="connsiteY11" fmla="*/ 1933366 h 1933366"/>
                <a:gd name="connsiteX12" fmla="*/ 0 w 9601319"/>
                <a:gd name="connsiteY12" fmla="*/ 0 h 1933366"/>
                <a:gd name="connsiteX13" fmla="*/ 170606 w 9601319"/>
                <a:gd name="connsiteY13" fmla="*/ 66341 h 1933366"/>
                <a:gd name="connsiteX0" fmla="*/ 526206 w 9601319"/>
                <a:gd name="connsiteY0" fmla="*/ 228266 h 1933366"/>
                <a:gd name="connsiteX1" fmla="*/ 1336413 w 9601319"/>
                <a:gd name="connsiteY1" fmla="*/ 625501 h 1933366"/>
                <a:gd name="connsiteX2" fmla="*/ 3051949 w 9601319"/>
                <a:gd name="connsiteY2" fmla="*/ 1146752 h 1933366"/>
                <a:gd name="connsiteX3" fmla="*/ 4606358 w 9601319"/>
                <a:gd name="connsiteY3" fmla="*/ 1317343 h 1933366"/>
                <a:gd name="connsiteX4" fmla="*/ 6084942 w 9601319"/>
                <a:gd name="connsiteY4" fmla="*/ 1298388 h 1933366"/>
                <a:gd name="connsiteX5" fmla="*/ 7544570 w 9601319"/>
                <a:gd name="connsiteY5" fmla="*/ 1080411 h 1933366"/>
                <a:gd name="connsiteX6" fmla="*/ 8075344 w 9601319"/>
                <a:gd name="connsiteY6" fmla="*/ 938251 h 1933366"/>
                <a:gd name="connsiteX7" fmla="*/ 8539771 w 9601319"/>
                <a:gd name="connsiteY7" fmla="*/ 796092 h 1933366"/>
                <a:gd name="connsiteX8" fmla="*/ 9136891 w 9601319"/>
                <a:gd name="connsiteY8" fmla="*/ 578115 h 1933366"/>
                <a:gd name="connsiteX9" fmla="*/ 9601319 w 9601319"/>
                <a:gd name="connsiteY9" fmla="*/ 417001 h 1933366"/>
                <a:gd name="connsiteX10" fmla="*/ 9572884 w 9601319"/>
                <a:gd name="connsiteY10" fmla="*/ 1923889 h 1933366"/>
                <a:gd name="connsiteX11" fmla="*/ 177800 w 9601319"/>
                <a:gd name="connsiteY11" fmla="*/ 1933366 h 1933366"/>
                <a:gd name="connsiteX12" fmla="*/ 0 w 9601319"/>
                <a:gd name="connsiteY12" fmla="*/ 0 h 1933366"/>
                <a:gd name="connsiteX13" fmla="*/ 526206 w 9601319"/>
                <a:gd name="connsiteY13" fmla="*/ 228266 h 1933366"/>
                <a:gd name="connsiteX0" fmla="*/ 348406 w 9423519"/>
                <a:gd name="connsiteY0" fmla="*/ 164766 h 1869866"/>
                <a:gd name="connsiteX1" fmla="*/ 1158613 w 9423519"/>
                <a:gd name="connsiteY1" fmla="*/ 562001 h 1869866"/>
                <a:gd name="connsiteX2" fmla="*/ 2874149 w 9423519"/>
                <a:gd name="connsiteY2" fmla="*/ 1083252 h 1869866"/>
                <a:gd name="connsiteX3" fmla="*/ 4428558 w 9423519"/>
                <a:gd name="connsiteY3" fmla="*/ 1253843 h 1869866"/>
                <a:gd name="connsiteX4" fmla="*/ 5907142 w 9423519"/>
                <a:gd name="connsiteY4" fmla="*/ 1234888 h 1869866"/>
                <a:gd name="connsiteX5" fmla="*/ 7366770 w 9423519"/>
                <a:gd name="connsiteY5" fmla="*/ 1016911 h 1869866"/>
                <a:gd name="connsiteX6" fmla="*/ 7897544 w 9423519"/>
                <a:gd name="connsiteY6" fmla="*/ 874751 h 1869866"/>
                <a:gd name="connsiteX7" fmla="*/ 8361971 w 9423519"/>
                <a:gd name="connsiteY7" fmla="*/ 732592 h 1869866"/>
                <a:gd name="connsiteX8" fmla="*/ 8959091 w 9423519"/>
                <a:gd name="connsiteY8" fmla="*/ 514615 h 1869866"/>
                <a:gd name="connsiteX9" fmla="*/ 9423519 w 9423519"/>
                <a:gd name="connsiteY9" fmla="*/ 353501 h 1869866"/>
                <a:gd name="connsiteX10" fmla="*/ 9395084 w 9423519"/>
                <a:gd name="connsiteY10" fmla="*/ 1860389 h 1869866"/>
                <a:gd name="connsiteX11" fmla="*/ 0 w 9423519"/>
                <a:gd name="connsiteY11" fmla="*/ 1869866 h 1869866"/>
                <a:gd name="connsiteX12" fmla="*/ 31750 w 9423519"/>
                <a:gd name="connsiteY12" fmla="*/ 0 h 1869866"/>
                <a:gd name="connsiteX13" fmla="*/ 348406 w 9423519"/>
                <a:gd name="connsiteY13" fmla="*/ 164766 h 1869866"/>
                <a:gd name="connsiteX0" fmla="*/ 348406 w 9423519"/>
                <a:gd name="connsiteY0" fmla="*/ 171116 h 1876216"/>
                <a:gd name="connsiteX1" fmla="*/ 1158613 w 9423519"/>
                <a:gd name="connsiteY1" fmla="*/ 568351 h 1876216"/>
                <a:gd name="connsiteX2" fmla="*/ 2874149 w 9423519"/>
                <a:gd name="connsiteY2" fmla="*/ 1089602 h 1876216"/>
                <a:gd name="connsiteX3" fmla="*/ 4428558 w 9423519"/>
                <a:gd name="connsiteY3" fmla="*/ 1260193 h 1876216"/>
                <a:gd name="connsiteX4" fmla="*/ 5907142 w 9423519"/>
                <a:gd name="connsiteY4" fmla="*/ 1241238 h 1876216"/>
                <a:gd name="connsiteX5" fmla="*/ 7366770 w 9423519"/>
                <a:gd name="connsiteY5" fmla="*/ 1023261 h 1876216"/>
                <a:gd name="connsiteX6" fmla="*/ 7897544 w 9423519"/>
                <a:gd name="connsiteY6" fmla="*/ 881101 h 1876216"/>
                <a:gd name="connsiteX7" fmla="*/ 8361971 w 9423519"/>
                <a:gd name="connsiteY7" fmla="*/ 738942 h 1876216"/>
                <a:gd name="connsiteX8" fmla="*/ 8959091 w 9423519"/>
                <a:gd name="connsiteY8" fmla="*/ 520965 h 1876216"/>
                <a:gd name="connsiteX9" fmla="*/ 9423519 w 9423519"/>
                <a:gd name="connsiteY9" fmla="*/ 359851 h 1876216"/>
                <a:gd name="connsiteX10" fmla="*/ 9395084 w 9423519"/>
                <a:gd name="connsiteY10" fmla="*/ 1866739 h 1876216"/>
                <a:gd name="connsiteX11" fmla="*/ 0 w 9423519"/>
                <a:gd name="connsiteY11" fmla="*/ 1876216 h 1876216"/>
                <a:gd name="connsiteX12" fmla="*/ 0 w 9423519"/>
                <a:gd name="connsiteY12" fmla="*/ 0 h 1876216"/>
                <a:gd name="connsiteX13" fmla="*/ 348406 w 9423519"/>
                <a:gd name="connsiteY13" fmla="*/ 171116 h 1876216"/>
                <a:gd name="connsiteX0" fmla="*/ 348406 w 9423519"/>
                <a:gd name="connsiteY0" fmla="*/ 171116 h 1873041"/>
                <a:gd name="connsiteX1" fmla="*/ 1158613 w 9423519"/>
                <a:gd name="connsiteY1" fmla="*/ 568351 h 1873041"/>
                <a:gd name="connsiteX2" fmla="*/ 2874149 w 9423519"/>
                <a:gd name="connsiteY2" fmla="*/ 1089602 h 1873041"/>
                <a:gd name="connsiteX3" fmla="*/ 4428558 w 9423519"/>
                <a:gd name="connsiteY3" fmla="*/ 1260193 h 1873041"/>
                <a:gd name="connsiteX4" fmla="*/ 5907142 w 9423519"/>
                <a:gd name="connsiteY4" fmla="*/ 1241238 h 1873041"/>
                <a:gd name="connsiteX5" fmla="*/ 7366770 w 9423519"/>
                <a:gd name="connsiteY5" fmla="*/ 1023261 h 1873041"/>
                <a:gd name="connsiteX6" fmla="*/ 7897544 w 9423519"/>
                <a:gd name="connsiteY6" fmla="*/ 881101 h 1873041"/>
                <a:gd name="connsiteX7" fmla="*/ 8361971 w 9423519"/>
                <a:gd name="connsiteY7" fmla="*/ 738942 h 1873041"/>
                <a:gd name="connsiteX8" fmla="*/ 8959091 w 9423519"/>
                <a:gd name="connsiteY8" fmla="*/ 520965 h 1873041"/>
                <a:gd name="connsiteX9" fmla="*/ 9423519 w 9423519"/>
                <a:gd name="connsiteY9" fmla="*/ 359851 h 1873041"/>
                <a:gd name="connsiteX10" fmla="*/ 9395084 w 9423519"/>
                <a:gd name="connsiteY10" fmla="*/ 1866739 h 1873041"/>
                <a:gd name="connsiteX11" fmla="*/ 9525 w 9423519"/>
                <a:gd name="connsiteY11" fmla="*/ 1873041 h 1873041"/>
                <a:gd name="connsiteX12" fmla="*/ 0 w 9423519"/>
                <a:gd name="connsiteY12" fmla="*/ 0 h 1873041"/>
                <a:gd name="connsiteX13" fmla="*/ 348406 w 9423519"/>
                <a:gd name="connsiteY13" fmla="*/ 171116 h 1873041"/>
                <a:gd name="connsiteX0" fmla="*/ 348406 w 9423519"/>
                <a:gd name="connsiteY0" fmla="*/ 171116 h 1873041"/>
                <a:gd name="connsiteX1" fmla="*/ 1158613 w 9423519"/>
                <a:gd name="connsiteY1" fmla="*/ 568351 h 1873041"/>
                <a:gd name="connsiteX2" fmla="*/ 2874149 w 9423519"/>
                <a:gd name="connsiteY2" fmla="*/ 1089602 h 1873041"/>
                <a:gd name="connsiteX3" fmla="*/ 4428558 w 9423519"/>
                <a:gd name="connsiteY3" fmla="*/ 1260193 h 1873041"/>
                <a:gd name="connsiteX4" fmla="*/ 5907142 w 9423519"/>
                <a:gd name="connsiteY4" fmla="*/ 1241238 h 1873041"/>
                <a:gd name="connsiteX5" fmla="*/ 7366770 w 9423519"/>
                <a:gd name="connsiteY5" fmla="*/ 1023261 h 1873041"/>
                <a:gd name="connsiteX6" fmla="*/ 7897544 w 9423519"/>
                <a:gd name="connsiteY6" fmla="*/ 881101 h 1873041"/>
                <a:gd name="connsiteX7" fmla="*/ 8361971 w 9423519"/>
                <a:gd name="connsiteY7" fmla="*/ 738942 h 1873041"/>
                <a:gd name="connsiteX8" fmla="*/ 8959091 w 9423519"/>
                <a:gd name="connsiteY8" fmla="*/ 520965 h 1873041"/>
                <a:gd name="connsiteX9" fmla="*/ 9423519 w 9423519"/>
                <a:gd name="connsiteY9" fmla="*/ 359851 h 1873041"/>
                <a:gd name="connsiteX10" fmla="*/ 9395084 w 9423519"/>
                <a:gd name="connsiteY10" fmla="*/ 1866739 h 1873041"/>
                <a:gd name="connsiteX11" fmla="*/ 3175 w 9423519"/>
                <a:gd name="connsiteY11" fmla="*/ 1873041 h 1873041"/>
                <a:gd name="connsiteX12" fmla="*/ 0 w 9423519"/>
                <a:gd name="connsiteY12" fmla="*/ 0 h 1873041"/>
                <a:gd name="connsiteX13" fmla="*/ 348406 w 9423519"/>
                <a:gd name="connsiteY13" fmla="*/ 171116 h 1873041"/>
                <a:gd name="connsiteX0" fmla="*/ 348406 w 9423519"/>
                <a:gd name="connsiteY0" fmla="*/ 180641 h 1882566"/>
                <a:gd name="connsiteX1" fmla="*/ 1158613 w 9423519"/>
                <a:gd name="connsiteY1" fmla="*/ 577876 h 1882566"/>
                <a:gd name="connsiteX2" fmla="*/ 2874149 w 9423519"/>
                <a:gd name="connsiteY2" fmla="*/ 1099127 h 1882566"/>
                <a:gd name="connsiteX3" fmla="*/ 4428558 w 9423519"/>
                <a:gd name="connsiteY3" fmla="*/ 1269718 h 1882566"/>
                <a:gd name="connsiteX4" fmla="*/ 5907142 w 9423519"/>
                <a:gd name="connsiteY4" fmla="*/ 1250763 h 1882566"/>
                <a:gd name="connsiteX5" fmla="*/ 7366770 w 9423519"/>
                <a:gd name="connsiteY5" fmla="*/ 1032786 h 1882566"/>
                <a:gd name="connsiteX6" fmla="*/ 7897544 w 9423519"/>
                <a:gd name="connsiteY6" fmla="*/ 890626 h 1882566"/>
                <a:gd name="connsiteX7" fmla="*/ 8361971 w 9423519"/>
                <a:gd name="connsiteY7" fmla="*/ 748467 h 1882566"/>
                <a:gd name="connsiteX8" fmla="*/ 8959091 w 9423519"/>
                <a:gd name="connsiteY8" fmla="*/ 530490 h 1882566"/>
                <a:gd name="connsiteX9" fmla="*/ 9423519 w 9423519"/>
                <a:gd name="connsiteY9" fmla="*/ 369376 h 1882566"/>
                <a:gd name="connsiteX10" fmla="*/ 9395084 w 9423519"/>
                <a:gd name="connsiteY10" fmla="*/ 1876264 h 1882566"/>
                <a:gd name="connsiteX11" fmla="*/ 3175 w 9423519"/>
                <a:gd name="connsiteY11" fmla="*/ 1882566 h 1882566"/>
                <a:gd name="connsiteX12" fmla="*/ 0 w 9423519"/>
                <a:gd name="connsiteY12" fmla="*/ 0 h 1882566"/>
                <a:gd name="connsiteX13" fmla="*/ 348406 w 9423519"/>
                <a:gd name="connsiteY13" fmla="*/ 180641 h 1882566"/>
                <a:gd name="connsiteX0" fmla="*/ 348406 w 9423519"/>
                <a:gd name="connsiteY0" fmla="*/ 180641 h 1882566"/>
                <a:gd name="connsiteX1" fmla="*/ 1158613 w 9423519"/>
                <a:gd name="connsiteY1" fmla="*/ 577876 h 1882566"/>
                <a:gd name="connsiteX2" fmla="*/ 2874149 w 9423519"/>
                <a:gd name="connsiteY2" fmla="*/ 1099127 h 1882566"/>
                <a:gd name="connsiteX3" fmla="*/ 4428558 w 9423519"/>
                <a:gd name="connsiteY3" fmla="*/ 1269718 h 1882566"/>
                <a:gd name="connsiteX4" fmla="*/ 5907142 w 9423519"/>
                <a:gd name="connsiteY4" fmla="*/ 1250763 h 1882566"/>
                <a:gd name="connsiteX5" fmla="*/ 7366770 w 9423519"/>
                <a:gd name="connsiteY5" fmla="*/ 1032786 h 1882566"/>
                <a:gd name="connsiteX6" fmla="*/ 7897544 w 9423519"/>
                <a:gd name="connsiteY6" fmla="*/ 890626 h 1882566"/>
                <a:gd name="connsiteX7" fmla="*/ 8361971 w 9423519"/>
                <a:gd name="connsiteY7" fmla="*/ 748467 h 1882566"/>
                <a:gd name="connsiteX8" fmla="*/ 8959091 w 9423519"/>
                <a:gd name="connsiteY8" fmla="*/ 530490 h 1882566"/>
                <a:gd name="connsiteX9" fmla="*/ 9423519 w 9423519"/>
                <a:gd name="connsiteY9" fmla="*/ 369376 h 1882566"/>
                <a:gd name="connsiteX10" fmla="*/ 9144259 w 9423519"/>
                <a:gd name="connsiteY10" fmla="*/ 1879439 h 1882566"/>
                <a:gd name="connsiteX11" fmla="*/ 3175 w 9423519"/>
                <a:gd name="connsiteY11" fmla="*/ 1882566 h 1882566"/>
                <a:gd name="connsiteX12" fmla="*/ 0 w 9423519"/>
                <a:gd name="connsiteY12" fmla="*/ 0 h 1882566"/>
                <a:gd name="connsiteX13" fmla="*/ 348406 w 9423519"/>
                <a:gd name="connsiteY13" fmla="*/ 180641 h 1882566"/>
                <a:gd name="connsiteX0" fmla="*/ 348406 w 9423519"/>
                <a:gd name="connsiteY0" fmla="*/ 180641 h 1882566"/>
                <a:gd name="connsiteX1" fmla="*/ 1158613 w 9423519"/>
                <a:gd name="connsiteY1" fmla="*/ 577876 h 1882566"/>
                <a:gd name="connsiteX2" fmla="*/ 2874149 w 9423519"/>
                <a:gd name="connsiteY2" fmla="*/ 1099127 h 1882566"/>
                <a:gd name="connsiteX3" fmla="*/ 4428558 w 9423519"/>
                <a:gd name="connsiteY3" fmla="*/ 1269718 h 1882566"/>
                <a:gd name="connsiteX4" fmla="*/ 5907142 w 9423519"/>
                <a:gd name="connsiteY4" fmla="*/ 1250763 h 1882566"/>
                <a:gd name="connsiteX5" fmla="*/ 7366770 w 9423519"/>
                <a:gd name="connsiteY5" fmla="*/ 1032786 h 1882566"/>
                <a:gd name="connsiteX6" fmla="*/ 7897544 w 9423519"/>
                <a:gd name="connsiteY6" fmla="*/ 890626 h 1882566"/>
                <a:gd name="connsiteX7" fmla="*/ 8361971 w 9423519"/>
                <a:gd name="connsiteY7" fmla="*/ 748467 h 1882566"/>
                <a:gd name="connsiteX8" fmla="*/ 8651116 w 9423519"/>
                <a:gd name="connsiteY8" fmla="*/ 644790 h 1882566"/>
                <a:gd name="connsiteX9" fmla="*/ 9423519 w 9423519"/>
                <a:gd name="connsiteY9" fmla="*/ 369376 h 1882566"/>
                <a:gd name="connsiteX10" fmla="*/ 9144259 w 9423519"/>
                <a:gd name="connsiteY10" fmla="*/ 1879439 h 1882566"/>
                <a:gd name="connsiteX11" fmla="*/ 3175 w 9423519"/>
                <a:gd name="connsiteY11" fmla="*/ 1882566 h 1882566"/>
                <a:gd name="connsiteX12" fmla="*/ 0 w 9423519"/>
                <a:gd name="connsiteY12" fmla="*/ 0 h 1882566"/>
                <a:gd name="connsiteX13" fmla="*/ 348406 w 9423519"/>
                <a:gd name="connsiteY13" fmla="*/ 180641 h 1882566"/>
                <a:gd name="connsiteX0" fmla="*/ 348406 w 9147294"/>
                <a:gd name="connsiteY0" fmla="*/ 180641 h 1882566"/>
                <a:gd name="connsiteX1" fmla="*/ 1158613 w 9147294"/>
                <a:gd name="connsiteY1" fmla="*/ 577876 h 1882566"/>
                <a:gd name="connsiteX2" fmla="*/ 2874149 w 9147294"/>
                <a:gd name="connsiteY2" fmla="*/ 1099127 h 1882566"/>
                <a:gd name="connsiteX3" fmla="*/ 4428558 w 9147294"/>
                <a:gd name="connsiteY3" fmla="*/ 1269718 h 1882566"/>
                <a:gd name="connsiteX4" fmla="*/ 5907142 w 9147294"/>
                <a:gd name="connsiteY4" fmla="*/ 1250763 h 1882566"/>
                <a:gd name="connsiteX5" fmla="*/ 7366770 w 9147294"/>
                <a:gd name="connsiteY5" fmla="*/ 1032786 h 1882566"/>
                <a:gd name="connsiteX6" fmla="*/ 7897544 w 9147294"/>
                <a:gd name="connsiteY6" fmla="*/ 890626 h 1882566"/>
                <a:gd name="connsiteX7" fmla="*/ 8361971 w 9147294"/>
                <a:gd name="connsiteY7" fmla="*/ 748467 h 1882566"/>
                <a:gd name="connsiteX8" fmla="*/ 8651116 w 9147294"/>
                <a:gd name="connsiteY8" fmla="*/ 644790 h 1882566"/>
                <a:gd name="connsiteX9" fmla="*/ 9147294 w 9147294"/>
                <a:gd name="connsiteY9" fmla="*/ 461451 h 1882566"/>
                <a:gd name="connsiteX10" fmla="*/ 9144259 w 9147294"/>
                <a:gd name="connsiteY10" fmla="*/ 1879439 h 1882566"/>
                <a:gd name="connsiteX11" fmla="*/ 3175 w 9147294"/>
                <a:gd name="connsiteY11" fmla="*/ 1882566 h 1882566"/>
                <a:gd name="connsiteX12" fmla="*/ 0 w 9147294"/>
                <a:gd name="connsiteY12" fmla="*/ 0 h 1882566"/>
                <a:gd name="connsiteX13" fmla="*/ 348406 w 9147294"/>
                <a:gd name="connsiteY13" fmla="*/ 180641 h 188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7294" h="1882566">
                  <a:moveTo>
                    <a:pt x="348406" y="180641"/>
                  </a:moveTo>
                  <a:lnTo>
                    <a:pt x="1158613" y="577876"/>
                  </a:lnTo>
                  <a:lnTo>
                    <a:pt x="2874149" y="1099127"/>
                  </a:lnTo>
                  <a:lnTo>
                    <a:pt x="4428558" y="1269718"/>
                  </a:lnTo>
                  <a:lnTo>
                    <a:pt x="5907142" y="1250763"/>
                  </a:lnTo>
                  <a:lnTo>
                    <a:pt x="7366770" y="1032786"/>
                  </a:lnTo>
                  <a:lnTo>
                    <a:pt x="7897544" y="890626"/>
                  </a:lnTo>
                  <a:lnTo>
                    <a:pt x="8361971" y="748467"/>
                  </a:lnTo>
                  <a:lnTo>
                    <a:pt x="8651116" y="644790"/>
                  </a:lnTo>
                  <a:lnTo>
                    <a:pt x="9147294" y="461451"/>
                  </a:lnTo>
                  <a:cubicBezTo>
                    <a:pt x="9146282" y="934114"/>
                    <a:pt x="9145271" y="1406776"/>
                    <a:pt x="9144259" y="1879439"/>
                  </a:cubicBezTo>
                  <a:lnTo>
                    <a:pt x="3175" y="1882566"/>
                  </a:lnTo>
                  <a:cubicBezTo>
                    <a:pt x="2117" y="1258219"/>
                    <a:pt x="1058" y="624347"/>
                    <a:pt x="0" y="0"/>
                  </a:cubicBezTo>
                  <a:lnTo>
                    <a:pt x="348406" y="1806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 rot="21335072">
              <a:off x="-478553" y="-1018680"/>
              <a:ext cx="9730408" cy="2339485"/>
            </a:xfrm>
            <a:custGeom>
              <a:avLst/>
              <a:gdLst>
                <a:gd name="connsiteX0" fmla="*/ 62302 w 9262191"/>
                <a:gd name="connsiteY0" fmla="*/ 510793 h 2838245"/>
                <a:gd name="connsiteX1" fmla="*/ 513152 w 9262191"/>
                <a:gd name="connsiteY1" fmla="*/ 917193 h 2838245"/>
                <a:gd name="connsiteX2" fmla="*/ 1129102 w 9262191"/>
                <a:gd name="connsiteY2" fmla="*/ 1387093 h 2838245"/>
                <a:gd name="connsiteX3" fmla="*/ 1656152 w 9262191"/>
                <a:gd name="connsiteY3" fmla="*/ 1723643 h 2838245"/>
                <a:gd name="connsiteX4" fmla="*/ 2291152 w 9262191"/>
                <a:gd name="connsiteY4" fmla="*/ 2053843 h 2838245"/>
                <a:gd name="connsiteX5" fmla="*/ 2767402 w 9262191"/>
                <a:gd name="connsiteY5" fmla="*/ 2263393 h 2838245"/>
                <a:gd name="connsiteX6" fmla="*/ 3510352 w 9262191"/>
                <a:gd name="connsiteY6" fmla="*/ 2511043 h 2838245"/>
                <a:gd name="connsiteX7" fmla="*/ 4119952 w 9262191"/>
                <a:gd name="connsiteY7" fmla="*/ 2657093 h 2838245"/>
                <a:gd name="connsiteX8" fmla="*/ 4596202 w 9262191"/>
                <a:gd name="connsiteY8" fmla="*/ 2739643 h 2838245"/>
                <a:gd name="connsiteX9" fmla="*/ 5193102 w 9262191"/>
                <a:gd name="connsiteY9" fmla="*/ 2809493 h 2838245"/>
                <a:gd name="connsiteX10" fmla="*/ 6012252 w 9262191"/>
                <a:gd name="connsiteY10" fmla="*/ 2834893 h 2838245"/>
                <a:gd name="connsiteX11" fmla="*/ 6983802 w 9262191"/>
                <a:gd name="connsiteY11" fmla="*/ 2739643 h 2838245"/>
                <a:gd name="connsiteX12" fmla="*/ 7669602 w 9262191"/>
                <a:gd name="connsiteY12" fmla="*/ 2618993 h 2838245"/>
                <a:gd name="connsiteX13" fmla="*/ 8476052 w 9262191"/>
                <a:gd name="connsiteY13" fmla="*/ 2390393 h 2838245"/>
                <a:gd name="connsiteX14" fmla="*/ 8984052 w 9262191"/>
                <a:gd name="connsiteY14" fmla="*/ 2206243 h 2838245"/>
                <a:gd name="connsiteX15" fmla="*/ 9219002 w 9262191"/>
                <a:gd name="connsiteY15" fmla="*/ 2098293 h 2838245"/>
                <a:gd name="connsiteX16" fmla="*/ 9225352 w 9262191"/>
                <a:gd name="connsiteY16" fmla="*/ 2028443 h 2838245"/>
                <a:gd name="connsiteX17" fmla="*/ 8838002 w 9262191"/>
                <a:gd name="connsiteY17" fmla="*/ 2174493 h 2838245"/>
                <a:gd name="connsiteX18" fmla="*/ 8336352 w 9262191"/>
                <a:gd name="connsiteY18" fmla="*/ 2326893 h 2838245"/>
                <a:gd name="connsiteX19" fmla="*/ 7834702 w 9262191"/>
                <a:gd name="connsiteY19" fmla="*/ 2447543 h 2838245"/>
                <a:gd name="connsiteX20" fmla="*/ 7167952 w 9262191"/>
                <a:gd name="connsiteY20" fmla="*/ 2561843 h 2838245"/>
                <a:gd name="connsiteX21" fmla="*/ 6418652 w 9262191"/>
                <a:gd name="connsiteY21" fmla="*/ 2618993 h 2838245"/>
                <a:gd name="connsiteX22" fmla="*/ 5599502 w 9262191"/>
                <a:gd name="connsiteY22" fmla="*/ 2612643 h 2838245"/>
                <a:gd name="connsiteX23" fmla="*/ 4780352 w 9262191"/>
                <a:gd name="connsiteY23" fmla="*/ 2517393 h 2838245"/>
                <a:gd name="connsiteX24" fmla="*/ 4043752 w 9262191"/>
                <a:gd name="connsiteY24" fmla="*/ 2358643 h 2838245"/>
                <a:gd name="connsiteX25" fmla="*/ 3415102 w 9262191"/>
                <a:gd name="connsiteY25" fmla="*/ 2174493 h 2838245"/>
                <a:gd name="connsiteX26" fmla="*/ 2595952 w 9262191"/>
                <a:gd name="connsiteY26" fmla="*/ 1844293 h 2838245"/>
                <a:gd name="connsiteX27" fmla="*/ 1903802 w 9262191"/>
                <a:gd name="connsiteY27" fmla="*/ 1482343 h 2838245"/>
                <a:gd name="connsiteX28" fmla="*/ 1325952 w 9262191"/>
                <a:gd name="connsiteY28" fmla="*/ 1107693 h 2838245"/>
                <a:gd name="connsiteX29" fmla="*/ 849702 w 9262191"/>
                <a:gd name="connsiteY29" fmla="*/ 752093 h 2838245"/>
                <a:gd name="connsiteX30" fmla="*/ 373452 w 9262191"/>
                <a:gd name="connsiteY30" fmla="*/ 326643 h 2838245"/>
                <a:gd name="connsiteX31" fmla="*/ 36902 w 9262191"/>
                <a:gd name="connsiteY31" fmla="*/ 2793 h 2838245"/>
                <a:gd name="connsiteX32" fmla="*/ 62302 w 9262191"/>
                <a:gd name="connsiteY32" fmla="*/ 510793 h 2838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262191" h="2838245">
                  <a:moveTo>
                    <a:pt x="62302" y="510793"/>
                  </a:moveTo>
                  <a:cubicBezTo>
                    <a:pt x="141677" y="663193"/>
                    <a:pt x="335352" y="771143"/>
                    <a:pt x="513152" y="917193"/>
                  </a:cubicBezTo>
                  <a:cubicBezTo>
                    <a:pt x="690952" y="1063243"/>
                    <a:pt x="938602" y="1252685"/>
                    <a:pt x="1129102" y="1387093"/>
                  </a:cubicBezTo>
                  <a:cubicBezTo>
                    <a:pt x="1319602" y="1521501"/>
                    <a:pt x="1462477" y="1612518"/>
                    <a:pt x="1656152" y="1723643"/>
                  </a:cubicBezTo>
                  <a:cubicBezTo>
                    <a:pt x="1849827" y="1834768"/>
                    <a:pt x="2105944" y="1963885"/>
                    <a:pt x="2291152" y="2053843"/>
                  </a:cubicBezTo>
                  <a:cubicBezTo>
                    <a:pt x="2476360" y="2143801"/>
                    <a:pt x="2564202" y="2187193"/>
                    <a:pt x="2767402" y="2263393"/>
                  </a:cubicBezTo>
                  <a:cubicBezTo>
                    <a:pt x="2970602" y="2339593"/>
                    <a:pt x="3284927" y="2445426"/>
                    <a:pt x="3510352" y="2511043"/>
                  </a:cubicBezTo>
                  <a:cubicBezTo>
                    <a:pt x="3735777" y="2576660"/>
                    <a:pt x="3938977" y="2618993"/>
                    <a:pt x="4119952" y="2657093"/>
                  </a:cubicBezTo>
                  <a:cubicBezTo>
                    <a:pt x="4300927" y="2695193"/>
                    <a:pt x="4417344" y="2714243"/>
                    <a:pt x="4596202" y="2739643"/>
                  </a:cubicBezTo>
                  <a:cubicBezTo>
                    <a:pt x="4775060" y="2765043"/>
                    <a:pt x="4957094" y="2793618"/>
                    <a:pt x="5193102" y="2809493"/>
                  </a:cubicBezTo>
                  <a:cubicBezTo>
                    <a:pt x="5429110" y="2825368"/>
                    <a:pt x="5713802" y="2846535"/>
                    <a:pt x="6012252" y="2834893"/>
                  </a:cubicBezTo>
                  <a:cubicBezTo>
                    <a:pt x="6310702" y="2823251"/>
                    <a:pt x="6707577" y="2775626"/>
                    <a:pt x="6983802" y="2739643"/>
                  </a:cubicBezTo>
                  <a:cubicBezTo>
                    <a:pt x="7260027" y="2703660"/>
                    <a:pt x="7420894" y="2677201"/>
                    <a:pt x="7669602" y="2618993"/>
                  </a:cubicBezTo>
                  <a:cubicBezTo>
                    <a:pt x="7918310" y="2560785"/>
                    <a:pt x="8256977" y="2459185"/>
                    <a:pt x="8476052" y="2390393"/>
                  </a:cubicBezTo>
                  <a:cubicBezTo>
                    <a:pt x="8695127" y="2321601"/>
                    <a:pt x="8860227" y="2254926"/>
                    <a:pt x="8984052" y="2206243"/>
                  </a:cubicBezTo>
                  <a:cubicBezTo>
                    <a:pt x="9107877" y="2157560"/>
                    <a:pt x="9178786" y="2127926"/>
                    <a:pt x="9219002" y="2098293"/>
                  </a:cubicBezTo>
                  <a:cubicBezTo>
                    <a:pt x="9259218" y="2068660"/>
                    <a:pt x="9288852" y="2015743"/>
                    <a:pt x="9225352" y="2028443"/>
                  </a:cubicBezTo>
                  <a:cubicBezTo>
                    <a:pt x="9161852" y="2041143"/>
                    <a:pt x="8986168" y="2124751"/>
                    <a:pt x="8838002" y="2174493"/>
                  </a:cubicBezTo>
                  <a:cubicBezTo>
                    <a:pt x="8689836" y="2224235"/>
                    <a:pt x="8503569" y="2281385"/>
                    <a:pt x="8336352" y="2326893"/>
                  </a:cubicBezTo>
                  <a:cubicBezTo>
                    <a:pt x="8169135" y="2372401"/>
                    <a:pt x="8029435" y="2408385"/>
                    <a:pt x="7834702" y="2447543"/>
                  </a:cubicBezTo>
                  <a:cubicBezTo>
                    <a:pt x="7639969" y="2486701"/>
                    <a:pt x="7403960" y="2533268"/>
                    <a:pt x="7167952" y="2561843"/>
                  </a:cubicBezTo>
                  <a:cubicBezTo>
                    <a:pt x="6931944" y="2590418"/>
                    <a:pt x="6680060" y="2610526"/>
                    <a:pt x="6418652" y="2618993"/>
                  </a:cubicBezTo>
                  <a:cubicBezTo>
                    <a:pt x="6157244" y="2627460"/>
                    <a:pt x="5872552" y="2629576"/>
                    <a:pt x="5599502" y="2612643"/>
                  </a:cubicBezTo>
                  <a:cubicBezTo>
                    <a:pt x="5326452" y="2595710"/>
                    <a:pt x="5039644" y="2559726"/>
                    <a:pt x="4780352" y="2517393"/>
                  </a:cubicBezTo>
                  <a:cubicBezTo>
                    <a:pt x="4521060" y="2475060"/>
                    <a:pt x="4271294" y="2415793"/>
                    <a:pt x="4043752" y="2358643"/>
                  </a:cubicBezTo>
                  <a:cubicBezTo>
                    <a:pt x="3816210" y="2301493"/>
                    <a:pt x="3656402" y="2260218"/>
                    <a:pt x="3415102" y="2174493"/>
                  </a:cubicBezTo>
                  <a:cubicBezTo>
                    <a:pt x="3173802" y="2088768"/>
                    <a:pt x="2847835" y="1959651"/>
                    <a:pt x="2595952" y="1844293"/>
                  </a:cubicBezTo>
                  <a:cubicBezTo>
                    <a:pt x="2344069" y="1728935"/>
                    <a:pt x="2115469" y="1605110"/>
                    <a:pt x="1903802" y="1482343"/>
                  </a:cubicBezTo>
                  <a:cubicBezTo>
                    <a:pt x="1692135" y="1359576"/>
                    <a:pt x="1501635" y="1229401"/>
                    <a:pt x="1325952" y="1107693"/>
                  </a:cubicBezTo>
                  <a:cubicBezTo>
                    <a:pt x="1150269" y="985985"/>
                    <a:pt x="1008452" y="882268"/>
                    <a:pt x="849702" y="752093"/>
                  </a:cubicBezTo>
                  <a:cubicBezTo>
                    <a:pt x="690952" y="621918"/>
                    <a:pt x="508919" y="451526"/>
                    <a:pt x="373452" y="326643"/>
                  </a:cubicBezTo>
                  <a:cubicBezTo>
                    <a:pt x="237985" y="201760"/>
                    <a:pt x="88760" y="-27899"/>
                    <a:pt x="36902" y="2793"/>
                  </a:cubicBezTo>
                  <a:cubicBezTo>
                    <a:pt x="-14956" y="33485"/>
                    <a:pt x="-17073" y="358393"/>
                    <a:pt x="62302" y="51079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E5389"/>
                </a:gs>
                <a:gs pos="100000">
                  <a:srgbClr val="EFC734"/>
                </a:gs>
              </a:gsLst>
              <a:lin ang="0" scaled="1"/>
              <a:tileRect/>
            </a:gradFill>
            <a:ln>
              <a:noFill/>
            </a:ln>
            <a:effectLst>
              <a:outerShdw blurRad="76200" dist="76200" dir="2700000" algn="tl" rotWithShape="0">
                <a:prstClr val="black">
                  <a:alpha val="5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 descr="ICSM_trans.pn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35" y="88069"/>
            <a:ext cx="719999" cy="719999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 anchor="t" anchorCtr="0">
            <a:noAutofit/>
          </a:bodyPr>
          <a:lstStyle>
            <a:lvl1pPr>
              <a:defRPr sz="2800" b="1">
                <a:solidFill>
                  <a:srgbClr val="1E5389"/>
                </a:solidFill>
                <a:latin typeface="Verdana"/>
                <a:cs typeface="Verdana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0" y="6033676"/>
            <a:ext cx="9142393" cy="818922"/>
            <a:chOff x="0" y="6033676"/>
            <a:chExt cx="9142393" cy="818922"/>
          </a:xfrm>
        </p:grpSpPr>
        <p:sp>
          <p:nvSpPr>
            <p:cNvPr id="14" name="Rectangle 13"/>
            <p:cNvSpPr/>
            <p:nvPr/>
          </p:nvSpPr>
          <p:spPr>
            <a:xfrm>
              <a:off x="4414421" y="6033676"/>
              <a:ext cx="4715994" cy="36000"/>
            </a:xfrm>
            <a:prstGeom prst="rect">
              <a:avLst/>
            </a:prstGeom>
            <a:gradFill flip="none" rotWithShape="1">
              <a:gsLst>
                <a:gs pos="0">
                  <a:srgbClr val="1E5389"/>
                </a:gs>
                <a:gs pos="100000">
                  <a:srgbClr val="EFC734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0" y="6067768"/>
              <a:ext cx="914239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Institut de Chimie Séparative de Marcoule</a:t>
              </a:r>
            </a:p>
            <a:p>
              <a:pPr algn="r"/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UMR</a:t>
              </a:r>
              <a:r>
                <a:rPr lang="fr-FR" sz="900" baseline="0" dirty="0" smtClean="0">
                  <a:solidFill>
                    <a:srgbClr val="1E5389"/>
                  </a:solidFill>
                  <a:latin typeface="Verdana"/>
                  <a:cs typeface="Verdana"/>
                </a:rPr>
                <a:t> 5257 | CEA – CNRS – UM – ENSCM </a:t>
              </a:r>
              <a:endParaRPr lang="fr-FR" sz="900" dirty="0" smtClean="0">
                <a:solidFill>
                  <a:srgbClr val="1E5389"/>
                </a:solidFill>
                <a:latin typeface="Verdana"/>
                <a:cs typeface="Verdana"/>
              </a:endParaRPr>
            </a:p>
            <a:p>
              <a:pPr algn="r"/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Site de Marcoule | Bâtiment </a:t>
              </a:r>
              <a:r>
                <a:rPr lang="fr-FR" sz="900" dirty="0">
                  <a:solidFill>
                    <a:srgbClr val="1E5389"/>
                  </a:solidFill>
                  <a:latin typeface="Verdana"/>
                  <a:cs typeface="Verdana"/>
                </a:rPr>
                <a:t>426 </a:t>
              </a:r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| BP 17171 | F-30207 Bagnols-sur-Cèze Cedex</a:t>
              </a:r>
            </a:p>
            <a:p>
              <a:pPr algn="r"/>
              <a:r>
                <a:rPr lang="fr-FR" sz="900" dirty="0" err="1" smtClean="0">
                  <a:solidFill>
                    <a:srgbClr val="1E5389"/>
                  </a:solidFill>
                  <a:latin typeface="Verdana"/>
                  <a:cs typeface="Verdana"/>
                </a:rPr>
                <a:t>T</a:t>
              </a:r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. +33 (0)4</a:t>
              </a:r>
              <a:r>
                <a:rPr lang="fr-FR" sz="900" baseline="0" dirty="0" smtClean="0">
                  <a:solidFill>
                    <a:srgbClr val="1E5389"/>
                  </a:solidFill>
                  <a:latin typeface="Verdana"/>
                  <a:cs typeface="Verdana"/>
                </a:rPr>
                <a:t> 66 79 52 12</a:t>
              </a:r>
              <a:r>
                <a:rPr lang="fr-FR" sz="900" b="1" dirty="0" smtClean="0">
                  <a:solidFill>
                    <a:srgbClr val="1E5389"/>
                  </a:solidFill>
                  <a:latin typeface="Verdana"/>
                  <a:cs typeface="Verdana"/>
                </a:rPr>
                <a:t>|</a:t>
              </a:r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 F. +33 (0)4</a:t>
              </a:r>
              <a:r>
                <a:rPr lang="fr-FR" sz="900" baseline="0" dirty="0" smtClean="0">
                  <a:solidFill>
                    <a:srgbClr val="1E5389"/>
                  </a:solidFill>
                  <a:latin typeface="Verdana"/>
                  <a:cs typeface="Verdana"/>
                </a:rPr>
                <a:t> 66 79 76 11</a:t>
              </a:r>
            </a:p>
            <a:p>
              <a:pPr algn="r"/>
              <a:r>
                <a:rPr lang="fr-FR" sz="900" baseline="0" dirty="0" smtClean="0">
                  <a:solidFill>
                    <a:srgbClr val="1E5389"/>
                  </a:solidFill>
                  <a:latin typeface="Verdana"/>
                  <a:cs typeface="Verdana"/>
                </a:rPr>
                <a:t>www.icsm.fr/lime.html</a:t>
              </a:r>
              <a:r>
                <a:rPr lang="fr-FR" sz="900" dirty="0" smtClean="0">
                  <a:solidFill>
                    <a:srgbClr val="1E5389"/>
                  </a:solidFill>
                  <a:latin typeface="Verdana"/>
                  <a:cs typeface="Verdana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61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92857-AE19-7A42-B489-892F3C412892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36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C8E8-7B71-6C44-98B1-35CBC892AF3B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705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E8D1C-A54F-C841-BCE3-E6C419030E87}" type="datetime1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6225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CCB82-1D37-A145-94CF-7FB623394632}" type="datetime1">
              <a:rPr lang="fr-FR" smtClean="0"/>
              <a:t>31/10/2017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923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64347-BFC0-9C41-8DC7-321456785797}" type="datetime1">
              <a:rPr lang="fr-FR" smtClean="0"/>
              <a:t>31/10/2017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4526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999F-63E5-7C47-AE79-9DDAA05FCD02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D13E0-73AC-0C49-A65E-8709B58EF86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6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50" r:id="rId3"/>
    <p:sldLayoutId id="2147483684" r:id="rId4"/>
    <p:sldLayoutId id="2147483649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9B0A2-D32B-E241-9036-ED2C654926B4}" type="datetime1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DBD23-1E6A-7B4C-B618-2C8375E178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75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"/><Relationship Id="rId4" Type="http://schemas.openxmlformats.org/officeDocument/2006/relationships/image" Target="../media/image3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9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"/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7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60.png"/><Relationship Id="rId5" Type="http://schemas.openxmlformats.org/officeDocument/2006/relationships/image" Target="../media/image59.jpeg"/><Relationship Id="rId10" Type="http://schemas.microsoft.com/office/2007/relationships/diagramDrawing" Target="../diagrams/drawing2.xml"/><Relationship Id="rId4" Type="http://schemas.openxmlformats.org/officeDocument/2006/relationships/image" Target="../media/image58.jpeg"/><Relationship Id="rId9" Type="http://schemas.openxmlformats.org/officeDocument/2006/relationships/diagramColors" Target="../diagrams/colors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"/><Relationship Id="rId2" Type="http://schemas.openxmlformats.org/officeDocument/2006/relationships/image" Target="../media/image6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"/><Relationship Id="rId4" Type="http://schemas.openxmlformats.org/officeDocument/2006/relationships/image" Target="../media/image6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tif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4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1.tif"/><Relationship Id="rId5" Type="http://schemas.openxmlformats.org/officeDocument/2006/relationships/image" Target="../media/image26.png"/><Relationship Id="rId10" Type="http://schemas.openxmlformats.org/officeDocument/2006/relationships/image" Target="../media/image30.tiff"/><Relationship Id="rId4" Type="http://schemas.openxmlformats.org/officeDocument/2006/relationships/image" Target="../media/image25.png"/><Relationship Id="rId9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93224" y="6328921"/>
            <a:ext cx="2967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Adel.mesbah@cea.fr</a:t>
            </a:r>
            <a:endParaRPr lang="en-US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Preparation of Ln</a:t>
            </a:r>
            <a:r>
              <a:rPr lang="en-GB" sz="2000" baseline="-25000" dirty="0"/>
              <a:t>1-2x</a:t>
            </a:r>
            <a:r>
              <a:rPr lang="en-GB" sz="2000" dirty="0"/>
              <a:t>Ca</a:t>
            </a:r>
            <a:r>
              <a:rPr lang="en-GB" sz="2000" baseline="-25000" dirty="0"/>
              <a:t>x</a:t>
            </a:r>
            <a:r>
              <a:rPr lang="en-GB" sz="2000" dirty="0"/>
              <a:t>Th</a:t>
            </a:r>
            <a:r>
              <a:rPr lang="en-GB" sz="2000" baseline="-25000" dirty="0"/>
              <a:t>x</a:t>
            </a:r>
            <a:r>
              <a:rPr lang="en-GB" sz="2000" dirty="0"/>
              <a:t>PO</a:t>
            </a:r>
            <a:r>
              <a:rPr lang="en-GB" sz="2000" baseline="-25000" dirty="0"/>
              <a:t>4</a:t>
            </a:r>
            <a:r>
              <a:rPr lang="en-GB" sz="2000" dirty="0"/>
              <a:t>.nH</a:t>
            </a:r>
            <a:r>
              <a:rPr lang="en-GB" sz="2000" baseline="-25000" dirty="0"/>
              <a:t>2</a:t>
            </a:r>
            <a:r>
              <a:rPr lang="en-GB" sz="2000" dirty="0"/>
              <a:t>O </a:t>
            </a:r>
            <a:r>
              <a:rPr lang="en-GB" sz="2000" dirty="0" err="1"/>
              <a:t>rhabdophane</a:t>
            </a:r>
            <a:r>
              <a:rPr lang="en-GB" sz="2000" dirty="0"/>
              <a:t>-type as low precursors to monazite-</a:t>
            </a:r>
            <a:r>
              <a:rPr lang="en-GB" sz="2000" dirty="0" err="1"/>
              <a:t>Cheralite</a:t>
            </a:r>
            <a:r>
              <a:rPr lang="en-GB" sz="2000" dirty="0"/>
              <a:t> ceramics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err="1">
                <a:solidFill>
                  <a:schemeClr val="tx1"/>
                </a:solidFill>
              </a:rPr>
              <a:t>Danwen</a:t>
            </a:r>
            <a:r>
              <a:rPr lang="fr-FR" sz="2000" dirty="0">
                <a:solidFill>
                  <a:schemeClr val="tx1"/>
                </a:solidFill>
              </a:rPr>
              <a:t> Qin, Adel </a:t>
            </a:r>
            <a:r>
              <a:rPr lang="fr-FR" sz="2000" dirty="0" smtClean="0">
                <a:solidFill>
                  <a:schemeClr val="tx1"/>
                </a:solidFill>
              </a:rPr>
              <a:t>Mesbah,</a:t>
            </a:r>
            <a:r>
              <a:rPr lang="fr-FR" sz="2000" baseline="30000" dirty="0" smtClean="0">
                <a:solidFill>
                  <a:schemeClr val="tx1"/>
                </a:solidFill>
              </a:rPr>
              <a:t> </a:t>
            </a:r>
            <a:r>
              <a:rPr lang="fr-FR" sz="2000" dirty="0">
                <a:solidFill>
                  <a:schemeClr val="tx1"/>
                </a:solidFill>
              </a:rPr>
              <a:t>Stéphanie </a:t>
            </a:r>
            <a:r>
              <a:rPr lang="fr-FR" sz="2000" dirty="0" err="1">
                <a:solidFill>
                  <a:schemeClr val="tx1"/>
                </a:solidFill>
              </a:rPr>
              <a:t>Szenknect</a:t>
            </a:r>
            <a:r>
              <a:rPr lang="fr-FR" sz="2000" dirty="0">
                <a:solidFill>
                  <a:schemeClr val="tx1"/>
                </a:solidFill>
              </a:rPr>
              <a:t>, Nicolas Dacheux, Nicolas </a:t>
            </a:r>
            <a:r>
              <a:rPr lang="fr-FR" sz="2000" dirty="0" smtClean="0">
                <a:solidFill>
                  <a:schemeClr val="tx1"/>
                </a:solidFill>
              </a:rPr>
              <a:t>Clavier</a:t>
            </a:r>
            <a:endParaRPr lang="en-US" sz="2000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0"/>
          </p:nvPr>
        </p:nvSpPr>
        <p:spPr>
          <a:xfrm>
            <a:off x="1088411" y="4052516"/>
            <a:ext cx="7809078" cy="2280268"/>
          </a:xfrm>
        </p:spPr>
        <p:txBody>
          <a:bodyPr/>
          <a:lstStyle/>
          <a:p>
            <a:r>
              <a:rPr lang="en-US" sz="2000" dirty="0">
                <a:solidFill>
                  <a:srgbClr val="1E5389"/>
                </a:solidFill>
              </a:rPr>
              <a:t>Thorium incorporation in phosphates matrices: the case of </a:t>
            </a:r>
            <a:r>
              <a:rPr lang="en-US" sz="2000" dirty="0" err="1">
                <a:solidFill>
                  <a:srgbClr val="1E5389"/>
                </a:solidFill>
              </a:rPr>
              <a:t>xenotime</a:t>
            </a:r>
            <a:endParaRPr lang="fr-FR" sz="2000" dirty="0">
              <a:solidFill>
                <a:srgbClr val="1E5389"/>
              </a:solidFill>
            </a:endParaRPr>
          </a:p>
          <a:p>
            <a:r>
              <a:rPr lang="fr-FR" sz="2000" dirty="0"/>
              <a:t>Adel Mesbah,</a:t>
            </a:r>
            <a:r>
              <a:rPr lang="fr-FR" sz="2000" baseline="30000" dirty="0"/>
              <a:t> </a:t>
            </a:r>
            <a:r>
              <a:rPr lang="fr-FR" sz="2000" dirty="0" smtClean="0"/>
              <a:t>Nicolas </a:t>
            </a:r>
            <a:r>
              <a:rPr lang="fr-FR" sz="2000" dirty="0"/>
              <a:t>Clavier,</a:t>
            </a:r>
            <a:r>
              <a:rPr lang="fr-FR" sz="2000" baseline="30000" dirty="0"/>
              <a:t> </a:t>
            </a:r>
            <a:r>
              <a:rPr lang="fr-FR" sz="2000" dirty="0" smtClean="0"/>
              <a:t>Stéphanie </a:t>
            </a:r>
            <a:r>
              <a:rPr lang="fr-FR" sz="2000" dirty="0" err="1"/>
              <a:t>Szenknect</a:t>
            </a:r>
            <a:r>
              <a:rPr lang="fr-FR" sz="2000" dirty="0"/>
              <a:t>,</a:t>
            </a:r>
            <a:r>
              <a:rPr lang="fr-FR" sz="2000" baseline="30000" dirty="0"/>
              <a:t> </a:t>
            </a:r>
            <a:r>
              <a:rPr lang="fr-FR" sz="2000" dirty="0" smtClean="0"/>
              <a:t> </a:t>
            </a:r>
            <a:r>
              <a:rPr lang="fr-FR" sz="2000" dirty="0"/>
              <a:t>Janeth Lozano-Rodriguez</a:t>
            </a:r>
            <a:r>
              <a:rPr lang="fr-FR" sz="2000" dirty="0" smtClean="0"/>
              <a:t>, </a:t>
            </a:r>
            <a:r>
              <a:rPr lang="fr-FR" sz="2000" dirty="0"/>
              <a:t>Nicolas Dacheux</a:t>
            </a:r>
            <a:r>
              <a:rPr lang="fr-FR" sz="2000" dirty="0" smtClean="0"/>
              <a:t>.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556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Thermal </a:t>
            </a:r>
            <a: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behavior: toward the monazite</a:t>
            </a:r>
            <a:br>
              <a:rPr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66" y="1250489"/>
            <a:ext cx="2772754" cy="21031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794431" y="1211314"/>
            <a:ext cx="1472184" cy="708946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4260" y="2124457"/>
            <a:ext cx="164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Swelling of 1%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4251" y="924245"/>
            <a:ext cx="2774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Pellet of SmPO</a:t>
            </a:r>
            <a:r>
              <a:rPr lang="en-US" sz="1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0.667 H</a:t>
            </a:r>
            <a:r>
              <a:rPr lang="en-US" sz="14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217884" y="1639121"/>
            <a:ext cx="1990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Dilatometry experiment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4709053">
            <a:off x="7547474" y="1562503"/>
            <a:ext cx="740521" cy="264341"/>
          </a:xfrm>
          <a:prstGeom prst="rightArrow">
            <a:avLst/>
          </a:prstGeom>
          <a:solidFill>
            <a:srgbClr val="EFC73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08986" y="2386602"/>
            <a:ext cx="1118250" cy="274401"/>
          </a:xfrm>
          <a:prstGeom prst="rightArrow">
            <a:avLst/>
          </a:prstGeom>
          <a:solidFill>
            <a:srgbClr val="1E53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84421" y="3531660"/>
            <a:ext cx="3369217" cy="3141879"/>
            <a:chOff x="6139617" y="3754079"/>
            <a:chExt cx="2694066" cy="27809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617" y="4008922"/>
              <a:ext cx="2694066" cy="21536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045452" y="6208100"/>
              <a:ext cx="1362456" cy="32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situ PXRD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45452" y="3754079"/>
              <a:ext cx="1088136" cy="326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CuK</a:t>
              </a:r>
              <a:r>
                <a:rPr lang="el-GR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α</a:t>
              </a:r>
              <a:r>
                <a:rPr lang="en-US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1,2</a:t>
              </a:r>
              <a:endParaRPr lang="en-US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5" y="1469865"/>
            <a:ext cx="3536501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219135" y="1026648"/>
            <a:ext cx="1919647" cy="369332"/>
          </a:xfrm>
          <a:prstGeom prst="rect">
            <a:avLst/>
          </a:prstGeom>
          <a:solidFill>
            <a:srgbClr val="1E5389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TGA Analysis</a:t>
            </a:r>
            <a:endParaRPr lang="en-US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1610" y="1526891"/>
            <a:ext cx="603504" cy="1828800"/>
          </a:xfrm>
          <a:prstGeom prst="ellipse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0059" y="3973144"/>
            <a:ext cx="2389706" cy="646331"/>
          </a:xfrm>
          <a:prstGeom prst="rect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Stabilization of LnPO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.0.5H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O?</a:t>
            </a:r>
            <a:endParaRPr lang="en-US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335613"/>
            <a:ext cx="1905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Remember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.0.5H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53"/>
          <a:stretch/>
        </p:blipFill>
        <p:spPr>
          <a:xfrm>
            <a:off x="1856435" y="4652315"/>
            <a:ext cx="2176863" cy="1600509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>
            <a:off x="1169354" y="4758848"/>
            <a:ext cx="365760" cy="437392"/>
          </a:xfrm>
          <a:prstGeom prst="downArrow">
            <a:avLst/>
          </a:prstGeom>
          <a:solidFill>
            <a:srgbClr val="1E538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463466" y="5627222"/>
            <a:ext cx="820955" cy="0"/>
          </a:xfrm>
          <a:prstGeom prst="straightConnector1">
            <a:avLst/>
          </a:prstGeom>
          <a:ln>
            <a:solidFill>
              <a:srgbClr val="1E538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98480" y="5257890"/>
            <a:ext cx="38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9760" y="5707054"/>
            <a:ext cx="177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.0.5H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 rot="16200000">
            <a:off x="893958" y="2469743"/>
            <a:ext cx="1472184" cy="708946"/>
          </a:xfrm>
          <a:prstGeom prst="ellipse">
            <a:avLst/>
          </a:prstGeom>
          <a:noFill/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>
            <a:off x="1880700" y="3344712"/>
            <a:ext cx="3583766" cy="22135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>
            <a:off x="3026712" y="4190016"/>
            <a:ext cx="740664" cy="192024"/>
          </a:xfrm>
          <a:prstGeom prst="rightArrow">
            <a:avLst/>
          </a:prstGeom>
          <a:solidFill>
            <a:srgbClr val="1E538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9937" y="4080843"/>
            <a:ext cx="1192544" cy="369332"/>
          </a:xfrm>
          <a:prstGeom prst="rect">
            <a:avLst/>
          </a:prstGeom>
          <a:solidFill>
            <a:srgbClr val="EFC73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b="1" baseline="-25000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8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 animBg="1"/>
      <p:bldP spid="11" grpId="0" animBg="1"/>
      <p:bldP spid="18" grpId="0" animBg="1"/>
      <p:bldP spid="19" grpId="0" animBg="1"/>
      <p:bldP spid="20" grpId="0"/>
      <p:bldP spid="22" grpId="0" animBg="1"/>
      <p:bldP spid="24" grpId="0"/>
      <p:bldP spid="25" grpId="0"/>
      <p:bldP spid="26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Mesbah 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Crystal Growth &amp; Design 14 (10),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5090-5098,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Mesbah </a:t>
            </a:r>
            <a:r>
              <a:rPr lang="en-US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J. Solid. Stat.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249,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221-227, 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10</a:t>
            </a:fld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761734" cy="505435"/>
          </a:xfrm>
        </p:spPr>
        <p:txBody>
          <a:bodyPr/>
          <a:lstStyle/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pursuit of the crystal structure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7236" y="3749555"/>
            <a:ext cx="2094806" cy="369332"/>
          </a:xfrm>
          <a:prstGeom prst="rect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Monoclinic, C2</a:t>
            </a:r>
            <a:endParaRPr lang="en-US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43714" y="1167089"/>
            <a:ext cx="2310529" cy="369332"/>
          </a:xfrm>
          <a:prstGeom prst="rect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Monoclinic, C2</a:t>
            </a:r>
            <a:endParaRPr lang="en-US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98659" y="3749555"/>
            <a:ext cx="2497282" cy="369332"/>
          </a:xfrm>
          <a:prstGeom prst="rect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Hexagonal, P3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endParaRPr lang="en-US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7" y="4218802"/>
            <a:ext cx="2424136" cy="153177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32" y="1897850"/>
            <a:ext cx="2556847" cy="18000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41" y="4236076"/>
            <a:ext cx="2140973" cy="1742696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79709" y="5776031"/>
            <a:ext cx="2203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SmPO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.0.667 H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021597" y="1601304"/>
            <a:ext cx="222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SmPO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.0.5 H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739503" y="6070370"/>
            <a:ext cx="131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SmPO</a:t>
            </a:r>
            <a:r>
              <a:rPr lang="en-US" sz="20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58" y="3984248"/>
            <a:ext cx="2437622" cy="1776747"/>
          </a:xfrm>
          <a:prstGeom prst="rect">
            <a:avLst/>
          </a:prstGeom>
        </p:spPr>
      </p:pic>
      <p:sp>
        <p:nvSpPr>
          <p:cNvPr id="22" name="Flèche courbée vers le bas 21"/>
          <p:cNvSpPr/>
          <p:nvPr/>
        </p:nvSpPr>
        <p:spPr>
          <a:xfrm rot="1559600" flipH="1" flipV="1">
            <a:off x="1713351" y="2290715"/>
            <a:ext cx="954000" cy="407988"/>
          </a:xfrm>
          <a:prstGeom prst="curvedDownArrow">
            <a:avLst/>
          </a:prstGeom>
          <a:solidFill>
            <a:srgbClr val="EFC734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04234" y="1794519"/>
            <a:ext cx="145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-0,167H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398027" y="1922009"/>
            <a:ext cx="1167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-0,5H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Flèche droite 24"/>
          <p:cNvSpPr/>
          <p:nvPr/>
        </p:nvSpPr>
        <p:spPr>
          <a:xfrm rot="19246659">
            <a:off x="2403253" y="2856561"/>
            <a:ext cx="959614" cy="668239"/>
          </a:xfrm>
          <a:prstGeom prst="rightArrow">
            <a:avLst/>
          </a:prstGeom>
          <a:solidFill>
            <a:srgbClr val="1E538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80°C</a:t>
            </a:r>
            <a:endParaRPr lang="en-US" sz="1600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Flèche droite 25"/>
          <p:cNvSpPr/>
          <p:nvPr/>
        </p:nvSpPr>
        <p:spPr>
          <a:xfrm rot="2196717">
            <a:off x="6035939" y="2868210"/>
            <a:ext cx="1123093" cy="691575"/>
          </a:xfrm>
          <a:prstGeom prst="rightArrow">
            <a:avLst/>
          </a:prstGeom>
          <a:solidFill>
            <a:srgbClr val="1E538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213°C</a:t>
            </a:r>
            <a:endParaRPr lang="en-US" sz="1600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Flèche courbée vers le bas 26"/>
          <p:cNvSpPr/>
          <p:nvPr/>
        </p:nvSpPr>
        <p:spPr>
          <a:xfrm rot="20588952" flipV="1">
            <a:off x="6866841" y="2344818"/>
            <a:ext cx="921525" cy="407988"/>
          </a:xfrm>
          <a:prstGeom prst="curvedDownArrow">
            <a:avLst/>
          </a:prstGeom>
          <a:solidFill>
            <a:srgbClr val="EFC73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596151" y="5807657"/>
            <a:ext cx="206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Synchrotron Soleil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7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19" grpId="0"/>
      <p:bldP spid="20" grpId="0"/>
      <p:bldP spid="22" grpId="0" animBg="1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</a:t>
            </a:r>
            <a:endParaRPr lang="en-US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3" y="3570734"/>
            <a:ext cx="3233078" cy="204293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38" y="1247870"/>
            <a:ext cx="2574266" cy="181226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01" y="1449981"/>
            <a:ext cx="2277730" cy="191258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3558855"/>
            <a:ext cx="2260468" cy="2010288"/>
          </a:xfrm>
          <a:prstGeom prst="rect">
            <a:avLst/>
          </a:prstGeom>
        </p:spPr>
      </p:pic>
      <p:sp>
        <p:nvSpPr>
          <p:cNvPr id="20" name="Ellipse 19"/>
          <p:cNvSpPr/>
          <p:nvPr/>
        </p:nvSpPr>
        <p:spPr>
          <a:xfrm>
            <a:off x="2726639" y="4311552"/>
            <a:ext cx="540000" cy="540000"/>
          </a:xfrm>
          <a:prstGeom prst="ellipse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6121174" y="4293700"/>
            <a:ext cx="540000" cy="540000"/>
          </a:xfrm>
          <a:prstGeom prst="ellipse">
            <a:avLst/>
          </a:prstGeom>
          <a:noFill/>
          <a:ln w="38100"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cteur droit avec flèche 21"/>
          <p:cNvCxnSpPr>
            <a:stCxn id="20" idx="6"/>
            <a:endCxn id="21" idx="2"/>
          </p:cNvCxnSpPr>
          <p:nvPr/>
        </p:nvCxnSpPr>
        <p:spPr>
          <a:xfrm flipV="1">
            <a:off x="3266639" y="4563700"/>
            <a:ext cx="2854535" cy="17852"/>
          </a:xfrm>
          <a:prstGeom prst="straightConnector1">
            <a:avLst/>
          </a:prstGeom>
          <a:ln w="38100">
            <a:solidFill>
              <a:srgbClr val="333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2456639" y="1859469"/>
            <a:ext cx="540000" cy="54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/>
          <p:cNvSpPr/>
          <p:nvPr/>
        </p:nvSpPr>
        <p:spPr>
          <a:xfrm>
            <a:off x="6521594" y="1780388"/>
            <a:ext cx="540000" cy="54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eur droit avec flèche 24"/>
          <p:cNvCxnSpPr>
            <a:stCxn id="23" idx="6"/>
            <a:endCxn id="24" idx="2"/>
          </p:cNvCxnSpPr>
          <p:nvPr/>
        </p:nvCxnSpPr>
        <p:spPr>
          <a:xfrm flipV="1">
            <a:off x="2996639" y="2050388"/>
            <a:ext cx="3524955" cy="7908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742586" y="5583229"/>
            <a:ext cx="2542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.0.625 H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7090756" y="1074454"/>
            <a:ext cx="1845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.0.5 H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9140" y="5667993"/>
            <a:ext cx="2282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SmPO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.0.667 H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46270" y="945175"/>
            <a:ext cx="2115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SmPO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.0.5 H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704605" y="4239420"/>
            <a:ext cx="540000" cy="540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cteur droit avec flèche 14"/>
          <p:cNvCxnSpPr>
            <a:stCxn id="23" idx="5"/>
            <a:endCxn id="14" idx="1"/>
          </p:cNvCxnSpPr>
          <p:nvPr/>
        </p:nvCxnSpPr>
        <p:spPr>
          <a:xfrm>
            <a:off x="2917558" y="2320388"/>
            <a:ext cx="3866128" cy="199811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3" y="2710674"/>
            <a:ext cx="566602" cy="11489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085" y="1975797"/>
            <a:ext cx="556256" cy="11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5" name="Imag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018" y="1980593"/>
            <a:ext cx="5172393" cy="35629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/>
          <a:lstStyle/>
          <a:p>
            <a:r>
              <a:rPr lang="en-US" dirty="0" smtClean="0"/>
              <a:t>LnPO4.nH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738736" y="5426236"/>
            <a:ext cx="494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you think it’s over it begins again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535784" y="2363379"/>
            <a:ext cx="1814512" cy="43753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b="1" baseline="-25000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1738736" y="3212897"/>
            <a:ext cx="2274608" cy="43753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0.5H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b="1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631905" y="3918387"/>
            <a:ext cx="2545912" cy="437538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0.667H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b="1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Flèche droite rayée 15"/>
          <p:cNvSpPr/>
          <p:nvPr/>
        </p:nvSpPr>
        <p:spPr>
          <a:xfrm>
            <a:off x="410173" y="1262638"/>
            <a:ext cx="4719202" cy="804463"/>
          </a:xfrm>
          <a:prstGeom prst="stripedRightArrow">
            <a:avLst/>
          </a:prstGeom>
          <a:solidFill>
            <a:srgbClr val="EFC734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1E5389"/>
                </a:solidFill>
              </a:rPr>
              <a:t>Larger Channels</a:t>
            </a:r>
            <a:endParaRPr lang="en-US" sz="2800" b="1" dirty="0">
              <a:solidFill>
                <a:srgbClr val="1E5389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719036" y="4368700"/>
            <a:ext cx="2410339" cy="660192"/>
          </a:xfrm>
          <a:prstGeom prst="ellipse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98" y="1053052"/>
            <a:ext cx="3166110" cy="283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8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4" name="Flèche vers le bas 3"/>
          <p:cNvSpPr/>
          <p:nvPr/>
        </p:nvSpPr>
        <p:spPr>
          <a:xfrm>
            <a:off x="4235116" y="2573080"/>
            <a:ext cx="453410" cy="1371582"/>
          </a:xfrm>
          <a:prstGeom prst="downArrow">
            <a:avLst/>
          </a:prstGeom>
          <a:solidFill>
            <a:srgbClr val="1E538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e 14"/>
          <p:cNvGrpSpPr/>
          <p:nvPr/>
        </p:nvGrpSpPr>
        <p:grpSpPr>
          <a:xfrm>
            <a:off x="1020332" y="2128355"/>
            <a:ext cx="3116094" cy="1622514"/>
            <a:chOff x="1119022" y="1982321"/>
            <a:chExt cx="3116094" cy="1622514"/>
          </a:xfrm>
        </p:grpSpPr>
        <p:sp>
          <p:nvSpPr>
            <p:cNvPr id="7" name="ZoneTexte 6"/>
            <p:cNvSpPr txBox="1"/>
            <p:nvPr/>
          </p:nvSpPr>
          <p:spPr>
            <a:xfrm>
              <a:off x="1763905" y="2839454"/>
              <a:ext cx="2184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Thermal conversion </a:t>
              </a:r>
              <a:endParaRPr lang="en-US" b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477629" y="3235503"/>
              <a:ext cx="2757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Between 500°C and 900°C</a:t>
              </a:r>
              <a:endParaRPr lang="en-US" dirty="0"/>
            </a:p>
          </p:txBody>
        </p:sp>
        <p:sp>
          <p:nvSpPr>
            <p:cNvPr id="10" name="Flèche courbée vers la droite 9"/>
            <p:cNvSpPr/>
            <p:nvPr/>
          </p:nvSpPr>
          <p:spPr>
            <a:xfrm rot="745690" flipH="1">
              <a:off x="1119022" y="1982321"/>
              <a:ext cx="491929" cy="1612894"/>
            </a:xfrm>
            <a:prstGeom prst="curvedRightArrow">
              <a:avLst/>
            </a:prstGeom>
            <a:solidFill>
              <a:srgbClr val="EFC7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209763" y="2462564"/>
              <a:ext cx="684161" cy="369332"/>
            </a:xfrm>
            <a:prstGeom prst="rect">
              <a:avLst/>
            </a:prstGeom>
            <a:solidFill>
              <a:srgbClr val="EFC734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- H</a:t>
              </a:r>
              <a:r>
                <a:rPr lang="en-US" b="1" baseline="-25000" dirty="0" smtClean="0"/>
                <a:t>2</a:t>
              </a:r>
              <a:r>
                <a:rPr lang="en-US" b="1" dirty="0" smtClean="0"/>
                <a:t>O</a:t>
              </a:r>
              <a:endParaRPr lang="en-US" b="1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307769" y="1464265"/>
            <a:ext cx="6237345" cy="984198"/>
            <a:chOff x="1307769" y="1512054"/>
            <a:chExt cx="6237345" cy="984198"/>
          </a:xfrm>
        </p:grpSpPr>
        <p:sp>
          <p:nvSpPr>
            <p:cNvPr id="5" name="Titre 3"/>
            <p:cNvSpPr txBox="1">
              <a:spLocks/>
            </p:cNvSpPr>
            <p:nvPr/>
          </p:nvSpPr>
          <p:spPr>
            <a:xfrm>
              <a:off x="1307769" y="1512054"/>
              <a:ext cx="6237345" cy="505435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1E5389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r>
                <a:rPr lang="en-US" dirty="0" smtClean="0"/>
                <a:t>Ca</a:t>
              </a:r>
              <a:r>
                <a:rPr lang="en-US" baseline="-25000" dirty="0" smtClean="0"/>
                <a:t>x</a:t>
              </a:r>
              <a:r>
                <a:rPr lang="en-US" dirty="0" smtClean="0"/>
                <a:t>Th</a:t>
              </a:r>
              <a:r>
                <a:rPr lang="en-US" baseline="-25000" dirty="0" smtClean="0"/>
                <a:t>x</a:t>
              </a:r>
              <a:r>
                <a:rPr lang="en-US" dirty="0" smtClean="0"/>
                <a:t>REE</a:t>
              </a:r>
              <a:r>
                <a:rPr lang="en-US" baseline="-25000" dirty="0" smtClean="0"/>
                <a:t>1-2x</a:t>
              </a:r>
              <a:r>
                <a:rPr lang="en-US" dirty="0" smtClean="0"/>
                <a:t>PO</a:t>
              </a:r>
              <a:r>
                <a:rPr lang="en-US" baseline="-25000" dirty="0" smtClean="0"/>
                <a:t>4.</a:t>
              </a:r>
              <a:r>
                <a:rPr lang="en-US" dirty="0" smtClean="0"/>
                <a:t>nH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492171" y="2034587"/>
              <a:ext cx="2392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Monoclinic, C2</a:t>
              </a:r>
              <a:endParaRPr lang="en-US" sz="2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298183" y="4069280"/>
            <a:ext cx="6416790" cy="1013398"/>
            <a:chOff x="1298183" y="3948037"/>
            <a:chExt cx="6416790" cy="1013398"/>
          </a:xfrm>
        </p:grpSpPr>
        <p:sp>
          <p:nvSpPr>
            <p:cNvPr id="6" name="Titre 3"/>
            <p:cNvSpPr txBox="1">
              <a:spLocks/>
            </p:cNvSpPr>
            <p:nvPr/>
          </p:nvSpPr>
          <p:spPr>
            <a:xfrm>
              <a:off x="1298183" y="3948037"/>
              <a:ext cx="6416790" cy="505435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1E5389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r>
                <a:rPr lang="en-US" dirty="0" smtClean="0"/>
                <a:t>Ca</a:t>
              </a:r>
              <a:r>
                <a:rPr lang="en-US" baseline="-25000" dirty="0" smtClean="0"/>
                <a:t>x</a:t>
              </a:r>
              <a:r>
                <a:rPr lang="en-US" dirty="0" smtClean="0"/>
                <a:t>Th</a:t>
              </a:r>
              <a:r>
                <a:rPr lang="en-US" baseline="-25000" dirty="0" smtClean="0"/>
                <a:t>x</a:t>
              </a:r>
              <a:r>
                <a:rPr lang="en-US" dirty="0" smtClean="0"/>
                <a:t>REE</a:t>
              </a:r>
              <a:r>
                <a:rPr lang="en-US" baseline="-25000" dirty="0" smtClean="0"/>
                <a:t>1-2x</a:t>
              </a:r>
              <a:r>
                <a:rPr lang="en-US" dirty="0" smtClean="0"/>
                <a:t>PO</a:t>
              </a:r>
              <a:r>
                <a:rPr lang="en-US" baseline="-25000" dirty="0" smtClean="0"/>
                <a:t>4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324759" y="4499770"/>
              <a:ext cx="2494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Monoclinic, P2</a:t>
              </a:r>
              <a:r>
                <a:rPr lang="en-US" sz="2400" baseline="-25000" dirty="0" smtClean="0"/>
                <a:t>1</a:t>
              </a:r>
              <a:r>
                <a:rPr lang="en-US" sz="2400" dirty="0" smtClean="0"/>
                <a:t>/n</a:t>
              </a:r>
              <a:endParaRPr lang="en-US" sz="2400" dirty="0"/>
            </a:p>
          </p:txBody>
        </p:sp>
      </p:grpSp>
      <p:sp>
        <p:nvSpPr>
          <p:cNvPr id="18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/>
          <a:lstStyle/>
          <a:p>
            <a:r>
              <a:rPr lang="en-US" dirty="0" smtClean="0"/>
              <a:t>Light REE (La to </a:t>
            </a:r>
            <a:r>
              <a:rPr lang="en-US" dirty="0" err="1" smtClean="0"/>
              <a:t>Gd</a:t>
            </a:r>
            <a:r>
              <a:rPr lang="en-US" dirty="0" smtClean="0"/>
              <a:t>)</a:t>
            </a:r>
            <a:endParaRPr lang="en-US" baseline="-25000" dirty="0"/>
          </a:p>
        </p:txBody>
      </p:sp>
      <p:pic>
        <p:nvPicPr>
          <p:cNvPr id="19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1" y="4517785"/>
            <a:ext cx="1903623" cy="142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ZoneTexte 19"/>
          <p:cNvSpPr txBox="1"/>
          <p:nvPr/>
        </p:nvSpPr>
        <p:spPr>
          <a:xfrm>
            <a:off x="6015456" y="2032964"/>
            <a:ext cx="169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Rhabdopane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015455" y="4708460"/>
            <a:ext cx="277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Monazite-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Cheralite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2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14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1-2x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32" y="1242024"/>
            <a:ext cx="3989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 of the hydrated forms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30486" y="2278415"/>
            <a:ext cx="8483028" cy="584775"/>
          </a:xfrm>
          <a:prstGeom prst="rect">
            <a:avLst/>
          </a:prstGeom>
          <a:solidFill>
            <a:srgbClr val="EFC734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CaCl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x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(NO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+ 1-2x REECl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 H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Ca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x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x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REE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1-2x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PO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4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. nH</a:t>
            </a:r>
            <a:r>
              <a:rPr lang="en-US" sz="16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O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+ 3H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+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													+ 4xNO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-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 + 3-4x Cl</a:t>
            </a:r>
            <a:r>
              <a:rPr lang="en-US" sz="16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-</a:t>
            </a:r>
            <a:endParaRPr lang="en-US" sz="1600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26525" y="4658502"/>
            <a:ext cx="326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Multiparametric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study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30486" y="3126395"/>
            <a:ext cx="8315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the trick to stabilize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pure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homogeneous compounds ?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9717" y="1476826"/>
            <a:ext cx="33409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Ca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x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Th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x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REE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1-2x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PO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4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. nH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anose="05000000000000000000" pitchFamily="2" charset="2"/>
              </a:rPr>
              <a:t>O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3388133" y="1613260"/>
            <a:ext cx="587141" cy="184666"/>
          </a:xfrm>
          <a:prstGeom prst="rightArrow">
            <a:avLst/>
          </a:prstGeom>
          <a:solidFill>
            <a:srgbClr val="1E538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32801" y="1357226"/>
            <a:ext cx="1730919" cy="584775"/>
          </a:xfrm>
          <a:prstGeom prst="rect">
            <a:avLst/>
          </a:prstGeom>
          <a:solidFill>
            <a:srgbClr val="EFC734"/>
          </a:solidFill>
          <a:ln>
            <a:solidFill>
              <a:srgbClr val="1E538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Rhabdophane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structure type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3504118" y="5258109"/>
            <a:ext cx="3082420" cy="790862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Reactants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stoichiometry 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5895208" y="4803108"/>
            <a:ext cx="2512727" cy="553998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3345463" y="3770129"/>
            <a:ext cx="3975233" cy="720395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Temperature of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89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Multiparametric</a:t>
            </a:r>
            <a:r>
              <a:rPr lang="en-US" dirty="0" smtClean="0"/>
              <a:t> study</a:t>
            </a:r>
            <a:endParaRPr lang="en-US" dirty="0"/>
          </a:p>
        </p:txBody>
      </p:sp>
      <p:sp>
        <p:nvSpPr>
          <p:cNvPr id="5" name="Ellipse 4"/>
          <p:cNvSpPr/>
          <p:nvPr/>
        </p:nvSpPr>
        <p:spPr>
          <a:xfrm>
            <a:off x="0" y="546111"/>
            <a:ext cx="2960182" cy="790862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Reactants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stoichiometry 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6450993" y="2828310"/>
            <a:ext cx="2512727" cy="553998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</a:t>
            </a:r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time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58845" y="2832450"/>
            <a:ext cx="2890237" cy="72039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Temperature of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15"/>
          <a:stretch/>
        </p:blipFill>
        <p:spPr>
          <a:xfrm>
            <a:off x="6805416" y="3568543"/>
            <a:ext cx="2158304" cy="2133058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5" y="3660140"/>
            <a:ext cx="2574925" cy="1931670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70912"/>
              </p:ext>
            </p:extLst>
          </p:nvPr>
        </p:nvGraphicFramePr>
        <p:xfrm>
          <a:off x="158845" y="1378312"/>
          <a:ext cx="5442937" cy="9410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864"/>
                <a:gridCol w="316016"/>
                <a:gridCol w="293170"/>
                <a:gridCol w="894687"/>
                <a:gridCol w="939800"/>
                <a:gridCol w="1185535"/>
                <a:gridCol w="998865"/>
              </a:tblGrid>
              <a:tr h="188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Ca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err="1">
                          <a:effectLst/>
                        </a:rPr>
                        <a:t>Th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Pr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P/( Ca + </a:t>
                      </a:r>
                      <a:r>
                        <a:rPr lang="en-US" sz="1100" dirty="0" err="1">
                          <a:effectLst/>
                        </a:rPr>
                        <a:t>Th</a:t>
                      </a:r>
                      <a:r>
                        <a:rPr lang="en-US" sz="1100" dirty="0">
                          <a:effectLst/>
                        </a:rPr>
                        <a:t> +</a:t>
                      </a:r>
                      <a:r>
                        <a:rPr lang="en-US" sz="1100" dirty="0" err="1">
                          <a:effectLst/>
                        </a:rPr>
                        <a:t>Pr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</a:tr>
              <a:tr h="188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0.069±0.003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0.110±0.004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0.821±0.026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1.038 ± 0.036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</a:tr>
              <a:tr h="188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0.095±0.005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0.100±0.005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0.805±0.034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0.981 ± 0.071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</a:tr>
              <a:tr h="188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0.083±0.004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0.109±0.004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0.808±0.031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1.042 ± 0.043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</a:tr>
              <a:tr h="188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0.111±0.004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0.105±0.003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0.785±0.024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1.031 ± 0.035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14" marR="43914" marT="0" marB="0" anchor="ctr"/>
                </a:tc>
              </a:tr>
            </a:tbl>
          </a:graphicData>
        </a:graphic>
      </p:graphicFrame>
      <p:sp>
        <p:nvSpPr>
          <p:cNvPr id="11" name="Rectangle à coins arrondis 10"/>
          <p:cNvSpPr/>
          <p:nvPr/>
        </p:nvSpPr>
        <p:spPr>
          <a:xfrm>
            <a:off x="952500" y="2126682"/>
            <a:ext cx="4649282" cy="19265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097088" y="1629282"/>
            <a:ext cx="286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excess of calcium</a:t>
            </a:r>
            <a:endParaRPr lang="en-US" dirty="0"/>
          </a:p>
        </p:txBody>
      </p:sp>
      <p:sp>
        <p:nvSpPr>
          <p:cNvPr id="13" name="Ellipse 12"/>
          <p:cNvSpPr/>
          <p:nvPr/>
        </p:nvSpPr>
        <p:spPr>
          <a:xfrm>
            <a:off x="7162105" y="4497973"/>
            <a:ext cx="1773736" cy="640566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6988" y="4818407"/>
            <a:ext cx="2426782" cy="563062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Diagramme 17"/>
          <p:cNvGraphicFramePr/>
          <p:nvPr>
            <p:extLst>
              <p:ext uri="{D42A27DB-BD31-4B8C-83A1-F6EECF244321}">
                <p14:modId xmlns:p14="http://schemas.microsoft.com/office/powerpoint/2010/main" val="1657900971"/>
              </p:ext>
            </p:extLst>
          </p:nvPr>
        </p:nvGraphicFramePr>
        <p:xfrm>
          <a:off x="1856861" y="23605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 Qin, A. Mesbah et al, J.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Mat, </a:t>
            </a:r>
            <a:r>
              <a:rPr lang="fr-FR" dirty="0" smtClean="0"/>
              <a:t>492, 88–96, 2017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15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  <p:bldP spid="12" grpId="0"/>
      <p:bldP spid="13" grpId="0" animBg="1"/>
      <p:bldP spid="14" grpId="0" animBg="1"/>
      <p:bldGraphic spid="1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 Qin, A. Mesbah et al, J.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Nucl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Mat, </a:t>
            </a:r>
            <a:r>
              <a:rPr lang="fr-FR" dirty="0" smtClean="0"/>
              <a:t>492, 88–96, 2017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16</a:t>
            </a:fld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</a:t>
            </a:r>
            <a:r>
              <a:rPr lang="fr-FR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fr-FR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</a:t>
            </a:r>
            <a:r>
              <a:rPr lang="fr-FR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1-2x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fr-FR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.nH</a:t>
            </a:r>
            <a:r>
              <a:rPr lang="fr-FR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22230" y="1212050"/>
            <a:ext cx="5193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Excess of calcium during the synthesis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age 1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06" b="53953"/>
          <a:stretch/>
        </p:blipFill>
        <p:spPr bwMode="auto">
          <a:xfrm>
            <a:off x="122230" y="1581382"/>
            <a:ext cx="3859582" cy="2744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1" b="57451"/>
          <a:stretch/>
        </p:blipFill>
        <p:spPr>
          <a:xfrm>
            <a:off x="5232400" y="1559581"/>
            <a:ext cx="3441700" cy="1816207"/>
          </a:xfrm>
          <a:prstGeom prst="rect">
            <a:avLst/>
          </a:prstGeom>
        </p:spPr>
      </p:pic>
      <p:pic>
        <p:nvPicPr>
          <p:cNvPr id="20" name="Image 1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9"/>
          <a:stretch/>
        </p:blipFill>
        <p:spPr>
          <a:xfrm>
            <a:off x="5293421" y="3413494"/>
            <a:ext cx="3731321" cy="256269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>
            <a:off x="6759378" y="4325508"/>
            <a:ext cx="0" cy="1098586"/>
          </a:xfrm>
          <a:prstGeom prst="line">
            <a:avLst/>
          </a:prstGeom>
          <a:ln w="41275">
            <a:solidFill>
              <a:srgbClr val="FFC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986935" y="4450322"/>
            <a:ext cx="1819971" cy="923330"/>
          </a:xfrm>
          <a:prstGeom prst="rect">
            <a:avLst/>
          </a:prstGeom>
          <a:solidFill>
            <a:srgbClr val="EFC73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Limit of substitution at x = 0.15</a:t>
            </a:r>
            <a:endParaRPr lang="en-US" b="1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>
            <a:off x="4266629" y="3569519"/>
            <a:ext cx="1092310" cy="619591"/>
          </a:xfrm>
          <a:prstGeom prst="rightArrow">
            <a:avLst/>
          </a:prstGeom>
          <a:solidFill>
            <a:srgbClr val="EFC7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1E5389"/>
                </a:solidFill>
              </a:rPr>
              <a:t>1000°C</a:t>
            </a:r>
            <a:endParaRPr lang="en-US" b="1" dirty="0">
              <a:solidFill>
                <a:srgbClr val="1E5389"/>
              </a:solidFill>
            </a:endParaRPr>
          </a:p>
        </p:txBody>
      </p:sp>
      <p:pic>
        <p:nvPicPr>
          <p:cNvPr id="15" name="Image 1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2" r="16006"/>
          <a:stretch/>
        </p:blipFill>
        <p:spPr bwMode="auto">
          <a:xfrm>
            <a:off x="431642" y="3238823"/>
            <a:ext cx="3629309" cy="29120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97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811969" y="3408340"/>
            <a:ext cx="6416790" cy="505435"/>
          </a:xfrm>
        </p:spPr>
        <p:txBody>
          <a:bodyPr/>
          <a:lstStyle/>
          <a:p>
            <a:r>
              <a:rPr lang="en-US" dirty="0" smtClean="0"/>
              <a:t>What’s about the pH of synthesis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18</a:t>
            </a:fld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of pH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9141" y="807750"/>
            <a:ext cx="1861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 = 8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8" r="18434" b="14584"/>
          <a:stretch/>
        </p:blipFill>
        <p:spPr>
          <a:xfrm>
            <a:off x="536032" y="1529453"/>
            <a:ext cx="2980781" cy="2208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8" t="10833" r="8071" b="-208"/>
          <a:stretch/>
        </p:blipFill>
        <p:spPr>
          <a:xfrm>
            <a:off x="1718261" y="3765604"/>
            <a:ext cx="2914651" cy="2332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oneTexte 11"/>
          <p:cNvSpPr txBox="1"/>
          <p:nvPr/>
        </p:nvSpPr>
        <p:spPr>
          <a:xfrm>
            <a:off x="1698821" y="1344787"/>
            <a:ext cx="2244529" cy="646331"/>
          </a:xfrm>
          <a:prstGeom prst="rect">
            <a:avLst/>
          </a:prstGeom>
          <a:solidFill>
            <a:srgbClr val="EFC734"/>
          </a:solidFill>
          <a:ln>
            <a:solidFill>
              <a:srgbClr val="1E53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.nH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b="1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Virage 14"/>
          <p:cNvSpPr/>
          <p:nvPr/>
        </p:nvSpPr>
        <p:spPr>
          <a:xfrm flipV="1">
            <a:off x="736184" y="4298839"/>
            <a:ext cx="703697" cy="826976"/>
          </a:xfrm>
          <a:prstGeom prst="bentArrow">
            <a:avLst/>
          </a:prstGeom>
          <a:solidFill>
            <a:srgbClr val="EFC734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976204" y="5841560"/>
            <a:ext cx="2244529" cy="369332"/>
          </a:xfrm>
          <a:prstGeom prst="rect">
            <a:avLst/>
          </a:prstGeom>
          <a:solidFill>
            <a:srgbClr val="EFC734"/>
          </a:solidFill>
          <a:ln>
            <a:solidFill>
              <a:srgbClr val="1E53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0.5</a:t>
            </a:r>
            <a:r>
              <a:rPr lang="en-US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en-US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b="1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32175" y="4527661"/>
            <a:ext cx="1141659" cy="369332"/>
          </a:xfrm>
          <a:prstGeom prst="rect">
            <a:avLst/>
          </a:prstGeom>
          <a:solidFill>
            <a:srgbClr val="1E5389"/>
          </a:solidFill>
          <a:ln>
            <a:solidFill>
              <a:srgbClr val="1E538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1100°C</a:t>
            </a:r>
            <a:endParaRPr lang="en-US" b="1" dirty="0"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4455658" y="1385021"/>
            <a:ext cx="4071937" cy="4134148"/>
            <a:chOff x="4455658" y="1385021"/>
            <a:chExt cx="4071937" cy="413414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4" t="10209" r="13970" b="1458"/>
            <a:stretch/>
          </p:blipFill>
          <p:spPr>
            <a:xfrm>
              <a:off x="4455658" y="2140497"/>
              <a:ext cx="4071937" cy="3378672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220733" y="1385021"/>
              <a:ext cx="2900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Formation of a complete solid solution</a:t>
              </a:r>
            </a:p>
          </p:txBody>
        </p:sp>
        <p:cxnSp>
          <p:nvCxnSpPr>
            <p:cNvPr id="9" name="Connecteur droit 8"/>
            <p:cNvCxnSpPr/>
            <p:nvPr/>
          </p:nvCxnSpPr>
          <p:spPr>
            <a:xfrm>
              <a:off x="5657852" y="2600318"/>
              <a:ext cx="1215133" cy="1014412"/>
            </a:xfrm>
            <a:prstGeom prst="line">
              <a:avLst/>
            </a:prstGeom>
            <a:ln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6872985" y="3614730"/>
              <a:ext cx="1202194" cy="800100"/>
            </a:xfrm>
            <a:prstGeom prst="line">
              <a:avLst/>
            </a:prstGeom>
            <a:ln>
              <a:solidFill>
                <a:srgbClr val="FFC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6516820" y="2861287"/>
              <a:ext cx="1914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Slight change of slope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286052" y="3903552"/>
              <a:ext cx="20842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Cationic ordering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4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6465" y="60390"/>
            <a:ext cx="6694499" cy="505435"/>
          </a:xfrm>
        </p:spPr>
        <p:txBody>
          <a:bodyPr/>
          <a:lstStyle/>
          <a:p>
            <a:r>
              <a:rPr lang="en-US" dirty="0" smtClean="0"/>
              <a:t>Long </a:t>
            </a:r>
            <a:r>
              <a:rPr lang="en-US" dirty="0"/>
              <a:t>term disposal of nuclear </a:t>
            </a:r>
            <a:r>
              <a:rPr lang="en-US" dirty="0" smtClean="0"/>
              <a:t>wastes</a:t>
            </a:r>
            <a:endParaRPr lang="en-US" dirty="0"/>
          </a:p>
        </p:txBody>
      </p:sp>
      <p:sp>
        <p:nvSpPr>
          <p:cNvPr id="5" name="Curved Down Arrow 4"/>
          <p:cNvSpPr/>
          <p:nvPr/>
        </p:nvSpPr>
        <p:spPr>
          <a:xfrm rot="8785428">
            <a:off x="2773721" y="3976272"/>
            <a:ext cx="4725394" cy="1527917"/>
          </a:xfrm>
          <a:prstGeom prst="curvedDownArrow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242" y="4444326"/>
            <a:ext cx="1313844" cy="164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20" y="1308583"/>
            <a:ext cx="3747492" cy="266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6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2" t="86570" r="10545" b="1119"/>
          <a:stretch/>
        </p:blipFill>
        <p:spPr>
          <a:xfrm>
            <a:off x="2697086" y="4132860"/>
            <a:ext cx="6732748" cy="783376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04400" y="3388196"/>
            <a:ext cx="4250548" cy="646331"/>
          </a:xfrm>
          <a:prstGeom prst="rect">
            <a:avLst/>
          </a:prstGeom>
          <a:solidFill>
            <a:srgbClr val="EFC734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E5389"/>
                </a:solidFill>
              </a:rPr>
              <a:t>Conditioning and storage of High level Wastes: Actinides</a:t>
            </a:r>
            <a:endParaRPr lang="en-US" dirty="0">
              <a:solidFill>
                <a:srgbClr val="1E5389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326" y="1175882"/>
            <a:ext cx="2089390" cy="200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643438" y="4296277"/>
            <a:ext cx="1769352" cy="483079"/>
          </a:xfrm>
          <a:prstGeom prst="roundRect">
            <a:avLst/>
          </a:prstGeom>
          <a:solidFill>
            <a:srgbClr val="FFFF00">
              <a:alpha val="2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78" y="4789765"/>
            <a:ext cx="1903623" cy="142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32965" y="3480406"/>
            <a:ext cx="2680447" cy="497624"/>
          </a:xfrm>
          <a:prstGeom prst="rect">
            <a:avLst/>
          </a:prstGeom>
          <a:solidFill>
            <a:srgbClr val="EFC734">
              <a:alpha val="43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Titre 3"/>
          <p:cNvSpPr txBox="1">
            <a:spLocks/>
          </p:cNvSpPr>
          <p:nvPr/>
        </p:nvSpPr>
        <p:spPr>
          <a:xfrm>
            <a:off x="1480131" y="2983042"/>
            <a:ext cx="6416790" cy="50543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1E5389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fr-FR" dirty="0" smtClean="0"/>
              <a:t>Th</a:t>
            </a:r>
            <a:r>
              <a:rPr lang="fr-FR" baseline="-25000" dirty="0" smtClean="0"/>
              <a:t>1-x</a:t>
            </a:r>
            <a:r>
              <a:rPr lang="fr-FR" dirty="0" smtClean="0"/>
              <a:t>Er</a:t>
            </a:r>
            <a:r>
              <a:rPr lang="fr-FR" baseline="-25000" dirty="0" smtClean="0"/>
              <a:t>x</a:t>
            </a:r>
            <a:r>
              <a:rPr lang="fr-FR" dirty="0" smtClean="0"/>
              <a:t>(SiO</a:t>
            </a:r>
            <a:r>
              <a:rPr lang="fr-FR" baseline="-25000" dirty="0" smtClean="0"/>
              <a:t>4</a:t>
            </a:r>
            <a:r>
              <a:rPr lang="fr-FR" dirty="0" smtClean="0"/>
              <a:t>)</a:t>
            </a:r>
            <a:r>
              <a:rPr lang="fr-FR" baseline="-25000" dirty="0" smtClean="0"/>
              <a:t>1-x</a:t>
            </a:r>
            <a:r>
              <a:rPr lang="fr-FR" dirty="0" smtClean="0"/>
              <a:t>(PO</a:t>
            </a:r>
            <a:r>
              <a:rPr lang="fr-FR" baseline="-25000" dirty="0" smtClean="0"/>
              <a:t>4</a:t>
            </a:r>
            <a:r>
              <a:rPr lang="fr-FR" dirty="0" smtClean="0"/>
              <a:t>)</a:t>
            </a:r>
            <a:r>
              <a:rPr lang="fr-FR" baseline="-25000" dirty="0" smtClean="0"/>
              <a:t>x</a:t>
            </a:r>
            <a:endParaRPr lang="fr-FR" baseline="-25000" dirty="0"/>
          </a:p>
        </p:txBody>
      </p:sp>
      <p:sp>
        <p:nvSpPr>
          <p:cNvPr id="4" name="ZoneTexte 3"/>
          <p:cNvSpPr txBox="1"/>
          <p:nvPr/>
        </p:nvSpPr>
        <p:spPr>
          <a:xfrm>
            <a:off x="1084507" y="1977961"/>
            <a:ext cx="6974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silicates to phosphates </a:t>
            </a:r>
            <a:endParaRPr lang="en-US" sz="3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0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Mesbah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Inorg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fr-FR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r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(14), pp 6687–6696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20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endParaRPr lang="en-US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36900" y="2872468"/>
            <a:ext cx="145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16" y="3353566"/>
            <a:ext cx="2966259" cy="243117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5890" y="4569151"/>
            <a:ext cx="5196138" cy="1200329"/>
          </a:xfrm>
          <a:prstGeom prst="rect">
            <a:avLst/>
          </a:prstGeom>
          <a:solidFill>
            <a:srgbClr val="1E538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Synthesis of pure 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(SiO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application of the previous protocol</a:t>
            </a:r>
            <a:r>
              <a:rPr lang="en-US" sz="2000" b="1" baseline="30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to synthesize </a:t>
            </a:r>
            <a:r>
              <a:rPr lang="en-US" b="1" dirty="0" err="1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Coffinite</a:t>
            </a:r>
            <a:r>
              <a:rPr lang="en-US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USiO</a:t>
            </a:r>
            <a:r>
              <a:rPr lang="en-US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250°C for 7 days</a:t>
            </a:r>
            <a:endParaRPr lang="en-US" baseline="-25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966874" y="1669305"/>
            <a:ext cx="7372351" cy="533343"/>
            <a:chOff x="972953" y="2407510"/>
            <a:chExt cx="7372351" cy="53334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12" t="83965" r="1563" b="8906"/>
            <a:stretch/>
          </p:blipFill>
          <p:spPr>
            <a:xfrm>
              <a:off x="972953" y="2451903"/>
              <a:ext cx="7372351" cy="488950"/>
            </a:xfrm>
            <a:prstGeom prst="rect">
              <a:avLst/>
            </a:prstGeom>
            <a:ln>
              <a:solidFill>
                <a:srgbClr val="1E5389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972953" y="2407510"/>
              <a:ext cx="4886327" cy="488950"/>
            </a:xfrm>
            <a:prstGeom prst="rect">
              <a:avLst/>
            </a:prstGeom>
            <a:noFill/>
            <a:ln w="57150">
              <a:solidFill>
                <a:srgbClr val="EFC73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92245" y="2422503"/>
              <a:ext cx="3910013" cy="488950"/>
            </a:xfrm>
            <a:prstGeom prst="rect">
              <a:avLst/>
            </a:prstGeom>
            <a:noFill/>
            <a:ln w="57150">
              <a:solidFill>
                <a:srgbClr val="1E538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45492" y="1159806"/>
            <a:ext cx="3493264" cy="400110"/>
          </a:xfrm>
          <a:prstGeom prst="rect">
            <a:avLst/>
          </a:prstGeom>
          <a:solidFill>
            <a:srgbClr val="1E538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2000" b="1" baseline="-25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en-US" sz="2000" b="1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sz="2000" b="1" baseline="-25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2000" b="1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(SiO</a:t>
            </a:r>
            <a:r>
              <a:rPr lang="en-US" sz="2000" b="1" baseline="-25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b="1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000" b="1" baseline="-25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en-US" sz="2000" b="1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en-US" sz="2000" b="1" baseline="-25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2000" b="1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2000" b="1" baseline="-25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2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85922" y="2282410"/>
            <a:ext cx="368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Huttonite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monoclinic P2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904861" y="2282410"/>
            <a:ext cx="3551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Zircon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tetragonal, I4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amd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Flèche vers le bas 14"/>
          <p:cNvSpPr/>
          <p:nvPr/>
        </p:nvSpPr>
        <p:spPr>
          <a:xfrm>
            <a:off x="6830121" y="2758616"/>
            <a:ext cx="314325" cy="529167"/>
          </a:xfrm>
          <a:prstGeom prst="downArrow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5890" y="3387289"/>
            <a:ext cx="4254432" cy="923330"/>
          </a:xfrm>
          <a:prstGeom prst="rect">
            <a:avLst/>
          </a:prstGeom>
          <a:solidFill>
            <a:srgbClr val="EFC734"/>
          </a:solidFill>
          <a:ln>
            <a:solidFill>
              <a:srgbClr val="EFC734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Attempts by mixing the reactants in acidic conditions led to the formation of amorphous powders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3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/>
      <p:bldP spid="14" grpId="0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smtClean="0"/>
              <a:t>Mesbah et al, </a:t>
            </a:r>
            <a:r>
              <a:rPr lang="fr-FR" dirty="0" err="1" smtClean="0"/>
              <a:t>Inorg</a:t>
            </a:r>
            <a:r>
              <a:rPr lang="fr-FR" dirty="0" smtClean="0"/>
              <a:t>. </a:t>
            </a:r>
            <a:r>
              <a:rPr lang="fr-FR" dirty="0" err="1" smtClean="0"/>
              <a:t>Chem</a:t>
            </a:r>
            <a:r>
              <a:rPr lang="fr-FR" dirty="0" smtClean="0"/>
              <a:t>, </a:t>
            </a:r>
            <a:r>
              <a:rPr lang="fr-FR" dirty="0"/>
              <a:t>54 (14), </a:t>
            </a:r>
            <a:r>
              <a:rPr lang="fr-FR" dirty="0" smtClean="0"/>
              <a:t>6687-6696, 2015. 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Coffinite</a:t>
            </a:r>
            <a:r>
              <a:rPr lang="fr-FR" dirty="0" smtClean="0"/>
              <a:t> ?</a:t>
            </a:r>
            <a:endParaRPr lang="fr-FR" baseline="-25000" dirty="0"/>
          </a:p>
        </p:txBody>
      </p:sp>
      <p:grpSp>
        <p:nvGrpSpPr>
          <p:cNvPr id="13" name="Groupe 50"/>
          <p:cNvGrpSpPr/>
          <p:nvPr/>
        </p:nvGrpSpPr>
        <p:grpSpPr>
          <a:xfrm>
            <a:off x="682436" y="4641593"/>
            <a:ext cx="8004364" cy="1436695"/>
            <a:chOff x="364317" y="3861048"/>
            <a:chExt cx="8843813" cy="2060920"/>
          </a:xfrm>
        </p:grpSpPr>
        <p:pic>
          <p:nvPicPr>
            <p:cNvPr id="14" name="Picture 28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916127"/>
              <a:ext cx="1944216" cy="140200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15" name="Picture 1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1808" y="3861048"/>
              <a:ext cx="1296144" cy="151216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16" name="Picture 2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3897052"/>
              <a:ext cx="2016224" cy="1440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17" name="Picture 33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945619"/>
              <a:ext cx="1872208" cy="14275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sp>
          <p:nvSpPr>
            <p:cNvPr id="18" name="Rectangle 46"/>
            <p:cNvSpPr>
              <a:spLocks/>
            </p:cNvSpPr>
            <p:nvPr/>
          </p:nvSpPr>
          <p:spPr bwMode="auto">
            <a:xfrm>
              <a:off x="7057460" y="5598118"/>
              <a:ext cx="215067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>
              <a:lvl1pPr marL="39688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1pPr>
              <a:lvl2pPr marL="742950" indent="-28575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2pPr>
              <a:lvl3pPr marL="11430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3pPr>
              <a:lvl4pPr marL="16002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4pPr>
              <a:lvl5pPr marL="20574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ts val="900"/>
                </a:spcBef>
              </a:pPr>
              <a:r>
                <a:rPr lang="en-US" altLang="fr-FR" sz="1400" dirty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250°C, 45 </a:t>
              </a: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bars,  30 d</a:t>
              </a:r>
              <a:endParaRPr lang="en-US" altLang="fr-FR" sz="1400" dirty="0">
                <a:solidFill>
                  <a:schemeClr val="tx2">
                    <a:lumMod val="50000"/>
                  </a:schemeClr>
                </a:solidFill>
                <a:latin typeface="+mj-lt"/>
                <a:sym typeface="Optima"/>
              </a:endParaRPr>
            </a:p>
          </p:txBody>
        </p:sp>
        <p:sp>
          <p:nvSpPr>
            <p:cNvPr id="19" name="Rectangle 46"/>
            <p:cNvSpPr>
              <a:spLocks/>
            </p:cNvSpPr>
            <p:nvPr/>
          </p:nvSpPr>
          <p:spPr bwMode="auto">
            <a:xfrm>
              <a:off x="5075100" y="5598118"/>
              <a:ext cx="215067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>
              <a:lvl1pPr marL="39688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1pPr>
              <a:lvl2pPr marL="742950" indent="-28575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2pPr>
              <a:lvl3pPr marL="11430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3pPr>
              <a:lvl4pPr marL="16002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4pPr>
              <a:lvl5pPr marL="20574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ts val="900"/>
                </a:spcBef>
              </a:pP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[CO</a:t>
              </a:r>
              <a:r>
                <a:rPr lang="en-US" altLang="fr-FR" sz="1400" baseline="-250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3</a:t>
              </a:r>
              <a:r>
                <a:rPr lang="en-US" altLang="fr-FR" sz="1400" baseline="300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2-</a:t>
              </a: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] = 0.5 M</a:t>
              </a:r>
              <a:endParaRPr lang="en-US" altLang="fr-FR" sz="1400" dirty="0">
                <a:solidFill>
                  <a:schemeClr val="tx2">
                    <a:lumMod val="50000"/>
                  </a:schemeClr>
                </a:solidFill>
                <a:latin typeface="+mj-lt"/>
                <a:sym typeface="Optima"/>
              </a:endParaRPr>
            </a:p>
          </p:txBody>
        </p:sp>
        <p:sp>
          <p:nvSpPr>
            <p:cNvPr id="20" name="Rectangle 46"/>
            <p:cNvSpPr>
              <a:spLocks/>
            </p:cNvSpPr>
            <p:nvPr/>
          </p:nvSpPr>
          <p:spPr bwMode="auto">
            <a:xfrm>
              <a:off x="364317" y="5598118"/>
              <a:ext cx="2150670" cy="32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>
              <a:lvl1pPr marL="39688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1pPr>
              <a:lvl2pPr marL="742950" indent="-28575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2pPr>
              <a:lvl3pPr marL="11430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3pPr>
              <a:lvl4pPr marL="16002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4pPr>
              <a:lvl5pPr marL="2057400" indent="-228600" algn="ctr" eaLnBrk="0" hangingPunct="0"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Palatino Linotype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spcBef>
                  <a:spcPts val="900"/>
                </a:spcBef>
              </a:pP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1 </a:t>
              </a:r>
              <a:r>
                <a:rPr lang="en-US" altLang="fr-FR" sz="1400" dirty="0" err="1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mmol</a:t>
              </a: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 UCl</a:t>
              </a:r>
              <a:r>
                <a:rPr lang="en-US" altLang="fr-FR" sz="1400" baseline="-250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4</a:t>
              </a: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 </a:t>
              </a:r>
              <a:b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</a:b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+ 1mmol Na</a:t>
              </a:r>
              <a:r>
                <a:rPr lang="en-US" altLang="fr-FR" sz="1400" baseline="-250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2</a:t>
              </a:r>
              <a:r>
                <a:rPr lang="en-US" altLang="fr-FR" sz="14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SiO</a:t>
              </a:r>
              <a:r>
                <a:rPr lang="en-US" altLang="fr-FR" sz="1400" baseline="-25000" dirty="0" smtClean="0">
                  <a:solidFill>
                    <a:schemeClr val="tx2">
                      <a:lumMod val="50000"/>
                    </a:schemeClr>
                  </a:solidFill>
                  <a:latin typeface="+mj-lt"/>
                  <a:sym typeface="Optima"/>
                </a:rPr>
                <a:t>3</a:t>
              </a:r>
              <a:endParaRPr lang="en-US" altLang="fr-FR" sz="1400" baseline="-25000" dirty="0">
                <a:solidFill>
                  <a:schemeClr val="tx2">
                    <a:lumMod val="50000"/>
                  </a:schemeClr>
                </a:solidFill>
                <a:latin typeface="+mj-lt"/>
                <a:sym typeface="Optima"/>
              </a:endParaRPr>
            </a:p>
          </p:txBody>
        </p:sp>
      </p:grpSp>
      <p:sp>
        <p:nvSpPr>
          <p:cNvPr id="25" name="Rectangle 48"/>
          <p:cNvSpPr>
            <a:spLocks/>
          </p:cNvSpPr>
          <p:nvPr/>
        </p:nvSpPr>
        <p:spPr bwMode="auto">
          <a:xfrm>
            <a:off x="432631" y="1401889"/>
            <a:ext cx="902861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 eaLnBrk="0" hangingPunct="0"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1pPr>
            <a:lvl2pPr marL="742950" indent="-285750" algn="ctr" eaLnBrk="0" hangingPunct="0"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2pPr>
            <a:lvl3pPr marL="1143000" indent="-228600" algn="ctr" eaLnBrk="0" hangingPunct="0"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3pPr>
            <a:lvl4pPr marL="1600200" indent="-228600" algn="ctr" eaLnBrk="0" hangingPunct="0"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4pPr>
            <a:lvl5pPr marL="2057400" indent="-228600" algn="ctr" eaLnBrk="0" hangingPunct="0"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fr-FR" sz="1600" dirty="0" smtClean="0">
                <a:solidFill>
                  <a:srgbClr val="FF6600"/>
                </a:solidFill>
                <a:latin typeface="+mj-lt"/>
                <a:sym typeface="Optima"/>
              </a:rPr>
              <a:t>All syntheses </a:t>
            </a:r>
            <a:r>
              <a:rPr lang="en-US" altLang="fr-FR" sz="1600" dirty="0">
                <a:solidFill>
                  <a:srgbClr val="FF6600"/>
                </a:solidFill>
                <a:latin typeface="+mj-lt"/>
                <a:sym typeface="Optima"/>
              </a:rPr>
              <a:t>performed in an inert glove box </a:t>
            </a:r>
            <a:r>
              <a:rPr lang="en-US" altLang="fr-FR" sz="1600" dirty="0" smtClean="0">
                <a:solidFill>
                  <a:srgbClr val="FF6600"/>
                </a:solidFill>
                <a:latin typeface="+mj-lt"/>
                <a:sym typeface="Optima"/>
              </a:rPr>
              <a:t>(</a:t>
            </a:r>
            <a:r>
              <a:rPr lang="en-US" altLang="fr-FR" sz="1600" dirty="0" err="1" smtClean="0">
                <a:solidFill>
                  <a:srgbClr val="FF6600"/>
                </a:solidFill>
                <a:latin typeface="+mj-lt"/>
                <a:sym typeface="Optima"/>
              </a:rPr>
              <a:t>Ar</a:t>
            </a:r>
            <a:r>
              <a:rPr lang="en-US" altLang="fr-FR" sz="1600" dirty="0" smtClean="0">
                <a:solidFill>
                  <a:srgbClr val="FF6600"/>
                </a:solidFill>
                <a:latin typeface="+mj-lt"/>
                <a:sym typeface="Optima"/>
              </a:rPr>
              <a:t>) to </a:t>
            </a:r>
            <a:r>
              <a:rPr lang="en-US" altLang="fr-FR" sz="1600" dirty="0">
                <a:solidFill>
                  <a:srgbClr val="FF6600"/>
                </a:solidFill>
                <a:latin typeface="+mj-lt"/>
                <a:sym typeface="Optima"/>
              </a:rPr>
              <a:t>prevent U</a:t>
            </a:r>
            <a:r>
              <a:rPr lang="en-US" altLang="fr-FR" sz="1600" baseline="32000" dirty="0">
                <a:solidFill>
                  <a:srgbClr val="FF6600"/>
                </a:solidFill>
                <a:latin typeface="+mj-lt"/>
                <a:sym typeface="Optima"/>
              </a:rPr>
              <a:t>4+</a:t>
            </a:r>
            <a:r>
              <a:rPr lang="en-US" altLang="fr-FR" sz="1600" dirty="0">
                <a:solidFill>
                  <a:srgbClr val="FF6600"/>
                </a:solidFill>
                <a:latin typeface="+mj-lt"/>
                <a:sym typeface="Optima"/>
              </a:rPr>
              <a:t> oxidation </a:t>
            </a:r>
          </a:p>
        </p:txBody>
      </p:sp>
      <p:grpSp>
        <p:nvGrpSpPr>
          <p:cNvPr id="26" name="Group 32"/>
          <p:cNvGrpSpPr/>
          <p:nvPr/>
        </p:nvGrpSpPr>
        <p:grpSpPr>
          <a:xfrm>
            <a:off x="-1281246" y="1991074"/>
            <a:ext cx="8111367" cy="2356728"/>
            <a:chOff x="-45679" y="497589"/>
            <a:chExt cx="8111367" cy="3560645"/>
          </a:xfrm>
        </p:grpSpPr>
        <p:graphicFrame>
          <p:nvGraphicFramePr>
            <p:cNvPr id="27" name="Diagramme 49"/>
            <p:cNvGraphicFramePr/>
            <p:nvPr>
              <p:extLst>
                <p:ext uri="{D42A27DB-BD31-4B8C-83A1-F6EECF244321}">
                  <p14:modId xmlns:p14="http://schemas.microsoft.com/office/powerpoint/2010/main" val="2288454324"/>
                </p:ext>
              </p:extLst>
            </p:nvPr>
          </p:nvGraphicFramePr>
          <p:xfrm>
            <a:off x="-45679" y="497589"/>
            <a:ext cx="8111367" cy="35606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28" name="ZoneTexte 46"/>
            <p:cNvSpPr txBox="1"/>
            <p:nvPr/>
          </p:nvSpPr>
          <p:spPr>
            <a:xfrm>
              <a:off x="3127371" y="1870217"/>
              <a:ext cx="404980" cy="97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dirty="0" smtClean="0">
                  <a:solidFill>
                    <a:schemeClr val="accent3">
                      <a:lumMod val="75000"/>
                    </a:schemeClr>
                  </a:solidFill>
                </a:rPr>
                <a:t>×</a:t>
              </a:r>
              <a:endParaRPr lang="fr-FR" sz="36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29" name="ZoneTexte 47"/>
            <p:cNvSpPr txBox="1"/>
            <p:nvPr/>
          </p:nvSpPr>
          <p:spPr>
            <a:xfrm>
              <a:off x="3010570" y="2423741"/>
              <a:ext cx="732893" cy="365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11.3</a:t>
              </a:r>
              <a:endParaRPr lang="fr-FR" sz="2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1" name="Image 2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83" y="2192538"/>
            <a:ext cx="2920881" cy="2131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91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 </a:t>
            </a:r>
            <a:r>
              <a:rPr lang="fr-FR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A.Mesbah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al, </a:t>
            </a:r>
            <a:r>
              <a:rPr lang="fr-FR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Inorg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fr-FR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dirty="0"/>
              <a:t>55 (21), </a:t>
            </a:r>
            <a:r>
              <a:rPr lang="fr-FR" dirty="0" smtClean="0"/>
              <a:t>11273-11282, 2016</a:t>
            </a:r>
            <a:r>
              <a:rPr lang="fr-FR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FR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22</a:t>
            </a:fld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re 3"/>
          <p:cNvSpPr>
            <a:spLocks noGrp="1"/>
          </p:cNvSpPr>
          <p:nvPr>
            <p:ph type="title"/>
          </p:nvPr>
        </p:nvSpPr>
        <p:spPr>
          <a:xfrm>
            <a:off x="1786334" y="116500"/>
            <a:ext cx="6416790" cy="505435"/>
          </a:xfrm>
        </p:spPr>
        <p:txBody>
          <a:bodyPr/>
          <a:lstStyle/>
          <a:p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fr-FR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fr-FR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(SiO</a:t>
            </a:r>
            <a:r>
              <a:rPr lang="fr-FR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fr-FR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fr-FR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fr-FR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endParaRPr lang="fr-FR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lèche vers le bas 5"/>
          <p:cNvSpPr/>
          <p:nvPr/>
        </p:nvSpPr>
        <p:spPr>
          <a:xfrm>
            <a:off x="6840367" y="3497639"/>
            <a:ext cx="532877" cy="681029"/>
          </a:xfrm>
          <a:prstGeom prst="downArrow">
            <a:avLst/>
          </a:prstGeom>
          <a:solidFill>
            <a:srgbClr val="1E5389"/>
          </a:solidFill>
          <a:ln w="31750">
            <a:solidFill>
              <a:srgbClr val="EFC734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73581" y="4487801"/>
            <a:ext cx="426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Stabilization of a synthetic </a:t>
            </a:r>
          </a:p>
          <a:p>
            <a:pPr algn="ctr"/>
            <a:r>
              <a:rPr lang="fr-FR" sz="20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fr-FR" sz="2000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fr-FR" sz="20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fr-FR" sz="2000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fr-FR" sz="20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(SiO</a:t>
            </a:r>
            <a:r>
              <a:rPr lang="fr-FR" sz="2000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fr-FR" sz="20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fr-FR" sz="2000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1-x</a:t>
            </a:r>
            <a:r>
              <a:rPr lang="fr-FR" sz="20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fr-FR" sz="2000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fr-FR" sz="20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fr-FR" sz="2000" b="1" baseline="-25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sz="2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 solution 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63169" y="2328904"/>
            <a:ext cx="4841209" cy="3837410"/>
            <a:chOff x="404131" y="1160505"/>
            <a:chExt cx="4841209" cy="383741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1116" y="1757915"/>
              <a:ext cx="4216157" cy="3240000"/>
            </a:xfrm>
            <a:prstGeom prst="rect">
              <a:avLst/>
            </a:prstGeom>
          </p:spPr>
        </p:pic>
        <p:grpSp>
          <p:nvGrpSpPr>
            <p:cNvPr id="19" name="Groupe 18"/>
            <p:cNvGrpSpPr/>
            <p:nvPr/>
          </p:nvGrpSpPr>
          <p:grpSpPr>
            <a:xfrm>
              <a:off x="1597958" y="1160505"/>
              <a:ext cx="931231" cy="845569"/>
              <a:chOff x="1696465" y="1172258"/>
              <a:chExt cx="931231" cy="845569"/>
            </a:xfrm>
          </p:grpSpPr>
          <p:sp>
            <p:nvSpPr>
              <p:cNvPr id="10" name="Ellipse 9"/>
              <p:cNvSpPr/>
              <p:nvPr/>
            </p:nvSpPr>
            <p:spPr>
              <a:xfrm>
                <a:off x="1696465" y="1172258"/>
                <a:ext cx="931231" cy="845569"/>
              </a:xfrm>
              <a:prstGeom prst="ellipse">
                <a:avLst/>
              </a:prstGeom>
              <a:solidFill>
                <a:srgbClr val="EFC73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aseline="30000" dirty="0">
                  <a:solidFill>
                    <a:srgbClr val="1E53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4" name="ZoneTexte 13"/>
              <p:cNvSpPr txBox="1"/>
              <p:nvPr/>
            </p:nvSpPr>
            <p:spPr>
              <a:xfrm>
                <a:off x="1780120" y="1302654"/>
                <a:ext cx="8021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Si</a:t>
                </a:r>
                <a:r>
                  <a:rPr lang="en-US" sz="1600" b="1" baseline="30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4+</a:t>
                </a:r>
              </a:p>
              <a:p>
                <a:pPr algn="ctr"/>
                <a:r>
                  <a:rPr lang="en-US" sz="16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0.4 Å </a:t>
                </a:r>
                <a:endParaRPr lang="en-US" sz="16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404131" y="1528016"/>
              <a:ext cx="1095363" cy="1008413"/>
              <a:chOff x="827773" y="981777"/>
              <a:chExt cx="814743" cy="776138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827773" y="981777"/>
                <a:ext cx="779646" cy="776138"/>
              </a:xfrm>
              <a:prstGeom prst="ellipse">
                <a:avLst/>
              </a:prstGeom>
              <a:solidFill>
                <a:srgbClr val="EFC734"/>
              </a:solidFill>
              <a:ln cap="sq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aseline="30000" dirty="0">
                  <a:solidFill>
                    <a:srgbClr val="1E53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ZoneTexte 12"/>
              <p:cNvSpPr txBox="1"/>
              <p:nvPr/>
            </p:nvSpPr>
            <p:spPr>
              <a:xfrm>
                <a:off x="827773" y="1100992"/>
                <a:ext cx="814743" cy="497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Th</a:t>
                </a:r>
                <a:r>
                  <a:rPr lang="en-US" b="1" baseline="30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4+</a:t>
                </a:r>
              </a:p>
              <a:p>
                <a:pPr algn="ctr"/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1.19 Å </a:t>
                </a:r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7" name="Groupe 16"/>
            <p:cNvGrpSpPr/>
            <p:nvPr/>
          </p:nvGrpSpPr>
          <p:grpSpPr>
            <a:xfrm>
              <a:off x="4149205" y="3050591"/>
              <a:ext cx="1096135" cy="1008000"/>
              <a:chOff x="2675792" y="3556287"/>
              <a:chExt cx="802161" cy="793550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2679908" y="3556287"/>
                <a:ext cx="737663" cy="793550"/>
              </a:xfrm>
              <a:prstGeom prst="ellipse">
                <a:avLst/>
              </a:prstGeom>
              <a:solidFill>
                <a:srgbClr val="EFC73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baseline="30000" dirty="0">
                  <a:solidFill>
                    <a:srgbClr val="1E53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2675792" y="3674112"/>
                <a:ext cx="802161" cy="508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</a:t>
                </a:r>
                <a:r>
                  <a:rPr lang="en-US" b="1" baseline="30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5+</a:t>
                </a:r>
              </a:p>
              <a:p>
                <a:pPr algn="ctr"/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0.31 Å</a:t>
                </a:r>
                <a:endParaRPr lang="en-US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8" name="Groupe 17"/>
            <p:cNvGrpSpPr/>
            <p:nvPr/>
          </p:nvGrpSpPr>
          <p:grpSpPr>
            <a:xfrm>
              <a:off x="2964058" y="3709271"/>
              <a:ext cx="1030370" cy="1008000"/>
              <a:chOff x="1724391" y="3533769"/>
              <a:chExt cx="993726" cy="776138"/>
            </a:xfrm>
          </p:grpSpPr>
          <p:sp>
            <p:nvSpPr>
              <p:cNvPr id="11" name="Ellipse 10"/>
              <p:cNvSpPr/>
              <p:nvPr/>
            </p:nvSpPr>
            <p:spPr>
              <a:xfrm>
                <a:off x="1724391" y="3533769"/>
                <a:ext cx="972151" cy="776138"/>
              </a:xfrm>
              <a:prstGeom prst="ellipse">
                <a:avLst/>
              </a:prstGeom>
              <a:solidFill>
                <a:srgbClr val="EFC73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30000" dirty="0">
                  <a:solidFill>
                    <a:srgbClr val="1E538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1745966" y="3659817"/>
                <a:ext cx="972151" cy="497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Er</a:t>
                </a:r>
                <a:r>
                  <a:rPr lang="en-US" b="1" baseline="300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3+</a:t>
                </a:r>
              </a:p>
              <a:p>
                <a:pPr algn="ctr"/>
                <a:r>
                  <a:rPr lang="en-US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1.14 Å</a:t>
                </a:r>
                <a:r>
                  <a:rPr lang="en-US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endParaRPr lang="en-US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sp>
        <p:nvSpPr>
          <p:cNvPr id="4" name="ZoneTexte 3"/>
          <p:cNvSpPr txBox="1"/>
          <p:nvPr/>
        </p:nvSpPr>
        <p:spPr>
          <a:xfrm>
            <a:off x="5528528" y="1854266"/>
            <a:ext cx="3156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Formation of solid solution</a:t>
            </a:r>
          </a:p>
          <a:p>
            <a:pPr algn="just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 in agreement with the Vegard’s law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467" y="932398"/>
            <a:ext cx="3263821" cy="24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structure: EXAFS</a:t>
            </a:r>
            <a:endParaRPr lang="en-US" dirty="0"/>
          </a:p>
        </p:txBody>
      </p:sp>
      <p:pic>
        <p:nvPicPr>
          <p:cNvPr id="5" name="Pictur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05" b="63719"/>
          <a:stretch/>
        </p:blipFill>
        <p:spPr bwMode="auto">
          <a:xfrm>
            <a:off x="4064000" y="2673442"/>
            <a:ext cx="4721047" cy="3721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32" b="67445"/>
          <a:stretch/>
        </p:blipFill>
        <p:spPr bwMode="auto">
          <a:xfrm rot="21042402">
            <a:off x="345577" y="1136736"/>
            <a:ext cx="3770936" cy="2223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4947385" y="3378467"/>
            <a:ext cx="2897204" cy="885525"/>
          </a:xfrm>
          <a:prstGeom prst="round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à coins arrondis 7"/>
          <p:cNvSpPr/>
          <p:nvPr/>
        </p:nvSpPr>
        <p:spPr>
          <a:xfrm rot="891774">
            <a:off x="5179388" y="4216617"/>
            <a:ext cx="3301466" cy="741146"/>
          </a:xfrm>
          <a:prstGeom prst="roundRect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eur droit avec flèche 9"/>
          <p:cNvCxnSpPr>
            <a:stCxn id="11" idx="2"/>
            <a:endCxn id="7" idx="0"/>
          </p:cNvCxnSpPr>
          <p:nvPr/>
        </p:nvCxnSpPr>
        <p:spPr>
          <a:xfrm>
            <a:off x="6395987" y="2248457"/>
            <a:ext cx="0" cy="1130010"/>
          </a:xfrm>
          <a:prstGeom prst="straightConnector1">
            <a:avLst/>
          </a:prstGeom>
          <a:ln>
            <a:solidFill>
              <a:srgbClr val="EFC73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897204" y="1602126"/>
            <a:ext cx="2997565" cy="646331"/>
          </a:xfrm>
          <a:prstGeom prst="rect">
            <a:avLst/>
          </a:prstGeom>
          <a:solidFill>
            <a:srgbClr val="1E538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FC734"/>
                </a:solidFill>
              </a:rPr>
              <a:t>Stability of the </a:t>
            </a:r>
            <a:r>
              <a:rPr lang="en-US" b="1" dirty="0" err="1" smtClean="0">
                <a:solidFill>
                  <a:srgbClr val="EFC734"/>
                </a:solidFill>
              </a:rPr>
              <a:t>Th</a:t>
            </a:r>
            <a:r>
              <a:rPr lang="en-US" b="1" dirty="0" smtClean="0">
                <a:solidFill>
                  <a:srgbClr val="EFC734"/>
                </a:solidFill>
              </a:rPr>
              <a:t>-O distances</a:t>
            </a:r>
            <a:endParaRPr lang="en-US" b="1" dirty="0">
              <a:solidFill>
                <a:srgbClr val="EFC734"/>
              </a:solidFill>
            </a:endParaRPr>
          </a:p>
        </p:txBody>
      </p:sp>
      <p:cxnSp>
        <p:nvCxnSpPr>
          <p:cNvPr id="13" name="Connecteur droit avec flèche 12"/>
          <p:cNvCxnSpPr>
            <a:stCxn id="14" idx="3"/>
            <a:endCxn id="8" idx="2"/>
          </p:cNvCxnSpPr>
          <p:nvPr/>
        </p:nvCxnSpPr>
        <p:spPr>
          <a:xfrm>
            <a:off x="3526218" y="4446743"/>
            <a:ext cx="3208848" cy="498622"/>
          </a:xfrm>
          <a:prstGeom prst="straightConnector1">
            <a:avLst/>
          </a:prstGeom>
          <a:ln>
            <a:solidFill>
              <a:srgbClr val="EFC73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0913" y="4262077"/>
            <a:ext cx="3115305" cy="369332"/>
          </a:xfrm>
          <a:prstGeom prst="rect">
            <a:avLst/>
          </a:prstGeom>
          <a:solidFill>
            <a:srgbClr val="1E538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EFC734"/>
                </a:solidFill>
              </a:rPr>
              <a:t>Evolution of the </a:t>
            </a:r>
            <a:r>
              <a:rPr lang="en-US" b="1" dirty="0" err="1" smtClean="0">
                <a:solidFill>
                  <a:srgbClr val="EFC734"/>
                </a:solidFill>
              </a:rPr>
              <a:t>Er</a:t>
            </a:r>
            <a:r>
              <a:rPr lang="en-US" b="1" dirty="0" smtClean="0">
                <a:solidFill>
                  <a:srgbClr val="EFC734"/>
                </a:solidFill>
              </a:rPr>
              <a:t>-O distances</a:t>
            </a:r>
            <a:endParaRPr lang="en-US" b="1" dirty="0">
              <a:solidFill>
                <a:srgbClr val="EFC7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9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</a:t>
            </a:r>
            <a:endParaRPr lang="en-US" dirty="0"/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3"/>
          <a:stretch/>
        </p:blipFill>
        <p:spPr bwMode="auto">
          <a:xfrm>
            <a:off x="692457" y="621935"/>
            <a:ext cx="1791449" cy="32804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7876" r="8887" b="3360"/>
          <a:stretch/>
        </p:blipFill>
        <p:spPr bwMode="auto">
          <a:xfrm>
            <a:off x="630659" y="3810264"/>
            <a:ext cx="3392905" cy="21931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99"/>
          <a:stretch/>
        </p:blipFill>
        <p:spPr>
          <a:xfrm>
            <a:off x="6773935" y="1160012"/>
            <a:ext cx="2145437" cy="280027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813" y="1426151"/>
            <a:ext cx="2767178" cy="2268000"/>
          </a:xfrm>
          <a:prstGeom prst="rect">
            <a:avLst/>
          </a:prstGeom>
        </p:spPr>
      </p:pic>
      <p:pic>
        <p:nvPicPr>
          <p:cNvPr id="9" name="Imag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9"/>
          <a:stretch/>
        </p:blipFill>
        <p:spPr>
          <a:xfrm>
            <a:off x="6168579" y="3362981"/>
            <a:ext cx="2145437" cy="2827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52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Perspectives 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055683" y="1634334"/>
            <a:ext cx="3015916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Incorporation of An</a:t>
            </a:r>
            <a:r>
              <a:rPr lang="en-US" sz="2400" baseline="30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4+</a:t>
            </a:r>
            <a:endParaRPr lang="en-US" sz="2400" baseline="30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138219" y="2401158"/>
            <a:ext cx="4357386" cy="782646"/>
            <a:chOff x="156803" y="1892335"/>
            <a:chExt cx="4357386" cy="874946"/>
          </a:xfrm>
        </p:grpSpPr>
        <p:sp>
          <p:nvSpPr>
            <p:cNvPr id="10" name="Ellipse 9"/>
            <p:cNvSpPr/>
            <p:nvPr/>
          </p:nvSpPr>
          <p:spPr>
            <a:xfrm>
              <a:off x="156803" y="1892335"/>
              <a:ext cx="4357386" cy="874946"/>
            </a:xfrm>
            <a:prstGeom prst="ellipse">
              <a:avLst/>
            </a:prstGeom>
            <a:solidFill>
              <a:srgbClr val="1E538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1E5389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2307" y="2088183"/>
              <a:ext cx="3474028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</a:t>
              </a:r>
              <a:r>
                <a:rPr lang="fr-FR" sz="2000" b="1" baseline="-25000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fr-FR" sz="2000" b="1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</a:t>
              </a:r>
              <a:r>
                <a:rPr lang="fr-FR" sz="2000" b="1" baseline="-25000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fr-FR" sz="2000" b="1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REE</a:t>
              </a:r>
              <a:r>
                <a:rPr lang="fr-FR" sz="2000" b="1" baseline="-25000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1-2x</a:t>
              </a:r>
              <a:r>
                <a:rPr lang="fr-FR" sz="2000" b="1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</a:t>
              </a:r>
              <a:r>
                <a:rPr lang="fr-FR" sz="2000" b="1" baseline="-25000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fr-FR" sz="2000" b="1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.nH</a:t>
              </a:r>
              <a:r>
                <a:rPr lang="fr-FR" sz="2000" b="1" baseline="-25000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fr-FR" sz="2000" b="1" dirty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</a:t>
              </a:r>
              <a:endParaRPr lang="en-US" sz="2000" b="1" dirty="0">
                <a:solidFill>
                  <a:srgbClr val="EFC734"/>
                </a:solidFill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35107" y="1074999"/>
            <a:ext cx="332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Wet chemistry methods </a:t>
            </a:r>
            <a:endParaRPr lang="en-US" sz="2400" b="1" dirty="0"/>
          </a:p>
        </p:txBody>
      </p:sp>
      <p:grpSp>
        <p:nvGrpSpPr>
          <p:cNvPr id="24" name="Groupe 23"/>
          <p:cNvGrpSpPr/>
          <p:nvPr/>
        </p:nvGrpSpPr>
        <p:grpSpPr>
          <a:xfrm>
            <a:off x="4572000" y="2357735"/>
            <a:ext cx="4369061" cy="732370"/>
            <a:chOff x="4851334" y="1932583"/>
            <a:chExt cx="4369061" cy="732370"/>
          </a:xfrm>
        </p:grpSpPr>
        <p:sp>
          <p:nvSpPr>
            <p:cNvPr id="11" name="Ellipse 10"/>
            <p:cNvSpPr/>
            <p:nvPr/>
          </p:nvSpPr>
          <p:spPr>
            <a:xfrm>
              <a:off x="4896658" y="1932583"/>
              <a:ext cx="4247342" cy="732370"/>
            </a:xfrm>
            <a:prstGeom prst="ellipse">
              <a:avLst/>
            </a:prstGeom>
            <a:solidFill>
              <a:srgbClr val="EFC73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Titre 3"/>
            <p:cNvSpPr txBox="1">
              <a:spLocks/>
            </p:cNvSpPr>
            <p:nvPr/>
          </p:nvSpPr>
          <p:spPr>
            <a:xfrm>
              <a:off x="4851334" y="2046595"/>
              <a:ext cx="4369061" cy="505435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1E5389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1-x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(SiO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1-x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(PO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endParaRPr lang="fr-FR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4543318" y="4013016"/>
            <a:ext cx="4369061" cy="803622"/>
            <a:chOff x="4851334" y="1819661"/>
            <a:chExt cx="4369061" cy="803622"/>
          </a:xfrm>
        </p:grpSpPr>
        <p:sp>
          <p:nvSpPr>
            <p:cNvPr id="35" name="Ellipse 34"/>
            <p:cNvSpPr/>
            <p:nvPr/>
          </p:nvSpPr>
          <p:spPr>
            <a:xfrm>
              <a:off x="4896658" y="1819661"/>
              <a:ext cx="4247342" cy="803622"/>
            </a:xfrm>
            <a:prstGeom prst="ellipse">
              <a:avLst/>
            </a:prstGeom>
            <a:solidFill>
              <a:srgbClr val="EFC73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itre 3"/>
            <p:cNvSpPr txBox="1">
              <a:spLocks/>
            </p:cNvSpPr>
            <p:nvPr/>
          </p:nvSpPr>
          <p:spPr>
            <a:xfrm>
              <a:off x="4851334" y="2046595"/>
              <a:ext cx="4369061" cy="505435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1E5389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1-x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(SiO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1-x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(PO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r>
                <a:rPr lang="fr-FR" sz="2000" baseline="-25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endParaRPr lang="fr-FR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336402" y="4048298"/>
            <a:ext cx="3849062" cy="789460"/>
            <a:chOff x="315007" y="1863126"/>
            <a:chExt cx="3849062" cy="789460"/>
          </a:xfrm>
        </p:grpSpPr>
        <p:sp>
          <p:nvSpPr>
            <p:cNvPr id="44" name="Ellipse 43"/>
            <p:cNvSpPr/>
            <p:nvPr/>
          </p:nvSpPr>
          <p:spPr>
            <a:xfrm>
              <a:off x="315007" y="1863126"/>
              <a:ext cx="3849062" cy="789460"/>
            </a:xfrm>
            <a:prstGeom prst="ellipse">
              <a:avLst/>
            </a:prstGeom>
            <a:solidFill>
              <a:srgbClr val="1E538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E5389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59027" y="2070746"/>
              <a:ext cx="2643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000" b="1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</a:t>
              </a:r>
              <a:r>
                <a:rPr lang="fr-FR" sz="2000" b="1" baseline="-25000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fr-FR" sz="2000" b="1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</a:t>
              </a:r>
              <a:r>
                <a:rPr lang="fr-FR" sz="2000" b="1" baseline="-25000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x</a:t>
              </a:r>
              <a:r>
                <a:rPr lang="fr-FR" sz="2000" b="1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REE</a:t>
              </a:r>
              <a:r>
                <a:rPr lang="fr-FR" sz="2000" b="1" baseline="-25000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1-2x</a:t>
              </a:r>
              <a:r>
                <a:rPr lang="fr-FR" sz="2000" b="1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</a:t>
              </a:r>
              <a:r>
                <a:rPr lang="fr-FR" sz="2000" b="1" baseline="-25000" dirty="0" smtClean="0">
                  <a:solidFill>
                    <a:srgbClr val="EFC734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</a:t>
              </a:r>
              <a:endParaRPr lang="en-US" sz="2000" b="1" dirty="0">
                <a:solidFill>
                  <a:srgbClr val="EFC734"/>
                </a:solidFill>
              </a:endParaRPr>
            </a:p>
          </p:txBody>
        </p:sp>
      </p:grpSp>
      <p:sp>
        <p:nvSpPr>
          <p:cNvPr id="46" name="ZoneTexte 45"/>
          <p:cNvSpPr txBox="1"/>
          <p:nvPr/>
        </p:nvSpPr>
        <p:spPr>
          <a:xfrm>
            <a:off x="-3561347" y="-7700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8" name="ZoneTexte 47"/>
          <p:cNvSpPr txBox="1"/>
          <p:nvPr/>
        </p:nvSpPr>
        <p:spPr>
          <a:xfrm>
            <a:off x="1012497" y="5465212"/>
            <a:ext cx="7698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Chemical durability : dissolution kinetics and thermodynamics</a:t>
            </a:r>
            <a:endParaRPr lang="en-US" sz="2400" dirty="0"/>
          </a:p>
        </p:txBody>
      </p:sp>
      <p:sp>
        <p:nvSpPr>
          <p:cNvPr id="49" name="Flèche courbée vers la droite 48"/>
          <p:cNvSpPr/>
          <p:nvPr/>
        </p:nvSpPr>
        <p:spPr>
          <a:xfrm>
            <a:off x="351523" y="5092880"/>
            <a:ext cx="594961" cy="781610"/>
          </a:xfrm>
          <a:prstGeom prst="curvedRightArrow">
            <a:avLst/>
          </a:prstGeom>
          <a:solidFill>
            <a:srgbClr val="1E538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547390" y="3382418"/>
            <a:ext cx="4139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Thermal treatment: conversion </a:t>
            </a:r>
            <a:endParaRPr lang="en-US" sz="2400" dirty="0"/>
          </a:p>
        </p:txBody>
      </p:sp>
      <p:sp>
        <p:nvSpPr>
          <p:cNvPr id="51" name="ZoneTexte 50"/>
          <p:cNvSpPr txBox="1"/>
          <p:nvPr/>
        </p:nvSpPr>
        <p:spPr>
          <a:xfrm>
            <a:off x="1086867" y="5041973"/>
            <a:ext cx="3098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Sintering capability</a:t>
            </a:r>
            <a:endParaRPr lang="en-US" sz="2400" dirty="0"/>
          </a:p>
        </p:txBody>
      </p:sp>
      <p:sp>
        <p:nvSpPr>
          <p:cNvPr id="52" name="ZoneTexte 51"/>
          <p:cNvSpPr txBox="1"/>
          <p:nvPr/>
        </p:nvSpPr>
        <p:spPr>
          <a:xfrm>
            <a:off x="4830855" y="1466867"/>
            <a:ext cx="4081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Pure and homogeneous compounds </a:t>
            </a:r>
            <a:endParaRPr lang="en-US" sz="2400" dirty="0"/>
          </a:p>
        </p:txBody>
      </p:sp>
      <p:sp>
        <p:nvSpPr>
          <p:cNvPr id="53" name="Flèche droite 52"/>
          <p:cNvSpPr/>
          <p:nvPr/>
        </p:nvSpPr>
        <p:spPr>
          <a:xfrm>
            <a:off x="4201483" y="1769753"/>
            <a:ext cx="573493" cy="242361"/>
          </a:xfrm>
          <a:prstGeom prst="rightArrow">
            <a:avLst/>
          </a:prstGeom>
          <a:solidFill>
            <a:srgbClr val="EFC7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712" y="135038"/>
            <a:ext cx="6416790" cy="505435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Acknowledgments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1687D8-AA9A-4134-B3D5-15B74661F49A}" type="slidenum"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26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03" t="-9835"/>
          <a:stretch/>
        </p:blipFill>
        <p:spPr bwMode="auto">
          <a:xfrm>
            <a:off x="5195642" y="3571776"/>
            <a:ext cx="1382313" cy="121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3"/>
          <p:cNvSpPr txBox="1"/>
          <p:nvPr/>
        </p:nvSpPr>
        <p:spPr>
          <a:xfrm>
            <a:off x="303690" y="989195"/>
            <a:ext cx="2785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Laboratory of Evolving Interfaces in Materials</a:t>
            </a:r>
            <a:endParaRPr lang="en-US" sz="1400" b="1" dirty="0">
              <a:solidFill>
                <a:srgbClr val="1E538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ZoneTexte 7"/>
          <p:cNvSpPr txBox="1"/>
          <p:nvPr/>
        </p:nvSpPr>
        <p:spPr>
          <a:xfrm>
            <a:off x="492411" y="5351345"/>
            <a:ext cx="3428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 !</a:t>
            </a:r>
            <a:endParaRPr lang="en-US" sz="3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ZoneTexte 8"/>
          <p:cNvSpPr txBox="1"/>
          <p:nvPr/>
        </p:nvSpPr>
        <p:spPr>
          <a:xfrm>
            <a:off x="845980" y="4700628"/>
            <a:ext cx="2721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www.icsm.fr</a:t>
            </a:r>
            <a:endParaRPr lang="en-US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0" y="1626186"/>
            <a:ext cx="4441007" cy="29606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858000" y="119624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Alexandra </a:t>
            </a:r>
            <a:r>
              <a:rPr lang="en-US" dirty="0" err="1" smtClean="0"/>
              <a:t>Navrotsky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5357813" y="1207067"/>
            <a:ext cx="1280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Rod Ewing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43" y="2672002"/>
            <a:ext cx="741590" cy="74159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506" y="2627892"/>
            <a:ext cx="865494" cy="85400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326" y="1726579"/>
            <a:ext cx="1033624" cy="137994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26" y="1701707"/>
            <a:ext cx="1002122" cy="140297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5" r="27129"/>
          <a:stretch/>
        </p:blipFill>
        <p:spPr>
          <a:xfrm>
            <a:off x="7243374" y="4113241"/>
            <a:ext cx="1214826" cy="98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Matrix?</a:t>
            </a:r>
            <a:endParaRPr 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7095" y="1340410"/>
            <a:ext cx="7926805" cy="390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58775" indent="-358775" defTabSz="957263">
              <a:spcBef>
                <a:spcPct val="20000"/>
              </a:spcBef>
              <a:buFont typeface="Wingdings" panose="05000000000000000000" pitchFamily="2" charset="2"/>
              <a:buChar char="v"/>
              <a:defRPr sz="2400" b="1">
                <a:solidFill>
                  <a:schemeClr val="accent2"/>
                </a:solidFill>
                <a:latin typeface="Arial Unicode MS" panose="020B0604020202020204" pitchFamily="34" charset="-128"/>
              </a:defRPr>
            </a:lvl1pPr>
            <a:lvl2pPr marL="777875" indent="-298450" defTabSz="957263">
              <a:spcBef>
                <a:spcPct val="20000"/>
              </a:spcBef>
              <a:buFont typeface="Wingdings" panose="05000000000000000000" pitchFamily="2" charset="2"/>
              <a:buChar char="Ø"/>
              <a:defRPr sz="2200" b="1">
                <a:solidFill>
                  <a:srgbClr val="339933"/>
                </a:solidFill>
                <a:latin typeface="Arial Unicode MS" panose="020B0604020202020204" pitchFamily="34" charset="-128"/>
              </a:defRPr>
            </a:lvl2pPr>
            <a:lvl3pPr marL="1182688" indent="-239713" defTabSz="957263">
              <a:spcBef>
                <a:spcPct val="20000"/>
              </a:spcBef>
              <a:buChar char="•"/>
              <a:defRPr sz="2000" b="1">
                <a:solidFill>
                  <a:srgbClr val="FF9900"/>
                </a:solidFill>
                <a:latin typeface="Arial Unicode MS" panose="020B0604020202020204" pitchFamily="34" charset="-128"/>
              </a:defRPr>
            </a:lvl3pPr>
            <a:lvl4pPr marL="1589088" indent="-239713" defTabSz="957263">
              <a:spcBef>
                <a:spcPct val="20000"/>
              </a:spcBef>
              <a:buChar char="–"/>
              <a:defRPr i="1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1992313" indent="-238125" defTabSz="957263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49513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06713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63913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21113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r>
              <a:rPr lang="en-US" altLang="en-US" sz="2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Different matrices have been considered </a:t>
            </a:r>
          </a:p>
          <a:p>
            <a:pPr lvl="1"/>
            <a:r>
              <a:rPr lang="en-US" altLang="en-US" sz="16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 matrices</a:t>
            </a:r>
          </a:p>
          <a:p>
            <a:pPr lvl="2"/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Borosilicate (R7T7 in France)</a:t>
            </a:r>
          </a:p>
          <a:p>
            <a:pPr lvl="2"/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ATS (Alkaline-Tin-Silicate)</a:t>
            </a:r>
          </a:p>
          <a:p>
            <a:pPr lvl="2"/>
            <a:r>
              <a:rPr lang="en-US" altLang="en-US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LaBS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Glass enriched with lanthanides</a:t>
            </a:r>
          </a:p>
          <a:p>
            <a:pPr lvl="2"/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Glasses containing high amount of phosphates</a:t>
            </a:r>
          </a:p>
          <a:p>
            <a:pPr lvl="1"/>
            <a:r>
              <a:rPr lang="en-US" altLang="en-US" sz="16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Ceramics</a:t>
            </a:r>
          </a:p>
          <a:p>
            <a:pPr lvl="2"/>
            <a:r>
              <a:rPr lang="en-US" altLang="en-US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Pyrocholore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(Ln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CaPuTi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/>
            <a:r>
              <a:rPr lang="en-US" altLang="en-US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Brannerite</a:t>
            </a:r>
            <a:endParaRPr lang="en-US" altLang="en-US" sz="16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/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Zirconolite (CaZrTi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600" baseline="-25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en-US" altLang="en-US" sz="1600" baseline="-250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/>
            <a:r>
              <a:rPr lang="en-US" altLang="en-US" sz="16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Perovskite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(CaTiO</a:t>
            </a:r>
            <a:r>
              <a:rPr lang="en-US" altLang="en-US" sz="1600" baseline="-25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/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Silicate : 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Zircon (ZrSiO</a:t>
            </a:r>
            <a:r>
              <a:rPr lang="en-US" altLang="en-US" sz="16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en-US" altLang="en-US" sz="16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coffinite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(USiO</a:t>
            </a:r>
            <a:r>
              <a:rPr lang="en-US" altLang="en-US" sz="16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2"/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Phosphate : 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Monazite, </a:t>
            </a:r>
            <a:r>
              <a:rPr lang="en-US" altLang="en-US" sz="16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xenotime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(LnPO</a:t>
            </a:r>
            <a:r>
              <a:rPr lang="en-US" altLang="en-US" sz="16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en-US" sz="16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Cheralite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en-US" altLang="en-US" sz="1600" dirty="0" err="1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CaAn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en-US" altLang="en-US" sz="16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altLang="en-US" sz="1600" baseline="-250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alt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Apatite, thorium phosphate diphosphate (TPD)</a:t>
            </a:r>
            <a:endParaRPr lang="en-US" alt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r>
              <a:rPr lang="en-US" altLang="en-US" sz="16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Glass-ceramics</a:t>
            </a:r>
          </a:p>
          <a:p>
            <a:pPr marL="479425" lvl="1" indent="0">
              <a:buNone/>
            </a:pPr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4455744" y="1377354"/>
            <a:ext cx="0" cy="1797474"/>
          </a:xfrm>
          <a:prstGeom prst="line">
            <a:avLst/>
          </a:prstGeom>
          <a:ln w="60325">
            <a:solidFill>
              <a:srgbClr val="EFC7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1-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Mesbah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al, </a:t>
            </a:r>
            <a:r>
              <a:rPr lang="en-US" sz="11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Cryst</a:t>
            </a:r>
            <a:r>
              <a:rPr lang="en-US" sz="11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Growth. Des,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(10), 5090–5098, 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2014, 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2-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smtClean="0"/>
              <a:t>Ni</a:t>
            </a:r>
            <a:r>
              <a:rPr lang="en-US" sz="1100" dirty="0"/>
              <a:t>, Y. X</a:t>
            </a:r>
            <a:r>
              <a:rPr lang="en-US" sz="1100" dirty="0" smtClean="0"/>
              <a:t>. </a:t>
            </a:r>
            <a:r>
              <a:rPr lang="en-US" sz="1100" i="1" dirty="0" smtClean="0"/>
              <a:t>et al</a:t>
            </a:r>
            <a:r>
              <a:rPr lang="en-US" sz="1100" dirty="0" smtClean="0"/>
              <a:t>, </a:t>
            </a:r>
            <a:r>
              <a:rPr lang="en-US" sz="1100" i="1" dirty="0" smtClean="0"/>
              <a:t>Am. Min.</a:t>
            </a:r>
            <a:r>
              <a:rPr lang="en-US" sz="1100" dirty="0" smtClean="0"/>
              <a:t> </a:t>
            </a:r>
            <a:r>
              <a:rPr lang="en-US" sz="1100" i="1" dirty="0"/>
              <a:t>80</a:t>
            </a:r>
            <a:r>
              <a:rPr lang="en-US" sz="1100" dirty="0"/>
              <a:t>, </a:t>
            </a:r>
            <a:r>
              <a:rPr lang="en-US" sz="1100" dirty="0" smtClean="0"/>
              <a:t>21-26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1100" dirty="0"/>
              <a:t>1995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/>
              <a:t>Hikichi</a:t>
            </a:r>
            <a:r>
              <a:rPr lang="en-US" sz="1100" dirty="0"/>
              <a:t>, </a:t>
            </a:r>
            <a:r>
              <a:rPr lang="en-US" sz="1100" dirty="0" smtClean="0"/>
              <a:t>Y </a:t>
            </a:r>
            <a:r>
              <a:rPr lang="en-US" sz="1100" i="1" dirty="0" smtClean="0"/>
              <a:t>et al</a:t>
            </a:r>
            <a:r>
              <a:rPr lang="en-US" sz="1100" dirty="0" smtClean="0"/>
              <a:t>, </a:t>
            </a:r>
            <a:r>
              <a:rPr lang="en-US" sz="1100" i="1" dirty="0" smtClean="0"/>
              <a:t>J. Amer. Ceram </a:t>
            </a:r>
            <a:r>
              <a:rPr lang="en-US" sz="1100" i="1" dirty="0" err="1" smtClean="0"/>
              <a:t>Soc</a:t>
            </a:r>
            <a:r>
              <a:rPr lang="en-US" sz="1100" i="1" dirty="0" smtClean="0"/>
              <a:t>, </a:t>
            </a:r>
            <a:r>
              <a:rPr lang="en-US" sz="1100" dirty="0"/>
              <a:t>1989, </a:t>
            </a:r>
            <a:r>
              <a:rPr lang="en-US" sz="1100" i="1" dirty="0"/>
              <a:t>72</a:t>
            </a:r>
            <a:r>
              <a:rPr lang="en-US" sz="1100" dirty="0"/>
              <a:t>, 1073-1076.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6887938" y="6405293"/>
            <a:ext cx="2133600" cy="365125"/>
          </a:xfrm>
        </p:spPr>
        <p:txBody>
          <a:bodyPr/>
          <a:lstStyle/>
          <a:p>
            <a:fld id="{1F8D13E0-73AC-0C49-A65E-8709B58EF868}" type="slidenum">
              <a:rPr lang="en-US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3</a:t>
            </a:fld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REEPO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nH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compounds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20360" y="1172178"/>
            <a:ext cx="3902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Rhabdophane</a:t>
            </a:r>
            <a:r>
              <a:rPr lang="en-US" sz="1600" b="1" u="sng" baseline="30000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REEPO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0.667H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400" b="1" baseline="30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67619" y="3931936"/>
            <a:ext cx="3419292" cy="338554"/>
          </a:xfrm>
          <a:prstGeom prst="rect">
            <a:avLst/>
          </a:prstGeom>
          <a:noFill/>
          <a:ln>
            <a:solidFill>
              <a:srgbClr val="EFC734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Churchite</a:t>
            </a:r>
            <a:r>
              <a:rPr lang="en-US" sz="1600" b="1" u="sng" baseline="30000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6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REEPO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2H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705923" y="1208077"/>
            <a:ext cx="2882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Monazite</a:t>
            </a:r>
            <a:r>
              <a:rPr lang="en-US" sz="1600" b="1" u="sng" baseline="30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REEPO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505018" y="3974936"/>
            <a:ext cx="2645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Xenotime</a:t>
            </a:r>
            <a:r>
              <a:rPr lang="en-US" sz="1600" b="1" u="sng" baseline="30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b="1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REEPO</a:t>
            </a:r>
            <a:r>
              <a:rPr lang="en-US" sz="14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3" name="Image 12" descr="monazite-c-axi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12" y="1576031"/>
            <a:ext cx="2113144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4949" y="1562358"/>
            <a:ext cx="2328171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2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835" y="4385502"/>
            <a:ext cx="1800200" cy="176400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40" y="4382830"/>
            <a:ext cx="2030586" cy="183627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83965" r="1563" b="8906"/>
          <a:stretch/>
        </p:blipFill>
        <p:spPr>
          <a:xfrm>
            <a:off x="1015999" y="3342565"/>
            <a:ext cx="7372351" cy="488950"/>
          </a:xfrm>
          <a:prstGeom prst="rect">
            <a:avLst/>
          </a:prstGeom>
          <a:ln>
            <a:solidFill>
              <a:srgbClr val="1E5389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1015999" y="3298172"/>
            <a:ext cx="4886327" cy="488950"/>
          </a:xfrm>
          <a:prstGeom prst="rect">
            <a:avLst/>
          </a:prstGeom>
          <a:noFill/>
          <a:ln w="57150">
            <a:solidFill>
              <a:srgbClr val="EFC73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35291" y="3313165"/>
            <a:ext cx="3910013" cy="488950"/>
          </a:xfrm>
          <a:prstGeom prst="rect">
            <a:avLst/>
          </a:prstGeom>
          <a:noFill/>
          <a:ln w="57150">
            <a:solidFill>
              <a:srgbClr val="1E538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162524" y="1476970"/>
            <a:ext cx="160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Monoclinic, C2</a:t>
            </a:r>
            <a:endParaRPr lang="en-US" dirty="0"/>
          </a:p>
        </p:txBody>
      </p:sp>
      <p:sp>
        <p:nvSpPr>
          <p:cNvPr id="41" name="ZoneTexte 40"/>
          <p:cNvSpPr txBox="1"/>
          <p:nvPr/>
        </p:nvSpPr>
        <p:spPr>
          <a:xfrm>
            <a:off x="4761847" y="1456728"/>
            <a:ext cx="160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Monoclinic, P2</a:t>
            </a:r>
            <a:r>
              <a:rPr lang="en-US" baseline="-25000" dirty="0" smtClean="0"/>
              <a:t>1</a:t>
            </a:r>
            <a:r>
              <a:rPr lang="en-US" dirty="0" smtClean="0"/>
              <a:t>/n</a:t>
            </a:r>
            <a:endParaRPr lang="en-US" dirty="0"/>
          </a:p>
        </p:txBody>
      </p:sp>
      <p:sp>
        <p:nvSpPr>
          <p:cNvPr id="42" name="ZoneTexte 41"/>
          <p:cNvSpPr txBox="1"/>
          <p:nvPr/>
        </p:nvSpPr>
        <p:spPr>
          <a:xfrm>
            <a:off x="384163" y="4322116"/>
            <a:ext cx="160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Monoclinic, C2/c</a:t>
            </a:r>
            <a:endParaRPr lang="en-US" dirty="0"/>
          </a:p>
        </p:txBody>
      </p:sp>
      <p:sp>
        <p:nvSpPr>
          <p:cNvPr id="43" name="ZoneTexte 42"/>
          <p:cNvSpPr txBox="1"/>
          <p:nvPr/>
        </p:nvSpPr>
        <p:spPr>
          <a:xfrm>
            <a:off x="4904861" y="4294892"/>
            <a:ext cx="1602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Tetragonal, I4</a:t>
            </a:r>
            <a:r>
              <a:rPr lang="en-US" baseline="-25000" dirty="0" smtClean="0"/>
              <a:t>1</a:t>
            </a:r>
            <a:r>
              <a:rPr lang="en-US" dirty="0" smtClean="0"/>
              <a:t>/</a:t>
            </a:r>
            <a:r>
              <a:rPr lang="en-US" dirty="0" err="1" smtClean="0"/>
              <a:t>amd</a:t>
            </a:r>
            <a:endParaRPr lang="en-US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4435291" y="3931936"/>
            <a:ext cx="0" cy="2243572"/>
          </a:xfrm>
          <a:prstGeom prst="line">
            <a:avLst/>
          </a:prstGeom>
          <a:ln w="50800">
            <a:solidFill>
              <a:srgbClr val="1E53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30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altLang="en-US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 Clavier, R. Podor, N. </a:t>
            </a:r>
            <a:r>
              <a:rPr lang="fr-FR" altLang="en-US" dirty="0" err="1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Dacheux</a:t>
            </a:r>
            <a:r>
              <a:rPr lang="fr-FR" altLang="en-US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FR" altLang="en-US" i="1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J. Europ. </a:t>
            </a:r>
            <a:r>
              <a:rPr lang="fr-FR" altLang="en-US" i="1" dirty="0" err="1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Ceram</a:t>
            </a:r>
            <a:r>
              <a:rPr lang="fr-FR" altLang="en-US" i="1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Soc. </a:t>
            </a:r>
            <a:r>
              <a:rPr lang="fr-FR" altLang="en-US" dirty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31 (2011) 941-976 (REVIEW</a:t>
            </a:r>
            <a:r>
              <a:rPr lang="fr-FR" altLang="en-US" dirty="0" smtClean="0">
                <a:solidFill>
                  <a:srgbClr val="6633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fr-FR" altLang="en-US" dirty="0">
              <a:solidFill>
                <a:srgbClr val="6633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4</a:t>
            </a:fld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the REEPO</a:t>
            </a:r>
            <a:r>
              <a:rPr lang="en-US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compounds?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276599" y="1648390"/>
            <a:ext cx="8687122" cy="467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Font typeface="Wingdings" panose="05000000000000000000" pitchFamily="2" charset="2"/>
              <a:buChar char=""/>
            </a:pPr>
            <a:r>
              <a:rPr lang="en-US" altLang="en-US" sz="16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Direct substitution : 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  <a:p>
            <a:pPr lvl="1" algn="l" eaLnBrk="1" hangingPunct="1">
              <a:spcBef>
                <a:spcPct val="15000"/>
              </a:spcBef>
              <a:buFont typeface="Wingdings" panose="05000000000000000000" pitchFamily="2" charset="2"/>
              <a:buChar char="Ä"/>
            </a:pP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Gd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; 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 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 </a:t>
            </a:r>
            <a:r>
              <a:rPr lang="en-US" altLang="en-US" sz="18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Es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; Tb &amp; Bi (thermal limitations)  Solid solutions</a:t>
            </a:r>
          </a:p>
          <a:p>
            <a:pPr algn="l" eaLnBrk="1" hangingPunct="1">
              <a:spcBef>
                <a:spcPct val="50000"/>
              </a:spcBef>
              <a:buClr>
                <a:srgbClr val="000099"/>
              </a:buClr>
              <a:buFont typeface="Wingdings" panose="05000000000000000000" pitchFamily="2" charset="2"/>
              <a:buChar char=""/>
            </a:pP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Single substitution : 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  <a:p>
            <a:pPr lvl="1" algn="l" eaLnBrk="1" hangingPunct="1">
              <a:spcBef>
                <a:spcPct val="15000"/>
              </a:spcBef>
              <a:buFont typeface="Wingdings" panose="05000000000000000000" pitchFamily="2" charset="2"/>
              <a:buChar char="Ä"/>
            </a:pP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sz="1800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sz="1800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(PO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compounds</a:t>
            </a:r>
          </a:p>
          <a:p>
            <a:pPr algn="l" eaLnBrk="1" hangingPunct="1">
              <a:spcBef>
                <a:spcPct val="50000"/>
              </a:spcBef>
              <a:buClr>
                <a:srgbClr val="000099"/>
              </a:buClr>
              <a:buFont typeface="Wingdings" panose="05000000000000000000" pitchFamily="2" charset="2"/>
              <a:buChar char=""/>
            </a:pPr>
            <a:r>
              <a:rPr lang="en-US" altLang="en-US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Coupled substitution : 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/M</a:t>
            </a:r>
            <a:r>
              <a:rPr lang="en-US" altLang="en-US" sz="1800" baseline="240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</a:t>
            </a:r>
          </a:p>
          <a:p>
            <a:pPr lvl="1" algn="l" eaLnBrk="1" hangingPunct="1">
              <a:spcBef>
                <a:spcPct val="15000"/>
              </a:spcBef>
              <a:buFont typeface="Wingdings" panose="05000000000000000000" pitchFamily="2" charset="2"/>
              <a:buChar char="Ä"/>
            </a:pP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sz="1800" b="1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,M</a:t>
            </a:r>
            <a:r>
              <a:rPr lang="en-US" altLang="en-US" sz="1800" b="1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,M</a:t>
            </a:r>
            <a:r>
              <a:rPr lang="en-US" altLang="en-US" sz="1800" b="1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)(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</a:t>
            </a:r>
            <a:r>
              <a:rPr lang="en-US" altLang="en-US" sz="1800" b="1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compounds </a:t>
            </a:r>
          </a:p>
          <a:p>
            <a:pPr algn="l" eaLnBrk="1" hangingPunct="1">
              <a:spcBef>
                <a:spcPct val="50000"/>
              </a:spcBef>
              <a:buClr>
                <a:srgbClr val="000099"/>
              </a:buClr>
              <a:buFont typeface="Wingdings" panose="05000000000000000000" pitchFamily="2" charset="2"/>
              <a:buChar char=""/>
            </a:pPr>
            <a:r>
              <a:rPr lang="en-US" altLang="en-US" sz="18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Coupled mixed substitution : (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sz="1800" baseline="24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+X</a:t>
            </a:r>
            <a:r>
              <a:rPr lang="en-US" altLang="en-US" sz="1800" baseline="30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800" baseline="-22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)/(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sz="1800" baseline="24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+Y</a:t>
            </a:r>
            <a:r>
              <a:rPr lang="en-US" altLang="en-US" sz="1800" baseline="30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800" baseline="-22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or 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										(M</a:t>
            </a:r>
            <a:r>
              <a:rPr lang="en-US" altLang="en-US" sz="1800" baseline="24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+X</a:t>
            </a:r>
            <a:r>
              <a:rPr lang="en-US" altLang="en-US" sz="1800" baseline="30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800" baseline="-22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)/(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en-US" altLang="en-US" sz="1800" baseline="24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+Z</a:t>
            </a:r>
            <a:r>
              <a:rPr lang="en-US" altLang="en-US" sz="1800" baseline="30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</a:t>
            </a:r>
            <a:r>
              <a:rPr lang="en-US" altLang="en-US" sz="18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en-US" altLang="en-US" sz="1800" baseline="-22000" dirty="0" smtClean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solidFill>
                  <a:srgbClr val="1E538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lvl="1" algn="l" eaLnBrk="1" hangingPunct="1">
              <a:spcBef>
                <a:spcPct val="15000"/>
              </a:spcBef>
              <a:buFont typeface="Wingdings" panose="05000000000000000000" pitchFamily="2" charset="2"/>
              <a:buChar char="Ä"/>
            </a:pP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</a:t>
            </a:r>
            <a:r>
              <a:rPr lang="en-US" altLang="en-US" sz="1800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III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,M</a:t>
            </a:r>
            <a:r>
              <a:rPr lang="en-US" altLang="en-US" sz="1800" baseline="2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IV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)(PO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SiO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 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LaPO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– ThSiO</a:t>
            </a:r>
            <a:r>
              <a:rPr lang="en-US" altLang="en-US" sz="1800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(</a:t>
            </a:r>
            <a:r>
              <a:rPr lang="en-US" altLang="en-U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huttonite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, monoclinic P2</a:t>
            </a:r>
            <a:r>
              <a:rPr lang="en-US" altLang="en-US" sz="18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/n)</a:t>
            </a:r>
          </a:p>
          <a:p>
            <a:pPr lvl="6" algn="l">
              <a:spcBef>
                <a:spcPct val="15000"/>
              </a:spcBef>
              <a:buFont typeface="Wingdings" panose="05000000000000000000" pitchFamily="2" charset="2"/>
              <a:buChar char="Ä"/>
            </a:pPr>
            <a:r>
              <a:rPr lang="en-US" alt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ErPO</a:t>
            </a:r>
            <a:r>
              <a:rPr lang="en-US" altLang="en-US" sz="1800" b="1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– ThSiO</a:t>
            </a:r>
            <a:r>
              <a:rPr lang="en-US" altLang="en-US" sz="1800" b="1" baseline="-2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alt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(Zircon, tetragonal I4</a:t>
            </a:r>
            <a:r>
              <a:rPr lang="en-US" altLang="en-US" sz="18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1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/</a:t>
            </a:r>
            <a:r>
              <a:rPr lang="en-US" altLang="en-U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amd</a:t>
            </a:r>
            <a:r>
              <a:rPr lang="en-US" alt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Symbol" panose="05050102010706020507" pitchFamily="18" charset="2"/>
              </a:rPr>
              <a:t>)</a:t>
            </a:r>
            <a:endParaRPr lang="en-US" alt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marL="2743200" lvl="6" indent="0" algn="l">
              <a:spcBef>
                <a:spcPct val="15000"/>
              </a:spcBef>
            </a:pPr>
            <a:endParaRPr lang="en-US" alt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  <a:p>
            <a:pPr marL="3200400" lvl="7" indent="0" algn="l">
              <a:spcBef>
                <a:spcPct val="15000"/>
              </a:spcBef>
            </a:pPr>
            <a:endParaRPr lang="en-US" alt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Symbol" panose="05050102010706020507" pitchFamily="18" charset="2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2384581" y="1134979"/>
            <a:ext cx="5040560" cy="400110"/>
          </a:xfrm>
          <a:prstGeom prst="rect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Remarkable chemical flexibility</a:t>
            </a:r>
          </a:p>
        </p:txBody>
      </p:sp>
    </p:spTree>
    <p:extLst>
      <p:ext uri="{BB962C8B-B14F-4D97-AF65-F5344CB8AC3E}">
        <p14:creationId xmlns:p14="http://schemas.microsoft.com/office/powerpoint/2010/main" val="39268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269193" y="1514874"/>
            <a:ext cx="4024939" cy="19370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Incorporation of thorium in REEPO</a:t>
            </a:r>
            <a:r>
              <a:rPr lang="en-US" baseline="-25000" dirty="0" smtClean="0"/>
              <a:t>4</a:t>
            </a:r>
            <a:endParaRPr lang="en-US" baseline="-25000" dirty="0"/>
          </a:p>
        </p:txBody>
      </p:sp>
      <p:sp>
        <p:nvSpPr>
          <p:cNvPr id="10" name="ZoneTexte 9"/>
          <p:cNvSpPr txBox="1"/>
          <p:nvPr/>
        </p:nvSpPr>
        <p:spPr>
          <a:xfrm>
            <a:off x="418035" y="1628230"/>
            <a:ext cx="4057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Ak</a:t>
            </a:r>
            <a:r>
              <a:rPr lang="en-US" sz="2800" baseline="30000" dirty="0" smtClean="0"/>
              <a:t>2+</a:t>
            </a:r>
            <a:r>
              <a:rPr lang="en-US" sz="2800" dirty="0" smtClean="0"/>
              <a:t> + Th</a:t>
            </a:r>
            <a:r>
              <a:rPr lang="en-US" sz="2800" baseline="30000" dirty="0" smtClean="0"/>
              <a:t>4+</a:t>
            </a:r>
            <a:r>
              <a:rPr lang="en-US" sz="2800" dirty="0" smtClean="0"/>
              <a:t> &lt;-&gt; 2 REE</a:t>
            </a:r>
            <a:r>
              <a:rPr lang="en-US" sz="2800" baseline="30000" dirty="0" smtClean="0"/>
              <a:t>3+</a:t>
            </a:r>
            <a:endParaRPr lang="en-US" sz="2800" baseline="30000" dirty="0"/>
          </a:p>
        </p:txBody>
      </p:sp>
      <p:sp>
        <p:nvSpPr>
          <p:cNvPr id="11" name="Flèche vers le bas 10"/>
          <p:cNvSpPr/>
          <p:nvPr/>
        </p:nvSpPr>
        <p:spPr>
          <a:xfrm>
            <a:off x="2107466" y="2187246"/>
            <a:ext cx="500063" cy="554603"/>
          </a:xfrm>
          <a:prstGeom prst="downArrow">
            <a:avLst/>
          </a:prstGeom>
          <a:solidFill>
            <a:srgbClr val="EFC73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345029" y="2796212"/>
            <a:ext cx="406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Ak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Th</a:t>
            </a:r>
            <a:r>
              <a:rPr lang="en-US" sz="2800" baseline="-25000" dirty="0" smtClean="0"/>
              <a:t>x</a:t>
            </a:r>
            <a:r>
              <a:rPr lang="en-US" sz="2800" dirty="0" smtClean="0"/>
              <a:t>REE</a:t>
            </a:r>
            <a:r>
              <a:rPr lang="en-US" sz="2800" baseline="-25000" dirty="0" smtClean="0"/>
              <a:t>1-2x</a:t>
            </a:r>
            <a:r>
              <a:rPr lang="en-US" sz="2800" dirty="0" smtClean="0"/>
              <a:t>PO</a:t>
            </a:r>
            <a:r>
              <a:rPr lang="en-US" sz="2800" baseline="-25000" dirty="0" smtClean="0"/>
              <a:t>4</a:t>
            </a:r>
            <a:endParaRPr lang="en-US" sz="2800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11374" y="3796544"/>
            <a:ext cx="399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Challenge: </a:t>
            </a:r>
          </a:p>
          <a:p>
            <a:r>
              <a:rPr lang="en-US" dirty="0" smtClean="0"/>
              <a:t>Synthesis of homogeneous compounds </a:t>
            </a:r>
            <a:endParaRPr lang="en-US" dirty="0"/>
          </a:p>
        </p:txBody>
      </p:sp>
      <p:sp>
        <p:nvSpPr>
          <p:cNvPr id="17" name="Flèche droite 16"/>
          <p:cNvSpPr/>
          <p:nvPr/>
        </p:nvSpPr>
        <p:spPr>
          <a:xfrm>
            <a:off x="269193" y="4858487"/>
            <a:ext cx="541098" cy="321252"/>
          </a:xfrm>
          <a:prstGeom prst="rightArrow">
            <a:avLst/>
          </a:prstGeom>
          <a:solidFill>
            <a:srgbClr val="1E538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5389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15516" y="4804910"/>
            <a:ext cx="3533107" cy="400110"/>
          </a:xfrm>
          <a:prstGeom prst="rect">
            <a:avLst/>
          </a:prstGeom>
          <a:solidFill>
            <a:srgbClr val="1E5389"/>
          </a:solidFill>
          <a:ln>
            <a:solidFill>
              <a:srgbClr val="EFC73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EFC734"/>
                </a:solidFill>
              </a:rPr>
              <a:t>Use of wet chemistry methods</a:t>
            </a:r>
            <a:endParaRPr lang="en-US" sz="2000" b="1" dirty="0">
              <a:solidFill>
                <a:srgbClr val="EFC734"/>
              </a:solidFill>
            </a:endParaRPr>
          </a:p>
        </p:txBody>
      </p:sp>
      <p:sp>
        <p:nvSpPr>
          <p:cNvPr id="5" name="Flèche courbée vers la droite 4"/>
          <p:cNvSpPr/>
          <p:nvPr/>
        </p:nvSpPr>
        <p:spPr>
          <a:xfrm>
            <a:off x="895365" y="5375764"/>
            <a:ext cx="410591" cy="433373"/>
          </a:xfrm>
          <a:prstGeom prst="curvedRightArrow">
            <a:avLst/>
          </a:prstGeom>
          <a:solidFill>
            <a:srgbClr val="EFC7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381158" y="5563035"/>
            <a:ext cx="7459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Thermal conversion to anhydrous compounds: Monazite-</a:t>
            </a:r>
            <a:r>
              <a:rPr lang="en-US" b="1" dirty="0" err="1" smtClean="0"/>
              <a:t>cheralite</a:t>
            </a:r>
            <a:r>
              <a:rPr lang="en-US" b="1" dirty="0" smtClean="0"/>
              <a:t>-</a:t>
            </a:r>
            <a:r>
              <a:rPr lang="en-US" b="1" dirty="0" err="1" smtClean="0"/>
              <a:t>xenotime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1" name="Flèche droite 20"/>
          <p:cNvSpPr/>
          <p:nvPr/>
        </p:nvSpPr>
        <p:spPr>
          <a:xfrm>
            <a:off x="4131778" y="4125652"/>
            <a:ext cx="725894" cy="288253"/>
          </a:xfrm>
          <a:prstGeom prst="rightArrow">
            <a:avLst/>
          </a:prstGeom>
          <a:solidFill>
            <a:srgbClr val="1E538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E5389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79637" y="4034363"/>
            <a:ext cx="327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Avoid grinding steps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solid-state chemistry methods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4797414" y="1540390"/>
            <a:ext cx="4077392" cy="2209335"/>
            <a:chOff x="4797414" y="1540390"/>
            <a:chExt cx="4077392" cy="2209335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4797414" y="1540390"/>
              <a:ext cx="4077392" cy="2209335"/>
            </a:xfrm>
            <a:prstGeom prst="roundRect">
              <a:avLst/>
            </a:prstGeom>
            <a:solidFill>
              <a:srgbClr val="EFC73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EFC734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662118" y="1587010"/>
              <a:ext cx="2695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Th</a:t>
              </a:r>
              <a:r>
                <a:rPr lang="en-US" sz="2800" baseline="30000" dirty="0" smtClean="0"/>
                <a:t>4+</a:t>
              </a:r>
              <a:r>
                <a:rPr lang="en-US" sz="2800" dirty="0" smtClean="0"/>
                <a:t> + SiO</a:t>
              </a:r>
              <a:r>
                <a:rPr lang="en-US" sz="2800" baseline="-25000" dirty="0" smtClean="0"/>
                <a:t>4</a:t>
              </a:r>
              <a:r>
                <a:rPr lang="en-US" sz="2800" baseline="30000" dirty="0" smtClean="0"/>
                <a:t>4-</a:t>
              </a:r>
              <a:r>
                <a:rPr lang="en-US" sz="2800" dirty="0" smtClean="0"/>
                <a:t> &lt;-&gt; </a:t>
              </a:r>
            </a:p>
            <a:p>
              <a:r>
                <a:rPr lang="en-US" sz="2800" dirty="0" smtClean="0"/>
                <a:t>REE</a:t>
              </a:r>
              <a:r>
                <a:rPr lang="en-US" sz="2800" baseline="30000" dirty="0" smtClean="0"/>
                <a:t>3+</a:t>
              </a:r>
              <a:r>
                <a:rPr lang="en-US" sz="2800" dirty="0" smtClean="0"/>
                <a:t> + PO</a:t>
              </a:r>
              <a:r>
                <a:rPr lang="en-US" sz="2800" baseline="-25000" dirty="0" smtClean="0"/>
                <a:t>4</a:t>
              </a:r>
              <a:r>
                <a:rPr lang="en-US" sz="2800" baseline="30000" dirty="0" smtClean="0"/>
                <a:t>3-</a:t>
              </a:r>
              <a:endParaRPr lang="en-US" sz="2800" baseline="30000" dirty="0"/>
            </a:p>
          </p:txBody>
        </p:sp>
        <p:sp>
          <p:nvSpPr>
            <p:cNvPr id="14" name="Flèche vers le bas 13"/>
            <p:cNvSpPr/>
            <p:nvPr/>
          </p:nvSpPr>
          <p:spPr>
            <a:xfrm>
              <a:off x="6751365" y="2510533"/>
              <a:ext cx="500063" cy="530585"/>
            </a:xfrm>
            <a:prstGeom prst="downArrow">
              <a:avLst/>
            </a:prstGeom>
            <a:solidFill>
              <a:srgbClr val="1E5389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5118235" y="3112288"/>
              <a:ext cx="3722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Th</a:t>
              </a:r>
              <a:r>
                <a:rPr lang="en-US" sz="2800" baseline="-25000" dirty="0" smtClean="0"/>
                <a:t>1-x</a:t>
              </a:r>
              <a:r>
                <a:rPr lang="en-US" sz="2800" dirty="0" smtClean="0"/>
                <a:t>REE</a:t>
              </a:r>
              <a:r>
                <a:rPr lang="en-US" sz="2800" baseline="-25000" dirty="0" smtClean="0"/>
                <a:t>x</a:t>
              </a:r>
              <a:r>
                <a:rPr lang="en-US" sz="2800" dirty="0" smtClean="0"/>
                <a:t>(PO</a:t>
              </a:r>
              <a:r>
                <a:rPr lang="en-US" sz="2800" baseline="-25000" dirty="0" smtClean="0"/>
                <a:t>4</a:t>
              </a:r>
              <a:r>
                <a:rPr lang="en-US" sz="2800" dirty="0" smtClean="0"/>
                <a:t>)</a:t>
              </a:r>
              <a:r>
                <a:rPr lang="en-US" sz="2800" baseline="-25000" dirty="0" smtClean="0"/>
                <a:t>x</a:t>
              </a:r>
              <a:r>
                <a:rPr lang="en-US" sz="2800" dirty="0" smtClean="0"/>
                <a:t>(SiO</a:t>
              </a:r>
              <a:r>
                <a:rPr lang="en-US" sz="2800" baseline="-25000" dirty="0" smtClean="0"/>
                <a:t>4</a:t>
              </a:r>
              <a:r>
                <a:rPr lang="en-US" sz="2800" dirty="0" smtClean="0"/>
                <a:t>)</a:t>
              </a:r>
              <a:r>
                <a:rPr lang="en-US" sz="2800" baseline="-25000" dirty="0" smtClean="0"/>
                <a:t>1-x</a:t>
              </a:r>
              <a:endParaRPr lang="en-US" sz="2800" baseline="-25000" dirty="0"/>
            </a:p>
          </p:txBody>
        </p:sp>
      </p:grpSp>
      <p:sp>
        <p:nvSpPr>
          <p:cNvPr id="8" name="Ellipse 7"/>
          <p:cNvSpPr/>
          <p:nvPr/>
        </p:nvSpPr>
        <p:spPr>
          <a:xfrm>
            <a:off x="3718321" y="1295948"/>
            <a:ext cx="1552809" cy="1567708"/>
          </a:xfrm>
          <a:prstGeom prst="ellipse">
            <a:avLst/>
          </a:prstGeom>
          <a:solidFill>
            <a:srgbClr val="1E5389"/>
          </a:solidFill>
          <a:ln>
            <a:solidFill>
              <a:srgbClr val="1E538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EFC734"/>
                </a:solidFill>
              </a:rPr>
              <a:t>Th</a:t>
            </a:r>
            <a:r>
              <a:rPr lang="en-US" sz="2800" b="1" dirty="0" smtClean="0">
                <a:solidFill>
                  <a:srgbClr val="EFC734"/>
                </a:solidFill>
              </a:rPr>
              <a:t>(IV)</a:t>
            </a:r>
            <a:endParaRPr lang="en-US" sz="2800" b="1" dirty="0">
              <a:solidFill>
                <a:srgbClr val="EFC7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/>
      <p:bldP spid="11" grpId="0" animBg="1"/>
      <p:bldP spid="12" grpId="0"/>
      <p:bldP spid="16" grpId="0"/>
      <p:bldP spid="17" grpId="0" animBg="1"/>
      <p:bldP spid="18" grpId="0" animBg="1"/>
      <p:bldP spid="5" grpId="0" animBg="1"/>
      <p:bldP spid="6" grpId="0"/>
      <p:bldP spid="21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4" name="Flèche vers le bas 3"/>
          <p:cNvSpPr/>
          <p:nvPr/>
        </p:nvSpPr>
        <p:spPr>
          <a:xfrm>
            <a:off x="4235116" y="2573080"/>
            <a:ext cx="453410" cy="1371582"/>
          </a:xfrm>
          <a:prstGeom prst="downArrow">
            <a:avLst/>
          </a:prstGeom>
          <a:solidFill>
            <a:srgbClr val="1E538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e 14"/>
          <p:cNvGrpSpPr/>
          <p:nvPr/>
        </p:nvGrpSpPr>
        <p:grpSpPr>
          <a:xfrm>
            <a:off x="1020332" y="2128355"/>
            <a:ext cx="3116094" cy="1622514"/>
            <a:chOff x="1119022" y="1982321"/>
            <a:chExt cx="3116094" cy="1622514"/>
          </a:xfrm>
        </p:grpSpPr>
        <p:sp>
          <p:nvSpPr>
            <p:cNvPr id="7" name="ZoneTexte 6"/>
            <p:cNvSpPr txBox="1"/>
            <p:nvPr/>
          </p:nvSpPr>
          <p:spPr>
            <a:xfrm>
              <a:off x="1763905" y="2839454"/>
              <a:ext cx="2184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Thermal conversion </a:t>
              </a:r>
              <a:endParaRPr lang="en-US" b="1" dirty="0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477629" y="3235503"/>
              <a:ext cx="27574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Between 500°C and 900°C</a:t>
              </a:r>
              <a:endParaRPr lang="en-US" dirty="0"/>
            </a:p>
          </p:txBody>
        </p:sp>
        <p:sp>
          <p:nvSpPr>
            <p:cNvPr id="10" name="Flèche courbée vers la droite 9"/>
            <p:cNvSpPr/>
            <p:nvPr/>
          </p:nvSpPr>
          <p:spPr>
            <a:xfrm rot="745690" flipH="1">
              <a:off x="1119022" y="1982321"/>
              <a:ext cx="491929" cy="1612894"/>
            </a:xfrm>
            <a:prstGeom prst="curvedRightArrow">
              <a:avLst/>
            </a:prstGeom>
            <a:solidFill>
              <a:srgbClr val="EFC734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209763" y="2462564"/>
              <a:ext cx="684161" cy="369332"/>
            </a:xfrm>
            <a:prstGeom prst="rect">
              <a:avLst/>
            </a:prstGeom>
            <a:solidFill>
              <a:srgbClr val="EFC734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 smtClean="0"/>
                <a:t>- H</a:t>
              </a:r>
              <a:r>
                <a:rPr lang="en-US" b="1" baseline="-25000" dirty="0" smtClean="0"/>
                <a:t>2</a:t>
              </a:r>
              <a:r>
                <a:rPr lang="en-US" b="1" dirty="0" smtClean="0"/>
                <a:t>O</a:t>
              </a:r>
              <a:endParaRPr lang="en-US" b="1" dirty="0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1307769" y="1464265"/>
            <a:ext cx="6237345" cy="984198"/>
            <a:chOff x="1307769" y="1512054"/>
            <a:chExt cx="6237345" cy="984198"/>
          </a:xfrm>
        </p:grpSpPr>
        <p:sp>
          <p:nvSpPr>
            <p:cNvPr id="5" name="Titre 3"/>
            <p:cNvSpPr txBox="1">
              <a:spLocks/>
            </p:cNvSpPr>
            <p:nvPr/>
          </p:nvSpPr>
          <p:spPr>
            <a:xfrm>
              <a:off x="1307769" y="1512054"/>
              <a:ext cx="6237345" cy="505435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1E5389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r>
                <a:rPr lang="en-US" dirty="0" smtClean="0"/>
                <a:t>REEPO</a:t>
              </a:r>
              <a:r>
                <a:rPr lang="en-US" baseline="-25000" dirty="0" smtClean="0"/>
                <a:t>4.</a:t>
              </a:r>
              <a:r>
                <a:rPr lang="en-US" dirty="0" smtClean="0"/>
                <a:t>nH</a:t>
              </a:r>
              <a:r>
                <a:rPr lang="en-US" baseline="-25000" dirty="0" smtClean="0"/>
                <a:t>2</a:t>
              </a:r>
              <a:r>
                <a:rPr lang="en-US" dirty="0" smtClean="0"/>
                <a:t>O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492171" y="2034587"/>
              <a:ext cx="23927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Monoclinic, C2</a:t>
              </a:r>
              <a:endParaRPr lang="en-US" sz="2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298183" y="4069280"/>
            <a:ext cx="6416790" cy="1013398"/>
            <a:chOff x="1298183" y="3948037"/>
            <a:chExt cx="6416790" cy="1013398"/>
          </a:xfrm>
        </p:grpSpPr>
        <p:sp>
          <p:nvSpPr>
            <p:cNvPr id="6" name="Titre 3"/>
            <p:cNvSpPr txBox="1">
              <a:spLocks/>
            </p:cNvSpPr>
            <p:nvPr/>
          </p:nvSpPr>
          <p:spPr>
            <a:xfrm>
              <a:off x="1298183" y="3948037"/>
              <a:ext cx="6416790" cy="505435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1E5389"/>
                  </a:solidFill>
                  <a:latin typeface="Verdana"/>
                  <a:ea typeface="+mj-ea"/>
                  <a:cs typeface="Verdana"/>
                </a:defRPr>
              </a:lvl1pPr>
            </a:lstStyle>
            <a:p>
              <a:r>
                <a:rPr lang="en-US" dirty="0" smtClean="0"/>
                <a:t>REEPO</a:t>
              </a:r>
              <a:r>
                <a:rPr lang="en-US" baseline="-25000" dirty="0" smtClean="0"/>
                <a:t>4</a:t>
              </a:r>
              <a:endParaRPr lang="en-US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3324759" y="4499770"/>
              <a:ext cx="24944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Monoclinic, P2</a:t>
              </a:r>
              <a:r>
                <a:rPr lang="en-US" sz="2400" baseline="-25000" dirty="0" smtClean="0"/>
                <a:t>1</a:t>
              </a:r>
              <a:r>
                <a:rPr lang="en-US" sz="2400" dirty="0" smtClean="0"/>
                <a:t>/n</a:t>
              </a:r>
              <a:endParaRPr lang="en-US" sz="2400" dirty="0"/>
            </a:p>
          </p:txBody>
        </p:sp>
      </p:grpSp>
      <p:sp>
        <p:nvSpPr>
          <p:cNvPr id="18" name="Titre 3"/>
          <p:cNvSpPr>
            <a:spLocks noGrp="1"/>
          </p:cNvSpPr>
          <p:nvPr>
            <p:ph type="title"/>
          </p:nvPr>
        </p:nvSpPr>
        <p:spPr>
          <a:xfrm>
            <a:off x="1696466" y="116500"/>
            <a:ext cx="6416790" cy="505435"/>
          </a:xfrm>
        </p:spPr>
        <p:txBody>
          <a:bodyPr/>
          <a:lstStyle/>
          <a:p>
            <a:r>
              <a:rPr lang="en-US" dirty="0" smtClean="0"/>
              <a:t>Light REE (La to </a:t>
            </a:r>
            <a:r>
              <a:rPr lang="en-US" dirty="0" err="1" smtClean="0"/>
              <a:t>Gd</a:t>
            </a:r>
            <a:r>
              <a:rPr lang="en-US" dirty="0" smtClean="0"/>
              <a:t>)</a:t>
            </a:r>
            <a:endParaRPr lang="en-US" baseline="-25000" dirty="0"/>
          </a:p>
        </p:txBody>
      </p:sp>
      <p:pic>
        <p:nvPicPr>
          <p:cNvPr id="19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1" y="4517785"/>
            <a:ext cx="1903623" cy="14277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perspectiveLef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ZoneTexte 19"/>
          <p:cNvSpPr txBox="1"/>
          <p:nvPr/>
        </p:nvSpPr>
        <p:spPr>
          <a:xfrm>
            <a:off x="6015456" y="2032964"/>
            <a:ext cx="1699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Rhabdopane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015455" y="4708460"/>
            <a:ext cx="2771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Monazite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R. </a:t>
            </a:r>
            <a:r>
              <a:rPr lang="es-ES" dirty="0" err="1"/>
              <a:t>Mooney</a:t>
            </a:r>
            <a:r>
              <a:rPr lang="es-ES" dirty="0"/>
              <a:t>, acta </a:t>
            </a:r>
            <a:r>
              <a:rPr lang="es-ES" dirty="0" err="1"/>
              <a:t>Crystallographica</a:t>
            </a:r>
            <a:r>
              <a:rPr lang="es-ES" dirty="0"/>
              <a:t>, 3 (1950) 337-340, </a:t>
            </a:r>
            <a:r>
              <a:rPr lang="en-US" dirty="0"/>
              <a:t>Journal of Chemical Physics (1948), 16, 1003-1003</a:t>
            </a:r>
            <a:endParaRPr lang="es-E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96466" y="98570"/>
            <a:ext cx="6416790" cy="505435"/>
          </a:xfrm>
        </p:spPr>
        <p:txBody>
          <a:bodyPr/>
          <a:lstStyle/>
          <a:p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GB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crystal </a:t>
            </a:r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structure of the </a:t>
            </a:r>
            <a:r>
              <a:rPr lang="en-GB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Rhabdophane</a:t>
            </a:r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dirty="0"/>
          </a:p>
        </p:txBody>
      </p:sp>
      <p:pic>
        <p:nvPicPr>
          <p:cNvPr id="5" name="Image 16" descr="rhabdophane-hex-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2459" y="1386468"/>
            <a:ext cx="3091765" cy="2286000"/>
          </a:xfrm>
          <a:prstGeom prst="rect">
            <a:avLst/>
          </a:prstGeom>
        </p:spPr>
      </p:pic>
      <p:pic>
        <p:nvPicPr>
          <p:cNvPr id="6" name="Image 20" descr="fig-pawley-hex-10b.tif"/>
          <p:cNvPicPr>
            <a:picLocks noChangeAspect="1"/>
          </p:cNvPicPr>
          <p:nvPr/>
        </p:nvPicPr>
        <p:blipFill>
          <a:blip r:embed="rId3" cstate="print"/>
          <a:srcRect t="6951" r="7126"/>
          <a:stretch>
            <a:fillRect/>
          </a:stretch>
        </p:blipFill>
        <p:spPr>
          <a:xfrm>
            <a:off x="3707904" y="3933056"/>
            <a:ext cx="2606172" cy="2011680"/>
          </a:xfrm>
          <a:prstGeom prst="rect">
            <a:avLst/>
          </a:prstGeom>
        </p:spPr>
      </p:pic>
      <p:pic>
        <p:nvPicPr>
          <p:cNvPr id="7" name="Image 21" descr="fig-pawley-hex-17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198" y="4029040"/>
            <a:ext cx="2492393" cy="1920240"/>
          </a:xfrm>
          <a:prstGeom prst="rect">
            <a:avLst/>
          </a:prstGeom>
        </p:spPr>
      </p:pic>
      <p:sp>
        <p:nvSpPr>
          <p:cNvPr id="9" name="ZoneTexte 11"/>
          <p:cNvSpPr txBox="1"/>
          <p:nvPr/>
        </p:nvSpPr>
        <p:spPr>
          <a:xfrm>
            <a:off x="251520" y="1147365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Hexagonal form*, P3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21: a= 7.069(3) Å, 6.443(5) Å</a:t>
            </a:r>
            <a:endParaRPr lang="en-US" sz="1600" dirty="0"/>
          </a:p>
        </p:txBody>
      </p:sp>
      <p:grpSp>
        <p:nvGrpSpPr>
          <p:cNvPr id="10" name="Groupe 25"/>
          <p:cNvGrpSpPr/>
          <p:nvPr/>
        </p:nvGrpSpPr>
        <p:grpSpPr>
          <a:xfrm>
            <a:off x="5436096" y="1221507"/>
            <a:ext cx="3651163" cy="2581255"/>
            <a:chOff x="5383109" y="919753"/>
            <a:chExt cx="3651163" cy="2581255"/>
          </a:xfrm>
        </p:grpSpPr>
        <p:pic>
          <p:nvPicPr>
            <p:cNvPr id="11" name="Image 19" descr="fig-pawley-hex.tif"/>
            <p:cNvPicPr>
              <a:picLocks noChangeAspect="1"/>
            </p:cNvPicPr>
            <p:nvPr/>
          </p:nvPicPr>
          <p:blipFill>
            <a:blip r:embed="rId5" cstate="print"/>
            <a:srcRect t="8001"/>
            <a:stretch>
              <a:fillRect/>
            </a:stretch>
          </p:blipFill>
          <p:spPr>
            <a:xfrm>
              <a:off x="5383109" y="1268760"/>
              <a:ext cx="3149331" cy="2232248"/>
            </a:xfrm>
            <a:prstGeom prst="rect">
              <a:avLst/>
            </a:prstGeom>
          </p:spPr>
        </p:pic>
        <p:sp>
          <p:nvSpPr>
            <p:cNvPr id="12" name="ZoneTexte 13"/>
            <p:cNvSpPr txBox="1"/>
            <p:nvPr/>
          </p:nvSpPr>
          <p:spPr>
            <a:xfrm>
              <a:off x="5724128" y="919753"/>
              <a:ext cx="3310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Le-bail refinement in P3</a:t>
              </a:r>
              <a:r>
                <a:rPr lang="en-US" baseline="-25000" dirty="0" smtClean="0"/>
                <a:t>1</a:t>
              </a:r>
              <a:r>
                <a:rPr lang="en-US" dirty="0" smtClean="0"/>
                <a:t>21</a:t>
              </a:r>
              <a:endParaRPr lang="en-US" dirty="0"/>
            </a:p>
          </p:txBody>
        </p:sp>
      </p:grpSp>
      <p:sp>
        <p:nvSpPr>
          <p:cNvPr id="13" name="ZoneTexte 14"/>
          <p:cNvSpPr txBox="1"/>
          <p:nvPr/>
        </p:nvSpPr>
        <p:spPr>
          <a:xfrm>
            <a:off x="251520" y="4077072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hexagonal structure doesn’t match with the Synchrotron data</a:t>
            </a:r>
            <a:endParaRPr lang="en-US" dirty="0"/>
          </a:p>
        </p:txBody>
      </p:sp>
      <p:sp>
        <p:nvSpPr>
          <p:cNvPr id="14" name="ZoneTexte 15"/>
          <p:cNvSpPr txBox="1"/>
          <p:nvPr/>
        </p:nvSpPr>
        <p:spPr>
          <a:xfrm>
            <a:off x="683568" y="3645024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Problem</a:t>
            </a:r>
            <a:endParaRPr lang="en-US" b="1" dirty="0"/>
          </a:p>
        </p:txBody>
      </p:sp>
      <p:cxnSp>
        <p:nvCxnSpPr>
          <p:cNvPr id="17" name="Connecteur droit avec flèche 26"/>
          <p:cNvCxnSpPr/>
          <p:nvPr/>
        </p:nvCxnSpPr>
        <p:spPr bwMode="auto">
          <a:xfrm>
            <a:off x="5038928" y="3743133"/>
            <a:ext cx="0" cy="576064"/>
          </a:xfrm>
          <a:prstGeom prst="straightConnector1">
            <a:avLst/>
          </a:prstGeom>
          <a:solidFill>
            <a:srgbClr val="66FF6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cteur droit avec flèche 27"/>
          <p:cNvCxnSpPr/>
          <p:nvPr/>
        </p:nvCxnSpPr>
        <p:spPr bwMode="auto">
          <a:xfrm flipH="1">
            <a:off x="5148064" y="3573016"/>
            <a:ext cx="288032" cy="504056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necteur droit avec flèche 31"/>
          <p:cNvCxnSpPr/>
          <p:nvPr/>
        </p:nvCxnSpPr>
        <p:spPr bwMode="auto">
          <a:xfrm>
            <a:off x="4638194" y="3619755"/>
            <a:ext cx="288032" cy="432048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avec flèche 33"/>
          <p:cNvCxnSpPr/>
          <p:nvPr/>
        </p:nvCxnSpPr>
        <p:spPr bwMode="auto">
          <a:xfrm>
            <a:off x="7668344" y="3743133"/>
            <a:ext cx="0" cy="576064"/>
          </a:xfrm>
          <a:prstGeom prst="straightConnector1">
            <a:avLst/>
          </a:prstGeom>
          <a:solidFill>
            <a:srgbClr val="66FF6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Connecteur droit avec flèche 34"/>
          <p:cNvCxnSpPr/>
          <p:nvPr/>
        </p:nvCxnSpPr>
        <p:spPr bwMode="auto">
          <a:xfrm flipH="1">
            <a:off x="7869793" y="4192621"/>
            <a:ext cx="136071" cy="60904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37"/>
          <p:cNvCxnSpPr/>
          <p:nvPr/>
        </p:nvCxnSpPr>
        <p:spPr bwMode="auto">
          <a:xfrm flipH="1">
            <a:off x="7740352" y="3933056"/>
            <a:ext cx="136071" cy="60904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Connecteur droit avec flèche 38"/>
          <p:cNvCxnSpPr/>
          <p:nvPr/>
        </p:nvCxnSpPr>
        <p:spPr bwMode="auto">
          <a:xfrm>
            <a:off x="7161456" y="3935671"/>
            <a:ext cx="288033" cy="6810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4" name="Image 39" descr="proble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84984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Mesbah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al, </a:t>
            </a:r>
            <a:r>
              <a:rPr lang="en-US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Cryst</a:t>
            </a:r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Growth. Des,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(10), 5090–5098, 2014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F8D13E0-73AC-0C49-A65E-8709B58EF868}" type="slidenum">
              <a:rPr lang="fr-FR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/>
              <a:t>8</a:t>
            </a:fld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GB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0.667H</a:t>
            </a:r>
            <a:r>
              <a:rPr lang="en-GB" baseline="-250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O: the monoclinic form </a:t>
            </a:r>
            <a:br>
              <a:rPr lang="en-GB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7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96" y="3327942"/>
            <a:ext cx="100591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703" y="3386601"/>
            <a:ext cx="104111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397" y="2664376"/>
            <a:ext cx="119052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2639" y="3355822"/>
            <a:ext cx="121537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4456" y="1786238"/>
            <a:ext cx="119176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8925" y="1617301"/>
            <a:ext cx="2888015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36" y="2614339"/>
            <a:ext cx="96937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485094" y="1220456"/>
            <a:ext cx="6658906" cy="523220"/>
          </a:xfrm>
          <a:prstGeom prst="rect">
            <a:avLst/>
          </a:prstGeom>
          <a:ln>
            <a:solidFill>
              <a:srgbClr val="EFC73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Monoclinic C2</a:t>
            </a:r>
            <a:r>
              <a:rPr lang="en-US" sz="14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 = 28.0903(1) Å, b = 6.9466(1) Å, </a:t>
            </a:r>
          </a:p>
          <a:p>
            <a:pPr algn="ctr"/>
            <a:r>
              <a:rPr lang="en-US" sz="14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c= 12.0304(1) Å, β = 115.23(1)° and V = 2123.4 (1) Å</a:t>
            </a:r>
            <a:r>
              <a:rPr lang="en-US" sz="1400" baseline="300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Z =</a:t>
            </a:r>
            <a:r>
              <a:rPr lang="en-US" sz="1400" dirty="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24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938" y="1041370"/>
            <a:ext cx="2267196" cy="307777"/>
          </a:xfrm>
          <a:prstGeom prst="rect">
            <a:avLst/>
          </a:prstGeom>
          <a:solidFill>
            <a:srgbClr val="1E5389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SmPO</a:t>
            </a:r>
            <a:r>
              <a:rPr lang="en-US" sz="1400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400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.0.667 H</a:t>
            </a:r>
            <a:r>
              <a:rPr lang="en-US" sz="1400" b="1" baseline="-25000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400" b="1" dirty="0" smtClean="0">
                <a:solidFill>
                  <a:srgbClr val="EFC7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EFC7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3" y="4359660"/>
            <a:ext cx="2152639" cy="17848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302" y="2004708"/>
            <a:ext cx="3085822" cy="23774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04"/>
          <a:stretch/>
        </p:blipFill>
        <p:spPr>
          <a:xfrm>
            <a:off x="5028682" y="4471970"/>
            <a:ext cx="3564905" cy="16459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16937" y="4608115"/>
            <a:ext cx="1727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LnPO</a:t>
            </a:r>
            <a:r>
              <a:rPr lang="en-US" sz="12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1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en-US" sz="12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6600</TotalTime>
  <Words>1135</Words>
  <Application>Microsoft Office PowerPoint</Application>
  <PresentationFormat>Affichage à l'écran (4:3)</PresentationFormat>
  <Paragraphs>283</Paragraphs>
  <Slides>27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Calibri</vt:lpstr>
      <vt:lpstr>Optima</vt:lpstr>
      <vt:lpstr>Symbol</vt:lpstr>
      <vt:lpstr>Times New Roman</vt:lpstr>
      <vt:lpstr>Verdana</vt:lpstr>
      <vt:lpstr>Wingdings</vt:lpstr>
      <vt:lpstr>Thème Office</vt:lpstr>
      <vt:lpstr>Conception personnalisée</vt:lpstr>
      <vt:lpstr>Preparation of Ln1-2xCaxThxPO4.nH2O rhabdophane-type as low precursors to monazite-Cheralite ceramics Danwen Qin, Adel Mesbah, Stéphanie Szenknect, Nicolas Dacheux, Nicolas Clavier</vt:lpstr>
      <vt:lpstr>Long term disposal of nuclear wastes</vt:lpstr>
      <vt:lpstr>Which Matrix?</vt:lpstr>
      <vt:lpstr>REEPO4. nH2O compounds</vt:lpstr>
      <vt:lpstr>Why the REEPO4 compounds?</vt:lpstr>
      <vt:lpstr>Incorporation of thorium in REEPO4</vt:lpstr>
      <vt:lpstr>Light REE (La to Gd)</vt:lpstr>
      <vt:lpstr>The crystal structure of the Rhabdophane </vt:lpstr>
      <vt:lpstr>LnPO4. 0.667H2O: the monoclinic form  </vt:lpstr>
      <vt:lpstr>Thermal behavior: toward the monazite </vt:lpstr>
      <vt:lpstr>In the pursuit of the crystal structure</vt:lpstr>
      <vt:lpstr>Synchrotron </vt:lpstr>
      <vt:lpstr>LnPO4.nH2O </vt:lpstr>
      <vt:lpstr>Light REE (La to Gd)</vt:lpstr>
      <vt:lpstr>CaxThxREE1-2xPO4</vt:lpstr>
      <vt:lpstr>Multiparametric study</vt:lpstr>
      <vt:lpstr>CaxThxREE1-2xPO4.nH2O</vt:lpstr>
      <vt:lpstr>What’s about the pH of synthesis</vt:lpstr>
      <vt:lpstr>Impact of pH</vt:lpstr>
      <vt:lpstr>Présentation PowerPoint</vt:lpstr>
      <vt:lpstr>Th1-xErx(SiO4)1-x(PO4)x</vt:lpstr>
      <vt:lpstr>Coffinite ?</vt:lpstr>
      <vt:lpstr>Th1-xErx(SiO4)1-x(PO4)x</vt:lpstr>
      <vt:lpstr>Local structure: EXAFS</vt:lpstr>
      <vt:lpstr>Spectroscopy </vt:lpstr>
      <vt:lpstr>Conclusion and Perspectives </vt:lpstr>
      <vt:lpstr>Acknowledgments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Waël HASNAOUI</dc:creator>
  <cp:lastModifiedBy>MESBAH Adel</cp:lastModifiedBy>
  <cp:revision>274</cp:revision>
  <cp:lastPrinted>2015-10-02T12:42:29Z</cp:lastPrinted>
  <dcterms:created xsi:type="dcterms:W3CDTF">2015-03-04T11:35:07Z</dcterms:created>
  <dcterms:modified xsi:type="dcterms:W3CDTF">2017-10-31T03:51:27Z</dcterms:modified>
</cp:coreProperties>
</file>