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sldIdLst>
    <p:sldId id="290" r:id="rId2"/>
    <p:sldId id="373" r:id="rId3"/>
    <p:sldId id="374" r:id="rId4"/>
    <p:sldId id="384" r:id="rId5"/>
    <p:sldId id="375" r:id="rId6"/>
    <p:sldId id="376" r:id="rId7"/>
    <p:sldId id="377" r:id="rId8"/>
    <p:sldId id="378" r:id="rId9"/>
    <p:sldId id="379" r:id="rId10"/>
    <p:sldId id="380" r:id="rId11"/>
    <p:sldId id="381" r:id="rId12"/>
    <p:sldId id="382" r:id="rId13"/>
    <p:sldId id="383" r:id="rId14"/>
    <p:sldId id="366" r:id="rId15"/>
    <p:sldId id="385" r:id="rId16"/>
    <p:sldId id="293" r:id="rId17"/>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7">
          <p15:clr>
            <a:srgbClr val="A4A3A4"/>
          </p15:clr>
        </p15:guide>
        <p15:guide id="2" pos="297">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2" autoAdjust="0"/>
    <p:restoredTop sz="94660"/>
  </p:normalViewPr>
  <p:slideViewPr>
    <p:cSldViewPr>
      <p:cViewPr varScale="1">
        <p:scale>
          <a:sx n="107" d="100"/>
          <a:sy n="107" d="100"/>
        </p:scale>
        <p:origin x="-1836" y="-78"/>
      </p:cViewPr>
      <p:guideLst>
        <p:guide orient="horz" pos="227"/>
        <p:guide pos="29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54"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E58E00-F780-495C-A440-805ADF3E6299}" type="datetimeFigureOut">
              <a:rPr lang="sv-SE" smtClean="0"/>
              <a:pPr/>
              <a:t>2017-10-19</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6F2F61-4075-4E12-BAE9-29373E15B348}" type="slidenum">
              <a:rPr lang="sv-SE" smtClean="0"/>
              <a:pPr/>
              <a:t>‹#›</a:t>
            </a:fld>
            <a:endParaRPr lang="sv-SE"/>
          </a:p>
        </p:txBody>
      </p:sp>
    </p:spTree>
    <p:extLst>
      <p:ext uri="{BB962C8B-B14F-4D97-AF65-F5344CB8AC3E}">
        <p14:creationId xmlns:p14="http://schemas.microsoft.com/office/powerpoint/2010/main" val="52294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D6F2F61-4075-4E12-BAE9-29373E15B348}" type="slidenum">
              <a:rPr lang="sv-SE" smtClean="0"/>
              <a:pPr/>
              <a:t>5</a:t>
            </a:fld>
            <a:endParaRPr lang="sv-SE"/>
          </a:p>
        </p:txBody>
      </p:sp>
    </p:spTree>
    <p:extLst>
      <p:ext uri="{BB962C8B-B14F-4D97-AF65-F5344CB8AC3E}">
        <p14:creationId xmlns:p14="http://schemas.microsoft.com/office/powerpoint/2010/main" val="17678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D6F2F61-4075-4E12-BAE9-29373E15B348}" type="slidenum">
              <a:rPr lang="sv-SE" smtClean="0"/>
              <a:pPr/>
              <a:t>13</a:t>
            </a:fld>
            <a:endParaRPr lang="sv-SE"/>
          </a:p>
        </p:txBody>
      </p:sp>
    </p:spTree>
    <p:extLst>
      <p:ext uri="{BB962C8B-B14F-4D97-AF65-F5344CB8AC3E}">
        <p14:creationId xmlns:p14="http://schemas.microsoft.com/office/powerpoint/2010/main" val="120385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5175" eaLnBrk="0" hangingPunct="0">
              <a:defRPr sz="3200">
                <a:solidFill>
                  <a:schemeClr val="tx1"/>
                </a:solidFill>
                <a:latin typeface="Times New Roman" pitchFamily="18" charset="0"/>
              </a:defRPr>
            </a:lvl1pPr>
            <a:lvl2pPr marL="742950" indent="-285750" defTabSz="765175" eaLnBrk="0" hangingPunct="0">
              <a:defRPr sz="3200">
                <a:solidFill>
                  <a:schemeClr val="tx1"/>
                </a:solidFill>
                <a:latin typeface="Times New Roman" pitchFamily="18" charset="0"/>
              </a:defRPr>
            </a:lvl2pPr>
            <a:lvl3pPr marL="1143000" indent="-228600" defTabSz="765175" eaLnBrk="0" hangingPunct="0">
              <a:defRPr sz="3200">
                <a:solidFill>
                  <a:schemeClr val="tx1"/>
                </a:solidFill>
                <a:latin typeface="Times New Roman" pitchFamily="18" charset="0"/>
              </a:defRPr>
            </a:lvl3pPr>
            <a:lvl4pPr marL="1600200" indent="-228600" defTabSz="765175" eaLnBrk="0" hangingPunct="0">
              <a:defRPr sz="3200">
                <a:solidFill>
                  <a:schemeClr val="tx1"/>
                </a:solidFill>
                <a:latin typeface="Times New Roman" pitchFamily="18" charset="0"/>
              </a:defRPr>
            </a:lvl4pPr>
            <a:lvl5pPr marL="2057400" indent="-228600" defTabSz="765175" eaLnBrk="0" hangingPunct="0">
              <a:defRPr sz="3200">
                <a:solidFill>
                  <a:schemeClr val="tx1"/>
                </a:solidFill>
                <a:latin typeface="Times New Roman" pitchFamily="18" charset="0"/>
              </a:defRPr>
            </a:lvl5pPr>
            <a:lvl6pPr marL="2514600" indent="-228600" defTabSz="765175" eaLnBrk="0" fontAlgn="base" hangingPunct="0">
              <a:spcBef>
                <a:spcPct val="0"/>
              </a:spcBef>
              <a:spcAft>
                <a:spcPct val="0"/>
              </a:spcAft>
              <a:defRPr sz="3200">
                <a:solidFill>
                  <a:schemeClr val="tx1"/>
                </a:solidFill>
                <a:latin typeface="Times New Roman" pitchFamily="18" charset="0"/>
              </a:defRPr>
            </a:lvl6pPr>
            <a:lvl7pPr marL="2971800" indent="-228600" defTabSz="765175" eaLnBrk="0" fontAlgn="base" hangingPunct="0">
              <a:spcBef>
                <a:spcPct val="0"/>
              </a:spcBef>
              <a:spcAft>
                <a:spcPct val="0"/>
              </a:spcAft>
              <a:defRPr sz="3200">
                <a:solidFill>
                  <a:schemeClr val="tx1"/>
                </a:solidFill>
                <a:latin typeface="Times New Roman" pitchFamily="18" charset="0"/>
              </a:defRPr>
            </a:lvl7pPr>
            <a:lvl8pPr marL="3429000" indent="-228600" defTabSz="765175" eaLnBrk="0" fontAlgn="base" hangingPunct="0">
              <a:spcBef>
                <a:spcPct val="0"/>
              </a:spcBef>
              <a:spcAft>
                <a:spcPct val="0"/>
              </a:spcAft>
              <a:defRPr sz="3200">
                <a:solidFill>
                  <a:schemeClr val="tx1"/>
                </a:solidFill>
                <a:latin typeface="Times New Roman" pitchFamily="18" charset="0"/>
              </a:defRPr>
            </a:lvl8pPr>
            <a:lvl9pPr marL="3886200" indent="-228600" defTabSz="765175" eaLnBrk="0" fontAlgn="base" hangingPunct="0">
              <a:spcBef>
                <a:spcPct val="0"/>
              </a:spcBef>
              <a:spcAft>
                <a:spcPct val="0"/>
              </a:spcAft>
              <a:defRPr sz="3200">
                <a:solidFill>
                  <a:schemeClr val="tx1"/>
                </a:solidFill>
                <a:latin typeface="Times New Roman" pitchFamily="18" charset="0"/>
              </a:defRPr>
            </a:lvl9pPr>
          </a:lstStyle>
          <a:p>
            <a:fld id="{BB6E9D0A-E7D1-40B4-994C-A259DCB290D1}" type="slidenum">
              <a:rPr lang="sv-SE" altLang="sv-SE" sz="1000" smtClean="0"/>
              <a:pPr/>
              <a:t>15</a:t>
            </a:fld>
            <a:endParaRPr lang="sv-SE" altLang="sv-SE" sz="1000" smtClean="0"/>
          </a:p>
        </p:txBody>
      </p:sp>
      <p:sp>
        <p:nvSpPr>
          <p:cNvPr id="54275" name="Rectangle 2"/>
          <p:cNvSpPr>
            <a:spLocks noGrp="1" noRot="1" noChangeAspect="1" noChangeArrowheads="1" noTextEdit="1"/>
          </p:cNvSpPr>
          <p:nvPr>
            <p:ph type="sldImg"/>
          </p:nvPr>
        </p:nvSpPr>
        <p:spPr>
          <a:xfrm>
            <a:off x="927100" y="750888"/>
            <a:ext cx="4946650" cy="3709987"/>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v-SE" smtClean="0"/>
          </a:p>
        </p:txBody>
      </p:sp>
    </p:spTree>
    <p:extLst>
      <p:ext uri="{BB962C8B-B14F-4D97-AF65-F5344CB8AC3E}">
        <p14:creationId xmlns:p14="http://schemas.microsoft.com/office/powerpoint/2010/main" val="2585181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KB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4173553"/>
            <a:ext cx="7772400" cy="1112835"/>
          </a:xfrm>
        </p:spPr>
        <p:txBody>
          <a:bodyPr anchor="t">
            <a:normAutofit/>
          </a:bodyPr>
          <a:lstStyle>
            <a:lvl1pPr algn="ctr">
              <a:defRPr sz="3200"/>
            </a:lvl1pPr>
          </a:lstStyle>
          <a:p>
            <a:r>
              <a:rPr lang="sv-SE" smtClean="0"/>
              <a:t>Klicka här för att ändra format</a:t>
            </a:r>
            <a:endParaRPr lang="sv-SE" dirty="0"/>
          </a:p>
        </p:txBody>
      </p:sp>
      <p:sp>
        <p:nvSpPr>
          <p:cNvPr id="9" name="Rektangel 8"/>
          <p:cNvSpPr/>
          <p:nvPr/>
        </p:nvSpPr>
        <p:spPr>
          <a:xfrm>
            <a:off x="0" y="6643710"/>
            <a:ext cx="9144000" cy="2142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skb-logo.bmp"/>
          <p:cNvPicPr>
            <a:picLocks noChangeAspect="1"/>
          </p:cNvPicPr>
          <p:nvPr/>
        </p:nvPicPr>
        <p:blipFill>
          <a:blip r:embed="rId2" cstate="print"/>
          <a:stretch>
            <a:fillRect/>
          </a:stretch>
        </p:blipFill>
        <p:spPr>
          <a:xfrm>
            <a:off x="3474000" y="926430"/>
            <a:ext cx="2196000" cy="2358108"/>
          </a:xfrm>
          <a:prstGeom prst="rect">
            <a:avLst/>
          </a:prstGeom>
          <a:ln w="38100">
            <a:solidFill>
              <a:srgbClr val="F8F8F8"/>
            </a:solidFill>
          </a:ln>
        </p:spPr>
      </p:pic>
      <p:sp>
        <p:nvSpPr>
          <p:cNvPr id="7" name="Platshållare för innehåll 6"/>
          <p:cNvSpPr>
            <a:spLocks noGrp="1"/>
          </p:cNvSpPr>
          <p:nvPr>
            <p:ph sz="quarter" idx="10"/>
          </p:nvPr>
        </p:nvSpPr>
        <p:spPr>
          <a:xfrm>
            <a:off x="1393009" y="5357826"/>
            <a:ext cx="6357982" cy="714375"/>
          </a:xfrm>
        </p:spPr>
        <p:txBody>
          <a:bodyPr anchor="ctr" anchorCtr="0">
            <a:noAutofit/>
          </a:bodyPr>
          <a:lstStyle>
            <a:lvl1pPr marL="0" algn="ctr">
              <a:spcBef>
                <a:spcPts val="0"/>
              </a:spcBef>
              <a:spcAft>
                <a:spcPts val="0"/>
              </a:spcAft>
              <a:buNone/>
              <a:defRPr sz="2000"/>
            </a:lvl1pPr>
          </a:lstStyle>
          <a:p>
            <a:pPr lvl="0"/>
            <a:r>
              <a:rPr lang="sv-SE" smtClean="0"/>
              <a:t>Klicka här för att ändra format på bakgrundstexten</a:t>
            </a:r>
          </a:p>
        </p:txBody>
      </p:sp>
      <p:pic>
        <p:nvPicPr>
          <p:cNvPr id="6" name="Bildobjekt 5" descr="skb-logo.bmp"/>
          <p:cNvPicPr>
            <a:picLocks noChangeAspect="1"/>
          </p:cNvPicPr>
          <p:nvPr userDrawn="1"/>
        </p:nvPicPr>
        <p:blipFill>
          <a:blip r:embed="rId2" cstate="print"/>
          <a:stretch>
            <a:fillRect/>
          </a:stretch>
        </p:blipFill>
        <p:spPr>
          <a:xfrm>
            <a:off x="3474000" y="926430"/>
            <a:ext cx="2196000" cy="2358108"/>
          </a:xfrm>
          <a:prstGeom prst="rect">
            <a:avLst/>
          </a:prstGeom>
          <a:ln w="38100">
            <a:solidFill>
              <a:srgbClr val="F8F8F8"/>
            </a:solidFill>
          </a:ln>
        </p:spPr>
      </p:pic>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404" y="1600776"/>
            <a:ext cx="8229192" cy="4525935"/>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427" y="1736094"/>
            <a:ext cx="3820745" cy="295826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36471" y="1736094"/>
            <a:ext cx="3822102" cy="295826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095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KB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bildnummer 5"/>
          <p:cNvSpPr>
            <a:spLocks noGrp="1"/>
          </p:cNvSpPr>
          <p:nvPr>
            <p:ph type="sldNum" sz="quarter" idx="12"/>
          </p:nvPr>
        </p:nvSpPr>
        <p:spPr>
          <a:xfrm>
            <a:off x="7786710" y="6615293"/>
            <a:ext cx="900090" cy="276461"/>
          </a:xfrm>
        </p:spPr>
        <p:txBody>
          <a:bodyPr/>
          <a:lstStyle/>
          <a:p>
            <a:fld id="{3F9FD5E2-0489-4D01-95D4-29CF6DC30846}" type="slidenum">
              <a:rPr lang="sv-SE" smtClean="0"/>
              <a:pPr/>
              <a:t>‹#›</a:t>
            </a:fld>
            <a:endParaRPr lang="sv-SE"/>
          </a:p>
        </p:txBody>
      </p:sp>
      <p:sp>
        <p:nvSpPr>
          <p:cNvPr id="9" name="Platshållare för datum 8"/>
          <p:cNvSpPr>
            <a:spLocks noGrp="1"/>
          </p:cNvSpPr>
          <p:nvPr>
            <p:ph type="dt" sz="half" idx="14"/>
          </p:nvPr>
        </p:nvSpPr>
        <p:spPr/>
        <p:txBody>
          <a:bodyPr/>
          <a:lstStyle/>
          <a:p>
            <a:fld id="{B94C55A5-E7C9-4798-8E89-80362EAF3E14}" type="datetime1">
              <a:rPr lang="sv-SE" smtClean="0"/>
              <a:pPr/>
              <a:t>2017-10-19</a:t>
            </a:fld>
            <a:endParaRPr lang="sv-SE" dirty="0"/>
          </a:p>
        </p:txBody>
      </p:sp>
      <p:sp>
        <p:nvSpPr>
          <p:cNvPr id="10" name="Platshållare för sidfot 9"/>
          <p:cNvSpPr>
            <a:spLocks noGrp="1"/>
          </p:cNvSpPr>
          <p:nvPr>
            <p:ph type="ftr" sz="quarter" idx="15"/>
          </p:nvPr>
        </p:nvSpPr>
        <p:spPr/>
        <p:txBody>
          <a:bodyPr/>
          <a:lstStyle/>
          <a:p>
            <a:endParaRPr lang="sv-SE"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B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67544" y="1108091"/>
            <a:ext cx="3960440" cy="4464049"/>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788024" y="1108091"/>
            <a:ext cx="3927380" cy="446404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5E8DACAD-D386-42B5-B06A-DF18ED09E883}" type="datetime1">
              <a:rPr lang="sv-SE" smtClean="0"/>
              <a:pPr/>
              <a:t>2017-10-19</a:t>
            </a:fld>
            <a:endParaRPr lang="sv-SE"/>
          </a:p>
        </p:txBody>
      </p:sp>
      <p:sp>
        <p:nvSpPr>
          <p:cNvPr id="7" name="Platshållare för bildnummer 6"/>
          <p:cNvSpPr>
            <a:spLocks noGrp="1"/>
          </p:cNvSpPr>
          <p:nvPr>
            <p:ph type="sldNum" sz="quarter" idx="12"/>
          </p:nvPr>
        </p:nvSpPr>
        <p:spPr/>
        <p:txBody>
          <a:bodyPr/>
          <a:lstStyle/>
          <a:p>
            <a:fld id="{3F9FD5E2-0489-4D01-95D4-29CF6DC30846}" type="slidenum">
              <a:rPr lang="sv-SE" smtClean="0"/>
              <a:pPr/>
              <a:t>‹#›</a:t>
            </a:fld>
            <a:endParaRPr lang="sv-SE"/>
          </a:p>
        </p:txBody>
      </p:sp>
      <p:sp>
        <p:nvSpPr>
          <p:cNvPr id="9" name="Platshållare för sidfot 8"/>
          <p:cNvSpPr>
            <a:spLocks noGrp="1"/>
          </p:cNvSpPr>
          <p:nvPr>
            <p:ph type="ftr" sz="quarter" idx="14"/>
          </p:nvPr>
        </p:nvSpPr>
        <p:spPr/>
        <p:txBody>
          <a:bodyPr/>
          <a:lstStyle/>
          <a:p>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B_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67544" y="1107360"/>
            <a:ext cx="394465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67544" y="1747122"/>
            <a:ext cx="3944658" cy="382427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788024" y="1108105"/>
            <a:ext cx="392738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788024" y="1747867"/>
            <a:ext cx="3927380" cy="382427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B94C55A5-E7C9-4798-8E89-80362EAF3E14}" type="datetime1">
              <a:rPr lang="sv-SE" smtClean="0"/>
              <a:pPr/>
              <a:t>2017-10-19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F9FD5E2-0489-4D01-95D4-29CF6DC30846}" type="slidenum">
              <a:rPr lang="sv-SE" smtClean="0"/>
              <a:pPr/>
              <a:t>‹#›</a:t>
            </a:fld>
            <a:endParaRPr lang="sv-SE"/>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B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F9B958F2-19EB-4662-8B5D-20DA365005CC}" type="datetime1">
              <a:rPr lang="sv-SE" smtClean="0"/>
              <a:pPr/>
              <a:t>2017-10-19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F9FD5E2-0489-4D01-95D4-29CF6DC30846}"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B_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526CB9D-A8C3-41DF-A376-80E8E5560C7C}" type="datetime1">
              <a:rPr lang="sv-SE" smtClean="0"/>
              <a:pPr/>
              <a:t>2017-10-19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F9FD5E2-0489-4D01-95D4-29CF6DC30846}"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KB_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916177F-FFB9-4764-98C0-5E0AAFA56517}" type="datetime1">
              <a:rPr lang="sv-SE" smtClean="0"/>
              <a:pPr/>
              <a:t>2017-10-19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F9FD5E2-0489-4D01-95D4-29CF6DC30846}"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KB_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1617D88-0A22-4D1D-A479-227F493CBD16}" type="datetime1">
              <a:rPr lang="sv-SE" smtClean="0"/>
              <a:pPr/>
              <a:t>2017-10-19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F9FD5E2-0489-4D01-95D4-29CF6DC30846}"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KB_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2370D08-3B9C-4EEC-8DF2-F32809195107}" type="datetime1">
              <a:rPr lang="sv-SE" smtClean="0"/>
              <a:pPr/>
              <a:t>2017-10-19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F9FD5E2-0489-4D01-95D4-29CF6DC30846}"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71488" y="360377"/>
            <a:ext cx="8247062" cy="582594"/>
          </a:xfrm>
          <a:prstGeom prst="rect">
            <a:avLst/>
          </a:prstGeom>
        </p:spPr>
        <p:txBody>
          <a:bodyPr vert="horz" lIns="91440" tIns="45720" rIns="91440" bIns="45720" rtlCol="0" anchor="t">
            <a:noAutofit/>
          </a:bodyPr>
          <a:lstStyle/>
          <a:p>
            <a:r>
              <a:rPr lang="sv-SE" dirty="0" smtClean="0"/>
              <a:t>Klicka här för att ändra format</a:t>
            </a:r>
            <a:br>
              <a:rPr lang="sv-SE" dirty="0" smtClean="0"/>
            </a:br>
            <a:endParaRPr lang="sv-SE" dirty="0"/>
          </a:p>
        </p:txBody>
      </p:sp>
      <p:sp>
        <p:nvSpPr>
          <p:cNvPr id="3" name="Platshållare för text 2"/>
          <p:cNvSpPr>
            <a:spLocks noGrp="1"/>
          </p:cNvSpPr>
          <p:nvPr>
            <p:ph type="body" idx="1"/>
          </p:nvPr>
        </p:nvSpPr>
        <p:spPr>
          <a:xfrm>
            <a:off x="471488" y="1157286"/>
            <a:ext cx="8247062" cy="4414854"/>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Rektangel 6"/>
          <p:cNvSpPr/>
          <p:nvPr/>
        </p:nvSpPr>
        <p:spPr>
          <a:xfrm>
            <a:off x="0" y="6643710"/>
            <a:ext cx="9144000" cy="2142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2"/>
          </p:nvPr>
        </p:nvSpPr>
        <p:spPr>
          <a:xfrm>
            <a:off x="467544" y="6613822"/>
            <a:ext cx="1088664" cy="271450"/>
          </a:xfrm>
          <a:prstGeom prst="rect">
            <a:avLst/>
          </a:prstGeom>
        </p:spPr>
        <p:txBody>
          <a:bodyPr vert="horz" lIns="91440" tIns="45720" rIns="91440" bIns="45720" rtlCol="0" anchor="ctr"/>
          <a:lstStyle>
            <a:lvl1pPr algn="l">
              <a:defRPr sz="1200">
                <a:solidFill>
                  <a:srgbClr val="FFFFFF"/>
                </a:solidFill>
                <a:latin typeface="+mj-lt"/>
              </a:defRPr>
            </a:lvl1pPr>
          </a:lstStyle>
          <a:p>
            <a:fld id="{B94C55A5-E7C9-4798-8E89-80362EAF3E14}" type="datetime1">
              <a:rPr lang="sv-SE" smtClean="0"/>
              <a:pPr/>
              <a:t>2017-10-19</a:t>
            </a:fld>
            <a:endParaRPr lang="sv-SE" dirty="0"/>
          </a:p>
        </p:txBody>
      </p:sp>
      <p:sp>
        <p:nvSpPr>
          <p:cNvPr id="5" name="Platshållare för sidfot 4"/>
          <p:cNvSpPr>
            <a:spLocks noGrp="1"/>
          </p:cNvSpPr>
          <p:nvPr>
            <p:ph type="ftr" sz="quarter" idx="3"/>
          </p:nvPr>
        </p:nvSpPr>
        <p:spPr>
          <a:xfrm>
            <a:off x="3347864" y="6613822"/>
            <a:ext cx="2895600" cy="271450"/>
          </a:xfrm>
          <a:prstGeom prst="rect">
            <a:avLst/>
          </a:prstGeom>
        </p:spPr>
        <p:txBody>
          <a:bodyPr vert="horz" lIns="91440" tIns="45720" rIns="91440" bIns="45720" rtlCol="0" anchor="ctr"/>
          <a:lstStyle>
            <a:lvl1pPr algn="ctr">
              <a:defRPr sz="1200">
                <a:solidFill>
                  <a:srgbClr val="FFFFFF"/>
                </a:solidFill>
                <a:latin typeface="+mj-lt"/>
              </a:defRPr>
            </a:lvl1pPr>
          </a:lstStyle>
          <a:p>
            <a:endParaRPr lang="sv-SE" dirty="0"/>
          </a:p>
        </p:txBody>
      </p:sp>
      <p:sp>
        <p:nvSpPr>
          <p:cNvPr id="6" name="Platshållare för bildnummer 5"/>
          <p:cNvSpPr>
            <a:spLocks noGrp="1"/>
          </p:cNvSpPr>
          <p:nvPr>
            <p:ph type="sldNum" sz="quarter" idx="4"/>
          </p:nvPr>
        </p:nvSpPr>
        <p:spPr>
          <a:xfrm>
            <a:off x="7786710" y="6613822"/>
            <a:ext cx="900090" cy="271450"/>
          </a:xfrm>
          <a:prstGeom prst="rect">
            <a:avLst/>
          </a:prstGeom>
        </p:spPr>
        <p:txBody>
          <a:bodyPr vert="horz" lIns="90000" tIns="45720" rIns="0" bIns="45720" rtlCol="0" anchor="ctr"/>
          <a:lstStyle>
            <a:lvl1pPr algn="r">
              <a:defRPr sz="1200">
                <a:solidFill>
                  <a:srgbClr val="FFFFFF"/>
                </a:solidFill>
                <a:latin typeface="+mj-lt"/>
              </a:defRPr>
            </a:lvl1pPr>
          </a:lstStyle>
          <a:p>
            <a:fld id="{3F9FD5E2-0489-4D01-95D4-29CF6DC30846}" type="slidenum">
              <a:rPr lang="sv-SE" smtClean="0"/>
              <a:pPr/>
              <a:t>‹#›</a:t>
            </a:fld>
            <a:endParaRPr lang="sv-SE"/>
          </a:p>
        </p:txBody>
      </p:sp>
      <p:sp>
        <p:nvSpPr>
          <p:cNvPr id="10" name="Rektangel 9"/>
          <p:cNvSpPr/>
          <p:nvPr/>
        </p:nvSpPr>
        <p:spPr>
          <a:xfrm>
            <a:off x="0" y="6643710"/>
            <a:ext cx="9144000" cy="2142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descr="skb-logo.bmp"/>
          <p:cNvPicPr>
            <a:picLocks noChangeAspect="1"/>
          </p:cNvPicPr>
          <p:nvPr/>
        </p:nvPicPr>
        <p:blipFill>
          <a:blip r:embed="rId14" cstate="print"/>
          <a:stretch>
            <a:fillRect/>
          </a:stretch>
        </p:blipFill>
        <p:spPr>
          <a:xfrm>
            <a:off x="8237850" y="5918887"/>
            <a:ext cx="468000" cy="502551"/>
          </a:xfrm>
          <a:prstGeom prst="rect">
            <a:avLst/>
          </a:prstGeom>
        </p:spPr>
      </p:pic>
      <p:sp>
        <p:nvSpPr>
          <p:cNvPr id="11" name="Rektangel 10"/>
          <p:cNvSpPr/>
          <p:nvPr/>
        </p:nvSpPr>
        <p:spPr>
          <a:xfrm>
            <a:off x="0" y="6643710"/>
            <a:ext cx="9144000" cy="2142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descr="skb-logo.bmp"/>
          <p:cNvPicPr>
            <a:picLocks noChangeAspect="1"/>
          </p:cNvPicPr>
          <p:nvPr/>
        </p:nvPicPr>
        <p:blipFill>
          <a:blip r:embed="rId14" cstate="print"/>
          <a:stretch>
            <a:fillRect/>
          </a:stretch>
        </p:blipFill>
        <p:spPr>
          <a:xfrm>
            <a:off x="8193952" y="5871375"/>
            <a:ext cx="516661" cy="553238"/>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5" r:id="rId9"/>
    <p:sldLayoutId id="2147483686" r:id="rId10"/>
    <p:sldLayoutId id="2147483694" r:id="rId11"/>
    <p:sldLayoutId id="2147483695" r:id="rId12"/>
  </p:sldLayoutIdLst>
  <p:hf hdr="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180975" indent="-180975" algn="l" defTabSz="914400" rtl="0" eaLnBrk="1" latinLnBrk="0" hangingPunct="1">
        <a:spcBef>
          <a:spcPct val="20000"/>
        </a:spcBef>
        <a:spcAft>
          <a:spcPts val="600"/>
        </a:spcAft>
        <a:buFont typeface="Arial" pitchFamily="34" charset="0"/>
        <a:buChar char="•"/>
        <a:defRPr sz="1800" kern="1200">
          <a:solidFill>
            <a:schemeClr val="tx1"/>
          </a:solidFill>
          <a:latin typeface="+mj-lt"/>
          <a:ea typeface="+mn-ea"/>
          <a:cs typeface="+mn-cs"/>
        </a:defRPr>
      </a:lvl1pPr>
      <a:lvl2pPr marL="361950" indent="-180975" algn="l" defTabSz="914400" rtl="0" eaLnBrk="1" latinLnBrk="0" hangingPunct="1">
        <a:spcBef>
          <a:spcPct val="20000"/>
        </a:spcBef>
        <a:spcAft>
          <a:spcPts val="600"/>
        </a:spcAft>
        <a:buFont typeface="Arial" pitchFamily="34" charset="0"/>
        <a:buChar char="–"/>
        <a:defRPr sz="1800" kern="1200">
          <a:solidFill>
            <a:schemeClr val="tx1"/>
          </a:solidFill>
          <a:latin typeface="+mj-lt"/>
          <a:ea typeface="+mn-ea"/>
          <a:cs typeface="+mn-cs"/>
        </a:defRPr>
      </a:lvl2pPr>
      <a:lvl3pPr marL="542925" indent="-180975"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712788" indent="-169863"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4pPr>
      <a:lvl5pPr marL="893763" indent="-180975"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9.jpeg"/><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1.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6.vml"/><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3.xml"/><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8.bin"/><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type="body" idx="1"/>
          </p:nvPr>
        </p:nvSpPr>
        <p:spPr bwMode="auto">
          <a:xfrm>
            <a:off x="755576" y="1412776"/>
            <a:ext cx="7488832" cy="3096344"/>
          </a:xfrm>
          <a:noFill/>
          <a:ln>
            <a:solidFill>
              <a:srgbClr val="99CCFF"/>
            </a:solidFill>
            <a:miter lim="800000"/>
            <a:headEnd/>
            <a:tailEnd/>
          </a:ln>
        </p:spPr>
        <p:txBody>
          <a:bodyPr vert="horz" wrap="square" lIns="94607" tIns="47304" rIns="94607" bIns="47304" numCol="1" anchor="t" anchorCtr="1" compatLnSpc="1">
            <a:prstTxWarp prst="textNoShape">
              <a:avLst/>
            </a:prstTxWarp>
            <a:normAutofit/>
          </a:bodyPr>
          <a:lstStyle/>
          <a:p>
            <a:pPr algn="ctr">
              <a:buClr>
                <a:srgbClr val="C00000"/>
              </a:buClr>
              <a:buNone/>
            </a:pPr>
            <a:endParaRPr lang="en-US" sz="2800" b="1" dirty="0" smtClean="0">
              <a:latin typeface="Arial Narrow" pitchFamily="34" charset="0"/>
            </a:endParaRPr>
          </a:p>
          <a:p>
            <a:pPr algn="ctr">
              <a:buClr>
                <a:srgbClr val="C00000"/>
              </a:buClr>
              <a:buNone/>
            </a:pPr>
            <a:r>
              <a:rPr lang="en-US" sz="2800" b="1" dirty="0" smtClean="0">
                <a:solidFill>
                  <a:srgbClr val="000099"/>
                </a:solidFill>
                <a:latin typeface="Arial Narrow" pitchFamily="34" charset="0"/>
              </a:rPr>
              <a:t>New aspects of the mechanism of hydrogen effect on spent fuel dissolution.</a:t>
            </a:r>
          </a:p>
          <a:p>
            <a:pPr algn="ctr">
              <a:buClr>
                <a:srgbClr val="C00000"/>
              </a:buClr>
              <a:buNone/>
            </a:pPr>
            <a:endParaRPr lang="en-US" sz="2400" b="1" dirty="0" smtClean="0">
              <a:solidFill>
                <a:srgbClr val="002060"/>
              </a:solidFill>
              <a:latin typeface="Arial Narrow" pitchFamily="34" charset="0"/>
            </a:endParaRPr>
          </a:p>
          <a:p>
            <a:pPr algn="ctr">
              <a:buClr>
                <a:srgbClr val="C00000"/>
              </a:buClr>
              <a:buNone/>
            </a:pPr>
            <a:r>
              <a:rPr lang="en-US" sz="2000" b="1" dirty="0" smtClean="0">
                <a:solidFill>
                  <a:srgbClr val="000099"/>
                </a:solidFill>
                <a:latin typeface="Arial Narrow" pitchFamily="34" charset="0"/>
              </a:rPr>
              <a:t>Kastriot Spahiu </a:t>
            </a:r>
          </a:p>
          <a:p>
            <a:pPr algn="ctr">
              <a:buClr>
                <a:srgbClr val="C00000"/>
              </a:buClr>
              <a:buNone/>
            </a:pPr>
            <a:r>
              <a:rPr lang="en-US" sz="1400" b="1" dirty="0" smtClean="0">
                <a:solidFill>
                  <a:srgbClr val="000099"/>
                </a:solidFill>
                <a:latin typeface="Arial Narrow" pitchFamily="34" charset="0"/>
              </a:rPr>
              <a:t>SKB &amp; Chalmers University of Technology, Sweden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47062" cy="582594"/>
          </a:xfrm>
        </p:spPr>
        <p:txBody>
          <a:bodyPr/>
          <a:lstStyle/>
          <a:p>
            <a:pPr algn="ctr"/>
            <a:r>
              <a:rPr lang="sv-SE" dirty="0" smtClean="0">
                <a:solidFill>
                  <a:srgbClr val="000099"/>
                </a:solidFill>
              </a:rPr>
              <a:t>(</a:t>
            </a:r>
            <a:r>
              <a:rPr lang="sv-SE" dirty="0" err="1" smtClean="0">
                <a:solidFill>
                  <a:srgbClr val="000099"/>
                </a:solidFill>
              </a:rPr>
              <a:t>U,Pu</a:t>
            </a:r>
            <a:r>
              <a:rPr lang="sv-SE" dirty="0" smtClean="0">
                <a:solidFill>
                  <a:srgbClr val="000099"/>
                </a:solidFill>
              </a:rPr>
              <a:t>)O</a:t>
            </a:r>
            <a:r>
              <a:rPr lang="sv-SE" baseline="-25000" dirty="0" smtClean="0">
                <a:solidFill>
                  <a:srgbClr val="000099"/>
                </a:solidFill>
              </a:rPr>
              <a:t>2</a:t>
            </a:r>
            <a:r>
              <a:rPr lang="sv-SE" dirty="0" smtClean="0">
                <a:solidFill>
                  <a:srgbClr val="000099"/>
                </a:solidFill>
              </a:rPr>
              <a:t> </a:t>
            </a:r>
            <a:r>
              <a:rPr lang="sv-SE" dirty="0" err="1" smtClean="0">
                <a:solidFill>
                  <a:srgbClr val="000099"/>
                </a:solidFill>
              </a:rPr>
              <a:t>leaching</a:t>
            </a:r>
            <a:r>
              <a:rPr lang="sv-SE" dirty="0" smtClean="0">
                <a:solidFill>
                  <a:srgbClr val="000099"/>
                </a:solidFill>
              </a:rPr>
              <a:t> under Ar and D</a:t>
            </a:r>
            <a:r>
              <a:rPr lang="sv-SE" baseline="-25000" dirty="0" smtClean="0">
                <a:solidFill>
                  <a:srgbClr val="000099"/>
                </a:solidFill>
              </a:rPr>
              <a:t>2</a:t>
            </a:r>
            <a:r>
              <a:rPr lang="sv-SE" dirty="0" smtClean="0">
                <a:solidFill>
                  <a:srgbClr val="000099"/>
                </a:solidFill>
              </a:rPr>
              <a:t>.</a:t>
            </a:r>
            <a:endParaRPr lang="sv-SE" dirty="0">
              <a:solidFill>
                <a:srgbClr val="000099"/>
              </a:solidFill>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406079677"/>
              </p:ext>
            </p:extLst>
          </p:nvPr>
        </p:nvGraphicFramePr>
        <p:xfrm>
          <a:off x="0" y="2766557"/>
          <a:ext cx="5387546" cy="4131888"/>
        </p:xfrm>
        <a:graphic>
          <a:graphicData uri="http://schemas.openxmlformats.org/presentationml/2006/ole">
            <mc:AlternateContent xmlns:mc="http://schemas.openxmlformats.org/markup-compatibility/2006">
              <mc:Choice xmlns:v="urn:schemas-microsoft-com:vml" Requires="v">
                <p:oleObj spid="_x0000_s224292" name="Graph" r:id="rId3" imgW="3772800" imgH="2894400" progId="Origin50.Graph">
                  <p:embed/>
                </p:oleObj>
              </mc:Choice>
              <mc:Fallback>
                <p:oleObj name="Graph" r:id="rId3" imgW="3772800" imgH="2894400" progId="Origin50.Graph">
                  <p:embed/>
                  <p:pic>
                    <p:nvPicPr>
                      <p:cNvPr id="0" name=""/>
                      <p:cNvPicPr/>
                      <p:nvPr/>
                    </p:nvPicPr>
                    <p:blipFill>
                      <a:blip r:embed="rId4"/>
                      <a:stretch>
                        <a:fillRect/>
                      </a:stretch>
                    </p:blipFill>
                    <p:spPr>
                      <a:xfrm>
                        <a:off x="0" y="2766557"/>
                        <a:ext cx="5387546" cy="4131888"/>
                      </a:xfrm>
                      <a:prstGeom prst="rect">
                        <a:avLst/>
                      </a:prstGeom>
                    </p:spPr>
                  </p:pic>
                </p:oleObj>
              </mc:Fallback>
            </mc:AlternateContent>
          </a:graphicData>
        </a:graphic>
      </p:graphicFrame>
      <p:pic>
        <p:nvPicPr>
          <p:cNvPr id="5"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9238" r="24357" b="16112"/>
          <a:stretch/>
        </p:blipFill>
        <p:spPr>
          <a:xfrm rot="5400000">
            <a:off x="6150153" y="892384"/>
            <a:ext cx="2215473" cy="2099051"/>
          </a:xfrm>
          <a:prstGeom prst="rect">
            <a:avLst/>
          </a:prstGeom>
        </p:spPr>
      </p:pic>
      <p:pic>
        <p:nvPicPr>
          <p:cNvPr id="6"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6667" r="21111" b="15042"/>
          <a:stretch/>
        </p:blipFill>
        <p:spPr>
          <a:xfrm>
            <a:off x="6208365" y="3429000"/>
            <a:ext cx="2099051" cy="2149526"/>
          </a:xfrm>
          <a:prstGeom prst="rect">
            <a:avLst/>
          </a:prstGeom>
        </p:spPr>
      </p:pic>
      <p:pic>
        <p:nvPicPr>
          <p:cNvPr id="7" name="Picture 9"/>
          <p:cNvPicPr>
            <a:picLocks noChangeAspect="1"/>
          </p:cNvPicPr>
          <p:nvPr/>
        </p:nvPicPr>
        <p:blipFill rotWithShape="1">
          <a:blip r:embed="rId7" cstate="print">
            <a:extLst>
              <a:ext uri="{28A0092B-C50C-407E-A947-70E740481C1C}">
                <a14:useLocalDpi xmlns:a14="http://schemas.microsoft.com/office/drawing/2010/main" val="0"/>
              </a:ext>
            </a:extLst>
          </a:blip>
          <a:srcRect t="17585" r="7315" b="4028"/>
          <a:stretch/>
        </p:blipFill>
        <p:spPr>
          <a:xfrm rot="5400000">
            <a:off x="4507161" y="1189583"/>
            <a:ext cx="1929844" cy="1224102"/>
          </a:xfrm>
          <a:prstGeom prst="rect">
            <a:avLst/>
          </a:prstGeom>
        </p:spPr>
      </p:pic>
      <p:sp>
        <p:nvSpPr>
          <p:cNvPr id="8" name="textruta 7"/>
          <p:cNvSpPr txBox="1"/>
          <p:nvPr/>
        </p:nvSpPr>
        <p:spPr>
          <a:xfrm>
            <a:off x="19587" y="923201"/>
            <a:ext cx="3191899" cy="1569660"/>
          </a:xfrm>
          <a:prstGeom prst="rect">
            <a:avLst/>
          </a:prstGeom>
          <a:noFill/>
          <a:ln>
            <a:solidFill>
              <a:schemeClr val="tx2">
                <a:lumMod val="40000"/>
                <a:lumOff val="60000"/>
              </a:schemeClr>
            </a:solidFill>
          </a:ln>
        </p:spPr>
        <p:txBody>
          <a:bodyPr wrap="none" rtlCol="0">
            <a:spAutoFit/>
          </a:bodyPr>
          <a:lstStyle/>
          <a:p>
            <a:pPr marL="285750" indent="-285750">
              <a:buClr>
                <a:srgbClr val="C00000"/>
              </a:buClr>
              <a:buFont typeface="Arial" panose="020B0604020202020204" pitchFamily="34" charset="0"/>
              <a:buChar char="•"/>
            </a:pPr>
            <a:r>
              <a:rPr lang="en-US" sz="1600" dirty="0" err="1" smtClean="0"/>
              <a:t>Unirradiated</a:t>
            </a:r>
            <a:r>
              <a:rPr lang="en-US" sz="1600" dirty="0" smtClean="0"/>
              <a:t> </a:t>
            </a:r>
            <a:r>
              <a:rPr lang="en-US" sz="1600" dirty="0" err="1" smtClean="0"/>
              <a:t>Melox</a:t>
            </a:r>
            <a:r>
              <a:rPr lang="en-US" sz="1600" dirty="0" smtClean="0"/>
              <a:t> MOX pellet.</a:t>
            </a:r>
          </a:p>
          <a:p>
            <a:pPr marL="285750" indent="-285750">
              <a:buClr>
                <a:srgbClr val="C00000"/>
              </a:buClr>
              <a:buFont typeface="Arial" panose="020B0604020202020204" pitchFamily="34" charset="0"/>
              <a:buChar char="•"/>
            </a:pPr>
            <a:r>
              <a:rPr lang="en-US" sz="1600" dirty="0" smtClean="0"/>
              <a:t>(U, Pu)O</a:t>
            </a:r>
            <a:r>
              <a:rPr lang="en-US" sz="1600" baseline="-25000" dirty="0" smtClean="0"/>
              <a:t>2</a:t>
            </a:r>
            <a:r>
              <a:rPr lang="en-US" sz="1600" dirty="0" smtClean="0"/>
              <a:t>(s) with 24% Pu</a:t>
            </a:r>
          </a:p>
          <a:p>
            <a:pPr marL="285750" indent="-285750">
              <a:buClr>
                <a:srgbClr val="C00000"/>
              </a:buClr>
              <a:buFont typeface="Arial" panose="020B0604020202020204" pitchFamily="34" charset="0"/>
              <a:buChar char="•"/>
            </a:pPr>
            <a:r>
              <a:rPr lang="en-US" sz="1600" dirty="0" smtClean="0"/>
              <a:t>5 </a:t>
            </a:r>
            <a:r>
              <a:rPr lang="en-US" sz="1600" dirty="0" err="1" smtClean="0"/>
              <a:t>GBq</a:t>
            </a:r>
            <a:r>
              <a:rPr lang="en-US" sz="1600" dirty="0" smtClean="0"/>
              <a:t>/g </a:t>
            </a:r>
            <a:r>
              <a:rPr lang="en-US" sz="1600" dirty="0" smtClean="0">
                <a:cs typeface="Arial"/>
              </a:rPr>
              <a:t>α-</a:t>
            </a:r>
            <a:r>
              <a:rPr lang="en-US" sz="1600" dirty="0" smtClean="0"/>
              <a:t>activity</a:t>
            </a:r>
          </a:p>
          <a:p>
            <a:pPr marL="285750" indent="-285750">
              <a:buClr>
                <a:srgbClr val="C00000"/>
              </a:buClr>
              <a:buFont typeface="Arial" panose="020B0604020202020204" pitchFamily="34" charset="0"/>
              <a:buChar char="•"/>
            </a:pPr>
            <a:r>
              <a:rPr lang="en-US" sz="1600" dirty="0" smtClean="0"/>
              <a:t>Alpha dose rate 22.7 </a:t>
            </a:r>
            <a:r>
              <a:rPr lang="en-US" sz="1600" dirty="0" err="1" smtClean="0"/>
              <a:t>kGy</a:t>
            </a:r>
            <a:r>
              <a:rPr lang="en-US" sz="1600" dirty="0" smtClean="0"/>
              <a:t>/h</a:t>
            </a:r>
          </a:p>
          <a:p>
            <a:pPr marL="285750" indent="-285750">
              <a:buClr>
                <a:srgbClr val="C00000"/>
              </a:buClr>
              <a:buFont typeface="Arial" panose="020B0604020202020204" pitchFamily="34" charset="0"/>
              <a:buChar char="•"/>
            </a:pPr>
            <a:r>
              <a:rPr lang="en-US" sz="1600" dirty="0" smtClean="0"/>
              <a:t>2-3 orders lower β,γ dose rates.</a:t>
            </a:r>
          </a:p>
          <a:p>
            <a:pPr marL="285750" indent="-285750">
              <a:buClr>
                <a:srgbClr val="C00000"/>
              </a:buClr>
              <a:buFont typeface="Arial" panose="020B0604020202020204" pitchFamily="34" charset="0"/>
              <a:buChar char="•"/>
            </a:pPr>
            <a:r>
              <a:rPr lang="en-US" sz="1600" dirty="0" smtClean="0"/>
              <a:t>Leached under </a:t>
            </a:r>
            <a:r>
              <a:rPr lang="en-US" sz="1600" dirty="0" err="1" smtClean="0"/>
              <a:t>Ar</a:t>
            </a:r>
            <a:r>
              <a:rPr lang="en-US" sz="1600" dirty="0" smtClean="0"/>
              <a:t> and D</a:t>
            </a:r>
            <a:r>
              <a:rPr lang="en-US" sz="1600" baseline="-25000" dirty="0" smtClean="0"/>
              <a:t>2</a:t>
            </a:r>
            <a:endParaRPr lang="en-US" sz="1600" dirty="0"/>
          </a:p>
        </p:txBody>
      </p:sp>
    </p:spTree>
    <p:extLst>
      <p:ext uri="{BB962C8B-B14F-4D97-AF65-F5344CB8AC3E}">
        <p14:creationId xmlns:p14="http://schemas.microsoft.com/office/powerpoint/2010/main" val="204875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 5"/>
          <p:cNvSpPr/>
          <p:nvPr/>
        </p:nvSpPr>
        <p:spPr>
          <a:xfrm>
            <a:off x="7668344" y="4293096"/>
            <a:ext cx="720080" cy="792088"/>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sv-SE" dirty="0" err="1" smtClean="0"/>
          </a:p>
        </p:txBody>
      </p:sp>
      <p:sp>
        <p:nvSpPr>
          <p:cNvPr id="2" name="Rubrik 1"/>
          <p:cNvSpPr>
            <a:spLocks noGrp="1"/>
          </p:cNvSpPr>
          <p:nvPr>
            <p:ph type="title"/>
          </p:nvPr>
        </p:nvSpPr>
        <p:spPr/>
        <p:txBody>
          <a:bodyPr/>
          <a:lstStyle/>
          <a:p>
            <a:pPr algn="ctr"/>
            <a:r>
              <a:rPr lang="sv-SE" dirty="0" smtClean="0">
                <a:solidFill>
                  <a:srgbClr val="000099"/>
                </a:solidFill>
              </a:rPr>
              <a:t>MOX </a:t>
            </a:r>
            <a:r>
              <a:rPr lang="sv-SE" dirty="0" err="1" smtClean="0">
                <a:solidFill>
                  <a:srgbClr val="000099"/>
                </a:solidFill>
              </a:rPr>
              <a:t>leaching</a:t>
            </a:r>
            <a:r>
              <a:rPr lang="sv-SE" dirty="0" smtClean="0">
                <a:solidFill>
                  <a:srgbClr val="000099"/>
                </a:solidFill>
              </a:rPr>
              <a:t> under D</a:t>
            </a:r>
            <a:r>
              <a:rPr lang="sv-SE" baseline="-25000" dirty="0" smtClean="0">
                <a:solidFill>
                  <a:srgbClr val="000099"/>
                </a:solidFill>
              </a:rPr>
              <a:t>2</a:t>
            </a:r>
            <a:endParaRPr lang="sv-SE" baseline="-25000" dirty="0">
              <a:solidFill>
                <a:srgbClr val="000099"/>
              </a:solidFill>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1671992476"/>
              </p:ext>
            </p:extLst>
          </p:nvPr>
        </p:nvGraphicFramePr>
        <p:xfrm>
          <a:off x="0" y="1556792"/>
          <a:ext cx="5932140" cy="4680336"/>
        </p:xfrm>
        <a:graphic>
          <a:graphicData uri="http://schemas.openxmlformats.org/presentationml/2006/ole">
            <mc:AlternateContent xmlns:mc="http://schemas.openxmlformats.org/markup-compatibility/2006">
              <mc:Choice xmlns:v="urn:schemas-microsoft-com:vml" Requires="v">
                <p:oleObj spid="_x0000_s225315" name="Graph" r:id="rId3" imgW="3716640" imgH="2931840" progId="Origin50.Graph">
                  <p:embed/>
                </p:oleObj>
              </mc:Choice>
              <mc:Fallback>
                <p:oleObj name="Graph" r:id="rId3" imgW="3716640" imgH="2931840" progId="Origin50.Graph">
                  <p:embed/>
                  <p:pic>
                    <p:nvPicPr>
                      <p:cNvPr id="0" name=""/>
                      <p:cNvPicPr/>
                      <p:nvPr/>
                    </p:nvPicPr>
                    <p:blipFill>
                      <a:blip r:embed="rId4"/>
                      <a:stretch>
                        <a:fillRect/>
                      </a:stretch>
                    </p:blipFill>
                    <p:spPr>
                      <a:xfrm>
                        <a:off x="0" y="1556792"/>
                        <a:ext cx="5932140" cy="4680336"/>
                      </a:xfrm>
                      <a:prstGeom prst="rect">
                        <a:avLst/>
                      </a:prstGeom>
                    </p:spPr>
                  </p:pic>
                </p:oleObj>
              </mc:Fallback>
            </mc:AlternateContent>
          </a:graphicData>
        </a:graphic>
      </p:graphicFrame>
      <p:graphicFrame>
        <p:nvGraphicFramePr>
          <p:cNvPr id="5" name="Tabell 4"/>
          <p:cNvGraphicFramePr>
            <a:graphicFrameLocks noGrp="1"/>
          </p:cNvGraphicFramePr>
          <p:nvPr>
            <p:extLst>
              <p:ext uri="{D42A27DB-BD31-4B8C-83A1-F6EECF244321}">
                <p14:modId xmlns:p14="http://schemas.microsoft.com/office/powerpoint/2010/main" val="2605969984"/>
              </p:ext>
            </p:extLst>
          </p:nvPr>
        </p:nvGraphicFramePr>
        <p:xfrm>
          <a:off x="5730569" y="2132856"/>
          <a:ext cx="3205691" cy="3089419"/>
        </p:xfrm>
        <a:graphic>
          <a:graphicData uri="http://schemas.openxmlformats.org/drawingml/2006/table">
            <a:tbl>
              <a:tblPr firstRow="1" bandRow="1">
                <a:tableStyleId>{5C22544A-7EE6-4342-B048-85BDC9FD1C3A}</a:tableStyleId>
              </a:tblPr>
              <a:tblGrid>
                <a:gridCol w="900184"/>
                <a:gridCol w="1165173"/>
                <a:gridCol w="1140334"/>
              </a:tblGrid>
              <a:tr h="438211">
                <a:tc>
                  <a:txBody>
                    <a:bodyPr/>
                    <a:lstStyle/>
                    <a:p>
                      <a:pPr algn="ctr"/>
                      <a:r>
                        <a:rPr lang="en-US" sz="1000" dirty="0" smtClean="0">
                          <a:solidFill>
                            <a:schemeClr val="tx1">
                              <a:lumMod val="65000"/>
                              <a:lumOff val="35000"/>
                            </a:schemeClr>
                          </a:solidFill>
                        </a:rPr>
                        <a:t>Leachate sample no.</a:t>
                      </a:r>
                      <a:endParaRPr lang="en-US" sz="1000" dirty="0">
                        <a:solidFill>
                          <a:schemeClr val="tx1">
                            <a:lumMod val="65000"/>
                            <a:lumOff val="35000"/>
                          </a:schemeClr>
                        </a:solidFill>
                      </a:endParaRPr>
                    </a:p>
                  </a:txBody>
                  <a:tcPr>
                    <a:solidFill>
                      <a:schemeClr val="bg2"/>
                    </a:solidFill>
                  </a:tcPr>
                </a:tc>
                <a:tc>
                  <a:txBody>
                    <a:bodyPr/>
                    <a:lstStyle/>
                    <a:p>
                      <a:pPr algn="ctr"/>
                      <a:r>
                        <a:rPr lang="en-US" sz="1000" dirty="0" smtClean="0">
                          <a:solidFill>
                            <a:schemeClr val="tx1">
                              <a:lumMod val="65000"/>
                              <a:lumOff val="35000"/>
                            </a:schemeClr>
                          </a:solidFill>
                        </a:rPr>
                        <a:t>Pressure in autoclave</a:t>
                      </a:r>
                      <a:endParaRPr lang="en-US" sz="1000" dirty="0">
                        <a:solidFill>
                          <a:schemeClr val="tx1">
                            <a:lumMod val="65000"/>
                            <a:lumOff val="35000"/>
                          </a:schemeClr>
                        </a:solidFill>
                      </a:endParaRPr>
                    </a:p>
                  </a:txBody>
                  <a:tcPr>
                    <a:solidFill>
                      <a:schemeClr val="bg2"/>
                    </a:solidFill>
                  </a:tcPr>
                </a:tc>
                <a:tc>
                  <a:txBody>
                    <a:bodyPr/>
                    <a:lstStyle/>
                    <a:p>
                      <a:pPr algn="ctr"/>
                      <a:r>
                        <a:rPr lang="en-US" sz="1000" dirty="0" smtClean="0">
                          <a:solidFill>
                            <a:schemeClr val="tx1">
                              <a:lumMod val="65000"/>
                              <a:lumOff val="35000"/>
                            </a:schemeClr>
                          </a:solidFill>
                        </a:rPr>
                        <a:t>Dissolved D</a:t>
                      </a:r>
                      <a:r>
                        <a:rPr lang="en-US" sz="1000" baseline="-25000" dirty="0" smtClean="0">
                          <a:solidFill>
                            <a:schemeClr val="tx1">
                              <a:lumMod val="65000"/>
                              <a:lumOff val="35000"/>
                            </a:schemeClr>
                          </a:solidFill>
                        </a:rPr>
                        <a:t>2</a:t>
                      </a:r>
                      <a:endParaRPr lang="en-US" sz="1000" dirty="0">
                        <a:solidFill>
                          <a:schemeClr val="tx1">
                            <a:lumMod val="65000"/>
                            <a:lumOff val="35000"/>
                          </a:schemeClr>
                        </a:solidFill>
                      </a:endParaRPr>
                    </a:p>
                  </a:txBody>
                  <a:tcPr>
                    <a:solidFill>
                      <a:schemeClr val="bg2"/>
                    </a:solidFill>
                  </a:tcPr>
                </a:tc>
              </a:tr>
              <a:tr h="331401">
                <a:tc>
                  <a:txBody>
                    <a:bodyPr/>
                    <a:lstStyle/>
                    <a:p>
                      <a:pPr algn="ctr"/>
                      <a:r>
                        <a:rPr lang="en-US" sz="1000" b="0" dirty="0" smtClean="0"/>
                        <a:t>1</a:t>
                      </a:r>
                    </a:p>
                  </a:txBody>
                  <a:tcPr>
                    <a:solidFill>
                      <a:schemeClr val="tx2">
                        <a:lumMod val="20000"/>
                        <a:lumOff val="80000"/>
                      </a:schemeClr>
                    </a:solidFill>
                  </a:tcPr>
                </a:tc>
                <a:tc>
                  <a:txBody>
                    <a:bodyPr/>
                    <a:lstStyle/>
                    <a:p>
                      <a:pPr algn="ctr"/>
                      <a:r>
                        <a:rPr lang="en-US" sz="1000" b="0" dirty="0" smtClean="0"/>
                        <a:t>1.00 MPa</a:t>
                      </a:r>
                      <a:endParaRPr lang="en-US" sz="1000" b="0" dirty="0"/>
                    </a:p>
                  </a:txBody>
                  <a:tcPr>
                    <a:solidFill>
                      <a:schemeClr val="tx2">
                        <a:lumMod val="20000"/>
                        <a:lumOff val="80000"/>
                      </a:schemeClr>
                    </a:solidFill>
                  </a:tcPr>
                </a:tc>
                <a:tc>
                  <a:txBody>
                    <a:bodyPr/>
                    <a:lstStyle/>
                    <a:p>
                      <a:pPr algn="ctr"/>
                      <a:r>
                        <a:rPr lang="en-US" sz="1000" b="0" dirty="0" smtClean="0"/>
                        <a:t>7.9 </a:t>
                      </a:r>
                      <a:r>
                        <a:rPr lang="en-US" sz="1000" b="0" dirty="0" err="1" smtClean="0"/>
                        <a:t>mM</a:t>
                      </a:r>
                      <a:endParaRPr lang="en-US" sz="1000" b="0" dirty="0"/>
                    </a:p>
                  </a:txBody>
                  <a:tcPr>
                    <a:solidFill>
                      <a:schemeClr val="tx2">
                        <a:lumMod val="20000"/>
                        <a:lumOff val="80000"/>
                      </a:schemeClr>
                    </a:solidFill>
                  </a:tcPr>
                </a:tc>
              </a:tr>
              <a:tr h="331401">
                <a:tc>
                  <a:txBody>
                    <a:bodyPr/>
                    <a:lstStyle/>
                    <a:p>
                      <a:pPr algn="ctr"/>
                      <a:r>
                        <a:rPr lang="en-US" sz="1000" b="0" dirty="0" smtClean="0"/>
                        <a:t>2</a:t>
                      </a:r>
                      <a:endParaRPr lang="en-US" sz="1000" b="0" dirty="0"/>
                    </a:p>
                  </a:txBody>
                  <a:tcPr>
                    <a:solidFill>
                      <a:schemeClr val="tx2">
                        <a:lumMod val="20000"/>
                        <a:lumOff val="80000"/>
                      </a:schemeClr>
                    </a:solidFill>
                  </a:tcPr>
                </a:tc>
                <a:tc>
                  <a:txBody>
                    <a:bodyPr/>
                    <a:lstStyle/>
                    <a:p>
                      <a:pPr algn="ctr"/>
                      <a:r>
                        <a:rPr lang="en-US" sz="1000" b="0" dirty="0" smtClean="0"/>
                        <a:t>0.96 MPa</a:t>
                      </a:r>
                      <a:endParaRPr lang="en-US" sz="1000" b="0" dirty="0"/>
                    </a:p>
                  </a:txBody>
                  <a:tcPr>
                    <a:solidFill>
                      <a:schemeClr val="tx2">
                        <a:lumMod val="20000"/>
                        <a:lumOff val="80000"/>
                      </a:schemeClr>
                    </a:solidFill>
                  </a:tcPr>
                </a:tc>
                <a:tc>
                  <a:txBody>
                    <a:bodyPr/>
                    <a:lstStyle/>
                    <a:p>
                      <a:pPr algn="ctr"/>
                      <a:r>
                        <a:rPr lang="en-US" sz="1000" b="0" dirty="0" smtClean="0"/>
                        <a:t>7.6 </a:t>
                      </a:r>
                      <a:r>
                        <a:rPr lang="en-US" sz="1000" b="0" dirty="0" err="1" smtClean="0"/>
                        <a:t>mM</a:t>
                      </a:r>
                      <a:endParaRPr lang="en-US" sz="1000" b="0" dirty="0"/>
                    </a:p>
                  </a:txBody>
                  <a:tcPr>
                    <a:solidFill>
                      <a:schemeClr val="tx2">
                        <a:lumMod val="20000"/>
                        <a:lumOff val="80000"/>
                      </a:schemeClr>
                    </a:solidFill>
                  </a:tcPr>
                </a:tc>
              </a:tr>
              <a:tr h="331401">
                <a:tc>
                  <a:txBody>
                    <a:bodyPr/>
                    <a:lstStyle/>
                    <a:p>
                      <a:pPr algn="ctr"/>
                      <a:r>
                        <a:rPr lang="en-US" sz="1000" b="0" dirty="0" smtClean="0"/>
                        <a:t>3</a:t>
                      </a:r>
                      <a:endParaRPr lang="en-US" sz="1000" b="0" dirty="0"/>
                    </a:p>
                  </a:txBody>
                  <a:tcPr>
                    <a:solidFill>
                      <a:schemeClr val="tx2">
                        <a:lumMod val="20000"/>
                        <a:lumOff val="80000"/>
                      </a:schemeClr>
                    </a:solidFill>
                  </a:tcPr>
                </a:tc>
                <a:tc>
                  <a:txBody>
                    <a:bodyPr/>
                    <a:lstStyle/>
                    <a:p>
                      <a:pPr algn="ctr"/>
                      <a:r>
                        <a:rPr lang="en-US" sz="1000" b="0" dirty="0" smtClean="0"/>
                        <a:t>0.90 MPa</a:t>
                      </a:r>
                      <a:endParaRPr lang="en-US" sz="1000" b="0" dirty="0"/>
                    </a:p>
                  </a:txBody>
                  <a:tcPr>
                    <a:solidFill>
                      <a:schemeClr val="tx2">
                        <a:lumMod val="20000"/>
                        <a:lumOff val="80000"/>
                      </a:schemeClr>
                    </a:solidFill>
                  </a:tcPr>
                </a:tc>
                <a:tc>
                  <a:txBody>
                    <a:bodyPr/>
                    <a:lstStyle/>
                    <a:p>
                      <a:pPr algn="ctr"/>
                      <a:r>
                        <a:rPr lang="en-US" sz="1000" b="0" dirty="0" smtClean="0"/>
                        <a:t>7.1 </a:t>
                      </a:r>
                      <a:r>
                        <a:rPr lang="en-US" sz="1000" b="0" dirty="0" err="1" smtClean="0"/>
                        <a:t>mM</a:t>
                      </a:r>
                      <a:endParaRPr lang="en-US" sz="1000" b="0" dirty="0"/>
                    </a:p>
                  </a:txBody>
                  <a:tcPr>
                    <a:solidFill>
                      <a:schemeClr val="tx2">
                        <a:lumMod val="20000"/>
                        <a:lumOff val="80000"/>
                      </a:schemeClr>
                    </a:solidFill>
                  </a:tcPr>
                </a:tc>
              </a:tr>
              <a:tr h="331401">
                <a:tc>
                  <a:txBody>
                    <a:bodyPr/>
                    <a:lstStyle/>
                    <a:p>
                      <a:pPr algn="ctr"/>
                      <a:r>
                        <a:rPr lang="en-US" sz="1000" b="0" dirty="0" smtClean="0"/>
                        <a:t>4</a:t>
                      </a:r>
                      <a:endParaRPr lang="en-US" sz="1000" b="0" dirty="0"/>
                    </a:p>
                  </a:txBody>
                  <a:tcPr>
                    <a:solidFill>
                      <a:schemeClr val="tx2">
                        <a:lumMod val="20000"/>
                        <a:lumOff val="80000"/>
                      </a:schemeClr>
                    </a:solidFill>
                  </a:tcPr>
                </a:tc>
                <a:tc>
                  <a:txBody>
                    <a:bodyPr/>
                    <a:lstStyle/>
                    <a:p>
                      <a:pPr algn="ctr"/>
                      <a:r>
                        <a:rPr lang="en-US" sz="1000" b="0" dirty="0" smtClean="0"/>
                        <a:t>0.85 MPa</a:t>
                      </a:r>
                      <a:endParaRPr lang="en-US" sz="1000" b="0" dirty="0"/>
                    </a:p>
                  </a:txBody>
                  <a:tcPr>
                    <a:solidFill>
                      <a:schemeClr val="tx2">
                        <a:lumMod val="20000"/>
                        <a:lumOff val="80000"/>
                      </a:schemeClr>
                    </a:solidFill>
                  </a:tcPr>
                </a:tc>
                <a:tc>
                  <a:txBody>
                    <a:bodyPr/>
                    <a:lstStyle/>
                    <a:p>
                      <a:pPr algn="ctr"/>
                      <a:r>
                        <a:rPr lang="en-US" sz="1000" b="0" dirty="0" smtClean="0"/>
                        <a:t>6.7 </a:t>
                      </a:r>
                      <a:r>
                        <a:rPr lang="en-US" sz="1000" b="0" dirty="0" err="1" smtClean="0"/>
                        <a:t>mM</a:t>
                      </a:r>
                      <a:endParaRPr lang="en-US" sz="1000" b="0" dirty="0"/>
                    </a:p>
                  </a:txBody>
                  <a:tcPr>
                    <a:solidFill>
                      <a:schemeClr val="tx2">
                        <a:lumMod val="20000"/>
                        <a:lumOff val="80000"/>
                      </a:schemeClr>
                    </a:solidFill>
                  </a:tcPr>
                </a:tc>
              </a:tr>
              <a:tr h="331401">
                <a:tc>
                  <a:txBody>
                    <a:bodyPr/>
                    <a:lstStyle/>
                    <a:p>
                      <a:pPr algn="ctr"/>
                      <a:r>
                        <a:rPr lang="en-US" sz="1000" b="0" dirty="0" smtClean="0"/>
                        <a:t>5</a:t>
                      </a:r>
                      <a:endParaRPr lang="en-US" sz="1000" b="0" dirty="0"/>
                    </a:p>
                  </a:txBody>
                  <a:tcPr>
                    <a:solidFill>
                      <a:schemeClr val="tx2">
                        <a:lumMod val="20000"/>
                        <a:lumOff val="80000"/>
                      </a:schemeClr>
                    </a:solidFill>
                  </a:tcPr>
                </a:tc>
                <a:tc>
                  <a:txBody>
                    <a:bodyPr/>
                    <a:lstStyle/>
                    <a:p>
                      <a:pPr algn="ctr"/>
                      <a:r>
                        <a:rPr lang="en-US" sz="1000" b="0" dirty="0" smtClean="0"/>
                        <a:t>0.81 MPa</a:t>
                      </a:r>
                      <a:endParaRPr lang="en-US" sz="1000" b="0" dirty="0"/>
                    </a:p>
                  </a:txBody>
                  <a:tcPr>
                    <a:solidFill>
                      <a:schemeClr val="tx2">
                        <a:lumMod val="20000"/>
                        <a:lumOff val="80000"/>
                      </a:schemeClr>
                    </a:solidFill>
                  </a:tcPr>
                </a:tc>
                <a:tc>
                  <a:txBody>
                    <a:bodyPr/>
                    <a:lstStyle/>
                    <a:p>
                      <a:pPr algn="ctr"/>
                      <a:r>
                        <a:rPr lang="en-US" sz="1000" b="0" dirty="0" smtClean="0"/>
                        <a:t>6.4 </a:t>
                      </a:r>
                      <a:r>
                        <a:rPr lang="en-US" sz="1000" b="0" dirty="0" err="1" smtClean="0"/>
                        <a:t>mM</a:t>
                      </a:r>
                      <a:endParaRPr lang="en-US" sz="1000" b="0" dirty="0"/>
                    </a:p>
                  </a:txBody>
                  <a:tcPr>
                    <a:solidFill>
                      <a:schemeClr val="tx2">
                        <a:lumMod val="20000"/>
                        <a:lumOff val="80000"/>
                      </a:schemeClr>
                    </a:solidFill>
                  </a:tcPr>
                </a:tc>
              </a:tr>
              <a:tr h="331401">
                <a:tc>
                  <a:txBody>
                    <a:bodyPr/>
                    <a:lstStyle/>
                    <a:p>
                      <a:pPr algn="ctr"/>
                      <a:r>
                        <a:rPr lang="en-US" sz="1000" b="0" dirty="0" smtClean="0"/>
                        <a:t>6</a:t>
                      </a:r>
                      <a:endParaRPr lang="en-US" sz="1000" b="0" dirty="0"/>
                    </a:p>
                  </a:txBody>
                  <a:tcPr>
                    <a:solidFill>
                      <a:schemeClr val="tx2">
                        <a:lumMod val="20000"/>
                        <a:lumOff val="80000"/>
                      </a:schemeClr>
                    </a:solidFill>
                  </a:tcPr>
                </a:tc>
                <a:tc>
                  <a:txBody>
                    <a:bodyPr/>
                    <a:lstStyle/>
                    <a:p>
                      <a:pPr algn="ctr"/>
                      <a:r>
                        <a:rPr lang="en-US" sz="1000" b="0" dirty="0" smtClean="0"/>
                        <a:t>0.77 MPa</a:t>
                      </a:r>
                      <a:endParaRPr lang="en-US" sz="1000" b="0" dirty="0"/>
                    </a:p>
                  </a:txBody>
                  <a:tcPr>
                    <a:solidFill>
                      <a:schemeClr val="tx2">
                        <a:lumMod val="20000"/>
                        <a:lumOff val="80000"/>
                      </a:schemeClr>
                    </a:solidFill>
                  </a:tcPr>
                </a:tc>
                <a:tc>
                  <a:txBody>
                    <a:bodyPr/>
                    <a:lstStyle/>
                    <a:p>
                      <a:pPr algn="ctr"/>
                      <a:r>
                        <a:rPr lang="en-US" sz="1000" b="0" dirty="0" smtClean="0"/>
                        <a:t>6.1 </a:t>
                      </a:r>
                      <a:r>
                        <a:rPr lang="en-US" sz="1000" b="0" dirty="0" err="1" smtClean="0"/>
                        <a:t>mM</a:t>
                      </a:r>
                      <a:endParaRPr lang="en-US" sz="1000" b="0" dirty="0"/>
                    </a:p>
                  </a:txBody>
                  <a:tcPr>
                    <a:solidFill>
                      <a:schemeClr val="tx2">
                        <a:lumMod val="20000"/>
                        <a:lumOff val="80000"/>
                      </a:schemeClr>
                    </a:solidFill>
                  </a:tcPr>
                </a:tc>
              </a:tr>
              <a:tr h="331401">
                <a:tc>
                  <a:txBody>
                    <a:bodyPr/>
                    <a:lstStyle/>
                    <a:p>
                      <a:pPr algn="ctr"/>
                      <a:r>
                        <a:rPr lang="en-US" sz="1000" b="0" dirty="0" smtClean="0"/>
                        <a:t>7</a:t>
                      </a:r>
                      <a:endParaRPr lang="en-US" sz="1000" b="0" dirty="0"/>
                    </a:p>
                  </a:txBody>
                  <a:tcPr>
                    <a:solidFill>
                      <a:schemeClr val="tx2">
                        <a:lumMod val="20000"/>
                        <a:lumOff val="80000"/>
                      </a:schemeClr>
                    </a:solidFill>
                  </a:tcPr>
                </a:tc>
                <a:tc>
                  <a:txBody>
                    <a:bodyPr/>
                    <a:lstStyle/>
                    <a:p>
                      <a:pPr algn="ctr"/>
                      <a:r>
                        <a:rPr lang="en-US" sz="1000" b="0" dirty="0" smtClean="0"/>
                        <a:t>0.57 MPa</a:t>
                      </a:r>
                      <a:endParaRPr lang="en-US" sz="1000" b="0" dirty="0"/>
                    </a:p>
                  </a:txBody>
                  <a:tcPr>
                    <a:solidFill>
                      <a:schemeClr val="tx2">
                        <a:lumMod val="20000"/>
                        <a:lumOff val="80000"/>
                      </a:schemeClr>
                    </a:solidFill>
                  </a:tcPr>
                </a:tc>
                <a:tc>
                  <a:txBody>
                    <a:bodyPr/>
                    <a:lstStyle/>
                    <a:p>
                      <a:pPr algn="ctr"/>
                      <a:r>
                        <a:rPr lang="en-US" sz="1000" b="0" dirty="0" smtClean="0"/>
                        <a:t>4.5 </a:t>
                      </a:r>
                      <a:r>
                        <a:rPr lang="en-US" sz="1000" b="0" dirty="0" err="1" smtClean="0"/>
                        <a:t>mM</a:t>
                      </a:r>
                      <a:endParaRPr lang="en-US" sz="1000" b="0" dirty="0"/>
                    </a:p>
                  </a:txBody>
                  <a:tcPr>
                    <a:solidFill>
                      <a:schemeClr val="tx2">
                        <a:lumMod val="20000"/>
                        <a:lumOff val="80000"/>
                      </a:schemeClr>
                    </a:solidFill>
                  </a:tcPr>
                </a:tc>
              </a:tr>
              <a:tr h="331401">
                <a:tc>
                  <a:txBody>
                    <a:bodyPr/>
                    <a:lstStyle/>
                    <a:p>
                      <a:pPr algn="ctr"/>
                      <a:r>
                        <a:rPr lang="en-US" sz="1000" b="0" dirty="0" smtClean="0"/>
                        <a:t>8</a:t>
                      </a:r>
                      <a:endParaRPr lang="en-US" sz="1000" b="0" dirty="0"/>
                    </a:p>
                  </a:txBody>
                  <a:tcPr>
                    <a:solidFill>
                      <a:schemeClr val="tx2">
                        <a:lumMod val="20000"/>
                        <a:lumOff val="80000"/>
                      </a:schemeClr>
                    </a:solidFill>
                  </a:tcPr>
                </a:tc>
                <a:tc>
                  <a:txBody>
                    <a:bodyPr/>
                    <a:lstStyle/>
                    <a:p>
                      <a:pPr algn="ctr"/>
                      <a:r>
                        <a:rPr lang="en-US" sz="1000" b="0" dirty="0" smtClean="0"/>
                        <a:t>0.55 MPa</a:t>
                      </a:r>
                      <a:endParaRPr lang="en-US" sz="1000" b="0" dirty="0"/>
                    </a:p>
                  </a:txBody>
                  <a:tcPr>
                    <a:solidFill>
                      <a:schemeClr val="tx2">
                        <a:lumMod val="20000"/>
                        <a:lumOff val="80000"/>
                      </a:schemeClr>
                    </a:solidFill>
                  </a:tcPr>
                </a:tc>
                <a:tc>
                  <a:txBody>
                    <a:bodyPr/>
                    <a:lstStyle/>
                    <a:p>
                      <a:pPr algn="ctr"/>
                      <a:r>
                        <a:rPr lang="en-US" sz="1000" b="0" dirty="0" smtClean="0"/>
                        <a:t>4.3 </a:t>
                      </a:r>
                      <a:r>
                        <a:rPr lang="en-US" sz="1000" b="0" dirty="0" err="1" smtClean="0"/>
                        <a:t>mM</a:t>
                      </a:r>
                      <a:endParaRPr lang="en-US" sz="1000" b="0" dirty="0"/>
                    </a:p>
                  </a:txBody>
                  <a:tcPr>
                    <a:solidFill>
                      <a:schemeClr val="tx2">
                        <a:lumMod val="20000"/>
                        <a:lumOff val="80000"/>
                      </a:schemeClr>
                    </a:solidFill>
                  </a:tcPr>
                </a:tc>
              </a:tr>
            </a:tbl>
          </a:graphicData>
        </a:graphic>
      </p:graphicFrame>
      <p:sp>
        <p:nvSpPr>
          <p:cNvPr id="12" name="Ellips 11"/>
          <p:cNvSpPr/>
          <p:nvPr/>
        </p:nvSpPr>
        <p:spPr>
          <a:xfrm>
            <a:off x="8002041" y="4221089"/>
            <a:ext cx="792088" cy="936104"/>
          </a:xfrm>
          <a:prstGeom prst="ellipse">
            <a:avLst/>
          </a:prstGeom>
          <a:noFill/>
          <a:ln w="9525">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3" name="Ellips 12"/>
          <p:cNvSpPr/>
          <p:nvPr/>
        </p:nvSpPr>
        <p:spPr>
          <a:xfrm>
            <a:off x="4788024" y="2491177"/>
            <a:ext cx="720080" cy="471249"/>
          </a:xfrm>
          <a:prstGeom prst="ellipse">
            <a:avLst/>
          </a:prstGeom>
          <a:noFill/>
          <a:ln w="63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cxnSp>
        <p:nvCxnSpPr>
          <p:cNvPr id="15" name="Rak 14"/>
          <p:cNvCxnSpPr/>
          <p:nvPr/>
        </p:nvCxnSpPr>
        <p:spPr>
          <a:xfrm flipH="1">
            <a:off x="3612358" y="2564904"/>
            <a:ext cx="25004" cy="2683027"/>
          </a:xfrm>
          <a:prstGeom prst="line">
            <a:avLst/>
          </a:prstGeom>
          <a:ln w="9525">
            <a:solidFill>
              <a:srgbClr val="00009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4204345" y="2564904"/>
            <a:ext cx="0" cy="2707642"/>
          </a:xfrm>
          <a:prstGeom prst="line">
            <a:avLst/>
          </a:prstGeom>
          <a:ln w="12700">
            <a:solidFill>
              <a:srgbClr val="00009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74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360377"/>
            <a:ext cx="8784976" cy="582594"/>
          </a:xfrm>
        </p:spPr>
        <p:txBody>
          <a:bodyPr/>
          <a:lstStyle/>
          <a:p>
            <a:pPr algn="ctr"/>
            <a:r>
              <a:rPr lang="sv-SE" sz="2800" dirty="0" smtClean="0">
                <a:solidFill>
                  <a:srgbClr val="000099"/>
                </a:solidFill>
              </a:rPr>
              <a:t>HDO </a:t>
            </a:r>
            <a:r>
              <a:rPr lang="sv-SE" sz="2800" dirty="0" err="1" smtClean="0">
                <a:solidFill>
                  <a:srgbClr val="000099"/>
                </a:solidFill>
              </a:rPr>
              <a:t>formed</a:t>
            </a:r>
            <a:r>
              <a:rPr lang="sv-SE" sz="2800" dirty="0" smtClean="0">
                <a:solidFill>
                  <a:srgbClr val="000099"/>
                </a:solidFill>
              </a:rPr>
              <a:t> </a:t>
            </a:r>
            <a:r>
              <a:rPr lang="sv-SE" sz="2800" dirty="0" err="1" smtClean="0">
                <a:solidFill>
                  <a:srgbClr val="000099"/>
                </a:solidFill>
              </a:rPr>
              <a:t>during</a:t>
            </a:r>
            <a:r>
              <a:rPr lang="sv-SE" sz="2800" dirty="0" smtClean="0">
                <a:solidFill>
                  <a:srgbClr val="000099"/>
                </a:solidFill>
              </a:rPr>
              <a:t> the MOX test under 1 </a:t>
            </a:r>
            <a:r>
              <a:rPr lang="sv-SE" sz="2800" dirty="0" err="1" smtClean="0">
                <a:solidFill>
                  <a:srgbClr val="000099"/>
                </a:solidFill>
              </a:rPr>
              <a:t>MPa</a:t>
            </a:r>
            <a:r>
              <a:rPr lang="sv-SE" sz="2800" dirty="0" smtClean="0">
                <a:solidFill>
                  <a:srgbClr val="000099"/>
                </a:solidFill>
              </a:rPr>
              <a:t> D</a:t>
            </a:r>
            <a:r>
              <a:rPr lang="sv-SE" sz="2800" baseline="-25000" dirty="0" smtClean="0">
                <a:solidFill>
                  <a:srgbClr val="000099"/>
                </a:solidFill>
              </a:rPr>
              <a:t>2</a:t>
            </a:r>
            <a:r>
              <a:rPr lang="sv-SE" sz="2800" dirty="0" smtClean="0">
                <a:solidFill>
                  <a:srgbClr val="000099"/>
                </a:solidFill>
              </a:rPr>
              <a:t>.</a:t>
            </a:r>
            <a:endParaRPr lang="sv-SE" sz="2800" dirty="0">
              <a:solidFill>
                <a:srgbClr val="000099"/>
              </a:solidFill>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1289443054"/>
              </p:ext>
            </p:extLst>
          </p:nvPr>
        </p:nvGraphicFramePr>
        <p:xfrm>
          <a:off x="1115616" y="1124744"/>
          <a:ext cx="6552728" cy="5109874"/>
        </p:xfrm>
        <a:graphic>
          <a:graphicData uri="http://schemas.openxmlformats.org/presentationml/2006/ole">
            <mc:AlternateContent xmlns:mc="http://schemas.openxmlformats.org/markup-compatibility/2006">
              <mc:Choice xmlns:v="urn:schemas-microsoft-com:vml" Requires="v">
                <p:oleObj spid="_x0000_s226341" name="Graph" r:id="rId3" imgW="3820320" imgH="2979360" progId="Origin50.Graph">
                  <p:embed/>
                </p:oleObj>
              </mc:Choice>
              <mc:Fallback>
                <p:oleObj name="Graph" r:id="rId3" imgW="3820320" imgH="2979360" progId="Origin50.Graph">
                  <p:embed/>
                  <p:pic>
                    <p:nvPicPr>
                      <p:cNvPr id="0" name=""/>
                      <p:cNvPicPr/>
                      <p:nvPr/>
                    </p:nvPicPr>
                    <p:blipFill>
                      <a:blip r:embed="rId4"/>
                      <a:stretch>
                        <a:fillRect/>
                      </a:stretch>
                    </p:blipFill>
                    <p:spPr>
                      <a:xfrm>
                        <a:off x="1115616" y="1124744"/>
                        <a:ext cx="6552728" cy="5109874"/>
                      </a:xfrm>
                      <a:prstGeom prst="rect">
                        <a:avLst/>
                      </a:prstGeom>
                      <a:ln>
                        <a:solidFill>
                          <a:schemeClr val="tx2">
                            <a:lumMod val="40000"/>
                            <a:lumOff val="60000"/>
                          </a:schemeClr>
                        </a:solidFill>
                      </a:ln>
                    </p:spPr>
                  </p:pic>
                </p:oleObj>
              </mc:Fallback>
            </mc:AlternateContent>
          </a:graphicData>
        </a:graphic>
      </p:graphicFrame>
    </p:spTree>
    <p:extLst>
      <p:ext uri="{BB962C8B-B14F-4D97-AF65-F5344CB8AC3E}">
        <p14:creationId xmlns:p14="http://schemas.microsoft.com/office/powerpoint/2010/main" val="44458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3568" y="476672"/>
            <a:ext cx="7737857" cy="469292"/>
          </a:xfrm>
        </p:spPr>
        <p:txBody>
          <a:bodyPr/>
          <a:lstStyle/>
          <a:p>
            <a:pPr algn="ctr"/>
            <a:r>
              <a:rPr lang="en-GB" altLang="sv-SE" sz="2800" b="1" dirty="0" smtClean="0">
                <a:solidFill>
                  <a:srgbClr val="000099"/>
                </a:solidFill>
              </a:rPr>
              <a:t>Conclusions from the MOX study.</a:t>
            </a:r>
          </a:p>
        </p:txBody>
      </p:sp>
      <p:sp>
        <p:nvSpPr>
          <p:cNvPr id="4099" name="Rectangle 3"/>
          <p:cNvSpPr>
            <a:spLocks noGrp="1" noChangeArrowheads="1"/>
          </p:cNvSpPr>
          <p:nvPr>
            <p:ph type="body" idx="1"/>
          </p:nvPr>
        </p:nvSpPr>
        <p:spPr>
          <a:xfrm>
            <a:off x="683568" y="1268760"/>
            <a:ext cx="8026525" cy="4176464"/>
          </a:xfrm>
          <a:ln>
            <a:solidFill>
              <a:srgbClr val="99CCFF"/>
            </a:solidFill>
            <a:miter lim="800000"/>
            <a:headEnd/>
            <a:tailEnd/>
          </a:ln>
        </p:spPr>
        <p:txBody>
          <a:bodyPr>
            <a:normAutofit fontScale="92500" lnSpcReduction="20000"/>
          </a:bodyPr>
          <a:lstStyle/>
          <a:p>
            <a:pPr marL="0" indent="0">
              <a:buNone/>
            </a:pPr>
            <a:endParaRPr lang="en-GB" altLang="sv-SE" sz="800" dirty="0" smtClean="0">
              <a:latin typeface="Times New Roman" charset="0"/>
              <a:cs typeface="Times New Roman" charset="0"/>
            </a:endParaRPr>
          </a:p>
          <a:p>
            <a:pPr>
              <a:buClr>
                <a:srgbClr val="FF0000"/>
              </a:buClr>
            </a:pPr>
            <a:r>
              <a:rPr lang="en-GB" altLang="sv-SE" sz="2100" dirty="0" smtClean="0">
                <a:latin typeface="Times New Roman" charset="0"/>
                <a:cs typeface="Times New Roman" charset="0"/>
              </a:rPr>
              <a:t>The dissolution data under </a:t>
            </a:r>
            <a:r>
              <a:rPr lang="en-GB" altLang="sv-SE" sz="2100" dirty="0" err="1" smtClean="0">
                <a:latin typeface="Times New Roman" charset="0"/>
                <a:cs typeface="Times New Roman" charset="0"/>
              </a:rPr>
              <a:t>Ar</a:t>
            </a:r>
            <a:r>
              <a:rPr lang="en-GB" altLang="sv-SE" sz="2100" dirty="0" smtClean="0">
                <a:latin typeface="Times New Roman" charset="0"/>
                <a:cs typeface="Times New Roman" charset="0"/>
              </a:rPr>
              <a:t> indicate the effect of the </a:t>
            </a:r>
            <a:r>
              <a:rPr lang="en-GB" altLang="sv-SE" sz="2100" dirty="0" err="1" smtClean="0">
                <a:latin typeface="Times New Roman" charset="0"/>
                <a:cs typeface="Times New Roman" charset="0"/>
              </a:rPr>
              <a:t>radiolytic</a:t>
            </a:r>
            <a:r>
              <a:rPr lang="en-GB" altLang="sv-SE" sz="2100" dirty="0" smtClean="0">
                <a:latin typeface="Times New Roman" charset="0"/>
                <a:cs typeface="Times New Roman" charset="0"/>
              </a:rPr>
              <a:t> oxidants produced by the strong </a:t>
            </a:r>
            <a:r>
              <a:rPr lang="el-GR" altLang="sv-SE" sz="2100" dirty="0" smtClean="0">
                <a:latin typeface="Times New Roman" charset="0"/>
                <a:cs typeface="Times New Roman" charset="0"/>
              </a:rPr>
              <a:t>α</a:t>
            </a:r>
            <a:r>
              <a:rPr lang="en-GB" altLang="sv-SE" sz="2100" dirty="0" smtClean="0">
                <a:latin typeface="Times New Roman" charset="0"/>
                <a:cs typeface="Times New Roman" charset="0"/>
              </a:rPr>
              <a:t>-radiation and the influence of Pu-doping of the UO</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 matrix, resulting in relatively fast dissolution of the matrix.</a:t>
            </a:r>
          </a:p>
          <a:p>
            <a:pPr>
              <a:buClr>
                <a:srgbClr val="FF0000"/>
              </a:buClr>
            </a:pPr>
            <a:r>
              <a:rPr lang="en-GB" altLang="sv-SE" sz="2100" dirty="0" smtClean="0">
                <a:latin typeface="Times New Roman" charset="0"/>
                <a:cs typeface="Times New Roman" charset="0"/>
              </a:rPr>
              <a:t>The results under 10 bar D</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 atmosphere indicate that during the first 30 days the oxidative dissolution of the un-irradiated MOX pellet was completely cancelled by the presence of D</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 </a:t>
            </a:r>
          </a:p>
          <a:p>
            <a:pPr>
              <a:buClr>
                <a:srgbClr val="FF0000"/>
              </a:buClr>
            </a:pPr>
            <a:r>
              <a:rPr lang="en-GB" altLang="sv-SE" sz="2100" dirty="0" smtClean="0">
                <a:latin typeface="Times New Roman" charset="0"/>
                <a:cs typeface="Times New Roman" charset="0"/>
              </a:rPr>
              <a:t>The complete absence of O</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 in the gas atmosphere and the absence of U(VI) production in solution lead to the conclusion that all H</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O</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 and other oxidants produced by the radiolysis were consumed by D</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 to give HDO.</a:t>
            </a:r>
          </a:p>
          <a:p>
            <a:pPr>
              <a:buClr>
                <a:srgbClr val="FF0000"/>
              </a:buClr>
            </a:pPr>
            <a:r>
              <a:rPr lang="en-GB" altLang="sv-SE" sz="2100" dirty="0" smtClean="0">
                <a:latin typeface="Times New Roman" charset="0"/>
                <a:cs typeface="Times New Roman" charset="0"/>
              </a:rPr>
              <a:t>The amounts of HDO analysed in the solution (</a:t>
            </a:r>
            <a:r>
              <a:rPr lang="en-GB" altLang="sv-SE" sz="2100" dirty="0" smtClean="0">
                <a:solidFill>
                  <a:srgbClr val="000099"/>
                </a:solidFill>
                <a:latin typeface="Times New Roman" charset="0"/>
                <a:cs typeface="Times New Roman" charset="0"/>
              </a:rPr>
              <a:t>0.27 </a:t>
            </a:r>
            <a:r>
              <a:rPr lang="en-GB" altLang="sv-SE" sz="2100" dirty="0" err="1" smtClean="0">
                <a:solidFill>
                  <a:srgbClr val="000099"/>
                </a:solidFill>
                <a:latin typeface="Times New Roman" charset="0"/>
                <a:cs typeface="Times New Roman" charset="0"/>
              </a:rPr>
              <a:t>mmol</a:t>
            </a:r>
            <a:r>
              <a:rPr lang="en-GB" altLang="sv-SE" sz="2100" dirty="0" smtClean="0">
                <a:latin typeface="Times New Roman" charset="0"/>
                <a:cs typeface="Times New Roman" charset="0"/>
              </a:rPr>
              <a:t>) are more than one order of magnitude higher than the calculated H</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O</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 production for the given dose rate (0.0128 </a:t>
            </a:r>
            <a:r>
              <a:rPr lang="en-GB" altLang="sv-SE" sz="2100" dirty="0" err="1" smtClean="0">
                <a:latin typeface="Times New Roman" charset="0"/>
                <a:cs typeface="Times New Roman" charset="0"/>
              </a:rPr>
              <a:t>mmol</a:t>
            </a:r>
            <a:r>
              <a:rPr lang="en-GB" altLang="sv-SE" sz="2100" dirty="0" smtClean="0">
                <a:latin typeface="Times New Roman" charset="0"/>
                <a:cs typeface="Times New Roman" charset="0"/>
              </a:rPr>
              <a:t> H</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O</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 would give </a:t>
            </a:r>
            <a:r>
              <a:rPr lang="en-GB" altLang="sv-SE" sz="2100" dirty="0" smtClean="0">
                <a:solidFill>
                  <a:srgbClr val="000099"/>
                </a:solidFill>
                <a:latin typeface="Times New Roman" charset="0"/>
                <a:cs typeface="Times New Roman" charset="0"/>
              </a:rPr>
              <a:t>0.0256 </a:t>
            </a:r>
            <a:r>
              <a:rPr lang="en-GB" altLang="sv-SE" sz="2100" dirty="0" err="1" smtClean="0">
                <a:solidFill>
                  <a:srgbClr val="000099"/>
                </a:solidFill>
                <a:latin typeface="Times New Roman" charset="0"/>
                <a:cs typeface="Times New Roman" charset="0"/>
              </a:rPr>
              <a:t>mmol</a:t>
            </a:r>
            <a:r>
              <a:rPr lang="en-GB" altLang="sv-SE" sz="2100" dirty="0" smtClean="0">
                <a:solidFill>
                  <a:srgbClr val="000099"/>
                </a:solidFill>
                <a:latin typeface="Times New Roman" charset="0"/>
                <a:cs typeface="Times New Roman" charset="0"/>
              </a:rPr>
              <a:t> </a:t>
            </a:r>
            <a:r>
              <a:rPr lang="en-GB" altLang="sv-SE" sz="2100" dirty="0" smtClean="0">
                <a:latin typeface="Times New Roman" charset="0"/>
                <a:cs typeface="Times New Roman" charset="0"/>
              </a:rPr>
              <a:t>HDO). This means that the highly radioactive surface of the mixed actinide oxide acts as very good hydrogen catalyst, causing H</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O-D</a:t>
            </a:r>
            <a:r>
              <a:rPr lang="en-GB" altLang="sv-SE" sz="2100" baseline="-25000" dirty="0" smtClean="0">
                <a:latin typeface="Times New Roman" charset="0"/>
                <a:cs typeface="Times New Roman" charset="0"/>
              </a:rPr>
              <a:t>2</a:t>
            </a:r>
            <a:r>
              <a:rPr lang="en-GB" altLang="sv-SE" sz="2100" dirty="0" smtClean="0">
                <a:latin typeface="Times New Roman" charset="0"/>
                <a:cs typeface="Times New Roman" charset="0"/>
              </a:rPr>
              <a:t> exchange.      </a:t>
            </a:r>
            <a:endParaRPr lang="en-GB" altLang="sv-SE" sz="2100" dirty="0">
              <a:latin typeface="Times New Roman" charset="0"/>
              <a:cs typeface="Times New Roman" charset="0"/>
            </a:endParaRPr>
          </a:p>
        </p:txBody>
      </p:sp>
    </p:spTree>
    <p:extLst>
      <p:ext uri="{BB962C8B-B14F-4D97-AF65-F5344CB8AC3E}">
        <p14:creationId xmlns:p14="http://schemas.microsoft.com/office/powerpoint/2010/main" val="181274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9044" y="260648"/>
            <a:ext cx="8247062" cy="576064"/>
          </a:xfrm>
        </p:spPr>
        <p:txBody>
          <a:bodyPr/>
          <a:lstStyle/>
          <a:p>
            <a:pPr algn="ctr"/>
            <a:r>
              <a:rPr lang="sv-SE" dirty="0" err="1" smtClean="0">
                <a:solidFill>
                  <a:srgbClr val="000099"/>
                </a:solidFill>
              </a:rPr>
              <a:t>Summary</a:t>
            </a:r>
            <a:r>
              <a:rPr lang="sv-SE" dirty="0" smtClean="0">
                <a:solidFill>
                  <a:srgbClr val="000099"/>
                </a:solidFill>
              </a:rPr>
              <a:t> and </a:t>
            </a:r>
            <a:r>
              <a:rPr lang="sv-SE" dirty="0" err="1" smtClean="0">
                <a:solidFill>
                  <a:srgbClr val="000099"/>
                </a:solidFill>
              </a:rPr>
              <a:t>conclusions</a:t>
            </a:r>
            <a:r>
              <a:rPr lang="sv-SE" dirty="0" smtClean="0">
                <a:solidFill>
                  <a:srgbClr val="000099"/>
                </a:solidFill>
              </a:rPr>
              <a:t> </a:t>
            </a:r>
            <a:endParaRPr lang="sv-SE" dirty="0">
              <a:solidFill>
                <a:srgbClr val="000099"/>
              </a:solidFill>
            </a:endParaRPr>
          </a:p>
        </p:txBody>
      </p:sp>
      <p:sp>
        <p:nvSpPr>
          <p:cNvPr id="3" name="textruta 2"/>
          <p:cNvSpPr txBox="1"/>
          <p:nvPr/>
        </p:nvSpPr>
        <p:spPr>
          <a:xfrm>
            <a:off x="827584" y="1052736"/>
            <a:ext cx="7529983" cy="4524315"/>
          </a:xfrm>
          <a:prstGeom prst="rect">
            <a:avLst/>
          </a:prstGeom>
          <a:noFill/>
          <a:ln>
            <a:solidFill>
              <a:schemeClr val="accent2">
                <a:lumMod val="40000"/>
                <a:lumOff val="60000"/>
              </a:schemeClr>
            </a:solidFill>
          </a:ln>
        </p:spPr>
        <p:txBody>
          <a:bodyPr wrap="square" rtlCol="0">
            <a:spAutoFit/>
          </a:bodyPr>
          <a:lstStyle/>
          <a:p>
            <a:pPr>
              <a:buClr>
                <a:srgbClr val="C00000"/>
              </a:buClr>
            </a:pPr>
            <a:endParaRPr lang="en-US" sz="800" dirty="0" smtClean="0"/>
          </a:p>
          <a:p>
            <a:pPr marL="285750" indent="-285750">
              <a:buClr>
                <a:srgbClr val="C00000"/>
              </a:buClr>
              <a:buFont typeface="Arial" panose="020B0604020202020204" pitchFamily="34" charset="0"/>
              <a:buChar char="•"/>
            </a:pPr>
            <a:r>
              <a:rPr lang="en-US" sz="1400" dirty="0" smtClean="0"/>
              <a:t>The results of homogeneous alpha radiolysis indicate almost no consumption of H</a:t>
            </a:r>
            <a:r>
              <a:rPr lang="en-US" sz="1400" baseline="-25000" dirty="0" smtClean="0"/>
              <a:t>2</a:t>
            </a:r>
            <a:r>
              <a:rPr lang="en-US" sz="1400" dirty="0" smtClean="0"/>
              <a:t>O</a:t>
            </a:r>
            <a:r>
              <a:rPr lang="en-US" sz="1400" baseline="-25000" dirty="0" smtClean="0"/>
              <a:t>2</a:t>
            </a:r>
            <a:r>
              <a:rPr lang="en-US" sz="1400" dirty="0" smtClean="0"/>
              <a:t> in bulk solution in the presence of hydrogen and no effect of bromide. The first part re-opens the question of inhomogeneity effects during α-radiolysis raised by Pastina&amp; </a:t>
            </a:r>
            <a:r>
              <a:rPr lang="en-US" sz="1400" dirty="0" err="1" smtClean="0"/>
              <a:t>LaVerne</a:t>
            </a:r>
            <a:r>
              <a:rPr lang="en-US" sz="1400" dirty="0" smtClean="0"/>
              <a:t> in 2001, and then questioned by </a:t>
            </a:r>
            <a:r>
              <a:rPr lang="en-US" sz="1400" dirty="0" err="1" smtClean="0"/>
              <a:t>Trummer&amp;Jonsson</a:t>
            </a:r>
            <a:r>
              <a:rPr lang="en-US" sz="1400" dirty="0" smtClean="0"/>
              <a:t> in 2010.  </a:t>
            </a:r>
          </a:p>
          <a:p>
            <a:pPr>
              <a:buClr>
                <a:srgbClr val="C00000"/>
              </a:buClr>
            </a:pPr>
            <a:endParaRPr lang="en-US" sz="1400" dirty="0" smtClean="0"/>
          </a:p>
          <a:p>
            <a:pPr marL="285750" indent="-285750">
              <a:buClr>
                <a:srgbClr val="C00000"/>
              </a:buClr>
              <a:buFont typeface="Arial" panose="020B0604020202020204" pitchFamily="34" charset="0"/>
              <a:buChar char="•"/>
            </a:pPr>
            <a:r>
              <a:rPr lang="en-US" sz="1400" dirty="0" smtClean="0"/>
              <a:t>The SIMFUEL results show that only a very small part of H</a:t>
            </a:r>
            <a:r>
              <a:rPr lang="en-US" sz="1400" baseline="-25000" dirty="0" smtClean="0"/>
              <a:t>2</a:t>
            </a:r>
            <a:r>
              <a:rPr lang="en-US" sz="1400" dirty="0" smtClean="0"/>
              <a:t>O</a:t>
            </a:r>
            <a:r>
              <a:rPr lang="en-US" sz="1400" baseline="-25000" dirty="0" smtClean="0"/>
              <a:t>2</a:t>
            </a:r>
            <a:r>
              <a:rPr lang="en-US" sz="1400" dirty="0" smtClean="0"/>
              <a:t> causes oxidative U dissolution (&lt;0.02%), the major part is either  is </a:t>
            </a:r>
            <a:r>
              <a:rPr lang="en-US" sz="1400" dirty="0" smtClean="0">
                <a:solidFill>
                  <a:srgbClr val="000099"/>
                </a:solidFill>
              </a:rPr>
              <a:t>consumed by H</a:t>
            </a:r>
            <a:r>
              <a:rPr lang="en-US" sz="1400" baseline="-25000" dirty="0" smtClean="0">
                <a:solidFill>
                  <a:srgbClr val="000099"/>
                </a:solidFill>
              </a:rPr>
              <a:t>2</a:t>
            </a:r>
            <a:r>
              <a:rPr lang="en-US" sz="1400" dirty="0" smtClean="0">
                <a:solidFill>
                  <a:srgbClr val="000099"/>
                </a:solidFill>
              </a:rPr>
              <a:t> to give water </a:t>
            </a:r>
            <a:r>
              <a:rPr lang="en-US" sz="1400" dirty="0" smtClean="0"/>
              <a:t>(~79 </a:t>
            </a:r>
            <a:r>
              <a:rPr lang="en-US" sz="1400" dirty="0" smtClean="0"/>
              <a:t>%) or </a:t>
            </a:r>
            <a:r>
              <a:rPr lang="en-US" sz="1400" dirty="0" smtClean="0">
                <a:solidFill>
                  <a:srgbClr val="000099"/>
                </a:solidFill>
              </a:rPr>
              <a:t>decomposes to water and O</a:t>
            </a:r>
            <a:r>
              <a:rPr lang="en-US" sz="1400" baseline="-25000" dirty="0" smtClean="0">
                <a:solidFill>
                  <a:srgbClr val="000099"/>
                </a:solidFill>
              </a:rPr>
              <a:t>2 </a:t>
            </a:r>
            <a:r>
              <a:rPr lang="en-US" sz="1400" dirty="0" smtClean="0"/>
              <a:t>(~21-47 </a:t>
            </a:r>
            <a:r>
              <a:rPr lang="en-US" sz="1400" dirty="0" smtClean="0"/>
              <a:t>%). </a:t>
            </a:r>
            <a:r>
              <a:rPr lang="en-US" sz="1400" dirty="0"/>
              <a:t>Oxygen is ~200 times slower oxidant of the fuel matrix than </a:t>
            </a:r>
            <a:r>
              <a:rPr lang="en-US" sz="1400" dirty="0" smtClean="0"/>
              <a:t>H</a:t>
            </a:r>
            <a:r>
              <a:rPr lang="en-US" sz="1400" baseline="-25000" dirty="0" smtClean="0"/>
              <a:t>2</a:t>
            </a:r>
            <a:r>
              <a:rPr lang="en-US" sz="1400" dirty="0" smtClean="0"/>
              <a:t>O</a:t>
            </a:r>
            <a:r>
              <a:rPr lang="en-US" sz="1400" baseline="-25000" dirty="0" smtClean="0"/>
              <a:t>2</a:t>
            </a:r>
            <a:r>
              <a:rPr lang="en-US" sz="1400" dirty="0" smtClean="0"/>
              <a:t>. These proportions can be somehow different for the much smaller </a:t>
            </a:r>
            <a:r>
              <a:rPr lang="en-US" sz="1400" dirty="0" err="1" smtClean="0"/>
              <a:t>radiolytic</a:t>
            </a:r>
            <a:r>
              <a:rPr lang="en-US" sz="1400" dirty="0" smtClean="0"/>
              <a:t> H</a:t>
            </a:r>
            <a:r>
              <a:rPr lang="en-US" sz="1400" baseline="-25000" dirty="0" smtClean="0"/>
              <a:t>2</a:t>
            </a:r>
            <a:r>
              <a:rPr lang="en-US" sz="1400" dirty="0" smtClean="0"/>
              <a:t>O</a:t>
            </a:r>
            <a:r>
              <a:rPr lang="en-US" sz="1400" baseline="-25000" dirty="0" smtClean="0"/>
              <a:t>2</a:t>
            </a:r>
            <a:r>
              <a:rPr lang="en-US" sz="1400" dirty="0" smtClean="0"/>
              <a:t> concentrations, and this needs further investigation.  </a:t>
            </a:r>
          </a:p>
          <a:p>
            <a:pPr>
              <a:buClr>
                <a:srgbClr val="C00000"/>
              </a:buClr>
            </a:pPr>
            <a:endParaRPr lang="en-US" sz="1400" dirty="0" smtClean="0"/>
          </a:p>
          <a:p>
            <a:pPr marL="285750" indent="-285750">
              <a:buClr>
                <a:srgbClr val="C00000"/>
              </a:buClr>
              <a:buFont typeface="Arial" panose="020B0604020202020204" pitchFamily="34" charset="0"/>
              <a:buChar char="•"/>
            </a:pPr>
            <a:r>
              <a:rPr lang="en-US" sz="1400" dirty="0" smtClean="0"/>
              <a:t>The results with the MOX fuel pellet indicate a stop of the oxidative dissolution for D</a:t>
            </a:r>
            <a:r>
              <a:rPr lang="en-US" sz="1400" baseline="-25000" dirty="0" smtClean="0"/>
              <a:t>2</a:t>
            </a:r>
            <a:r>
              <a:rPr lang="en-US" sz="1400" dirty="0" smtClean="0"/>
              <a:t> concentrations over a given limit, even though metallic particles are absent in this case. The most striking result though is the large production of HDO, caused by the presence of the mixed actinide oxide surface and its radiation. Such surfaces have a summary effect of a strong hydrogen catalyst.</a:t>
            </a:r>
          </a:p>
          <a:p>
            <a:pPr>
              <a:buClr>
                <a:srgbClr val="C00000"/>
              </a:buClr>
            </a:pPr>
            <a:endParaRPr lang="en-US" sz="1400" dirty="0" smtClean="0"/>
          </a:p>
          <a:p>
            <a:pPr marL="285750" indent="-285750">
              <a:buClr>
                <a:srgbClr val="C00000"/>
              </a:buClr>
              <a:buFont typeface="Arial" panose="020B0604020202020204" pitchFamily="34" charset="0"/>
              <a:buChar char="•"/>
            </a:pPr>
            <a:r>
              <a:rPr lang="en-US" sz="1400" dirty="0" smtClean="0"/>
              <a:t>The news that the main α-radiolysis oxidant is partially consumed by hydrogen and partially decomposed to water and oxygen is a step forward in the understanding of the hydrogen effect. The same holds for the </a:t>
            </a:r>
            <a:r>
              <a:rPr lang="en-US" sz="1400" b="1" dirty="0" smtClean="0">
                <a:solidFill>
                  <a:srgbClr val="000099"/>
                </a:solidFill>
              </a:rPr>
              <a:t>hydrogen catalytic properties of the alpha emitting actinide oxide surfaces</a:t>
            </a:r>
            <a:r>
              <a:rPr lang="en-US" sz="1400" dirty="0" smtClean="0"/>
              <a:t>, which have been reported also by </a:t>
            </a:r>
            <a:r>
              <a:rPr lang="en-US" sz="1400" dirty="0" err="1" smtClean="0"/>
              <a:t>Haschke</a:t>
            </a:r>
            <a:r>
              <a:rPr lang="en-US" sz="1400" dirty="0" smtClean="0"/>
              <a:t> et al. 1996 and </a:t>
            </a:r>
            <a:r>
              <a:rPr lang="en-US" sz="1400" dirty="0" err="1" smtClean="0"/>
              <a:t>Icenhour</a:t>
            </a:r>
            <a:r>
              <a:rPr lang="en-US" sz="1400" dirty="0" smtClean="0"/>
              <a:t> et al, 2004.  </a:t>
            </a:r>
            <a:endParaRPr lang="en-US" sz="1400" dirty="0"/>
          </a:p>
        </p:txBody>
      </p:sp>
    </p:spTree>
    <p:extLst>
      <p:ext uri="{BB962C8B-B14F-4D97-AF65-F5344CB8AC3E}">
        <p14:creationId xmlns:p14="http://schemas.microsoft.com/office/powerpoint/2010/main" val="2296425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306111" y="1000273"/>
            <a:ext cx="5031440" cy="528314"/>
          </a:xfrm>
        </p:spPr>
        <p:txBody>
          <a:bodyPr/>
          <a:lstStyle/>
          <a:p>
            <a:pPr defTabSz="801380"/>
            <a:r>
              <a:rPr lang="en-US" altLang="sv-SE" sz="1600" dirty="0" err="1" smtClean="0">
                <a:solidFill>
                  <a:srgbClr val="000099"/>
                </a:solidFill>
                <a:latin typeface="Times New Roman" pitchFamily="18" charset="0"/>
              </a:rPr>
              <a:t>Radiolytic</a:t>
            </a:r>
            <a:r>
              <a:rPr lang="en-US" altLang="sv-SE" sz="1600" dirty="0" smtClean="0">
                <a:solidFill>
                  <a:srgbClr val="000099"/>
                </a:solidFill>
                <a:latin typeface="Times New Roman" pitchFamily="18" charset="0"/>
              </a:rPr>
              <a:t> gas production from water </a:t>
            </a:r>
            <a:r>
              <a:rPr lang="en-US" altLang="sv-SE" sz="1600" dirty="0" err="1" smtClean="0">
                <a:solidFill>
                  <a:srgbClr val="000099"/>
                </a:solidFill>
                <a:latin typeface="Times New Roman" pitchFamily="18" charset="0"/>
              </a:rPr>
              <a:t>sorbed</a:t>
            </a:r>
            <a:r>
              <a:rPr lang="en-US" altLang="sv-SE" sz="1600" dirty="0" smtClean="0">
                <a:solidFill>
                  <a:srgbClr val="000099"/>
                </a:solidFill>
                <a:latin typeface="Times New Roman" pitchFamily="18" charset="0"/>
              </a:rPr>
              <a:t> on </a:t>
            </a:r>
            <a:r>
              <a:rPr lang="en-US" altLang="sv-SE" sz="1600" baseline="30000" dirty="0" smtClean="0">
                <a:solidFill>
                  <a:srgbClr val="000099"/>
                </a:solidFill>
                <a:latin typeface="Times New Roman" pitchFamily="18" charset="0"/>
              </a:rPr>
              <a:t>244</a:t>
            </a:r>
            <a:r>
              <a:rPr lang="en-US" altLang="sv-SE" sz="1600" dirty="0" smtClean="0">
                <a:solidFill>
                  <a:srgbClr val="000099"/>
                </a:solidFill>
                <a:latin typeface="Times New Roman" pitchFamily="18" charset="0"/>
              </a:rPr>
              <a:t>Cm doped NpO</a:t>
            </a:r>
            <a:r>
              <a:rPr lang="en-US" altLang="sv-SE" sz="1600" baseline="-25000" dirty="0" smtClean="0">
                <a:solidFill>
                  <a:srgbClr val="000099"/>
                </a:solidFill>
                <a:latin typeface="Times New Roman" pitchFamily="18" charset="0"/>
              </a:rPr>
              <a:t>2</a:t>
            </a:r>
            <a:r>
              <a:rPr lang="en-US" altLang="sv-SE" sz="1600" dirty="0" smtClean="0">
                <a:solidFill>
                  <a:srgbClr val="000099"/>
                </a:solidFill>
                <a:latin typeface="Times New Roman" pitchFamily="18" charset="0"/>
              </a:rPr>
              <a:t>(s) [</a:t>
            </a:r>
            <a:r>
              <a:rPr lang="en-US" altLang="sv-SE" sz="1600" dirty="0" err="1" smtClean="0">
                <a:solidFill>
                  <a:srgbClr val="000099"/>
                </a:solidFill>
                <a:latin typeface="Times New Roman" pitchFamily="18" charset="0"/>
              </a:rPr>
              <a:t>Icenhour</a:t>
            </a:r>
            <a:r>
              <a:rPr lang="en-US" altLang="sv-SE" sz="1600" dirty="0" smtClean="0">
                <a:solidFill>
                  <a:srgbClr val="000099"/>
                </a:solidFill>
                <a:latin typeface="Times New Roman" pitchFamily="18" charset="0"/>
              </a:rPr>
              <a:t> et al., </a:t>
            </a:r>
            <a:r>
              <a:rPr lang="en-US" altLang="sv-SE" sz="1600" dirty="0" err="1" smtClean="0">
                <a:solidFill>
                  <a:srgbClr val="000099"/>
                </a:solidFill>
                <a:latin typeface="Times New Roman" pitchFamily="18" charset="0"/>
              </a:rPr>
              <a:t>Nucl</a:t>
            </a:r>
            <a:r>
              <a:rPr lang="en-US" altLang="sv-SE" sz="1600" dirty="0" smtClean="0">
                <a:solidFill>
                  <a:srgbClr val="000099"/>
                </a:solidFill>
                <a:latin typeface="Times New Roman" pitchFamily="18" charset="0"/>
              </a:rPr>
              <a:t>. Tech. 2004].</a:t>
            </a:r>
            <a:endParaRPr lang="en-US" altLang="sv-SE" sz="1600" dirty="0">
              <a:solidFill>
                <a:srgbClr val="000099"/>
              </a:solidFill>
              <a:latin typeface="Times New Roman" pitchFamily="18" charset="0"/>
            </a:endParaRPr>
          </a:p>
        </p:txBody>
      </p:sp>
      <p:pic>
        <p:nvPicPr>
          <p:cNvPr id="11269" name="Picture 4" descr="graphic"/>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0" y="1700808"/>
            <a:ext cx="4917428" cy="3902611"/>
          </a:xfrm>
          <a:solidFill>
            <a:srgbClr val="FFFFFF"/>
          </a:solidFill>
        </p:spPr>
      </p:pic>
      <p:sp>
        <p:nvSpPr>
          <p:cNvPr id="11270" name="Text Box 3"/>
          <p:cNvSpPr txBox="1">
            <a:spLocks noChangeArrowheads="1"/>
          </p:cNvSpPr>
          <p:nvPr/>
        </p:nvSpPr>
        <p:spPr bwMode="auto">
          <a:xfrm>
            <a:off x="4339227" y="1042232"/>
            <a:ext cx="3724378" cy="31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27" tIns="37862" rIns="75727" bIns="37862">
            <a:spAutoFit/>
          </a:bodyPr>
          <a:lstStyle>
            <a:lvl1pPr defTabSz="863600" eaLnBrk="0" hangingPunct="0">
              <a:defRPr sz="3200">
                <a:solidFill>
                  <a:schemeClr val="tx1"/>
                </a:solidFill>
                <a:latin typeface="Times New Roman" pitchFamily="18" charset="0"/>
              </a:defRPr>
            </a:lvl1pPr>
            <a:lvl2pPr marL="742950" indent="-285750" defTabSz="863600" eaLnBrk="0" hangingPunct="0">
              <a:defRPr sz="3200">
                <a:solidFill>
                  <a:schemeClr val="tx1"/>
                </a:solidFill>
                <a:latin typeface="Times New Roman" pitchFamily="18" charset="0"/>
              </a:defRPr>
            </a:lvl2pPr>
            <a:lvl3pPr marL="1143000" indent="-228600" defTabSz="863600" eaLnBrk="0" hangingPunct="0">
              <a:defRPr sz="3200">
                <a:solidFill>
                  <a:schemeClr val="tx1"/>
                </a:solidFill>
                <a:latin typeface="Times New Roman" pitchFamily="18" charset="0"/>
              </a:defRPr>
            </a:lvl3pPr>
            <a:lvl4pPr marL="1600200" indent="-228600" defTabSz="863600" eaLnBrk="0" hangingPunct="0">
              <a:defRPr sz="3200">
                <a:solidFill>
                  <a:schemeClr val="tx1"/>
                </a:solidFill>
                <a:latin typeface="Times New Roman" pitchFamily="18" charset="0"/>
              </a:defRPr>
            </a:lvl4pPr>
            <a:lvl5pPr marL="2057400" indent="-228600" defTabSz="863600" eaLnBrk="0" hangingPunct="0">
              <a:defRPr sz="3200">
                <a:solidFill>
                  <a:schemeClr val="tx1"/>
                </a:solidFill>
                <a:latin typeface="Times New Roman" pitchFamily="18" charset="0"/>
              </a:defRPr>
            </a:lvl5pPr>
            <a:lvl6pPr marL="2514600" indent="-228600" defTabSz="863600" eaLnBrk="0" fontAlgn="base" hangingPunct="0">
              <a:spcBef>
                <a:spcPct val="0"/>
              </a:spcBef>
              <a:spcAft>
                <a:spcPct val="0"/>
              </a:spcAft>
              <a:defRPr sz="3200">
                <a:solidFill>
                  <a:schemeClr val="tx1"/>
                </a:solidFill>
                <a:latin typeface="Times New Roman" pitchFamily="18" charset="0"/>
              </a:defRPr>
            </a:lvl6pPr>
            <a:lvl7pPr marL="2971800" indent="-228600" defTabSz="863600" eaLnBrk="0" fontAlgn="base" hangingPunct="0">
              <a:spcBef>
                <a:spcPct val="0"/>
              </a:spcBef>
              <a:spcAft>
                <a:spcPct val="0"/>
              </a:spcAft>
              <a:defRPr sz="3200">
                <a:solidFill>
                  <a:schemeClr val="tx1"/>
                </a:solidFill>
                <a:latin typeface="Times New Roman" pitchFamily="18" charset="0"/>
              </a:defRPr>
            </a:lvl7pPr>
            <a:lvl8pPr marL="3429000" indent="-228600" defTabSz="863600" eaLnBrk="0" fontAlgn="base" hangingPunct="0">
              <a:spcBef>
                <a:spcPct val="0"/>
              </a:spcBef>
              <a:spcAft>
                <a:spcPct val="0"/>
              </a:spcAft>
              <a:defRPr sz="3200">
                <a:solidFill>
                  <a:schemeClr val="tx1"/>
                </a:solidFill>
                <a:latin typeface="Times New Roman" pitchFamily="18" charset="0"/>
              </a:defRPr>
            </a:lvl8pPr>
            <a:lvl9pPr marL="3886200" indent="-228600" defTabSz="863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GB" altLang="sv-SE" sz="1500">
              <a:latin typeface="Arial" charset="0"/>
            </a:endParaRPr>
          </a:p>
        </p:txBody>
      </p:sp>
      <p:sp>
        <p:nvSpPr>
          <p:cNvPr id="11271" name="Text Box 5"/>
          <p:cNvSpPr txBox="1">
            <a:spLocks noChangeArrowheads="1"/>
          </p:cNvSpPr>
          <p:nvPr/>
        </p:nvSpPr>
        <p:spPr bwMode="auto">
          <a:xfrm>
            <a:off x="2918154" y="4715955"/>
            <a:ext cx="3406774" cy="36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1042988" eaLnBrk="0" hangingPunct="0">
              <a:defRPr sz="3200">
                <a:solidFill>
                  <a:schemeClr val="tx1"/>
                </a:solidFill>
                <a:latin typeface="Times New Roman" pitchFamily="18" charset="0"/>
              </a:defRPr>
            </a:lvl1pPr>
            <a:lvl2pPr marL="742950" indent="-285750" defTabSz="1042988" eaLnBrk="0" hangingPunct="0">
              <a:defRPr sz="3200">
                <a:solidFill>
                  <a:schemeClr val="tx1"/>
                </a:solidFill>
                <a:latin typeface="Times New Roman" pitchFamily="18" charset="0"/>
              </a:defRPr>
            </a:lvl2pPr>
            <a:lvl3pPr marL="1143000" indent="-228600" defTabSz="1042988" eaLnBrk="0" hangingPunct="0">
              <a:defRPr sz="3200">
                <a:solidFill>
                  <a:schemeClr val="tx1"/>
                </a:solidFill>
                <a:latin typeface="Times New Roman" pitchFamily="18" charset="0"/>
              </a:defRPr>
            </a:lvl3pPr>
            <a:lvl4pPr marL="1600200" indent="-228600" defTabSz="1042988" eaLnBrk="0" hangingPunct="0">
              <a:defRPr sz="3200">
                <a:solidFill>
                  <a:schemeClr val="tx1"/>
                </a:solidFill>
                <a:latin typeface="Times New Roman" pitchFamily="18" charset="0"/>
              </a:defRPr>
            </a:lvl4pPr>
            <a:lvl5pPr marL="2057400" indent="-228600" defTabSz="1042988" eaLnBrk="0" hangingPunct="0">
              <a:defRPr sz="3200">
                <a:solidFill>
                  <a:schemeClr val="tx1"/>
                </a:solidFill>
                <a:latin typeface="Times New Roman" pitchFamily="18" charset="0"/>
              </a:defRPr>
            </a:lvl5pPr>
            <a:lvl6pPr marL="2514600" indent="-228600" defTabSz="1042988" eaLnBrk="0" fontAlgn="base" hangingPunct="0">
              <a:spcBef>
                <a:spcPct val="0"/>
              </a:spcBef>
              <a:spcAft>
                <a:spcPct val="0"/>
              </a:spcAft>
              <a:defRPr sz="3200">
                <a:solidFill>
                  <a:schemeClr val="tx1"/>
                </a:solidFill>
                <a:latin typeface="Times New Roman" pitchFamily="18" charset="0"/>
              </a:defRPr>
            </a:lvl6pPr>
            <a:lvl7pPr marL="2971800" indent="-228600" defTabSz="1042988" eaLnBrk="0" fontAlgn="base" hangingPunct="0">
              <a:spcBef>
                <a:spcPct val="0"/>
              </a:spcBef>
              <a:spcAft>
                <a:spcPct val="0"/>
              </a:spcAft>
              <a:defRPr sz="3200">
                <a:solidFill>
                  <a:schemeClr val="tx1"/>
                </a:solidFill>
                <a:latin typeface="Times New Roman" pitchFamily="18" charset="0"/>
              </a:defRPr>
            </a:lvl7pPr>
            <a:lvl8pPr marL="3429000" indent="-228600" defTabSz="1042988" eaLnBrk="0" fontAlgn="base" hangingPunct="0">
              <a:spcBef>
                <a:spcPct val="0"/>
              </a:spcBef>
              <a:spcAft>
                <a:spcPct val="0"/>
              </a:spcAft>
              <a:defRPr sz="3200">
                <a:solidFill>
                  <a:schemeClr val="tx1"/>
                </a:solidFill>
                <a:latin typeface="Times New Roman" pitchFamily="18" charset="0"/>
              </a:defRPr>
            </a:lvl8pPr>
            <a:lvl9pPr marL="3886200" indent="-228600" defTabSz="1042988"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sv-SE" altLang="sv-SE" sz="1800">
              <a:latin typeface="Arial" charset="0"/>
            </a:endParaRPr>
          </a:p>
        </p:txBody>
      </p:sp>
      <p:sp>
        <p:nvSpPr>
          <p:cNvPr id="11272" name="Rectangle 6"/>
          <p:cNvSpPr>
            <a:spLocks noChangeArrowheads="1"/>
          </p:cNvSpPr>
          <p:nvPr/>
        </p:nvSpPr>
        <p:spPr bwMode="auto">
          <a:xfrm>
            <a:off x="0" y="-286681"/>
            <a:ext cx="306111" cy="5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38" tIns="40069" rIns="80138" bIns="40069" anchor="ct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40000"/>
              </a:spcBef>
              <a:buClr>
                <a:schemeClr val="accent2"/>
              </a:buClr>
              <a:buFontTx/>
              <a:buChar char="•"/>
            </a:pPr>
            <a:endParaRPr lang="sv-SE" altLang="sv-SE"/>
          </a:p>
        </p:txBody>
      </p:sp>
      <p:sp>
        <p:nvSpPr>
          <p:cNvPr id="11273" name="Rectangle 7"/>
          <p:cNvSpPr>
            <a:spLocks noChangeArrowheads="1"/>
          </p:cNvSpPr>
          <p:nvPr/>
        </p:nvSpPr>
        <p:spPr bwMode="auto">
          <a:xfrm>
            <a:off x="0" y="2904794"/>
            <a:ext cx="306111" cy="5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38" tIns="40069" rIns="80138" bIns="40069" anchor="ct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40000"/>
              </a:spcBef>
              <a:buClr>
                <a:schemeClr val="accent2"/>
              </a:buClr>
              <a:buFontTx/>
              <a:buChar char="•"/>
            </a:pPr>
            <a:endParaRPr lang="sv-SE" altLang="sv-SE"/>
          </a:p>
        </p:txBody>
      </p:sp>
      <p:graphicFrame>
        <p:nvGraphicFramePr>
          <p:cNvPr id="11266" name="Object 8"/>
          <p:cNvGraphicFramePr>
            <a:graphicFrameLocks noChangeAspect="1"/>
          </p:cNvGraphicFramePr>
          <p:nvPr>
            <p:extLst>
              <p:ext uri="{D42A27DB-BD31-4B8C-83A1-F6EECF244321}">
                <p14:modId xmlns:p14="http://schemas.microsoft.com/office/powerpoint/2010/main" val="3400797353"/>
              </p:ext>
            </p:extLst>
          </p:nvPr>
        </p:nvGraphicFramePr>
        <p:xfrm>
          <a:off x="1259632" y="3478157"/>
          <a:ext cx="2882864" cy="614687"/>
        </p:xfrm>
        <a:graphic>
          <a:graphicData uri="http://schemas.openxmlformats.org/presentationml/2006/ole">
            <mc:AlternateContent xmlns:mc="http://schemas.openxmlformats.org/markup-compatibility/2006">
              <mc:Choice xmlns:v="urn:schemas-microsoft-com:vml" Requires="v">
                <p:oleObj spid="_x0000_s227370" name="Formel" r:id="rId5" imgW="2641320" imgH="558720" progId="Equation.3">
                  <p:embed/>
                </p:oleObj>
              </mc:Choice>
              <mc:Fallback>
                <p:oleObj name="Formel" r:id="rId5" imgW="2641320" imgH="558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3478157"/>
                        <a:ext cx="2882864" cy="61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4" name="Rectangle 10"/>
          <p:cNvSpPr>
            <a:spLocks noChangeArrowheads="1"/>
          </p:cNvSpPr>
          <p:nvPr/>
        </p:nvSpPr>
        <p:spPr bwMode="auto">
          <a:xfrm>
            <a:off x="343392" y="158351"/>
            <a:ext cx="8544081" cy="2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7" tIns="47304" rIns="94607" bIns="47304" anchorCtr="1"/>
          <a:lstStyle>
            <a:lvl1pPr defTabSz="1041400" eaLnBrk="0" hangingPunct="0">
              <a:defRPr sz="3200">
                <a:solidFill>
                  <a:schemeClr val="tx1"/>
                </a:solidFill>
                <a:latin typeface="Times New Roman" pitchFamily="18" charset="0"/>
              </a:defRPr>
            </a:lvl1pPr>
            <a:lvl2pPr marL="742950" indent="-285750" defTabSz="1041400" eaLnBrk="0" hangingPunct="0">
              <a:defRPr sz="3200">
                <a:solidFill>
                  <a:schemeClr val="tx1"/>
                </a:solidFill>
                <a:latin typeface="Times New Roman" pitchFamily="18" charset="0"/>
              </a:defRPr>
            </a:lvl2pPr>
            <a:lvl3pPr marL="1143000" indent="-228600" defTabSz="1041400" eaLnBrk="0" hangingPunct="0">
              <a:defRPr sz="3200">
                <a:solidFill>
                  <a:schemeClr val="tx1"/>
                </a:solidFill>
                <a:latin typeface="Times New Roman" pitchFamily="18" charset="0"/>
              </a:defRPr>
            </a:lvl3pPr>
            <a:lvl4pPr marL="1600200" indent="-228600" defTabSz="1041400" eaLnBrk="0" hangingPunct="0">
              <a:defRPr sz="3200">
                <a:solidFill>
                  <a:schemeClr val="tx1"/>
                </a:solidFill>
                <a:latin typeface="Times New Roman" pitchFamily="18" charset="0"/>
              </a:defRPr>
            </a:lvl4pPr>
            <a:lvl5pPr marL="2057400" indent="-228600" defTabSz="1041400" eaLnBrk="0" hangingPunct="0">
              <a:defRPr sz="3200">
                <a:solidFill>
                  <a:schemeClr val="tx1"/>
                </a:solidFill>
                <a:latin typeface="Times New Roman" pitchFamily="18" charset="0"/>
              </a:defRPr>
            </a:lvl5pPr>
            <a:lvl6pPr marL="2514600" indent="-228600" defTabSz="1041400" eaLnBrk="0" fontAlgn="base" hangingPunct="0">
              <a:spcBef>
                <a:spcPct val="0"/>
              </a:spcBef>
              <a:spcAft>
                <a:spcPct val="0"/>
              </a:spcAft>
              <a:defRPr sz="3200">
                <a:solidFill>
                  <a:schemeClr val="tx1"/>
                </a:solidFill>
                <a:latin typeface="Times New Roman" pitchFamily="18" charset="0"/>
              </a:defRPr>
            </a:lvl6pPr>
            <a:lvl7pPr marL="2971800" indent="-228600" defTabSz="1041400" eaLnBrk="0" fontAlgn="base" hangingPunct="0">
              <a:spcBef>
                <a:spcPct val="0"/>
              </a:spcBef>
              <a:spcAft>
                <a:spcPct val="0"/>
              </a:spcAft>
              <a:defRPr sz="3200">
                <a:solidFill>
                  <a:schemeClr val="tx1"/>
                </a:solidFill>
                <a:latin typeface="Times New Roman" pitchFamily="18" charset="0"/>
              </a:defRPr>
            </a:lvl7pPr>
            <a:lvl8pPr marL="3429000" indent="-228600" defTabSz="1041400" eaLnBrk="0" fontAlgn="base" hangingPunct="0">
              <a:spcBef>
                <a:spcPct val="0"/>
              </a:spcBef>
              <a:spcAft>
                <a:spcPct val="0"/>
              </a:spcAft>
              <a:defRPr sz="3200">
                <a:solidFill>
                  <a:schemeClr val="tx1"/>
                </a:solidFill>
                <a:latin typeface="Times New Roman" pitchFamily="18" charset="0"/>
              </a:defRPr>
            </a:lvl8pPr>
            <a:lvl9pPr marL="3886200" indent="-228600" defTabSz="1041400" eaLnBrk="0" fontAlgn="base" hangingPunct="0">
              <a:spcBef>
                <a:spcPct val="0"/>
              </a:spcBef>
              <a:spcAft>
                <a:spcPct val="0"/>
              </a:spcAft>
              <a:defRPr sz="3200">
                <a:solidFill>
                  <a:schemeClr val="tx1"/>
                </a:solidFill>
                <a:latin typeface="Times New Roman" pitchFamily="18" charset="0"/>
              </a:defRPr>
            </a:lvl9pPr>
          </a:lstStyle>
          <a:p>
            <a:pPr algn="ctr"/>
            <a:endParaRPr lang="sv-SE" altLang="sv-SE" sz="1800" b="1">
              <a:solidFill>
                <a:srgbClr val="000099"/>
              </a:solidFill>
            </a:endParaRPr>
          </a:p>
        </p:txBody>
      </p:sp>
      <p:graphicFrame>
        <p:nvGraphicFramePr>
          <p:cNvPr id="11267" name="Object 11"/>
          <p:cNvGraphicFramePr>
            <a:graphicFrameLocks noGrp="1" noChangeAspect="1"/>
          </p:cNvGraphicFramePr>
          <p:nvPr>
            <p:ph sz="half" idx="2"/>
            <p:extLst>
              <p:ext uri="{D42A27DB-BD31-4B8C-83A1-F6EECF244321}">
                <p14:modId xmlns:p14="http://schemas.microsoft.com/office/powerpoint/2010/main" val="899856456"/>
              </p:ext>
            </p:extLst>
          </p:nvPr>
        </p:nvGraphicFramePr>
        <p:xfrm>
          <a:off x="4932040" y="1198423"/>
          <a:ext cx="4211960" cy="4812404"/>
        </p:xfrm>
        <a:graphic>
          <a:graphicData uri="http://schemas.openxmlformats.org/presentationml/2006/ole">
            <mc:AlternateContent xmlns:mc="http://schemas.openxmlformats.org/markup-compatibility/2006">
              <mc:Choice xmlns:v="urn:schemas-microsoft-com:vml" Requires="v">
                <p:oleObj spid="_x0000_s227371" name="Graph" r:id="rId7" imgW="3634200" imgH="4327200" progId="">
                  <p:embed/>
                </p:oleObj>
              </mc:Choice>
              <mc:Fallback>
                <p:oleObj name="Graph" r:id="rId7" imgW="3634200" imgH="43272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040" y="1198423"/>
                        <a:ext cx="4211960" cy="4812404"/>
                      </a:xfrm>
                      <a:prstGeom prst="rect">
                        <a:avLst/>
                      </a:prstGeom>
                      <a:noFill/>
                      <a:ln>
                        <a:noFill/>
                      </a:ln>
                      <a:effectLst/>
                      <a:extLst/>
                    </p:spPr>
                  </p:pic>
                </p:oleObj>
              </mc:Fallback>
            </mc:AlternateContent>
          </a:graphicData>
        </a:graphic>
      </p:graphicFrame>
      <p:sp>
        <p:nvSpPr>
          <p:cNvPr id="11275" name="Text Box 14"/>
          <p:cNvSpPr txBox="1">
            <a:spLocks noChangeArrowheads="1"/>
          </p:cNvSpPr>
          <p:nvPr/>
        </p:nvSpPr>
        <p:spPr bwMode="auto">
          <a:xfrm>
            <a:off x="5508104" y="784202"/>
            <a:ext cx="3635896" cy="58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4607" tIns="47304" rIns="94607" bIns="47304" anchorCtr="1">
            <a:spAutoFit/>
          </a:bodyPr>
          <a:lstStyle>
            <a:lvl1pPr marL="285750" indent="-285750" defTabSz="1041400" eaLnBrk="0" hangingPunct="0">
              <a:defRPr sz="3200">
                <a:solidFill>
                  <a:schemeClr val="tx1"/>
                </a:solidFill>
                <a:latin typeface="Times New Roman" pitchFamily="18" charset="0"/>
              </a:defRPr>
            </a:lvl1pPr>
            <a:lvl2pPr marL="742950" indent="-285750" defTabSz="1041400" eaLnBrk="0" hangingPunct="0">
              <a:defRPr sz="3200">
                <a:solidFill>
                  <a:schemeClr val="tx1"/>
                </a:solidFill>
                <a:latin typeface="Times New Roman" pitchFamily="18" charset="0"/>
              </a:defRPr>
            </a:lvl2pPr>
            <a:lvl3pPr marL="1143000" indent="-228600" defTabSz="1041400" eaLnBrk="0" hangingPunct="0">
              <a:defRPr sz="3200">
                <a:solidFill>
                  <a:schemeClr val="tx1"/>
                </a:solidFill>
                <a:latin typeface="Times New Roman" pitchFamily="18" charset="0"/>
              </a:defRPr>
            </a:lvl3pPr>
            <a:lvl4pPr marL="1600200" indent="-228600" defTabSz="1041400" eaLnBrk="0" hangingPunct="0">
              <a:defRPr sz="3200">
                <a:solidFill>
                  <a:schemeClr val="tx1"/>
                </a:solidFill>
                <a:latin typeface="Times New Roman" pitchFamily="18" charset="0"/>
              </a:defRPr>
            </a:lvl4pPr>
            <a:lvl5pPr marL="2057400" indent="-228600" defTabSz="1041400" eaLnBrk="0" hangingPunct="0">
              <a:defRPr sz="3200">
                <a:solidFill>
                  <a:schemeClr val="tx1"/>
                </a:solidFill>
                <a:latin typeface="Times New Roman" pitchFamily="18" charset="0"/>
              </a:defRPr>
            </a:lvl5pPr>
            <a:lvl6pPr marL="2514600" indent="-228600" defTabSz="1041400" eaLnBrk="0" fontAlgn="base" hangingPunct="0">
              <a:spcBef>
                <a:spcPct val="0"/>
              </a:spcBef>
              <a:spcAft>
                <a:spcPct val="0"/>
              </a:spcAft>
              <a:defRPr sz="3200">
                <a:solidFill>
                  <a:schemeClr val="tx1"/>
                </a:solidFill>
                <a:latin typeface="Times New Roman" pitchFamily="18" charset="0"/>
              </a:defRPr>
            </a:lvl6pPr>
            <a:lvl7pPr marL="2971800" indent="-228600" defTabSz="1041400" eaLnBrk="0" fontAlgn="base" hangingPunct="0">
              <a:spcBef>
                <a:spcPct val="0"/>
              </a:spcBef>
              <a:spcAft>
                <a:spcPct val="0"/>
              </a:spcAft>
              <a:defRPr sz="3200">
                <a:solidFill>
                  <a:schemeClr val="tx1"/>
                </a:solidFill>
                <a:latin typeface="Times New Roman" pitchFamily="18" charset="0"/>
              </a:defRPr>
            </a:lvl7pPr>
            <a:lvl8pPr marL="3429000" indent="-228600" defTabSz="1041400" eaLnBrk="0" fontAlgn="base" hangingPunct="0">
              <a:spcBef>
                <a:spcPct val="0"/>
              </a:spcBef>
              <a:spcAft>
                <a:spcPct val="0"/>
              </a:spcAft>
              <a:defRPr sz="3200">
                <a:solidFill>
                  <a:schemeClr val="tx1"/>
                </a:solidFill>
                <a:latin typeface="Times New Roman" pitchFamily="18" charset="0"/>
              </a:defRPr>
            </a:lvl8pPr>
            <a:lvl9pPr marL="3886200" indent="-228600" defTabSz="1041400" eaLnBrk="0" fontAlgn="base" hangingPunct="0">
              <a:spcBef>
                <a:spcPct val="0"/>
              </a:spcBef>
              <a:spcAft>
                <a:spcPct val="0"/>
              </a:spcAft>
              <a:defRPr sz="3200">
                <a:solidFill>
                  <a:schemeClr val="tx1"/>
                </a:solidFill>
                <a:latin typeface="Times New Roman" pitchFamily="18" charset="0"/>
              </a:defRPr>
            </a:lvl9pPr>
          </a:lstStyle>
          <a:p>
            <a:pPr>
              <a:spcBef>
                <a:spcPct val="40000"/>
              </a:spcBef>
              <a:buClr>
                <a:schemeClr val="accent2"/>
              </a:buClr>
            </a:pPr>
            <a:r>
              <a:rPr lang="en-US" altLang="sv-SE" sz="1600" dirty="0" smtClean="0">
                <a:solidFill>
                  <a:srgbClr val="2E23B9"/>
                </a:solidFill>
              </a:rPr>
              <a:t>2:1 mixture D</a:t>
            </a:r>
            <a:r>
              <a:rPr lang="en-US" altLang="sv-SE" sz="1600" baseline="-25000" dirty="0" smtClean="0">
                <a:solidFill>
                  <a:srgbClr val="2E23B9"/>
                </a:solidFill>
              </a:rPr>
              <a:t>2</a:t>
            </a:r>
            <a:r>
              <a:rPr lang="en-US" altLang="sv-SE" sz="1600" dirty="0" smtClean="0">
                <a:solidFill>
                  <a:srgbClr val="2E23B9"/>
                </a:solidFill>
              </a:rPr>
              <a:t>+O</a:t>
            </a:r>
            <a:r>
              <a:rPr lang="en-US" altLang="sv-SE" sz="1600" baseline="-25000" dirty="0" smtClean="0">
                <a:solidFill>
                  <a:srgbClr val="2E23B9"/>
                </a:solidFill>
              </a:rPr>
              <a:t>2</a:t>
            </a:r>
            <a:r>
              <a:rPr lang="en-US" altLang="sv-SE" sz="1600" dirty="0" smtClean="0">
                <a:solidFill>
                  <a:srgbClr val="2E23B9"/>
                </a:solidFill>
              </a:rPr>
              <a:t> over PuO</a:t>
            </a:r>
            <a:r>
              <a:rPr lang="en-US" altLang="sv-SE" sz="1600" baseline="-25000" dirty="0" smtClean="0">
                <a:solidFill>
                  <a:srgbClr val="2E23B9"/>
                </a:solidFill>
              </a:rPr>
              <a:t>2</a:t>
            </a:r>
            <a:r>
              <a:rPr lang="en-US" altLang="sv-SE" sz="1600" dirty="0" smtClean="0">
                <a:solidFill>
                  <a:srgbClr val="2E23B9"/>
                </a:solidFill>
              </a:rPr>
              <a:t>(s), 25 </a:t>
            </a:r>
            <a:r>
              <a:rPr lang="en-US" altLang="sv-SE" sz="1600" dirty="0" smtClean="0">
                <a:solidFill>
                  <a:srgbClr val="2E23B9"/>
                </a:solidFill>
                <a:cs typeface="Times New Roman" pitchFamily="18" charset="0"/>
              </a:rPr>
              <a:t>°</a:t>
            </a:r>
            <a:r>
              <a:rPr lang="en-US" altLang="sv-SE" sz="1600" dirty="0" smtClean="0">
                <a:solidFill>
                  <a:srgbClr val="2E23B9"/>
                </a:solidFill>
              </a:rPr>
              <a:t>C [</a:t>
            </a:r>
            <a:r>
              <a:rPr lang="en-US" altLang="sv-SE" sz="1600" dirty="0" err="1" smtClean="0">
                <a:solidFill>
                  <a:srgbClr val="2E23B9"/>
                </a:solidFill>
              </a:rPr>
              <a:t>Haschke</a:t>
            </a:r>
            <a:r>
              <a:rPr lang="en-US" altLang="sv-SE" sz="1600" dirty="0" smtClean="0">
                <a:solidFill>
                  <a:srgbClr val="2E23B9"/>
                </a:solidFill>
              </a:rPr>
              <a:t> et al., J. All. Comp. 1996].</a:t>
            </a:r>
            <a:endParaRPr lang="en-US" altLang="sv-SE" sz="1600" dirty="0">
              <a:solidFill>
                <a:srgbClr val="2E23B9"/>
              </a:solidFill>
            </a:endParaRPr>
          </a:p>
        </p:txBody>
      </p:sp>
      <p:sp>
        <p:nvSpPr>
          <p:cNvPr id="11276" name="Text Box 15"/>
          <p:cNvSpPr txBox="1">
            <a:spLocks noChangeArrowheads="1"/>
          </p:cNvSpPr>
          <p:nvPr/>
        </p:nvSpPr>
        <p:spPr bwMode="auto">
          <a:xfrm>
            <a:off x="3083742" y="228889"/>
            <a:ext cx="3956473" cy="48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4607" tIns="47304" rIns="94607" bIns="47304" anchorCtr="1">
            <a:spAutoFit/>
          </a:bodyPr>
          <a:lstStyle>
            <a:lvl1pPr marL="285750" indent="-285750" defTabSz="1041400" eaLnBrk="0" hangingPunct="0">
              <a:defRPr sz="3200">
                <a:solidFill>
                  <a:schemeClr val="tx1"/>
                </a:solidFill>
                <a:latin typeface="Times New Roman" pitchFamily="18" charset="0"/>
              </a:defRPr>
            </a:lvl1pPr>
            <a:lvl2pPr marL="742950" indent="-285750" defTabSz="1041400" eaLnBrk="0" hangingPunct="0">
              <a:defRPr sz="3200">
                <a:solidFill>
                  <a:schemeClr val="tx1"/>
                </a:solidFill>
                <a:latin typeface="Times New Roman" pitchFamily="18" charset="0"/>
              </a:defRPr>
            </a:lvl2pPr>
            <a:lvl3pPr marL="1143000" indent="-228600" defTabSz="1041400" eaLnBrk="0" hangingPunct="0">
              <a:defRPr sz="3200">
                <a:solidFill>
                  <a:schemeClr val="tx1"/>
                </a:solidFill>
                <a:latin typeface="Times New Roman" pitchFamily="18" charset="0"/>
              </a:defRPr>
            </a:lvl3pPr>
            <a:lvl4pPr marL="1600200" indent="-228600" defTabSz="1041400" eaLnBrk="0" hangingPunct="0">
              <a:defRPr sz="3200">
                <a:solidFill>
                  <a:schemeClr val="tx1"/>
                </a:solidFill>
                <a:latin typeface="Times New Roman" pitchFamily="18" charset="0"/>
              </a:defRPr>
            </a:lvl4pPr>
            <a:lvl5pPr marL="2057400" indent="-228600" defTabSz="1041400" eaLnBrk="0" hangingPunct="0">
              <a:defRPr sz="3200">
                <a:solidFill>
                  <a:schemeClr val="tx1"/>
                </a:solidFill>
                <a:latin typeface="Times New Roman" pitchFamily="18" charset="0"/>
              </a:defRPr>
            </a:lvl5pPr>
            <a:lvl6pPr marL="2514600" indent="-228600" defTabSz="1041400" eaLnBrk="0" fontAlgn="base" hangingPunct="0">
              <a:spcBef>
                <a:spcPct val="0"/>
              </a:spcBef>
              <a:spcAft>
                <a:spcPct val="0"/>
              </a:spcAft>
              <a:defRPr sz="3200">
                <a:solidFill>
                  <a:schemeClr val="tx1"/>
                </a:solidFill>
                <a:latin typeface="Times New Roman" pitchFamily="18" charset="0"/>
              </a:defRPr>
            </a:lvl6pPr>
            <a:lvl7pPr marL="2971800" indent="-228600" defTabSz="1041400" eaLnBrk="0" fontAlgn="base" hangingPunct="0">
              <a:spcBef>
                <a:spcPct val="0"/>
              </a:spcBef>
              <a:spcAft>
                <a:spcPct val="0"/>
              </a:spcAft>
              <a:defRPr sz="3200">
                <a:solidFill>
                  <a:schemeClr val="tx1"/>
                </a:solidFill>
                <a:latin typeface="Times New Roman" pitchFamily="18" charset="0"/>
              </a:defRPr>
            </a:lvl7pPr>
            <a:lvl8pPr marL="3429000" indent="-228600" defTabSz="1041400" eaLnBrk="0" fontAlgn="base" hangingPunct="0">
              <a:spcBef>
                <a:spcPct val="0"/>
              </a:spcBef>
              <a:spcAft>
                <a:spcPct val="0"/>
              </a:spcAft>
              <a:defRPr sz="3200">
                <a:solidFill>
                  <a:schemeClr val="tx1"/>
                </a:solidFill>
                <a:latin typeface="Times New Roman" pitchFamily="18" charset="0"/>
              </a:defRPr>
            </a:lvl8pPr>
            <a:lvl9pPr marL="3886200" indent="-228600" defTabSz="1041400" eaLnBrk="0" fontAlgn="base" hangingPunct="0">
              <a:spcBef>
                <a:spcPct val="0"/>
              </a:spcBef>
              <a:spcAft>
                <a:spcPct val="0"/>
              </a:spcAft>
              <a:defRPr sz="3200">
                <a:solidFill>
                  <a:schemeClr val="tx1"/>
                </a:solidFill>
                <a:latin typeface="Times New Roman" pitchFamily="18" charset="0"/>
              </a:defRPr>
            </a:lvl9pPr>
          </a:lstStyle>
          <a:p>
            <a:pPr>
              <a:spcBef>
                <a:spcPct val="40000"/>
              </a:spcBef>
              <a:buClr>
                <a:schemeClr val="accent2"/>
              </a:buClr>
            </a:pPr>
            <a:r>
              <a:rPr lang="sv-SE" altLang="sv-SE" sz="2500" b="1" dirty="0" err="1">
                <a:solidFill>
                  <a:srgbClr val="000099"/>
                </a:solidFill>
              </a:rPr>
              <a:t>Recombination</a:t>
            </a:r>
            <a:r>
              <a:rPr lang="sv-SE" altLang="sv-SE" sz="2500" b="1" dirty="0">
                <a:solidFill>
                  <a:srgbClr val="000099"/>
                </a:solidFill>
              </a:rPr>
              <a:t> </a:t>
            </a:r>
            <a:r>
              <a:rPr lang="sv-SE" altLang="sv-SE" sz="2500" b="1" dirty="0" err="1">
                <a:solidFill>
                  <a:srgbClr val="000099"/>
                </a:solidFill>
              </a:rPr>
              <a:t>reactions</a:t>
            </a:r>
            <a:endParaRPr lang="sv-SE" altLang="sv-SE" sz="2500" b="1" dirty="0">
              <a:solidFill>
                <a:srgbClr val="000099"/>
              </a:solidFill>
            </a:endParaRPr>
          </a:p>
        </p:txBody>
      </p:sp>
    </p:spTree>
    <p:extLst>
      <p:ext uri="{BB962C8B-B14F-4D97-AF65-F5344CB8AC3E}">
        <p14:creationId xmlns:p14="http://schemas.microsoft.com/office/powerpoint/2010/main" val="33697217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bwMode="auto">
          <a:xfrm>
            <a:off x="570058" y="1777841"/>
            <a:ext cx="8029672" cy="2871895"/>
          </a:xfrm>
          <a:noFill/>
          <a:ln>
            <a:solidFill>
              <a:srgbClr val="99CCFF"/>
            </a:solidFill>
            <a:miter lim="800000"/>
            <a:headEnd/>
            <a:tailEnd/>
          </a:ln>
        </p:spPr>
        <p:txBody>
          <a:bodyPr vert="horz" wrap="square" lIns="94607" tIns="47304" rIns="94607" bIns="47304" numCol="1" anchor="t" anchorCtr="1" compatLnSpc="1">
            <a:prstTxWarp prst="textNoShape">
              <a:avLst/>
            </a:prstTxWarp>
          </a:bodyPr>
          <a:lstStyle/>
          <a:p>
            <a:endParaRPr lang="sv-SE" sz="2100" dirty="0" smtClean="0">
              <a:latin typeface="Times New Roman" pitchFamily="18" charset="0"/>
              <a:cs typeface="Times New Roman" pitchFamily="18" charset="0"/>
            </a:endParaRPr>
          </a:p>
          <a:p>
            <a:endParaRPr lang="sv-SE" sz="2100" dirty="0" smtClean="0">
              <a:latin typeface="Times New Roman" pitchFamily="18" charset="0"/>
              <a:cs typeface="Times New Roman" pitchFamily="18" charset="0"/>
            </a:endParaRPr>
          </a:p>
          <a:p>
            <a:pPr>
              <a:buFontTx/>
              <a:buNone/>
            </a:pPr>
            <a:r>
              <a:rPr lang="sv-SE" sz="3500" dirty="0" err="1" smtClean="0">
                <a:solidFill>
                  <a:srgbClr val="000099"/>
                </a:solidFill>
                <a:latin typeface="Times New Roman" pitchFamily="18" charset="0"/>
                <a:cs typeface="Times New Roman" pitchFamily="18" charset="0"/>
              </a:rPr>
              <a:t>Thank</a:t>
            </a:r>
            <a:r>
              <a:rPr lang="sv-SE" sz="3500" dirty="0" smtClean="0">
                <a:solidFill>
                  <a:srgbClr val="000099"/>
                </a:solidFill>
                <a:latin typeface="Times New Roman" pitchFamily="18" charset="0"/>
                <a:cs typeface="Times New Roman" pitchFamily="18" charset="0"/>
              </a:rPr>
              <a:t>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8247062" cy="576064"/>
          </a:xfrm>
        </p:spPr>
        <p:txBody>
          <a:bodyPr/>
          <a:lstStyle/>
          <a:p>
            <a:pPr algn="ctr"/>
            <a:r>
              <a:rPr lang="sv-SE" sz="2400" dirty="0" smtClean="0">
                <a:solidFill>
                  <a:srgbClr val="000099"/>
                </a:solidFill>
              </a:rPr>
              <a:t>Recent </a:t>
            </a:r>
            <a:r>
              <a:rPr lang="sv-SE" sz="2400" dirty="0" err="1" smtClean="0">
                <a:solidFill>
                  <a:srgbClr val="000099"/>
                </a:solidFill>
              </a:rPr>
              <a:t>results</a:t>
            </a:r>
            <a:r>
              <a:rPr lang="sv-SE" sz="2400" dirty="0" smtClean="0">
                <a:solidFill>
                  <a:srgbClr val="000099"/>
                </a:solidFill>
              </a:rPr>
              <a:t> from a </a:t>
            </a:r>
            <a:r>
              <a:rPr lang="sv-SE" sz="2400" dirty="0" err="1" smtClean="0">
                <a:solidFill>
                  <a:srgbClr val="000099"/>
                </a:solidFill>
              </a:rPr>
              <a:t>Ph</a:t>
            </a:r>
            <a:r>
              <a:rPr lang="sv-SE" sz="2400" dirty="0" smtClean="0">
                <a:solidFill>
                  <a:srgbClr val="000099"/>
                </a:solidFill>
              </a:rPr>
              <a:t>. D. </a:t>
            </a:r>
            <a:r>
              <a:rPr lang="sv-SE" sz="2400" dirty="0" err="1" smtClean="0">
                <a:solidFill>
                  <a:srgbClr val="000099"/>
                </a:solidFill>
              </a:rPr>
              <a:t>thesis</a:t>
            </a:r>
            <a:r>
              <a:rPr lang="sv-SE" sz="2400" dirty="0" smtClean="0">
                <a:solidFill>
                  <a:srgbClr val="000099"/>
                </a:solidFill>
              </a:rPr>
              <a:t> at Chalmers</a:t>
            </a:r>
            <a:endParaRPr lang="sv-SE" sz="2400" dirty="0">
              <a:solidFill>
                <a:srgbClr val="000099"/>
              </a:solidFill>
            </a:endParaRPr>
          </a:p>
        </p:txBody>
      </p:sp>
      <p:sp>
        <p:nvSpPr>
          <p:cNvPr id="3" name="textruta 2"/>
          <p:cNvSpPr txBox="1"/>
          <p:nvPr/>
        </p:nvSpPr>
        <p:spPr>
          <a:xfrm>
            <a:off x="500681" y="980728"/>
            <a:ext cx="8319789" cy="4770537"/>
          </a:xfrm>
          <a:prstGeom prst="rect">
            <a:avLst/>
          </a:prstGeom>
          <a:noFill/>
          <a:ln>
            <a:solidFill>
              <a:schemeClr val="tx2">
                <a:lumMod val="40000"/>
                <a:lumOff val="60000"/>
              </a:schemeClr>
            </a:solidFill>
          </a:ln>
        </p:spPr>
        <p:txBody>
          <a:bodyPr wrap="square" rtlCol="0">
            <a:spAutoFit/>
          </a:bodyPr>
          <a:lstStyle/>
          <a:p>
            <a:pPr>
              <a:buClr>
                <a:srgbClr val="FF0000"/>
              </a:buClr>
            </a:pPr>
            <a:endParaRPr lang="en-US" sz="1600" dirty="0" smtClean="0"/>
          </a:p>
          <a:p>
            <a:pPr marL="285750" indent="-285750">
              <a:buClr>
                <a:srgbClr val="FF0000"/>
              </a:buClr>
              <a:buFont typeface="Arial" panose="020B0604020202020204" pitchFamily="34" charset="0"/>
              <a:buChar char="•"/>
            </a:pPr>
            <a:r>
              <a:rPr lang="en-US" sz="1600" dirty="0" smtClean="0"/>
              <a:t>In the </a:t>
            </a:r>
            <a:r>
              <a:rPr lang="en-US" sz="1600" b="1" dirty="0" smtClean="0">
                <a:solidFill>
                  <a:srgbClr val="000099"/>
                </a:solidFill>
              </a:rPr>
              <a:t>first experiment </a:t>
            </a:r>
            <a:r>
              <a:rPr lang="en-US" sz="1600" dirty="0" smtClean="0"/>
              <a:t>the effect of bromide on homogeneous alpha radiolysis was investigated. The major difficulty was the preparation of stable solutions of Pu(VI) at pH&gt;8 to avoid bromide loss. It is well known that Br- affects much </a:t>
            </a:r>
            <a:r>
              <a:rPr lang="el-GR" sz="1600" dirty="0" smtClean="0"/>
              <a:t>γ</a:t>
            </a:r>
            <a:r>
              <a:rPr lang="en-US" sz="1600" dirty="0" smtClean="0"/>
              <a:t>-radiolysis in H</a:t>
            </a:r>
            <a:r>
              <a:rPr lang="en-US" sz="1600" baseline="-25000" dirty="0" smtClean="0"/>
              <a:t>2</a:t>
            </a:r>
            <a:r>
              <a:rPr lang="en-US" sz="1600" dirty="0" smtClean="0"/>
              <a:t> saturated solutions, however </a:t>
            </a:r>
            <a:r>
              <a:rPr lang="el-GR" sz="1600" dirty="0" smtClean="0"/>
              <a:t>α</a:t>
            </a:r>
            <a:r>
              <a:rPr lang="en-US" sz="1600" dirty="0" smtClean="0"/>
              <a:t>-radiolysis dominates when spent fuel is expected to contact groundwater.</a:t>
            </a:r>
          </a:p>
          <a:p>
            <a:pPr>
              <a:buClr>
                <a:srgbClr val="FF0000"/>
              </a:buClr>
            </a:pPr>
            <a:endParaRPr lang="en-US" sz="1600" dirty="0" smtClean="0"/>
          </a:p>
          <a:p>
            <a:pPr marL="285750" indent="-285750">
              <a:buClr>
                <a:srgbClr val="FF0000"/>
              </a:buClr>
              <a:buFont typeface="Arial" panose="020B0604020202020204" pitchFamily="34" charset="0"/>
              <a:buChar char="•"/>
            </a:pPr>
            <a:r>
              <a:rPr lang="en-US" sz="1600" dirty="0" smtClean="0"/>
              <a:t>The </a:t>
            </a:r>
            <a:r>
              <a:rPr lang="en-US" sz="1600" b="1" dirty="0" smtClean="0">
                <a:solidFill>
                  <a:srgbClr val="000099"/>
                </a:solidFill>
              </a:rPr>
              <a:t>second experiment </a:t>
            </a:r>
            <a:r>
              <a:rPr lang="en-US" sz="1600" dirty="0" smtClean="0"/>
              <a:t>was based on the data of Nilsson &amp;</a:t>
            </a:r>
            <a:r>
              <a:rPr lang="en-US" sz="1600" dirty="0" err="1" smtClean="0"/>
              <a:t>Jonsson</a:t>
            </a:r>
            <a:r>
              <a:rPr lang="en-US" sz="1600" dirty="0" smtClean="0"/>
              <a:t>, J. </a:t>
            </a:r>
            <a:r>
              <a:rPr lang="en-US" sz="1600" dirty="0" err="1" smtClean="0"/>
              <a:t>Nucl</a:t>
            </a:r>
            <a:r>
              <a:rPr lang="en-US" sz="1600" dirty="0" smtClean="0"/>
              <a:t>. Mater. </a:t>
            </a:r>
            <a:r>
              <a:rPr lang="en-US" sz="1600" dirty="0" smtClean="0"/>
              <a:t>410 (</a:t>
            </a:r>
            <a:r>
              <a:rPr lang="en-US" sz="1600" dirty="0" smtClean="0"/>
              <a:t>2011</a:t>
            </a:r>
            <a:r>
              <a:rPr lang="en-US" sz="1600" dirty="0" smtClean="0"/>
              <a:t>) 89-93</a:t>
            </a:r>
            <a:r>
              <a:rPr lang="en-US" sz="1600" dirty="0" smtClean="0"/>
              <a:t>, reporting the majority of H</a:t>
            </a:r>
            <a:r>
              <a:rPr lang="en-US" sz="1600" baseline="-25000" dirty="0" smtClean="0"/>
              <a:t>2</a:t>
            </a:r>
            <a:r>
              <a:rPr lang="en-US" sz="1600" dirty="0" smtClean="0"/>
              <a:t>O</a:t>
            </a:r>
            <a:r>
              <a:rPr lang="en-US" sz="1600" baseline="-25000" dirty="0" smtClean="0"/>
              <a:t>2</a:t>
            </a:r>
            <a:r>
              <a:rPr lang="en-US" sz="1600" dirty="0" smtClean="0"/>
              <a:t> decomposed to water and O</a:t>
            </a:r>
            <a:r>
              <a:rPr lang="en-US" sz="1600" baseline="-25000" dirty="0" smtClean="0"/>
              <a:t>2</a:t>
            </a:r>
            <a:r>
              <a:rPr lang="en-US" sz="1600" dirty="0" smtClean="0"/>
              <a:t>. The first step in H</a:t>
            </a:r>
            <a:r>
              <a:rPr lang="en-US" sz="1600" baseline="-25000" dirty="0" smtClean="0"/>
              <a:t>2</a:t>
            </a:r>
            <a:r>
              <a:rPr lang="en-US" sz="1600" dirty="0" smtClean="0"/>
              <a:t>O</a:t>
            </a:r>
            <a:r>
              <a:rPr lang="en-US" sz="1600" baseline="-25000" dirty="0" smtClean="0"/>
              <a:t>2</a:t>
            </a:r>
            <a:r>
              <a:rPr lang="en-US" sz="1600" dirty="0" smtClean="0"/>
              <a:t> decomposition is bond breaking and formation of 2 OH· radicals. The reaction rates of </a:t>
            </a:r>
            <a:r>
              <a:rPr lang="en-US" sz="1600" dirty="0" smtClean="0">
                <a:solidFill>
                  <a:srgbClr val="000099"/>
                </a:solidFill>
              </a:rPr>
              <a:t>free</a:t>
            </a:r>
            <a:r>
              <a:rPr lang="en-US" sz="1600" dirty="0" smtClean="0"/>
              <a:t> OH-radicals with H</a:t>
            </a:r>
            <a:r>
              <a:rPr lang="en-US" sz="1600" baseline="-25000" dirty="0" smtClean="0"/>
              <a:t>2</a:t>
            </a:r>
            <a:r>
              <a:rPr lang="en-US" sz="1600" dirty="0" smtClean="0"/>
              <a:t>O</a:t>
            </a:r>
            <a:r>
              <a:rPr lang="en-US" sz="1600" baseline="-25000" dirty="0" smtClean="0"/>
              <a:t>2</a:t>
            </a:r>
            <a:r>
              <a:rPr lang="en-US" sz="1600" dirty="0" smtClean="0"/>
              <a:t> and H</a:t>
            </a:r>
            <a:r>
              <a:rPr lang="en-US" sz="1600" baseline="-25000" dirty="0" smtClean="0"/>
              <a:t>2</a:t>
            </a:r>
            <a:r>
              <a:rPr lang="en-US" sz="1600" dirty="0" smtClean="0"/>
              <a:t> are quite similar:</a:t>
            </a:r>
          </a:p>
          <a:p>
            <a:pPr>
              <a:buClr>
                <a:srgbClr val="FF0000"/>
              </a:buClr>
            </a:pPr>
            <a:r>
              <a:rPr lang="en-US" sz="1600" dirty="0" smtClean="0"/>
              <a:t>	OH· + H</a:t>
            </a:r>
            <a:r>
              <a:rPr lang="en-US" sz="1600" baseline="-25000" dirty="0" smtClean="0"/>
              <a:t>2</a:t>
            </a:r>
            <a:r>
              <a:rPr lang="en-US" sz="1600" dirty="0" smtClean="0"/>
              <a:t>O</a:t>
            </a:r>
            <a:r>
              <a:rPr lang="en-US" sz="1600" baseline="-25000" dirty="0" smtClean="0"/>
              <a:t>2</a:t>
            </a:r>
            <a:r>
              <a:rPr lang="en-US" sz="1600" dirty="0" smtClean="0"/>
              <a:t> = H</a:t>
            </a:r>
            <a:r>
              <a:rPr lang="en-US" sz="1600" baseline="-25000" dirty="0" smtClean="0"/>
              <a:t>2</a:t>
            </a:r>
            <a:r>
              <a:rPr lang="en-US" sz="1600" dirty="0" smtClean="0"/>
              <a:t>O + O-O-H·			k= 2.7 10</a:t>
            </a:r>
            <a:r>
              <a:rPr lang="en-US" sz="1600" baseline="30000" dirty="0" smtClean="0"/>
              <a:t>7</a:t>
            </a:r>
            <a:r>
              <a:rPr lang="en-US" sz="1600" dirty="0" smtClean="0"/>
              <a:t> M</a:t>
            </a:r>
            <a:r>
              <a:rPr lang="en-US" sz="1600" baseline="30000" dirty="0" smtClean="0"/>
              <a:t>-1 </a:t>
            </a:r>
            <a:r>
              <a:rPr lang="en-US" sz="1600" dirty="0" smtClean="0"/>
              <a:t>s</a:t>
            </a:r>
            <a:r>
              <a:rPr lang="en-US" sz="1600" baseline="30000" dirty="0" smtClean="0"/>
              <a:t>-1</a:t>
            </a:r>
            <a:r>
              <a:rPr lang="en-US" sz="1600" dirty="0" smtClean="0"/>
              <a:t>.</a:t>
            </a:r>
          </a:p>
          <a:p>
            <a:pPr>
              <a:buClr>
                <a:srgbClr val="FF0000"/>
              </a:buClr>
            </a:pPr>
            <a:r>
              <a:rPr lang="en-US" sz="1600" dirty="0"/>
              <a:t>	</a:t>
            </a:r>
            <a:r>
              <a:rPr lang="en-US" sz="1600" dirty="0" smtClean="0"/>
              <a:t>OH· + H</a:t>
            </a:r>
            <a:r>
              <a:rPr lang="en-US" sz="1600" baseline="-25000" dirty="0" smtClean="0"/>
              <a:t>2</a:t>
            </a:r>
            <a:r>
              <a:rPr lang="en-US" sz="1600" dirty="0" smtClean="0"/>
              <a:t> = H</a:t>
            </a:r>
            <a:r>
              <a:rPr lang="en-US" sz="1600" baseline="-25000" dirty="0" smtClean="0"/>
              <a:t>2</a:t>
            </a:r>
            <a:r>
              <a:rPr lang="en-US" sz="1600" dirty="0" smtClean="0"/>
              <a:t>O + H·				k = 4.3 10</a:t>
            </a:r>
            <a:r>
              <a:rPr lang="en-US" sz="1600" baseline="30000" dirty="0" smtClean="0"/>
              <a:t>7</a:t>
            </a:r>
            <a:r>
              <a:rPr lang="en-US" sz="1600" dirty="0" smtClean="0"/>
              <a:t> </a:t>
            </a:r>
            <a:r>
              <a:rPr lang="en-US" sz="1600" dirty="0"/>
              <a:t>M</a:t>
            </a:r>
            <a:r>
              <a:rPr lang="en-US" sz="1600" baseline="30000" dirty="0"/>
              <a:t>-1 </a:t>
            </a:r>
            <a:r>
              <a:rPr lang="en-US" sz="1600" dirty="0"/>
              <a:t>s</a:t>
            </a:r>
            <a:r>
              <a:rPr lang="en-US" sz="1600" baseline="30000" dirty="0"/>
              <a:t>-1</a:t>
            </a:r>
            <a:r>
              <a:rPr lang="en-US" sz="1600" dirty="0" smtClean="0"/>
              <a:t>.</a:t>
            </a:r>
          </a:p>
          <a:p>
            <a:pPr marL="271463">
              <a:buClr>
                <a:srgbClr val="FF0000"/>
              </a:buClr>
            </a:pPr>
            <a:r>
              <a:rPr lang="en-US" sz="1600" dirty="0" smtClean="0"/>
              <a:t>The decomposition of H</a:t>
            </a:r>
            <a:r>
              <a:rPr lang="en-US" sz="1600" baseline="-25000" dirty="0" smtClean="0"/>
              <a:t>2</a:t>
            </a:r>
            <a:r>
              <a:rPr lang="en-US" sz="1600" dirty="0" smtClean="0"/>
              <a:t>O</a:t>
            </a:r>
            <a:r>
              <a:rPr lang="en-US" sz="1600" baseline="-25000" dirty="0" smtClean="0"/>
              <a:t>2</a:t>
            </a:r>
            <a:r>
              <a:rPr lang="en-US" sz="1600" dirty="0" smtClean="0"/>
              <a:t> to water and O</a:t>
            </a:r>
            <a:r>
              <a:rPr lang="en-US" sz="1600" baseline="-25000" dirty="0" smtClean="0"/>
              <a:t>2</a:t>
            </a:r>
            <a:r>
              <a:rPr lang="en-US" sz="1600" dirty="0" smtClean="0"/>
              <a:t> indicates that the reaction of </a:t>
            </a:r>
            <a:r>
              <a:rPr lang="en-US" sz="1600" dirty="0" smtClean="0">
                <a:solidFill>
                  <a:srgbClr val="000099"/>
                </a:solidFill>
              </a:rPr>
              <a:t>surface bound</a:t>
            </a:r>
            <a:r>
              <a:rPr lang="en-US" sz="1600" dirty="0" smtClean="0"/>
              <a:t> OH· radicals proceeds with measurable rate. It is then worth attempting to measure their reaction with H</a:t>
            </a:r>
            <a:r>
              <a:rPr lang="en-US" sz="1600" baseline="-25000" dirty="0" smtClean="0"/>
              <a:t>2</a:t>
            </a:r>
            <a:r>
              <a:rPr lang="en-US" sz="1600" dirty="0" smtClean="0"/>
              <a:t>, but using D</a:t>
            </a:r>
            <a:r>
              <a:rPr lang="en-US" sz="1600" baseline="-25000" dirty="0" smtClean="0"/>
              <a:t>2</a:t>
            </a:r>
            <a:r>
              <a:rPr lang="en-US" sz="1600" dirty="0" smtClean="0"/>
              <a:t> instead in order to quantify its occurrence through HDO analysis.</a:t>
            </a:r>
          </a:p>
          <a:p>
            <a:pPr marL="271463">
              <a:buClr>
                <a:srgbClr val="FF0000"/>
              </a:buClr>
            </a:pPr>
            <a:endParaRPr lang="en-US" sz="1600" dirty="0" smtClean="0"/>
          </a:p>
          <a:p>
            <a:pPr marL="285750" indent="-285750">
              <a:buClr>
                <a:srgbClr val="FF0000"/>
              </a:buClr>
              <a:buFont typeface="Arial" panose="020B0604020202020204" pitchFamily="34" charset="0"/>
              <a:buChar char="•"/>
            </a:pPr>
            <a:r>
              <a:rPr lang="en-US" sz="1600" dirty="0" smtClean="0"/>
              <a:t>In the </a:t>
            </a:r>
            <a:r>
              <a:rPr lang="en-US" sz="1600" b="1" dirty="0" smtClean="0">
                <a:solidFill>
                  <a:srgbClr val="000099"/>
                </a:solidFill>
              </a:rPr>
              <a:t>third experiment </a:t>
            </a:r>
            <a:r>
              <a:rPr lang="en-US" sz="1600" dirty="0" smtClean="0"/>
              <a:t>the potential formation of HDO in the presence of D</a:t>
            </a:r>
            <a:r>
              <a:rPr lang="en-US" sz="1600" baseline="-25000" dirty="0" smtClean="0"/>
              <a:t>2</a:t>
            </a:r>
            <a:r>
              <a:rPr lang="en-US" sz="1600" dirty="0" smtClean="0"/>
              <a:t> was investigated. In this system dominated by the strong </a:t>
            </a:r>
            <a:r>
              <a:rPr lang="el-GR" sz="1600" dirty="0" smtClean="0"/>
              <a:t>α</a:t>
            </a:r>
            <a:r>
              <a:rPr lang="en-US" sz="1600" dirty="0" smtClean="0"/>
              <a:t>-radiolysis of the MOX surface and the absence of metallic particles in the solid, only the </a:t>
            </a:r>
            <a:r>
              <a:rPr lang="el-GR" sz="1600" dirty="0" smtClean="0"/>
              <a:t>α</a:t>
            </a:r>
            <a:r>
              <a:rPr lang="sv-SE" sz="1600" dirty="0" smtClean="0"/>
              <a:t>-</a:t>
            </a:r>
            <a:r>
              <a:rPr lang="en-US" sz="1600" dirty="0" smtClean="0"/>
              <a:t>emitting surface can contribute in the activation of D</a:t>
            </a:r>
            <a:r>
              <a:rPr lang="en-US" sz="1600" baseline="-25000" dirty="0" smtClean="0"/>
              <a:t>2</a:t>
            </a:r>
            <a:r>
              <a:rPr lang="en-US" sz="1600" dirty="0" smtClean="0"/>
              <a:t>.</a:t>
            </a:r>
          </a:p>
        </p:txBody>
      </p:sp>
    </p:spTree>
    <p:extLst>
      <p:ext uri="{BB962C8B-B14F-4D97-AF65-F5344CB8AC3E}">
        <p14:creationId xmlns:p14="http://schemas.microsoft.com/office/powerpoint/2010/main" val="368744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6369" y="116632"/>
            <a:ext cx="8493000" cy="582594"/>
          </a:xfrm>
        </p:spPr>
        <p:txBody>
          <a:bodyPr/>
          <a:lstStyle/>
          <a:p>
            <a:r>
              <a:rPr lang="sv-SE" dirty="0" err="1" smtClean="0">
                <a:solidFill>
                  <a:srgbClr val="000099"/>
                </a:solidFill>
              </a:rPr>
              <a:t>Homogeneus</a:t>
            </a:r>
            <a:r>
              <a:rPr lang="sv-SE" dirty="0" smtClean="0">
                <a:solidFill>
                  <a:srgbClr val="000099"/>
                </a:solidFill>
              </a:rPr>
              <a:t> </a:t>
            </a:r>
            <a:r>
              <a:rPr lang="el-GR" dirty="0" smtClean="0">
                <a:solidFill>
                  <a:srgbClr val="000099"/>
                </a:solidFill>
                <a:latin typeface="Arial"/>
                <a:cs typeface="Arial"/>
              </a:rPr>
              <a:t>α</a:t>
            </a:r>
            <a:r>
              <a:rPr lang="sv-SE" dirty="0" smtClean="0">
                <a:solidFill>
                  <a:srgbClr val="000099"/>
                </a:solidFill>
              </a:rPr>
              <a:t>-radiolysis </a:t>
            </a:r>
            <a:r>
              <a:rPr lang="sv-SE" dirty="0" err="1" smtClean="0">
                <a:solidFill>
                  <a:srgbClr val="000099"/>
                </a:solidFill>
              </a:rPr>
              <a:t>of</a:t>
            </a:r>
            <a:r>
              <a:rPr lang="sv-SE" dirty="0" smtClean="0">
                <a:solidFill>
                  <a:srgbClr val="000099"/>
                </a:solidFill>
              </a:rPr>
              <a:t> </a:t>
            </a:r>
            <a:r>
              <a:rPr lang="sv-SE" baseline="30000" dirty="0" smtClean="0">
                <a:solidFill>
                  <a:srgbClr val="000099"/>
                </a:solidFill>
              </a:rPr>
              <a:t>238</a:t>
            </a:r>
            <a:r>
              <a:rPr lang="sv-SE" dirty="0" smtClean="0">
                <a:solidFill>
                  <a:srgbClr val="000099"/>
                </a:solidFill>
              </a:rPr>
              <a:t>Pu(VI)-solutions </a:t>
            </a:r>
            <a:endParaRPr lang="sv-SE" dirty="0">
              <a:solidFill>
                <a:srgbClr val="000099"/>
              </a:solidFill>
            </a:endParaRPr>
          </a:p>
        </p:txBody>
      </p:sp>
      <p:pic>
        <p:nvPicPr>
          <p:cNvPr id="3" name="Picture 10"/>
          <p:cNvPicPr/>
          <p:nvPr/>
        </p:nvPicPr>
        <p:blipFill>
          <a:blip r:embed="rId2" cstate="print">
            <a:extLst>
              <a:ext uri="{28A0092B-C50C-407E-A947-70E740481C1C}">
                <a14:useLocalDpi xmlns:a14="http://schemas.microsoft.com/office/drawing/2010/main" val="0"/>
              </a:ext>
            </a:extLst>
          </a:blip>
          <a:stretch>
            <a:fillRect/>
          </a:stretch>
        </p:blipFill>
        <p:spPr>
          <a:xfrm>
            <a:off x="4559853" y="3464024"/>
            <a:ext cx="4490310" cy="3177929"/>
          </a:xfrm>
          <a:prstGeom prst="rect">
            <a:avLst/>
          </a:prstGeom>
        </p:spPr>
      </p:pic>
      <p:pic>
        <p:nvPicPr>
          <p:cNvPr id="4" name="Picture 10"/>
          <p:cNvPicPr/>
          <p:nvPr/>
        </p:nvPicPr>
        <p:blipFill>
          <a:blip r:embed="rId3" cstate="print">
            <a:extLst>
              <a:ext uri="{28A0092B-C50C-407E-A947-70E740481C1C}">
                <a14:useLocalDpi xmlns:a14="http://schemas.microsoft.com/office/drawing/2010/main" val="0"/>
              </a:ext>
            </a:extLst>
          </a:blip>
          <a:stretch>
            <a:fillRect/>
          </a:stretch>
        </p:blipFill>
        <p:spPr>
          <a:xfrm>
            <a:off x="0" y="3429000"/>
            <a:ext cx="4484803" cy="3214924"/>
          </a:xfrm>
          <a:prstGeom prst="rect">
            <a:avLst/>
          </a:prstGeom>
        </p:spPr>
      </p:pic>
      <p:grpSp>
        <p:nvGrpSpPr>
          <p:cNvPr id="5" name="Group 9"/>
          <p:cNvGrpSpPr/>
          <p:nvPr/>
        </p:nvGrpSpPr>
        <p:grpSpPr>
          <a:xfrm>
            <a:off x="506369" y="1132949"/>
            <a:ext cx="3472063" cy="2269783"/>
            <a:chOff x="-2709580" y="3333742"/>
            <a:chExt cx="4914119" cy="3586046"/>
          </a:xfrm>
        </p:grpSpPr>
        <p:pic>
          <p:nvPicPr>
            <p:cNvPr id="6" name="Picture 10" descr="../../Pictures/Photos%20Library.photoslibrary/Masters/2015/06/18/20150618-061200/IMG_1651.JPG"/>
            <p:cNvPicPr>
              <a:picLocks noChangeAspect="1"/>
            </p:cNvPicPr>
            <p:nvPr/>
          </p:nvPicPr>
          <p:blipFill rotWithShape="1">
            <a:blip r:embed="rId4" cstate="print">
              <a:extLst>
                <a:ext uri="{28A0092B-C50C-407E-A947-70E740481C1C}">
                  <a14:useLocalDpi xmlns:a14="http://schemas.microsoft.com/office/drawing/2010/main" val="0"/>
                </a:ext>
              </a:extLst>
            </a:blip>
            <a:srcRect r="4205"/>
            <a:stretch/>
          </p:blipFill>
          <p:spPr bwMode="auto">
            <a:xfrm rot="5400000">
              <a:off x="-3097303" y="3721465"/>
              <a:ext cx="3586046" cy="2810600"/>
            </a:xfrm>
            <a:prstGeom prst="rect">
              <a:avLst/>
            </a:prstGeom>
            <a:noFill/>
            <a:ln>
              <a:noFill/>
            </a:ln>
            <a:extLst>
              <a:ext uri="{53640926-AAD7-44D8-BBD7-CCE9431645EC}">
                <a14:shadowObscured xmlns:a14="http://schemas.microsoft.com/office/drawing/2010/main"/>
              </a:ext>
            </a:extLst>
          </p:spPr>
        </p:pic>
        <p:pic>
          <p:nvPicPr>
            <p:cNvPr id="7" name="Picture 11" descr="../../Pictures/Photos%20Library.photoslibrary/Masters/2014/07/30/20140730-084701/IMG_0918.JPG"/>
            <p:cNvPicPr>
              <a:picLocks noChangeAspect="1"/>
            </p:cNvPicPr>
            <p:nvPr/>
          </p:nvPicPr>
          <p:blipFill rotWithShape="1">
            <a:blip r:embed="rId5" cstate="print">
              <a:extLst>
                <a:ext uri="{28A0092B-C50C-407E-A947-70E740481C1C}">
                  <a14:useLocalDpi xmlns:a14="http://schemas.microsoft.com/office/drawing/2010/main" val="0"/>
                </a:ext>
              </a:extLst>
            </a:blip>
            <a:srcRect l="22933" t="33694" r="4420" b="20338"/>
            <a:stretch/>
          </p:blipFill>
          <p:spPr bwMode="auto">
            <a:xfrm rot="5400000">
              <a:off x="71574" y="4536637"/>
              <a:ext cx="2892426" cy="1373505"/>
            </a:xfrm>
            <a:prstGeom prst="rect">
              <a:avLst/>
            </a:prstGeom>
            <a:noFill/>
            <a:ln>
              <a:noFill/>
            </a:ln>
            <a:extLst>
              <a:ext uri="{53640926-AAD7-44D8-BBD7-CCE9431645EC}">
                <a14:shadowObscured xmlns:a14="http://schemas.microsoft.com/office/drawing/2010/main"/>
              </a:ext>
            </a:extLst>
          </p:spPr>
        </p:pic>
      </p:grpSp>
      <p:pic>
        <p:nvPicPr>
          <p:cNvPr id="8" name="Picture 15" descr="../../Pictures/Photos%20Library.photoslibrary/Masters/2015/09/18/20150918-114124/IMG_1757.JPG"/>
          <p:cNvPicPr>
            <a:picLocks noChangeAspect="1"/>
          </p:cNvPicPr>
          <p:nvPr/>
        </p:nvPicPr>
        <p:blipFill rotWithShape="1">
          <a:blip r:embed="rId6" cstate="print">
            <a:extLst>
              <a:ext uri="{28A0092B-C50C-407E-A947-70E740481C1C}">
                <a14:useLocalDpi xmlns:a14="http://schemas.microsoft.com/office/drawing/2010/main" val="0"/>
              </a:ext>
            </a:extLst>
          </a:blip>
          <a:srcRect l="30013" t="18960" r="4787" b="11397"/>
          <a:stretch/>
        </p:blipFill>
        <p:spPr bwMode="auto">
          <a:xfrm rot="5400000">
            <a:off x="4351220" y="1423366"/>
            <a:ext cx="2106215" cy="1688950"/>
          </a:xfrm>
          <a:prstGeom prst="rect">
            <a:avLst/>
          </a:prstGeom>
          <a:noFill/>
          <a:ln>
            <a:noFill/>
          </a:ln>
          <a:extLst>
            <a:ext uri="{53640926-AAD7-44D8-BBD7-CCE9431645EC}">
              <a14:shadowObscured xmlns:a14="http://schemas.microsoft.com/office/drawing/2010/main"/>
            </a:ext>
          </a:extLst>
        </p:spPr>
      </p:pic>
      <p:pic>
        <p:nvPicPr>
          <p:cNvPr id="9"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17585" r="7315" b="4028"/>
          <a:stretch/>
        </p:blipFill>
        <p:spPr>
          <a:xfrm rot="5400000">
            <a:off x="6419888" y="1681636"/>
            <a:ext cx="2106216" cy="1335976"/>
          </a:xfrm>
          <a:prstGeom prst="rect">
            <a:avLst/>
          </a:prstGeom>
        </p:spPr>
      </p:pic>
      <p:sp>
        <p:nvSpPr>
          <p:cNvPr id="10" name="textruta 9"/>
          <p:cNvSpPr txBox="1"/>
          <p:nvPr/>
        </p:nvSpPr>
        <p:spPr>
          <a:xfrm>
            <a:off x="682307" y="795714"/>
            <a:ext cx="5906682" cy="276999"/>
          </a:xfrm>
          <a:prstGeom prst="rect">
            <a:avLst/>
          </a:prstGeom>
          <a:noFill/>
        </p:spPr>
        <p:txBody>
          <a:bodyPr wrap="none" rtlCol="0">
            <a:spAutoFit/>
          </a:bodyPr>
          <a:lstStyle/>
          <a:p>
            <a:r>
              <a:rPr lang="sv-SE" sz="1200" dirty="0" err="1" smtClean="0"/>
              <a:t>Bauhn</a:t>
            </a:r>
            <a:r>
              <a:rPr lang="sv-SE" sz="1200" dirty="0" smtClean="0"/>
              <a:t> et al., </a:t>
            </a:r>
            <a:r>
              <a:rPr lang="en-GB" sz="1200" dirty="0"/>
              <a:t>MRS Advances, Energy and Sustainability, Vol. 2, Issue 13 (2017) </a:t>
            </a:r>
            <a:r>
              <a:rPr lang="en-GB" sz="1200" i="1" dirty="0"/>
              <a:t>pp.711-716</a:t>
            </a:r>
            <a:r>
              <a:rPr lang="en-GB" sz="1200" dirty="0"/>
              <a:t>. </a:t>
            </a:r>
            <a:endParaRPr lang="sv-SE" sz="1200" dirty="0"/>
          </a:p>
        </p:txBody>
      </p:sp>
    </p:spTree>
    <p:extLst>
      <p:ext uri="{BB962C8B-B14F-4D97-AF65-F5344CB8AC3E}">
        <p14:creationId xmlns:p14="http://schemas.microsoft.com/office/powerpoint/2010/main" val="790912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en-US" sz="3200" b="1" dirty="0">
                <a:solidFill>
                  <a:srgbClr val="000099"/>
                </a:solidFill>
              </a:rPr>
              <a:t>Results of the Br-study. </a:t>
            </a:r>
            <a:endParaRPr lang="sv-SE" dirty="0"/>
          </a:p>
        </p:txBody>
      </p:sp>
      <p:sp>
        <p:nvSpPr>
          <p:cNvPr id="3" name="Rektangel 2"/>
          <p:cNvSpPr/>
          <p:nvPr/>
        </p:nvSpPr>
        <p:spPr>
          <a:xfrm>
            <a:off x="5076056" y="1135063"/>
            <a:ext cx="3960440" cy="4678204"/>
          </a:xfrm>
          <a:prstGeom prst="rect">
            <a:avLst/>
          </a:prstGeom>
          <a:ln>
            <a:solidFill>
              <a:schemeClr val="tx2">
                <a:lumMod val="40000"/>
                <a:lumOff val="60000"/>
              </a:schemeClr>
            </a:solidFill>
          </a:ln>
        </p:spPr>
        <p:txBody>
          <a:bodyPr wrap="square">
            <a:spAutoFit/>
          </a:bodyPr>
          <a:lstStyle/>
          <a:p>
            <a:pPr>
              <a:buClr>
                <a:srgbClr val="C00000"/>
              </a:buClr>
            </a:pPr>
            <a:endParaRPr lang="en-US" sz="800" b="1" dirty="0" smtClean="0">
              <a:solidFill>
                <a:srgbClr val="000099"/>
              </a:solidFill>
            </a:endParaRPr>
          </a:p>
          <a:p>
            <a:pPr marL="285750" indent="-285750">
              <a:buClr>
                <a:srgbClr val="C00000"/>
              </a:buClr>
              <a:buFont typeface="Arial" panose="020B0604020202020204" pitchFamily="34" charset="0"/>
              <a:buChar char="•"/>
            </a:pPr>
            <a:r>
              <a:rPr lang="en-US" sz="1400" dirty="0" smtClean="0"/>
              <a:t>The </a:t>
            </a:r>
            <a:r>
              <a:rPr lang="en-US" sz="1400" dirty="0"/>
              <a:t>results of the study with </a:t>
            </a:r>
            <a:r>
              <a:rPr lang="en-US" sz="1400" baseline="30000" dirty="0"/>
              <a:t>238</a:t>
            </a:r>
            <a:r>
              <a:rPr lang="en-US" sz="1400" dirty="0"/>
              <a:t>Pu solutions, i.e. homogeneous alpha radiolysis, indicate that </a:t>
            </a:r>
            <a:r>
              <a:rPr lang="en-US" sz="1400" dirty="0">
                <a:solidFill>
                  <a:srgbClr val="000099"/>
                </a:solidFill>
              </a:rPr>
              <a:t>bromide does not have any effect on the production of </a:t>
            </a:r>
            <a:r>
              <a:rPr lang="el-GR" sz="1400" dirty="0">
                <a:solidFill>
                  <a:srgbClr val="000099"/>
                </a:solidFill>
              </a:rPr>
              <a:t>α</a:t>
            </a:r>
            <a:r>
              <a:rPr lang="en-US" sz="1400" dirty="0">
                <a:solidFill>
                  <a:srgbClr val="000099"/>
                </a:solidFill>
              </a:rPr>
              <a:t>-</a:t>
            </a:r>
            <a:r>
              <a:rPr lang="en-US" sz="1400" dirty="0" err="1">
                <a:solidFill>
                  <a:srgbClr val="000099"/>
                </a:solidFill>
              </a:rPr>
              <a:t>radiolytic</a:t>
            </a:r>
            <a:r>
              <a:rPr lang="en-US" sz="1400" dirty="0">
                <a:solidFill>
                  <a:srgbClr val="000099"/>
                </a:solidFill>
              </a:rPr>
              <a:t> oxidants </a:t>
            </a:r>
            <a:r>
              <a:rPr lang="en-US" sz="1400" dirty="0"/>
              <a:t>in the presence of </a:t>
            </a:r>
            <a:r>
              <a:rPr lang="en-US" sz="1400" dirty="0" smtClean="0"/>
              <a:t>hydrogen. The </a:t>
            </a:r>
            <a:r>
              <a:rPr lang="en-US" sz="1400" dirty="0"/>
              <a:t>oxygen and H</a:t>
            </a:r>
            <a:r>
              <a:rPr lang="en-US" sz="1400" baseline="-25000" dirty="0"/>
              <a:t>2</a:t>
            </a:r>
            <a:r>
              <a:rPr lang="en-US" sz="1400" dirty="0"/>
              <a:t>O</a:t>
            </a:r>
            <a:r>
              <a:rPr lang="en-US" sz="1400" baseline="-25000" dirty="0"/>
              <a:t>2</a:t>
            </a:r>
            <a:r>
              <a:rPr lang="en-US" sz="1400" dirty="0"/>
              <a:t> concentrations measured in solutions with bromide are </a:t>
            </a:r>
            <a:r>
              <a:rPr lang="en-US" sz="1400" dirty="0" smtClean="0"/>
              <a:t>even slightly </a:t>
            </a:r>
            <a:r>
              <a:rPr lang="en-US" sz="1400" dirty="0"/>
              <a:t>lower than in solutions without bromide. </a:t>
            </a:r>
            <a:endParaRPr lang="en-US" sz="1400" dirty="0" smtClean="0"/>
          </a:p>
          <a:p>
            <a:pPr>
              <a:buClr>
                <a:srgbClr val="C00000"/>
              </a:buClr>
            </a:pPr>
            <a:endParaRPr lang="en-US" sz="1200" dirty="0" smtClean="0"/>
          </a:p>
          <a:p>
            <a:pPr marL="285750" indent="-285750">
              <a:buClr>
                <a:srgbClr val="C00000"/>
              </a:buClr>
              <a:buFont typeface="Arial" panose="020B0604020202020204" pitchFamily="34" charset="0"/>
              <a:buChar char="•"/>
            </a:pPr>
            <a:r>
              <a:rPr lang="en-US" sz="1400" dirty="0" smtClean="0"/>
              <a:t>However</a:t>
            </a:r>
            <a:r>
              <a:rPr lang="en-US" sz="1400" dirty="0"/>
              <a:t>, the major result of this study is the </a:t>
            </a:r>
            <a:r>
              <a:rPr lang="en-US" sz="1400" dirty="0">
                <a:solidFill>
                  <a:srgbClr val="000099"/>
                </a:solidFill>
              </a:rPr>
              <a:t>absence of any hydrogen effect </a:t>
            </a:r>
            <a:r>
              <a:rPr lang="en-US" sz="1400" dirty="0"/>
              <a:t>on the oxidant production during homogeneous alpha radiolysis, </a:t>
            </a:r>
            <a:r>
              <a:rPr lang="en-US" sz="1400" dirty="0" smtClean="0"/>
              <a:t>i.e. O</a:t>
            </a:r>
            <a:r>
              <a:rPr lang="en-US" sz="1400" baseline="-25000" dirty="0" smtClean="0"/>
              <a:t>2</a:t>
            </a:r>
            <a:r>
              <a:rPr lang="en-US" sz="1400" dirty="0" smtClean="0"/>
              <a:t> and H</a:t>
            </a:r>
            <a:r>
              <a:rPr lang="en-US" sz="1400" baseline="-25000" dirty="0" smtClean="0"/>
              <a:t>2</a:t>
            </a:r>
            <a:r>
              <a:rPr lang="en-US" sz="1400" dirty="0" smtClean="0"/>
              <a:t>O</a:t>
            </a:r>
            <a:r>
              <a:rPr lang="en-US" sz="1400" baseline="-25000" dirty="0" smtClean="0"/>
              <a:t>2</a:t>
            </a:r>
            <a:r>
              <a:rPr lang="en-US" sz="1400" dirty="0" smtClean="0"/>
              <a:t> production in solution is similar under H</a:t>
            </a:r>
            <a:r>
              <a:rPr lang="en-US" sz="1400" baseline="-25000" dirty="0" smtClean="0"/>
              <a:t>2</a:t>
            </a:r>
            <a:r>
              <a:rPr lang="en-US" sz="1400" dirty="0" smtClean="0"/>
              <a:t> and </a:t>
            </a:r>
            <a:r>
              <a:rPr lang="en-US" sz="1400" dirty="0" err="1" smtClean="0"/>
              <a:t>Ar</a:t>
            </a:r>
            <a:r>
              <a:rPr lang="en-US" sz="1400" dirty="0" smtClean="0"/>
              <a:t> pressure. </a:t>
            </a:r>
          </a:p>
          <a:p>
            <a:pPr>
              <a:buClr>
                <a:srgbClr val="C00000"/>
              </a:buClr>
            </a:pPr>
            <a:endParaRPr lang="en-US" sz="1200" dirty="0" smtClean="0"/>
          </a:p>
          <a:p>
            <a:pPr marL="285750" indent="-285750">
              <a:buClr>
                <a:srgbClr val="C00000"/>
              </a:buClr>
              <a:buFont typeface="Arial" panose="020B0604020202020204" pitchFamily="34" charset="0"/>
              <a:buChar char="•"/>
            </a:pPr>
            <a:r>
              <a:rPr lang="en-US" sz="1400" dirty="0" smtClean="0"/>
              <a:t>This confirms the results of </a:t>
            </a:r>
            <a:r>
              <a:rPr lang="en-US" sz="1400" dirty="0" err="1" smtClean="0"/>
              <a:t>Pastina&amp;LaVerne</a:t>
            </a:r>
            <a:r>
              <a:rPr lang="en-US" sz="1400" dirty="0" smtClean="0"/>
              <a:t>, 2001(left), in spite of the questioning of the volume affected by dose ( </a:t>
            </a:r>
            <a:r>
              <a:rPr lang="en-US" sz="1400" dirty="0" err="1" smtClean="0"/>
              <a:t>Trummer&amp;Jonsson</a:t>
            </a:r>
            <a:r>
              <a:rPr lang="en-US" sz="1400" dirty="0" smtClean="0"/>
              <a:t>, J. </a:t>
            </a:r>
            <a:r>
              <a:rPr lang="en-US" sz="1400" dirty="0" err="1" smtClean="0"/>
              <a:t>Nucl</a:t>
            </a:r>
            <a:r>
              <a:rPr lang="en-US" sz="1400" dirty="0" smtClean="0"/>
              <a:t>. Mater. 233 (2010) 334) and re-opens </a:t>
            </a:r>
            <a:r>
              <a:rPr lang="en-US" sz="1400" dirty="0"/>
              <a:t>the question of the </a:t>
            </a:r>
            <a:r>
              <a:rPr lang="en-US" sz="1400" dirty="0">
                <a:solidFill>
                  <a:srgbClr val="000099"/>
                </a:solidFill>
              </a:rPr>
              <a:t>inhomogeneity effects during </a:t>
            </a:r>
            <a:r>
              <a:rPr lang="el-GR" sz="1400" dirty="0" smtClean="0">
                <a:solidFill>
                  <a:srgbClr val="000099"/>
                </a:solidFill>
              </a:rPr>
              <a:t>α</a:t>
            </a:r>
            <a:r>
              <a:rPr lang="en-US" sz="1400" dirty="0" smtClean="0">
                <a:solidFill>
                  <a:srgbClr val="000099"/>
                </a:solidFill>
              </a:rPr>
              <a:t>-radiolysis </a:t>
            </a:r>
            <a:r>
              <a:rPr lang="en-US" sz="1400" dirty="0">
                <a:solidFill>
                  <a:srgbClr val="000099"/>
                </a:solidFill>
              </a:rPr>
              <a:t>modelling</a:t>
            </a:r>
            <a:r>
              <a:rPr lang="en-US" sz="1400" dirty="0"/>
              <a:t>.    </a:t>
            </a:r>
          </a:p>
        </p:txBody>
      </p:sp>
      <p:pic>
        <p:nvPicPr>
          <p:cNvPr id="4" name="Picture 14" descr="Pastina3_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4677" y="1057971"/>
            <a:ext cx="5041379" cy="4609815"/>
          </a:xfrm>
          <a:prstGeom prst="rect">
            <a:avLst/>
          </a:prstGeom>
        </p:spPr>
      </p:pic>
      <p:sp>
        <p:nvSpPr>
          <p:cNvPr id="5" name="Rektangel 4"/>
          <p:cNvSpPr/>
          <p:nvPr/>
        </p:nvSpPr>
        <p:spPr>
          <a:xfrm>
            <a:off x="504056" y="5733255"/>
            <a:ext cx="4572000" cy="307777"/>
          </a:xfrm>
          <a:prstGeom prst="rect">
            <a:avLst/>
          </a:prstGeom>
        </p:spPr>
        <p:txBody>
          <a:bodyPr>
            <a:spAutoFit/>
          </a:bodyPr>
          <a:lstStyle/>
          <a:p>
            <a:pPr>
              <a:spcBef>
                <a:spcPct val="50000"/>
              </a:spcBef>
              <a:buClr>
                <a:schemeClr val="accent2"/>
              </a:buClr>
            </a:pPr>
            <a:r>
              <a:rPr lang="sv-SE" altLang="sv-SE" sz="1400" dirty="0" err="1" smtClean="0">
                <a:solidFill>
                  <a:srgbClr val="000099"/>
                </a:solidFill>
              </a:rPr>
              <a:t>Pastina&amp;LaVerne</a:t>
            </a:r>
            <a:r>
              <a:rPr lang="sv-SE" altLang="sv-SE" sz="1400" dirty="0">
                <a:solidFill>
                  <a:srgbClr val="000099"/>
                </a:solidFill>
              </a:rPr>
              <a:t>, </a:t>
            </a:r>
            <a:r>
              <a:rPr lang="sv-SE" altLang="sv-SE" sz="1400" dirty="0" err="1">
                <a:solidFill>
                  <a:srgbClr val="000099"/>
                </a:solidFill>
              </a:rPr>
              <a:t>J.Phys</a:t>
            </a:r>
            <a:r>
              <a:rPr lang="sv-SE" altLang="sv-SE" sz="1400" dirty="0">
                <a:solidFill>
                  <a:srgbClr val="000099"/>
                </a:solidFill>
              </a:rPr>
              <a:t>. </a:t>
            </a:r>
            <a:r>
              <a:rPr lang="sv-SE" altLang="sv-SE" sz="1400" dirty="0" err="1">
                <a:solidFill>
                  <a:srgbClr val="000099"/>
                </a:solidFill>
              </a:rPr>
              <a:t>Chem</a:t>
            </a:r>
            <a:r>
              <a:rPr lang="sv-SE" altLang="sv-SE" sz="1400" dirty="0" smtClean="0">
                <a:solidFill>
                  <a:srgbClr val="000099"/>
                </a:solidFill>
              </a:rPr>
              <a:t>. A 105 (2001) 9316.</a:t>
            </a:r>
            <a:endParaRPr lang="sv-SE" altLang="sv-SE" sz="1400" dirty="0">
              <a:solidFill>
                <a:srgbClr val="000099"/>
              </a:solidFill>
            </a:endParaRPr>
          </a:p>
        </p:txBody>
      </p:sp>
    </p:spTree>
    <p:extLst>
      <p:ext uri="{BB962C8B-B14F-4D97-AF65-F5344CB8AC3E}">
        <p14:creationId xmlns:p14="http://schemas.microsoft.com/office/powerpoint/2010/main" val="249378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16632"/>
            <a:ext cx="8247062" cy="576064"/>
          </a:xfrm>
        </p:spPr>
        <p:txBody>
          <a:bodyPr/>
          <a:lstStyle/>
          <a:p>
            <a:pPr algn="ctr"/>
            <a:r>
              <a:rPr lang="sv-SE" sz="2400" dirty="0" smtClean="0">
                <a:solidFill>
                  <a:srgbClr val="000099"/>
                </a:solidFill>
              </a:rPr>
              <a:t>Backgrund and </a:t>
            </a:r>
            <a:r>
              <a:rPr lang="sv-SE" sz="2400" dirty="0" err="1" smtClean="0">
                <a:solidFill>
                  <a:srgbClr val="000099"/>
                </a:solidFill>
              </a:rPr>
              <a:t>method</a:t>
            </a:r>
            <a:r>
              <a:rPr lang="sv-SE" sz="2400" dirty="0" smtClean="0">
                <a:solidFill>
                  <a:srgbClr val="000099"/>
                </a:solidFill>
              </a:rPr>
              <a:t> for SIMFUEL </a:t>
            </a:r>
            <a:r>
              <a:rPr lang="sv-SE" sz="2400" dirty="0" err="1" smtClean="0">
                <a:solidFill>
                  <a:srgbClr val="000099"/>
                </a:solidFill>
              </a:rPr>
              <a:t>study</a:t>
            </a:r>
            <a:endParaRPr lang="sv-SE" sz="2400" dirty="0">
              <a:solidFill>
                <a:srgbClr val="000099"/>
              </a:solidFill>
            </a:endParaRPr>
          </a:p>
        </p:txBody>
      </p:sp>
      <mc:AlternateContent xmlns:mc="http://schemas.openxmlformats.org/markup-compatibility/2006" xmlns:a14="http://schemas.microsoft.com/office/drawing/2010/main">
        <mc:Choice Requires="a14">
          <p:sp>
            <p:nvSpPr>
              <p:cNvPr id="3" name="textruta 2"/>
              <p:cNvSpPr txBox="1"/>
              <p:nvPr/>
            </p:nvSpPr>
            <p:spPr>
              <a:xfrm>
                <a:off x="499914" y="3429000"/>
                <a:ext cx="7600478" cy="2889509"/>
              </a:xfrm>
              <a:prstGeom prst="rect">
                <a:avLst/>
              </a:prstGeom>
              <a:noFill/>
              <a:ln>
                <a:solidFill>
                  <a:schemeClr val="tx2">
                    <a:lumMod val="40000"/>
                    <a:lumOff val="60000"/>
                  </a:schemeClr>
                </a:solidFill>
              </a:ln>
            </p:spPr>
            <p:txBody>
              <a:bodyPr wrap="square" rtlCol="0">
                <a:spAutoFit/>
              </a:bodyPr>
              <a:lstStyle/>
              <a:p>
                <a:pPr>
                  <a:buClr>
                    <a:srgbClr val="C00000"/>
                  </a:buClr>
                </a:pPr>
                <a:endParaRPr lang="sv-SE" sz="800" dirty="0" smtClean="0"/>
              </a:p>
              <a:p>
                <a:pPr marL="285750" indent="-285750">
                  <a:buClr>
                    <a:srgbClr val="C00000"/>
                  </a:buClr>
                  <a:buFont typeface="Arial" panose="020B0604020202020204" pitchFamily="34" charset="0"/>
                  <a:buChar char="•"/>
                </a:pPr>
                <a:r>
                  <a:rPr lang="en-US" sz="1400" dirty="0" smtClean="0"/>
                  <a:t>After dissociation, the reaction of OH-radicals with H</a:t>
                </a:r>
                <a:r>
                  <a:rPr lang="en-US" sz="1400" baseline="-25000" dirty="0" smtClean="0"/>
                  <a:t>2</a:t>
                </a:r>
                <a:r>
                  <a:rPr lang="en-US" sz="1400" dirty="0" smtClean="0"/>
                  <a:t>O</a:t>
                </a:r>
                <a:r>
                  <a:rPr lang="en-US" sz="1400" baseline="-25000" dirty="0" smtClean="0"/>
                  <a:t>2</a:t>
                </a:r>
                <a:r>
                  <a:rPr lang="en-US" sz="1400" dirty="0" smtClean="0"/>
                  <a:t> causes its decomposition to H</a:t>
                </a:r>
                <a:r>
                  <a:rPr lang="en-US" sz="1400" baseline="-25000" dirty="0" smtClean="0"/>
                  <a:t>2</a:t>
                </a:r>
                <a:r>
                  <a:rPr lang="en-US" sz="1400" dirty="0" smtClean="0"/>
                  <a:t>O and O</a:t>
                </a:r>
                <a:r>
                  <a:rPr lang="en-US" sz="1400" baseline="-25000" dirty="0" smtClean="0"/>
                  <a:t>2</a:t>
                </a:r>
                <a:r>
                  <a:rPr lang="en-US" sz="1400" dirty="0" smtClean="0"/>
                  <a:t>: </a:t>
                </a:r>
              </a:p>
              <a:p>
                <a:pPr marL="266700"/>
                <a14:m>
                  <m:oMath xmlns:m="http://schemas.openxmlformats.org/officeDocument/2006/math">
                    <m:sSub>
                      <m:sSubPr>
                        <m:ctrlPr>
                          <a:rPr lang="sv-SE" sz="1400" i="1">
                            <a:latin typeface="Cambria Math"/>
                          </a:rPr>
                        </m:ctrlPr>
                      </m:sSubPr>
                      <m:e>
                        <m:r>
                          <a:rPr lang="en-GB" sz="1400" i="1">
                            <a:latin typeface="Cambria Math"/>
                          </a:rPr>
                          <m:t>𝐻</m:t>
                        </m:r>
                      </m:e>
                      <m:sub>
                        <m:r>
                          <a:rPr lang="en-GB" sz="1400" i="1">
                            <a:latin typeface="Cambria Math"/>
                          </a:rPr>
                          <m:t>2</m:t>
                        </m:r>
                      </m:sub>
                    </m:sSub>
                    <m:sSub>
                      <m:sSubPr>
                        <m:ctrlPr>
                          <a:rPr lang="sv-SE" sz="1400" i="1">
                            <a:latin typeface="Cambria Math"/>
                          </a:rPr>
                        </m:ctrlPr>
                      </m:sSubPr>
                      <m:e>
                        <m:r>
                          <a:rPr lang="en-GB" sz="1400" i="1">
                            <a:latin typeface="Cambria Math"/>
                          </a:rPr>
                          <m:t>𝑂</m:t>
                        </m:r>
                      </m:e>
                      <m:sub>
                        <m:r>
                          <a:rPr lang="en-GB" sz="1400" i="1">
                            <a:latin typeface="Cambria Math"/>
                          </a:rPr>
                          <m:t>2</m:t>
                        </m:r>
                      </m:sub>
                    </m:sSub>
                    <m:r>
                      <a:rPr lang="en-GB" sz="1400" i="1">
                        <a:latin typeface="Cambria Math"/>
                      </a:rPr>
                      <m:t>+</m:t>
                    </m:r>
                    <m:r>
                      <a:rPr lang="en-GB" sz="1400" i="1">
                        <a:latin typeface="Cambria Math"/>
                      </a:rPr>
                      <m:t>𝑀</m:t>
                    </m:r>
                    <m:r>
                      <a:rPr lang="en-GB" sz="1400" i="1">
                        <a:latin typeface="Cambria Math"/>
                      </a:rPr>
                      <m:t>→ 2</m:t>
                    </m:r>
                    <m:r>
                      <a:rPr lang="en-GB" sz="1400" i="1">
                        <a:latin typeface="Cambria Math"/>
                      </a:rPr>
                      <m:t>𝑂𝐻</m:t>
                    </m:r>
                    <m:r>
                      <a:rPr lang="en-GB" sz="1400" i="1">
                        <a:latin typeface="Cambria Math"/>
                      </a:rPr>
                      <m:t>∙+</m:t>
                    </m:r>
                    <m:r>
                      <a:rPr lang="en-GB" sz="1400" i="1">
                        <a:latin typeface="Cambria Math"/>
                      </a:rPr>
                      <m:t>𝑀</m:t>
                    </m:r>
                  </m:oMath>
                </a14:m>
                <a:r>
                  <a:rPr lang="en-GB" sz="1400" dirty="0"/>
                  <a:t>	</a:t>
                </a:r>
                <a:r>
                  <a:rPr lang="en-GB" sz="1400" dirty="0" smtClean="0">
                    <a:solidFill>
                      <a:srgbClr val="000099"/>
                    </a:solidFill>
                  </a:rPr>
                  <a:t>(M-surface site or water molecule)</a:t>
                </a:r>
                <a:r>
                  <a:rPr lang="en-GB" sz="1400" dirty="0"/>
                  <a:t>	</a:t>
                </a:r>
                <a:r>
                  <a:rPr lang="en-GB" sz="1400" dirty="0" smtClean="0"/>
                  <a:t>	(</a:t>
                </a:r>
                <a:r>
                  <a:rPr lang="en-GB" sz="1400" dirty="0"/>
                  <a:t>1)</a:t>
                </a:r>
                <a:endParaRPr lang="sv-SE" sz="1400" dirty="0"/>
              </a:p>
              <a:p>
                <a:pPr marL="266700"/>
                <a14:m>
                  <m:oMath xmlns:m="http://schemas.openxmlformats.org/officeDocument/2006/math">
                    <m:sSub>
                      <m:sSubPr>
                        <m:ctrlPr>
                          <a:rPr lang="sv-SE" sz="1400" i="1">
                            <a:latin typeface="Cambria Math"/>
                          </a:rPr>
                        </m:ctrlPr>
                      </m:sSubPr>
                      <m:e>
                        <m:r>
                          <a:rPr lang="en-GB" sz="1400" i="1">
                            <a:latin typeface="Cambria Math"/>
                          </a:rPr>
                          <m:t>𝐻</m:t>
                        </m:r>
                      </m:e>
                      <m:sub>
                        <m:r>
                          <a:rPr lang="en-GB" sz="1400" i="1">
                            <a:latin typeface="Cambria Math"/>
                          </a:rPr>
                          <m:t>2</m:t>
                        </m:r>
                      </m:sub>
                    </m:sSub>
                    <m:sSub>
                      <m:sSubPr>
                        <m:ctrlPr>
                          <a:rPr lang="sv-SE" sz="1400" i="1">
                            <a:latin typeface="Cambria Math"/>
                          </a:rPr>
                        </m:ctrlPr>
                      </m:sSubPr>
                      <m:e>
                        <m:r>
                          <a:rPr lang="en-GB" sz="1400" i="1">
                            <a:latin typeface="Cambria Math"/>
                          </a:rPr>
                          <m:t>𝑂</m:t>
                        </m:r>
                      </m:e>
                      <m:sub>
                        <m:r>
                          <a:rPr lang="en-GB" sz="1400" i="1">
                            <a:latin typeface="Cambria Math"/>
                          </a:rPr>
                          <m:t>2</m:t>
                        </m:r>
                      </m:sub>
                    </m:sSub>
                    <m:r>
                      <a:rPr lang="en-GB" sz="1400" i="1">
                        <a:latin typeface="Cambria Math"/>
                      </a:rPr>
                      <m:t>+</m:t>
                    </m:r>
                    <m:r>
                      <a:rPr lang="en-GB" sz="1400" i="1">
                        <a:latin typeface="Cambria Math"/>
                      </a:rPr>
                      <m:t>𝑂𝐻</m:t>
                    </m:r>
                    <m:r>
                      <a:rPr lang="en-GB" sz="1400" i="1">
                        <a:latin typeface="Cambria Math"/>
                      </a:rPr>
                      <m:t>∙ →</m:t>
                    </m:r>
                    <m:sSub>
                      <m:sSubPr>
                        <m:ctrlPr>
                          <a:rPr lang="sv-SE" sz="1400" i="1">
                            <a:latin typeface="Cambria Math"/>
                          </a:rPr>
                        </m:ctrlPr>
                      </m:sSubPr>
                      <m:e>
                        <m:r>
                          <a:rPr lang="en-GB" sz="1400" i="1">
                            <a:latin typeface="Cambria Math"/>
                          </a:rPr>
                          <m:t>𝐻</m:t>
                        </m:r>
                      </m:e>
                      <m:sub>
                        <m:r>
                          <a:rPr lang="en-GB" sz="1400" i="1">
                            <a:latin typeface="Cambria Math"/>
                          </a:rPr>
                          <m:t>2</m:t>
                        </m:r>
                      </m:sub>
                    </m:sSub>
                    <m:r>
                      <a:rPr lang="en-GB" sz="1400" i="1">
                        <a:latin typeface="Cambria Math"/>
                      </a:rPr>
                      <m:t>𝑂</m:t>
                    </m:r>
                    <m:r>
                      <a:rPr lang="en-GB" sz="1400" i="1">
                        <a:latin typeface="Cambria Math"/>
                      </a:rPr>
                      <m:t>+</m:t>
                    </m:r>
                    <m:r>
                      <a:rPr lang="en-GB" sz="1400" i="1">
                        <a:latin typeface="Cambria Math"/>
                      </a:rPr>
                      <m:t>𝐻</m:t>
                    </m:r>
                    <m:sSub>
                      <m:sSubPr>
                        <m:ctrlPr>
                          <a:rPr lang="sv-SE" sz="1400" i="1">
                            <a:latin typeface="Cambria Math"/>
                          </a:rPr>
                        </m:ctrlPr>
                      </m:sSubPr>
                      <m:e>
                        <m:r>
                          <a:rPr lang="en-GB" sz="1400" i="1">
                            <a:latin typeface="Cambria Math"/>
                          </a:rPr>
                          <m:t>𝑂</m:t>
                        </m:r>
                      </m:e>
                      <m:sub>
                        <m:r>
                          <a:rPr lang="en-GB" sz="1400" i="1">
                            <a:latin typeface="Cambria Math"/>
                          </a:rPr>
                          <m:t>2</m:t>
                        </m:r>
                      </m:sub>
                    </m:sSub>
                    <m:r>
                      <a:rPr lang="en-GB" sz="1400" i="1">
                        <a:latin typeface="Cambria Math"/>
                      </a:rPr>
                      <m:t>∙</m:t>
                    </m:r>
                  </m:oMath>
                </a14:m>
                <a:r>
                  <a:rPr lang="en-GB" sz="1400" dirty="0"/>
                  <a:t>			</a:t>
                </a:r>
                <a:r>
                  <a:rPr lang="en-GB" sz="1400" dirty="0" smtClean="0"/>
                  <a:t>		(</a:t>
                </a:r>
                <a:r>
                  <a:rPr lang="en-GB" sz="1400" dirty="0"/>
                  <a:t>2)</a:t>
                </a:r>
                <a:endParaRPr lang="sv-SE" sz="1400" dirty="0"/>
              </a:p>
              <a:p>
                <a:pPr marL="266700"/>
                <a14:m>
                  <m:oMath xmlns:m="http://schemas.openxmlformats.org/officeDocument/2006/math">
                    <m:sSub>
                      <m:sSubPr>
                        <m:ctrlPr>
                          <a:rPr lang="sv-SE" sz="1400" i="1">
                            <a:latin typeface="Cambria Math"/>
                          </a:rPr>
                        </m:ctrlPr>
                      </m:sSubPr>
                      <m:e>
                        <m:r>
                          <a:rPr lang="en-GB" sz="1400" i="1">
                            <a:latin typeface="Cambria Math"/>
                          </a:rPr>
                          <m:t>2</m:t>
                        </m:r>
                        <m:r>
                          <a:rPr lang="en-GB" sz="1400" i="1">
                            <a:latin typeface="Cambria Math"/>
                          </a:rPr>
                          <m:t>𝐻𝑂</m:t>
                        </m:r>
                      </m:e>
                      <m:sub>
                        <m:r>
                          <a:rPr lang="en-GB" sz="1400" i="1">
                            <a:latin typeface="Cambria Math"/>
                          </a:rPr>
                          <m:t>2</m:t>
                        </m:r>
                      </m:sub>
                    </m:sSub>
                    <m:r>
                      <a:rPr lang="en-GB" sz="1400" i="1">
                        <a:latin typeface="Cambria Math"/>
                      </a:rPr>
                      <m:t>∙ → </m:t>
                    </m:r>
                    <m:sSub>
                      <m:sSubPr>
                        <m:ctrlPr>
                          <a:rPr lang="sv-SE" sz="1400" i="1">
                            <a:latin typeface="Cambria Math"/>
                          </a:rPr>
                        </m:ctrlPr>
                      </m:sSubPr>
                      <m:e>
                        <m:r>
                          <a:rPr lang="en-GB" sz="1400" i="1">
                            <a:latin typeface="Cambria Math"/>
                          </a:rPr>
                          <m:t>𝐻</m:t>
                        </m:r>
                      </m:e>
                      <m:sub>
                        <m:r>
                          <a:rPr lang="en-GB" sz="1400" i="1">
                            <a:latin typeface="Cambria Math"/>
                          </a:rPr>
                          <m:t>2</m:t>
                        </m:r>
                      </m:sub>
                    </m:sSub>
                    <m:sSub>
                      <m:sSubPr>
                        <m:ctrlPr>
                          <a:rPr lang="sv-SE" sz="1400" i="1">
                            <a:latin typeface="Cambria Math"/>
                          </a:rPr>
                        </m:ctrlPr>
                      </m:sSubPr>
                      <m:e>
                        <m:r>
                          <a:rPr lang="en-GB" sz="1400" i="1">
                            <a:latin typeface="Cambria Math"/>
                          </a:rPr>
                          <m:t>𝑂</m:t>
                        </m:r>
                      </m:e>
                      <m:sub>
                        <m:r>
                          <a:rPr lang="en-GB" sz="1400" i="1">
                            <a:latin typeface="Cambria Math"/>
                          </a:rPr>
                          <m:t>2</m:t>
                        </m:r>
                      </m:sub>
                    </m:sSub>
                    <m:r>
                      <a:rPr lang="en-GB" sz="1400" i="1">
                        <a:latin typeface="Cambria Math"/>
                      </a:rPr>
                      <m:t>+</m:t>
                    </m:r>
                    <m:sSub>
                      <m:sSubPr>
                        <m:ctrlPr>
                          <a:rPr lang="sv-SE" sz="1400" i="1">
                            <a:latin typeface="Cambria Math"/>
                          </a:rPr>
                        </m:ctrlPr>
                      </m:sSubPr>
                      <m:e>
                        <m:r>
                          <a:rPr lang="en-GB" sz="1400" i="1">
                            <a:latin typeface="Cambria Math"/>
                          </a:rPr>
                          <m:t>𝑂</m:t>
                        </m:r>
                      </m:e>
                      <m:sub>
                        <m:r>
                          <a:rPr lang="en-GB" sz="1400" i="1">
                            <a:latin typeface="Cambria Math"/>
                          </a:rPr>
                          <m:t>2</m:t>
                        </m:r>
                      </m:sub>
                    </m:sSub>
                  </m:oMath>
                </a14:m>
                <a:r>
                  <a:rPr lang="en-GB" sz="1400" dirty="0"/>
                  <a:t>				</a:t>
                </a:r>
                <a:r>
                  <a:rPr lang="en-GB" sz="1400" dirty="0" smtClean="0"/>
                  <a:t>	(</a:t>
                </a:r>
                <a:r>
                  <a:rPr lang="en-GB" sz="1400" dirty="0"/>
                  <a:t>3)</a:t>
                </a:r>
                <a:r>
                  <a:rPr lang="sv-SE" sz="1400" dirty="0"/>
                  <a:t> </a:t>
                </a:r>
                <a:r>
                  <a:rPr lang="sv-SE" sz="1400" dirty="0" smtClean="0"/>
                  <a:t>              </a:t>
                </a:r>
                <a14:m>
                  <m:oMath xmlns:m="http://schemas.openxmlformats.org/officeDocument/2006/math">
                    <m:sSub>
                      <m:sSubPr>
                        <m:ctrlPr>
                          <a:rPr lang="sv-SE" sz="1400" i="1">
                            <a:latin typeface="Cambria Math"/>
                          </a:rPr>
                        </m:ctrlPr>
                      </m:sSubPr>
                      <m:e>
                        <m:r>
                          <a:rPr lang="sv-SE" sz="1400" b="0" i="1" smtClean="0">
                            <a:solidFill>
                              <a:srgbClr val="000099"/>
                            </a:solidFill>
                            <a:latin typeface="Cambria Math"/>
                          </a:rPr>
                          <m:t>𝑆𝑢𝑚</m:t>
                        </m:r>
                        <m:r>
                          <a:rPr lang="sv-SE" sz="1400" b="0" i="1" smtClean="0">
                            <a:latin typeface="Cambria Math"/>
                          </a:rPr>
                          <m:t>: </m:t>
                        </m:r>
                        <m:r>
                          <a:rPr lang="en-GB" sz="1400" i="1">
                            <a:latin typeface="Cambria Math"/>
                          </a:rPr>
                          <m:t>𝐻</m:t>
                        </m:r>
                      </m:e>
                      <m:sub>
                        <m:r>
                          <a:rPr lang="en-GB" sz="1400" i="1">
                            <a:latin typeface="Cambria Math"/>
                          </a:rPr>
                          <m:t>2</m:t>
                        </m:r>
                      </m:sub>
                    </m:sSub>
                    <m:sSub>
                      <m:sSubPr>
                        <m:ctrlPr>
                          <a:rPr lang="sv-SE" sz="1400" i="1">
                            <a:latin typeface="Cambria Math"/>
                          </a:rPr>
                        </m:ctrlPr>
                      </m:sSubPr>
                      <m:e>
                        <m:r>
                          <a:rPr lang="en-GB" sz="1400" i="1">
                            <a:latin typeface="Cambria Math"/>
                          </a:rPr>
                          <m:t>𝑂</m:t>
                        </m:r>
                      </m:e>
                      <m:sub>
                        <m:r>
                          <a:rPr lang="en-GB" sz="1400" i="1">
                            <a:latin typeface="Cambria Math"/>
                          </a:rPr>
                          <m:t>2</m:t>
                        </m:r>
                      </m:sub>
                    </m:sSub>
                    <m:r>
                      <a:rPr lang="en-GB" sz="1400" i="1">
                        <a:latin typeface="Cambria Math"/>
                      </a:rPr>
                      <m:t>= </m:t>
                    </m:r>
                    <m:sSub>
                      <m:sSubPr>
                        <m:ctrlPr>
                          <a:rPr lang="sv-SE" sz="1400" i="1">
                            <a:latin typeface="Cambria Math"/>
                          </a:rPr>
                        </m:ctrlPr>
                      </m:sSubPr>
                      <m:e>
                        <m:r>
                          <a:rPr lang="en-GB" sz="1400" i="1">
                            <a:latin typeface="Cambria Math"/>
                          </a:rPr>
                          <m:t>𝐻</m:t>
                        </m:r>
                      </m:e>
                      <m:sub>
                        <m:r>
                          <a:rPr lang="en-GB" sz="1400" i="1">
                            <a:latin typeface="Cambria Math"/>
                          </a:rPr>
                          <m:t>2</m:t>
                        </m:r>
                      </m:sub>
                    </m:sSub>
                    <m:r>
                      <a:rPr lang="en-GB" sz="1400" i="1">
                        <a:latin typeface="Cambria Math"/>
                      </a:rPr>
                      <m:t>𝑂</m:t>
                    </m:r>
                    <m:r>
                      <a:rPr lang="en-GB" sz="1400" i="1">
                        <a:latin typeface="Cambria Math"/>
                      </a:rPr>
                      <m:t>+ </m:t>
                    </m:r>
                    <m:sSub>
                      <m:sSubPr>
                        <m:ctrlPr>
                          <a:rPr lang="sv-SE" sz="1400" i="1">
                            <a:latin typeface="Cambria Math"/>
                          </a:rPr>
                        </m:ctrlPr>
                      </m:sSubPr>
                      <m:e>
                        <m:f>
                          <m:fPr>
                            <m:ctrlPr>
                              <a:rPr lang="sv-SE" sz="1400" i="1">
                                <a:latin typeface="Cambria Math"/>
                              </a:rPr>
                            </m:ctrlPr>
                          </m:fPr>
                          <m:num>
                            <m:r>
                              <a:rPr lang="en-GB" sz="1400" i="1">
                                <a:latin typeface="Cambria Math"/>
                              </a:rPr>
                              <m:t>1</m:t>
                            </m:r>
                          </m:num>
                          <m:den>
                            <m:r>
                              <a:rPr lang="en-GB" sz="1400" i="1">
                                <a:latin typeface="Cambria Math"/>
                              </a:rPr>
                              <m:t>2</m:t>
                            </m:r>
                          </m:den>
                        </m:f>
                        <m:r>
                          <a:rPr lang="en-GB" sz="1400" i="1">
                            <a:latin typeface="Cambria Math"/>
                          </a:rPr>
                          <m:t>𝑂</m:t>
                        </m:r>
                      </m:e>
                      <m:sub>
                        <m:r>
                          <a:rPr lang="en-GB" sz="1400" i="1">
                            <a:latin typeface="Cambria Math"/>
                          </a:rPr>
                          <m:t>2</m:t>
                        </m:r>
                      </m:sub>
                    </m:sSub>
                  </m:oMath>
                </a14:m>
                <a:endParaRPr lang="sv-SE" sz="1400" dirty="0" smtClean="0"/>
              </a:p>
              <a:p>
                <a:pPr marL="285750" indent="-285750">
                  <a:buClr>
                    <a:srgbClr val="C00000"/>
                  </a:buClr>
                  <a:buFont typeface="Arial" panose="020B0604020202020204" pitchFamily="34" charset="0"/>
                  <a:buChar char="•"/>
                </a:pPr>
                <a:r>
                  <a:rPr lang="en-US" sz="1400" b="1" dirty="0" smtClean="0">
                    <a:solidFill>
                      <a:srgbClr val="000099"/>
                    </a:solidFill>
                  </a:rPr>
                  <a:t>Question</a:t>
                </a:r>
                <a:r>
                  <a:rPr lang="en-US" sz="1400" dirty="0" smtClean="0"/>
                  <a:t>: Do the adsorbed OH-radicals react with dissolved D</a:t>
                </a:r>
                <a:r>
                  <a:rPr lang="en-US" sz="1400" baseline="-25000" dirty="0" smtClean="0"/>
                  <a:t>2</a:t>
                </a:r>
                <a:r>
                  <a:rPr lang="en-US" sz="1400" dirty="0" smtClean="0"/>
                  <a:t>? </a:t>
                </a:r>
              </a:p>
              <a:p>
                <a:pPr marL="266700"/>
                <a:r>
                  <a:rPr lang="en-US" sz="1400" dirty="0" smtClean="0"/>
                  <a:t>Possible to detect using D</a:t>
                </a:r>
                <a:r>
                  <a:rPr lang="en-US" sz="1400" baseline="-25000" dirty="0" smtClean="0"/>
                  <a:t>2</a:t>
                </a:r>
                <a:r>
                  <a:rPr lang="en-US" sz="1400" dirty="0" smtClean="0"/>
                  <a:t> through </a:t>
                </a:r>
                <a:r>
                  <a:rPr lang="en-US" sz="1400" dirty="0" smtClean="0">
                    <a:solidFill>
                      <a:srgbClr val="000099"/>
                    </a:solidFill>
                  </a:rPr>
                  <a:t>water analysis</a:t>
                </a:r>
                <a:r>
                  <a:rPr lang="en-US" sz="1400" dirty="0" smtClean="0"/>
                  <a:t>: 2OH·+D</a:t>
                </a:r>
                <a:r>
                  <a:rPr lang="en-US" sz="1400" baseline="-25000" dirty="0" smtClean="0"/>
                  <a:t>2</a:t>
                </a:r>
                <a:r>
                  <a:rPr lang="en-US" sz="1400" dirty="0" smtClean="0"/>
                  <a:t>= 2HDO.</a:t>
                </a:r>
              </a:p>
              <a:p>
                <a:pPr marL="266700"/>
                <a:r>
                  <a:rPr lang="en-US" sz="1400" dirty="0" smtClean="0">
                    <a:solidFill>
                      <a:srgbClr val="000099"/>
                    </a:solidFill>
                  </a:rPr>
                  <a:t>Side reaction</a:t>
                </a:r>
                <a:r>
                  <a:rPr lang="en-US" sz="1400" dirty="0" smtClean="0"/>
                  <a:t>: Isotopic exchange of water with dissolved D</a:t>
                </a:r>
                <a:r>
                  <a:rPr lang="en-US" sz="1400" baseline="-25000" dirty="0" smtClean="0"/>
                  <a:t>2</a:t>
                </a:r>
                <a:r>
                  <a:rPr lang="en-US" sz="1400" dirty="0" smtClean="0"/>
                  <a:t> is negligible in bulk solution. Any influence of surfaces (e.g. SIMFUEL) can be quantified through </a:t>
                </a:r>
                <a:r>
                  <a:rPr lang="en-US" sz="1400" dirty="0" smtClean="0">
                    <a:solidFill>
                      <a:srgbClr val="000099"/>
                    </a:solidFill>
                  </a:rPr>
                  <a:t>HD analysis in the gas phase</a:t>
                </a:r>
                <a:r>
                  <a:rPr lang="en-US" sz="1400" dirty="0" smtClean="0"/>
                  <a:t>: </a:t>
                </a:r>
              </a:p>
              <a:p>
                <a:pPr marL="266700"/>
                <a:r>
                  <a:rPr lang="en-US" sz="1400" dirty="0"/>
                  <a:t>	</a:t>
                </a:r>
                <a:r>
                  <a:rPr lang="en-US" sz="1400" dirty="0" smtClean="0"/>
                  <a:t>H</a:t>
                </a:r>
                <a:r>
                  <a:rPr lang="en-US" sz="1400" baseline="-25000" dirty="0" smtClean="0"/>
                  <a:t>2</a:t>
                </a:r>
                <a:r>
                  <a:rPr lang="en-US" sz="1400" dirty="0" smtClean="0"/>
                  <a:t>O+D</a:t>
                </a:r>
                <a:r>
                  <a:rPr lang="en-US" sz="1400" baseline="-25000" dirty="0" smtClean="0"/>
                  <a:t>2 </a:t>
                </a:r>
                <a:r>
                  <a:rPr lang="en-US" sz="1400" dirty="0" smtClean="0"/>
                  <a:t>= HDO + HD</a:t>
                </a:r>
                <a:endParaRPr lang="en-US" sz="1400" dirty="0"/>
              </a:p>
              <a:p>
                <a:pPr marL="285750" indent="-285750">
                  <a:buClr>
                    <a:srgbClr val="FF0000"/>
                  </a:buClr>
                  <a:buFont typeface="Arial" panose="020B0604020202020204" pitchFamily="34" charset="0"/>
                  <a:buChar char="•"/>
                </a:pPr>
                <a:r>
                  <a:rPr lang="en-US" sz="1400" dirty="0" smtClean="0"/>
                  <a:t>The formation of HD can be detected by gas phase analysis, which also makes possible to determine the quantity of H</a:t>
                </a:r>
                <a:r>
                  <a:rPr lang="en-US" sz="1400" baseline="-25000" dirty="0" smtClean="0"/>
                  <a:t>2</a:t>
                </a:r>
                <a:r>
                  <a:rPr lang="en-US" sz="1400" dirty="0" smtClean="0"/>
                  <a:t>O</a:t>
                </a:r>
                <a:r>
                  <a:rPr lang="en-US" sz="1400" baseline="-25000" dirty="0" smtClean="0"/>
                  <a:t>2</a:t>
                </a:r>
                <a:r>
                  <a:rPr lang="en-US" sz="1400" dirty="0" smtClean="0"/>
                  <a:t> which has decomposed to O</a:t>
                </a:r>
                <a:r>
                  <a:rPr lang="en-US" sz="1400" baseline="-25000" dirty="0" smtClean="0"/>
                  <a:t>2</a:t>
                </a:r>
                <a:r>
                  <a:rPr lang="en-US" sz="1400" dirty="0" smtClean="0"/>
                  <a:t> and water.</a:t>
                </a:r>
              </a:p>
            </p:txBody>
          </p:sp>
        </mc:Choice>
        <mc:Fallback xmlns="">
          <p:sp>
            <p:nvSpPr>
              <p:cNvPr id="3" name="textruta 2"/>
              <p:cNvSpPr txBox="1">
                <a:spLocks noRot="1" noChangeAspect="1" noMove="1" noResize="1" noEditPoints="1" noAdjustHandles="1" noChangeArrowheads="1" noChangeShapeType="1" noTextEdit="1"/>
              </p:cNvSpPr>
              <p:nvPr/>
            </p:nvSpPr>
            <p:spPr>
              <a:xfrm>
                <a:off x="499914" y="3429000"/>
                <a:ext cx="7600478" cy="2889509"/>
              </a:xfrm>
              <a:prstGeom prst="rect">
                <a:avLst/>
              </a:prstGeom>
              <a:blipFill rotWithShape="1">
                <a:blip r:embed="rId3"/>
                <a:stretch>
                  <a:fillRect b="-840"/>
                </a:stretch>
              </a:blipFill>
              <a:ln>
                <a:solidFill>
                  <a:schemeClr val="tx2">
                    <a:lumMod val="40000"/>
                    <a:lumOff val="60000"/>
                  </a:schemeClr>
                </a:solidFill>
              </a:ln>
            </p:spPr>
            <p:txBody>
              <a:bodyPr/>
              <a:lstStyle/>
              <a:p>
                <a:r>
                  <a:rPr lang="sv-SE">
                    <a:noFill/>
                  </a:rPr>
                  <a:t> </a:t>
                </a:r>
              </a:p>
            </p:txBody>
          </p:sp>
        </mc:Fallback>
      </mc:AlternateContent>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840929"/>
            <a:ext cx="532859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6017118" y="2132856"/>
            <a:ext cx="3165354" cy="276999"/>
          </a:xfrm>
          <a:prstGeom prst="rect">
            <a:avLst/>
          </a:prstGeom>
        </p:spPr>
        <p:txBody>
          <a:bodyPr wrap="none">
            <a:spAutoFit/>
          </a:bodyPr>
          <a:lstStyle/>
          <a:p>
            <a:r>
              <a:rPr lang="sv-SE" sz="1200" dirty="0" err="1">
                <a:solidFill>
                  <a:srgbClr val="000099"/>
                </a:solidFill>
              </a:rPr>
              <a:t>Lousada</a:t>
            </a:r>
            <a:r>
              <a:rPr lang="sv-SE" sz="1200" dirty="0">
                <a:solidFill>
                  <a:srgbClr val="000099"/>
                </a:solidFill>
              </a:rPr>
              <a:t> et al, J. </a:t>
            </a:r>
            <a:r>
              <a:rPr lang="sv-SE" sz="1200" dirty="0" err="1">
                <a:solidFill>
                  <a:srgbClr val="000099"/>
                </a:solidFill>
              </a:rPr>
              <a:t>Phys</a:t>
            </a:r>
            <a:r>
              <a:rPr lang="sv-SE" sz="1200" dirty="0">
                <a:solidFill>
                  <a:srgbClr val="000099"/>
                </a:solidFill>
              </a:rPr>
              <a:t> </a:t>
            </a:r>
            <a:r>
              <a:rPr lang="sv-SE" sz="1200" dirty="0" err="1">
                <a:solidFill>
                  <a:srgbClr val="000099"/>
                </a:solidFill>
              </a:rPr>
              <a:t>Chem.C</a:t>
            </a:r>
            <a:r>
              <a:rPr lang="sv-SE" sz="1200" dirty="0">
                <a:solidFill>
                  <a:srgbClr val="000099"/>
                </a:solidFill>
              </a:rPr>
              <a:t> 116 (2012) </a:t>
            </a:r>
            <a:r>
              <a:rPr lang="sv-SE" sz="1200" dirty="0" smtClean="0">
                <a:solidFill>
                  <a:srgbClr val="000099"/>
                </a:solidFill>
              </a:rPr>
              <a:t>9533.</a:t>
            </a:r>
            <a:endParaRPr lang="sv-SE" sz="1200" dirty="0"/>
          </a:p>
        </p:txBody>
      </p:sp>
    </p:spTree>
    <p:extLst>
      <p:ext uri="{BB962C8B-B14F-4D97-AF65-F5344CB8AC3E}">
        <p14:creationId xmlns:p14="http://schemas.microsoft.com/office/powerpoint/2010/main" val="121950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1488" y="360377"/>
            <a:ext cx="8247062" cy="476335"/>
          </a:xfrm>
        </p:spPr>
        <p:txBody>
          <a:bodyPr/>
          <a:lstStyle/>
          <a:p>
            <a:r>
              <a:rPr lang="en-US" dirty="0" smtClean="0">
                <a:solidFill>
                  <a:srgbClr val="000099"/>
                </a:solidFill>
              </a:rPr>
              <a:t>H</a:t>
            </a:r>
            <a:r>
              <a:rPr lang="en-US" baseline="-25000" dirty="0" smtClean="0">
                <a:solidFill>
                  <a:srgbClr val="000099"/>
                </a:solidFill>
              </a:rPr>
              <a:t>2</a:t>
            </a:r>
            <a:r>
              <a:rPr lang="en-US" dirty="0" smtClean="0">
                <a:solidFill>
                  <a:srgbClr val="000099"/>
                </a:solidFill>
              </a:rPr>
              <a:t>O</a:t>
            </a:r>
            <a:r>
              <a:rPr lang="en-US" baseline="-25000" dirty="0" smtClean="0">
                <a:solidFill>
                  <a:srgbClr val="000099"/>
                </a:solidFill>
              </a:rPr>
              <a:t>2</a:t>
            </a:r>
            <a:r>
              <a:rPr lang="en-US" dirty="0" smtClean="0">
                <a:solidFill>
                  <a:srgbClr val="000099"/>
                </a:solidFill>
              </a:rPr>
              <a:t> and U concentrations as function of time.</a:t>
            </a:r>
            <a:endParaRPr lang="en-US" dirty="0">
              <a:solidFill>
                <a:srgbClr val="000099"/>
              </a:solidFill>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3931933541"/>
              </p:ext>
            </p:extLst>
          </p:nvPr>
        </p:nvGraphicFramePr>
        <p:xfrm>
          <a:off x="-108520" y="1484784"/>
          <a:ext cx="4627983" cy="3743325"/>
        </p:xfrm>
        <a:graphic>
          <a:graphicData uri="http://schemas.openxmlformats.org/presentationml/2006/ole">
            <mc:AlternateContent xmlns:mc="http://schemas.openxmlformats.org/markup-compatibility/2006">
              <mc:Choice xmlns:v="urn:schemas-microsoft-com:vml" Requires="v">
                <p:oleObj spid="_x0000_s221252" name="Graph" r:id="rId3" imgW="3659040" imgH="2959200" progId="Origin50.Graph">
                  <p:embed/>
                </p:oleObj>
              </mc:Choice>
              <mc:Fallback>
                <p:oleObj name="Graph" r:id="rId3" imgW="3659040" imgH="2959200" progId="Origin50.Graph">
                  <p:embed/>
                  <p:pic>
                    <p:nvPicPr>
                      <p:cNvPr id="0" name=""/>
                      <p:cNvPicPr/>
                      <p:nvPr/>
                    </p:nvPicPr>
                    <p:blipFill>
                      <a:blip r:embed="rId4"/>
                      <a:stretch>
                        <a:fillRect/>
                      </a:stretch>
                    </p:blipFill>
                    <p:spPr>
                      <a:xfrm>
                        <a:off x="-108520" y="1484784"/>
                        <a:ext cx="4627983" cy="3743325"/>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1497210763"/>
              </p:ext>
            </p:extLst>
          </p:nvPr>
        </p:nvGraphicFramePr>
        <p:xfrm>
          <a:off x="4283968" y="1340768"/>
          <a:ext cx="5035708" cy="3849291"/>
        </p:xfrm>
        <a:graphic>
          <a:graphicData uri="http://schemas.openxmlformats.org/presentationml/2006/ole">
            <mc:AlternateContent xmlns:mc="http://schemas.openxmlformats.org/markup-compatibility/2006">
              <mc:Choice xmlns:v="urn:schemas-microsoft-com:vml" Requires="v">
                <p:oleObj spid="_x0000_s221253" name="Graph" r:id="rId5" imgW="3895200" imgH="2977920" progId="Origin50.Graph">
                  <p:embed/>
                </p:oleObj>
              </mc:Choice>
              <mc:Fallback>
                <p:oleObj name="Graph" r:id="rId5" imgW="3895200" imgH="297792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340768"/>
                        <a:ext cx="5035708" cy="38492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2583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2800" b="1" dirty="0" smtClean="0">
                <a:solidFill>
                  <a:srgbClr val="000099"/>
                </a:solidFill>
              </a:rPr>
              <a:t>H</a:t>
            </a:r>
            <a:r>
              <a:rPr lang="sv-SE" sz="2800" b="1" baseline="-25000" dirty="0" smtClean="0">
                <a:solidFill>
                  <a:srgbClr val="000099"/>
                </a:solidFill>
              </a:rPr>
              <a:t>2</a:t>
            </a:r>
            <a:r>
              <a:rPr lang="sv-SE" sz="2800" b="1" dirty="0" smtClean="0">
                <a:solidFill>
                  <a:srgbClr val="000099"/>
                </a:solidFill>
              </a:rPr>
              <a:t>O</a:t>
            </a:r>
            <a:r>
              <a:rPr lang="sv-SE" sz="2800" b="1" baseline="-25000" dirty="0" smtClean="0">
                <a:solidFill>
                  <a:srgbClr val="000099"/>
                </a:solidFill>
              </a:rPr>
              <a:t>2</a:t>
            </a:r>
            <a:r>
              <a:rPr lang="sv-SE" sz="2800" b="1" dirty="0" smtClean="0">
                <a:solidFill>
                  <a:srgbClr val="000099"/>
                </a:solidFill>
              </a:rPr>
              <a:t> </a:t>
            </a:r>
            <a:r>
              <a:rPr lang="sv-SE" sz="2800" b="1" dirty="0" err="1" smtClean="0">
                <a:solidFill>
                  <a:srgbClr val="000099"/>
                </a:solidFill>
              </a:rPr>
              <a:t>consumed</a:t>
            </a:r>
            <a:r>
              <a:rPr lang="sv-SE" sz="2800" b="1" dirty="0" smtClean="0">
                <a:solidFill>
                  <a:srgbClr val="000099"/>
                </a:solidFill>
              </a:rPr>
              <a:t> </a:t>
            </a:r>
            <a:r>
              <a:rPr lang="sv-SE" sz="2800" b="1" dirty="0" err="1" smtClean="0">
                <a:solidFill>
                  <a:srgbClr val="000099"/>
                </a:solidFill>
              </a:rPr>
              <a:t>compared</a:t>
            </a:r>
            <a:r>
              <a:rPr lang="sv-SE" sz="2800" b="1" dirty="0" smtClean="0">
                <a:solidFill>
                  <a:srgbClr val="000099"/>
                </a:solidFill>
              </a:rPr>
              <a:t> </a:t>
            </a:r>
            <a:r>
              <a:rPr lang="sv-SE" sz="2800" b="1" dirty="0" err="1" smtClean="0">
                <a:solidFill>
                  <a:srgbClr val="000099"/>
                </a:solidFill>
              </a:rPr>
              <a:t>to</a:t>
            </a:r>
            <a:r>
              <a:rPr lang="sv-SE" sz="2800" b="1" dirty="0" smtClean="0">
                <a:solidFill>
                  <a:srgbClr val="000099"/>
                </a:solidFill>
              </a:rPr>
              <a:t> U dissolved</a:t>
            </a:r>
            <a:endParaRPr lang="sv-SE" sz="2800" b="1" dirty="0">
              <a:solidFill>
                <a:srgbClr val="000099"/>
              </a:solidFill>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1712479343"/>
              </p:ext>
            </p:extLst>
          </p:nvPr>
        </p:nvGraphicFramePr>
        <p:xfrm>
          <a:off x="917575" y="1196975"/>
          <a:ext cx="7235825" cy="4914900"/>
        </p:xfrm>
        <a:graphic>
          <a:graphicData uri="http://schemas.openxmlformats.org/presentationml/2006/ole">
            <mc:AlternateContent xmlns:mc="http://schemas.openxmlformats.org/markup-compatibility/2006">
              <mc:Choice xmlns:v="urn:schemas-microsoft-com:vml" Requires="v">
                <p:oleObj spid="_x0000_s222244" name="Graph" r:id="rId3" imgW="4344480" imgH="2950560" progId="Origin50.Graph">
                  <p:embed/>
                </p:oleObj>
              </mc:Choice>
              <mc:Fallback>
                <p:oleObj name="Graph" r:id="rId3" imgW="4344480" imgH="2950560" progId="Origin50.Graph">
                  <p:embed/>
                  <p:pic>
                    <p:nvPicPr>
                      <p:cNvPr id="0" name=""/>
                      <p:cNvPicPr/>
                      <p:nvPr/>
                    </p:nvPicPr>
                    <p:blipFill>
                      <a:blip r:embed="rId4"/>
                      <a:stretch>
                        <a:fillRect/>
                      </a:stretch>
                    </p:blipFill>
                    <p:spPr>
                      <a:xfrm>
                        <a:off x="917575" y="1196975"/>
                        <a:ext cx="7235825" cy="4914900"/>
                      </a:xfrm>
                      <a:prstGeom prst="rect">
                        <a:avLst/>
                      </a:prstGeom>
                      <a:ln>
                        <a:solidFill>
                          <a:schemeClr val="tx2">
                            <a:lumMod val="40000"/>
                            <a:lumOff val="60000"/>
                          </a:schemeClr>
                        </a:solidFill>
                      </a:ln>
                    </p:spPr>
                  </p:pic>
                </p:oleObj>
              </mc:Fallback>
            </mc:AlternateContent>
          </a:graphicData>
        </a:graphic>
      </p:graphicFrame>
      <p:sp>
        <p:nvSpPr>
          <p:cNvPr id="4" name="textruta 3"/>
          <p:cNvSpPr txBox="1"/>
          <p:nvPr/>
        </p:nvSpPr>
        <p:spPr>
          <a:xfrm>
            <a:off x="683568" y="6241315"/>
            <a:ext cx="7359259" cy="338554"/>
          </a:xfrm>
          <a:prstGeom prst="rect">
            <a:avLst/>
          </a:prstGeom>
          <a:noFill/>
        </p:spPr>
        <p:txBody>
          <a:bodyPr wrap="none" rtlCol="0">
            <a:spAutoFit/>
          </a:bodyPr>
          <a:lstStyle/>
          <a:p>
            <a:r>
              <a:rPr lang="sv-SE" sz="1600" dirty="0" smtClean="0">
                <a:solidFill>
                  <a:srgbClr val="000099"/>
                </a:solidFill>
              </a:rPr>
              <a:t>Note the different </a:t>
            </a:r>
            <a:r>
              <a:rPr lang="sv-SE" sz="1600" dirty="0" err="1" smtClean="0">
                <a:solidFill>
                  <a:srgbClr val="000099"/>
                </a:solidFill>
              </a:rPr>
              <a:t>scale</a:t>
            </a:r>
            <a:r>
              <a:rPr lang="sv-SE" sz="1600" dirty="0" smtClean="0">
                <a:solidFill>
                  <a:srgbClr val="000099"/>
                </a:solidFill>
              </a:rPr>
              <a:t> for the </a:t>
            </a:r>
            <a:r>
              <a:rPr lang="sv-SE" sz="1600" dirty="0" err="1" smtClean="0">
                <a:solidFill>
                  <a:srgbClr val="000099"/>
                </a:solidFill>
              </a:rPr>
              <a:t>left</a:t>
            </a:r>
            <a:r>
              <a:rPr lang="sv-SE" sz="1600" dirty="0" smtClean="0">
                <a:solidFill>
                  <a:srgbClr val="000099"/>
                </a:solidFill>
              </a:rPr>
              <a:t> and right Y-</a:t>
            </a:r>
            <a:r>
              <a:rPr lang="sv-SE" sz="1600" dirty="0" err="1" smtClean="0">
                <a:solidFill>
                  <a:srgbClr val="000099"/>
                </a:solidFill>
              </a:rPr>
              <a:t>axis</a:t>
            </a:r>
            <a:r>
              <a:rPr lang="sv-SE" sz="1600" dirty="0" smtClean="0">
                <a:solidFill>
                  <a:srgbClr val="000099"/>
                </a:solidFill>
              </a:rPr>
              <a:t>! </a:t>
            </a:r>
            <a:r>
              <a:rPr lang="sv-SE" sz="1600" dirty="0" err="1" smtClean="0">
                <a:solidFill>
                  <a:srgbClr val="000099"/>
                </a:solidFill>
              </a:rPr>
              <a:t>Only</a:t>
            </a:r>
            <a:r>
              <a:rPr lang="sv-SE" sz="1600" dirty="0" smtClean="0">
                <a:solidFill>
                  <a:srgbClr val="000099"/>
                </a:solidFill>
              </a:rPr>
              <a:t> &lt;0.02% </a:t>
            </a:r>
            <a:r>
              <a:rPr lang="sv-SE" sz="1600" dirty="0" err="1" smtClean="0">
                <a:solidFill>
                  <a:srgbClr val="000099"/>
                </a:solidFill>
              </a:rPr>
              <a:t>of</a:t>
            </a:r>
            <a:r>
              <a:rPr lang="sv-SE" sz="1600" dirty="0" smtClean="0">
                <a:solidFill>
                  <a:srgbClr val="000099"/>
                </a:solidFill>
              </a:rPr>
              <a:t> H</a:t>
            </a:r>
            <a:r>
              <a:rPr lang="sv-SE" sz="1600" baseline="-25000" dirty="0" smtClean="0">
                <a:solidFill>
                  <a:srgbClr val="000099"/>
                </a:solidFill>
              </a:rPr>
              <a:t>2</a:t>
            </a:r>
            <a:r>
              <a:rPr lang="sv-SE" sz="1600" dirty="0" smtClean="0">
                <a:solidFill>
                  <a:srgbClr val="000099"/>
                </a:solidFill>
              </a:rPr>
              <a:t>O</a:t>
            </a:r>
            <a:r>
              <a:rPr lang="sv-SE" sz="1600" baseline="-25000" dirty="0" smtClean="0">
                <a:solidFill>
                  <a:srgbClr val="000099"/>
                </a:solidFill>
              </a:rPr>
              <a:t>2</a:t>
            </a:r>
            <a:r>
              <a:rPr lang="sv-SE" sz="1600" dirty="0" smtClean="0">
                <a:solidFill>
                  <a:srgbClr val="000099"/>
                </a:solidFill>
              </a:rPr>
              <a:t> gives U(VI)!</a:t>
            </a:r>
            <a:endParaRPr lang="sv-SE" sz="1600" dirty="0">
              <a:solidFill>
                <a:srgbClr val="000099"/>
              </a:solidFill>
            </a:endParaRPr>
          </a:p>
        </p:txBody>
      </p:sp>
    </p:spTree>
    <p:extLst>
      <p:ext uri="{BB962C8B-B14F-4D97-AF65-F5344CB8AC3E}">
        <p14:creationId xmlns:p14="http://schemas.microsoft.com/office/powerpoint/2010/main" val="280472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000099"/>
                </a:solidFill>
              </a:rPr>
              <a:t>Formation </a:t>
            </a:r>
            <a:r>
              <a:rPr lang="sv-SE" dirty="0" err="1" smtClean="0">
                <a:solidFill>
                  <a:srgbClr val="000099"/>
                </a:solidFill>
              </a:rPr>
              <a:t>of</a:t>
            </a:r>
            <a:r>
              <a:rPr lang="sv-SE" dirty="0" smtClean="0">
                <a:solidFill>
                  <a:srgbClr val="000099"/>
                </a:solidFill>
              </a:rPr>
              <a:t> HDO </a:t>
            </a:r>
            <a:r>
              <a:rPr lang="sv-SE" dirty="0" err="1" smtClean="0">
                <a:solidFill>
                  <a:srgbClr val="000099"/>
                </a:solidFill>
              </a:rPr>
              <a:t>during</a:t>
            </a:r>
            <a:r>
              <a:rPr lang="sv-SE" dirty="0" smtClean="0">
                <a:solidFill>
                  <a:srgbClr val="000099"/>
                </a:solidFill>
              </a:rPr>
              <a:t> SIMFUEL+H</a:t>
            </a:r>
            <a:r>
              <a:rPr lang="sv-SE" baseline="-25000" dirty="0" smtClean="0">
                <a:solidFill>
                  <a:srgbClr val="000099"/>
                </a:solidFill>
              </a:rPr>
              <a:t>2</a:t>
            </a:r>
            <a:r>
              <a:rPr lang="sv-SE" dirty="0" smtClean="0">
                <a:solidFill>
                  <a:srgbClr val="000099"/>
                </a:solidFill>
              </a:rPr>
              <a:t>O</a:t>
            </a:r>
            <a:r>
              <a:rPr lang="sv-SE" baseline="-25000" dirty="0" smtClean="0">
                <a:solidFill>
                  <a:srgbClr val="000099"/>
                </a:solidFill>
              </a:rPr>
              <a:t>2</a:t>
            </a:r>
            <a:r>
              <a:rPr lang="sv-SE" dirty="0" smtClean="0">
                <a:solidFill>
                  <a:srgbClr val="000099"/>
                </a:solidFill>
              </a:rPr>
              <a:t> test</a:t>
            </a:r>
            <a:endParaRPr lang="sv-SE" dirty="0">
              <a:solidFill>
                <a:srgbClr val="000099"/>
              </a:solidFill>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1657434133"/>
              </p:ext>
            </p:extLst>
          </p:nvPr>
        </p:nvGraphicFramePr>
        <p:xfrm>
          <a:off x="792275" y="980728"/>
          <a:ext cx="6948077" cy="5580015"/>
        </p:xfrm>
        <a:graphic>
          <a:graphicData uri="http://schemas.openxmlformats.org/presentationml/2006/ole">
            <mc:AlternateContent xmlns:mc="http://schemas.openxmlformats.org/markup-compatibility/2006">
              <mc:Choice xmlns:v="urn:schemas-microsoft-com:vml" Requires="v">
                <p:oleObj spid="_x0000_s223268" name="Graph" r:id="rId3" imgW="3684960" imgH="2959200" progId="Origin50.Graph">
                  <p:embed/>
                </p:oleObj>
              </mc:Choice>
              <mc:Fallback>
                <p:oleObj name="Graph" r:id="rId3" imgW="3684960" imgH="2959200" progId="Origin50.Graph">
                  <p:embed/>
                  <p:pic>
                    <p:nvPicPr>
                      <p:cNvPr id="0" name=""/>
                      <p:cNvPicPr/>
                      <p:nvPr/>
                    </p:nvPicPr>
                    <p:blipFill>
                      <a:blip r:embed="rId4"/>
                      <a:stretch>
                        <a:fillRect/>
                      </a:stretch>
                    </p:blipFill>
                    <p:spPr>
                      <a:xfrm>
                        <a:off x="792275" y="980728"/>
                        <a:ext cx="6948077" cy="5580015"/>
                      </a:xfrm>
                      <a:prstGeom prst="rect">
                        <a:avLst/>
                      </a:prstGeom>
                    </p:spPr>
                  </p:pic>
                </p:oleObj>
              </mc:Fallback>
            </mc:AlternateContent>
          </a:graphicData>
        </a:graphic>
      </p:graphicFrame>
    </p:spTree>
    <p:extLst>
      <p:ext uri="{BB962C8B-B14F-4D97-AF65-F5344CB8AC3E}">
        <p14:creationId xmlns:p14="http://schemas.microsoft.com/office/powerpoint/2010/main" val="344759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47062" cy="582594"/>
          </a:xfrm>
        </p:spPr>
        <p:txBody>
          <a:bodyPr/>
          <a:lstStyle/>
          <a:p>
            <a:pPr algn="ctr"/>
            <a:r>
              <a:rPr lang="sv-SE" dirty="0" err="1" smtClean="0">
                <a:solidFill>
                  <a:srgbClr val="000099"/>
                </a:solidFill>
              </a:rPr>
              <a:t>Results</a:t>
            </a:r>
            <a:r>
              <a:rPr lang="sv-SE" dirty="0" smtClean="0">
                <a:solidFill>
                  <a:srgbClr val="000099"/>
                </a:solidFill>
              </a:rPr>
              <a:t> </a:t>
            </a:r>
            <a:r>
              <a:rPr lang="sv-SE" dirty="0" err="1" smtClean="0">
                <a:solidFill>
                  <a:srgbClr val="000099"/>
                </a:solidFill>
              </a:rPr>
              <a:t>of</a:t>
            </a:r>
            <a:r>
              <a:rPr lang="sv-SE" dirty="0" smtClean="0">
                <a:solidFill>
                  <a:srgbClr val="000099"/>
                </a:solidFill>
              </a:rPr>
              <a:t> the SIMFUEL tests.</a:t>
            </a:r>
            <a:endParaRPr lang="sv-SE" dirty="0">
              <a:solidFill>
                <a:srgbClr val="000099"/>
              </a:solidFill>
            </a:endParaRPr>
          </a:p>
        </p:txBody>
      </p:sp>
      <p:sp>
        <p:nvSpPr>
          <p:cNvPr id="6" name="textruta 5"/>
          <p:cNvSpPr txBox="1"/>
          <p:nvPr/>
        </p:nvSpPr>
        <p:spPr>
          <a:xfrm>
            <a:off x="467544" y="620688"/>
            <a:ext cx="7704856" cy="5909310"/>
          </a:xfrm>
          <a:prstGeom prst="rect">
            <a:avLst/>
          </a:prstGeom>
          <a:noFill/>
          <a:ln>
            <a:solidFill>
              <a:schemeClr val="tx2">
                <a:lumMod val="40000"/>
                <a:lumOff val="60000"/>
              </a:schemeClr>
            </a:solidFill>
          </a:ln>
        </p:spPr>
        <p:txBody>
          <a:bodyPr wrap="square" rtlCol="0">
            <a:spAutoFit/>
          </a:bodyPr>
          <a:lstStyle/>
          <a:p>
            <a:pPr>
              <a:buClr>
                <a:srgbClr val="C00000"/>
              </a:buClr>
            </a:pPr>
            <a:endParaRPr lang="sv-SE" sz="800" dirty="0" smtClean="0"/>
          </a:p>
          <a:p>
            <a:pPr marL="285750" indent="-285750">
              <a:buClr>
                <a:srgbClr val="C00000"/>
              </a:buClr>
              <a:buFont typeface="Arial" panose="020B0604020202020204" pitchFamily="34" charset="0"/>
              <a:buChar char="•"/>
            </a:pPr>
            <a:r>
              <a:rPr lang="en-US" sz="1400" dirty="0" smtClean="0"/>
              <a:t>The amount of H</a:t>
            </a:r>
            <a:r>
              <a:rPr lang="en-US" sz="1400" baseline="-25000" dirty="0" smtClean="0"/>
              <a:t>2</a:t>
            </a:r>
            <a:r>
              <a:rPr lang="en-US" sz="1400" dirty="0" smtClean="0"/>
              <a:t>O</a:t>
            </a:r>
            <a:r>
              <a:rPr lang="en-US" sz="1400" baseline="-25000" dirty="0" smtClean="0"/>
              <a:t>2</a:t>
            </a:r>
            <a:r>
              <a:rPr lang="en-US" sz="1400" dirty="0" smtClean="0"/>
              <a:t> which produces oxidized U(VI) is very small, &lt; 0.02% of the total amount of hydrogen peroxide consumed. This means that the rest, 99.8 % has decomposed to two OH· radicals, which have reacted either with H</a:t>
            </a:r>
            <a:r>
              <a:rPr lang="en-US" sz="1400" baseline="-25000" dirty="0" smtClean="0"/>
              <a:t>2</a:t>
            </a:r>
            <a:r>
              <a:rPr lang="en-US" sz="1400" dirty="0" smtClean="0"/>
              <a:t>O</a:t>
            </a:r>
            <a:r>
              <a:rPr lang="en-US" sz="1400" baseline="-25000" dirty="0" smtClean="0"/>
              <a:t>2</a:t>
            </a:r>
            <a:r>
              <a:rPr lang="en-US" sz="1400" dirty="0" smtClean="0"/>
              <a:t> molecules to produce water and O</a:t>
            </a:r>
            <a:r>
              <a:rPr lang="en-US" sz="1400" baseline="-25000" dirty="0" smtClean="0"/>
              <a:t>2</a:t>
            </a:r>
            <a:r>
              <a:rPr lang="en-US" sz="1400" dirty="0" smtClean="0"/>
              <a:t>, or with dissolved D</a:t>
            </a:r>
            <a:r>
              <a:rPr lang="en-US" sz="1400" baseline="-25000" dirty="0" smtClean="0"/>
              <a:t>2</a:t>
            </a:r>
            <a:r>
              <a:rPr lang="en-US" sz="1400" dirty="0" smtClean="0"/>
              <a:t> to give HDO. The production of HDO</a:t>
            </a:r>
            <a:r>
              <a:rPr lang="en-US" sz="1400" b="1" dirty="0" smtClean="0">
                <a:solidFill>
                  <a:srgbClr val="000099"/>
                </a:solidFill>
              </a:rPr>
              <a:t> </a:t>
            </a:r>
            <a:r>
              <a:rPr lang="en-US" sz="1400" dirty="0" smtClean="0"/>
              <a:t>was analyzed in three tests, but </a:t>
            </a:r>
            <a:r>
              <a:rPr lang="en-US" sz="1400" dirty="0" smtClean="0">
                <a:solidFill>
                  <a:srgbClr val="000099"/>
                </a:solidFill>
              </a:rPr>
              <a:t>gas phase analysis was possible only for the fourth test (</a:t>
            </a:r>
            <a:r>
              <a:rPr lang="en-US" sz="1400" dirty="0">
                <a:solidFill>
                  <a:srgbClr val="000099"/>
                </a:solidFill>
              </a:rPr>
              <a:t>f</a:t>
            </a:r>
            <a:r>
              <a:rPr lang="en-US" sz="1400" dirty="0" smtClean="0">
                <a:solidFill>
                  <a:srgbClr val="000099"/>
                </a:solidFill>
              </a:rPr>
              <a:t>illed symbols), carried out </a:t>
            </a:r>
            <a:r>
              <a:rPr lang="en-US" sz="1400" dirty="0">
                <a:solidFill>
                  <a:srgbClr val="000099"/>
                </a:solidFill>
              </a:rPr>
              <a:t>semi-quantitatively at </a:t>
            </a:r>
            <a:r>
              <a:rPr lang="en-US" sz="1400" dirty="0" err="1">
                <a:solidFill>
                  <a:srgbClr val="000099"/>
                </a:solidFill>
              </a:rPr>
              <a:t>Studsvik</a:t>
            </a:r>
            <a:r>
              <a:rPr lang="en-US" sz="1400" dirty="0">
                <a:solidFill>
                  <a:srgbClr val="000099"/>
                </a:solidFill>
              </a:rPr>
              <a:t> </a:t>
            </a:r>
            <a:r>
              <a:rPr lang="en-US" sz="1400" dirty="0" smtClean="0">
                <a:solidFill>
                  <a:srgbClr val="000099"/>
                </a:solidFill>
              </a:rPr>
              <a:t>Nuclear</a:t>
            </a:r>
            <a:r>
              <a:rPr lang="en-US" sz="1400" dirty="0" smtClean="0"/>
              <a:t>. </a:t>
            </a:r>
          </a:p>
          <a:p>
            <a:pPr>
              <a:buClr>
                <a:srgbClr val="C00000"/>
              </a:buClr>
            </a:pPr>
            <a:endParaRPr lang="en-US" sz="1000" dirty="0" smtClean="0"/>
          </a:p>
          <a:p>
            <a:pPr marL="285750" indent="-285750">
              <a:buClr>
                <a:srgbClr val="C00000"/>
              </a:buClr>
              <a:buFont typeface="Arial" panose="020B0604020202020204" pitchFamily="34" charset="0"/>
              <a:buChar char="•"/>
            </a:pPr>
            <a:r>
              <a:rPr lang="en-US" sz="1400" dirty="0" smtClean="0"/>
              <a:t>For this last test, in total 0.216 </a:t>
            </a:r>
            <a:r>
              <a:rPr lang="en-US" sz="1400" dirty="0" err="1"/>
              <a:t>mmol</a:t>
            </a:r>
            <a:r>
              <a:rPr lang="en-US" sz="1400" dirty="0"/>
              <a:t> HDO </a:t>
            </a:r>
            <a:r>
              <a:rPr lang="en-US" sz="1400" dirty="0" smtClean="0"/>
              <a:t>were formed during the 283 hour experiment. </a:t>
            </a:r>
            <a:r>
              <a:rPr lang="en-US" sz="1400" dirty="0" smtClean="0">
                <a:solidFill>
                  <a:srgbClr val="000099"/>
                </a:solidFill>
              </a:rPr>
              <a:t>Gas </a:t>
            </a:r>
            <a:r>
              <a:rPr lang="en-US" sz="1400" dirty="0">
                <a:solidFill>
                  <a:srgbClr val="000099"/>
                </a:solidFill>
              </a:rPr>
              <a:t>phase analysis </a:t>
            </a:r>
            <a:r>
              <a:rPr lang="en-US" sz="1400" dirty="0" smtClean="0"/>
              <a:t>indicates </a:t>
            </a:r>
            <a:r>
              <a:rPr lang="en-US" sz="1400" dirty="0" smtClean="0"/>
              <a:t>300 </a:t>
            </a:r>
            <a:r>
              <a:rPr lang="en-US" sz="1400" dirty="0"/>
              <a:t>ppm HD formed during 283 hours, corresponding to 0.041 </a:t>
            </a:r>
            <a:r>
              <a:rPr lang="en-US" sz="1400" dirty="0" err="1"/>
              <a:t>mmol</a:t>
            </a:r>
            <a:r>
              <a:rPr lang="en-US" sz="1400" dirty="0"/>
              <a:t> </a:t>
            </a:r>
            <a:r>
              <a:rPr lang="en-US" sz="1400" dirty="0" smtClean="0"/>
              <a:t>HD. This corresponds </a:t>
            </a:r>
            <a:r>
              <a:rPr lang="en-US" sz="1400" dirty="0"/>
              <a:t>to equally much HDO formed through: H</a:t>
            </a:r>
            <a:r>
              <a:rPr lang="en-US" sz="1400" baseline="-25000" dirty="0"/>
              <a:t>2</a:t>
            </a:r>
            <a:r>
              <a:rPr lang="en-US" sz="1400" dirty="0"/>
              <a:t>O+D</a:t>
            </a:r>
            <a:r>
              <a:rPr lang="en-US" sz="1400" baseline="-25000" dirty="0"/>
              <a:t>2</a:t>
            </a:r>
            <a:r>
              <a:rPr lang="en-US" sz="1400" dirty="0"/>
              <a:t>=HDO+HD. The rest, i.e. </a:t>
            </a:r>
            <a:r>
              <a:rPr lang="en-US" sz="1400" dirty="0" smtClean="0"/>
              <a:t>0.216-0.041=0.176 </a:t>
            </a:r>
            <a:r>
              <a:rPr lang="en-US" sz="1400" dirty="0" err="1"/>
              <a:t>mmol</a:t>
            </a:r>
            <a:r>
              <a:rPr lang="en-US" sz="1400" dirty="0"/>
              <a:t> originate from reaction of D</a:t>
            </a:r>
            <a:r>
              <a:rPr lang="en-US" sz="1400" baseline="-25000" dirty="0"/>
              <a:t>2</a:t>
            </a:r>
            <a:r>
              <a:rPr lang="en-US" sz="1400" dirty="0"/>
              <a:t> with OH-radicals. </a:t>
            </a:r>
            <a:r>
              <a:rPr lang="en-US" sz="1400" dirty="0" smtClean="0"/>
              <a:t>This number of moles </a:t>
            </a:r>
            <a:r>
              <a:rPr lang="en-US" sz="1400" dirty="0"/>
              <a:t>corresponds to half as much </a:t>
            </a:r>
            <a:r>
              <a:rPr lang="en-US" sz="1400" dirty="0" smtClean="0"/>
              <a:t>moles H</a:t>
            </a:r>
            <a:r>
              <a:rPr lang="en-US" sz="1400" baseline="-25000" dirty="0" smtClean="0"/>
              <a:t>2</a:t>
            </a:r>
            <a:r>
              <a:rPr lang="en-US" sz="1400" dirty="0" smtClean="0"/>
              <a:t>O</a:t>
            </a:r>
            <a:r>
              <a:rPr lang="en-US" sz="1400" baseline="-25000" dirty="0" smtClean="0"/>
              <a:t>2</a:t>
            </a:r>
            <a:r>
              <a:rPr lang="en-US" sz="1400" dirty="0" smtClean="0"/>
              <a:t> </a:t>
            </a:r>
            <a:r>
              <a:rPr lang="en-US" sz="1400" dirty="0"/>
              <a:t>reacting with D</a:t>
            </a:r>
            <a:r>
              <a:rPr lang="en-US" sz="1400" baseline="-25000" dirty="0"/>
              <a:t>2</a:t>
            </a:r>
            <a:r>
              <a:rPr lang="en-US" sz="1400" dirty="0"/>
              <a:t>, i.e. H</a:t>
            </a:r>
            <a:r>
              <a:rPr lang="en-US" sz="1400" baseline="-25000" dirty="0"/>
              <a:t>2</a:t>
            </a:r>
            <a:r>
              <a:rPr lang="en-US" sz="1400" dirty="0"/>
              <a:t>O</a:t>
            </a:r>
            <a:r>
              <a:rPr lang="en-US" sz="1400" baseline="-25000" dirty="0"/>
              <a:t>2</a:t>
            </a:r>
            <a:r>
              <a:rPr lang="en-US" sz="1400" dirty="0"/>
              <a:t>+D</a:t>
            </a:r>
            <a:r>
              <a:rPr lang="en-US" sz="1400" baseline="-25000" dirty="0"/>
              <a:t>2</a:t>
            </a:r>
            <a:r>
              <a:rPr lang="en-US" sz="1400" dirty="0"/>
              <a:t>=2HDO or </a:t>
            </a:r>
            <a:r>
              <a:rPr lang="en-US" sz="1400" dirty="0" smtClean="0"/>
              <a:t>0.176/2=0.088 </a:t>
            </a:r>
            <a:r>
              <a:rPr lang="en-US" sz="1400" dirty="0" err="1" smtClean="0"/>
              <a:t>mmol</a:t>
            </a:r>
            <a:r>
              <a:rPr lang="en-US" sz="1400" dirty="0" smtClean="0"/>
              <a:t> H</a:t>
            </a:r>
            <a:r>
              <a:rPr lang="en-US" sz="1400" baseline="-25000" dirty="0" smtClean="0"/>
              <a:t>2</a:t>
            </a:r>
            <a:r>
              <a:rPr lang="en-US" sz="1400" dirty="0" smtClean="0"/>
              <a:t>O</a:t>
            </a:r>
            <a:r>
              <a:rPr lang="en-US" sz="1400" baseline="-25000" dirty="0" smtClean="0"/>
              <a:t>2</a:t>
            </a:r>
            <a:r>
              <a:rPr lang="en-US" sz="1400" dirty="0" smtClean="0"/>
              <a:t>.This means that </a:t>
            </a:r>
            <a:r>
              <a:rPr lang="en-US" sz="1400" b="1" dirty="0" smtClean="0">
                <a:solidFill>
                  <a:srgbClr val="000099"/>
                </a:solidFill>
              </a:rPr>
              <a:t>0.088 </a:t>
            </a:r>
            <a:r>
              <a:rPr lang="en-US" sz="1400" b="1" dirty="0" err="1" smtClean="0">
                <a:solidFill>
                  <a:srgbClr val="000099"/>
                </a:solidFill>
              </a:rPr>
              <a:t>mmol</a:t>
            </a:r>
            <a:r>
              <a:rPr lang="en-US" sz="1400" b="1" dirty="0" smtClean="0">
                <a:solidFill>
                  <a:srgbClr val="000099"/>
                </a:solidFill>
              </a:rPr>
              <a:t> H</a:t>
            </a:r>
            <a:r>
              <a:rPr lang="en-US" sz="1400" b="1" baseline="-25000" dirty="0" smtClean="0">
                <a:solidFill>
                  <a:srgbClr val="000099"/>
                </a:solidFill>
              </a:rPr>
              <a:t>2</a:t>
            </a:r>
            <a:r>
              <a:rPr lang="en-US" sz="1400" b="1" dirty="0" smtClean="0">
                <a:solidFill>
                  <a:srgbClr val="000099"/>
                </a:solidFill>
              </a:rPr>
              <a:t>O</a:t>
            </a:r>
            <a:r>
              <a:rPr lang="en-US" sz="1400" b="1" baseline="-25000" dirty="0" smtClean="0">
                <a:solidFill>
                  <a:srgbClr val="000099"/>
                </a:solidFill>
              </a:rPr>
              <a:t>2</a:t>
            </a:r>
            <a:r>
              <a:rPr lang="en-US" sz="1400" b="1" dirty="0" smtClean="0">
                <a:solidFill>
                  <a:srgbClr val="000099"/>
                </a:solidFill>
              </a:rPr>
              <a:t> reacted with deuterium to give HDO. </a:t>
            </a:r>
            <a:endParaRPr lang="en-US" sz="1400" b="1" dirty="0" smtClean="0">
              <a:solidFill>
                <a:srgbClr val="000099"/>
              </a:solidFill>
            </a:endParaRPr>
          </a:p>
          <a:p>
            <a:pPr marL="285750" indent="-285750">
              <a:buClr>
                <a:srgbClr val="C00000"/>
              </a:buClr>
              <a:buFont typeface="Arial" panose="020B0604020202020204" pitchFamily="34" charset="0"/>
              <a:buChar char="•"/>
            </a:pPr>
            <a:endParaRPr lang="en-US" sz="1400" b="1" dirty="0">
              <a:solidFill>
                <a:srgbClr val="000099"/>
              </a:solidFill>
            </a:endParaRPr>
          </a:p>
          <a:p>
            <a:pPr marL="285750" indent="-285750">
              <a:buClr>
                <a:srgbClr val="C00000"/>
              </a:buClr>
              <a:buFont typeface="Arial" panose="020B0604020202020204" pitchFamily="34" charset="0"/>
              <a:buChar char="•"/>
            </a:pPr>
            <a:r>
              <a:rPr lang="en-US" sz="1400" dirty="0" smtClean="0"/>
              <a:t>The </a:t>
            </a:r>
            <a:r>
              <a:rPr lang="en-US" sz="1400" dirty="0" smtClean="0"/>
              <a:t>total number</a:t>
            </a:r>
            <a:r>
              <a:rPr lang="en-US" sz="1400" b="1" dirty="0" smtClean="0">
                <a:solidFill>
                  <a:srgbClr val="000099"/>
                </a:solidFill>
              </a:rPr>
              <a:t> </a:t>
            </a:r>
            <a:r>
              <a:rPr lang="en-US" sz="1400" dirty="0" smtClean="0"/>
              <a:t>of moles of H</a:t>
            </a:r>
            <a:r>
              <a:rPr lang="en-US" sz="1400" baseline="-25000" dirty="0" smtClean="0"/>
              <a:t>2</a:t>
            </a:r>
            <a:r>
              <a:rPr lang="en-US" sz="1400" dirty="0" smtClean="0"/>
              <a:t>O</a:t>
            </a:r>
            <a:r>
              <a:rPr lang="en-US" sz="1400" baseline="-25000" dirty="0" smtClean="0"/>
              <a:t>2</a:t>
            </a:r>
            <a:r>
              <a:rPr lang="en-US" sz="1400" dirty="0" smtClean="0"/>
              <a:t> calculated from </a:t>
            </a:r>
            <a:r>
              <a:rPr lang="en-US" sz="1400" dirty="0" smtClean="0"/>
              <a:t>the concentration analyzed 1 </a:t>
            </a:r>
            <a:r>
              <a:rPr lang="en-US" sz="1400" dirty="0" smtClean="0"/>
              <a:t>hour after flushing is 0.111 </a:t>
            </a:r>
            <a:r>
              <a:rPr lang="en-US" sz="1400" dirty="0" err="1" smtClean="0"/>
              <a:t>mmol</a:t>
            </a:r>
            <a:r>
              <a:rPr lang="en-US" sz="1400" dirty="0" smtClean="0"/>
              <a:t>. </a:t>
            </a:r>
            <a:r>
              <a:rPr lang="en-US" sz="1400" dirty="0" smtClean="0"/>
              <a:t>This means that </a:t>
            </a:r>
            <a:r>
              <a:rPr lang="en-US" sz="1400" b="1" dirty="0" smtClean="0">
                <a:solidFill>
                  <a:srgbClr val="000099"/>
                </a:solidFill>
              </a:rPr>
              <a:t>the fraction of hydrogen peroxide that reacted with deuterium is 0.0088/0.111= 0.793, i.e</a:t>
            </a:r>
            <a:r>
              <a:rPr lang="en-US" sz="1400" b="1" dirty="0" smtClean="0">
                <a:solidFill>
                  <a:srgbClr val="000099"/>
                </a:solidFill>
              </a:rPr>
              <a:t>. 79.3%. </a:t>
            </a:r>
            <a:r>
              <a:rPr lang="en-US" sz="1400" dirty="0" smtClean="0"/>
              <a:t>On the other hand, the gas analysis indicates also ~305 ppm O</a:t>
            </a:r>
            <a:r>
              <a:rPr lang="en-US" sz="1400" baseline="-25000" dirty="0" smtClean="0"/>
              <a:t>2</a:t>
            </a:r>
            <a:r>
              <a:rPr lang="en-US" sz="1400" dirty="0" smtClean="0"/>
              <a:t>, which would result from the decomposition of 0.078 </a:t>
            </a:r>
            <a:r>
              <a:rPr lang="en-US" sz="1400" dirty="0" err="1" smtClean="0"/>
              <a:t>mmol</a:t>
            </a:r>
            <a:r>
              <a:rPr lang="en-US" sz="1400" dirty="0" smtClean="0"/>
              <a:t> H</a:t>
            </a:r>
            <a:r>
              <a:rPr lang="en-US" sz="1400" baseline="-25000" dirty="0" smtClean="0"/>
              <a:t>2</a:t>
            </a:r>
            <a:r>
              <a:rPr lang="en-US" sz="1400" dirty="0" smtClean="0"/>
              <a:t>O</a:t>
            </a:r>
            <a:r>
              <a:rPr lang="en-US" sz="1400" baseline="-25000" dirty="0" smtClean="0"/>
              <a:t>2</a:t>
            </a:r>
            <a:r>
              <a:rPr lang="en-US" sz="1400" dirty="0" smtClean="0"/>
              <a:t>. Thus we do not have mass balance (0.088+0.078&gt; 0.111 </a:t>
            </a:r>
            <a:r>
              <a:rPr lang="en-US" sz="1400" dirty="0" err="1" smtClean="0"/>
              <a:t>mmol</a:t>
            </a:r>
            <a:r>
              <a:rPr lang="en-US" sz="1400" dirty="0" smtClean="0"/>
              <a:t>); we consider the gas analysis carried out without D</a:t>
            </a:r>
            <a:r>
              <a:rPr lang="en-US" sz="1400" baseline="-25000" dirty="0" smtClean="0"/>
              <a:t>2</a:t>
            </a:r>
            <a:r>
              <a:rPr lang="en-US" sz="1400" dirty="0" smtClean="0"/>
              <a:t>-based standards as more uncertain than the HDO analysis.</a:t>
            </a:r>
            <a:endParaRPr lang="en-US" sz="1400" dirty="0" smtClean="0"/>
          </a:p>
          <a:p>
            <a:pPr>
              <a:buClr>
                <a:srgbClr val="C00000"/>
              </a:buClr>
            </a:pPr>
            <a:endParaRPr lang="en-US" sz="1000" b="1" dirty="0" smtClean="0">
              <a:solidFill>
                <a:srgbClr val="000099"/>
              </a:solidFill>
            </a:endParaRPr>
          </a:p>
          <a:p>
            <a:pPr marL="285750" indent="-285750">
              <a:buClr>
                <a:srgbClr val="C00000"/>
              </a:buClr>
              <a:buFont typeface="Arial" panose="020B0604020202020204" pitchFamily="34" charset="0"/>
              <a:buChar char="•"/>
            </a:pPr>
            <a:r>
              <a:rPr lang="en-US" sz="1400" dirty="0" smtClean="0"/>
              <a:t>It is clear that the amount of hydrogen peroxide consumed through uranium dissolution is very small, 0.02% and the ICP-MS data are quite reliable. The relative amounts of hydrogen peroxide which has decomposed to water and oxygen or has reacted with D</a:t>
            </a:r>
            <a:r>
              <a:rPr lang="en-US" sz="1400" baseline="-25000" dirty="0" smtClean="0"/>
              <a:t>2</a:t>
            </a:r>
            <a:r>
              <a:rPr lang="en-US" sz="1400" dirty="0" smtClean="0"/>
              <a:t> are prone </a:t>
            </a:r>
            <a:r>
              <a:rPr lang="en-US" sz="1400" b="1" dirty="0" smtClean="0">
                <a:solidFill>
                  <a:srgbClr val="000099"/>
                </a:solidFill>
              </a:rPr>
              <a:t>to </a:t>
            </a:r>
            <a:r>
              <a:rPr lang="en-US" sz="1400" b="1" dirty="0" smtClean="0">
                <a:solidFill>
                  <a:srgbClr val="000099"/>
                </a:solidFill>
              </a:rPr>
              <a:t>large </a:t>
            </a:r>
            <a:r>
              <a:rPr lang="en-US" sz="1400" b="1" dirty="0" smtClean="0">
                <a:solidFill>
                  <a:srgbClr val="000099"/>
                </a:solidFill>
              </a:rPr>
              <a:t>uncertainties, due to the extensive </a:t>
            </a:r>
            <a:r>
              <a:rPr lang="en-US" sz="1400" b="1" dirty="0" smtClean="0">
                <a:solidFill>
                  <a:srgbClr val="000099"/>
                </a:solidFill>
              </a:rPr>
              <a:t>flushing and lack of D</a:t>
            </a:r>
            <a:r>
              <a:rPr lang="en-US" sz="1400" b="1" baseline="-25000" dirty="0" smtClean="0">
                <a:solidFill>
                  <a:srgbClr val="000099"/>
                </a:solidFill>
              </a:rPr>
              <a:t>2</a:t>
            </a:r>
            <a:r>
              <a:rPr lang="en-US" sz="1400" b="1" dirty="0" smtClean="0">
                <a:solidFill>
                  <a:srgbClr val="000099"/>
                </a:solidFill>
              </a:rPr>
              <a:t>-based standards</a:t>
            </a:r>
            <a:r>
              <a:rPr lang="en-US" sz="1400" dirty="0" smtClean="0"/>
              <a:t>. </a:t>
            </a:r>
            <a:r>
              <a:rPr lang="en-US" sz="1400" dirty="0" smtClean="0"/>
              <a:t>Anyhow </a:t>
            </a:r>
            <a:r>
              <a:rPr lang="en-US" sz="1400" dirty="0" smtClean="0"/>
              <a:t>the knowledge of these </a:t>
            </a:r>
            <a:r>
              <a:rPr lang="en-US" sz="1400" dirty="0" smtClean="0"/>
              <a:t>proportions </a:t>
            </a:r>
            <a:r>
              <a:rPr lang="en-US" sz="1400" dirty="0" smtClean="0"/>
              <a:t>is much </a:t>
            </a:r>
            <a:r>
              <a:rPr lang="en-US" sz="1400" dirty="0" smtClean="0"/>
              <a:t>more important </a:t>
            </a:r>
            <a:r>
              <a:rPr lang="en-US" sz="1400" dirty="0" smtClean="0"/>
              <a:t>for </a:t>
            </a:r>
            <a:r>
              <a:rPr lang="en-US" sz="1400" dirty="0" smtClean="0"/>
              <a:t>the case of the much </a:t>
            </a:r>
            <a:r>
              <a:rPr lang="en-US" sz="1400" b="1" dirty="0" smtClean="0">
                <a:solidFill>
                  <a:srgbClr val="000099"/>
                </a:solidFill>
              </a:rPr>
              <a:t>lower H</a:t>
            </a:r>
            <a:r>
              <a:rPr lang="en-US" sz="1400" b="1" baseline="-25000" dirty="0" smtClean="0">
                <a:solidFill>
                  <a:srgbClr val="000099"/>
                </a:solidFill>
              </a:rPr>
              <a:t>2</a:t>
            </a:r>
            <a:r>
              <a:rPr lang="en-US" sz="1400" b="1" dirty="0" smtClean="0">
                <a:solidFill>
                  <a:srgbClr val="000099"/>
                </a:solidFill>
              </a:rPr>
              <a:t>O</a:t>
            </a:r>
            <a:r>
              <a:rPr lang="en-US" sz="1400" b="1" baseline="-25000" dirty="0" smtClean="0">
                <a:solidFill>
                  <a:srgbClr val="000099"/>
                </a:solidFill>
              </a:rPr>
              <a:t>2</a:t>
            </a:r>
            <a:r>
              <a:rPr lang="en-US" sz="1400" b="1" dirty="0" smtClean="0">
                <a:solidFill>
                  <a:srgbClr val="000099"/>
                </a:solidFill>
              </a:rPr>
              <a:t> concentrations produced by </a:t>
            </a:r>
            <a:r>
              <a:rPr lang="el-GR" sz="1400" b="1" dirty="0" smtClean="0">
                <a:solidFill>
                  <a:srgbClr val="000099"/>
                </a:solidFill>
              </a:rPr>
              <a:t>α</a:t>
            </a:r>
            <a:r>
              <a:rPr lang="en-US" sz="1400" b="1" dirty="0" smtClean="0">
                <a:solidFill>
                  <a:srgbClr val="000099"/>
                </a:solidFill>
              </a:rPr>
              <a:t>-radiolysis</a:t>
            </a:r>
            <a:r>
              <a:rPr lang="en-US" sz="1400" dirty="0" smtClean="0"/>
              <a:t>, investigated in the next study</a:t>
            </a:r>
            <a:r>
              <a:rPr lang="en-US" sz="1400" dirty="0" smtClean="0"/>
              <a:t>.</a:t>
            </a:r>
          </a:p>
        </p:txBody>
      </p:sp>
    </p:spTree>
    <p:extLst>
      <p:ext uri="{BB962C8B-B14F-4D97-AF65-F5344CB8AC3E}">
        <p14:creationId xmlns:p14="http://schemas.microsoft.com/office/powerpoint/2010/main" val="1491887757"/>
      </p:ext>
    </p:extLst>
  </p:cSld>
  <p:clrMapOvr>
    <a:masterClrMapping/>
  </p:clrMapOvr>
</p:sld>
</file>

<file path=ppt/theme/theme1.xml><?xml version="1.0" encoding="utf-8"?>
<a:theme xmlns:a="http://schemas.openxmlformats.org/drawingml/2006/main" name="NEAFUELmay2011">
  <a:themeElements>
    <a:clrScheme name="SKB_Färg ver 3">
      <a:dk1>
        <a:sysClr val="windowText" lastClr="000000"/>
      </a:dk1>
      <a:lt1>
        <a:sysClr val="window" lastClr="FFFFFF"/>
      </a:lt1>
      <a:dk2>
        <a:srgbClr val="1F497D"/>
      </a:dk2>
      <a:lt2>
        <a:srgbClr val="EEECE1"/>
      </a:lt2>
      <a:accent1>
        <a:srgbClr val="FF0000"/>
      </a:accent1>
      <a:accent2>
        <a:srgbClr val="376092"/>
      </a:accent2>
      <a:accent3>
        <a:srgbClr val="93CDDD"/>
      </a:accent3>
      <a:accent4>
        <a:srgbClr val="77933C"/>
      </a:accent4>
      <a:accent5>
        <a:srgbClr val="F7923F"/>
      </a:accent5>
      <a:accent6>
        <a:srgbClr val="0D0D0D"/>
      </a:accent6>
      <a:hlink>
        <a:srgbClr val="0000FF"/>
      </a:hlink>
      <a:folHlink>
        <a:srgbClr val="800080"/>
      </a:folHlink>
    </a:clrScheme>
    <a:fontScheme name="SKB Grafiska">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a:noFill/>
        </a:ln>
        <a:effectLst>
          <a:outerShdw blurRad="50800" dist="38100" dir="2700000" algn="tl" rotWithShape="0">
            <a:prstClr val="black">
              <a:alpha val="40000"/>
            </a:prstClr>
          </a:outerShdw>
        </a:effectLst>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NEAFUELmay2011</Template>
  <TotalTime>10765</TotalTime>
  <Words>1438</Words>
  <Application>Microsoft Office PowerPoint</Application>
  <PresentationFormat>Bildspel på skärmen (4:3)</PresentationFormat>
  <Paragraphs>110</Paragraphs>
  <Slides>16</Slides>
  <Notes>3</Notes>
  <HiddenSlides>0</HiddenSlides>
  <MMClips>0</MMClips>
  <ScaleCrop>false</ScaleCrop>
  <HeadingPairs>
    <vt:vector size="6" baseType="variant">
      <vt:variant>
        <vt:lpstr>Tema</vt:lpstr>
      </vt:variant>
      <vt:variant>
        <vt:i4>1</vt:i4>
      </vt:variant>
      <vt:variant>
        <vt:lpstr>Serverprogram för OLE-inbäddning</vt:lpstr>
      </vt:variant>
      <vt:variant>
        <vt:i4>2</vt:i4>
      </vt:variant>
      <vt:variant>
        <vt:lpstr>Bildrubriker</vt:lpstr>
      </vt:variant>
      <vt:variant>
        <vt:i4>16</vt:i4>
      </vt:variant>
    </vt:vector>
  </HeadingPairs>
  <TitlesOfParts>
    <vt:vector size="19" baseType="lpstr">
      <vt:lpstr>NEAFUELmay2011</vt:lpstr>
      <vt:lpstr>Graph</vt:lpstr>
      <vt:lpstr>Formel</vt:lpstr>
      <vt:lpstr>PowerPoint-presentation</vt:lpstr>
      <vt:lpstr>Recent results from a Ph. D. thesis at Chalmers</vt:lpstr>
      <vt:lpstr>Homogeneus α-radiolysis of 238Pu(VI)-solutions </vt:lpstr>
      <vt:lpstr>Results of the Br-study. </vt:lpstr>
      <vt:lpstr>Backgrund and method for SIMFUEL study</vt:lpstr>
      <vt:lpstr>H2O2 and U concentrations as function of time.</vt:lpstr>
      <vt:lpstr>H2O2 consumed compared to U dissolved</vt:lpstr>
      <vt:lpstr>Formation of HDO during SIMFUEL+H2O2 test</vt:lpstr>
      <vt:lpstr>Results of the SIMFUEL tests.</vt:lpstr>
      <vt:lpstr>(U,Pu)O2 leaching under Ar and D2.</vt:lpstr>
      <vt:lpstr>MOX leaching under D2</vt:lpstr>
      <vt:lpstr>HDO formed during the MOX test under 1 MPa D2.</vt:lpstr>
      <vt:lpstr>Conclusions from the MOX study.</vt:lpstr>
      <vt:lpstr>Summary and conclusions </vt:lpstr>
      <vt:lpstr>Radiolytic gas production from water sorbed on 244Cm doped NpO2(s) [Icenhour et al., Nucl. Tech. 2004].</vt:lpstr>
      <vt:lpstr>PowerPoint-presentation</vt:lpstr>
    </vt:vector>
  </TitlesOfParts>
  <Company>SKB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Spent fuel source term</dc:title>
  <dc:creator>Kastriot Spahiu</dc:creator>
  <cp:lastModifiedBy>Kastriot Spahiu</cp:lastModifiedBy>
  <cp:revision>510</cp:revision>
  <dcterms:created xsi:type="dcterms:W3CDTF">2011-05-05T09:48:27Z</dcterms:created>
  <dcterms:modified xsi:type="dcterms:W3CDTF">2017-10-19T11:01:06Z</dcterms:modified>
</cp:coreProperties>
</file>