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  <p:sldMasterId id="2147483651" r:id="rId2"/>
    <p:sldMasterId id="2147484001" r:id="rId3"/>
    <p:sldMasterId id="2147484039" r:id="rId4"/>
    <p:sldMasterId id="2147484041" r:id="rId5"/>
    <p:sldMasterId id="2147484043" r:id="rId6"/>
    <p:sldMasterId id="2147484045" r:id="rId7"/>
    <p:sldMasterId id="2147484059" r:id="rId8"/>
    <p:sldMasterId id="2147484069" r:id="rId9"/>
    <p:sldMasterId id="2147484079" r:id="rId10"/>
    <p:sldMasterId id="2147484091" r:id="rId11"/>
  </p:sldMasterIdLst>
  <p:notesMasterIdLst>
    <p:notesMasterId r:id="rId34"/>
  </p:notesMasterIdLst>
  <p:sldIdLst>
    <p:sldId id="280" r:id="rId12"/>
    <p:sldId id="348" r:id="rId13"/>
    <p:sldId id="353" r:id="rId14"/>
    <p:sldId id="354" r:id="rId15"/>
    <p:sldId id="328" r:id="rId16"/>
    <p:sldId id="388" r:id="rId17"/>
    <p:sldId id="330" r:id="rId18"/>
    <p:sldId id="364" r:id="rId19"/>
    <p:sldId id="329" r:id="rId20"/>
    <p:sldId id="340" r:id="rId21"/>
    <p:sldId id="332" r:id="rId22"/>
    <p:sldId id="367" r:id="rId23"/>
    <p:sldId id="324" r:id="rId24"/>
    <p:sldId id="325" r:id="rId25"/>
    <p:sldId id="321" r:id="rId26"/>
    <p:sldId id="389" r:id="rId27"/>
    <p:sldId id="318" r:id="rId28"/>
    <p:sldId id="361" r:id="rId29"/>
    <p:sldId id="362" r:id="rId30"/>
    <p:sldId id="337" r:id="rId31"/>
    <p:sldId id="339" r:id="rId32"/>
    <p:sldId id="296" r:id="rId33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55E0"/>
    <a:srgbClr val="005A9B"/>
    <a:srgbClr val="447825"/>
    <a:srgbClr val="64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78195" autoAdjust="0"/>
  </p:normalViewPr>
  <p:slideViewPr>
    <p:cSldViewPr snapToObjects="1">
      <p:cViewPr varScale="1">
        <p:scale>
          <a:sx n="69" d="100"/>
          <a:sy n="69" d="100"/>
        </p:scale>
        <p:origin x="-1670" y="-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68"/>
    </p:cViewPr>
  </p:sorterViewPr>
  <p:notesViewPr>
    <p:cSldViewPr snapToObjects="1"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0083A9-32D1-414E-B95D-1C7189F9FBF3}" type="datetimeFigureOut">
              <a:rPr lang="en-AU"/>
              <a:pPr>
                <a:defRPr/>
              </a:pPr>
              <a:t>1/11/2017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6CED78-1782-4B11-ABEA-70D105CB6A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36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235EA-E95D-4F63-B578-6E60BC6C0DBD}" type="slidenum">
              <a:rPr lang="en-AU" altLang="en-US" smtClean="0">
                <a:latin typeface="Arial" charset="0"/>
              </a:rPr>
              <a:pPr/>
              <a:t>1</a:t>
            </a:fld>
            <a:endParaRPr lang="en-AU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E5751-1DBB-4EFE-AA3E-FAB7DA582067}" type="slidenum">
              <a:rPr lang="en-AU" altLang="en-US" smtClean="0">
                <a:latin typeface="Arial" charset="0"/>
                <a:cs typeface="Arial" charset="0"/>
              </a:rPr>
              <a:pPr/>
              <a:t>10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baseline="0" dirty="0" smtClean="0">
                <a:latin typeface="Arial" charset="0"/>
                <a:cs typeface="Arial" charset="0"/>
              </a:rPr>
              <a:t>SA </a:t>
            </a:r>
            <a:r>
              <a:rPr lang="en-AU" altLang="en-US" dirty="0" smtClean="0">
                <a:latin typeface="Arial" charset="0"/>
                <a:cs typeface="Arial" charset="0"/>
              </a:rPr>
              <a:t>decreased 300 to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25 m2/g between -3 an</a:t>
            </a:r>
            <a:r>
              <a:rPr lang="en-AU" altLang="en-US" dirty="0" smtClean="0">
                <a:latin typeface="Arial" charset="0"/>
                <a:cs typeface="Arial" charset="0"/>
              </a:rPr>
              <a:t>d -4 but </a:t>
            </a:r>
            <a:r>
              <a:rPr lang="en-AU" altLang="en-US" dirty="0" err="1" smtClean="0">
                <a:latin typeface="Arial" charset="0"/>
                <a:cs typeface="Arial" charset="0"/>
              </a:rPr>
              <a:t>Ln</a:t>
            </a:r>
            <a:r>
              <a:rPr lang="en-AU" altLang="en-US" dirty="0" smtClean="0">
                <a:latin typeface="Arial" charset="0"/>
                <a:cs typeface="Arial" charset="0"/>
              </a:rPr>
              <a:t> capacity increased! 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So how can a material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with 1m2/g surface area sorb 60 mg/g </a:t>
            </a:r>
            <a:r>
              <a:rPr lang="en-AU" altLang="en-US" baseline="0" dirty="0" err="1" smtClean="0">
                <a:latin typeface="Arial" charset="0"/>
                <a:cs typeface="Arial" charset="0"/>
              </a:rPr>
              <a:t>Eu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? </a:t>
            </a:r>
          </a:p>
          <a:p>
            <a:pPr eaLnBrk="1" hangingPunct="1"/>
            <a:r>
              <a:rPr lang="en-AU" altLang="en-US" baseline="0" dirty="0" smtClean="0">
                <a:latin typeface="Arial" charset="0"/>
                <a:cs typeface="Arial" charset="0"/>
              </a:rPr>
              <a:t>Crystalline material also has lower capacity as well as lower selectivity</a:t>
            </a:r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E3324F-FEE6-4FF8-A167-1BB9DFBB6866}" type="slidenum">
              <a:rPr lang="en-AU" altLang="en-US" smtClean="0">
                <a:latin typeface="Arial" charset="0"/>
                <a:cs typeface="Arial" charset="0"/>
              </a:rPr>
              <a:pPr/>
              <a:t>11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Change in structure when wet rather than dry explains the fact that the low surface area materials gave the highest sorption capacities.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BET surface areas measured when dry – not necessarily a good indication of whether a material will be a good, high capacity sorbent.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Explain more about how SAXS works – shape/slope is the same, therefore …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err="1" smtClean="0"/>
              <a:t>Functionalisation</a:t>
            </a:r>
            <a:r>
              <a:rPr lang="en-ZA" baseline="0" dirty="0" smtClean="0"/>
              <a:t> by grafting </a:t>
            </a:r>
            <a:r>
              <a:rPr lang="en-ZA" baseline="0" dirty="0" err="1" smtClean="0"/>
              <a:t>instea</a:t>
            </a:r>
            <a:r>
              <a:rPr lang="en-AU" altLang="en-US" dirty="0" smtClean="0">
                <a:latin typeface="Arial" charset="0"/>
                <a:cs typeface="Arial" charset="0"/>
              </a:rPr>
              <a:t>d of co-condensation allows greater control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over the functional group being intro</a:t>
            </a:r>
            <a:r>
              <a:rPr lang="en-AU" altLang="en-US" dirty="0" smtClean="0">
                <a:latin typeface="Arial" charset="0"/>
                <a:cs typeface="Arial" charset="0"/>
              </a:rPr>
              <a:t>duced and the structure of the framework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being functionalise</a:t>
            </a:r>
            <a:r>
              <a:rPr lang="en-AU" altLang="en-US" dirty="0" smtClean="0">
                <a:latin typeface="Arial" charset="0"/>
                <a:cs typeface="Arial" charset="0"/>
              </a:rPr>
              <a:t>d.</a:t>
            </a:r>
          </a:p>
          <a:p>
            <a:r>
              <a:rPr lang="en-AU" dirty="0" err="1" smtClean="0">
                <a:latin typeface="Arial" charset="0"/>
                <a:cs typeface="Arial" charset="0"/>
              </a:rPr>
              <a:t>Ligan</a:t>
            </a:r>
            <a:r>
              <a:rPr lang="en-AU" altLang="en-US" dirty="0" err="1" smtClean="0">
                <a:latin typeface="Arial" charset="0"/>
                <a:cs typeface="Arial" charset="0"/>
              </a:rPr>
              <a:t>d</a:t>
            </a:r>
            <a:r>
              <a:rPr lang="en-AU" altLang="en-US" dirty="0" smtClean="0">
                <a:latin typeface="Arial" charset="0"/>
                <a:cs typeface="Arial" charset="0"/>
              </a:rPr>
              <a:t> used for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</a:t>
            </a:r>
            <a:r>
              <a:rPr lang="en-AU" altLang="en-US" baseline="0" dirty="0" err="1" smtClean="0">
                <a:latin typeface="Arial" charset="0"/>
                <a:cs typeface="Arial" charset="0"/>
              </a:rPr>
              <a:t>func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inclu</a:t>
            </a:r>
            <a:r>
              <a:rPr lang="en-AU" altLang="en-US" dirty="0" smtClean="0">
                <a:latin typeface="Arial" charset="0"/>
                <a:cs typeface="Arial" charset="0"/>
              </a:rPr>
              <a:t>de alkyl chain for self-ass and </a:t>
            </a:r>
            <a:r>
              <a:rPr lang="en-AU" altLang="en-US" dirty="0" err="1" smtClean="0">
                <a:latin typeface="Arial" charset="0"/>
                <a:cs typeface="Arial" charset="0"/>
              </a:rPr>
              <a:t>alkene</a:t>
            </a:r>
            <a:r>
              <a:rPr lang="en-AU" altLang="en-US" dirty="0" smtClean="0">
                <a:latin typeface="Arial" charset="0"/>
                <a:cs typeface="Arial" charset="0"/>
              </a:rPr>
              <a:t> to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form covalent bon</a:t>
            </a:r>
            <a:r>
              <a:rPr lang="en-AU" altLang="en-US" dirty="0" smtClean="0">
                <a:latin typeface="Arial" charset="0"/>
                <a:cs typeface="Arial" charset="0"/>
              </a:rPr>
              <a:t>d with titania surface –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wante</a:t>
            </a:r>
            <a:r>
              <a:rPr lang="en-AU" altLang="en-US" dirty="0" smtClean="0">
                <a:latin typeface="Arial" charset="0"/>
                <a:cs typeface="Arial" charset="0"/>
              </a:rPr>
              <a:t>d covalent bond rather than grafting to surface with a COOH or phosphate group (more commonly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use</a:t>
            </a:r>
            <a:r>
              <a:rPr lang="en-AU" altLang="en-US" dirty="0" smtClean="0">
                <a:latin typeface="Arial" charset="0"/>
                <a:cs typeface="Arial" charset="0"/>
              </a:rPr>
              <a:t>d) because it was hoped the covalent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bon</a:t>
            </a:r>
            <a:r>
              <a:rPr lang="en-AU" altLang="en-US" dirty="0" smtClean="0">
                <a:latin typeface="Arial" charset="0"/>
                <a:cs typeface="Arial" charset="0"/>
              </a:rPr>
              <a:t>d would be more stable to hydrolysis and radiolysis. </a:t>
            </a:r>
            <a:r>
              <a:rPr lang="en-AU" altLang="en-US" dirty="0" err="1" smtClean="0">
                <a:latin typeface="Arial" charset="0"/>
                <a:cs typeface="Arial" charset="0"/>
              </a:rPr>
              <a:t>Prev</a:t>
            </a:r>
            <a:r>
              <a:rPr lang="en-AU" altLang="en-US" dirty="0" smtClean="0">
                <a:latin typeface="Arial" charset="0"/>
                <a:cs typeface="Arial" charset="0"/>
              </a:rPr>
              <a:t> covalent bonding to titania done with </a:t>
            </a:r>
            <a:r>
              <a:rPr lang="en-AU" altLang="en-US" dirty="0" err="1" smtClean="0">
                <a:latin typeface="Arial" charset="0"/>
                <a:cs typeface="Arial" charset="0"/>
              </a:rPr>
              <a:t>uv</a:t>
            </a:r>
            <a:r>
              <a:rPr lang="en-AU" altLang="en-US" dirty="0" smtClean="0">
                <a:latin typeface="Arial" charset="0"/>
                <a:cs typeface="Arial" charset="0"/>
              </a:rPr>
              <a:t>,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we showe</a:t>
            </a:r>
            <a:r>
              <a:rPr lang="en-AU" altLang="en-US" dirty="0" smtClean="0">
                <a:latin typeface="Arial" charset="0"/>
                <a:cs typeface="Arial" charset="0"/>
              </a:rPr>
              <a:t>d the same reaction could be achieved just using heat.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ED78-1782-4B11-ABEA-70D105CB6AAC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E8A98-ACE3-418E-A1D2-EBFF07A0A4DF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13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In this case targeting U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U extraction is enhanced,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even at low pH where amine shoul</a:t>
            </a:r>
            <a:r>
              <a:rPr lang="en-AU" altLang="en-US" dirty="0" smtClean="0">
                <a:latin typeface="Arial" charset="0"/>
                <a:cs typeface="Arial" charset="0"/>
              </a:rPr>
              <a:t>d be </a:t>
            </a:r>
            <a:r>
              <a:rPr lang="en-AU" altLang="en-US" dirty="0" err="1" smtClean="0">
                <a:latin typeface="Arial" charset="0"/>
                <a:cs typeface="Arial" charset="0"/>
              </a:rPr>
              <a:t>protonated</a:t>
            </a:r>
            <a:r>
              <a:rPr lang="en-AU" altLang="en-US" dirty="0" smtClean="0">
                <a:latin typeface="Arial" charset="0"/>
                <a:cs typeface="Arial" charset="0"/>
              </a:rPr>
              <a:t>. Possibly due to anionic U nitrate complexes.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8DB92-036D-4670-BBED-C7A8543BE53D}" type="slidenum">
              <a:rPr lang="en-AU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14</a:t>
            </a:fld>
            <a:endParaRPr lang="en-AU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So then functionalise with this </a:t>
            </a:r>
            <a:r>
              <a:rPr lang="en-AU" altLang="en-US" dirty="0" err="1" smtClean="0">
                <a:latin typeface="Arial" charset="0"/>
                <a:cs typeface="Arial" charset="0"/>
              </a:rPr>
              <a:t>bistriazinylpyri</a:t>
            </a:r>
            <a:r>
              <a:rPr lang="en-AU" sz="1200" dirty="0" err="1" smtClean="0">
                <a:cs typeface="Arial" charset="0"/>
              </a:rPr>
              <a:t>dine</a:t>
            </a:r>
            <a:r>
              <a:rPr lang="en-AU" sz="1200" dirty="0" smtClean="0">
                <a:cs typeface="Arial" charset="0"/>
              </a:rPr>
              <a:t> (BTP) </a:t>
            </a:r>
            <a:r>
              <a:rPr lang="en-AU" sz="1200" dirty="0" err="1" smtClean="0">
                <a:cs typeface="Arial" charset="0"/>
              </a:rPr>
              <a:t>ligand</a:t>
            </a:r>
            <a:r>
              <a:rPr lang="en-AU" sz="1200" dirty="0" smtClean="0">
                <a:cs typeface="Arial" charset="0"/>
              </a:rPr>
              <a:t> which has been used in SX for successful</a:t>
            </a:r>
            <a:r>
              <a:rPr lang="en-AU" sz="1200" baseline="0" dirty="0" smtClean="0">
                <a:cs typeface="Arial" charset="0"/>
              </a:rPr>
              <a:t> MA-</a:t>
            </a:r>
            <a:r>
              <a:rPr lang="en-AU" sz="1200" baseline="0" dirty="0" err="1" smtClean="0">
                <a:cs typeface="Arial" charset="0"/>
              </a:rPr>
              <a:t>Ln</a:t>
            </a:r>
            <a:r>
              <a:rPr lang="en-AU" sz="1200" baseline="0" dirty="0" smtClean="0">
                <a:cs typeface="Arial" charset="0"/>
              </a:rPr>
              <a:t> sep. Mo</a:t>
            </a:r>
            <a:r>
              <a:rPr lang="en-AU" sz="1200" dirty="0" smtClean="0">
                <a:cs typeface="Arial" charset="0"/>
              </a:rPr>
              <a:t>dified with O and alkyl chain as the electron withdrawing O makes the </a:t>
            </a:r>
            <a:r>
              <a:rPr lang="en-AU" sz="1200" dirty="0" err="1" smtClean="0">
                <a:cs typeface="Arial" charset="0"/>
              </a:rPr>
              <a:t>ligand</a:t>
            </a:r>
            <a:r>
              <a:rPr lang="en-AU" sz="1200" dirty="0" smtClean="0">
                <a:cs typeface="Arial" charset="0"/>
              </a:rPr>
              <a:t> more basic so it has a higher separation factor and alkyl chain to enable </a:t>
            </a:r>
            <a:r>
              <a:rPr lang="en-AU" sz="1200" dirty="0" err="1" smtClean="0">
                <a:cs typeface="Arial" charset="0"/>
              </a:rPr>
              <a:t>functionalisation</a:t>
            </a:r>
            <a:r>
              <a:rPr lang="en-AU" sz="1200" dirty="0" smtClean="0">
                <a:cs typeface="Arial" charset="0"/>
              </a:rPr>
              <a:t>, as before.</a:t>
            </a:r>
          </a:p>
          <a:p>
            <a:pPr eaLnBrk="1" hangingPunct="1"/>
            <a:r>
              <a:rPr lang="en-AU" altLang="en-US" sz="1200" dirty="0" smtClean="0">
                <a:latin typeface="Arial" charset="0"/>
                <a:cs typeface="Arial" charset="0"/>
              </a:rPr>
              <a:t>Put </a:t>
            </a:r>
            <a:r>
              <a:rPr lang="en-AU" altLang="en-US" sz="1200" dirty="0" err="1" smtClean="0">
                <a:latin typeface="Arial" charset="0"/>
                <a:cs typeface="Arial" charset="0"/>
              </a:rPr>
              <a:t>alkene</a:t>
            </a:r>
            <a:r>
              <a:rPr lang="en-AU" altLang="en-US" sz="1200" dirty="0" smtClean="0">
                <a:latin typeface="Arial" charset="0"/>
                <a:cs typeface="Arial" charset="0"/>
              </a:rPr>
              <a:t> </a:t>
            </a:r>
            <a:r>
              <a:rPr lang="en-AU" altLang="en-US" sz="1200" dirty="0" err="1" smtClean="0">
                <a:latin typeface="Arial" charset="0"/>
                <a:cs typeface="Arial" charset="0"/>
              </a:rPr>
              <a:t>ligan</a:t>
            </a:r>
            <a:r>
              <a:rPr lang="en-AU" dirty="0" err="1" smtClean="0">
                <a:latin typeface="Arial" charset="0"/>
                <a:cs typeface="Arial" charset="0"/>
              </a:rPr>
              <a:t>ds</a:t>
            </a:r>
            <a:r>
              <a:rPr lang="en-AU" dirty="0" smtClean="0">
                <a:latin typeface="Arial" charset="0"/>
                <a:cs typeface="Arial" charset="0"/>
              </a:rPr>
              <a:t> between BTP to give them some room to move. Tried different ratios of 1:2, 1:4 and 1:8</a:t>
            </a:r>
            <a:r>
              <a:rPr lang="en-AU" baseline="0" dirty="0" smtClean="0">
                <a:latin typeface="Arial" charset="0"/>
                <a:cs typeface="Arial" charset="0"/>
              </a:rPr>
              <a:t> but they ma</a:t>
            </a:r>
            <a:r>
              <a:rPr lang="en-AU" dirty="0" smtClean="0">
                <a:latin typeface="Arial" charset="0"/>
                <a:cs typeface="Arial" charset="0"/>
              </a:rPr>
              <a:t>de no difference to the results so</a:t>
            </a:r>
            <a:r>
              <a:rPr lang="en-AU" baseline="0" dirty="0" smtClean="0">
                <a:latin typeface="Arial" charset="0"/>
                <a:cs typeface="Arial" charset="0"/>
              </a:rPr>
              <a:t> will just show results for 1:8 ratio. (Maybe no </a:t>
            </a:r>
            <a:r>
              <a:rPr lang="en-AU" dirty="0" smtClean="0">
                <a:latin typeface="Arial" charset="0"/>
                <a:cs typeface="Arial" charset="0"/>
              </a:rPr>
              <a:t>diff because ratio that ends up on the surface is the same no matter what is in</a:t>
            </a:r>
            <a:r>
              <a:rPr lang="en-AU" baseline="0" dirty="0" smtClean="0">
                <a:latin typeface="Arial" charset="0"/>
                <a:cs typeface="Arial" charset="0"/>
              </a:rPr>
              <a:t> the </a:t>
            </a:r>
            <a:r>
              <a:rPr lang="en-AU" baseline="0" dirty="0" err="1" smtClean="0">
                <a:latin typeface="Arial" charset="0"/>
                <a:cs typeface="Arial" charset="0"/>
              </a:rPr>
              <a:t>functionalisation</a:t>
            </a:r>
            <a:r>
              <a:rPr lang="en-AU" baseline="0" dirty="0" smtClean="0">
                <a:latin typeface="Arial" charset="0"/>
                <a:cs typeface="Arial" charset="0"/>
              </a:rPr>
              <a:t> solution – elemental analysis is not sensitive enough to </a:t>
            </a:r>
            <a:r>
              <a:rPr lang="en-AU" dirty="0" smtClean="0">
                <a:latin typeface="Arial" charset="0"/>
                <a:cs typeface="Arial" charset="0"/>
              </a:rPr>
              <a:t>discriminate because the level of </a:t>
            </a:r>
            <a:r>
              <a:rPr lang="en-AU" dirty="0" err="1" smtClean="0">
                <a:latin typeface="Arial" charset="0"/>
                <a:cs typeface="Arial" charset="0"/>
              </a:rPr>
              <a:t>func</a:t>
            </a:r>
            <a:r>
              <a:rPr lang="en-AU" dirty="0" smtClean="0">
                <a:latin typeface="Arial" charset="0"/>
                <a:cs typeface="Arial" charset="0"/>
              </a:rPr>
              <a:t> is quite</a:t>
            </a:r>
            <a:r>
              <a:rPr lang="en-AU" baseline="0" dirty="0" smtClean="0">
                <a:latin typeface="Arial" charset="0"/>
                <a:cs typeface="Arial" charset="0"/>
              </a:rPr>
              <a:t> low.)</a:t>
            </a: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err="1" smtClean="0">
                <a:latin typeface="Arial" charset="0"/>
                <a:cs typeface="Arial" charset="0"/>
              </a:rPr>
              <a:t>Transmutate</a:t>
            </a:r>
            <a:r>
              <a:rPr lang="en-AU" altLang="en-US" dirty="0" smtClean="0">
                <a:latin typeface="Arial" charset="0"/>
                <a:cs typeface="Arial" charset="0"/>
              </a:rPr>
              <a:t> = neutron capture to convert them into another element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MA contribute largely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to the long lifetime of waste so are a particularly important target for separation.</a:t>
            </a:r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51824F-ABF6-4E76-95F9-C73BDA52DAFA}" type="slidenum">
              <a:rPr lang="en-AU" altLang="en-US" smtClean="0">
                <a:latin typeface="Arial" charset="0"/>
                <a:cs typeface="Arial" charset="0"/>
              </a:rPr>
              <a:pPr/>
              <a:t>15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First </a:t>
            </a:r>
            <a:r>
              <a:rPr lang="en-AU" dirty="0" smtClean="0">
                <a:latin typeface="Arial" charset="0"/>
                <a:cs typeface="Arial" charset="0"/>
              </a:rPr>
              <a:t>did NP for</a:t>
            </a:r>
            <a:r>
              <a:rPr lang="en-AU" baseline="0" dirty="0" smtClean="0">
                <a:latin typeface="Arial" charset="0"/>
                <a:cs typeface="Arial" charset="0"/>
              </a:rPr>
              <a:t> proof of concept.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Am = minor actinides</a:t>
            </a:r>
          </a:p>
          <a:p>
            <a:pPr eaLnBrk="1" hangingPunct="1"/>
            <a:r>
              <a:rPr lang="en-AU" altLang="en-US" dirty="0" err="1" smtClean="0">
                <a:latin typeface="Arial" charset="0"/>
                <a:cs typeface="Arial" charset="0"/>
              </a:rPr>
              <a:t>Eu</a:t>
            </a:r>
            <a:r>
              <a:rPr lang="en-AU" altLang="en-US" dirty="0" smtClean="0">
                <a:latin typeface="Arial" charset="0"/>
                <a:cs typeface="Arial" charset="0"/>
              </a:rPr>
              <a:t> = lanthanide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pH 1-2 targeted because this is the pH of strip solution from TRUEX/DIAMEX. Results are all at pH 2 because no sorption was seen at pH 1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Yes,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BTP functional group gives selectivity</a:t>
            </a:r>
          </a:p>
          <a:p>
            <a:pPr eaLnBrk="1" hangingPunct="1"/>
            <a:r>
              <a:rPr lang="en-AU" altLang="en-US" baseline="0" dirty="0" smtClean="0">
                <a:latin typeface="Arial" charset="0"/>
                <a:cs typeface="Arial" charset="0"/>
              </a:rPr>
              <a:t>Ethanol appears to improve sorption, initially presume</a:t>
            </a:r>
            <a:r>
              <a:rPr lang="en-AU" altLang="en-US" dirty="0" smtClean="0">
                <a:latin typeface="Arial" charset="0"/>
                <a:cs typeface="Arial" charset="0"/>
              </a:rPr>
              <a:t>d this was due to improved contact between the solution and the functionalised titania,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which woul</a:t>
            </a:r>
            <a:r>
              <a:rPr lang="en-AU" altLang="en-US" dirty="0" smtClean="0">
                <a:latin typeface="Arial" charset="0"/>
                <a:cs typeface="Arial" charset="0"/>
              </a:rPr>
              <a:t>d have a hydrophobic surface due to the </a:t>
            </a:r>
            <a:r>
              <a:rPr lang="en-AU" altLang="en-US" dirty="0" err="1" smtClean="0">
                <a:latin typeface="Arial" charset="0"/>
                <a:cs typeface="Arial" charset="0"/>
              </a:rPr>
              <a:t>func</a:t>
            </a:r>
            <a:r>
              <a:rPr lang="en-AU" altLang="en-US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62BE2-3438-4386-91C3-B567EF0375E5}" type="slidenum">
              <a:rPr lang="en-AU" altLang="en-US" smtClean="0">
                <a:latin typeface="Arial" charset="0"/>
                <a:cs typeface="Arial" charset="0"/>
              </a:rPr>
              <a:pPr/>
              <a:t>16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BUT kinetics told a different story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With and without </a:t>
            </a:r>
            <a:r>
              <a:rPr lang="en-AU" altLang="en-US" dirty="0" err="1" smtClean="0">
                <a:latin typeface="Arial" charset="0"/>
                <a:cs typeface="Arial" charset="0"/>
              </a:rPr>
              <a:t>EtOH</a:t>
            </a:r>
            <a:r>
              <a:rPr lang="en-AU" altLang="en-US" dirty="0" smtClean="0">
                <a:latin typeface="Arial" charset="0"/>
                <a:cs typeface="Arial" charset="0"/>
              </a:rPr>
              <a:t> same until 1h, but for longer contact times aqueous solutions showed decreasing Am extraction. 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Thus, the improved performance of </a:t>
            </a:r>
            <a:r>
              <a:rPr lang="en-AU" altLang="en-US" dirty="0" err="1" smtClean="0">
                <a:latin typeface="Arial" charset="0"/>
                <a:cs typeface="Arial" charset="0"/>
              </a:rPr>
              <a:t>EtOH</a:t>
            </a:r>
            <a:r>
              <a:rPr lang="en-AU" altLang="en-US" dirty="0" smtClean="0">
                <a:latin typeface="Arial" charset="0"/>
                <a:cs typeface="Arial" charset="0"/>
              </a:rPr>
              <a:t> solutions may be due to the </a:t>
            </a:r>
            <a:r>
              <a:rPr lang="en-AU" altLang="en-US" dirty="0" err="1" smtClean="0">
                <a:latin typeface="Arial" charset="0"/>
                <a:cs typeface="Arial" charset="0"/>
              </a:rPr>
              <a:t>EtOH</a:t>
            </a:r>
            <a:r>
              <a:rPr lang="en-AU" altLang="en-US" dirty="0" smtClean="0">
                <a:latin typeface="Arial" charset="0"/>
                <a:cs typeface="Arial" charset="0"/>
              </a:rPr>
              <a:t> providing some protection against radiolysis, rather than improved contact between the sorbent and the solution as first assumed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Explain that </a:t>
            </a:r>
            <a:r>
              <a:rPr lang="en-AU" altLang="en-US" dirty="0" err="1" smtClean="0">
                <a:latin typeface="Arial" charset="0"/>
                <a:cs typeface="Arial" charset="0"/>
              </a:rPr>
              <a:t>radiolytic</a:t>
            </a:r>
            <a:r>
              <a:rPr lang="en-AU" altLang="en-US" dirty="0" smtClean="0">
                <a:latin typeface="Arial" charset="0"/>
                <a:cs typeface="Arial" charset="0"/>
              </a:rPr>
              <a:t> damage is not a big problem if going to use the material as a trans matrix or </a:t>
            </a:r>
            <a:r>
              <a:rPr lang="en-AU" altLang="en-US" dirty="0" err="1" smtClean="0">
                <a:latin typeface="Arial" charset="0"/>
                <a:cs typeface="Arial" charset="0"/>
              </a:rPr>
              <a:t>wasteform</a:t>
            </a:r>
            <a:r>
              <a:rPr lang="en-AU" altLang="en-US" dirty="0" smtClean="0">
                <a:latin typeface="Arial" charset="0"/>
                <a:cs typeface="Arial" charset="0"/>
              </a:rPr>
              <a:t> precursor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AFB175-94D0-4225-A835-E106D87FA182}" type="slidenum">
              <a:rPr lang="en-AU" altLang="en-US" smtClean="0">
                <a:latin typeface="Arial" charset="0"/>
                <a:cs typeface="Arial" charset="0"/>
              </a:rPr>
              <a:pPr/>
              <a:t>17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Have made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or</a:t>
            </a:r>
            <a:r>
              <a:rPr lang="en-AU" altLang="en-US" dirty="0" smtClean="0">
                <a:latin typeface="Arial" charset="0"/>
                <a:cs typeface="Arial" charset="0"/>
              </a:rPr>
              <a:t>dered </a:t>
            </a:r>
            <a:r>
              <a:rPr lang="en-AU" altLang="en-US" dirty="0" err="1" smtClean="0">
                <a:latin typeface="Arial" charset="0"/>
                <a:cs typeface="Arial" charset="0"/>
              </a:rPr>
              <a:t>mesopores</a:t>
            </a:r>
            <a:r>
              <a:rPr lang="en-AU" altLang="en-US" dirty="0" smtClean="0">
                <a:latin typeface="Arial" charset="0"/>
                <a:cs typeface="Arial" charset="0"/>
              </a:rPr>
              <a:t> as a powder but this is not so useful for a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column</a:t>
            </a: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No clogging and ease of handling for column packing of beads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 dirty="0" smtClean="0">
                <a:latin typeface="Arial" charset="0"/>
                <a:cs typeface="Arial" charset="0"/>
              </a:rPr>
              <a:t>In this case the framework material used not only had ordered </a:t>
            </a:r>
            <a:r>
              <a:rPr lang="en-AU" dirty="0" err="1" smtClean="0">
                <a:latin typeface="Arial" charset="0"/>
                <a:cs typeface="Arial" charset="0"/>
              </a:rPr>
              <a:t>mesopores</a:t>
            </a:r>
            <a:r>
              <a:rPr lang="en-AU" dirty="0" smtClean="0">
                <a:latin typeface="Arial" charset="0"/>
                <a:cs typeface="Arial" charset="0"/>
              </a:rPr>
              <a:t> but also had </a:t>
            </a:r>
            <a:r>
              <a:rPr lang="en-AU" dirty="0" err="1" smtClean="0">
                <a:latin typeface="Arial" charset="0"/>
                <a:cs typeface="Arial" charset="0"/>
              </a:rPr>
              <a:t>macropores</a:t>
            </a:r>
            <a:r>
              <a:rPr lang="en-AU" dirty="0" smtClean="0">
                <a:latin typeface="Arial" charset="0"/>
                <a:cs typeface="Arial" charset="0"/>
              </a:rPr>
              <a:t> and was in the shape of a bead. </a:t>
            </a:r>
            <a:r>
              <a:rPr lang="en-AU" dirty="0" err="1" smtClean="0">
                <a:latin typeface="Arial" charset="0"/>
                <a:cs typeface="Arial" charset="0"/>
              </a:rPr>
              <a:t>Macropores</a:t>
            </a:r>
            <a:r>
              <a:rPr lang="en-AU" dirty="0" smtClean="0">
                <a:latin typeface="Arial" charset="0"/>
                <a:cs typeface="Arial" charset="0"/>
              </a:rPr>
              <a:t> and ordered </a:t>
            </a:r>
            <a:r>
              <a:rPr lang="en-AU" dirty="0" err="1" smtClean="0">
                <a:latin typeface="Arial" charset="0"/>
                <a:cs typeface="Arial" charset="0"/>
              </a:rPr>
              <a:t>mesopores</a:t>
            </a:r>
            <a:r>
              <a:rPr lang="en-AU" dirty="0" smtClean="0">
                <a:latin typeface="Arial" charset="0"/>
                <a:cs typeface="Arial" charset="0"/>
              </a:rPr>
              <a:t> should improve kinetics/mass transport properties. </a:t>
            </a:r>
          </a:p>
          <a:p>
            <a:endParaRPr lang="en-US" dirty="0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69F612-940C-42EC-9DF2-EEC571957B8F}" type="slidenum">
              <a:rPr lang="en-AU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A860B1-E350-48A5-A3AD-B8C88213B3C3}" type="slidenum">
              <a:rPr lang="en-AU">
                <a:solidFill>
                  <a:srgbClr val="000000"/>
                </a:solidFill>
                <a:cs typeface="Arial" charset="0"/>
              </a:rPr>
              <a:pPr/>
              <a:t>19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 dirty="0" smtClean="0">
                <a:latin typeface="Arial" charset="0"/>
                <a:cs typeface="Arial" charset="0"/>
              </a:rPr>
              <a:t>Comparison of NP with beads under the same conditions</a:t>
            </a:r>
          </a:p>
          <a:p>
            <a:pPr eaLnBrk="1" hangingPunct="1"/>
            <a:r>
              <a:rPr lang="en-AU" dirty="0" smtClean="0">
                <a:latin typeface="Arial" charset="0"/>
                <a:cs typeface="Arial" charset="0"/>
              </a:rPr>
              <a:t>Beads show higher extraction , same selectivity and faster kinetics, so it is worthwhile making the more complex framework material.</a:t>
            </a:r>
          </a:p>
          <a:p>
            <a:pPr eaLnBrk="1" hangingPunct="1"/>
            <a:endParaRPr lang="en-A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dirty="0" smtClean="0">
                <a:latin typeface="Arial" charset="0"/>
              </a:rPr>
              <a:t>Usually done with solvent extraction but my research focusses on using solid phase materials to do these separations.</a:t>
            </a:r>
            <a:endParaRPr lang="en-US" altLang="ja-JP" dirty="0" smtClean="0">
              <a:latin typeface="Arial" charset="0"/>
            </a:endParaRPr>
          </a:p>
          <a:p>
            <a:endParaRPr lang="en-AU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B7D345-FCA9-4FD9-AC8F-21BA9BC9B338}" type="slidenum">
              <a:rPr lang="en-AU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/>
              <a:t>Functional group chosen can be tailored to target whatever element you are interested in selectively separating (I have focussed on </a:t>
            </a:r>
            <a:r>
              <a:rPr lang="en-AU" altLang="en-US" dirty="0" err="1" smtClean="0"/>
              <a:t>Ln</a:t>
            </a:r>
            <a:r>
              <a:rPr lang="en-AU" altLang="en-US" dirty="0" smtClean="0"/>
              <a:t> and An today).</a:t>
            </a:r>
          </a:p>
          <a:p>
            <a:r>
              <a:rPr lang="en-AU" altLang="en-US" dirty="0" smtClean="0"/>
              <a:t>Beads give better capacity and kinetics than </a:t>
            </a:r>
            <a:r>
              <a:rPr lang="en-AU" altLang="en-US" dirty="0" err="1" smtClean="0"/>
              <a:t>nanoparticles</a:t>
            </a:r>
            <a:endParaRPr lang="en-AU" alt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C1521-E603-439D-B3AC-E91769149DC5}" type="slidenum">
              <a:rPr lang="en-AU" altLang="en-US" smtClean="0">
                <a:latin typeface="Arial" charset="0"/>
              </a:rPr>
              <a:pPr/>
              <a:t>20</a:t>
            </a:fld>
            <a:endParaRPr lang="en-AU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All other colleagues (not supervisors) at ANSTO. Audience for listening.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235E85-1821-4C1C-9C19-78B343476874}" type="slidenum">
              <a:rPr lang="en-AU" altLang="en-US" smtClean="0">
                <a:latin typeface="Arial" charset="0"/>
              </a:rPr>
              <a:pPr/>
              <a:t>21</a:t>
            </a:fld>
            <a:endParaRPr lang="en-AU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Use ANSTO picture (OPAL). Watermark ? On top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F8B38-119A-48F7-A71C-2675B944241B}" type="slidenum">
              <a:rPr lang="en-AU" smtClean="0">
                <a:latin typeface="Arial" charset="0"/>
              </a:rPr>
              <a:pPr/>
              <a:t>22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1D8B4-2A33-4711-8D80-5F348982B9B0}" type="slidenum">
              <a:rPr lang="en-AU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dirty="0" err="1" smtClean="0"/>
              <a:t>Hea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group (indicate) varies as different functional groups depending on the element we are trying to extract</a:t>
            </a:r>
            <a:endParaRPr lang="en-AU" dirty="0" smtClean="0"/>
          </a:p>
          <a:p>
            <a:endParaRPr lang="en-AU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1D8B4-2A33-4711-8D80-5F348982B9B0}" type="slidenum">
              <a:rPr lang="en-AU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B9C4D1-195F-4150-9461-1ABCAB67B653}" type="slidenum">
              <a:rPr lang="en-AU" altLang="en-US" smtClean="0">
                <a:latin typeface="Arial" charset="0"/>
                <a:cs typeface="Arial" charset="0"/>
              </a:rPr>
              <a:pPr/>
              <a:t>5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First did </a:t>
            </a:r>
            <a:r>
              <a:rPr lang="en-AU" altLang="en-US" dirty="0" err="1" smtClean="0">
                <a:latin typeface="Arial" charset="0"/>
                <a:cs typeface="Arial" charset="0"/>
              </a:rPr>
              <a:t>functionalisation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via co-con</a:t>
            </a:r>
            <a:r>
              <a:rPr lang="en-AU" altLang="en-US" dirty="0" smtClean="0">
                <a:latin typeface="Arial" charset="0"/>
                <a:cs typeface="Arial" charset="0"/>
              </a:rPr>
              <a:t>densation, this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metho</a:t>
            </a:r>
            <a:r>
              <a:rPr lang="en-AU" altLang="en-US" dirty="0" smtClean="0">
                <a:latin typeface="Arial" charset="0"/>
                <a:cs typeface="Arial" charset="0"/>
              </a:rPr>
              <a:t>d allows a large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number of functional groups to be intro</a:t>
            </a:r>
            <a:r>
              <a:rPr lang="en-AU" altLang="en-US" dirty="0" smtClean="0">
                <a:latin typeface="Arial" charset="0"/>
                <a:cs typeface="Arial" charset="0"/>
              </a:rPr>
              <a:t>duced and the hope was that this would lead to high capacity for the element to be separated, in this case we were targeting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</a:t>
            </a:r>
            <a:r>
              <a:rPr lang="en-AU" altLang="en-US" baseline="0" dirty="0" err="1" smtClean="0">
                <a:latin typeface="Arial" charset="0"/>
                <a:cs typeface="Arial" charset="0"/>
              </a:rPr>
              <a:t>Ln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.</a:t>
            </a: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Simple to make – via hydrothermal synthesis.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</a:t>
            </a:r>
            <a:r>
              <a:rPr lang="en-AU" altLang="en-US" dirty="0" smtClean="0">
                <a:latin typeface="Arial" charset="0"/>
                <a:cs typeface="Arial" charset="0"/>
              </a:rPr>
              <a:t>Varied amount of ATMP, </a:t>
            </a:r>
            <a:r>
              <a:rPr lang="en-AU" altLang="en-US" dirty="0" err="1" smtClean="0">
                <a:latin typeface="Arial" charset="0"/>
                <a:cs typeface="Arial" charset="0"/>
              </a:rPr>
              <a:t>precusor</a:t>
            </a:r>
            <a:r>
              <a:rPr lang="en-AU" altLang="en-US" dirty="0" smtClean="0">
                <a:latin typeface="Arial" charset="0"/>
                <a:cs typeface="Arial" charset="0"/>
              </a:rPr>
              <a:t> </a:t>
            </a:r>
            <a:r>
              <a:rPr lang="en-AU" altLang="en-US" dirty="0" err="1" smtClean="0">
                <a:latin typeface="Arial" charset="0"/>
                <a:cs typeface="Arial" charset="0"/>
              </a:rPr>
              <a:t>Zr</a:t>
            </a:r>
            <a:r>
              <a:rPr lang="en-AU" altLang="en-US" dirty="0" smtClean="0">
                <a:latin typeface="Arial" charset="0"/>
                <a:cs typeface="Arial" charset="0"/>
              </a:rPr>
              <a:t>, pH, temp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Explain – will use </a:t>
            </a:r>
            <a:r>
              <a:rPr lang="en-AU" altLang="en-US" dirty="0" err="1" smtClean="0">
                <a:latin typeface="Arial" charset="0"/>
                <a:cs typeface="Arial" charset="0"/>
              </a:rPr>
              <a:t>ZrP</a:t>
            </a:r>
            <a:r>
              <a:rPr lang="en-AU" altLang="en-US" dirty="0" smtClean="0">
                <a:latin typeface="Arial" charset="0"/>
                <a:cs typeface="Arial" charset="0"/>
              </a:rPr>
              <a:t>, please remember this abbrev (audience)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B9C4D1-195F-4150-9461-1ABCAB67B653}" type="slidenum">
              <a:rPr lang="en-AU" altLang="en-US" smtClean="0">
                <a:latin typeface="Arial" charset="0"/>
                <a:cs typeface="Arial" charset="0"/>
              </a:rPr>
              <a:pPr/>
              <a:t>6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>
                <a:latin typeface="Arial" charset="0"/>
                <a:cs typeface="Arial" charset="0"/>
              </a:rPr>
              <a:t>Also made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one sample with KF addition to induce crystallinity, to see what impact that would have on the structure, porosity and sorption properties of the material</a:t>
            </a: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Focus on varying </a:t>
            </a:r>
            <a:r>
              <a:rPr lang="en-AU" altLang="en-US" dirty="0" err="1" smtClean="0">
                <a:latin typeface="Arial" charset="0"/>
                <a:cs typeface="Arial" charset="0"/>
              </a:rPr>
              <a:t>Zr</a:t>
            </a:r>
            <a:r>
              <a:rPr lang="en-AU" altLang="en-US" dirty="0" smtClean="0">
                <a:latin typeface="Arial" charset="0"/>
                <a:cs typeface="Arial" charset="0"/>
              </a:rPr>
              <a:t>/P ratio under these conditions</a:t>
            </a:r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D26B81-A224-4590-8DD8-F1874FEEF549}" type="slidenum">
              <a:rPr lang="en-AU" altLang="en-US" smtClean="0">
                <a:latin typeface="Arial" charset="0"/>
                <a:cs typeface="Arial" charset="0"/>
              </a:rPr>
              <a:pPr/>
              <a:t>7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Explain experiment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Selectivity for </a:t>
            </a:r>
            <a:r>
              <a:rPr lang="en-AU" altLang="en-US" dirty="0" err="1" smtClean="0">
                <a:latin typeface="Arial" charset="0"/>
                <a:cs typeface="Arial" charset="0"/>
              </a:rPr>
              <a:t>Ln</a:t>
            </a:r>
            <a:r>
              <a:rPr lang="en-AU" altLang="en-US" dirty="0" smtClean="0">
                <a:latin typeface="Arial" charset="0"/>
                <a:cs typeface="Arial" charset="0"/>
              </a:rPr>
              <a:t> over mono and divalent </a:t>
            </a:r>
            <a:r>
              <a:rPr lang="en-AU" altLang="en-US" dirty="0" err="1" smtClean="0">
                <a:latin typeface="Arial" charset="0"/>
                <a:cs typeface="Arial" charset="0"/>
              </a:rPr>
              <a:t>cations</a:t>
            </a:r>
            <a:r>
              <a:rPr lang="en-AU" altLang="en-US" dirty="0" smtClean="0">
                <a:latin typeface="Arial" charset="0"/>
                <a:cs typeface="Arial" charset="0"/>
              </a:rPr>
              <a:t> Cs, </a:t>
            </a:r>
            <a:r>
              <a:rPr lang="en-AU" altLang="en-US" dirty="0" err="1" smtClean="0">
                <a:latin typeface="Arial" charset="0"/>
                <a:cs typeface="Arial" charset="0"/>
              </a:rPr>
              <a:t>Sr</a:t>
            </a:r>
            <a:r>
              <a:rPr lang="en-AU" altLang="en-US" dirty="0" smtClean="0">
                <a:latin typeface="Arial" charset="0"/>
                <a:cs typeface="Arial" charset="0"/>
              </a:rPr>
              <a:t> and Co seen. 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Even some intra-Ln selectivity seen</a:t>
            </a: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Crystalline version</a:t>
            </a:r>
            <a:r>
              <a:rPr lang="en-AU" altLang="en-US" baseline="0" dirty="0" smtClean="0">
                <a:latin typeface="Arial" charset="0"/>
                <a:cs typeface="Arial" charset="0"/>
              </a:rPr>
              <a:t> much less selective</a:t>
            </a:r>
            <a:endParaRPr lang="en-AU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Capacities for the samples that showed quantitative </a:t>
            </a:r>
            <a:r>
              <a:rPr lang="en-AU" altLang="en-US" dirty="0" err="1" smtClean="0">
                <a:latin typeface="Arial" charset="0"/>
                <a:cs typeface="Arial" charset="0"/>
              </a:rPr>
              <a:t>Ln</a:t>
            </a:r>
            <a:r>
              <a:rPr lang="en-AU" altLang="en-US" dirty="0" smtClean="0">
                <a:latin typeface="Arial" charset="0"/>
                <a:cs typeface="Arial" charset="0"/>
              </a:rPr>
              <a:t> adsorption in these competitive binding experiments were done…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As increase ATMP </a:t>
            </a:r>
            <a:r>
              <a:rPr lang="en-AU" altLang="en-US" dirty="0" smtClean="0">
                <a:latin typeface="Arial" charset="0"/>
                <a:cs typeface="Arial" charset="0"/>
              </a:rPr>
              <a:t>decrease PO3Zr3 and PO3HZr but increase PO3H2, so more free phosphonate to bind Ln</a:t>
            </a:r>
          </a:p>
          <a:p>
            <a:r>
              <a:rPr lang="en-AU" dirty="0" smtClean="0">
                <a:latin typeface="Arial" charset="0"/>
                <a:cs typeface="Arial" charset="0"/>
              </a:rPr>
              <a:t>Solid state</a:t>
            </a:r>
            <a:r>
              <a:rPr lang="en-AU" baseline="0" dirty="0" smtClean="0">
                <a:latin typeface="Arial" charset="0"/>
                <a:cs typeface="Arial" charset="0"/>
              </a:rPr>
              <a:t> NMR done with UNSW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ED78-1782-4B11-ABEA-70D105CB6AAC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FAD5A-9815-497C-8C3C-F7978F48E78A}" type="slidenum">
              <a:rPr lang="en-AU" altLang="en-US" smtClean="0">
                <a:latin typeface="Arial" charset="0"/>
                <a:cs typeface="Arial" charset="0"/>
              </a:rPr>
              <a:pPr/>
              <a:t>9</a:t>
            </a:fld>
            <a:endParaRPr lang="en-AU" alt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</a:rPr>
              <a:t>50nm agglomerated particles </a:t>
            </a:r>
            <a:r>
              <a:rPr lang="en-AU" altLang="en-US" dirty="0" smtClean="0">
                <a:latin typeface="Arial" charset="0"/>
                <a:cs typeface="Arial" charset="0"/>
                <a:sym typeface="Wingdings" pitchFamily="2" charset="2"/>
              </a:rPr>
              <a:t> solid micron sized particles with possible </a:t>
            </a:r>
            <a:r>
              <a:rPr lang="en-AU" altLang="en-US" dirty="0" err="1" smtClean="0">
                <a:latin typeface="Arial" charset="0"/>
                <a:cs typeface="Arial" charset="0"/>
                <a:sym typeface="Wingdings" pitchFamily="2" charset="2"/>
              </a:rPr>
              <a:t>nanolayers</a:t>
            </a:r>
            <a:endParaRPr lang="en-AU" alt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/>
            <a:r>
              <a:rPr lang="en-AU" altLang="en-US" dirty="0" smtClean="0">
                <a:latin typeface="Arial" charset="0"/>
                <a:cs typeface="Arial" charset="0"/>
                <a:sym typeface="Wingdings" pitchFamily="2" charset="2"/>
              </a:rPr>
              <a:t>Porosity also changed/decreased with increasing addition of ATMP from 500 m2/g for ZrP0.5 to 300 m2/g for ZrP0.67 to 25 m2/g for ZrP0.75 and 1m2/g for ZrP0.8. 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>
                <a:latin typeface="Arial" charset="0"/>
                <a:cs typeface="Arial" charset="0"/>
              </a:rPr>
              <a:t>Image shows ZrPC-67, 75 and 80 (I think).</a:t>
            </a:r>
          </a:p>
          <a:p>
            <a:pPr eaLnBrk="1" hangingPunct="1"/>
            <a:endParaRPr lang="en-AU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624807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D8A064A-CF32-430F-9D7E-DDEFDC39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4190569-8413-4954-BAED-04BD64536E88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6594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916832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556594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0F1CCAB-4659-4C38-9970-850A91B01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980728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51B03B3-046C-4F7C-875A-620E798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 userDrawn="1"/>
        </p:nvSpPr>
        <p:spPr bwMode="auto">
          <a:xfrm>
            <a:off x="0" y="980728"/>
            <a:ext cx="9906000" cy="51937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0" b="1" spc="-150" dirty="0" smtClean="0">
                <a:solidFill>
                  <a:srgbClr val="005A9B"/>
                </a:solidFill>
                <a:latin typeface="Arial Black"/>
                <a:cs typeface="Arial Black"/>
              </a:rPr>
              <a:t>?</a:t>
            </a:r>
            <a:endParaRPr lang="en-US" sz="40000" b="1" spc="-150" dirty="0">
              <a:solidFill>
                <a:srgbClr val="005A9B"/>
              </a:solidFill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969125" y="6021388"/>
            <a:ext cx="29368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1079500"/>
            <a:ext cx="736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0" y="2159000"/>
            <a:ext cx="3644900" cy="325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6300" y="2159000"/>
            <a:ext cx="3644900" cy="325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CF525E8-235A-4CFC-A8D9-05A2101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9457EB8-F1AE-4AA8-B905-F105A032FA15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02C84AD-A6E9-4137-AED5-93B399766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0510A9E-63B8-42C0-98A3-A493BDB3893B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24BBBC5-34D6-4BCB-888F-6C30161CD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438D3E-D9B2-402F-9257-B923760C885A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E711EF4-E31B-4DE0-B92F-7CB29BCF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F87F93B-E92E-438F-A674-B1A2EC8FAC5A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826BA1A-09AC-4A0D-A993-6774E8D5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C6BA008-495A-43AA-8EF2-334D40AF8591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4440E20-7235-4109-BEA5-003C12B3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D919027-D861-4EC9-AF1F-8B1DBC6021ED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70B5D20-54B0-479F-9A01-EEB8FA24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C7D148A-ED55-4545-BEF6-A639F371DB74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B4B5EF8-2AB0-4B45-BAC4-61B77615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74FA69-EEF3-4254-BF00-6DFEDF0A2B5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202184D-9139-41EE-91E9-B1A7DE33F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E1805A2-248F-4D3C-8A72-E6F3F23F488F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6"/>
            <a:ext cx="916305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CDCBCB-0DA9-4A7F-88A4-93A499ED8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EA96890-6D2B-4D2B-A1BA-C71D0686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E415A5-B6F3-4A09-848F-E7C8E9B22EBA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53B93E2-234B-42F9-B8A1-D6DE0F01E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6A90F8D-6B76-491C-B5EB-A930E2CADD24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361C54-0F06-468E-B3F0-D18311C3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CD2229-06D9-4715-BCF4-23945CF93BD7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7BC5A14-D3EE-40B3-B8E2-A2A20A3E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D5B60AA-7804-449E-9BF6-7D8671637D3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F621A92-A49E-487D-BFAF-F44DE073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3663F48-48EA-4204-81D4-BD9E03632DE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905000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A9E2F54-BAA5-4041-89EF-4267F544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EC77BF2-5E0A-42E8-9E8E-1A25AA3FC7BF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038350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678112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9D61C9-FAE1-4E54-A619-7E4D6313F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CF97B82-24DF-4E48-B899-C671350897FC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8454809-1CD7-40D6-A617-30EF32E3A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B540E83-436F-4360-BB04-A4B598770B5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988840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FA60E7D-4E32-49BE-92A6-3EA56510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D1AE06C-6F7E-4786-98B0-56B4FBB5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07E71A2-1A7D-4D1C-B9AD-13F46A6D28D9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A7598D-2E6D-4517-AC11-F88E3A912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7F2C1B9-2429-4776-AC0D-19F296142F6E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071BB1B-04D0-48B5-AF56-50BB38B4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16ABAC8-7E50-4BE2-8C4C-3DCD607AABB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172C99-5E13-44B3-AD01-E900395D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A04022-51DE-42D3-AE80-054E00F670FB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682478"/>
            <a:ext cx="6421214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A22E9B5-4EA1-4529-8037-CE08DC74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9EA4556-B7F2-4594-BF6C-1944D19EE837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700808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700808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F0364D3-302C-4D34-88CC-0C1E52AC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BC5420D-7DC7-4B9D-AB7E-77020C41BB94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1439901">
            <a:off x="422407" y="404665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 rot="21445501">
            <a:off x="2028300" y="3632887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2"/>
          </p:nvPr>
        </p:nvSpPr>
        <p:spPr>
          <a:xfrm rot="227792">
            <a:off x="4352891" y="1742196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5682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08984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B2915A0-E718-43BB-94F0-2945EC83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D54578D-DCD8-4243-8E1F-BFC7D2AD12A9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59B6D9-8E36-4295-9CF6-C47E49F7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53A9AEC-7002-489C-90CD-FAF436526BE6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988840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988840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07873ED-F686-4C6B-B569-0EE79E69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3176"/>
            <a:ext cx="6630888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66800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579914"/>
            <a:ext cx="6630888" cy="6573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8225A9-B96B-4193-9320-8A4165302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9429CE8-D7EE-4FCA-8E4A-31FCDA84E752}" type="datetimeFigureOut">
              <a:rPr lang="en-US"/>
              <a:pPr>
                <a:defRPr/>
              </a:pPr>
              <a:t>11/1/2017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584" y="764704"/>
            <a:ext cx="6552728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08584" y="5229200"/>
            <a:ext cx="4248472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 rot="232782">
            <a:off x="5699737" y="2479886"/>
            <a:ext cx="3533903" cy="34257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988840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988841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BC9AC00-7997-4F82-AA2E-9E996E681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98884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98884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ED9CF93-386E-4733-B952-4D9043A1B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47DB33-DC8B-4802-BC70-0D17506BD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7728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F47D856-8CE3-4908-BD9B-7EEE698D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itle-Background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ANSTO-Logo_Stacked_CMYK-white-COA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6863" y="1358900"/>
            <a:ext cx="17637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7032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ner-Slide-1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7977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13" r:id="rId3"/>
    <p:sldLayoutId id="2147484953" r:id="rId4"/>
    <p:sldLayoutId id="2147484954" r:id="rId5"/>
    <p:sldLayoutId id="2147484914" r:id="rId6"/>
    <p:sldLayoutId id="214748495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nner-Slide-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5925" y="346075"/>
            <a:ext cx="50482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600" b="1" smtClean="0">
                <a:solidFill>
                  <a:schemeClr val="bg1"/>
                </a:solidFill>
                <a:cs typeface="Arial" pitchFamily="34" charset="0"/>
              </a:rPr>
              <a:t>“</a:t>
            </a:r>
            <a:endParaRPr lang="en-US" sz="9600" b="1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nner-Slid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03" r:id="rId9"/>
    <p:sldLayoutId id="2147484904" r:id="rId10"/>
    <p:sldLayoutId id="2147484927" r:id="rId11"/>
    <p:sldLayoutId id="2147484928" r:id="rId12"/>
    <p:sldLayoutId id="214748492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nner-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05" r:id="rId9"/>
    <p:sldLayoutId id="2147484906" r:id="rId10"/>
    <p:sldLayoutId id="214748493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005A9B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565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lue-WhiteGl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0827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64AF34"/>
              </a:gs>
              <a:gs pos="100000">
                <a:srgbClr val="4478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813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een-WhiteGlo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6368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64AF34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er-Slide-1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906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1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nner-Slide-1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82688"/>
            <a:ext cx="990600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1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573016"/>
            <a:ext cx="8686800" cy="147987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z="4000" dirty="0"/>
              <a:t>Functionalised Titania and Zirconia Materials for Selective Actinide and Lanthanide Separations</a:t>
            </a:r>
          </a:p>
        </p:txBody>
      </p:sp>
      <p:sp>
        <p:nvSpPr>
          <p:cNvPr id="53251" name="Subtitle 4"/>
          <p:cNvSpPr>
            <a:spLocks noGrp="1"/>
          </p:cNvSpPr>
          <p:nvPr>
            <p:ph type="subTitle" idx="1"/>
          </p:nvPr>
        </p:nvSpPr>
        <p:spPr bwMode="auto">
          <a:xfrm>
            <a:off x="488504" y="5500702"/>
            <a:ext cx="8928992" cy="784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Jessica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Veliscek-Carolan</a:t>
            </a: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Katrina A. </a:t>
            </a:r>
            <a:r>
              <a:rPr lang="en-US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Jolliffe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Vittorio Luca, Tracey L. Hanley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5213" y="3356992"/>
            <a:ext cx="7759700" cy="158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5213" y="5268913"/>
            <a:ext cx="7759700" cy="158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088" y="765175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Capacities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88068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9388" y="2166938"/>
            <a:ext cx="316865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200" b="1" dirty="0">
                <a:cs typeface="Arial" charset="0"/>
              </a:rPr>
              <a:t>Sorption Conditions: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>
                <a:cs typeface="Arial" charset="0"/>
              </a:rPr>
              <a:t>0.1M HNO</a:t>
            </a:r>
            <a:r>
              <a:rPr lang="en-AU" sz="2200" baseline="-25000" dirty="0">
                <a:cs typeface="Arial" charset="0"/>
              </a:rPr>
              <a:t>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>
                <a:cs typeface="Arial" charset="0"/>
              </a:rPr>
              <a:t>V/m 100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>
                <a:cs typeface="Arial" charset="0"/>
              </a:rPr>
              <a:t>Triplicate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>
                <a:cs typeface="Arial" charset="0"/>
              </a:rPr>
              <a:t>24h</a:t>
            </a:r>
          </a:p>
          <a:p>
            <a:pPr>
              <a:defRPr/>
            </a:pPr>
            <a:endParaRPr lang="en-AU" sz="2200" dirty="0">
              <a:cs typeface="Arial" charset="0"/>
            </a:endParaRPr>
          </a:p>
          <a:p>
            <a:pPr>
              <a:defRPr/>
            </a:pPr>
            <a:endParaRPr lang="en-AU" sz="2200" dirty="0">
              <a:cs typeface="Arial" charset="0"/>
            </a:endParaRPr>
          </a:p>
          <a:p>
            <a:pPr>
              <a:defRPr/>
            </a:pPr>
            <a:r>
              <a:rPr lang="en-AU" sz="2200" b="1" dirty="0">
                <a:cs typeface="Arial" charset="0"/>
              </a:rPr>
              <a:t>Capacities: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 smtClean="0">
                <a:cs typeface="Arial" charset="0"/>
              </a:rPr>
              <a:t>ZrPC-3: </a:t>
            </a:r>
            <a:r>
              <a:rPr lang="en-AU" sz="2200" dirty="0">
                <a:cs typeface="Arial" charset="0"/>
              </a:rPr>
              <a:t>37 mg/g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b="1" dirty="0" smtClean="0">
                <a:solidFill>
                  <a:srgbClr val="00B050"/>
                </a:solidFill>
                <a:cs typeface="Arial" charset="0"/>
              </a:rPr>
              <a:t>ZrPC-4: </a:t>
            </a:r>
            <a:r>
              <a:rPr lang="en-AU" sz="2200" b="1" dirty="0">
                <a:solidFill>
                  <a:srgbClr val="00B050"/>
                </a:solidFill>
                <a:cs typeface="Arial" charset="0"/>
              </a:rPr>
              <a:t>82 </a:t>
            </a:r>
            <a:r>
              <a:rPr lang="en-AU" sz="2200" b="1" dirty="0" smtClean="0">
                <a:solidFill>
                  <a:srgbClr val="00B050"/>
                </a:solidFill>
                <a:cs typeface="Arial" charset="0"/>
              </a:rPr>
              <a:t>mg/g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 smtClean="0">
                <a:cs typeface="Arial" charset="0"/>
              </a:rPr>
              <a:t>ZrPC-4cryst: 47 mg/g</a:t>
            </a:r>
            <a:endParaRPr lang="en-AU" sz="2200" dirty="0"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200" dirty="0" smtClean="0">
                <a:cs typeface="Arial" charset="0"/>
              </a:rPr>
              <a:t>ZrPC-5: </a:t>
            </a:r>
            <a:r>
              <a:rPr lang="en-AU" sz="2200" dirty="0">
                <a:cs typeface="Arial" charset="0"/>
              </a:rPr>
              <a:t>60 mg/g</a:t>
            </a: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914525"/>
            <a:ext cx="5601072" cy="42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788" y="836613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Small Angle X-ray Scattering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72708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205038"/>
            <a:ext cx="4608513" cy="3424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75" y="2208213"/>
            <a:ext cx="4678363" cy="3421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81232" y="2428868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7810520" y="2428868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2024042" y="1729859"/>
            <a:ext cx="611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ZrPC-1                                              ZrPC-5</a:t>
            </a:r>
            <a:endParaRPr lang="en-ZA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6358" y="6215082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67160" y="603200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en-US" sz="2000" b="1" dirty="0" smtClean="0">
                <a:cs typeface="Arial" charset="0"/>
              </a:rPr>
              <a:t>Dry                      Slurry (wet)</a:t>
            </a:r>
            <a:endParaRPr lang="en-ZA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67248" y="6213494"/>
            <a:ext cx="785818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 smtClean="0"/>
              <a:t>2. </a:t>
            </a:r>
            <a:r>
              <a:rPr lang="en-US" altLang="en-US" sz="3600" dirty="0" err="1" smtClean="0"/>
              <a:t>Functionalised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Titania</a:t>
            </a:r>
            <a:endParaRPr lang="en-ZA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464540" y="1484784"/>
            <a:ext cx="90011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Alkyl chains in</a:t>
            </a:r>
            <a:r>
              <a:rPr lang="en-AU" altLang="en-US" sz="2400" b="1" dirty="0" err="1" smtClean="0">
                <a:cs typeface="Arial" charset="0"/>
              </a:rPr>
              <a:t>duce</a:t>
            </a:r>
            <a:r>
              <a:rPr lang="en-AU" altLang="en-US" sz="2400" b="1" dirty="0" smtClean="0">
                <a:cs typeface="Arial" charset="0"/>
              </a:rPr>
              <a:t> self-assembly on titania surface</a:t>
            </a:r>
          </a:p>
          <a:p>
            <a:pPr algn="ctr"/>
            <a:endParaRPr lang="en-AU" altLang="en-US" sz="1000" b="1" dirty="0" smtClean="0">
              <a:cs typeface="Arial" charset="0"/>
            </a:endParaRPr>
          </a:p>
          <a:p>
            <a:pPr algn="ctr"/>
            <a:r>
              <a:rPr lang="en-AU" sz="2400" b="1" dirty="0" smtClean="0">
                <a:cs typeface="Arial" charset="0"/>
              </a:rPr>
              <a:t>Heating causes </a:t>
            </a:r>
            <a:r>
              <a:rPr lang="en-AU" sz="2400" b="1" dirty="0" err="1" smtClean="0">
                <a:cs typeface="Arial" charset="0"/>
              </a:rPr>
              <a:t>alkene</a:t>
            </a:r>
            <a:r>
              <a:rPr lang="en-AU" sz="2400" b="1" dirty="0" smtClean="0">
                <a:cs typeface="Arial" charset="0"/>
              </a:rPr>
              <a:t> to react with surface to give covalent </a:t>
            </a:r>
            <a:r>
              <a:rPr lang="en-AU" sz="2400" b="1" dirty="0" err="1" smtClean="0">
                <a:cs typeface="Arial" charset="0"/>
              </a:rPr>
              <a:t>functionalisation</a:t>
            </a:r>
            <a:endParaRPr lang="en-ZA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130225" y="6488668"/>
            <a:ext cx="9180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dirty="0" err="1" smtClean="0">
                <a:cs typeface="Arial" charset="0"/>
              </a:rPr>
              <a:t>Veliscek-Carolan</a:t>
            </a:r>
            <a:r>
              <a:rPr lang="en-AU" altLang="en-US" dirty="0" smtClean="0">
                <a:cs typeface="Arial" charset="0"/>
              </a:rPr>
              <a:t> </a:t>
            </a:r>
            <a:r>
              <a:rPr lang="en-AU" altLang="en-US" i="1" dirty="0" smtClean="0">
                <a:cs typeface="Arial" charset="0"/>
              </a:rPr>
              <a:t>et al</a:t>
            </a:r>
            <a:r>
              <a:rPr lang="en-AU" altLang="en-US" dirty="0" smtClean="0">
                <a:cs typeface="Arial" charset="0"/>
              </a:rPr>
              <a:t>. (</a:t>
            </a:r>
            <a:r>
              <a:rPr lang="en-AU" altLang="en-US" b="1" dirty="0" smtClean="0">
                <a:cs typeface="Arial" charset="0"/>
              </a:rPr>
              <a:t>2013</a:t>
            </a:r>
            <a:r>
              <a:rPr lang="en-AU" altLang="en-US" dirty="0" smtClean="0">
                <a:cs typeface="Arial" charset="0"/>
              </a:rPr>
              <a:t>) ACS Applied Materials and Interfaces 5, 11984</a:t>
            </a:r>
            <a:endParaRPr lang="en-AU" altLang="en-US" dirty="0"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57582"/>
              </p:ext>
            </p:extLst>
          </p:nvPr>
        </p:nvGraphicFramePr>
        <p:xfrm>
          <a:off x="1164041" y="3086925"/>
          <a:ext cx="7577917" cy="339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6" r:id="rId4" imgW="9401057" imgH="4201343" progId="ChemDraw.Document.6.0">
                  <p:embed/>
                </p:oleObj>
              </mc:Choice>
              <mc:Fallback>
                <p:oleObj r:id="rId4" imgW="9401057" imgH="420134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041" y="3086925"/>
                        <a:ext cx="7577917" cy="3391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76250"/>
            <a:ext cx="9001125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2. </a:t>
            </a:r>
            <a:r>
              <a:rPr lang="en-US" altLang="en-US" sz="3600" dirty="0" err="1" smtClean="0"/>
              <a:t>Functionalised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Titania</a:t>
            </a:r>
            <a:r>
              <a:rPr lang="en-US" altLang="en-US" sz="3600" dirty="0" smtClean="0"/>
              <a:t>: </a:t>
            </a:r>
            <a:r>
              <a:rPr lang="en-US" altLang="en-US" sz="3600" dirty="0"/>
              <a:t>P</a:t>
            </a:r>
            <a:r>
              <a:rPr lang="en-US" altLang="en-US" sz="3600" dirty="0" smtClean="0"/>
              <a:t>articles</a:t>
            </a:r>
            <a:endParaRPr lang="en-AU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37324" y="3000372"/>
            <a:ext cx="3368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400" b="1" dirty="0">
                <a:cs typeface="Arial" charset="0"/>
              </a:rPr>
              <a:t>Sorption Conditions: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1 </a:t>
            </a:r>
            <a:r>
              <a:rPr lang="en-AU" sz="2400" dirty="0" err="1">
                <a:cs typeface="Arial" charset="0"/>
              </a:rPr>
              <a:t>ppm</a:t>
            </a:r>
            <a:r>
              <a:rPr lang="en-AU" sz="2400" dirty="0">
                <a:cs typeface="Arial" charset="0"/>
              </a:rPr>
              <a:t> </a:t>
            </a:r>
            <a:r>
              <a:rPr lang="en-AU" sz="2400" dirty="0" smtClean="0">
                <a:cs typeface="Arial" charset="0"/>
              </a:rPr>
              <a:t>elements</a:t>
            </a:r>
            <a:endParaRPr lang="en-AU" sz="2400" b="1" i="1" dirty="0"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Individual </a:t>
            </a:r>
            <a:r>
              <a:rPr lang="en-AU" sz="2400" dirty="0" smtClean="0">
                <a:cs typeface="Arial" charset="0"/>
              </a:rPr>
              <a:t>elements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Arial" charset="0"/>
              </a:rPr>
              <a:t>Nitrate media</a:t>
            </a:r>
            <a:endParaRPr lang="en-AU" sz="2400" dirty="0"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V/m 200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Triplicate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24h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5925" y="1697038"/>
          <a:ext cx="5616575" cy="4597401"/>
        </p:xfrm>
        <a:graphic>
          <a:graphicData uri="http://schemas.openxmlformats.org/drawingml/2006/table">
            <a:tbl>
              <a:tblPr/>
              <a:tblGrid>
                <a:gridCol w="552450"/>
                <a:gridCol w="1103312"/>
                <a:gridCol w="1422400"/>
                <a:gridCol w="1116013"/>
                <a:gridCol w="1422400"/>
              </a:tblGrid>
              <a:tr h="252413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TiO</a:t>
                      </a:r>
                      <a:r>
                        <a:rPr kumimoji="0" lang="en-AU" alt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-NonFunctionalise</a:t>
                      </a:r>
                      <a:r>
                        <a:rPr lang="en-AU" altLang="en-US" sz="1600" b="1" dirty="0" smtClean="0">
                          <a:latin typeface="+mn-lt"/>
                          <a:cs typeface="Arial" charset="0"/>
                        </a:rPr>
                        <a:t>d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pH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79 ± 4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Eu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 ± 4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Yb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 ± 5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 ± 10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± 11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± 10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 ± 8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 ± 8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 ± 8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 ± 5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TiO</a:t>
                      </a:r>
                      <a:r>
                        <a:rPr kumimoji="0" lang="en-AU" alt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-NH</a:t>
                      </a:r>
                      <a:r>
                        <a:rPr kumimoji="0" lang="en-AU" alt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pH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6-7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± 15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 ± 1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99.8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Eu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 ± 18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99.8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Yb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 ± 2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99.8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Cs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 ± 10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± 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 ± 1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 ± 9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89 ± 15</a:t>
                      </a:r>
                      <a:endParaRPr kumimoji="0" lang="en-AU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99.9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 ± 1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5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988" y="1844675"/>
            <a:ext cx="3305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836613"/>
            <a:ext cx="9217025" cy="792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2. </a:t>
            </a:r>
            <a:r>
              <a:rPr lang="en-US" altLang="en-US" sz="3600" dirty="0" err="1" smtClean="0"/>
              <a:t>Functionalised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Titania</a:t>
            </a:r>
            <a:endParaRPr lang="en-AU" altLang="en-US" sz="3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92638" y="2060575"/>
            <a:ext cx="4622800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2800" b="1" dirty="0">
                <a:cs typeface="Arial" charset="0"/>
              </a:rPr>
              <a:t>Minor Actinide-Lanthanide Separation: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800" dirty="0" smtClean="0">
                <a:cs typeface="Arial" charset="0"/>
              </a:rPr>
              <a:t>Necessary </a:t>
            </a:r>
            <a:r>
              <a:rPr lang="en-AU" sz="2800" dirty="0">
                <a:cs typeface="Arial" charset="0"/>
              </a:rPr>
              <a:t>to </a:t>
            </a:r>
            <a:r>
              <a:rPr lang="en-AU" sz="2800" dirty="0" err="1">
                <a:cs typeface="Arial" charset="0"/>
              </a:rPr>
              <a:t>transmutate</a:t>
            </a:r>
            <a:r>
              <a:rPr lang="en-AU" sz="2800" dirty="0">
                <a:cs typeface="Arial" charset="0"/>
              </a:rPr>
              <a:t> </a:t>
            </a:r>
            <a:r>
              <a:rPr lang="en-AU" sz="2800" dirty="0" smtClean="0">
                <a:cs typeface="Arial" charset="0"/>
              </a:rPr>
              <a:t>minor actinides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800" dirty="0" smtClean="0">
                <a:cs typeface="Arial" charset="0"/>
              </a:rPr>
              <a:t>Lanthanides </a:t>
            </a:r>
            <a:r>
              <a:rPr lang="en-AU" sz="2800" dirty="0">
                <a:cs typeface="Arial" charset="0"/>
              </a:rPr>
              <a:t>are highly neutron absorbing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800" dirty="0">
                <a:cs typeface="Arial" charset="0"/>
              </a:rPr>
              <a:t>Challenging due to chemical similarity</a:t>
            </a:r>
          </a:p>
        </p:txBody>
      </p:sp>
      <p:graphicFrame>
        <p:nvGraphicFramePr>
          <p:cNvPr id="80900" name="Object 1"/>
          <p:cNvGraphicFramePr>
            <a:graphicFrameLocks noChangeAspect="1"/>
          </p:cNvGraphicFramePr>
          <p:nvPr/>
        </p:nvGraphicFramePr>
        <p:xfrm>
          <a:off x="636588" y="1989138"/>
          <a:ext cx="3457575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r:id="rId4" imgW="3024803" imgH="3669353" progId="">
                  <p:embed/>
                </p:oleObj>
              </mc:Choice>
              <mc:Fallback>
                <p:oleObj r:id="rId4" imgW="3024803" imgH="366935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989138"/>
                        <a:ext cx="3457575" cy="418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310454" y="2428868"/>
            <a:ext cx="2522521" cy="3711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600" b="1" dirty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AU" sz="2600" b="1" dirty="0" smtClean="0">
                <a:solidFill>
                  <a:schemeClr val="tx1"/>
                </a:solidFill>
                <a:latin typeface="Arial" pitchFamily="34" charset="0"/>
              </a:rPr>
              <a:t>orption </a:t>
            </a:r>
            <a:r>
              <a:rPr lang="en-AU" sz="2600" b="1" dirty="0">
                <a:solidFill>
                  <a:schemeClr val="tx1"/>
                </a:solidFill>
                <a:latin typeface="Arial" pitchFamily="34" charset="0"/>
              </a:rPr>
              <a:t>Conditions</a:t>
            </a:r>
            <a:r>
              <a:rPr lang="en-AU" sz="2600" b="1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  <a:endParaRPr lang="en-AU" sz="2600" baseline="-250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600" dirty="0" smtClean="0">
                <a:solidFill>
                  <a:schemeClr val="tx1"/>
                </a:solidFill>
                <a:latin typeface="Arial" pitchFamily="34" charset="0"/>
              </a:rPr>
              <a:t>0.01M HNO</a:t>
            </a:r>
            <a:r>
              <a:rPr lang="en-AU" sz="2600" baseline="-25000" dirty="0" smtClean="0">
                <a:solidFill>
                  <a:schemeClr val="tx1"/>
                </a:solidFill>
                <a:latin typeface="Arial" pitchFamily="34" charset="0"/>
              </a:rPr>
              <a:t>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600" dirty="0" smtClean="0">
                <a:solidFill>
                  <a:schemeClr val="tx1"/>
                </a:solidFill>
                <a:latin typeface="Arial" pitchFamily="34" charset="0"/>
              </a:rPr>
              <a:t>10 ppb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600" dirty="0" smtClean="0">
                <a:solidFill>
                  <a:schemeClr val="tx1"/>
                </a:solidFill>
                <a:latin typeface="Arial" pitchFamily="34" charset="0"/>
              </a:rPr>
              <a:t>V/m 200</a:t>
            </a:r>
            <a:endParaRPr lang="en-AU" sz="2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600" dirty="0" smtClean="0">
                <a:solidFill>
                  <a:schemeClr val="tx1"/>
                </a:solidFill>
                <a:latin typeface="Arial" pitchFamily="34" charset="0"/>
              </a:rPr>
              <a:t>Duplicate</a:t>
            </a:r>
            <a:endParaRPr lang="en-AU" sz="26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600" dirty="0" smtClean="0">
                <a:solidFill>
                  <a:schemeClr val="tx1"/>
                </a:solidFill>
                <a:latin typeface="Arial" pitchFamily="34" charset="0"/>
              </a:rPr>
              <a:t>24h</a:t>
            </a:r>
            <a:endParaRPr lang="en-AU" sz="2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692150"/>
            <a:ext cx="9832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005A9B"/>
                </a:solidFill>
              </a:rPr>
              <a:t>2. BTP </a:t>
            </a:r>
            <a:r>
              <a:rPr lang="en-US" altLang="en-US" sz="3600" b="1" dirty="0" err="1" smtClean="0">
                <a:solidFill>
                  <a:srgbClr val="005A9B"/>
                </a:solidFill>
              </a:rPr>
              <a:t>Functionalised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5A9B"/>
                </a:solidFill>
              </a:rPr>
              <a:t>Titania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 </a:t>
            </a:r>
            <a:r>
              <a:rPr lang="en-US" altLang="en-US" sz="3600" b="1" dirty="0">
                <a:solidFill>
                  <a:srgbClr val="005A9B"/>
                </a:solidFill>
              </a:rPr>
              <a:t>P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articles</a:t>
            </a:r>
            <a:endParaRPr lang="en-AU" altLang="en-US" sz="3600" b="1" dirty="0">
              <a:solidFill>
                <a:srgbClr val="005A9B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8093" y="3286124"/>
          <a:ext cx="6286542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143139"/>
                <a:gridCol w="1186435"/>
                <a:gridCol w="1478484"/>
                <a:gridCol w="1478484"/>
              </a:tblGrid>
              <a:tr h="59206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Functional group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10 % </a:t>
                      </a:r>
                      <a:r>
                        <a:rPr lang="en-GB" sz="24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EtOH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</a:t>
                      </a:r>
                      <a:r>
                        <a:rPr lang="en-GB" sz="2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(%)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Eu</a:t>
                      </a:r>
                      <a:r>
                        <a:rPr lang="en-GB" sz="2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(%)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None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± 2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± 3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alkene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± 2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± 3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BTP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</a:t>
                      </a: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</a:t>
                      </a: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 ± 2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03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 </a:t>
                      </a:r>
                      <a:r>
                        <a:rPr lang="en-GB" sz="2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</a:t>
                      </a: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AU" sz="2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 ± 3</a:t>
                      </a:r>
                      <a:endParaRPr lang="en-AU" sz="24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1949" name="TextBox 2"/>
          <p:cNvSpPr txBox="1">
            <a:spLocks noChangeArrowheads="1"/>
          </p:cNvSpPr>
          <p:nvPr/>
        </p:nvSpPr>
        <p:spPr bwMode="auto">
          <a:xfrm>
            <a:off x="1452538" y="2276475"/>
            <a:ext cx="3962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800" b="1" dirty="0" err="1" smtClean="0">
                <a:cs typeface="Arial" charset="0"/>
              </a:rPr>
              <a:t>Nanoparticles</a:t>
            </a:r>
            <a:r>
              <a:rPr lang="en-AU" altLang="en-US" sz="2800" b="1" dirty="0" smtClean="0">
                <a:cs typeface="Arial" charset="0"/>
              </a:rPr>
              <a:t> Results</a:t>
            </a:r>
            <a:endParaRPr lang="en-AU" altLang="en-US" sz="28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558429"/>
            <a:ext cx="6329708" cy="4688384"/>
          </a:xfrm>
          <a:prstGeom prst="rect">
            <a:avLst/>
          </a:prstGeom>
          <a:noFill/>
          <a:ln>
            <a:noFill/>
          </a:ln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00025" y="692150"/>
            <a:ext cx="950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AU" altLang="en-US" sz="3600" b="1" dirty="0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452406" y="6246813"/>
            <a:ext cx="8969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800" b="1" dirty="0" smtClean="0">
                <a:cs typeface="Arial" charset="0"/>
              </a:rPr>
              <a:t>Kinetics of BTP functionalised titania </a:t>
            </a:r>
            <a:r>
              <a:rPr lang="en-AU" altLang="en-US" sz="2800" b="1" dirty="0" err="1" smtClean="0">
                <a:cs typeface="Arial" charset="0"/>
              </a:rPr>
              <a:t>nanoparticles</a:t>
            </a:r>
            <a:endParaRPr lang="en-AU" altLang="en-US" sz="2800" b="1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2150"/>
            <a:ext cx="990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005A9B"/>
                </a:solidFill>
              </a:rPr>
              <a:t>2. BTP </a:t>
            </a:r>
            <a:r>
              <a:rPr lang="en-US" altLang="en-US" sz="3600" b="1" dirty="0" err="1" smtClean="0">
                <a:solidFill>
                  <a:srgbClr val="005A9B"/>
                </a:solidFill>
              </a:rPr>
              <a:t>Functionalised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5A9B"/>
                </a:solidFill>
              </a:rPr>
              <a:t>Titania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 </a:t>
            </a:r>
            <a:r>
              <a:rPr lang="en-US" altLang="en-US" sz="3600" b="1" dirty="0">
                <a:solidFill>
                  <a:srgbClr val="005A9B"/>
                </a:solidFill>
              </a:rPr>
              <a:t>P</a:t>
            </a:r>
            <a:r>
              <a:rPr lang="en-US" altLang="en-US" sz="3600" b="1" dirty="0" smtClean="0">
                <a:solidFill>
                  <a:srgbClr val="005A9B"/>
                </a:solidFill>
              </a:rPr>
              <a:t>articles</a:t>
            </a:r>
            <a:endParaRPr lang="en-AU" altLang="en-US" sz="3600" b="1" dirty="0">
              <a:solidFill>
                <a:srgbClr val="005A9B"/>
              </a:solidFill>
              <a:latin typeface="Arial Black" pitchFamily="34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08784" y="2492896"/>
            <a:ext cx="4537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08784" y="2852936"/>
            <a:ext cx="4537075" cy="8651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2257425"/>
            <a:ext cx="4176713" cy="2951162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>
                <a:solidFill>
                  <a:schemeClr val="tx1"/>
                </a:solidFill>
              </a:rPr>
              <a:t>Ideal packing in chromatographic columns</a:t>
            </a:r>
          </a:p>
          <a:p>
            <a:pPr eaLnBrk="1" hangingPunct="1">
              <a:defRPr/>
            </a:pPr>
            <a:r>
              <a:rPr lang="en-AU" b="1" dirty="0" smtClean="0">
                <a:solidFill>
                  <a:schemeClr val="tx1"/>
                </a:solidFill>
              </a:rPr>
              <a:t>Hierarchical porosity</a:t>
            </a:r>
          </a:p>
          <a:p>
            <a:pPr eaLnBrk="1" hangingPunct="1">
              <a:defRPr/>
            </a:pPr>
            <a:r>
              <a:rPr lang="en-AU" b="1" dirty="0" smtClean="0">
                <a:solidFill>
                  <a:schemeClr val="tx1"/>
                </a:solidFill>
              </a:rPr>
              <a:t>140 m</a:t>
            </a:r>
            <a:r>
              <a:rPr lang="en-AU" b="1" baseline="30000" dirty="0" smtClean="0">
                <a:solidFill>
                  <a:schemeClr val="tx1"/>
                </a:solidFill>
              </a:rPr>
              <a:t>2</a:t>
            </a:r>
            <a:r>
              <a:rPr lang="en-AU" b="1" dirty="0" smtClean="0">
                <a:solidFill>
                  <a:schemeClr val="tx1"/>
                </a:solidFill>
              </a:rPr>
              <a:t>/g surface area</a:t>
            </a:r>
          </a:p>
          <a:p>
            <a:pPr eaLnBrk="1" hangingPunct="1">
              <a:defRPr/>
            </a:pPr>
            <a:r>
              <a:rPr lang="en-AU" b="1" dirty="0" smtClean="0">
                <a:solidFill>
                  <a:schemeClr val="tx1"/>
                </a:solidFill>
              </a:rPr>
              <a:t>1-2 Millimetre diameter</a:t>
            </a:r>
          </a:p>
          <a:p>
            <a:pPr lvl="1" eaLnBrk="1" hangingPunct="1">
              <a:defRPr/>
            </a:pPr>
            <a:endParaRPr lang="en-AU" sz="2400" dirty="0" smtClean="0"/>
          </a:p>
          <a:p>
            <a:pPr marL="0" indent="0" eaLnBrk="1" hangingPunct="1">
              <a:buFontTx/>
              <a:buNone/>
              <a:defRPr/>
            </a:pPr>
            <a:endParaRPr lang="en-AU" dirty="0" smtClean="0">
              <a:latin typeface="+mj-lt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00025" y="688975"/>
            <a:ext cx="950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AU" altLang="en-US" sz="3600" b="1" dirty="0" smtClean="0">
                <a:solidFill>
                  <a:schemeClr val="tx2"/>
                </a:solidFill>
                <a:cs typeface="Arial" charset="0"/>
              </a:rPr>
              <a:t>2. Functionalised Titania: Beads</a:t>
            </a:r>
            <a:endParaRPr lang="en-AU" altLang="en-US" sz="3600" b="1" dirty="0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0" y="22574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 altLang="en-US" sz="2400">
              <a:cs typeface="Arial" charset="0"/>
            </a:endParaRPr>
          </a:p>
        </p:txBody>
      </p:sp>
      <p:pic>
        <p:nvPicPr>
          <p:cNvPr id="79877" name="Picture 2"/>
          <p:cNvPicPr>
            <a:picLocks noChangeAspect="1"/>
          </p:cNvPicPr>
          <p:nvPr/>
        </p:nvPicPr>
        <p:blipFill>
          <a:blip r:embed="rId3"/>
          <a:srcRect l="19315" t="31209" r="24599" b="25275"/>
          <a:stretch>
            <a:fillRect/>
          </a:stretch>
        </p:blipFill>
        <p:spPr bwMode="auto">
          <a:xfrm>
            <a:off x="4810124" y="2571744"/>
            <a:ext cx="46586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525" y="6389688"/>
            <a:ext cx="9896475" cy="484187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9875"/>
            <a:r>
              <a:rPr lang="en-AU" dirty="0" err="1">
                <a:cs typeface="Arial" charset="0"/>
              </a:rPr>
              <a:t>Veliscek-Carolan</a:t>
            </a:r>
            <a:r>
              <a:rPr lang="en-AU" dirty="0">
                <a:cs typeface="Arial" charset="0"/>
              </a:rPr>
              <a:t> </a:t>
            </a:r>
            <a:r>
              <a:rPr lang="en-AU" i="1" dirty="0">
                <a:cs typeface="Arial" charset="0"/>
              </a:rPr>
              <a:t>et al</a:t>
            </a:r>
            <a:r>
              <a:rPr lang="en-AU" dirty="0">
                <a:cs typeface="Arial" charset="0"/>
              </a:rPr>
              <a:t>., (</a:t>
            </a:r>
            <a:r>
              <a:rPr lang="en-AU" b="1" dirty="0">
                <a:cs typeface="Arial" charset="0"/>
              </a:rPr>
              <a:t>2015</a:t>
            </a:r>
            <a:r>
              <a:rPr lang="en-AU" dirty="0">
                <a:cs typeface="Arial" charset="0"/>
              </a:rPr>
              <a:t>), Chemical Communications 51, 11726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g-Image-01.jpg"/>
          <p:cNvPicPr>
            <a:picLocks noChangeAspect="1"/>
          </p:cNvPicPr>
          <p:nvPr/>
        </p:nvPicPr>
        <p:blipFill>
          <a:blip r:embed="rId3"/>
          <a:srcRect t="983" b="13181"/>
          <a:stretch>
            <a:fillRect/>
          </a:stretch>
        </p:blipFill>
        <p:spPr bwMode="auto">
          <a:xfrm>
            <a:off x="0" y="500063"/>
            <a:ext cx="9902825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g-Image-02.jpg"/>
          <p:cNvPicPr>
            <a:picLocks noChangeAspect="1"/>
          </p:cNvPicPr>
          <p:nvPr/>
        </p:nvPicPr>
        <p:blipFill>
          <a:blip r:embed="rId4"/>
          <a:srcRect b="14189"/>
          <a:stretch>
            <a:fillRect/>
          </a:stretch>
        </p:blipFill>
        <p:spPr bwMode="auto">
          <a:xfrm>
            <a:off x="-6350" y="500063"/>
            <a:ext cx="991235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g-Image-03.jpg"/>
          <p:cNvPicPr>
            <a:picLocks noChangeAspect="1"/>
          </p:cNvPicPr>
          <p:nvPr/>
        </p:nvPicPr>
        <p:blipFill>
          <a:blip r:embed="rId5"/>
          <a:srcRect t="8559" b="8804"/>
          <a:stretch>
            <a:fillRect/>
          </a:stretch>
        </p:blipFill>
        <p:spPr bwMode="auto">
          <a:xfrm>
            <a:off x="-6350" y="736600"/>
            <a:ext cx="99123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g-Image-04.jpg"/>
          <p:cNvPicPr>
            <a:picLocks noChangeAspect="1"/>
          </p:cNvPicPr>
          <p:nvPr/>
        </p:nvPicPr>
        <p:blipFill>
          <a:blip r:embed="rId6"/>
          <a:srcRect t="10748" b="8524"/>
          <a:stretch>
            <a:fillRect/>
          </a:stretch>
        </p:blipFill>
        <p:spPr bwMode="auto">
          <a:xfrm>
            <a:off x="-11113" y="889000"/>
            <a:ext cx="9928226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7" descr="Inner-Slide.jpg"/>
          <p:cNvPicPr>
            <a:picLocks noChangeAspect="1"/>
          </p:cNvPicPr>
          <p:nvPr/>
        </p:nvPicPr>
        <p:blipFill>
          <a:blip r:embed="rId7"/>
          <a:srcRect b="77432"/>
          <a:stretch>
            <a:fillRect/>
          </a:stretch>
        </p:blipFill>
        <p:spPr bwMode="auto">
          <a:xfrm>
            <a:off x="3175" y="0"/>
            <a:ext cx="98996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16825" y="5445125"/>
            <a:ext cx="1800225" cy="792163"/>
            <a:chOff x="7617296" y="5445224"/>
            <a:chExt cx="1800200" cy="792088"/>
          </a:xfrm>
        </p:grpSpPr>
        <p:sp>
          <p:nvSpPr>
            <p:cNvPr id="10" name="Rectangle 9"/>
            <p:cNvSpPr/>
            <p:nvPr/>
          </p:nvSpPr>
          <p:spPr>
            <a:xfrm>
              <a:off x="7617296" y="5445224"/>
              <a:ext cx="1800200" cy="792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566" name="TextBox 10"/>
            <p:cNvSpPr txBox="1">
              <a:spLocks noChangeArrowheads="1"/>
            </p:cNvSpPr>
            <p:nvPr/>
          </p:nvSpPr>
          <p:spPr bwMode="auto">
            <a:xfrm>
              <a:off x="7617296" y="5546098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100 µm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04630" y="5991272"/>
              <a:ext cx="1300144" cy="73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616825" y="5445125"/>
            <a:ext cx="1800225" cy="792163"/>
            <a:chOff x="7617296" y="2492896"/>
            <a:chExt cx="1800200" cy="792088"/>
          </a:xfrm>
        </p:grpSpPr>
        <p:sp>
          <p:nvSpPr>
            <p:cNvPr id="32" name="Rectangle 31"/>
            <p:cNvSpPr/>
            <p:nvPr/>
          </p:nvSpPr>
          <p:spPr>
            <a:xfrm>
              <a:off x="7617296" y="2492896"/>
              <a:ext cx="1800200" cy="792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563" name="TextBox 21"/>
            <p:cNvSpPr txBox="1">
              <a:spLocks noChangeArrowheads="1"/>
            </p:cNvSpPr>
            <p:nvPr/>
          </p:nvSpPr>
          <p:spPr bwMode="auto">
            <a:xfrm>
              <a:off x="7617296" y="2593770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5 µm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91930" y="3038944"/>
              <a:ext cx="1330307" cy="73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7616825" y="5445125"/>
            <a:ext cx="1800225" cy="792163"/>
            <a:chOff x="7617296" y="2492896"/>
            <a:chExt cx="1800200" cy="792088"/>
          </a:xfrm>
        </p:grpSpPr>
        <p:sp>
          <p:nvSpPr>
            <p:cNvPr id="42" name="Rectangle 41"/>
            <p:cNvSpPr/>
            <p:nvPr/>
          </p:nvSpPr>
          <p:spPr>
            <a:xfrm>
              <a:off x="7617296" y="2492896"/>
              <a:ext cx="1800200" cy="792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560" name="TextBox 42"/>
            <p:cNvSpPr txBox="1">
              <a:spLocks noChangeArrowheads="1"/>
            </p:cNvSpPr>
            <p:nvPr/>
          </p:nvSpPr>
          <p:spPr bwMode="auto">
            <a:xfrm>
              <a:off x="7617296" y="2593770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1 µm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12589" y="3038944"/>
              <a:ext cx="876288" cy="73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616825" y="5440363"/>
            <a:ext cx="1800225" cy="792162"/>
            <a:chOff x="7617296" y="2492896"/>
            <a:chExt cx="1800200" cy="792088"/>
          </a:xfrm>
        </p:grpSpPr>
        <p:sp>
          <p:nvSpPr>
            <p:cNvPr id="46" name="Rectangle 45"/>
            <p:cNvSpPr/>
            <p:nvPr/>
          </p:nvSpPr>
          <p:spPr>
            <a:xfrm>
              <a:off x="7617296" y="2492896"/>
              <a:ext cx="1800200" cy="792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557" name="TextBox 46"/>
            <p:cNvSpPr txBox="1">
              <a:spLocks noChangeArrowheads="1"/>
            </p:cNvSpPr>
            <p:nvPr/>
          </p:nvSpPr>
          <p:spPr bwMode="auto">
            <a:xfrm>
              <a:off x="7617296" y="2593770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100 nm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211013" y="3038945"/>
              <a:ext cx="698490" cy="730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>
                <a:latin typeface="Arial" charset="0"/>
                <a:ea typeface="MS PGothic" charset="0"/>
              </a:rPr>
              <a:t>2. </a:t>
            </a:r>
            <a:r>
              <a:rPr lang="en-AU" altLang="en-US" sz="3600" dirty="0" smtClean="0">
                <a:solidFill>
                  <a:schemeClr val="tx2"/>
                </a:solidFill>
                <a:cs typeface="Arial" charset="0"/>
              </a:rPr>
              <a:t>Functionalised Titania: Beads</a:t>
            </a:r>
            <a:endParaRPr lang="en-AU" sz="3600" dirty="0">
              <a:latin typeface="Arial Black" charset="0"/>
              <a:ea typeface="MS PGothic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9738"/>
            <a:ext cx="9906000" cy="2232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4292600"/>
            <a:ext cx="9906000" cy="2232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43" name="Picture 4"/>
          <p:cNvPicPr>
            <a:picLocks noChangeAspect="1" noChangeArrowheads="1"/>
          </p:cNvPicPr>
          <p:nvPr/>
        </p:nvPicPr>
        <p:blipFill>
          <a:blip r:embed="rId4"/>
          <a:srcRect t="23477" r="17711" b="-2"/>
          <a:stretch>
            <a:fillRect/>
          </a:stretch>
        </p:blipFill>
        <p:spPr bwMode="auto">
          <a:xfrm>
            <a:off x="200025" y="4418013"/>
            <a:ext cx="29337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1854200"/>
            <a:ext cx="29337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Plus 1"/>
          <p:cNvSpPr>
            <a:spLocks/>
          </p:cNvSpPr>
          <p:nvPr/>
        </p:nvSpPr>
        <p:spPr bwMode="auto">
          <a:xfrm>
            <a:off x="3198813" y="2509838"/>
            <a:ext cx="673100" cy="677862"/>
          </a:xfrm>
          <a:custGeom>
            <a:avLst/>
            <a:gdLst>
              <a:gd name="T0" fmla="*/ 89032 w 673225"/>
              <a:gd name="T1" fmla="*/ 262240 h 677260"/>
              <a:gd name="T2" fmla="*/ 256865 w 673225"/>
              <a:gd name="T3" fmla="*/ 262240 h 677260"/>
              <a:gd name="T4" fmla="*/ 256865 w 673225"/>
              <a:gd name="T5" fmla="*/ 90733 h 677260"/>
              <a:gd name="T6" fmla="*/ 414860 w 673225"/>
              <a:gd name="T7" fmla="*/ 90733 h 677260"/>
              <a:gd name="T8" fmla="*/ 414860 w 673225"/>
              <a:gd name="T9" fmla="*/ 262240 h 677260"/>
              <a:gd name="T10" fmla="*/ 582693 w 673225"/>
              <a:gd name="T11" fmla="*/ 262240 h 677260"/>
              <a:gd name="T12" fmla="*/ 582693 w 673225"/>
              <a:gd name="T13" fmla="*/ 422279 h 677260"/>
              <a:gd name="T14" fmla="*/ 414860 w 673225"/>
              <a:gd name="T15" fmla="*/ 422279 h 677260"/>
              <a:gd name="T16" fmla="*/ 414860 w 673225"/>
              <a:gd name="T17" fmla="*/ 593786 h 677260"/>
              <a:gd name="T18" fmla="*/ 256865 w 673225"/>
              <a:gd name="T19" fmla="*/ 593786 h 677260"/>
              <a:gd name="T20" fmla="*/ 256865 w 673225"/>
              <a:gd name="T21" fmla="*/ 422279 h 677260"/>
              <a:gd name="T22" fmla="*/ 89032 w 673225"/>
              <a:gd name="T23" fmla="*/ 422279 h 677260"/>
              <a:gd name="T24" fmla="*/ 89032 w 673225"/>
              <a:gd name="T25" fmla="*/ 262240 h 6772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3225"/>
              <a:gd name="T40" fmla="*/ 0 h 677260"/>
              <a:gd name="T41" fmla="*/ 673225 w 673225"/>
              <a:gd name="T42" fmla="*/ 677260 h 6772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3225" h="677260">
                <a:moveTo>
                  <a:pt x="89236" y="259459"/>
                </a:moveTo>
                <a:lnTo>
                  <a:pt x="257441" y="259459"/>
                </a:lnTo>
                <a:lnTo>
                  <a:pt x="257441" y="89771"/>
                </a:lnTo>
                <a:lnTo>
                  <a:pt x="415784" y="89771"/>
                </a:lnTo>
                <a:lnTo>
                  <a:pt x="415784" y="259459"/>
                </a:lnTo>
                <a:lnTo>
                  <a:pt x="583989" y="259459"/>
                </a:lnTo>
                <a:lnTo>
                  <a:pt x="583989" y="417801"/>
                </a:lnTo>
                <a:lnTo>
                  <a:pt x="415784" y="417801"/>
                </a:lnTo>
                <a:lnTo>
                  <a:pt x="415784" y="587489"/>
                </a:lnTo>
                <a:lnTo>
                  <a:pt x="257441" y="587489"/>
                </a:lnTo>
                <a:lnTo>
                  <a:pt x="257441" y="417801"/>
                </a:lnTo>
                <a:lnTo>
                  <a:pt x="89236" y="417801"/>
                </a:lnTo>
                <a:lnTo>
                  <a:pt x="89236" y="2594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ZA"/>
          </a:p>
        </p:txBody>
      </p:sp>
      <p:sp>
        <p:nvSpPr>
          <p:cNvPr id="112646" name="Plus 9"/>
          <p:cNvSpPr>
            <a:spLocks/>
          </p:cNvSpPr>
          <p:nvPr/>
        </p:nvSpPr>
        <p:spPr bwMode="auto">
          <a:xfrm>
            <a:off x="3198813" y="5032375"/>
            <a:ext cx="673100" cy="676275"/>
          </a:xfrm>
          <a:custGeom>
            <a:avLst/>
            <a:gdLst>
              <a:gd name="T0" fmla="*/ 89032 w 673225"/>
              <a:gd name="T1" fmla="*/ 261663 h 675620"/>
              <a:gd name="T2" fmla="*/ 256865 w 673225"/>
              <a:gd name="T3" fmla="*/ 261663 h 675620"/>
              <a:gd name="T4" fmla="*/ 256865 w 673225"/>
              <a:gd name="T5" fmla="*/ 90600 h 675620"/>
              <a:gd name="T6" fmla="*/ 414860 w 673225"/>
              <a:gd name="T7" fmla="*/ 90600 h 675620"/>
              <a:gd name="T8" fmla="*/ 414860 w 673225"/>
              <a:gd name="T9" fmla="*/ 261663 h 675620"/>
              <a:gd name="T10" fmla="*/ 582693 w 673225"/>
              <a:gd name="T11" fmla="*/ 261663 h 675620"/>
              <a:gd name="T12" fmla="*/ 582693 w 673225"/>
              <a:gd name="T13" fmla="*/ 421858 h 675620"/>
              <a:gd name="T14" fmla="*/ 414860 w 673225"/>
              <a:gd name="T15" fmla="*/ 421858 h 675620"/>
              <a:gd name="T16" fmla="*/ 414860 w 673225"/>
              <a:gd name="T17" fmla="*/ 592921 h 675620"/>
              <a:gd name="T18" fmla="*/ 256865 w 673225"/>
              <a:gd name="T19" fmla="*/ 592921 h 675620"/>
              <a:gd name="T20" fmla="*/ 256865 w 673225"/>
              <a:gd name="T21" fmla="*/ 421858 h 675620"/>
              <a:gd name="T22" fmla="*/ 89032 w 673225"/>
              <a:gd name="T23" fmla="*/ 421858 h 675620"/>
              <a:gd name="T24" fmla="*/ 89032 w 673225"/>
              <a:gd name="T25" fmla="*/ 261663 h 6756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3225"/>
              <a:gd name="T40" fmla="*/ 0 h 675620"/>
              <a:gd name="T41" fmla="*/ 673225 w 673225"/>
              <a:gd name="T42" fmla="*/ 675620 h 6756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3225" h="675620">
                <a:moveTo>
                  <a:pt x="89236" y="258639"/>
                </a:moveTo>
                <a:lnTo>
                  <a:pt x="257441" y="258639"/>
                </a:lnTo>
                <a:lnTo>
                  <a:pt x="257441" y="89553"/>
                </a:lnTo>
                <a:lnTo>
                  <a:pt x="415784" y="89553"/>
                </a:lnTo>
                <a:lnTo>
                  <a:pt x="415784" y="258639"/>
                </a:lnTo>
                <a:lnTo>
                  <a:pt x="583989" y="258639"/>
                </a:lnTo>
                <a:lnTo>
                  <a:pt x="583989" y="416981"/>
                </a:lnTo>
                <a:lnTo>
                  <a:pt x="415784" y="416981"/>
                </a:lnTo>
                <a:lnTo>
                  <a:pt x="415784" y="586067"/>
                </a:lnTo>
                <a:lnTo>
                  <a:pt x="257441" y="586067"/>
                </a:lnTo>
                <a:lnTo>
                  <a:pt x="257441" y="416981"/>
                </a:lnTo>
                <a:lnTo>
                  <a:pt x="89236" y="416981"/>
                </a:lnTo>
                <a:lnTo>
                  <a:pt x="89236" y="2586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ZA"/>
          </a:p>
        </p:txBody>
      </p:sp>
      <p:sp>
        <p:nvSpPr>
          <p:cNvPr id="11264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12649" name="Object 8"/>
          <p:cNvGraphicFramePr>
            <a:graphicFrameLocks noChangeAspect="1"/>
          </p:cNvGraphicFramePr>
          <p:nvPr/>
        </p:nvGraphicFramePr>
        <p:xfrm>
          <a:off x="4027488" y="4605338"/>
          <a:ext cx="2284412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8" r:id="rId6" imgW="3349293" imgH="2229278" progId="">
                  <p:embed/>
                </p:oleObj>
              </mc:Choice>
              <mc:Fallback>
                <p:oleObj r:id="rId6" imgW="3349293" imgH="222927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4605338"/>
                        <a:ext cx="2284412" cy="151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50" name="Object 17"/>
          <p:cNvGraphicFramePr>
            <a:graphicFrameLocks noChangeAspect="1"/>
          </p:cNvGraphicFramePr>
          <p:nvPr/>
        </p:nvGraphicFramePr>
        <p:xfrm>
          <a:off x="4016375" y="2116138"/>
          <a:ext cx="2284413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9" r:id="rId8" imgW="3349293" imgH="2229278" progId="">
                  <p:embed/>
                </p:oleObj>
              </mc:Choice>
              <mc:Fallback>
                <p:oleObj r:id="rId8" imgW="3349293" imgH="2229278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2116138"/>
                        <a:ext cx="2284413" cy="151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1" name="Equal 11"/>
          <p:cNvSpPr>
            <a:spLocks/>
          </p:cNvSpPr>
          <p:nvPr/>
        </p:nvSpPr>
        <p:spPr bwMode="auto">
          <a:xfrm>
            <a:off x="6464300" y="2559050"/>
            <a:ext cx="720725" cy="644525"/>
          </a:xfrm>
          <a:custGeom>
            <a:avLst/>
            <a:gdLst>
              <a:gd name="T0" fmla="*/ 96478 w 720080"/>
              <a:gd name="T1" fmla="*/ 132090 h 644826"/>
              <a:gd name="T2" fmla="*/ 631383 w 720080"/>
              <a:gd name="T3" fmla="*/ 132090 h 644826"/>
              <a:gd name="T4" fmla="*/ 631383 w 720080"/>
              <a:gd name="T5" fmla="*/ 282908 h 644826"/>
              <a:gd name="T6" fmla="*/ 96478 w 720080"/>
              <a:gd name="T7" fmla="*/ 282908 h 644826"/>
              <a:gd name="T8" fmla="*/ 96478 w 720080"/>
              <a:gd name="T9" fmla="*/ 132090 h 644826"/>
              <a:gd name="T10" fmla="*/ 96478 w 720080"/>
              <a:gd name="T11" fmla="*/ 358316 h 644826"/>
              <a:gd name="T12" fmla="*/ 631383 w 720080"/>
              <a:gd name="T13" fmla="*/ 358316 h 644826"/>
              <a:gd name="T14" fmla="*/ 631383 w 720080"/>
              <a:gd name="T15" fmla="*/ 509131 h 644826"/>
              <a:gd name="T16" fmla="*/ 96478 w 720080"/>
              <a:gd name="T17" fmla="*/ 509131 h 644826"/>
              <a:gd name="T18" fmla="*/ 96478 w 720080"/>
              <a:gd name="T19" fmla="*/ 358316 h 6448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0080"/>
              <a:gd name="T31" fmla="*/ 0 h 644826"/>
              <a:gd name="T32" fmla="*/ 720080 w 720080"/>
              <a:gd name="T33" fmla="*/ 644826 h 6448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0080" h="644826">
                <a:moveTo>
                  <a:pt x="95447" y="132834"/>
                </a:moveTo>
                <a:lnTo>
                  <a:pt x="624633" y="132834"/>
                </a:lnTo>
                <a:lnTo>
                  <a:pt x="624633" y="284497"/>
                </a:lnTo>
                <a:lnTo>
                  <a:pt x="95447" y="284497"/>
                </a:lnTo>
                <a:lnTo>
                  <a:pt x="95447" y="132834"/>
                </a:lnTo>
                <a:close/>
                <a:moveTo>
                  <a:pt x="95447" y="360329"/>
                </a:moveTo>
                <a:lnTo>
                  <a:pt x="624633" y="360329"/>
                </a:lnTo>
                <a:lnTo>
                  <a:pt x="624633" y="511992"/>
                </a:lnTo>
                <a:lnTo>
                  <a:pt x="95447" y="511992"/>
                </a:lnTo>
                <a:lnTo>
                  <a:pt x="95447" y="36032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ZA"/>
          </a:p>
        </p:txBody>
      </p:sp>
      <p:sp>
        <p:nvSpPr>
          <p:cNvPr id="112652" name="Equal 20"/>
          <p:cNvSpPr>
            <a:spLocks/>
          </p:cNvSpPr>
          <p:nvPr/>
        </p:nvSpPr>
        <p:spPr bwMode="auto">
          <a:xfrm>
            <a:off x="6464300" y="5064125"/>
            <a:ext cx="720725" cy="644525"/>
          </a:xfrm>
          <a:custGeom>
            <a:avLst/>
            <a:gdLst>
              <a:gd name="T0" fmla="*/ 96478 w 720080"/>
              <a:gd name="T1" fmla="*/ 132090 h 644826"/>
              <a:gd name="T2" fmla="*/ 631383 w 720080"/>
              <a:gd name="T3" fmla="*/ 132090 h 644826"/>
              <a:gd name="T4" fmla="*/ 631383 w 720080"/>
              <a:gd name="T5" fmla="*/ 282908 h 644826"/>
              <a:gd name="T6" fmla="*/ 96478 w 720080"/>
              <a:gd name="T7" fmla="*/ 282908 h 644826"/>
              <a:gd name="T8" fmla="*/ 96478 w 720080"/>
              <a:gd name="T9" fmla="*/ 132090 h 644826"/>
              <a:gd name="T10" fmla="*/ 96478 w 720080"/>
              <a:gd name="T11" fmla="*/ 358316 h 644826"/>
              <a:gd name="T12" fmla="*/ 631383 w 720080"/>
              <a:gd name="T13" fmla="*/ 358316 h 644826"/>
              <a:gd name="T14" fmla="*/ 631383 w 720080"/>
              <a:gd name="T15" fmla="*/ 509131 h 644826"/>
              <a:gd name="T16" fmla="*/ 96478 w 720080"/>
              <a:gd name="T17" fmla="*/ 509131 h 644826"/>
              <a:gd name="T18" fmla="*/ 96478 w 720080"/>
              <a:gd name="T19" fmla="*/ 358316 h 6448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0080"/>
              <a:gd name="T31" fmla="*/ 0 h 644826"/>
              <a:gd name="T32" fmla="*/ 720080 w 720080"/>
              <a:gd name="T33" fmla="*/ 644826 h 6448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0080" h="644826">
                <a:moveTo>
                  <a:pt x="95447" y="132834"/>
                </a:moveTo>
                <a:lnTo>
                  <a:pt x="624633" y="132834"/>
                </a:lnTo>
                <a:lnTo>
                  <a:pt x="624633" y="284497"/>
                </a:lnTo>
                <a:lnTo>
                  <a:pt x="95447" y="284497"/>
                </a:lnTo>
                <a:lnTo>
                  <a:pt x="95447" y="132834"/>
                </a:lnTo>
                <a:close/>
                <a:moveTo>
                  <a:pt x="95447" y="360329"/>
                </a:moveTo>
                <a:lnTo>
                  <a:pt x="624633" y="360329"/>
                </a:lnTo>
                <a:lnTo>
                  <a:pt x="624633" y="511992"/>
                </a:lnTo>
                <a:lnTo>
                  <a:pt x="95447" y="511992"/>
                </a:lnTo>
                <a:lnTo>
                  <a:pt x="95447" y="36032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ZA"/>
          </a:p>
        </p:txBody>
      </p:sp>
      <p:sp>
        <p:nvSpPr>
          <p:cNvPr id="112653" name="TextBox 3"/>
          <p:cNvSpPr txBox="1">
            <a:spLocks noChangeArrowheads="1"/>
          </p:cNvSpPr>
          <p:nvPr/>
        </p:nvSpPr>
        <p:spPr bwMode="auto">
          <a:xfrm>
            <a:off x="200025" y="1854200"/>
            <a:ext cx="2933700" cy="430213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cs typeface="Arial" charset="0"/>
              </a:rPr>
              <a:t>Particles</a:t>
            </a:r>
          </a:p>
        </p:txBody>
      </p:sp>
      <p:sp>
        <p:nvSpPr>
          <p:cNvPr id="112654" name="TextBox 19"/>
          <p:cNvSpPr txBox="1">
            <a:spLocks noChangeArrowheads="1"/>
          </p:cNvSpPr>
          <p:nvPr/>
        </p:nvSpPr>
        <p:spPr bwMode="auto">
          <a:xfrm>
            <a:off x="200025" y="4421188"/>
            <a:ext cx="2933700" cy="430212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cs typeface="Arial" charset="0"/>
              </a:rPr>
              <a:t>Porous Bead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339013" y="2459038"/>
            <a:ext cx="23669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39013" y="3168650"/>
            <a:ext cx="23669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42187" y="1831975"/>
            <a:ext cx="23637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spc="-150" dirty="0" smtClean="0">
                <a:latin typeface="Arial Black"/>
                <a:ea typeface="MS PGothic" charset="0"/>
                <a:cs typeface="Arial Black"/>
              </a:rPr>
              <a:t>22 ± 2 % Am</a:t>
            </a:r>
            <a:endParaRPr lang="en-US" sz="2600" spc="-150" dirty="0"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2187" y="2546350"/>
            <a:ext cx="23637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spc="-150" dirty="0" smtClean="0">
                <a:latin typeface="Arial Black"/>
                <a:ea typeface="MS PGothic" charset="0"/>
                <a:cs typeface="Arial Black"/>
              </a:rPr>
              <a:t>0 ± 3 % </a:t>
            </a:r>
            <a:r>
              <a:rPr lang="en-US" sz="2600" spc="-150" dirty="0" err="1" smtClean="0">
                <a:latin typeface="Arial Black"/>
                <a:ea typeface="MS PGothic" charset="0"/>
                <a:cs typeface="Arial Black"/>
              </a:rPr>
              <a:t>Eu</a:t>
            </a:r>
            <a:endParaRPr lang="en-US" sz="2600" spc="-150" dirty="0"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188" y="3273425"/>
            <a:ext cx="1584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spc="-150" dirty="0">
                <a:latin typeface="Arial Black"/>
                <a:ea typeface="MS PGothic" charset="0"/>
                <a:cs typeface="Arial Black"/>
              </a:rPr>
              <a:t>2 hours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339013" y="5045075"/>
            <a:ext cx="23669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339013" y="5754688"/>
            <a:ext cx="23669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39012" y="4421188"/>
            <a:ext cx="25352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spc="-150" dirty="0" smtClean="0">
                <a:latin typeface="Arial Black"/>
                <a:ea typeface="MS PGothic" charset="0"/>
                <a:cs typeface="Arial Black"/>
              </a:rPr>
              <a:t>44 ± 2 % Am</a:t>
            </a:r>
            <a:endParaRPr lang="en-US" sz="2600" spc="-150" dirty="0"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9013" y="5132388"/>
            <a:ext cx="23669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spc="-150" dirty="0" smtClean="0">
                <a:latin typeface="Arial Black"/>
                <a:ea typeface="MS PGothic" charset="0"/>
                <a:cs typeface="Arial Black"/>
              </a:rPr>
              <a:t>1 ± 2 % </a:t>
            </a:r>
            <a:r>
              <a:rPr lang="en-US" sz="2600" spc="-150" dirty="0" err="1" smtClean="0">
                <a:latin typeface="Arial Black"/>
                <a:ea typeface="MS PGothic" charset="0"/>
                <a:cs typeface="Arial Black"/>
              </a:rPr>
              <a:t>Eu</a:t>
            </a:r>
            <a:endParaRPr lang="en-US" sz="2600" spc="-150" dirty="0"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77188" y="5859463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spc="-150" dirty="0">
                <a:latin typeface="Arial Black"/>
                <a:ea typeface="MS PGothic" charset="0"/>
                <a:cs typeface="Arial Black"/>
              </a:rPr>
              <a:t>30 </a:t>
            </a:r>
            <a:r>
              <a:rPr lang="en-US" sz="2800" spc="-150" dirty="0" err="1">
                <a:latin typeface="Arial Black"/>
                <a:ea typeface="MS PGothic" charset="0"/>
                <a:cs typeface="Arial Black"/>
              </a:rPr>
              <a:t>mins</a:t>
            </a:r>
            <a:endParaRPr lang="en-US" sz="2800" spc="-150" dirty="0">
              <a:latin typeface="Arial Black"/>
              <a:ea typeface="MS PGothic" charset="0"/>
              <a:cs typeface="Arial Black"/>
            </a:endParaRPr>
          </a:p>
        </p:txBody>
      </p:sp>
      <p:pic>
        <p:nvPicPr>
          <p:cNvPr id="112669" name="Picture 18" descr="Time-icon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9013" y="584041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0" name="Picture 52" descr="Time-icon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9013" y="3254375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 smtClean="0">
                <a:latin typeface="Arial" charset="0"/>
                <a:ea typeface="MS PGothic" charset="0"/>
              </a:rPr>
              <a:t>2. </a:t>
            </a:r>
            <a:r>
              <a:rPr lang="en-US" sz="4000" dirty="0" err="1" smtClean="0">
                <a:latin typeface="Arial" charset="0"/>
                <a:ea typeface="MS PGothic" charset="0"/>
              </a:rPr>
              <a:t>Functionalised</a:t>
            </a:r>
            <a:r>
              <a:rPr lang="en-US" sz="4000" dirty="0" smtClean="0">
                <a:latin typeface="Arial" charset="0"/>
                <a:ea typeface="MS PGothic" charset="0"/>
              </a:rPr>
              <a:t> </a:t>
            </a:r>
            <a:r>
              <a:rPr lang="en-US" sz="4000" dirty="0" err="1" smtClean="0">
                <a:latin typeface="Arial" charset="0"/>
                <a:ea typeface="MS PGothic" charset="0"/>
              </a:rPr>
              <a:t>Titania</a:t>
            </a:r>
            <a:r>
              <a:rPr lang="en-US" sz="4000" dirty="0" smtClean="0">
                <a:latin typeface="Arial" charset="0"/>
                <a:ea typeface="MS PGothic" charset="0"/>
              </a:rPr>
              <a:t> Beads</a:t>
            </a:r>
            <a:endParaRPr lang="en-AU" sz="4000" dirty="0">
              <a:latin typeface="Arial Black" charset="0"/>
              <a:ea typeface="MS PGothic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775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Benefits of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Partitioning and Transmutation</a:t>
            </a: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0" y="6280150"/>
            <a:ext cx="9906000" cy="57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>
              <a:defRPr sz="28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6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2pPr>
            <a:lvl3pPr>
              <a:defRPr sz="22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3pPr>
            <a:lvl4pPr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4pPr>
            <a:lvl5pPr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AU" sz="1800" b="1" dirty="0" smtClean="0">
                <a:solidFill>
                  <a:schemeClr val="tx1"/>
                </a:solidFill>
              </a:rPr>
              <a:t>Processing allows more complete use of actinides and results in less hazardous waste </a:t>
            </a:r>
          </a:p>
        </p:txBody>
      </p:sp>
      <p:pic>
        <p:nvPicPr>
          <p:cNvPr id="8397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1670050"/>
            <a:ext cx="8813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>
            <a:spLocks noChangeArrowheads="1"/>
          </p:cNvSpPr>
          <p:nvPr/>
        </p:nvSpPr>
        <p:spPr bwMode="auto">
          <a:xfrm rot="10800000">
            <a:off x="4521200" y="3563938"/>
            <a:ext cx="2663825" cy="484187"/>
          </a:xfrm>
          <a:prstGeom prst="rightArrow">
            <a:avLst>
              <a:gd name="adj1" fmla="val 50000"/>
              <a:gd name="adj2" fmla="val 50024"/>
            </a:avLst>
          </a:prstGeom>
          <a:gradFill rotWithShape="1">
            <a:gsLst>
              <a:gs pos="0">
                <a:schemeClr val="tx1">
                  <a:alpha val="0"/>
                </a:schemeClr>
              </a:gs>
              <a:gs pos="71000">
                <a:schemeClr val="tx1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AU" sz="3600" dirty="0" smtClean="0"/>
              <a:t>Conclusions</a:t>
            </a:r>
            <a:endParaRPr lang="en-AU" sz="3600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15925" y="1412875"/>
            <a:ext cx="9001125" cy="3846513"/>
          </a:xfrm>
        </p:spPr>
        <p:txBody>
          <a:bodyPr/>
          <a:lstStyle/>
          <a:p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Zirconium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organophosphonates</a:t>
            </a:r>
            <a:endParaRPr lang="en-AU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High capacity, fast kinetics, selective lanthanide sorbents</a:t>
            </a: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Change in porosity when wet</a:t>
            </a:r>
          </a:p>
          <a:p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Functionalised titania nanoparticles and beads</a:t>
            </a: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Functional group controls selectivity</a:t>
            </a: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More complex frameworks can provide improved performance</a:t>
            </a:r>
          </a:p>
          <a:p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Future work</a:t>
            </a: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Effects of drying and conversion to ceramics of zirconium </a:t>
            </a:r>
            <a:r>
              <a:rPr lang="en-AU" altLang="en-US" sz="24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organophosphonates</a:t>
            </a:r>
            <a:endParaRPr lang="en-AU" altLang="en-US" sz="24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Increase capacity of functionalised titania</a:t>
            </a:r>
          </a:p>
          <a:p>
            <a:pPr lvl="1"/>
            <a:r>
              <a:rPr lang="en-AU" altLang="en-US" sz="24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Radiolytic</a:t>
            </a:r>
            <a:r>
              <a:rPr lang="en-AU" altLang="en-US" sz="24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stability</a:t>
            </a:r>
          </a:p>
          <a:p>
            <a:pPr lvl="1"/>
            <a:endParaRPr lang="en-AU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</a:pPr>
            <a:endParaRPr lang="en-AU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endParaRPr lang="en-AU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333375" y="1547813"/>
            <a:ext cx="8007350" cy="3844925"/>
          </a:xfrm>
        </p:spPr>
        <p:txBody>
          <a:bodyPr/>
          <a:lstStyle/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Tracey Hanley, ANSTO</a:t>
            </a:r>
          </a:p>
          <a:p>
            <a:pPr>
              <a:buNone/>
            </a:pPr>
            <a:r>
              <a:rPr lang="en-AU" altLang="en-US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Kate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Jolliffe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, University of Sydney 				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Victor Luca, CNEA Argentina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Aditya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Rawal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, University of New South Wales</a:t>
            </a:r>
          </a:p>
          <a:p>
            <a:pPr>
              <a:buNone/>
            </a:pPr>
            <a:r>
              <a:rPr lang="en-AU" altLang="en-US" i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Other ANSTO colleagues: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Robert Knott (SAXS)			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Joel Davis (SEM)			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Rob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Aughterson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(TEM)			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Gordon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Thorogood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(XRD)				</a:t>
            </a:r>
          </a:p>
          <a:p>
            <a:pPr>
              <a:buNone/>
            </a:pP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Inna </a:t>
            </a:r>
            <a:r>
              <a:rPr lang="en-AU" alt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Karatchevtseva</a:t>
            </a:r>
            <a:r>
              <a:rPr lang="en-AU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(BET)</a:t>
            </a:r>
          </a:p>
          <a:p>
            <a:pPr>
              <a:buNone/>
            </a:pPr>
            <a:endParaRPr lang="en-AU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</a:pPr>
            <a:endParaRPr lang="en-AU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</a:pPr>
            <a:endParaRPr lang="en-AU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Atom.jpg"/>
          <p:cNvPicPr>
            <a:picLocks noChangeAspect="1"/>
          </p:cNvPicPr>
          <p:nvPr/>
        </p:nvPicPr>
        <p:blipFill>
          <a:blip r:embed="rId3"/>
          <a:srcRect l="8195" r="9480" b="11453"/>
          <a:stretch>
            <a:fillRect/>
          </a:stretch>
        </p:blipFill>
        <p:spPr bwMode="auto">
          <a:xfrm>
            <a:off x="228600" y="1492250"/>
            <a:ext cx="29956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The challenge with solid </a:t>
            </a:r>
            <a:r>
              <a:rPr lang="en-US" dirty="0">
                <a:ea typeface="MS PGothic" pitchFamily="34" charset="-128"/>
              </a:rPr>
              <a:t>sorbent materials</a:t>
            </a:r>
            <a:endParaRPr lang="en-AU" dirty="0">
              <a:latin typeface="Arial" charset="0"/>
              <a:ea typeface="MS PGothic" charset="0"/>
            </a:endParaRPr>
          </a:p>
        </p:txBody>
      </p:sp>
      <p:sp>
        <p:nvSpPr>
          <p:cNvPr id="88069" name="TextBox 11"/>
          <p:cNvSpPr txBox="1">
            <a:spLocks noChangeArrowheads="1"/>
          </p:cNvSpPr>
          <p:nvPr/>
        </p:nvSpPr>
        <p:spPr bwMode="auto">
          <a:xfrm>
            <a:off x="233363" y="6094413"/>
            <a:ext cx="2990850" cy="584200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Stable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8554" y="1547813"/>
            <a:ext cx="59293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en-AU" sz="2800" b="1" dirty="0" smtClean="0"/>
              <a:t> </a:t>
            </a:r>
            <a:r>
              <a:rPr lang="en-AU" sz="2800" b="1" dirty="0"/>
              <a:t>hydrolytic </a:t>
            </a:r>
            <a:r>
              <a:rPr lang="en-AU" sz="2800" b="1" dirty="0" smtClean="0"/>
              <a:t>and </a:t>
            </a:r>
            <a:r>
              <a:rPr lang="en-AU" sz="2800" b="1" dirty="0" err="1"/>
              <a:t>radiolytic</a:t>
            </a:r>
            <a:r>
              <a:rPr lang="en-AU" sz="2800" b="1" dirty="0"/>
              <a:t> </a:t>
            </a:r>
            <a:r>
              <a:rPr lang="en-AU" sz="2800" b="1" dirty="0" smtClean="0"/>
              <a:t>stability for nuclear applications</a:t>
            </a:r>
            <a:endParaRPr lang="en-AU" sz="2800" b="1" dirty="0" smtClean="0"/>
          </a:p>
          <a:p>
            <a:pPr lvl="1" eaLnBrk="1" hangingPunct="1">
              <a:defRPr/>
            </a:pPr>
            <a:endParaRPr lang="en-AU" sz="2800" dirty="0"/>
          </a:p>
          <a:p>
            <a:pPr eaLnBrk="1" hangingPunct="1">
              <a:defRPr/>
            </a:pP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Titania/</a:t>
            </a:r>
            <a:r>
              <a:rPr lang="en-A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zirconia</a:t>
            </a:r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AU" sz="2800" dirty="0" smtClean="0"/>
              <a:t> Stable</a:t>
            </a:r>
            <a:endParaRPr lang="en-AU" sz="28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AU" sz="2800" dirty="0" smtClean="0"/>
              <a:t> Cheap</a:t>
            </a:r>
            <a:endParaRPr lang="en-AU" sz="28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AU" sz="2800" dirty="0" smtClean="0"/>
              <a:t> Non-toxic</a:t>
            </a:r>
            <a:endParaRPr lang="en-AU" sz="2800" dirty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AU" sz="2800" dirty="0" smtClean="0"/>
              <a:t> Potential </a:t>
            </a:r>
            <a:r>
              <a:rPr lang="en-AU" sz="2800" dirty="0" err="1"/>
              <a:t>wasteform</a:t>
            </a:r>
            <a:r>
              <a:rPr lang="en-AU" sz="2800" dirty="0"/>
              <a:t> or </a:t>
            </a:r>
            <a:r>
              <a:rPr lang="en-AU" sz="2800" dirty="0" smtClean="0"/>
              <a:t>   transmutation </a:t>
            </a:r>
            <a:r>
              <a:rPr lang="en-AU" sz="2800" dirty="0"/>
              <a:t>matrix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Pick02.jpg"/>
          <p:cNvPicPr>
            <a:picLocks noChangeAspect="1"/>
          </p:cNvPicPr>
          <p:nvPr/>
        </p:nvPicPr>
        <p:blipFill>
          <a:blip r:embed="rId3"/>
          <a:srcRect l="16833" t="9346" r="31100" b="14761"/>
          <a:stretch>
            <a:fillRect/>
          </a:stretch>
        </p:blipFill>
        <p:spPr bwMode="auto">
          <a:xfrm>
            <a:off x="468312" y="1490663"/>
            <a:ext cx="29956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13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itchFamily="34" charset="-128"/>
              </a:rPr>
              <a:t>The challenge with solid </a:t>
            </a:r>
            <a:r>
              <a:rPr lang="en-US" dirty="0">
                <a:ea typeface="MS PGothic" pitchFamily="34" charset="-128"/>
              </a:rPr>
              <a:t>sorbent materials</a:t>
            </a:r>
            <a:endParaRPr lang="en-AU" dirty="0">
              <a:latin typeface="Arial" charset="0"/>
              <a:ea typeface="MS PGothic" charset="0"/>
            </a:endParaRPr>
          </a:p>
        </p:txBody>
      </p:sp>
      <p:sp>
        <p:nvSpPr>
          <p:cNvPr id="88070" name="TextBox 11"/>
          <p:cNvSpPr txBox="1">
            <a:spLocks noChangeArrowheads="1"/>
          </p:cNvSpPr>
          <p:nvPr/>
        </p:nvSpPr>
        <p:spPr bwMode="auto">
          <a:xfrm>
            <a:off x="468312" y="6092826"/>
            <a:ext cx="2990850" cy="584200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Arial" charset="0"/>
              </a:rPr>
              <a:t>Selective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8621" y="2071678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Organic functional groups to impart selectivity</a:t>
            </a:r>
            <a:endParaRPr lang="en-ZA" sz="2800" b="1" dirty="0"/>
          </a:p>
        </p:txBody>
      </p:sp>
      <p:pic>
        <p:nvPicPr>
          <p:cNvPr id="54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94" y="3714752"/>
            <a:ext cx="2159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512763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Zirconium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Organophosphonates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69636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pic>
        <p:nvPicPr>
          <p:cNvPr id="69637" name="Picture 4" descr="http://upload.wikimedia.org/wikipedia/commons/d/d2/A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835150"/>
            <a:ext cx="23574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3101975" y="2239963"/>
            <a:ext cx="1493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cs typeface="Arial" charset="0"/>
              </a:rPr>
              <a:t>ZrCl</a:t>
            </a:r>
            <a:r>
              <a:rPr lang="en-US" altLang="en-US" sz="2400" baseline="-25000">
                <a:cs typeface="Arial" charset="0"/>
              </a:rPr>
              <a:t>4</a:t>
            </a:r>
            <a:r>
              <a:rPr lang="en-US" altLang="en-US" sz="2400">
                <a:cs typeface="Arial" charset="0"/>
              </a:rPr>
              <a:t> </a:t>
            </a:r>
          </a:p>
          <a:p>
            <a:pPr algn="ctr"/>
            <a:r>
              <a:rPr lang="en-US" altLang="en-US" sz="2400">
                <a:cs typeface="Arial" charset="0"/>
              </a:rPr>
              <a:t>or </a:t>
            </a:r>
          </a:p>
          <a:p>
            <a:pPr algn="ctr"/>
            <a:r>
              <a:rPr lang="en-US" altLang="en-US" sz="2400">
                <a:cs typeface="Arial" charset="0"/>
              </a:rPr>
              <a:t>Zr(OiPr)</a:t>
            </a:r>
            <a:r>
              <a:rPr lang="en-US" altLang="en-US" sz="2400" baseline="-25000">
                <a:cs typeface="Arial" charset="0"/>
              </a:rPr>
              <a:t>4</a:t>
            </a:r>
            <a:r>
              <a:rPr lang="en-US" altLang="en-US" sz="2400">
                <a:cs typeface="Arial" charset="0"/>
              </a:rPr>
              <a:t> </a:t>
            </a:r>
          </a:p>
        </p:txBody>
      </p:sp>
      <p:sp>
        <p:nvSpPr>
          <p:cNvPr id="69639" name="TextBox 8"/>
          <p:cNvSpPr txBox="1">
            <a:spLocks noChangeArrowheads="1"/>
          </p:cNvSpPr>
          <p:nvPr/>
        </p:nvSpPr>
        <p:spPr bwMode="auto">
          <a:xfrm>
            <a:off x="5024438" y="2608263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Arial" charset="0"/>
              </a:rPr>
              <a:t>H</a:t>
            </a:r>
            <a:r>
              <a:rPr lang="en-US" altLang="en-US" sz="2400" baseline="-25000">
                <a:cs typeface="Arial" charset="0"/>
              </a:rPr>
              <a:t>2</a:t>
            </a:r>
            <a:r>
              <a:rPr lang="en-US" altLang="en-US" sz="2400">
                <a:cs typeface="Arial" charset="0"/>
              </a:rPr>
              <a:t>O/H</a:t>
            </a:r>
            <a:r>
              <a:rPr lang="en-US" altLang="en-US" sz="2400" baseline="30000">
                <a:cs typeface="Arial" charset="0"/>
              </a:rPr>
              <a:t>+</a:t>
            </a:r>
            <a:endParaRPr lang="en-US" altLang="en-US" sz="2400">
              <a:cs typeface="Arial" charset="0"/>
            </a:endParaRPr>
          </a:p>
        </p:txBody>
      </p:sp>
      <p:sp>
        <p:nvSpPr>
          <p:cNvPr id="69640" name="TextBox 9"/>
          <p:cNvSpPr txBox="1">
            <a:spLocks noChangeArrowheads="1"/>
          </p:cNvSpPr>
          <p:nvPr/>
        </p:nvSpPr>
        <p:spPr bwMode="auto">
          <a:xfrm>
            <a:off x="2720975" y="2667000"/>
            <a:ext cx="363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Arial" charset="0"/>
              </a:rPr>
              <a:t>+</a:t>
            </a:r>
          </a:p>
        </p:txBody>
      </p:sp>
      <p:sp>
        <p:nvSpPr>
          <p:cNvPr id="69641" name="TextBox 10"/>
          <p:cNvSpPr txBox="1">
            <a:spLocks noChangeArrowheads="1"/>
          </p:cNvSpPr>
          <p:nvPr/>
        </p:nvSpPr>
        <p:spPr bwMode="auto">
          <a:xfrm>
            <a:off x="4573588" y="2668588"/>
            <a:ext cx="363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Arial" charset="0"/>
              </a:rPr>
              <a:t>+</a:t>
            </a:r>
          </a:p>
        </p:txBody>
      </p:sp>
      <p:cxnSp>
        <p:nvCxnSpPr>
          <p:cNvPr id="69642" name="Straight Arrow Connector 2"/>
          <p:cNvCxnSpPr>
            <a:cxnSpLocks noChangeShapeType="1"/>
          </p:cNvCxnSpPr>
          <p:nvPr/>
        </p:nvCxnSpPr>
        <p:spPr bwMode="auto">
          <a:xfrm>
            <a:off x="6392863" y="2840038"/>
            <a:ext cx="1600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69643" name="TextBox 3"/>
          <p:cNvSpPr txBox="1">
            <a:spLocks noChangeArrowheads="1"/>
          </p:cNvSpPr>
          <p:nvPr/>
        </p:nvSpPr>
        <p:spPr bwMode="auto">
          <a:xfrm>
            <a:off x="6851650" y="2387600"/>
            <a:ext cx="59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>
                <a:cs typeface="Arial" charset="0"/>
              </a:rPr>
              <a:t>HT</a:t>
            </a:r>
          </a:p>
        </p:txBody>
      </p:sp>
      <p:sp>
        <p:nvSpPr>
          <p:cNvPr id="69644" name="TextBox 4"/>
          <p:cNvSpPr txBox="1">
            <a:spLocks noChangeArrowheads="1"/>
          </p:cNvSpPr>
          <p:nvPr/>
        </p:nvSpPr>
        <p:spPr bwMode="auto">
          <a:xfrm>
            <a:off x="6330950" y="2895600"/>
            <a:ext cx="163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>
                <a:cs typeface="Arial" charset="0"/>
              </a:rPr>
              <a:t>120/160</a:t>
            </a:r>
            <a:r>
              <a:rPr lang="en-AU" altLang="en-US" sz="2400" baseline="30000">
                <a:cs typeface="Arial" charset="0"/>
              </a:rPr>
              <a:t>o</a:t>
            </a:r>
            <a:r>
              <a:rPr lang="en-AU" altLang="en-US" sz="2400">
                <a:cs typeface="Arial" charset="0"/>
              </a:rPr>
              <a:t>C</a:t>
            </a:r>
          </a:p>
        </p:txBody>
      </p:sp>
      <p:pic>
        <p:nvPicPr>
          <p:cNvPr id="69645" name="Picture 1"/>
          <p:cNvPicPr>
            <a:picLocks noChangeAspect="1" noChangeArrowheads="1"/>
          </p:cNvPicPr>
          <p:nvPr/>
        </p:nvPicPr>
        <p:blipFill>
          <a:blip r:embed="rId4"/>
          <a:srcRect l="4327" r="15329"/>
          <a:stretch>
            <a:fillRect/>
          </a:stretch>
        </p:blipFill>
        <p:spPr bwMode="auto">
          <a:xfrm>
            <a:off x="8091488" y="2239963"/>
            <a:ext cx="16303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7" name="TextBox 1"/>
          <p:cNvSpPr txBox="1">
            <a:spLocks noChangeArrowheads="1"/>
          </p:cNvSpPr>
          <p:nvPr/>
        </p:nvSpPr>
        <p:spPr bwMode="auto">
          <a:xfrm>
            <a:off x="8026400" y="3724275"/>
            <a:ext cx="176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>
                <a:cs typeface="Arial" charset="0"/>
              </a:rPr>
              <a:t>Amorphous</a:t>
            </a:r>
          </a:p>
        </p:txBody>
      </p:sp>
      <p:sp>
        <p:nvSpPr>
          <p:cNvPr id="69648" name="TextBox 1"/>
          <p:cNvSpPr txBox="1">
            <a:spLocks noChangeArrowheads="1"/>
          </p:cNvSpPr>
          <p:nvPr/>
        </p:nvSpPr>
        <p:spPr bwMode="auto">
          <a:xfrm>
            <a:off x="200025" y="6284119"/>
            <a:ext cx="7540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1600" dirty="0" err="1">
                <a:cs typeface="Arial" charset="0"/>
              </a:rPr>
              <a:t>Veliscek-Carolan</a:t>
            </a:r>
            <a:r>
              <a:rPr lang="en-AU" altLang="en-US" sz="1600" dirty="0">
                <a:cs typeface="Arial" charset="0"/>
              </a:rPr>
              <a:t> </a:t>
            </a:r>
            <a:r>
              <a:rPr lang="en-AU" altLang="en-US" sz="1600" i="1" dirty="0">
                <a:cs typeface="Arial" charset="0"/>
              </a:rPr>
              <a:t>et al</a:t>
            </a:r>
            <a:r>
              <a:rPr lang="en-AU" altLang="en-US" sz="1600" dirty="0">
                <a:cs typeface="Arial" charset="0"/>
              </a:rPr>
              <a:t>. (</a:t>
            </a:r>
            <a:r>
              <a:rPr lang="en-AU" altLang="en-US" sz="1600" b="1" dirty="0">
                <a:cs typeface="Arial" charset="0"/>
              </a:rPr>
              <a:t>2014</a:t>
            </a:r>
            <a:r>
              <a:rPr lang="en-AU" altLang="en-US" sz="1600" dirty="0">
                <a:cs typeface="Arial" charset="0"/>
              </a:rPr>
              <a:t>) Separation and Purification Technology 129, </a:t>
            </a:r>
            <a:r>
              <a:rPr lang="en-AU" altLang="en-US" sz="1600" dirty="0" smtClean="0">
                <a:cs typeface="Arial" charset="0"/>
              </a:rPr>
              <a:t>150</a:t>
            </a:r>
          </a:p>
          <a:p>
            <a:r>
              <a:rPr lang="en-AU" altLang="en-US" sz="1600" dirty="0" err="1" smtClean="0">
                <a:cs typeface="Arial" charset="0"/>
              </a:rPr>
              <a:t>Veliscek-Carolan</a:t>
            </a:r>
            <a:r>
              <a:rPr lang="en-AU" altLang="en-US" sz="1600" dirty="0" smtClean="0">
                <a:cs typeface="Arial" charset="0"/>
              </a:rPr>
              <a:t> </a:t>
            </a:r>
            <a:r>
              <a:rPr lang="en-AU" altLang="en-US" sz="1600" i="1" dirty="0" smtClean="0">
                <a:cs typeface="Arial" charset="0"/>
              </a:rPr>
              <a:t>et al. </a:t>
            </a:r>
            <a:r>
              <a:rPr lang="en-AU" altLang="en-US" sz="1600" dirty="0" smtClean="0">
                <a:cs typeface="Arial" charset="0"/>
              </a:rPr>
              <a:t>(</a:t>
            </a:r>
            <a:r>
              <a:rPr lang="en-AU" altLang="en-US" sz="1600" b="1" dirty="0" smtClean="0">
                <a:cs typeface="Arial" charset="0"/>
              </a:rPr>
              <a:t>2017</a:t>
            </a:r>
            <a:r>
              <a:rPr lang="en-AU" altLang="en-US" sz="1600" dirty="0" smtClean="0">
                <a:cs typeface="Arial" charset="0"/>
              </a:rPr>
              <a:t>) Microporous and Mesoporous Materials, </a:t>
            </a:r>
            <a:r>
              <a:rPr lang="en-AU" altLang="en-US" sz="1600" i="1" dirty="0" smtClean="0">
                <a:cs typeface="Arial" charset="0"/>
              </a:rPr>
              <a:t>submitted</a:t>
            </a:r>
            <a:endParaRPr lang="en-AU" altLang="en-US" sz="1600" i="1" dirty="0">
              <a:cs typeface="Arial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18268" y="4500570"/>
            <a:ext cx="963771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AU" altLang="en-US" sz="2400" b="1" dirty="0"/>
              <a:t>Incorporating </a:t>
            </a:r>
            <a:r>
              <a:rPr lang="en-AU" altLang="en-US" sz="2400" b="1" dirty="0" err="1"/>
              <a:t>phosphonate</a:t>
            </a:r>
            <a:r>
              <a:rPr lang="en-AU" altLang="en-US" sz="2400" b="1" dirty="0"/>
              <a:t> into structure allows higher loading and increases hydrolytic stability</a:t>
            </a:r>
          </a:p>
          <a:p>
            <a:pPr marL="342900" indent="-342900"/>
            <a:endParaRPr lang="en-AU" altLang="en-US" sz="800" dirty="0"/>
          </a:p>
          <a:p>
            <a:pPr marL="342900" indent="-342900">
              <a:buFontTx/>
              <a:buChar char="•"/>
            </a:pPr>
            <a:r>
              <a:rPr lang="en-AU" altLang="en-US" sz="2400" b="1" dirty="0"/>
              <a:t>Changing  </a:t>
            </a:r>
            <a:r>
              <a:rPr lang="en-AU" altLang="en-US" sz="2400" b="1" dirty="0" err="1"/>
              <a:t>ATMP:Zr</a:t>
            </a:r>
            <a:r>
              <a:rPr lang="en-AU" altLang="en-US" sz="2400" b="1" dirty="0"/>
              <a:t> ratio, </a:t>
            </a:r>
            <a:r>
              <a:rPr lang="en-AU" altLang="en-US" sz="2400" b="1" dirty="0" err="1"/>
              <a:t>Zr</a:t>
            </a:r>
            <a:r>
              <a:rPr lang="en-AU" altLang="en-US" sz="2400" b="1" dirty="0"/>
              <a:t> precursor, pH and temperature affects </a:t>
            </a:r>
            <a:r>
              <a:rPr lang="en-AU" altLang="en-US" sz="2400" b="1" dirty="0" smtClean="0"/>
              <a:t>porosity and sorption properties</a:t>
            </a:r>
            <a:endParaRPr lang="en-AU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512763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Zirconium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Organophosphonates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69636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pic>
        <p:nvPicPr>
          <p:cNvPr id="69637" name="Picture 4" descr="http://upload.wikimedia.org/wikipedia/commons/d/d2/A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835150"/>
            <a:ext cx="23574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3101975" y="2239963"/>
            <a:ext cx="1545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cs typeface="Arial" charset="0"/>
              </a:rPr>
              <a:t>ZrCl</a:t>
            </a:r>
            <a:r>
              <a:rPr lang="en-US" altLang="en-US" sz="2400" baseline="-25000" dirty="0">
                <a:cs typeface="Arial" charset="0"/>
              </a:rPr>
              <a:t>4</a:t>
            </a:r>
            <a:r>
              <a:rPr lang="en-US" altLang="en-US" sz="2400" dirty="0">
                <a:cs typeface="Arial" charset="0"/>
              </a:rPr>
              <a:t> </a:t>
            </a:r>
          </a:p>
          <a:p>
            <a:pPr algn="ctr"/>
            <a:r>
              <a:rPr lang="en-US" altLang="en-US" sz="2400" dirty="0">
                <a:cs typeface="Arial" charset="0"/>
              </a:rPr>
              <a:t>or </a:t>
            </a:r>
          </a:p>
          <a:p>
            <a:pPr algn="ctr"/>
            <a:r>
              <a:rPr lang="en-US" altLang="en-US" sz="2400" b="1" dirty="0" err="1">
                <a:solidFill>
                  <a:srgbClr val="00B050"/>
                </a:solidFill>
                <a:cs typeface="Arial" charset="0"/>
              </a:rPr>
              <a:t>Zr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(</a:t>
            </a:r>
            <a:r>
              <a:rPr lang="en-US" altLang="en-US" sz="2400" b="1" dirty="0" err="1">
                <a:solidFill>
                  <a:srgbClr val="00B050"/>
                </a:solidFill>
                <a:cs typeface="Arial" charset="0"/>
              </a:rPr>
              <a:t>OiPr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)</a:t>
            </a:r>
            <a:r>
              <a:rPr lang="en-US" altLang="en-US" sz="2400" b="1" baseline="-25000" dirty="0">
                <a:solidFill>
                  <a:srgbClr val="00B050"/>
                </a:solidFill>
                <a:cs typeface="Arial" charset="0"/>
              </a:rPr>
              <a:t>4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 </a:t>
            </a:r>
          </a:p>
        </p:txBody>
      </p:sp>
      <p:sp>
        <p:nvSpPr>
          <p:cNvPr id="69639" name="TextBox 8"/>
          <p:cNvSpPr txBox="1">
            <a:spLocks noChangeArrowheads="1"/>
          </p:cNvSpPr>
          <p:nvPr/>
        </p:nvSpPr>
        <p:spPr bwMode="auto">
          <a:xfrm>
            <a:off x="5024438" y="2608262"/>
            <a:ext cx="1188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cs typeface="Arial" charset="0"/>
              </a:rPr>
              <a:t>H</a:t>
            </a:r>
            <a:r>
              <a:rPr lang="en-US" altLang="en-US" sz="2400" baseline="-25000" dirty="0">
                <a:cs typeface="Arial" charset="0"/>
              </a:rPr>
              <a:t>2</a:t>
            </a:r>
            <a:r>
              <a:rPr lang="en-US" altLang="en-US" sz="2400" dirty="0">
                <a:cs typeface="Arial" charset="0"/>
              </a:rPr>
              <a:t>O/H</a:t>
            </a:r>
            <a:r>
              <a:rPr lang="en-US" altLang="en-US" sz="2400" baseline="30000" dirty="0" smtClean="0">
                <a:cs typeface="Arial" charset="0"/>
              </a:rPr>
              <a:t>+</a:t>
            </a:r>
          </a:p>
          <a:p>
            <a:pPr algn="ctr"/>
            <a:r>
              <a:rPr lang="en-US" altLang="en-US" sz="2400" b="1" dirty="0" smtClean="0">
                <a:solidFill>
                  <a:srgbClr val="00B050"/>
                </a:solidFill>
                <a:cs typeface="Arial" charset="0"/>
              </a:rPr>
              <a:t>pH 4</a:t>
            </a:r>
            <a:endParaRPr lang="en-US" altLang="en-US" sz="24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69640" name="TextBox 9"/>
          <p:cNvSpPr txBox="1">
            <a:spLocks noChangeArrowheads="1"/>
          </p:cNvSpPr>
          <p:nvPr/>
        </p:nvSpPr>
        <p:spPr bwMode="auto">
          <a:xfrm>
            <a:off x="2720975" y="2667000"/>
            <a:ext cx="363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Arial" charset="0"/>
              </a:rPr>
              <a:t>+</a:t>
            </a:r>
          </a:p>
        </p:txBody>
      </p:sp>
      <p:sp>
        <p:nvSpPr>
          <p:cNvPr id="69641" name="TextBox 10"/>
          <p:cNvSpPr txBox="1">
            <a:spLocks noChangeArrowheads="1"/>
          </p:cNvSpPr>
          <p:nvPr/>
        </p:nvSpPr>
        <p:spPr bwMode="auto">
          <a:xfrm>
            <a:off x="4573588" y="2668588"/>
            <a:ext cx="363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cs typeface="Arial" charset="0"/>
              </a:rPr>
              <a:t>+</a:t>
            </a:r>
          </a:p>
        </p:txBody>
      </p:sp>
      <p:cxnSp>
        <p:nvCxnSpPr>
          <p:cNvPr id="69642" name="Straight Arrow Connector 2"/>
          <p:cNvCxnSpPr>
            <a:cxnSpLocks noChangeShapeType="1"/>
          </p:cNvCxnSpPr>
          <p:nvPr/>
        </p:nvCxnSpPr>
        <p:spPr bwMode="auto">
          <a:xfrm>
            <a:off x="7950597" y="2830513"/>
            <a:ext cx="1600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69643" name="TextBox 3"/>
          <p:cNvSpPr txBox="1">
            <a:spLocks noChangeArrowheads="1"/>
          </p:cNvSpPr>
          <p:nvPr/>
        </p:nvSpPr>
        <p:spPr bwMode="auto">
          <a:xfrm>
            <a:off x="8409384" y="2378075"/>
            <a:ext cx="59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>
                <a:cs typeface="Arial" charset="0"/>
              </a:rPr>
              <a:t>HT</a:t>
            </a:r>
          </a:p>
        </p:txBody>
      </p:sp>
      <p:sp>
        <p:nvSpPr>
          <p:cNvPr id="69644" name="TextBox 4"/>
          <p:cNvSpPr txBox="1">
            <a:spLocks noChangeArrowheads="1"/>
          </p:cNvSpPr>
          <p:nvPr/>
        </p:nvSpPr>
        <p:spPr bwMode="auto">
          <a:xfrm>
            <a:off x="8183499" y="2849756"/>
            <a:ext cx="1047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 b="1" dirty="0" smtClean="0">
                <a:solidFill>
                  <a:srgbClr val="00B050"/>
                </a:solidFill>
                <a:cs typeface="Arial" charset="0"/>
              </a:rPr>
              <a:t>160</a:t>
            </a:r>
            <a:r>
              <a:rPr lang="en-AU" altLang="en-US" sz="2400" b="1" baseline="30000" dirty="0" smtClean="0">
                <a:solidFill>
                  <a:srgbClr val="00B050"/>
                </a:solidFill>
                <a:cs typeface="Arial" charset="0"/>
              </a:rPr>
              <a:t>o</a:t>
            </a:r>
            <a:r>
              <a:rPr lang="en-AU" altLang="en-US" sz="2400" b="1" dirty="0" smtClean="0">
                <a:solidFill>
                  <a:srgbClr val="00B050"/>
                </a:solidFill>
                <a:cs typeface="Arial" charset="0"/>
              </a:rPr>
              <a:t>C</a:t>
            </a:r>
            <a:endParaRPr lang="en-AU" altLang="en-US" sz="24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321152" y="2609146"/>
            <a:ext cx="363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cs typeface="Arial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7216" y="259968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K</a:t>
            </a:r>
            <a:r>
              <a:rPr lang="en-AU" sz="2400" b="1" dirty="0" smtClean="0">
                <a:solidFill>
                  <a:srgbClr val="FF0000"/>
                </a:solidFill>
              </a:rPr>
              <a:t>F</a:t>
            </a:r>
            <a:endParaRPr lang="en-AU" sz="2400" b="1" dirty="0">
              <a:solidFill>
                <a:srgbClr val="FF0000"/>
              </a:solidFill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861048"/>
            <a:ext cx="3919910" cy="29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76607" y="4725144"/>
            <a:ext cx="247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Crystalline ZrPC-4cryst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22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836613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Competitive Sorption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71684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5248" y="2397125"/>
            <a:ext cx="288131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b="1" dirty="0">
                <a:cs typeface="Arial" charset="0"/>
              </a:rPr>
              <a:t>Sorption Conditions: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Arial" charset="0"/>
              </a:rPr>
              <a:t>0.1M HNO</a:t>
            </a:r>
            <a:r>
              <a:rPr lang="en-AU" sz="2400" baseline="-25000" dirty="0" smtClean="0">
                <a:cs typeface="Arial" charset="0"/>
              </a:rPr>
              <a:t>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0.1mM </a:t>
            </a:r>
            <a:r>
              <a:rPr lang="en-AU" sz="2400" dirty="0" smtClean="0">
                <a:cs typeface="Arial" charset="0"/>
              </a:rPr>
              <a:t>elements</a:t>
            </a:r>
            <a:endParaRPr lang="en-AU" sz="2400" baseline="-25000" dirty="0"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Competitive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V/m 100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>
                <a:cs typeface="Arial" charset="0"/>
              </a:rPr>
              <a:t>Triplicate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Arial" charset="0"/>
              </a:rPr>
              <a:t>24h</a:t>
            </a:r>
            <a:endParaRPr lang="en-AU" sz="2400" dirty="0">
              <a:cs typeface="Arial" charset="0"/>
            </a:endParaRPr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0" y="2060848"/>
            <a:ext cx="7017990" cy="39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 </a:t>
            </a:r>
            <a:r>
              <a:rPr lang="en-ZA" dirty="0" err="1" smtClean="0"/>
              <a:t>ZrP</a:t>
            </a:r>
            <a:r>
              <a:rPr lang="en-ZA" dirty="0" smtClean="0"/>
              <a:t> </a:t>
            </a:r>
            <a:r>
              <a:rPr lang="en-ZA" baseline="30000" dirty="0" smtClean="0"/>
              <a:t>31</a:t>
            </a:r>
            <a:r>
              <a:rPr lang="en-ZA" dirty="0" smtClean="0"/>
              <a:t>P MAS-NMR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50000" r="27273"/>
          <a:stretch>
            <a:fillRect/>
          </a:stretch>
        </p:blipFill>
        <p:spPr bwMode="auto">
          <a:xfrm>
            <a:off x="202371" y="979101"/>
            <a:ext cx="1607238" cy="131227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52473" y="2291379"/>
            <a:ext cx="544143" cy="1713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7" b="57169"/>
          <a:stretch>
            <a:fillRect/>
          </a:stretch>
        </p:blipFill>
        <p:spPr bwMode="auto">
          <a:xfrm>
            <a:off x="2238356" y="1547664"/>
            <a:ext cx="1279121" cy="11241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1928664" y="2328828"/>
            <a:ext cx="595441" cy="812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4" r="79091"/>
          <a:stretch>
            <a:fillRect/>
          </a:stretch>
        </p:blipFill>
        <p:spPr bwMode="auto">
          <a:xfrm>
            <a:off x="5646130" y="1177374"/>
            <a:ext cx="1386261" cy="1322934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990289" y="2328829"/>
            <a:ext cx="714378" cy="812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3" r="28889" b="53086"/>
          <a:stretch>
            <a:fillRect/>
          </a:stretch>
        </p:blipFill>
        <p:spPr bwMode="auto">
          <a:xfrm>
            <a:off x="7524768" y="1348854"/>
            <a:ext cx="1595703" cy="1231284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7634622" y="2922830"/>
            <a:ext cx="1209058" cy="28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38356" y="6243688"/>
            <a:ext cx="5687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ZrPC-3                                         ZrPC-5</a:t>
            </a:r>
            <a:endParaRPr lang="en-ZA" sz="2400" b="1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" y="2671788"/>
            <a:ext cx="4436925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671788"/>
            <a:ext cx="4436924" cy="35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025" y="652463"/>
            <a:ext cx="950595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1. </a:t>
            </a:r>
            <a:r>
              <a:rPr lang="en-AU" altLang="en-US" sz="3600" b="1" dirty="0" err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ZrP</a:t>
            </a:r>
            <a:r>
              <a:rPr lang="en-AU" altLang="en-US" sz="36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Porosity</a:t>
            </a:r>
            <a:endParaRPr lang="en-AU" altLang="en-US" b="1" dirty="0" smtClean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1914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2400">
              <a:cs typeface="Arial" charset="0"/>
            </a:endParaRPr>
          </a:p>
        </p:txBody>
      </p:sp>
      <p:sp>
        <p:nvSpPr>
          <p:cNvPr id="70660" name="AutoShape 2" descr="data:image/jpeg;base64,/9j/4AAQSkZJRgABAQAAAQABAAD/2wBDAAkGBwgHBgkIBwgKCgkLDRYPDQwMDRsUFRAWIB0iIiAdHx8kKDQsJCYxJx8fLT0tMTU3Ojo6Iys/RD84QzQ5Ojf/2wBDAQoKCg0MDRoPDxo3JR8lNzc3Nzc3Nzc3Nzc3Nzc3Nzc3Nzc3Nzc3Nzc3Nzc3Nzc3Nzc3Nzc3Nzc3Nzc3Nzc3Nzf/wAARCACZAKoDASIAAhEBAxEB/8QAGwABAAIDAQEAAAAAAAAAAAAAAAUGAgMEAQf/xAA8EAABAwMDAgQFAAYJBQAAAAABAgMEAAURBhIhEzEUQVFhBxUiMnEjM0JygZEWNDZSYoKhscEkc3SD4f/EABQBAQAAAAAAAAAAAAAAAAAAAAD/xAAUEQEAAAAAAAAAAAAAAAAAAAAA/9oADAMBAAIRAxEAPwD7jSlKBSlKBVKuPiNS6yk2QTpUW2WyO27KRFcLa5DjhO1JWPqSkBBOEkZzV1qn3SJcbHqh3UFrgLuMWZHQzOjMqSHklsnYtAUQFcKIIJHlig5LrCVoqXbZ9smTVW5+W3ElwpElb6cOHalaCskpIURnnBGavQ7c1R5arprOXbWV2WZa7RGlIlSFz9qHXlI5QhCEkkDdgkkirzQKUpQKUpQKUpQKUpQKUpQKUpQKUpQR8O6x5lwnQWd/WgqQl3cnAypO4YPnwa1pvkM6kNgy544Q/GY2/T09+zv658qqMZvUDmttTfIpNuZbC2OoJbK1knpDttIqNjpvjPxSuHzB2I9cRpZwsGI2pCf142jCiec/8UFpm65gtSno1ut91uyo6y3IXboinUNKHcFXAJHokk9+KmbFfIF+iGTbX+ohCy24hSSlbSx3StJ5SoehqG+F4i/0BshhqQpCoqVLKTn9Kf1mfffuz71y2VTbXxL1KIZ3M+BiuS0IOcP/AFgcepQB+eKC61EahkPxWYSozhQXJ7DasAcpUsAjn1FYRdU2eQ40yqX4WQ6cIjzEKjuKPoErAJP4zUfqe+mNeIdnZsUi6yXG/GIS0823s6agM5WRyCRQSUGU+7qS6xluFTDLEdTaMDCSrqbj687R/KpiqZZL3jV70e7W+ZbJ1zjo8MzI6akuBncVbVoWoE4Xkg4xjzq50ClKUClKUClKUClKUClKUClKUClKUEZAtDMG6XK4tuOqcuCkKcSsjajakJG3Az5eea0iwRhqw6j6j3ijA8D08jp7N+/PbO7PvipmlBVnNHNtS5L9mvNztKJKt7zERaC0VHupKVpUEqPmU4zUrYLFCsMNUaElwqcWXHn3llbryz3UtZ5JqTyK8K0AgFQBPYE96DF1lp5O11tC0+ikgiqNqFNxV8TLULSuMiR8pfyZKVKTt6iM/aQc9qst+uUmMWodrj9e4ygro9RKuk0BgFbhGPpGRxnKuw8yOk2qMu7MXZxGZrLCmEuBRA2KIJGO3cCgrvyS4/PI+o9TTWH02pl0xI8CMv6StOFqIyVLOBgACrNbrhDuUVMi3yW5DJJG5tWcEdwfQjzB5FddQtx08y9LVPt7ztuuB+6RHxtd9nEH6VjjHIyB2IoJqlVxN/ftP6PVLLcVAwBcWcmM4f8AFnlo8ftfT2AUTVhQpK0hSFBSTyCDkGgypSlApSnagUqr327XORqFjT9gVHae6HiJkp9JWGGycJCUcblKIPngYrjnXC/aXnQXrpMYuVnkvJjvO9DpPR3FnCFcEhSSeCMZGQfWgulK8Fe0ClKUClKUHh7V8+07qaBaLjqGPMRPWv5o4oeHgvPJAKU/tISR/CvoJqB0rbZVvdvKpbewSbgt5r6gcoKUgHjt2oKNbtTBi+/Ei+w0vFMeJEcYbktLbO4MqAyhWCBuHtkc1YrRoK0ybU07qBpV0ukhsLkTZC1Fzeoc9MjGwDsAnGMCvI+lX5OptbOXJrFtvjEZlpaVDcQlkoX+CCeK2W2XqyzwWrbLsgujzILbM1iShCHUj7VOBWCk4xnAI4OKDLQs2QiffdOTJK5LlmkIS086SpamHUb2wpR+5Q5GfYfmrjVe0lZZNranS7o4hy53OQZEktfYjgJShJIyQlIAyferDQKUpQYqSFJKVgKSeCCODUDoBIToqypHYREY49qsBqA0F/Yuzf8AiI/2oJ+lKUCvD2r2lBR71Mb0vrc3y57k2q4Q24i5QSSiM4hZKepjslW/GewI5rm1Terfq9uJp/Tkpq4OuymHpDsdW5uOy2sLJUscAnbgDuat9+nLt1vMhttLh6rTe1R4wtxKD/oqsY0oIvb1sbYabZbjIfBQMcqUsEY/yigkkjHFZUpQKVCnVenhP+X/ADu3+Lzt6PiE7s+nfvUjLmxoZa8VIbZ6zgab6igN6znCR6ng8UHTStEuWxCYU/LeQyynG5bisAZ471uB4oPaUpQKUpQKUpQKUpQR0q926LdotpkSkNzpSFLYaVwXAO+DWmIu36diWu0KfUOofDxQsZU4QCccD0Bqoazsab9r6JFS6Y8puyvPRJI7sPJeb2r9+5BHmCa0uX1V7uekPFteHuUS7Ox50c8Ft0ML7eqT3B8waD6ZSlKBSlKCq6+u9vhQo8GXJS1IkututJKVHclp1tS+wPYVss18sN1v7r1vuSXJrkZLfhlgoUUJUo7gCAT93+lRWspkiDr3TL0S3yJ7nhZiegwpCVEfoucqIHH5rIx7vqPVVlnyrEu0x7Utx0vSHm1uulaCnYnYThPOTk84FBdyoAZJwPeqh8Q7j1tKbLXOCUzprMFUqOtKuklboQvB5AOMj2PvUxN0vabhLck3JhyZ1OCzJeWtkDjs0Ts8s5xms71Ybfd7I/Zn2g3FeTgBkbSgg5SpOPMEA/woMRpqyi1fKvlcXwXT6fR6Y+3GO/fPv3r5dOmy29H6daWH7g9bNWCI0SpO+QlouhHJ4zjA/hV5EHXAt3gPm9p6m3Z8z6C+rjGN3S+3d/mxny8q1zNEIbs2nbVaXg2zaLm1MWt8kqdCd+45H7RK8+lBDa7v13maYlMStKXCE0tTe5919lSUfWnuEqJ/kK+mJ+0fioXV1pevlgk2+M4ht10owpzOBhQPl+KmUkhIz6UGVKUoFKUoFKV4exoI+73qBaG0KmP4W5kNMNpK3XjjOEITlSjj0FcMT57dH2ZMgfKIaVBQjDa4+6OCA4rlKB3ylOSePqHatWjLfHFsZuikly4S0bnpTpK3FcnjceQkZ4SOB5CrJQQ7llK9VsX3r46UFcTobO+5aVbt2f8ADjGPPvUbddFxp2sbXqVqQqPIhkl5sJymR9JSnPIwobjzg8cVaqUEPdY14RJ8ZaZbbgCAlcCSAG3MZ5SsDchRz3+ocdvOlq1BFmyDCkNuwLiBkw5QCVkeZQclK08jlJIGecHipg1x3O1wrqwGbhHQ8hJ3I3DlCvJST3Sfcc0Gu7XeDaWkuTXwlSztaaSkrcdVjO1CByo8dgKjmRfLu+hxwmzwErCg2nauS8AQfqPKWwcHIG4kHuk8V12vT0C2OKfZS69KUMKlSnVPPEf3d6iTt9hxUrigiJ1kMvUdrvHX2+BZfa6OzO/qbOc54xs9D3rqu9v+ZQVxxJfjLyFNvsL2rbWDkH0PI7HIPYiu6h7UEFY7u8uUu03pKGbs0jcNvDcpscdVvPl2ynuk8HggmcyDUPqqZAs1nfvc+O278tQp9oqSNyV4KQEk9ic7f41CRdP6kuENE6fqqdBnuo3iPEZa6EckcJKVJJXjzJPPtQXPINOK+a3nVl4ToK8urcEG+Wqa1DfdaSkpOXG/0iQrIAUhecHtzVn1ffWYel7vJt1xjIlsxHFsqS4hRSsJODg5zz7UFkpXJaXFvWqG66orcWwhSlHzJSMmuugUpSgUpSgUPalanZDDRCXXm0E9gpQFBF6O/szb/wDtf8mpmozTscQrNGi9Zt4tJ2lbRyCc1J0ClKUClKUClKUClKUEJrSxjUml7jaMhKpLWEKPYLBCkk/5gKh4WvIkeGyzfIdyh3ZKAHoiYDzuVgc7FISUqBPY5q514Rzmg+T6hs10c+H+o5s6EsTrvcWZPgm296mmg40lKSBnKtqcq/PtVi1po+wI0leV27TdsEwQ3SwWIDfUC9pxtwnOc+lXevMUHHZUlFngpUClQjtggjBB2iu2lKDQ1LjvPvMNPNrdYIDqEqyUEjIz6cViJ8Q3A28SWvGBrrFjeN4bzjdjvjPGaorF2uNu1rqVMCwy7mFrYKlR3WkBH6McHeoVGxLvNd+Kdwny7RIgPx9LrUiO+tC1LCXgQRsJHJ49eKC/XXU1js7yWLrdoUR1QyEPPJSr+RNSUd9qSyh5hxDrSxlK0KyFD2IqpfDi0xRpKDPkNolTrkyJcuS8gKW6twbjk+gyAB6CtGnogtetNRWK3uuMwH4jU1ptvGIrqytK9gIIGSArB4z5UF3Jx+K+aa8d0618QLSrViYpgfLHtolJ3I6nUTjj1xmrgjSttU6Hp4kXF5JSoKmvqdAUDkKCD9CT7hIrVJtMpzXcK8JSjwjNudjqO76t6lpUOPTCTQUW2ybA1rSBctENFu0x47yb05CjudFYIHRG0DBUFKzkDIGSTgV9UhTY86M1JgvtSI7gyh1tQUlQ9iKwuZnJiKVbG2HZIwUtvrKEKGeRuAODjzwaq0dESXcnVW1b+ntQOZU7GeQCiQQPuLedrqefvQQrGASCMALpSoCdqJmxwYp1AttM59RQiPCSt5Tqh/cSBuPGCeOM9/OsbJq62XaWIQRNhTSjemLcIy2HFp9UhX3fwJoLDSg7UoFKUoFKUoFKUoFKUoFKUoIS02l6Ffr1cHHG1Nz1tKbSnOU7UBJz/wDK5Tp546/VqNTzfhlWnwHRwd27q78+mMcVZMUwKCm2+wah04h2Dp6Xb37UVKVGYnpWlcUHkoCkg705JIBwRnGak9LafctDk2dcZnjbtcFhcqSEbE4TkIQhOThKQcep5JrzXF2lWSxeMglAd8Uw1ladw2rdSk8fhRrfq66PWjS91uMNTfiIsVbre8ZG4DIyP4UE1ULPdlr1JaYkfqIjpQ9IkrT2UAAhCFfkuFX/AK/eo273+5eItNnsrbCrrPjmQt98HpR2k7dyykEFRJUAEj+dcU+fqXSTbdwvVyh3a09VKJSkQ/DORgpQSFjClBSQTznBx50F5rmmwIk5KEzI7T6W1hxAcQFbVA5BGexBwc10JO4ZHbyr2gplvSh34qXhcgAusWuMmKVd0tqUvft9twGTWPxODbcGyyWztnN3iMIhBwoqUrCk/goKsj2qZv2nGLvJjzWpUmBcYwKWZkZQCwk90kEFKkn0INctv0oU3Ni5Xq7TLvLjA+H8QltttknIKkoQkDdg4ycmgs1KDtSgUpSgUpSgUpSgUpSgUpSgUpSgpvxYQh3R623BlC5sRKhnGQX0Zrg17pGxRNGXuTHhFDrUNxaFddw4IHoVVdrl/Vj+8K2S/wBQv8UFIuMv+j9/st9ltrNqft3hJMhCNwjK+lSFLx2QfqBOMDjOK164vlt1PZHdN6ems3KdclIa/wCkUHUsI3gqcWU8AAA8EjPlV5e/qav3KhNH/qZH75/3oLC0nY2lOc7QBWdeJ7V7QKUpQKUpQKUpQKUpQKUpQKUpQKUpQf/Z"/>
          <p:cNvSpPr>
            <a:spLocks noChangeAspect="1" noChangeArrowheads="1"/>
          </p:cNvSpPr>
          <p:nvPr/>
        </p:nvSpPr>
        <p:spPr bwMode="auto">
          <a:xfrm>
            <a:off x="84138" y="-614363"/>
            <a:ext cx="13906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400">
              <a:cs typeface="Arial" charset="0"/>
            </a:endParaRPr>
          </a:p>
        </p:txBody>
      </p:sp>
      <p:pic>
        <p:nvPicPr>
          <p:cNvPr id="70661" name="Picture 9"/>
          <p:cNvPicPr>
            <a:picLocks noChangeAspect="1" noChangeArrowheads="1"/>
          </p:cNvPicPr>
          <p:nvPr/>
        </p:nvPicPr>
        <p:blipFill>
          <a:blip r:embed="rId3"/>
          <a:srcRect r="27409"/>
          <a:stretch>
            <a:fillRect/>
          </a:stretch>
        </p:blipFill>
        <p:spPr bwMode="auto">
          <a:xfrm>
            <a:off x="1809728" y="1484313"/>
            <a:ext cx="66246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809728" y="6165850"/>
            <a:ext cx="6624637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81430" y="6281738"/>
            <a:ext cx="2646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/>
              <a:t>Increasing ATMP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977" y="5904240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500 m</a:t>
            </a:r>
            <a:r>
              <a:rPr lang="en-AU" sz="2800" baseline="30000" dirty="0" smtClean="0"/>
              <a:t>2</a:t>
            </a:r>
            <a:r>
              <a:rPr lang="en-AU" sz="2800" dirty="0" smtClean="0"/>
              <a:t>/g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434365" y="5904240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1 m</a:t>
            </a:r>
            <a:r>
              <a:rPr lang="en-AU" sz="2800" baseline="30000" dirty="0" smtClean="0"/>
              <a:t>2</a:t>
            </a:r>
            <a:r>
              <a:rPr lang="en-AU" sz="2800" dirty="0" smtClean="0"/>
              <a:t>/g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Wave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Qu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v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ature Blue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ature Blue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ature Gree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eature Green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Wave Green Lin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Wave Green Lin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14411</TotalTime>
  <Words>1685</Words>
  <Application>Microsoft Office PowerPoint</Application>
  <PresentationFormat>A4 Paper (210x297 mm)</PresentationFormat>
  <Paragraphs>315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Title - Light</vt:lpstr>
      <vt:lpstr>Wave Top</vt:lpstr>
      <vt:lpstr>Wave bottom</vt:lpstr>
      <vt:lpstr>Feature Blue Dark</vt:lpstr>
      <vt:lpstr>Feature Blue Light</vt:lpstr>
      <vt:lpstr>Feature Green Dark</vt:lpstr>
      <vt:lpstr>Feature Green Light</vt:lpstr>
      <vt:lpstr>Wave Green Line Top</vt:lpstr>
      <vt:lpstr>Wave Green Line Bottom</vt:lpstr>
      <vt:lpstr>Wave Side</vt:lpstr>
      <vt:lpstr>Quote</vt:lpstr>
      <vt:lpstr>ChemDraw.Document.6.0</vt:lpstr>
      <vt:lpstr>Functionalised Titania and Zirconia Materials for Selective Actinide and Lanthanide Separations</vt:lpstr>
      <vt:lpstr>Benefits of Partitioning and Transmutation</vt:lpstr>
      <vt:lpstr>The challenge with solid sorbent materials</vt:lpstr>
      <vt:lpstr>The challenge with solid sorbent materials</vt:lpstr>
      <vt:lpstr>PowerPoint Presentation</vt:lpstr>
      <vt:lpstr>PowerPoint Presentation</vt:lpstr>
      <vt:lpstr>PowerPoint Presentation</vt:lpstr>
      <vt:lpstr>1. ZrP 31P MAS-NMR</vt:lpstr>
      <vt:lpstr>PowerPoint Presentation</vt:lpstr>
      <vt:lpstr>PowerPoint Presentation</vt:lpstr>
      <vt:lpstr>PowerPoint Presentation</vt:lpstr>
      <vt:lpstr>2. Functionalised Titania</vt:lpstr>
      <vt:lpstr>2. Functionalised Titania: Particles</vt:lpstr>
      <vt:lpstr>2. Functionalised Titania</vt:lpstr>
      <vt:lpstr>PowerPoint Presentation</vt:lpstr>
      <vt:lpstr>PowerPoint Presentation</vt:lpstr>
      <vt:lpstr>PowerPoint Presentation</vt:lpstr>
      <vt:lpstr>2. Functionalised Titania: Beads</vt:lpstr>
      <vt:lpstr>2. Functionalised Titania Beads</vt:lpstr>
      <vt:lpstr>Conclusions</vt:lpstr>
      <vt:lpstr>Acknowledgements</vt:lpstr>
      <vt:lpstr>PowerPoint Presentation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Mutimer</dc:creator>
  <cp:lastModifiedBy>VELISCEK CAROLAN, Jessica</cp:lastModifiedBy>
  <cp:revision>251</cp:revision>
  <cp:lastPrinted>2012-08-08T01:47:49Z</cp:lastPrinted>
  <dcterms:created xsi:type="dcterms:W3CDTF">2011-09-12T23:14:44Z</dcterms:created>
  <dcterms:modified xsi:type="dcterms:W3CDTF">2017-10-31T23:21:29Z</dcterms:modified>
</cp:coreProperties>
</file>