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theme/themeOverride4.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4.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5.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7.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charts/chart1.xml" ContentType="application/vnd.openxmlformats-officedocument.drawingml.chart+xml"/>
  <Override PartName="/ppt/theme/themeOverride23.xml" ContentType="application/vnd.openxmlformats-officedocument.themeOverride+xml"/>
  <Override PartName="/ppt/charts/chart2.xml" ContentType="application/vnd.openxmlformats-officedocument.drawingml.chart+xml"/>
  <Override PartName="/ppt/theme/themeOverride24.xml" ContentType="application/vnd.openxmlformats-officedocument.themeOverride+xml"/>
  <Override PartName="/ppt/theme/themeOverride25.xml" ContentType="application/vnd.openxmlformats-officedocument.themeOverride+xml"/>
  <Override PartName="/ppt/notesSlides/notesSlide8.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comments/comment1.xml" ContentType="application/vnd.openxmlformats-officedocument.presentationml.comments+xml"/>
  <Override PartName="/ppt/theme/themeOverride29.xml" ContentType="application/vnd.openxmlformats-officedocument.themeOverride+xml"/>
  <Override PartName="/ppt/theme/themeOverride30.xml" ContentType="application/vnd.openxmlformats-officedocument.themeOverride+xml"/>
  <Override PartName="/ppt/notesSlides/notesSlide9.xml" ContentType="application/vnd.openxmlformats-officedocument.presentationml.notesSlide+xml"/>
  <Override PartName="/ppt/theme/themeOverride31.xml" ContentType="application/vnd.openxmlformats-officedocument.themeOverride+xml"/>
  <Override PartName="/ppt/notesSlides/notesSlide10.xml" ContentType="application/vnd.openxmlformats-officedocument.presentationml.notesSlide+xml"/>
  <Override PartName="/ppt/theme/themeOverride32.xml" ContentType="application/vnd.openxmlformats-officedocument.themeOverride+xml"/>
  <Override PartName="/ppt/notesSlides/notesSlide11.xml" ContentType="application/vnd.openxmlformats-officedocument.presentationml.notesSlide+xml"/>
  <Override PartName="/ppt/theme/themeOverride33.xml" ContentType="application/vnd.openxmlformats-officedocument.themeOverride+xml"/>
  <Override PartName="/ppt/notesSlides/notesSlide12.xml" ContentType="application/vnd.openxmlformats-officedocument.presentationml.notesSlide+xml"/>
  <Override PartName="/ppt/theme/themeOverride34.xml" ContentType="application/vnd.openxmlformats-officedocument.themeOverride+xml"/>
  <Override PartName="/ppt/notesSlides/notesSlide13.xml" ContentType="application/vnd.openxmlformats-officedocument.presentationml.notesSlide+xml"/>
  <Override PartName="/ppt/theme/themeOverride35.xml" ContentType="application/vnd.openxmlformats-officedocument.themeOverride+xml"/>
  <Override PartName="/ppt/comments/comment2.xml" ContentType="application/vnd.openxmlformats-officedocument.presentationml.comments+xml"/>
  <Override PartName="/ppt/theme/themeOverride36.xml" ContentType="application/vnd.openxmlformats-officedocument.themeOverride+xml"/>
  <Override PartName="/ppt/notesSlides/notesSlide14.xml" ContentType="application/vnd.openxmlformats-officedocument.presentationml.notesSlide+xml"/>
  <Override PartName="/ppt/theme/themeOverride37.xml" ContentType="application/vnd.openxmlformats-officedocument.themeOverride+xml"/>
  <Override PartName="/ppt/theme/themeOverride38.xml" ContentType="application/vnd.openxmlformats-officedocument.themeOverride+xml"/>
  <Override PartName="/ppt/notesSlides/notesSlide15.xml" ContentType="application/vnd.openxmlformats-officedocument.presentationml.notesSlide+xml"/>
  <Override PartName="/ppt/comments/comment3.xml" ContentType="application/vnd.openxmlformats-officedocument.presentationml.comments+xml"/>
  <Override PartName="/ppt/theme/themeOverride39.xml" ContentType="application/vnd.openxmlformats-officedocument.themeOverride+xml"/>
  <Override PartName="/ppt/notesSlides/notesSlide16.xml" ContentType="application/vnd.openxmlformats-officedocument.presentationml.notesSlide+xml"/>
  <Override PartName="/ppt/comments/comment4.xml" ContentType="application/vnd.openxmlformats-officedocument.presentationml.comments+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comments/comment5.xml" ContentType="application/vnd.openxmlformats-officedocument.presentationml.comments+xml"/>
  <Override PartName="/ppt/theme/themeOverride43.xml" ContentType="application/vnd.openxmlformats-officedocument.themeOverride+xml"/>
  <Override PartName="/ppt/theme/themeOverride44.xml" ContentType="application/vnd.openxmlformats-officedocument.themeOverride+xml"/>
  <Override PartName="/ppt/notesSlides/notesSlide17.xml" ContentType="application/vnd.openxmlformats-officedocument.presentationml.notesSl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notesSlides/notesSlide18.xml" ContentType="application/vnd.openxmlformats-officedocument.presentationml.notesSlide+xml"/>
  <Override PartName="/ppt/theme/themeOverride48.xml" ContentType="application/vnd.openxmlformats-officedocument.themeOverride+xml"/>
  <Override PartName="/ppt/theme/themeOverride49.xml" ContentType="application/vnd.openxmlformats-officedocument.themeOverride+xml"/>
  <Override PartName="/ppt/notesSlides/notesSlide19.xml" ContentType="application/vnd.openxmlformats-officedocument.presentationml.notesSlide+xml"/>
  <Override PartName="/ppt/theme/themeOverride50.xml" ContentType="application/vnd.openxmlformats-officedocument.themeOverride+xml"/>
  <Override PartName="/ppt/notesSlides/notesSlide2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745" r:id="rId2"/>
    <p:sldMasterId id="2147483733" r:id="rId3"/>
    <p:sldMasterId id="2147483721" r:id="rId4"/>
    <p:sldMasterId id="2147483709" r:id="rId5"/>
    <p:sldMasterId id="2147483685" r:id="rId6"/>
    <p:sldMasterId id="2147483697" r:id="rId7"/>
    <p:sldMasterId id="2147483673" r:id="rId8"/>
    <p:sldMasterId id="2147483661" r:id="rId9"/>
    <p:sldMasterId id="2147483757" r:id="rId10"/>
    <p:sldMasterId id="2147483769" r:id="rId11"/>
    <p:sldMasterId id="2147483781" r:id="rId12"/>
    <p:sldMasterId id="2147483793" r:id="rId13"/>
    <p:sldMasterId id="2147483805" r:id="rId14"/>
    <p:sldMasterId id="2147483817" r:id="rId15"/>
    <p:sldMasterId id="2147483829" r:id="rId16"/>
  </p:sldMasterIdLst>
  <p:notesMasterIdLst>
    <p:notesMasterId r:id="rId80"/>
  </p:notesMasterIdLst>
  <p:sldIdLst>
    <p:sldId id="491" r:id="rId17"/>
    <p:sldId id="782" r:id="rId18"/>
    <p:sldId id="781" r:id="rId19"/>
    <p:sldId id="784" r:id="rId20"/>
    <p:sldId id="761" r:id="rId21"/>
    <p:sldId id="814" r:id="rId22"/>
    <p:sldId id="813" r:id="rId23"/>
    <p:sldId id="773" r:id="rId24"/>
    <p:sldId id="783" r:id="rId25"/>
    <p:sldId id="818" r:id="rId26"/>
    <p:sldId id="765" r:id="rId27"/>
    <p:sldId id="766" r:id="rId28"/>
    <p:sldId id="767" r:id="rId29"/>
    <p:sldId id="768" r:id="rId30"/>
    <p:sldId id="769" r:id="rId31"/>
    <p:sldId id="778" r:id="rId32"/>
    <p:sldId id="775" r:id="rId33"/>
    <p:sldId id="821" r:id="rId34"/>
    <p:sldId id="779" r:id="rId35"/>
    <p:sldId id="780" r:id="rId36"/>
    <p:sldId id="820" r:id="rId37"/>
    <p:sldId id="771" r:id="rId38"/>
    <p:sldId id="788" r:id="rId39"/>
    <p:sldId id="790" r:id="rId40"/>
    <p:sldId id="758" r:id="rId41"/>
    <p:sldId id="789" r:id="rId42"/>
    <p:sldId id="815" r:id="rId43"/>
    <p:sldId id="816" r:id="rId44"/>
    <p:sldId id="817" r:id="rId45"/>
    <p:sldId id="819" r:id="rId46"/>
    <p:sldId id="623" r:id="rId47"/>
    <p:sldId id="634" r:id="rId48"/>
    <p:sldId id="792" r:id="rId49"/>
    <p:sldId id="791" r:id="rId50"/>
    <p:sldId id="795" r:id="rId51"/>
    <p:sldId id="824" r:id="rId52"/>
    <p:sldId id="822" r:id="rId53"/>
    <p:sldId id="746" r:id="rId54"/>
    <p:sldId id="830" r:id="rId55"/>
    <p:sldId id="749" r:id="rId56"/>
    <p:sldId id="794" r:id="rId57"/>
    <p:sldId id="800" r:id="rId58"/>
    <p:sldId id="799" r:id="rId59"/>
    <p:sldId id="801" r:id="rId60"/>
    <p:sldId id="706" r:id="rId61"/>
    <p:sldId id="757" r:id="rId62"/>
    <p:sldId id="798" r:id="rId63"/>
    <p:sldId id="677" r:id="rId64"/>
    <p:sldId id="678" r:id="rId65"/>
    <p:sldId id="679" r:id="rId66"/>
    <p:sldId id="803" r:id="rId67"/>
    <p:sldId id="805" r:id="rId68"/>
    <p:sldId id="806" r:id="rId69"/>
    <p:sldId id="807" r:id="rId70"/>
    <p:sldId id="808" r:id="rId71"/>
    <p:sldId id="825" r:id="rId72"/>
    <p:sldId id="811" r:id="rId73"/>
    <p:sldId id="812" r:id="rId74"/>
    <p:sldId id="728" r:id="rId75"/>
    <p:sldId id="826" r:id="rId76"/>
    <p:sldId id="827" r:id="rId77"/>
    <p:sldId id="828" r:id="rId78"/>
    <p:sldId id="829"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ctor" initials="V" lastIdx="17" clrIdx="0"/>
  <p:cmAuthor id="1" name="pc" initials="p" lastIdx="21" clrIdx="1"/>
  <p:cmAuthor id="2" name="tmx" initials="t" lastIdx="7" clrIdx="2"/>
  <p:cmAuthor id="3" name="Vittorio" initials="V" lastIdx="88"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D60093"/>
    <a:srgbClr val="FF33CC"/>
    <a:srgbClr val="FF0000"/>
    <a:srgbClr val="FF99FF"/>
    <a:srgbClr val="66FF33"/>
    <a:srgbClr val="00FFFF"/>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2" autoAdjust="0"/>
    <p:restoredTop sz="93238" autoAdjust="0"/>
  </p:normalViewPr>
  <p:slideViewPr>
    <p:cSldViewPr>
      <p:cViewPr>
        <p:scale>
          <a:sx n="75" d="100"/>
          <a:sy n="75" d="100"/>
        </p:scale>
        <p:origin x="-1062" y="72"/>
      </p:cViewPr>
      <p:guideLst>
        <p:guide orient="horz" pos="2160"/>
        <p:guide pos="2880"/>
      </p:guideLst>
    </p:cSldViewPr>
  </p:slideViewPr>
  <p:outlineViewPr>
    <p:cViewPr>
      <p:scale>
        <a:sx n="33" d="100"/>
        <a:sy n="33" d="100"/>
      </p:scale>
      <p:origin x="0" y="4926"/>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presProps" Target="presProps.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CNEA\Projects\Toni\AC-16A%204M.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CNEA\Projects\Aye\Borosilicate%20FIlms\XRD%20films%20SiO2-B58%20con%20B%20tanda%20AM30-38%20+%20compare%20con%2014-23%20-%20irrad%20neutrones%20RA-3%20-%20int%20corregida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CNEA\Projects\Aye\Borosilicate%20FIlms\XRD%20films%20SiO2-B58%20con%20B%20tanda%20AM30-38%20+%20compare%20con%2014-23%20-%20irrad%20neutrones%20RA-3%20-%20int%20corregid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364164012008441"/>
          <c:y val="5.1400554097404488E-2"/>
          <c:w val="0.80479740502545005"/>
          <c:h val="0.79095290172061827"/>
        </c:manualLayout>
      </c:layout>
      <c:barChart>
        <c:barDir val="col"/>
        <c:grouping val="clustered"/>
        <c:varyColors val="0"/>
        <c:ser>
          <c:idx val="0"/>
          <c:order val="0"/>
          <c:spPr>
            <a:solidFill>
              <a:srgbClr val="FFFF00"/>
            </a:solidFill>
            <a:ln>
              <a:noFill/>
            </a:ln>
          </c:spPr>
          <c:invertIfNegative val="0"/>
          <c:cat>
            <c:strRef>
              <c:f>'[AC-16A 4M.xlsx]Sheet4'!$B$18:$B$28</c:f>
              <c:strCache>
                <c:ptCount val="11"/>
                <c:pt idx="0">
                  <c:v>Co</c:v>
                </c:pt>
                <c:pt idx="1">
                  <c:v>Sr</c:v>
                </c:pt>
                <c:pt idx="2">
                  <c:v>Cs</c:v>
                </c:pt>
                <c:pt idx="3">
                  <c:v>La</c:v>
                </c:pt>
                <c:pt idx="4">
                  <c:v>Ce</c:v>
                </c:pt>
                <c:pt idx="5">
                  <c:v>Pr</c:v>
                </c:pt>
                <c:pt idx="6">
                  <c:v>Nd</c:v>
                </c:pt>
                <c:pt idx="7">
                  <c:v>Gd</c:v>
                </c:pt>
                <c:pt idx="8">
                  <c:v>Dy</c:v>
                </c:pt>
                <c:pt idx="9">
                  <c:v>Ho</c:v>
                </c:pt>
                <c:pt idx="10">
                  <c:v>Th</c:v>
                </c:pt>
              </c:strCache>
            </c:strRef>
          </c:cat>
          <c:val>
            <c:numRef>
              <c:f>'[AC-16A 4M.xlsx]Sheet4'!$S$18:$S$28</c:f>
              <c:numCache>
                <c:formatCode>#,##0.00</c:formatCode>
                <c:ptCount val="11"/>
                <c:pt idx="0">
                  <c:v>5.2511415525114158</c:v>
                </c:pt>
                <c:pt idx="1">
                  <c:v>3.9180229053646811</c:v>
                </c:pt>
                <c:pt idx="2">
                  <c:v>19.435028248587567</c:v>
                </c:pt>
                <c:pt idx="3">
                  <c:v>14.631782945736427</c:v>
                </c:pt>
                <c:pt idx="4">
                  <c:v>23.347598668568704</c:v>
                </c:pt>
                <c:pt idx="5">
                  <c:v>28.041362530413632</c:v>
                </c:pt>
                <c:pt idx="6">
                  <c:v>24.428822495606315</c:v>
                </c:pt>
                <c:pt idx="7">
                  <c:v>40.926225094238021</c:v>
                </c:pt>
                <c:pt idx="8">
                  <c:v>75.70188871873404</c:v>
                </c:pt>
                <c:pt idx="9">
                  <c:v>75.110456553755526</c:v>
                </c:pt>
                <c:pt idx="10" formatCode="&quot;$&quot;#,##0.00">
                  <c:v>100</c:v>
                </c:pt>
              </c:numCache>
            </c:numRef>
          </c:val>
        </c:ser>
        <c:dLbls>
          <c:showLegendKey val="0"/>
          <c:showVal val="0"/>
          <c:showCatName val="0"/>
          <c:showSerName val="0"/>
          <c:showPercent val="0"/>
          <c:showBubbleSize val="0"/>
        </c:dLbls>
        <c:gapWidth val="150"/>
        <c:axId val="43720064"/>
        <c:axId val="203992448"/>
      </c:barChart>
      <c:catAx>
        <c:axId val="43720064"/>
        <c:scaling>
          <c:orientation val="minMax"/>
        </c:scaling>
        <c:delete val="0"/>
        <c:axPos val="b"/>
        <c:majorTickMark val="out"/>
        <c:minorTickMark val="none"/>
        <c:tickLblPos val="nextTo"/>
        <c:crossAx val="203992448"/>
        <c:crosses val="autoZero"/>
        <c:auto val="1"/>
        <c:lblAlgn val="ctr"/>
        <c:lblOffset val="100"/>
        <c:noMultiLvlLbl val="0"/>
      </c:catAx>
      <c:valAx>
        <c:axId val="203992448"/>
        <c:scaling>
          <c:orientation val="minMax"/>
          <c:max val="100"/>
        </c:scaling>
        <c:delete val="0"/>
        <c:axPos val="l"/>
        <c:majorGridlines>
          <c:spPr>
            <a:ln>
              <a:noFill/>
            </a:ln>
          </c:spPr>
        </c:majorGridlines>
        <c:title>
          <c:tx>
            <c:rich>
              <a:bodyPr rot="-5400000" vert="horz"/>
              <a:lstStyle/>
              <a:p>
                <a:pPr>
                  <a:defRPr/>
                </a:pPr>
                <a:r>
                  <a:rPr lang="en-US"/>
                  <a:t>% Extraction</a:t>
                </a:r>
              </a:p>
            </c:rich>
          </c:tx>
          <c:layout/>
          <c:overlay val="0"/>
        </c:title>
        <c:numFmt formatCode="#,##0" sourceLinked="0"/>
        <c:majorTickMark val="out"/>
        <c:minorTickMark val="none"/>
        <c:tickLblPos val="nextTo"/>
        <c:crossAx val="43720064"/>
        <c:crosses val="autoZero"/>
        <c:crossBetween val="between"/>
      </c:valAx>
    </c:plotArea>
    <c:plotVisOnly val="1"/>
    <c:dispBlanksAs val="gap"/>
    <c:showDLblsOverMax val="0"/>
  </c:chart>
  <c:txPr>
    <a:bodyPr/>
    <a:lstStyle/>
    <a:p>
      <a:pPr>
        <a:defRPr sz="1800" b="1">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s-AR" b="0"/>
              <a:t>AC-19A2 con SL-23 (5 ppm)</a:t>
            </a:r>
          </a:p>
        </c:rich>
      </c:tx>
      <c:layout>
        <c:manualLayout>
          <c:xMode val="edge"/>
          <c:yMode val="edge"/>
          <c:x val="0.28032329292171809"/>
          <c:y val="7.5828119122574422E-2"/>
        </c:manualLayout>
      </c:layout>
      <c:overlay val="0"/>
    </c:title>
    <c:autoTitleDeleted val="0"/>
    <c:plotArea>
      <c:layout>
        <c:manualLayout>
          <c:layoutTarget val="inner"/>
          <c:xMode val="edge"/>
          <c:yMode val="edge"/>
          <c:x val="0.10463451327843279"/>
          <c:y val="0.14525490992009127"/>
          <c:w val="0.8516148444407412"/>
          <c:h val="0.60597206794261782"/>
        </c:manualLayout>
      </c:layout>
      <c:scatterChart>
        <c:scatterStyle val="lineMarker"/>
        <c:varyColors val="0"/>
        <c:ser>
          <c:idx val="0"/>
          <c:order val="0"/>
          <c:tx>
            <c:strRef>
              <c:f>Rstd!$I$57</c:f>
              <c:strCache>
                <c:ptCount val="1"/>
                <c:pt idx="0">
                  <c:v>Cs</c:v>
                </c:pt>
              </c:strCache>
            </c:strRef>
          </c:tx>
          <c:spPr>
            <a:ln w="6350">
              <a:solidFill>
                <a:srgbClr val="C00000"/>
              </a:solidFill>
              <a:prstDash val="sysDot"/>
            </a:ln>
          </c:spPr>
          <c:marker>
            <c:symbol val="square"/>
            <c:size val="3"/>
            <c:spPr>
              <a:solidFill>
                <a:srgbClr val="C00000"/>
              </a:solidFill>
              <a:ln w="6350">
                <a:solidFill>
                  <a:srgbClr val="C00000"/>
                </a:solidFill>
              </a:ln>
            </c:spPr>
          </c:marker>
          <c:xVal>
            <c:numRef>
              <c:f>Rstd!$H$58:$H$108</c:f>
              <c:numCache>
                <c:formatCode>General</c:formatCode>
                <c:ptCount val="51"/>
                <c:pt idx="0">
                  <c:v>0</c:v>
                </c:pt>
                <c:pt idx="1">
                  <c:v>4</c:v>
                </c:pt>
                <c:pt idx="2">
                  <c:v>8</c:v>
                </c:pt>
                <c:pt idx="3">
                  <c:v>12</c:v>
                </c:pt>
                <c:pt idx="4">
                  <c:v>16</c:v>
                </c:pt>
                <c:pt idx="5">
                  <c:v>20</c:v>
                </c:pt>
                <c:pt idx="6">
                  <c:v>36</c:v>
                </c:pt>
                <c:pt idx="7">
                  <c:v>52</c:v>
                </c:pt>
                <c:pt idx="8">
                  <c:v>68</c:v>
                </c:pt>
                <c:pt idx="9">
                  <c:v>84</c:v>
                </c:pt>
                <c:pt idx="10">
                  <c:v>100</c:v>
                </c:pt>
                <c:pt idx="11">
                  <c:v>116</c:v>
                </c:pt>
                <c:pt idx="12">
                  <c:v>132</c:v>
                </c:pt>
                <c:pt idx="13">
                  <c:v>148</c:v>
                </c:pt>
                <c:pt idx="14">
                  <c:v>164</c:v>
                </c:pt>
                <c:pt idx="15">
                  <c:v>180</c:v>
                </c:pt>
                <c:pt idx="16">
                  <c:v>196</c:v>
                </c:pt>
                <c:pt idx="17">
                  <c:v>212</c:v>
                </c:pt>
                <c:pt idx="18">
                  <c:v>228</c:v>
                </c:pt>
                <c:pt idx="19">
                  <c:v>244</c:v>
                </c:pt>
                <c:pt idx="20">
                  <c:v>260</c:v>
                </c:pt>
                <c:pt idx="21">
                  <c:v>276</c:v>
                </c:pt>
                <c:pt idx="22">
                  <c:v>292</c:v>
                </c:pt>
                <c:pt idx="23">
                  <c:v>308</c:v>
                </c:pt>
                <c:pt idx="24">
                  <c:v>324</c:v>
                </c:pt>
                <c:pt idx="26">
                  <c:v>340</c:v>
                </c:pt>
                <c:pt idx="27">
                  <c:v>356</c:v>
                </c:pt>
                <c:pt idx="28">
                  <c:v>372</c:v>
                </c:pt>
                <c:pt idx="29">
                  <c:v>388</c:v>
                </c:pt>
                <c:pt idx="30">
                  <c:v>404</c:v>
                </c:pt>
                <c:pt idx="31">
                  <c:v>420</c:v>
                </c:pt>
                <c:pt idx="32">
                  <c:v>436</c:v>
                </c:pt>
                <c:pt idx="33">
                  <c:v>452</c:v>
                </c:pt>
                <c:pt idx="34">
                  <c:v>468</c:v>
                </c:pt>
                <c:pt idx="35">
                  <c:v>484</c:v>
                </c:pt>
                <c:pt idx="36">
                  <c:v>500</c:v>
                </c:pt>
                <c:pt idx="37">
                  <c:v>516</c:v>
                </c:pt>
                <c:pt idx="38">
                  <c:v>532</c:v>
                </c:pt>
                <c:pt idx="39">
                  <c:v>548</c:v>
                </c:pt>
                <c:pt idx="40">
                  <c:v>564</c:v>
                </c:pt>
                <c:pt idx="41">
                  <c:v>580</c:v>
                </c:pt>
                <c:pt idx="42">
                  <c:v>596</c:v>
                </c:pt>
                <c:pt idx="43">
                  <c:v>612</c:v>
                </c:pt>
                <c:pt idx="44">
                  <c:v>628</c:v>
                </c:pt>
                <c:pt idx="45">
                  <c:v>644</c:v>
                </c:pt>
                <c:pt idx="46">
                  <c:v>660</c:v>
                </c:pt>
                <c:pt idx="47">
                  <c:v>676</c:v>
                </c:pt>
                <c:pt idx="48">
                  <c:v>692</c:v>
                </c:pt>
                <c:pt idx="50">
                  <c:v>800</c:v>
                </c:pt>
              </c:numCache>
            </c:numRef>
          </c:xVal>
          <c:yVal>
            <c:numRef>
              <c:f>Rstd!$I$58:$I$108</c:f>
              <c:numCache>
                <c:formatCode>0.0</c:formatCode>
                <c:ptCount val="51"/>
                <c:pt idx="0">
                  <c:v>0</c:v>
                </c:pt>
                <c:pt idx="1">
                  <c:v>0.193</c:v>
                </c:pt>
                <c:pt idx="2">
                  <c:v>1.9019999999999999</c:v>
                </c:pt>
                <c:pt idx="3">
                  <c:v>4.6630000000000003</c:v>
                </c:pt>
                <c:pt idx="4">
                  <c:v>6.03</c:v>
                </c:pt>
                <c:pt idx="5">
                  <c:v>6.66</c:v>
                </c:pt>
                <c:pt idx="6">
                  <c:v>7.4939999999999998</c:v>
                </c:pt>
                <c:pt idx="7">
                  <c:v>7.5960000000000001</c:v>
                </c:pt>
                <c:pt idx="8">
                  <c:v>7.9219999999999997</c:v>
                </c:pt>
                <c:pt idx="9">
                  <c:v>7.1379999999999999</c:v>
                </c:pt>
                <c:pt idx="10">
                  <c:v>6.7359999999999998</c:v>
                </c:pt>
                <c:pt idx="11">
                  <c:v>7.2069999999999999</c:v>
                </c:pt>
                <c:pt idx="12">
                  <c:v>6.97</c:v>
                </c:pt>
                <c:pt idx="13">
                  <c:v>7.234</c:v>
                </c:pt>
                <c:pt idx="14">
                  <c:v>6.5460000000000003</c:v>
                </c:pt>
                <c:pt idx="15">
                  <c:v>6.7149999999999999</c:v>
                </c:pt>
                <c:pt idx="16">
                  <c:v>6.6719999999999997</c:v>
                </c:pt>
                <c:pt idx="17">
                  <c:v>6.9470000000000001</c:v>
                </c:pt>
                <c:pt idx="18">
                  <c:v>6.569</c:v>
                </c:pt>
                <c:pt idx="19">
                  <c:v>6.8019999999999996</c:v>
                </c:pt>
                <c:pt idx="20">
                  <c:v>6.8559999999999999</c:v>
                </c:pt>
                <c:pt idx="21">
                  <c:v>6.5709999999999997</c:v>
                </c:pt>
                <c:pt idx="22">
                  <c:v>6.6740000000000004</c:v>
                </c:pt>
                <c:pt idx="23">
                  <c:v>6.2869999999999999</c:v>
                </c:pt>
                <c:pt idx="24">
                  <c:v>6.9290000000000003</c:v>
                </c:pt>
                <c:pt idx="26">
                  <c:v>6.6669999999999998</c:v>
                </c:pt>
                <c:pt idx="27">
                  <c:v>6.5419999999999998</c:v>
                </c:pt>
                <c:pt idx="28">
                  <c:v>6.3760000000000003</c:v>
                </c:pt>
                <c:pt idx="29">
                  <c:v>6.6870000000000003</c:v>
                </c:pt>
                <c:pt idx="30">
                  <c:v>6.242</c:v>
                </c:pt>
                <c:pt idx="31">
                  <c:v>6.8280000000000003</c:v>
                </c:pt>
                <c:pt idx="32">
                  <c:v>7.0510000000000002</c:v>
                </c:pt>
                <c:pt idx="33">
                  <c:v>7.0449999999999999</c:v>
                </c:pt>
                <c:pt idx="34">
                  <c:v>6.7859999999999996</c:v>
                </c:pt>
                <c:pt idx="35">
                  <c:v>6.1459999999999999</c:v>
                </c:pt>
                <c:pt idx="36">
                  <c:v>6.8319999999999999</c:v>
                </c:pt>
                <c:pt idx="37">
                  <c:v>6.609</c:v>
                </c:pt>
                <c:pt idx="38">
                  <c:v>6.5739999999999998</c:v>
                </c:pt>
                <c:pt idx="39">
                  <c:v>6.4169999999999998</c:v>
                </c:pt>
                <c:pt idx="40">
                  <c:v>6.5179999999999998</c:v>
                </c:pt>
                <c:pt idx="41">
                  <c:v>6.4770000000000003</c:v>
                </c:pt>
                <c:pt idx="42">
                  <c:v>6.452</c:v>
                </c:pt>
                <c:pt idx="43">
                  <c:v>6.3920000000000003</c:v>
                </c:pt>
                <c:pt idx="44">
                  <c:v>6.8330000000000002</c:v>
                </c:pt>
                <c:pt idx="45">
                  <c:v>6.3520000000000003</c:v>
                </c:pt>
                <c:pt idx="46">
                  <c:v>6.4660000000000002</c:v>
                </c:pt>
                <c:pt idx="47">
                  <c:v>6.3049999999999997</c:v>
                </c:pt>
                <c:pt idx="48">
                  <c:v>6.383</c:v>
                </c:pt>
                <c:pt idx="50">
                  <c:v>6.1937499999999996</c:v>
                </c:pt>
              </c:numCache>
            </c:numRef>
          </c:yVal>
          <c:smooth val="1"/>
        </c:ser>
        <c:ser>
          <c:idx val="1"/>
          <c:order val="1"/>
          <c:tx>
            <c:strRef>
              <c:f>Rstd!$J$57</c:f>
              <c:strCache>
                <c:ptCount val="1"/>
                <c:pt idx="0">
                  <c:v>Sr</c:v>
                </c:pt>
              </c:strCache>
            </c:strRef>
          </c:tx>
          <c:spPr>
            <a:ln w="6350">
              <a:solidFill>
                <a:schemeClr val="accent3"/>
              </a:solidFill>
              <a:prstDash val="sysDot"/>
            </a:ln>
          </c:spPr>
          <c:marker>
            <c:symbol val="triangle"/>
            <c:size val="3"/>
            <c:spPr>
              <a:solidFill>
                <a:srgbClr val="00B050"/>
              </a:solidFill>
              <a:ln w="6350">
                <a:solidFill>
                  <a:schemeClr val="accent3"/>
                </a:solidFill>
              </a:ln>
            </c:spPr>
          </c:marker>
          <c:xVal>
            <c:numRef>
              <c:f>Rstd!$H$58:$H$108</c:f>
              <c:numCache>
                <c:formatCode>General</c:formatCode>
                <c:ptCount val="51"/>
                <c:pt idx="0">
                  <c:v>0</c:v>
                </c:pt>
                <c:pt idx="1">
                  <c:v>4</c:v>
                </c:pt>
                <c:pt idx="2">
                  <c:v>8</c:v>
                </c:pt>
                <c:pt idx="3">
                  <c:v>12</c:v>
                </c:pt>
                <c:pt idx="4">
                  <c:v>16</c:v>
                </c:pt>
                <c:pt idx="5">
                  <c:v>20</c:v>
                </c:pt>
                <c:pt idx="6">
                  <c:v>36</c:v>
                </c:pt>
                <c:pt idx="7">
                  <c:v>52</c:v>
                </c:pt>
                <c:pt idx="8">
                  <c:v>68</c:v>
                </c:pt>
                <c:pt idx="9">
                  <c:v>84</c:v>
                </c:pt>
                <c:pt idx="10">
                  <c:v>100</c:v>
                </c:pt>
                <c:pt idx="11">
                  <c:v>116</c:v>
                </c:pt>
                <c:pt idx="12">
                  <c:v>132</c:v>
                </c:pt>
                <c:pt idx="13">
                  <c:v>148</c:v>
                </c:pt>
                <c:pt idx="14">
                  <c:v>164</c:v>
                </c:pt>
                <c:pt idx="15">
                  <c:v>180</c:v>
                </c:pt>
                <c:pt idx="16">
                  <c:v>196</c:v>
                </c:pt>
                <c:pt idx="17">
                  <c:v>212</c:v>
                </c:pt>
                <c:pt idx="18">
                  <c:v>228</c:v>
                </c:pt>
                <c:pt idx="19">
                  <c:v>244</c:v>
                </c:pt>
                <c:pt idx="20">
                  <c:v>260</c:v>
                </c:pt>
                <c:pt idx="21">
                  <c:v>276</c:v>
                </c:pt>
                <c:pt idx="22">
                  <c:v>292</c:v>
                </c:pt>
                <c:pt idx="23">
                  <c:v>308</c:v>
                </c:pt>
                <c:pt idx="24">
                  <c:v>324</c:v>
                </c:pt>
                <c:pt idx="26">
                  <c:v>340</c:v>
                </c:pt>
                <c:pt idx="27">
                  <c:v>356</c:v>
                </c:pt>
                <c:pt idx="28">
                  <c:v>372</c:v>
                </c:pt>
                <c:pt idx="29">
                  <c:v>388</c:v>
                </c:pt>
                <c:pt idx="30">
                  <c:v>404</c:v>
                </c:pt>
                <c:pt idx="31">
                  <c:v>420</c:v>
                </c:pt>
                <c:pt idx="32">
                  <c:v>436</c:v>
                </c:pt>
                <c:pt idx="33">
                  <c:v>452</c:v>
                </c:pt>
                <c:pt idx="34">
                  <c:v>468</c:v>
                </c:pt>
                <c:pt idx="35">
                  <c:v>484</c:v>
                </c:pt>
                <c:pt idx="36">
                  <c:v>500</c:v>
                </c:pt>
                <c:pt idx="37">
                  <c:v>516</c:v>
                </c:pt>
                <c:pt idx="38">
                  <c:v>532</c:v>
                </c:pt>
                <c:pt idx="39">
                  <c:v>548</c:v>
                </c:pt>
                <c:pt idx="40">
                  <c:v>564</c:v>
                </c:pt>
                <c:pt idx="41">
                  <c:v>580</c:v>
                </c:pt>
                <c:pt idx="42">
                  <c:v>596</c:v>
                </c:pt>
                <c:pt idx="43">
                  <c:v>612</c:v>
                </c:pt>
                <c:pt idx="44">
                  <c:v>628</c:v>
                </c:pt>
                <c:pt idx="45">
                  <c:v>644</c:v>
                </c:pt>
                <c:pt idx="46">
                  <c:v>660</c:v>
                </c:pt>
                <c:pt idx="47">
                  <c:v>676</c:v>
                </c:pt>
                <c:pt idx="48">
                  <c:v>692</c:v>
                </c:pt>
                <c:pt idx="50">
                  <c:v>800</c:v>
                </c:pt>
              </c:numCache>
            </c:numRef>
          </c:xVal>
          <c:yVal>
            <c:numRef>
              <c:f>Rstd!$J$58:$J$108</c:f>
              <c:numCache>
                <c:formatCode>0.0</c:formatCode>
                <c:ptCount val="51"/>
                <c:pt idx="0">
                  <c:v>0</c:v>
                </c:pt>
                <c:pt idx="1">
                  <c:v>2.1999999999999999E-2</c:v>
                </c:pt>
                <c:pt idx="2">
                  <c:v>0.44400000000000001</c:v>
                </c:pt>
                <c:pt idx="3">
                  <c:v>1.014</c:v>
                </c:pt>
                <c:pt idx="4">
                  <c:v>1.7569999999999999</c:v>
                </c:pt>
                <c:pt idx="5">
                  <c:v>2.74</c:v>
                </c:pt>
                <c:pt idx="6">
                  <c:v>4.7110000000000003</c:v>
                </c:pt>
                <c:pt idx="7">
                  <c:v>5.3090000000000002</c:v>
                </c:pt>
                <c:pt idx="8">
                  <c:v>4.8760000000000003</c:v>
                </c:pt>
                <c:pt idx="9">
                  <c:v>5.12</c:v>
                </c:pt>
                <c:pt idx="10">
                  <c:v>4.8710000000000004</c:v>
                </c:pt>
                <c:pt idx="11">
                  <c:v>5.2409999999999997</c:v>
                </c:pt>
                <c:pt idx="12">
                  <c:v>5.2560000000000002</c:v>
                </c:pt>
                <c:pt idx="13">
                  <c:v>4.8630000000000004</c:v>
                </c:pt>
                <c:pt idx="14">
                  <c:v>4.6500000000000004</c:v>
                </c:pt>
                <c:pt idx="15">
                  <c:v>5.1509999999999998</c:v>
                </c:pt>
                <c:pt idx="16">
                  <c:v>4.8570000000000002</c:v>
                </c:pt>
                <c:pt idx="17">
                  <c:v>4.7930000000000001</c:v>
                </c:pt>
                <c:pt idx="18">
                  <c:v>4.8419999999999996</c:v>
                </c:pt>
                <c:pt idx="19">
                  <c:v>5.125</c:v>
                </c:pt>
                <c:pt idx="20">
                  <c:v>4.8360000000000003</c:v>
                </c:pt>
                <c:pt idx="21">
                  <c:v>4.6360000000000001</c:v>
                </c:pt>
                <c:pt idx="22">
                  <c:v>4.8170000000000002</c:v>
                </c:pt>
                <c:pt idx="23">
                  <c:v>4.92</c:v>
                </c:pt>
                <c:pt idx="24">
                  <c:v>4.7290000000000001</c:v>
                </c:pt>
                <c:pt idx="26">
                  <c:v>5.16</c:v>
                </c:pt>
                <c:pt idx="27">
                  <c:v>4.7939999999999996</c:v>
                </c:pt>
                <c:pt idx="28">
                  <c:v>4.907</c:v>
                </c:pt>
                <c:pt idx="29">
                  <c:v>4.7450000000000001</c:v>
                </c:pt>
                <c:pt idx="30">
                  <c:v>4.4820000000000002</c:v>
                </c:pt>
                <c:pt idx="31">
                  <c:v>5.0609999999999999</c:v>
                </c:pt>
                <c:pt idx="32">
                  <c:v>5.1079999999999997</c:v>
                </c:pt>
                <c:pt idx="33">
                  <c:v>5.0439999999999996</c:v>
                </c:pt>
                <c:pt idx="34">
                  <c:v>4.9329999999999998</c:v>
                </c:pt>
                <c:pt idx="35">
                  <c:v>4.8650000000000002</c:v>
                </c:pt>
                <c:pt idx="36">
                  <c:v>4.8940000000000001</c:v>
                </c:pt>
                <c:pt idx="37">
                  <c:v>5.0510000000000002</c:v>
                </c:pt>
                <c:pt idx="38">
                  <c:v>4.7190000000000003</c:v>
                </c:pt>
                <c:pt idx="39">
                  <c:v>4.593</c:v>
                </c:pt>
                <c:pt idx="40">
                  <c:v>4.9260000000000002</c:v>
                </c:pt>
                <c:pt idx="41">
                  <c:v>5.056</c:v>
                </c:pt>
                <c:pt idx="42">
                  <c:v>4.6520000000000001</c:v>
                </c:pt>
                <c:pt idx="43">
                  <c:v>4.9320000000000004</c:v>
                </c:pt>
                <c:pt idx="44">
                  <c:v>4.8410000000000002</c:v>
                </c:pt>
                <c:pt idx="45">
                  <c:v>4.633</c:v>
                </c:pt>
                <c:pt idx="46">
                  <c:v>4.8840000000000003</c:v>
                </c:pt>
                <c:pt idx="47">
                  <c:v>4.8310000000000004</c:v>
                </c:pt>
                <c:pt idx="48">
                  <c:v>4.7720000000000002</c:v>
                </c:pt>
                <c:pt idx="50">
                  <c:v>4.7255000000000003</c:v>
                </c:pt>
              </c:numCache>
            </c:numRef>
          </c:yVal>
          <c:smooth val="1"/>
        </c:ser>
        <c:ser>
          <c:idx val="2"/>
          <c:order val="2"/>
          <c:tx>
            <c:strRef>
              <c:f>Rstd!$K$57</c:f>
              <c:strCache>
                <c:ptCount val="1"/>
                <c:pt idx="0">
                  <c:v>La</c:v>
                </c:pt>
              </c:strCache>
            </c:strRef>
          </c:tx>
          <c:spPr>
            <a:ln w="6350">
              <a:solidFill>
                <a:srgbClr val="002060"/>
              </a:solidFill>
            </a:ln>
          </c:spPr>
          <c:marker>
            <c:symbol val="star"/>
            <c:size val="3"/>
            <c:spPr>
              <a:noFill/>
              <a:ln w="12700">
                <a:solidFill>
                  <a:srgbClr val="002060"/>
                </a:solidFill>
              </a:ln>
            </c:spPr>
          </c:marker>
          <c:xVal>
            <c:numRef>
              <c:f>Rstd!$H$58:$H$108</c:f>
              <c:numCache>
                <c:formatCode>General</c:formatCode>
                <c:ptCount val="51"/>
                <c:pt idx="0">
                  <c:v>0</c:v>
                </c:pt>
                <c:pt idx="1">
                  <c:v>4</c:v>
                </c:pt>
                <c:pt idx="2">
                  <c:v>8</c:v>
                </c:pt>
                <c:pt idx="3">
                  <c:v>12</c:v>
                </c:pt>
                <c:pt idx="4">
                  <c:v>16</c:v>
                </c:pt>
                <c:pt idx="5">
                  <c:v>20</c:v>
                </c:pt>
                <c:pt idx="6">
                  <c:v>36</c:v>
                </c:pt>
                <c:pt idx="7">
                  <c:v>52</c:v>
                </c:pt>
                <c:pt idx="8">
                  <c:v>68</c:v>
                </c:pt>
                <c:pt idx="9">
                  <c:v>84</c:v>
                </c:pt>
                <c:pt idx="10">
                  <c:v>100</c:v>
                </c:pt>
                <c:pt idx="11">
                  <c:v>116</c:v>
                </c:pt>
                <c:pt idx="12">
                  <c:v>132</c:v>
                </c:pt>
                <c:pt idx="13">
                  <c:v>148</c:v>
                </c:pt>
                <c:pt idx="14">
                  <c:v>164</c:v>
                </c:pt>
                <c:pt idx="15">
                  <c:v>180</c:v>
                </c:pt>
                <c:pt idx="16">
                  <c:v>196</c:v>
                </c:pt>
                <c:pt idx="17">
                  <c:v>212</c:v>
                </c:pt>
                <c:pt idx="18">
                  <c:v>228</c:v>
                </c:pt>
                <c:pt idx="19">
                  <c:v>244</c:v>
                </c:pt>
                <c:pt idx="20">
                  <c:v>260</c:v>
                </c:pt>
                <c:pt idx="21">
                  <c:v>276</c:v>
                </c:pt>
                <c:pt idx="22">
                  <c:v>292</c:v>
                </c:pt>
                <c:pt idx="23">
                  <c:v>308</c:v>
                </c:pt>
                <c:pt idx="24">
                  <c:v>324</c:v>
                </c:pt>
                <c:pt idx="26">
                  <c:v>340</c:v>
                </c:pt>
                <c:pt idx="27">
                  <c:v>356</c:v>
                </c:pt>
                <c:pt idx="28">
                  <c:v>372</c:v>
                </c:pt>
                <c:pt idx="29">
                  <c:v>388</c:v>
                </c:pt>
                <c:pt idx="30">
                  <c:v>404</c:v>
                </c:pt>
                <c:pt idx="31">
                  <c:v>420</c:v>
                </c:pt>
                <c:pt idx="32">
                  <c:v>436</c:v>
                </c:pt>
                <c:pt idx="33">
                  <c:v>452</c:v>
                </c:pt>
                <c:pt idx="34">
                  <c:v>468</c:v>
                </c:pt>
                <c:pt idx="35">
                  <c:v>484</c:v>
                </c:pt>
                <c:pt idx="36">
                  <c:v>500</c:v>
                </c:pt>
                <c:pt idx="37">
                  <c:v>516</c:v>
                </c:pt>
                <c:pt idx="38">
                  <c:v>532</c:v>
                </c:pt>
                <c:pt idx="39">
                  <c:v>548</c:v>
                </c:pt>
                <c:pt idx="40">
                  <c:v>564</c:v>
                </c:pt>
                <c:pt idx="41">
                  <c:v>580</c:v>
                </c:pt>
                <c:pt idx="42">
                  <c:v>596</c:v>
                </c:pt>
                <c:pt idx="43">
                  <c:v>612</c:v>
                </c:pt>
                <c:pt idx="44">
                  <c:v>628</c:v>
                </c:pt>
                <c:pt idx="45">
                  <c:v>644</c:v>
                </c:pt>
                <c:pt idx="46">
                  <c:v>660</c:v>
                </c:pt>
                <c:pt idx="47">
                  <c:v>676</c:v>
                </c:pt>
                <c:pt idx="48">
                  <c:v>692</c:v>
                </c:pt>
                <c:pt idx="50">
                  <c:v>800</c:v>
                </c:pt>
              </c:numCache>
            </c:numRef>
          </c:xVal>
          <c:yVal>
            <c:numRef>
              <c:f>Rstd!$K$58:$K$108</c:f>
              <c:numCache>
                <c:formatCode>0.0</c:formatCode>
                <c:ptCount val="51"/>
                <c:pt idx="0">
                  <c:v>0</c:v>
                </c:pt>
                <c:pt idx="1">
                  <c:v>0</c:v>
                </c:pt>
                <c:pt idx="2">
                  <c:v>0</c:v>
                </c:pt>
                <c:pt idx="3">
                  <c:v>0</c:v>
                </c:pt>
                <c:pt idx="4">
                  <c:v>0</c:v>
                </c:pt>
                <c:pt idx="5">
                  <c:v>0</c:v>
                </c:pt>
                <c:pt idx="6">
                  <c:v>0</c:v>
                </c:pt>
                <c:pt idx="7">
                  <c:v>0</c:v>
                </c:pt>
                <c:pt idx="8">
                  <c:v>0</c:v>
                </c:pt>
                <c:pt idx="9">
                  <c:v>0.17399999999999999</c:v>
                </c:pt>
                <c:pt idx="10">
                  <c:v>0.48799999999999999</c:v>
                </c:pt>
                <c:pt idx="11">
                  <c:v>0.78</c:v>
                </c:pt>
                <c:pt idx="12">
                  <c:v>1.3009999999999999</c:v>
                </c:pt>
                <c:pt idx="13">
                  <c:v>2.0819999999999999</c:v>
                </c:pt>
                <c:pt idx="14">
                  <c:v>2.6469999999999998</c:v>
                </c:pt>
                <c:pt idx="15">
                  <c:v>3.5470000000000002</c:v>
                </c:pt>
                <c:pt idx="16">
                  <c:v>4.1900000000000004</c:v>
                </c:pt>
                <c:pt idx="17">
                  <c:v>4.8360000000000003</c:v>
                </c:pt>
                <c:pt idx="18">
                  <c:v>5.3639999999999999</c:v>
                </c:pt>
                <c:pt idx="19">
                  <c:v>5.7969999999999997</c:v>
                </c:pt>
                <c:pt idx="20">
                  <c:v>6.3529999999999998</c:v>
                </c:pt>
                <c:pt idx="21">
                  <c:v>6.4569999999999999</c:v>
                </c:pt>
                <c:pt idx="22">
                  <c:v>6.609</c:v>
                </c:pt>
                <c:pt idx="23">
                  <c:v>6.7590000000000003</c:v>
                </c:pt>
                <c:pt idx="24">
                  <c:v>6.7990000000000004</c:v>
                </c:pt>
                <c:pt idx="26">
                  <c:v>7.0270000000000001</c:v>
                </c:pt>
                <c:pt idx="27">
                  <c:v>6.8869999999999996</c:v>
                </c:pt>
                <c:pt idx="28">
                  <c:v>6.8789999999999996</c:v>
                </c:pt>
                <c:pt idx="29">
                  <c:v>6.8650000000000002</c:v>
                </c:pt>
                <c:pt idx="30">
                  <c:v>6.6379999999999999</c:v>
                </c:pt>
                <c:pt idx="31">
                  <c:v>7.0090000000000003</c:v>
                </c:pt>
                <c:pt idx="32">
                  <c:v>7.1180000000000003</c:v>
                </c:pt>
                <c:pt idx="33">
                  <c:v>7.3179999999999996</c:v>
                </c:pt>
                <c:pt idx="34">
                  <c:v>6.9470000000000001</c:v>
                </c:pt>
                <c:pt idx="35">
                  <c:v>6.77</c:v>
                </c:pt>
                <c:pt idx="36">
                  <c:v>6.9569999999999999</c:v>
                </c:pt>
                <c:pt idx="37">
                  <c:v>6.976</c:v>
                </c:pt>
                <c:pt idx="38">
                  <c:v>6.9939999999999998</c:v>
                </c:pt>
                <c:pt idx="39">
                  <c:v>6.7729999999999997</c:v>
                </c:pt>
                <c:pt idx="40">
                  <c:v>6.867</c:v>
                </c:pt>
                <c:pt idx="41">
                  <c:v>6.7709999999999999</c:v>
                </c:pt>
                <c:pt idx="42">
                  <c:v>6.673</c:v>
                </c:pt>
                <c:pt idx="43">
                  <c:v>6.86</c:v>
                </c:pt>
                <c:pt idx="44">
                  <c:v>6.8920000000000003</c:v>
                </c:pt>
                <c:pt idx="45">
                  <c:v>6.6539999999999999</c:v>
                </c:pt>
                <c:pt idx="46">
                  <c:v>6.8520000000000003</c:v>
                </c:pt>
                <c:pt idx="47">
                  <c:v>7.1859999999999999</c:v>
                </c:pt>
                <c:pt idx="48">
                  <c:v>6.7629999999999999</c:v>
                </c:pt>
                <c:pt idx="50">
                  <c:v>6.6339999999999995</c:v>
                </c:pt>
              </c:numCache>
            </c:numRef>
          </c:yVal>
          <c:smooth val="1"/>
        </c:ser>
        <c:ser>
          <c:idx val="3"/>
          <c:order val="3"/>
          <c:tx>
            <c:strRef>
              <c:f>Rstd!$L$57</c:f>
              <c:strCache>
                <c:ptCount val="1"/>
                <c:pt idx="0">
                  <c:v>Ce</c:v>
                </c:pt>
              </c:strCache>
            </c:strRef>
          </c:tx>
          <c:spPr>
            <a:ln w="6350">
              <a:solidFill>
                <a:srgbClr val="0070C0"/>
              </a:solidFill>
            </a:ln>
          </c:spPr>
          <c:marker>
            <c:symbol val="star"/>
            <c:size val="3"/>
            <c:spPr>
              <a:noFill/>
              <a:ln w="12700">
                <a:solidFill>
                  <a:srgbClr val="0070C0"/>
                </a:solidFill>
              </a:ln>
            </c:spPr>
          </c:marker>
          <c:xVal>
            <c:numRef>
              <c:f>Rstd!$H$58:$H$108</c:f>
              <c:numCache>
                <c:formatCode>General</c:formatCode>
                <c:ptCount val="51"/>
                <c:pt idx="0">
                  <c:v>0</c:v>
                </c:pt>
                <c:pt idx="1">
                  <c:v>4</c:v>
                </c:pt>
                <c:pt idx="2">
                  <c:v>8</c:v>
                </c:pt>
                <c:pt idx="3">
                  <c:v>12</c:v>
                </c:pt>
                <c:pt idx="4">
                  <c:v>16</c:v>
                </c:pt>
                <c:pt idx="5">
                  <c:v>20</c:v>
                </c:pt>
                <c:pt idx="6">
                  <c:v>36</c:v>
                </c:pt>
                <c:pt idx="7">
                  <c:v>52</c:v>
                </c:pt>
                <c:pt idx="8">
                  <c:v>68</c:v>
                </c:pt>
                <c:pt idx="9">
                  <c:v>84</c:v>
                </c:pt>
                <c:pt idx="10">
                  <c:v>100</c:v>
                </c:pt>
                <c:pt idx="11">
                  <c:v>116</c:v>
                </c:pt>
                <c:pt idx="12">
                  <c:v>132</c:v>
                </c:pt>
                <c:pt idx="13">
                  <c:v>148</c:v>
                </c:pt>
                <c:pt idx="14">
                  <c:v>164</c:v>
                </c:pt>
                <c:pt idx="15">
                  <c:v>180</c:v>
                </c:pt>
                <c:pt idx="16">
                  <c:v>196</c:v>
                </c:pt>
                <c:pt idx="17">
                  <c:v>212</c:v>
                </c:pt>
                <c:pt idx="18">
                  <c:v>228</c:v>
                </c:pt>
                <c:pt idx="19">
                  <c:v>244</c:v>
                </c:pt>
                <c:pt idx="20">
                  <c:v>260</c:v>
                </c:pt>
                <c:pt idx="21">
                  <c:v>276</c:v>
                </c:pt>
                <c:pt idx="22">
                  <c:v>292</c:v>
                </c:pt>
                <c:pt idx="23">
                  <c:v>308</c:v>
                </c:pt>
                <c:pt idx="24">
                  <c:v>324</c:v>
                </c:pt>
                <c:pt idx="26">
                  <c:v>340</c:v>
                </c:pt>
                <c:pt idx="27">
                  <c:v>356</c:v>
                </c:pt>
                <c:pt idx="28">
                  <c:v>372</c:v>
                </c:pt>
                <c:pt idx="29">
                  <c:v>388</c:v>
                </c:pt>
                <c:pt idx="30">
                  <c:v>404</c:v>
                </c:pt>
                <c:pt idx="31">
                  <c:v>420</c:v>
                </c:pt>
                <c:pt idx="32">
                  <c:v>436</c:v>
                </c:pt>
                <c:pt idx="33">
                  <c:v>452</c:v>
                </c:pt>
                <c:pt idx="34">
                  <c:v>468</c:v>
                </c:pt>
                <c:pt idx="35">
                  <c:v>484</c:v>
                </c:pt>
                <c:pt idx="36">
                  <c:v>500</c:v>
                </c:pt>
                <c:pt idx="37">
                  <c:v>516</c:v>
                </c:pt>
                <c:pt idx="38">
                  <c:v>532</c:v>
                </c:pt>
                <c:pt idx="39">
                  <c:v>548</c:v>
                </c:pt>
                <c:pt idx="40">
                  <c:v>564</c:v>
                </c:pt>
                <c:pt idx="41">
                  <c:v>580</c:v>
                </c:pt>
                <c:pt idx="42">
                  <c:v>596</c:v>
                </c:pt>
                <c:pt idx="43">
                  <c:v>612</c:v>
                </c:pt>
                <c:pt idx="44">
                  <c:v>628</c:v>
                </c:pt>
                <c:pt idx="45">
                  <c:v>644</c:v>
                </c:pt>
                <c:pt idx="46">
                  <c:v>660</c:v>
                </c:pt>
                <c:pt idx="47">
                  <c:v>676</c:v>
                </c:pt>
                <c:pt idx="48">
                  <c:v>692</c:v>
                </c:pt>
                <c:pt idx="50">
                  <c:v>800</c:v>
                </c:pt>
              </c:numCache>
            </c:numRef>
          </c:xVal>
          <c:yVal>
            <c:numRef>
              <c:f>Rstd!$L$58:$L$108</c:f>
              <c:numCache>
                <c:formatCode>0.0</c:formatCode>
                <c:ptCount val="51"/>
                <c:pt idx="0">
                  <c:v>0</c:v>
                </c:pt>
                <c:pt idx="1">
                  <c:v>0</c:v>
                </c:pt>
                <c:pt idx="2">
                  <c:v>0</c:v>
                </c:pt>
                <c:pt idx="3">
                  <c:v>0</c:v>
                </c:pt>
                <c:pt idx="4">
                  <c:v>0</c:v>
                </c:pt>
                <c:pt idx="5">
                  <c:v>0</c:v>
                </c:pt>
                <c:pt idx="6">
                  <c:v>0</c:v>
                </c:pt>
                <c:pt idx="7">
                  <c:v>0</c:v>
                </c:pt>
                <c:pt idx="8">
                  <c:v>0</c:v>
                </c:pt>
                <c:pt idx="9">
                  <c:v>0.11899999999999999</c:v>
                </c:pt>
                <c:pt idx="10">
                  <c:v>0.26400000000000001</c:v>
                </c:pt>
                <c:pt idx="11">
                  <c:v>0.47199999999999998</c:v>
                </c:pt>
                <c:pt idx="12">
                  <c:v>0.73199999999999998</c:v>
                </c:pt>
                <c:pt idx="13">
                  <c:v>1.171</c:v>
                </c:pt>
                <c:pt idx="14">
                  <c:v>1.516</c:v>
                </c:pt>
                <c:pt idx="15">
                  <c:v>2.0680000000000001</c:v>
                </c:pt>
                <c:pt idx="16">
                  <c:v>2.4900000000000002</c:v>
                </c:pt>
                <c:pt idx="17">
                  <c:v>3.1429999999999998</c:v>
                </c:pt>
                <c:pt idx="18">
                  <c:v>3.3879999999999999</c:v>
                </c:pt>
                <c:pt idx="19">
                  <c:v>4.0010000000000003</c:v>
                </c:pt>
                <c:pt idx="20">
                  <c:v>4.2450000000000001</c:v>
                </c:pt>
                <c:pt idx="21">
                  <c:v>4.5339999999999998</c:v>
                </c:pt>
                <c:pt idx="22">
                  <c:v>4.7409999999999997</c:v>
                </c:pt>
                <c:pt idx="23">
                  <c:v>4.8929999999999998</c:v>
                </c:pt>
                <c:pt idx="24">
                  <c:v>4.8810000000000002</c:v>
                </c:pt>
                <c:pt idx="26">
                  <c:v>5.375</c:v>
                </c:pt>
                <c:pt idx="27">
                  <c:v>5.2210000000000001</c:v>
                </c:pt>
                <c:pt idx="28">
                  <c:v>5.44</c:v>
                </c:pt>
                <c:pt idx="29">
                  <c:v>5.2270000000000003</c:v>
                </c:pt>
                <c:pt idx="30">
                  <c:v>5.1840000000000002</c:v>
                </c:pt>
                <c:pt idx="31">
                  <c:v>5.71</c:v>
                </c:pt>
                <c:pt idx="32">
                  <c:v>5.87</c:v>
                </c:pt>
                <c:pt idx="33">
                  <c:v>5.7240000000000002</c:v>
                </c:pt>
                <c:pt idx="34">
                  <c:v>5.601</c:v>
                </c:pt>
                <c:pt idx="35">
                  <c:v>5.423</c:v>
                </c:pt>
                <c:pt idx="36">
                  <c:v>5.6420000000000003</c:v>
                </c:pt>
                <c:pt idx="37">
                  <c:v>5.58</c:v>
                </c:pt>
                <c:pt idx="38">
                  <c:v>5.6609999999999996</c:v>
                </c:pt>
                <c:pt idx="39">
                  <c:v>5.6310000000000002</c:v>
                </c:pt>
                <c:pt idx="40">
                  <c:v>5.673</c:v>
                </c:pt>
                <c:pt idx="41">
                  <c:v>5.65</c:v>
                </c:pt>
                <c:pt idx="42">
                  <c:v>5.6260000000000003</c:v>
                </c:pt>
                <c:pt idx="43">
                  <c:v>5.524</c:v>
                </c:pt>
                <c:pt idx="44">
                  <c:v>5.7169999999999996</c:v>
                </c:pt>
                <c:pt idx="45">
                  <c:v>5.5039999999999996</c:v>
                </c:pt>
                <c:pt idx="46">
                  <c:v>5.65</c:v>
                </c:pt>
                <c:pt idx="47">
                  <c:v>5.5650000000000004</c:v>
                </c:pt>
                <c:pt idx="48">
                  <c:v>5.4539999999999997</c:v>
                </c:pt>
                <c:pt idx="50">
                  <c:v>5.5225</c:v>
                </c:pt>
              </c:numCache>
            </c:numRef>
          </c:yVal>
          <c:smooth val="1"/>
        </c:ser>
        <c:ser>
          <c:idx val="4"/>
          <c:order val="4"/>
          <c:tx>
            <c:strRef>
              <c:f>Rstd!$M$57</c:f>
              <c:strCache>
                <c:ptCount val="1"/>
                <c:pt idx="0">
                  <c:v>Pr</c:v>
                </c:pt>
              </c:strCache>
            </c:strRef>
          </c:tx>
          <c:spPr>
            <a:ln w="6350">
              <a:solidFill>
                <a:schemeClr val="accent2"/>
              </a:solidFill>
            </a:ln>
          </c:spPr>
          <c:marker>
            <c:symbol val="star"/>
            <c:size val="3"/>
            <c:spPr>
              <a:noFill/>
              <a:ln w="12700">
                <a:solidFill>
                  <a:schemeClr val="accent2"/>
                </a:solidFill>
              </a:ln>
            </c:spPr>
          </c:marker>
          <c:xVal>
            <c:numRef>
              <c:f>Rstd!$H$58:$H$108</c:f>
              <c:numCache>
                <c:formatCode>General</c:formatCode>
                <c:ptCount val="51"/>
                <c:pt idx="0">
                  <c:v>0</c:v>
                </c:pt>
                <c:pt idx="1">
                  <c:v>4</c:v>
                </c:pt>
                <c:pt idx="2">
                  <c:v>8</c:v>
                </c:pt>
                <c:pt idx="3">
                  <c:v>12</c:v>
                </c:pt>
                <c:pt idx="4">
                  <c:v>16</c:v>
                </c:pt>
                <c:pt idx="5">
                  <c:v>20</c:v>
                </c:pt>
                <c:pt idx="6">
                  <c:v>36</c:v>
                </c:pt>
                <c:pt idx="7">
                  <c:v>52</c:v>
                </c:pt>
                <c:pt idx="8">
                  <c:v>68</c:v>
                </c:pt>
                <c:pt idx="9">
                  <c:v>84</c:v>
                </c:pt>
                <c:pt idx="10">
                  <c:v>100</c:v>
                </c:pt>
                <c:pt idx="11">
                  <c:v>116</c:v>
                </c:pt>
                <c:pt idx="12">
                  <c:v>132</c:v>
                </c:pt>
                <c:pt idx="13">
                  <c:v>148</c:v>
                </c:pt>
                <c:pt idx="14">
                  <c:v>164</c:v>
                </c:pt>
                <c:pt idx="15">
                  <c:v>180</c:v>
                </c:pt>
                <c:pt idx="16">
                  <c:v>196</c:v>
                </c:pt>
                <c:pt idx="17">
                  <c:v>212</c:v>
                </c:pt>
                <c:pt idx="18">
                  <c:v>228</c:v>
                </c:pt>
                <c:pt idx="19">
                  <c:v>244</c:v>
                </c:pt>
                <c:pt idx="20">
                  <c:v>260</c:v>
                </c:pt>
                <c:pt idx="21">
                  <c:v>276</c:v>
                </c:pt>
                <c:pt idx="22">
                  <c:v>292</c:v>
                </c:pt>
                <c:pt idx="23">
                  <c:v>308</c:v>
                </c:pt>
                <c:pt idx="24">
                  <c:v>324</c:v>
                </c:pt>
                <c:pt idx="26">
                  <c:v>340</c:v>
                </c:pt>
                <c:pt idx="27">
                  <c:v>356</c:v>
                </c:pt>
                <c:pt idx="28">
                  <c:v>372</c:v>
                </c:pt>
                <c:pt idx="29">
                  <c:v>388</c:v>
                </c:pt>
                <c:pt idx="30">
                  <c:v>404</c:v>
                </c:pt>
                <c:pt idx="31">
                  <c:v>420</c:v>
                </c:pt>
                <c:pt idx="32">
                  <c:v>436</c:v>
                </c:pt>
                <c:pt idx="33">
                  <c:v>452</c:v>
                </c:pt>
                <c:pt idx="34">
                  <c:v>468</c:v>
                </c:pt>
                <c:pt idx="35">
                  <c:v>484</c:v>
                </c:pt>
                <c:pt idx="36">
                  <c:v>500</c:v>
                </c:pt>
                <c:pt idx="37">
                  <c:v>516</c:v>
                </c:pt>
                <c:pt idx="38">
                  <c:v>532</c:v>
                </c:pt>
                <c:pt idx="39">
                  <c:v>548</c:v>
                </c:pt>
                <c:pt idx="40">
                  <c:v>564</c:v>
                </c:pt>
                <c:pt idx="41">
                  <c:v>580</c:v>
                </c:pt>
                <c:pt idx="42">
                  <c:v>596</c:v>
                </c:pt>
                <c:pt idx="43">
                  <c:v>612</c:v>
                </c:pt>
                <c:pt idx="44">
                  <c:v>628</c:v>
                </c:pt>
                <c:pt idx="45">
                  <c:v>644</c:v>
                </c:pt>
                <c:pt idx="46">
                  <c:v>660</c:v>
                </c:pt>
                <c:pt idx="47">
                  <c:v>676</c:v>
                </c:pt>
                <c:pt idx="48">
                  <c:v>692</c:v>
                </c:pt>
                <c:pt idx="50">
                  <c:v>800</c:v>
                </c:pt>
              </c:numCache>
            </c:numRef>
          </c:xVal>
          <c:yVal>
            <c:numRef>
              <c:f>Rstd!$M$58:$M$108</c:f>
              <c:numCache>
                <c:formatCode>0.0</c:formatCode>
                <c:ptCount val="51"/>
                <c:pt idx="0">
                  <c:v>0</c:v>
                </c:pt>
                <c:pt idx="1">
                  <c:v>0</c:v>
                </c:pt>
                <c:pt idx="2">
                  <c:v>0</c:v>
                </c:pt>
                <c:pt idx="3">
                  <c:v>0</c:v>
                </c:pt>
                <c:pt idx="4">
                  <c:v>0</c:v>
                </c:pt>
                <c:pt idx="5">
                  <c:v>0</c:v>
                </c:pt>
                <c:pt idx="6">
                  <c:v>0</c:v>
                </c:pt>
                <c:pt idx="7">
                  <c:v>0</c:v>
                </c:pt>
                <c:pt idx="8">
                  <c:v>0</c:v>
                </c:pt>
                <c:pt idx="9">
                  <c:v>0</c:v>
                </c:pt>
                <c:pt idx="10">
                  <c:v>9.4E-2</c:v>
                </c:pt>
                <c:pt idx="11">
                  <c:v>0.33300000000000002</c:v>
                </c:pt>
                <c:pt idx="12">
                  <c:v>0.51500000000000001</c:v>
                </c:pt>
                <c:pt idx="13">
                  <c:v>0.81899999999999995</c:v>
                </c:pt>
                <c:pt idx="14">
                  <c:v>1.1279999999999999</c:v>
                </c:pt>
                <c:pt idx="15">
                  <c:v>1.5429999999999999</c:v>
                </c:pt>
                <c:pt idx="16">
                  <c:v>1.853</c:v>
                </c:pt>
                <c:pt idx="17">
                  <c:v>2.3220000000000001</c:v>
                </c:pt>
                <c:pt idx="18">
                  <c:v>2.6389999999999998</c:v>
                </c:pt>
                <c:pt idx="19">
                  <c:v>3.0249999999999999</c:v>
                </c:pt>
                <c:pt idx="20">
                  <c:v>3.3069999999999999</c:v>
                </c:pt>
                <c:pt idx="21">
                  <c:v>3.6509999999999998</c:v>
                </c:pt>
                <c:pt idx="22">
                  <c:v>3.8180000000000001</c:v>
                </c:pt>
                <c:pt idx="23">
                  <c:v>3.9729999999999999</c:v>
                </c:pt>
                <c:pt idx="24">
                  <c:v>4.0069999999999997</c:v>
                </c:pt>
                <c:pt idx="26">
                  <c:v>4.4029999999999996</c:v>
                </c:pt>
                <c:pt idx="27">
                  <c:v>4.3289999999999997</c:v>
                </c:pt>
                <c:pt idx="28">
                  <c:v>4.4480000000000004</c:v>
                </c:pt>
                <c:pt idx="29">
                  <c:v>4.4249999999999998</c:v>
                </c:pt>
                <c:pt idx="30">
                  <c:v>4.242</c:v>
                </c:pt>
                <c:pt idx="31">
                  <c:v>4.7789999999999999</c:v>
                </c:pt>
                <c:pt idx="32">
                  <c:v>4.7359999999999998</c:v>
                </c:pt>
                <c:pt idx="33">
                  <c:v>4.5289999999999999</c:v>
                </c:pt>
                <c:pt idx="34">
                  <c:v>4.6459999999999999</c:v>
                </c:pt>
                <c:pt idx="35">
                  <c:v>4.673</c:v>
                </c:pt>
                <c:pt idx="36">
                  <c:v>4.8129999999999997</c:v>
                </c:pt>
                <c:pt idx="37">
                  <c:v>4.6459999999999999</c:v>
                </c:pt>
                <c:pt idx="38">
                  <c:v>4.8719999999999999</c:v>
                </c:pt>
                <c:pt idx="39">
                  <c:v>4.7750000000000004</c:v>
                </c:pt>
                <c:pt idx="40">
                  <c:v>4.8620000000000001</c:v>
                </c:pt>
                <c:pt idx="41">
                  <c:v>4.8929999999999998</c:v>
                </c:pt>
                <c:pt idx="42">
                  <c:v>4.7359999999999998</c:v>
                </c:pt>
                <c:pt idx="43">
                  <c:v>4.8280000000000003</c:v>
                </c:pt>
                <c:pt idx="44">
                  <c:v>4.8929999999999998</c:v>
                </c:pt>
                <c:pt idx="45">
                  <c:v>4.78</c:v>
                </c:pt>
                <c:pt idx="46">
                  <c:v>4.9370000000000003</c:v>
                </c:pt>
                <c:pt idx="47">
                  <c:v>4.7279999999999998</c:v>
                </c:pt>
                <c:pt idx="48">
                  <c:v>4.8680000000000003</c:v>
                </c:pt>
                <c:pt idx="50">
                  <c:v>4.6929999999999996</c:v>
                </c:pt>
              </c:numCache>
            </c:numRef>
          </c:yVal>
          <c:smooth val="1"/>
        </c:ser>
        <c:ser>
          <c:idx val="5"/>
          <c:order val="5"/>
          <c:tx>
            <c:strRef>
              <c:f>Rstd!$N$57</c:f>
              <c:strCache>
                <c:ptCount val="1"/>
                <c:pt idx="0">
                  <c:v>Nd</c:v>
                </c:pt>
              </c:strCache>
            </c:strRef>
          </c:tx>
          <c:spPr>
            <a:ln w="6350">
              <a:solidFill>
                <a:srgbClr val="00B050"/>
              </a:solidFill>
            </a:ln>
          </c:spPr>
          <c:marker>
            <c:symbol val="star"/>
            <c:size val="3"/>
            <c:spPr>
              <a:noFill/>
              <a:ln w="12700">
                <a:solidFill>
                  <a:srgbClr val="00B050"/>
                </a:solidFill>
              </a:ln>
            </c:spPr>
          </c:marker>
          <c:xVal>
            <c:numRef>
              <c:f>Rstd!$H$58:$H$108</c:f>
              <c:numCache>
                <c:formatCode>General</c:formatCode>
                <c:ptCount val="51"/>
                <c:pt idx="0">
                  <c:v>0</c:v>
                </c:pt>
                <c:pt idx="1">
                  <c:v>4</c:v>
                </c:pt>
                <c:pt idx="2">
                  <c:v>8</c:v>
                </c:pt>
                <c:pt idx="3">
                  <c:v>12</c:v>
                </c:pt>
                <c:pt idx="4">
                  <c:v>16</c:v>
                </c:pt>
                <c:pt idx="5">
                  <c:v>20</c:v>
                </c:pt>
                <c:pt idx="6">
                  <c:v>36</c:v>
                </c:pt>
                <c:pt idx="7">
                  <c:v>52</c:v>
                </c:pt>
                <c:pt idx="8">
                  <c:v>68</c:v>
                </c:pt>
                <c:pt idx="9">
                  <c:v>84</c:v>
                </c:pt>
                <c:pt idx="10">
                  <c:v>100</c:v>
                </c:pt>
                <c:pt idx="11">
                  <c:v>116</c:v>
                </c:pt>
                <c:pt idx="12">
                  <c:v>132</c:v>
                </c:pt>
                <c:pt idx="13">
                  <c:v>148</c:v>
                </c:pt>
                <c:pt idx="14">
                  <c:v>164</c:v>
                </c:pt>
                <c:pt idx="15">
                  <c:v>180</c:v>
                </c:pt>
                <c:pt idx="16">
                  <c:v>196</c:v>
                </c:pt>
                <c:pt idx="17">
                  <c:v>212</c:v>
                </c:pt>
                <c:pt idx="18">
                  <c:v>228</c:v>
                </c:pt>
                <c:pt idx="19">
                  <c:v>244</c:v>
                </c:pt>
                <c:pt idx="20">
                  <c:v>260</c:v>
                </c:pt>
                <c:pt idx="21">
                  <c:v>276</c:v>
                </c:pt>
                <c:pt idx="22">
                  <c:v>292</c:v>
                </c:pt>
                <c:pt idx="23">
                  <c:v>308</c:v>
                </c:pt>
                <c:pt idx="24">
                  <c:v>324</c:v>
                </c:pt>
                <c:pt idx="26">
                  <c:v>340</c:v>
                </c:pt>
                <c:pt idx="27">
                  <c:v>356</c:v>
                </c:pt>
                <c:pt idx="28">
                  <c:v>372</c:v>
                </c:pt>
                <c:pt idx="29">
                  <c:v>388</c:v>
                </c:pt>
                <c:pt idx="30">
                  <c:v>404</c:v>
                </c:pt>
                <c:pt idx="31">
                  <c:v>420</c:v>
                </c:pt>
                <c:pt idx="32">
                  <c:v>436</c:v>
                </c:pt>
                <c:pt idx="33">
                  <c:v>452</c:v>
                </c:pt>
                <c:pt idx="34">
                  <c:v>468</c:v>
                </c:pt>
                <c:pt idx="35">
                  <c:v>484</c:v>
                </c:pt>
                <c:pt idx="36">
                  <c:v>500</c:v>
                </c:pt>
                <c:pt idx="37">
                  <c:v>516</c:v>
                </c:pt>
                <c:pt idx="38">
                  <c:v>532</c:v>
                </c:pt>
                <c:pt idx="39">
                  <c:v>548</c:v>
                </c:pt>
                <c:pt idx="40">
                  <c:v>564</c:v>
                </c:pt>
                <c:pt idx="41">
                  <c:v>580</c:v>
                </c:pt>
                <c:pt idx="42">
                  <c:v>596</c:v>
                </c:pt>
                <c:pt idx="43">
                  <c:v>612</c:v>
                </c:pt>
                <c:pt idx="44">
                  <c:v>628</c:v>
                </c:pt>
                <c:pt idx="45">
                  <c:v>644</c:v>
                </c:pt>
                <c:pt idx="46">
                  <c:v>660</c:v>
                </c:pt>
                <c:pt idx="47">
                  <c:v>676</c:v>
                </c:pt>
                <c:pt idx="48">
                  <c:v>692</c:v>
                </c:pt>
                <c:pt idx="50">
                  <c:v>800</c:v>
                </c:pt>
              </c:numCache>
            </c:numRef>
          </c:xVal>
          <c:yVal>
            <c:numRef>
              <c:f>Rstd!$N$58:$N$108</c:f>
              <c:numCache>
                <c:formatCode>0.0</c:formatCode>
                <c:ptCount val="51"/>
                <c:pt idx="0">
                  <c:v>0</c:v>
                </c:pt>
                <c:pt idx="1">
                  <c:v>0</c:v>
                </c:pt>
                <c:pt idx="2">
                  <c:v>0</c:v>
                </c:pt>
                <c:pt idx="3">
                  <c:v>0</c:v>
                </c:pt>
                <c:pt idx="4">
                  <c:v>0</c:v>
                </c:pt>
                <c:pt idx="5">
                  <c:v>0</c:v>
                </c:pt>
                <c:pt idx="6">
                  <c:v>0</c:v>
                </c:pt>
                <c:pt idx="7">
                  <c:v>0</c:v>
                </c:pt>
                <c:pt idx="8">
                  <c:v>0</c:v>
                </c:pt>
                <c:pt idx="9">
                  <c:v>0</c:v>
                </c:pt>
                <c:pt idx="10">
                  <c:v>7.2999999999999995E-2</c:v>
                </c:pt>
                <c:pt idx="11">
                  <c:v>0.34300000000000003</c:v>
                </c:pt>
                <c:pt idx="12">
                  <c:v>0.51500000000000001</c:v>
                </c:pt>
                <c:pt idx="13">
                  <c:v>0.82</c:v>
                </c:pt>
                <c:pt idx="14">
                  <c:v>1.07</c:v>
                </c:pt>
                <c:pt idx="15">
                  <c:v>1.623</c:v>
                </c:pt>
                <c:pt idx="16">
                  <c:v>1.917</c:v>
                </c:pt>
                <c:pt idx="17">
                  <c:v>2.4390000000000001</c:v>
                </c:pt>
                <c:pt idx="18">
                  <c:v>2.5960000000000001</c:v>
                </c:pt>
                <c:pt idx="19">
                  <c:v>3.0419999999999998</c:v>
                </c:pt>
                <c:pt idx="20">
                  <c:v>3.4350000000000001</c:v>
                </c:pt>
                <c:pt idx="21">
                  <c:v>3.6480000000000001</c:v>
                </c:pt>
                <c:pt idx="22">
                  <c:v>3.819</c:v>
                </c:pt>
                <c:pt idx="23">
                  <c:v>4.0039999999999996</c:v>
                </c:pt>
                <c:pt idx="24">
                  <c:v>4.359</c:v>
                </c:pt>
                <c:pt idx="26">
                  <c:v>4.4859999999999998</c:v>
                </c:pt>
                <c:pt idx="27">
                  <c:v>4.3070000000000004</c:v>
                </c:pt>
                <c:pt idx="28">
                  <c:v>4.5179999999999998</c:v>
                </c:pt>
                <c:pt idx="29">
                  <c:v>4.6479999999999997</c:v>
                </c:pt>
                <c:pt idx="30">
                  <c:v>4.4359999999999999</c:v>
                </c:pt>
                <c:pt idx="31">
                  <c:v>4.8869999999999996</c:v>
                </c:pt>
                <c:pt idx="32">
                  <c:v>4.8659999999999997</c:v>
                </c:pt>
                <c:pt idx="33">
                  <c:v>4.4390000000000001</c:v>
                </c:pt>
                <c:pt idx="34">
                  <c:v>4.7089999999999996</c:v>
                </c:pt>
                <c:pt idx="35">
                  <c:v>4.6859999999999999</c:v>
                </c:pt>
                <c:pt idx="36">
                  <c:v>5.0060000000000002</c:v>
                </c:pt>
                <c:pt idx="37">
                  <c:v>4.8789999999999996</c:v>
                </c:pt>
                <c:pt idx="38">
                  <c:v>5.0730000000000004</c:v>
                </c:pt>
                <c:pt idx="39">
                  <c:v>4.8780000000000001</c:v>
                </c:pt>
                <c:pt idx="40">
                  <c:v>5.0339999999999998</c:v>
                </c:pt>
                <c:pt idx="41">
                  <c:v>4.9710000000000001</c:v>
                </c:pt>
                <c:pt idx="42">
                  <c:v>4.891</c:v>
                </c:pt>
                <c:pt idx="43">
                  <c:v>5.0780000000000003</c:v>
                </c:pt>
                <c:pt idx="44">
                  <c:v>5.1379999999999999</c:v>
                </c:pt>
                <c:pt idx="45">
                  <c:v>5</c:v>
                </c:pt>
                <c:pt idx="46">
                  <c:v>5.16</c:v>
                </c:pt>
                <c:pt idx="47">
                  <c:v>4.8090000000000002</c:v>
                </c:pt>
                <c:pt idx="48">
                  <c:v>5.077</c:v>
                </c:pt>
                <c:pt idx="50">
                  <c:v>4.9792500000000004</c:v>
                </c:pt>
              </c:numCache>
            </c:numRef>
          </c:yVal>
          <c:smooth val="1"/>
        </c:ser>
        <c:ser>
          <c:idx val="6"/>
          <c:order val="6"/>
          <c:tx>
            <c:strRef>
              <c:f>Rstd!$O$57</c:f>
              <c:strCache>
                <c:ptCount val="1"/>
                <c:pt idx="0">
                  <c:v>Gd</c:v>
                </c:pt>
              </c:strCache>
            </c:strRef>
          </c:tx>
          <c:spPr>
            <a:ln w="6350">
              <a:solidFill>
                <a:srgbClr val="FF00FF"/>
              </a:solidFill>
            </a:ln>
          </c:spPr>
          <c:marker>
            <c:symbol val="star"/>
            <c:size val="3"/>
            <c:spPr>
              <a:noFill/>
              <a:ln w="12700">
                <a:solidFill>
                  <a:srgbClr val="FF00FF"/>
                </a:solidFill>
              </a:ln>
            </c:spPr>
          </c:marker>
          <c:dPt>
            <c:idx val="7"/>
            <c:bubble3D val="0"/>
          </c:dPt>
          <c:xVal>
            <c:numRef>
              <c:f>Rstd!$H$58:$H$108</c:f>
              <c:numCache>
                <c:formatCode>General</c:formatCode>
                <c:ptCount val="51"/>
                <c:pt idx="0">
                  <c:v>0</c:v>
                </c:pt>
                <c:pt idx="1">
                  <c:v>4</c:v>
                </c:pt>
                <c:pt idx="2">
                  <c:v>8</c:v>
                </c:pt>
                <c:pt idx="3">
                  <c:v>12</c:v>
                </c:pt>
                <c:pt idx="4">
                  <c:v>16</c:v>
                </c:pt>
                <c:pt idx="5">
                  <c:v>20</c:v>
                </c:pt>
                <c:pt idx="6">
                  <c:v>36</c:v>
                </c:pt>
                <c:pt idx="7">
                  <c:v>52</c:v>
                </c:pt>
                <c:pt idx="8">
                  <c:v>68</c:v>
                </c:pt>
                <c:pt idx="9">
                  <c:v>84</c:v>
                </c:pt>
                <c:pt idx="10">
                  <c:v>100</c:v>
                </c:pt>
                <c:pt idx="11">
                  <c:v>116</c:v>
                </c:pt>
                <c:pt idx="12">
                  <c:v>132</c:v>
                </c:pt>
                <c:pt idx="13">
                  <c:v>148</c:v>
                </c:pt>
                <c:pt idx="14">
                  <c:v>164</c:v>
                </c:pt>
                <c:pt idx="15">
                  <c:v>180</c:v>
                </c:pt>
                <c:pt idx="16">
                  <c:v>196</c:v>
                </c:pt>
                <c:pt idx="17">
                  <c:v>212</c:v>
                </c:pt>
                <c:pt idx="18">
                  <c:v>228</c:v>
                </c:pt>
                <c:pt idx="19">
                  <c:v>244</c:v>
                </c:pt>
                <c:pt idx="20">
                  <c:v>260</c:v>
                </c:pt>
                <c:pt idx="21">
                  <c:v>276</c:v>
                </c:pt>
                <c:pt idx="22">
                  <c:v>292</c:v>
                </c:pt>
                <c:pt idx="23">
                  <c:v>308</c:v>
                </c:pt>
                <c:pt idx="24">
                  <c:v>324</c:v>
                </c:pt>
                <c:pt idx="26">
                  <c:v>340</c:v>
                </c:pt>
                <c:pt idx="27">
                  <c:v>356</c:v>
                </c:pt>
                <c:pt idx="28">
                  <c:v>372</c:v>
                </c:pt>
                <c:pt idx="29">
                  <c:v>388</c:v>
                </c:pt>
                <c:pt idx="30">
                  <c:v>404</c:v>
                </c:pt>
                <c:pt idx="31">
                  <c:v>420</c:v>
                </c:pt>
                <c:pt idx="32">
                  <c:v>436</c:v>
                </c:pt>
                <c:pt idx="33">
                  <c:v>452</c:v>
                </c:pt>
                <c:pt idx="34">
                  <c:v>468</c:v>
                </c:pt>
                <c:pt idx="35">
                  <c:v>484</c:v>
                </c:pt>
                <c:pt idx="36">
                  <c:v>500</c:v>
                </c:pt>
                <c:pt idx="37">
                  <c:v>516</c:v>
                </c:pt>
                <c:pt idx="38">
                  <c:v>532</c:v>
                </c:pt>
                <c:pt idx="39">
                  <c:v>548</c:v>
                </c:pt>
                <c:pt idx="40">
                  <c:v>564</c:v>
                </c:pt>
                <c:pt idx="41">
                  <c:v>580</c:v>
                </c:pt>
                <c:pt idx="42">
                  <c:v>596</c:v>
                </c:pt>
                <c:pt idx="43">
                  <c:v>612</c:v>
                </c:pt>
                <c:pt idx="44">
                  <c:v>628</c:v>
                </c:pt>
                <c:pt idx="45">
                  <c:v>644</c:v>
                </c:pt>
                <c:pt idx="46">
                  <c:v>660</c:v>
                </c:pt>
                <c:pt idx="47">
                  <c:v>676</c:v>
                </c:pt>
                <c:pt idx="48">
                  <c:v>692</c:v>
                </c:pt>
                <c:pt idx="50">
                  <c:v>800</c:v>
                </c:pt>
              </c:numCache>
            </c:numRef>
          </c:xVal>
          <c:yVal>
            <c:numRef>
              <c:f>Rstd!$O$58:$O$108</c:f>
              <c:numCache>
                <c:formatCode>0.0</c:formatCode>
                <c:ptCount val="51"/>
                <c:pt idx="0">
                  <c:v>0</c:v>
                </c:pt>
                <c:pt idx="1">
                  <c:v>0</c:v>
                </c:pt>
                <c:pt idx="2">
                  <c:v>0</c:v>
                </c:pt>
                <c:pt idx="3">
                  <c:v>0</c:v>
                </c:pt>
                <c:pt idx="4">
                  <c:v>0</c:v>
                </c:pt>
                <c:pt idx="5">
                  <c:v>0</c:v>
                </c:pt>
                <c:pt idx="6">
                  <c:v>0</c:v>
                </c:pt>
                <c:pt idx="7">
                  <c:v>0</c:v>
                </c:pt>
                <c:pt idx="8">
                  <c:v>0</c:v>
                </c:pt>
                <c:pt idx="9">
                  <c:v>1.7999999999999999E-2</c:v>
                </c:pt>
                <c:pt idx="10">
                  <c:v>3.7999999999999999E-2</c:v>
                </c:pt>
                <c:pt idx="11">
                  <c:v>0.161</c:v>
                </c:pt>
                <c:pt idx="12">
                  <c:v>0.25600000000000001</c:v>
                </c:pt>
                <c:pt idx="13">
                  <c:v>0.46400000000000002</c:v>
                </c:pt>
                <c:pt idx="14">
                  <c:v>0.58499999999999996</c:v>
                </c:pt>
                <c:pt idx="15">
                  <c:v>0.81299999999999994</c:v>
                </c:pt>
                <c:pt idx="16">
                  <c:v>0.94899999999999995</c:v>
                </c:pt>
                <c:pt idx="17">
                  <c:v>1.2729999999999999</c:v>
                </c:pt>
                <c:pt idx="18">
                  <c:v>1.304</c:v>
                </c:pt>
                <c:pt idx="19">
                  <c:v>1.746</c:v>
                </c:pt>
                <c:pt idx="20">
                  <c:v>1.903</c:v>
                </c:pt>
                <c:pt idx="21">
                  <c:v>2.1520000000000001</c:v>
                </c:pt>
                <c:pt idx="22">
                  <c:v>2.3330000000000002</c:v>
                </c:pt>
                <c:pt idx="23">
                  <c:v>2.5219999999999998</c:v>
                </c:pt>
                <c:pt idx="24">
                  <c:v>2.6110000000000002</c:v>
                </c:pt>
                <c:pt idx="26">
                  <c:v>2.8250000000000002</c:v>
                </c:pt>
                <c:pt idx="27">
                  <c:v>2.7650000000000001</c:v>
                </c:pt>
                <c:pt idx="28">
                  <c:v>3.0750000000000002</c:v>
                </c:pt>
                <c:pt idx="29">
                  <c:v>3.1469999999999998</c:v>
                </c:pt>
                <c:pt idx="30">
                  <c:v>3.1459999999999999</c:v>
                </c:pt>
                <c:pt idx="31">
                  <c:v>3.5030000000000001</c:v>
                </c:pt>
                <c:pt idx="32">
                  <c:v>3.29</c:v>
                </c:pt>
                <c:pt idx="33">
                  <c:v>3.1629999999999998</c:v>
                </c:pt>
                <c:pt idx="34">
                  <c:v>3.3580000000000001</c:v>
                </c:pt>
                <c:pt idx="35">
                  <c:v>3.4769999999999999</c:v>
                </c:pt>
                <c:pt idx="36">
                  <c:v>3.7810000000000001</c:v>
                </c:pt>
                <c:pt idx="37">
                  <c:v>3.71</c:v>
                </c:pt>
                <c:pt idx="38">
                  <c:v>3.62</c:v>
                </c:pt>
                <c:pt idx="39">
                  <c:v>3.8340000000000001</c:v>
                </c:pt>
                <c:pt idx="40">
                  <c:v>3.806</c:v>
                </c:pt>
                <c:pt idx="41">
                  <c:v>3.8980000000000001</c:v>
                </c:pt>
                <c:pt idx="42">
                  <c:v>3.8109999999999999</c:v>
                </c:pt>
                <c:pt idx="43">
                  <c:v>3.9340000000000002</c:v>
                </c:pt>
                <c:pt idx="44">
                  <c:v>3.9940000000000002</c:v>
                </c:pt>
                <c:pt idx="45">
                  <c:v>3.911</c:v>
                </c:pt>
                <c:pt idx="46">
                  <c:v>4.056</c:v>
                </c:pt>
                <c:pt idx="47">
                  <c:v>3.8969999999999998</c:v>
                </c:pt>
                <c:pt idx="48">
                  <c:v>4.0469999999999997</c:v>
                </c:pt>
                <c:pt idx="50">
                  <c:v>4.1457499999999996</c:v>
                </c:pt>
              </c:numCache>
            </c:numRef>
          </c:yVal>
          <c:smooth val="1"/>
        </c:ser>
        <c:ser>
          <c:idx val="7"/>
          <c:order val="7"/>
          <c:tx>
            <c:strRef>
              <c:f>Rstd!$P$57</c:f>
              <c:strCache>
                <c:ptCount val="1"/>
                <c:pt idx="0">
                  <c:v>Dy</c:v>
                </c:pt>
              </c:strCache>
            </c:strRef>
          </c:tx>
          <c:spPr>
            <a:ln w="6350">
              <a:solidFill>
                <a:srgbClr val="00B0F0"/>
              </a:solidFill>
            </a:ln>
          </c:spPr>
          <c:marker>
            <c:symbol val="star"/>
            <c:size val="3"/>
            <c:spPr>
              <a:noFill/>
              <a:ln w="12700">
                <a:solidFill>
                  <a:schemeClr val="accent5"/>
                </a:solidFill>
              </a:ln>
            </c:spPr>
          </c:marker>
          <c:xVal>
            <c:numRef>
              <c:f>Rstd!$H$58:$H$108</c:f>
              <c:numCache>
                <c:formatCode>General</c:formatCode>
                <c:ptCount val="51"/>
                <c:pt idx="0">
                  <c:v>0</c:v>
                </c:pt>
                <c:pt idx="1">
                  <c:v>4</c:v>
                </c:pt>
                <c:pt idx="2">
                  <c:v>8</c:v>
                </c:pt>
                <c:pt idx="3">
                  <c:v>12</c:v>
                </c:pt>
                <c:pt idx="4">
                  <c:v>16</c:v>
                </c:pt>
                <c:pt idx="5">
                  <c:v>20</c:v>
                </c:pt>
                <c:pt idx="6">
                  <c:v>36</c:v>
                </c:pt>
                <c:pt idx="7">
                  <c:v>52</c:v>
                </c:pt>
                <c:pt idx="8">
                  <c:v>68</c:v>
                </c:pt>
                <c:pt idx="9">
                  <c:v>84</c:v>
                </c:pt>
                <c:pt idx="10">
                  <c:v>100</c:v>
                </c:pt>
                <c:pt idx="11">
                  <c:v>116</c:v>
                </c:pt>
                <c:pt idx="12">
                  <c:v>132</c:v>
                </c:pt>
                <c:pt idx="13">
                  <c:v>148</c:v>
                </c:pt>
                <c:pt idx="14">
                  <c:v>164</c:v>
                </c:pt>
                <c:pt idx="15">
                  <c:v>180</c:v>
                </c:pt>
                <c:pt idx="16">
                  <c:v>196</c:v>
                </c:pt>
                <c:pt idx="17">
                  <c:v>212</c:v>
                </c:pt>
                <c:pt idx="18">
                  <c:v>228</c:v>
                </c:pt>
                <c:pt idx="19">
                  <c:v>244</c:v>
                </c:pt>
                <c:pt idx="20">
                  <c:v>260</c:v>
                </c:pt>
                <c:pt idx="21">
                  <c:v>276</c:v>
                </c:pt>
                <c:pt idx="22">
                  <c:v>292</c:v>
                </c:pt>
                <c:pt idx="23">
                  <c:v>308</c:v>
                </c:pt>
                <c:pt idx="24">
                  <c:v>324</c:v>
                </c:pt>
                <c:pt idx="26">
                  <c:v>340</c:v>
                </c:pt>
                <c:pt idx="27">
                  <c:v>356</c:v>
                </c:pt>
                <c:pt idx="28">
                  <c:v>372</c:v>
                </c:pt>
                <c:pt idx="29">
                  <c:v>388</c:v>
                </c:pt>
                <c:pt idx="30">
                  <c:v>404</c:v>
                </c:pt>
                <c:pt idx="31">
                  <c:v>420</c:v>
                </c:pt>
                <c:pt idx="32">
                  <c:v>436</c:v>
                </c:pt>
                <c:pt idx="33">
                  <c:v>452</c:v>
                </c:pt>
                <c:pt idx="34">
                  <c:v>468</c:v>
                </c:pt>
                <c:pt idx="35">
                  <c:v>484</c:v>
                </c:pt>
                <c:pt idx="36">
                  <c:v>500</c:v>
                </c:pt>
                <c:pt idx="37">
                  <c:v>516</c:v>
                </c:pt>
                <c:pt idx="38">
                  <c:v>532</c:v>
                </c:pt>
                <c:pt idx="39">
                  <c:v>548</c:v>
                </c:pt>
                <c:pt idx="40">
                  <c:v>564</c:v>
                </c:pt>
                <c:pt idx="41">
                  <c:v>580</c:v>
                </c:pt>
                <c:pt idx="42">
                  <c:v>596</c:v>
                </c:pt>
                <c:pt idx="43">
                  <c:v>612</c:v>
                </c:pt>
                <c:pt idx="44">
                  <c:v>628</c:v>
                </c:pt>
                <c:pt idx="45">
                  <c:v>644</c:v>
                </c:pt>
                <c:pt idx="46">
                  <c:v>660</c:v>
                </c:pt>
                <c:pt idx="47">
                  <c:v>676</c:v>
                </c:pt>
                <c:pt idx="48">
                  <c:v>692</c:v>
                </c:pt>
                <c:pt idx="50">
                  <c:v>800</c:v>
                </c:pt>
              </c:numCache>
            </c:numRef>
          </c:xVal>
          <c:yVal>
            <c:numRef>
              <c:f>Rstd!$P$58:$P$108</c:f>
              <c:numCache>
                <c:formatCode>0.0</c:formatCode>
                <c:ptCount val="51"/>
                <c:pt idx="0">
                  <c:v>0</c:v>
                </c:pt>
                <c:pt idx="1">
                  <c:v>0</c:v>
                </c:pt>
                <c:pt idx="2">
                  <c:v>0</c:v>
                </c:pt>
                <c:pt idx="3">
                  <c:v>0</c:v>
                </c:pt>
                <c:pt idx="4">
                  <c:v>0</c:v>
                </c:pt>
                <c:pt idx="5">
                  <c:v>0</c:v>
                </c:pt>
                <c:pt idx="6">
                  <c:v>0</c:v>
                </c:pt>
                <c:pt idx="7">
                  <c:v>0</c:v>
                </c:pt>
                <c:pt idx="8">
                  <c:v>0</c:v>
                </c:pt>
                <c:pt idx="9">
                  <c:v>4.1000000000000002E-2</c:v>
                </c:pt>
                <c:pt idx="10">
                  <c:v>6.0999999999999999E-2</c:v>
                </c:pt>
                <c:pt idx="11">
                  <c:v>0.16300000000000001</c:v>
                </c:pt>
                <c:pt idx="12">
                  <c:v>0.3</c:v>
                </c:pt>
                <c:pt idx="13">
                  <c:v>0.34200000000000003</c:v>
                </c:pt>
                <c:pt idx="14">
                  <c:v>0.55800000000000005</c:v>
                </c:pt>
                <c:pt idx="15">
                  <c:v>0.82399999999999995</c:v>
                </c:pt>
                <c:pt idx="16">
                  <c:v>0.94699999999999995</c:v>
                </c:pt>
                <c:pt idx="17">
                  <c:v>1.2729999999999999</c:v>
                </c:pt>
                <c:pt idx="18">
                  <c:v>1.415</c:v>
                </c:pt>
                <c:pt idx="19">
                  <c:v>1.631</c:v>
                </c:pt>
                <c:pt idx="20">
                  <c:v>1.825</c:v>
                </c:pt>
                <c:pt idx="21">
                  <c:v>2.0750000000000002</c:v>
                </c:pt>
                <c:pt idx="22">
                  <c:v>2.2629999999999999</c:v>
                </c:pt>
                <c:pt idx="23">
                  <c:v>2.431</c:v>
                </c:pt>
                <c:pt idx="24">
                  <c:v>2.5550000000000002</c:v>
                </c:pt>
                <c:pt idx="26">
                  <c:v>2.8660000000000001</c:v>
                </c:pt>
                <c:pt idx="27">
                  <c:v>2.8149999999999999</c:v>
                </c:pt>
                <c:pt idx="28">
                  <c:v>3.036</c:v>
                </c:pt>
                <c:pt idx="29">
                  <c:v>2.9119999999999999</c:v>
                </c:pt>
                <c:pt idx="30">
                  <c:v>3.01</c:v>
                </c:pt>
                <c:pt idx="31">
                  <c:v>3.3650000000000002</c:v>
                </c:pt>
                <c:pt idx="32">
                  <c:v>3.4649999999999999</c:v>
                </c:pt>
                <c:pt idx="33">
                  <c:v>3.4079999999999999</c:v>
                </c:pt>
                <c:pt idx="34">
                  <c:v>3.4430000000000001</c:v>
                </c:pt>
                <c:pt idx="35">
                  <c:v>3.476</c:v>
                </c:pt>
                <c:pt idx="36">
                  <c:v>3.5459999999999998</c:v>
                </c:pt>
                <c:pt idx="37">
                  <c:v>3.6259999999999999</c:v>
                </c:pt>
                <c:pt idx="38">
                  <c:v>3.6970000000000001</c:v>
                </c:pt>
                <c:pt idx="39">
                  <c:v>3.746</c:v>
                </c:pt>
                <c:pt idx="40">
                  <c:v>3.8460000000000001</c:v>
                </c:pt>
                <c:pt idx="41">
                  <c:v>3.8820000000000001</c:v>
                </c:pt>
                <c:pt idx="42">
                  <c:v>3.7850000000000001</c:v>
                </c:pt>
                <c:pt idx="43">
                  <c:v>3.8140000000000001</c:v>
                </c:pt>
                <c:pt idx="44">
                  <c:v>3.8820000000000001</c:v>
                </c:pt>
                <c:pt idx="45">
                  <c:v>3.758</c:v>
                </c:pt>
                <c:pt idx="46">
                  <c:v>3.8540000000000001</c:v>
                </c:pt>
                <c:pt idx="47">
                  <c:v>3.9750000000000001</c:v>
                </c:pt>
                <c:pt idx="48">
                  <c:v>3.8620000000000001</c:v>
                </c:pt>
                <c:pt idx="50">
                  <c:v>4.2270000000000003</c:v>
                </c:pt>
              </c:numCache>
            </c:numRef>
          </c:yVal>
          <c:smooth val="1"/>
        </c:ser>
        <c:ser>
          <c:idx val="8"/>
          <c:order val="8"/>
          <c:tx>
            <c:strRef>
              <c:f>Rstd!$Q$57</c:f>
              <c:strCache>
                <c:ptCount val="1"/>
                <c:pt idx="0">
                  <c:v>Ho</c:v>
                </c:pt>
              </c:strCache>
            </c:strRef>
          </c:tx>
          <c:spPr>
            <a:ln w="6350">
              <a:solidFill>
                <a:srgbClr val="FFC000"/>
              </a:solidFill>
            </a:ln>
          </c:spPr>
          <c:marker>
            <c:symbol val="star"/>
            <c:size val="3"/>
            <c:spPr>
              <a:noFill/>
              <a:ln w="12700">
                <a:solidFill>
                  <a:srgbClr val="FFC000"/>
                </a:solidFill>
              </a:ln>
            </c:spPr>
          </c:marker>
          <c:xVal>
            <c:numRef>
              <c:f>Rstd!$H$58:$H$108</c:f>
              <c:numCache>
                <c:formatCode>General</c:formatCode>
                <c:ptCount val="51"/>
                <c:pt idx="0">
                  <c:v>0</c:v>
                </c:pt>
                <c:pt idx="1">
                  <c:v>4</c:v>
                </c:pt>
                <c:pt idx="2">
                  <c:v>8</c:v>
                </c:pt>
                <c:pt idx="3">
                  <c:v>12</c:v>
                </c:pt>
                <c:pt idx="4">
                  <c:v>16</c:v>
                </c:pt>
                <c:pt idx="5">
                  <c:v>20</c:v>
                </c:pt>
                <c:pt idx="6">
                  <c:v>36</c:v>
                </c:pt>
                <c:pt idx="7">
                  <c:v>52</c:v>
                </c:pt>
                <c:pt idx="8">
                  <c:v>68</c:v>
                </c:pt>
                <c:pt idx="9">
                  <c:v>84</c:v>
                </c:pt>
                <c:pt idx="10">
                  <c:v>100</c:v>
                </c:pt>
                <c:pt idx="11">
                  <c:v>116</c:v>
                </c:pt>
                <c:pt idx="12">
                  <c:v>132</c:v>
                </c:pt>
                <c:pt idx="13">
                  <c:v>148</c:v>
                </c:pt>
                <c:pt idx="14">
                  <c:v>164</c:v>
                </c:pt>
                <c:pt idx="15">
                  <c:v>180</c:v>
                </c:pt>
                <c:pt idx="16">
                  <c:v>196</c:v>
                </c:pt>
                <c:pt idx="17">
                  <c:v>212</c:v>
                </c:pt>
                <c:pt idx="18">
                  <c:v>228</c:v>
                </c:pt>
                <c:pt idx="19">
                  <c:v>244</c:v>
                </c:pt>
                <c:pt idx="20">
                  <c:v>260</c:v>
                </c:pt>
                <c:pt idx="21">
                  <c:v>276</c:v>
                </c:pt>
                <c:pt idx="22">
                  <c:v>292</c:v>
                </c:pt>
                <c:pt idx="23">
                  <c:v>308</c:v>
                </c:pt>
                <c:pt idx="24">
                  <c:v>324</c:v>
                </c:pt>
                <c:pt idx="26">
                  <c:v>340</c:v>
                </c:pt>
                <c:pt idx="27">
                  <c:v>356</c:v>
                </c:pt>
                <c:pt idx="28">
                  <c:v>372</c:v>
                </c:pt>
                <c:pt idx="29">
                  <c:v>388</c:v>
                </c:pt>
                <c:pt idx="30">
                  <c:v>404</c:v>
                </c:pt>
                <c:pt idx="31">
                  <c:v>420</c:v>
                </c:pt>
                <c:pt idx="32">
                  <c:v>436</c:v>
                </c:pt>
                <c:pt idx="33">
                  <c:v>452</c:v>
                </c:pt>
                <c:pt idx="34">
                  <c:v>468</c:v>
                </c:pt>
                <c:pt idx="35">
                  <c:v>484</c:v>
                </c:pt>
                <c:pt idx="36">
                  <c:v>500</c:v>
                </c:pt>
                <c:pt idx="37">
                  <c:v>516</c:v>
                </c:pt>
                <c:pt idx="38">
                  <c:v>532</c:v>
                </c:pt>
                <c:pt idx="39">
                  <c:v>548</c:v>
                </c:pt>
                <c:pt idx="40">
                  <c:v>564</c:v>
                </c:pt>
                <c:pt idx="41">
                  <c:v>580</c:v>
                </c:pt>
                <c:pt idx="42">
                  <c:v>596</c:v>
                </c:pt>
                <c:pt idx="43">
                  <c:v>612</c:v>
                </c:pt>
                <c:pt idx="44">
                  <c:v>628</c:v>
                </c:pt>
                <c:pt idx="45">
                  <c:v>644</c:v>
                </c:pt>
                <c:pt idx="46">
                  <c:v>660</c:v>
                </c:pt>
                <c:pt idx="47">
                  <c:v>676</c:v>
                </c:pt>
                <c:pt idx="48">
                  <c:v>692</c:v>
                </c:pt>
                <c:pt idx="50">
                  <c:v>800</c:v>
                </c:pt>
              </c:numCache>
            </c:numRef>
          </c:xVal>
          <c:yVal>
            <c:numRef>
              <c:f>Rstd!$Q$58:$Q$108</c:f>
              <c:numCache>
                <c:formatCode>0.0</c:formatCode>
                <c:ptCount val="51"/>
                <c:pt idx="0">
                  <c:v>0</c:v>
                </c:pt>
                <c:pt idx="1">
                  <c:v>0</c:v>
                </c:pt>
                <c:pt idx="2">
                  <c:v>0</c:v>
                </c:pt>
                <c:pt idx="3">
                  <c:v>2.9000000000000001E-2</c:v>
                </c:pt>
                <c:pt idx="4">
                  <c:v>0</c:v>
                </c:pt>
                <c:pt idx="5">
                  <c:v>0</c:v>
                </c:pt>
                <c:pt idx="6">
                  <c:v>2.1000000000000001E-2</c:v>
                </c:pt>
                <c:pt idx="7">
                  <c:v>2.7E-2</c:v>
                </c:pt>
                <c:pt idx="8">
                  <c:v>4.9000000000000002E-2</c:v>
                </c:pt>
                <c:pt idx="9">
                  <c:v>8.4000000000000005E-2</c:v>
                </c:pt>
                <c:pt idx="10">
                  <c:v>0.158</c:v>
                </c:pt>
                <c:pt idx="11">
                  <c:v>0.23899999999999999</c:v>
                </c:pt>
                <c:pt idx="12">
                  <c:v>0.38200000000000001</c:v>
                </c:pt>
                <c:pt idx="13">
                  <c:v>0.53300000000000003</c:v>
                </c:pt>
                <c:pt idx="14">
                  <c:v>0.753</c:v>
                </c:pt>
                <c:pt idx="15">
                  <c:v>0.99099999999999999</c:v>
                </c:pt>
                <c:pt idx="16">
                  <c:v>1.228</c:v>
                </c:pt>
                <c:pt idx="17">
                  <c:v>1.516</c:v>
                </c:pt>
                <c:pt idx="18">
                  <c:v>1.873</c:v>
                </c:pt>
                <c:pt idx="19">
                  <c:v>2.004</c:v>
                </c:pt>
                <c:pt idx="20">
                  <c:v>2.2160000000000002</c:v>
                </c:pt>
                <c:pt idx="21">
                  <c:v>2.4329999999999998</c:v>
                </c:pt>
                <c:pt idx="22">
                  <c:v>2.5990000000000002</c:v>
                </c:pt>
                <c:pt idx="23">
                  <c:v>2.8090000000000002</c:v>
                </c:pt>
                <c:pt idx="24">
                  <c:v>3.0049999999999999</c:v>
                </c:pt>
                <c:pt idx="26">
                  <c:v>3.254</c:v>
                </c:pt>
                <c:pt idx="27">
                  <c:v>3.4750000000000001</c:v>
                </c:pt>
                <c:pt idx="28">
                  <c:v>3.4209999999999998</c:v>
                </c:pt>
                <c:pt idx="29">
                  <c:v>3.3980000000000001</c:v>
                </c:pt>
                <c:pt idx="30">
                  <c:v>3.3420000000000001</c:v>
                </c:pt>
                <c:pt idx="31">
                  <c:v>3.69</c:v>
                </c:pt>
                <c:pt idx="32">
                  <c:v>4.1829999999999998</c:v>
                </c:pt>
                <c:pt idx="33">
                  <c:v>4.1440000000000001</c:v>
                </c:pt>
                <c:pt idx="34">
                  <c:v>3.9540000000000002</c:v>
                </c:pt>
                <c:pt idx="35">
                  <c:v>3.9510000000000001</c:v>
                </c:pt>
                <c:pt idx="36">
                  <c:v>3.9119999999999999</c:v>
                </c:pt>
                <c:pt idx="37">
                  <c:v>4.0369999999999999</c:v>
                </c:pt>
                <c:pt idx="38">
                  <c:v>4.1909999999999998</c:v>
                </c:pt>
                <c:pt idx="39">
                  <c:v>4.0549999999999997</c:v>
                </c:pt>
                <c:pt idx="40">
                  <c:v>4.1420000000000003</c:v>
                </c:pt>
                <c:pt idx="41">
                  <c:v>4.2009999999999996</c:v>
                </c:pt>
                <c:pt idx="42">
                  <c:v>4.0129999999999999</c:v>
                </c:pt>
                <c:pt idx="43">
                  <c:v>4.2270000000000003</c:v>
                </c:pt>
                <c:pt idx="44">
                  <c:v>4.2990000000000004</c:v>
                </c:pt>
                <c:pt idx="45">
                  <c:v>4.1500000000000004</c:v>
                </c:pt>
                <c:pt idx="46">
                  <c:v>4.2839999999999998</c:v>
                </c:pt>
                <c:pt idx="47">
                  <c:v>4.3470000000000004</c:v>
                </c:pt>
                <c:pt idx="48">
                  <c:v>4.2480000000000002</c:v>
                </c:pt>
                <c:pt idx="50">
                  <c:v>4.5962499999999995</c:v>
                </c:pt>
              </c:numCache>
            </c:numRef>
          </c:yVal>
          <c:smooth val="1"/>
        </c:ser>
        <c:ser>
          <c:idx val="9"/>
          <c:order val="9"/>
          <c:tx>
            <c:strRef>
              <c:f>Rstd!$R$57</c:f>
              <c:strCache>
                <c:ptCount val="1"/>
                <c:pt idx="0">
                  <c:v>Co</c:v>
                </c:pt>
              </c:strCache>
            </c:strRef>
          </c:tx>
          <c:spPr>
            <a:ln w="6350">
              <a:solidFill>
                <a:srgbClr val="7030A0"/>
              </a:solidFill>
              <a:prstDash val="sysDot"/>
            </a:ln>
          </c:spPr>
          <c:marker>
            <c:symbol val="circle"/>
            <c:size val="3"/>
            <c:spPr>
              <a:solidFill>
                <a:srgbClr val="7030A0"/>
              </a:solidFill>
              <a:ln w="6350">
                <a:solidFill>
                  <a:srgbClr val="7030A0"/>
                </a:solidFill>
              </a:ln>
            </c:spPr>
          </c:marker>
          <c:xVal>
            <c:numRef>
              <c:f>Rstd!$H$58:$H$108</c:f>
              <c:numCache>
                <c:formatCode>General</c:formatCode>
                <c:ptCount val="51"/>
                <c:pt idx="0">
                  <c:v>0</c:v>
                </c:pt>
                <c:pt idx="1">
                  <c:v>4</c:v>
                </c:pt>
                <c:pt idx="2">
                  <c:v>8</c:v>
                </c:pt>
                <c:pt idx="3">
                  <c:v>12</c:v>
                </c:pt>
                <c:pt idx="4">
                  <c:v>16</c:v>
                </c:pt>
                <c:pt idx="5">
                  <c:v>20</c:v>
                </c:pt>
                <c:pt idx="6">
                  <c:v>36</c:v>
                </c:pt>
                <c:pt idx="7">
                  <c:v>52</c:v>
                </c:pt>
                <c:pt idx="8">
                  <c:v>68</c:v>
                </c:pt>
                <c:pt idx="9">
                  <c:v>84</c:v>
                </c:pt>
                <c:pt idx="10">
                  <c:v>100</c:v>
                </c:pt>
                <c:pt idx="11">
                  <c:v>116</c:v>
                </c:pt>
                <c:pt idx="12">
                  <c:v>132</c:v>
                </c:pt>
                <c:pt idx="13">
                  <c:v>148</c:v>
                </c:pt>
                <c:pt idx="14">
                  <c:v>164</c:v>
                </c:pt>
                <c:pt idx="15">
                  <c:v>180</c:v>
                </c:pt>
                <c:pt idx="16">
                  <c:v>196</c:v>
                </c:pt>
                <c:pt idx="17">
                  <c:v>212</c:v>
                </c:pt>
                <c:pt idx="18">
                  <c:v>228</c:v>
                </c:pt>
                <c:pt idx="19">
                  <c:v>244</c:v>
                </c:pt>
                <c:pt idx="20">
                  <c:v>260</c:v>
                </c:pt>
                <c:pt idx="21">
                  <c:v>276</c:v>
                </c:pt>
                <c:pt idx="22">
                  <c:v>292</c:v>
                </c:pt>
                <c:pt idx="23">
                  <c:v>308</c:v>
                </c:pt>
                <c:pt idx="24">
                  <c:v>324</c:v>
                </c:pt>
                <c:pt idx="26">
                  <c:v>340</c:v>
                </c:pt>
                <c:pt idx="27">
                  <c:v>356</c:v>
                </c:pt>
                <c:pt idx="28">
                  <c:v>372</c:v>
                </c:pt>
                <c:pt idx="29">
                  <c:v>388</c:v>
                </c:pt>
                <c:pt idx="30">
                  <c:v>404</c:v>
                </c:pt>
                <c:pt idx="31">
                  <c:v>420</c:v>
                </c:pt>
                <c:pt idx="32">
                  <c:v>436</c:v>
                </c:pt>
                <c:pt idx="33">
                  <c:v>452</c:v>
                </c:pt>
                <c:pt idx="34">
                  <c:v>468</c:v>
                </c:pt>
                <c:pt idx="35">
                  <c:v>484</c:v>
                </c:pt>
                <c:pt idx="36">
                  <c:v>500</c:v>
                </c:pt>
                <c:pt idx="37">
                  <c:v>516</c:v>
                </c:pt>
                <c:pt idx="38">
                  <c:v>532</c:v>
                </c:pt>
                <c:pt idx="39">
                  <c:v>548</c:v>
                </c:pt>
                <c:pt idx="40">
                  <c:v>564</c:v>
                </c:pt>
                <c:pt idx="41">
                  <c:v>580</c:v>
                </c:pt>
                <c:pt idx="42">
                  <c:v>596</c:v>
                </c:pt>
                <c:pt idx="43">
                  <c:v>612</c:v>
                </c:pt>
                <c:pt idx="44">
                  <c:v>628</c:v>
                </c:pt>
                <c:pt idx="45">
                  <c:v>644</c:v>
                </c:pt>
                <c:pt idx="46">
                  <c:v>660</c:v>
                </c:pt>
                <c:pt idx="47">
                  <c:v>676</c:v>
                </c:pt>
                <c:pt idx="48">
                  <c:v>692</c:v>
                </c:pt>
                <c:pt idx="50">
                  <c:v>800</c:v>
                </c:pt>
              </c:numCache>
            </c:numRef>
          </c:xVal>
          <c:yVal>
            <c:numRef>
              <c:f>Rstd!$R$58:$R$108</c:f>
              <c:numCache>
                <c:formatCode>0.0</c:formatCode>
                <c:ptCount val="51"/>
                <c:pt idx="0">
                  <c:v>0</c:v>
                </c:pt>
                <c:pt idx="1">
                  <c:v>7.1999999999999995E-2</c:v>
                </c:pt>
                <c:pt idx="2">
                  <c:v>0.495</c:v>
                </c:pt>
                <c:pt idx="3">
                  <c:v>1.0960000000000001</c:v>
                </c:pt>
                <c:pt idx="4">
                  <c:v>1.85</c:v>
                </c:pt>
                <c:pt idx="5">
                  <c:v>2.7690000000000001</c:v>
                </c:pt>
                <c:pt idx="6">
                  <c:v>4.7480000000000002</c:v>
                </c:pt>
                <c:pt idx="7">
                  <c:v>5.1840000000000002</c:v>
                </c:pt>
                <c:pt idx="8">
                  <c:v>5.3890000000000002</c:v>
                </c:pt>
                <c:pt idx="9">
                  <c:v>5.367</c:v>
                </c:pt>
                <c:pt idx="10">
                  <c:v>5.2549999999999999</c:v>
                </c:pt>
                <c:pt idx="11">
                  <c:v>5.4050000000000002</c:v>
                </c:pt>
                <c:pt idx="12">
                  <c:v>5.4589999999999996</c:v>
                </c:pt>
                <c:pt idx="13">
                  <c:v>5.3040000000000003</c:v>
                </c:pt>
                <c:pt idx="14">
                  <c:v>5.1509999999999998</c:v>
                </c:pt>
                <c:pt idx="15">
                  <c:v>5.335</c:v>
                </c:pt>
                <c:pt idx="16">
                  <c:v>5.2590000000000003</c:v>
                </c:pt>
                <c:pt idx="17">
                  <c:v>5.2089999999999996</c:v>
                </c:pt>
                <c:pt idx="18">
                  <c:v>5.1230000000000002</c:v>
                </c:pt>
                <c:pt idx="19">
                  <c:v>5.226</c:v>
                </c:pt>
                <c:pt idx="20">
                  <c:v>5.3</c:v>
                </c:pt>
                <c:pt idx="21">
                  <c:v>5.2309999999999999</c:v>
                </c:pt>
                <c:pt idx="22">
                  <c:v>5.1520000000000001</c:v>
                </c:pt>
                <c:pt idx="23">
                  <c:v>5.0529999999999999</c:v>
                </c:pt>
                <c:pt idx="24">
                  <c:v>5.2080000000000002</c:v>
                </c:pt>
                <c:pt idx="26">
                  <c:v>5.3170000000000002</c:v>
                </c:pt>
                <c:pt idx="27">
                  <c:v>5.1859999999999999</c:v>
                </c:pt>
                <c:pt idx="28">
                  <c:v>5.1760000000000002</c:v>
                </c:pt>
                <c:pt idx="29">
                  <c:v>5.2290000000000001</c:v>
                </c:pt>
                <c:pt idx="30">
                  <c:v>4.9059999999999997</c:v>
                </c:pt>
                <c:pt idx="31">
                  <c:v>5.3470000000000004</c:v>
                </c:pt>
                <c:pt idx="32">
                  <c:v>5.2960000000000003</c:v>
                </c:pt>
                <c:pt idx="33">
                  <c:v>5.1550000000000002</c:v>
                </c:pt>
                <c:pt idx="34">
                  <c:v>5.1289999999999996</c:v>
                </c:pt>
                <c:pt idx="35">
                  <c:v>4.9829999999999997</c:v>
                </c:pt>
                <c:pt idx="36">
                  <c:v>5.2039999999999997</c:v>
                </c:pt>
                <c:pt idx="37">
                  <c:v>5.16</c:v>
                </c:pt>
                <c:pt idx="38">
                  <c:v>5.133</c:v>
                </c:pt>
                <c:pt idx="39">
                  <c:v>5.0629999999999997</c:v>
                </c:pt>
                <c:pt idx="40">
                  <c:v>5.17</c:v>
                </c:pt>
                <c:pt idx="41">
                  <c:v>5.1269999999999998</c:v>
                </c:pt>
                <c:pt idx="42">
                  <c:v>5.1040000000000001</c:v>
                </c:pt>
                <c:pt idx="43">
                  <c:v>5.0140000000000002</c:v>
                </c:pt>
                <c:pt idx="44">
                  <c:v>5.1989999999999998</c:v>
                </c:pt>
                <c:pt idx="45">
                  <c:v>5.0140000000000002</c:v>
                </c:pt>
                <c:pt idx="46">
                  <c:v>5.0919999999999996</c:v>
                </c:pt>
                <c:pt idx="47">
                  <c:v>5.0940000000000003</c:v>
                </c:pt>
                <c:pt idx="48">
                  <c:v>4.9870000000000001</c:v>
                </c:pt>
                <c:pt idx="50">
                  <c:v>5.1049999999999995</c:v>
                </c:pt>
              </c:numCache>
            </c:numRef>
          </c:yVal>
          <c:smooth val="1"/>
        </c:ser>
        <c:ser>
          <c:idx val="10"/>
          <c:order val="10"/>
          <c:tx>
            <c:strRef>
              <c:f>Rstd!$S$57</c:f>
              <c:strCache>
                <c:ptCount val="1"/>
                <c:pt idx="0">
                  <c:v>Th</c:v>
                </c:pt>
              </c:strCache>
            </c:strRef>
          </c:tx>
          <c:spPr>
            <a:ln w="6350">
              <a:solidFill>
                <a:srgbClr val="FF0000"/>
              </a:solidFill>
            </a:ln>
          </c:spPr>
          <c:marker>
            <c:symbol val="diamond"/>
            <c:size val="3"/>
            <c:spPr>
              <a:solidFill>
                <a:srgbClr val="FF0000"/>
              </a:solidFill>
              <a:ln w="12700">
                <a:solidFill>
                  <a:srgbClr val="FF0000"/>
                </a:solidFill>
              </a:ln>
            </c:spPr>
          </c:marker>
          <c:xVal>
            <c:numRef>
              <c:f>Rstd!$H$58:$H$108</c:f>
              <c:numCache>
                <c:formatCode>General</c:formatCode>
                <c:ptCount val="51"/>
                <c:pt idx="0">
                  <c:v>0</c:v>
                </c:pt>
                <c:pt idx="1">
                  <c:v>4</c:v>
                </c:pt>
                <c:pt idx="2">
                  <c:v>8</c:v>
                </c:pt>
                <c:pt idx="3">
                  <c:v>12</c:v>
                </c:pt>
                <c:pt idx="4">
                  <c:v>16</c:v>
                </c:pt>
                <c:pt idx="5">
                  <c:v>20</c:v>
                </c:pt>
                <c:pt idx="6">
                  <c:v>36</c:v>
                </c:pt>
                <c:pt idx="7">
                  <c:v>52</c:v>
                </c:pt>
                <c:pt idx="8">
                  <c:v>68</c:v>
                </c:pt>
                <c:pt idx="9">
                  <c:v>84</c:v>
                </c:pt>
                <c:pt idx="10">
                  <c:v>100</c:v>
                </c:pt>
                <c:pt idx="11">
                  <c:v>116</c:v>
                </c:pt>
                <c:pt idx="12">
                  <c:v>132</c:v>
                </c:pt>
                <c:pt idx="13">
                  <c:v>148</c:v>
                </c:pt>
                <c:pt idx="14">
                  <c:v>164</c:v>
                </c:pt>
                <c:pt idx="15">
                  <c:v>180</c:v>
                </c:pt>
                <c:pt idx="16">
                  <c:v>196</c:v>
                </c:pt>
                <c:pt idx="17">
                  <c:v>212</c:v>
                </c:pt>
                <c:pt idx="18">
                  <c:v>228</c:v>
                </c:pt>
                <c:pt idx="19">
                  <c:v>244</c:v>
                </c:pt>
                <c:pt idx="20">
                  <c:v>260</c:v>
                </c:pt>
                <c:pt idx="21">
                  <c:v>276</c:v>
                </c:pt>
                <c:pt idx="22">
                  <c:v>292</c:v>
                </c:pt>
                <c:pt idx="23">
                  <c:v>308</c:v>
                </c:pt>
                <c:pt idx="24">
                  <c:v>324</c:v>
                </c:pt>
                <c:pt idx="26">
                  <c:v>340</c:v>
                </c:pt>
                <c:pt idx="27">
                  <c:v>356</c:v>
                </c:pt>
                <c:pt idx="28">
                  <c:v>372</c:v>
                </c:pt>
                <c:pt idx="29">
                  <c:v>388</c:v>
                </c:pt>
                <c:pt idx="30">
                  <c:v>404</c:v>
                </c:pt>
                <c:pt idx="31">
                  <c:v>420</c:v>
                </c:pt>
                <c:pt idx="32">
                  <c:v>436</c:v>
                </c:pt>
                <c:pt idx="33">
                  <c:v>452</c:v>
                </c:pt>
                <c:pt idx="34">
                  <c:v>468</c:v>
                </c:pt>
                <c:pt idx="35">
                  <c:v>484</c:v>
                </c:pt>
                <c:pt idx="36">
                  <c:v>500</c:v>
                </c:pt>
                <c:pt idx="37">
                  <c:v>516</c:v>
                </c:pt>
                <c:pt idx="38">
                  <c:v>532</c:v>
                </c:pt>
                <c:pt idx="39">
                  <c:v>548</c:v>
                </c:pt>
                <c:pt idx="40">
                  <c:v>564</c:v>
                </c:pt>
                <c:pt idx="41">
                  <c:v>580</c:v>
                </c:pt>
                <c:pt idx="42">
                  <c:v>596</c:v>
                </c:pt>
                <c:pt idx="43">
                  <c:v>612</c:v>
                </c:pt>
                <c:pt idx="44">
                  <c:v>628</c:v>
                </c:pt>
                <c:pt idx="45">
                  <c:v>644</c:v>
                </c:pt>
                <c:pt idx="46">
                  <c:v>660</c:v>
                </c:pt>
                <c:pt idx="47">
                  <c:v>676</c:v>
                </c:pt>
                <c:pt idx="48">
                  <c:v>692</c:v>
                </c:pt>
                <c:pt idx="50">
                  <c:v>800</c:v>
                </c:pt>
              </c:numCache>
            </c:numRef>
          </c:xVal>
          <c:yVal>
            <c:numRef>
              <c:f>Rstd!$S$58:$S$108</c:f>
              <c:numCache>
                <c:formatCode>0.0</c:formatCode>
                <c:ptCount val="51"/>
                <c:pt idx="0">
                  <c:v>0</c:v>
                </c:pt>
                <c:pt idx="1">
                  <c:v>0</c:v>
                </c:pt>
                <c:pt idx="2">
                  <c:v>0</c:v>
                </c:pt>
                <c:pt idx="3">
                  <c:v>0</c:v>
                </c:pt>
                <c:pt idx="4">
                  <c:v>0</c:v>
                </c:pt>
                <c:pt idx="5">
                  <c:v>1.7999999999999999E-2</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6">
                  <c:v>0</c:v>
                </c:pt>
                <c:pt idx="27">
                  <c:v>0.03</c:v>
                </c:pt>
                <c:pt idx="28">
                  <c:v>0</c:v>
                </c:pt>
                <c:pt idx="29">
                  <c:v>0</c:v>
                </c:pt>
                <c:pt idx="30">
                  <c:v>0</c:v>
                </c:pt>
                <c:pt idx="31">
                  <c:v>4.2999999999999997E-2</c:v>
                </c:pt>
                <c:pt idx="32">
                  <c:v>1.7000000000000001E-2</c:v>
                </c:pt>
                <c:pt idx="33">
                  <c:v>0</c:v>
                </c:pt>
                <c:pt idx="34">
                  <c:v>0.04</c:v>
                </c:pt>
                <c:pt idx="35">
                  <c:v>4.2999999999999997E-2</c:v>
                </c:pt>
                <c:pt idx="36">
                  <c:v>2.4E-2</c:v>
                </c:pt>
                <c:pt idx="37">
                  <c:v>1.9E-2</c:v>
                </c:pt>
                <c:pt idx="38">
                  <c:v>0</c:v>
                </c:pt>
                <c:pt idx="39">
                  <c:v>3.4000000000000002E-2</c:v>
                </c:pt>
                <c:pt idx="40">
                  <c:v>3.1E-2</c:v>
                </c:pt>
                <c:pt idx="41">
                  <c:v>5.8999999999999997E-2</c:v>
                </c:pt>
                <c:pt idx="42">
                  <c:v>4.2000000000000003E-2</c:v>
                </c:pt>
                <c:pt idx="43">
                  <c:v>7.9000000000000001E-2</c:v>
                </c:pt>
                <c:pt idx="44">
                  <c:v>5.3999999999999999E-2</c:v>
                </c:pt>
                <c:pt idx="45">
                  <c:v>5.3999999999999999E-2</c:v>
                </c:pt>
                <c:pt idx="46">
                  <c:v>7.0999999999999994E-2</c:v>
                </c:pt>
                <c:pt idx="47">
                  <c:v>8.5000000000000006E-2</c:v>
                </c:pt>
                <c:pt idx="48">
                  <c:v>0.111</c:v>
                </c:pt>
                <c:pt idx="50">
                  <c:v>4.4779999999999998</c:v>
                </c:pt>
              </c:numCache>
            </c:numRef>
          </c:yVal>
          <c:smooth val="1"/>
        </c:ser>
        <c:dLbls>
          <c:showLegendKey val="0"/>
          <c:showVal val="0"/>
          <c:showCatName val="0"/>
          <c:showSerName val="0"/>
          <c:showPercent val="0"/>
          <c:showBubbleSize val="0"/>
        </c:dLbls>
        <c:axId val="260566016"/>
        <c:axId val="260646400"/>
      </c:scatterChart>
      <c:valAx>
        <c:axId val="260566016"/>
        <c:scaling>
          <c:orientation val="minMax"/>
          <c:max val="800"/>
          <c:min val="0"/>
        </c:scaling>
        <c:delete val="0"/>
        <c:axPos val="b"/>
        <c:title>
          <c:tx>
            <c:rich>
              <a:bodyPr/>
              <a:lstStyle/>
              <a:p>
                <a:pPr>
                  <a:defRPr/>
                </a:pPr>
                <a:r>
                  <a:rPr lang="es-AR"/>
                  <a:t>ml</a:t>
                </a:r>
              </a:p>
            </c:rich>
          </c:tx>
          <c:layout/>
          <c:overlay val="0"/>
        </c:title>
        <c:numFmt formatCode="@" sourceLinked="0"/>
        <c:majorTickMark val="out"/>
        <c:minorTickMark val="none"/>
        <c:tickLblPos val="nextTo"/>
        <c:crossAx val="260646400"/>
        <c:crosses val="autoZero"/>
        <c:crossBetween val="midCat"/>
      </c:valAx>
      <c:valAx>
        <c:axId val="260646400"/>
        <c:scaling>
          <c:orientation val="minMax"/>
          <c:max val="8"/>
          <c:min val="0"/>
        </c:scaling>
        <c:delete val="0"/>
        <c:axPos val="l"/>
        <c:title>
          <c:tx>
            <c:rich>
              <a:bodyPr rot="-5400000" vert="horz"/>
              <a:lstStyle/>
              <a:p>
                <a:pPr>
                  <a:defRPr/>
                </a:pPr>
                <a:r>
                  <a:rPr lang="en-US"/>
                  <a:t>ppm</a:t>
                </a:r>
              </a:p>
            </c:rich>
          </c:tx>
          <c:layout/>
          <c:overlay val="0"/>
        </c:title>
        <c:numFmt formatCode="#,##0" sourceLinked="0"/>
        <c:majorTickMark val="out"/>
        <c:minorTickMark val="none"/>
        <c:tickLblPos val="nextTo"/>
        <c:crossAx val="260566016"/>
        <c:crosses val="autoZero"/>
        <c:crossBetween val="midCat"/>
      </c:valAx>
    </c:plotArea>
    <c:legend>
      <c:legendPos val="r"/>
      <c:layout>
        <c:manualLayout>
          <c:xMode val="edge"/>
          <c:yMode val="edge"/>
          <c:x val="8.1459447198729801E-2"/>
          <c:y val="0.89489624263450795"/>
          <c:w val="0.8291783897383197"/>
          <c:h val="7.9287109887430277E-2"/>
        </c:manualLayout>
      </c:layout>
      <c:overlay val="1"/>
      <c:spPr>
        <a:solidFill>
          <a:schemeClr val="bg1">
            <a:lumMod val="95000"/>
          </a:schemeClr>
        </a:solidFill>
      </c:spPr>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01367521367521"/>
          <c:y val="3.9288888888888887E-2"/>
          <c:w val="0.7874789173789174"/>
          <c:h val="0.76244871794871782"/>
        </c:manualLayout>
      </c:layout>
      <c:scatterChart>
        <c:scatterStyle val="smoothMarker"/>
        <c:varyColors val="0"/>
        <c:ser>
          <c:idx val="0"/>
          <c:order val="0"/>
          <c:tx>
            <c:v>1</c:v>
          </c:tx>
          <c:spPr>
            <a:ln w="12700">
              <a:solidFill>
                <a:srgbClr val="0000FF"/>
              </a:solidFill>
            </a:ln>
          </c:spPr>
          <c:marker>
            <c:symbol val="diamond"/>
            <c:size val="7"/>
            <c:spPr>
              <a:solidFill>
                <a:srgbClr val="0000FF"/>
              </a:solidFill>
              <a:ln>
                <a:solidFill>
                  <a:srgbClr val="0000FF"/>
                </a:solidFill>
              </a:ln>
            </c:spPr>
          </c:marker>
          <c:xVal>
            <c:numRef>
              <c:f>'no irrad'!$G$92:$G$100</c:f>
              <c:numCache>
                <c:formatCode>General</c:formatCode>
                <c:ptCount val="9"/>
                <c:pt idx="0">
                  <c:v>0</c:v>
                </c:pt>
                <c:pt idx="1">
                  <c:v>2</c:v>
                </c:pt>
                <c:pt idx="2">
                  <c:v>5</c:v>
                </c:pt>
                <c:pt idx="3">
                  <c:v>7</c:v>
                </c:pt>
                <c:pt idx="4">
                  <c:v>10</c:v>
                </c:pt>
                <c:pt idx="5">
                  <c:v>20</c:v>
                </c:pt>
                <c:pt idx="6">
                  <c:v>30</c:v>
                </c:pt>
                <c:pt idx="7">
                  <c:v>40</c:v>
                </c:pt>
                <c:pt idx="8">
                  <c:v>50</c:v>
                </c:pt>
              </c:numCache>
            </c:numRef>
          </c:xVal>
          <c:yVal>
            <c:numRef>
              <c:f>'no irrad'!$H$92:$H$100</c:f>
              <c:numCache>
                <c:formatCode>General</c:formatCode>
                <c:ptCount val="9"/>
                <c:pt idx="0">
                  <c:v>38.14096</c:v>
                </c:pt>
                <c:pt idx="1">
                  <c:v>36.345410000000001</c:v>
                </c:pt>
                <c:pt idx="2">
                  <c:v>37.137749999999997</c:v>
                </c:pt>
                <c:pt idx="3">
                  <c:v>36.901060000000001</c:v>
                </c:pt>
                <c:pt idx="4">
                  <c:v>35.956229999999998</c:v>
                </c:pt>
                <c:pt idx="5">
                  <c:v>35.700960000000002</c:v>
                </c:pt>
                <c:pt idx="6">
                  <c:v>35.734690000000001</c:v>
                </c:pt>
                <c:pt idx="7">
                  <c:v>37.306780000000003</c:v>
                </c:pt>
                <c:pt idx="8">
                  <c:v>39.439689999999999</c:v>
                </c:pt>
              </c:numCache>
            </c:numRef>
          </c:yVal>
          <c:smooth val="1"/>
        </c:ser>
        <c:dLbls>
          <c:showLegendKey val="0"/>
          <c:showVal val="0"/>
          <c:showCatName val="0"/>
          <c:showSerName val="0"/>
          <c:showPercent val="0"/>
          <c:showBubbleSize val="0"/>
        </c:dLbls>
        <c:axId val="204789248"/>
        <c:axId val="205258752"/>
      </c:scatterChart>
      <c:scatterChart>
        <c:scatterStyle val="smoothMarker"/>
        <c:varyColors val="0"/>
        <c:ser>
          <c:idx val="1"/>
          <c:order val="1"/>
          <c:tx>
            <c:v>35</c:v>
          </c:tx>
          <c:spPr>
            <a:ln w="12700">
              <a:solidFill>
                <a:srgbClr val="FF0000"/>
              </a:solidFill>
            </a:ln>
          </c:spPr>
          <c:marker>
            <c:symbol val="square"/>
            <c:size val="7"/>
            <c:spPr>
              <a:solidFill>
                <a:srgbClr val="FF0000"/>
              </a:solidFill>
              <a:ln>
                <a:solidFill>
                  <a:srgbClr val="FF0000"/>
                </a:solidFill>
              </a:ln>
            </c:spPr>
          </c:marker>
          <c:xVal>
            <c:numRef>
              <c:f>'no irrad'!$G$102:$G$110</c:f>
              <c:numCache>
                <c:formatCode>General</c:formatCode>
                <c:ptCount val="9"/>
                <c:pt idx="0">
                  <c:v>0</c:v>
                </c:pt>
                <c:pt idx="1">
                  <c:v>2</c:v>
                </c:pt>
                <c:pt idx="2">
                  <c:v>5</c:v>
                </c:pt>
                <c:pt idx="3">
                  <c:v>7</c:v>
                </c:pt>
                <c:pt idx="4">
                  <c:v>10</c:v>
                </c:pt>
                <c:pt idx="5">
                  <c:v>20</c:v>
                </c:pt>
                <c:pt idx="6">
                  <c:v>30</c:v>
                </c:pt>
                <c:pt idx="7">
                  <c:v>40</c:v>
                </c:pt>
                <c:pt idx="8">
                  <c:v>50</c:v>
                </c:pt>
              </c:numCache>
            </c:numRef>
          </c:xVal>
          <c:yVal>
            <c:numRef>
              <c:f>'no irrad'!$H$102:$H$110</c:f>
              <c:numCache>
                <c:formatCode>General</c:formatCode>
                <c:ptCount val="9"/>
                <c:pt idx="0">
                  <c:v>37.526330000000002</c:v>
                </c:pt>
                <c:pt idx="1">
                  <c:v>33.909979999999997</c:v>
                </c:pt>
                <c:pt idx="2">
                  <c:v>36.334589999999999</c:v>
                </c:pt>
                <c:pt idx="3">
                  <c:v>35.716569999999997</c:v>
                </c:pt>
                <c:pt idx="4">
                  <c:v>35.027639999999998</c:v>
                </c:pt>
                <c:pt idx="5">
                  <c:v>34.101370000000003</c:v>
                </c:pt>
                <c:pt idx="6">
                  <c:v>33.461950000000002</c:v>
                </c:pt>
                <c:pt idx="7">
                  <c:v>34.818919999999999</c:v>
                </c:pt>
                <c:pt idx="8">
                  <c:v>36.30574</c:v>
                </c:pt>
              </c:numCache>
            </c:numRef>
          </c:yVal>
          <c:smooth val="1"/>
        </c:ser>
        <c:ser>
          <c:idx val="2"/>
          <c:order val="2"/>
          <c:tx>
            <c:v>200</c:v>
          </c:tx>
          <c:spPr>
            <a:ln w="12700">
              <a:solidFill>
                <a:srgbClr val="00B050"/>
              </a:solidFill>
            </a:ln>
          </c:spPr>
          <c:marker>
            <c:symbol val="triangle"/>
            <c:size val="7"/>
            <c:spPr>
              <a:solidFill>
                <a:srgbClr val="00B050"/>
              </a:solidFill>
              <a:ln>
                <a:solidFill>
                  <a:srgbClr val="00B050"/>
                </a:solidFill>
              </a:ln>
            </c:spPr>
          </c:marker>
          <c:xVal>
            <c:numRef>
              <c:f>'no irrad'!$G$112:$G$120</c:f>
              <c:numCache>
                <c:formatCode>General</c:formatCode>
                <c:ptCount val="9"/>
                <c:pt idx="0">
                  <c:v>0</c:v>
                </c:pt>
                <c:pt idx="1">
                  <c:v>2</c:v>
                </c:pt>
                <c:pt idx="2">
                  <c:v>5</c:v>
                </c:pt>
                <c:pt idx="3">
                  <c:v>7</c:v>
                </c:pt>
                <c:pt idx="4">
                  <c:v>10</c:v>
                </c:pt>
                <c:pt idx="5">
                  <c:v>20</c:v>
                </c:pt>
                <c:pt idx="6">
                  <c:v>30</c:v>
                </c:pt>
                <c:pt idx="7">
                  <c:v>40</c:v>
                </c:pt>
                <c:pt idx="8">
                  <c:v>50</c:v>
                </c:pt>
              </c:numCache>
            </c:numRef>
          </c:xVal>
          <c:yVal>
            <c:numRef>
              <c:f>'no irrad'!$H$112:$H$120</c:f>
              <c:numCache>
                <c:formatCode>General</c:formatCode>
                <c:ptCount val="9"/>
                <c:pt idx="0">
                  <c:v>37.098640000000003</c:v>
                </c:pt>
                <c:pt idx="1">
                  <c:v>33.054949999999998</c:v>
                </c:pt>
                <c:pt idx="2">
                  <c:v>35.595219999999998</c:v>
                </c:pt>
                <c:pt idx="3">
                  <c:v>34.763869999999997</c:v>
                </c:pt>
                <c:pt idx="4">
                  <c:v>34.031649999999999</c:v>
                </c:pt>
                <c:pt idx="5">
                  <c:v>32.74192</c:v>
                </c:pt>
                <c:pt idx="6">
                  <c:v>32.742370000000001</c:v>
                </c:pt>
                <c:pt idx="7">
                  <c:v>33.556019999999997</c:v>
                </c:pt>
                <c:pt idx="8">
                  <c:v>35.542380000000001</c:v>
                </c:pt>
              </c:numCache>
            </c:numRef>
          </c:yVal>
          <c:smooth val="1"/>
        </c:ser>
        <c:ser>
          <c:idx val="3"/>
          <c:order val="3"/>
          <c:tx>
            <c:v>400</c:v>
          </c:tx>
          <c:spPr>
            <a:ln w="12700">
              <a:solidFill>
                <a:srgbClr val="7030A0"/>
              </a:solidFill>
            </a:ln>
          </c:spPr>
          <c:marker>
            <c:symbol val="circle"/>
            <c:size val="7"/>
            <c:spPr>
              <a:solidFill>
                <a:srgbClr val="7030A0"/>
              </a:solidFill>
              <a:ln>
                <a:solidFill>
                  <a:srgbClr val="7030A0"/>
                </a:solidFill>
              </a:ln>
            </c:spPr>
          </c:marker>
          <c:xVal>
            <c:numRef>
              <c:f>'no irrad'!$G$123:$G$131</c:f>
              <c:numCache>
                <c:formatCode>General</c:formatCode>
                <c:ptCount val="9"/>
                <c:pt idx="0">
                  <c:v>0</c:v>
                </c:pt>
                <c:pt idx="1">
                  <c:v>2</c:v>
                </c:pt>
                <c:pt idx="2">
                  <c:v>5</c:v>
                </c:pt>
                <c:pt idx="3">
                  <c:v>7</c:v>
                </c:pt>
                <c:pt idx="4">
                  <c:v>10</c:v>
                </c:pt>
                <c:pt idx="5">
                  <c:v>20</c:v>
                </c:pt>
                <c:pt idx="6">
                  <c:v>30</c:v>
                </c:pt>
                <c:pt idx="7">
                  <c:v>40</c:v>
                </c:pt>
                <c:pt idx="8">
                  <c:v>50</c:v>
                </c:pt>
              </c:numCache>
            </c:numRef>
          </c:xVal>
          <c:yVal>
            <c:numRef>
              <c:f>'no irrad'!$H$123:$H$131</c:f>
              <c:numCache>
                <c:formatCode>General</c:formatCode>
                <c:ptCount val="9"/>
                <c:pt idx="0">
                  <c:v>37.156579999999998</c:v>
                </c:pt>
                <c:pt idx="1">
                  <c:v>33.308190000000003</c:v>
                </c:pt>
                <c:pt idx="2">
                  <c:v>35.769489999999998</c:v>
                </c:pt>
                <c:pt idx="3">
                  <c:v>35.624270000000003</c:v>
                </c:pt>
                <c:pt idx="4">
                  <c:v>34.762949999999996</c:v>
                </c:pt>
                <c:pt idx="5">
                  <c:v>32.751300000000001</c:v>
                </c:pt>
                <c:pt idx="6">
                  <c:v>32.77319</c:v>
                </c:pt>
                <c:pt idx="7">
                  <c:v>33.553440000000002</c:v>
                </c:pt>
                <c:pt idx="8">
                  <c:v>35.948689999999999</c:v>
                </c:pt>
              </c:numCache>
            </c:numRef>
          </c:yVal>
          <c:smooth val="1"/>
        </c:ser>
        <c:dLbls>
          <c:showLegendKey val="0"/>
          <c:showVal val="0"/>
          <c:showCatName val="0"/>
          <c:showSerName val="0"/>
          <c:showPercent val="0"/>
          <c:showBubbleSize val="0"/>
        </c:dLbls>
        <c:axId val="205262208"/>
        <c:axId val="205260672"/>
      </c:scatterChart>
      <c:valAx>
        <c:axId val="204789248"/>
        <c:scaling>
          <c:orientation val="minMax"/>
          <c:max val="50"/>
        </c:scaling>
        <c:delete val="0"/>
        <c:axPos val="b"/>
        <c:title>
          <c:tx>
            <c:rich>
              <a:bodyPr/>
              <a:lstStyle/>
              <a:p>
                <a:pPr>
                  <a:defRPr/>
                </a:pPr>
                <a:r>
                  <a:rPr lang="es-ES"/>
                  <a:t>mol % B</a:t>
                </a:r>
              </a:p>
            </c:rich>
          </c:tx>
          <c:layout/>
          <c:overlay val="0"/>
        </c:title>
        <c:numFmt formatCode="General" sourceLinked="1"/>
        <c:majorTickMark val="in"/>
        <c:minorTickMark val="none"/>
        <c:tickLblPos val="nextTo"/>
        <c:spPr>
          <a:ln>
            <a:solidFill>
              <a:schemeClr val="tx1"/>
            </a:solidFill>
          </a:ln>
        </c:spPr>
        <c:crossAx val="205258752"/>
        <c:crosses val="autoZero"/>
        <c:crossBetween val="midCat"/>
        <c:majorUnit val="10"/>
      </c:valAx>
      <c:valAx>
        <c:axId val="205258752"/>
        <c:scaling>
          <c:orientation val="minMax"/>
          <c:max val="40"/>
          <c:min val="28"/>
        </c:scaling>
        <c:delete val="0"/>
        <c:axPos val="l"/>
        <c:majorGridlines>
          <c:spPr>
            <a:ln>
              <a:noFill/>
            </a:ln>
          </c:spPr>
        </c:majorGridlines>
        <c:title>
          <c:tx>
            <c:rich>
              <a:bodyPr/>
              <a:lstStyle/>
              <a:p>
                <a:pPr>
                  <a:defRPr/>
                </a:pPr>
                <a:r>
                  <a:rPr lang="es-ES"/>
                  <a:t>d-spacing (Å)</a:t>
                </a:r>
              </a:p>
            </c:rich>
          </c:tx>
          <c:layout>
            <c:manualLayout>
              <c:xMode val="edge"/>
              <c:yMode val="edge"/>
              <c:x val="6.9830246913580247E-3"/>
              <c:y val="0.21821111111111111"/>
            </c:manualLayout>
          </c:layout>
          <c:overlay val="0"/>
        </c:title>
        <c:numFmt formatCode="General" sourceLinked="1"/>
        <c:majorTickMark val="in"/>
        <c:minorTickMark val="none"/>
        <c:tickLblPos val="nextTo"/>
        <c:spPr>
          <a:ln>
            <a:solidFill>
              <a:schemeClr val="tx1"/>
            </a:solidFill>
          </a:ln>
        </c:spPr>
        <c:crossAx val="204789248"/>
        <c:crosses val="autoZero"/>
        <c:crossBetween val="midCat"/>
      </c:valAx>
      <c:valAx>
        <c:axId val="205260672"/>
        <c:scaling>
          <c:orientation val="minMax"/>
        </c:scaling>
        <c:delete val="1"/>
        <c:axPos val="r"/>
        <c:numFmt formatCode="General" sourceLinked="1"/>
        <c:majorTickMark val="out"/>
        <c:minorTickMark val="none"/>
        <c:tickLblPos val="nextTo"/>
        <c:crossAx val="205262208"/>
        <c:crosses val="max"/>
        <c:crossBetween val="midCat"/>
      </c:valAx>
      <c:valAx>
        <c:axId val="205262208"/>
        <c:scaling>
          <c:orientation val="minMax"/>
        </c:scaling>
        <c:delete val="1"/>
        <c:axPos val="b"/>
        <c:numFmt formatCode="General" sourceLinked="1"/>
        <c:majorTickMark val="out"/>
        <c:minorTickMark val="none"/>
        <c:tickLblPos val="none"/>
        <c:crossAx val="205260672"/>
        <c:crosses val="autoZero"/>
        <c:crossBetween val="midCat"/>
      </c:valAx>
      <c:spPr>
        <a:noFill/>
        <a:ln>
          <a:solidFill>
            <a:schemeClr val="tx1"/>
          </a:solidFill>
        </a:ln>
      </c:spPr>
    </c:plotArea>
    <c:legend>
      <c:legendPos val="r"/>
      <c:layout>
        <c:manualLayout>
          <c:xMode val="edge"/>
          <c:yMode val="edge"/>
          <c:x val="0.19632901234567901"/>
          <c:y val="4.2953240740740757E-2"/>
          <c:w val="0.62319938271604935"/>
          <c:h val="0.13270648148148148"/>
        </c:manualLayout>
      </c:layout>
      <c:overlay val="0"/>
      <c:txPr>
        <a:bodyPr/>
        <a:lstStyle/>
        <a:p>
          <a:pPr>
            <a:defRPr sz="1000"/>
          </a:pPr>
          <a:endParaRPr lang="en-US"/>
        </a:p>
      </c:txPr>
    </c:legend>
    <c:plotVisOnly val="1"/>
    <c:dispBlanksAs val="gap"/>
    <c:showDLblsOverMax val="0"/>
  </c:chart>
  <c:spPr>
    <a:noFill/>
    <a:ln>
      <a:noFill/>
    </a:ln>
  </c:spPr>
  <c:txPr>
    <a:bodyPr/>
    <a:lstStyle/>
    <a:p>
      <a:pPr>
        <a:defRPr sz="1100" b="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22507122507"/>
          <c:y val="4.6815277777777768E-2"/>
          <c:w val="0.80433276353276351"/>
          <c:h val="0.71873472222222223"/>
        </c:manualLayout>
      </c:layout>
      <c:scatterChart>
        <c:scatterStyle val="smoothMarker"/>
        <c:varyColors val="0"/>
        <c:ser>
          <c:idx val="0"/>
          <c:order val="0"/>
          <c:tx>
            <c:v>not irrad</c:v>
          </c:tx>
          <c:spPr>
            <a:ln w="12700">
              <a:solidFill>
                <a:srgbClr val="0000FF"/>
              </a:solidFill>
            </a:ln>
          </c:spPr>
          <c:marker>
            <c:symbol val="diamond"/>
            <c:size val="7"/>
            <c:spPr>
              <a:solidFill>
                <a:srgbClr val="0000FF"/>
              </a:solidFill>
              <a:ln>
                <a:solidFill>
                  <a:srgbClr val="0000FF"/>
                </a:solidFill>
              </a:ln>
            </c:spPr>
          </c:marker>
          <c:xVal>
            <c:numRef>
              <c:f>irrad!$G$34:$G$42</c:f>
              <c:numCache>
                <c:formatCode>General</c:formatCode>
                <c:ptCount val="9"/>
                <c:pt idx="0">
                  <c:v>0</c:v>
                </c:pt>
                <c:pt idx="1">
                  <c:v>2</c:v>
                </c:pt>
                <c:pt idx="2">
                  <c:v>5</c:v>
                </c:pt>
                <c:pt idx="3">
                  <c:v>7</c:v>
                </c:pt>
                <c:pt idx="4">
                  <c:v>10</c:v>
                </c:pt>
                <c:pt idx="5">
                  <c:v>20</c:v>
                </c:pt>
                <c:pt idx="6">
                  <c:v>30</c:v>
                </c:pt>
                <c:pt idx="7">
                  <c:v>40</c:v>
                </c:pt>
                <c:pt idx="8">
                  <c:v>50</c:v>
                </c:pt>
              </c:numCache>
            </c:numRef>
          </c:xVal>
          <c:yVal>
            <c:numRef>
              <c:f>irrad!$H$34:$H$42</c:f>
              <c:numCache>
                <c:formatCode>General</c:formatCode>
                <c:ptCount val="9"/>
                <c:pt idx="0">
                  <c:v>37.156579999999998</c:v>
                </c:pt>
                <c:pt idx="1">
                  <c:v>33.308190000000003</c:v>
                </c:pt>
                <c:pt idx="2">
                  <c:v>35.769489999999998</c:v>
                </c:pt>
                <c:pt idx="3">
                  <c:v>35.624270000000003</c:v>
                </c:pt>
                <c:pt idx="4">
                  <c:v>34.762949999999996</c:v>
                </c:pt>
                <c:pt idx="5">
                  <c:v>32.751300000000001</c:v>
                </c:pt>
                <c:pt idx="6">
                  <c:v>32.77319</c:v>
                </c:pt>
                <c:pt idx="7">
                  <c:v>33.553440000000002</c:v>
                </c:pt>
                <c:pt idx="8">
                  <c:v>35.948689999999999</c:v>
                </c:pt>
              </c:numCache>
            </c:numRef>
          </c:yVal>
          <c:smooth val="1"/>
        </c:ser>
        <c:dLbls>
          <c:showLegendKey val="0"/>
          <c:showVal val="0"/>
          <c:showCatName val="0"/>
          <c:showSerName val="0"/>
          <c:showPercent val="0"/>
          <c:showBubbleSize val="0"/>
        </c:dLbls>
        <c:axId val="205297152"/>
        <c:axId val="205299712"/>
      </c:scatterChart>
      <c:scatterChart>
        <c:scatterStyle val="smoothMarker"/>
        <c:varyColors val="0"/>
        <c:ser>
          <c:idx val="1"/>
          <c:order val="1"/>
          <c:tx>
            <c:v>irrad 2 d</c:v>
          </c:tx>
          <c:spPr>
            <a:ln w="12700">
              <a:solidFill>
                <a:srgbClr val="FF0000"/>
              </a:solidFill>
            </a:ln>
          </c:spPr>
          <c:marker>
            <c:symbol val="square"/>
            <c:size val="7"/>
            <c:spPr>
              <a:solidFill>
                <a:srgbClr val="FF0000"/>
              </a:solidFill>
              <a:ln>
                <a:solidFill>
                  <a:srgbClr val="FF0000"/>
                </a:solidFill>
              </a:ln>
            </c:spPr>
          </c:marker>
          <c:xVal>
            <c:numRef>
              <c:f>irrad!$G$44:$G$52</c:f>
              <c:numCache>
                <c:formatCode>General</c:formatCode>
                <c:ptCount val="9"/>
                <c:pt idx="0">
                  <c:v>0</c:v>
                </c:pt>
                <c:pt idx="1">
                  <c:v>2</c:v>
                </c:pt>
                <c:pt idx="2">
                  <c:v>5</c:v>
                </c:pt>
                <c:pt idx="3">
                  <c:v>7</c:v>
                </c:pt>
                <c:pt idx="4">
                  <c:v>10</c:v>
                </c:pt>
                <c:pt idx="5">
                  <c:v>20</c:v>
                </c:pt>
                <c:pt idx="6">
                  <c:v>30</c:v>
                </c:pt>
                <c:pt idx="7">
                  <c:v>40</c:v>
                </c:pt>
                <c:pt idx="8">
                  <c:v>50</c:v>
                </c:pt>
              </c:numCache>
            </c:numRef>
          </c:xVal>
          <c:yVal>
            <c:numRef>
              <c:f>irrad!$H$44:$H$52</c:f>
              <c:numCache>
                <c:formatCode>General</c:formatCode>
                <c:ptCount val="9"/>
                <c:pt idx="0">
                  <c:v>36.767310000000002</c:v>
                </c:pt>
                <c:pt idx="1">
                  <c:v>33.186990000000002</c:v>
                </c:pt>
                <c:pt idx="2">
                  <c:v>35.47587</c:v>
                </c:pt>
                <c:pt idx="3">
                  <c:v>33.798999999999999</c:v>
                </c:pt>
                <c:pt idx="4">
                  <c:v>33.64284</c:v>
                </c:pt>
                <c:pt idx="5">
                  <c:v>32.439720000000001</c:v>
                </c:pt>
                <c:pt idx="6">
                  <c:v>31.60651</c:v>
                </c:pt>
                <c:pt idx="7">
                  <c:v>33.4315</c:v>
                </c:pt>
                <c:pt idx="8">
                  <c:v>34.458019999999998</c:v>
                </c:pt>
              </c:numCache>
            </c:numRef>
          </c:yVal>
          <c:smooth val="1"/>
        </c:ser>
        <c:ser>
          <c:idx val="2"/>
          <c:order val="2"/>
          <c:tx>
            <c:v>irrad 30 d</c:v>
          </c:tx>
          <c:spPr>
            <a:ln w="12700">
              <a:solidFill>
                <a:srgbClr val="00B050"/>
              </a:solidFill>
            </a:ln>
          </c:spPr>
          <c:marker>
            <c:symbol val="triangle"/>
            <c:size val="7"/>
            <c:spPr>
              <a:solidFill>
                <a:srgbClr val="00B050"/>
              </a:solidFill>
              <a:ln>
                <a:solidFill>
                  <a:srgbClr val="00B050"/>
                </a:solidFill>
              </a:ln>
            </c:spPr>
          </c:marker>
          <c:xVal>
            <c:numRef>
              <c:f>irrad!$G$54:$G$62</c:f>
              <c:numCache>
                <c:formatCode>General</c:formatCode>
                <c:ptCount val="9"/>
                <c:pt idx="0">
                  <c:v>0</c:v>
                </c:pt>
                <c:pt idx="1">
                  <c:v>2</c:v>
                </c:pt>
                <c:pt idx="2">
                  <c:v>5</c:v>
                </c:pt>
                <c:pt idx="3">
                  <c:v>7</c:v>
                </c:pt>
                <c:pt idx="4">
                  <c:v>10</c:v>
                </c:pt>
                <c:pt idx="5">
                  <c:v>20</c:v>
                </c:pt>
                <c:pt idx="6">
                  <c:v>30</c:v>
                </c:pt>
                <c:pt idx="7">
                  <c:v>40</c:v>
                </c:pt>
                <c:pt idx="8">
                  <c:v>50</c:v>
                </c:pt>
              </c:numCache>
            </c:numRef>
          </c:xVal>
          <c:yVal>
            <c:numRef>
              <c:f>irrad!$H$54:$H$62</c:f>
              <c:numCache>
                <c:formatCode>General</c:formatCode>
                <c:ptCount val="9"/>
                <c:pt idx="0">
                  <c:v>35.742330000000003</c:v>
                </c:pt>
                <c:pt idx="1">
                  <c:v>31.548870000000001</c:v>
                </c:pt>
                <c:pt idx="2">
                  <c:v>34.202930000000002</c:v>
                </c:pt>
                <c:pt idx="3">
                  <c:v>32.844099999999997</c:v>
                </c:pt>
                <c:pt idx="4">
                  <c:v>31.164639999999999</c:v>
                </c:pt>
                <c:pt idx="5">
                  <c:v>31.162030000000001</c:v>
                </c:pt>
                <c:pt idx="6">
                  <c:v>28.890989999999999</c:v>
                </c:pt>
                <c:pt idx="7">
                  <c:v>30.59149</c:v>
                </c:pt>
                <c:pt idx="8">
                  <c:v>31.738790000000002</c:v>
                </c:pt>
              </c:numCache>
            </c:numRef>
          </c:yVal>
          <c:smooth val="1"/>
        </c:ser>
        <c:dLbls>
          <c:showLegendKey val="0"/>
          <c:showVal val="0"/>
          <c:showCatName val="0"/>
          <c:showSerName val="0"/>
          <c:showPercent val="0"/>
          <c:showBubbleSize val="0"/>
        </c:dLbls>
        <c:axId val="205303168"/>
        <c:axId val="205301632"/>
      </c:scatterChart>
      <c:valAx>
        <c:axId val="205297152"/>
        <c:scaling>
          <c:orientation val="minMax"/>
          <c:max val="50"/>
        </c:scaling>
        <c:delete val="0"/>
        <c:axPos val="b"/>
        <c:title>
          <c:tx>
            <c:rich>
              <a:bodyPr/>
              <a:lstStyle/>
              <a:p>
                <a:pPr>
                  <a:defRPr/>
                </a:pPr>
                <a:r>
                  <a:rPr lang="es-ES"/>
                  <a:t>mol % B</a:t>
                </a:r>
              </a:p>
            </c:rich>
          </c:tx>
          <c:layout/>
          <c:overlay val="0"/>
        </c:title>
        <c:numFmt formatCode="General" sourceLinked="1"/>
        <c:majorTickMark val="in"/>
        <c:minorTickMark val="none"/>
        <c:tickLblPos val="nextTo"/>
        <c:spPr>
          <a:ln>
            <a:solidFill>
              <a:schemeClr val="tx1"/>
            </a:solidFill>
          </a:ln>
        </c:spPr>
        <c:crossAx val="205299712"/>
        <c:crosses val="autoZero"/>
        <c:crossBetween val="midCat"/>
        <c:majorUnit val="10"/>
      </c:valAx>
      <c:valAx>
        <c:axId val="205299712"/>
        <c:scaling>
          <c:orientation val="minMax"/>
          <c:max val="40"/>
          <c:min val="28"/>
        </c:scaling>
        <c:delete val="0"/>
        <c:axPos val="l"/>
        <c:majorGridlines>
          <c:spPr>
            <a:ln>
              <a:noFill/>
            </a:ln>
          </c:spPr>
        </c:majorGridlines>
        <c:title>
          <c:tx>
            <c:rich>
              <a:bodyPr/>
              <a:lstStyle/>
              <a:p>
                <a:pPr>
                  <a:defRPr/>
                </a:pPr>
                <a:r>
                  <a:rPr lang="es-ES"/>
                  <a:t>d-spacing (Å)</a:t>
                </a:r>
              </a:p>
            </c:rich>
          </c:tx>
          <c:layout>
            <c:manualLayout>
              <c:xMode val="edge"/>
              <c:yMode val="edge"/>
              <c:x val="5.7635802469135815E-3"/>
              <c:y val="0.23975092592592595"/>
            </c:manualLayout>
          </c:layout>
          <c:overlay val="0"/>
        </c:title>
        <c:numFmt formatCode="General" sourceLinked="1"/>
        <c:majorTickMark val="in"/>
        <c:minorTickMark val="none"/>
        <c:tickLblPos val="nextTo"/>
        <c:spPr>
          <a:ln>
            <a:solidFill>
              <a:schemeClr val="tx1"/>
            </a:solidFill>
          </a:ln>
        </c:spPr>
        <c:crossAx val="205297152"/>
        <c:crosses val="autoZero"/>
        <c:crossBetween val="midCat"/>
      </c:valAx>
      <c:valAx>
        <c:axId val="205301632"/>
        <c:scaling>
          <c:orientation val="minMax"/>
        </c:scaling>
        <c:delete val="1"/>
        <c:axPos val="r"/>
        <c:numFmt formatCode="General" sourceLinked="1"/>
        <c:majorTickMark val="out"/>
        <c:minorTickMark val="none"/>
        <c:tickLblPos val="nextTo"/>
        <c:crossAx val="205303168"/>
        <c:crosses val="max"/>
        <c:crossBetween val="midCat"/>
      </c:valAx>
      <c:valAx>
        <c:axId val="205303168"/>
        <c:scaling>
          <c:orientation val="minMax"/>
        </c:scaling>
        <c:delete val="1"/>
        <c:axPos val="b"/>
        <c:numFmt formatCode="General" sourceLinked="1"/>
        <c:majorTickMark val="out"/>
        <c:minorTickMark val="none"/>
        <c:tickLblPos val="none"/>
        <c:crossAx val="205301632"/>
        <c:crosses val="autoZero"/>
        <c:crossBetween val="midCat"/>
      </c:valAx>
      <c:spPr>
        <a:noFill/>
        <a:ln>
          <a:solidFill>
            <a:schemeClr val="tx1"/>
          </a:solidFill>
        </a:ln>
      </c:spPr>
    </c:plotArea>
    <c:legend>
      <c:legendPos val="r"/>
      <c:layout>
        <c:manualLayout>
          <c:xMode val="edge"/>
          <c:yMode val="edge"/>
          <c:x val="0.36799845679012344"/>
          <c:y val="9.1347222222222219E-2"/>
          <c:w val="0.38183837256563402"/>
          <c:h val="0.25394319043452901"/>
        </c:manualLayout>
      </c:layout>
      <c:overlay val="0"/>
      <c:txPr>
        <a:bodyPr/>
        <a:lstStyle/>
        <a:p>
          <a:pPr>
            <a:defRPr sz="1000"/>
          </a:pPr>
          <a:endParaRPr lang="en-US"/>
        </a:p>
      </c:txPr>
    </c:legend>
    <c:plotVisOnly val="1"/>
    <c:dispBlanksAs val="gap"/>
    <c:showDLblsOverMax val="0"/>
  </c:chart>
  <c:spPr>
    <a:noFill/>
    <a:ln>
      <a:noFill/>
    </a:ln>
  </c:spPr>
  <c:txPr>
    <a:bodyPr/>
    <a:lstStyle/>
    <a:p>
      <a:pPr>
        <a:defRPr sz="1100" b="0">
          <a:latin typeface="Arial" panose="020B0604020202020204" pitchFamily="34" charset="0"/>
          <a:cs typeface="Arial" panose="020B0604020202020204" pitchFamily="34" charset="0"/>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3" dt="2015-10-02T14:41:16.363" idx="27">
    <p:pos x="2701" y="2495"/>
    <p:text>
NEA
The Supply of Medical Radioisotopes
An Economic Study of the Molybdenum-99 Supply Chain.
OECD 2010
P 111</p:text>
  </p:cm>
  <p:cm authorId="3" dt="2015-11-25T08:23:54.131" idx="28">
    <p:pos x="5057" y="251"/>
    <p:text>Hamilton Crowne Plaza
Washington D. C.
Future Supply Options of 99Mo and 99mTc
Mark Fronteraa, Aaron Bernsteinb, Tomas Erikssond, Mathilde Figonb, Karin Granathd, Martin
Orbed, Charlie Shanksb, Erik Stromqvistd, Julie Woodlandc, Peter Zavodszkya, Uno Zetterbergd
aGE Global Research Center, Niskayuna, NY 12309 USA
bGE Healthcare Global Supply Chain, Arlington Heights, IL 60004 USA
cGE Healthcare Life Sciences, Amersham, England UK
dGE Healthcare Cyclotrons, Uppsala, Sweden</p:text>
  </p:cm>
</p:cmLst>
</file>

<file path=ppt/comments/comment2.xml><?xml version="1.0" encoding="utf-8"?>
<p:cmLst xmlns:a="http://schemas.openxmlformats.org/drawingml/2006/main" xmlns:r="http://schemas.openxmlformats.org/officeDocument/2006/relationships" xmlns:p="http://schemas.openxmlformats.org/presentationml/2006/main">
  <p:cm authorId="3" dt="2015-10-05T11:08:43.180" idx="88">
    <p:pos x="2417" y="2709"/>
    <p:text>D.M. Levins, P. Airey, B. Breadner, P. Bull, A. Camilleri, L. Dimitrovski, T. Gorman, J. Harries, R. Innes, E. Jarquin, G. Jay, A. Ridal, A. Smith
ANSTO's Radioactive Waste Management Policy Preliminary Environmental Review 
ANSTO/E728
May 1996
</p:text>
  </p:cm>
</p:cmLst>
</file>

<file path=ppt/comments/comment3.xml><?xml version="1.0" encoding="utf-8"?>
<p:cmLst xmlns:a="http://schemas.openxmlformats.org/drawingml/2006/main" xmlns:r="http://schemas.openxmlformats.org/officeDocument/2006/relationships" xmlns:p="http://schemas.openxmlformats.org/presentationml/2006/main">
  <p:cm authorId="3" dt="2016-09-06T13:52:33.992" idx="85">
    <p:pos x="5321" y="318"/>
    <p:text>http://mathworld.wolfram.com/SpherePacking.html</p:text>
  </p:cm>
</p:cmLst>
</file>

<file path=ppt/comments/comment4.xml><?xml version="1.0" encoding="utf-8"?>
<p:cmLst xmlns:a="http://schemas.openxmlformats.org/drawingml/2006/main" xmlns:r="http://schemas.openxmlformats.org/officeDocument/2006/relationships" xmlns:p="http://schemas.openxmlformats.org/presentationml/2006/main">
  <p:cm authorId="3" dt="2016-08-14T09:45:01.733" idx="84">
    <p:pos x="4567" y="1190"/>
    <p:text>NRC
Medical Isotope Production with Highy Enriched Uranium
www.nap.edu
Appemdix D p 186</p:text>
  </p:cm>
</p:cmLst>
</file>

<file path=ppt/comments/comment5.xml><?xml version="1.0" encoding="utf-8"?>
<p:cmLst xmlns:a="http://schemas.openxmlformats.org/drawingml/2006/main" xmlns:r="http://schemas.openxmlformats.org/officeDocument/2006/relationships" xmlns:p="http://schemas.openxmlformats.org/presentationml/2006/main">
  <p:cm authorId="3" dt="2016-05-30T14:05:34.942" idx="82">
    <p:pos x="5306" y="908"/>
    <p:text>Carbothermal Synthesis of Submicrometer Zirconium Carbide from
Polyzirconoxane and Phenolic Resin by the Facile One-Pot Reaction
Chunlei Yan, Rongjun Liu,† Yingbin Cao, Changrui Zhang, and Deke Zhang
J. Am. Ceram. Soc., 2012, 95(11) 3366–3369</p:text>
  </p:cm>
</p:cmLst>
</file>

<file path=ppt/drawings/_rels/vmlDrawing1.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4" Type="http://schemas.openxmlformats.org/officeDocument/2006/relationships/image" Target="../media/image6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D1DD0C-59B2-4DE7-BBEE-A5B7E37339BF}" type="datetimeFigureOut">
              <a:rPr lang="en-US" smtClean="0"/>
              <a:pPr/>
              <a:t>01-Nov-17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3B5151-928D-41E0-99EB-988AC4F038F3}" type="slidenum">
              <a:rPr lang="en-US" smtClean="0"/>
              <a:pPr/>
              <a:t>‹#›</a:t>
            </a:fld>
            <a:endParaRPr lang="en-US"/>
          </a:p>
        </p:txBody>
      </p:sp>
    </p:spTree>
    <p:extLst>
      <p:ext uri="{BB962C8B-B14F-4D97-AF65-F5344CB8AC3E}">
        <p14:creationId xmlns:p14="http://schemas.microsoft.com/office/powerpoint/2010/main" val="380853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b.cnea.gov.ar/index.php/proyecto-ra-10/61-espanol/proyectos/ra-10/278-objetivos-y-meta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cnea.gov.ar/RA10-objetivosymeta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https://www.youtube.com/watch?v=rw9zbeHEXY8</a:t>
            </a:r>
            <a:endParaRPr lang="en-US" dirty="0"/>
          </a:p>
        </p:txBody>
      </p:sp>
      <p:sp>
        <p:nvSpPr>
          <p:cNvPr id="4" name="Slide Number Placeholder 3"/>
          <p:cNvSpPr>
            <a:spLocks noGrp="1"/>
          </p:cNvSpPr>
          <p:nvPr>
            <p:ph type="sldNum" sz="quarter" idx="10"/>
          </p:nvPr>
        </p:nvSpPr>
        <p:spPr/>
        <p:txBody>
          <a:bodyPr/>
          <a:lstStyle/>
          <a:p>
            <a:fld id="{333B5151-928D-41E0-99EB-988AC4F038F3}" type="slidenum">
              <a:rPr lang="en-US" smtClean="0"/>
              <a:pPr/>
              <a:t>4</a:t>
            </a:fld>
            <a:endParaRPr lang="en-US"/>
          </a:p>
        </p:txBody>
      </p:sp>
    </p:spTree>
    <p:extLst>
      <p:ext uri="{BB962C8B-B14F-4D97-AF65-F5344CB8AC3E}">
        <p14:creationId xmlns:p14="http://schemas.microsoft.com/office/powerpoint/2010/main" val="1728920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A. </a:t>
            </a:r>
            <a:r>
              <a:rPr lang="en-US" sz="1200" dirty="0" err="1" smtClean="0"/>
              <a:t>Sameh</a:t>
            </a:r>
            <a:r>
              <a:rPr lang="en-US" sz="1200" dirty="0" smtClean="0"/>
              <a:t> &amp; H.J. Ache, Production Techniques of</a:t>
            </a:r>
            <a:r>
              <a:rPr lang="en-US" sz="1200" baseline="0" dirty="0" smtClean="0"/>
              <a:t> </a:t>
            </a:r>
            <a:r>
              <a:rPr lang="en-US" sz="1200" dirty="0" smtClean="0"/>
              <a:t>Fission Molybdenum-99, </a:t>
            </a:r>
            <a:r>
              <a:rPr lang="en-US" sz="1200" dirty="0" err="1" smtClean="0"/>
              <a:t>Radiochimica</a:t>
            </a:r>
            <a:r>
              <a:rPr lang="en-US" sz="1200" dirty="0" smtClean="0"/>
              <a:t> </a:t>
            </a:r>
            <a:r>
              <a:rPr lang="en-US" sz="1200" dirty="0" err="1" smtClean="0"/>
              <a:t>Acta</a:t>
            </a:r>
            <a:r>
              <a:rPr lang="en-US" sz="1200" dirty="0" smtClean="0"/>
              <a:t> 1987, 41, 65-72. </a:t>
            </a:r>
          </a:p>
          <a:p>
            <a:endParaRPr lang="en-US" dirty="0"/>
          </a:p>
        </p:txBody>
      </p:sp>
      <p:sp>
        <p:nvSpPr>
          <p:cNvPr id="4" name="Slide Number Placeholder 3"/>
          <p:cNvSpPr>
            <a:spLocks noGrp="1"/>
          </p:cNvSpPr>
          <p:nvPr>
            <p:ph type="sldNum" sz="quarter" idx="10"/>
          </p:nvPr>
        </p:nvSpPr>
        <p:spPr/>
        <p:txBody>
          <a:bodyPr/>
          <a:lstStyle/>
          <a:p>
            <a:fld id="{333B5151-928D-41E0-99EB-988AC4F038F3}" type="slidenum">
              <a:rPr lang="en-US" smtClean="0"/>
              <a:pPr/>
              <a:t>34</a:t>
            </a:fld>
            <a:endParaRPr lang="en-US"/>
          </a:p>
        </p:txBody>
      </p:sp>
    </p:spTree>
    <p:extLst>
      <p:ext uri="{BB962C8B-B14F-4D97-AF65-F5344CB8AC3E}">
        <p14:creationId xmlns:p14="http://schemas.microsoft.com/office/powerpoint/2010/main" val="128565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Five production runs per week totaling 675 Ci (25,000 </a:t>
            </a:r>
            <a:r>
              <a:rPr lang="en-US" sz="1200" dirty="0" err="1" smtClean="0"/>
              <a:t>GBq</a:t>
            </a:r>
            <a:r>
              <a:rPr lang="en-US" sz="1200" dirty="0" smtClean="0"/>
              <a:t>) at EOB. </a:t>
            </a:r>
            <a:r>
              <a:rPr lang="en-AU" sz="1200" dirty="0" smtClean="0">
                <a:solidFill>
                  <a:srgbClr val="0000FF"/>
                </a:solidFill>
              </a:rPr>
              <a:t>Simple acid-side process that served for 50 years that could</a:t>
            </a:r>
            <a:r>
              <a:rPr lang="en-AU" sz="1200" baseline="0" dirty="0" smtClean="0">
                <a:solidFill>
                  <a:srgbClr val="0000FF"/>
                </a:solidFill>
              </a:rPr>
              <a:t> </a:t>
            </a:r>
            <a:r>
              <a:rPr lang="en-AU" sz="1200" dirty="0" smtClean="0">
                <a:solidFill>
                  <a:srgbClr val="0000FF"/>
                </a:solidFill>
              </a:rPr>
              <a:t>be improved with better solid-extractants, i.e. to replace alumina.</a:t>
            </a:r>
            <a:endParaRPr lang="en-US" sz="1200" dirty="0" smtClean="0">
              <a:solidFill>
                <a:srgbClr val="0000FF"/>
              </a:solidFill>
            </a:endParaRPr>
          </a:p>
          <a:p>
            <a:endParaRPr lang="en-US" sz="1200" dirty="0"/>
          </a:p>
        </p:txBody>
      </p:sp>
      <p:sp>
        <p:nvSpPr>
          <p:cNvPr id="4" name="Slide Number Placeholder 3"/>
          <p:cNvSpPr>
            <a:spLocks noGrp="1"/>
          </p:cNvSpPr>
          <p:nvPr>
            <p:ph type="sldNum" sz="quarter" idx="10"/>
          </p:nvPr>
        </p:nvSpPr>
        <p:spPr/>
        <p:txBody>
          <a:bodyPr/>
          <a:lstStyle/>
          <a:p>
            <a:fld id="{333B5151-928D-41E0-99EB-988AC4F038F3}" type="slidenum">
              <a:rPr lang="en-US" smtClean="0"/>
              <a:pPr/>
              <a:t>35</a:t>
            </a:fld>
            <a:endParaRPr lang="en-US"/>
          </a:p>
        </p:txBody>
      </p:sp>
    </p:spTree>
    <p:extLst>
      <p:ext uri="{BB962C8B-B14F-4D97-AF65-F5344CB8AC3E}">
        <p14:creationId xmlns:p14="http://schemas.microsoft.com/office/powerpoint/2010/main" val="2447450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B5151-928D-41E0-99EB-988AC4F038F3}" type="slidenum">
              <a:rPr lang="en-US" smtClean="0"/>
              <a:pPr/>
              <a:t>37</a:t>
            </a:fld>
            <a:endParaRPr lang="en-US"/>
          </a:p>
        </p:txBody>
      </p:sp>
    </p:spTree>
    <p:extLst>
      <p:ext uri="{BB962C8B-B14F-4D97-AF65-F5344CB8AC3E}">
        <p14:creationId xmlns:p14="http://schemas.microsoft.com/office/powerpoint/2010/main" val="197459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E370D8-F072-4AFE-B41E-B52BFD9D7EA4}" type="slidenum">
              <a:rPr lang="en-US" smtClean="0"/>
              <a:pPr/>
              <a:t>38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E370D8-F072-4AFE-B41E-B52BFD9D7EA4}" type="slidenum">
              <a:rPr lang="en-US" smtClean="0"/>
              <a:pPr/>
              <a:t>40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Van Til - SPHERE irradiation</a:t>
            </a:r>
            <a:endParaRPr lang="en-US" dirty="0" smtClean="0"/>
          </a:p>
        </p:txBody>
      </p:sp>
      <p:sp>
        <p:nvSpPr>
          <p:cNvPr id="4" name="Slide Number Placeholder 3"/>
          <p:cNvSpPr>
            <a:spLocks noGrp="1"/>
          </p:cNvSpPr>
          <p:nvPr>
            <p:ph type="sldNum" sz="quarter" idx="10"/>
          </p:nvPr>
        </p:nvSpPr>
        <p:spPr/>
        <p:txBody>
          <a:bodyPr/>
          <a:lstStyle/>
          <a:p>
            <a:fld id="{333B5151-928D-41E0-99EB-988AC4F038F3}" type="slidenum">
              <a:rPr lang="en-US" smtClean="0"/>
              <a:pPr/>
              <a:t>42</a:t>
            </a:fld>
            <a:endParaRPr lang="en-US"/>
          </a:p>
        </p:txBody>
      </p:sp>
    </p:spTree>
    <p:extLst>
      <p:ext uri="{BB962C8B-B14F-4D97-AF65-F5344CB8AC3E}">
        <p14:creationId xmlns:p14="http://schemas.microsoft.com/office/powerpoint/2010/main" val="3335256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33B5151-928D-41E0-99EB-988AC4F038F3}" type="slidenum">
              <a:rPr lang="en-US" smtClean="0"/>
              <a:pPr/>
              <a:t>43</a:t>
            </a:fld>
            <a:endParaRPr lang="en-US"/>
          </a:p>
        </p:txBody>
      </p:sp>
    </p:spTree>
    <p:extLst>
      <p:ext uri="{BB962C8B-B14F-4D97-AF65-F5344CB8AC3E}">
        <p14:creationId xmlns:p14="http://schemas.microsoft.com/office/powerpoint/2010/main" val="2260176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ZrC</a:t>
            </a:r>
            <a:r>
              <a:rPr lang="es-ES" dirty="0" smtClean="0"/>
              <a:t> = LD27-20J. </a:t>
            </a:r>
            <a:r>
              <a:rPr lang="es-ES" dirty="0" err="1" smtClean="0"/>
              <a:t>Surfaces</a:t>
            </a:r>
            <a:r>
              <a:rPr lang="es-ES" baseline="0" dirty="0" smtClean="0"/>
              <a:t> </a:t>
            </a:r>
            <a:r>
              <a:rPr lang="es-ES" baseline="0" dirty="0" err="1" smtClean="0"/>
              <a:t>would</a:t>
            </a:r>
            <a:r>
              <a:rPr lang="es-ES" baseline="0" dirty="0" smtClean="0"/>
              <a:t> </a:t>
            </a:r>
            <a:r>
              <a:rPr lang="es-ES" baseline="0" dirty="0" err="1" smtClean="0"/>
              <a:t>need</a:t>
            </a:r>
            <a:r>
              <a:rPr lang="es-ES" baseline="0" dirty="0" smtClean="0"/>
              <a:t> to be </a:t>
            </a:r>
            <a:r>
              <a:rPr lang="es-ES" baseline="0" dirty="0" err="1" smtClean="0"/>
              <a:t>functionalized</a:t>
            </a:r>
            <a:r>
              <a:rPr lang="es-ES" baseline="0" dirty="0" smtClean="0"/>
              <a:t> to </a:t>
            </a:r>
            <a:r>
              <a:rPr lang="es-ES" baseline="0" dirty="0" err="1" smtClean="0"/>
              <a:t>impart</a:t>
            </a:r>
            <a:r>
              <a:rPr lang="es-ES" baseline="0" dirty="0" smtClean="0"/>
              <a:t> </a:t>
            </a:r>
            <a:r>
              <a:rPr lang="es-ES" baseline="0" dirty="0" err="1" smtClean="0"/>
              <a:t>actinide</a:t>
            </a:r>
            <a:r>
              <a:rPr lang="es-ES" baseline="0" dirty="0" smtClean="0"/>
              <a:t> </a:t>
            </a:r>
            <a:r>
              <a:rPr lang="es-ES" baseline="0" dirty="0" err="1" smtClean="0"/>
              <a:t>selectivity</a:t>
            </a:r>
            <a:r>
              <a:rPr lang="es-ES" baseline="0" dirty="0" smtClean="0"/>
              <a:t>.</a:t>
            </a:r>
            <a:endParaRPr lang="en-US" dirty="0"/>
          </a:p>
        </p:txBody>
      </p:sp>
      <p:sp>
        <p:nvSpPr>
          <p:cNvPr id="4" name="Slide Number Placeholder 3"/>
          <p:cNvSpPr>
            <a:spLocks noGrp="1"/>
          </p:cNvSpPr>
          <p:nvPr>
            <p:ph type="sldNum" sz="quarter" idx="10"/>
          </p:nvPr>
        </p:nvSpPr>
        <p:spPr/>
        <p:txBody>
          <a:bodyPr/>
          <a:lstStyle/>
          <a:p>
            <a:fld id="{B7E370D8-F072-4AFE-B41E-B52BFD9D7EA4}" type="slidenum">
              <a:rPr lang="en-US" smtClean="0"/>
              <a:pPr/>
              <a:t>48</a:t>
            </a:fld>
            <a:endParaRPr lang="en-US"/>
          </a:p>
        </p:txBody>
      </p:sp>
    </p:spTree>
    <p:extLst>
      <p:ext uri="{BB962C8B-B14F-4D97-AF65-F5344CB8AC3E}">
        <p14:creationId xmlns:p14="http://schemas.microsoft.com/office/powerpoint/2010/main" val="495625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Next</a:t>
            </a:r>
            <a:r>
              <a:rPr lang="es-ES" dirty="0" smtClean="0"/>
              <a:t> </a:t>
            </a:r>
            <a:r>
              <a:rPr lang="es-ES" dirty="0" err="1" smtClean="0"/>
              <a:t>generation</a:t>
            </a:r>
            <a:r>
              <a:rPr lang="es-ES" dirty="0" smtClean="0"/>
              <a:t> of nuclear </a:t>
            </a:r>
            <a:r>
              <a:rPr lang="es-ES" dirty="0" err="1" smtClean="0"/>
              <a:t>systems</a:t>
            </a:r>
            <a:r>
              <a:rPr lang="es-ES" dirty="0" smtClean="0"/>
              <a:t> </a:t>
            </a:r>
            <a:r>
              <a:rPr lang="es-ES" dirty="0" err="1" smtClean="0"/>
              <a:t>will</a:t>
            </a:r>
            <a:r>
              <a:rPr lang="es-ES" dirty="0" smtClean="0"/>
              <a:t> </a:t>
            </a:r>
            <a:r>
              <a:rPr lang="es-ES" dirty="0" err="1" smtClean="0"/>
              <a:t>need</a:t>
            </a:r>
            <a:r>
              <a:rPr lang="es-ES" baseline="0" dirty="0" smtClean="0"/>
              <a:t> </a:t>
            </a:r>
            <a:r>
              <a:rPr lang="es-ES" baseline="0" dirty="0" err="1" smtClean="0"/>
              <a:t>materials</a:t>
            </a:r>
            <a:r>
              <a:rPr lang="es-ES" baseline="0" dirty="0" smtClean="0"/>
              <a:t> </a:t>
            </a:r>
            <a:r>
              <a:rPr lang="es-ES" baseline="0" dirty="0" err="1" smtClean="0"/>
              <a:t>that</a:t>
            </a:r>
            <a:r>
              <a:rPr lang="es-ES" baseline="0" dirty="0" smtClean="0"/>
              <a:t> are </a:t>
            </a:r>
            <a:r>
              <a:rPr lang="es-ES" baseline="0" dirty="0" err="1" smtClean="0"/>
              <a:t>stable</a:t>
            </a:r>
            <a:r>
              <a:rPr lang="es-ES" baseline="0" dirty="0" smtClean="0"/>
              <a:t> in extreme </a:t>
            </a:r>
            <a:r>
              <a:rPr lang="es-ES" baseline="0" dirty="0" err="1" smtClean="0"/>
              <a:t>environments</a:t>
            </a:r>
            <a:r>
              <a:rPr lang="es-ES" baseline="0" dirty="0" smtClean="0"/>
              <a:t>!</a:t>
            </a:r>
          </a:p>
          <a:p>
            <a:r>
              <a:rPr lang="es-ES" dirty="0" err="1" smtClean="0"/>
              <a:t>Motivations</a:t>
            </a:r>
            <a:r>
              <a:rPr lang="es-ES" dirty="0" smtClean="0"/>
              <a:t>:</a:t>
            </a:r>
            <a:r>
              <a:rPr lang="es-ES" baseline="0" dirty="0" smtClean="0"/>
              <a:t> (1) to </a:t>
            </a:r>
            <a:r>
              <a:rPr lang="es-ES" baseline="0" dirty="0" err="1" smtClean="0"/>
              <a:t>see</a:t>
            </a:r>
            <a:r>
              <a:rPr lang="es-ES" baseline="0" dirty="0" smtClean="0"/>
              <a:t> </a:t>
            </a:r>
            <a:r>
              <a:rPr lang="es-ES" baseline="0" dirty="0" err="1" smtClean="0"/>
              <a:t>how</a:t>
            </a:r>
            <a:r>
              <a:rPr lang="es-ES" baseline="0" dirty="0" smtClean="0"/>
              <a:t> </a:t>
            </a:r>
            <a:r>
              <a:rPr lang="es-ES" baseline="0" dirty="0" err="1" smtClean="0"/>
              <a:t>nanomaterials</a:t>
            </a:r>
            <a:r>
              <a:rPr lang="es-ES" baseline="0" dirty="0" smtClean="0"/>
              <a:t> </a:t>
            </a:r>
            <a:r>
              <a:rPr lang="es-ES" baseline="0" dirty="0" err="1" smtClean="0"/>
              <a:t>respond</a:t>
            </a:r>
            <a:r>
              <a:rPr lang="es-ES" baseline="0" dirty="0" smtClean="0"/>
              <a:t> to </a:t>
            </a:r>
            <a:r>
              <a:rPr lang="es-ES" baseline="0" dirty="0" err="1" smtClean="0"/>
              <a:t>radiation</a:t>
            </a:r>
            <a:r>
              <a:rPr lang="es-ES" baseline="0" dirty="0" smtClean="0"/>
              <a:t>, (2) to </a:t>
            </a:r>
            <a:r>
              <a:rPr lang="es-ES" baseline="0" dirty="0" err="1" smtClean="0"/>
              <a:t>apply</a:t>
            </a:r>
            <a:r>
              <a:rPr lang="es-ES" baseline="0" dirty="0" smtClean="0"/>
              <a:t> </a:t>
            </a:r>
            <a:r>
              <a:rPr lang="es-ES" baseline="0" dirty="0" err="1" smtClean="0"/>
              <a:t>advanced</a:t>
            </a:r>
            <a:r>
              <a:rPr lang="es-ES" baseline="0" dirty="0" smtClean="0"/>
              <a:t> </a:t>
            </a:r>
            <a:r>
              <a:rPr lang="es-ES" baseline="0" dirty="0" err="1" smtClean="0"/>
              <a:t>materials</a:t>
            </a:r>
            <a:r>
              <a:rPr lang="es-ES" baseline="0" dirty="0" smtClean="0"/>
              <a:t> as targets.</a:t>
            </a:r>
            <a:endParaRPr lang="en-US" dirty="0"/>
          </a:p>
        </p:txBody>
      </p:sp>
      <p:sp>
        <p:nvSpPr>
          <p:cNvPr id="4" name="Slide Number Placeholder 3"/>
          <p:cNvSpPr>
            <a:spLocks noGrp="1"/>
          </p:cNvSpPr>
          <p:nvPr>
            <p:ph type="sldNum" sz="quarter" idx="10"/>
          </p:nvPr>
        </p:nvSpPr>
        <p:spPr/>
        <p:txBody>
          <a:bodyPr/>
          <a:lstStyle/>
          <a:p>
            <a:fld id="{333B5151-928D-41E0-99EB-988AC4F038F3}" type="slidenum">
              <a:rPr lang="en-US" smtClean="0"/>
              <a:pPr/>
              <a:t>51</a:t>
            </a:fld>
            <a:endParaRPr lang="en-US"/>
          </a:p>
        </p:txBody>
      </p:sp>
    </p:spTree>
    <p:extLst>
      <p:ext uri="{BB962C8B-B14F-4D97-AF65-F5344CB8AC3E}">
        <p14:creationId xmlns:p14="http://schemas.microsoft.com/office/powerpoint/2010/main" val="210389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87725-FA12-4D10-B376-969C7AD8DD7A}" type="slidenum">
              <a:rPr lang="en-US" smtClean="0"/>
              <a:t>53</a:t>
            </a:fld>
            <a:endParaRPr lang="en-US"/>
          </a:p>
        </p:txBody>
      </p:sp>
    </p:spTree>
    <p:extLst>
      <p:ext uri="{BB962C8B-B14F-4D97-AF65-F5344CB8AC3E}">
        <p14:creationId xmlns:p14="http://schemas.microsoft.com/office/powerpoint/2010/main" val="318303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paper by </a:t>
            </a:r>
            <a:r>
              <a:rPr lang="en-US" dirty="0" err="1" smtClean="0"/>
              <a:t>Degueldre</a:t>
            </a:r>
            <a:r>
              <a:rPr lang="en-US" dirty="0" smtClean="0"/>
              <a:t> and </a:t>
            </a:r>
            <a:r>
              <a:rPr lang="en-US" dirty="0" err="1" smtClean="0"/>
              <a:t>Paratte</a:t>
            </a:r>
            <a:r>
              <a:rPr lang="en-US" baseline="0" dirty="0" smtClean="0"/>
              <a:t> (</a:t>
            </a:r>
            <a:r>
              <a:rPr lang="en-US" dirty="0" smtClean="0"/>
              <a:t>Concepts for an inert matrix fuel, an overview.</a:t>
            </a:r>
            <a:r>
              <a:rPr lang="en-US" baseline="0" dirty="0" smtClean="0"/>
              <a:t> </a:t>
            </a:r>
            <a:r>
              <a:rPr lang="en-US" dirty="0" smtClean="0"/>
              <a:t>J. </a:t>
            </a:r>
            <a:r>
              <a:rPr lang="en-US" dirty="0" err="1" smtClean="0"/>
              <a:t>Nucl</a:t>
            </a:r>
            <a:r>
              <a:rPr lang="en-US" dirty="0" smtClean="0"/>
              <a:t>. Mater. 1999,274,1) similar ideas are also articulated.</a:t>
            </a:r>
            <a:endParaRPr lang="en-US" dirty="0"/>
          </a:p>
        </p:txBody>
      </p:sp>
      <p:sp>
        <p:nvSpPr>
          <p:cNvPr id="4" name="Slide Number Placeholder 3"/>
          <p:cNvSpPr>
            <a:spLocks noGrp="1"/>
          </p:cNvSpPr>
          <p:nvPr>
            <p:ph type="sldNum" sz="quarter" idx="10"/>
          </p:nvPr>
        </p:nvSpPr>
        <p:spPr/>
        <p:txBody>
          <a:bodyPr/>
          <a:lstStyle/>
          <a:p>
            <a:fld id="{FFD9C0F3-8AF1-44CC-ACE5-5BE21791A629}"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B5151-928D-41E0-99EB-988AC4F038F3}" type="slidenum">
              <a:rPr lang="en-US" smtClean="0"/>
              <a:pPr/>
              <a:t>54</a:t>
            </a:fld>
            <a:endParaRPr lang="en-US"/>
          </a:p>
        </p:txBody>
      </p:sp>
    </p:spTree>
    <p:extLst>
      <p:ext uri="{BB962C8B-B14F-4D97-AF65-F5344CB8AC3E}">
        <p14:creationId xmlns:p14="http://schemas.microsoft.com/office/powerpoint/2010/main" val="1496189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B5151-928D-41E0-99EB-988AC4F038F3}" type="slidenum">
              <a:rPr lang="en-US" smtClean="0"/>
              <a:pPr/>
              <a:t>61</a:t>
            </a:fld>
            <a:endParaRPr lang="en-US"/>
          </a:p>
        </p:txBody>
      </p:sp>
    </p:spTree>
    <p:extLst>
      <p:ext uri="{BB962C8B-B14F-4D97-AF65-F5344CB8AC3E}">
        <p14:creationId xmlns:p14="http://schemas.microsoft.com/office/powerpoint/2010/main" val="146387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FF"/>
                </a:solidFill>
                <a:latin typeface="Arial" pitchFamily="34" charset="0"/>
              </a:defRPr>
            </a:lvl1pPr>
            <a:lvl2pPr marL="742950" indent="-285750">
              <a:defRPr sz="1600">
                <a:solidFill>
                  <a:srgbClr val="0000FF"/>
                </a:solidFill>
                <a:latin typeface="Arial" pitchFamily="34" charset="0"/>
              </a:defRPr>
            </a:lvl2pPr>
            <a:lvl3pPr marL="1143000" indent="-228600">
              <a:defRPr sz="1600">
                <a:solidFill>
                  <a:srgbClr val="0000FF"/>
                </a:solidFill>
                <a:latin typeface="Arial" pitchFamily="34" charset="0"/>
              </a:defRPr>
            </a:lvl3pPr>
            <a:lvl4pPr marL="1600200" indent="-228600">
              <a:defRPr sz="1600">
                <a:solidFill>
                  <a:srgbClr val="0000FF"/>
                </a:solidFill>
                <a:latin typeface="Arial" pitchFamily="34" charset="0"/>
              </a:defRPr>
            </a:lvl4pPr>
            <a:lvl5pPr marL="2057400" indent="-22860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fld id="{64E66298-F87C-4943-B14F-EB352150A66E}" type="slidenum">
              <a:rPr lang="en-US" altLang="en-US" sz="1200">
                <a:solidFill>
                  <a:schemeClr val="tx1"/>
                </a:solidFill>
                <a:latin typeface="Times New Roman" pitchFamily="18" charset="0"/>
              </a:rPr>
              <a:pPr/>
              <a:t>7</a:t>
            </a:fld>
            <a:endParaRPr lang="en-US" altLang="en-US" sz="1200">
              <a:solidFill>
                <a:schemeClr val="tx1"/>
              </a:solidFill>
              <a:latin typeface="Times New Roman" pitchFamily="18"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Thus bidentate bridging coordination of the carboxylate dominates as the proportion of metal centers increases</a:t>
            </a:r>
          </a:p>
          <a:p>
            <a:r>
              <a:rPr lang="en-GB" altLang="en-US" smtClean="0"/>
              <a:t>Monodentate coordination is usually distinguished by a large </a:t>
            </a:r>
            <a:r>
              <a:rPr lang="en-GB" altLang="en-US" smtClean="0">
                <a:cs typeface="Arial" pitchFamily="34" charset="0"/>
              </a:rPr>
              <a:t>∆</a:t>
            </a:r>
            <a:r>
              <a:rPr lang="en-GB" altLang="en-US" smtClean="0">
                <a:cs typeface="Arial" pitchFamily="34" charset="0"/>
                <a:sym typeface="Symbol" pitchFamily="18" charset="2"/>
              </a:rPr>
              <a:t></a:t>
            </a:r>
            <a:r>
              <a:rPr lang="en-GB" altLang="en-US" smtClean="0"/>
              <a:t> = (</a:t>
            </a:r>
            <a:r>
              <a:rPr lang="en-GB" altLang="en-US" smtClean="0">
                <a:cs typeface="Arial" pitchFamily="34" charset="0"/>
                <a:sym typeface="Symbol" pitchFamily="18" charset="2"/>
              </a:rPr>
              <a:t></a:t>
            </a:r>
            <a:r>
              <a:rPr lang="en-GB" altLang="en-US" smtClean="0"/>
              <a:t>sym – </a:t>
            </a:r>
            <a:r>
              <a:rPr lang="en-GB" altLang="en-US" smtClean="0">
                <a:cs typeface="Arial" pitchFamily="34" charset="0"/>
                <a:sym typeface="Symbol" pitchFamily="18" charset="2"/>
              </a:rPr>
              <a:t></a:t>
            </a:r>
            <a:r>
              <a:rPr lang="en-GB" altLang="en-US" smtClean="0"/>
              <a:t>asy) whereas for bidentate coordination </a:t>
            </a:r>
            <a:r>
              <a:rPr lang="en-GB" altLang="en-US" smtClean="0">
                <a:cs typeface="Arial" pitchFamily="34" charset="0"/>
              </a:rPr>
              <a:t>∆</a:t>
            </a:r>
            <a:r>
              <a:rPr lang="en-GB" altLang="en-US" smtClean="0">
                <a:cs typeface="Arial" pitchFamily="34" charset="0"/>
                <a:sym typeface="Symbol" pitchFamily="18" charset="2"/>
              </a:rPr>
              <a:t></a:t>
            </a:r>
            <a:r>
              <a:rPr lang="en-GB" altLang="en-US" smtClean="0"/>
              <a:t> is smaller than in the free acid or simple salts</a:t>
            </a: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5844" name="Slide Number Placeholder 3"/>
          <p:cNvSpPr>
            <a:spLocks noGrp="1"/>
          </p:cNvSpPr>
          <p:nvPr>
            <p:ph type="sldNum" sz="quarter" idx="5"/>
          </p:nvPr>
        </p:nvSpPr>
        <p:spPr/>
        <p:txBody>
          <a:bodyPr/>
          <a:lstStyle/>
          <a:p>
            <a:pPr>
              <a:defRPr/>
            </a:pPr>
            <a:fld id="{D30E65C9-1C5C-474B-A5F5-2BF38F7EB5C9}" type="slidenum">
              <a:rPr lang="en-US" smtClean="0"/>
              <a:pPr>
                <a:defRPr/>
              </a:pPr>
              <a:t>10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3D20D5-2FE3-4AB8-80D2-32E23138FD64}" type="slidenum">
              <a:rPr lang="en-US" smtClean="0"/>
              <a:pPr>
                <a:defRPr/>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B5151-928D-41E0-99EB-988AC4F038F3}" type="slidenum">
              <a:rPr lang="en-US" smtClean="0"/>
              <a:pPr/>
              <a:t>18</a:t>
            </a:fld>
            <a:endParaRPr lang="en-US"/>
          </a:p>
        </p:txBody>
      </p:sp>
    </p:spTree>
    <p:extLst>
      <p:ext uri="{BB962C8B-B14F-4D97-AF65-F5344CB8AC3E}">
        <p14:creationId xmlns:p14="http://schemas.microsoft.com/office/powerpoint/2010/main" val="371665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0A6B40-135E-406B-8472-EF3F67799A0E}" type="slidenum">
              <a:rPr lang="en-US" smtClean="0"/>
              <a:pPr/>
              <a:t>23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Each</a:t>
            </a:r>
            <a:r>
              <a:rPr lang="es-ES" baseline="0" dirty="0" smtClean="0"/>
              <a:t> </a:t>
            </a:r>
            <a:r>
              <a:rPr lang="es-ES" baseline="0" dirty="0" err="1" smtClean="0"/>
              <a:t>element</a:t>
            </a:r>
            <a:r>
              <a:rPr lang="es-ES" baseline="0" dirty="0" smtClean="0"/>
              <a:t> </a:t>
            </a:r>
            <a:r>
              <a:rPr lang="es-ES" baseline="0" dirty="0" err="1" smtClean="0"/>
              <a:t>present</a:t>
            </a:r>
            <a:r>
              <a:rPr lang="es-ES" baseline="0" dirty="0" smtClean="0"/>
              <a:t> at </a:t>
            </a:r>
            <a:r>
              <a:rPr lang="es-ES" baseline="0" dirty="0" err="1" smtClean="0"/>
              <a:t>about</a:t>
            </a:r>
            <a:r>
              <a:rPr lang="es-ES" baseline="0" dirty="0" smtClean="0"/>
              <a:t> 1 ppm</a:t>
            </a:r>
            <a:endParaRPr lang="en-US" dirty="0"/>
          </a:p>
        </p:txBody>
      </p:sp>
      <p:sp>
        <p:nvSpPr>
          <p:cNvPr id="4" name="Slide Number Placeholder 3"/>
          <p:cNvSpPr>
            <a:spLocks noGrp="1"/>
          </p:cNvSpPr>
          <p:nvPr>
            <p:ph type="sldNum" sz="quarter" idx="10"/>
          </p:nvPr>
        </p:nvSpPr>
        <p:spPr/>
        <p:txBody>
          <a:bodyPr/>
          <a:lstStyle/>
          <a:p>
            <a:fld id="{333B5151-928D-41E0-99EB-988AC4F038F3}" type="slidenum">
              <a:rPr lang="en-US" smtClean="0"/>
              <a:pPr/>
              <a:t>28</a:t>
            </a:fld>
            <a:endParaRPr lang="en-US"/>
          </a:p>
        </p:txBody>
      </p:sp>
    </p:spTree>
    <p:extLst>
      <p:ext uri="{BB962C8B-B14F-4D97-AF65-F5344CB8AC3E}">
        <p14:creationId xmlns:p14="http://schemas.microsoft.com/office/powerpoint/2010/main" val="589056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Fabbri</a:t>
            </a:r>
            <a:r>
              <a:rPr lang="en-US" dirty="0" smtClean="0"/>
              <a:t> - Proyecto RA-10.pdf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https://www.cab.cnea.gov.ar/index.php/proyecto-ra-10/61-espanol/proyectos/ra-10/278-objetivos-y-metas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4"/>
              </a:rPr>
              <a:t>http://www.cnea.gov.ar/RA10-objetivosymetas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333B5151-928D-41E0-99EB-988AC4F038F3}" type="slidenum">
              <a:rPr lang="en-US" smtClean="0"/>
              <a:pPr/>
              <a:t>33</a:t>
            </a:fld>
            <a:endParaRPr lang="en-US"/>
          </a:p>
        </p:txBody>
      </p:sp>
    </p:spTree>
    <p:extLst>
      <p:ext uri="{BB962C8B-B14F-4D97-AF65-F5344CB8AC3E}">
        <p14:creationId xmlns:p14="http://schemas.microsoft.com/office/powerpoint/2010/main" val="2708039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3D1E96-D282-4DF4-8A3E-2A76BA9D3992}"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0FECF7-F8BE-4723-BCD3-DC2E413DD0A7}"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82C93696-BAC4-4275-9EEF-4369C843373A}"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3530F-18DF-411F-BFC2-65CC8ECDBF9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2001409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AAEB7D2C-141C-4498-8741-18C90E5FD3DE}"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91EBA9-132A-44CE-8FDF-D2CF2ADD11E7}"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952187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19301243-500B-4945-971B-CAE2C66F0A97}"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698EFD-2882-4493-89C4-BB608C5837B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8686879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fld id="{D7C674E0-9E6C-4E1F-B467-9711E51F8C35}"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9FBCCC-E2C3-4179-8AF0-35FD1CCB8B0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662525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fld id="{B3992F58-F00D-4F35-AA60-87B435F8B4E1}" type="datetime1">
              <a:rPr lang="en-US" smtClean="0">
                <a:solidFill>
                  <a:srgbClr val="000000"/>
                </a:solidFill>
              </a:rPr>
              <a:t>01-Nov-17</a:t>
            </a:fld>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7F72CE-EED0-42E7-BBE8-5F04219A272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2934827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fld id="{B7F79FA7-F80E-4ED2-AAE6-8A817A3F355E}" type="datetime1">
              <a:rPr lang="en-US" smtClean="0">
                <a:solidFill>
                  <a:srgbClr val="000000"/>
                </a:solidFill>
              </a:rPr>
              <a:t>01-Nov-17</a:t>
            </a:fld>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4DE1B8-9C40-4BA8-B458-1F23DCE9EA1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7920733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78C0C3C-3E7C-4C1E-8B9D-1C9EFE3251CC}" type="datetime1">
              <a:rPr lang="en-US" smtClean="0">
                <a:solidFill>
                  <a:srgbClr val="000000"/>
                </a:solidFill>
              </a:rPr>
              <a:t>01-Nov-17</a:t>
            </a:fld>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117EB4-7911-4D53-9DD5-6A8AFC5EDED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218665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0A13670-EE6A-4E14-98CF-C97EDC09CD5E}"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E4D3C-DF40-47C0-BB11-CE15FC6E02A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5519579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8C65F1BF-4A7A-466A-96B2-ED203A5D17EA}"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AA815E-BCC6-4886-9FD6-592C0576BEE9}"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41741588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7F3B99EF-8AC8-416C-94A0-C53F7E7292DA}"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9356DE-FDC7-4C1E-B2CE-29CD3DE8AE5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688533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8C49E-C20E-4190-9640-A69A6D2A5B99}"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A9DC759D-047E-43D0-A545-148BB1418F0D}"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A82ED-7203-408E-AE80-B1DF51A1D5B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1083106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2DFB2095-AE82-4598-881C-08EFD67FE64B}"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3530F-18DF-411F-BFC2-65CC8ECDBF9D}" type="slidenum">
              <a:rPr lang="es-ES" smtClean="0">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0484198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F0F9A791-3CFA-4713-AEE5-A319B8EEC531}"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91EBA9-132A-44CE-8FDF-D2CF2ADD11E7}" type="slidenum">
              <a:rPr lang="es-ES" smtClean="0">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3333871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76A03675-9E79-4FA3-80AC-F824E34DF8F2}"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698EFD-2882-4493-89C4-BB608C5837B5}" type="slidenum">
              <a:rPr lang="es-ES" smtClean="0">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7985826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fld id="{145D8D95-204B-4F0A-AF67-F6BB850F9DFC}"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9FBCCC-E2C3-4179-8AF0-35FD1CCB8B0F}" type="slidenum">
              <a:rPr lang="es-ES" smtClean="0">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2702920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fld id="{117BACD2-22FF-487C-821A-6B9323067599}" type="datetime1">
              <a:rPr lang="en-US" smtClean="0">
                <a:solidFill>
                  <a:srgbClr val="000000"/>
                </a:solidFill>
              </a:rPr>
              <a:t>01-Nov-17</a:t>
            </a:fld>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7F72CE-EED0-42E7-BBE8-5F04219A272F}" type="slidenum">
              <a:rPr lang="es-ES" smtClean="0">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7749669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fld id="{7D839F37-656B-4FC0-BB17-F9F464C80A2B}" type="datetime1">
              <a:rPr lang="en-US" smtClean="0">
                <a:solidFill>
                  <a:srgbClr val="000000"/>
                </a:solidFill>
              </a:rPr>
              <a:t>01-Nov-17</a:t>
            </a:fld>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4DE1B8-9C40-4BA8-B458-1F23DCE9EA18}" type="slidenum">
              <a:rPr lang="es-ES" smtClean="0">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8654929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782A5C6-0A51-483E-A2A9-1527404D059C}" type="datetime1">
              <a:rPr lang="en-US" smtClean="0">
                <a:solidFill>
                  <a:srgbClr val="000000"/>
                </a:solidFill>
              </a:rPr>
              <a:t>01-Nov-17</a:t>
            </a:fld>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117EB4-7911-4D53-9DD5-6A8AFC5EDEDE}" type="slidenum">
              <a:rPr lang="es-ES" smtClean="0">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4831435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BC55BC28-363A-4144-A236-233CEA78B20A}"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E4D3C-DF40-47C0-BB11-CE15FC6E02A1}" type="slidenum">
              <a:rPr lang="es-ES" smtClean="0">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5665136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E1088688-ED73-4CEA-AF7F-44D93A78ACA8}"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AA815E-BCC6-4886-9FD6-592C0576BEE9}" type="slidenum">
              <a:rPr lang="es-ES" smtClean="0">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33815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BE256D-73F9-4331-B397-85E7CEF3E3F9}"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7B0FF874-D0EE-40A0-8281-BFA9AFE655E3}" type="slidenum">
              <a:rPr lang="en-US" smtClean="0"/>
              <a:t>‹#›</a:t>
            </a:fld>
            <a:endParaRPr lang="en-US"/>
          </a:p>
        </p:txBody>
      </p:sp>
    </p:spTree>
    <p:extLst>
      <p:ext uri="{BB962C8B-B14F-4D97-AF65-F5344CB8AC3E}">
        <p14:creationId xmlns:p14="http://schemas.microsoft.com/office/powerpoint/2010/main" val="25736640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877D9528-E1A7-4778-8502-BFE2EBD1E9E7}"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9356DE-FDC7-4C1E-B2CE-29CD3DE8AE51}" type="slidenum">
              <a:rPr lang="es-ES" smtClean="0">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8192093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622D4FD1-6C94-4CA4-8192-E23ED0C134FC}"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A82ED-7203-408E-AE80-B1DF51A1D5BF}" type="slidenum">
              <a:rPr lang="es-ES" smtClean="0">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739494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C81364-EEF5-416B-877A-D28E6AF92255}"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B193FD-02F0-4D11-80CE-E48769C26142}"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24DDE4-69E1-4B8D-B685-BCD225E272C7}"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3CC0AE-46AE-4C3F-8A46-FDACB759FEB3}"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3C1D60-C6D5-4F15-B246-167DBF2D1D19}" type="datetime1">
              <a:rPr lang="en-US" smtClean="0"/>
              <a:t>01-Nov-17</a:t>
            </a:fld>
            <a:endParaRPr lang="en-US"/>
          </a:p>
        </p:txBody>
      </p:sp>
      <p:sp>
        <p:nvSpPr>
          <p:cNvPr id="8" name="Footer Placeholder 7"/>
          <p:cNvSpPr>
            <a:spLocks noGrp="1"/>
          </p:cNvSpPr>
          <p:nvPr>
            <p:ph type="ftr" sz="quarter" idx="11"/>
          </p:nvPr>
        </p:nvSpPr>
        <p:spPr/>
        <p:txBody>
          <a:bodyPr/>
          <a:lstStyle/>
          <a:p>
            <a:r>
              <a:rPr lang="en-US" smtClean="0"/>
              <a:t>Luca - MRS 2017</a:t>
            </a:r>
            <a:endParaRPr lang="en-US"/>
          </a:p>
        </p:txBody>
      </p:sp>
      <p:sp>
        <p:nvSpPr>
          <p:cNvPr id="9" name="Slide Number Placeholder 8"/>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0EC5F5-8394-4826-9B92-50CA82A25A27}" type="datetime1">
              <a:rPr lang="en-US" smtClean="0"/>
              <a:t>01-Nov-17</a:t>
            </a:fld>
            <a:endParaRPr lang="en-US"/>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27ABB-3D33-4FEA-828F-4DAD404C56CB}" type="datetime1">
              <a:rPr lang="en-US" smtClean="0"/>
              <a:t>01-Nov-17</a:t>
            </a:fld>
            <a:endParaRPr lang="en-US"/>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337A7A-54B1-49DF-859F-BE1CB91A2E13}"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9C7FBD-4CD6-4FFD-8599-CBCBB9C0CBBD}"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7B0FF874-D0EE-40A0-8281-BFA9AFE655E3}" type="slidenum">
              <a:rPr lang="en-US" smtClean="0"/>
              <a:t>‹#›</a:t>
            </a:fld>
            <a:endParaRPr lang="en-US"/>
          </a:p>
        </p:txBody>
      </p:sp>
    </p:spTree>
    <p:extLst>
      <p:ext uri="{BB962C8B-B14F-4D97-AF65-F5344CB8AC3E}">
        <p14:creationId xmlns:p14="http://schemas.microsoft.com/office/powerpoint/2010/main" val="37628383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6239A-E9F1-4767-A479-511C7075ED00}"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AA6982-2A18-4E54-9CAF-642956C939C5}"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50E47-94B8-4BDD-8892-5971619EF6BA}"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0E56D9-D4DE-47C7-AC17-186A64DF75CB}"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C1DB5-DDCC-4530-A11E-B9150B5FEB05}"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7D093B-3262-443A-8EA6-B12966538837}"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3E3F8C-500E-4262-BF09-1ACF471D6BB4}"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363F93-B581-4D80-8234-F6B40F5711C8}" type="datetime1">
              <a:rPr lang="en-US" smtClean="0"/>
              <a:t>01-Nov-17</a:t>
            </a:fld>
            <a:endParaRPr lang="en-US"/>
          </a:p>
        </p:txBody>
      </p:sp>
      <p:sp>
        <p:nvSpPr>
          <p:cNvPr id="8" name="Footer Placeholder 7"/>
          <p:cNvSpPr>
            <a:spLocks noGrp="1"/>
          </p:cNvSpPr>
          <p:nvPr>
            <p:ph type="ftr" sz="quarter" idx="11"/>
          </p:nvPr>
        </p:nvSpPr>
        <p:spPr/>
        <p:txBody>
          <a:bodyPr/>
          <a:lstStyle/>
          <a:p>
            <a:r>
              <a:rPr lang="en-US" smtClean="0"/>
              <a:t>Luca - MRS 2017</a:t>
            </a:r>
            <a:endParaRPr lang="en-US"/>
          </a:p>
        </p:txBody>
      </p:sp>
      <p:sp>
        <p:nvSpPr>
          <p:cNvPr id="9" name="Slide Number Placeholder 8"/>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38AC25-2508-4077-AFF8-322967BD8C96}" type="datetime1">
              <a:rPr lang="en-US" smtClean="0"/>
              <a:t>01-Nov-17</a:t>
            </a:fld>
            <a:endParaRPr lang="en-US"/>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1F0529-22A9-452A-9DF1-9F8D4F01EE24}" type="datetime1">
              <a:rPr lang="en-US" smtClean="0"/>
              <a:t>01-Nov-17</a:t>
            </a:fld>
            <a:endParaRPr lang="en-US"/>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FFF9DD-097E-4D4F-A9A0-F50C7327340C}"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7B0FF874-D0EE-40A0-8281-BFA9AFE655E3}" type="slidenum">
              <a:rPr lang="en-US" smtClean="0"/>
              <a:t>‹#›</a:t>
            </a:fld>
            <a:endParaRPr lang="en-US"/>
          </a:p>
        </p:txBody>
      </p:sp>
    </p:spTree>
    <p:extLst>
      <p:ext uri="{BB962C8B-B14F-4D97-AF65-F5344CB8AC3E}">
        <p14:creationId xmlns:p14="http://schemas.microsoft.com/office/powerpoint/2010/main" val="2415690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BEF7C-0B46-414E-8C3D-CF215F116720}"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49FCCE-0A11-41B3-BB10-276E9912C2E6}"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908A00-95EF-4C93-AAC3-F2AEDBCFC0DF}"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F0CF97-08BA-4445-A9F8-4995D156BDE7}"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AEBF97-7284-4D11-BD7D-E3FAF6A298AE}"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E7A05D-BF4D-4BA2-B6D1-9A059B8E14D4}"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316696-6A53-4522-BFD0-B2CF87E5ED6D}"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648F8B-CF4D-4A2D-A46C-FB7E3242E43D}"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871A98-2282-46BD-BFF8-B4E67F394B02}" type="datetime1">
              <a:rPr lang="en-US" smtClean="0"/>
              <a:t>01-Nov-17</a:t>
            </a:fld>
            <a:endParaRPr lang="en-US"/>
          </a:p>
        </p:txBody>
      </p:sp>
      <p:sp>
        <p:nvSpPr>
          <p:cNvPr id="8" name="Footer Placeholder 7"/>
          <p:cNvSpPr>
            <a:spLocks noGrp="1"/>
          </p:cNvSpPr>
          <p:nvPr>
            <p:ph type="ftr" sz="quarter" idx="11"/>
          </p:nvPr>
        </p:nvSpPr>
        <p:spPr/>
        <p:txBody>
          <a:bodyPr/>
          <a:lstStyle/>
          <a:p>
            <a:r>
              <a:rPr lang="en-US" smtClean="0"/>
              <a:t>Luca - MRS 2017</a:t>
            </a:r>
            <a:endParaRPr lang="en-US"/>
          </a:p>
        </p:txBody>
      </p:sp>
      <p:sp>
        <p:nvSpPr>
          <p:cNvPr id="9" name="Slide Number Placeholder 8"/>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204A57-E8AD-4C63-B4FE-162E91D3C3DA}" type="datetime1">
              <a:rPr lang="en-US" smtClean="0"/>
              <a:t>01-Nov-17</a:t>
            </a:fld>
            <a:endParaRPr lang="en-US"/>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B1B66D-CEE5-44A4-A0FD-96B5907BB34D}"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7B0FF874-D0EE-40A0-8281-BFA9AFE655E3}" type="slidenum">
              <a:rPr lang="en-US" smtClean="0"/>
              <a:t>‹#›</a:t>
            </a:fld>
            <a:endParaRPr lang="en-US"/>
          </a:p>
        </p:txBody>
      </p:sp>
    </p:spTree>
    <p:extLst>
      <p:ext uri="{BB962C8B-B14F-4D97-AF65-F5344CB8AC3E}">
        <p14:creationId xmlns:p14="http://schemas.microsoft.com/office/powerpoint/2010/main" val="21096081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F5D75-6503-44B7-AB55-BDAF83C335E3}" type="datetime1">
              <a:rPr lang="en-US" smtClean="0"/>
              <a:t>01-Nov-17</a:t>
            </a:fld>
            <a:endParaRPr lang="en-US"/>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C0DC1B-8603-4F61-B4CB-FB12E15009AB}"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39F752-E48B-487D-8FEF-82881F46FCA0}"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37693A-1B55-4BC6-9D25-6CB013D975F4}"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FB9617-A16A-451E-8B46-A48632B174B1}"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BEC781-4501-4A51-89BC-AFC15FF53C77}"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2CECE0-21B0-4BF3-A046-8A9055BCC0E1}"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9D80AB-21F0-4A54-8373-1FBC0639B1D7}"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BE68F5-25B5-4E17-BE30-8B9D7014F9DB}"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91AC13-3F9C-45F2-8523-D6557D86EB6F}" type="datetime1">
              <a:rPr lang="en-US" smtClean="0"/>
              <a:t>01-Nov-17</a:t>
            </a:fld>
            <a:endParaRPr lang="en-US"/>
          </a:p>
        </p:txBody>
      </p:sp>
      <p:sp>
        <p:nvSpPr>
          <p:cNvPr id="8" name="Footer Placeholder 7"/>
          <p:cNvSpPr>
            <a:spLocks noGrp="1"/>
          </p:cNvSpPr>
          <p:nvPr>
            <p:ph type="ftr" sz="quarter" idx="11"/>
          </p:nvPr>
        </p:nvSpPr>
        <p:spPr/>
        <p:txBody>
          <a:bodyPr/>
          <a:lstStyle/>
          <a:p>
            <a:r>
              <a:rPr lang="en-US" smtClean="0"/>
              <a:t>Luca - MRS 2017</a:t>
            </a:r>
            <a:endParaRPr lang="en-US"/>
          </a:p>
        </p:txBody>
      </p:sp>
      <p:sp>
        <p:nvSpPr>
          <p:cNvPr id="9" name="Slide Number Placeholder 8"/>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1D0831-2FD9-4686-80C2-CB24D880E668}" type="datetime1">
              <a:rPr lang="en-US" smtClean="0"/>
              <a:t>01-Nov-17</a:t>
            </a:fld>
            <a:endParaRPr lang="en-US"/>
          </a:p>
        </p:txBody>
      </p:sp>
      <p:sp>
        <p:nvSpPr>
          <p:cNvPr id="8" name="Footer Placeholder 7"/>
          <p:cNvSpPr>
            <a:spLocks noGrp="1"/>
          </p:cNvSpPr>
          <p:nvPr>
            <p:ph type="ftr" sz="quarter" idx="11"/>
          </p:nvPr>
        </p:nvSpPr>
        <p:spPr/>
        <p:txBody>
          <a:bodyPr/>
          <a:lstStyle/>
          <a:p>
            <a:r>
              <a:rPr lang="en-US" smtClean="0"/>
              <a:t>Luca - MRS 2017</a:t>
            </a:r>
            <a:endParaRPr lang="en-US"/>
          </a:p>
        </p:txBody>
      </p:sp>
      <p:sp>
        <p:nvSpPr>
          <p:cNvPr id="9" name="Slide Number Placeholder 8"/>
          <p:cNvSpPr>
            <a:spLocks noGrp="1"/>
          </p:cNvSpPr>
          <p:nvPr>
            <p:ph type="sldNum" sz="quarter" idx="12"/>
          </p:nvPr>
        </p:nvSpPr>
        <p:spPr/>
        <p:txBody>
          <a:bodyPr/>
          <a:lstStyle/>
          <a:p>
            <a:fld id="{7B0FF874-D0EE-40A0-8281-BFA9AFE655E3}" type="slidenum">
              <a:rPr lang="en-US" smtClean="0"/>
              <a:t>‹#›</a:t>
            </a:fld>
            <a:endParaRPr lang="en-US"/>
          </a:p>
        </p:txBody>
      </p:sp>
    </p:spTree>
    <p:extLst>
      <p:ext uri="{BB962C8B-B14F-4D97-AF65-F5344CB8AC3E}">
        <p14:creationId xmlns:p14="http://schemas.microsoft.com/office/powerpoint/2010/main" val="24021286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95B471-1200-4F7C-9BB0-631E741F979B}" type="datetime1">
              <a:rPr lang="en-US" smtClean="0"/>
              <a:t>01-Nov-17</a:t>
            </a:fld>
            <a:endParaRPr lang="en-US"/>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8DA775-8384-4C97-A5C1-77B22893A6A7}" type="datetime1">
              <a:rPr lang="en-US" smtClean="0"/>
              <a:t>01-Nov-17</a:t>
            </a:fld>
            <a:endParaRPr lang="en-US"/>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2CD6D-7569-44C5-B6E7-B973447F0D4C}"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FEDC8A-489F-40CD-B6D5-FC0F111F694A}"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E4BE0-3DCF-4918-9115-A3A6DFBDB063}"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D03720-C928-4FE0-9E8C-A9069C2040C7}"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70B351-788A-4BA5-9682-4438E44A1EA5}"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79D550-B1F7-4633-A50B-EA7E20FA1112}"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1AC4E9-5D30-4861-840C-C23353952C63}"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E384E-8295-4B32-97C0-DF5662EEC783}"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8242BF-6B3E-49AB-A3B0-04FD774CABED}" type="datetime1">
              <a:rPr lang="en-US" smtClean="0"/>
              <a:t>01-Nov-17</a:t>
            </a:fld>
            <a:endParaRPr lang="en-US"/>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7B0FF874-D0EE-40A0-8281-BFA9AFE655E3}" type="slidenum">
              <a:rPr lang="en-US" smtClean="0"/>
              <a:t>‹#›</a:t>
            </a:fld>
            <a:endParaRPr lang="en-US"/>
          </a:p>
        </p:txBody>
      </p:sp>
    </p:spTree>
    <p:extLst>
      <p:ext uri="{BB962C8B-B14F-4D97-AF65-F5344CB8AC3E}">
        <p14:creationId xmlns:p14="http://schemas.microsoft.com/office/powerpoint/2010/main" val="32162039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1C9A1A-36BC-45B1-B702-4646F21C7B10}" type="datetime1">
              <a:rPr lang="en-US" smtClean="0"/>
              <a:t>01-Nov-17</a:t>
            </a:fld>
            <a:endParaRPr lang="en-US"/>
          </a:p>
        </p:txBody>
      </p:sp>
      <p:sp>
        <p:nvSpPr>
          <p:cNvPr id="8" name="Footer Placeholder 7"/>
          <p:cNvSpPr>
            <a:spLocks noGrp="1"/>
          </p:cNvSpPr>
          <p:nvPr>
            <p:ph type="ftr" sz="quarter" idx="11"/>
          </p:nvPr>
        </p:nvSpPr>
        <p:spPr/>
        <p:txBody>
          <a:bodyPr/>
          <a:lstStyle/>
          <a:p>
            <a:r>
              <a:rPr lang="en-US" smtClean="0"/>
              <a:t>Luca - MRS 2017</a:t>
            </a:r>
            <a:endParaRPr lang="en-US"/>
          </a:p>
        </p:txBody>
      </p:sp>
      <p:sp>
        <p:nvSpPr>
          <p:cNvPr id="9" name="Slide Number Placeholder 8"/>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52DAAA-41A1-46BD-9024-81F0C2DBA1A4}" type="datetime1">
              <a:rPr lang="en-US" smtClean="0"/>
              <a:t>01-Nov-17</a:t>
            </a:fld>
            <a:endParaRPr lang="en-US"/>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8F9F3-7642-4705-8104-2044EA034DA8}" type="datetime1">
              <a:rPr lang="en-US" smtClean="0"/>
              <a:t>01-Nov-17</a:t>
            </a:fld>
            <a:endParaRPr lang="en-US"/>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3A4B60-E036-498A-A7EB-342F3D80DEDD}"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CC9C18-92A0-4A69-8882-5D53A8EB3C79}"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82AFAF-429A-4168-B391-9D841939BAB5}"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6D97A9-60B0-4932-B328-C9AD5FFB168D}"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99A0E-7CEA-45E3-A6A1-D245F9753A24}" type="datetime1">
              <a:rPr lang="en-US" smtClean="0"/>
              <a:t>01-Nov-17</a:t>
            </a:fld>
            <a:endParaRPr lang="en-US"/>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7B0FF874-D0EE-40A0-8281-BFA9AFE655E3}" type="slidenum">
              <a:rPr lang="en-US" smtClean="0"/>
              <a:t>‹#›</a:t>
            </a:fld>
            <a:endParaRPr lang="en-US"/>
          </a:p>
        </p:txBody>
      </p:sp>
    </p:spTree>
    <p:extLst>
      <p:ext uri="{BB962C8B-B14F-4D97-AF65-F5344CB8AC3E}">
        <p14:creationId xmlns:p14="http://schemas.microsoft.com/office/powerpoint/2010/main" val="316186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394756-990F-49A1-87D4-DAD2051F2F4D}"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7B0FF874-D0EE-40A0-8281-BFA9AFE655E3}" type="slidenum">
              <a:rPr lang="en-US" smtClean="0"/>
              <a:t>‹#›</a:t>
            </a:fld>
            <a:endParaRPr lang="en-US"/>
          </a:p>
        </p:txBody>
      </p:sp>
    </p:spTree>
    <p:extLst>
      <p:ext uri="{BB962C8B-B14F-4D97-AF65-F5344CB8AC3E}">
        <p14:creationId xmlns:p14="http://schemas.microsoft.com/office/powerpoint/2010/main" val="2172915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0E9A99-7838-4972-A3C7-9EB39CDC5D2F}"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E2039-D025-40E3-8D52-FC03CD63E6AB}"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7B0FF874-D0EE-40A0-8281-BFA9AFE655E3}" type="slidenum">
              <a:rPr lang="en-US" smtClean="0"/>
              <a:t>‹#›</a:t>
            </a:fld>
            <a:endParaRPr lang="en-US"/>
          </a:p>
        </p:txBody>
      </p:sp>
    </p:spTree>
    <p:extLst>
      <p:ext uri="{BB962C8B-B14F-4D97-AF65-F5344CB8AC3E}">
        <p14:creationId xmlns:p14="http://schemas.microsoft.com/office/powerpoint/2010/main" val="2139985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99A89B-E110-4E88-9E65-514185C7968E}"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7B0FF874-D0EE-40A0-8281-BFA9AFE655E3}" type="slidenum">
              <a:rPr lang="en-US" smtClean="0"/>
              <a:t>‹#›</a:t>
            </a:fld>
            <a:endParaRPr lang="en-US"/>
          </a:p>
        </p:txBody>
      </p:sp>
    </p:spTree>
    <p:extLst>
      <p:ext uri="{BB962C8B-B14F-4D97-AF65-F5344CB8AC3E}">
        <p14:creationId xmlns:p14="http://schemas.microsoft.com/office/powerpoint/2010/main" val="980583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226327-5194-43A8-BFAD-FDE9571E09DC}"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7B0FF874-D0EE-40A0-8281-BFA9AFE655E3}" type="slidenum">
              <a:rPr lang="en-US" smtClean="0"/>
              <a:t>‹#›</a:t>
            </a:fld>
            <a:endParaRPr lang="en-US"/>
          </a:p>
        </p:txBody>
      </p:sp>
    </p:spTree>
    <p:extLst>
      <p:ext uri="{BB962C8B-B14F-4D97-AF65-F5344CB8AC3E}">
        <p14:creationId xmlns:p14="http://schemas.microsoft.com/office/powerpoint/2010/main" val="3180191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1988AB48-60EA-497F-A877-44986DCC3E4D}"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3530F-18DF-411F-BFC2-65CC8ECDBF9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4121880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3EA5126F-20A6-41B6-A0F9-AF80401C6DA1}"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91EBA9-132A-44CE-8FDF-D2CF2ADD11E7}"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40704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245C4197-3ECB-4B4E-8402-B385F308797A}"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698EFD-2882-4493-89C4-BB608C5837B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03883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fld id="{89FF8B24-656A-4658-B84B-6ABA21198C53}"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9FBCCC-E2C3-4179-8AF0-35FD1CCB8B0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271949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fld id="{FC010482-C11B-4B34-ADE7-918874696404}" type="datetime1">
              <a:rPr lang="en-US" smtClean="0">
                <a:solidFill>
                  <a:srgbClr val="000000"/>
                </a:solidFill>
              </a:rPr>
              <a:t>01-Nov-17</a:t>
            </a:fld>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7F72CE-EED0-42E7-BBE8-5F04219A272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837477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fld id="{2ED97C7B-3C0E-4CF3-B857-DF29B3771B36}" type="datetime1">
              <a:rPr lang="en-US" smtClean="0">
                <a:solidFill>
                  <a:srgbClr val="000000"/>
                </a:solidFill>
              </a:rPr>
              <a:t>01-Nov-17</a:t>
            </a:fld>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4DE1B8-9C40-4BA8-B458-1F23DCE9EA1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99883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06F47E0-4D53-44CF-864D-DA3E35AF0DBA}" type="datetime1">
              <a:rPr lang="en-US" smtClean="0">
                <a:solidFill>
                  <a:srgbClr val="000000"/>
                </a:solidFill>
              </a:rPr>
              <a:t>01-Nov-17</a:t>
            </a:fld>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117EB4-7911-4D53-9DD5-6A8AFC5EDED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65696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013409-FF36-44C2-88D7-C18089E1626C}"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23FC07E4-46B8-4AA1-813C-14F9D0FB6DD1}"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E4D3C-DF40-47C0-BB11-CE15FC6E02A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97170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10400B13-B489-4027-9A60-F5539BAA8ED8}"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AA815E-BCC6-4886-9FD6-592C0576BEE9}"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7939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480D6741-98D0-4A53-98EB-9CBC62E0F18B}"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9356DE-FDC7-4C1E-B2CE-29CD3DE8AE5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442368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039A3D33-4244-42EF-BE4C-7F1628ED3BF0}"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A82ED-7203-408E-AE80-B1DF51A1D5B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55372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CEF627D1-6F0A-4FC0-B004-56EE480C3E7D}"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3530F-18DF-411F-BFC2-65CC8ECDBF9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4121880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51E82A50-144B-4D93-A4D3-9A0C4293C132}"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91EBA9-132A-44CE-8FDF-D2CF2ADD11E7}"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40704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A46C4A1E-FC08-46A9-9277-329EFBD3ABFD}"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698EFD-2882-4493-89C4-BB608C5837B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03883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fld id="{404BCCDA-A89C-4E03-B9E5-E40065FEB38A}"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9FBCCC-E2C3-4179-8AF0-35FD1CCB8B0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271949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fld id="{5B543E56-0D04-4452-B4DB-99D55FD3D293}" type="datetime1">
              <a:rPr lang="en-US" smtClean="0">
                <a:solidFill>
                  <a:srgbClr val="000000"/>
                </a:solidFill>
              </a:rPr>
              <a:t>01-Nov-17</a:t>
            </a:fld>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7F72CE-EED0-42E7-BBE8-5F04219A272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837477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fld id="{56839CCB-1685-49F0-AFBD-79872D73DA81}" type="datetime1">
              <a:rPr lang="en-US" smtClean="0">
                <a:solidFill>
                  <a:srgbClr val="000000"/>
                </a:solidFill>
              </a:rPr>
              <a:t>01-Nov-17</a:t>
            </a:fld>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4DE1B8-9C40-4BA8-B458-1F23DCE9EA1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99883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8AB75A-3CE0-4898-A576-FB2FCA719B81}"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D38468D-D5B2-4D99-8726-936F6D631BA1}" type="datetime1">
              <a:rPr lang="en-US" smtClean="0">
                <a:solidFill>
                  <a:srgbClr val="000000"/>
                </a:solidFill>
              </a:rPr>
              <a:t>01-Nov-17</a:t>
            </a:fld>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117EB4-7911-4D53-9DD5-6A8AFC5EDED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656968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790E33F9-7456-45BB-B7C1-5798290AF37B}"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E4D3C-DF40-47C0-BB11-CE15FC6E02A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97170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5FBF5DC9-BDF4-4C80-B5E1-D249135C96C4}"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AA815E-BCC6-4886-9FD6-592C0576BEE9}"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7939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BB433CDA-7E5C-44EC-9276-353B829B2581}"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9356DE-FDC7-4C1E-B2CE-29CD3DE8AE5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442368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88AB1353-EB60-46BF-AA19-949BAAA997AE}"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A82ED-7203-408E-AE80-B1DF51A1D5B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55372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B00471A9-3B1F-4FF9-8A62-C7E5E66A15A4}"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3530F-18DF-411F-BFC2-65CC8ECDBF9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41218805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C20CD89B-2307-47FD-B027-59AB6B4E6EF8}"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91EBA9-132A-44CE-8FDF-D2CF2ADD11E7}"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40704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8CC6A7C8-5663-483B-87AC-003571C428CA}"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698EFD-2882-4493-89C4-BB608C5837B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03883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fld id="{B99796A7-70DF-490D-9CBB-410CCD44F5C2}"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9FBCCC-E2C3-4179-8AF0-35FD1CCB8B0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271949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fld id="{C7EE570E-16CA-4EDA-8BB9-7D16541BDBCF}" type="datetime1">
              <a:rPr lang="en-US" smtClean="0">
                <a:solidFill>
                  <a:srgbClr val="000000"/>
                </a:solidFill>
              </a:rPr>
              <a:t>01-Nov-17</a:t>
            </a:fld>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7F72CE-EED0-42E7-BBE8-5F04219A272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83747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42FA9B-5891-421A-BEC1-03B95FD0721D}" type="datetime1">
              <a:rPr lang="en-US" smtClean="0"/>
              <a:t>01-Nov-17</a:t>
            </a:fld>
            <a:endParaRPr lang="en-US"/>
          </a:p>
        </p:txBody>
      </p:sp>
      <p:sp>
        <p:nvSpPr>
          <p:cNvPr id="8" name="Footer Placeholder 7"/>
          <p:cNvSpPr>
            <a:spLocks noGrp="1"/>
          </p:cNvSpPr>
          <p:nvPr>
            <p:ph type="ftr" sz="quarter" idx="11"/>
          </p:nvPr>
        </p:nvSpPr>
        <p:spPr/>
        <p:txBody>
          <a:bodyPr/>
          <a:lstStyle/>
          <a:p>
            <a:r>
              <a:rPr lang="en-US" smtClean="0"/>
              <a:t>Luca - MRS 2017</a:t>
            </a:r>
            <a:endParaRPr lang="en-US"/>
          </a:p>
        </p:txBody>
      </p:sp>
      <p:sp>
        <p:nvSpPr>
          <p:cNvPr id="9" name="Slide Number Placeholder 8"/>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fld id="{FFA2D286-D49A-426D-840C-3FF11C91E729}" type="datetime1">
              <a:rPr lang="en-US" smtClean="0">
                <a:solidFill>
                  <a:srgbClr val="000000"/>
                </a:solidFill>
              </a:rPr>
              <a:t>01-Nov-17</a:t>
            </a:fld>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4DE1B8-9C40-4BA8-B458-1F23DCE9EA1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99883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E5449BA-571D-40AB-B52B-1B96B0F31821}" type="datetime1">
              <a:rPr lang="en-US" smtClean="0">
                <a:solidFill>
                  <a:srgbClr val="000000"/>
                </a:solidFill>
              </a:rPr>
              <a:t>01-Nov-17</a:t>
            </a:fld>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117EB4-7911-4D53-9DD5-6A8AFC5EDED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656968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F903AE9-BBA1-4F64-8C6D-1C259DE5EEBF}"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E4D3C-DF40-47C0-BB11-CE15FC6E02A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971703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5CFFCACA-59E7-4873-939B-DD72C3E057FD}"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AA815E-BCC6-4886-9FD6-592C0576BEE9}"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7939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0DAA12DA-BC32-4C06-B5FD-2F59987547EA}"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9356DE-FDC7-4C1E-B2CE-29CD3DE8AE5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442368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2D009221-8308-4ABA-8597-72A073753150}"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A82ED-7203-408E-AE80-B1DF51A1D5B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55372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677DF7E9-3FC6-43AB-BE81-E603BA662F8D}"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3530F-18DF-411F-BFC2-65CC8ECDBF9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4121880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8443DD81-930E-4E67-9A9A-6F55F5F8967D}"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91EBA9-132A-44CE-8FDF-D2CF2ADD11E7}"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40704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CAD86D97-2350-4766-80B1-8D0BF1FBA1F0}"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698EFD-2882-4493-89C4-BB608C5837B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03883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fld id="{793D4F00-994D-4528-9D83-D24128C00554}"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9FBCCC-E2C3-4179-8AF0-35FD1CCB8B0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27194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E785EF-2B32-482E-BDED-5D5E65B56080}" type="datetime1">
              <a:rPr lang="en-US" smtClean="0"/>
              <a:t>01-Nov-17</a:t>
            </a:fld>
            <a:endParaRPr lang="en-US"/>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fld id="{48EC603F-E36F-43ED-BADA-F5C5A47A10FB}" type="datetime1">
              <a:rPr lang="en-US" smtClean="0">
                <a:solidFill>
                  <a:srgbClr val="000000"/>
                </a:solidFill>
              </a:rPr>
              <a:t>01-Nov-17</a:t>
            </a:fld>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7F72CE-EED0-42E7-BBE8-5F04219A272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837477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fld id="{C3E0F050-A528-4355-8D10-C24631E46DF8}" type="datetime1">
              <a:rPr lang="en-US" smtClean="0">
                <a:solidFill>
                  <a:srgbClr val="000000"/>
                </a:solidFill>
              </a:rPr>
              <a:t>01-Nov-17</a:t>
            </a:fld>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4DE1B8-9C40-4BA8-B458-1F23DCE9EA1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998837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10ACC20-61B9-4BEB-832C-60C102F7F532}" type="datetime1">
              <a:rPr lang="en-US" smtClean="0">
                <a:solidFill>
                  <a:srgbClr val="000000"/>
                </a:solidFill>
              </a:rPr>
              <a:t>01-Nov-17</a:t>
            </a:fld>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117EB4-7911-4D53-9DD5-6A8AFC5EDED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6569680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933CC7B5-1F84-4BD5-B8DB-5238B9DC8402}"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E4D3C-DF40-47C0-BB11-CE15FC6E02A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971703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B93186C5-7847-4A16-A03A-81A567FF76F7}"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AA815E-BCC6-4886-9FD6-592C0576BEE9}"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79395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2A21EE89-C59F-4942-8EEC-3E3639154DE3}"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9356DE-FDC7-4C1E-B2CE-29CD3DE8AE5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442368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33606A55-B649-4B4C-9A47-37EAAF44F01E}"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A82ED-7203-408E-AE80-B1DF51A1D5B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55372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EC33FB-057D-4FA9-A4BA-51F257D7C73D}"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3051CB4C-D2D9-4C95-9D11-F6527ACE8286}" type="slidenum">
              <a:rPr lang="en-US" smtClean="0"/>
              <a:t>‹#›</a:t>
            </a:fld>
            <a:endParaRPr lang="en-US"/>
          </a:p>
        </p:txBody>
      </p:sp>
    </p:spTree>
    <p:extLst>
      <p:ext uri="{BB962C8B-B14F-4D97-AF65-F5344CB8AC3E}">
        <p14:creationId xmlns:p14="http://schemas.microsoft.com/office/powerpoint/2010/main" val="4123007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A433FB-1D2C-4D23-9A15-00AAFD66B9F7}"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3051CB4C-D2D9-4C95-9D11-F6527ACE8286}" type="slidenum">
              <a:rPr lang="en-US" smtClean="0"/>
              <a:t>‹#›</a:t>
            </a:fld>
            <a:endParaRPr lang="en-US"/>
          </a:p>
        </p:txBody>
      </p:sp>
    </p:spTree>
    <p:extLst>
      <p:ext uri="{BB962C8B-B14F-4D97-AF65-F5344CB8AC3E}">
        <p14:creationId xmlns:p14="http://schemas.microsoft.com/office/powerpoint/2010/main" val="3040892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DD5384-724C-4F94-92A7-5EEC0C59311E}"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3051CB4C-D2D9-4C95-9D11-F6527ACE8286}" type="slidenum">
              <a:rPr lang="en-US" smtClean="0"/>
              <a:t>‹#›</a:t>
            </a:fld>
            <a:endParaRPr lang="en-US"/>
          </a:p>
        </p:txBody>
      </p:sp>
    </p:spTree>
    <p:extLst>
      <p:ext uri="{BB962C8B-B14F-4D97-AF65-F5344CB8AC3E}">
        <p14:creationId xmlns:p14="http://schemas.microsoft.com/office/powerpoint/2010/main" val="3151591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78223-CE41-4622-B037-F72DB4545EA0}" type="datetime1">
              <a:rPr lang="en-US" smtClean="0"/>
              <a:t>01-Nov-17</a:t>
            </a:fld>
            <a:endParaRPr lang="en-US"/>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02BB15-9A64-4520-BEF0-CA3DF32F5C65}"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3051CB4C-D2D9-4C95-9D11-F6527ACE8286}" type="slidenum">
              <a:rPr lang="en-US" smtClean="0"/>
              <a:t>‹#›</a:t>
            </a:fld>
            <a:endParaRPr lang="en-US"/>
          </a:p>
        </p:txBody>
      </p:sp>
    </p:spTree>
    <p:extLst>
      <p:ext uri="{BB962C8B-B14F-4D97-AF65-F5344CB8AC3E}">
        <p14:creationId xmlns:p14="http://schemas.microsoft.com/office/powerpoint/2010/main" val="575694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A81B57-758B-4730-909C-120400325710}" type="datetime1">
              <a:rPr lang="en-US" smtClean="0"/>
              <a:t>01-Nov-17</a:t>
            </a:fld>
            <a:endParaRPr lang="en-US"/>
          </a:p>
        </p:txBody>
      </p:sp>
      <p:sp>
        <p:nvSpPr>
          <p:cNvPr id="8" name="Footer Placeholder 7"/>
          <p:cNvSpPr>
            <a:spLocks noGrp="1"/>
          </p:cNvSpPr>
          <p:nvPr>
            <p:ph type="ftr" sz="quarter" idx="11"/>
          </p:nvPr>
        </p:nvSpPr>
        <p:spPr/>
        <p:txBody>
          <a:bodyPr/>
          <a:lstStyle/>
          <a:p>
            <a:r>
              <a:rPr lang="en-US" smtClean="0"/>
              <a:t>Luca - MRS 2017</a:t>
            </a:r>
            <a:endParaRPr lang="en-US"/>
          </a:p>
        </p:txBody>
      </p:sp>
      <p:sp>
        <p:nvSpPr>
          <p:cNvPr id="9" name="Slide Number Placeholder 8"/>
          <p:cNvSpPr>
            <a:spLocks noGrp="1"/>
          </p:cNvSpPr>
          <p:nvPr>
            <p:ph type="sldNum" sz="quarter" idx="12"/>
          </p:nvPr>
        </p:nvSpPr>
        <p:spPr/>
        <p:txBody>
          <a:bodyPr/>
          <a:lstStyle/>
          <a:p>
            <a:fld id="{3051CB4C-D2D9-4C95-9D11-F6527ACE8286}" type="slidenum">
              <a:rPr lang="en-US" smtClean="0"/>
              <a:t>‹#›</a:t>
            </a:fld>
            <a:endParaRPr lang="en-US"/>
          </a:p>
        </p:txBody>
      </p:sp>
    </p:spTree>
    <p:extLst>
      <p:ext uri="{BB962C8B-B14F-4D97-AF65-F5344CB8AC3E}">
        <p14:creationId xmlns:p14="http://schemas.microsoft.com/office/powerpoint/2010/main" val="31397836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B25C91-90DC-4DB0-973D-31ABC6583FF3}" type="datetime1">
              <a:rPr lang="en-US" smtClean="0"/>
              <a:t>01-Nov-17</a:t>
            </a:fld>
            <a:endParaRPr lang="en-US"/>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3051CB4C-D2D9-4C95-9D11-F6527ACE8286}" type="slidenum">
              <a:rPr lang="en-US" smtClean="0"/>
              <a:t>‹#›</a:t>
            </a:fld>
            <a:endParaRPr lang="en-US"/>
          </a:p>
        </p:txBody>
      </p:sp>
    </p:spTree>
    <p:extLst>
      <p:ext uri="{BB962C8B-B14F-4D97-AF65-F5344CB8AC3E}">
        <p14:creationId xmlns:p14="http://schemas.microsoft.com/office/powerpoint/2010/main" val="424665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0607A-816F-47C3-ADC3-51225A7BAA2E}" type="datetime1">
              <a:rPr lang="en-US" smtClean="0"/>
              <a:t>01-Nov-17</a:t>
            </a:fld>
            <a:endParaRPr lang="en-US"/>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3051CB4C-D2D9-4C95-9D11-F6527ACE8286}" type="slidenum">
              <a:rPr lang="en-US" smtClean="0"/>
              <a:t>‹#›</a:t>
            </a:fld>
            <a:endParaRPr lang="en-US"/>
          </a:p>
        </p:txBody>
      </p:sp>
    </p:spTree>
    <p:extLst>
      <p:ext uri="{BB962C8B-B14F-4D97-AF65-F5344CB8AC3E}">
        <p14:creationId xmlns:p14="http://schemas.microsoft.com/office/powerpoint/2010/main" val="9341875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BF6A77-A65C-4737-84D6-785BA1BC26F2}"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3051CB4C-D2D9-4C95-9D11-F6527ACE8286}" type="slidenum">
              <a:rPr lang="en-US" smtClean="0"/>
              <a:t>‹#›</a:t>
            </a:fld>
            <a:endParaRPr lang="en-US"/>
          </a:p>
        </p:txBody>
      </p:sp>
    </p:spTree>
    <p:extLst>
      <p:ext uri="{BB962C8B-B14F-4D97-AF65-F5344CB8AC3E}">
        <p14:creationId xmlns:p14="http://schemas.microsoft.com/office/powerpoint/2010/main" val="3919107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DF4115-AA96-45B5-9473-A689CC32F97E}"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3051CB4C-D2D9-4C95-9D11-F6527ACE8286}" type="slidenum">
              <a:rPr lang="en-US" smtClean="0"/>
              <a:t>‹#›</a:t>
            </a:fld>
            <a:endParaRPr lang="en-US"/>
          </a:p>
        </p:txBody>
      </p:sp>
    </p:spTree>
    <p:extLst>
      <p:ext uri="{BB962C8B-B14F-4D97-AF65-F5344CB8AC3E}">
        <p14:creationId xmlns:p14="http://schemas.microsoft.com/office/powerpoint/2010/main" val="39201492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8C87DF-A53E-4272-A1AE-58A039A7CADB}"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3051CB4C-D2D9-4C95-9D11-F6527ACE8286}" type="slidenum">
              <a:rPr lang="en-US" smtClean="0"/>
              <a:t>‹#›</a:t>
            </a:fld>
            <a:endParaRPr lang="en-US"/>
          </a:p>
        </p:txBody>
      </p:sp>
    </p:spTree>
    <p:extLst>
      <p:ext uri="{BB962C8B-B14F-4D97-AF65-F5344CB8AC3E}">
        <p14:creationId xmlns:p14="http://schemas.microsoft.com/office/powerpoint/2010/main" val="4190111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357FF-F687-4069-8D48-B78133CCD0E0}" type="datetime1">
              <a:rPr lang="en-US" smtClean="0"/>
              <a:t>01-Nov-17</a:t>
            </a:fld>
            <a:endParaRPr lang="en-US"/>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3051CB4C-D2D9-4C95-9D11-F6527ACE8286}" type="slidenum">
              <a:rPr lang="en-US" smtClean="0"/>
              <a:t>‹#›</a:t>
            </a:fld>
            <a:endParaRPr lang="en-US"/>
          </a:p>
        </p:txBody>
      </p:sp>
    </p:spTree>
    <p:extLst>
      <p:ext uri="{BB962C8B-B14F-4D97-AF65-F5344CB8AC3E}">
        <p14:creationId xmlns:p14="http://schemas.microsoft.com/office/powerpoint/2010/main" val="27370424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705CBC14-DABA-4EA3-BB76-60E6ADF1510C}"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3530F-18DF-411F-BFC2-65CC8ECDBF9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41218805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C217FDE9-1368-4510-BB06-AA19E65A5694}"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91EBA9-132A-44CE-8FDF-D2CF2ADD11E7}"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4070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4489D-37C8-48F0-A268-F7B71D2E0D20}"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7434C62B-F3B8-4232-8227-B7919EC26A91}"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698EFD-2882-4493-89C4-BB608C5837B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038834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fld id="{02F6E69D-7F11-4A41-8C01-0703F18278BE}"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9FBCCC-E2C3-4179-8AF0-35FD1CCB8B0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2719493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fld id="{0470F26B-4DEC-4109-AFAE-DCB06B7415E2}" type="datetime1">
              <a:rPr lang="en-US" smtClean="0">
                <a:solidFill>
                  <a:srgbClr val="000000"/>
                </a:solidFill>
              </a:rPr>
              <a:t>01-Nov-17</a:t>
            </a:fld>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7F72CE-EED0-42E7-BBE8-5F04219A272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8374772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fld id="{4B002EAF-171F-412F-8072-49A7EAFBDD88}" type="datetime1">
              <a:rPr lang="en-US" smtClean="0">
                <a:solidFill>
                  <a:srgbClr val="000000"/>
                </a:solidFill>
              </a:rPr>
              <a:t>01-Nov-17</a:t>
            </a:fld>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4DE1B8-9C40-4BA8-B458-1F23DCE9EA1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998837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9DCEF92-8530-46C9-BF40-CC8EFB48171F}" type="datetime1">
              <a:rPr lang="en-US" smtClean="0">
                <a:solidFill>
                  <a:srgbClr val="000000"/>
                </a:solidFill>
              </a:rPr>
              <a:t>01-Nov-17</a:t>
            </a:fld>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117EB4-7911-4D53-9DD5-6A8AFC5EDED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6569680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87B323A8-FF69-442D-A85D-BE1C8F718122}"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E4D3C-DF40-47C0-BB11-CE15FC6E02A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971703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BA3DECC8-4C94-4C2D-95D6-CE417270E5F4}"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AA815E-BCC6-4886-9FD6-592C0576BEE9}"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79395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969C9719-CC71-42D3-A25E-7222E976FCE5}"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9356DE-FDC7-4C1E-B2CE-29CD3DE8AE5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4423684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3CB08A8A-FAA6-4699-8846-1756AFFCAC0C}"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A82ED-7203-408E-AE80-B1DF51A1D5B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553722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CFA14785-F37E-462D-B142-D22CD77C8A8C}"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3530F-18DF-411F-BFC2-65CC8ECDBF9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4121880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360C13-E5A9-49D0-BEC7-15582995EEBD}" type="datetime1">
              <a:rPr lang="en-US" smtClean="0"/>
              <a:t>01-Nov-17</a:t>
            </a:fld>
            <a:endParaRPr lang="en-US"/>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7B41CCC8-4BE9-42D4-B418-1BE718B857E0}"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91EBA9-132A-44CE-8FDF-D2CF2ADD11E7}"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407048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CE633A30-5034-4CE9-B380-46A92D91791A}"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698EFD-2882-4493-89C4-BB608C5837B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3038834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fld id="{FF410ED9-75D9-4D62-9835-CDD7F8271FE5}"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9FBCCC-E2C3-4179-8AF0-35FD1CCB8B0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2719493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fld id="{08BFFC44-33D1-4788-B00A-BCDE60054E15}" type="datetime1">
              <a:rPr lang="en-US" smtClean="0">
                <a:solidFill>
                  <a:srgbClr val="000000"/>
                </a:solidFill>
              </a:rPr>
              <a:t>01-Nov-17</a:t>
            </a:fld>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7F72CE-EED0-42E7-BBE8-5F04219A272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8374772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fld id="{346C5129-2196-4B45-946C-C69E01A6A9CA}" type="datetime1">
              <a:rPr lang="en-US" smtClean="0">
                <a:solidFill>
                  <a:srgbClr val="000000"/>
                </a:solidFill>
              </a:rPr>
              <a:t>01-Nov-17</a:t>
            </a:fld>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4DE1B8-9C40-4BA8-B458-1F23DCE9EA18}"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1998837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7ABF799-ACDA-41BB-AA20-5CA52C60B182}" type="datetime1">
              <a:rPr lang="en-US" smtClean="0">
                <a:solidFill>
                  <a:srgbClr val="000000"/>
                </a:solidFill>
              </a:rPr>
              <a:t>01-Nov-17</a:t>
            </a:fld>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117EB4-7911-4D53-9DD5-6A8AFC5EDED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6569680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71B072B6-DCC1-4BEC-8899-084E72D8E0C7}"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E4D3C-DF40-47C0-BB11-CE15FC6E02A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971703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99590D02-58BF-4B02-939D-30A6B51140B4}" type="datetime1">
              <a:rPr lang="en-US" smtClean="0">
                <a:solidFill>
                  <a:srgbClr val="000000"/>
                </a:solidFill>
              </a:rPr>
              <a:t>01-Nov-17</a:t>
            </a:fld>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AA815E-BCC6-4886-9FD6-592C0576BEE9}"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79395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068783FA-139B-49DB-BACD-49986F11A585}"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9356DE-FDC7-4C1E-B2CE-29CD3DE8AE5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4423684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fld id="{B7A67405-3435-4E6D-AE6C-E3C14A69D143}" type="datetime1">
              <a:rPr lang="en-US" smtClean="0">
                <a:solidFill>
                  <a:srgbClr val="000000"/>
                </a:solidFill>
              </a:rPr>
              <a:t>01-Nov-17</a:t>
            </a:fld>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s-ES" smtClean="0">
                <a:solidFill>
                  <a:srgbClr val="000000"/>
                </a:solidFill>
              </a:rPr>
              <a:t>Luca - MRS 2017</a:t>
            </a: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A82ED-7203-408E-AE80-B1DF51A1D5B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55372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E9EBE-F471-4177-9530-4205899435C9}" type="datetime1">
              <a:rPr lang="en-US" smtClean="0"/>
              <a:t>01-Nov-17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Luca - MRS 2017</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5951-25B3-468C-8F5A-DB64291C3F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7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Times New Roman" pitchFamily="18" charset="0"/>
              </a:defRPr>
            </a:lvl1pPr>
          </a:lstStyle>
          <a:p>
            <a:pPr fontAlgn="base">
              <a:spcBef>
                <a:spcPct val="0"/>
              </a:spcBef>
              <a:spcAft>
                <a:spcPct val="0"/>
              </a:spcAft>
              <a:defRPr/>
            </a:pPr>
            <a:fld id="{FDF12123-35A2-41E9-8454-DAF872753B81}" type="datetime1">
              <a:rPr lang="en-US" smtClean="0">
                <a:solidFill>
                  <a:srgbClr val="000000"/>
                </a:solidFill>
              </a:rPr>
              <a:t>01-Nov-17</a:t>
            </a:fld>
            <a:endParaRPr lang="es-ES">
              <a:solidFill>
                <a:srgbClr val="000000"/>
              </a:solidFill>
            </a:endParaRPr>
          </a:p>
        </p:txBody>
      </p:sp>
      <p:sp>
        <p:nvSpPr>
          <p:cNvPr id="27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Times New Roman" pitchFamily="18" charset="0"/>
              </a:defRPr>
            </a:lvl1pPr>
          </a:lstStyle>
          <a:p>
            <a:pPr fontAlgn="base">
              <a:spcBef>
                <a:spcPct val="0"/>
              </a:spcBef>
              <a:spcAft>
                <a:spcPct val="0"/>
              </a:spcAft>
              <a:defRPr/>
            </a:pPr>
            <a:r>
              <a:rPr lang="es-ES" smtClean="0">
                <a:solidFill>
                  <a:srgbClr val="000000"/>
                </a:solidFill>
              </a:rPr>
              <a:t>Luca - MRS 2017</a:t>
            </a:r>
            <a:endParaRPr lang="es-ES">
              <a:solidFill>
                <a:srgbClr val="000000"/>
              </a:solidFill>
            </a:endParaRPr>
          </a:p>
        </p:txBody>
      </p:sp>
      <p:sp>
        <p:nvSpPr>
          <p:cNvPr id="27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imes New Roman" pitchFamily="18" charset="0"/>
              </a:defRPr>
            </a:lvl1pPr>
          </a:lstStyle>
          <a:p>
            <a:pPr fontAlgn="base">
              <a:spcBef>
                <a:spcPct val="0"/>
              </a:spcBef>
              <a:spcAft>
                <a:spcPct val="0"/>
              </a:spcAft>
              <a:defRPr/>
            </a:pPr>
            <a:fld id="{373CF6D1-3E87-4056-876A-EBC53D4E3B9A}" type="slidenum">
              <a:rPr lang="es-ES">
                <a:solidFill>
                  <a:srgbClr val="000000"/>
                </a:solidFill>
              </a:rPr>
              <a:pPr fontAlgn="base">
                <a:spcBef>
                  <a:spcPct val="0"/>
                </a:spcBef>
                <a:spcAft>
                  <a:spcPct val="0"/>
                </a:spcAft>
                <a:defRPr/>
              </a:pPr>
              <a:t>‹#›</a:t>
            </a:fld>
            <a:endParaRPr lang="es-ES">
              <a:solidFill>
                <a:srgbClr val="000000"/>
              </a:solidFill>
            </a:endParaRPr>
          </a:p>
        </p:txBody>
      </p:sp>
      <p:pic>
        <p:nvPicPr>
          <p:cNvPr id="2055" name="Picture 7" descr="para plantilla oficial recortada"/>
          <p:cNvPicPr>
            <a:picLocks noChangeAspect="1" noChangeArrowheads="1"/>
          </p:cNvPicPr>
          <p:nvPr userDrawn="1"/>
        </p:nvPicPr>
        <p:blipFill>
          <a:blip r:embed="rId13" cstate="print"/>
          <a:srcRect/>
          <a:stretch>
            <a:fillRect/>
          </a:stretch>
        </p:blipFill>
        <p:spPr bwMode="auto">
          <a:xfrm>
            <a:off x="-36513" y="0"/>
            <a:ext cx="9180513" cy="6884988"/>
          </a:xfrm>
          <a:prstGeom prst="rect">
            <a:avLst/>
          </a:prstGeom>
          <a:noFill/>
          <a:ln w="9525">
            <a:noFill/>
            <a:miter lim="800000"/>
            <a:headEnd/>
            <a:tailEnd/>
          </a:ln>
        </p:spPr>
      </p:pic>
    </p:spTree>
    <p:extLst>
      <p:ext uri="{BB962C8B-B14F-4D97-AF65-F5344CB8AC3E}">
        <p14:creationId xmlns:p14="http://schemas.microsoft.com/office/powerpoint/2010/main" val="337801811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7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Times New Roman" pitchFamily="18" charset="0"/>
              </a:defRPr>
            </a:lvl1pPr>
          </a:lstStyle>
          <a:p>
            <a:fld id="{85117F7E-A263-4DAB-BDB5-D5BB7FD555FA}" type="datetime1">
              <a:rPr lang="en-US" smtClean="0"/>
              <a:t>01-Nov-17</a:t>
            </a:fld>
            <a:endParaRPr lang="en-US"/>
          </a:p>
        </p:txBody>
      </p:sp>
      <p:sp>
        <p:nvSpPr>
          <p:cNvPr id="27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Times New Roman" pitchFamily="18" charset="0"/>
              </a:defRPr>
            </a:lvl1pPr>
          </a:lstStyle>
          <a:p>
            <a:r>
              <a:rPr lang="en-US" smtClean="0"/>
              <a:t>Luca - MRS 2017</a:t>
            </a:r>
            <a:endParaRPr lang="en-US"/>
          </a:p>
        </p:txBody>
      </p:sp>
      <p:sp>
        <p:nvSpPr>
          <p:cNvPr id="27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imes New Roman" pitchFamily="18" charset="0"/>
              </a:defRPr>
            </a:lvl1pPr>
          </a:lstStyle>
          <a:p>
            <a:fld id="{C3305951-25B3-468C-8F5A-DB64291C3F1E}" type="slidenum">
              <a:rPr lang="en-US" smtClean="0"/>
              <a:pPr/>
              <a:t>‹#›</a:t>
            </a:fld>
            <a:endParaRPr lang="en-US"/>
          </a:p>
        </p:txBody>
      </p:sp>
      <p:pic>
        <p:nvPicPr>
          <p:cNvPr id="2055" name="Picture 7" descr="para plantilla oficial recortada"/>
          <p:cNvPicPr>
            <a:picLocks noChangeAspect="1" noChangeArrowheads="1"/>
          </p:cNvPicPr>
          <p:nvPr/>
        </p:nvPicPr>
        <p:blipFill>
          <a:blip r:embed="rId13" cstate="print"/>
          <a:srcRect/>
          <a:stretch>
            <a:fillRect/>
          </a:stretch>
        </p:blipFill>
        <p:spPr bwMode="auto">
          <a:xfrm>
            <a:off x="-36513" y="0"/>
            <a:ext cx="9180513" cy="6884988"/>
          </a:xfrm>
          <a:prstGeom prst="rect">
            <a:avLst/>
          </a:prstGeom>
          <a:noFill/>
          <a:ln w="9525">
            <a:noFill/>
            <a:miter lim="800000"/>
            <a:headEnd/>
            <a:tailEnd/>
          </a:ln>
        </p:spPr>
      </p:pic>
      <p:pic>
        <p:nvPicPr>
          <p:cNvPr id="8" name="Picture 7" descr="para plantilla oficial recortada"/>
          <p:cNvPicPr>
            <a:picLocks noChangeAspect="1" noChangeArrowheads="1"/>
          </p:cNvPicPr>
          <p:nvPr userDrawn="1"/>
        </p:nvPicPr>
        <p:blipFill>
          <a:blip r:embed="rId13" cstate="print"/>
          <a:srcRect/>
          <a:stretch>
            <a:fillRect/>
          </a:stretch>
        </p:blipFill>
        <p:spPr bwMode="auto">
          <a:xfrm>
            <a:off x="-36513" y="0"/>
            <a:ext cx="9180513" cy="6884988"/>
          </a:xfrm>
          <a:prstGeom prst="rect">
            <a:avLst/>
          </a:prstGeom>
          <a:noFill/>
          <a:ln w="9525">
            <a:noFill/>
            <a:miter lim="800000"/>
            <a:headEnd/>
            <a:tailEnd/>
          </a:ln>
        </p:spPr>
      </p:pic>
    </p:spTree>
    <p:extLst>
      <p:ext uri="{BB962C8B-B14F-4D97-AF65-F5344CB8AC3E}">
        <p14:creationId xmlns:p14="http://schemas.microsoft.com/office/powerpoint/2010/main" val="158048693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85A6F-2FEE-4CF9-95BD-7000A2E28F25}" type="datetime1">
              <a:rPr lang="en-US" smtClean="0"/>
              <a:t>01-Nov-17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Luca - MRS 2017</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5951-25B3-468C-8F5A-DB64291C3F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A250B-0F2A-4F15-862C-393C8577AF11}" type="datetime1">
              <a:rPr lang="en-US" smtClean="0"/>
              <a:t>01-Nov-17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Luca - MRS 2017</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5951-25B3-468C-8F5A-DB64291C3F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E3E6C-BBE8-49BA-89EB-4370B43ACAB0}" type="datetime1">
              <a:rPr lang="en-US" smtClean="0"/>
              <a:t>01-Nov-17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Luca - MRS 2017</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5951-25B3-468C-8F5A-DB64291C3F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18DC4-C6C2-44F5-8FE8-69EC168815C7}" type="datetime1">
              <a:rPr lang="en-US" smtClean="0"/>
              <a:t>01-Nov-17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Luca - MRS 2017</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5951-25B3-468C-8F5A-DB64291C3F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622195-E541-4CD9-A5CB-54D6D357495D}" type="datetime1">
              <a:rPr lang="en-US" smtClean="0"/>
              <a:t>01-Nov-17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Luca - MRS 2017</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5951-25B3-468C-8F5A-DB64291C3F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9D235-DE26-4C1A-A9A2-1415C444F4BE}" type="datetime1">
              <a:rPr lang="en-US" smtClean="0"/>
              <a:t>01-Nov-17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Luca - MRS 2017</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FF874-D0EE-40A0-8281-BFA9AFE655E3}" type="slidenum">
              <a:rPr lang="en-US" smtClean="0"/>
              <a:t>‹#›</a:t>
            </a:fld>
            <a:endParaRPr lang="en-US"/>
          </a:p>
        </p:txBody>
      </p:sp>
    </p:spTree>
    <p:extLst>
      <p:ext uri="{BB962C8B-B14F-4D97-AF65-F5344CB8AC3E}">
        <p14:creationId xmlns:p14="http://schemas.microsoft.com/office/powerpoint/2010/main" val="307800968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7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Times New Roman" pitchFamily="18" charset="0"/>
              </a:defRPr>
            </a:lvl1pPr>
          </a:lstStyle>
          <a:p>
            <a:pPr fontAlgn="base">
              <a:spcBef>
                <a:spcPct val="0"/>
              </a:spcBef>
              <a:spcAft>
                <a:spcPct val="0"/>
              </a:spcAft>
              <a:defRPr/>
            </a:pPr>
            <a:fld id="{DAEAD3AF-0BCA-4064-99F8-D9234E6DC0E5}" type="datetime1">
              <a:rPr lang="en-US" smtClean="0">
                <a:solidFill>
                  <a:srgbClr val="000000"/>
                </a:solidFill>
              </a:rPr>
              <a:t>01-Nov-17</a:t>
            </a:fld>
            <a:endParaRPr lang="es-ES">
              <a:solidFill>
                <a:srgbClr val="000000"/>
              </a:solidFill>
            </a:endParaRPr>
          </a:p>
        </p:txBody>
      </p:sp>
      <p:sp>
        <p:nvSpPr>
          <p:cNvPr id="27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Times New Roman" pitchFamily="18" charset="0"/>
              </a:defRPr>
            </a:lvl1pPr>
          </a:lstStyle>
          <a:p>
            <a:pPr fontAlgn="base">
              <a:spcBef>
                <a:spcPct val="0"/>
              </a:spcBef>
              <a:spcAft>
                <a:spcPct val="0"/>
              </a:spcAft>
              <a:defRPr/>
            </a:pPr>
            <a:r>
              <a:rPr lang="es-ES" smtClean="0">
                <a:solidFill>
                  <a:srgbClr val="000000"/>
                </a:solidFill>
              </a:rPr>
              <a:t>Luca - MRS 2017</a:t>
            </a:r>
            <a:endParaRPr lang="es-ES">
              <a:solidFill>
                <a:srgbClr val="000000"/>
              </a:solidFill>
            </a:endParaRPr>
          </a:p>
        </p:txBody>
      </p:sp>
      <p:sp>
        <p:nvSpPr>
          <p:cNvPr id="27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imes New Roman" pitchFamily="18" charset="0"/>
              </a:defRPr>
            </a:lvl1pPr>
          </a:lstStyle>
          <a:p>
            <a:pPr fontAlgn="base">
              <a:spcBef>
                <a:spcPct val="0"/>
              </a:spcBef>
              <a:spcAft>
                <a:spcPct val="0"/>
              </a:spcAft>
              <a:defRPr/>
            </a:pPr>
            <a:fld id="{373CF6D1-3E87-4056-876A-EBC53D4E3B9A}" type="slidenum">
              <a:rPr lang="es-ES">
                <a:solidFill>
                  <a:srgbClr val="000000"/>
                </a:solidFill>
              </a:rPr>
              <a:pPr fontAlgn="base">
                <a:spcBef>
                  <a:spcPct val="0"/>
                </a:spcBef>
                <a:spcAft>
                  <a:spcPct val="0"/>
                </a:spcAft>
                <a:defRPr/>
              </a:pPr>
              <a:t>‹#›</a:t>
            </a:fld>
            <a:endParaRPr lang="es-ES">
              <a:solidFill>
                <a:srgbClr val="000000"/>
              </a:solidFill>
            </a:endParaRPr>
          </a:p>
        </p:txBody>
      </p:sp>
      <p:pic>
        <p:nvPicPr>
          <p:cNvPr id="2055" name="Picture 7" descr="para plantilla oficial recortada"/>
          <p:cNvPicPr>
            <a:picLocks noChangeAspect="1" noChangeArrowheads="1"/>
          </p:cNvPicPr>
          <p:nvPr userDrawn="1"/>
        </p:nvPicPr>
        <p:blipFill>
          <a:blip r:embed="rId13" cstate="print"/>
          <a:srcRect/>
          <a:stretch>
            <a:fillRect/>
          </a:stretch>
        </p:blipFill>
        <p:spPr bwMode="auto">
          <a:xfrm>
            <a:off x="-36513" y="0"/>
            <a:ext cx="9180513" cy="6884988"/>
          </a:xfrm>
          <a:prstGeom prst="rect">
            <a:avLst/>
          </a:prstGeom>
          <a:noFill/>
          <a:ln w="9525">
            <a:noFill/>
            <a:miter lim="800000"/>
            <a:headEnd/>
            <a:tailEnd/>
          </a:ln>
        </p:spPr>
      </p:pic>
    </p:spTree>
    <p:extLst>
      <p:ext uri="{BB962C8B-B14F-4D97-AF65-F5344CB8AC3E}">
        <p14:creationId xmlns:p14="http://schemas.microsoft.com/office/powerpoint/2010/main" val="21356239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7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Times New Roman" pitchFamily="18" charset="0"/>
              </a:defRPr>
            </a:lvl1pPr>
          </a:lstStyle>
          <a:p>
            <a:pPr fontAlgn="base">
              <a:spcBef>
                <a:spcPct val="0"/>
              </a:spcBef>
              <a:spcAft>
                <a:spcPct val="0"/>
              </a:spcAft>
              <a:defRPr/>
            </a:pPr>
            <a:fld id="{79D9ADD4-0B55-4FC4-B030-6AAA50936AEF}" type="datetime1">
              <a:rPr lang="en-US" smtClean="0">
                <a:solidFill>
                  <a:srgbClr val="000000"/>
                </a:solidFill>
              </a:rPr>
              <a:t>01-Nov-17</a:t>
            </a:fld>
            <a:endParaRPr lang="es-ES">
              <a:solidFill>
                <a:srgbClr val="000000"/>
              </a:solidFill>
            </a:endParaRPr>
          </a:p>
        </p:txBody>
      </p:sp>
      <p:sp>
        <p:nvSpPr>
          <p:cNvPr id="27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Times New Roman" pitchFamily="18" charset="0"/>
              </a:defRPr>
            </a:lvl1pPr>
          </a:lstStyle>
          <a:p>
            <a:pPr fontAlgn="base">
              <a:spcBef>
                <a:spcPct val="0"/>
              </a:spcBef>
              <a:spcAft>
                <a:spcPct val="0"/>
              </a:spcAft>
              <a:defRPr/>
            </a:pPr>
            <a:r>
              <a:rPr lang="es-ES" smtClean="0">
                <a:solidFill>
                  <a:srgbClr val="000000"/>
                </a:solidFill>
              </a:rPr>
              <a:t>Luca - MRS 2017</a:t>
            </a:r>
            <a:endParaRPr lang="es-ES">
              <a:solidFill>
                <a:srgbClr val="000000"/>
              </a:solidFill>
            </a:endParaRPr>
          </a:p>
        </p:txBody>
      </p:sp>
      <p:sp>
        <p:nvSpPr>
          <p:cNvPr id="27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imes New Roman" pitchFamily="18" charset="0"/>
              </a:defRPr>
            </a:lvl1pPr>
          </a:lstStyle>
          <a:p>
            <a:pPr fontAlgn="base">
              <a:spcBef>
                <a:spcPct val="0"/>
              </a:spcBef>
              <a:spcAft>
                <a:spcPct val="0"/>
              </a:spcAft>
              <a:defRPr/>
            </a:pPr>
            <a:fld id="{373CF6D1-3E87-4056-876A-EBC53D4E3B9A}" type="slidenum">
              <a:rPr lang="es-ES">
                <a:solidFill>
                  <a:srgbClr val="000000"/>
                </a:solidFill>
              </a:rPr>
              <a:pPr fontAlgn="base">
                <a:spcBef>
                  <a:spcPct val="0"/>
                </a:spcBef>
                <a:spcAft>
                  <a:spcPct val="0"/>
                </a:spcAft>
                <a:defRPr/>
              </a:pPr>
              <a:t>‹#›</a:t>
            </a:fld>
            <a:endParaRPr lang="es-ES">
              <a:solidFill>
                <a:srgbClr val="000000"/>
              </a:solidFill>
            </a:endParaRPr>
          </a:p>
        </p:txBody>
      </p:sp>
      <p:pic>
        <p:nvPicPr>
          <p:cNvPr id="2055" name="Picture 7" descr="para plantilla oficial recortada"/>
          <p:cNvPicPr>
            <a:picLocks noChangeAspect="1" noChangeArrowheads="1"/>
          </p:cNvPicPr>
          <p:nvPr userDrawn="1"/>
        </p:nvPicPr>
        <p:blipFill>
          <a:blip r:embed="rId13" cstate="print"/>
          <a:srcRect/>
          <a:stretch>
            <a:fillRect/>
          </a:stretch>
        </p:blipFill>
        <p:spPr bwMode="auto">
          <a:xfrm>
            <a:off x="-36513" y="0"/>
            <a:ext cx="9180513" cy="6884988"/>
          </a:xfrm>
          <a:prstGeom prst="rect">
            <a:avLst/>
          </a:prstGeom>
          <a:noFill/>
          <a:ln w="9525">
            <a:noFill/>
            <a:miter lim="800000"/>
            <a:headEnd/>
            <a:tailEnd/>
          </a:ln>
        </p:spPr>
      </p:pic>
    </p:spTree>
    <p:extLst>
      <p:ext uri="{BB962C8B-B14F-4D97-AF65-F5344CB8AC3E}">
        <p14:creationId xmlns:p14="http://schemas.microsoft.com/office/powerpoint/2010/main" val="213562395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7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Times New Roman" pitchFamily="18" charset="0"/>
              </a:defRPr>
            </a:lvl1pPr>
          </a:lstStyle>
          <a:p>
            <a:pPr fontAlgn="base">
              <a:spcBef>
                <a:spcPct val="0"/>
              </a:spcBef>
              <a:spcAft>
                <a:spcPct val="0"/>
              </a:spcAft>
              <a:defRPr/>
            </a:pPr>
            <a:fld id="{213AD39B-2AD7-4CAD-8578-CA6ABB0896BF}" type="datetime1">
              <a:rPr lang="en-US" smtClean="0">
                <a:solidFill>
                  <a:srgbClr val="000000"/>
                </a:solidFill>
              </a:rPr>
              <a:t>01-Nov-17</a:t>
            </a:fld>
            <a:endParaRPr lang="es-ES">
              <a:solidFill>
                <a:srgbClr val="000000"/>
              </a:solidFill>
            </a:endParaRPr>
          </a:p>
        </p:txBody>
      </p:sp>
      <p:sp>
        <p:nvSpPr>
          <p:cNvPr id="27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Times New Roman" pitchFamily="18" charset="0"/>
              </a:defRPr>
            </a:lvl1pPr>
          </a:lstStyle>
          <a:p>
            <a:pPr fontAlgn="base">
              <a:spcBef>
                <a:spcPct val="0"/>
              </a:spcBef>
              <a:spcAft>
                <a:spcPct val="0"/>
              </a:spcAft>
              <a:defRPr/>
            </a:pPr>
            <a:r>
              <a:rPr lang="es-ES" smtClean="0">
                <a:solidFill>
                  <a:srgbClr val="000000"/>
                </a:solidFill>
              </a:rPr>
              <a:t>Luca - MRS 2017</a:t>
            </a:r>
            <a:endParaRPr lang="es-ES">
              <a:solidFill>
                <a:srgbClr val="000000"/>
              </a:solidFill>
            </a:endParaRPr>
          </a:p>
        </p:txBody>
      </p:sp>
      <p:sp>
        <p:nvSpPr>
          <p:cNvPr id="27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imes New Roman" pitchFamily="18" charset="0"/>
              </a:defRPr>
            </a:lvl1pPr>
          </a:lstStyle>
          <a:p>
            <a:pPr fontAlgn="base">
              <a:spcBef>
                <a:spcPct val="0"/>
              </a:spcBef>
              <a:spcAft>
                <a:spcPct val="0"/>
              </a:spcAft>
              <a:defRPr/>
            </a:pPr>
            <a:fld id="{373CF6D1-3E87-4056-876A-EBC53D4E3B9A}" type="slidenum">
              <a:rPr lang="es-ES">
                <a:solidFill>
                  <a:srgbClr val="000000"/>
                </a:solidFill>
              </a:rPr>
              <a:pPr fontAlgn="base">
                <a:spcBef>
                  <a:spcPct val="0"/>
                </a:spcBef>
                <a:spcAft>
                  <a:spcPct val="0"/>
                </a:spcAft>
                <a:defRPr/>
              </a:pPr>
              <a:t>‹#›</a:t>
            </a:fld>
            <a:endParaRPr lang="es-ES">
              <a:solidFill>
                <a:srgbClr val="000000"/>
              </a:solidFill>
            </a:endParaRPr>
          </a:p>
        </p:txBody>
      </p:sp>
      <p:pic>
        <p:nvPicPr>
          <p:cNvPr id="2055" name="Picture 7" descr="para plantilla oficial recortada"/>
          <p:cNvPicPr>
            <a:picLocks noChangeAspect="1" noChangeArrowheads="1"/>
          </p:cNvPicPr>
          <p:nvPr userDrawn="1"/>
        </p:nvPicPr>
        <p:blipFill>
          <a:blip r:embed="rId13" cstate="print"/>
          <a:srcRect/>
          <a:stretch>
            <a:fillRect/>
          </a:stretch>
        </p:blipFill>
        <p:spPr bwMode="auto">
          <a:xfrm>
            <a:off x="-36513" y="0"/>
            <a:ext cx="9180513" cy="6884988"/>
          </a:xfrm>
          <a:prstGeom prst="rect">
            <a:avLst/>
          </a:prstGeom>
          <a:noFill/>
          <a:ln w="9525">
            <a:noFill/>
            <a:miter lim="800000"/>
            <a:headEnd/>
            <a:tailEnd/>
          </a:ln>
        </p:spPr>
      </p:pic>
    </p:spTree>
    <p:extLst>
      <p:ext uri="{BB962C8B-B14F-4D97-AF65-F5344CB8AC3E}">
        <p14:creationId xmlns:p14="http://schemas.microsoft.com/office/powerpoint/2010/main" val="213562395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7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Times New Roman" pitchFamily="18" charset="0"/>
              </a:defRPr>
            </a:lvl1pPr>
          </a:lstStyle>
          <a:p>
            <a:pPr fontAlgn="base">
              <a:spcBef>
                <a:spcPct val="0"/>
              </a:spcBef>
              <a:spcAft>
                <a:spcPct val="0"/>
              </a:spcAft>
              <a:defRPr/>
            </a:pPr>
            <a:fld id="{DDA5735C-FDF1-424A-B719-159631056EBD}" type="datetime1">
              <a:rPr lang="en-US" smtClean="0">
                <a:solidFill>
                  <a:srgbClr val="000000"/>
                </a:solidFill>
              </a:rPr>
              <a:t>01-Nov-17</a:t>
            </a:fld>
            <a:endParaRPr lang="es-ES">
              <a:solidFill>
                <a:srgbClr val="000000"/>
              </a:solidFill>
            </a:endParaRPr>
          </a:p>
        </p:txBody>
      </p:sp>
      <p:sp>
        <p:nvSpPr>
          <p:cNvPr id="27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Times New Roman" pitchFamily="18" charset="0"/>
              </a:defRPr>
            </a:lvl1pPr>
          </a:lstStyle>
          <a:p>
            <a:pPr fontAlgn="base">
              <a:spcBef>
                <a:spcPct val="0"/>
              </a:spcBef>
              <a:spcAft>
                <a:spcPct val="0"/>
              </a:spcAft>
              <a:defRPr/>
            </a:pPr>
            <a:r>
              <a:rPr lang="es-ES" smtClean="0">
                <a:solidFill>
                  <a:srgbClr val="000000"/>
                </a:solidFill>
              </a:rPr>
              <a:t>Luca - MRS 2017</a:t>
            </a:r>
            <a:endParaRPr lang="es-ES">
              <a:solidFill>
                <a:srgbClr val="000000"/>
              </a:solidFill>
            </a:endParaRPr>
          </a:p>
        </p:txBody>
      </p:sp>
      <p:sp>
        <p:nvSpPr>
          <p:cNvPr id="27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imes New Roman" pitchFamily="18" charset="0"/>
              </a:defRPr>
            </a:lvl1pPr>
          </a:lstStyle>
          <a:p>
            <a:pPr fontAlgn="base">
              <a:spcBef>
                <a:spcPct val="0"/>
              </a:spcBef>
              <a:spcAft>
                <a:spcPct val="0"/>
              </a:spcAft>
              <a:defRPr/>
            </a:pPr>
            <a:fld id="{373CF6D1-3E87-4056-876A-EBC53D4E3B9A}" type="slidenum">
              <a:rPr lang="es-ES">
                <a:solidFill>
                  <a:srgbClr val="000000"/>
                </a:solidFill>
              </a:rPr>
              <a:pPr fontAlgn="base">
                <a:spcBef>
                  <a:spcPct val="0"/>
                </a:spcBef>
                <a:spcAft>
                  <a:spcPct val="0"/>
                </a:spcAft>
                <a:defRPr/>
              </a:pPr>
              <a:t>‹#›</a:t>
            </a:fld>
            <a:endParaRPr lang="es-ES">
              <a:solidFill>
                <a:srgbClr val="000000"/>
              </a:solidFill>
            </a:endParaRPr>
          </a:p>
        </p:txBody>
      </p:sp>
      <p:pic>
        <p:nvPicPr>
          <p:cNvPr id="2055" name="Picture 7" descr="para plantilla oficial recortada"/>
          <p:cNvPicPr>
            <a:picLocks noChangeAspect="1" noChangeArrowheads="1"/>
          </p:cNvPicPr>
          <p:nvPr userDrawn="1"/>
        </p:nvPicPr>
        <p:blipFill>
          <a:blip r:embed="rId13" cstate="print"/>
          <a:srcRect/>
          <a:stretch>
            <a:fillRect/>
          </a:stretch>
        </p:blipFill>
        <p:spPr bwMode="auto">
          <a:xfrm>
            <a:off x="-36513" y="0"/>
            <a:ext cx="9180513" cy="6884988"/>
          </a:xfrm>
          <a:prstGeom prst="rect">
            <a:avLst/>
          </a:prstGeom>
          <a:noFill/>
          <a:ln w="9525">
            <a:noFill/>
            <a:miter lim="800000"/>
            <a:headEnd/>
            <a:tailEnd/>
          </a:ln>
        </p:spPr>
      </p:pic>
    </p:spTree>
    <p:extLst>
      <p:ext uri="{BB962C8B-B14F-4D97-AF65-F5344CB8AC3E}">
        <p14:creationId xmlns:p14="http://schemas.microsoft.com/office/powerpoint/2010/main" val="2135623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240BE-B22E-414B-933F-1E4D633C666E}" type="datetime1">
              <a:rPr lang="en-US" smtClean="0"/>
              <a:t>01-Nov-17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Luca - MRS 2017</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1CB4C-D2D9-4C95-9D11-F6527ACE8286}" type="slidenum">
              <a:rPr lang="en-US" smtClean="0"/>
              <a:t>‹#›</a:t>
            </a:fld>
            <a:endParaRPr lang="en-US"/>
          </a:p>
        </p:txBody>
      </p:sp>
    </p:spTree>
    <p:extLst>
      <p:ext uri="{BB962C8B-B14F-4D97-AF65-F5344CB8AC3E}">
        <p14:creationId xmlns:p14="http://schemas.microsoft.com/office/powerpoint/2010/main" val="28005815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dt="0"/>
  <p:txStyles>
    <p:titleStyle>
      <a:lvl1pPr>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7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Times New Roman" pitchFamily="18" charset="0"/>
              </a:defRPr>
            </a:lvl1pPr>
          </a:lstStyle>
          <a:p>
            <a:pPr fontAlgn="base">
              <a:spcBef>
                <a:spcPct val="0"/>
              </a:spcBef>
              <a:spcAft>
                <a:spcPct val="0"/>
              </a:spcAft>
              <a:defRPr/>
            </a:pPr>
            <a:fld id="{8FC6FAFE-D9A4-426A-8BF6-203ED0ED8979}" type="datetime1">
              <a:rPr lang="en-US" smtClean="0">
                <a:solidFill>
                  <a:srgbClr val="000000"/>
                </a:solidFill>
              </a:rPr>
              <a:t>01-Nov-17</a:t>
            </a:fld>
            <a:endParaRPr lang="es-ES">
              <a:solidFill>
                <a:srgbClr val="000000"/>
              </a:solidFill>
            </a:endParaRPr>
          </a:p>
        </p:txBody>
      </p:sp>
      <p:sp>
        <p:nvSpPr>
          <p:cNvPr id="27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Times New Roman" pitchFamily="18" charset="0"/>
              </a:defRPr>
            </a:lvl1pPr>
          </a:lstStyle>
          <a:p>
            <a:pPr fontAlgn="base">
              <a:spcBef>
                <a:spcPct val="0"/>
              </a:spcBef>
              <a:spcAft>
                <a:spcPct val="0"/>
              </a:spcAft>
              <a:defRPr/>
            </a:pPr>
            <a:r>
              <a:rPr lang="es-ES" smtClean="0">
                <a:solidFill>
                  <a:srgbClr val="000000"/>
                </a:solidFill>
              </a:rPr>
              <a:t>Luca - MRS 2017</a:t>
            </a:r>
            <a:endParaRPr lang="es-ES">
              <a:solidFill>
                <a:srgbClr val="000000"/>
              </a:solidFill>
            </a:endParaRPr>
          </a:p>
        </p:txBody>
      </p:sp>
      <p:sp>
        <p:nvSpPr>
          <p:cNvPr id="27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imes New Roman" pitchFamily="18" charset="0"/>
              </a:defRPr>
            </a:lvl1pPr>
          </a:lstStyle>
          <a:p>
            <a:pPr fontAlgn="base">
              <a:spcBef>
                <a:spcPct val="0"/>
              </a:spcBef>
              <a:spcAft>
                <a:spcPct val="0"/>
              </a:spcAft>
              <a:defRPr/>
            </a:pPr>
            <a:fld id="{373CF6D1-3E87-4056-876A-EBC53D4E3B9A}" type="slidenum">
              <a:rPr lang="es-ES">
                <a:solidFill>
                  <a:srgbClr val="000000"/>
                </a:solidFill>
              </a:rPr>
              <a:pPr fontAlgn="base">
                <a:spcBef>
                  <a:spcPct val="0"/>
                </a:spcBef>
                <a:spcAft>
                  <a:spcPct val="0"/>
                </a:spcAft>
                <a:defRPr/>
              </a:pPr>
              <a:t>‹#›</a:t>
            </a:fld>
            <a:endParaRPr lang="es-ES">
              <a:solidFill>
                <a:srgbClr val="000000"/>
              </a:solidFill>
            </a:endParaRPr>
          </a:p>
        </p:txBody>
      </p:sp>
      <p:pic>
        <p:nvPicPr>
          <p:cNvPr id="2055" name="Picture 7" descr="para plantilla oficial recortada"/>
          <p:cNvPicPr>
            <a:picLocks noChangeAspect="1" noChangeArrowheads="1"/>
          </p:cNvPicPr>
          <p:nvPr userDrawn="1"/>
        </p:nvPicPr>
        <p:blipFill>
          <a:blip r:embed="rId13" cstate="print"/>
          <a:srcRect/>
          <a:stretch>
            <a:fillRect/>
          </a:stretch>
        </p:blipFill>
        <p:spPr bwMode="auto">
          <a:xfrm>
            <a:off x="-36513" y="0"/>
            <a:ext cx="9180513" cy="6884988"/>
          </a:xfrm>
          <a:prstGeom prst="rect">
            <a:avLst/>
          </a:prstGeom>
          <a:noFill/>
          <a:ln w="9525">
            <a:noFill/>
            <a:miter lim="800000"/>
            <a:headEnd/>
            <a:tailEnd/>
          </a:ln>
        </p:spPr>
      </p:pic>
    </p:spTree>
    <p:extLst>
      <p:ext uri="{BB962C8B-B14F-4D97-AF65-F5344CB8AC3E}">
        <p14:creationId xmlns:p14="http://schemas.microsoft.com/office/powerpoint/2010/main" val="21356239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7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Times New Roman" pitchFamily="18" charset="0"/>
              </a:defRPr>
            </a:lvl1pPr>
          </a:lstStyle>
          <a:p>
            <a:pPr fontAlgn="base">
              <a:spcBef>
                <a:spcPct val="0"/>
              </a:spcBef>
              <a:spcAft>
                <a:spcPct val="0"/>
              </a:spcAft>
              <a:defRPr/>
            </a:pPr>
            <a:fld id="{08EE0215-670E-452E-ACD4-0CA4214D2133}" type="datetime1">
              <a:rPr lang="en-US" smtClean="0">
                <a:solidFill>
                  <a:srgbClr val="000000"/>
                </a:solidFill>
              </a:rPr>
              <a:t>01-Nov-17</a:t>
            </a:fld>
            <a:endParaRPr lang="es-ES">
              <a:solidFill>
                <a:srgbClr val="000000"/>
              </a:solidFill>
            </a:endParaRPr>
          </a:p>
        </p:txBody>
      </p:sp>
      <p:sp>
        <p:nvSpPr>
          <p:cNvPr id="27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Times New Roman" pitchFamily="18" charset="0"/>
              </a:defRPr>
            </a:lvl1pPr>
          </a:lstStyle>
          <a:p>
            <a:pPr fontAlgn="base">
              <a:spcBef>
                <a:spcPct val="0"/>
              </a:spcBef>
              <a:spcAft>
                <a:spcPct val="0"/>
              </a:spcAft>
              <a:defRPr/>
            </a:pPr>
            <a:r>
              <a:rPr lang="es-ES" smtClean="0">
                <a:solidFill>
                  <a:srgbClr val="000000"/>
                </a:solidFill>
              </a:rPr>
              <a:t>Luca - MRS 2017</a:t>
            </a:r>
            <a:endParaRPr lang="es-ES">
              <a:solidFill>
                <a:srgbClr val="000000"/>
              </a:solidFill>
            </a:endParaRPr>
          </a:p>
        </p:txBody>
      </p:sp>
      <p:sp>
        <p:nvSpPr>
          <p:cNvPr id="27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imes New Roman" pitchFamily="18" charset="0"/>
              </a:defRPr>
            </a:lvl1pPr>
          </a:lstStyle>
          <a:p>
            <a:pPr fontAlgn="base">
              <a:spcBef>
                <a:spcPct val="0"/>
              </a:spcBef>
              <a:spcAft>
                <a:spcPct val="0"/>
              </a:spcAft>
              <a:defRPr/>
            </a:pPr>
            <a:fld id="{373CF6D1-3E87-4056-876A-EBC53D4E3B9A}" type="slidenum">
              <a:rPr lang="es-ES">
                <a:solidFill>
                  <a:srgbClr val="000000"/>
                </a:solidFill>
              </a:rPr>
              <a:pPr fontAlgn="base">
                <a:spcBef>
                  <a:spcPct val="0"/>
                </a:spcBef>
                <a:spcAft>
                  <a:spcPct val="0"/>
                </a:spcAft>
                <a:defRPr/>
              </a:pPr>
              <a:t>‹#›</a:t>
            </a:fld>
            <a:endParaRPr lang="es-ES">
              <a:solidFill>
                <a:srgbClr val="000000"/>
              </a:solidFill>
            </a:endParaRPr>
          </a:p>
        </p:txBody>
      </p:sp>
      <p:pic>
        <p:nvPicPr>
          <p:cNvPr id="2055" name="Picture 7" descr="para plantilla oficial recortada"/>
          <p:cNvPicPr>
            <a:picLocks noChangeAspect="1" noChangeArrowheads="1"/>
          </p:cNvPicPr>
          <p:nvPr userDrawn="1"/>
        </p:nvPicPr>
        <p:blipFill>
          <a:blip r:embed="rId13" cstate="print"/>
          <a:srcRect/>
          <a:stretch>
            <a:fillRect/>
          </a:stretch>
        </p:blipFill>
        <p:spPr bwMode="auto">
          <a:xfrm>
            <a:off x="-36513" y="0"/>
            <a:ext cx="9180513" cy="6884988"/>
          </a:xfrm>
          <a:prstGeom prst="rect">
            <a:avLst/>
          </a:prstGeom>
          <a:noFill/>
          <a:ln w="9525">
            <a:noFill/>
            <a:miter lim="800000"/>
            <a:headEnd/>
            <a:tailEnd/>
          </a:ln>
        </p:spPr>
      </p:pic>
    </p:spTree>
    <p:extLst>
      <p:ext uri="{BB962C8B-B14F-4D97-AF65-F5344CB8AC3E}">
        <p14:creationId xmlns:p14="http://schemas.microsoft.com/office/powerpoint/2010/main" val="21356239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1.emf"/><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36.jpeg"/><Relationship Id="rId11" Type="http://schemas.openxmlformats.org/officeDocument/2006/relationships/image" Target="../media/image13.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emf"/></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7.png"/><Relationship Id="rId2" Type="http://schemas.openxmlformats.org/officeDocument/2006/relationships/slideLayout" Target="../slideLayouts/slideLayout134.xml"/><Relationship Id="rId1" Type="http://schemas.openxmlformats.org/officeDocument/2006/relationships/themeOverride" Target="../theme/themeOverride15.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34.xml"/><Relationship Id="rId7" Type="http://schemas.openxmlformats.org/officeDocument/2006/relationships/image" Target="../media/image59.wmf"/><Relationship Id="rId2" Type="http://schemas.openxmlformats.org/officeDocument/2006/relationships/vmlDrawing" Target="../drawings/vmlDrawing1.vml"/><Relationship Id="rId1" Type="http://schemas.openxmlformats.org/officeDocument/2006/relationships/themeOverride" Target="../theme/themeOverride16.xml"/><Relationship Id="rId6" Type="http://schemas.openxmlformats.org/officeDocument/2006/relationships/oleObject" Target="../embeddings/oleObject2.bin"/><Relationship Id="rId5" Type="http://schemas.openxmlformats.org/officeDocument/2006/relationships/image" Target="../media/image58.wmf"/><Relationship Id="rId10" Type="http://schemas.microsoft.com/office/2007/relationships/hdphoto" Target="../media/hdphoto2.wdp"/><Relationship Id="rId4" Type="http://schemas.openxmlformats.org/officeDocument/2006/relationships/oleObject" Target="../embeddings/oleObject1.bin"/><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slideLayout" Target="../slideLayouts/slideLayout134.xml"/><Relationship Id="rId7" Type="http://schemas.openxmlformats.org/officeDocument/2006/relationships/image" Target="../media/image63.wmf"/><Relationship Id="rId2" Type="http://schemas.openxmlformats.org/officeDocument/2006/relationships/vmlDrawing" Target="../drawings/vmlDrawing2.vml"/><Relationship Id="rId1" Type="http://schemas.openxmlformats.org/officeDocument/2006/relationships/themeOverride" Target="../theme/themeOverride17.xml"/><Relationship Id="rId6" Type="http://schemas.openxmlformats.org/officeDocument/2006/relationships/oleObject" Target="../embeddings/oleObject4.bin"/><Relationship Id="rId11" Type="http://schemas.openxmlformats.org/officeDocument/2006/relationships/image" Target="../media/image65.wmf"/><Relationship Id="rId5" Type="http://schemas.openxmlformats.org/officeDocument/2006/relationships/image" Target="../media/image62.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64.wmf"/></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34.xml"/><Relationship Id="rId1" Type="http://schemas.openxmlformats.org/officeDocument/2006/relationships/themeOverride" Target="../theme/themeOverride18.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56.xml"/><Relationship Id="rId1" Type="http://schemas.openxmlformats.org/officeDocument/2006/relationships/themeOverride" Target="../theme/themeOverr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7.xml"/><Relationship Id="rId7" Type="http://schemas.openxmlformats.org/officeDocument/2006/relationships/image" Target="../media/image72.png"/><Relationship Id="rId2" Type="http://schemas.openxmlformats.org/officeDocument/2006/relationships/slideLayout" Target="../slideLayouts/slideLayout161.xml"/><Relationship Id="rId1" Type="http://schemas.openxmlformats.org/officeDocument/2006/relationships/themeOverride" Target="../theme/themeOverride20.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6.xml"/><Relationship Id="rId7" Type="http://schemas.openxmlformats.org/officeDocument/2006/relationships/image" Target="../media/image74.emf"/><Relationship Id="rId2" Type="http://schemas.openxmlformats.org/officeDocument/2006/relationships/vmlDrawing" Target="../drawings/vmlDrawing3.vml"/><Relationship Id="rId1" Type="http://schemas.openxmlformats.org/officeDocument/2006/relationships/themeOverride" Target="../theme/themeOverride21.xml"/><Relationship Id="rId6" Type="http://schemas.openxmlformats.org/officeDocument/2006/relationships/oleObject" Target="../embeddings/oleObject7.bin"/><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jpeg"/><Relationship Id="rId7" Type="http://schemas.openxmlformats.org/officeDocument/2006/relationships/image" Target="../media/image79.emf"/><Relationship Id="rId2" Type="http://schemas.openxmlformats.org/officeDocument/2006/relationships/slideLayout" Target="../slideLayouts/slideLayout155.xml"/><Relationship Id="rId1" Type="http://schemas.openxmlformats.org/officeDocument/2006/relationships/themeOverride" Target="../theme/themeOverride22.xml"/><Relationship Id="rId6" Type="http://schemas.openxmlformats.org/officeDocument/2006/relationships/chart" Target="../charts/chart1.xml"/><Relationship Id="rId5" Type="http://schemas.openxmlformats.org/officeDocument/2006/relationships/image" Target="../media/image78.jpe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84.jpeg"/><Relationship Id="rId2" Type="http://schemas.openxmlformats.org/officeDocument/2006/relationships/slideLayout" Target="../slideLayouts/slideLayout156.xml"/><Relationship Id="rId1" Type="http://schemas.openxmlformats.org/officeDocument/2006/relationships/themeOverride" Target="../theme/themeOverride23.xml"/><Relationship Id="rId6" Type="http://schemas.openxmlformats.org/officeDocument/2006/relationships/image" Target="../media/image83.jpeg"/><Relationship Id="rId5" Type="http://schemas.openxmlformats.org/officeDocument/2006/relationships/image" Target="../media/image82.emf"/><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6.xml"/><Relationship Id="rId2" Type="http://schemas.openxmlformats.org/officeDocument/2006/relationships/vmlDrawing" Target="../drawings/vmlDrawing4.vml"/><Relationship Id="rId1" Type="http://schemas.openxmlformats.org/officeDocument/2006/relationships/themeOverride" Target="../theme/themeOverride24.xml"/><Relationship Id="rId5" Type="http://schemas.openxmlformats.org/officeDocument/2006/relationships/image" Target="../media/image74.emf"/><Relationship Id="rId4"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notesSlide" Target="../notesSlides/notesSlide8.xml"/><Relationship Id="rId7" Type="http://schemas.openxmlformats.org/officeDocument/2006/relationships/image" Target="../media/image88.png"/><Relationship Id="rId2" Type="http://schemas.openxmlformats.org/officeDocument/2006/relationships/slideLayout" Target="../slideLayouts/slideLayout156.xml"/><Relationship Id="rId1" Type="http://schemas.openxmlformats.org/officeDocument/2006/relationships/themeOverride" Target="../theme/themeOverride2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156.xml"/><Relationship Id="rId1" Type="http://schemas.openxmlformats.org/officeDocument/2006/relationships/themeOverride" Target="../theme/themeOverride26.xml"/><Relationship Id="rId6" Type="http://schemas.openxmlformats.org/officeDocument/2006/relationships/image" Target="../media/image86.png"/><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123.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slideLayout" Target="../slideLayouts/slideLayout156.xml"/><Relationship Id="rId1" Type="http://schemas.openxmlformats.org/officeDocument/2006/relationships/themeOverride" Target="../theme/themeOverr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comments" Target="../comments/comment1.xml"/><Relationship Id="rId2" Type="http://schemas.openxmlformats.org/officeDocument/2006/relationships/slideLayout" Target="../slideLayouts/slideLayout145.xml"/><Relationship Id="rId1" Type="http://schemas.openxmlformats.org/officeDocument/2006/relationships/themeOverride" Target="../theme/themeOverride28.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145.xml"/><Relationship Id="rId1" Type="http://schemas.openxmlformats.org/officeDocument/2006/relationships/themeOverride" Target="../theme/themeOverride2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5.xml"/><Relationship Id="rId1" Type="http://schemas.openxmlformats.org/officeDocument/2006/relationships/themeOverride" Target="../theme/themeOverride30.xml"/><Relationship Id="rId6" Type="http://schemas.openxmlformats.org/officeDocument/2006/relationships/image" Target="../media/image99.png"/><Relationship Id="rId5" Type="http://schemas.openxmlformats.org/officeDocument/2006/relationships/hyperlink" Target="https://www.youtube.com/watch?v=qe1jYmStc_4" TargetMode="Externa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0.xml"/><Relationship Id="rId1" Type="http://schemas.openxmlformats.org/officeDocument/2006/relationships/themeOverride" Target="../theme/themeOverride3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0.xml"/><Relationship Id="rId1" Type="http://schemas.openxmlformats.org/officeDocument/2006/relationships/themeOverride" Target="../theme/themeOverride32.xml"/><Relationship Id="rId5" Type="http://schemas.openxmlformats.org/officeDocument/2006/relationships/image" Target="../media/image10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12.xml"/><Relationship Id="rId7" Type="http://schemas.openxmlformats.org/officeDocument/2006/relationships/image" Target="../media/image106.png"/><Relationship Id="rId2" Type="http://schemas.openxmlformats.org/officeDocument/2006/relationships/slideLayout" Target="../slideLayouts/slideLayout145.xml"/><Relationship Id="rId1" Type="http://schemas.openxmlformats.org/officeDocument/2006/relationships/themeOverride" Target="../theme/themeOverride33.xml"/><Relationship Id="rId6" Type="http://schemas.openxmlformats.org/officeDocument/2006/relationships/image" Target="../media/image105.gif"/><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108.png"/></Relationships>
</file>

<file path=ppt/slides/_rels/slide38.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notesSlide" Target="../notesSlides/notesSlide13.xml"/><Relationship Id="rId7" Type="http://schemas.openxmlformats.org/officeDocument/2006/relationships/image" Target="../media/image111.png"/><Relationship Id="rId2" Type="http://schemas.openxmlformats.org/officeDocument/2006/relationships/slideLayout" Target="../slideLayouts/slideLayout145.xml"/><Relationship Id="rId1" Type="http://schemas.openxmlformats.org/officeDocument/2006/relationships/themeOverride" Target="../theme/themeOverride34.xml"/><Relationship Id="rId6" Type="http://schemas.openxmlformats.org/officeDocument/2006/relationships/image" Target="../media/image110.png"/><Relationship Id="rId5" Type="http://schemas.microsoft.com/office/2007/relationships/hdphoto" Target="../media/hdphoto4.wdp"/><Relationship Id="rId4" Type="http://schemas.openxmlformats.org/officeDocument/2006/relationships/image" Target="../media/image109.png"/><Relationship Id="rId9"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slideLayout" Target="../slideLayouts/slideLayout145.xml"/><Relationship Id="rId1" Type="http://schemas.openxmlformats.org/officeDocument/2006/relationships/themeOverride" Target="../theme/themeOverride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28.xml"/><Relationship Id="rId1" Type="http://schemas.openxmlformats.org/officeDocument/2006/relationships/themeOverride" Target="../theme/themeOverride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5.xml"/><Relationship Id="rId1" Type="http://schemas.openxmlformats.org/officeDocument/2006/relationships/themeOverride" Target="../theme/themeOverride36.xml"/><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150.xml"/><Relationship Id="rId1" Type="http://schemas.openxmlformats.org/officeDocument/2006/relationships/themeOverride" Target="../theme/themeOverride37.xml"/><Relationship Id="rId5" Type="http://schemas.openxmlformats.org/officeDocument/2006/relationships/image" Target="../media/image116.png"/><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notesSlide" Target="../notesSlides/notesSlide15.xml"/><Relationship Id="rId7" Type="http://schemas.openxmlformats.org/officeDocument/2006/relationships/image" Target="../media/image119.png"/><Relationship Id="rId2" Type="http://schemas.openxmlformats.org/officeDocument/2006/relationships/slideLayout" Target="../slideLayouts/slideLayout144.xml"/><Relationship Id="rId1" Type="http://schemas.openxmlformats.org/officeDocument/2006/relationships/themeOverride" Target="../theme/themeOverride38.xml"/><Relationship Id="rId6" Type="http://schemas.openxmlformats.org/officeDocument/2006/relationships/image" Target="../media/image118.png"/><Relationship Id="rId5" Type="http://schemas.microsoft.com/office/2007/relationships/hdphoto" Target="../media/hdphoto6.wdp"/><Relationship Id="rId4" Type="http://schemas.openxmlformats.org/officeDocument/2006/relationships/image" Target="../media/image11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4.xml"/><Relationship Id="rId1" Type="http://schemas.openxmlformats.org/officeDocument/2006/relationships/themeOverride" Target="../theme/themeOverride39.xml"/><Relationship Id="rId5" Type="http://schemas.openxmlformats.org/officeDocument/2006/relationships/comments" Target="../comments/comment4.xml"/><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slideLayout" Target="../slideLayouts/slideLayout145.xml"/><Relationship Id="rId1" Type="http://schemas.openxmlformats.org/officeDocument/2006/relationships/themeOverride" Target="../theme/themeOverride40.xml"/></Relationships>
</file>

<file path=ppt/slides/_rels/slide45.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3.jpeg"/><Relationship Id="rId7" Type="http://schemas.openxmlformats.org/officeDocument/2006/relationships/image" Target="../media/image124.jpg"/><Relationship Id="rId2" Type="http://schemas.openxmlformats.org/officeDocument/2006/relationships/slideLayout" Target="../slideLayouts/slideLayout144.xml"/><Relationship Id="rId1" Type="http://schemas.openxmlformats.org/officeDocument/2006/relationships/themeOverride" Target="../theme/themeOverride41.xml"/><Relationship Id="rId6" Type="http://schemas.openxmlformats.org/officeDocument/2006/relationships/image" Target="../media/image123.jpeg"/><Relationship Id="rId5" Type="http://schemas.microsoft.com/office/2007/relationships/hdphoto" Target="../media/hdphoto7.wdp"/><Relationship Id="rId10" Type="http://schemas.openxmlformats.org/officeDocument/2006/relationships/image" Target="../media/image127.jpeg"/><Relationship Id="rId4" Type="http://schemas.openxmlformats.org/officeDocument/2006/relationships/image" Target="../media/image122.png"/><Relationship Id="rId9" Type="http://schemas.openxmlformats.org/officeDocument/2006/relationships/image" Target="../media/image126.tiff"/></Relationships>
</file>

<file path=ppt/slides/_rels/slide4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emf"/><Relationship Id="rId7" Type="http://schemas.openxmlformats.org/officeDocument/2006/relationships/image" Target="../media/image132.jpeg"/><Relationship Id="rId2" Type="http://schemas.openxmlformats.org/officeDocument/2006/relationships/slideLayout" Target="../slideLayouts/slideLayout145.xml"/><Relationship Id="rId1" Type="http://schemas.openxmlformats.org/officeDocument/2006/relationships/themeOverride" Target="../theme/themeOverride42.xml"/><Relationship Id="rId6" Type="http://schemas.openxmlformats.org/officeDocument/2006/relationships/image" Target="../media/image131.png"/><Relationship Id="rId5" Type="http://schemas.openxmlformats.org/officeDocument/2006/relationships/image" Target="../media/image130.jpeg"/><Relationship Id="rId10" Type="http://schemas.openxmlformats.org/officeDocument/2006/relationships/comments" Target="../comments/comment5.xml"/><Relationship Id="rId4" Type="http://schemas.openxmlformats.org/officeDocument/2006/relationships/image" Target="../media/image129.emf"/><Relationship Id="rId9" Type="http://schemas.microsoft.com/office/2007/relationships/hdphoto" Target="../media/hdphoto8.wdp"/></Relationships>
</file>

<file path=ppt/slides/_rels/slide4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145.xml"/><Relationship Id="rId1" Type="http://schemas.openxmlformats.org/officeDocument/2006/relationships/themeOverride" Target="../theme/themeOverride4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5.xml"/><Relationship Id="rId1" Type="http://schemas.openxmlformats.org/officeDocument/2006/relationships/themeOverride" Target="../theme/themeOverride44.xml"/><Relationship Id="rId4" Type="http://schemas.openxmlformats.org/officeDocument/2006/relationships/image" Target="../media/image135.emf"/></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slideLayout" Target="../slideLayouts/slideLayout145.xml"/><Relationship Id="rId1" Type="http://schemas.openxmlformats.org/officeDocument/2006/relationships/themeOverride" Target="../theme/themeOverride45.xml"/><Relationship Id="rId6" Type="http://schemas.openxmlformats.org/officeDocument/2006/relationships/image" Target="../media/image138.emf"/><Relationship Id="rId5" Type="http://schemas.openxmlformats.org/officeDocument/2006/relationships/image" Target="../media/image137.jpeg"/><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10.png"/><Relationship Id="rId12" Type="http://schemas.openxmlformats.org/officeDocument/2006/relationships/image" Target="../media/image14.gif"/><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9.png"/><Relationship Id="rId11" Type="http://schemas.openxmlformats.org/officeDocument/2006/relationships/image" Target="../media/image13.jpe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slideLayout" Target="../slideLayouts/slideLayout145.xml"/><Relationship Id="rId1" Type="http://schemas.openxmlformats.org/officeDocument/2006/relationships/themeOverride" Target="../theme/themeOverride4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7.xml"/><Relationship Id="rId1" Type="http://schemas.openxmlformats.org/officeDocument/2006/relationships/themeOverride" Target="../theme/themeOverride47.xml"/><Relationship Id="rId4" Type="http://schemas.openxmlformats.org/officeDocument/2006/relationships/image" Target="../media/image145.png"/></Relationships>
</file>

<file path=ppt/slides/_rels/slide52.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emf"/><Relationship Id="rId2" Type="http://schemas.openxmlformats.org/officeDocument/2006/relationships/slideLayout" Target="../slideLayouts/slideLayout167.xml"/><Relationship Id="rId1" Type="http://schemas.openxmlformats.org/officeDocument/2006/relationships/themeOverride" Target="../theme/themeOverride48.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png"/></Relationships>
</file>

<file path=ppt/slides/_rels/slide5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notesSlide" Target="../notesSlides/notesSlide19.xml"/><Relationship Id="rId7" Type="http://schemas.openxmlformats.org/officeDocument/2006/relationships/image" Target="../media/image154.png"/><Relationship Id="rId2" Type="http://schemas.openxmlformats.org/officeDocument/2006/relationships/slideLayout" Target="../slideLayouts/slideLayout167.xml"/><Relationship Id="rId1" Type="http://schemas.openxmlformats.org/officeDocument/2006/relationships/themeOverride" Target="../theme/themeOverride49.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chart" Target="../charts/chart4.xml"/><Relationship Id="rId2" Type="http://schemas.openxmlformats.org/officeDocument/2006/relationships/slideLayout" Target="../slideLayouts/slideLayout167.xml"/><Relationship Id="rId1" Type="http://schemas.openxmlformats.org/officeDocument/2006/relationships/themeOverride" Target="../theme/themeOverride50.xml"/><Relationship Id="rId6" Type="http://schemas.openxmlformats.org/officeDocument/2006/relationships/chart" Target="../charts/chart3.xml"/><Relationship Id="rId5" Type="http://schemas.openxmlformats.org/officeDocument/2006/relationships/image" Target="../media/image11.jpeg"/><Relationship Id="rId4" Type="http://schemas.openxmlformats.org/officeDocument/2006/relationships/image" Target="../media/image156.emf"/></Relationships>
</file>

<file path=ppt/slides/_rels/slide55.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slideLayout" Target="../slideLayouts/slideLayout166.xml"/><Relationship Id="rId1" Type="http://schemas.openxmlformats.org/officeDocument/2006/relationships/themeOverride" Target="../theme/themeOverride51.xml"/><Relationship Id="rId5" Type="http://schemas.openxmlformats.org/officeDocument/2006/relationships/image" Target="../media/image159.jpeg"/><Relationship Id="rId4" Type="http://schemas.openxmlformats.org/officeDocument/2006/relationships/image" Target="../media/image158.tiff"/></Relationships>
</file>

<file path=ppt/slides/_rels/slide5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emf"/><Relationship Id="rId1" Type="http://schemas.openxmlformats.org/officeDocument/2006/relationships/slideLayout" Target="../slideLayouts/slideLayout167.xml"/><Relationship Id="rId4" Type="http://schemas.openxmlformats.org/officeDocument/2006/relationships/image" Target="../media/image162.emf"/></Relationships>
</file>

<file path=ppt/slides/_rels/slide57.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slideLayout" Target="../slideLayouts/slideLayout167.xml"/><Relationship Id="rId1" Type="http://schemas.openxmlformats.org/officeDocument/2006/relationships/themeOverride" Target="../theme/themeOverride52.xml"/><Relationship Id="rId5" Type="http://schemas.openxmlformats.org/officeDocument/2006/relationships/image" Target="../media/image165.png"/><Relationship Id="rId4" Type="http://schemas.openxmlformats.org/officeDocument/2006/relationships/image" Target="../media/image164.emf"/></Relationships>
</file>

<file path=ppt/slides/_rels/slide58.xml.rels><?xml version="1.0" encoding="UTF-8" standalone="yes"?>
<Relationships xmlns="http://schemas.openxmlformats.org/package/2006/relationships"><Relationship Id="rId3" Type="http://schemas.openxmlformats.org/officeDocument/2006/relationships/image" Target="../media/image166.tiff"/><Relationship Id="rId7" Type="http://schemas.openxmlformats.org/officeDocument/2006/relationships/image" Target="../media/image170.jpeg"/><Relationship Id="rId2" Type="http://schemas.openxmlformats.org/officeDocument/2006/relationships/slideLayout" Target="../slideLayouts/slideLayout167.xml"/><Relationship Id="rId1" Type="http://schemas.openxmlformats.org/officeDocument/2006/relationships/themeOverride" Target="../theme/themeOverride53.xml"/><Relationship Id="rId6" Type="http://schemas.openxmlformats.org/officeDocument/2006/relationships/image" Target="../media/image169.jpeg"/><Relationship Id="rId5" Type="http://schemas.openxmlformats.org/officeDocument/2006/relationships/image" Target="../media/image168.emf"/><Relationship Id="rId4" Type="http://schemas.openxmlformats.org/officeDocument/2006/relationships/image" Target="../media/image16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5" Type="http://schemas.openxmlformats.org/officeDocument/2006/relationships/image" Target="../media/image174.jpeg"/><Relationship Id="rId4" Type="http://schemas.openxmlformats.org/officeDocument/2006/relationships/image" Target="../media/image173.jpeg"/></Relationships>
</file>

<file path=ppt/slides/_rels/slide6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77.jpeg"/><Relationship Id="rId4" Type="http://schemas.openxmlformats.org/officeDocument/2006/relationships/image" Target="../media/image176.jpeg"/></Relationships>
</file>

<file path=ppt/slides/_rels/slide62.xml.rels><?xml version="1.0" encoding="UTF-8" standalone="yes"?>
<Relationships xmlns="http://schemas.openxmlformats.org/package/2006/relationships"><Relationship Id="rId8" Type="http://schemas.openxmlformats.org/officeDocument/2006/relationships/image" Target="../media/image181.png"/><Relationship Id="rId13" Type="http://schemas.microsoft.com/office/2007/relationships/hdphoto" Target="../media/hdphoto15.wdp"/><Relationship Id="rId18" Type="http://schemas.openxmlformats.org/officeDocument/2006/relationships/image" Target="../media/image186.png"/><Relationship Id="rId26" Type="http://schemas.openxmlformats.org/officeDocument/2006/relationships/image" Target="../media/image190.png"/><Relationship Id="rId3" Type="http://schemas.microsoft.com/office/2007/relationships/hdphoto" Target="../media/hdphoto10.wdp"/><Relationship Id="rId21" Type="http://schemas.microsoft.com/office/2007/relationships/hdphoto" Target="../media/hdphoto19.wdp"/><Relationship Id="rId7" Type="http://schemas.microsoft.com/office/2007/relationships/hdphoto" Target="../media/hdphoto12.wdp"/><Relationship Id="rId12" Type="http://schemas.openxmlformats.org/officeDocument/2006/relationships/image" Target="../media/image183.png"/><Relationship Id="rId17" Type="http://schemas.microsoft.com/office/2007/relationships/hdphoto" Target="../media/hdphoto17.wdp"/><Relationship Id="rId25" Type="http://schemas.microsoft.com/office/2007/relationships/hdphoto" Target="../media/hdphoto21.wdp"/><Relationship Id="rId2" Type="http://schemas.openxmlformats.org/officeDocument/2006/relationships/image" Target="../media/image178.jpeg"/><Relationship Id="rId16" Type="http://schemas.openxmlformats.org/officeDocument/2006/relationships/image" Target="../media/image185.png"/><Relationship Id="rId20" Type="http://schemas.openxmlformats.org/officeDocument/2006/relationships/image" Target="../media/image187.png"/><Relationship Id="rId29" Type="http://schemas.microsoft.com/office/2007/relationships/hdphoto" Target="../media/hdphoto23.wdp"/><Relationship Id="rId1" Type="http://schemas.openxmlformats.org/officeDocument/2006/relationships/slideLayout" Target="../slideLayouts/slideLayout2.xml"/><Relationship Id="rId6" Type="http://schemas.openxmlformats.org/officeDocument/2006/relationships/image" Target="../media/image180.jpeg"/><Relationship Id="rId11" Type="http://schemas.microsoft.com/office/2007/relationships/hdphoto" Target="../media/hdphoto14.wdp"/><Relationship Id="rId24" Type="http://schemas.openxmlformats.org/officeDocument/2006/relationships/image" Target="../media/image189.png"/><Relationship Id="rId5" Type="http://schemas.microsoft.com/office/2007/relationships/hdphoto" Target="../media/hdphoto11.wdp"/><Relationship Id="rId15" Type="http://schemas.microsoft.com/office/2007/relationships/hdphoto" Target="../media/hdphoto16.wdp"/><Relationship Id="rId23" Type="http://schemas.microsoft.com/office/2007/relationships/hdphoto" Target="../media/hdphoto20.wdp"/><Relationship Id="rId28" Type="http://schemas.openxmlformats.org/officeDocument/2006/relationships/image" Target="../media/image191.png"/><Relationship Id="rId10" Type="http://schemas.openxmlformats.org/officeDocument/2006/relationships/image" Target="../media/image182.png"/><Relationship Id="rId19" Type="http://schemas.microsoft.com/office/2007/relationships/hdphoto" Target="../media/hdphoto18.wdp"/><Relationship Id="rId4" Type="http://schemas.openxmlformats.org/officeDocument/2006/relationships/image" Target="../media/image179.jpeg"/><Relationship Id="rId9" Type="http://schemas.microsoft.com/office/2007/relationships/hdphoto" Target="../media/hdphoto13.wdp"/><Relationship Id="rId14" Type="http://schemas.openxmlformats.org/officeDocument/2006/relationships/image" Target="../media/image184.png"/><Relationship Id="rId22" Type="http://schemas.openxmlformats.org/officeDocument/2006/relationships/image" Target="../media/image188.png"/><Relationship Id="rId27" Type="http://schemas.microsoft.com/office/2007/relationships/hdphoto" Target="../media/hdphoto22.wdp"/><Relationship Id="rId30" Type="http://schemas.openxmlformats.org/officeDocument/2006/relationships/image" Target="../media/image192.png"/></Relationships>
</file>

<file path=ppt/slides/_rels/slide63.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image" Target="../media/image19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79512" y="1412776"/>
            <a:ext cx="8208912" cy="2985433"/>
          </a:xfrm>
          <a:prstGeom prst="rect">
            <a:avLst/>
          </a:prstGeom>
          <a:noFill/>
          <a:ln w="9525">
            <a:noFill/>
            <a:miter lim="800000"/>
            <a:headEnd/>
            <a:tailEnd/>
          </a:ln>
          <a:effectLst/>
        </p:spPr>
        <p:txBody>
          <a:bodyPr wrap="square">
            <a:spAutoFit/>
          </a:bodyPr>
          <a:lstStyle/>
          <a:p>
            <a:pPr algn="ctr"/>
            <a:r>
              <a:rPr lang="en-US" sz="3200" b="1" dirty="0">
                <a:solidFill>
                  <a:srgbClr val="FF0000"/>
                </a:solidFill>
              </a:rPr>
              <a:t>Advanced Materials and Processes for Application to the Back-end of the Nuclear Fuel Cycle</a:t>
            </a:r>
            <a:endParaRPr lang="en-US" sz="3200" dirty="0">
              <a:solidFill>
                <a:srgbClr val="FF0000"/>
              </a:solidFill>
            </a:endParaRPr>
          </a:p>
          <a:p>
            <a:pPr algn="ctr"/>
            <a:endParaRPr lang="es-ES" sz="2400" b="1" dirty="0">
              <a:solidFill>
                <a:srgbClr val="0000FF"/>
              </a:solidFill>
              <a:effectLst>
                <a:outerShdw blurRad="38100" dist="38100" dir="2700000" algn="tl">
                  <a:srgbClr val="000000">
                    <a:alpha val="43137"/>
                  </a:srgbClr>
                </a:outerShdw>
              </a:effectLst>
            </a:endParaRPr>
          </a:p>
          <a:p>
            <a:pPr algn="ctr"/>
            <a:r>
              <a:rPr lang="es-ES" sz="2800" dirty="0" smtClean="0">
                <a:solidFill>
                  <a:srgbClr val="0000FF"/>
                </a:solidFill>
              </a:rPr>
              <a:t>Vittorio (</a:t>
            </a:r>
            <a:r>
              <a:rPr lang="es-ES" sz="2800" dirty="0" err="1" smtClean="0">
                <a:solidFill>
                  <a:srgbClr val="0000FF"/>
                </a:solidFill>
              </a:rPr>
              <a:t>Victor</a:t>
            </a:r>
            <a:r>
              <a:rPr lang="es-ES" sz="2800" dirty="0" smtClean="0">
                <a:solidFill>
                  <a:srgbClr val="0000FF"/>
                </a:solidFill>
              </a:rPr>
              <a:t>) Luca</a:t>
            </a:r>
          </a:p>
          <a:p>
            <a:pPr algn="ctr"/>
            <a:endParaRPr lang="es-ES" sz="2000" dirty="0" smtClean="0">
              <a:solidFill>
                <a:srgbClr val="0000FF"/>
              </a:solidFill>
            </a:endParaRPr>
          </a:p>
          <a:p>
            <a:pPr algn="ctr"/>
            <a:r>
              <a:rPr lang="es-ES" sz="2000" dirty="0" smtClean="0">
                <a:solidFill>
                  <a:srgbClr val="0000FF"/>
                </a:solidFill>
              </a:rPr>
              <a:t>Comisión Nacional de Energía Atómica</a:t>
            </a:r>
          </a:p>
        </p:txBody>
      </p:sp>
      <p:sp>
        <p:nvSpPr>
          <p:cNvPr id="4" name="TextBox 3"/>
          <p:cNvSpPr txBox="1"/>
          <p:nvPr/>
        </p:nvSpPr>
        <p:spPr>
          <a:xfrm>
            <a:off x="1691680" y="5085184"/>
            <a:ext cx="7272808" cy="830997"/>
          </a:xfrm>
          <a:prstGeom prst="rect">
            <a:avLst/>
          </a:prstGeom>
          <a:noFill/>
        </p:spPr>
        <p:txBody>
          <a:bodyPr wrap="square" rtlCol="0">
            <a:spAutoFit/>
          </a:bodyPr>
          <a:lstStyle/>
          <a:p>
            <a:r>
              <a:rPr lang="es-AR" sz="1600" b="1" dirty="0" err="1" smtClean="0">
                <a:solidFill>
                  <a:srgbClr val="FF0000"/>
                </a:solidFill>
                <a:latin typeface="Arial" panose="020B0604020202020204" pitchFamily="34" charset="0"/>
                <a:cs typeface="Arial" panose="020B0604020202020204" pitchFamily="34" charset="0"/>
              </a:rPr>
              <a:t>Acknowledgements</a:t>
            </a:r>
            <a:r>
              <a:rPr lang="es-AR" sz="1600" b="1" dirty="0" smtClean="0">
                <a:solidFill>
                  <a:srgbClr val="FF0000"/>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The</a:t>
            </a:r>
            <a:r>
              <a:rPr lang="es-AR" sz="1600" dirty="0" smtClean="0">
                <a:solidFill>
                  <a:srgbClr val="0000FF"/>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presenter</a:t>
            </a:r>
            <a:r>
              <a:rPr lang="es-AR" sz="1600" dirty="0" smtClean="0">
                <a:solidFill>
                  <a:srgbClr val="0000FF"/>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expresses</a:t>
            </a:r>
            <a:r>
              <a:rPr lang="es-AR" sz="1600" dirty="0" smtClean="0">
                <a:solidFill>
                  <a:srgbClr val="0000FF"/>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his</a:t>
            </a:r>
            <a:r>
              <a:rPr lang="es-AR" sz="1600" dirty="0" smtClean="0">
                <a:solidFill>
                  <a:srgbClr val="0000FF"/>
                </a:solidFill>
                <a:latin typeface="Arial" panose="020B0604020202020204" pitchFamily="34" charset="0"/>
                <a:cs typeface="Arial" panose="020B0604020202020204" pitchFamily="34" charset="0"/>
              </a:rPr>
              <a:t> sincere </a:t>
            </a:r>
            <a:r>
              <a:rPr lang="es-AR" sz="1600" dirty="0" err="1" smtClean="0">
                <a:solidFill>
                  <a:srgbClr val="0000FF"/>
                </a:solidFill>
                <a:latin typeface="Arial" panose="020B0604020202020204" pitchFamily="34" charset="0"/>
                <a:cs typeface="Arial" panose="020B0604020202020204" pitchFamily="34" charset="0"/>
              </a:rPr>
              <a:t>gratitude</a:t>
            </a:r>
            <a:r>
              <a:rPr lang="es-AR" sz="1600" dirty="0" smtClean="0">
                <a:solidFill>
                  <a:srgbClr val="0000FF"/>
                </a:solidFill>
                <a:latin typeface="Arial" panose="020B0604020202020204" pitchFamily="34" charset="0"/>
                <a:cs typeface="Arial" panose="020B0604020202020204" pitchFamily="34" charset="0"/>
              </a:rPr>
              <a:t> to </a:t>
            </a:r>
            <a:r>
              <a:rPr lang="es-AR" sz="1600" dirty="0" err="1" smtClean="0">
                <a:solidFill>
                  <a:srgbClr val="0000FF"/>
                </a:solidFill>
                <a:latin typeface="Arial" panose="020B0604020202020204" pitchFamily="34" charset="0"/>
                <a:cs typeface="Arial" panose="020B0604020202020204" pitchFamily="34" charset="0"/>
              </a:rPr>
              <a:t>the</a:t>
            </a:r>
            <a:r>
              <a:rPr lang="es-AR" sz="1600" dirty="0" smtClean="0">
                <a:solidFill>
                  <a:srgbClr val="0000FF"/>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conference</a:t>
            </a:r>
            <a:r>
              <a:rPr lang="es-AR" sz="1600" dirty="0" smtClean="0">
                <a:solidFill>
                  <a:srgbClr val="0000FF"/>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organizers</a:t>
            </a:r>
            <a:r>
              <a:rPr lang="es-AR" sz="1600" dirty="0" smtClean="0">
                <a:solidFill>
                  <a:srgbClr val="0000FF"/>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for</a:t>
            </a:r>
            <a:r>
              <a:rPr lang="es-AR" sz="1600" dirty="0" smtClean="0">
                <a:solidFill>
                  <a:srgbClr val="0000FF"/>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the</a:t>
            </a:r>
            <a:r>
              <a:rPr lang="es-AR" sz="1600" dirty="0" smtClean="0">
                <a:solidFill>
                  <a:srgbClr val="0000FF"/>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kind</a:t>
            </a:r>
            <a:r>
              <a:rPr lang="es-AR" sz="1600" dirty="0" smtClean="0">
                <a:solidFill>
                  <a:srgbClr val="0000FF"/>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invitation</a:t>
            </a:r>
            <a:r>
              <a:rPr lang="es-AR" sz="1600" dirty="0" smtClean="0">
                <a:solidFill>
                  <a:srgbClr val="0000FF"/>
                </a:solidFill>
                <a:latin typeface="Arial" panose="020B0604020202020204" pitchFamily="34" charset="0"/>
                <a:cs typeface="Arial" panose="020B0604020202020204" pitchFamily="34" charset="0"/>
              </a:rPr>
              <a:t> and </a:t>
            </a:r>
            <a:r>
              <a:rPr lang="es-AR" sz="1600" dirty="0" err="1" smtClean="0">
                <a:solidFill>
                  <a:srgbClr val="0000FF"/>
                </a:solidFill>
                <a:latin typeface="Arial" panose="020B0604020202020204" pitchFamily="34" charset="0"/>
                <a:cs typeface="Arial" panose="020B0604020202020204" pitchFamily="34" charset="0"/>
              </a:rPr>
              <a:t>the</a:t>
            </a:r>
            <a:r>
              <a:rPr lang="es-AR" sz="1600" dirty="0" smtClean="0">
                <a:solidFill>
                  <a:srgbClr val="0000FF"/>
                </a:solidFill>
                <a:latin typeface="Arial" panose="020B0604020202020204" pitchFamily="34" charset="0"/>
                <a:cs typeface="Arial" panose="020B0604020202020204" pitchFamily="34" charset="0"/>
              </a:rPr>
              <a:t> IAEA </a:t>
            </a:r>
            <a:r>
              <a:rPr lang="es-AR" sz="1600" dirty="0" err="1" smtClean="0">
                <a:solidFill>
                  <a:srgbClr val="0000FF"/>
                </a:solidFill>
                <a:latin typeface="Arial" panose="020B0604020202020204" pitchFamily="34" charset="0"/>
                <a:cs typeface="Arial" panose="020B0604020202020204" pitchFamily="34" charset="0"/>
              </a:rPr>
              <a:t>for</a:t>
            </a:r>
            <a:r>
              <a:rPr lang="es-AR" sz="1600" dirty="0" smtClean="0">
                <a:solidFill>
                  <a:srgbClr val="0000FF"/>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financial</a:t>
            </a:r>
            <a:r>
              <a:rPr lang="es-AR" sz="1600" dirty="0" smtClean="0">
                <a:solidFill>
                  <a:srgbClr val="0000FF"/>
                </a:solidFill>
                <a:latin typeface="Arial" panose="020B0604020202020204" pitchFamily="34" charset="0"/>
                <a:cs typeface="Arial" panose="020B0604020202020204" pitchFamily="34" charset="0"/>
              </a:rPr>
              <a:t> </a:t>
            </a:r>
            <a:r>
              <a:rPr lang="es-AR" sz="1600" dirty="0" err="1" smtClean="0">
                <a:solidFill>
                  <a:srgbClr val="0000FF"/>
                </a:solidFill>
                <a:latin typeface="Arial" panose="020B0604020202020204" pitchFamily="34" charset="0"/>
                <a:cs typeface="Arial" panose="020B0604020202020204" pitchFamily="34" charset="0"/>
              </a:rPr>
              <a:t>assistance</a:t>
            </a:r>
            <a:endParaRPr lang="es-AR" sz="1600" dirty="0">
              <a:solidFill>
                <a:srgbClr val="0000FF"/>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pPr>
              <a:defRPr/>
            </a:pPr>
            <a:r>
              <a:rPr lang="es-ES" smtClean="0">
                <a:solidFill>
                  <a:srgbClr val="000000"/>
                </a:solidFill>
              </a:rPr>
              <a:t>Luca - MRS 2017</a:t>
            </a:r>
            <a:endParaRPr lang="es-ES">
              <a:solidFill>
                <a:srgbClr val="000000"/>
              </a:solidFill>
            </a:endParaRPr>
          </a:p>
        </p:txBody>
      </p:sp>
      <p:sp>
        <p:nvSpPr>
          <p:cNvPr id="5" name="Slide Number Placeholder 4"/>
          <p:cNvSpPr>
            <a:spLocks noGrp="1"/>
          </p:cNvSpPr>
          <p:nvPr>
            <p:ph type="sldNum" sz="quarter" idx="12"/>
          </p:nvPr>
        </p:nvSpPr>
        <p:spPr/>
        <p:txBody>
          <a:bodyPr/>
          <a:lstStyle/>
          <a:p>
            <a:pPr>
              <a:defRPr/>
            </a:pPr>
            <a:fld id="{3C117EB4-7911-4D53-9DD5-6A8AFC5EDEDE}" type="slidenum">
              <a:rPr lang="es-ES" smtClean="0">
                <a:solidFill>
                  <a:srgbClr val="000000"/>
                </a:solidFill>
              </a:rPr>
              <a:pPr>
                <a:defRPr/>
              </a:pPr>
              <a:t>1</a:t>
            </a:fld>
            <a:endParaRPr lang="es-ES" dirty="0">
              <a:solidFill>
                <a:srgbClr val="000000"/>
              </a:solidFill>
            </a:endParaRPr>
          </a:p>
        </p:txBody>
      </p:sp>
    </p:spTree>
    <p:extLst>
      <p:ext uri="{BB962C8B-B14F-4D97-AF65-F5344CB8AC3E}">
        <p14:creationId xmlns:p14="http://schemas.microsoft.com/office/powerpoint/2010/main" val="138841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rgbClr val="FFC000"/>
            </a:gs>
            <a:gs pos="15000">
              <a:schemeClr val="bg1"/>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539552" y="1022210"/>
            <a:ext cx="3870104" cy="1846659"/>
          </a:xfrm>
          <a:prstGeom prst="rect">
            <a:avLst/>
          </a:prstGeom>
        </p:spPr>
        <p:txBody>
          <a:bodyPr wrap="square">
            <a:spAutoFit/>
          </a:bodyPr>
          <a:lstStyle/>
          <a:p>
            <a:pPr eaLnBrk="0" hangingPunct="0">
              <a:defRPr/>
            </a:pPr>
            <a:r>
              <a:rPr lang="en-AU" sz="2400" b="1" dirty="0" smtClean="0">
                <a:ea typeface="Calibri" pitchFamily="34" charset="0"/>
                <a:cs typeface="Arial" pitchFamily="34" charset="0"/>
              </a:rPr>
              <a:t>Direct Immobilization</a:t>
            </a:r>
            <a:endParaRPr lang="en-AU" sz="2400" b="1" dirty="0" smtClean="0">
              <a:cs typeface="Arial" pitchFamily="34" charset="0"/>
            </a:endParaRPr>
          </a:p>
          <a:p>
            <a:pPr eaLnBrk="0" hangingPunct="0">
              <a:defRPr/>
            </a:pPr>
            <a:endParaRPr lang="en-AU" dirty="0" smtClean="0">
              <a:ea typeface="Calibri" pitchFamily="34" charset="0"/>
              <a:cs typeface="Arial" pitchFamily="34" charset="0"/>
            </a:endParaRPr>
          </a:p>
          <a:p>
            <a:pPr eaLnBrk="0" hangingPunct="0">
              <a:defRPr/>
            </a:pPr>
            <a:r>
              <a:rPr lang="en-AU" dirty="0" smtClean="0">
                <a:ea typeface="Calibri" pitchFamily="34" charset="0"/>
                <a:cs typeface="Arial" pitchFamily="34" charset="0"/>
              </a:rPr>
              <a:t>Polymer (</a:t>
            </a:r>
            <a:r>
              <a:rPr lang="en-AU" i="1" dirty="0" smtClean="0">
                <a:ea typeface="Calibri" pitchFamily="34" charset="0"/>
                <a:cs typeface="Arial" pitchFamily="34" charset="0"/>
              </a:rPr>
              <a:t>e.g.</a:t>
            </a:r>
            <a:r>
              <a:rPr lang="en-AU" dirty="0" smtClean="0">
                <a:ea typeface="Calibri" pitchFamily="34" charset="0"/>
                <a:cs typeface="Arial" pitchFamily="34" charset="0"/>
              </a:rPr>
              <a:t> </a:t>
            </a:r>
            <a:r>
              <a:rPr lang="en-AU" dirty="0" err="1" smtClean="0">
                <a:ea typeface="Calibri" pitchFamily="34" charset="0"/>
                <a:cs typeface="Arial" pitchFamily="34" charset="0"/>
              </a:rPr>
              <a:t>Socodei</a:t>
            </a:r>
            <a:r>
              <a:rPr lang="en-AU" dirty="0" smtClean="0">
                <a:ea typeface="Calibri" pitchFamily="34" charset="0"/>
                <a:cs typeface="Arial" pitchFamily="34" charset="0"/>
              </a:rPr>
              <a:t>, France)</a:t>
            </a:r>
          </a:p>
          <a:p>
            <a:pPr eaLnBrk="0" hangingPunct="0">
              <a:defRPr/>
            </a:pPr>
            <a:r>
              <a:rPr lang="en-AU" dirty="0">
                <a:ea typeface="Calibri" pitchFamily="34" charset="0"/>
                <a:cs typeface="Arial" pitchFamily="34" charset="0"/>
              </a:rPr>
              <a:t>Cement </a:t>
            </a:r>
            <a:r>
              <a:rPr lang="en-AU" dirty="0">
                <a:cs typeface="Arial" pitchFamily="34" charset="0"/>
              </a:rPr>
              <a:t>(OPC-based, </a:t>
            </a:r>
            <a:r>
              <a:rPr lang="en-AU" dirty="0" err="1">
                <a:cs typeface="Arial" pitchFamily="34" charset="0"/>
              </a:rPr>
              <a:t>Geopolymer</a:t>
            </a:r>
            <a:r>
              <a:rPr lang="en-AU" dirty="0">
                <a:cs typeface="Arial" pitchFamily="34" charset="0"/>
              </a:rPr>
              <a:t>) </a:t>
            </a:r>
            <a:r>
              <a:rPr lang="en-AU" dirty="0" smtClean="0">
                <a:ea typeface="Calibri" pitchFamily="34" charset="0"/>
                <a:cs typeface="Arial" pitchFamily="34" charset="0"/>
              </a:rPr>
              <a:t>Bitumen (</a:t>
            </a:r>
            <a:r>
              <a:rPr lang="en-AU" i="1" dirty="0" smtClean="0">
                <a:ea typeface="Calibri" pitchFamily="34" charset="0"/>
                <a:cs typeface="Arial" pitchFamily="34" charset="0"/>
              </a:rPr>
              <a:t>e.g.</a:t>
            </a:r>
            <a:r>
              <a:rPr lang="en-AU" dirty="0" smtClean="0">
                <a:ea typeface="Calibri" pitchFamily="34" charset="0"/>
                <a:cs typeface="Arial" pitchFamily="34" charset="0"/>
              </a:rPr>
              <a:t> Sweden)</a:t>
            </a:r>
          </a:p>
          <a:p>
            <a:pPr eaLnBrk="0" hangingPunct="0">
              <a:defRPr/>
            </a:pPr>
            <a:r>
              <a:rPr lang="en-AU" dirty="0" err="1">
                <a:cs typeface="Arial" pitchFamily="34" charset="0"/>
              </a:rPr>
              <a:t>Ceramicrete</a:t>
            </a:r>
            <a:r>
              <a:rPr lang="en-AU" dirty="0">
                <a:cs typeface="Arial" pitchFamily="34" charset="0"/>
              </a:rPr>
              <a:t>, </a:t>
            </a:r>
            <a:r>
              <a:rPr lang="en-AU" dirty="0" err="1">
                <a:cs typeface="Arial" pitchFamily="34" charset="0"/>
              </a:rPr>
              <a:t>Duralith</a:t>
            </a:r>
            <a:r>
              <a:rPr lang="en-AU" dirty="0">
                <a:cs typeface="Arial" pitchFamily="34" charset="0"/>
              </a:rPr>
              <a:t>, </a:t>
            </a:r>
            <a:r>
              <a:rPr lang="en-AU" dirty="0" err="1">
                <a:cs typeface="Arial" pitchFamily="34" charset="0"/>
              </a:rPr>
              <a:t>SiAl</a:t>
            </a:r>
            <a:r>
              <a:rPr lang="en-AU" dirty="0">
                <a:cs typeface="Arial" pitchFamily="34" charset="0"/>
              </a:rPr>
              <a:t>, Cast </a:t>
            </a:r>
            <a:r>
              <a:rPr lang="en-AU" dirty="0" smtClean="0">
                <a:cs typeface="Arial" pitchFamily="34" charset="0"/>
              </a:rPr>
              <a:t>Stone</a:t>
            </a:r>
            <a:endParaRPr lang="en-AU" dirty="0">
              <a:cs typeface="Arial" pitchFamily="34" charset="0"/>
            </a:endParaRPr>
          </a:p>
        </p:txBody>
      </p:sp>
      <p:sp>
        <p:nvSpPr>
          <p:cNvPr id="16" name="5-Point Star 15"/>
          <p:cNvSpPr>
            <a:spLocks noChangeAspect="1"/>
          </p:cNvSpPr>
          <p:nvPr/>
        </p:nvSpPr>
        <p:spPr>
          <a:xfrm>
            <a:off x="3981893" y="2065748"/>
            <a:ext cx="163860" cy="16129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a:spLocks noChangeAspect="1"/>
          </p:cNvSpPr>
          <p:nvPr/>
        </p:nvSpPr>
        <p:spPr>
          <a:xfrm>
            <a:off x="3635896" y="1777716"/>
            <a:ext cx="163860" cy="161298"/>
          </a:xfrm>
          <a:prstGeom prst="star5">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652120" y="1034221"/>
            <a:ext cx="3240360" cy="4616648"/>
          </a:xfrm>
          <a:prstGeom prst="rect">
            <a:avLst/>
          </a:prstGeom>
        </p:spPr>
        <p:txBody>
          <a:bodyPr wrap="square">
            <a:spAutoFit/>
          </a:bodyPr>
          <a:lstStyle/>
          <a:p>
            <a:pPr eaLnBrk="0" hangingPunct="0">
              <a:defRPr/>
            </a:pPr>
            <a:r>
              <a:rPr lang="en-AU" sz="2400" b="1" dirty="0" smtClean="0">
                <a:ea typeface="Calibri" pitchFamily="34" charset="0"/>
                <a:cs typeface="Arial" pitchFamily="34" charset="0"/>
              </a:rPr>
              <a:t>Destructive Treatment</a:t>
            </a:r>
            <a:endParaRPr lang="en-AU" sz="2400" dirty="0" smtClean="0">
              <a:cs typeface="Arial" pitchFamily="34" charset="0"/>
            </a:endParaRPr>
          </a:p>
          <a:p>
            <a:pPr eaLnBrk="0" hangingPunct="0">
              <a:defRPr/>
            </a:pPr>
            <a:endParaRPr lang="en-AU" dirty="0" smtClean="0">
              <a:ea typeface="Calibri" pitchFamily="34" charset="0"/>
              <a:cs typeface="Arial" pitchFamily="34" charset="0"/>
            </a:endParaRPr>
          </a:p>
          <a:p>
            <a:pPr eaLnBrk="0" hangingPunct="0">
              <a:defRPr/>
            </a:pPr>
            <a:r>
              <a:rPr lang="en-AU" dirty="0" err="1">
                <a:ea typeface="Calibri" pitchFamily="34" charset="0"/>
                <a:cs typeface="Arial" pitchFamily="34" charset="0"/>
              </a:rPr>
              <a:t>Pyrolisis</a:t>
            </a:r>
            <a:r>
              <a:rPr lang="en-AU" dirty="0">
                <a:ea typeface="Calibri" pitchFamily="34" charset="0"/>
                <a:cs typeface="Arial" pitchFamily="34" charset="0"/>
              </a:rPr>
              <a:t> (</a:t>
            </a:r>
            <a:r>
              <a:rPr lang="en-AU" i="1" dirty="0">
                <a:ea typeface="Calibri" pitchFamily="34" charset="0"/>
                <a:cs typeface="Arial" pitchFamily="34" charset="0"/>
              </a:rPr>
              <a:t>e.g.</a:t>
            </a:r>
            <a:r>
              <a:rPr lang="en-AU" dirty="0">
                <a:ea typeface="Calibri" pitchFamily="34" charset="0"/>
                <a:cs typeface="Arial" pitchFamily="34" charset="0"/>
              </a:rPr>
              <a:t> </a:t>
            </a:r>
            <a:r>
              <a:rPr lang="en-AU" dirty="0" err="1">
                <a:ea typeface="Calibri" pitchFamily="34" charset="0"/>
                <a:cs typeface="Arial" pitchFamily="34" charset="0"/>
              </a:rPr>
              <a:t>Belgoprocess</a:t>
            </a:r>
            <a:r>
              <a:rPr lang="en-AU" dirty="0">
                <a:ea typeface="Calibri" pitchFamily="34" charset="0"/>
                <a:cs typeface="Arial" pitchFamily="34" charset="0"/>
              </a:rPr>
              <a:t>)</a:t>
            </a:r>
          </a:p>
          <a:p>
            <a:pPr eaLnBrk="0" hangingPunct="0">
              <a:defRPr/>
            </a:pPr>
            <a:r>
              <a:rPr lang="en-AU" dirty="0" smtClean="0">
                <a:cs typeface="Arial" pitchFamily="34" charset="0"/>
              </a:rPr>
              <a:t>FBSR (</a:t>
            </a:r>
            <a:r>
              <a:rPr lang="en-AU" i="1" dirty="0" smtClean="0">
                <a:cs typeface="Arial" pitchFamily="34" charset="0"/>
              </a:rPr>
              <a:t>e.g.</a:t>
            </a:r>
            <a:r>
              <a:rPr lang="en-AU" dirty="0" smtClean="0">
                <a:cs typeface="Arial" pitchFamily="34" charset="0"/>
              </a:rPr>
              <a:t> THOR, USA)</a:t>
            </a:r>
          </a:p>
          <a:p>
            <a:pPr eaLnBrk="0" hangingPunct="0">
              <a:defRPr/>
            </a:pPr>
            <a:r>
              <a:rPr lang="en-AU" dirty="0">
                <a:ea typeface="Calibri" pitchFamily="34" charset="0"/>
                <a:cs typeface="Arial" pitchFamily="34" charset="0"/>
              </a:rPr>
              <a:t>Incineration</a:t>
            </a:r>
          </a:p>
          <a:p>
            <a:pPr eaLnBrk="0" hangingPunct="0">
              <a:defRPr/>
            </a:pPr>
            <a:r>
              <a:rPr lang="en-AU" dirty="0">
                <a:ea typeface="Calibri" pitchFamily="34" charset="0"/>
                <a:cs typeface="Arial" pitchFamily="34" charset="0"/>
              </a:rPr>
              <a:t>Vitrification</a:t>
            </a:r>
            <a:endParaRPr lang="en-AU" dirty="0">
              <a:cs typeface="Arial" pitchFamily="34" charset="0"/>
            </a:endParaRPr>
          </a:p>
          <a:p>
            <a:pPr eaLnBrk="0" hangingPunct="0">
              <a:defRPr/>
            </a:pPr>
            <a:r>
              <a:rPr lang="en-AU" dirty="0" smtClean="0">
                <a:ea typeface="Calibri" pitchFamily="34" charset="0"/>
                <a:cs typeface="Arial" pitchFamily="34" charset="0"/>
              </a:rPr>
              <a:t>Thermal Plasma</a:t>
            </a:r>
          </a:p>
          <a:p>
            <a:pPr eaLnBrk="0" hangingPunct="0">
              <a:defRPr/>
            </a:pPr>
            <a:r>
              <a:rPr lang="en-AU" dirty="0" err="1" smtClean="0">
                <a:ea typeface="Calibri" pitchFamily="34" charset="0"/>
                <a:cs typeface="Arial" pitchFamily="34" charset="0"/>
              </a:rPr>
              <a:t>Microbioligical</a:t>
            </a:r>
            <a:endParaRPr lang="en-AU" dirty="0" smtClean="0">
              <a:cs typeface="Arial" pitchFamily="34" charset="0"/>
            </a:endParaRPr>
          </a:p>
          <a:p>
            <a:pPr eaLnBrk="0" hangingPunct="0">
              <a:defRPr/>
            </a:pPr>
            <a:r>
              <a:rPr lang="en-AU" dirty="0" smtClean="0">
                <a:ea typeface="Calibri" pitchFamily="34" charset="0"/>
                <a:cs typeface="Arial" pitchFamily="34" charset="0"/>
              </a:rPr>
              <a:t>Wet Oxidation</a:t>
            </a:r>
          </a:p>
          <a:p>
            <a:pPr eaLnBrk="0" hangingPunct="0">
              <a:defRPr/>
            </a:pPr>
            <a:r>
              <a:rPr lang="en-AU" dirty="0" smtClean="0">
                <a:ea typeface="Calibri" pitchFamily="34" charset="0"/>
                <a:cs typeface="Arial" pitchFamily="34" charset="0"/>
              </a:rPr>
              <a:t>Acid Digestion</a:t>
            </a:r>
            <a:endParaRPr lang="en-AU" dirty="0" smtClean="0">
              <a:cs typeface="Arial" pitchFamily="34" charset="0"/>
            </a:endParaRPr>
          </a:p>
          <a:p>
            <a:pPr eaLnBrk="0" hangingPunct="0">
              <a:defRPr/>
            </a:pPr>
            <a:r>
              <a:rPr lang="en-AU" dirty="0" smtClean="0">
                <a:ea typeface="Calibri" pitchFamily="34" charset="0"/>
                <a:cs typeface="Arial" pitchFamily="34" charset="0"/>
              </a:rPr>
              <a:t>Molten salt</a:t>
            </a:r>
            <a:endParaRPr lang="en-AU" dirty="0" smtClean="0">
              <a:cs typeface="Arial" pitchFamily="34" charset="0"/>
            </a:endParaRPr>
          </a:p>
          <a:p>
            <a:pPr eaLnBrk="0" hangingPunct="0">
              <a:defRPr/>
            </a:pPr>
            <a:r>
              <a:rPr lang="en-AU" dirty="0" smtClean="0">
                <a:ea typeface="Calibri" pitchFamily="34" charset="0"/>
                <a:cs typeface="Arial" pitchFamily="34" charset="0"/>
              </a:rPr>
              <a:t>Catalytic oxidation</a:t>
            </a:r>
          </a:p>
          <a:p>
            <a:pPr eaLnBrk="0" hangingPunct="0">
              <a:defRPr/>
            </a:pPr>
            <a:r>
              <a:rPr lang="en-AU" dirty="0" smtClean="0">
                <a:ea typeface="Calibri" pitchFamily="34" charset="0"/>
                <a:cs typeface="Arial" pitchFamily="34" charset="0"/>
              </a:rPr>
              <a:t>Supercritical Water Oxidation</a:t>
            </a:r>
          </a:p>
          <a:p>
            <a:pPr eaLnBrk="0" hangingPunct="0">
              <a:defRPr/>
            </a:pPr>
            <a:r>
              <a:rPr lang="en-AU" dirty="0" smtClean="0">
                <a:ea typeface="Calibri" pitchFamily="34" charset="0"/>
                <a:cs typeface="Arial" pitchFamily="34" charset="0"/>
              </a:rPr>
              <a:t>Electrochemical Oxidation</a:t>
            </a:r>
          </a:p>
          <a:p>
            <a:pPr eaLnBrk="0" hangingPunct="0">
              <a:defRPr/>
            </a:pPr>
            <a:r>
              <a:rPr lang="en-AU" dirty="0" smtClean="0">
                <a:ea typeface="Calibri" pitchFamily="34" charset="0"/>
                <a:cs typeface="Arial" pitchFamily="34" charset="0"/>
              </a:rPr>
              <a:t>Thermochemical methods</a:t>
            </a:r>
          </a:p>
          <a:p>
            <a:pPr eaLnBrk="0" hangingPunct="0">
              <a:defRPr/>
            </a:pPr>
            <a:r>
              <a:rPr lang="en-AU" dirty="0" smtClean="0">
                <a:ea typeface="Calibri" pitchFamily="34" charset="0"/>
                <a:cs typeface="Arial" pitchFamily="34" charset="0"/>
              </a:rPr>
              <a:t>HIP</a:t>
            </a:r>
          </a:p>
        </p:txBody>
      </p:sp>
      <p:sp>
        <p:nvSpPr>
          <p:cNvPr id="19" name="5-Point Star 18"/>
          <p:cNvSpPr>
            <a:spLocks noChangeAspect="1"/>
          </p:cNvSpPr>
          <p:nvPr/>
        </p:nvSpPr>
        <p:spPr>
          <a:xfrm>
            <a:off x="8497848" y="1787564"/>
            <a:ext cx="163860" cy="161298"/>
          </a:xfrm>
          <a:prstGeom prst="star5">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a:spLocks noChangeAspect="1"/>
          </p:cNvSpPr>
          <p:nvPr/>
        </p:nvSpPr>
        <p:spPr>
          <a:xfrm>
            <a:off x="8100392" y="2055372"/>
            <a:ext cx="163860" cy="16129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512669" y="3356992"/>
            <a:ext cx="4622351" cy="2554545"/>
            <a:chOff x="3491524" y="4165377"/>
            <a:chExt cx="4622351" cy="2554545"/>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524" y="4165377"/>
              <a:ext cx="1517125" cy="2246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99121" y="4165377"/>
              <a:ext cx="2814754" cy="2554545"/>
            </a:xfrm>
            <a:prstGeom prst="rect">
              <a:avLst/>
            </a:prstGeom>
            <a:noFill/>
          </p:spPr>
          <p:txBody>
            <a:bodyPr wrap="square" rtlCol="0">
              <a:spAutoFit/>
            </a:bodyPr>
            <a:lstStyle/>
            <a:p>
              <a:r>
                <a:rPr lang="en-AU" sz="2000" b="1" dirty="0" err="1" smtClean="0">
                  <a:solidFill>
                    <a:srgbClr val="0000FF"/>
                  </a:solidFill>
                </a:rPr>
                <a:t>Pyrolisis</a:t>
              </a:r>
              <a:r>
                <a:rPr lang="en-AU" sz="2000" b="1" dirty="0" smtClean="0">
                  <a:solidFill>
                    <a:srgbClr val="0000FF"/>
                  </a:solidFill>
                </a:rPr>
                <a:t> (300 </a:t>
              </a:r>
              <a:r>
                <a:rPr lang="en-AU" sz="2000" b="1" dirty="0" smtClean="0">
                  <a:solidFill>
                    <a:srgbClr val="0000FF"/>
                  </a:solidFill>
                  <a:sym typeface="Mathematica1"/>
                </a:rPr>
                <a:t></a:t>
              </a:r>
              <a:r>
                <a:rPr lang="en-AU" sz="2000" b="1" dirty="0" smtClean="0">
                  <a:solidFill>
                    <a:srgbClr val="0000FF"/>
                  </a:solidFill>
                </a:rPr>
                <a:t> 50 </a:t>
              </a:r>
              <a:r>
                <a:rPr lang="en-AU" sz="2000" b="1" baseline="30000" dirty="0" err="1" smtClean="0">
                  <a:solidFill>
                    <a:srgbClr val="0000FF"/>
                  </a:solidFill>
                </a:rPr>
                <a:t>o</a:t>
              </a:r>
              <a:r>
                <a:rPr lang="en-AU" sz="2000" b="1" dirty="0" err="1" smtClean="0">
                  <a:solidFill>
                    <a:srgbClr val="0000FF"/>
                  </a:solidFill>
                </a:rPr>
                <a:t>C</a:t>
              </a:r>
              <a:r>
                <a:rPr lang="en-AU" sz="2000" b="1" dirty="0" smtClean="0">
                  <a:solidFill>
                    <a:srgbClr val="0000FF"/>
                  </a:solidFill>
                </a:rPr>
                <a:t>)</a:t>
              </a:r>
            </a:p>
            <a:p>
              <a:endParaRPr lang="en-AU" sz="2000" dirty="0" smtClean="0">
                <a:solidFill>
                  <a:srgbClr val="0000FF"/>
                </a:solidFill>
              </a:endParaRPr>
            </a:p>
            <a:p>
              <a:pPr marL="285750" indent="-285750">
                <a:buClr>
                  <a:srgbClr val="FF0000"/>
                </a:buClr>
                <a:buSzPct val="120000"/>
                <a:buFont typeface="Arial" panose="020B0604020202020204" pitchFamily="34" charset="0"/>
                <a:buChar char="•"/>
              </a:pPr>
              <a:r>
                <a:rPr lang="en-AU" sz="2000" dirty="0" smtClean="0">
                  <a:solidFill>
                    <a:srgbClr val="0000FF"/>
                  </a:solidFill>
                </a:rPr>
                <a:t>Simple process</a:t>
              </a:r>
            </a:p>
            <a:p>
              <a:pPr marL="285750" indent="-285750">
                <a:buClr>
                  <a:srgbClr val="FF0000"/>
                </a:buClr>
                <a:buSzPct val="120000"/>
                <a:buFont typeface="Arial" panose="020B0604020202020204" pitchFamily="34" charset="0"/>
                <a:buChar char="•"/>
              </a:pPr>
              <a:r>
                <a:rPr lang="en-AU" sz="2000" dirty="0" smtClean="0">
                  <a:solidFill>
                    <a:srgbClr val="0000FF"/>
                  </a:solidFill>
                </a:rPr>
                <a:t>Volume reduction</a:t>
              </a:r>
            </a:p>
            <a:p>
              <a:pPr marL="285750" indent="-285750">
                <a:buClr>
                  <a:srgbClr val="FF0000"/>
                </a:buClr>
                <a:buSzPct val="120000"/>
                <a:buFont typeface="Arial" panose="020B0604020202020204" pitchFamily="34" charset="0"/>
                <a:buChar char="•"/>
              </a:pPr>
              <a:r>
                <a:rPr lang="en-AU" sz="2000" dirty="0" smtClean="0">
                  <a:solidFill>
                    <a:srgbClr val="0000FF"/>
                  </a:solidFill>
                </a:rPr>
                <a:t>Flameless</a:t>
              </a:r>
            </a:p>
            <a:p>
              <a:pPr marL="285750" indent="-285750">
                <a:buClr>
                  <a:srgbClr val="FF0000"/>
                </a:buClr>
                <a:buSzPct val="120000"/>
                <a:buFont typeface="Arial" panose="020B0604020202020204" pitchFamily="34" charset="0"/>
                <a:buChar char="•"/>
              </a:pPr>
              <a:r>
                <a:rPr lang="en-AU" sz="2000" dirty="0" smtClean="0">
                  <a:solidFill>
                    <a:srgbClr val="0000FF"/>
                  </a:solidFill>
                </a:rPr>
                <a:t>Versatile</a:t>
              </a:r>
            </a:p>
            <a:p>
              <a:pPr marL="285750" indent="-285750">
                <a:buClr>
                  <a:srgbClr val="FF0000"/>
                </a:buClr>
                <a:buSzPct val="120000"/>
                <a:buFont typeface="Arial" panose="020B0604020202020204" pitchFamily="34" charset="0"/>
                <a:buChar char="•"/>
              </a:pPr>
              <a:r>
                <a:rPr lang="en-AU" sz="2000" dirty="0" smtClean="0">
                  <a:solidFill>
                    <a:srgbClr val="0000FF"/>
                  </a:solidFill>
                </a:rPr>
                <a:t>Ultra stable products</a:t>
              </a:r>
            </a:p>
            <a:p>
              <a:pPr marL="285750" indent="-285750">
                <a:buClr>
                  <a:srgbClr val="FF0000"/>
                </a:buClr>
                <a:buSzPct val="120000"/>
                <a:buFont typeface="Arial" panose="020B0604020202020204" pitchFamily="34" charset="0"/>
                <a:buChar char="•"/>
              </a:pPr>
              <a:r>
                <a:rPr lang="en-AU" sz="2000" dirty="0" smtClean="0">
                  <a:solidFill>
                    <a:srgbClr val="0000FF"/>
                  </a:solidFill>
                </a:rPr>
                <a:t>Minimal 2º wastes</a:t>
              </a:r>
            </a:p>
          </p:txBody>
        </p:sp>
      </p:grpSp>
      <p:sp>
        <p:nvSpPr>
          <p:cNvPr id="5" name="Footer Placeholder 4"/>
          <p:cNvSpPr>
            <a:spLocks noGrp="1"/>
          </p:cNvSpPr>
          <p:nvPr>
            <p:ph type="ftr" sz="quarter" idx="11"/>
          </p:nvPr>
        </p:nvSpPr>
        <p:spPr/>
        <p:txBody>
          <a:bodyPr/>
          <a:lstStyle/>
          <a:p>
            <a:r>
              <a:rPr lang="en-US" smtClean="0"/>
              <a:t>Luca - MRS 2017</a:t>
            </a:r>
            <a:endParaRPr lang="en-US"/>
          </a:p>
        </p:txBody>
      </p:sp>
      <p:sp>
        <p:nvSpPr>
          <p:cNvPr id="9" name="Slide Number Placeholder 8"/>
          <p:cNvSpPr>
            <a:spLocks noGrp="1"/>
          </p:cNvSpPr>
          <p:nvPr>
            <p:ph type="sldNum" sz="quarter" idx="12"/>
          </p:nvPr>
        </p:nvSpPr>
        <p:spPr/>
        <p:txBody>
          <a:bodyPr/>
          <a:lstStyle/>
          <a:p>
            <a:fld id="{C3305951-25B3-468C-8F5A-DB64291C3F1E}" type="slidenum">
              <a:rPr lang="en-US" smtClean="0"/>
              <a:pPr/>
              <a:t>10</a:t>
            </a:fld>
            <a:endParaRPr lang="en-US"/>
          </a:p>
        </p:txBody>
      </p:sp>
      <p:sp>
        <p:nvSpPr>
          <p:cNvPr id="10" name="TextBox 9"/>
          <p:cNvSpPr txBox="1"/>
          <p:nvPr/>
        </p:nvSpPr>
        <p:spPr>
          <a:xfrm>
            <a:off x="1547664" y="188640"/>
            <a:ext cx="4311180" cy="646331"/>
          </a:xfrm>
          <a:prstGeom prst="rect">
            <a:avLst/>
          </a:prstGeom>
          <a:noFill/>
        </p:spPr>
        <p:txBody>
          <a:bodyPr wrap="none" rtlCol="0">
            <a:spAutoFit/>
          </a:bodyPr>
          <a:lstStyle/>
          <a:p>
            <a:r>
              <a:rPr lang="en-US" sz="3600" b="1" dirty="0" smtClean="0">
                <a:solidFill>
                  <a:schemeClr val="accent6">
                    <a:lumMod val="50000"/>
                  </a:schemeClr>
                </a:solidFill>
                <a:ea typeface="Calibri" pitchFamily="34" charset="0"/>
                <a:cs typeface="Arial" pitchFamily="34" charset="0"/>
              </a:rPr>
              <a:t>Processes Considered</a:t>
            </a:r>
            <a:endParaRPr lang="en-US" sz="3600" b="1" dirty="0">
              <a:solidFill>
                <a:schemeClr val="accent6">
                  <a:lumMod val="50000"/>
                </a:schemeClr>
              </a:solidFill>
              <a:ea typeface="Calibri" pitchFamily="34" charset="0"/>
              <a:cs typeface="Arial" pitchFamily="34" charset="0"/>
            </a:endParaRPr>
          </a:p>
        </p:txBody>
      </p:sp>
      <p:sp>
        <p:nvSpPr>
          <p:cNvPr id="17" name="5-Point Star 16"/>
          <p:cNvSpPr>
            <a:spLocks noChangeAspect="1"/>
          </p:cNvSpPr>
          <p:nvPr/>
        </p:nvSpPr>
        <p:spPr>
          <a:xfrm>
            <a:off x="2967980" y="2306368"/>
            <a:ext cx="163860" cy="16129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4964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8" grpId="0" animBg="1"/>
      <p:bldP spid="3" grpId="0"/>
      <p:bldP spid="19" grpId="0" animBg="1"/>
      <p:bldP spid="20"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rgbClr val="FFC000"/>
            </a:gs>
            <a:gs pos="15000">
              <a:schemeClr val="bg1"/>
            </a:gs>
          </a:gsLst>
          <a:lin ang="5400000" scaled="0"/>
        </a:gradFill>
        <a:effectLst/>
      </p:bgPr>
    </p:bg>
    <p:spTree>
      <p:nvGrpSpPr>
        <p:cNvPr id="1" name=""/>
        <p:cNvGrpSpPr/>
        <p:nvPr/>
      </p:nvGrpSpPr>
      <p:grpSpPr>
        <a:xfrm>
          <a:off x="0" y="0"/>
          <a:ext cx="0" cy="0"/>
          <a:chOff x="0" y="0"/>
          <a:chExt cx="0" cy="0"/>
        </a:xfrm>
      </p:grpSpPr>
      <p:sp>
        <p:nvSpPr>
          <p:cNvPr id="5" name="Can 4"/>
          <p:cNvSpPr/>
          <p:nvPr/>
        </p:nvSpPr>
        <p:spPr bwMode="auto">
          <a:xfrm>
            <a:off x="2660161" y="5170328"/>
            <a:ext cx="644408" cy="840921"/>
          </a:xfrm>
          <a:prstGeom prst="can">
            <a:avLst>
              <a:gd name="adj" fmla="val 38551"/>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12"/>
          <p:cNvGrpSpPr>
            <a:grpSpLocks noChangeAspect="1"/>
          </p:cNvGrpSpPr>
          <p:nvPr/>
        </p:nvGrpSpPr>
        <p:grpSpPr bwMode="auto">
          <a:xfrm>
            <a:off x="1349144" y="5191108"/>
            <a:ext cx="645150" cy="840180"/>
            <a:chOff x="794863" y="2319474"/>
            <a:chExt cx="1725381" cy="2249486"/>
          </a:xfrm>
        </p:grpSpPr>
        <p:sp>
          <p:nvSpPr>
            <p:cNvPr id="242" name="Can 241"/>
            <p:cNvSpPr/>
            <p:nvPr/>
          </p:nvSpPr>
          <p:spPr>
            <a:xfrm>
              <a:off x="794863" y="2319474"/>
              <a:ext cx="1725381" cy="2249486"/>
            </a:xfrm>
            <a:prstGeom prst="can">
              <a:avLst>
                <a:gd name="adj" fmla="val 38551"/>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43" name="Group 53"/>
            <p:cNvGrpSpPr>
              <a:grpSpLocks/>
            </p:cNvGrpSpPr>
            <p:nvPr/>
          </p:nvGrpSpPr>
          <p:grpSpPr bwMode="auto">
            <a:xfrm>
              <a:off x="800185" y="3439272"/>
              <a:ext cx="1706079" cy="1080978"/>
              <a:chOff x="4301599" y="4476315"/>
              <a:chExt cx="1706079" cy="1080978"/>
            </a:xfrm>
          </p:grpSpPr>
          <p:sp>
            <p:nvSpPr>
              <p:cNvPr id="244" name="Flowchart: Connector 5"/>
              <p:cNvSpPr/>
              <p:nvPr/>
            </p:nvSpPr>
            <p:spPr bwMode="auto">
              <a:xfrm rot="5400000">
                <a:off x="4859366" y="5272592"/>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 name="Flowchart: Connector 6"/>
              <p:cNvSpPr/>
              <p:nvPr/>
            </p:nvSpPr>
            <p:spPr bwMode="auto">
              <a:xfrm rot="5400000">
                <a:off x="5416644" y="5278547"/>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6" name="Flowchart: Connector 7"/>
              <p:cNvSpPr/>
              <p:nvPr/>
            </p:nvSpPr>
            <p:spPr bwMode="auto">
              <a:xfrm rot="5400000">
                <a:off x="5146929" y="5308329"/>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7" name="Flowchart: Connector 8"/>
              <p:cNvSpPr/>
              <p:nvPr/>
            </p:nvSpPr>
            <p:spPr bwMode="auto">
              <a:xfrm rot="5400000">
                <a:off x="4790945" y="5015483"/>
                <a:ext cx="248178"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Flowchart: Connector 9"/>
              <p:cNvSpPr/>
              <p:nvPr/>
            </p:nvSpPr>
            <p:spPr bwMode="auto">
              <a:xfrm rot="5400000">
                <a:off x="5616947" y="4482392"/>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Flowchart: Connector 10"/>
              <p:cNvSpPr/>
              <p:nvPr/>
            </p:nvSpPr>
            <p:spPr bwMode="auto">
              <a:xfrm rot="5400000">
                <a:off x="4912911" y="4786162"/>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0" name="Flowchart: Connector 12"/>
              <p:cNvSpPr/>
              <p:nvPr/>
            </p:nvSpPr>
            <p:spPr bwMode="auto">
              <a:xfrm rot="5400000">
                <a:off x="5756761" y="4717669"/>
                <a:ext cx="248178"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1" name="Flowchart: Connector 13"/>
              <p:cNvSpPr/>
              <p:nvPr/>
            </p:nvSpPr>
            <p:spPr bwMode="auto">
              <a:xfrm rot="5400000">
                <a:off x="5667518" y="5200127"/>
                <a:ext cx="248179"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2" name="Flowchart: Connector 14"/>
              <p:cNvSpPr/>
              <p:nvPr/>
            </p:nvSpPr>
            <p:spPr bwMode="auto">
              <a:xfrm rot="5400000">
                <a:off x="4637248" y="4760352"/>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 name="Flowchart: Connector 15"/>
              <p:cNvSpPr/>
              <p:nvPr/>
            </p:nvSpPr>
            <p:spPr bwMode="auto">
              <a:xfrm rot="5400000">
                <a:off x="4815735" y="4524086"/>
                <a:ext cx="248179"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Flowchart: Connector 19"/>
              <p:cNvSpPr/>
              <p:nvPr/>
            </p:nvSpPr>
            <p:spPr bwMode="auto">
              <a:xfrm rot="5400000">
                <a:off x="5067601" y="5044267"/>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5" name="Flowchart: Connector 20"/>
              <p:cNvSpPr/>
              <p:nvPr/>
            </p:nvSpPr>
            <p:spPr bwMode="auto">
              <a:xfrm rot="5400000">
                <a:off x="5467215" y="4715683"/>
                <a:ext cx="248179"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 name="Flowchart: Connector 21"/>
              <p:cNvSpPr/>
              <p:nvPr/>
            </p:nvSpPr>
            <p:spPr bwMode="auto">
              <a:xfrm rot="5400000">
                <a:off x="4302087" y="4476436"/>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7" name="Flowchart: Connector 23"/>
              <p:cNvSpPr/>
              <p:nvPr/>
            </p:nvSpPr>
            <p:spPr bwMode="auto">
              <a:xfrm rot="5400000">
                <a:off x="5336324" y="4479418"/>
                <a:ext cx="248178"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 name="Flowchart: Connector 24"/>
              <p:cNvSpPr/>
              <p:nvPr/>
            </p:nvSpPr>
            <p:spPr bwMode="auto">
              <a:xfrm rot="5400000">
                <a:off x="5593149" y="4954924"/>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9" name="Flowchart: Connector 25"/>
              <p:cNvSpPr/>
              <p:nvPr/>
            </p:nvSpPr>
            <p:spPr bwMode="auto">
              <a:xfrm rot="5400000">
                <a:off x="4321919" y="5177291"/>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 name="Flowchart: Connector 26"/>
              <p:cNvSpPr/>
              <p:nvPr/>
            </p:nvSpPr>
            <p:spPr bwMode="auto">
              <a:xfrm rot="5400000">
                <a:off x="5079500" y="4553868"/>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1" name="Flowchart: Connector 27"/>
              <p:cNvSpPr/>
              <p:nvPr/>
            </p:nvSpPr>
            <p:spPr bwMode="auto">
              <a:xfrm rot="5400000">
                <a:off x="4366541" y="4723622"/>
                <a:ext cx="248178" cy="24988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 name="Flowchart: Connector 28"/>
              <p:cNvSpPr/>
              <p:nvPr/>
            </p:nvSpPr>
            <p:spPr bwMode="auto">
              <a:xfrm rot="5400000">
                <a:off x="4591634" y="5246780"/>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3" name="Flowchart: Connector 30"/>
              <p:cNvSpPr/>
              <p:nvPr/>
            </p:nvSpPr>
            <p:spPr bwMode="auto">
              <a:xfrm rot="5400000">
                <a:off x="4548003" y="4518130"/>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4" name="Flowchart: Connector 31"/>
              <p:cNvSpPr/>
              <p:nvPr/>
            </p:nvSpPr>
            <p:spPr bwMode="auto">
              <a:xfrm rot="5400000">
                <a:off x="5205434" y="4795098"/>
                <a:ext cx="248178" cy="24988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5" name="Flowchart: Connector 32"/>
              <p:cNvSpPr/>
              <p:nvPr/>
            </p:nvSpPr>
            <p:spPr bwMode="auto">
              <a:xfrm rot="5400000">
                <a:off x="4514290" y="4970807"/>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 name="Flowchart: Connector 33"/>
              <p:cNvSpPr/>
              <p:nvPr/>
            </p:nvSpPr>
            <p:spPr bwMode="auto">
              <a:xfrm rot="5400000">
                <a:off x="4313986" y="4966836"/>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7" name="Flowchart: Connector 266"/>
              <p:cNvSpPr/>
              <p:nvPr/>
            </p:nvSpPr>
            <p:spPr bwMode="auto">
              <a:xfrm rot="5400000">
                <a:off x="5339299" y="5030370"/>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7" name="Can 6"/>
          <p:cNvSpPr/>
          <p:nvPr/>
        </p:nvSpPr>
        <p:spPr bwMode="auto">
          <a:xfrm>
            <a:off x="2644823" y="5541086"/>
            <a:ext cx="647375" cy="462729"/>
          </a:xfrm>
          <a:prstGeom prst="can">
            <a:avLst>
              <a:gd name="adj" fmla="val 45089"/>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Arrow Connector 7"/>
          <p:cNvCxnSpPr/>
          <p:nvPr/>
        </p:nvCxnSpPr>
        <p:spPr>
          <a:xfrm>
            <a:off x="2076790" y="5607446"/>
            <a:ext cx="498322" cy="742"/>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50"/>
          <p:cNvSpPr txBox="1">
            <a:spLocks noChangeArrowheads="1"/>
          </p:cNvSpPr>
          <p:nvPr/>
        </p:nvSpPr>
        <p:spPr bwMode="auto">
          <a:xfrm>
            <a:off x="3188434" y="4653136"/>
            <a:ext cx="1099981" cy="584775"/>
          </a:xfrm>
          <a:prstGeom prst="rect">
            <a:avLst/>
          </a:prstGeom>
          <a:noFill/>
          <a:ln w="9525">
            <a:noFill/>
            <a:miter lim="800000"/>
            <a:headEnd/>
            <a:tailEnd/>
          </a:ln>
        </p:spPr>
        <p:txBody>
          <a:bodyPr wrap="none">
            <a:spAutoFit/>
          </a:bodyPr>
          <a:lstStyle/>
          <a:p>
            <a:r>
              <a:rPr lang="en-AU" sz="1600" dirty="0" err="1" smtClean="0"/>
              <a:t>Pirolisis</a:t>
            </a:r>
            <a:endParaRPr lang="en-AU" sz="1600" dirty="0"/>
          </a:p>
          <a:p>
            <a:r>
              <a:rPr lang="en-AU" sz="1600" dirty="0"/>
              <a:t>300-600 </a:t>
            </a:r>
            <a:r>
              <a:rPr lang="en-AU" sz="1600" baseline="30000" dirty="0" err="1"/>
              <a:t>o</a:t>
            </a:r>
            <a:r>
              <a:rPr lang="en-AU" sz="1600" dirty="0" err="1"/>
              <a:t>C</a:t>
            </a:r>
            <a:endParaRPr lang="en-US" sz="1600" dirty="0"/>
          </a:p>
        </p:txBody>
      </p:sp>
      <p:grpSp>
        <p:nvGrpSpPr>
          <p:cNvPr id="10" name="Group 474"/>
          <p:cNvGrpSpPr/>
          <p:nvPr/>
        </p:nvGrpSpPr>
        <p:grpSpPr>
          <a:xfrm>
            <a:off x="2656686" y="5595976"/>
            <a:ext cx="636995" cy="404145"/>
            <a:chOff x="2274828" y="5159869"/>
            <a:chExt cx="736379" cy="467200"/>
          </a:xfrm>
        </p:grpSpPr>
        <p:sp>
          <p:nvSpPr>
            <p:cNvPr id="218" name="Flowchart: Connector 217"/>
            <p:cNvSpPr/>
            <p:nvPr/>
          </p:nvSpPr>
          <p:spPr bwMode="auto">
            <a:xfrm rot="5400000">
              <a:off x="2515288" y="5504054"/>
              <a:ext cx="108013"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9" name="Flowchart: Connector 57"/>
            <p:cNvSpPr/>
            <p:nvPr/>
          </p:nvSpPr>
          <p:spPr bwMode="auto">
            <a:xfrm rot="5400000">
              <a:off x="2755318" y="5506626"/>
              <a:ext cx="108013"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0" name="Flowchart: Connector 219"/>
            <p:cNvSpPr/>
            <p:nvPr/>
          </p:nvSpPr>
          <p:spPr bwMode="auto">
            <a:xfrm rot="5400000">
              <a:off x="2639161" y="5519913"/>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1" name="Flowchart: Connector 220"/>
            <p:cNvSpPr/>
            <p:nvPr/>
          </p:nvSpPr>
          <p:spPr bwMode="auto">
            <a:xfrm rot="5400000">
              <a:off x="2486142" y="5393469"/>
              <a:ext cx="107156" cy="109728"/>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2" name="Flowchart: Connector 221"/>
            <p:cNvSpPr/>
            <p:nvPr/>
          </p:nvSpPr>
          <p:spPr bwMode="auto">
            <a:xfrm rot="5400000">
              <a:off x="2843186" y="5162439"/>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3" name="Flowchart: Connector 222"/>
            <p:cNvSpPr/>
            <p:nvPr/>
          </p:nvSpPr>
          <p:spPr bwMode="auto">
            <a:xfrm rot="5400000">
              <a:off x="2538005" y="5293599"/>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4" name="Flowchart: Connector 223"/>
            <p:cNvSpPr/>
            <p:nvPr/>
          </p:nvSpPr>
          <p:spPr bwMode="auto">
            <a:xfrm rot="5400000">
              <a:off x="2902765" y="5264881"/>
              <a:ext cx="107156" cy="109728"/>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 name="Flowchart: Connector 224"/>
            <p:cNvSpPr/>
            <p:nvPr/>
          </p:nvSpPr>
          <p:spPr bwMode="auto">
            <a:xfrm rot="5400000">
              <a:off x="2864188" y="5473193"/>
              <a:ext cx="107156" cy="109728"/>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6" name="Flowchart: Connector 225"/>
            <p:cNvSpPr/>
            <p:nvPr/>
          </p:nvSpPr>
          <p:spPr bwMode="auto">
            <a:xfrm rot="5400000">
              <a:off x="2418847" y="5282455"/>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7" name="Flowchart: Connector 226"/>
            <p:cNvSpPr/>
            <p:nvPr/>
          </p:nvSpPr>
          <p:spPr bwMode="auto">
            <a:xfrm rot="5400000">
              <a:off x="2496000" y="5180442"/>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8" name="Flowchart: Connector 227"/>
            <p:cNvSpPr/>
            <p:nvPr/>
          </p:nvSpPr>
          <p:spPr bwMode="auto">
            <a:xfrm rot="5400000">
              <a:off x="2605299" y="5405470"/>
              <a:ext cx="108013"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9" name="Flowchart: Connector 228"/>
            <p:cNvSpPr/>
            <p:nvPr/>
          </p:nvSpPr>
          <p:spPr bwMode="auto">
            <a:xfrm rot="5400000">
              <a:off x="2777606" y="5263167"/>
              <a:ext cx="107156" cy="109728"/>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0" name="Flowchart: Connector 229"/>
            <p:cNvSpPr/>
            <p:nvPr/>
          </p:nvSpPr>
          <p:spPr bwMode="auto">
            <a:xfrm rot="5400000">
              <a:off x="2274829" y="5159868"/>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1" name="Flowchart: Connector 230"/>
            <p:cNvSpPr/>
            <p:nvPr/>
          </p:nvSpPr>
          <p:spPr bwMode="auto">
            <a:xfrm rot="5400000">
              <a:off x="2721457" y="5161582"/>
              <a:ext cx="107156" cy="108871"/>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2" name="Flowchart: Connector 231"/>
            <p:cNvSpPr/>
            <p:nvPr/>
          </p:nvSpPr>
          <p:spPr bwMode="auto">
            <a:xfrm rot="5400000">
              <a:off x="2832042" y="5367322"/>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3" name="Flowchart: Connector 232"/>
            <p:cNvSpPr/>
            <p:nvPr/>
          </p:nvSpPr>
          <p:spPr bwMode="auto">
            <a:xfrm rot="5400000">
              <a:off x="2283402" y="5463335"/>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4" name="Flowchart: Connector 233"/>
            <p:cNvSpPr/>
            <p:nvPr/>
          </p:nvSpPr>
          <p:spPr bwMode="auto">
            <a:xfrm rot="5400000">
              <a:off x="2610871" y="5193300"/>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 name="Flowchart: Connector 234"/>
            <p:cNvSpPr/>
            <p:nvPr/>
          </p:nvSpPr>
          <p:spPr bwMode="auto">
            <a:xfrm rot="5400000">
              <a:off x="2302261" y="5267024"/>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6" name="Flowchart: Connector 235"/>
            <p:cNvSpPr/>
            <p:nvPr/>
          </p:nvSpPr>
          <p:spPr bwMode="auto">
            <a:xfrm rot="5400000">
              <a:off x="2399988" y="5493338"/>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7" name="Flowchart: Connector 236"/>
            <p:cNvSpPr/>
            <p:nvPr/>
          </p:nvSpPr>
          <p:spPr bwMode="auto">
            <a:xfrm rot="5400000">
              <a:off x="2380272" y="5177870"/>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8" name="Flowchart: Connector 237"/>
            <p:cNvSpPr/>
            <p:nvPr/>
          </p:nvSpPr>
          <p:spPr bwMode="auto">
            <a:xfrm rot="5400000">
              <a:off x="2664878" y="5298742"/>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9" name="Flowchart: Connector 238"/>
            <p:cNvSpPr/>
            <p:nvPr/>
          </p:nvSpPr>
          <p:spPr bwMode="auto">
            <a:xfrm rot="5400000">
              <a:off x="2366556" y="5374180"/>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0" name="Flowchart: Connector 239"/>
            <p:cNvSpPr/>
            <p:nvPr/>
          </p:nvSpPr>
          <p:spPr bwMode="auto">
            <a:xfrm rot="5400000">
              <a:off x="2279545" y="5372037"/>
              <a:ext cx="108013"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1" name="Flowchart: Connector 240"/>
            <p:cNvSpPr/>
            <p:nvPr/>
          </p:nvSpPr>
          <p:spPr bwMode="auto">
            <a:xfrm rot="5400000">
              <a:off x="2722314" y="5399041"/>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1" name="Straight Arrow Connector 10"/>
          <p:cNvCxnSpPr/>
          <p:nvPr/>
        </p:nvCxnSpPr>
        <p:spPr>
          <a:xfrm>
            <a:off x="3541320" y="5607446"/>
            <a:ext cx="498322" cy="742"/>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211"/>
          <p:cNvGrpSpPr>
            <a:grpSpLocks noChangeAspect="1"/>
          </p:cNvGrpSpPr>
          <p:nvPr/>
        </p:nvGrpSpPr>
        <p:grpSpPr>
          <a:xfrm>
            <a:off x="1574446" y="4771248"/>
            <a:ext cx="77966" cy="548593"/>
            <a:chOff x="1494627" y="2791638"/>
            <a:chExt cx="87312" cy="614362"/>
          </a:xfrm>
          <a:solidFill>
            <a:srgbClr val="FF5050"/>
          </a:solidFill>
        </p:grpSpPr>
        <p:sp>
          <p:nvSpPr>
            <p:cNvPr id="215" name="Freeform 142"/>
            <p:cNvSpPr>
              <a:spLocks noChangeAspect="1"/>
            </p:cNvSpPr>
            <p:nvPr/>
          </p:nvSpPr>
          <p:spPr bwMode="auto">
            <a:xfrm>
              <a:off x="1497802" y="3256775"/>
              <a:ext cx="82550" cy="149225"/>
            </a:xfrm>
            <a:custGeom>
              <a:avLst/>
              <a:gdLst/>
              <a:ahLst/>
              <a:cxnLst>
                <a:cxn ang="0">
                  <a:pos x="163" y="8"/>
                </a:cxn>
                <a:cxn ang="0">
                  <a:pos x="145" y="271"/>
                </a:cxn>
                <a:cxn ang="0">
                  <a:pos x="18" y="617"/>
                </a:cxn>
                <a:cxn ang="0">
                  <a:pos x="54" y="880"/>
                </a:cxn>
                <a:cxn ang="0">
                  <a:pos x="345" y="953"/>
                </a:cxn>
                <a:cxn ang="0">
                  <a:pos x="509" y="762"/>
                </a:cxn>
                <a:cxn ang="0">
                  <a:pos x="481" y="544"/>
                </a:cxn>
                <a:cxn ang="0">
                  <a:pos x="300" y="317"/>
                </a:cxn>
                <a:cxn ang="0">
                  <a:pos x="163" y="8"/>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grpFill/>
            <a:ln w="9525">
              <a:solidFill>
                <a:srgbClr val="CC0000"/>
              </a:solidFill>
              <a:round/>
              <a:headEnd/>
              <a:tailEnd/>
            </a:ln>
            <a:effectLst/>
          </p:spPr>
          <p:txBody>
            <a:bodyPr wrap="none" anchor="ctr"/>
            <a:lstStyle/>
            <a:p>
              <a:pPr>
                <a:defRPr/>
              </a:pPr>
              <a:endParaRPr lang="en-US"/>
            </a:p>
          </p:txBody>
        </p:sp>
        <p:sp>
          <p:nvSpPr>
            <p:cNvPr id="216" name="Freeform 143"/>
            <p:cNvSpPr>
              <a:spLocks noChangeAspect="1"/>
            </p:cNvSpPr>
            <p:nvPr/>
          </p:nvSpPr>
          <p:spPr bwMode="auto">
            <a:xfrm>
              <a:off x="1494627" y="2993250"/>
              <a:ext cx="82550" cy="149225"/>
            </a:xfrm>
            <a:custGeom>
              <a:avLst/>
              <a:gdLst/>
              <a:ahLst/>
              <a:cxnLst>
                <a:cxn ang="0">
                  <a:pos x="163" y="8"/>
                </a:cxn>
                <a:cxn ang="0">
                  <a:pos x="145" y="271"/>
                </a:cxn>
                <a:cxn ang="0">
                  <a:pos x="18" y="617"/>
                </a:cxn>
                <a:cxn ang="0">
                  <a:pos x="54" y="880"/>
                </a:cxn>
                <a:cxn ang="0">
                  <a:pos x="345" y="953"/>
                </a:cxn>
                <a:cxn ang="0">
                  <a:pos x="509" y="762"/>
                </a:cxn>
                <a:cxn ang="0">
                  <a:pos x="481" y="544"/>
                </a:cxn>
                <a:cxn ang="0">
                  <a:pos x="300" y="317"/>
                </a:cxn>
                <a:cxn ang="0">
                  <a:pos x="163" y="8"/>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grpFill/>
            <a:ln w="9525">
              <a:solidFill>
                <a:srgbClr val="CC0000"/>
              </a:solidFill>
              <a:round/>
              <a:headEnd/>
              <a:tailEnd/>
            </a:ln>
            <a:effectLst/>
          </p:spPr>
          <p:txBody>
            <a:bodyPr wrap="none" anchor="ctr"/>
            <a:lstStyle/>
            <a:p>
              <a:pPr>
                <a:defRPr/>
              </a:pPr>
              <a:endParaRPr lang="en-US"/>
            </a:p>
          </p:txBody>
        </p:sp>
        <p:sp>
          <p:nvSpPr>
            <p:cNvPr id="217" name="Freeform 144"/>
            <p:cNvSpPr>
              <a:spLocks noChangeAspect="1"/>
            </p:cNvSpPr>
            <p:nvPr/>
          </p:nvSpPr>
          <p:spPr bwMode="auto">
            <a:xfrm>
              <a:off x="1499389" y="2791638"/>
              <a:ext cx="82550" cy="149225"/>
            </a:xfrm>
            <a:custGeom>
              <a:avLst/>
              <a:gdLst/>
              <a:ahLst/>
              <a:cxnLst>
                <a:cxn ang="0">
                  <a:pos x="163" y="8"/>
                </a:cxn>
                <a:cxn ang="0">
                  <a:pos x="145" y="271"/>
                </a:cxn>
                <a:cxn ang="0">
                  <a:pos x="18" y="617"/>
                </a:cxn>
                <a:cxn ang="0">
                  <a:pos x="54" y="880"/>
                </a:cxn>
                <a:cxn ang="0">
                  <a:pos x="345" y="953"/>
                </a:cxn>
                <a:cxn ang="0">
                  <a:pos x="509" y="762"/>
                </a:cxn>
                <a:cxn ang="0">
                  <a:pos x="481" y="544"/>
                </a:cxn>
                <a:cxn ang="0">
                  <a:pos x="300" y="317"/>
                </a:cxn>
                <a:cxn ang="0">
                  <a:pos x="163" y="8"/>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grpFill/>
            <a:ln w="9525">
              <a:solidFill>
                <a:srgbClr val="CC0000"/>
              </a:solidFill>
              <a:round/>
              <a:headEnd/>
              <a:tailEnd/>
            </a:ln>
            <a:effectLst/>
          </p:spPr>
          <p:txBody>
            <a:bodyPr wrap="none" anchor="ctr"/>
            <a:lstStyle/>
            <a:p>
              <a:pPr>
                <a:defRPr/>
              </a:pPr>
              <a:endParaRPr lang="en-US"/>
            </a:p>
          </p:txBody>
        </p:sp>
      </p:grpSp>
      <p:sp>
        <p:nvSpPr>
          <p:cNvPr id="13" name="TextBox 50"/>
          <p:cNvSpPr txBox="1">
            <a:spLocks noChangeArrowheads="1"/>
          </p:cNvSpPr>
          <p:nvPr/>
        </p:nvSpPr>
        <p:spPr bwMode="auto">
          <a:xfrm>
            <a:off x="1209653" y="4441805"/>
            <a:ext cx="1005501" cy="338554"/>
          </a:xfrm>
          <a:prstGeom prst="rect">
            <a:avLst/>
          </a:prstGeom>
          <a:noFill/>
          <a:ln w="9525">
            <a:noFill/>
            <a:miter lim="800000"/>
            <a:headEnd/>
            <a:tailEnd/>
          </a:ln>
        </p:spPr>
        <p:txBody>
          <a:bodyPr wrap="square">
            <a:spAutoFit/>
          </a:bodyPr>
          <a:lstStyle/>
          <a:p>
            <a:r>
              <a:rPr lang="en-AU" sz="1600" dirty="0" err="1" smtClean="0"/>
              <a:t>Polímero</a:t>
            </a:r>
            <a:endParaRPr lang="en-US" sz="1600" dirty="0"/>
          </a:p>
        </p:txBody>
      </p:sp>
      <p:grpSp>
        <p:nvGrpSpPr>
          <p:cNvPr id="14" name="Group 573"/>
          <p:cNvGrpSpPr/>
          <p:nvPr/>
        </p:nvGrpSpPr>
        <p:grpSpPr>
          <a:xfrm>
            <a:off x="6183485" y="5423758"/>
            <a:ext cx="278082" cy="363361"/>
            <a:chOff x="6473023" y="4369779"/>
            <a:chExt cx="321468" cy="420053"/>
          </a:xfrm>
        </p:grpSpPr>
        <p:sp>
          <p:nvSpPr>
            <p:cNvPr id="213" name="Can 212"/>
            <p:cNvSpPr>
              <a:spLocks noChangeAspect="1"/>
            </p:cNvSpPr>
            <p:nvPr/>
          </p:nvSpPr>
          <p:spPr bwMode="auto">
            <a:xfrm>
              <a:off x="6473023" y="4369779"/>
              <a:ext cx="321468" cy="420053"/>
            </a:xfrm>
            <a:prstGeom prst="can">
              <a:avLst>
                <a:gd name="adj" fmla="val 38551"/>
              </a:avLst>
            </a:prstGeom>
            <a:solidFill>
              <a:schemeClr val="accent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 name="Can 213"/>
            <p:cNvSpPr>
              <a:spLocks noChangeAspect="1"/>
            </p:cNvSpPr>
            <p:nvPr/>
          </p:nvSpPr>
          <p:spPr bwMode="auto">
            <a:xfrm>
              <a:off x="6494454" y="4566947"/>
              <a:ext cx="268319" cy="192024"/>
            </a:xfrm>
            <a:prstGeom prst="can">
              <a:avLst>
                <a:gd name="adj" fmla="val 45089"/>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 name="Group 138"/>
          <p:cNvGrpSpPr/>
          <p:nvPr/>
        </p:nvGrpSpPr>
        <p:grpSpPr>
          <a:xfrm>
            <a:off x="4267231" y="5203209"/>
            <a:ext cx="1229494" cy="1106111"/>
            <a:chOff x="4185046" y="1010203"/>
            <a:chExt cx="1579244" cy="1420763"/>
          </a:xfrm>
        </p:grpSpPr>
        <p:grpSp>
          <p:nvGrpSpPr>
            <p:cNvPr id="176" name="Group 340"/>
            <p:cNvGrpSpPr>
              <a:grpSpLocks/>
            </p:cNvGrpSpPr>
            <p:nvPr/>
          </p:nvGrpSpPr>
          <p:grpSpPr bwMode="auto">
            <a:xfrm>
              <a:off x="4592716" y="1010203"/>
              <a:ext cx="827721" cy="1079182"/>
              <a:chOff x="6508009" y="1958896"/>
              <a:chExt cx="1380304" cy="1799589"/>
            </a:xfrm>
          </p:grpSpPr>
          <p:sp>
            <p:nvSpPr>
              <p:cNvPr id="185" name="Can 184"/>
              <p:cNvSpPr/>
              <p:nvPr/>
            </p:nvSpPr>
            <p:spPr>
              <a:xfrm>
                <a:off x="6508009" y="1958896"/>
                <a:ext cx="1380304" cy="1799589"/>
              </a:xfrm>
              <a:prstGeom prst="can">
                <a:avLst>
                  <a:gd name="adj" fmla="val 38551"/>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86" name="Group 110"/>
              <p:cNvGrpSpPr>
                <a:grpSpLocks/>
              </p:cNvGrpSpPr>
              <p:nvPr/>
            </p:nvGrpSpPr>
            <p:grpSpPr bwMode="auto">
              <a:xfrm>
                <a:off x="6781581" y="3148335"/>
                <a:ext cx="831720" cy="594138"/>
                <a:chOff x="6415087" y="5003149"/>
                <a:chExt cx="1039650" cy="742672"/>
              </a:xfrm>
            </p:grpSpPr>
            <p:sp>
              <p:nvSpPr>
                <p:cNvPr id="187" name="Can 186"/>
                <p:cNvSpPr>
                  <a:spLocks noChangeAspect="1"/>
                </p:cNvSpPr>
                <p:nvPr/>
              </p:nvSpPr>
              <p:spPr>
                <a:xfrm>
                  <a:off x="6414624" y="5003433"/>
                  <a:ext cx="1040390" cy="742548"/>
                </a:xfrm>
                <a:prstGeom prst="can">
                  <a:avLst>
                    <a:gd name="adj" fmla="val 45089"/>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88" name="Group 55"/>
                <p:cNvGrpSpPr>
                  <a:grpSpLocks noChangeAspect="1"/>
                </p:cNvGrpSpPr>
                <p:nvPr/>
              </p:nvGrpSpPr>
              <p:grpSpPr>
                <a:xfrm>
                  <a:off x="6424135" y="5093337"/>
                  <a:ext cx="1023647" cy="648585"/>
                  <a:chOff x="4301599" y="4476315"/>
                  <a:chExt cx="1706079" cy="1080978"/>
                </a:xfrm>
                <a:solidFill>
                  <a:schemeClr val="tx1">
                    <a:lumMod val="85000"/>
                    <a:lumOff val="15000"/>
                  </a:schemeClr>
                </a:solidFill>
              </p:grpSpPr>
              <p:sp>
                <p:nvSpPr>
                  <p:cNvPr id="189" name="Flowchart: Connector 188"/>
                  <p:cNvSpPr/>
                  <p:nvPr/>
                </p:nvSpPr>
                <p:spPr bwMode="auto">
                  <a:xfrm rot="5400000">
                    <a:off x="4859160" y="5272594"/>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0" name="Flowchart: Connector 189"/>
                  <p:cNvSpPr/>
                  <p:nvPr/>
                </p:nvSpPr>
                <p:spPr bwMode="auto">
                  <a:xfrm rot="5400000">
                    <a:off x="5416721" y="5278514"/>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1" name="Flowchart: Connector 190"/>
                  <p:cNvSpPr/>
                  <p:nvPr/>
                </p:nvSpPr>
                <p:spPr bwMode="auto">
                  <a:xfrm rot="5400000">
                    <a:off x="5146132" y="5309006"/>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2" name="Flowchart: Connector 191"/>
                  <p:cNvSpPr/>
                  <p:nvPr/>
                </p:nvSpPr>
                <p:spPr bwMode="auto">
                  <a:xfrm rot="5400000">
                    <a:off x="4791147" y="5016490"/>
                    <a:ext cx="248287" cy="253458"/>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3" name="Flowchart: Connector 192"/>
                  <p:cNvSpPr/>
                  <p:nvPr/>
                </p:nvSpPr>
                <p:spPr bwMode="auto">
                  <a:xfrm rot="5400000">
                    <a:off x="5617443" y="4482233"/>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 name="Flowchart: Connector 193"/>
                  <p:cNvSpPr/>
                  <p:nvPr/>
                </p:nvSpPr>
                <p:spPr bwMode="auto">
                  <a:xfrm rot="5400000">
                    <a:off x="4911961" y="4785589"/>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 name="Flowchart: Connector 194"/>
                  <p:cNvSpPr/>
                  <p:nvPr/>
                </p:nvSpPr>
                <p:spPr bwMode="auto">
                  <a:xfrm rot="5400000">
                    <a:off x="5756804" y="4719054"/>
                    <a:ext cx="248287" cy="253461"/>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 name="Flowchart: Connector 195"/>
                  <p:cNvSpPr/>
                  <p:nvPr/>
                </p:nvSpPr>
                <p:spPr bwMode="auto">
                  <a:xfrm rot="5400000">
                    <a:off x="5667595" y="5200828"/>
                    <a:ext cx="248287" cy="253461"/>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7" name="Flowchart: Connector 196"/>
                  <p:cNvSpPr/>
                  <p:nvPr/>
                </p:nvSpPr>
                <p:spPr bwMode="auto">
                  <a:xfrm rot="5400000">
                    <a:off x="4636137" y="4760327"/>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8" name="Flowchart: Connector 197"/>
                  <p:cNvSpPr/>
                  <p:nvPr/>
                </p:nvSpPr>
                <p:spPr bwMode="auto">
                  <a:xfrm rot="5400000">
                    <a:off x="4814555" y="4523879"/>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9" name="Flowchart: Connector 198"/>
                  <p:cNvSpPr/>
                  <p:nvPr/>
                </p:nvSpPr>
                <p:spPr bwMode="auto">
                  <a:xfrm rot="5400000">
                    <a:off x="5067885" y="5044337"/>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0" name="Flowchart: Connector 199"/>
                  <p:cNvSpPr/>
                  <p:nvPr/>
                </p:nvSpPr>
                <p:spPr bwMode="auto">
                  <a:xfrm rot="5400000">
                    <a:off x="5466874" y="4716093"/>
                    <a:ext cx="248287" cy="253461"/>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1" name="Flowchart: Connector 200"/>
                  <p:cNvSpPr/>
                  <p:nvPr/>
                </p:nvSpPr>
                <p:spPr bwMode="auto">
                  <a:xfrm rot="5400000">
                    <a:off x="4301599" y="4476315"/>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2" name="Flowchart: Connector 201"/>
                  <p:cNvSpPr/>
                  <p:nvPr/>
                </p:nvSpPr>
                <p:spPr bwMode="auto">
                  <a:xfrm rot="5400000">
                    <a:off x="5336150" y="4479646"/>
                    <a:ext cx="248287" cy="253461"/>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3" name="Flowchart: Connector 202"/>
                  <p:cNvSpPr/>
                  <p:nvPr/>
                </p:nvSpPr>
                <p:spPr bwMode="auto">
                  <a:xfrm rot="5400000">
                    <a:off x="5592520" y="4955670"/>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 name="Flowchart: Connector 203"/>
                  <p:cNvSpPr/>
                  <p:nvPr/>
                </p:nvSpPr>
                <p:spPr bwMode="auto">
                  <a:xfrm rot="5400000">
                    <a:off x="4321220" y="5177876"/>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 name="Flowchart: Connector 204"/>
                  <p:cNvSpPr/>
                  <p:nvPr/>
                </p:nvSpPr>
                <p:spPr bwMode="auto">
                  <a:xfrm rot="5400000">
                    <a:off x="5079224" y="4554109"/>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 name="Flowchart: Connector 205"/>
                  <p:cNvSpPr/>
                  <p:nvPr/>
                </p:nvSpPr>
                <p:spPr bwMode="auto">
                  <a:xfrm rot="5400000">
                    <a:off x="4366030" y="4724120"/>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7" name="Flowchart: Connector 206"/>
                  <p:cNvSpPr/>
                  <p:nvPr/>
                </p:nvSpPr>
                <p:spPr bwMode="auto">
                  <a:xfrm rot="5400000">
                    <a:off x="4591327" y="5247670"/>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8" name="Flowchart: Connector 207"/>
                  <p:cNvSpPr/>
                  <p:nvPr/>
                </p:nvSpPr>
                <p:spPr bwMode="auto">
                  <a:xfrm rot="5400000">
                    <a:off x="4546722" y="4518501"/>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9" name="Flowchart: Connector 208"/>
                  <p:cNvSpPr/>
                  <p:nvPr/>
                </p:nvSpPr>
                <p:spPr bwMode="auto">
                  <a:xfrm rot="5400000">
                    <a:off x="5205126" y="4796740"/>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0" name="Flowchart: Connector 209"/>
                  <p:cNvSpPr/>
                  <p:nvPr/>
                </p:nvSpPr>
                <p:spPr bwMode="auto">
                  <a:xfrm rot="5400000">
                    <a:off x="4513415" y="4971247"/>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1" name="Flowchart: Connector 210"/>
                  <p:cNvSpPr/>
                  <p:nvPr/>
                </p:nvSpPr>
                <p:spPr bwMode="auto">
                  <a:xfrm rot="5400000">
                    <a:off x="4312692" y="4966968"/>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2" name="Flowchart: Connector 211"/>
                  <p:cNvSpPr/>
                  <p:nvPr/>
                </p:nvSpPr>
                <p:spPr bwMode="auto">
                  <a:xfrm rot="5400000">
                    <a:off x="5338474" y="5030169"/>
                    <a:ext cx="248287" cy="248287"/>
                  </a:xfrm>
                  <a:prstGeom prst="flowChartConnector">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grpSp>
          <p:nvGrpSpPr>
            <p:cNvPr id="177" name="Group 137"/>
            <p:cNvGrpSpPr/>
            <p:nvPr/>
          </p:nvGrpSpPr>
          <p:grpSpPr>
            <a:xfrm>
              <a:off x="4185046" y="1154983"/>
              <a:ext cx="1579244" cy="1275983"/>
              <a:chOff x="4185046" y="1154983"/>
              <a:chExt cx="1579244" cy="1275983"/>
            </a:xfrm>
          </p:grpSpPr>
          <p:cxnSp>
            <p:nvCxnSpPr>
              <p:cNvPr id="178" name="Straight Arrow Connector 177"/>
              <p:cNvCxnSpPr/>
              <p:nvPr/>
            </p:nvCxnSpPr>
            <p:spPr>
              <a:xfrm>
                <a:off x="4185046" y="1630280"/>
                <a:ext cx="326707" cy="6668"/>
              </a:xfrm>
              <a:prstGeom prst="straightConnector1">
                <a:avLst/>
              </a:prstGeom>
              <a:ln w="12700">
                <a:solidFill>
                  <a:srgbClr val="800080"/>
                </a:solidFill>
                <a:tailEnd type="arrow"/>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a:off x="4191714" y="1234993"/>
                <a:ext cx="318135" cy="92392"/>
              </a:xfrm>
              <a:prstGeom prst="straightConnector1">
                <a:avLst/>
              </a:prstGeom>
              <a:ln w="12700">
                <a:solidFill>
                  <a:srgbClr val="800080"/>
                </a:solidFill>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V="1">
                <a:off x="4211716" y="1936033"/>
                <a:ext cx="271462" cy="148590"/>
              </a:xfrm>
              <a:prstGeom prst="straightConnector1">
                <a:avLst/>
              </a:prstGeom>
              <a:ln w="12700">
                <a:solidFill>
                  <a:srgbClr val="800080"/>
                </a:solidFill>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rot="10800000">
                <a:off x="5466157" y="1655045"/>
                <a:ext cx="298133" cy="1905"/>
              </a:xfrm>
              <a:prstGeom prst="straightConnector1">
                <a:avLst/>
              </a:prstGeom>
              <a:ln w="12700">
                <a:solidFill>
                  <a:srgbClr val="800080"/>
                </a:solidFill>
                <a:tailEnd type="arrow"/>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rot="10800000" flipV="1">
                <a:off x="5484255" y="1154983"/>
                <a:ext cx="259080" cy="122872"/>
              </a:xfrm>
              <a:prstGeom prst="straightConnector1">
                <a:avLst/>
              </a:prstGeom>
              <a:ln w="12700">
                <a:solidFill>
                  <a:srgbClr val="800080"/>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rot="10800000">
                <a:off x="5449012" y="1985563"/>
                <a:ext cx="315278" cy="132397"/>
              </a:xfrm>
              <a:prstGeom prst="straightConnector1">
                <a:avLst/>
              </a:prstGeom>
              <a:ln w="12700">
                <a:solidFill>
                  <a:srgbClr val="800080"/>
                </a:solidFill>
                <a:tailEnd type="arrow"/>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H="1" flipV="1">
                <a:off x="5031818" y="2143678"/>
                <a:ext cx="8533" cy="287288"/>
              </a:xfrm>
              <a:prstGeom prst="straightConnector1">
                <a:avLst/>
              </a:prstGeom>
              <a:ln w="12700">
                <a:solidFill>
                  <a:srgbClr val="800080"/>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16" name="Straight Arrow Connector 15"/>
          <p:cNvCxnSpPr/>
          <p:nvPr/>
        </p:nvCxnSpPr>
        <p:spPr>
          <a:xfrm>
            <a:off x="5590817" y="5607446"/>
            <a:ext cx="498322" cy="742"/>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268" idx="2"/>
          </p:cNvCxnSpPr>
          <p:nvPr/>
        </p:nvCxnSpPr>
        <p:spPr>
          <a:xfrm flipV="1">
            <a:off x="6587917" y="4611676"/>
            <a:ext cx="1212776" cy="98291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57681" y="4817359"/>
            <a:ext cx="639919" cy="338554"/>
          </a:xfrm>
          <a:prstGeom prst="rect">
            <a:avLst/>
          </a:prstGeom>
          <a:noFill/>
        </p:spPr>
        <p:txBody>
          <a:bodyPr wrap="none" rtlCol="0">
            <a:spAutoFit/>
          </a:bodyPr>
          <a:lstStyle/>
          <a:p>
            <a:r>
              <a:rPr lang="en-US" sz="1600" dirty="0" smtClean="0">
                <a:solidFill>
                  <a:srgbClr val="800080"/>
                </a:solidFill>
              </a:rPr>
              <a:t>HIP?</a:t>
            </a:r>
            <a:endParaRPr lang="en-US" sz="1600" dirty="0">
              <a:solidFill>
                <a:srgbClr val="800080"/>
              </a:solidFill>
            </a:endParaRPr>
          </a:p>
        </p:txBody>
      </p:sp>
      <p:sp>
        <p:nvSpPr>
          <p:cNvPr id="19" name="TextBox 18"/>
          <p:cNvSpPr txBox="1"/>
          <p:nvPr/>
        </p:nvSpPr>
        <p:spPr>
          <a:xfrm>
            <a:off x="162017" y="5436876"/>
            <a:ext cx="1032655" cy="369332"/>
          </a:xfrm>
          <a:prstGeom prst="rect">
            <a:avLst/>
          </a:prstGeom>
          <a:noFill/>
        </p:spPr>
        <p:txBody>
          <a:bodyPr wrap="none" rtlCol="0">
            <a:spAutoFit/>
          </a:bodyPr>
          <a:lstStyle/>
          <a:p>
            <a:r>
              <a:rPr lang="en-US" b="1" dirty="0" err="1" smtClean="0">
                <a:solidFill>
                  <a:srgbClr val="C00000"/>
                </a:solidFill>
              </a:rPr>
              <a:t>Opción</a:t>
            </a:r>
            <a:r>
              <a:rPr lang="en-US" b="1" dirty="0" smtClean="0">
                <a:solidFill>
                  <a:srgbClr val="C00000"/>
                </a:solidFill>
              </a:rPr>
              <a:t> 3</a:t>
            </a:r>
            <a:endParaRPr lang="en-US" b="1" dirty="0">
              <a:solidFill>
                <a:srgbClr val="C00000"/>
              </a:solidFill>
            </a:endParaRPr>
          </a:p>
        </p:txBody>
      </p:sp>
      <p:sp>
        <p:nvSpPr>
          <p:cNvPr id="20" name="TextBox 19"/>
          <p:cNvSpPr txBox="1"/>
          <p:nvPr/>
        </p:nvSpPr>
        <p:spPr>
          <a:xfrm>
            <a:off x="162017" y="3488877"/>
            <a:ext cx="1032655" cy="369332"/>
          </a:xfrm>
          <a:prstGeom prst="rect">
            <a:avLst/>
          </a:prstGeom>
          <a:noFill/>
        </p:spPr>
        <p:txBody>
          <a:bodyPr wrap="none" rtlCol="0">
            <a:spAutoFit/>
          </a:bodyPr>
          <a:lstStyle/>
          <a:p>
            <a:r>
              <a:rPr lang="en-US" b="1" dirty="0" err="1" smtClean="0">
                <a:solidFill>
                  <a:srgbClr val="C00000"/>
                </a:solidFill>
              </a:rPr>
              <a:t>Opción</a:t>
            </a:r>
            <a:r>
              <a:rPr lang="en-US" b="1" dirty="0" smtClean="0">
                <a:solidFill>
                  <a:srgbClr val="C00000"/>
                </a:solidFill>
              </a:rPr>
              <a:t> 2</a:t>
            </a:r>
            <a:endParaRPr lang="en-US" b="1" dirty="0">
              <a:solidFill>
                <a:srgbClr val="C00000"/>
              </a:solidFill>
            </a:endParaRPr>
          </a:p>
        </p:txBody>
      </p:sp>
      <p:sp>
        <p:nvSpPr>
          <p:cNvPr id="21" name="TextBox 20"/>
          <p:cNvSpPr txBox="1"/>
          <p:nvPr/>
        </p:nvSpPr>
        <p:spPr>
          <a:xfrm>
            <a:off x="162017" y="1748222"/>
            <a:ext cx="1032655" cy="369332"/>
          </a:xfrm>
          <a:prstGeom prst="rect">
            <a:avLst/>
          </a:prstGeom>
          <a:noFill/>
        </p:spPr>
        <p:txBody>
          <a:bodyPr wrap="none" rtlCol="0">
            <a:spAutoFit/>
          </a:bodyPr>
          <a:lstStyle/>
          <a:p>
            <a:r>
              <a:rPr lang="en-US" b="1" dirty="0" err="1" smtClean="0">
                <a:solidFill>
                  <a:srgbClr val="C00000"/>
                </a:solidFill>
              </a:rPr>
              <a:t>Opción</a:t>
            </a:r>
            <a:r>
              <a:rPr lang="en-US" b="1" dirty="0" smtClean="0">
                <a:solidFill>
                  <a:srgbClr val="C00000"/>
                </a:solidFill>
              </a:rPr>
              <a:t> 1</a:t>
            </a:r>
            <a:endParaRPr lang="en-US" b="1" dirty="0">
              <a:solidFill>
                <a:srgbClr val="C00000"/>
              </a:solidFill>
            </a:endParaRPr>
          </a:p>
        </p:txBody>
      </p:sp>
      <p:grpSp>
        <p:nvGrpSpPr>
          <p:cNvPr id="22" name="Group 112"/>
          <p:cNvGrpSpPr>
            <a:grpSpLocks noChangeAspect="1"/>
          </p:cNvGrpSpPr>
          <p:nvPr/>
        </p:nvGrpSpPr>
        <p:grpSpPr bwMode="auto">
          <a:xfrm>
            <a:off x="2293410" y="1493027"/>
            <a:ext cx="645150" cy="840180"/>
            <a:chOff x="794863" y="2319474"/>
            <a:chExt cx="1725381" cy="2249486"/>
          </a:xfrm>
        </p:grpSpPr>
        <p:sp>
          <p:nvSpPr>
            <p:cNvPr id="150" name="Can 149"/>
            <p:cNvSpPr/>
            <p:nvPr/>
          </p:nvSpPr>
          <p:spPr>
            <a:xfrm>
              <a:off x="794863" y="2319474"/>
              <a:ext cx="1725381" cy="2249486"/>
            </a:xfrm>
            <a:prstGeom prst="can">
              <a:avLst>
                <a:gd name="adj" fmla="val 38551"/>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1" name="Group 53"/>
            <p:cNvGrpSpPr>
              <a:grpSpLocks/>
            </p:cNvGrpSpPr>
            <p:nvPr/>
          </p:nvGrpSpPr>
          <p:grpSpPr bwMode="auto">
            <a:xfrm>
              <a:off x="800185" y="3439272"/>
              <a:ext cx="1706079" cy="1080978"/>
              <a:chOff x="4301599" y="4476315"/>
              <a:chExt cx="1706079" cy="1080978"/>
            </a:xfrm>
          </p:grpSpPr>
          <p:sp>
            <p:nvSpPr>
              <p:cNvPr id="152" name="Flowchart: Connector 5"/>
              <p:cNvSpPr/>
              <p:nvPr/>
            </p:nvSpPr>
            <p:spPr bwMode="auto">
              <a:xfrm rot="5400000">
                <a:off x="4859366" y="5272592"/>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 name="Flowchart: Connector 6"/>
              <p:cNvSpPr/>
              <p:nvPr/>
            </p:nvSpPr>
            <p:spPr bwMode="auto">
              <a:xfrm rot="5400000">
                <a:off x="5416644" y="5278547"/>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 name="Flowchart: Connector 7"/>
              <p:cNvSpPr/>
              <p:nvPr/>
            </p:nvSpPr>
            <p:spPr bwMode="auto">
              <a:xfrm rot="5400000">
                <a:off x="5146929" y="5308329"/>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 name="Flowchart: Connector 8"/>
              <p:cNvSpPr/>
              <p:nvPr/>
            </p:nvSpPr>
            <p:spPr bwMode="auto">
              <a:xfrm rot="5400000">
                <a:off x="4790945" y="5015483"/>
                <a:ext cx="248178"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 name="Flowchart: Connector 9"/>
              <p:cNvSpPr/>
              <p:nvPr/>
            </p:nvSpPr>
            <p:spPr bwMode="auto">
              <a:xfrm rot="5400000">
                <a:off x="5616947" y="4482392"/>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 name="Flowchart: Connector 10"/>
              <p:cNvSpPr/>
              <p:nvPr/>
            </p:nvSpPr>
            <p:spPr bwMode="auto">
              <a:xfrm rot="5400000">
                <a:off x="4912911" y="4786162"/>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 name="Flowchart: Connector 12"/>
              <p:cNvSpPr/>
              <p:nvPr/>
            </p:nvSpPr>
            <p:spPr bwMode="auto">
              <a:xfrm rot="5400000">
                <a:off x="5756761" y="4717669"/>
                <a:ext cx="248178"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 name="Flowchart: Connector 13"/>
              <p:cNvSpPr/>
              <p:nvPr/>
            </p:nvSpPr>
            <p:spPr bwMode="auto">
              <a:xfrm rot="5400000">
                <a:off x="5667518" y="5200127"/>
                <a:ext cx="248179"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 name="Flowchart: Connector 14"/>
              <p:cNvSpPr/>
              <p:nvPr/>
            </p:nvSpPr>
            <p:spPr bwMode="auto">
              <a:xfrm rot="5400000">
                <a:off x="4637248" y="4760352"/>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 name="Flowchart: Connector 15"/>
              <p:cNvSpPr/>
              <p:nvPr/>
            </p:nvSpPr>
            <p:spPr bwMode="auto">
              <a:xfrm rot="5400000">
                <a:off x="4815735" y="4524086"/>
                <a:ext cx="248179"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 name="Flowchart: Connector 19"/>
              <p:cNvSpPr/>
              <p:nvPr/>
            </p:nvSpPr>
            <p:spPr bwMode="auto">
              <a:xfrm rot="5400000">
                <a:off x="5067601" y="5044267"/>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 name="Flowchart: Connector 20"/>
              <p:cNvSpPr/>
              <p:nvPr/>
            </p:nvSpPr>
            <p:spPr bwMode="auto">
              <a:xfrm rot="5400000">
                <a:off x="5467215" y="4715683"/>
                <a:ext cx="248179"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 name="Flowchart: Connector 21"/>
              <p:cNvSpPr/>
              <p:nvPr/>
            </p:nvSpPr>
            <p:spPr bwMode="auto">
              <a:xfrm rot="5400000">
                <a:off x="4302087" y="4476436"/>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 name="Flowchart: Connector 23"/>
              <p:cNvSpPr/>
              <p:nvPr/>
            </p:nvSpPr>
            <p:spPr bwMode="auto">
              <a:xfrm rot="5400000">
                <a:off x="5336324" y="4479418"/>
                <a:ext cx="248178"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 name="Flowchart: Connector 24"/>
              <p:cNvSpPr/>
              <p:nvPr/>
            </p:nvSpPr>
            <p:spPr bwMode="auto">
              <a:xfrm rot="5400000">
                <a:off x="5593149" y="4954924"/>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 name="Flowchart: Connector 25"/>
              <p:cNvSpPr/>
              <p:nvPr/>
            </p:nvSpPr>
            <p:spPr bwMode="auto">
              <a:xfrm rot="5400000">
                <a:off x="4321919" y="5177291"/>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8" name="Flowchart: Connector 26"/>
              <p:cNvSpPr/>
              <p:nvPr/>
            </p:nvSpPr>
            <p:spPr bwMode="auto">
              <a:xfrm rot="5400000">
                <a:off x="5079500" y="4553868"/>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9" name="Flowchart: Connector 27"/>
              <p:cNvSpPr/>
              <p:nvPr/>
            </p:nvSpPr>
            <p:spPr bwMode="auto">
              <a:xfrm rot="5400000">
                <a:off x="4366541" y="4723622"/>
                <a:ext cx="248178" cy="24988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0" name="Flowchart: Connector 28"/>
              <p:cNvSpPr/>
              <p:nvPr/>
            </p:nvSpPr>
            <p:spPr bwMode="auto">
              <a:xfrm rot="5400000">
                <a:off x="4591634" y="5246780"/>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1" name="Flowchart: Connector 30"/>
              <p:cNvSpPr/>
              <p:nvPr/>
            </p:nvSpPr>
            <p:spPr bwMode="auto">
              <a:xfrm rot="5400000">
                <a:off x="4548003" y="4518130"/>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2" name="Flowchart: Connector 31"/>
              <p:cNvSpPr/>
              <p:nvPr/>
            </p:nvSpPr>
            <p:spPr bwMode="auto">
              <a:xfrm rot="5400000">
                <a:off x="5205434" y="4795098"/>
                <a:ext cx="248178" cy="24988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3" name="Flowchart: Connector 32"/>
              <p:cNvSpPr/>
              <p:nvPr/>
            </p:nvSpPr>
            <p:spPr bwMode="auto">
              <a:xfrm rot="5400000">
                <a:off x="4514290" y="4970807"/>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 name="Flowchart: Connector 33"/>
              <p:cNvSpPr/>
              <p:nvPr/>
            </p:nvSpPr>
            <p:spPr bwMode="auto">
              <a:xfrm rot="5400000">
                <a:off x="4313986" y="4966836"/>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5" name="Flowchart: Connector 174"/>
              <p:cNvSpPr/>
              <p:nvPr/>
            </p:nvSpPr>
            <p:spPr bwMode="auto">
              <a:xfrm rot="5400000">
                <a:off x="5339299" y="5030370"/>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cxnSp>
        <p:nvCxnSpPr>
          <p:cNvPr id="23" name="Straight Arrow Connector 22"/>
          <p:cNvCxnSpPr/>
          <p:nvPr/>
        </p:nvCxnSpPr>
        <p:spPr>
          <a:xfrm>
            <a:off x="3057632" y="1904417"/>
            <a:ext cx="749778" cy="1740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775751" y="1980223"/>
            <a:ext cx="1812166" cy="795762"/>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2518712" y="979416"/>
            <a:ext cx="77966" cy="548593"/>
            <a:chOff x="1988990" y="1149417"/>
            <a:chExt cx="77966" cy="548593"/>
          </a:xfrm>
        </p:grpSpPr>
        <p:sp>
          <p:nvSpPr>
            <p:cNvPr id="147" name="Freeform 142"/>
            <p:cNvSpPr>
              <a:spLocks noChangeAspect="1"/>
            </p:cNvSpPr>
            <p:nvPr/>
          </p:nvSpPr>
          <p:spPr bwMode="auto">
            <a:xfrm>
              <a:off x="1991825" y="1564760"/>
              <a:ext cx="73714" cy="133250"/>
            </a:xfrm>
            <a:custGeom>
              <a:avLst/>
              <a:gdLst/>
              <a:ahLst/>
              <a:cxnLst>
                <a:cxn ang="0">
                  <a:pos x="163" y="8"/>
                </a:cxn>
                <a:cxn ang="0">
                  <a:pos x="145" y="271"/>
                </a:cxn>
                <a:cxn ang="0">
                  <a:pos x="18" y="617"/>
                </a:cxn>
                <a:cxn ang="0">
                  <a:pos x="54" y="880"/>
                </a:cxn>
                <a:cxn ang="0">
                  <a:pos x="345" y="953"/>
                </a:cxn>
                <a:cxn ang="0">
                  <a:pos x="509" y="762"/>
                </a:cxn>
                <a:cxn ang="0">
                  <a:pos x="481" y="544"/>
                </a:cxn>
                <a:cxn ang="0">
                  <a:pos x="300" y="317"/>
                </a:cxn>
                <a:cxn ang="0">
                  <a:pos x="163" y="8"/>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solidFill>
              <a:srgbClr val="FF5050"/>
            </a:solidFill>
            <a:ln w="9525">
              <a:solidFill>
                <a:srgbClr val="CC0000"/>
              </a:solidFill>
              <a:round/>
              <a:headEnd/>
              <a:tailEnd/>
            </a:ln>
            <a:effectLst/>
          </p:spPr>
          <p:txBody>
            <a:bodyPr wrap="none" anchor="ctr"/>
            <a:lstStyle/>
            <a:p>
              <a:pPr>
                <a:defRPr/>
              </a:pPr>
              <a:endParaRPr lang="en-US"/>
            </a:p>
          </p:txBody>
        </p:sp>
        <p:sp>
          <p:nvSpPr>
            <p:cNvPr id="148" name="Freeform 143"/>
            <p:cNvSpPr>
              <a:spLocks noChangeAspect="1"/>
            </p:cNvSpPr>
            <p:nvPr/>
          </p:nvSpPr>
          <p:spPr bwMode="auto">
            <a:xfrm>
              <a:off x="1988990" y="1329446"/>
              <a:ext cx="73714" cy="133250"/>
            </a:xfrm>
            <a:custGeom>
              <a:avLst/>
              <a:gdLst/>
              <a:ahLst/>
              <a:cxnLst>
                <a:cxn ang="0">
                  <a:pos x="163" y="8"/>
                </a:cxn>
                <a:cxn ang="0">
                  <a:pos x="145" y="271"/>
                </a:cxn>
                <a:cxn ang="0">
                  <a:pos x="18" y="617"/>
                </a:cxn>
                <a:cxn ang="0">
                  <a:pos x="54" y="880"/>
                </a:cxn>
                <a:cxn ang="0">
                  <a:pos x="345" y="953"/>
                </a:cxn>
                <a:cxn ang="0">
                  <a:pos x="509" y="762"/>
                </a:cxn>
                <a:cxn ang="0">
                  <a:pos x="481" y="544"/>
                </a:cxn>
                <a:cxn ang="0">
                  <a:pos x="300" y="317"/>
                </a:cxn>
                <a:cxn ang="0">
                  <a:pos x="163" y="8"/>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solidFill>
              <a:srgbClr val="FF5050"/>
            </a:solidFill>
            <a:ln w="9525">
              <a:solidFill>
                <a:srgbClr val="CC0000"/>
              </a:solidFill>
              <a:round/>
              <a:headEnd/>
              <a:tailEnd/>
            </a:ln>
            <a:effectLst/>
          </p:spPr>
          <p:txBody>
            <a:bodyPr wrap="none" anchor="ctr"/>
            <a:lstStyle/>
            <a:p>
              <a:pPr>
                <a:defRPr/>
              </a:pPr>
              <a:endParaRPr lang="en-US"/>
            </a:p>
          </p:txBody>
        </p:sp>
        <p:sp>
          <p:nvSpPr>
            <p:cNvPr id="149" name="Freeform 144"/>
            <p:cNvSpPr>
              <a:spLocks noChangeAspect="1"/>
            </p:cNvSpPr>
            <p:nvPr/>
          </p:nvSpPr>
          <p:spPr bwMode="auto">
            <a:xfrm>
              <a:off x="1993242" y="1149417"/>
              <a:ext cx="73714" cy="133250"/>
            </a:xfrm>
            <a:custGeom>
              <a:avLst/>
              <a:gdLst/>
              <a:ahLst/>
              <a:cxnLst>
                <a:cxn ang="0">
                  <a:pos x="163" y="8"/>
                </a:cxn>
                <a:cxn ang="0">
                  <a:pos x="145" y="271"/>
                </a:cxn>
                <a:cxn ang="0">
                  <a:pos x="18" y="617"/>
                </a:cxn>
                <a:cxn ang="0">
                  <a:pos x="54" y="880"/>
                </a:cxn>
                <a:cxn ang="0">
                  <a:pos x="345" y="953"/>
                </a:cxn>
                <a:cxn ang="0">
                  <a:pos x="509" y="762"/>
                </a:cxn>
                <a:cxn ang="0">
                  <a:pos x="481" y="544"/>
                </a:cxn>
                <a:cxn ang="0">
                  <a:pos x="300" y="317"/>
                </a:cxn>
                <a:cxn ang="0">
                  <a:pos x="163" y="8"/>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solidFill>
              <a:srgbClr val="FF5050"/>
            </a:solidFill>
            <a:ln w="9525">
              <a:solidFill>
                <a:srgbClr val="CC0000"/>
              </a:solidFill>
              <a:round/>
              <a:headEnd/>
              <a:tailEnd/>
            </a:ln>
            <a:effectLst/>
          </p:spPr>
          <p:txBody>
            <a:bodyPr wrap="none" anchor="ctr"/>
            <a:lstStyle/>
            <a:p>
              <a:pPr>
                <a:defRPr/>
              </a:pPr>
              <a:endParaRPr lang="en-US"/>
            </a:p>
          </p:txBody>
        </p:sp>
      </p:grpSp>
      <p:sp>
        <p:nvSpPr>
          <p:cNvPr id="26" name="TextBox 50"/>
          <p:cNvSpPr txBox="1">
            <a:spLocks noChangeArrowheads="1"/>
          </p:cNvSpPr>
          <p:nvPr/>
        </p:nvSpPr>
        <p:spPr bwMode="auto">
          <a:xfrm>
            <a:off x="2185856" y="651409"/>
            <a:ext cx="1182354" cy="338554"/>
          </a:xfrm>
          <a:prstGeom prst="rect">
            <a:avLst/>
          </a:prstGeom>
          <a:noFill/>
          <a:ln w="9525">
            <a:noFill/>
            <a:miter lim="800000"/>
            <a:headEnd/>
            <a:tailEnd/>
          </a:ln>
        </p:spPr>
        <p:txBody>
          <a:bodyPr wrap="square">
            <a:spAutoFit/>
          </a:bodyPr>
          <a:lstStyle/>
          <a:p>
            <a:r>
              <a:rPr lang="en-AU" sz="1600" dirty="0" smtClean="0"/>
              <a:t>Polymer</a:t>
            </a:r>
            <a:endParaRPr lang="en-US" sz="1600" dirty="0"/>
          </a:p>
        </p:txBody>
      </p:sp>
      <p:grpSp>
        <p:nvGrpSpPr>
          <p:cNvPr id="27" name="Group 26"/>
          <p:cNvGrpSpPr/>
          <p:nvPr/>
        </p:nvGrpSpPr>
        <p:grpSpPr>
          <a:xfrm>
            <a:off x="1322348" y="2852936"/>
            <a:ext cx="5252974" cy="1296144"/>
            <a:chOff x="894738" y="3018352"/>
            <a:chExt cx="5252974" cy="1296144"/>
          </a:xfrm>
        </p:grpSpPr>
        <p:sp>
          <p:nvSpPr>
            <p:cNvPr id="58" name="Can 57"/>
            <p:cNvSpPr>
              <a:spLocks noChangeAspect="1"/>
            </p:cNvSpPr>
            <p:nvPr/>
          </p:nvSpPr>
          <p:spPr bwMode="auto">
            <a:xfrm>
              <a:off x="4522857" y="3684361"/>
              <a:ext cx="322576" cy="420090"/>
            </a:xfrm>
            <a:prstGeom prst="can">
              <a:avLst>
                <a:gd name="adj" fmla="val 38551"/>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9" name="Group 53"/>
            <p:cNvGrpSpPr>
              <a:grpSpLocks/>
            </p:cNvGrpSpPr>
            <p:nvPr/>
          </p:nvGrpSpPr>
          <p:grpSpPr bwMode="auto">
            <a:xfrm>
              <a:off x="4523852" y="3895473"/>
              <a:ext cx="318967" cy="201872"/>
              <a:chOff x="4301599" y="4476315"/>
              <a:chExt cx="1706079" cy="1080978"/>
            </a:xfrm>
            <a:solidFill>
              <a:schemeClr val="tx1">
                <a:lumMod val="65000"/>
                <a:lumOff val="35000"/>
              </a:schemeClr>
            </a:solidFill>
          </p:grpSpPr>
          <p:sp>
            <p:nvSpPr>
              <p:cNvPr id="123" name="Flowchart: Connector 5"/>
              <p:cNvSpPr/>
              <p:nvPr/>
            </p:nvSpPr>
            <p:spPr bwMode="auto">
              <a:xfrm rot="5400000">
                <a:off x="4859366" y="5272592"/>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Flowchart: Connector 6"/>
              <p:cNvSpPr/>
              <p:nvPr/>
            </p:nvSpPr>
            <p:spPr bwMode="auto">
              <a:xfrm rot="5400000">
                <a:off x="5416644" y="5278547"/>
                <a:ext cx="248179"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Flowchart: Connector 7"/>
              <p:cNvSpPr/>
              <p:nvPr/>
            </p:nvSpPr>
            <p:spPr bwMode="auto">
              <a:xfrm rot="5400000">
                <a:off x="5146929" y="5308329"/>
                <a:ext cx="248178"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 name="Flowchart: Connector 8"/>
              <p:cNvSpPr/>
              <p:nvPr/>
            </p:nvSpPr>
            <p:spPr bwMode="auto">
              <a:xfrm rot="5400000">
                <a:off x="4790945" y="5015483"/>
                <a:ext cx="248178" cy="25384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Flowchart: Connector 9"/>
              <p:cNvSpPr/>
              <p:nvPr/>
            </p:nvSpPr>
            <p:spPr bwMode="auto">
              <a:xfrm rot="5400000">
                <a:off x="5616947" y="4482392"/>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Flowchart: Connector 10"/>
              <p:cNvSpPr/>
              <p:nvPr/>
            </p:nvSpPr>
            <p:spPr bwMode="auto">
              <a:xfrm rot="5400000">
                <a:off x="4912911" y="4786162"/>
                <a:ext cx="248179"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 name="Flowchart: Connector 12"/>
              <p:cNvSpPr/>
              <p:nvPr/>
            </p:nvSpPr>
            <p:spPr bwMode="auto">
              <a:xfrm rot="5400000">
                <a:off x="5756761" y="4717669"/>
                <a:ext cx="248178" cy="25384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 name="Flowchart: Connector 13"/>
              <p:cNvSpPr/>
              <p:nvPr/>
            </p:nvSpPr>
            <p:spPr bwMode="auto">
              <a:xfrm rot="5400000">
                <a:off x="5667518" y="5200127"/>
                <a:ext cx="248179" cy="25384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Flowchart: Connector 14"/>
              <p:cNvSpPr/>
              <p:nvPr/>
            </p:nvSpPr>
            <p:spPr bwMode="auto">
              <a:xfrm rot="5400000">
                <a:off x="4637248" y="4760352"/>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 name="Flowchart: Connector 15"/>
              <p:cNvSpPr/>
              <p:nvPr/>
            </p:nvSpPr>
            <p:spPr bwMode="auto">
              <a:xfrm rot="5400000">
                <a:off x="4815735" y="4524086"/>
                <a:ext cx="248179"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 name="Flowchart: Connector 19"/>
              <p:cNvSpPr/>
              <p:nvPr/>
            </p:nvSpPr>
            <p:spPr bwMode="auto">
              <a:xfrm rot="5400000">
                <a:off x="5067601" y="5044267"/>
                <a:ext cx="248179"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 name="Flowchart: Connector 20"/>
              <p:cNvSpPr/>
              <p:nvPr/>
            </p:nvSpPr>
            <p:spPr bwMode="auto">
              <a:xfrm rot="5400000">
                <a:off x="5467215" y="4715683"/>
                <a:ext cx="248179" cy="25384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 name="Flowchart: Connector 21"/>
              <p:cNvSpPr/>
              <p:nvPr/>
            </p:nvSpPr>
            <p:spPr bwMode="auto">
              <a:xfrm rot="5400000">
                <a:off x="4302087" y="4476436"/>
                <a:ext cx="248179"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 name="Flowchart: Connector 23"/>
              <p:cNvSpPr/>
              <p:nvPr/>
            </p:nvSpPr>
            <p:spPr bwMode="auto">
              <a:xfrm rot="5400000">
                <a:off x="5336324" y="4479418"/>
                <a:ext cx="248178" cy="25384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 name="Flowchart: Connector 24"/>
              <p:cNvSpPr/>
              <p:nvPr/>
            </p:nvSpPr>
            <p:spPr bwMode="auto">
              <a:xfrm rot="5400000">
                <a:off x="5593149" y="4954924"/>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 name="Flowchart: Connector 25"/>
              <p:cNvSpPr/>
              <p:nvPr/>
            </p:nvSpPr>
            <p:spPr bwMode="auto">
              <a:xfrm rot="5400000">
                <a:off x="4321919" y="5177291"/>
                <a:ext cx="248178"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 name="Flowchart: Connector 26"/>
              <p:cNvSpPr/>
              <p:nvPr/>
            </p:nvSpPr>
            <p:spPr bwMode="auto">
              <a:xfrm rot="5400000">
                <a:off x="5079500" y="4553868"/>
                <a:ext cx="248178"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 name="Flowchart: Connector 27"/>
              <p:cNvSpPr/>
              <p:nvPr/>
            </p:nvSpPr>
            <p:spPr bwMode="auto">
              <a:xfrm rot="5400000">
                <a:off x="4366541" y="4723622"/>
                <a:ext cx="248178" cy="249883"/>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 name="Flowchart: Connector 28"/>
              <p:cNvSpPr/>
              <p:nvPr/>
            </p:nvSpPr>
            <p:spPr bwMode="auto">
              <a:xfrm rot="5400000">
                <a:off x="4591634" y="5246780"/>
                <a:ext cx="248179"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Flowchart: Connector 30"/>
              <p:cNvSpPr/>
              <p:nvPr/>
            </p:nvSpPr>
            <p:spPr bwMode="auto">
              <a:xfrm rot="5400000">
                <a:off x="4548003" y="4518130"/>
                <a:ext cx="248178"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 name="Flowchart: Connector 31"/>
              <p:cNvSpPr/>
              <p:nvPr/>
            </p:nvSpPr>
            <p:spPr bwMode="auto">
              <a:xfrm rot="5400000">
                <a:off x="5205434" y="4795098"/>
                <a:ext cx="248178" cy="249883"/>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 name="Flowchart: Connector 32"/>
              <p:cNvSpPr/>
              <p:nvPr/>
            </p:nvSpPr>
            <p:spPr bwMode="auto">
              <a:xfrm rot="5400000">
                <a:off x="4514290" y="4970807"/>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 name="Flowchart: Connector 33"/>
              <p:cNvSpPr/>
              <p:nvPr/>
            </p:nvSpPr>
            <p:spPr bwMode="auto">
              <a:xfrm rot="5400000">
                <a:off x="4313986" y="4966836"/>
                <a:ext cx="248178"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 name="Flowchart: Connector 145"/>
              <p:cNvSpPr/>
              <p:nvPr/>
            </p:nvSpPr>
            <p:spPr bwMode="auto">
              <a:xfrm rot="5400000">
                <a:off x="5339299" y="5030370"/>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0" name="Group 534"/>
            <p:cNvGrpSpPr>
              <a:grpSpLocks noChangeAspect="1"/>
            </p:cNvGrpSpPr>
            <p:nvPr/>
          </p:nvGrpSpPr>
          <p:grpSpPr>
            <a:xfrm>
              <a:off x="2996881" y="3684361"/>
              <a:ext cx="322576" cy="420090"/>
              <a:chOff x="678872" y="1116026"/>
              <a:chExt cx="745807" cy="971265"/>
            </a:xfrm>
          </p:grpSpPr>
          <p:sp>
            <p:nvSpPr>
              <p:cNvPr id="97" name="Can 96"/>
              <p:cNvSpPr/>
              <p:nvPr/>
            </p:nvSpPr>
            <p:spPr bwMode="auto">
              <a:xfrm>
                <a:off x="678872" y="1116026"/>
                <a:ext cx="745807" cy="971265"/>
              </a:xfrm>
              <a:prstGeom prst="can">
                <a:avLst>
                  <a:gd name="adj" fmla="val 38551"/>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8" name="Group 53"/>
              <p:cNvGrpSpPr>
                <a:grpSpLocks/>
              </p:cNvGrpSpPr>
              <p:nvPr/>
            </p:nvGrpSpPr>
            <p:grpSpPr bwMode="auto">
              <a:xfrm>
                <a:off x="681172" y="1599523"/>
                <a:ext cx="737464" cy="466736"/>
                <a:chOff x="4301599" y="4476315"/>
                <a:chExt cx="1706079" cy="1080978"/>
              </a:xfrm>
              <a:solidFill>
                <a:schemeClr val="tx1">
                  <a:lumMod val="65000"/>
                  <a:lumOff val="35000"/>
                </a:schemeClr>
              </a:solidFill>
            </p:grpSpPr>
            <p:sp>
              <p:nvSpPr>
                <p:cNvPr id="99" name="Flowchart: Connector 5"/>
                <p:cNvSpPr/>
                <p:nvPr/>
              </p:nvSpPr>
              <p:spPr bwMode="auto">
                <a:xfrm rot="5400000">
                  <a:off x="4859366" y="5272592"/>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Flowchart: Connector 6"/>
                <p:cNvSpPr/>
                <p:nvPr/>
              </p:nvSpPr>
              <p:spPr bwMode="auto">
                <a:xfrm rot="5400000">
                  <a:off x="5416644" y="5278547"/>
                  <a:ext cx="248179"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Flowchart: Connector 7"/>
                <p:cNvSpPr/>
                <p:nvPr/>
              </p:nvSpPr>
              <p:spPr bwMode="auto">
                <a:xfrm rot="5400000">
                  <a:off x="5146929" y="5308329"/>
                  <a:ext cx="248178"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 name="Flowchart: Connector 8"/>
                <p:cNvSpPr/>
                <p:nvPr/>
              </p:nvSpPr>
              <p:spPr bwMode="auto">
                <a:xfrm rot="5400000">
                  <a:off x="4790945" y="5015483"/>
                  <a:ext cx="248178" cy="25384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 name="Flowchart: Connector 9"/>
                <p:cNvSpPr/>
                <p:nvPr/>
              </p:nvSpPr>
              <p:spPr bwMode="auto">
                <a:xfrm rot="5400000">
                  <a:off x="5616947" y="4482392"/>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Flowchart: Connector 10"/>
                <p:cNvSpPr/>
                <p:nvPr/>
              </p:nvSpPr>
              <p:spPr bwMode="auto">
                <a:xfrm rot="5400000">
                  <a:off x="4912911" y="4786162"/>
                  <a:ext cx="248179"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Flowchart: Connector 12"/>
                <p:cNvSpPr/>
                <p:nvPr/>
              </p:nvSpPr>
              <p:spPr bwMode="auto">
                <a:xfrm rot="5400000">
                  <a:off x="5756761" y="4717669"/>
                  <a:ext cx="248178" cy="25384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Flowchart: Connector 13"/>
                <p:cNvSpPr/>
                <p:nvPr/>
              </p:nvSpPr>
              <p:spPr bwMode="auto">
                <a:xfrm rot="5400000">
                  <a:off x="5667518" y="5200127"/>
                  <a:ext cx="248179" cy="25384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 name="Flowchart: Connector 14"/>
                <p:cNvSpPr/>
                <p:nvPr/>
              </p:nvSpPr>
              <p:spPr bwMode="auto">
                <a:xfrm rot="5400000">
                  <a:off x="4637248" y="4760352"/>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Flowchart: Connector 15"/>
                <p:cNvSpPr/>
                <p:nvPr/>
              </p:nvSpPr>
              <p:spPr bwMode="auto">
                <a:xfrm rot="5400000">
                  <a:off x="4815735" y="4524086"/>
                  <a:ext cx="248179"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Flowchart: Connector 19"/>
                <p:cNvSpPr/>
                <p:nvPr/>
              </p:nvSpPr>
              <p:spPr bwMode="auto">
                <a:xfrm rot="5400000">
                  <a:off x="5067601" y="5044267"/>
                  <a:ext cx="248179"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Flowchart: Connector 20"/>
                <p:cNvSpPr/>
                <p:nvPr/>
              </p:nvSpPr>
              <p:spPr bwMode="auto">
                <a:xfrm rot="5400000">
                  <a:off x="5467215" y="4715683"/>
                  <a:ext cx="248179" cy="25384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Flowchart: Connector 21"/>
                <p:cNvSpPr/>
                <p:nvPr/>
              </p:nvSpPr>
              <p:spPr bwMode="auto">
                <a:xfrm rot="5400000">
                  <a:off x="4302087" y="4476436"/>
                  <a:ext cx="248179"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Flowchart: Connector 23"/>
                <p:cNvSpPr/>
                <p:nvPr/>
              </p:nvSpPr>
              <p:spPr bwMode="auto">
                <a:xfrm rot="5400000">
                  <a:off x="5336324" y="4479418"/>
                  <a:ext cx="248178" cy="25384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Flowchart: Connector 24"/>
                <p:cNvSpPr/>
                <p:nvPr/>
              </p:nvSpPr>
              <p:spPr bwMode="auto">
                <a:xfrm rot="5400000">
                  <a:off x="5593149" y="4954924"/>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Flowchart: Connector 25"/>
                <p:cNvSpPr/>
                <p:nvPr/>
              </p:nvSpPr>
              <p:spPr bwMode="auto">
                <a:xfrm rot="5400000">
                  <a:off x="4321919" y="5177291"/>
                  <a:ext cx="248178"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Flowchart: Connector 26"/>
                <p:cNvSpPr/>
                <p:nvPr/>
              </p:nvSpPr>
              <p:spPr bwMode="auto">
                <a:xfrm rot="5400000">
                  <a:off x="5079500" y="4553868"/>
                  <a:ext cx="248178"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Flowchart: Connector 27"/>
                <p:cNvSpPr/>
                <p:nvPr/>
              </p:nvSpPr>
              <p:spPr bwMode="auto">
                <a:xfrm rot="5400000">
                  <a:off x="4366541" y="4723622"/>
                  <a:ext cx="248178" cy="249883"/>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 name="Flowchart: Connector 28"/>
                <p:cNvSpPr/>
                <p:nvPr/>
              </p:nvSpPr>
              <p:spPr bwMode="auto">
                <a:xfrm rot="5400000">
                  <a:off x="4591634" y="5246780"/>
                  <a:ext cx="248179"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 name="Flowchart: Connector 30"/>
                <p:cNvSpPr/>
                <p:nvPr/>
              </p:nvSpPr>
              <p:spPr bwMode="auto">
                <a:xfrm rot="5400000">
                  <a:off x="4548003" y="4518130"/>
                  <a:ext cx="248178"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 name="Flowchart: Connector 31"/>
                <p:cNvSpPr/>
                <p:nvPr/>
              </p:nvSpPr>
              <p:spPr bwMode="auto">
                <a:xfrm rot="5400000">
                  <a:off x="5205434" y="4795098"/>
                  <a:ext cx="248178" cy="249883"/>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 name="Flowchart: Connector 32"/>
                <p:cNvSpPr/>
                <p:nvPr/>
              </p:nvSpPr>
              <p:spPr bwMode="auto">
                <a:xfrm rot="5400000">
                  <a:off x="4514290" y="4970807"/>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Flowchart: Connector 33"/>
                <p:cNvSpPr/>
                <p:nvPr/>
              </p:nvSpPr>
              <p:spPr bwMode="auto">
                <a:xfrm rot="5400000">
                  <a:off x="4313986" y="4966836"/>
                  <a:ext cx="248178" cy="247900"/>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 name="Flowchart: Connector 121"/>
                <p:cNvSpPr/>
                <p:nvPr/>
              </p:nvSpPr>
              <p:spPr bwMode="auto">
                <a:xfrm rot="5400000">
                  <a:off x="5339299" y="5030370"/>
                  <a:ext cx="248178" cy="247899"/>
                </a:xfrm>
                <a:prstGeom prst="flowChartConnector">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cxnSp>
          <p:nvCxnSpPr>
            <p:cNvPr id="61" name="Straight Arrow Connector 60"/>
            <p:cNvCxnSpPr/>
            <p:nvPr/>
          </p:nvCxnSpPr>
          <p:spPr>
            <a:xfrm flipV="1">
              <a:off x="3578642" y="3890022"/>
              <a:ext cx="633318" cy="8768"/>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2" name="TextBox 50"/>
            <p:cNvSpPr txBox="1">
              <a:spLocks noChangeArrowheads="1"/>
            </p:cNvSpPr>
            <p:nvPr/>
          </p:nvSpPr>
          <p:spPr bwMode="auto">
            <a:xfrm>
              <a:off x="4167954" y="3018352"/>
              <a:ext cx="1504348" cy="584775"/>
            </a:xfrm>
            <a:prstGeom prst="rect">
              <a:avLst/>
            </a:prstGeom>
            <a:noFill/>
            <a:ln w="9525">
              <a:noFill/>
              <a:miter lim="800000"/>
              <a:headEnd/>
              <a:tailEnd/>
            </a:ln>
          </p:spPr>
          <p:txBody>
            <a:bodyPr wrap="square">
              <a:spAutoFit/>
            </a:bodyPr>
            <a:lstStyle/>
            <a:p>
              <a:r>
                <a:rPr lang="en-AU" sz="1600" dirty="0" err="1" smtClean="0"/>
                <a:t>Contenidor</a:t>
              </a:r>
              <a:r>
                <a:rPr lang="en-AU" sz="1600" dirty="0" smtClean="0"/>
                <a:t> de Alta </a:t>
              </a:r>
              <a:r>
                <a:rPr lang="en-AU" sz="1600" dirty="0" err="1" smtClean="0"/>
                <a:t>Integridad</a:t>
              </a:r>
              <a:endParaRPr lang="en-US" sz="1600" dirty="0"/>
            </a:p>
          </p:txBody>
        </p:sp>
        <p:cxnSp>
          <p:nvCxnSpPr>
            <p:cNvPr id="63" name="Straight Arrow Connector 62"/>
            <p:cNvCxnSpPr>
              <a:endCxn id="268" idx="1"/>
            </p:cNvCxnSpPr>
            <p:nvPr/>
          </p:nvCxnSpPr>
          <p:spPr>
            <a:xfrm flipV="1">
              <a:off x="5029608" y="3859247"/>
              <a:ext cx="1118104" cy="25749"/>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64" name="Group 112"/>
            <p:cNvGrpSpPr>
              <a:grpSpLocks noChangeAspect="1"/>
            </p:cNvGrpSpPr>
            <p:nvPr/>
          </p:nvGrpSpPr>
          <p:grpSpPr bwMode="auto">
            <a:xfrm>
              <a:off x="894738" y="3474316"/>
              <a:ext cx="645150" cy="840180"/>
              <a:chOff x="794863" y="2319474"/>
              <a:chExt cx="1725381" cy="2249486"/>
            </a:xfrm>
          </p:grpSpPr>
          <p:sp>
            <p:nvSpPr>
              <p:cNvPr id="71" name="Can 70"/>
              <p:cNvSpPr/>
              <p:nvPr/>
            </p:nvSpPr>
            <p:spPr>
              <a:xfrm>
                <a:off x="794863" y="2319474"/>
                <a:ext cx="1725381" cy="2249486"/>
              </a:xfrm>
              <a:prstGeom prst="can">
                <a:avLst>
                  <a:gd name="adj" fmla="val 38551"/>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2" name="Group 53"/>
              <p:cNvGrpSpPr>
                <a:grpSpLocks/>
              </p:cNvGrpSpPr>
              <p:nvPr/>
            </p:nvGrpSpPr>
            <p:grpSpPr bwMode="auto">
              <a:xfrm>
                <a:off x="800185" y="3439272"/>
                <a:ext cx="1706079" cy="1080978"/>
                <a:chOff x="4301599" y="4476315"/>
                <a:chExt cx="1706079" cy="1080978"/>
              </a:xfrm>
            </p:grpSpPr>
            <p:sp>
              <p:nvSpPr>
                <p:cNvPr id="73" name="Flowchart: Connector 5"/>
                <p:cNvSpPr/>
                <p:nvPr/>
              </p:nvSpPr>
              <p:spPr bwMode="auto">
                <a:xfrm rot="5400000">
                  <a:off x="4859366" y="5272592"/>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Flowchart: Connector 6"/>
                <p:cNvSpPr/>
                <p:nvPr/>
              </p:nvSpPr>
              <p:spPr bwMode="auto">
                <a:xfrm rot="5400000">
                  <a:off x="5416644" y="5278547"/>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Flowchart: Connector 7"/>
                <p:cNvSpPr/>
                <p:nvPr/>
              </p:nvSpPr>
              <p:spPr bwMode="auto">
                <a:xfrm rot="5400000">
                  <a:off x="5146929" y="5308329"/>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Flowchart: Connector 8"/>
                <p:cNvSpPr/>
                <p:nvPr/>
              </p:nvSpPr>
              <p:spPr bwMode="auto">
                <a:xfrm rot="5400000">
                  <a:off x="4790945" y="5015483"/>
                  <a:ext cx="248178"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Flowchart: Connector 9"/>
                <p:cNvSpPr/>
                <p:nvPr/>
              </p:nvSpPr>
              <p:spPr bwMode="auto">
                <a:xfrm rot="5400000">
                  <a:off x="5616947" y="4482392"/>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Flowchart: Connector 10"/>
                <p:cNvSpPr/>
                <p:nvPr/>
              </p:nvSpPr>
              <p:spPr bwMode="auto">
                <a:xfrm rot="5400000">
                  <a:off x="4912911" y="4786162"/>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Flowchart: Connector 12"/>
                <p:cNvSpPr/>
                <p:nvPr/>
              </p:nvSpPr>
              <p:spPr bwMode="auto">
                <a:xfrm rot="5400000">
                  <a:off x="5756761" y="4717669"/>
                  <a:ext cx="248178"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Flowchart: Connector 13"/>
                <p:cNvSpPr/>
                <p:nvPr/>
              </p:nvSpPr>
              <p:spPr bwMode="auto">
                <a:xfrm rot="5400000">
                  <a:off x="5667518" y="5200127"/>
                  <a:ext cx="248179"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Flowchart: Connector 14"/>
                <p:cNvSpPr/>
                <p:nvPr/>
              </p:nvSpPr>
              <p:spPr bwMode="auto">
                <a:xfrm rot="5400000">
                  <a:off x="4637248" y="4760352"/>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Flowchart: Connector 15"/>
                <p:cNvSpPr/>
                <p:nvPr/>
              </p:nvSpPr>
              <p:spPr bwMode="auto">
                <a:xfrm rot="5400000">
                  <a:off x="4815735" y="4524086"/>
                  <a:ext cx="248179"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Flowchart: Connector 19"/>
                <p:cNvSpPr/>
                <p:nvPr/>
              </p:nvSpPr>
              <p:spPr bwMode="auto">
                <a:xfrm rot="5400000">
                  <a:off x="5067601" y="5044267"/>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Flowchart: Connector 20"/>
                <p:cNvSpPr/>
                <p:nvPr/>
              </p:nvSpPr>
              <p:spPr bwMode="auto">
                <a:xfrm rot="5400000">
                  <a:off x="5467215" y="4715683"/>
                  <a:ext cx="248179"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Flowchart: Connector 21"/>
                <p:cNvSpPr/>
                <p:nvPr/>
              </p:nvSpPr>
              <p:spPr bwMode="auto">
                <a:xfrm rot="5400000">
                  <a:off x="4302087" y="4476436"/>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Flowchart: Connector 23"/>
                <p:cNvSpPr/>
                <p:nvPr/>
              </p:nvSpPr>
              <p:spPr bwMode="auto">
                <a:xfrm rot="5400000">
                  <a:off x="5336324" y="4479418"/>
                  <a:ext cx="248178" cy="25384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Flowchart: Connector 24"/>
                <p:cNvSpPr/>
                <p:nvPr/>
              </p:nvSpPr>
              <p:spPr bwMode="auto">
                <a:xfrm rot="5400000">
                  <a:off x="5593149" y="4954924"/>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Flowchart: Connector 25"/>
                <p:cNvSpPr/>
                <p:nvPr/>
              </p:nvSpPr>
              <p:spPr bwMode="auto">
                <a:xfrm rot="5400000">
                  <a:off x="4321919" y="5177291"/>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Flowchart: Connector 26"/>
                <p:cNvSpPr/>
                <p:nvPr/>
              </p:nvSpPr>
              <p:spPr bwMode="auto">
                <a:xfrm rot="5400000">
                  <a:off x="5079500" y="4553868"/>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Flowchart: Connector 27"/>
                <p:cNvSpPr/>
                <p:nvPr/>
              </p:nvSpPr>
              <p:spPr bwMode="auto">
                <a:xfrm rot="5400000">
                  <a:off x="4366541" y="4723622"/>
                  <a:ext cx="248178" cy="24988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Flowchart: Connector 28"/>
                <p:cNvSpPr/>
                <p:nvPr/>
              </p:nvSpPr>
              <p:spPr bwMode="auto">
                <a:xfrm rot="5400000">
                  <a:off x="4591634" y="5246780"/>
                  <a:ext cx="248179"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Flowchart: Connector 30"/>
                <p:cNvSpPr/>
                <p:nvPr/>
              </p:nvSpPr>
              <p:spPr bwMode="auto">
                <a:xfrm rot="5400000">
                  <a:off x="4548003" y="4518130"/>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Flowchart: Connector 31"/>
                <p:cNvSpPr/>
                <p:nvPr/>
              </p:nvSpPr>
              <p:spPr bwMode="auto">
                <a:xfrm rot="5400000">
                  <a:off x="5205434" y="4795098"/>
                  <a:ext cx="248178" cy="24988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Flowchart: Connector 32"/>
                <p:cNvSpPr/>
                <p:nvPr/>
              </p:nvSpPr>
              <p:spPr bwMode="auto">
                <a:xfrm rot="5400000">
                  <a:off x="4514290" y="4970807"/>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Flowchart: Connector 33"/>
                <p:cNvSpPr/>
                <p:nvPr/>
              </p:nvSpPr>
              <p:spPr bwMode="auto">
                <a:xfrm rot="5400000">
                  <a:off x="4313986" y="4966836"/>
                  <a:ext cx="248178" cy="2479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Flowchart: Connector 95"/>
                <p:cNvSpPr/>
                <p:nvPr/>
              </p:nvSpPr>
              <p:spPr bwMode="auto">
                <a:xfrm rot="5400000">
                  <a:off x="5339299" y="5030370"/>
                  <a:ext cx="248178" cy="247899"/>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cxnSp>
          <p:nvCxnSpPr>
            <p:cNvPr id="65" name="Straight Arrow Connector 64"/>
            <p:cNvCxnSpPr/>
            <p:nvPr/>
          </p:nvCxnSpPr>
          <p:spPr>
            <a:xfrm flipV="1">
              <a:off x="1841862" y="3884994"/>
              <a:ext cx="902582" cy="18825"/>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6" name="TextBox 50"/>
            <p:cNvSpPr txBox="1">
              <a:spLocks noChangeArrowheads="1"/>
            </p:cNvSpPr>
            <p:nvPr/>
          </p:nvSpPr>
          <p:spPr bwMode="auto">
            <a:xfrm>
              <a:off x="1731780" y="3228363"/>
              <a:ext cx="1099981" cy="584775"/>
            </a:xfrm>
            <a:prstGeom prst="rect">
              <a:avLst/>
            </a:prstGeom>
            <a:noFill/>
            <a:ln w="9525">
              <a:noFill/>
              <a:miter lim="800000"/>
              <a:headEnd/>
              <a:tailEnd/>
            </a:ln>
          </p:spPr>
          <p:txBody>
            <a:bodyPr wrap="none">
              <a:spAutoFit/>
            </a:bodyPr>
            <a:lstStyle/>
            <a:p>
              <a:r>
                <a:rPr lang="en-AU" sz="1600" dirty="0" err="1" smtClean="0"/>
                <a:t>Pirolisis</a:t>
              </a:r>
              <a:endParaRPr lang="en-AU" sz="1600" dirty="0"/>
            </a:p>
            <a:p>
              <a:r>
                <a:rPr lang="en-AU" sz="1600" dirty="0"/>
                <a:t>300-600 </a:t>
              </a:r>
              <a:r>
                <a:rPr lang="en-AU" sz="1600" baseline="30000" dirty="0" err="1"/>
                <a:t>o</a:t>
              </a:r>
              <a:r>
                <a:rPr lang="en-AU" sz="1600" dirty="0" err="1"/>
                <a:t>C</a:t>
              </a:r>
              <a:endParaRPr lang="en-US" sz="1600" dirty="0"/>
            </a:p>
          </p:txBody>
        </p:sp>
        <p:grpSp>
          <p:nvGrpSpPr>
            <p:cNvPr id="67" name="Group 66"/>
            <p:cNvGrpSpPr/>
            <p:nvPr/>
          </p:nvGrpSpPr>
          <p:grpSpPr>
            <a:xfrm>
              <a:off x="3102182" y="3148750"/>
              <a:ext cx="77966" cy="548593"/>
              <a:chOff x="1988990" y="1149417"/>
              <a:chExt cx="77966" cy="548593"/>
            </a:xfrm>
          </p:grpSpPr>
          <p:sp>
            <p:nvSpPr>
              <p:cNvPr id="68" name="Freeform 142"/>
              <p:cNvSpPr>
                <a:spLocks noChangeAspect="1"/>
              </p:cNvSpPr>
              <p:nvPr/>
            </p:nvSpPr>
            <p:spPr bwMode="auto">
              <a:xfrm>
                <a:off x="1991825" y="1564760"/>
                <a:ext cx="73714" cy="133250"/>
              </a:xfrm>
              <a:custGeom>
                <a:avLst/>
                <a:gdLst/>
                <a:ahLst/>
                <a:cxnLst>
                  <a:cxn ang="0">
                    <a:pos x="163" y="8"/>
                  </a:cxn>
                  <a:cxn ang="0">
                    <a:pos x="145" y="271"/>
                  </a:cxn>
                  <a:cxn ang="0">
                    <a:pos x="18" y="617"/>
                  </a:cxn>
                  <a:cxn ang="0">
                    <a:pos x="54" y="880"/>
                  </a:cxn>
                  <a:cxn ang="0">
                    <a:pos x="345" y="953"/>
                  </a:cxn>
                  <a:cxn ang="0">
                    <a:pos x="509" y="762"/>
                  </a:cxn>
                  <a:cxn ang="0">
                    <a:pos x="481" y="544"/>
                  </a:cxn>
                  <a:cxn ang="0">
                    <a:pos x="300" y="317"/>
                  </a:cxn>
                  <a:cxn ang="0">
                    <a:pos x="163" y="8"/>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solidFill>
                <a:srgbClr val="FF5050"/>
              </a:solidFill>
              <a:ln w="9525">
                <a:solidFill>
                  <a:srgbClr val="CC0000"/>
                </a:solidFill>
                <a:round/>
                <a:headEnd/>
                <a:tailEnd/>
              </a:ln>
              <a:effectLst/>
            </p:spPr>
            <p:txBody>
              <a:bodyPr wrap="none" anchor="ctr"/>
              <a:lstStyle/>
              <a:p>
                <a:pPr>
                  <a:defRPr/>
                </a:pPr>
                <a:endParaRPr lang="en-US"/>
              </a:p>
            </p:txBody>
          </p:sp>
          <p:sp>
            <p:nvSpPr>
              <p:cNvPr id="69" name="Freeform 143"/>
              <p:cNvSpPr>
                <a:spLocks noChangeAspect="1"/>
              </p:cNvSpPr>
              <p:nvPr/>
            </p:nvSpPr>
            <p:spPr bwMode="auto">
              <a:xfrm>
                <a:off x="1988990" y="1329446"/>
                <a:ext cx="73714" cy="133250"/>
              </a:xfrm>
              <a:custGeom>
                <a:avLst/>
                <a:gdLst/>
                <a:ahLst/>
                <a:cxnLst>
                  <a:cxn ang="0">
                    <a:pos x="163" y="8"/>
                  </a:cxn>
                  <a:cxn ang="0">
                    <a:pos x="145" y="271"/>
                  </a:cxn>
                  <a:cxn ang="0">
                    <a:pos x="18" y="617"/>
                  </a:cxn>
                  <a:cxn ang="0">
                    <a:pos x="54" y="880"/>
                  </a:cxn>
                  <a:cxn ang="0">
                    <a:pos x="345" y="953"/>
                  </a:cxn>
                  <a:cxn ang="0">
                    <a:pos x="509" y="762"/>
                  </a:cxn>
                  <a:cxn ang="0">
                    <a:pos x="481" y="544"/>
                  </a:cxn>
                  <a:cxn ang="0">
                    <a:pos x="300" y="317"/>
                  </a:cxn>
                  <a:cxn ang="0">
                    <a:pos x="163" y="8"/>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solidFill>
                <a:srgbClr val="FF5050"/>
              </a:solidFill>
              <a:ln w="9525">
                <a:solidFill>
                  <a:srgbClr val="CC0000"/>
                </a:solidFill>
                <a:round/>
                <a:headEnd/>
                <a:tailEnd/>
              </a:ln>
              <a:effectLst/>
            </p:spPr>
            <p:txBody>
              <a:bodyPr wrap="none" anchor="ctr"/>
              <a:lstStyle/>
              <a:p>
                <a:pPr>
                  <a:defRPr/>
                </a:pPr>
                <a:endParaRPr lang="en-US"/>
              </a:p>
            </p:txBody>
          </p:sp>
          <p:sp>
            <p:nvSpPr>
              <p:cNvPr id="70" name="Freeform 144"/>
              <p:cNvSpPr>
                <a:spLocks noChangeAspect="1"/>
              </p:cNvSpPr>
              <p:nvPr/>
            </p:nvSpPr>
            <p:spPr bwMode="auto">
              <a:xfrm>
                <a:off x="1993242" y="1149417"/>
                <a:ext cx="73714" cy="133250"/>
              </a:xfrm>
              <a:custGeom>
                <a:avLst/>
                <a:gdLst/>
                <a:ahLst/>
                <a:cxnLst>
                  <a:cxn ang="0">
                    <a:pos x="163" y="8"/>
                  </a:cxn>
                  <a:cxn ang="0">
                    <a:pos x="145" y="271"/>
                  </a:cxn>
                  <a:cxn ang="0">
                    <a:pos x="18" y="617"/>
                  </a:cxn>
                  <a:cxn ang="0">
                    <a:pos x="54" y="880"/>
                  </a:cxn>
                  <a:cxn ang="0">
                    <a:pos x="345" y="953"/>
                  </a:cxn>
                  <a:cxn ang="0">
                    <a:pos x="509" y="762"/>
                  </a:cxn>
                  <a:cxn ang="0">
                    <a:pos x="481" y="544"/>
                  </a:cxn>
                  <a:cxn ang="0">
                    <a:pos x="300" y="317"/>
                  </a:cxn>
                  <a:cxn ang="0">
                    <a:pos x="163" y="8"/>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solidFill>
                <a:srgbClr val="FF5050"/>
              </a:solidFill>
              <a:ln w="9525">
                <a:solidFill>
                  <a:srgbClr val="CC0000"/>
                </a:solidFill>
                <a:round/>
                <a:headEnd/>
                <a:tailEnd/>
              </a:ln>
              <a:effectLst/>
            </p:spPr>
            <p:txBody>
              <a:bodyPr wrap="none" anchor="ctr"/>
              <a:lstStyle/>
              <a:p>
                <a:pPr>
                  <a:defRPr/>
                </a:pPr>
                <a:endParaRPr lang="en-US"/>
              </a:p>
            </p:txBody>
          </p:sp>
        </p:grpSp>
      </p:grpSp>
      <p:sp>
        <p:nvSpPr>
          <p:cNvPr id="29" name="TextBox 50"/>
          <p:cNvSpPr txBox="1">
            <a:spLocks noChangeArrowheads="1"/>
          </p:cNvSpPr>
          <p:nvPr/>
        </p:nvSpPr>
        <p:spPr bwMode="auto">
          <a:xfrm>
            <a:off x="3129565" y="2606708"/>
            <a:ext cx="954955" cy="338554"/>
          </a:xfrm>
          <a:prstGeom prst="rect">
            <a:avLst/>
          </a:prstGeom>
          <a:noFill/>
          <a:ln w="9525">
            <a:noFill/>
            <a:miter lim="800000"/>
            <a:headEnd/>
            <a:tailEnd/>
          </a:ln>
        </p:spPr>
        <p:txBody>
          <a:bodyPr wrap="square">
            <a:spAutoFit/>
          </a:bodyPr>
          <a:lstStyle/>
          <a:p>
            <a:r>
              <a:rPr lang="en-AU" sz="1600" dirty="0" err="1" smtClean="0"/>
              <a:t>Polímero</a:t>
            </a:r>
            <a:endParaRPr lang="en-US" sz="1600" dirty="0"/>
          </a:p>
        </p:txBody>
      </p:sp>
      <p:grpSp>
        <p:nvGrpSpPr>
          <p:cNvPr id="30" name="Group 29"/>
          <p:cNvGrpSpPr/>
          <p:nvPr/>
        </p:nvGrpSpPr>
        <p:grpSpPr>
          <a:xfrm>
            <a:off x="3940208" y="1492657"/>
            <a:ext cx="644408" cy="840921"/>
            <a:chOff x="6420310" y="840658"/>
            <a:chExt cx="644408" cy="840921"/>
          </a:xfrm>
        </p:grpSpPr>
        <p:sp>
          <p:nvSpPr>
            <p:cNvPr id="31" name="Can 30"/>
            <p:cNvSpPr/>
            <p:nvPr/>
          </p:nvSpPr>
          <p:spPr bwMode="auto">
            <a:xfrm>
              <a:off x="6438131" y="923544"/>
              <a:ext cx="611782" cy="750601"/>
            </a:xfrm>
            <a:prstGeom prst="can">
              <a:avLst>
                <a:gd name="adj" fmla="val 45089"/>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2" name="Group 474"/>
            <p:cNvGrpSpPr/>
            <p:nvPr/>
          </p:nvGrpSpPr>
          <p:grpSpPr>
            <a:xfrm>
              <a:off x="6426792" y="1266306"/>
              <a:ext cx="636995" cy="404145"/>
              <a:chOff x="2274828" y="5159869"/>
              <a:chExt cx="736379" cy="467200"/>
            </a:xfrm>
          </p:grpSpPr>
          <p:sp>
            <p:nvSpPr>
              <p:cNvPr id="34" name="Flowchart: Connector 33"/>
              <p:cNvSpPr/>
              <p:nvPr/>
            </p:nvSpPr>
            <p:spPr bwMode="auto">
              <a:xfrm rot="5400000">
                <a:off x="2515288" y="5504054"/>
                <a:ext cx="108013"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Flowchart: Connector 57"/>
              <p:cNvSpPr/>
              <p:nvPr/>
            </p:nvSpPr>
            <p:spPr bwMode="auto">
              <a:xfrm rot="5400000">
                <a:off x="2755318" y="5506626"/>
                <a:ext cx="108013"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lowchart: Connector 35"/>
              <p:cNvSpPr/>
              <p:nvPr/>
            </p:nvSpPr>
            <p:spPr bwMode="auto">
              <a:xfrm rot="5400000">
                <a:off x="2639161" y="5519913"/>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Flowchart: Connector 36"/>
              <p:cNvSpPr/>
              <p:nvPr/>
            </p:nvSpPr>
            <p:spPr bwMode="auto">
              <a:xfrm rot="5400000">
                <a:off x="2486142" y="5393469"/>
                <a:ext cx="107156" cy="109728"/>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Flowchart: Connector 37"/>
              <p:cNvSpPr/>
              <p:nvPr/>
            </p:nvSpPr>
            <p:spPr bwMode="auto">
              <a:xfrm rot="5400000">
                <a:off x="2843186" y="5162439"/>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Flowchart: Connector 38"/>
              <p:cNvSpPr/>
              <p:nvPr/>
            </p:nvSpPr>
            <p:spPr bwMode="auto">
              <a:xfrm rot="5400000">
                <a:off x="2538005" y="5293599"/>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Flowchart: Connector 39"/>
              <p:cNvSpPr/>
              <p:nvPr/>
            </p:nvSpPr>
            <p:spPr bwMode="auto">
              <a:xfrm rot="5400000">
                <a:off x="2902765" y="5264881"/>
                <a:ext cx="107156" cy="109728"/>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Flowchart: Connector 40"/>
              <p:cNvSpPr/>
              <p:nvPr/>
            </p:nvSpPr>
            <p:spPr bwMode="auto">
              <a:xfrm rot="5400000">
                <a:off x="2864188" y="5473193"/>
                <a:ext cx="107156" cy="109728"/>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Flowchart: Connector 41"/>
              <p:cNvSpPr/>
              <p:nvPr/>
            </p:nvSpPr>
            <p:spPr bwMode="auto">
              <a:xfrm rot="5400000">
                <a:off x="2418847" y="5282455"/>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Flowchart: Connector 42"/>
              <p:cNvSpPr/>
              <p:nvPr/>
            </p:nvSpPr>
            <p:spPr bwMode="auto">
              <a:xfrm rot="5400000">
                <a:off x="2496000" y="5180442"/>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lowchart: Connector 43"/>
              <p:cNvSpPr/>
              <p:nvPr/>
            </p:nvSpPr>
            <p:spPr bwMode="auto">
              <a:xfrm rot="5400000">
                <a:off x="2605299" y="5405470"/>
                <a:ext cx="108013"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Flowchart: Connector 44"/>
              <p:cNvSpPr/>
              <p:nvPr/>
            </p:nvSpPr>
            <p:spPr bwMode="auto">
              <a:xfrm rot="5400000">
                <a:off x="2777606" y="5263167"/>
                <a:ext cx="107156" cy="109728"/>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Flowchart: Connector 45"/>
              <p:cNvSpPr/>
              <p:nvPr/>
            </p:nvSpPr>
            <p:spPr bwMode="auto">
              <a:xfrm rot="5400000">
                <a:off x="2274829" y="5159868"/>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Flowchart: Connector 46"/>
              <p:cNvSpPr/>
              <p:nvPr/>
            </p:nvSpPr>
            <p:spPr bwMode="auto">
              <a:xfrm rot="5400000">
                <a:off x="2721457" y="5161582"/>
                <a:ext cx="107156" cy="108871"/>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Flowchart: Connector 47"/>
              <p:cNvSpPr/>
              <p:nvPr/>
            </p:nvSpPr>
            <p:spPr bwMode="auto">
              <a:xfrm rot="5400000">
                <a:off x="2832042" y="5367322"/>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lowchart: Connector 48"/>
              <p:cNvSpPr/>
              <p:nvPr/>
            </p:nvSpPr>
            <p:spPr bwMode="auto">
              <a:xfrm rot="5400000">
                <a:off x="2283402" y="5463335"/>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Flowchart: Connector 49"/>
              <p:cNvSpPr/>
              <p:nvPr/>
            </p:nvSpPr>
            <p:spPr bwMode="auto">
              <a:xfrm rot="5400000">
                <a:off x="2610871" y="5193300"/>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Flowchart: Connector 50"/>
              <p:cNvSpPr/>
              <p:nvPr/>
            </p:nvSpPr>
            <p:spPr bwMode="auto">
              <a:xfrm rot="5400000">
                <a:off x="2302261" y="5267024"/>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Flowchart: Connector 51"/>
              <p:cNvSpPr/>
              <p:nvPr/>
            </p:nvSpPr>
            <p:spPr bwMode="auto">
              <a:xfrm rot="5400000">
                <a:off x="2399988" y="5493338"/>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Flowchart: Connector 52"/>
              <p:cNvSpPr/>
              <p:nvPr/>
            </p:nvSpPr>
            <p:spPr bwMode="auto">
              <a:xfrm rot="5400000">
                <a:off x="2380272" y="5177870"/>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Flowchart: Connector 53"/>
              <p:cNvSpPr/>
              <p:nvPr/>
            </p:nvSpPr>
            <p:spPr bwMode="auto">
              <a:xfrm rot="5400000">
                <a:off x="2664878" y="5298742"/>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Flowchart: Connector 54"/>
              <p:cNvSpPr/>
              <p:nvPr/>
            </p:nvSpPr>
            <p:spPr bwMode="auto">
              <a:xfrm rot="5400000">
                <a:off x="2366556" y="5374180"/>
                <a:ext cx="107156" cy="107156"/>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Flowchart: Connector 55"/>
              <p:cNvSpPr/>
              <p:nvPr/>
            </p:nvSpPr>
            <p:spPr bwMode="auto">
              <a:xfrm rot="5400000">
                <a:off x="2279545" y="5372037"/>
                <a:ext cx="108013"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Flowchart: Connector 56"/>
              <p:cNvSpPr/>
              <p:nvPr/>
            </p:nvSpPr>
            <p:spPr bwMode="auto">
              <a:xfrm rot="5400000">
                <a:off x="2722314" y="5399041"/>
                <a:ext cx="107156" cy="107157"/>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3" name="Can 32"/>
            <p:cNvSpPr/>
            <p:nvPr/>
          </p:nvSpPr>
          <p:spPr bwMode="auto">
            <a:xfrm>
              <a:off x="6420310" y="840658"/>
              <a:ext cx="644408" cy="840921"/>
            </a:xfrm>
            <a:prstGeom prst="can">
              <a:avLst>
                <a:gd name="adj" fmla="val 38551"/>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68" name="Picture 9" descr="http://t0.gstatic.com/images?q=tbn:ANd9GcQmIeJeH-rcDOCpzzqua4gK7jnYYFOSI1wlIHK2rxEr1b16VX7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322" y="2775985"/>
            <a:ext cx="2450742" cy="1835691"/>
          </a:xfrm>
          <a:prstGeom prst="rect">
            <a:avLst/>
          </a:prstGeom>
          <a:noFill/>
          <a:extLst>
            <a:ext uri="{909E8E84-426E-40DD-AFC4-6F175D3DCCD1}">
              <a14:hiddenFill xmlns:a14="http://schemas.microsoft.com/office/drawing/2010/main">
                <a:solidFill>
                  <a:srgbClr val="FFFFFF"/>
                </a:solidFill>
              </a14:hiddenFill>
            </a:ext>
          </a:extLst>
        </p:spPr>
      </p:pic>
      <p:pic>
        <p:nvPicPr>
          <p:cNvPr id="270" name="Picture 2" descr="102_351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805" y="5445224"/>
            <a:ext cx="1943675" cy="9913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1" name="TextBox 270"/>
          <p:cNvSpPr txBox="1"/>
          <p:nvPr/>
        </p:nvSpPr>
        <p:spPr>
          <a:xfrm>
            <a:off x="327580" y="149731"/>
            <a:ext cx="8484461" cy="830997"/>
          </a:xfrm>
          <a:prstGeom prst="rect">
            <a:avLst/>
          </a:prstGeom>
          <a:noFill/>
        </p:spPr>
        <p:txBody>
          <a:bodyPr wrap="square" rtlCol="0">
            <a:spAutoFit/>
          </a:bodyPr>
          <a:lstStyle/>
          <a:p>
            <a:r>
              <a:rPr lang="en-US" sz="2400" b="1" dirty="0" smtClean="0">
                <a:solidFill>
                  <a:schemeClr val="accent6">
                    <a:lumMod val="50000"/>
                  </a:schemeClr>
                </a:solidFill>
              </a:rPr>
              <a:t>Options Considered for Treatment and Conditioning of Spent IX Resins</a:t>
            </a:r>
          </a:p>
        </p:txBody>
      </p:sp>
      <p:sp>
        <p:nvSpPr>
          <p:cNvPr id="272" name="TextBox 271"/>
          <p:cNvSpPr txBox="1"/>
          <p:nvPr/>
        </p:nvSpPr>
        <p:spPr>
          <a:xfrm>
            <a:off x="5159956" y="1157003"/>
            <a:ext cx="3522503" cy="646331"/>
          </a:xfrm>
          <a:prstGeom prst="rect">
            <a:avLst/>
          </a:prstGeom>
          <a:noFill/>
        </p:spPr>
        <p:txBody>
          <a:bodyPr wrap="none" rtlCol="0">
            <a:spAutoFit/>
          </a:bodyPr>
          <a:lstStyle/>
          <a:p>
            <a:r>
              <a:rPr lang="es-ES" dirty="0" smtClean="0"/>
              <a:t>MERCURE </a:t>
            </a:r>
            <a:r>
              <a:rPr lang="es-ES" dirty="0" err="1" smtClean="0"/>
              <a:t>process</a:t>
            </a:r>
            <a:r>
              <a:rPr lang="es-ES" dirty="0" smtClean="0"/>
              <a:t>, </a:t>
            </a:r>
            <a:r>
              <a:rPr lang="es-ES" dirty="0" err="1" smtClean="0"/>
              <a:t>Socodei</a:t>
            </a:r>
            <a:r>
              <a:rPr lang="es-ES" dirty="0" smtClean="0"/>
              <a:t>, Francia</a:t>
            </a:r>
          </a:p>
          <a:p>
            <a:r>
              <a:rPr lang="es-ES" dirty="0" smtClean="0"/>
              <a:t>500 m</a:t>
            </a:r>
            <a:r>
              <a:rPr lang="es-ES" baseline="30000" dirty="0" smtClean="0"/>
              <a:t>3</a:t>
            </a:r>
            <a:r>
              <a:rPr lang="es-ES" dirty="0" smtClean="0"/>
              <a:t>/</a:t>
            </a:r>
            <a:r>
              <a:rPr lang="es-ES" dirty="0" err="1" smtClean="0"/>
              <a:t>year</a:t>
            </a:r>
            <a:endParaRPr lang="en-US" dirty="0"/>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11</a:t>
            </a:fld>
            <a:endParaRPr lang="en-US"/>
          </a:p>
        </p:txBody>
      </p:sp>
    </p:spTree>
    <p:extLst>
      <p:ext uri="{BB962C8B-B14F-4D97-AF65-F5344CB8AC3E}">
        <p14:creationId xmlns:p14="http://schemas.microsoft.com/office/powerpoint/2010/main" val="13286950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rgbClr val="FFC000"/>
            </a:gs>
            <a:gs pos="15000">
              <a:schemeClr val="bg1"/>
            </a:gs>
          </a:gsLst>
          <a:lin ang="5400000" scaled="0"/>
        </a:gradFill>
        <a:effectLst/>
      </p:bgPr>
    </p:bg>
    <p:spTree>
      <p:nvGrpSpPr>
        <p:cNvPr id="1" name=""/>
        <p:cNvGrpSpPr/>
        <p:nvPr/>
      </p:nvGrpSpPr>
      <p:grpSpPr>
        <a:xfrm>
          <a:off x="0" y="0"/>
          <a:ext cx="0" cy="0"/>
          <a:chOff x="0" y="0"/>
          <a:chExt cx="0" cy="0"/>
        </a:xfrm>
      </p:grpSpPr>
      <p:sp>
        <p:nvSpPr>
          <p:cNvPr id="54" name="TextBox 53"/>
          <p:cNvSpPr txBox="1"/>
          <p:nvPr/>
        </p:nvSpPr>
        <p:spPr>
          <a:xfrm>
            <a:off x="369133" y="188640"/>
            <a:ext cx="8379331" cy="2646878"/>
          </a:xfrm>
          <a:prstGeom prst="rect">
            <a:avLst/>
          </a:prstGeom>
          <a:noFill/>
        </p:spPr>
        <p:txBody>
          <a:bodyPr wrap="square">
            <a:spAutoFit/>
          </a:bodyPr>
          <a:lstStyle/>
          <a:p>
            <a:r>
              <a:rPr lang="en-US" sz="2800" b="1" dirty="0" smtClean="0">
                <a:solidFill>
                  <a:schemeClr val="accent6">
                    <a:lumMod val="50000"/>
                  </a:schemeClr>
                </a:solidFill>
              </a:rPr>
              <a:t>Treatment and Conditioning of Spent IX </a:t>
            </a:r>
            <a:r>
              <a:rPr lang="en-US" sz="2800" b="1" dirty="0" err="1" smtClean="0">
                <a:solidFill>
                  <a:schemeClr val="accent6">
                    <a:lumMod val="50000"/>
                  </a:schemeClr>
                </a:solidFill>
              </a:rPr>
              <a:t>Resinas</a:t>
            </a:r>
            <a:endParaRPr lang="en-US" sz="2800" b="1" dirty="0" smtClean="0">
              <a:solidFill>
                <a:schemeClr val="accent6">
                  <a:lumMod val="50000"/>
                </a:schemeClr>
              </a:solidFill>
            </a:endParaRPr>
          </a:p>
          <a:p>
            <a:endParaRPr lang="en-US" dirty="0" smtClean="0">
              <a:solidFill>
                <a:schemeClr val="accent6">
                  <a:lumMod val="75000"/>
                </a:schemeClr>
              </a:solidFill>
            </a:endParaRPr>
          </a:p>
          <a:p>
            <a:pPr marL="285750" indent="-285750">
              <a:buClr>
                <a:srgbClr val="FF0000"/>
              </a:buClr>
              <a:buSzPct val="120000"/>
              <a:buFont typeface="Arial" panose="020B0604020202020204" pitchFamily="34" charset="0"/>
              <a:buChar char="•"/>
            </a:pPr>
            <a:r>
              <a:rPr lang="en-US" sz="2000" dirty="0" smtClean="0">
                <a:solidFill>
                  <a:srgbClr val="0000FF"/>
                </a:solidFill>
              </a:rPr>
              <a:t>Is it possible to develop a low temperature pyrolysis process that results in a volume reduction and at the same time confines that entire radionuclide inventory within the matrix that is generated</a:t>
            </a:r>
            <a:r>
              <a:rPr lang="en-US" sz="2000" b="1" dirty="0" smtClean="0">
                <a:solidFill>
                  <a:srgbClr val="0000FF"/>
                </a:solidFill>
              </a:rPr>
              <a:t>?</a:t>
            </a:r>
          </a:p>
          <a:p>
            <a:pPr marL="285750" indent="-285750">
              <a:buClr>
                <a:srgbClr val="FF0000"/>
              </a:buClr>
              <a:buSzPct val="120000"/>
              <a:buFont typeface="Arial" panose="020B0604020202020204" pitchFamily="34" charset="0"/>
              <a:buChar char="•"/>
            </a:pPr>
            <a:endParaRPr lang="en-US" sz="2000" dirty="0" smtClean="0">
              <a:solidFill>
                <a:srgbClr val="0000FF"/>
              </a:solidFill>
            </a:endParaRPr>
          </a:p>
          <a:p>
            <a:pPr marL="285750" indent="-285750">
              <a:buClr>
                <a:srgbClr val="FF0000"/>
              </a:buClr>
              <a:buSzPct val="120000"/>
              <a:buFont typeface="Arial" panose="020B0604020202020204" pitchFamily="34" charset="0"/>
              <a:buChar char="•"/>
            </a:pPr>
            <a:r>
              <a:rPr lang="en-US" sz="2000" dirty="0" smtClean="0">
                <a:solidFill>
                  <a:srgbClr val="0000FF"/>
                </a:solidFill>
              </a:rPr>
              <a:t>What are the relations between process temperature and the structure microstructure and the chemical properties of the products generated</a:t>
            </a:r>
            <a:r>
              <a:rPr lang="en-US" sz="2000" b="1" dirty="0" smtClean="0">
                <a:solidFill>
                  <a:srgbClr val="0000FF"/>
                </a:solidFill>
              </a:rPr>
              <a:t>?</a:t>
            </a:r>
            <a:endParaRPr lang="en-US" sz="2000" b="1" dirty="0">
              <a:solidFill>
                <a:srgbClr val="0000FF"/>
              </a:solidFill>
            </a:endParaRPr>
          </a:p>
        </p:txBody>
      </p:sp>
      <p:grpSp>
        <p:nvGrpSpPr>
          <p:cNvPr id="7171" name="Group 60"/>
          <p:cNvGrpSpPr>
            <a:grpSpLocks noChangeAspect="1"/>
          </p:cNvGrpSpPr>
          <p:nvPr/>
        </p:nvGrpSpPr>
        <p:grpSpPr bwMode="auto">
          <a:xfrm>
            <a:off x="1547664" y="3645024"/>
            <a:ext cx="5794995" cy="2679701"/>
            <a:chOff x="747742" y="2966479"/>
            <a:chExt cx="7243763" cy="3349625"/>
          </a:xfrm>
        </p:grpSpPr>
        <p:sp>
          <p:nvSpPr>
            <p:cNvPr id="7" name="Rectangle 6"/>
            <p:cNvSpPr/>
            <p:nvPr/>
          </p:nvSpPr>
          <p:spPr>
            <a:xfrm>
              <a:off x="2740054" y="3414154"/>
              <a:ext cx="2819400" cy="14478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an 7"/>
            <p:cNvSpPr/>
            <p:nvPr/>
          </p:nvSpPr>
          <p:spPr>
            <a:xfrm rot="5400000">
              <a:off x="3921154" y="2309254"/>
              <a:ext cx="533400" cy="3657601"/>
            </a:xfrm>
            <a:prstGeom prst="can">
              <a:avLst>
                <a:gd name="adj" fmla="val 1371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a:off x="1292254" y="4144404"/>
              <a:ext cx="1066800" cy="1587"/>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175" name="Group 9"/>
            <p:cNvGrpSpPr>
              <a:grpSpLocks/>
            </p:cNvGrpSpPr>
            <p:nvPr/>
          </p:nvGrpSpPr>
          <p:grpSpPr bwMode="auto">
            <a:xfrm>
              <a:off x="3578255" y="4053916"/>
              <a:ext cx="1066800" cy="350838"/>
              <a:chOff x="3581400" y="4548350"/>
              <a:chExt cx="1066800" cy="349470"/>
            </a:xfrm>
          </p:grpSpPr>
          <p:sp>
            <p:nvSpPr>
              <p:cNvPr id="11" name="Flowchart: Connector 10"/>
              <p:cNvSpPr/>
              <p:nvPr/>
            </p:nvSpPr>
            <p:spPr>
              <a:xfrm>
                <a:off x="3668712" y="4746014"/>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lowchart: Connector 11"/>
              <p:cNvSpPr/>
              <p:nvPr/>
            </p:nvSpPr>
            <p:spPr>
              <a:xfrm>
                <a:off x="3821112" y="4746014"/>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lowchart: Connector 12"/>
              <p:cNvSpPr/>
              <p:nvPr/>
            </p:nvSpPr>
            <p:spPr>
              <a:xfrm>
                <a:off x="3744912" y="4821917"/>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lowchart: Connector 13"/>
              <p:cNvSpPr/>
              <p:nvPr/>
            </p:nvSpPr>
            <p:spPr>
              <a:xfrm>
                <a:off x="3744912" y="4708063"/>
                <a:ext cx="76200" cy="77484"/>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lowchart: Connector 14"/>
              <p:cNvSpPr/>
              <p:nvPr/>
            </p:nvSpPr>
            <p:spPr>
              <a:xfrm>
                <a:off x="4278312" y="4746014"/>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lowchart: Connector 15"/>
              <p:cNvSpPr/>
              <p:nvPr/>
            </p:nvSpPr>
            <p:spPr>
              <a:xfrm>
                <a:off x="4049712" y="4821917"/>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lowchart: Connector 16"/>
              <p:cNvSpPr/>
              <p:nvPr/>
            </p:nvSpPr>
            <p:spPr>
              <a:xfrm>
                <a:off x="4506912" y="4746014"/>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lowchart: Connector 17"/>
              <p:cNvSpPr/>
              <p:nvPr/>
            </p:nvSpPr>
            <p:spPr>
              <a:xfrm>
                <a:off x="4125912" y="4668530"/>
                <a:ext cx="76200" cy="77485"/>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lowchart: Connector 18"/>
              <p:cNvSpPr/>
              <p:nvPr/>
            </p:nvSpPr>
            <p:spPr>
              <a:xfrm>
                <a:off x="3897312" y="4668530"/>
                <a:ext cx="76200" cy="77485"/>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Flowchart: Connector 19"/>
              <p:cNvSpPr/>
              <p:nvPr/>
            </p:nvSpPr>
            <p:spPr>
              <a:xfrm>
                <a:off x="3973512" y="4746014"/>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lowchart: Connector 20"/>
              <p:cNvSpPr/>
              <p:nvPr/>
            </p:nvSpPr>
            <p:spPr>
              <a:xfrm>
                <a:off x="4202112" y="4746014"/>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Flowchart: Connector 21"/>
              <p:cNvSpPr/>
              <p:nvPr/>
            </p:nvSpPr>
            <p:spPr>
              <a:xfrm>
                <a:off x="4354512" y="4746014"/>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Flowchart: Connector 22"/>
              <p:cNvSpPr/>
              <p:nvPr/>
            </p:nvSpPr>
            <p:spPr>
              <a:xfrm>
                <a:off x="4354512" y="4821917"/>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Flowchart: Connector 23"/>
              <p:cNvSpPr/>
              <p:nvPr/>
            </p:nvSpPr>
            <p:spPr>
              <a:xfrm>
                <a:off x="4430712" y="4668530"/>
                <a:ext cx="76200" cy="77485"/>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lowchart: Connector 24"/>
              <p:cNvSpPr/>
              <p:nvPr/>
            </p:nvSpPr>
            <p:spPr>
              <a:xfrm>
                <a:off x="3821112" y="4624253"/>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Flowchart: Connector 25"/>
              <p:cNvSpPr/>
              <p:nvPr/>
            </p:nvSpPr>
            <p:spPr>
              <a:xfrm>
                <a:off x="4049712" y="4668530"/>
                <a:ext cx="76200" cy="77485"/>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lowchart: Connector 26"/>
              <p:cNvSpPr/>
              <p:nvPr/>
            </p:nvSpPr>
            <p:spPr>
              <a:xfrm>
                <a:off x="4125912" y="4746014"/>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lowchart: Connector 27"/>
              <p:cNvSpPr/>
              <p:nvPr/>
            </p:nvSpPr>
            <p:spPr>
              <a:xfrm>
                <a:off x="4475162" y="4810847"/>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Flowchart: Connector 28"/>
              <p:cNvSpPr/>
              <p:nvPr/>
            </p:nvSpPr>
            <p:spPr>
              <a:xfrm>
                <a:off x="4278312" y="4636903"/>
                <a:ext cx="76200" cy="77485"/>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Flowchart: Connector 29"/>
              <p:cNvSpPr/>
              <p:nvPr/>
            </p:nvSpPr>
            <p:spPr>
              <a:xfrm>
                <a:off x="3906837" y="4801360"/>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Flowchart: Connector 30"/>
              <p:cNvSpPr/>
              <p:nvPr/>
            </p:nvSpPr>
            <p:spPr>
              <a:xfrm>
                <a:off x="3646487" y="4647973"/>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Flowchart: Connector 31"/>
              <p:cNvSpPr/>
              <p:nvPr/>
            </p:nvSpPr>
            <p:spPr>
              <a:xfrm>
                <a:off x="4214812" y="4821917"/>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lowchart: Connector 32"/>
              <p:cNvSpPr/>
              <p:nvPr/>
            </p:nvSpPr>
            <p:spPr>
              <a:xfrm>
                <a:off x="3962399" y="4583139"/>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Flowchart: Connector 33"/>
              <p:cNvSpPr/>
              <p:nvPr/>
            </p:nvSpPr>
            <p:spPr>
              <a:xfrm>
                <a:off x="3613149" y="4810847"/>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Flowchart: Connector 34"/>
              <p:cNvSpPr/>
              <p:nvPr/>
            </p:nvSpPr>
            <p:spPr>
              <a:xfrm>
                <a:off x="4551362" y="4659042"/>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lowchart: Connector 35"/>
              <p:cNvSpPr/>
              <p:nvPr/>
            </p:nvSpPr>
            <p:spPr>
              <a:xfrm>
                <a:off x="4135437" y="4810847"/>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Flowchart: Connector 36"/>
              <p:cNvSpPr/>
              <p:nvPr/>
            </p:nvSpPr>
            <p:spPr>
              <a:xfrm>
                <a:off x="4049712" y="4572070"/>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Flowchart: Connector 37"/>
              <p:cNvSpPr/>
              <p:nvPr/>
            </p:nvSpPr>
            <p:spPr>
              <a:xfrm>
                <a:off x="3757612" y="4592627"/>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Flowchart: Connector 38"/>
              <p:cNvSpPr/>
              <p:nvPr/>
            </p:nvSpPr>
            <p:spPr>
              <a:xfrm>
                <a:off x="4125912" y="4592627"/>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Flowchart: Connector 39"/>
              <p:cNvSpPr/>
              <p:nvPr/>
            </p:nvSpPr>
            <p:spPr>
              <a:xfrm>
                <a:off x="4332287" y="4583139"/>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Flowchart: Connector 40"/>
              <p:cNvSpPr/>
              <p:nvPr/>
            </p:nvSpPr>
            <p:spPr>
              <a:xfrm>
                <a:off x="4430712" y="4592627"/>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Flowchart: Connector 41"/>
              <p:cNvSpPr/>
              <p:nvPr/>
            </p:nvSpPr>
            <p:spPr>
              <a:xfrm>
                <a:off x="3898899" y="4548350"/>
                <a:ext cx="76200" cy="7590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Flowchart: Process 42"/>
              <p:cNvSpPr/>
              <p:nvPr/>
            </p:nvSpPr>
            <p:spPr>
              <a:xfrm>
                <a:off x="3581399" y="4668530"/>
                <a:ext cx="1066800" cy="229290"/>
              </a:xfrm>
              <a:prstGeom prst="flowChartProcess">
                <a:avLst/>
              </a:prstGeom>
              <a:solidFill>
                <a:schemeClr val="tx1">
                  <a:lumMod val="50000"/>
                  <a:lumOff val="50000"/>
                  <a:alpha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44" name="Straight Arrow Connector 43"/>
            <p:cNvCxnSpPr/>
            <p:nvPr/>
          </p:nvCxnSpPr>
          <p:spPr>
            <a:xfrm rot="5400000">
              <a:off x="6481793" y="4484129"/>
              <a:ext cx="687387" cy="1587"/>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Can 44"/>
            <p:cNvSpPr/>
            <p:nvPr/>
          </p:nvSpPr>
          <p:spPr>
            <a:xfrm>
              <a:off x="6702455" y="4803216"/>
              <a:ext cx="228600" cy="1143000"/>
            </a:xfrm>
            <a:prstGeom prst="can">
              <a:avLst>
                <a:gd name="adj" fmla="val 52336"/>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Can 45"/>
            <p:cNvSpPr/>
            <p:nvPr/>
          </p:nvSpPr>
          <p:spPr>
            <a:xfrm>
              <a:off x="7426355" y="4828616"/>
              <a:ext cx="228600" cy="1143000"/>
            </a:xfrm>
            <a:prstGeom prst="can">
              <a:avLst>
                <a:gd name="adj" fmla="val 52336"/>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7" name="Straight Arrow Connector 46"/>
            <p:cNvCxnSpPr>
              <a:stCxn id="45" idx="3"/>
            </p:cNvCxnSpPr>
            <p:nvPr/>
          </p:nvCxnSpPr>
          <p:spPr>
            <a:xfrm rot="5400000">
              <a:off x="6632605" y="6127191"/>
              <a:ext cx="365125" cy="3175"/>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016655" y="4123766"/>
              <a:ext cx="796925" cy="12700"/>
            </a:xfrm>
            <a:prstGeom prst="straightConnector1">
              <a:avLst/>
            </a:prstGeom>
            <a:ln w="254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6200000" flipV="1">
              <a:off x="6301611" y="5431073"/>
              <a:ext cx="1738313" cy="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6815168" y="6311341"/>
              <a:ext cx="365125" cy="4763"/>
            </a:xfrm>
            <a:prstGeom prst="straightConnector1">
              <a:avLst/>
            </a:prstGeom>
            <a:ln w="254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7156480" y="4568266"/>
              <a:ext cx="366713" cy="4763"/>
            </a:xfrm>
            <a:prstGeom prst="straightConnector1">
              <a:avLst/>
            </a:prstGeom>
            <a:ln w="254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16200000" flipH="1">
              <a:off x="7339836" y="4757973"/>
              <a:ext cx="396875" cy="4762"/>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7624793" y="5838266"/>
              <a:ext cx="366712" cy="635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186" name="TextBox 49"/>
            <p:cNvSpPr txBox="1">
              <a:spLocks noChangeArrowheads="1"/>
            </p:cNvSpPr>
            <p:nvPr/>
          </p:nvSpPr>
          <p:spPr bwMode="auto">
            <a:xfrm>
              <a:off x="6958276" y="3958666"/>
              <a:ext cx="848792" cy="461665"/>
            </a:xfrm>
            <a:prstGeom prst="rect">
              <a:avLst/>
            </a:prstGeom>
            <a:noFill/>
            <a:ln w="9525">
              <a:noFill/>
              <a:miter lim="800000"/>
              <a:headEnd/>
              <a:tailEnd/>
            </a:ln>
          </p:spPr>
          <p:txBody>
            <a:bodyPr wrap="none">
              <a:spAutoFit/>
            </a:bodyPr>
            <a:lstStyle/>
            <a:p>
              <a:r>
                <a:rPr lang="en-AU" dirty="0" smtClean="0"/>
                <a:t>Traps</a:t>
              </a:r>
              <a:endParaRPr lang="en-AU" dirty="0"/>
            </a:p>
          </p:txBody>
        </p:sp>
        <p:sp>
          <p:nvSpPr>
            <p:cNvPr id="7187" name="TextBox 50"/>
            <p:cNvSpPr txBox="1">
              <a:spLocks noChangeArrowheads="1"/>
            </p:cNvSpPr>
            <p:nvPr/>
          </p:nvSpPr>
          <p:spPr bwMode="auto">
            <a:xfrm>
              <a:off x="2854355" y="2966479"/>
              <a:ext cx="1795129" cy="461665"/>
            </a:xfrm>
            <a:prstGeom prst="rect">
              <a:avLst/>
            </a:prstGeom>
            <a:noFill/>
            <a:ln w="9525">
              <a:noFill/>
              <a:miter lim="800000"/>
              <a:headEnd/>
              <a:tailEnd/>
            </a:ln>
          </p:spPr>
          <p:txBody>
            <a:bodyPr wrap="none">
              <a:spAutoFit/>
            </a:bodyPr>
            <a:lstStyle/>
            <a:p>
              <a:r>
                <a:rPr lang="en-AU" dirty="0" smtClean="0"/>
                <a:t>Tubular Oven</a:t>
              </a:r>
              <a:endParaRPr lang="en-US" dirty="0"/>
            </a:p>
          </p:txBody>
        </p:sp>
        <p:sp>
          <p:nvSpPr>
            <p:cNvPr id="7188" name="TextBox 51"/>
            <p:cNvSpPr txBox="1">
              <a:spLocks noChangeArrowheads="1"/>
            </p:cNvSpPr>
            <p:nvPr/>
          </p:nvSpPr>
          <p:spPr bwMode="auto">
            <a:xfrm>
              <a:off x="747742" y="3612591"/>
              <a:ext cx="1454150" cy="339725"/>
            </a:xfrm>
            <a:prstGeom prst="rect">
              <a:avLst/>
            </a:prstGeom>
            <a:noFill/>
            <a:ln w="9525">
              <a:noFill/>
              <a:miter lim="800000"/>
              <a:headEnd/>
              <a:tailEnd/>
            </a:ln>
          </p:spPr>
          <p:txBody>
            <a:bodyPr wrap="none">
              <a:spAutoFit/>
            </a:bodyPr>
            <a:lstStyle/>
            <a:p>
              <a:r>
                <a:rPr lang="en-AU"/>
                <a:t>N</a:t>
              </a:r>
              <a:r>
                <a:rPr lang="en-AU" baseline="-25000"/>
                <a:t>2</a:t>
              </a:r>
              <a:r>
                <a:rPr lang="en-AU"/>
                <a:t>, Ar, CH</a:t>
              </a:r>
              <a:r>
                <a:rPr lang="en-AU" baseline="-25000"/>
                <a:t>4</a:t>
              </a:r>
              <a:r>
                <a:rPr lang="en-AU"/>
                <a:t> …</a:t>
              </a:r>
              <a:endParaRPr lang="en-US"/>
            </a:p>
          </p:txBody>
        </p:sp>
        <p:sp>
          <p:nvSpPr>
            <p:cNvPr id="7189" name="TextBox 52"/>
            <p:cNvSpPr txBox="1">
              <a:spLocks noChangeArrowheads="1"/>
            </p:cNvSpPr>
            <p:nvPr/>
          </p:nvSpPr>
          <p:spPr bwMode="auto">
            <a:xfrm>
              <a:off x="2988400" y="5207797"/>
              <a:ext cx="2888179" cy="807913"/>
            </a:xfrm>
            <a:prstGeom prst="rect">
              <a:avLst/>
            </a:prstGeom>
            <a:noFill/>
            <a:ln w="9525">
              <a:noFill/>
              <a:miter lim="800000"/>
              <a:headEnd/>
              <a:tailEnd/>
            </a:ln>
          </p:spPr>
          <p:txBody>
            <a:bodyPr wrap="square">
              <a:spAutoFit/>
            </a:bodyPr>
            <a:lstStyle/>
            <a:p>
              <a:r>
                <a:rPr lang="en-AU" dirty="0" smtClean="0"/>
                <a:t>Cs</a:t>
              </a:r>
              <a:r>
                <a:rPr lang="en-AU" dirty="0"/>
                <a:t>, </a:t>
              </a:r>
              <a:r>
                <a:rPr lang="en-AU" dirty="0" err="1"/>
                <a:t>Sr</a:t>
              </a:r>
              <a:r>
                <a:rPr lang="en-AU" dirty="0"/>
                <a:t>, Co </a:t>
              </a:r>
              <a:r>
                <a:rPr lang="en-AU" dirty="0" smtClean="0"/>
                <a:t>y Ni-saturated resins</a:t>
              </a:r>
              <a:endParaRPr lang="en-AU" dirty="0"/>
            </a:p>
          </p:txBody>
        </p:sp>
        <p:cxnSp>
          <p:nvCxnSpPr>
            <p:cNvPr id="58" name="Straight Arrow Connector 57"/>
            <p:cNvCxnSpPr/>
            <p:nvPr/>
          </p:nvCxnSpPr>
          <p:spPr bwMode="auto">
            <a:xfrm flipV="1">
              <a:off x="3557617" y="4426979"/>
              <a:ext cx="390525" cy="747712"/>
            </a:xfrm>
            <a:prstGeom prst="straightConnector1">
              <a:avLst/>
            </a:prstGeom>
            <a:noFill/>
            <a:ln w="19050" cap="flat" cmpd="sng" algn="ctr">
              <a:solidFill>
                <a:schemeClr val="accent6"/>
              </a:solidFill>
              <a:prstDash val="solid"/>
              <a:round/>
              <a:headEnd type="none" w="med" len="med"/>
              <a:tailEnd type="arrow"/>
            </a:ln>
            <a:effectLst/>
          </p:spPr>
        </p:cxnSp>
      </p:grpSp>
      <p:sp>
        <p:nvSpPr>
          <p:cNvPr id="57" name="TextBox 56"/>
          <p:cNvSpPr txBox="1"/>
          <p:nvPr/>
        </p:nvSpPr>
        <p:spPr>
          <a:xfrm>
            <a:off x="423995" y="3126159"/>
            <a:ext cx="2686954" cy="461665"/>
          </a:xfrm>
          <a:prstGeom prst="rect">
            <a:avLst/>
          </a:prstGeom>
          <a:noFill/>
        </p:spPr>
        <p:txBody>
          <a:bodyPr wrap="none">
            <a:spAutoFit/>
          </a:bodyPr>
          <a:lstStyle/>
          <a:p>
            <a:pPr>
              <a:defRPr/>
            </a:pPr>
            <a:r>
              <a:rPr lang="en-US" sz="2400" b="1" dirty="0" smtClean="0">
                <a:solidFill>
                  <a:schemeClr val="accent6">
                    <a:lumMod val="75000"/>
                  </a:schemeClr>
                </a:solidFill>
              </a:rPr>
              <a:t>Experimental Setup</a:t>
            </a:r>
            <a:endParaRPr lang="en-US" sz="2400" b="1" dirty="0">
              <a:solidFill>
                <a:schemeClr val="accent6">
                  <a:lumMod val="75000"/>
                </a:schemeClr>
              </a:solidFill>
            </a:endParaRP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12</a:t>
            </a:fld>
            <a:endParaRPr lang="en-US"/>
          </a:p>
        </p:txBody>
      </p:sp>
    </p:spTree>
    <p:extLst>
      <p:ext uri="{BB962C8B-B14F-4D97-AF65-F5344CB8AC3E}">
        <p14:creationId xmlns:p14="http://schemas.microsoft.com/office/powerpoint/2010/main" val="10043524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rgbClr val="FFC000"/>
            </a:gs>
            <a:gs pos="15000">
              <a:schemeClr val="bg1"/>
            </a:gs>
          </a:gsLst>
          <a:lin ang="5400000" scaled="0"/>
        </a:gradFill>
        <a:effectLst/>
      </p:bgPr>
    </p:bg>
    <p:spTree>
      <p:nvGrpSpPr>
        <p:cNvPr id="1" name=""/>
        <p:cNvGrpSpPr/>
        <p:nvPr/>
      </p:nvGrpSpPr>
      <p:grpSpPr>
        <a:xfrm>
          <a:off x="0" y="0"/>
          <a:ext cx="0" cy="0"/>
          <a:chOff x="0" y="0"/>
          <a:chExt cx="0" cy="0"/>
        </a:xfrm>
      </p:grpSpPr>
      <p:grpSp>
        <p:nvGrpSpPr>
          <p:cNvPr id="16" name="Group 15"/>
          <p:cNvGrpSpPr>
            <a:grpSpLocks noChangeAspect="1"/>
          </p:cNvGrpSpPr>
          <p:nvPr/>
        </p:nvGrpSpPr>
        <p:grpSpPr>
          <a:xfrm>
            <a:off x="6146387" y="836712"/>
            <a:ext cx="2746093" cy="3168353"/>
            <a:chOff x="6343133" y="991703"/>
            <a:chExt cx="2549347" cy="2941354"/>
          </a:xfrm>
        </p:grpSpPr>
        <p:pic>
          <p:nvPicPr>
            <p:cNvPr id="33" name="Picture 12" descr="C:\CNEA\Data\SEM\VL47E 600oC\edax VL47E 600oC_SE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133" y="991704"/>
              <a:ext cx="1261156" cy="9852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C:\CNEA\Data\SEM\VL47E 600oC\edax VL47E 600oC_Sr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7139" y="991703"/>
              <a:ext cx="1261156" cy="9852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CNEA\Data\SEM\VL47E 600oC\edax VL47E 600oC_Co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4450" y="1968401"/>
              <a:ext cx="1261156" cy="9852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CNEA\Data\SEM\VL47E 600oC\edax VL47E 600oC_Cs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3133" y="2947778"/>
              <a:ext cx="1261156" cy="9852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CNEA\Data\SEM\VL47E 600oC\edax VL47E 600oC_Ni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1192" y="1968401"/>
              <a:ext cx="1261156" cy="9852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3" descr="C:\CNEA\Data\SEM\VL47E 600oC\edax VL47E 600oC_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5209" y="2947778"/>
              <a:ext cx="1261156" cy="98527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7288627" y="2947778"/>
              <a:ext cx="308669" cy="286532"/>
            </a:xfrm>
            <a:prstGeom prst="rect">
              <a:avLst/>
            </a:prstGeom>
            <a:noFill/>
          </p:spPr>
          <p:txBody>
            <a:bodyPr wrap="none" rtlCol="0">
              <a:spAutoFit/>
            </a:bodyPr>
            <a:lstStyle/>
            <a:p>
              <a:r>
                <a:rPr lang="es-ES" b="1" dirty="0" smtClean="0">
                  <a:solidFill>
                    <a:srgbClr val="0000FF"/>
                  </a:solidFill>
                </a:rPr>
                <a:t>Cs</a:t>
              </a:r>
              <a:endParaRPr lang="en-US" b="1" dirty="0">
                <a:solidFill>
                  <a:srgbClr val="0000FF"/>
                </a:solidFill>
              </a:endParaRPr>
            </a:p>
          </p:txBody>
        </p:sp>
        <p:sp>
          <p:nvSpPr>
            <p:cNvPr id="37" name="TextBox 36"/>
            <p:cNvSpPr txBox="1"/>
            <p:nvPr/>
          </p:nvSpPr>
          <p:spPr>
            <a:xfrm>
              <a:off x="8603415" y="2947778"/>
              <a:ext cx="227832" cy="286532"/>
            </a:xfrm>
            <a:prstGeom prst="rect">
              <a:avLst/>
            </a:prstGeom>
            <a:noFill/>
          </p:spPr>
          <p:txBody>
            <a:bodyPr wrap="none" rtlCol="0">
              <a:spAutoFit/>
            </a:bodyPr>
            <a:lstStyle/>
            <a:p>
              <a:r>
                <a:rPr lang="es-ES" b="1" dirty="0">
                  <a:solidFill>
                    <a:srgbClr val="D60093"/>
                  </a:solidFill>
                </a:rPr>
                <a:t>S</a:t>
              </a:r>
              <a:endParaRPr lang="en-US" b="1" dirty="0">
                <a:solidFill>
                  <a:srgbClr val="D60093"/>
                </a:solidFill>
              </a:endParaRPr>
            </a:p>
          </p:txBody>
        </p:sp>
        <p:sp>
          <p:nvSpPr>
            <p:cNvPr id="38" name="TextBox 37"/>
            <p:cNvSpPr txBox="1"/>
            <p:nvPr/>
          </p:nvSpPr>
          <p:spPr>
            <a:xfrm>
              <a:off x="8538983" y="1004786"/>
              <a:ext cx="291257" cy="286532"/>
            </a:xfrm>
            <a:prstGeom prst="rect">
              <a:avLst/>
            </a:prstGeom>
            <a:noFill/>
          </p:spPr>
          <p:txBody>
            <a:bodyPr wrap="none" rtlCol="0">
              <a:spAutoFit/>
            </a:bodyPr>
            <a:lstStyle/>
            <a:p>
              <a:r>
                <a:rPr lang="es-ES" b="1" dirty="0" smtClean="0">
                  <a:solidFill>
                    <a:schemeClr val="accent2">
                      <a:lumMod val="75000"/>
                    </a:schemeClr>
                  </a:solidFill>
                </a:rPr>
                <a:t>Sr</a:t>
              </a:r>
              <a:endParaRPr lang="en-US" b="1" dirty="0">
                <a:solidFill>
                  <a:schemeClr val="accent2">
                    <a:lumMod val="75000"/>
                  </a:schemeClr>
                </a:solidFill>
              </a:endParaRPr>
            </a:p>
          </p:txBody>
        </p:sp>
        <p:sp>
          <p:nvSpPr>
            <p:cNvPr id="39" name="TextBox 38"/>
            <p:cNvSpPr txBox="1"/>
            <p:nvPr/>
          </p:nvSpPr>
          <p:spPr>
            <a:xfrm>
              <a:off x="7311930" y="1981484"/>
              <a:ext cx="304937" cy="286532"/>
            </a:xfrm>
            <a:prstGeom prst="rect">
              <a:avLst/>
            </a:prstGeom>
            <a:noFill/>
          </p:spPr>
          <p:txBody>
            <a:bodyPr wrap="none" rtlCol="0">
              <a:spAutoFit/>
            </a:bodyPr>
            <a:lstStyle/>
            <a:p>
              <a:r>
                <a:rPr lang="es-ES" b="1" dirty="0" smtClean="0">
                  <a:solidFill>
                    <a:schemeClr val="accent3">
                      <a:lumMod val="50000"/>
                    </a:schemeClr>
                  </a:solidFill>
                </a:rPr>
                <a:t>Ni</a:t>
              </a:r>
              <a:endParaRPr lang="en-US" b="1" dirty="0">
                <a:solidFill>
                  <a:schemeClr val="accent3">
                    <a:lumMod val="50000"/>
                  </a:schemeClr>
                </a:solidFill>
              </a:endParaRPr>
            </a:p>
          </p:txBody>
        </p:sp>
        <p:sp>
          <p:nvSpPr>
            <p:cNvPr id="40" name="TextBox 39"/>
            <p:cNvSpPr txBox="1"/>
            <p:nvPr/>
          </p:nvSpPr>
          <p:spPr>
            <a:xfrm>
              <a:off x="8558939" y="1981484"/>
              <a:ext cx="333541" cy="286532"/>
            </a:xfrm>
            <a:prstGeom prst="rect">
              <a:avLst/>
            </a:prstGeom>
            <a:noFill/>
          </p:spPr>
          <p:txBody>
            <a:bodyPr wrap="none" rtlCol="0">
              <a:spAutoFit/>
            </a:bodyPr>
            <a:lstStyle/>
            <a:p>
              <a:r>
                <a:rPr lang="es-ES" b="1" dirty="0" smtClean="0">
                  <a:solidFill>
                    <a:schemeClr val="accent5">
                      <a:lumMod val="75000"/>
                    </a:schemeClr>
                  </a:solidFill>
                </a:rPr>
                <a:t>Co</a:t>
              </a:r>
              <a:endParaRPr lang="en-US" b="1" dirty="0">
                <a:solidFill>
                  <a:schemeClr val="accent5">
                    <a:lumMod val="75000"/>
                  </a:schemeClr>
                </a:solidFill>
              </a:endParaRPr>
            </a:p>
          </p:txBody>
        </p:sp>
      </p:grpSp>
      <p:pic>
        <p:nvPicPr>
          <p:cNvPr id="6" name="Picture 5"/>
          <p:cNvPicPr>
            <a:picLocks noChangeAspect="1" noChangeArrowheads="1"/>
          </p:cNvPicPr>
          <p:nvPr/>
        </p:nvPicPr>
        <p:blipFill>
          <a:blip r:embed="rId9" cstate="print"/>
          <a:srcRect/>
          <a:stretch>
            <a:fillRect/>
          </a:stretch>
        </p:blipFill>
        <p:spPr bwMode="auto">
          <a:xfrm>
            <a:off x="251520" y="3429000"/>
            <a:ext cx="3816424" cy="2296247"/>
          </a:xfrm>
          <a:prstGeom prst="rect">
            <a:avLst/>
          </a:prstGeom>
          <a:noFill/>
          <a:ln w="9525" algn="ctr">
            <a:noFill/>
            <a:miter lim="800000"/>
            <a:headEnd/>
            <a:tailEnd/>
          </a:ln>
        </p:spPr>
      </p:pic>
      <p:pic>
        <p:nvPicPr>
          <p:cNvPr id="5" name="Picture 2"/>
          <p:cNvPicPr>
            <a:picLocks noChangeAspect="1" noChangeArrowheads="1"/>
          </p:cNvPicPr>
          <p:nvPr/>
        </p:nvPicPr>
        <p:blipFill>
          <a:blip r:embed="rId10" cstate="print"/>
          <a:srcRect/>
          <a:stretch>
            <a:fillRect/>
          </a:stretch>
        </p:blipFill>
        <p:spPr bwMode="auto">
          <a:xfrm>
            <a:off x="3419872" y="1319780"/>
            <a:ext cx="2620271" cy="1965204"/>
          </a:xfrm>
          <a:prstGeom prst="rect">
            <a:avLst/>
          </a:prstGeom>
          <a:noFill/>
          <a:ln w="9525">
            <a:noFill/>
            <a:miter lim="800000"/>
            <a:headEnd/>
            <a:tailEnd/>
          </a:ln>
        </p:spPr>
      </p:pic>
      <p:pic>
        <p:nvPicPr>
          <p:cNvPr id="33794" name="Picture 2" descr="http://www.sagisa.com/images/dow/ion-exchange-resins-spares.jpg"/>
          <p:cNvPicPr>
            <a:picLocks noChangeAspect="1" noChangeArrowheads="1"/>
          </p:cNvPicPr>
          <p:nvPr/>
        </p:nvPicPr>
        <p:blipFill rotWithShape="1">
          <a:blip r:embed="rId11">
            <a:extLst>
              <a:ext uri="{28A0092B-C50C-407E-A947-70E740481C1C}">
                <a14:useLocalDpi xmlns:a14="http://schemas.microsoft.com/office/drawing/2010/main" val="0"/>
              </a:ext>
            </a:extLst>
          </a:blip>
          <a:srcRect l="3642" t="1" r="28241" b="40453"/>
          <a:stretch/>
        </p:blipFill>
        <p:spPr bwMode="auto">
          <a:xfrm>
            <a:off x="174639" y="1319809"/>
            <a:ext cx="2237121" cy="19556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2492904" y="2255913"/>
            <a:ext cx="784799" cy="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11760" y="1632967"/>
            <a:ext cx="865943" cy="584775"/>
          </a:xfrm>
          <a:prstGeom prst="rect">
            <a:avLst/>
          </a:prstGeom>
          <a:noFill/>
        </p:spPr>
        <p:txBody>
          <a:bodyPr wrap="none" rtlCol="0">
            <a:spAutoFit/>
          </a:bodyPr>
          <a:lstStyle/>
          <a:p>
            <a:r>
              <a:rPr lang="en-NZ" sz="3200" b="1" dirty="0" smtClean="0">
                <a:solidFill>
                  <a:schemeClr val="tx1">
                    <a:lumMod val="50000"/>
                    <a:lumOff val="50000"/>
                  </a:schemeClr>
                </a:solidFill>
                <a:latin typeface="Arial"/>
                <a:cs typeface="Arial"/>
                <a:sym typeface="Symbol"/>
              </a:rPr>
              <a:t>,</a:t>
            </a:r>
            <a:r>
              <a:rPr lang="en-NZ" b="1" dirty="0" smtClean="0">
                <a:solidFill>
                  <a:schemeClr val="tx1">
                    <a:lumMod val="50000"/>
                    <a:lumOff val="50000"/>
                  </a:schemeClr>
                </a:solidFill>
                <a:latin typeface="Arial"/>
                <a:cs typeface="Arial"/>
                <a:sym typeface="Symbol"/>
              </a:rPr>
              <a:t> N</a:t>
            </a:r>
            <a:r>
              <a:rPr lang="en-NZ" b="1" baseline="-25000" dirty="0" smtClean="0">
                <a:solidFill>
                  <a:schemeClr val="tx1">
                    <a:lumMod val="50000"/>
                    <a:lumOff val="50000"/>
                  </a:schemeClr>
                </a:solidFill>
                <a:latin typeface="Arial"/>
                <a:cs typeface="Arial"/>
                <a:sym typeface="Symbol"/>
              </a:rPr>
              <a:t>2</a:t>
            </a:r>
            <a:endParaRPr lang="en-NZ" b="1" baseline="-25000" dirty="0">
              <a:solidFill>
                <a:schemeClr val="tx1">
                  <a:lumMod val="50000"/>
                  <a:lumOff val="50000"/>
                </a:schemeClr>
              </a:solidFill>
            </a:endParaRPr>
          </a:p>
        </p:txBody>
      </p:sp>
      <p:sp>
        <p:nvSpPr>
          <p:cNvPr id="10" name="TextBox 9"/>
          <p:cNvSpPr txBox="1"/>
          <p:nvPr/>
        </p:nvSpPr>
        <p:spPr>
          <a:xfrm>
            <a:off x="61620" y="116632"/>
            <a:ext cx="8136586" cy="523220"/>
          </a:xfrm>
          <a:prstGeom prst="rect">
            <a:avLst/>
          </a:prstGeom>
          <a:noFill/>
        </p:spPr>
        <p:txBody>
          <a:bodyPr wrap="none" rtlCol="0">
            <a:spAutoFit/>
          </a:bodyPr>
          <a:lstStyle/>
          <a:p>
            <a:r>
              <a:rPr lang="es-AR" sz="2800" b="1" dirty="0" err="1" smtClean="0">
                <a:solidFill>
                  <a:schemeClr val="accent6">
                    <a:lumMod val="50000"/>
                  </a:schemeClr>
                </a:solidFill>
                <a:latin typeface="Arial" panose="020B0604020202020204" pitchFamily="34" charset="0"/>
                <a:cs typeface="Arial" panose="020B0604020202020204" pitchFamily="34" charset="0"/>
              </a:rPr>
              <a:t>Thermal</a:t>
            </a:r>
            <a:r>
              <a:rPr lang="es-AR" sz="2800" b="1" dirty="0" smtClean="0">
                <a:solidFill>
                  <a:schemeClr val="accent6">
                    <a:lumMod val="50000"/>
                  </a:schemeClr>
                </a:solidFill>
                <a:latin typeface="Arial" panose="020B0604020202020204" pitchFamily="34" charset="0"/>
                <a:cs typeface="Arial" panose="020B0604020202020204" pitchFamily="34" charset="0"/>
              </a:rPr>
              <a:t> </a:t>
            </a:r>
            <a:r>
              <a:rPr lang="es-AR" sz="2800" b="1" dirty="0" err="1" smtClean="0">
                <a:solidFill>
                  <a:schemeClr val="accent6">
                    <a:lumMod val="50000"/>
                  </a:schemeClr>
                </a:solidFill>
                <a:latin typeface="Arial" panose="020B0604020202020204" pitchFamily="34" charset="0"/>
                <a:cs typeface="Arial" panose="020B0604020202020204" pitchFamily="34" charset="0"/>
              </a:rPr>
              <a:t>Treatment</a:t>
            </a:r>
            <a:r>
              <a:rPr lang="es-AR" sz="2800" b="1" dirty="0" smtClean="0">
                <a:solidFill>
                  <a:schemeClr val="accent6">
                    <a:lumMod val="50000"/>
                  </a:schemeClr>
                </a:solidFill>
                <a:latin typeface="Arial" panose="020B0604020202020204" pitchFamily="34" charset="0"/>
                <a:cs typeface="Arial" panose="020B0604020202020204" pitchFamily="34" charset="0"/>
              </a:rPr>
              <a:t> of </a:t>
            </a:r>
            <a:r>
              <a:rPr lang="es-AR" sz="2800" b="1" dirty="0" err="1" smtClean="0">
                <a:solidFill>
                  <a:schemeClr val="accent6">
                    <a:lumMod val="50000"/>
                  </a:schemeClr>
                </a:solidFill>
                <a:latin typeface="Arial" panose="020B0604020202020204" pitchFamily="34" charset="0"/>
                <a:cs typeface="Arial" panose="020B0604020202020204" pitchFamily="34" charset="0"/>
              </a:rPr>
              <a:t>Cation</a:t>
            </a:r>
            <a:r>
              <a:rPr lang="es-AR" sz="2800" b="1" dirty="0" smtClean="0">
                <a:solidFill>
                  <a:schemeClr val="accent6">
                    <a:lumMod val="50000"/>
                  </a:schemeClr>
                </a:solidFill>
                <a:latin typeface="Arial" panose="020B0604020202020204" pitchFamily="34" charset="0"/>
                <a:cs typeface="Arial" panose="020B0604020202020204" pitchFamily="34" charset="0"/>
              </a:rPr>
              <a:t> Exchange </a:t>
            </a:r>
            <a:r>
              <a:rPr lang="es-AR" sz="2800" b="1" dirty="0" err="1" smtClean="0">
                <a:solidFill>
                  <a:schemeClr val="accent6">
                    <a:lumMod val="50000"/>
                  </a:schemeClr>
                </a:solidFill>
                <a:latin typeface="Arial" panose="020B0604020202020204" pitchFamily="34" charset="0"/>
                <a:cs typeface="Arial" panose="020B0604020202020204" pitchFamily="34" charset="0"/>
              </a:rPr>
              <a:t>Resins</a:t>
            </a:r>
            <a:endParaRPr lang="en-NZ" sz="2800" b="1" dirty="0">
              <a:solidFill>
                <a:schemeClr val="accent6">
                  <a:lumMod val="50000"/>
                </a:schemeClr>
              </a:solidFill>
              <a:latin typeface="Arial" panose="020B0604020202020204" pitchFamily="34" charset="0"/>
              <a:cs typeface="Arial" panose="020B0604020202020204" pitchFamily="34" charset="0"/>
            </a:endParaRPr>
          </a:p>
        </p:txBody>
      </p:sp>
      <p:sp>
        <p:nvSpPr>
          <p:cNvPr id="2" name="TextBox 1"/>
          <p:cNvSpPr txBox="1"/>
          <p:nvPr/>
        </p:nvSpPr>
        <p:spPr>
          <a:xfrm>
            <a:off x="174639" y="930206"/>
            <a:ext cx="3781484" cy="338554"/>
          </a:xfrm>
          <a:prstGeom prst="rect">
            <a:avLst/>
          </a:prstGeom>
          <a:noFill/>
        </p:spPr>
        <p:txBody>
          <a:bodyPr wrap="none" rtlCol="0">
            <a:spAutoFit/>
          </a:bodyPr>
          <a:lstStyle/>
          <a:p>
            <a:r>
              <a:rPr lang="es-AR" sz="1600" dirty="0" smtClean="0">
                <a:solidFill>
                  <a:srgbClr val="0000FF"/>
                </a:solidFill>
              </a:rPr>
              <a:t>Cation </a:t>
            </a:r>
            <a:r>
              <a:rPr lang="es-AR" sz="1600" dirty="0" err="1" smtClean="0">
                <a:solidFill>
                  <a:srgbClr val="0000FF"/>
                </a:solidFill>
              </a:rPr>
              <a:t>exchange</a:t>
            </a:r>
            <a:r>
              <a:rPr lang="es-AR" sz="1600" dirty="0" smtClean="0">
                <a:solidFill>
                  <a:srgbClr val="0000FF"/>
                </a:solidFill>
              </a:rPr>
              <a:t> </a:t>
            </a:r>
            <a:r>
              <a:rPr lang="es-AR" sz="1600" dirty="0" err="1" smtClean="0">
                <a:solidFill>
                  <a:srgbClr val="0000FF"/>
                </a:solidFill>
              </a:rPr>
              <a:t>resin</a:t>
            </a:r>
            <a:r>
              <a:rPr lang="es-AR" sz="1600" dirty="0">
                <a:solidFill>
                  <a:srgbClr val="0000FF"/>
                </a:solidFill>
              </a:rPr>
              <a:t> </a:t>
            </a:r>
            <a:r>
              <a:rPr lang="es-AR" sz="1200" dirty="0" smtClean="0">
                <a:solidFill>
                  <a:srgbClr val="0000FF"/>
                </a:solidFill>
              </a:rPr>
              <a:t>(</a:t>
            </a:r>
            <a:r>
              <a:rPr lang="es-AR" sz="1200" dirty="0" err="1" smtClean="0">
                <a:solidFill>
                  <a:srgbClr val="0000FF"/>
                </a:solidFill>
              </a:rPr>
              <a:t>Lewatit</a:t>
            </a:r>
            <a:r>
              <a:rPr lang="es-AR" sz="1200" dirty="0" smtClean="0">
                <a:solidFill>
                  <a:srgbClr val="0000FF"/>
                </a:solidFill>
                <a:latin typeface="Calibri"/>
              </a:rPr>
              <a:t>®</a:t>
            </a:r>
            <a:r>
              <a:rPr lang="es-AR" sz="1200" dirty="0" smtClean="0">
                <a:solidFill>
                  <a:srgbClr val="0000FF"/>
                </a:solidFill>
              </a:rPr>
              <a:t> </a:t>
            </a:r>
            <a:r>
              <a:rPr lang="es-AR" sz="1200" dirty="0" err="1" smtClean="0">
                <a:solidFill>
                  <a:srgbClr val="0000FF"/>
                </a:solidFill>
              </a:rPr>
              <a:t>MonoPlus</a:t>
            </a:r>
            <a:r>
              <a:rPr lang="es-AR" sz="1200" dirty="0" smtClean="0">
                <a:solidFill>
                  <a:srgbClr val="0000FF"/>
                </a:solidFill>
              </a:rPr>
              <a:t> S100H)</a:t>
            </a:r>
            <a:endParaRPr lang="en-NZ" sz="1200" dirty="0">
              <a:solidFill>
                <a:srgbClr val="0000FF"/>
              </a:solidFill>
            </a:endParaRPr>
          </a:p>
        </p:txBody>
      </p:sp>
      <p:cxnSp>
        <p:nvCxnSpPr>
          <p:cNvPr id="4" name="Straight Arrow Connector 3"/>
          <p:cNvCxnSpPr/>
          <p:nvPr/>
        </p:nvCxnSpPr>
        <p:spPr>
          <a:xfrm>
            <a:off x="4710560" y="1949528"/>
            <a:ext cx="543377" cy="119066"/>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232671" y="1856785"/>
            <a:ext cx="375424" cy="338554"/>
          </a:xfrm>
          <a:prstGeom prst="rect">
            <a:avLst/>
          </a:prstGeom>
          <a:noFill/>
        </p:spPr>
        <p:txBody>
          <a:bodyPr wrap="none" rtlCol="0">
            <a:spAutoFit/>
          </a:bodyPr>
          <a:lstStyle/>
          <a:p>
            <a:r>
              <a:rPr lang="en-US" sz="1600" b="1" dirty="0" smtClean="0">
                <a:solidFill>
                  <a:srgbClr val="FFFF00"/>
                </a:solidFill>
              </a:rPr>
              <a:t>Cs</a:t>
            </a:r>
            <a:endParaRPr lang="en-US" sz="1600" b="1" dirty="0">
              <a:solidFill>
                <a:srgbClr val="FFFF00"/>
              </a:solidFill>
            </a:endParaRPr>
          </a:p>
        </p:txBody>
      </p:sp>
      <p:sp>
        <p:nvSpPr>
          <p:cNvPr id="26" name="TextBox 25"/>
          <p:cNvSpPr txBox="1"/>
          <p:nvPr/>
        </p:nvSpPr>
        <p:spPr>
          <a:xfrm>
            <a:off x="6155068" y="850805"/>
            <a:ext cx="1199118" cy="307777"/>
          </a:xfrm>
          <a:prstGeom prst="rect">
            <a:avLst/>
          </a:prstGeom>
          <a:noFill/>
        </p:spPr>
        <p:txBody>
          <a:bodyPr wrap="square" rtlCol="0">
            <a:spAutoFit/>
          </a:bodyPr>
          <a:lstStyle/>
          <a:p>
            <a:r>
              <a:rPr lang="es-AR" sz="1400" dirty="0" smtClean="0">
                <a:solidFill>
                  <a:schemeClr val="bg1"/>
                </a:solidFill>
                <a:latin typeface="Arial" panose="020B0604020202020204" pitchFamily="34" charset="0"/>
                <a:cs typeface="Arial" panose="020B0604020202020204" pitchFamily="34" charset="0"/>
              </a:rPr>
              <a:t>600 </a:t>
            </a:r>
            <a:r>
              <a:rPr lang="es-AR" sz="1400" baseline="30000" dirty="0" err="1" smtClean="0">
                <a:solidFill>
                  <a:schemeClr val="bg1"/>
                </a:solidFill>
                <a:latin typeface="Arial" panose="020B0604020202020204" pitchFamily="34" charset="0"/>
                <a:cs typeface="Arial" panose="020B0604020202020204" pitchFamily="34" charset="0"/>
              </a:rPr>
              <a:t>o</a:t>
            </a:r>
            <a:r>
              <a:rPr lang="es-AR" sz="1400" dirty="0" err="1" smtClean="0">
                <a:solidFill>
                  <a:schemeClr val="bg1"/>
                </a:solidFill>
                <a:latin typeface="Arial" panose="020B0604020202020204" pitchFamily="34" charset="0"/>
                <a:cs typeface="Arial" panose="020B0604020202020204" pitchFamily="34" charset="0"/>
              </a:rPr>
              <a:t>C</a:t>
            </a:r>
            <a:r>
              <a:rPr lang="es-AR" sz="1400" dirty="0" smtClean="0">
                <a:solidFill>
                  <a:schemeClr val="bg1"/>
                </a:solidFill>
                <a:latin typeface="Arial" panose="020B0604020202020204" pitchFamily="34" charset="0"/>
                <a:cs typeface="Arial" panose="020B0604020202020204" pitchFamily="34" charset="0"/>
              </a:rPr>
              <a:t>/N</a:t>
            </a:r>
            <a:r>
              <a:rPr lang="es-AR" sz="1400" baseline="-25000" dirty="0" smtClean="0">
                <a:solidFill>
                  <a:schemeClr val="bg1"/>
                </a:solidFill>
                <a:latin typeface="Arial" panose="020B0604020202020204" pitchFamily="34" charset="0"/>
                <a:cs typeface="Arial" panose="020B0604020202020204" pitchFamily="34" charset="0"/>
              </a:rPr>
              <a:t>2</a:t>
            </a:r>
            <a:endParaRPr lang="es-AR" sz="1400" dirty="0">
              <a:solidFill>
                <a:schemeClr val="bg1"/>
              </a:solidFill>
              <a:latin typeface="Arial" panose="020B0604020202020204" pitchFamily="34" charset="0"/>
              <a:cs typeface="Arial" panose="020B0604020202020204" pitchFamily="34" charset="0"/>
            </a:endParaRPr>
          </a:p>
        </p:txBody>
      </p:sp>
      <p:sp>
        <p:nvSpPr>
          <p:cNvPr id="41" name="TextBox 40"/>
          <p:cNvSpPr txBox="1"/>
          <p:nvPr/>
        </p:nvSpPr>
        <p:spPr>
          <a:xfrm>
            <a:off x="2470214" y="2391618"/>
            <a:ext cx="930063" cy="307777"/>
          </a:xfrm>
          <a:prstGeom prst="rect">
            <a:avLst/>
          </a:prstGeom>
          <a:noFill/>
        </p:spPr>
        <p:txBody>
          <a:bodyPr wrap="none" rtlCol="0">
            <a:spAutoFit/>
          </a:bodyPr>
          <a:lstStyle/>
          <a:p>
            <a:r>
              <a:rPr lang="es-AR" sz="1400" b="1" dirty="0" smtClean="0">
                <a:solidFill>
                  <a:schemeClr val="tx1">
                    <a:lumMod val="50000"/>
                    <a:lumOff val="50000"/>
                  </a:schemeClr>
                </a:solidFill>
              </a:rPr>
              <a:t>10 </a:t>
            </a:r>
            <a:r>
              <a:rPr lang="es-AR" sz="1400" b="1" baseline="30000" dirty="0" err="1" smtClean="0">
                <a:solidFill>
                  <a:schemeClr val="tx1">
                    <a:lumMod val="50000"/>
                    <a:lumOff val="50000"/>
                  </a:schemeClr>
                </a:solidFill>
              </a:rPr>
              <a:t>o</a:t>
            </a:r>
            <a:r>
              <a:rPr lang="es-AR" sz="1400" b="1" dirty="0" err="1" smtClean="0">
                <a:solidFill>
                  <a:schemeClr val="tx1">
                    <a:lumMod val="50000"/>
                    <a:lumOff val="50000"/>
                  </a:schemeClr>
                </a:solidFill>
              </a:rPr>
              <a:t>C</a:t>
            </a:r>
            <a:r>
              <a:rPr lang="es-AR" sz="1400" b="1" dirty="0" smtClean="0">
                <a:solidFill>
                  <a:schemeClr val="tx1">
                    <a:lumMod val="50000"/>
                    <a:lumOff val="50000"/>
                  </a:schemeClr>
                </a:solidFill>
              </a:rPr>
              <a:t>/min</a:t>
            </a:r>
          </a:p>
        </p:txBody>
      </p:sp>
      <p:sp>
        <p:nvSpPr>
          <p:cNvPr id="11" name="Footer Placeholder 10"/>
          <p:cNvSpPr>
            <a:spLocks noGrp="1"/>
          </p:cNvSpPr>
          <p:nvPr>
            <p:ph type="ftr" sz="quarter" idx="11"/>
          </p:nvPr>
        </p:nvSpPr>
        <p:spPr/>
        <p:txBody>
          <a:bodyPr/>
          <a:lstStyle/>
          <a:p>
            <a:r>
              <a:rPr lang="en-US" smtClean="0"/>
              <a:t>Luca - MRS 2017</a:t>
            </a:r>
            <a:endParaRPr lang="en-US"/>
          </a:p>
        </p:txBody>
      </p:sp>
      <p:sp>
        <p:nvSpPr>
          <p:cNvPr id="12" name="Slide Number Placeholder 11"/>
          <p:cNvSpPr>
            <a:spLocks noGrp="1"/>
          </p:cNvSpPr>
          <p:nvPr>
            <p:ph type="sldNum" sz="quarter" idx="12"/>
          </p:nvPr>
        </p:nvSpPr>
        <p:spPr/>
        <p:txBody>
          <a:bodyPr/>
          <a:lstStyle/>
          <a:p>
            <a:fld id="{C3305951-25B3-468C-8F5A-DB64291C3F1E}" type="slidenum">
              <a:rPr lang="en-US" smtClean="0"/>
              <a:pPr/>
              <a:t>13</a:t>
            </a:fld>
            <a:endParaRPr lang="en-US"/>
          </a:p>
        </p:txBody>
      </p:sp>
      <p:sp>
        <p:nvSpPr>
          <p:cNvPr id="29" name="Text Box 16"/>
          <p:cNvSpPr txBox="1">
            <a:spLocks noChangeArrowheads="1"/>
          </p:cNvSpPr>
          <p:nvPr/>
        </p:nvSpPr>
        <p:spPr bwMode="auto">
          <a:xfrm>
            <a:off x="289087" y="5877272"/>
            <a:ext cx="3250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600">
                <a:solidFill>
                  <a:srgbClr val="0000FF"/>
                </a:solidFill>
                <a:latin typeface="Arial" pitchFamily="34" charset="0"/>
              </a:defRPr>
            </a:lvl1pPr>
            <a:lvl2pPr marL="742950" indent="-285750">
              <a:defRPr sz="1600">
                <a:solidFill>
                  <a:srgbClr val="0000FF"/>
                </a:solidFill>
                <a:latin typeface="Arial" pitchFamily="34" charset="0"/>
              </a:defRPr>
            </a:lvl2pPr>
            <a:lvl3pPr marL="1143000" indent="-228600">
              <a:defRPr sz="1600">
                <a:solidFill>
                  <a:srgbClr val="0000FF"/>
                </a:solidFill>
                <a:latin typeface="Arial" pitchFamily="34" charset="0"/>
              </a:defRPr>
            </a:lvl3pPr>
            <a:lvl4pPr marL="1600200" indent="-228600">
              <a:defRPr sz="1600">
                <a:solidFill>
                  <a:srgbClr val="0000FF"/>
                </a:solidFill>
                <a:latin typeface="Arial" pitchFamily="34" charset="0"/>
              </a:defRPr>
            </a:lvl4pPr>
            <a:lvl5pPr marL="2057400" indent="-22860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r>
              <a:rPr lang="en-AU" altLang="en-US" sz="1400" dirty="0" smtClean="0">
                <a:solidFill>
                  <a:srgbClr val="FF3399"/>
                </a:solidFill>
              </a:rPr>
              <a:t>Luca </a:t>
            </a:r>
            <a:r>
              <a:rPr lang="en-AU" altLang="en-US" sz="1400" i="1" dirty="0">
                <a:solidFill>
                  <a:srgbClr val="FF3399"/>
                </a:solidFill>
              </a:rPr>
              <a:t>et al.</a:t>
            </a:r>
            <a:r>
              <a:rPr lang="en-AU" altLang="en-US" sz="1400" dirty="0">
                <a:solidFill>
                  <a:srgbClr val="FF3399"/>
                </a:solidFill>
              </a:rPr>
              <a:t> </a:t>
            </a:r>
            <a:r>
              <a:rPr lang="en-AU" altLang="en-US" sz="1400" i="1" dirty="0" smtClean="0">
                <a:solidFill>
                  <a:srgbClr val="FF3399"/>
                </a:solidFill>
              </a:rPr>
              <a:t>J. </a:t>
            </a:r>
            <a:r>
              <a:rPr lang="en-AU" altLang="en-US" sz="1400" i="1" dirty="0" err="1" smtClean="0">
                <a:solidFill>
                  <a:srgbClr val="FF3399"/>
                </a:solidFill>
              </a:rPr>
              <a:t>Nucl</a:t>
            </a:r>
            <a:r>
              <a:rPr lang="en-AU" altLang="en-US" sz="1400" i="1" dirty="0" smtClean="0">
                <a:solidFill>
                  <a:srgbClr val="FF3399"/>
                </a:solidFill>
              </a:rPr>
              <a:t>. Mater.</a:t>
            </a:r>
            <a:r>
              <a:rPr lang="en-AU" altLang="en-US" sz="1400" dirty="0" smtClean="0">
                <a:solidFill>
                  <a:srgbClr val="FF3399"/>
                </a:solidFill>
              </a:rPr>
              <a:t> </a:t>
            </a:r>
            <a:r>
              <a:rPr lang="en-AU" altLang="en-US" sz="1400" b="1" dirty="0" smtClean="0">
                <a:solidFill>
                  <a:srgbClr val="FF3399"/>
                </a:solidFill>
              </a:rPr>
              <a:t>2012,</a:t>
            </a:r>
            <a:r>
              <a:rPr lang="en-AU" altLang="en-US" sz="1400" dirty="0" smtClean="0">
                <a:solidFill>
                  <a:srgbClr val="FF3399"/>
                </a:solidFill>
              </a:rPr>
              <a:t> 4</a:t>
            </a:r>
            <a:r>
              <a:rPr lang="en-AU" altLang="en-US" sz="1400" i="1" dirty="0" smtClean="0">
                <a:solidFill>
                  <a:srgbClr val="FF3399"/>
                </a:solidFill>
              </a:rPr>
              <a:t>24,</a:t>
            </a:r>
            <a:r>
              <a:rPr lang="en-AU" altLang="en-US" sz="1400" dirty="0" smtClean="0">
                <a:solidFill>
                  <a:srgbClr val="FF3399"/>
                </a:solidFill>
              </a:rPr>
              <a:t> 1</a:t>
            </a:r>
            <a:endParaRPr lang="es-ES" altLang="en-US" sz="1400" dirty="0">
              <a:solidFill>
                <a:srgbClr val="FF3399"/>
              </a:solidFill>
            </a:endParaRPr>
          </a:p>
        </p:txBody>
      </p:sp>
      <p:sp>
        <p:nvSpPr>
          <p:cNvPr id="15" name="TextBox 14"/>
          <p:cNvSpPr txBox="1"/>
          <p:nvPr/>
        </p:nvSpPr>
        <p:spPr>
          <a:xfrm>
            <a:off x="281495" y="1319780"/>
            <a:ext cx="1986249" cy="307777"/>
          </a:xfrm>
          <a:prstGeom prst="rect">
            <a:avLst/>
          </a:prstGeom>
          <a:noFill/>
        </p:spPr>
        <p:txBody>
          <a:bodyPr wrap="none" rtlCol="0">
            <a:spAutoFit/>
          </a:bodyPr>
          <a:lstStyle/>
          <a:p>
            <a:r>
              <a:rPr lang="es-ES" sz="1400" b="1" dirty="0" smtClean="0">
                <a:solidFill>
                  <a:schemeClr val="bg1"/>
                </a:solidFill>
              </a:rPr>
              <a:t>Cs, Sr, Co &amp; Ni-</a:t>
            </a:r>
            <a:r>
              <a:rPr lang="es-ES" sz="1400" b="1" dirty="0" err="1" smtClean="0">
                <a:solidFill>
                  <a:schemeClr val="bg1"/>
                </a:solidFill>
              </a:rPr>
              <a:t>saturated</a:t>
            </a:r>
            <a:endParaRPr lang="en-US" sz="1400" b="1" dirty="0">
              <a:solidFill>
                <a:schemeClr val="bg1"/>
              </a:solidFill>
            </a:endParaRPr>
          </a:p>
        </p:txBody>
      </p:sp>
      <p:grpSp>
        <p:nvGrpSpPr>
          <p:cNvPr id="19" name="Group 18"/>
          <p:cNvGrpSpPr/>
          <p:nvPr/>
        </p:nvGrpSpPr>
        <p:grpSpPr>
          <a:xfrm>
            <a:off x="3216548" y="3611518"/>
            <a:ext cx="5675932" cy="2841818"/>
            <a:chOff x="3216548" y="3611518"/>
            <a:chExt cx="5675932" cy="2841818"/>
          </a:xfrm>
        </p:grpSpPr>
        <p:pic>
          <p:nvPicPr>
            <p:cNvPr id="7" name="Picture 10"/>
            <p:cNvPicPr>
              <a:picLocks noChangeAspect="1" noChangeArrowheads="1"/>
            </p:cNvPicPr>
            <p:nvPr/>
          </p:nvPicPr>
          <p:blipFill>
            <a:blip r:embed="rId12" cstate="print"/>
            <a:srcRect/>
            <a:stretch>
              <a:fillRect/>
            </a:stretch>
          </p:blipFill>
          <p:spPr bwMode="auto">
            <a:xfrm>
              <a:off x="5436096" y="4090574"/>
              <a:ext cx="3456384" cy="2362762"/>
            </a:xfrm>
            <a:prstGeom prst="rect">
              <a:avLst/>
            </a:prstGeom>
            <a:noFill/>
            <a:ln w="9525">
              <a:noFill/>
              <a:miter lim="800000"/>
              <a:headEnd/>
              <a:tailEnd/>
            </a:ln>
          </p:spPr>
        </p:pic>
        <p:cxnSp>
          <p:nvCxnSpPr>
            <p:cNvPr id="14" name="Straight Arrow Connector 13"/>
            <p:cNvCxnSpPr/>
            <p:nvPr/>
          </p:nvCxnSpPr>
          <p:spPr>
            <a:xfrm>
              <a:off x="3216548" y="4857201"/>
              <a:ext cx="2037389" cy="4147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216548" y="3611518"/>
              <a:ext cx="0" cy="1711237"/>
            </a:xfrm>
            <a:prstGeom prst="straightConnector1">
              <a:avLst/>
            </a:prstGeom>
            <a:ln w="1905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56879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rgbClr val="FFC000"/>
            </a:gs>
            <a:gs pos="15000">
              <a:schemeClr val="bg1"/>
            </a:gs>
          </a:gsLst>
          <a:lin ang="5400000" scaled="0"/>
        </a:gradFill>
        <a:effectLst/>
      </p:bgPr>
    </p:bg>
    <p:spTree>
      <p:nvGrpSpPr>
        <p:cNvPr id="1" name=""/>
        <p:cNvGrpSpPr/>
        <p:nvPr/>
      </p:nvGrpSpPr>
      <p:grpSpPr>
        <a:xfrm>
          <a:off x="0" y="0"/>
          <a:ext cx="0" cy="0"/>
          <a:chOff x="0" y="0"/>
          <a:chExt cx="0" cy="0"/>
        </a:xfrm>
      </p:grpSpPr>
      <p:pic>
        <p:nvPicPr>
          <p:cNvPr id="40962" name="Picture 2" descr="C:\images\photos\2014\20140122_1626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3828" y="3837032"/>
            <a:ext cx="2932924" cy="21996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40756" y="1254801"/>
            <a:ext cx="5067417" cy="1631216"/>
          </a:xfrm>
          <a:prstGeom prst="rect">
            <a:avLst/>
          </a:prstGeom>
          <a:noFill/>
        </p:spPr>
        <p:txBody>
          <a:bodyPr wrap="square" rtlCol="0">
            <a:spAutoFit/>
          </a:bodyPr>
          <a:lstStyle/>
          <a:p>
            <a:r>
              <a:rPr lang="es-ES" sz="2000" b="1" dirty="0" err="1" smtClean="0">
                <a:solidFill>
                  <a:srgbClr val="0000FF"/>
                </a:solidFill>
              </a:rPr>
              <a:t>What</a:t>
            </a:r>
            <a:r>
              <a:rPr lang="es-ES" sz="2000" b="1" dirty="0" smtClean="0">
                <a:solidFill>
                  <a:srgbClr val="0000FF"/>
                </a:solidFill>
              </a:rPr>
              <a:t> are </a:t>
            </a:r>
            <a:r>
              <a:rPr lang="es-ES" sz="2000" b="1" dirty="0" err="1" smtClean="0">
                <a:solidFill>
                  <a:srgbClr val="0000FF"/>
                </a:solidFill>
              </a:rPr>
              <a:t>the</a:t>
            </a:r>
            <a:r>
              <a:rPr lang="es-ES" sz="2000" b="1" dirty="0" smtClean="0">
                <a:solidFill>
                  <a:srgbClr val="0000FF"/>
                </a:solidFill>
              </a:rPr>
              <a:t> </a:t>
            </a:r>
            <a:r>
              <a:rPr lang="es-ES" sz="2000" b="1" dirty="0" err="1" smtClean="0">
                <a:solidFill>
                  <a:srgbClr val="0000FF"/>
                </a:solidFill>
              </a:rPr>
              <a:t>chemical</a:t>
            </a:r>
            <a:r>
              <a:rPr lang="es-ES" sz="2000" b="1" dirty="0" smtClean="0">
                <a:solidFill>
                  <a:srgbClr val="0000FF"/>
                </a:solidFill>
              </a:rPr>
              <a:t> </a:t>
            </a:r>
            <a:r>
              <a:rPr lang="es-ES" sz="2000" b="1" dirty="0" err="1" smtClean="0">
                <a:solidFill>
                  <a:srgbClr val="0000FF"/>
                </a:solidFill>
              </a:rPr>
              <a:t>caracteristics</a:t>
            </a:r>
            <a:r>
              <a:rPr lang="es-ES" sz="2000" b="1" dirty="0" smtClean="0">
                <a:solidFill>
                  <a:srgbClr val="0000FF"/>
                </a:solidFill>
              </a:rPr>
              <a:t> of </a:t>
            </a:r>
            <a:r>
              <a:rPr lang="es-ES" sz="2000" b="1" dirty="0" err="1" smtClean="0">
                <a:solidFill>
                  <a:srgbClr val="0000FF"/>
                </a:solidFill>
              </a:rPr>
              <a:t>resins</a:t>
            </a:r>
            <a:r>
              <a:rPr lang="es-ES" sz="2000" b="1" dirty="0" smtClean="0">
                <a:solidFill>
                  <a:srgbClr val="0000FF"/>
                </a:solidFill>
              </a:rPr>
              <a:t> pyrolyzed at </a:t>
            </a:r>
            <a:r>
              <a:rPr lang="es-ES" sz="2000" b="1" dirty="0" err="1" smtClean="0">
                <a:solidFill>
                  <a:srgbClr val="0000FF"/>
                </a:solidFill>
              </a:rPr>
              <a:t>low</a:t>
            </a:r>
            <a:r>
              <a:rPr lang="es-ES" sz="2000" b="1" dirty="0" smtClean="0">
                <a:solidFill>
                  <a:srgbClr val="0000FF"/>
                </a:solidFill>
              </a:rPr>
              <a:t> </a:t>
            </a:r>
            <a:r>
              <a:rPr lang="es-ES" sz="2000" b="1" dirty="0" err="1" smtClean="0">
                <a:solidFill>
                  <a:srgbClr val="0000FF"/>
                </a:solidFill>
              </a:rPr>
              <a:t>temperature</a:t>
            </a:r>
            <a:r>
              <a:rPr lang="es-ES" sz="2000" b="1" dirty="0" smtClean="0">
                <a:solidFill>
                  <a:srgbClr val="0000FF"/>
                </a:solidFill>
              </a:rPr>
              <a:t>?</a:t>
            </a:r>
          </a:p>
          <a:p>
            <a:endParaRPr lang="es-ES" sz="2000" b="1" dirty="0">
              <a:solidFill>
                <a:srgbClr val="0000FF"/>
              </a:solidFill>
            </a:endParaRPr>
          </a:p>
          <a:p>
            <a:r>
              <a:rPr lang="es-ES" sz="2000" b="1" dirty="0" err="1" smtClean="0">
                <a:solidFill>
                  <a:srgbClr val="0000FF"/>
                </a:solidFill>
              </a:rPr>
              <a:t>How</a:t>
            </a:r>
            <a:r>
              <a:rPr lang="es-ES" sz="2000" b="1" dirty="0" smtClean="0">
                <a:solidFill>
                  <a:srgbClr val="0000FF"/>
                </a:solidFill>
              </a:rPr>
              <a:t> can </a:t>
            </a:r>
            <a:r>
              <a:rPr lang="es-ES" sz="2000" b="1" dirty="0" err="1" smtClean="0">
                <a:solidFill>
                  <a:srgbClr val="0000FF"/>
                </a:solidFill>
              </a:rPr>
              <a:t>we</a:t>
            </a:r>
            <a:r>
              <a:rPr lang="es-ES" sz="2000" b="1" dirty="0" smtClean="0">
                <a:solidFill>
                  <a:srgbClr val="0000FF"/>
                </a:solidFill>
              </a:rPr>
              <a:t> </a:t>
            </a:r>
            <a:r>
              <a:rPr lang="es-ES" sz="2000" b="1" dirty="0" err="1" smtClean="0">
                <a:solidFill>
                  <a:srgbClr val="0000FF"/>
                </a:solidFill>
              </a:rPr>
              <a:t>modify</a:t>
            </a:r>
            <a:r>
              <a:rPr lang="es-ES" sz="2000" b="1" dirty="0" smtClean="0">
                <a:solidFill>
                  <a:srgbClr val="0000FF"/>
                </a:solidFill>
              </a:rPr>
              <a:t> </a:t>
            </a:r>
            <a:r>
              <a:rPr lang="es-ES" sz="2000" b="1" dirty="0" err="1" smtClean="0">
                <a:solidFill>
                  <a:srgbClr val="0000FF"/>
                </a:solidFill>
              </a:rPr>
              <a:t>these</a:t>
            </a:r>
            <a:r>
              <a:rPr lang="es-ES" sz="2000" b="1" dirty="0" smtClean="0">
                <a:solidFill>
                  <a:srgbClr val="0000FF"/>
                </a:solidFill>
              </a:rPr>
              <a:t> </a:t>
            </a:r>
            <a:r>
              <a:rPr lang="es-ES" sz="2000" b="1" dirty="0" err="1" smtClean="0">
                <a:solidFill>
                  <a:srgbClr val="0000FF"/>
                </a:solidFill>
              </a:rPr>
              <a:t>products</a:t>
            </a:r>
            <a:r>
              <a:rPr lang="es-ES" sz="2000" b="1" dirty="0" smtClean="0">
                <a:solidFill>
                  <a:srgbClr val="0000FF"/>
                </a:solidFill>
              </a:rPr>
              <a:t> in </a:t>
            </a:r>
            <a:r>
              <a:rPr lang="es-ES" sz="2000" b="1" dirty="0" err="1" smtClean="0">
                <a:solidFill>
                  <a:srgbClr val="0000FF"/>
                </a:solidFill>
              </a:rPr>
              <a:t>order</a:t>
            </a:r>
            <a:r>
              <a:rPr lang="es-ES" sz="2000" b="1" dirty="0" smtClean="0">
                <a:solidFill>
                  <a:srgbClr val="0000FF"/>
                </a:solidFill>
              </a:rPr>
              <a:t> to </a:t>
            </a:r>
            <a:r>
              <a:rPr lang="es-ES" sz="2000" b="1" dirty="0" err="1" smtClean="0">
                <a:solidFill>
                  <a:srgbClr val="0000FF"/>
                </a:solidFill>
              </a:rPr>
              <a:t>improve</a:t>
            </a:r>
            <a:r>
              <a:rPr lang="es-ES" sz="2000" b="1" dirty="0" smtClean="0">
                <a:solidFill>
                  <a:srgbClr val="0000FF"/>
                </a:solidFill>
              </a:rPr>
              <a:t> </a:t>
            </a:r>
            <a:r>
              <a:rPr lang="es-ES" sz="2000" b="1" dirty="0" err="1" smtClean="0">
                <a:solidFill>
                  <a:srgbClr val="0000FF"/>
                </a:solidFill>
              </a:rPr>
              <a:t>their</a:t>
            </a:r>
            <a:r>
              <a:rPr lang="es-ES" sz="2000" b="1" dirty="0" smtClean="0">
                <a:solidFill>
                  <a:srgbClr val="0000FF"/>
                </a:solidFill>
              </a:rPr>
              <a:t> performance?</a:t>
            </a:r>
            <a:endParaRPr lang="en-US" sz="2000" b="1" dirty="0">
              <a:solidFill>
                <a:srgbClr val="0000FF"/>
              </a:solidFill>
            </a:endParaRPr>
          </a:p>
        </p:txBody>
      </p:sp>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025" y="3212976"/>
            <a:ext cx="4340311" cy="328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467544" y="834679"/>
            <a:ext cx="1944216" cy="1946249"/>
            <a:chOff x="467544" y="834679"/>
            <a:chExt cx="1944216" cy="1946249"/>
          </a:xfrm>
        </p:grpSpPr>
        <p:sp>
          <p:nvSpPr>
            <p:cNvPr id="6" name="Oval 5"/>
            <p:cNvSpPr>
              <a:spLocks noChangeAspect="1"/>
            </p:cNvSpPr>
            <p:nvPr/>
          </p:nvSpPr>
          <p:spPr>
            <a:xfrm>
              <a:off x="467544" y="834679"/>
              <a:ext cx="1944216" cy="1946249"/>
            </a:xfrm>
            <a:prstGeom prst="ellipse">
              <a:avLst/>
            </a:prstGeom>
            <a:gradFill flip="none" rotWithShape="1">
              <a:gsLst>
                <a:gs pos="0">
                  <a:srgbClr val="000082"/>
                </a:gs>
                <a:gs pos="21000">
                  <a:srgbClr val="66008F"/>
                </a:gs>
                <a:gs pos="89999">
                  <a:srgbClr val="FF0000"/>
                </a:gs>
                <a:gs pos="100000">
                  <a:srgbClr val="FF82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Cs</a:t>
              </a:r>
              <a:endParaRPr lang="en-US" b="1" dirty="0"/>
            </a:p>
          </p:txBody>
        </p:sp>
        <p:sp>
          <p:nvSpPr>
            <p:cNvPr id="7" name="Oval 6"/>
            <p:cNvSpPr>
              <a:spLocks noChangeAspect="1"/>
            </p:cNvSpPr>
            <p:nvPr/>
          </p:nvSpPr>
          <p:spPr>
            <a:xfrm>
              <a:off x="1871700" y="882974"/>
              <a:ext cx="54006" cy="54006"/>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1961486" y="942691"/>
              <a:ext cx="54006" cy="54006"/>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2027755" y="984771"/>
              <a:ext cx="54006" cy="54006"/>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2027755" y="929441"/>
              <a:ext cx="54006" cy="54006"/>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2081761" y="1038777"/>
              <a:ext cx="54006" cy="54006"/>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2135767" y="1092945"/>
              <a:ext cx="54006" cy="54006"/>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2150098" y="1032813"/>
              <a:ext cx="54006" cy="54006"/>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264398" y="1254801"/>
              <a:ext cx="54006" cy="54006"/>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2321638" y="1368776"/>
              <a:ext cx="54006" cy="54006"/>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1493658" y="1086820"/>
              <a:ext cx="561100" cy="665961"/>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p:cNvCxnSpPr>
            <a:endCxn id="13" idx="7"/>
          </p:cNvCxnSpPr>
          <p:nvPr/>
        </p:nvCxnSpPr>
        <p:spPr>
          <a:xfrm flipH="1">
            <a:off x="2196195" y="823448"/>
            <a:ext cx="575834" cy="217274"/>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07704" y="528935"/>
            <a:ext cx="3245312" cy="338554"/>
          </a:xfrm>
          <a:prstGeom prst="rect">
            <a:avLst/>
          </a:prstGeom>
          <a:noFill/>
        </p:spPr>
        <p:txBody>
          <a:bodyPr wrap="none" rtlCol="0">
            <a:spAutoFit/>
          </a:bodyPr>
          <a:lstStyle/>
          <a:p>
            <a:r>
              <a:rPr lang="es-ES" sz="1600" b="1" dirty="0" smtClean="0">
                <a:solidFill>
                  <a:srgbClr val="0070C0"/>
                </a:solidFill>
              </a:rPr>
              <a:t>Fracción lixiviada Instantáneamente</a:t>
            </a:r>
            <a:endParaRPr lang="en-US" sz="1600" b="1" dirty="0">
              <a:solidFill>
                <a:srgbClr val="0070C0"/>
              </a:solidFill>
            </a:endParaRP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14</a:t>
            </a:fld>
            <a:endParaRPr lang="en-US"/>
          </a:p>
        </p:txBody>
      </p:sp>
    </p:spTree>
    <p:extLst>
      <p:ext uri="{BB962C8B-B14F-4D97-AF65-F5344CB8AC3E}">
        <p14:creationId xmlns:p14="http://schemas.microsoft.com/office/powerpoint/2010/main" val="17581565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rgbClr val="FFC000"/>
            </a:gs>
            <a:gs pos="15000">
              <a:schemeClr val="bg1"/>
            </a:gs>
          </a:gsLst>
          <a:lin ang="5400000" scaled="0"/>
        </a:gradFill>
        <a:effectLst/>
      </p:bgPr>
    </p:bg>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667" r="45196" b="12236"/>
          <a:stretch/>
        </p:blipFill>
        <p:spPr bwMode="auto">
          <a:xfrm>
            <a:off x="251519" y="644409"/>
            <a:ext cx="3003143" cy="173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3250" name="Group 53249"/>
          <p:cNvGrpSpPr>
            <a:grpSpLocks noChangeAspect="1"/>
          </p:cNvGrpSpPr>
          <p:nvPr/>
        </p:nvGrpSpPr>
        <p:grpSpPr>
          <a:xfrm>
            <a:off x="574615" y="4322592"/>
            <a:ext cx="7741801" cy="2157765"/>
            <a:chOff x="286583" y="4221088"/>
            <a:chExt cx="8730384" cy="2433299"/>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9709" y="4221088"/>
              <a:ext cx="4497258" cy="2433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583" y="4221088"/>
              <a:ext cx="4200338" cy="2433299"/>
            </a:xfrm>
            <a:prstGeom prst="rect">
              <a:avLst/>
            </a:prstGeom>
            <a:noFill/>
            <a:ln>
              <a:noFill/>
            </a:ln>
          </p:spPr>
        </p:pic>
      </p:grpSp>
      <p:sp>
        <p:nvSpPr>
          <p:cNvPr id="16" name="TextBox 15"/>
          <p:cNvSpPr txBox="1"/>
          <p:nvPr/>
        </p:nvSpPr>
        <p:spPr>
          <a:xfrm>
            <a:off x="2915816" y="110736"/>
            <a:ext cx="6117380" cy="523220"/>
          </a:xfrm>
          <a:prstGeom prst="rect">
            <a:avLst/>
          </a:prstGeom>
          <a:noFill/>
        </p:spPr>
        <p:txBody>
          <a:bodyPr wrap="none" rtlCol="0">
            <a:spAutoFit/>
          </a:bodyPr>
          <a:lstStyle/>
          <a:p>
            <a:r>
              <a:rPr lang="en-AU" sz="2800" b="1" dirty="0" smtClean="0">
                <a:solidFill>
                  <a:schemeClr val="accent6">
                    <a:lumMod val="50000"/>
                  </a:schemeClr>
                </a:solidFill>
                <a:latin typeface="Arial" panose="020B0604020202020204" pitchFamily="34" charset="0"/>
                <a:cs typeface="Arial" panose="020B0604020202020204" pitchFamily="34" charset="0"/>
              </a:rPr>
              <a:t>Leaching as a Function of Loading</a:t>
            </a:r>
            <a:endParaRPr lang="en-AU" sz="2800" b="1" dirty="0">
              <a:solidFill>
                <a:schemeClr val="accent6">
                  <a:lumMod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3203848" y="1456499"/>
            <a:ext cx="5773375" cy="400110"/>
          </a:xfrm>
          <a:prstGeom prst="rect">
            <a:avLst/>
          </a:prstGeom>
          <a:noFill/>
        </p:spPr>
        <p:txBody>
          <a:bodyPr wrap="none" rtlCol="0">
            <a:spAutoFit/>
          </a:bodyPr>
          <a:lstStyle/>
          <a:p>
            <a:r>
              <a:rPr lang="es-ES" sz="2000" dirty="0" smtClean="0">
                <a:solidFill>
                  <a:srgbClr val="FF0000"/>
                </a:solidFill>
              </a:rPr>
              <a:t>[</a:t>
            </a:r>
            <a:r>
              <a:rPr lang="es-ES" sz="2000" baseline="30000" dirty="0" smtClean="0">
                <a:solidFill>
                  <a:srgbClr val="FF0000"/>
                </a:solidFill>
              </a:rPr>
              <a:t>137</a:t>
            </a:r>
            <a:r>
              <a:rPr lang="es-ES" sz="2000" dirty="0" smtClean="0">
                <a:solidFill>
                  <a:srgbClr val="FF0000"/>
                </a:solidFill>
              </a:rPr>
              <a:t>Cs] of </a:t>
            </a:r>
            <a:r>
              <a:rPr lang="es-ES" sz="2000" dirty="0" err="1">
                <a:solidFill>
                  <a:srgbClr val="FF0000"/>
                </a:solidFill>
              </a:rPr>
              <a:t>Typical</a:t>
            </a:r>
            <a:r>
              <a:rPr lang="es-ES" sz="2000" dirty="0">
                <a:solidFill>
                  <a:srgbClr val="FF0000"/>
                </a:solidFill>
              </a:rPr>
              <a:t> </a:t>
            </a:r>
            <a:r>
              <a:rPr lang="es-ES" sz="2000" dirty="0" err="1">
                <a:solidFill>
                  <a:srgbClr val="FF0000"/>
                </a:solidFill>
              </a:rPr>
              <a:t>Spent</a:t>
            </a:r>
            <a:r>
              <a:rPr lang="es-ES" sz="2000" dirty="0">
                <a:solidFill>
                  <a:srgbClr val="FF0000"/>
                </a:solidFill>
              </a:rPr>
              <a:t> PHWR </a:t>
            </a:r>
            <a:r>
              <a:rPr lang="es-ES" sz="2000" dirty="0" err="1" smtClean="0">
                <a:solidFill>
                  <a:srgbClr val="FF0000"/>
                </a:solidFill>
              </a:rPr>
              <a:t>Resins</a:t>
            </a:r>
            <a:r>
              <a:rPr lang="es-ES" sz="2000" dirty="0" smtClean="0">
                <a:solidFill>
                  <a:srgbClr val="FF0000"/>
                </a:solidFill>
              </a:rPr>
              <a:t> </a:t>
            </a:r>
            <a:r>
              <a:rPr lang="es-ES" sz="2000" dirty="0" smtClean="0">
                <a:solidFill>
                  <a:srgbClr val="FF0000"/>
                </a:solidFill>
                <a:cs typeface="Arial"/>
                <a:sym typeface="Mathematica1"/>
              </a:rPr>
              <a:t></a:t>
            </a:r>
            <a:r>
              <a:rPr lang="es-ES" sz="2000" dirty="0" smtClean="0">
                <a:solidFill>
                  <a:srgbClr val="FF0000"/>
                </a:solidFill>
              </a:rPr>
              <a:t> 0.051 </a:t>
            </a:r>
            <a:r>
              <a:rPr lang="es-ES" sz="2000" dirty="0" err="1" smtClean="0">
                <a:solidFill>
                  <a:srgbClr val="FF0000"/>
                </a:solidFill>
              </a:rPr>
              <a:t>nmol</a:t>
            </a:r>
            <a:r>
              <a:rPr lang="es-ES" sz="2000" dirty="0" smtClean="0">
                <a:solidFill>
                  <a:srgbClr val="FF0000"/>
                </a:solidFill>
              </a:rPr>
              <a:t>/g</a:t>
            </a:r>
            <a:endParaRPr lang="es-ES" sz="2000" dirty="0">
              <a:solidFill>
                <a:srgbClr val="FF0000"/>
              </a:solidFill>
            </a:endParaRPr>
          </a:p>
        </p:txBody>
      </p:sp>
      <p:grpSp>
        <p:nvGrpSpPr>
          <p:cNvPr id="28" name="Group 27"/>
          <p:cNvGrpSpPr/>
          <p:nvPr/>
        </p:nvGrpSpPr>
        <p:grpSpPr>
          <a:xfrm>
            <a:off x="204243" y="1556792"/>
            <a:ext cx="2954552" cy="2724429"/>
            <a:chOff x="202739" y="1309589"/>
            <a:chExt cx="2954552" cy="2724429"/>
          </a:xfrm>
        </p:grpSpPr>
        <p:grpSp>
          <p:nvGrpSpPr>
            <p:cNvPr id="21" name="Group 20"/>
            <p:cNvGrpSpPr/>
            <p:nvPr/>
          </p:nvGrpSpPr>
          <p:grpSpPr>
            <a:xfrm>
              <a:off x="202739" y="2214666"/>
              <a:ext cx="2954552" cy="1819352"/>
              <a:chOff x="202739" y="2214666"/>
              <a:chExt cx="2954552" cy="1819352"/>
            </a:xfrm>
          </p:grpSpPr>
          <p:pic>
            <p:nvPicPr>
              <p:cNvPr id="6" name="Picture 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739" y="2214666"/>
                <a:ext cx="2954552" cy="1819352"/>
              </a:xfrm>
              <a:prstGeom prst="rect">
                <a:avLst/>
              </a:prstGeom>
              <a:noFill/>
              <a:ln>
                <a:noFill/>
              </a:ln>
            </p:spPr>
          </p:pic>
          <p:sp>
            <p:nvSpPr>
              <p:cNvPr id="2" name="TextBox 1"/>
              <p:cNvSpPr txBox="1"/>
              <p:nvPr/>
            </p:nvSpPr>
            <p:spPr>
              <a:xfrm>
                <a:off x="2267744" y="3212976"/>
                <a:ext cx="729687" cy="307777"/>
              </a:xfrm>
              <a:prstGeom prst="rect">
                <a:avLst/>
              </a:prstGeom>
              <a:noFill/>
            </p:spPr>
            <p:txBody>
              <a:bodyPr wrap="none" rtlCol="0">
                <a:spAutoFit/>
              </a:bodyPr>
              <a:lstStyle/>
              <a:p>
                <a:r>
                  <a:rPr lang="es-ES" sz="1400" b="1" dirty="0" smtClean="0">
                    <a:solidFill>
                      <a:srgbClr val="FF0000"/>
                    </a:solidFill>
                    <a:latin typeface="Arial" panose="020B0604020202020204" pitchFamily="34" charset="0"/>
                    <a:cs typeface="Arial" panose="020B0604020202020204" pitchFamily="34" charset="0"/>
                  </a:rPr>
                  <a:t>200 </a:t>
                </a:r>
                <a:r>
                  <a:rPr lang="es-ES" sz="1400" b="1" baseline="30000" dirty="0" err="1" smtClean="0">
                    <a:solidFill>
                      <a:srgbClr val="FF0000"/>
                    </a:solidFill>
                    <a:latin typeface="Arial" panose="020B0604020202020204" pitchFamily="34" charset="0"/>
                    <a:cs typeface="Arial" panose="020B0604020202020204" pitchFamily="34" charset="0"/>
                  </a:rPr>
                  <a:t>o</a:t>
                </a:r>
                <a:r>
                  <a:rPr lang="es-ES" sz="1400" b="1" dirty="0" err="1" smtClean="0">
                    <a:solidFill>
                      <a:srgbClr val="FF0000"/>
                    </a:solidFill>
                    <a:latin typeface="Arial" panose="020B0604020202020204" pitchFamily="34" charset="0"/>
                    <a:cs typeface="Arial" panose="020B0604020202020204" pitchFamily="34" charset="0"/>
                  </a:rPr>
                  <a:t>C</a:t>
                </a:r>
                <a:endParaRPr lang="en-US" sz="1400" b="1" dirty="0">
                  <a:solidFill>
                    <a:srgbClr val="FF0000"/>
                  </a:solidFill>
                  <a:latin typeface="Arial" panose="020B0604020202020204" pitchFamily="34" charset="0"/>
                  <a:cs typeface="Arial" panose="020B0604020202020204" pitchFamily="34" charset="0"/>
                </a:endParaRPr>
              </a:p>
            </p:txBody>
          </p:sp>
        </p:grpSp>
        <p:sp>
          <p:nvSpPr>
            <p:cNvPr id="25" name="Rectangle 24"/>
            <p:cNvSpPr/>
            <p:nvPr/>
          </p:nvSpPr>
          <p:spPr>
            <a:xfrm>
              <a:off x="1199277" y="1309589"/>
              <a:ext cx="1798154" cy="201600"/>
            </a:xfrm>
            <a:prstGeom prst="rect">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1201271" y="1845600"/>
            <a:ext cx="4874026" cy="2447496"/>
            <a:chOff x="1201271" y="1586522"/>
            <a:chExt cx="4874026" cy="2447496"/>
          </a:xfrm>
        </p:grpSpPr>
        <p:grpSp>
          <p:nvGrpSpPr>
            <p:cNvPr id="22" name="Group 21"/>
            <p:cNvGrpSpPr/>
            <p:nvPr/>
          </p:nvGrpSpPr>
          <p:grpSpPr>
            <a:xfrm>
              <a:off x="3170670" y="2214667"/>
              <a:ext cx="2904627" cy="1819351"/>
              <a:chOff x="3170670" y="2214667"/>
              <a:chExt cx="2904627" cy="1819351"/>
            </a:xfrm>
          </p:grpSpPr>
          <p:pic>
            <p:nvPicPr>
              <p:cNvPr id="8" name="Picture 7"/>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0670" y="2214667"/>
                <a:ext cx="2904627" cy="1819351"/>
              </a:xfrm>
              <a:prstGeom prst="rect">
                <a:avLst/>
              </a:prstGeom>
              <a:noFill/>
              <a:ln>
                <a:noFill/>
              </a:ln>
            </p:spPr>
          </p:pic>
          <p:sp>
            <p:nvSpPr>
              <p:cNvPr id="17" name="TextBox 16"/>
              <p:cNvSpPr txBox="1"/>
              <p:nvPr/>
            </p:nvSpPr>
            <p:spPr>
              <a:xfrm>
                <a:off x="5204053" y="3090446"/>
                <a:ext cx="736099" cy="307777"/>
              </a:xfrm>
              <a:prstGeom prst="rect">
                <a:avLst/>
              </a:prstGeom>
              <a:noFill/>
            </p:spPr>
            <p:txBody>
              <a:bodyPr wrap="none" rtlCol="0">
                <a:spAutoFit/>
              </a:bodyPr>
              <a:lstStyle/>
              <a:p>
                <a:r>
                  <a:rPr lang="es-ES" sz="1400" b="1" dirty="0">
                    <a:solidFill>
                      <a:srgbClr val="00B050"/>
                    </a:solidFill>
                    <a:latin typeface="Arial" panose="020B0604020202020204" pitchFamily="34" charset="0"/>
                    <a:cs typeface="Arial" panose="020B0604020202020204" pitchFamily="34" charset="0"/>
                  </a:rPr>
                  <a:t>3</a:t>
                </a:r>
                <a:r>
                  <a:rPr lang="es-ES" sz="1400" b="1" dirty="0" smtClean="0">
                    <a:solidFill>
                      <a:srgbClr val="00B050"/>
                    </a:solidFill>
                    <a:latin typeface="Arial" panose="020B0604020202020204" pitchFamily="34" charset="0"/>
                    <a:cs typeface="Arial" panose="020B0604020202020204" pitchFamily="34" charset="0"/>
                  </a:rPr>
                  <a:t>00 </a:t>
                </a:r>
                <a:r>
                  <a:rPr lang="es-ES" sz="1400" b="1" baseline="30000" dirty="0" err="1" smtClean="0">
                    <a:solidFill>
                      <a:srgbClr val="00B050"/>
                    </a:solidFill>
                    <a:latin typeface="Arial" panose="020B0604020202020204" pitchFamily="34" charset="0"/>
                    <a:cs typeface="Arial" panose="020B0604020202020204" pitchFamily="34" charset="0"/>
                  </a:rPr>
                  <a:t>o</a:t>
                </a:r>
                <a:r>
                  <a:rPr lang="es-ES" sz="1400" b="1" dirty="0" err="1" smtClean="0">
                    <a:solidFill>
                      <a:srgbClr val="00B050"/>
                    </a:solidFill>
                    <a:latin typeface="Arial" panose="020B0604020202020204" pitchFamily="34" charset="0"/>
                    <a:cs typeface="Arial" panose="020B0604020202020204" pitchFamily="34" charset="0"/>
                  </a:rPr>
                  <a:t>C</a:t>
                </a:r>
                <a:endParaRPr lang="en-US" sz="1400" b="1" dirty="0">
                  <a:solidFill>
                    <a:srgbClr val="00B050"/>
                  </a:solidFill>
                  <a:latin typeface="Arial" panose="020B0604020202020204" pitchFamily="34" charset="0"/>
                  <a:cs typeface="Arial" panose="020B0604020202020204" pitchFamily="34" charset="0"/>
                </a:endParaRPr>
              </a:p>
            </p:txBody>
          </p:sp>
        </p:grpSp>
        <p:sp>
          <p:nvSpPr>
            <p:cNvPr id="29" name="Rectangle 28"/>
            <p:cNvSpPr/>
            <p:nvPr/>
          </p:nvSpPr>
          <p:spPr>
            <a:xfrm>
              <a:off x="1201271" y="1586522"/>
              <a:ext cx="1797663" cy="201600"/>
            </a:xfrm>
            <a:prstGeom prst="rect">
              <a:avLst/>
            </a:prstGeom>
            <a:solidFill>
              <a:srgbClr val="00B050">
                <a:alpha val="1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48" name="Group 53247"/>
          <p:cNvGrpSpPr/>
          <p:nvPr/>
        </p:nvGrpSpPr>
        <p:grpSpPr>
          <a:xfrm>
            <a:off x="1199007" y="2128518"/>
            <a:ext cx="7834373" cy="2164578"/>
            <a:chOff x="1185628" y="1880210"/>
            <a:chExt cx="7834373" cy="2164578"/>
          </a:xfrm>
        </p:grpSpPr>
        <p:grpSp>
          <p:nvGrpSpPr>
            <p:cNvPr id="23" name="Group 22"/>
            <p:cNvGrpSpPr/>
            <p:nvPr/>
          </p:nvGrpSpPr>
          <p:grpSpPr>
            <a:xfrm>
              <a:off x="6097321" y="2219753"/>
              <a:ext cx="2922680" cy="1825035"/>
              <a:chOff x="6097321" y="2219753"/>
              <a:chExt cx="2922680" cy="1825035"/>
            </a:xfrm>
          </p:grpSpPr>
          <p:pic>
            <p:nvPicPr>
              <p:cNvPr id="5" name="Picture 4"/>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7321" y="2219753"/>
                <a:ext cx="2922680" cy="1825035"/>
              </a:xfrm>
              <a:prstGeom prst="rect">
                <a:avLst/>
              </a:prstGeom>
              <a:noFill/>
              <a:ln>
                <a:noFill/>
              </a:ln>
            </p:spPr>
          </p:pic>
          <p:sp>
            <p:nvSpPr>
              <p:cNvPr id="18" name="TextBox 17"/>
              <p:cNvSpPr txBox="1"/>
              <p:nvPr/>
            </p:nvSpPr>
            <p:spPr>
              <a:xfrm>
                <a:off x="8172400" y="3068960"/>
                <a:ext cx="736099" cy="307777"/>
              </a:xfrm>
              <a:prstGeom prst="rect">
                <a:avLst/>
              </a:prstGeom>
              <a:noFill/>
            </p:spPr>
            <p:txBody>
              <a:bodyPr wrap="none" rtlCol="0">
                <a:spAutoFit/>
              </a:bodyPr>
              <a:lstStyle/>
              <a:p>
                <a:r>
                  <a:rPr lang="es-ES" sz="1400" b="1" dirty="0">
                    <a:solidFill>
                      <a:schemeClr val="accent4">
                        <a:lumMod val="75000"/>
                      </a:schemeClr>
                    </a:solidFill>
                    <a:latin typeface="Arial" panose="020B0604020202020204" pitchFamily="34" charset="0"/>
                    <a:cs typeface="Arial" panose="020B0604020202020204" pitchFamily="34" charset="0"/>
                  </a:rPr>
                  <a:t>4</a:t>
                </a:r>
                <a:r>
                  <a:rPr lang="es-ES" sz="1400" b="1" dirty="0" smtClean="0">
                    <a:solidFill>
                      <a:schemeClr val="accent4">
                        <a:lumMod val="75000"/>
                      </a:schemeClr>
                    </a:solidFill>
                    <a:latin typeface="Arial" panose="020B0604020202020204" pitchFamily="34" charset="0"/>
                    <a:cs typeface="Arial" panose="020B0604020202020204" pitchFamily="34" charset="0"/>
                  </a:rPr>
                  <a:t>00 </a:t>
                </a:r>
                <a:r>
                  <a:rPr lang="es-ES" sz="1400" b="1" baseline="30000" dirty="0" err="1" smtClean="0">
                    <a:solidFill>
                      <a:schemeClr val="accent4">
                        <a:lumMod val="75000"/>
                      </a:schemeClr>
                    </a:solidFill>
                    <a:latin typeface="Arial" panose="020B0604020202020204" pitchFamily="34" charset="0"/>
                    <a:cs typeface="Arial" panose="020B0604020202020204" pitchFamily="34" charset="0"/>
                  </a:rPr>
                  <a:t>o</a:t>
                </a:r>
                <a:r>
                  <a:rPr lang="es-ES" sz="1400" b="1" dirty="0" err="1" smtClean="0">
                    <a:solidFill>
                      <a:schemeClr val="accent4">
                        <a:lumMod val="75000"/>
                      </a:schemeClr>
                    </a:solidFill>
                    <a:latin typeface="Arial" panose="020B0604020202020204" pitchFamily="34" charset="0"/>
                    <a:cs typeface="Arial" panose="020B0604020202020204" pitchFamily="34" charset="0"/>
                  </a:rPr>
                  <a:t>C</a:t>
                </a:r>
                <a:endParaRPr lang="en-US" sz="1400" b="1" dirty="0">
                  <a:solidFill>
                    <a:schemeClr val="accent4">
                      <a:lumMod val="75000"/>
                    </a:schemeClr>
                  </a:solidFill>
                  <a:latin typeface="Arial" panose="020B0604020202020204" pitchFamily="34" charset="0"/>
                  <a:cs typeface="Arial" panose="020B0604020202020204" pitchFamily="34" charset="0"/>
                </a:endParaRPr>
              </a:p>
            </p:txBody>
          </p:sp>
        </p:grpSp>
        <p:sp>
          <p:nvSpPr>
            <p:cNvPr id="30" name="Rectangle 29"/>
            <p:cNvSpPr/>
            <p:nvPr/>
          </p:nvSpPr>
          <p:spPr>
            <a:xfrm>
              <a:off x="1185628" y="1880210"/>
              <a:ext cx="1799927" cy="201600"/>
            </a:xfrm>
            <a:prstGeom prst="rect">
              <a:avLst/>
            </a:prstGeom>
            <a:solidFill>
              <a:schemeClr val="accent4">
                <a:lumMod val="75000"/>
                <a:alpha val="1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15</a:t>
            </a:fld>
            <a:endParaRPr lang="en-US"/>
          </a:p>
        </p:txBody>
      </p:sp>
    </p:spTree>
    <p:extLst>
      <p:ext uri="{BB962C8B-B14F-4D97-AF65-F5344CB8AC3E}">
        <p14:creationId xmlns:p14="http://schemas.microsoft.com/office/powerpoint/2010/main" val="31021437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rgbClr val="FFC000"/>
            </a:gs>
            <a:gs pos="15000">
              <a:schemeClr val="bg1"/>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794761" y="116632"/>
            <a:ext cx="7531998" cy="584775"/>
          </a:xfrm>
          <a:prstGeom prst="rect">
            <a:avLst/>
          </a:prstGeom>
          <a:noFill/>
        </p:spPr>
        <p:txBody>
          <a:bodyPr wrap="none" rtlCol="0">
            <a:spAutoFit/>
          </a:bodyPr>
          <a:lstStyle/>
          <a:p>
            <a:r>
              <a:rPr lang="es-AR" sz="3200" b="1" dirty="0" err="1" smtClean="0">
                <a:solidFill>
                  <a:schemeClr val="accent6">
                    <a:lumMod val="50000"/>
                  </a:schemeClr>
                </a:solidFill>
              </a:rPr>
              <a:t>Anion</a:t>
            </a:r>
            <a:r>
              <a:rPr lang="es-AR" sz="3200" b="1" dirty="0" smtClean="0">
                <a:solidFill>
                  <a:schemeClr val="accent6">
                    <a:lumMod val="50000"/>
                  </a:schemeClr>
                </a:solidFill>
              </a:rPr>
              <a:t> Exchange </a:t>
            </a:r>
            <a:r>
              <a:rPr lang="es-AR" sz="3200" b="1" dirty="0" err="1" smtClean="0">
                <a:solidFill>
                  <a:schemeClr val="accent6">
                    <a:lumMod val="50000"/>
                  </a:schemeClr>
                </a:solidFill>
              </a:rPr>
              <a:t>Resins</a:t>
            </a:r>
            <a:r>
              <a:rPr lang="es-AR" sz="3200" b="1" dirty="0" smtClean="0">
                <a:solidFill>
                  <a:srgbClr val="FF0000"/>
                </a:solidFill>
              </a:rPr>
              <a:t> </a:t>
            </a:r>
            <a:r>
              <a:rPr lang="es-AR" sz="2400" dirty="0" smtClean="0">
                <a:solidFill>
                  <a:srgbClr val="0000FF"/>
                </a:solidFill>
              </a:rPr>
              <a:t>(</a:t>
            </a:r>
            <a:r>
              <a:rPr lang="es-AR" sz="2400" dirty="0" err="1" smtClean="0">
                <a:solidFill>
                  <a:srgbClr val="0000FF"/>
                </a:solidFill>
              </a:rPr>
              <a:t>Lewatit</a:t>
            </a:r>
            <a:r>
              <a:rPr lang="es-AR" sz="2400" dirty="0" smtClean="0">
                <a:solidFill>
                  <a:srgbClr val="0000FF"/>
                </a:solidFill>
              </a:rPr>
              <a:t>® </a:t>
            </a:r>
            <a:r>
              <a:rPr lang="es-AR" sz="2400" dirty="0" err="1" smtClean="0">
                <a:solidFill>
                  <a:srgbClr val="0000FF"/>
                </a:solidFill>
              </a:rPr>
              <a:t>Monoplus</a:t>
            </a:r>
            <a:r>
              <a:rPr lang="es-AR" sz="2400" dirty="0" smtClean="0">
                <a:solidFill>
                  <a:srgbClr val="0000FF"/>
                </a:solidFill>
              </a:rPr>
              <a:t> M500)</a:t>
            </a:r>
            <a:endParaRPr lang="en-NZ" sz="2400" dirty="0">
              <a:solidFill>
                <a:srgbClr val="0000FF"/>
              </a:solidFill>
            </a:endParaRPr>
          </a:p>
        </p:txBody>
      </p:sp>
      <p:sp>
        <p:nvSpPr>
          <p:cNvPr id="3" name="TextBox 2"/>
          <p:cNvSpPr txBox="1"/>
          <p:nvPr/>
        </p:nvSpPr>
        <p:spPr>
          <a:xfrm>
            <a:off x="366077" y="1940639"/>
            <a:ext cx="3141822" cy="1200329"/>
          </a:xfrm>
          <a:prstGeom prst="rect">
            <a:avLst/>
          </a:prstGeom>
          <a:noFill/>
        </p:spPr>
        <p:txBody>
          <a:bodyPr wrap="none" rtlCol="0">
            <a:spAutoFit/>
          </a:bodyPr>
          <a:lstStyle/>
          <a:p>
            <a:r>
              <a:rPr lang="en-US" b="1" baseline="30000" dirty="0" smtClean="0"/>
              <a:t>36</a:t>
            </a:r>
            <a:r>
              <a:rPr lang="en-US" b="1" dirty="0" smtClean="0"/>
              <a:t>Cl</a:t>
            </a:r>
            <a:r>
              <a:rPr lang="en-US" b="1" baseline="30000" dirty="0" smtClean="0"/>
              <a:t>-</a:t>
            </a:r>
            <a:r>
              <a:rPr lang="en-US" dirty="0" smtClean="0"/>
              <a:t>	</a:t>
            </a:r>
            <a:r>
              <a:rPr lang="en-US" i="1" dirty="0" smtClean="0"/>
              <a:t>T</a:t>
            </a:r>
            <a:r>
              <a:rPr lang="en-US" i="1" baseline="-25000" dirty="0" smtClean="0"/>
              <a:t>1/2</a:t>
            </a:r>
            <a:r>
              <a:rPr lang="en-US" dirty="0" smtClean="0"/>
              <a:t> = 3.01x10</a:t>
            </a:r>
            <a:r>
              <a:rPr lang="en-US" baseline="30000" dirty="0" smtClean="0"/>
              <a:t>5</a:t>
            </a:r>
            <a:r>
              <a:rPr lang="en-US" dirty="0" smtClean="0"/>
              <a:t> years</a:t>
            </a:r>
          </a:p>
          <a:p>
            <a:r>
              <a:rPr lang="en-US" b="1" baseline="30000" dirty="0" smtClean="0"/>
              <a:t>129</a:t>
            </a:r>
            <a:r>
              <a:rPr lang="en-US" b="1" dirty="0" smtClean="0"/>
              <a:t>I</a:t>
            </a:r>
            <a:r>
              <a:rPr lang="en-US" b="1" baseline="30000" dirty="0" smtClean="0"/>
              <a:t>-</a:t>
            </a:r>
            <a:r>
              <a:rPr lang="en-US" dirty="0" smtClean="0"/>
              <a:t>	</a:t>
            </a:r>
            <a:r>
              <a:rPr lang="en-US" i="1" dirty="0" smtClean="0"/>
              <a:t>T</a:t>
            </a:r>
            <a:r>
              <a:rPr lang="en-US" i="1" baseline="-25000" dirty="0" smtClean="0"/>
              <a:t>1/2</a:t>
            </a:r>
            <a:r>
              <a:rPr lang="en-US" dirty="0" smtClean="0"/>
              <a:t> = 1.57x10</a:t>
            </a:r>
            <a:r>
              <a:rPr lang="en-US" baseline="30000" dirty="0" smtClean="0"/>
              <a:t>7</a:t>
            </a:r>
            <a:r>
              <a:rPr lang="en-US" dirty="0" smtClean="0"/>
              <a:t> years</a:t>
            </a:r>
          </a:p>
          <a:p>
            <a:r>
              <a:rPr lang="en-US" b="1" baseline="30000" dirty="0" smtClean="0"/>
              <a:t>14</a:t>
            </a:r>
            <a:r>
              <a:rPr lang="en-US" b="1" dirty="0" smtClean="0"/>
              <a:t>CO</a:t>
            </a:r>
            <a:r>
              <a:rPr lang="en-US" b="1" baseline="-25000" dirty="0" smtClean="0"/>
              <a:t>3</a:t>
            </a:r>
            <a:r>
              <a:rPr lang="en-US" b="1" baseline="30000" dirty="0" smtClean="0"/>
              <a:t>2-</a:t>
            </a:r>
            <a:r>
              <a:rPr lang="en-US" dirty="0" smtClean="0"/>
              <a:t>	</a:t>
            </a:r>
            <a:r>
              <a:rPr lang="en-US" i="1" dirty="0" smtClean="0"/>
              <a:t>T</a:t>
            </a:r>
            <a:r>
              <a:rPr lang="en-US" i="1" baseline="-25000" dirty="0" smtClean="0"/>
              <a:t>1/2</a:t>
            </a:r>
            <a:r>
              <a:rPr lang="en-US" dirty="0" smtClean="0"/>
              <a:t> = 5.73x10</a:t>
            </a:r>
            <a:r>
              <a:rPr lang="en-US" baseline="30000" dirty="0" smtClean="0"/>
              <a:t>3</a:t>
            </a:r>
            <a:r>
              <a:rPr lang="en-US" dirty="0" smtClean="0"/>
              <a:t> years </a:t>
            </a:r>
          </a:p>
          <a:p>
            <a:r>
              <a:rPr lang="en-US" b="1" baseline="30000" dirty="0" smtClean="0"/>
              <a:t>99</a:t>
            </a:r>
            <a:r>
              <a:rPr lang="en-US" b="1" dirty="0" smtClean="0"/>
              <a:t>TcO</a:t>
            </a:r>
            <a:r>
              <a:rPr lang="en-US" b="1" baseline="-25000" dirty="0" smtClean="0"/>
              <a:t>4</a:t>
            </a:r>
            <a:r>
              <a:rPr lang="en-US" b="1" baseline="30000" dirty="0" smtClean="0"/>
              <a:t>-</a:t>
            </a:r>
            <a:r>
              <a:rPr lang="en-US" dirty="0" smtClean="0"/>
              <a:t>	</a:t>
            </a:r>
            <a:r>
              <a:rPr lang="en-US" i="1" dirty="0" smtClean="0"/>
              <a:t>T</a:t>
            </a:r>
            <a:r>
              <a:rPr lang="en-US" i="1" baseline="-25000" dirty="0" smtClean="0"/>
              <a:t>1/2</a:t>
            </a:r>
            <a:r>
              <a:rPr lang="en-US" dirty="0" smtClean="0"/>
              <a:t> = 2.111x10</a:t>
            </a:r>
            <a:r>
              <a:rPr lang="en-US" baseline="30000" dirty="0" smtClean="0"/>
              <a:t>5</a:t>
            </a:r>
            <a:r>
              <a:rPr lang="en-US" dirty="0" smtClean="0"/>
              <a:t> years</a:t>
            </a:r>
            <a:endParaRPr lang="en-US" dirty="0"/>
          </a:p>
        </p:txBody>
      </p:sp>
      <p:sp>
        <p:nvSpPr>
          <p:cNvPr id="7" name="TextBox 6"/>
          <p:cNvSpPr txBox="1"/>
          <p:nvPr/>
        </p:nvSpPr>
        <p:spPr>
          <a:xfrm>
            <a:off x="251520" y="3275692"/>
            <a:ext cx="4421947" cy="369332"/>
          </a:xfrm>
          <a:prstGeom prst="rect">
            <a:avLst/>
          </a:prstGeom>
          <a:noFill/>
        </p:spPr>
        <p:txBody>
          <a:bodyPr wrap="square" rtlCol="0">
            <a:spAutoFit/>
          </a:bodyPr>
          <a:lstStyle/>
          <a:p>
            <a:r>
              <a:rPr lang="en-US" b="1" dirty="0" smtClean="0"/>
              <a:t>LCMS Detection of </a:t>
            </a:r>
            <a:r>
              <a:rPr lang="en-US" b="1" baseline="30000" dirty="0" smtClean="0"/>
              <a:t>127</a:t>
            </a:r>
            <a:r>
              <a:rPr lang="en-US" b="1" dirty="0" smtClean="0"/>
              <a:t>I at Reactor Outflow</a:t>
            </a:r>
            <a:endParaRPr lang="en-US" b="1" dirty="0"/>
          </a:p>
        </p:txBody>
      </p:sp>
      <p:sp>
        <p:nvSpPr>
          <p:cNvPr id="9" name="TextBox 8"/>
          <p:cNvSpPr txBox="1"/>
          <p:nvPr/>
        </p:nvSpPr>
        <p:spPr>
          <a:xfrm>
            <a:off x="5220072" y="3227911"/>
            <a:ext cx="3312368" cy="369332"/>
          </a:xfrm>
          <a:prstGeom prst="rect">
            <a:avLst/>
          </a:prstGeom>
          <a:solidFill>
            <a:schemeClr val="bg1"/>
          </a:solidFill>
        </p:spPr>
        <p:txBody>
          <a:bodyPr wrap="square" rtlCol="0">
            <a:spAutoFit/>
          </a:bodyPr>
          <a:lstStyle/>
          <a:p>
            <a:r>
              <a:rPr lang="en-US" b="1" baseline="30000" dirty="0" smtClean="0"/>
              <a:t>14</a:t>
            </a:r>
            <a:r>
              <a:rPr lang="en-US" b="1" dirty="0" smtClean="0"/>
              <a:t>C by Scintillation Counting</a:t>
            </a:r>
          </a:p>
        </p:txBody>
      </p:sp>
      <p:sp>
        <p:nvSpPr>
          <p:cNvPr id="2" name="TextBox 1"/>
          <p:cNvSpPr txBox="1"/>
          <p:nvPr/>
        </p:nvSpPr>
        <p:spPr>
          <a:xfrm>
            <a:off x="366077" y="749530"/>
            <a:ext cx="7632848" cy="830997"/>
          </a:xfrm>
          <a:prstGeom prst="rect">
            <a:avLst/>
          </a:prstGeom>
          <a:noFill/>
        </p:spPr>
        <p:txBody>
          <a:bodyPr wrap="square" rtlCol="0">
            <a:spAutoFit/>
          </a:bodyPr>
          <a:lstStyle/>
          <a:p>
            <a:r>
              <a:rPr lang="es-ES" dirty="0" err="1" smtClean="0">
                <a:solidFill>
                  <a:srgbClr val="0000FF"/>
                </a:solidFill>
              </a:rPr>
              <a:t>Anion</a:t>
            </a:r>
            <a:r>
              <a:rPr lang="es-ES" dirty="0" smtClean="0">
                <a:solidFill>
                  <a:srgbClr val="0000FF"/>
                </a:solidFill>
              </a:rPr>
              <a:t> </a:t>
            </a:r>
            <a:r>
              <a:rPr lang="es-ES" dirty="0" err="1" smtClean="0">
                <a:solidFill>
                  <a:srgbClr val="0000FF"/>
                </a:solidFill>
              </a:rPr>
              <a:t>exchange</a:t>
            </a:r>
            <a:r>
              <a:rPr lang="es-ES" dirty="0" smtClean="0">
                <a:solidFill>
                  <a:srgbClr val="0000FF"/>
                </a:solidFill>
              </a:rPr>
              <a:t> </a:t>
            </a:r>
            <a:r>
              <a:rPr lang="es-ES" dirty="0" err="1" smtClean="0">
                <a:solidFill>
                  <a:srgbClr val="0000FF"/>
                </a:solidFill>
              </a:rPr>
              <a:t>resins</a:t>
            </a:r>
            <a:r>
              <a:rPr lang="es-ES" dirty="0" smtClean="0">
                <a:solidFill>
                  <a:srgbClr val="0000FF"/>
                </a:solidFill>
              </a:rPr>
              <a:t> are more </a:t>
            </a:r>
            <a:r>
              <a:rPr lang="es-ES" dirty="0" err="1" smtClean="0">
                <a:solidFill>
                  <a:srgbClr val="0000FF"/>
                </a:solidFill>
              </a:rPr>
              <a:t>complex</a:t>
            </a:r>
            <a:r>
              <a:rPr lang="es-ES" dirty="0" smtClean="0">
                <a:solidFill>
                  <a:srgbClr val="0000FF"/>
                </a:solidFill>
              </a:rPr>
              <a:t> </a:t>
            </a:r>
            <a:r>
              <a:rPr lang="es-ES" dirty="0" err="1" smtClean="0">
                <a:solidFill>
                  <a:srgbClr val="0000FF"/>
                </a:solidFill>
              </a:rPr>
              <a:t>than</a:t>
            </a:r>
            <a:r>
              <a:rPr lang="es-ES" dirty="0" smtClean="0">
                <a:solidFill>
                  <a:srgbClr val="0000FF"/>
                </a:solidFill>
              </a:rPr>
              <a:t> </a:t>
            </a:r>
            <a:r>
              <a:rPr lang="es-ES" dirty="0" err="1" smtClean="0">
                <a:solidFill>
                  <a:srgbClr val="0000FF"/>
                </a:solidFill>
              </a:rPr>
              <a:t>their</a:t>
            </a:r>
            <a:r>
              <a:rPr lang="es-ES" dirty="0" smtClean="0">
                <a:solidFill>
                  <a:srgbClr val="0000FF"/>
                </a:solidFill>
              </a:rPr>
              <a:t> </a:t>
            </a:r>
            <a:r>
              <a:rPr lang="es-ES" dirty="0" err="1" smtClean="0">
                <a:solidFill>
                  <a:srgbClr val="0000FF"/>
                </a:solidFill>
              </a:rPr>
              <a:t>cation</a:t>
            </a:r>
            <a:r>
              <a:rPr lang="es-ES" dirty="0" smtClean="0">
                <a:solidFill>
                  <a:srgbClr val="0000FF"/>
                </a:solidFill>
              </a:rPr>
              <a:t> </a:t>
            </a:r>
            <a:r>
              <a:rPr lang="es-ES" dirty="0" err="1" smtClean="0">
                <a:solidFill>
                  <a:srgbClr val="0000FF"/>
                </a:solidFill>
              </a:rPr>
              <a:t>exchange</a:t>
            </a:r>
            <a:r>
              <a:rPr lang="es-ES" dirty="0" smtClean="0">
                <a:solidFill>
                  <a:srgbClr val="0000FF"/>
                </a:solidFill>
              </a:rPr>
              <a:t> </a:t>
            </a:r>
            <a:r>
              <a:rPr lang="es-ES" dirty="0" err="1" smtClean="0">
                <a:solidFill>
                  <a:srgbClr val="0000FF"/>
                </a:solidFill>
              </a:rPr>
              <a:t>resin</a:t>
            </a:r>
            <a:r>
              <a:rPr lang="es-ES" dirty="0" smtClean="0">
                <a:solidFill>
                  <a:srgbClr val="0000FF"/>
                </a:solidFill>
              </a:rPr>
              <a:t> </a:t>
            </a:r>
            <a:r>
              <a:rPr lang="es-ES" dirty="0" err="1" smtClean="0"/>
              <a:t>counterparts</a:t>
            </a:r>
            <a:r>
              <a:rPr lang="es-ES" dirty="0" smtClean="0"/>
              <a:t> </a:t>
            </a:r>
            <a:r>
              <a:rPr lang="es-ES" dirty="0" err="1" smtClean="0"/>
              <a:t>since</a:t>
            </a:r>
            <a:r>
              <a:rPr lang="es-ES" dirty="0" smtClean="0"/>
              <a:t> </a:t>
            </a:r>
            <a:r>
              <a:rPr lang="es-ES" dirty="0" err="1" smtClean="0"/>
              <a:t>they</a:t>
            </a:r>
            <a:r>
              <a:rPr lang="es-ES" dirty="0" smtClean="0"/>
              <a:t> </a:t>
            </a:r>
            <a:r>
              <a:rPr lang="es-ES" dirty="0" err="1" smtClean="0"/>
              <a:t>trap</a:t>
            </a:r>
            <a:r>
              <a:rPr lang="es-ES" dirty="0" smtClean="0"/>
              <a:t> </a:t>
            </a:r>
            <a:r>
              <a:rPr lang="es-ES" dirty="0" err="1" smtClean="0"/>
              <a:t>isotopes</a:t>
            </a:r>
            <a:r>
              <a:rPr lang="es-ES" dirty="0" smtClean="0"/>
              <a:t> </a:t>
            </a:r>
            <a:r>
              <a:rPr lang="es-ES" dirty="0" err="1" smtClean="0"/>
              <a:t>that</a:t>
            </a:r>
            <a:r>
              <a:rPr lang="es-ES" dirty="0" smtClean="0"/>
              <a:t> </a:t>
            </a:r>
            <a:r>
              <a:rPr lang="es-ES" dirty="0" err="1" smtClean="0"/>
              <a:t>have</a:t>
            </a:r>
            <a:r>
              <a:rPr lang="es-ES" dirty="0" smtClean="0"/>
              <a:t> </a:t>
            </a:r>
            <a:r>
              <a:rPr lang="es-ES" dirty="0" err="1" smtClean="0"/>
              <a:t>long</a:t>
            </a:r>
            <a:r>
              <a:rPr lang="es-ES" dirty="0" smtClean="0"/>
              <a:t> </a:t>
            </a:r>
            <a:r>
              <a:rPr lang="es-ES" dirty="0" err="1" smtClean="0"/>
              <a:t>half</a:t>
            </a:r>
            <a:r>
              <a:rPr lang="es-ES" dirty="0" smtClean="0"/>
              <a:t> </a:t>
            </a:r>
            <a:r>
              <a:rPr lang="es-ES" dirty="0" err="1" smtClean="0"/>
              <a:t>lives</a:t>
            </a:r>
            <a:r>
              <a:rPr lang="es-ES" dirty="0" smtClean="0"/>
              <a:t>, are </a:t>
            </a:r>
            <a:r>
              <a:rPr lang="es-ES" dirty="0" err="1" smtClean="0"/>
              <a:t>highly</a:t>
            </a:r>
            <a:r>
              <a:rPr lang="es-ES" dirty="0" smtClean="0"/>
              <a:t> </a:t>
            </a:r>
            <a:r>
              <a:rPr lang="es-ES" dirty="0" err="1" smtClean="0"/>
              <a:t>volatile</a:t>
            </a:r>
            <a:r>
              <a:rPr lang="es-ES" dirty="0" smtClean="0"/>
              <a:t> and </a:t>
            </a:r>
            <a:r>
              <a:rPr lang="es-ES" dirty="0" err="1" smtClean="0"/>
              <a:t>biocompatible</a:t>
            </a:r>
            <a:r>
              <a:rPr lang="es-ES" dirty="0" smtClean="0"/>
              <a:t>.</a:t>
            </a:r>
            <a:endParaRPr lang="en-US" dirty="0">
              <a:solidFill>
                <a:srgbClr val="0000FF"/>
              </a:solidFill>
            </a:endParaRPr>
          </a:p>
        </p:txBody>
      </p:sp>
      <p:pic>
        <p:nvPicPr>
          <p:cNvPr id="10" name="7 Imagen" descr="fig2.BMP"/>
          <p:cNvPicPr/>
          <p:nvPr/>
        </p:nvPicPr>
        <p:blipFill>
          <a:blip r:embed="rId3" cstate="print"/>
          <a:srcRect l="10068" t="31579" r="16622" b="29394"/>
          <a:stretch>
            <a:fillRect/>
          </a:stretch>
        </p:blipFill>
        <p:spPr>
          <a:xfrm>
            <a:off x="268641" y="3707816"/>
            <a:ext cx="3943319" cy="3033552"/>
          </a:xfrm>
          <a:prstGeom prst="rect">
            <a:avLst/>
          </a:prstGeom>
        </p:spPr>
      </p:pic>
      <p:pic>
        <p:nvPicPr>
          <p:cNvPr id="11" name="8 Imagen" descr="fig9.BMP"/>
          <p:cNvPicPr>
            <a:picLocks noChangeAspect="1"/>
          </p:cNvPicPr>
          <p:nvPr/>
        </p:nvPicPr>
        <p:blipFill>
          <a:blip r:embed="rId4" cstate="print"/>
          <a:srcRect l="9365" t="31281" r="16731" b="29394"/>
          <a:stretch>
            <a:fillRect/>
          </a:stretch>
        </p:blipFill>
        <p:spPr>
          <a:xfrm>
            <a:off x="4700337" y="3693235"/>
            <a:ext cx="4048127" cy="3048133"/>
          </a:xfrm>
          <a:prstGeom prst="rect">
            <a:avLst/>
          </a:prstGeom>
        </p:spPr>
      </p:pic>
      <p:sp>
        <p:nvSpPr>
          <p:cNvPr id="8" name="TextBox 7"/>
          <p:cNvSpPr txBox="1"/>
          <p:nvPr/>
        </p:nvSpPr>
        <p:spPr>
          <a:xfrm>
            <a:off x="4644109" y="2429599"/>
            <a:ext cx="4312399" cy="584775"/>
          </a:xfrm>
          <a:prstGeom prst="rect">
            <a:avLst/>
          </a:prstGeom>
          <a:noFill/>
        </p:spPr>
        <p:txBody>
          <a:bodyPr wrap="none" rtlCol="0">
            <a:spAutoFit/>
          </a:bodyPr>
          <a:lstStyle/>
          <a:p>
            <a:r>
              <a:rPr lang="es-ES" dirty="0" err="1" smtClean="0"/>
              <a:t>Upper</a:t>
            </a:r>
            <a:r>
              <a:rPr lang="es-ES" dirty="0" smtClean="0"/>
              <a:t> </a:t>
            </a:r>
            <a:r>
              <a:rPr lang="es-ES" dirty="0" err="1" smtClean="0"/>
              <a:t>limit</a:t>
            </a:r>
            <a:r>
              <a:rPr lang="es-ES" dirty="0" smtClean="0"/>
              <a:t> </a:t>
            </a:r>
            <a:r>
              <a:rPr lang="es-ES" dirty="0" err="1" smtClean="0"/>
              <a:t>for</a:t>
            </a:r>
            <a:r>
              <a:rPr lang="es-ES" dirty="0" smtClean="0"/>
              <a:t> </a:t>
            </a:r>
            <a:r>
              <a:rPr lang="es-ES" baseline="30000" dirty="0" smtClean="0"/>
              <a:t>14</a:t>
            </a:r>
            <a:r>
              <a:rPr lang="es-ES" dirty="0" smtClean="0"/>
              <a:t>C </a:t>
            </a:r>
            <a:r>
              <a:rPr lang="es-ES" dirty="0" err="1" smtClean="0"/>
              <a:t>retention</a:t>
            </a:r>
            <a:r>
              <a:rPr lang="es-ES" dirty="0" smtClean="0"/>
              <a:t> </a:t>
            </a:r>
            <a:r>
              <a:rPr lang="es-ES" dirty="0" err="1" smtClean="0"/>
              <a:t>is</a:t>
            </a:r>
            <a:r>
              <a:rPr lang="es-ES" dirty="0" smtClean="0"/>
              <a:t> </a:t>
            </a:r>
            <a:r>
              <a:rPr lang="es-ES" dirty="0" err="1" smtClean="0"/>
              <a:t>around</a:t>
            </a:r>
            <a:r>
              <a:rPr lang="es-ES" dirty="0" smtClean="0"/>
              <a:t> 200 </a:t>
            </a:r>
            <a:r>
              <a:rPr lang="es-ES" baseline="30000" dirty="0" err="1" smtClean="0"/>
              <a:t>o</a:t>
            </a:r>
            <a:r>
              <a:rPr lang="es-ES" dirty="0" err="1" smtClean="0"/>
              <a:t>C.</a:t>
            </a:r>
            <a:endParaRPr lang="es-ES" dirty="0" smtClean="0"/>
          </a:p>
          <a:p>
            <a:r>
              <a:rPr lang="es-ES" dirty="0" err="1" smtClean="0"/>
              <a:t>For</a:t>
            </a:r>
            <a:r>
              <a:rPr lang="es-ES" dirty="0" smtClean="0"/>
              <a:t> </a:t>
            </a:r>
            <a:r>
              <a:rPr lang="es-ES" baseline="30000" dirty="0" smtClean="0"/>
              <a:t>129</a:t>
            </a:r>
            <a:r>
              <a:rPr lang="es-ES" dirty="0" smtClean="0"/>
              <a:t>I </a:t>
            </a:r>
            <a:r>
              <a:rPr lang="es-ES" dirty="0" err="1" smtClean="0"/>
              <a:t>it</a:t>
            </a:r>
            <a:r>
              <a:rPr lang="es-ES" dirty="0" smtClean="0"/>
              <a:t> </a:t>
            </a:r>
            <a:r>
              <a:rPr lang="es-ES" dirty="0" err="1" smtClean="0"/>
              <a:t>would</a:t>
            </a:r>
            <a:r>
              <a:rPr lang="es-ES" dirty="0" smtClean="0"/>
              <a:t> be </a:t>
            </a:r>
            <a:r>
              <a:rPr lang="es-ES" dirty="0" err="1" smtClean="0"/>
              <a:t>around</a:t>
            </a:r>
            <a:r>
              <a:rPr lang="es-ES" dirty="0" smtClean="0"/>
              <a:t> 300 </a:t>
            </a:r>
            <a:r>
              <a:rPr lang="es-ES" baseline="30000" dirty="0" err="1"/>
              <a:t>o</a:t>
            </a:r>
            <a:r>
              <a:rPr lang="es-ES" dirty="0" err="1"/>
              <a:t>C</a:t>
            </a:r>
            <a:r>
              <a:rPr lang="es-ES" dirty="0" err="1" smtClean="0"/>
              <a:t>.</a:t>
            </a:r>
            <a:endParaRPr lang="es-ES" dirty="0"/>
          </a:p>
        </p:txBody>
      </p:sp>
      <p:sp>
        <p:nvSpPr>
          <p:cNvPr id="5" name="Rectangle 4"/>
          <p:cNvSpPr/>
          <p:nvPr/>
        </p:nvSpPr>
        <p:spPr>
          <a:xfrm>
            <a:off x="3986949" y="1944475"/>
            <a:ext cx="4572000" cy="338554"/>
          </a:xfrm>
          <a:prstGeom prst="rect">
            <a:avLst/>
          </a:prstGeom>
        </p:spPr>
        <p:txBody>
          <a:bodyPr>
            <a:spAutoFit/>
          </a:bodyPr>
          <a:lstStyle/>
          <a:p>
            <a:r>
              <a:rPr lang="en-US" sz="1600" dirty="0" smtClean="0">
                <a:solidFill>
                  <a:srgbClr val="FF3399"/>
                </a:solidFill>
              </a:rPr>
              <a:t>Luca et al. </a:t>
            </a:r>
            <a:r>
              <a:rPr lang="en-US" sz="1600" i="1" dirty="0" smtClean="0">
                <a:solidFill>
                  <a:srgbClr val="FF3399"/>
                </a:solidFill>
              </a:rPr>
              <a:t>J. Environ. Chem. Eng.</a:t>
            </a:r>
            <a:r>
              <a:rPr lang="en-US" sz="1600" dirty="0" smtClean="0">
                <a:solidFill>
                  <a:srgbClr val="FF3399"/>
                </a:solidFill>
              </a:rPr>
              <a:t> </a:t>
            </a:r>
            <a:r>
              <a:rPr lang="en-US" sz="1600" b="1" dirty="0" smtClean="0">
                <a:solidFill>
                  <a:srgbClr val="FF3399"/>
                </a:solidFill>
              </a:rPr>
              <a:t>2017,</a:t>
            </a:r>
            <a:r>
              <a:rPr lang="en-US" sz="1600" dirty="0" smtClean="0">
                <a:solidFill>
                  <a:srgbClr val="FF3399"/>
                </a:solidFill>
              </a:rPr>
              <a:t> </a:t>
            </a:r>
            <a:r>
              <a:rPr lang="en-US" sz="1600" i="1" dirty="0" smtClean="0">
                <a:solidFill>
                  <a:srgbClr val="FF3399"/>
                </a:solidFill>
              </a:rPr>
              <a:t>5,</a:t>
            </a:r>
            <a:r>
              <a:rPr lang="en-US" sz="1600" dirty="0" smtClean="0">
                <a:solidFill>
                  <a:srgbClr val="FF3399"/>
                </a:solidFill>
              </a:rPr>
              <a:t> 4165</a:t>
            </a:r>
            <a:endParaRPr lang="en-US" sz="1600" dirty="0">
              <a:solidFill>
                <a:srgbClr val="FF3399"/>
              </a:solidFill>
            </a:endParaRPr>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12" name="Slide Number Placeholder 11"/>
          <p:cNvSpPr>
            <a:spLocks noGrp="1"/>
          </p:cNvSpPr>
          <p:nvPr>
            <p:ph type="sldNum" sz="quarter" idx="12"/>
          </p:nvPr>
        </p:nvSpPr>
        <p:spPr/>
        <p:txBody>
          <a:bodyPr/>
          <a:lstStyle/>
          <a:p>
            <a:fld id="{C3305951-25B3-468C-8F5A-DB64291C3F1E}" type="slidenum">
              <a:rPr lang="en-US" smtClean="0"/>
              <a:pPr/>
              <a:t>16</a:t>
            </a:fld>
            <a:endParaRPr lang="en-US"/>
          </a:p>
        </p:txBody>
      </p:sp>
    </p:spTree>
    <p:extLst>
      <p:ext uri="{BB962C8B-B14F-4D97-AF65-F5344CB8AC3E}">
        <p14:creationId xmlns:p14="http://schemas.microsoft.com/office/powerpoint/2010/main" val="7701456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rgbClr val="FFC000"/>
            </a:gs>
            <a:gs pos="15000">
              <a:schemeClr val="bg1"/>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589630" y="836712"/>
            <a:ext cx="8230842" cy="2683645"/>
            <a:chOff x="589630" y="1988840"/>
            <a:chExt cx="8230842" cy="2683645"/>
          </a:xfrm>
        </p:grpSpPr>
        <p:sp>
          <p:nvSpPr>
            <p:cNvPr id="5" name="TextBox 4"/>
            <p:cNvSpPr txBox="1"/>
            <p:nvPr/>
          </p:nvSpPr>
          <p:spPr>
            <a:xfrm>
              <a:off x="1527613" y="2925387"/>
              <a:ext cx="1475084" cy="276999"/>
            </a:xfrm>
            <a:prstGeom prst="rect">
              <a:avLst/>
            </a:prstGeom>
            <a:noFill/>
            <a:ln w="19050">
              <a:solidFill>
                <a:schemeClr val="accent1"/>
              </a:solidFill>
            </a:ln>
          </p:spPr>
          <p:txBody>
            <a:bodyPr wrap="none" rtlCol="0">
              <a:spAutoFit/>
            </a:bodyPr>
            <a:lstStyle/>
            <a:p>
              <a:r>
                <a:rPr lang="en-US" sz="1200" b="1" dirty="0" smtClean="0">
                  <a:latin typeface="Arial" panose="020B0604020202020204" pitchFamily="34" charset="0"/>
                  <a:cs typeface="Arial" panose="020B0604020202020204" pitchFamily="34" charset="0"/>
                </a:rPr>
                <a:t>Resin Dewatering</a:t>
              </a:r>
              <a:endParaRPr lang="en-US" sz="1200" b="1" dirty="0">
                <a:latin typeface="Arial" panose="020B0604020202020204" pitchFamily="34" charset="0"/>
                <a:cs typeface="Arial" panose="020B0604020202020204" pitchFamily="34" charset="0"/>
              </a:endParaRPr>
            </a:p>
          </p:txBody>
        </p:sp>
        <p:sp>
          <p:nvSpPr>
            <p:cNvPr id="6" name="TextBox 5"/>
            <p:cNvSpPr txBox="1"/>
            <p:nvPr/>
          </p:nvSpPr>
          <p:spPr>
            <a:xfrm>
              <a:off x="3404376" y="2842832"/>
              <a:ext cx="1455656" cy="461665"/>
            </a:xfrm>
            <a:prstGeom prst="rect">
              <a:avLst/>
            </a:prstGeom>
            <a:solidFill>
              <a:srgbClr val="FF0000">
                <a:alpha val="20000"/>
              </a:srgbClr>
            </a:solidFill>
            <a:ln w="19050">
              <a:solidFill>
                <a:srgbClr val="FF0000"/>
              </a:solidFill>
            </a:ln>
          </p:spPr>
          <p:txBody>
            <a:bodyPr wrap="none" rtlCol="0">
              <a:spAutoFit/>
            </a:bodyPr>
            <a:lstStyle/>
            <a:p>
              <a:pPr algn="ctr"/>
              <a:r>
                <a:rPr lang="en-US" sz="1200" b="1" dirty="0" smtClean="0">
                  <a:latin typeface="Arial" panose="020B0604020202020204" pitchFamily="34" charset="0"/>
                  <a:cs typeface="Arial" panose="020B0604020202020204" pitchFamily="34" charset="0"/>
                </a:rPr>
                <a:t>Low Temperature</a:t>
              </a:r>
            </a:p>
            <a:p>
              <a:pPr algn="ctr"/>
              <a:r>
                <a:rPr lang="en-US" sz="1200" b="1" dirty="0" smtClean="0">
                  <a:latin typeface="Arial" panose="020B0604020202020204" pitchFamily="34" charset="0"/>
                  <a:cs typeface="Arial" panose="020B0604020202020204" pitchFamily="34" charset="0"/>
                </a:rPr>
                <a:t>Pyrolysis</a:t>
              </a:r>
            </a:p>
          </p:txBody>
        </p:sp>
        <p:sp>
          <p:nvSpPr>
            <p:cNvPr id="7" name="TextBox 6"/>
            <p:cNvSpPr txBox="1"/>
            <p:nvPr/>
          </p:nvSpPr>
          <p:spPr>
            <a:xfrm>
              <a:off x="3070342" y="4026154"/>
              <a:ext cx="2104350" cy="646331"/>
            </a:xfrm>
            <a:prstGeom prst="rect">
              <a:avLst/>
            </a:prstGeom>
            <a:noFill/>
            <a:ln w="19050">
              <a:solidFill>
                <a:schemeClr val="accent1"/>
              </a:solidFill>
            </a:ln>
          </p:spPr>
          <p:txBody>
            <a:bodyPr wrap="square" rtlCol="0">
              <a:spAutoFit/>
            </a:bodyPr>
            <a:lstStyle/>
            <a:p>
              <a:pPr algn="ctr"/>
              <a:r>
                <a:rPr lang="en-US" sz="1200" b="1" dirty="0" smtClean="0">
                  <a:latin typeface="Arial" panose="020B0604020202020204" pitchFamily="34" charset="0"/>
                  <a:cs typeface="Arial" panose="020B0604020202020204" pitchFamily="34" charset="0"/>
                </a:rPr>
                <a:t>High Performance Plasma treatment or Post Combustion System</a:t>
              </a:r>
            </a:p>
          </p:txBody>
        </p:sp>
        <p:sp>
          <p:nvSpPr>
            <p:cNvPr id="8" name="TextBox 7"/>
            <p:cNvSpPr txBox="1"/>
            <p:nvPr/>
          </p:nvSpPr>
          <p:spPr>
            <a:xfrm>
              <a:off x="6556694" y="4017136"/>
              <a:ext cx="1811764" cy="646331"/>
            </a:xfrm>
            <a:prstGeom prst="rect">
              <a:avLst/>
            </a:prstGeom>
            <a:noFill/>
            <a:ln w="19050">
              <a:solidFill>
                <a:schemeClr val="accent1"/>
              </a:solidFill>
            </a:ln>
          </p:spPr>
          <p:txBody>
            <a:bodyPr wrap="square" rtlCol="0">
              <a:spAutoFit/>
            </a:bodyPr>
            <a:lstStyle/>
            <a:p>
              <a:pPr algn="ctr"/>
              <a:r>
                <a:rPr lang="es-ES" sz="1200" b="1" dirty="0" err="1" smtClean="0">
                  <a:latin typeface="Arial" panose="020B0604020202020204" pitchFamily="34" charset="0"/>
                  <a:cs typeface="Arial" panose="020B0604020202020204" pitchFamily="34" charset="0"/>
                </a:rPr>
                <a:t>Radionuclide</a:t>
              </a:r>
              <a:r>
                <a:rPr lang="es-ES" sz="1200" b="1" dirty="0" smtClean="0">
                  <a:latin typeface="Arial" panose="020B0604020202020204" pitchFamily="34" charset="0"/>
                  <a:cs typeface="Arial" panose="020B0604020202020204" pitchFamily="34" charset="0"/>
                </a:rPr>
                <a:t> Capture</a:t>
              </a:r>
              <a:endParaRPr lang="es-ES" sz="1200" b="1" dirty="0">
                <a:latin typeface="Arial" panose="020B0604020202020204" pitchFamily="34" charset="0"/>
                <a:cs typeface="Arial" panose="020B0604020202020204" pitchFamily="34" charset="0"/>
              </a:endParaRPr>
            </a:p>
            <a:p>
              <a:pPr algn="ctr"/>
              <a:r>
                <a:rPr lang="es-ES" sz="1200" b="1" dirty="0">
                  <a:latin typeface="Arial" panose="020B0604020202020204" pitchFamily="34" charset="0"/>
                  <a:cs typeface="Arial" panose="020B0604020202020204" pitchFamily="34" charset="0"/>
                </a:rPr>
                <a:t>i</a:t>
              </a:r>
              <a:r>
                <a:rPr lang="es-ES" sz="1200" b="1" dirty="0" smtClean="0">
                  <a:latin typeface="Arial" panose="020B0604020202020204" pitchFamily="34" charset="0"/>
                  <a:cs typeface="Arial" panose="020B0604020202020204" pitchFamily="34" charset="0"/>
                </a:rPr>
                <a:t>n </a:t>
              </a:r>
              <a:r>
                <a:rPr lang="es-ES" sz="1200" b="1" dirty="0" err="1">
                  <a:latin typeface="Arial" panose="020B0604020202020204" pitchFamily="34" charset="0"/>
                  <a:cs typeface="Arial" panose="020B0604020202020204" pitchFamily="34" charset="0"/>
                </a:rPr>
                <a:t>S</a:t>
              </a:r>
              <a:r>
                <a:rPr lang="es-ES" sz="1200" b="1" dirty="0" err="1" smtClean="0">
                  <a:latin typeface="Arial" panose="020B0604020202020204" pitchFamily="34" charset="0"/>
                  <a:cs typeface="Arial" panose="020B0604020202020204" pitchFamily="34" charset="0"/>
                </a:rPr>
                <a:t>elective</a:t>
              </a:r>
              <a:r>
                <a:rPr lang="es-ES" sz="1200" b="1" dirty="0" smtClean="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A</a:t>
              </a:r>
              <a:r>
                <a:rPr lang="es-ES" sz="1200" b="1" dirty="0" err="1" smtClean="0">
                  <a:latin typeface="Arial" panose="020B0604020202020204" pitchFamily="34" charset="0"/>
                  <a:cs typeface="Arial" panose="020B0604020202020204" pitchFamily="34" charset="0"/>
                </a:rPr>
                <a:t>dsorbent</a:t>
              </a:r>
              <a:r>
                <a:rPr lang="es-ES" sz="1000" b="1" dirty="0" err="1" smtClean="0">
                  <a:latin typeface="Arial" panose="020B0604020202020204" pitchFamily="34" charset="0"/>
                  <a:cs typeface="Arial" panose="020B0604020202020204" pitchFamily="34" charset="0"/>
                </a:rPr>
                <a:t>s</a:t>
              </a:r>
              <a:endParaRPr lang="en-US" sz="1000" b="1" dirty="0">
                <a:latin typeface="Arial" panose="020B0604020202020204" pitchFamily="34" charset="0"/>
                <a:cs typeface="Arial" panose="020B0604020202020204" pitchFamily="34" charset="0"/>
              </a:endParaRPr>
            </a:p>
          </p:txBody>
        </p:sp>
        <p:sp>
          <p:nvSpPr>
            <p:cNvPr id="9" name="TextBox 8"/>
            <p:cNvSpPr txBox="1"/>
            <p:nvPr/>
          </p:nvSpPr>
          <p:spPr>
            <a:xfrm>
              <a:off x="5211898" y="2659501"/>
              <a:ext cx="1592350" cy="830997"/>
            </a:xfrm>
            <a:prstGeom prst="rect">
              <a:avLst/>
            </a:prstGeom>
            <a:solidFill>
              <a:schemeClr val="tx2">
                <a:lumMod val="40000"/>
                <a:lumOff val="60000"/>
                <a:alpha val="20000"/>
              </a:schemeClr>
            </a:solidFill>
            <a:ln w="19050">
              <a:solidFill>
                <a:schemeClr val="accent1"/>
              </a:solidFill>
            </a:ln>
          </p:spPr>
          <p:txBody>
            <a:bodyPr wrap="square" rtlCol="0">
              <a:spAutoFit/>
            </a:bodyPr>
            <a:lstStyle/>
            <a:p>
              <a:pPr algn="ctr"/>
              <a:r>
                <a:rPr lang="en-US" sz="1200" b="1" dirty="0" smtClean="0">
                  <a:latin typeface="Arial" panose="020B0604020202020204" pitchFamily="34" charset="0"/>
                  <a:cs typeface="Arial" panose="020B0604020202020204" pitchFamily="34" charset="0"/>
                </a:rPr>
                <a:t>Polymer Encapsulation</a:t>
              </a:r>
            </a:p>
            <a:p>
              <a:pPr algn="ctr"/>
              <a:r>
                <a:rPr lang="es-ES" sz="1200" b="1" dirty="0" smtClean="0">
                  <a:latin typeface="Arial" panose="020B0604020202020204" pitchFamily="34" charset="0"/>
                  <a:cs typeface="Arial" panose="020B0604020202020204" pitchFamily="34" charset="0"/>
                </a:rPr>
                <a:t>(</a:t>
              </a:r>
              <a:r>
                <a:rPr lang="es-ES" sz="1200" b="1" dirty="0" err="1" smtClean="0">
                  <a:latin typeface="Arial" panose="020B0604020202020204" pitchFamily="34" charset="0"/>
                  <a:cs typeface="Arial" panose="020B0604020202020204" pitchFamily="34" charset="0"/>
                </a:rPr>
                <a:t>Epoxy</a:t>
              </a:r>
              <a:r>
                <a:rPr lang="es-ES" sz="1200" b="1" dirty="0" smtClean="0">
                  <a:latin typeface="Arial" panose="020B0604020202020204" pitchFamily="34" charset="0"/>
                  <a:cs typeface="Arial" panose="020B0604020202020204" pitchFamily="34" charset="0"/>
                </a:rPr>
                <a:t>, </a:t>
              </a:r>
              <a:r>
                <a:rPr lang="es-ES" sz="1200" b="1" dirty="0" err="1" smtClean="0">
                  <a:latin typeface="Arial" panose="020B0604020202020204" pitchFamily="34" charset="0"/>
                  <a:cs typeface="Arial" panose="020B0604020202020204" pitchFamily="34" charset="0"/>
                </a:rPr>
                <a:t>phenolic</a:t>
              </a:r>
              <a:r>
                <a:rPr lang="es-ES" sz="1200" b="1" dirty="0" smtClean="0">
                  <a:latin typeface="Arial" panose="020B0604020202020204" pitchFamily="34" charset="0"/>
                  <a:cs typeface="Arial" panose="020B0604020202020204" pitchFamily="34" charset="0"/>
                </a:rPr>
                <a:t> </a:t>
              </a:r>
              <a:r>
                <a:rPr lang="es-ES" sz="1200" b="1" dirty="0" err="1" smtClean="0">
                  <a:latin typeface="Arial" panose="020B0604020202020204" pitchFamily="34" charset="0"/>
                  <a:cs typeface="Arial" panose="020B0604020202020204" pitchFamily="34" charset="0"/>
                </a:rPr>
                <a:t>resin</a:t>
              </a:r>
              <a:r>
                <a:rPr lang="es-ES" sz="1200" b="1" dirty="0" smtClean="0">
                  <a:latin typeface="Arial" panose="020B0604020202020204" pitchFamily="34" charset="0"/>
                  <a:cs typeface="Arial" panose="020B0604020202020204" pitchFamily="34" charset="0"/>
                </a:rPr>
                <a:t>…)</a:t>
              </a:r>
              <a:endParaRPr lang="en-US" sz="1200" b="1" dirty="0">
                <a:latin typeface="Arial" panose="020B0604020202020204" pitchFamily="34" charset="0"/>
                <a:cs typeface="Arial" panose="020B0604020202020204" pitchFamily="34" charset="0"/>
              </a:endParaRPr>
            </a:p>
          </p:txBody>
        </p:sp>
        <p:cxnSp>
          <p:nvCxnSpPr>
            <p:cNvPr id="10" name="Straight Arrow Connector 9"/>
            <p:cNvCxnSpPr>
              <a:stCxn id="6" idx="2"/>
            </p:cNvCxnSpPr>
            <p:nvPr/>
          </p:nvCxnSpPr>
          <p:spPr>
            <a:xfrm>
              <a:off x="4132204" y="3304497"/>
              <a:ext cx="1" cy="721014"/>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3"/>
              <a:endCxn id="8" idx="1"/>
            </p:cNvCxnSpPr>
            <p:nvPr/>
          </p:nvCxnSpPr>
          <p:spPr>
            <a:xfrm flipV="1">
              <a:off x="5174692" y="4340302"/>
              <a:ext cx="1382002" cy="901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3"/>
              <a:endCxn id="9" idx="1"/>
            </p:cNvCxnSpPr>
            <p:nvPr/>
          </p:nvCxnSpPr>
          <p:spPr>
            <a:xfrm>
              <a:off x="4860032" y="3073665"/>
              <a:ext cx="351866" cy="133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93955" y="2852936"/>
              <a:ext cx="1626517" cy="461665"/>
            </a:xfrm>
            <a:prstGeom prst="rect">
              <a:avLst/>
            </a:prstGeom>
            <a:noFill/>
            <a:ln w="19050">
              <a:solidFill>
                <a:schemeClr val="accent1"/>
              </a:solidFill>
            </a:ln>
          </p:spPr>
          <p:txBody>
            <a:bodyPr wrap="square" rtlCol="0">
              <a:spAutoFit/>
            </a:bodyPr>
            <a:lstStyle/>
            <a:p>
              <a:r>
                <a:rPr lang="en-US" sz="1200" b="1" dirty="0" smtClean="0">
                  <a:latin typeface="Arial" panose="020B0604020202020204" pitchFamily="34" charset="0"/>
                  <a:cs typeface="Arial" panose="020B0604020202020204" pitchFamily="34" charset="0"/>
                </a:rPr>
                <a:t>Interim Storage/Repository</a:t>
              </a:r>
              <a:endParaRPr lang="en-US" sz="1200" b="1" dirty="0">
                <a:latin typeface="Arial" panose="020B0604020202020204" pitchFamily="34" charset="0"/>
                <a:cs typeface="Arial" panose="020B0604020202020204" pitchFamily="34" charset="0"/>
              </a:endParaRPr>
            </a:p>
          </p:txBody>
        </p:sp>
        <p:cxnSp>
          <p:nvCxnSpPr>
            <p:cNvPr id="14" name="Straight Arrow Connector 13"/>
            <p:cNvCxnSpPr>
              <a:stCxn id="5" idx="3"/>
              <a:endCxn id="6" idx="1"/>
            </p:cNvCxnSpPr>
            <p:nvPr/>
          </p:nvCxnSpPr>
          <p:spPr>
            <a:xfrm>
              <a:off x="3002697" y="3063887"/>
              <a:ext cx="401679" cy="977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39761" y="3985319"/>
              <a:ext cx="930063" cy="307777"/>
            </a:xfrm>
            <a:prstGeom prst="rect">
              <a:avLst/>
            </a:prstGeom>
            <a:noFill/>
          </p:spPr>
          <p:txBody>
            <a:bodyPr wrap="none" rtlCol="0">
              <a:spAutoFit/>
            </a:bodyPr>
            <a:lstStyle/>
            <a:p>
              <a:r>
                <a:rPr lang="es-ES" sz="1400" baseline="30000" dirty="0" smtClean="0">
                  <a:latin typeface="Arial" panose="020B0604020202020204" pitchFamily="34" charset="0"/>
                  <a:cs typeface="Arial" panose="020B0604020202020204" pitchFamily="34" charset="0"/>
                </a:rPr>
                <a:t>14</a:t>
              </a:r>
              <a:r>
                <a:rPr lang="es-ES" sz="1400" dirty="0" smtClean="0">
                  <a:latin typeface="Arial" panose="020B0604020202020204" pitchFamily="34" charset="0"/>
                  <a:cs typeface="Arial" panose="020B0604020202020204" pitchFamily="34" charset="0"/>
                </a:rPr>
                <a:t>C,</a:t>
              </a:r>
              <a:r>
                <a:rPr lang="es-ES" sz="1400" baseline="30000" dirty="0" smtClean="0">
                  <a:latin typeface="Arial" panose="020B0604020202020204" pitchFamily="34" charset="0"/>
                  <a:cs typeface="Arial" panose="020B0604020202020204" pitchFamily="34" charset="0"/>
                </a:rPr>
                <a:t>129</a:t>
              </a:r>
              <a:r>
                <a:rPr lang="es-ES" sz="1400" dirty="0" smtClean="0">
                  <a:latin typeface="Arial" panose="020B0604020202020204" pitchFamily="34" charset="0"/>
                  <a:cs typeface="Arial" panose="020B0604020202020204" pitchFamily="34" charset="0"/>
                </a:rPr>
                <a:t>I…</a:t>
              </a:r>
              <a:endParaRPr lang="en-US" sz="1400" dirty="0">
                <a:latin typeface="Arial" panose="020B0604020202020204" pitchFamily="34" charset="0"/>
                <a:cs typeface="Arial" panose="020B0604020202020204" pitchFamily="34" charset="0"/>
              </a:endParaRPr>
            </a:p>
          </p:txBody>
        </p:sp>
        <p:sp>
          <p:nvSpPr>
            <p:cNvPr id="16" name="TextBox 53257"/>
            <p:cNvSpPr txBox="1"/>
            <p:nvPr/>
          </p:nvSpPr>
          <p:spPr>
            <a:xfrm>
              <a:off x="2702103" y="1988840"/>
              <a:ext cx="678391" cy="307777"/>
            </a:xfrm>
            <a:prstGeom prst="rect">
              <a:avLst/>
            </a:prstGeom>
            <a:noFill/>
          </p:spPr>
          <p:txBody>
            <a:bodyPr wrap="none" rtlCol="0">
              <a:spAutoFit/>
            </a:bodyPr>
            <a:lstStyle/>
            <a:p>
              <a:r>
                <a:rPr lang="es-ES" sz="1400" baseline="30000" dirty="0">
                  <a:latin typeface="Arial" panose="020B0604020202020204" pitchFamily="34" charset="0"/>
                  <a:cs typeface="Arial" panose="020B0604020202020204" pitchFamily="34" charset="0"/>
                </a:rPr>
                <a:t>2</a:t>
              </a:r>
              <a:r>
                <a:rPr lang="es-ES" sz="1400" dirty="0" smtClean="0">
                  <a:latin typeface="Arial" panose="020B0604020202020204" pitchFamily="34" charset="0"/>
                  <a:cs typeface="Arial" panose="020B0604020202020204" pitchFamily="34" charset="0"/>
                </a:rPr>
                <a:t>H, </a:t>
              </a:r>
              <a:r>
                <a:rPr lang="es-ES" sz="1400" baseline="30000" dirty="0" smtClean="0">
                  <a:latin typeface="Arial" panose="020B0604020202020204" pitchFamily="34" charset="0"/>
                  <a:cs typeface="Arial" panose="020B0604020202020204" pitchFamily="34" charset="0"/>
                </a:rPr>
                <a:t>3</a:t>
              </a:r>
              <a:r>
                <a:rPr lang="es-ES" sz="1400" dirty="0" smtClean="0">
                  <a:latin typeface="Arial" panose="020B0604020202020204" pitchFamily="34" charset="0"/>
                  <a:cs typeface="Arial" panose="020B0604020202020204" pitchFamily="34" charset="0"/>
                </a:rPr>
                <a:t>H</a:t>
              </a:r>
              <a:endParaRPr lang="en-US" sz="1400" dirty="0">
                <a:latin typeface="Arial" panose="020B0604020202020204" pitchFamily="34" charset="0"/>
                <a:cs typeface="Arial" panose="020B0604020202020204" pitchFamily="34" charset="0"/>
              </a:endParaRPr>
            </a:p>
          </p:txBody>
        </p:sp>
        <p:cxnSp>
          <p:nvCxnSpPr>
            <p:cNvPr id="17" name="Straight Arrow Connector 15"/>
            <p:cNvCxnSpPr>
              <a:stCxn id="5" idx="0"/>
              <a:endCxn id="18" idx="1"/>
            </p:cNvCxnSpPr>
            <p:nvPr/>
          </p:nvCxnSpPr>
          <p:spPr>
            <a:xfrm rot="5400000" flipH="1" flipV="1">
              <a:off x="2657076" y="1889308"/>
              <a:ext cx="644159" cy="1428001"/>
            </a:xfrm>
            <a:prstGeom prst="bentConnector2">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8" name="TextBox 1"/>
            <p:cNvSpPr txBox="1"/>
            <p:nvPr/>
          </p:nvSpPr>
          <p:spPr>
            <a:xfrm>
              <a:off x="3693156" y="2142728"/>
              <a:ext cx="1646605" cy="276999"/>
            </a:xfrm>
            <a:prstGeom prst="rect">
              <a:avLst/>
            </a:prstGeom>
            <a:noFill/>
            <a:ln w="19050">
              <a:solidFill>
                <a:schemeClr val="accent1"/>
              </a:solidFill>
            </a:ln>
          </p:spPr>
          <p:txBody>
            <a:bodyPr wrap="none" rtlCol="0">
              <a:spAutoFit/>
            </a:bodyPr>
            <a:lstStyle/>
            <a:p>
              <a:r>
                <a:rPr lang="en-US" sz="1200" b="1" dirty="0" smtClean="0">
                  <a:latin typeface="Arial" panose="020B0604020202020204" pitchFamily="34" charset="0"/>
                  <a:cs typeface="Arial" panose="020B0604020202020204" pitchFamily="34" charset="0"/>
                </a:rPr>
                <a:t>Recycle/Disposition</a:t>
              </a:r>
              <a:endParaRPr lang="en-US" sz="1200" b="1" dirty="0">
                <a:latin typeface="Arial" panose="020B0604020202020204" pitchFamily="34" charset="0"/>
                <a:cs typeface="Arial" panose="020B0604020202020204" pitchFamily="34" charset="0"/>
              </a:endParaRPr>
            </a:p>
          </p:txBody>
        </p:sp>
        <p:cxnSp>
          <p:nvCxnSpPr>
            <p:cNvPr id="19" name="Straight Arrow Connector 28"/>
            <p:cNvCxnSpPr>
              <a:stCxn id="9" idx="3"/>
              <a:endCxn id="13" idx="1"/>
            </p:cNvCxnSpPr>
            <p:nvPr/>
          </p:nvCxnSpPr>
          <p:spPr>
            <a:xfrm>
              <a:off x="6804248" y="3075000"/>
              <a:ext cx="389707" cy="8769"/>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28"/>
            <p:cNvCxnSpPr/>
            <p:nvPr/>
          </p:nvCxnSpPr>
          <p:spPr>
            <a:xfrm flipV="1">
              <a:off x="781328" y="3056378"/>
              <a:ext cx="746285" cy="1239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1" name="TextBox 53257"/>
            <p:cNvSpPr txBox="1"/>
            <p:nvPr/>
          </p:nvSpPr>
          <p:spPr>
            <a:xfrm>
              <a:off x="589630" y="2523777"/>
              <a:ext cx="648072" cy="461665"/>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Spent Resin</a:t>
              </a:r>
              <a:endParaRPr lang="en-US" sz="1200" b="1" dirty="0">
                <a:latin typeface="Arial" panose="020B0604020202020204" pitchFamily="34" charset="0"/>
                <a:cs typeface="Arial" panose="020B0604020202020204" pitchFamily="34" charset="0"/>
              </a:endParaRPr>
            </a:p>
          </p:txBody>
        </p:sp>
      </p:grpSp>
      <p:sp>
        <p:nvSpPr>
          <p:cNvPr id="22" name="Footer Placeholder 21"/>
          <p:cNvSpPr>
            <a:spLocks noGrp="1"/>
          </p:cNvSpPr>
          <p:nvPr>
            <p:ph type="ftr" sz="quarter" idx="11"/>
          </p:nvPr>
        </p:nvSpPr>
        <p:spPr/>
        <p:txBody>
          <a:bodyPr/>
          <a:lstStyle/>
          <a:p>
            <a:r>
              <a:rPr lang="en-US" smtClean="0"/>
              <a:t>Luca - MRS 2017</a:t>
            </a:r>
            <a:endParaRPr lang="en-US"/>
          </a:p>
        </p:txBody>
      </p:sp>
      <p:sp>
        <p:nvSpPr>
          <p:cNvPr id="23" name="Slide Number Placeholder 22"/>
          <p:cNvSpPr>
            <a:spLocks noGrp="1"/>
          </p:cNvSpPr>
          <p:nvPr>
            <p:ph type="sldNum" sz="quarter" idx="12"/>
          </p:nvPr>
        </p:nvSpPr>
        <p:spPr/>
        <p:txBody>
          <a:bodyPr/>
          <a:lstStyle/>
          <a:p>
            <a:fld id="{C3305951-25B3-468C-8F5A-DB64291C3F1E}" type="slidenum">
              <a:rPr lang="en-US" smtClean="0"/>
              <a:pPr/>
              <a:t>17</a:t>
            </a:fld>
            <a:endParaRPr lang="en-US"/>
          </a:p>
        </p:txBody>
      </p:sp>
      <p:sp>
        <p:nvSpPr>
          <p:cNvPr id="24" name="TextBox 23"/>
          <p:cNvSpPr txBox="1"/>
          <p:nvPr/>
        </p:nvSpPr>
        <p:spPr>
          <a:xfrm>
            <a:off x="1697855" y="241484"/>
            <a:ext cx="5394425" cy="523220"/>
          </a:xfrm>
          <a:prstGeom prst="rect">
            <a:avLst/>
          </a:prstGeom>
          <a:noFill/>
        </p:spPr>
        <p:txBody>
          <a:bodyPr wrap="none" rtlCol="0">
            <a:spAutoFit/>
          </a:bodyPr>
          <a:lstStyle/>
          <a:p>
            <a:r>
              <a:rPr lang="en-AU" sz="2800" b="1" dirty="0" smtClean="0">
                <a:solidFill>
                  <a:schemeClr val="accent6">
                    <a:lumMod val="50000"/>
                  </a:schemeClr>
                </a:solidFill>
                <a:latin typeface="Arial" panose="020B0604020202020204" pitchFamily="34" charset="0"/>
                <a:cs typeface="Arial" panose="020B0604020202020204" pitchFamily="34" charset="0"/>
              </a:rPr>
              <a:t>Simplified Process Flow Sheet</a:t>
            </a:r>
            <a:endParaRPr lang="en-AU" sz="2800" b="1" dirty="0">
              <a:solidFill>
                <a:schemeClr val="accent6">
                  <a:lumMod val="50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542179" y="3737323"/>
            <a:ext cx="7918253" cy="2612067"/>
            <a:chOff x="542179" y="3737323"/>
            <a:chExt cx="7918253" cy="2612067"/>
          </a:xfrm>
        </p:grpSpPr>
        <p:pic>
          <p:nvPicPr>
            <p:cNvPr id="25" name="Picture 2" descr="C:\CNEA\Projects\Resin Pyrolysis\Auger oven\Hoja Nº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3737323"/>
              <a:ext cx="4095626" cy="22119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art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8002" y="4200406"/>
              <a:ext cx="991619" cy="140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542179" y="5949280"/>
              <a:ext cx="7918253" cy="400110"/>
            </a:xfrm>
            <a:prstGeom prst="rect">
              <a:avLst/>
            </a:prstGeom>
            <a:noFill/>
          </p:spPr>
          <p:txBody>
            <a:bodyPr wrap="square" rtlCol="0">
              <a:spAutoFit/>
            </a:bodyPr>
            <a:lstStyle/>
            <a:p>
              <a:r>
                <a:rPr lang="es-ES" sz="2000" dirty="0" err="1" smtClean="0"/>
                <a:t>Bench-Scale</a:t>
              </a:r>
              <a:r>
                <a:rPr lang="es-ES" sz="2000" dirty="0" smtClean="0"/>
                <a:t> Demo  </a:t>
              </a:r>
              <a:r>
                <a:rPr lang="es-ES" sz="2000" dirty="0" smtClean="0">
                  <a:sym typeface="Mathematica1"/>
                </a:rPr>
                <a:t></a:t>
              </a:r>
              <a:r>
                <a:rPr lang="es-ES" sz="2000" dirty="0" smtClean="0"/>
                <a:t>   </a:t>
              </a:r>
              <a:r>
                <a:rPr lang="es-ES" sz="2000" dirty="0" err="1" smtClean="0"/>
                <a:t>Pilot</a:t>
              </a:r>
              <a:r>
                <a:rPr lang="es-ES" sz="2000" dirty="0" smtClean="0"/>
                <a:t> </a:t>
              </a:r>
              <a:r>
                <a:rPr lang="es-ES" sz="2000" dirty="0" err="1" smtClean="0"/>
                <a:t>Scale</a:t>
              </a:r>
              <a:r>
                <a:rPr lang="es-ES" sz="2000" dirty="0" smtClean="0"/>
                <a:t> at Kg/h</a:t>
              </a:r>
              <a:r>
                <a:rPr lang="es-ES" sz="2000" dirty="0"/>
                <a:t> </a:t>
              </a:r>
              <a:r>
                <a:rPr lang="es-ES" sz="2000" dirty="0" err="1" smtClean="0"/>
                <a:t>Throughput</a:t>
              </a:r>
              <a:r>
                <a:rPr lang="es-ES" sz="2000" dirty="0" smtClean="0"/>
                <a:t> (</a:t>
              </a:r>
              <a:r>
                <a:rPr lang="es-ES" sz="2000" dirty="0" err="1" smtClean="0"/>
                <a:t>cold</a:t>
              </a:r>
              <a:r>
                <a:rPr lang="es-ES" sz="2000" dirty="0" smtClean="0"/>
                <a:t> and </a:t>
              </a:r>
              <a:r>
                <a:rPr lang="es-ES" sz="2000" dirty="0" err="1" smtClean="0"/>
                <a:t>then</a:t>
              </a:r>
              <a:r>
                <a:rPr lang="es-ES" sz="2000" dirty="0" smtClean="0"/>
                <a:t> </a:t>
              </a:r>
              <a:r>
                <a:rPr lang="es-ES" sz="2000" dirty="0" err="1" smtClean="0"/>
                <a:t>hot</a:t>
              </a:r>
              <a:r>
                <a:rPr lang="es-ES" sz="2000" dirty="0" smtClean="0"/>
                <a:t>)</a:t>
              </a:r>
              <a:endParaRPr lang="en-US" sz="2000" dirty="0"/>
            </a:p>
          </p:txBody>
        </p:sp>
      </p:grpSp>
    </p:spTree>
    <p:extLst>
      <p:ext uri="{BB962C8B-B14F-4D97-AF65-F5344CB8AC3E}">
        <p14:creationId xmlns:p14="http://schemas.microsoft.com/office/powerpoint/2010/main" val="18952646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150912" y="908720"/>
            <a:ext cx="5664629" cy="5232202"/>
          </a:xfrm>
          <a:prstGeom prst="rect">
            <a:avLst/>
          </a:prstGeom>
          <a:noFill/>
        </p:spPr>
        <p:txBody>
          <a:bodyPr wrap="square" rtlCol="0">
            <a:spAutoFit/>
          </a:bodyPr>
          <a:lstStyle/>
          <a:p>
            <a:r>
              <a:rPr lang="en-AU" dirty="0" smtClean="0">
                <a:solidFill>
                  <a:srgbClr val="0000FF"/>
                </a:solidFill>
              </a:rPr>
              <a:t>The only process that at present meets ANDRA requirements for the disposition of spent IX resins.</a:t>
            </a:r>
          </a:p>
          <a:p>
            <a:endParaRPr lang="en-AU" sz="1000" dirty="0" smtClean="0">
              <a:solidFill>
                <a:srgbClr val="0000FF"/>
              </a:solidFill>
            </a:endParaRPr>
          </a:p>
          <a:p>
            <a:pPr marL="342900" indent="-342900">
              <a:buClr>
                <a:srgbClr val="FF0000"/>
              </a:buClr>
              <a:buSzPct val="140000"/>
              <a:buFont typeface="Arial" panose="020B0604020202020204" pitchFamily="34" charset="0"/>
              <a:buChar char="•"/>
            </a:pPr>
            <a:r>
              <a:rPr lang="en-AU" sz="1600" dirty="0" smtClean="0">
                <a:solidFill>
                  <a:srgbClr val="0000FF"/>
                </a:solidFill>
              </a:rPr>
              <a:t>Limited exudation of water</a:t>
            </a:r>
          </a:p>
          <a:p>
            <a:pPr marL="342900" indent="-342900">
              <a:buClr>
                <a:srgbClr val="FF0000"/>
              </a:buClr>
              <a:buSzPct val="140000"/>
              <a:buFont typeface="Arial" panose="020B0604020202020204" pitchFamily="34" charset="0"/>
              <a:buChar char="•"/>
            </a:pPr>
            <a:r>
              <a:rPr lang="en-AU" sz="1600" dirty="0" smtClean="0">
                <a:solidFill>
                  <a:srgbClr val="0000FF"/>
                </a:solidFill>
              </a:rPr>
              <a:t>Low </a:t>
            </a:r>
            <a:r>
              <a:rPr lang="en-AU" sz="1600" dirty="0" err="1" smtClean="0">
                <a:solidFill>
                  <a:srgbClr val="0000FF"/>
                </a:solidFill>
              </a:rPr>
              <a:t>exothermicity</a:t>
            </a:r>
            <a:endParaRPr lang="en-AU" sz="1600" dirty="0" smtClean="0">
              <a:solidFill>
                <a:srgbClr val="0000FF"/>
              </a:solidFill>
            </a:endParaRPr>
          </a:p>
          <a:p>
            <a:pPr marL="342900" indent="-342900">
              <a:buClr>
                <a:srgbClr val="FF0000"/>
              </a:buClr>
              <a:buSzPct val="140000"/>
              <a:buFont typeface="Arial" panose="020B0604020202020204" pitchFamily="34" charset="0"/>
              <a:buChar char="•"/>
            </a:pPr>
            <a:r>
              <a:rPr lang="en-AU" sz="1600" dirty="0" smtClean="0">
                <a:solidFill>
                  <a:srgbClr val="0000FF"/>
                </a:solidFill>
              </a:rPr>
              <a:t>Confinement of radioactivity</a:t>
            </a:r>
          </a:p>
          <a:p>
            <a:pPr marL="342900" indent="-342900">
              <a:buClr>
                <a:srgbClr val="FF0000"/>
              </a:buClr>
              <a:buSzPct val="140000"/>
              <a:buFont typeface="Arial" panose="020B0604020202020204" pitchFamily="34" charset="0"/>
              <a:buChar char="•"/>
            </a:pPr>
            <a:r>
              <a:rPr lang="en-AU" sz="1600" dirty="0" smtClean="0">
                <a:solidFill>
                  <a:srgbClr val="0000FF"/>
                </a:solidFill>
              </a:rPr>
              <a:t>Good compressive strength (&gt;8MPa)</a:t>
            </a:r>
          </a:p>
          <a:p>
            <a:pPr marL="342900" indent="-342900">
              <a:buClr>
                <a:srgbClr val="FF0000"/>
              </a:buClr>
              <a:buSzPct val="140000"/>
              <a:buFont typeface="Arial" panose="020B0604020202020204" pitchFamily="34" charset="0"/>
              <a:buChar char="•"/>
            </a:pPr>
            <a:r>
              <a:rPr lang="en-AU" sz="1600" dirty="0" smtClean="0">
                <a:solidFill>
                  <a:srgbClr val="0000FF"/>
                </a:solidFill>
              </a:rPr>
              <a:t>Low leaching</a:t>
            </a:r>
          </a:p>
          <a:p>
            <a:pPr marL="342900" indent="-342900">
              <a:buClr>
                <a:srgbClr val="FF0000"/>
              </a:buClr>
              <a:buSzPct val="140000"/>
              <a:buFont typeface="Arial" panose="020B0604020202020204" pitchFamily="34" charset="0"/>
              <a:buChar char="•"/>
            </a:pPr>
            <a:r>
              <a:rPr lang="en-AU" sz="1600" dirty="0" smtClean="0">
                <a:solidFill>
                  <a:srgbClr val="0000FF"/>
                </a:solidFill>
              </a:rPr>
              <a:t>Resistance to thermal cycling</a:t>
            </a:r>
          </a:p>
          <a:p>
            <a:pPr marL="342900" indent="-342900">
              <a:buClr>
                <a:srgbClr val="FF0000"/>
              </a:buClr>
              <a:buSzPct val="140000"/>
              <a:buFont typeface="Arial" panose="020B0604020202020204" pitchFamily="34" charset="0"/>
              <a:buChar char="•"/>
            </a:pPr>
            <a:r>
              <a:rPr lang="en-AU" sz="1600" dirty="0" smtClean="0">
                <a:solidFill>
                  <a:srgbClr val="0000FF"/>
                </a:solidFill>
              </a:rPr>
              <a:t>homogeneous</a:t>
            </a:r>
          </a:p>
          <a:p>
            <a:pPr marL="342900" indent="-342900">
              <a:buClr>
                <a:srgbClr val="FF0000"/>
              </a:buClr>
              <a:buSzPct val="140000"/>
              <a:buFont typeface="Arial" panose="020B0604020202020204" pitchFamily="34" charset="0"/>
              <a:buChar char="•"/>
            </a:pPr>
            <a:r>
              <a:rPr lang="en-AU" sz="1600" dirty="0" smtClean="0">
                <a:solidFill>
                  <a:srgbClr val="0000FF"/>
                </a:solidFill>
              </a:rPr>
              <a:t>Resistance to radiation</a:t>
            </a:r>
          </a:p>
          <a:p>
            <a:pPr marL="342900" indent="-342900">
              <a:buClr>
                <a:srgbClr val="FF0000"/>
              </a:buClr>
              <a:buSzPct val="140000"/>
              <a:buFont typeface="Arial" panose="020B0604020202020204" pitchFamily="34" charset="0"/>
              <a:buChar char="•"/>
            </a:pPr>
            <a:r>
              <a:rPr lang="en-AU" sz="1600" b="1" dirty="0" smtClean="0">
                <a:solidFill>
                  <a:srgbClr val="0000FF"/>
                </a:solidFill>
              </a:rPr>
              <a:t>Max packet dose</a:t>
            </a:r>
            <a:r>
              <a:rPr lang="en-AU" sz="1600" dirty="0" smtClean="0">
                <a:solidFill>
                  <a:srgbClr val="0000FF"/>
                </a:solidFill>
              </a:rPr>
              <a:t>  of 2 </a:t>
            </a:r>
            <a:r>
              <a:rPr lang="en-AU" sz="1600" dirty="0" err="1" smtClean="0">
                <a:solidFill>
                  <a:srgbClr val="0000FF"/>
                </a:solidFill>
              </a:rPr>
              <a:t>mSv</a:t>
            </a:r>
            <a:r>
              <a:rPr lang="en-AU" sz="1600" dirty="0" smtClean="0">
                <a:solidFill>
                  <a:srgbClr val="0000FF"/>
                </a:solidFill>
              </a:rPr>
              <a:t>/h. </a:t>
            </a:r>
            <a:r>
              <a:rPr lang="en-AU" dirty="0" err="1" smtClean="0"/>
              <a:t>Ahora</a:t>
            </a:r>
            <a:r>
              <a:rPr lang="en-AU" dirty="0" smtClean="0"/>
              <a:t> &lt;0.75 </a:t>
            </a:r>
            <a:r>
              <a:rPr lang="en-AU" dirty="0" err="1" smtClean="0"/>
              <a:t>mSv</a:t>
            </a:r>
            <a:r>
              <a:rPr lang="en-AU" dirty="0" smtClean="0"/>
              <a:t>/h.</a:t>
            </a:r>
            <a:endParaRPr lang="en-AU" sz="1600" dirty="0" smtClean="0">
              <a:solidFill>
                <a:srgbClr val="0000FF"/>
              </a:solidFill>
            </a:endParaRPr>
          </a:p>
          <a:p>
            <a:pPr marL="342900" indent="-342900">
              <a:buClr>
                <a:srgbClr val="FF0000"/>
              </a:buClr>
              <a:buSzPct val="140000"/>
              <a:buFont typeface="Arial" panose="020B0604020202020204" pitchFamily="34" charset="0"/>
              <a:buChar char="•"/>
            </a:pPr>
            <a:r>
              <a:rPr lang="en-AU" sz="1600" dirty="0" smtClean="0">
                <a:solidFill>
                  <a:srgbClr val="0000FF"/>
                </a:solidFill>
              </a:rPr>
              <a:t>Not flammable</a:t>
            </a:r>
            <a:r>
              <a:rPr lang="en-AU" dirty="0" smtClean="0">
                <a:solidFill>
                  <a:srgbClr val="0000FF"/>
                </a:solidFill>
              </a:rPr>
              <a:t/>
            </a:r>
            <a:br>
              <a:rPr lang="en-AU" dirty="0" smtClean="0">
                <a:solidFill>
                  <a:srgbClr val="0000FF"/>
                </a:solidFill>
              </a:rPr>
            </a:br>
            <a:endParaRPr lang="en-AU" dirty="0" smtClean="0">
              <a:solidFill>
                <a:srgbClr val="0000FF"/>
              </a:solidFill>
            </a:endParaRPr>
          </a:p>
          <a:p>
            <a:pPr marL="342900" indent="-342900">
              <a:buClr>
                <a:srgbClr val="FF0000"/>
              </a:buClr>
              <a:buSzPct val="140000"/>
              <a:buFont typeface="Arial" panose="020B0604020202020204" pitchFamily="34" charset="0"/>
              <a:buChar char="•"/>
            </a:pPr>
            <a:endParaRPr lang="en-AU" dirty="0" smtClean="0">
              <a:solidFill>
                <a:srgbClr val="0000FF"/>
              </a:solidFill>
            </a:endParaRPr>
          </a:p>
          <a:p>
            <a:endParaRPr lang="en-AU" dirty="0" smtClean="0">
              <a:solidFill>
                <a:srgbClr val="0000FF"/>
              </a:solidFill>
            </a:endParaRPr>
          </a:p>
          <a:p>
            <a:endParaRPr lang="en-AU" dirty="0" smtClean="0">
              <a:solidFill>
                <a:srgbClr val="0000FF"/>
              </a:solidFill>
            </a:endParaRPr>
          </a:p>
          <a:p>
            <a:endParaRPr lang="en-AU" dirty="0" smtClean="0">
              <a:solidFill>
                <a:srgbClr val="0000FF"/>
              </a:solidFill>
            </a:endParaRPr>
          </a:p>
          <a:p>
            <a:r>
              <a:rPr lang="en-AU" dirty="0" smtClean="0">
                <a:solidFill>
                  <a:srgbClr val="0000FF"/>
                </a:solidFill>
              </a:rPr>
              <a:t>The process depends on the polymeric reaction between an epoxide and D7M6 </a:t>
            </a:r>
            <a:r>
              <a:rPr lang="en-AU" dirty="0" err="1" smtClean="0">
                <a:solidFill>
                  <a:srgbClr val="0000FF"/>
                </a:solidFill>
              </a:rPr>
              <a:t>hardner</a:t>
            </a:r>
            <a:r>
              <a:rPr lang="en-AU" dirty="0" smtClean="0">
                <a:solidFill>
                  <a:srgbClr val="0000FF"/>
                </a:solidFill>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5733" y="4653136"/>
            <a:ext cx="2339108" cy="1754331"/>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541" y="527966"/>
            <a:ext cx="3196952" cy="225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5542" y="2797186"/>
            <a:ext cx="3196952" cy="1978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15541" y="6380067"/>
            <a:ext cx="2680542" cy="369332"/>
          </a:xfrm>
          <a:prstGeom prst="rect">
            <a:avLst/>
          </a:prstGeom>
          <a:noFill/>
        </p:spPr>
        <p:txBody>
          <a:bodyPr wrap="none" rtlCol="0">
            <a:spAutoFit/>
          </a:bodyPr>
          <a:lstStyle/>
          <a:p>
            <a:r>
              <a:rPr lang="es-ES" baseline="30000" dirty="0" smtClean="0"/>
              <a:t>57,58,60</a:t>
            </a:r>
            <a:r>
              <a:rPr lang="es-ES" dirty="0" smtClean="0"/>
              <a:t>Co, </a:t>
            </a:r>
            <a:r>
              <a:rPr lang="es-ES" baseline="30000" dirty="0" smtClean="0"/>
              <a:t>110m</a:t>
            </a:r>
            <a:r>
              <a:rPr lang="es-ES" dirty="0" smtClean="0"/>
              <a:t>Ag, </a:t>
            </a:r>
            <a:r>
              <a:rPr lang="es-ES" baseline="30000" dirty="0" smtClean="0"/>
              <a:t>134,137</a:t>
            </a:r>
            <a:r>
              <a:rPr lang="es-ES" dirty="0" smtClean="0"/>
              <a:t>Cs…</a:t>
            </a:r>
            <a:endParaRPr lang="en-US" dirty="0"/>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632" y="4618040"/>
            <a:ext cx="2274277" cy="643194"/>
          </a:xfrm>
          <a:prstGeom prst="rect">
            <a:avLst/>
          </a:prstGeom>
        </p:spPr>
      </p:pic>
      <p:sp>
        <p:nvSpPr>
          <p:cNvPr id="3" name="Rectangle 2"/>
          <p:cNvSpPr/>
          <p:nvPr/>
        </p:nvSpPr>
        <p:spPr>
          <a:xfrm>
            <a:off x="7713174" y="4960144"/>
            <a:ext cx="1323322" cy="338554"/>
          </a:xfrm>
          <a:prstGeom prst="rect">
            <a:avLst/>
          </a:prstGeom>
        </p:spPr>
        <p:txBody>
          <a:bodyPr wrap="square">
            <a:spAutoFit/>
          </a:bodyPr>
          <a:lstStyle/>
          <a:p>
            <a:r>
              <a:rPr lang="es-AR" sz="1600" b="1" dirty="0">
                <a:solidFill>
                  <a:srgbClr val="0000FF"/>
                </a:solidFill>
              </a:rPr>
              <a:t>&gt;</a:t>
            </a:r>
            <a:r>
              <a:rPr lang="es-AR" sz="1600" b="1" dirty="0" smtClean="0">
                <a:solidFill>
                  <a:srgbClr val="0000FF"/>
                </a:solidFill>
              </a:rPr>
              <a:t>400 / año</a:t>
            </a:r>
            <a:endParaRPr lang="es-AR" sz="1600" b="1" dirty="0">
              <a:solidFill>
                <a:srgbClr val="0000FF"/>
              </a:solidFill>
            </a:endParaRPr>
          </a:p>
        </p:txBody>
      </p:sp>
      <p:sp>
        <p:nvSpPr>
          <p:cNvPr id="9" name="Rectangle 8"/>
          <p:cNvSpPr/>
          <p:nvPr/>
        </p:nvSpPr>
        <p:spPr>
          <a:xfrm>
            <a:off x="6365205" y="5114032"/>
            <a:ext cx="790607" cy="338554"/>
          </a:xfrm>
          <a:prstGeom prst="rect">
            <a:avLst/>
          </a:prstGeom>
        </p:spPr>
        <p:txBody>
          <a:bodyPr wrap="square">
            <a:spAutoFit/>
          </a:bodyPr>
          <a:lstStyle/>
          <a:p>
            <a:r>
              <a:rPr lang="es-AR" sz="1600" dirty="0" smtClean="0">
                <a:solidFill>
                  <a:srgbClr val="FFFF00"/>
                </a:solidFill>
              </a:rPr>
              <a:t>1.2 m</a:t>
            </a:r>
            <a:r>
              <a:rPr lang="es-AR" sz="1600" baseline="30000" dirty="0" smtClean="0">
                <a:solidFill>
                  <a:srgbClr val="FFFF00"/>
                </a:solidFill>
              </a:rPr>
              <a:t>3</a:t>
            </a:r>
            <a:endParaRPr lang="es-AR" sz="1600" dirty="0">
              <a:solidFill>
                <a:srgbClr val="FFFF00"/>
              </a:solidFill>
            </a:endParaRPr>
          </a:p>
        </p:txBody>
      </p:sp>
      <p:sp>
        <p:nvSpPr>
          <p:cNvPr id="10" name="Footer Placeholder 9"/>
          <p:cNvSpPr>
            <a:spLocks noGrp="1"/>
          </p:cNvSpPr>
          <p:nvPr>
            <p:ph type="ftr" sz="quarter" idx="11"/>
          </p:nvPr>
        </p:nvSpPr>
        <p:spPr/>
        <p:txBody>
          <a:bodyPr/>
          <a:lstStyle/>
          <a:p>
            <a:r>
              <a:rPr lang="en-US" smtClean="0"/>
              <a:t>Luca - MRS 2017</a:t>
            </a:r>
            <a:endParaRPr lang="en-US"/>
          </a:p>
        </p:txBody>
      </p:sp>
      <p:sp>
        <p:nvSpPr>
          <p:cNvPr id="11" name="Slide Number Placeholder 10"/>
          <p:cNvSpPr>
            <a:spLocks noGrp="1"/>
          </p:cNvSpPr>
          <p:nvPr>
            <p:ph type="sldNum" sz="quarter" idx="12"/>
          </p:nvPr>
        </p:nvSpPr>
        <p:spPr/>
        <p:txBody>
          <a:bodyPr/>
          <a:lstStyle/>
          <a:p>
            <a:fld id="{CC577C29-3113-4D78-85B9-46AA0B0489AF}" type="slidenum">
              <a:rPr lang="en-US" smtClean="0"/>
              <a:t>18</a:t>
            </a:fld>
            <a:endParaRPr lang="en-US"/>
          </a:p>
        </p:txBody>
      </p:sp>
      <p:sp>
        <p:nvSpPr>
          <p:cNvPr id="12" name="Rectangle 11"/>
          <p:cNvSpPr/>
          <p:nvPr/>
        </p:nvSpPr>
        <p:spPr>
          <a:xfrm>
            <a:off x="367098" y="158634"/>
            <a:ext cx="4270656" cy="523220"/>
          </a:xfrm>
          <a:prstGeom prst="rect">
            <a:avLst/>
          </a:prstGeom>
        </p:spPr>
        <p:txBody>
          <a:bodyPr wrap="none">
            <a:spAutoFit/>
          </a:bodyPr>
          <a:lstStyle/>
          <a:p>
            <a:r>
              <a:rPr lang="en-AU" sz="2800" b="1" dirty="0">
                <a:solidFill>
                  <a:schemeClr val="accent1">
                    <a:lumMod val="50000"/>
                  </a:schemeClr>
                </a:solidFill>
              </a:rPr>
              <a:t>Mercure Process - SOCODEI</a:t>
            </a:r>
          </a:p>
        </p:txBody>
      </p:sp>
    </p:spTree>
    <p:extLst>
      <p:ext uri="{BB962C8B-B14F-4D97-AF65-F5344CB8AC3E}">
        <p14:creationId xmlns:p14="http://schemas.microsoft.com/office/powerpoint/2010/main" val="23915454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5000">
              <a:schemeClr val="bg1"/>
            </a:gs>
          </a:gsLst>
          <a:lin ang="5400000" scaled="0"/>
        </a:gradFill>
        <a:effectLst/>
      </p:bgPr>
    </p:bg>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extLst>
              <p:ext uri="{D42A27DB-BD31-4B8C-83A1-F6EECF244321}">
                <p14:modId xmlns:p14="http://schemas.microsoft.com/office/powerpoint/2010/main" val="1859341678"/>
              </p:ext>
            </p:extLst>
          </p:nvPr>
        </p:nvGraphicFramePr>
        <p:xfrm>
          <a:off x="4602154" y="3372445"/>
          <a:ext cx="3900487" cy="2936875"/>
        </p:xfrm>
        <a:graphic>
          <a:graphicData uri="http://schemas.openxmlformats.org/presentationml/2006/ole">
            <mc:AlternateContent xmlns:mc="http://schemas.openxmlformats.org/markup-compatibility/2006">
              <mc:Choice xmlns:v="urn:schemas-microsoft-com:vml" Requires="v">
                <p:oleObj spid="_x0000_s2326" name="Graph" r:id="rId4" imgW="3900960" imgH="2936160" progId="Origin50.Graph">
                  <p:embed/>
                </p:oleObj>
              </mc:Choice>
              <mc:Fallback>
                <p:oleObj name="Graph" r:id="rId4" imgW="3900960" imgH="2936160" progId="Origin50.Graph">
                  <p:embed/>
                  <p:pic>
                    <p:nvPicPr>
                      <p:cNvPr id="0" name=""/>
                      <p:cNvPicPr/>
                      <p:nvPr/>
                    </p:nvPicPr>
                    <p:blipFill>
                      <a:blip r:embed="rId5"/>
                      <a:stretch>
                        <a:fillRect/>
                      </a:stretch>
                    </p:blipFill>
                    <p:spPr>
                      <a:xfrm>
                        <a:off x="4602154" y="3372445"/>
                        <a:ext cx="3900487" cy="293687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854895569"/>
              </p:ext>
            </p:extLst>
          </p:nvPr>
        </p:nvGraphicFramePr>
        <p:xfrm>
          <a:off x="389508" y="3217587"/>
          <a:ext cx="3900487" cy="2936875"/>
        </p:xfrm>
        <a:graphic>
          <a:graphicData uri="http://schemas.openxmlformats.org/presentationml/2006/ole">
            <mc:AlternateContent xmlns:mc="http://schemas.openxmlformats.org/markup-compatibility/2006">
              <mc:Choice xmlns:v="urn:schemas-microsoft-com:vml" Requires="v">
                <p:oleObj spid="_x0000_s2327" name="Graph" r:id="rId6" imgW="3900960" imgH="2936160" progId="Origin50.Graph">
                  <p:embed/>
                </p:oleObj>
              </mc:Choice>
              <mc:Fallback>
                <p:oleObj name="Graph" r:id="rId6" imgW="3900960" imgH="2936160" progId="Origin50.Graph">
                  <p:embed/>
                  <p:pic>
                    <p:nvPicPr>
                      <p:cNvPr id="0" name=""/>
                      <p:cNvPicPr/>
                      <p:nvPr/>
                    </p:nvPicPr>
                    <p:blipFill>
                      <a:blip r:embed="rId7"/>
                      <a:stretch>
                        <a:fillRect/>
                      </a:stretch>
                    </p:blipFill>
                    <p:spPr>
                      <a:xfrm>
                        <a:off x="389508" y="3217587"/>
                        <a:ext cx="3900487" cy="2936875"/>
                      </a:xfrm>
                      <a:prstGeom prst="rect">
                        <a:avLst/>
                      </a:prstGeom>
                    </p:spPr>
                  </p:pic>
                </p:oleObj>
              </mc:Fallback>
            </mc:AlternateContent>
          </a:graphicData>
        </a:graphic>
      </p:graphicFrame>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647774" y="6237312"/>
            <a:ext cx="3600400" cy="461665"/>
          </a:xfrm>
          <a:prstGeom prst="rect">
            <a:avLst/>
          </a:prstGeom>
        </p:spPr>
        <p:txBody>
          <a:bodyPr wrap="square">
            <a:spAutoFit/>
          </a:bodyPr>
          <a:lstStyle/>
          <a:p>
            <a:r>
              <a:rPr lang="es-AR" sz="1200" dirty="0" err="1" smtClean="0"/>
              <a:t>Cumulative</a:t>
            </a:r>
            <a:r>
              <a:rPr lang="es-AR" sz="1200" dirty="0" smtClean="0"/>
              <a:t> </a:t>
            </a:r>
            <a:r>
              <a:rPr lang="es-AR" sz="1200" dirty="0" err="1" smtClean="0"/>
              <a:t>leached</a:t>
            </a:r>
            <a:r>
              <a:rPr lang="es-AR" sz="1200" dirty="0" smtClean="0"/>
              <a:t> </a:t>
            </a:r>
            <a:r>
              <a:rPr lang="es-AR" sz="1200" dirty="0" err="1" smtClean="0"/>
              <a:t>fraction</a:t>
            </a:r>
            <a:r>
              <a:rPr lang="es-AR" sz="1200" dirty="0" smtClean="0"/>
              <a:t> (F) of Cs</a:t>
            </a:r>
            <a:r>
              <a:rPr lang="es-AR" sz="1200" baseline="30000" dirty="0"/>
              <a:t>+</a:t>
            </a:r>
            <a:r>
              <a:rPr lang="es-AR" sz="1200" dirty="0"/>
              <a:t>, Sr</a:t>
            </a:r>
            <a:r>
              <a:rPr lang="es-AR" sz="1200" baseline="30000" dirty="0"/>
              <a:t>2+</a:t>
            </a:r>
            <a:r>
              <a:rPr lang="es-AR" sz="1200" dirty="0"/>
              <a:t>, Co</a:t>
            </a:r>
            <a:r>
              <a:rPr lang="es-AR" sz="1200" baseline="30000" dirty="0"/>
              <a:t>2+</a:t>
            </a:r>
            <a:r>
              <a:rPr lang="es-AR" sz="1200" dirty="0"/>
              <a:t>, Ni</a:t>
            </a:r>
            <a:r>
              <a:rPr lang="es-AR" sz="1200" baseline="30000" dirty="0"/>
              <a:t>2+</a:t>
            </a:r>
            <a:r>
              <a:rPr lang="es-AR" sz="1200" dirty="0"/>
              <a:t> </a:t>
            </a:r>
            <a:r>
              <a:rPr lang="es-AR" sz="1200" dirty="0" smtClean="0"/>
              <a:t>-</a:t>
            </a:r>
            <a:r>
              <a:rPr lang="es-AR" sz="1200" dirty="0" err="1" smtClean="0"/>
              <a:t>saturated</a:t>
            </a:r>
            <a:r>
              <a:rPr lang="es-AR" sz="1200" dirty="0" smtClean="0"/>
              <a:t> </a:t>
            </a:r>
            <a:r>
              <a:rPr lang="es-AR" sz="1200" dirty="0" err="1" smtClean="0"/>
              <a:t>resins</a:t>
            </a:r>
            <a:endParaRPr lang="en-US" sz="1200" dirty="0"/>
          </a:p>
        </p:txBody>
      </p:sp>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6"/>
          <p:cNvSpPr/>
          <p:nvPr/>
        </p:nvSpPr>
        <p:spPr>
          <a:xfrm>
            <a:off x="1236559" y="4474820"/>
            <a:ext cx="1543499" cy="338554"/>
          </a:xfrm>
          <a:prstGeom prst="rect">
            <a:avLst/>
          </a:prstGeom>
        </p:spPr>
        <p:txBody>
          <a:bodyPr wrap="none">
            <a:spAutoFit/>
          </a:bodyPr>
          <a:lstStyle/>
          <a:p>
            <a:r>
              <a:rPr lang="es-AR" sz="1600" dirty="0" err="1" smtClean="0">
                <a:solidFill>
                  <a:srgbClr val="0000FF"/>
                </a:solidFill>
              </a:rPr>
              <a:t>Ultrapure</a:t>
            </a:r>
            <a:r>
              <a:rPr lang="es-AR" sz="1600" dirty="0" smtClean="0">
                <a:solidFill>
                  <a:srgbClr val="0000FF"/>
                </a:solidFill>
              </a:rPr>
              <a:t> </a:t>
            </a:r>
            <a:r>
              <a:rPr lang="es-AR" sz="1600" dirty="0" err="1" smtClean="0">
                <a:solidFill>
                  <a:srgbClr val="0000FF"/>
                </a:solidFill>
              </a:rPr>
              <a:t>Water</a:t>
            </a:r>
            <a:endParaRPr lang="en-US" sz="1600" dirty="0">
              <a:solidFill>
                <a:srgbClr val="0000FF"/>
              </a:solidFill>
            </a:endParaRPr>
          </a:p>
        </p:txBody>
      </p:sp>
      <p:sp>
        <p:nvSpPr>
          <p:cNvPr id="18" name="Rectangle 17"/>
          <p:cNvSpPr/>
          <p:nvPr/>
        </p:nvSpPr>
        <p:spPr>
          <a:xfrm>
            <a:off x="6315406" y="4827989"/>
            <a:ext cx="1543499" cy="338554"/>
          </a:xfrm>
          <a:prstGeom prst="rect">
            <a:avLst/>
          </a:prstGeom>
        </p:spPr>
        <p:txBody>
          <a:bodyPr wrap="none">
            <a:spAutoFit/>
          </a:bodyPr>
          <a:lstStyle/>
          <a:p>
            <a:r>
              <a:rPr lang="es-AR" sz="1600" dirty="0" err="1" smtClean="0">
                <a:solidFill>
                  <a:srgbClr val="0000FF"/>
                </a:solidFill>
              </a:rPr>
              <a:t>Ultrapure</a:t>
            </a:r>
            <a:r>
              <a:rPr lang="es-AR" sz="1600" dirty="0" smtClean="0">
                <a:solidFill>
                  <a:srgbClr val="0000FF"/>
                </a:solidFill>
              </a:rPr>
              <a:t> </a:t>
            </a:r>
            <a:r>
              <a:rPr lang="es-AR" sz="1600" dirty="0" err="1" smtClean="0">
                <a:solidFill>
                  <a:srgbClr val="0000FF"/>
                </a:solidFill>
              </a:rPr>
              <a:t>Water</a:t>
            </a:r>
            <a:endParaRPr lang="en-US" sz="1600" dirty="0">
              <a:solidFill>
                <a:srgbClr val="0000FF"/>
              </a:solidFill>
            </a:endParaRPr>
          </a:p>
        </p:txBody>
      </p:sp>
      <p:sp>
        <p:nvSpPr>
          <p:cNvPr id="20" name="Rectangle 19"/>
          <p:cNvSpPr/>
          <p:nvPr/>
        </p:nvSpPr>
        <p:spPr>
          <a:xfrm>
            <a:off x="1903414" y="3284984"/>
            <a:ext cx="436338" cy="369332"/>
          </a:xfrm>
          <a:prstGeom prst="rect">
            <a:avLst/>
          </a:prstGeom>
        </p:spPr>
        <p:txBody>
          <a:bodyPr wrap="none">
            <a:spAutoFit/>
          </a:bodyPr>
          <a:lstStyle/>
          <a:p>
            <a:r>
              <a:rPr lang="es-AR" b="1" dirty="0" smtClean="0">
                <a:solidFill>
                  <a:srgbClr val="FF0000"/>
                </a:solidFill>
              </a:rPr>
              <a:t>RII</a:t>
            </a:r>
            <a:endParaRPr lang="en-US" b="1" dirty="0">
              <a:solidFill>
                <a:srgbClr val="FF0000"/>
              </a:solidFill>
            </a:endParaRPr>
          </a:p>
        </p:txBody>
      </p:sp>
      <p:sp>
        <p:nvSpPr>
          <p:cNvPr id="22" name="Rectangle 21"/>
          <p:cNvSpPr/>
          <p:nvPr/>
        </p:nvSpPr>
        <p:spPr>
          <a:xfrm>
            <a:off x="6340486" y="910949"/>
            <a:ext cx="1119217" cy="369332"/>
          </a:xfrm>
          <a:prstGeom prst="rect">
            <a:avLst/>
          </a:prstGeom>
        </p:spPr>
        <p:txBody>
          <a:bodyPr wrap="none">
            <a:spAutoFit/>
          </a:bodyPr>
          <a:lstStyle/>
          <a:p>
            <a:r>
              <a:rPr lang="es-AR" b="1" dirty="0">
                <a:solidFill>
                  <a:schemeClr val="tx2">
                    <a:lumMod val="75000"/>
                  </a:schemeClr>
                </a:solidFill>
              </a:rPr>
              <a:t>NC-5 + RII</a:t>
            </a:r>
            <a:endParaRPr lang="en-US" b="1" dirty="0">
              <a:solidFill>
                <a:schemeClr val="tx2">
                  <a:lumMod val="75000"/>
                </a:schemeClr>
              </a:solidFill>
            </a:endParaRPr>
          </a:p>
        </p:txBody>
      </p:sp>
      <p:sp>
        <p:nvSpPr>
          <p:cNvPr id="2" name="TextBox 1"/>
          <p:cNvSpPr txBox="1"/>
          <p:nvPr/>
        </p:nvSpPr>
        <p:spPr>
          <a:xfrm>
            <a:off x="4546817" y="3315762"/>
            <a:ext cx="4462697" cy="338554"/>
          </a:xfrm>
          <a:prstGeom prst="rect">
            <a:avLst/>
          </a:prstGeom>
          <a:noFill/>
        </p:spPr>
        <p:txBody>
          <a:bodyPr wrap="none" rtlCol="0">
            <a:spAutoFit/>
          </a:bodyPr>
          <a:lstStyle/>
          <a:p>
            <a:r>
              <a:rPr lang="es-ES" sz="1600" b="1" dirty="0" smtClean="0">
                <a:solidFill>
                  <a:srgbClr val="FF0000"/>
                </a:solidFill>
              </a:rPr>
              <a:t>NC-5:</a:t>
            </a:r>
            <a:r>
              <a:rPr lang="es-ES" sz="1600" dirty="0" smtClean="0">
                <a:solidFill>
                  <a:srgbClr val="FF0000"/>
                </a:solidFill>
              </a:rPr>
              <a:t> 70 % RII (300 </a:t>
            </a:r>
            <a:r>
              <a:rPr lang="es-ES" sz="1600" baseline="30000" dirty="0" err="1" smtClean="0">
                <a:solidFill>
                  <a:srgbClr val="FF0000"/>
                </a:solidFill>
              </a:rPr>
              <a:t>o</a:t>
            </a:r>
            <a:r>
              <a:rPr lang="es-ES" sz="1600" dirty="0" err="1" smtClean="0">
                <a:solidFill>
                  <a:srgbClr val="FF0000"/>
                </a:solidFill>
              </a:rPr>
              <a:t>C</a:t>
            </a:r>
            <a:r>
              <a:rPr lang="es-ES" sz="1600" dirty="0" smtClean="0">
                <a:solidFill>
                  <a:srgbClr val="FF0000"/>
                </a:solidFill>
              </a:rPr>
              <a:t>), 27 % Resol, 3 % SiO</a:t>
            </a:r>
            <a:r>
              <a:rPr lang="es-ES" sz="1600" baseline="-25000" dirty="0" smtClean="0">
                <a:solidFill>
                  <a:srgbClr val="FF0000"/>
                </a:solidFill>
              </a:rPr>
              <a:t>2</a:t>
            </a:r>
            <a:r>
              <a:rPr lang="es-ES" sz="1600" dirty="0" smtClean="0">
                <a:solidFill>
                  <a:srgbClr val="FF0000"/>
                </a:solidFill>
              </a:rPr>
              <a:t> (fume)</a:t>
            </a:r>
            <a:endParaRPr lang="en-US" sz="1600" baseline="-25000" dirty="0">
              <a:solidFill>
                <a:srgbClr val="FF0000"/>
              </a:solidFill>
            </a:endParaRPr>
          </a:p>
        </p:txBody>
      </p:sp>
      <p:sp>
        <p:nvSpPr>
          <p:cNvPr id="19" name="TextBox 18"/>
          <p:cNvSpPr txBox="1"/>
          <p:nvPr/>
        </p:nvSpPr>
        <p:spPr>
          <a:xfrm>
            <a:off x="395536" y="188640"/>
            <a:ext cx="5253811" cy="892552"/>
          </a:xfrm>
          <a:prstGeom prst="rect">
            <a:avLst/>
          </a:prstGeom>
          <a:noFill/>
        </p:spPr>
        <p:txBody>
          <a:bodyPr wrap="none" rtlCol="0">
            <a:spAutoFit/>
          </a:bodyPr>
          <a:lstStyle/>
          <a:p>
            <a:r>
              <a:rPr lang="en-AU" sz="3200" b="1" dirty="0" smtClean="0">
                <a:solidFill>
                  <a:schemeClr val="accent1">
                    <a:lumMod val="75000"/>
                  </a:schemeClr>
                </a:solidFill>
                <a:cs typeface="Arial" panose="020B0604020202020204" pitchFamily="34" charset="0"/>
              </a:rPr>
              <a:t>Spent IX Resin Immobilization</a:t>
            </a:r>
          </a:p>
          <a:p>
            <a:r>
              <a:rPr lang="en-AU" sz="2000" b="1" dirty="0" smtClean="0">
                <a:solidFill>
                  <a:schemeClr val="accent1">
                    <a:lumMod val="75000"/>
                  </a:schemeClr>
                </a:solidFill>
                <a:cs typeface="Arial" panose="020B0604020202020204" pitchFamily="34" charset="0"/>
              </a:rPr>
              <a:t>Phenolic Resin-SiO</a:t>
            </a:r>
            <a:r>
              <a:rPr lang="en-AU" sz="2000" b="1" baseline="-25000" dirty="0" smtClean="0">
                <a:solidFill>
                  <a:schemeClr val="accent1">
                    <a:lumMod val="75000"/>
                  </a:schemeClr>
                </a:solidFill>
                <a:cs typeface="Arial" panose="020B0604020202020204" pitchFamily="34" charset="0"/>
              </a:rPr>
              <a:t>2</a:t>
            </a:r>
            <a:r>
              <a:rPr lang="en-AU" sz="2000" b="1" dirty="0" smtClean="0">
                <a:solidFill>
                  <a:schemeClr val="accent1">
                    <a:lumMod val="75000"/>
                  </a:schemeClr>
                </a:solidFill>
                <a:cs typeface="Arial" panose="020B0604020202020204" pitchFamily="34" charset="0"/>
              </a:rPr>
              <a:t> Nanocomposites</a:t>
            </a:r>
          </a:p>
        </p:txBody>
      </p:sp>
      <p:grpSp>
        <p:nvGrpSpPr>
          <p:cNvPr id="29" name="Group 28"/>
          <p:cNvGrpSpPr/>
          <p:nvPr/>
        </p:nvGrpSpPr>
        <p:grpSpPr>
          <a:xfrm>
            <a:off x="412464" y="1200687"/>
            <a:ext cx="6823832" cy="2012290"/>
            <a:chOff x="412464" y="1200687"/>
            <a:chExt cx="6823832" cy="2012290"/>
          </a:xfrm>
        </p:grpSpPr>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32150"/>
            <a:stretch/>
          </p:blipFill>
          <p:spPr bwMode="auto">
            <a:xfrm>
              <a:off x="412464" y="1200687"/>
              <a:ext cx="4591583" cy="2012290"/>
            </a:xfrm>
            <a:prstGeom prst="rect">
              <a:avLst/>
            </a:prstGeom>
            <a:noFill/>
          </p:spPr>
        </p:pic>
        <p:sp>
          <p:nvSpPr>
            <p:cNvPr id="13" name="TextBox 12"/>
            <p:cNvSpPr txBox="1"/>
            <p:nvPr/>
          </p:nvSpPr>
          <p:spPr>
            <a:xfrm>
              <a:off x="535931" y="1280281"/>
              <a:ext cx="327334" cy="400110"/>
            </a:xfrm>
            <a:prstGeom prst="rect">
              <a:avLst/>
            </a:prstGeom>
            <a:solidFill>
              <a:schemeClr val="bg1"/>
            </a:solidFill>
            <a:ln>
              <a:noFill/>
            </a:ln>
          </p:spPr>
          <p:txBody>
            <a:bodyPr wrap="none" rtlCol="0">
              <a:spAutoFit/>
            </a:bodyPr>
            <a:lstStyle/>
            <a:p>
              <a:r>
                <a:rPr lang="es-ES" sz="2000" dirty="0" smtClean="0">
                  <a:latin typeface="Arial" panose="020B0604020202020204" pitchFamily="34" charset="0"/>
                  <a:cs typeface="Arial" panose="020B0604020202020204" pitchFamily="34" charset="0"/>
                </a:rPr>
                <a:t>a</a:t>
              </a:r>
              <a:endParaRPr lang="en-US" sz="2000" dirty="0">
                <a:latin typeface="Arial" panose="020B0604020202020204" pitchFamily="34" charset="0"/>
                <a:cs typeface="Arial" panose="020B0604020202020204" pitchFamily="34" charset="0"/>
              </a:endParaRPr>
            </a:p>
          </p:txBody>
        </p:sp>
        <p:sp>
          <p:nvSpPr>
            <p:cNvPr id="26" name="TextBox 25"/>
            <p:cNvSpPr txBox="1"/>
            <p:nvPr/>
          </p:nvSpPr>
          <p:spPr>
            <a:xfrm>
              <a:off x="2915816" y="1300698"/>
              <a:ext cx="327334" cy="400110"/>
            </a:xfrm>
            <a:prstGeom prst="rect">
              <a:avLst/>
            </a:prstGeom>
            <a:solidFill>
              <a:schemeClr val="bg1"/>
            </a:solidFill>
            <a:ln>
              <a:noFill/>
            </a:ln>
          </p:spPr>
          <p:txBody>
            <a:bodyPr wrap="none" rtlCol="0">
              <a:spAutoFit/>
            </a:bodyPr>
            <a:lstStyle/>
            <a:p>
              <a:r>
                <a:rPr lang="es-ES" sz="2000" dirty="0">
                  <a:latin typeface="Arial" panose="020B0604020202020204" pitchFamily="34" charset="0"/>
                  <a:cs typeface="Arial" panose="020B0604020202020204" pitchFamily="34" charset="0"/>
                </a:rPr>
                <a:t>b</a:t>
              </a:r>
              <a:endParaRPr lang="en-US" sz="2000" dirty="0">
                <a:latin typeface="Arial" panose="020B0604020202020204" pitchFamily="34" charset="0"/>
                <a:cs typeface="Arial" panose="020B0604020202020204" pitchFamily="34" charset="0"/>
              </a:endParaRPr>
            </a:p>
          </p:txBody>
        </p:sp>
        <p:grpSp>
          <p:nvGrpSpPr>
            <p:cNvPr id="15" name="Group 14"/>
            <p:cNvGrpSpPr/>
            <p:nvPr/>
          </p:nvGrpSpPr>
          <p:grpSpPr>
            <a:xfrm>
              <a:off x="5148064" y="1280281"/>
              <a:ext cx="2088232" cy="1921174"/>
              <a:chOff x="5508104" y="1280281"/>
              <a:chExt cx="2088232" cy="1921174"/>
            </a:xfrm>
          </p:grpSpPr>
          <p:pic>
            <p:nvPicPr>
              <p:cNvPr id="21" name="Picture 20"/>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52906"/>
              <a:stretch/>
            </p:blipFill>
            <p:spPr bwMode="auto">
              <a:xfrm>
                <a:off x="5508104" y="1280281"/>
                <a:ext cx="2088232" cy="1921174"/>
              </a:xfrm>
              <a:prstGeom prst="rect">
                <a:avLst/>
              </a:prstGeom>
              <a:noFill/>
            </p:spPr>
          </p:pic>
          <p:sp>
            <p:nvSpPr>
              <p:cNvPr id="27" name="TextBox 26"/>
              <p:cNvSpPr txBox="1"/>
              <p:nvPr/>
            </p:nvSpPr>
            <p:spPr>
              <a:xfrm>
                <a:off x="7138206" y="1300698"/>
                <a:ext cx="312906" cy="400110"/>
              </a:xfrm>
              <a:prstGeom prst="rect">
                <a:avLst/>
              </a:prstGeom>
              <a:solidFill>
                <a:schemeClr val="bg1"/>
              </a:solidFill>
              <a:ln>
                <a:noFill/>
              </a:ln>
            </p:spPr>
            <p:txBody>
              <a:bodyPr wrap="none" rtlCol="0">
                <a:spAutoFit/>
              </a:bodyPr>
              <a:lstStyle/>
              <a:p>
                <a:r>
                  <a:rPr lang="es-ES" sz="2000" dirty="0">
                    <a:latin typeface="Arial" panose="020B0604020202020204" pitchFamily="34" charset="0"/>
                    <a:cs typeface="Arial" panose="020B0604020202020204" pitchFamily="34" charset="0"/>
                  </a:rPr>
                  <a:t>c</a:t>
                </a:r>
                <a:endParaRPr lang="en-US" sz="2000" dirty="0">
                  <a:latin typeface="Arial" panose="020B0604020202020204" pitchFamily="34" charset="0"/>
                  <a:cs typeface="Arial" panose="020B0604020202020204" pitchFamily="34" charset="0"/>
                </a:endParaRPr>
              </a:p>
            </p:txBody>
          </p:sp>
        </p:grpSp>
      </p:grpSp>
      <p:sp>
        <p:nvSpPr>
          <p:cNvPr id="25" name="Rectangle 24"/>
          <p:cNvSpPr/>
          <p:nvPr/>
        </p:nvSpPr>
        <p:spPr>
          <a:xfrm>
            <a:off x="4977965" y="6237311"/>
            <a:ext cx="3600400" cy="461665"/>
          </a:xfrm>
          <a:prstGeom prst="rect">
            <a:avLst/>
          </a:prstGeom>
        </p:spPr>
        <p:txBody>
          <a:bodyPr wrap="square">
            <a:spAutoFit/>
          </a:bodyPr>
          <a:lstStyle/>
          <a:p>
            <a:r>
              <a:rPr lang="es-AR" sz="1200" dirty="0" err="1" smtClean="0"/>
              <a:t>Cumulative</a:t>
            </a:r>
            <a:r>
              <a:rPr lang="es-AR" sz="1200" dirty="0" smtClean="0"/>
              <a:t> </a:t>
            </a:r>
            <a:r>
              <a:rPr lang="es-AR" sz="1200" dirty="0" err="1" smtClean="0"/>
              <a:t>leached</a:t>
            </a:r>
            <a:r>
              <a:rPr lang="es-AR" sz="1200" dirty="0" smtClean="0"/>
              <a:t> </a:t>
            </a:r>
            <a:r>
              <a:rPr lang="es-AR" sz="1200" dirty="0" err="1" smtClean="0"/>
              <a:t>fraction</a:t>
            </a:r>
            <a:r>
              <a:rPr lang="es-AR" sz="1200" dirty="0" smtClean="0"/>
              <a:t> (F) of Cs</a:t>
            </a:r>
            <a:r>
              <a:rPr lang="es-AR" sz="1200" baseline="30000" dirty="0"/>
              <a:t>+</a:t>
            </a:r>
            <a:r>
              <a:rPr lang="es-AR" sz="1200" dirty="0"/>
              <a:t>, Sr</a:t>
            </a:r>
            <a:r>
              <a:rPr lang="es-AR" sz="1200" baseline="30000" dirty="0"/>
              <a:t>2+</a:t>
            </a:r>
            <a:r>
              <a:rPr lang="es-AR" sz="1200" dirty="0"/>
              <a:t>, Co</a:t>
            </a:r>
            <a:r>
              <a:rPr lang="es-AR" sz="1200" baseline="30000" dirty="0"/>
              <a:t>2+</a:t>
            </a:r>
            <a:r>
              <a:rPr lang="es-AR" sz="1200" dirty="0"/>
              <a:t>, Ni</a:t>
            </a:r>
            <a:r>
              <a:rPr lang="es-AR" sz="1200" baseline="30000" dirty="0"/>
              <a:t>2+</a:t>
            </a:r>
            <a:r>
              <a:rPr lang="es-AR" sz="1200" dirty="0"/>
              <a:t> </a:t>
            </a:r>
            <a:r>
              <a:rPr lang="es-AR" sz="1200" dirty="0" smtClean="0"/>
              <a:t>-</a:t>
            </a:r>
            <a:r>
              <a:rPr lang="es-AR" sz="1200" dirty="0" err="1" smtClean="0"/>
              <a:t>saturated</a:t>
            </a:r>
            <a:r>
              <a:rPr lang="es-AR" sz="1200" dirty="0" smtClean="0"/>
              <a:t> </a:t>
            </a:r>
            <a:r>
              <a:rPr lang="es-AR" sz="1200" dirty="0" err="1" smtClean="0"/>
              <a:t>resin-composites</a:t>
            </a:r>
            <a:endParaRPr lang="en-US" sz="1200" dirty="0"/>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19</a:t>
            </a:fld>
            <a:endParaRPr lang="en-US"/>
          </a:p>
        </p:txBody>
      </p:sp>
    </p:spTree>
    <p:extLst>
      <p:ext uri="{BB962C8B-B14F-4D97-AF65-F5344CB8AC3E}">
        <p14:creationId xmlns:p14="http://schemas.microsoft.com/office/powerpoint/2010/main" val="7738284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5000">
              <a:schemeClr val="bg1"/>
            </a:gs>
          </a:gsLst>
          <a:lin ang="5400000" scaled="0"/>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361950" y="1277938"/>
            <a:ext cx="2346325" cy="5114925"/>
            <a:chOff x="480" y="336"/>
            <a:chExt cx="1750" cy="3814"/>
          </a:xfrm>
        </p:grpSpPr>
        <p:sp>
          <p:nvSpPr>
            <p:cNvPr id="5" name="Freeform 3"/>
            <p:cNvSpPr>
              <a:spLocks/>
            </p:cNvSpPr>
            <p:nvPr/>
          </p:nvSpPr>
          <p:spPr bwMode="auto">
            <a:xfrm>
              <a:off x="906" y="3884"/>
              <a:ext cx="250" cy="266"/>
            </a:xfrm>
            <a:custGeom>
              <a:avLst/>
              <a:gdLst>
                <a:gd name="T0" fmla="*/ 255 w 310"/>
                <a:gd name="T1" fmla="*/ 265 h 333"/>
                <a:gd name="T2" fmla="*/ 280 w 310"/>
                <a:gd name="T3" fmla="*/ 264 h 333"/>
                <a:gd name="T4" fmla="*/ 298 w 310"/>
                <a:gd name="T5" fmla="*/ 255 h 333"/>
                <a:gd name="T6" fmla="*/ 309 w 310"/>
                <a:gd name="T7" fmla="*/ 261 h 333"/>
                <a:gd name="T8" fmla="*/ 310 w 310"/>
                <a:gd name="T9" fmla="*/ 277 h 333"/>
                <a:gd name="T10" fmla="*/ 301 w 310"/>
                <a:gd name="T11" fmla="*/ 288 h 333"/>
                <a:gd name="T12" fmla="*/ 289 w 310"/>
                <a:gd name="T13" fmla="*/ 300 h 333"/>
                <a:gd name="T14" fmla="*/ 271 w 310"/>
                <a:gd name="T15" fmla="*/ 304 h 333"/>
                <a:gd name="T16" fmla="*/ 250 w 310"/>
                <a:gd name="T17" fmla="*/ 303 h 333"/>
                <a:gd name="T18" fmla="*/ 232 w 310"/>
                <a:gd name="T19" fmla="*/ 313 h 333"/>
                <a:gd name="T20" fmla="*/ 219 w 310"/>
                <a:gd name="T21" fmla="*/ 321 h 333"/>
                <a:gd name="T22" fmla="*/ 205 w 310"/>
                <a:gd name="T23" fmla="*/ 327 h 333"/>
                <a:gd name="T24" fmla="*/ 186 w 310"/>
                <a:gd name="T25" fmla="*/ 322 h 333"/>
                <a:gd name="T26" fmla="*/ 168 w 310"/>
                <a:gd name="T27" fmla="*/ 312 h 333"/>
                <a:gd name="T28" fmla="*/ 141 w 310"/>
                <a:gd name="T29" fmla="*/ 318 h 333"/>
                <a:gd name="T30" fmla="*/ 115 w 310"/>
                <a:gd name="T31" fmla="*/ 325 h 333"/>
                <a:gd name="T32" fmla="*/ 93 w 310"/>
                <a:gd name="T33" fmla="*/ 322 h 333"/>
                <a:gd name="T34" fmla="*/ 67 w 310"/>
                <a:gd name="T35" fmla="*/ 330 h 333"/>
                <a:gd name="T36" fmla="*/ 45 w 310"/>
                <a:gd name="T37" fmla="*/ 333 h 333"/>
                <a:gd name="T38" fmla="*/ 22 w 310"/>
                <a:gd name="T39" fmla="*/ 327 h 333"/>
                <a:gd name="T40" fmla="*/ 0 w 310"/>
                <a:gd name="T41" fmla="*/ 0 h 333"/>
                <a:gd name="T42" fmla="*/ 12 w 310"/>
                <a:gd name="T43" fmla="*/ 10 h 333"/>
                <a:gd name="T44" fmla="*/ 19 w 310"/>
                <a:gd name="T45" fmla="*/ 40 h 333"/>
                <a:gd name="T46" fmla="*/ 27 w 310"/>
                <a:gd name="T47" fmla="*/ 72 h 333"/>
                <a:gd name="T48" fmla="*/ 42 w 310"/>
                <a:gd name="T49" fmla="*/ 91 h 333"/>
                <a:gd name="T50" fmla="*/ 55 w 310"/>
                <a:gd name="T51" fmla="*/ 124 h 333"/>
                <a:gd name="T52" fmla="*/ 67 w 310"/>
                <a:gd name="T53" fmla="*/ 144 h 333"/>
                <a:gd name="T54" fmla="*/ 87 w 310"/>
                <a:gd name="T55" fmla="*/ 168 h 333"/>
                <a:gd name="T56" fmla="*/ 105 w 310"/>
                <a:gd name="T57" fmla="*/ 184 h 333"/>
                <a:gd name="T58" fmla="*/ 123 w 310"/>
                <a:gd name="T59" fmla="*/ 195 h 333"/>
                <a:gd name="T60" fmla="*/ 138 w 310"/>
                <a:gd name="T61" fmla="*/ 207 h 333"/>
                <a:gd name="T62" fmla="*/ 154 w 310"/>
                <a:gd name="T63" fmla="*/ 216 h 333"/>
                <a:gd name="T64" fmla="*/ 169 w 310"/>
                <a:gd name="T65" fmla="*/ 223 h 333"/>
                <a:gd name="T66" fmla="*/ 181 w 310"/>
                <a:gd name="T67" fmla="*/ 238 h 333"/>
                <a:gd name="T68" fmla="*/ 199 w 310"/>
                <a:gd name="T69" fmla="*/ 244 h 333"/>
                <a:gd name="T70" fmla="*/ 217 w 310"/>
                <a:gd name="T71" fmla="*/ 253 h 333"/>
                <a:gd name="T72" fmla="*/ 238 w 310"/>
                <a:gd name="T73" fmla="*/ 264 h 333"/>
                <a:gd name="T74" fmla="*/ 255 w 310"/>
                <a:gd name="T75" fmla="*/ 265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0"/>
                <a:gd name="T115" fmla="*/ 0 h 333"/>
                <a:gd name="T116" fmla="*/ 310 w 310"/>
                <a:gd name="T117" fmla="*/ 333 h 3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0" h="333">
                  <a:moveTo>
                    <a:pt x="255" y="265"/>
                  </a:moveTo>
                  <a:lnTo>
                    <a:pt x="280" y="264"/>
                  </a:lnTo>
                  <a:lnTo>
                    <a:pt x="298" y="255"/>
                  </a:lnTo>
                  <a:lnTo>
                    <a:pt x="309" y="261"/>
                  </a:lnTo>
                  <a:lnTo>
                    <a:pt x="310" y="277"/>
                  </a:lnTo>
                  <a:lnTo>
                    <a:pt x="301" y="288"/>
                  </a:lnTo>
                  <a:lnTo>
                    <a:pt x="289" y="300"/>
                  </a:lnTo>
                  <a:lnTo>
                    <a:pt x="271" y="304"/>
                  </a:lnTo>
                  <a:lnTo>
                    <a:pt x="250" y="303"/>
                  </a:lnTo>
                  <a:lnTo>
                    <a:pt x="232" y="313"/>
                  </a:lnTo>
                  <a:lnTo>
                    <a:pt x="219" y="321"/>
                  </a:lnTo>
                  <a:lnTo>
                    <a:pt x="205" y="327"/>
                  </a:lnTo>
                  <a:lnTo>
                    <a:pt x="186" y="322"/>
                  </a:lnTo>
                  <a:lnTo>
                    <a:pt x="168" y="312"/>
                  </a:lnTo>
                  <a:lnTo>
                    <a:pt x="141" y="318"/>
                  </a:lnTo>
                  <a:lnTo>
                    <a:pt x="115" y="325"/>
                  </a:lnTo>
                  <a:lnTo>
                    <a:pt x="93" y="322"/>
                  </a:lnTo>
                  <a:lnTo>
                    <a:pt x="67" y="330"/>
                  </a:lnTo>
                  <a:lnTo>
                    <a:pt x="45" y="333"/>
                  </a:lnTo>
                  <a:lnTo>
                    <a:pt x="22" y="327"/>
                  </a:lnTo>
                  <a:lnTo>
                    <a:pt x="0" y="0"/>
                  </a:lnTo>
                  <a:lnTo>
                    <a:pt x="12" y="10"/>
                  </a:lnTo>
                  <a:lnTo>
                    <a:pt x="19" y="40"/>
                  </a:lnTo>
                  <a:lnTo>
                    <a:pt x="27" y="72"/>
                  </a:lnTo>
                  <a:lnTo>
                    <a:pt x="42" y="91"/>
                  </a:lnTo>
                  <a:lnTo>
                    <a:pt x="55" y="124"/>
                  </a:lnTo>
                  <a:lnTo>
                    <a:pt x="67" y="144"/>
                  </a:lnTo>
                  <a:lnTo>
                    <a:pt x="87" y="168"/>
                  </a:lnTo>
                  <a:lnTo>
                    <a:pt x="105" y="184"/>
                  </a:lnTo>
                  <a:lnTo>
                    <a:pt x="123" y="195"/>
                  </a:lnTo>
                  <a:lnTo>
                    <a:pt x="138" y="207"/>
                  </a:lnTo>
                  <a:lnTo>
                    <a:pt x="154" y="216"/>
                  </a:lnTo>
                  <a:lnTo>
                    <a:pt x="169" y="223"/>
                  </a:lnTo>
                  <a:lnTo>
                    <a:pt x="181" y="238"/>
                  </a:lnTo>
                  <a:lnTo>
                    <a:pt x="199" y="244"/>
                  </a:lnTo>
                  <a:lnTo>
                    <a:pt x="217" y="253"/>
                  </a:lnTo>
                  <a:lnTo>
                    <a:pt x="238" y="264"/>
                  </a:lnTo>
                  <a:lnTo>
                    <a:pt x="255" y="265"/>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6" name="Freeform 4"/>
            <p:cNvSpPr>
              <a:spLocks/>
            </p:cNvSpPr>
            <p:nvPr/>
          </p:nvSpPr>
          <p:spPr bwMode="auto">
            <a:xfrm>
              <a:off x="977" y="1231"/>
              <a:ext cx="405" cy="626"/>
            </a:xfrm>
            <a:custGeom>
              <a:avLst/>
              <a:gdLst>
                <a:gd name="T0" fmla="*/ 30 w 501"/>
                <a:gd name="T1" fmla="*/ 351 h 787"/>
                <a:gd name="T2" fmla="*/ 1 w 501"/>
                <a:gd name="T3" fmla="*/ 309 h 787"/>
                <a:gd name="T4" fmla="*/ 3 w 501"/>
                <a:gd name="T5" fmla="*/ 240 h 787"/>
                <a:gd name="T6" fmla="*/ 13 w 501"/>
                <a:gd name="T7" fmla="*/ 190 h 787"/>
                <a:gd name="T8" fmla="*/ 36 w 501"/>
                <a:gd name="T9" fmla="*/ 139 h 787"/>
                <a:gd name="T10" fmla="*/ 43 w 501"/>
                <a:gd name="T11" fmla="*/ 99 h 787"/>
                <a:gd name="T12" fmla="*/ 87 w 501"/>
                <a:gd name="T13" fmla="*/ 73 h 787"/>
                <a:gd name="T14" fmla="*/ 99 w 501"/>
                <a:gd name="T15" fmla="*/ 18 h 787"/>
                <a:gd name="T16" fmla="*/ 136 w 501"/>
                <a:gd name="T17" fmla="*/ 3 h 787"/>
                <a:gd name="T18" fmla="*/ 183 w 501"/>
                <a:gd name="T19" fmla="*/ 1 h 787"/>
                <a:gd name="T20" fmla="*/ 219 w 501"/>
                <a:gd name="T21" fmla="*/ 15 h 787"/>
                <a:gd name="T22" fmla="*/ 255 w 501"/>
                <a:gd name="T23" fmla="*/ 31 h 787"/>
                <a:gd name="T24" fmla="*/ 304 w 501"/>
                <a:gd name="T25" fmla="*/ 46 h 787"/>
                <a:gd name="T26" fmla="*/ 346 w 501"/>
                <a:gd name="T27" fmla="*/ 58 h 787"/>
                <a:gd name="T28" fmla="*/ 385 w 501"/>
                <a:gd name="T29" fmla="*/ 64 h 787"/>
                <a:gd name="T30" fmla="*/ 396 w 501"/>
                <a:gd name="T31" fmla="*/ 96 h 787"/>
                <a:gd name="T32" fmla="*/ 442 w 501"/>
                <a:gd name="T33" fmla="*/ 109 h 787"/>
                <a:gd name="T34" fmla="*/ 475 w 501"/>
                <a:gd name="T35" fmla="*/ 150 h 787"/>
                <a:gd name="T36" fmla="*/ 492 w 501"/>
                <a:gd name="T37" fmla="*/ 168 h 787"/>
                <a:gd name="T38" fmla="*/ 486 w 501"/>
                <a:gd name="T39" fmla="*/ 211 h 787"/>
                <a:gd name="T40" fmla="*/ 475 w 501"/>
                <a:gd name="T41" fmla="*/ 258 h 787"/>
                <a:gd name="T42" fmla="*/ 453 w 501"/>
                <a:gd name="T43" fmla="*/ 300 h 787"/>
                <a:gd name="T44" fmla="*/ 444 w 501"/>
                <a:gd name="T45" fmla="*/ 337 h 787"/>
                <a:gd name="T46" fmla="*/ 451 w 501"/>
                <a:gd name="T47" fmla="*/ 382 h 787"/>
                <a:gd name="T48" fmla="*/ 475 w 501"/>
                <a:gd name="T49" fmla="*/ 411 h 787"/>
                <a:gd name="T50" fmla="*/ 484 w 501"/>
                <a:gd name="T51" fmla="*/ 448 h 787"/>
                <a:gd name="T52" fmla="*/ 501 w 501"/>
                <a:gd name="T53" fmla="*/ 475 h 787"/>
                <a:gd name="T54" fmla="*/ 493 w 501"/>
                <a:gd name="T55" fmla="*/ 502 h 787"/>
                <a:gd name="T56" fmla="*/ 474 w 501"/>
                <a:gd name="T57" fmla="*/ 522 h 787"/>
                <a:gd name="T58" fmla="*/ 447 w 501"/>
                <a:gd name="T59" fmla="*/ 565 h 787"/>
                <a:gd name="T60" fmla="*/ 406 w 501"/>
                <a:gd name="T61" fmla="*/ 625 h 787"/>
                <a:gd name="T62" fmla="*/ 363 w 501"/>
                <a:gd name="T63" fmla="*/ 688 h 787"/>
                <a:gd name="T64" fmla="*/ 307 w 501"/>
                <a:gd name="T65" fmla="*/ 786 h 787"/>
                <a:gd name="T66" fmla="*/ 108 w 501"/>
                <a:gd name="T67" fmla="*/ 690 h 787"/>
                <a:gd name="T68" fmla="*/ 100 w 501"/>
                <a:gd name="T69" fmla="*/ 574 h 787"/>
                <a:gd name="T70" fmla="*/ 99 w 501"/>
                <a:gd name="T71" fmla="*/ 537 h 787"/>
                <a:gd name="T72" fmla="*/ 114 w 501"/>
                <a:gd name="T73" fmla="*/ 502 h 787"/>
                <a:gd name="T74" fmla="*/ 112 w 501"/>
                <a:gd name="T75" fmla="*/ 408 h 787"/>
                <a:gd name="T76" fmla="*/ 75 w 501"/>
                <a:gd name="T77" fmla="*/ 393 h 787"/>
                <a:gd name="T78" fmla="*/ 49 w 501"/>
                <a:gd name="T79" fmla="*/ 363 h 7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1"/>
                <a:gd name="T121" fmla="*/ 0 h 787"/>
                <a:gd name="T122" fmla="*/ 501 w 501"/>
                <a:gd name="T123" fmla="*/ 787 h 7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1" h="787">
                  <a:moveTo>
                    <a:pt x="49" y="363"/>
                  </a:moveTo>
                  <a:lnTo>
                    <a:pt x="30" y="351"/>
                  </a:lnTo>
                  <a:lnTo>
                    <a:pt x="4" y="345"/>
                  </a:lnTo>
                  <a:lnTo>
                    <a:pt x="1" y="309"/>
                  </a:lnTo>
                  <a:lnTo>
                    <a:pt x="0" y="268"/>
                  </a:lnTo>
                  <a:lnTo>
                    <a:pt x="3" y="240"/>
                  </a:lnTo>
                  <a:lnTo>
                    <a:pt x="7" y="216"/>
                  </a:lnTo>
                  <a:lnTo>
                    <a:pt x="13" y="190"/>
                  </a:lnTo>
                  <a:lnTo>
                    <a:pt x="24" y="166"/>
                  </a:lnTo>
                  <a:lnTo>
                    <a:pt x="36" y="139"/>
                  </a:lnTo>
                  <a:lnTo>
                    <a:pt x="40" y="115"/>
                  </a:lnTo>
                  <a:lnTo>
                    <a:pt x="43" y="99"/>
                  </a:lnTo>
                  <a:lnTo>
                    <a:pt x="64" y="99"/>
                  </a:lnTo>
                  <a:lnTo>
                    <a:pt x="87" y="73"/>
                  </a:lnTo>
                  <a:lnTo>
                    <a:pt x="99" y="57"/>
                  </a:lnTo>
                  <a:lnTo>
                    <a:pt x="99" y="18"/>
                  </a:lnTo>
                  <a:lnTo>
                    <a:pt x="117" y="6"/>
                  </a:lnTo>
                  <a:lnTo>
                    <a:pt x="136" y="3"/>
                  </a:lnTo>
                  <a:lnTo>
                    <a:pt x="160" y="0"/>
                  </a:lnTo>
                  <a:lnTo>
                    <a:pt x="183" y="1"/>
                  </a:lnTo>
                  <a:lnTo>
                    <a:pt x="205" y="12"/>
                  </a:lnTo>
                  <a:lnTo>
                    <a:pt x="219" y="15"/>
                  </a:lnTo>
                  <a:lnTo>
                    <a:pt x="235" y="16"/>
                  </a:lnTo>
                  <a:lnTo>
                    <a:pt x="255" y="31"/>
                  </a:lnTo>
                  <a:lnTo>
                    <a:pt x="273" y="33"/>
                  </a:lnTo>
                  <a:lnTo>
                    <a:pt x="304" y="46"/>
                  </a:lnTo>
                  <a:lnTo>
                    <a:pt x="325" y="52"/>
                  </a:lnTo>
                  <a:lnTo>
                    <a:pt x="346" y="58"/>
                  </a:lnTo>
                  <a:lnTo>
                    <a:pt x="367" y="61"/>
                  </a:lnTo>
                  <a:lnTo>
                    <a:pt x="385" y="64"/>
                  </a:lnTo>
                  <a:lnTo>
                    <a:pt x="396" y="70"/>
                  </a:lnTo>
                  <a:lnTo>
                    <a:pt x="396" y="96"/>
                  </a:lnTo>
                  <a:lnTo>
                    <a:pt x="406" y="105"/>
                  </a:lnTo>
                  <a:lnTo>
                    <a:pt x="442" y="109"/>
                  </a:lnTo>
                  <a:lnTo>
                    <a:pt x="460" y="136"/>
                  </a:lnTo>
                  <a:lnTo>
                    <a:pt x="475" y="150"/>
                  </a:lnTo>
                  <a:lnTo>
                    <a:pt x="486" y="156"/>
                  </a:lnTo>
                  <a:lnTo>
                    <a:pt x="492" y="168"/>
                  </a:lnTo>
                  <a:lnTo>
                    <a:pt x="495" y="186"/>
                  </a:lnTo>
                  <a:lnTo>
                    <a:pt x="486" y="211"/>
                  </a:lnTo>
                  <a:lnTo>
                    <a:pt x="480" y="234"/>
                  </a:lnTo>
                  <a:lnTo>
                    <a:pt x="475" y="258"/>
                  </a:lnTo>
                  <a:lnTo>
                    <a:pt x="468" y="276"/>
                  </a:lnTo>
                  <a:lnTo>
                    <a:pt x="453" y="300"/>
                  </a:lnTo>
                  <a:lnTo>
                    <a:pt x="439" y="324"/>
                  </a:lnTo>
                  <a:lnTo>
                    <a:pt x="444" y="337"/>
                  </a:lnTo>
                  <a:lnTo>
                    <a:pt x="442" y="361"/>
                  </a:lnTo>
                  <a:lnTo>
                    <a:pt x="451" y="382"/>
                  </a:lnTo>
                  <a:lnTo>
                    <a:pt x="466" y="390"/>
                  </a:lnTo>
                  <a:lnTo>
                    <a:pt x="475" y="411"/>
                  </a:lnTo>
                  <a:lnTo>
                    <a:pt x="483" y="426"/>
                  </a:lnTo>
                  <a:lnTo>
                    <a:pt x="484" y="448"/>
                  </a:lnTo>
                  <a:lnTo>
                    <a:pt x="495" y="459"/>
                  </a:lnTo>
                  <a:lnTo>
                    <a:pt x="501" y="475"/>
                  </a:lnTo>
                  <a:lnTo>
                    <a:pt x="499" y="489"/>
                  </a:lnTo>
                  <a:lnTo>
                    <a:pt x="493" y="502"/>
                  </a:lnTo>
                  <a:lnTo>
                    <a:pt x="484" y="511"/>
                  </a:lnTo>
                  <a:lnTo>
                    <a:pt x="474" y="522"/>
                  </a:lnTo>
                  <a:lnTo>
                    <a:pt x="463" y="544"/>
                  </a:lnTo>
                  <a:lnTo>
                    <a:pt x="447" y="565"/>
                  </a:lnTo>
                  <a:lnTo>
                    <a:pt x="429" y="589"/>
                  </a:lnTo>
                  <a:lnTo>
                    <a:pt x="406" y="625"/>
                  </a:lnTo>
                  <a:lnTo>
                    <a:pt x="394" y="643"/>
                  </a:lnTo>
                  <a:lnTo>
                    <a:pt x="363" y="688"/>
                  </a:lnTo>
                  <a:lnTo>
                    <a:pt x="307" y="690"/>
                  </a:lnTo>
                  <a:lnTo>
                    <a:pt x="307" y="786"/>
                  </a:lnTo>
                  <a:lnTo>
                    <a:pt x="109" y="787"/>
                  </a:lnTo>
                  <a:lnTo>
                    <a:pt x="108" y="690"/>
                  </a:lnTo>
                  <a:lnTo>
                    <a:pt x="100" y="664"/>
                  </a:lnTo>
                  <a:lnTo>
                    <a:pt x="100" y="574"/>
                  </a:lnTo>
                  <a:lnTo>
                    <a:pt x="93" y="556"/>
                  </a:lnTo>
                  <a:lnTo>
                    <a:pt x="99" y="537"/>
                  </a:lnTo>
                  <a:lnTo>
                    <a:pt x="109" y="522"/>
                  </a:lnTo>
                  <a:lnTo>
                    <a:pt x="114" y="502"/>
                  </a:lnTo>
                  <a:lnTo>
                    <a:pt x="118" y="481"/>
                  </a:lnTo>
                  <a:lnTo>
                    <a:pt x="112" y="408"/>
                  </a:lnTo>
                  <a:lnTo>
                    <a:pt x="84" y="405"/>
                  </a:lnTo>
                  <a:lnTo>
                    <a:pt x="75" y="393"/>
                  </a:lnTo>
                  <a:lnTo>
                    <a:pt x="64" y="379"/>
                  </a:lnTo>
                  <a:lnTo>
                    <a:pt x="49" y="363"/>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7" name="Freeform 5"/>
            <p:cNvSpPr>
              <a:spLocks/>
            </p:cNvSpPr>
            <p:nvPr/>
          </p:nvSpPr>
          <p:spPr bwMode="auto">
            <a:xfrm>
              <a:off x="657" y="373"/>
              <a:ext cx="669" cy="507"/>
            </a:xfrm>
            <a:custGeom>
              <a:avLst/>
              <a:gdLst>
                <a:gd name="T0" fmla="*/ 433 w 827"/>
                <a:gd name="T1" fmla="*/ 56 h 638"/>
                <a:gd name="T2" fmla="*/ 445 w 827"/>
                <a:gd name="T3" fmla="*/ 116 h 638"/>
                <a:gd name="T4" fmla="*/ 471 w 827"/>
                <a:gd name="T5" fmla="*/ 176 h 638"/>
                <a:gd name="T6" fmla="*/ 505 w 827"/>
                <a:gd name="T7" fmla="*/ 210 h 638"/>
                <a:gd name="T8" fmla="*/ 565 w 827"/>
                <a:gd name="T9" fmla="*/ 218 h 638"/>
                <a:gd name="T10" fmla="*/ 587 w 827"/>
                <a:gd name="T11" fmla="*/ 326 h 638"/>
                <a:gd name="T12" fmla="*/ 535 w 827"/>
                <a:gd name="T13" fmla="*/ 368 h 638"/>
                <a:gd name="T14" fmla="*/ 495 w 827"/>
                <a:gd name="T15" fmla="*/ 368 h 638"/>
                <a:gd name="T16" fmla="*/ 449 w 827"/>
                <a:gd name="T17" fmla="*/ 362 h 638"/>
                <a:gd name="T18" fmla="*/ 399 w 827"/>
                <a:gd name="T19" fmla="*/ 344 h 638"/>
                <a:gd name="T20" fmla="*/ 375 w 827"/>
                <a:gd name="T21" fmla="*/ 298 h 638"/>
                <a:gd name="T22" fmla="*/ 333 w 827"/>
                <a:gd name="T23" fmla="*/ 262 h 638"/>
                <a:gd name="T24" fmla="*/ 327 w 827"/>
                <a:gd name="T25" fmla="*/ 228 h 638"/>
                <a:gd name="T26" fmla="*/ 291 w 827"/>
                <a:gd name="T27" fmla="*/ 208 h 638"/>
                <a:gd name="T28" fmla="*/ 283 w 827"/>
                <a:gd name="T29" fmla="*/ 312 h 638"/>
                <a:gd name="T30" fmla="*/ 229 w 827"/>
                <a:gd name="T31" fmla="*/ 306 h 638"/>
                <a:gd name="T32" fmla="*/ 197 w 827"/>
                <a:gd name="T33" fmla="*/ 280 h 638"/>
                <a:gd name="T34" fmla="*/ 145 w 827"/>
                <a:gd name="T35" fmla="*/ 308 h 638"/>
                <a:gd name="T36" fmla="*/ 88 w 827"/>
                <a:gd name="T37" fmla="*/ 343 h 638"/>
                <a:gd name="T38" fmla="*/ 31 w 827"/>
                <a:gd name="T39" fmla="*/ 370 h 638"/>
                <a:gd name="T40" fmla="*/ 9 w 827"/>
                <a:gd name="T41" fmla="*/ 392 h 638"/>
                <a:gd name="T42" fmla="*/ 18 w 827"/>
                <a:gd name="T43" fmla="*/ 445 h 638"/>
                <a:gd name="T44" fmla="*/ 36 w 827"/>
                <a:gd name="T45" fmla="*/ 476 h 638"/>
                <a:gd name="T46" fmla="*/ 97 w 827"/>
                <a:gd name="T47" fmla="*/ 485 h 638"/>
                <a:gd name="T48" fmla="*/ 252 w 827"/>
                <a:gd name="T49" fmla="*/ 482 h 638"/>
                <a:gd name="T50" fmla="*/ 288 w 827"/>
                <a:gd name="T51" fmla="*/ 508 h 638"/>
                <a:gd name="T52" fmla="*/ 262 w 827"/>
                <a:gd name="T53" fmla="*/ 533 h 638"/>
                <a:gd name="T54" fmla="*/ 249 w 827"/>
                <a:gd name="T55" fmla="*/ 568 h 638"/>
                <a:gd name="T56" fmla="*/ 280 w 827"/>
                <a:gd name="T57" fmla="*/ 608 h 638"/>
                <a:gd name="T58" fmla="*/ 313 w 827"/>
                <a:gd name="T59" fmla="*/ 619 h 638"/>
                <a:gd name="T60" fmla="*/ 342 w 827"/>
                <a:gd name="T61" fmla="*/ 629 h 638"/>
                <a:gd name="T62" fmla="*/ 385 w 827"/>
                <a:gd name="T63" fmla="*/ 634 h 638"/>
                <a:gd name="T64" fmla="*/ 402 w 827"/>
                <a:gd name="T65" fmla="*/ 598 h 638"/>
                <a:gd name="T66" fmla="*/ 442 w 827"/>
                <a:gd name="T67" fmla="*/ 589 h 638"/>
                <a:gd name="T68" fmla="*/ 487 w 827"/>
                <a:gd name="T69" fmla="*/ 620 h 638"/>
                <a:gd name="T70" fmla="*/ 526 w 827"/>
                <a:gd name="T71" fmla="*/ 605 h 638"/>
                <a:gd name="T72" fmla="*/ 556 w 827"/>
                <a:gd name="T73" fmla="*/ 575 h 638"/>
                <a:gd name="T74" fmla="*/ 571 w 827"/>
                <a:gd name="T75" fmla="*/ 535 h 638"/>
                <a:gd name="T76" fmla="*/ 612 w 827"/>
                <a:gd name="T77" fmla="*/ 524 h 638"/>
                <a:gd name="T78" fmla="*/ 700 w 827"/>
                <a:gd name="T79" fmla="*/ 499 h 638"/>
                <a:gd name="T80" fmla="*/ 736 w 827"/>
                <a:gd name="T81" fmla="*/ 461 h 638"/>
                <a:gd name="T82" fmla="*/ 767 w 827"/>
                <a:gd name="T83" fmla="*/ 420 h 638"/>
                <a:gd name="T84" fmla="*/ 807 w 827"/>
                <a:gd name="T85" fmla="*/ 364 h 638"/>
                <a:gd name="T86" fmla="*/ 827 w 827"/>
                <a:gd name="T87" fmla="*/ 308 h 638"/>
                <a:gd name="T88" fmla="*/ 797 w 827"/>
                <a:gd name="T89" fmla="*/ 52 h 638"/>
                <a:gd name="T90" fmla="*/ 743 w 827"/>
                <a:gd name="T91" fmla="*/ 6 h 638"/>
                <a:gd name="T92" fmla="*/ 673 w 827"/>
                <a:gd name="T93" fmla="*/ 0 h 638"/>
                <a:gd name="T94" fmla="*/ 613 w 827"/>
                <a:gd name="T95" fmla="*/ 4 h 638"/>
                <a:gd name="T96" fmla="*/ 565 w 827"/>
                <a:gd name="T97" fmla="*/ 54 h 638"/>
                <a:gd name="T98" fmla="*/ 517 w 827"/>
                <a:gd name="T99" fmla="*/ 42 h 638"/>
                <a:gd name="T100" fmla="*/ 439 w 827"/>
                <a:gd name="T101" fmla="*/ 14 h 6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7"/>
                <a:gd name="T154" fmla="*/ 0 h 638"/>
                <a:gd name="T155" fmla="*/ 827 w 827"/>
                <a:gd name="T156" fmla="*/ 638 h 63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7" h="638">
                  <a:moveTo>
                    <a:pt x="439" y="14"/>
                  </a:moveTo>
                  <a:lnTo>
                    <a:pt x="439" y="40"/>
                  </a:lnTo>
                  <a:lnTo>
                    <a:pt x="433" y="56"/>
                  </a:lnTo>
                  <a:lnTo>
                    <a:pt x="425" y="74"/>
                  </a:lnTo>
                  <a:lnTo>
                    <a:pt x="433" y="92"/>
                  </a:lnTo>
                  <a:lnTo>
                    <a:pt x="445" y="116"/>
                  </a:lnTo>
                  <a:lnTo>
                    <a:pt x="455" y="136"/>
                  </a:lnTo>
                  <a:lnTo>
                    <a:pt x="469" y="162"/>
                  </a:lnTo>
                  <a:lnTo>
                    <a:pt x="471" y="176"/>
                  </a:lnTo>
                  <a:lnTo>
                    <a:pt x="473" y="188"/>
                  </a:lnTo>
                  <a:lnTo>
                    <a:pt x="487" y="206"/>
                  </a:lnTo>
                  <a:lnTo>
                    <a:pt x="505" y="210"/>
                  </a:lnTo>
                  <a:lnTo>
                    <a:pt x="529" y="204"/>
                  </a:lnTo>
                  <a:lnTo>
                    <a:pt x="541" y="228"/>
                  </a:lnTo>
                  <a:lnTo>
                    <a:pt x="565" y="218"/>
                  </a:lnTo>
                  <a:lnTo>
                    <a:pt x="577" y="220"/>
                  </a:lnTo>
                  <a:lnTo>
                    <a:pt x="587" y="244"/>
                  </a:lnTo>
                  <a:lnTo>
                    <a:pt x="587" y="326"/>
                  </a:lnTo>
                  <a:lnTo>
                    <a:pt x="571" y="344"/>
                  </a:lnTo>
                  <a:lnTo>
                    <a:pt x="547" y="358"/>
                  </a:lnTo>
                  <a:lnTo>
                    <a:pt x="535" y="368"/>
                  </a:lnTo>
                  <a:lnTo>
                    <a:pt x="521" y="380"/>
                  </a:lnTo>
                  <a:lnTo>
                    <a:pt x="505" y="378"/>
                  </a:lnTo>
                  <a:lnTo>
                    <a:pt x="495" y="368"/>
                  </a:lnTo>
                  <a:lnTo>
                    <a:pt x="483" y="376"/>
                  </a:lnTo>
                  <a:lnTo>
                    <a:pt x="471" y="376"/>
                  </a:lnTo>
                  <a:lnTo>
                    <a:pt x="449" y="362"/>
                  </a:lnTo>
                  <a:lnTo>
                    <a:pt x="435" y="366"/>
                  </a:lnTo>
                  <a:lnTo>
                    <a:pt x="417" y="352"/>
                  </a:lnTo>
                  <a:lnTo>
                    <a:pt x="399" y="344"/>
                  </a:lnTo>
                  <a:lnTo>
                    <a:pt x="387" y="322"/>
                  </a:lnTo>
                  <a:lnTo>
                    <a:pt x="375" y="310"/>
                  </a:lnTo>
                  <a:lnTo>
                    <a:pt x="375" y="298"/>
                  </a:lnTo>
                  <a:lnTo>
                    <a:pt x="347" y="292"/>
                  </a:lnTo>
                  <a:lnTo>
                    <a:pt x="335" y="284"/>
                  </a:lnTo>
                  <a:lnTo>
                    <a:pt x="333" y="262"/>
                  </a:lnTo>
                  <a:lnTo>
                    <a:pt x="343" y="246"/>
                  </a:lnTo>
                  <a:lnTo>
                    <a:pt x="337" y="234"/>
                  </a:lnTo>
                  <a:lnTo>
                    <a:pt x="327" y="228"/>
                  </a:lnTo>
                  <a:lnTo>
                    <a:pt x="315" y="220"/>
                  </a:lnTo>
                  <a:lnTo>
                    <a:pt x="305" y="214"/>
                  </a:lnTo>
                  <a:lnTo>
                    <a:pt x="291" y="208"/>
                  </a:lnTo>
                  <a:lnTo>
                    <a:pt x="285" y="224"/>
                  </a:lnTo>
                  <a:lnTo>
                    <a:pt x="285" y="300"/>
                  </a:lnTo>
                  <a:lnTo>
                    <a:pt x="283" y="312"/>
                  </a:lnTo>
                  <a:lnTo>
                    <a:pt x="271" y="322"/>
                  </a:lnTo>
                  <a:lnTo>
                    <a:pt x="251" y="314"/>
                  </a:lnTo>
                  <a:lnTo>
                    <a:pt x="229" y="306"/>
                  </a:lnTo>
                  <a:lnTo>
                    <a:pt x="217" y="298"/>
                  </a:lnTo>
                  <a:lnTo>
                    <a:pt x="203" y="294"/>
                  </a:lnTo>
                  <a:lnTo>
                    <a:pt x="197" y="280"/>
                  </a:lnTo>
                  <a:lnTo>
                    <a:pt x="181" y="264"/>
                  </a:lnTo>
                  <a:lnTo>
                    <a:pt x="169" y="294"/>
                  </a:lnTo>
                  <a:lnTo>
                    <a:pt x="145" y="308"/>
                  </a:lnTo>
                  <a:lnTo>
                    <a:pt x="125" y="320"/>
                  </a:lnTo>
                  <a:lnTo>
                    <a:pt x="103" y="330"/>
                  </a:lnTo>
                  <a:lnTo>
                    <a:pt x="88" y="343"/>
                  </a:lnTo>
                  <a:lnTo>
                    <a:pt x="69" y="352"/>
                  </a:lnTo>
                  <a:lnTo>
                    <a:pt x="46" y="358"/>
                  </a:lnTo>
                  <a:lnTo>
                    <a:pt x="31" y="370"/>
                  </a:lnTo>
                  <a:lnTo>
                    <a:pt x="31" y="397"/>
                  </a:lnTo>
                  <a:lnTo>
                    <a:pt x="16" y="385"/>
                  </a:lnTo>
                  <a:lnTo>
                    <a:pt x="9" y="392"/>
                  </a:lnTo>
                  <a:lnTo>
                    <a:pt x="0" y="406"/>
                  </a:lnTo>
                  <a:lnTo>
                    <a:pt x="4" y="427"/>
                  </a:lnTo>
                  <a:lnTo>
                    <a:pt x="18" y="445"/>
                  </a:lnTo>
                  <a:lnTo>
                    <a:pt x="33" y="458"/>
                  </a:lnTo>
                  <a:lnTo>
                    <a:pt x="21" y="470"/>
                  </a:lnTo>
                  <a:lnTo>
                    <a:pt x="36" y="476"/>
                  </a:lnTo>
                  <a:lnTo>
                    <a:pt x="58" y="478"/>
                  </a:lnTo>
                  <a:lnTo>
                    <a:pt x="84" y="472"/>
                  </a:lnTo>
                  <a:lnTo>
                    <a:pt x="97" y="485"/>
                  </a:lnTo>
                  <a:lnTo>
                    <a:pt x="123" y="484"/>
                  </a:lnTo>
                  <a:lnTo>
                    <a:pt x="187" y="485"/>
                  </a:lnTo>
                  <a:lnTo>
                    <a:pt x="252" y="482"/>
                  </a:lnTo>
                  <a:lnTo>
                    <a:pt x="277" y="484"/>
                  </a:lnTo>
                  <a:lnTo>
                    <a:pt x="283" y="494"/>
                  </a:lnTo>
                  <a:lnTo>
                    <a:pt x="288" y="508"/>
                  </a:lnTo>
                  <a:lnTo>
                    <a:pt x="283" y="523"/>
                  </a:lnTo>
                  <a:lnTo>
                    <a:pt x="276" y="533"/>
                  </a:lnTo>
                  <a:lnTo>
                    <a:pt x="262" y="533"/>
                  </a:lnTo>
                  <a:lnTo>
                    <a:pt x="249" y="539"/>
                  </a:lnTo>
                  <a:lnTo>
                    <a:pt x="247" y="556"/>
                  </a:lnTo>
                  <a:lnTo>
                    <a:pt x="249" y="568"/>
                  </a:lnTo>
                  <a:lnTo>
                    <a:pt x="259" y="584"/>
                  </a:lnTo>
                  <a:lnTo>
                    <a:pt x="271" y="596"/>
                  </a:lnTo>
                  <a:lnTo>
                    <a:pt x="280" y="608"/>
                  </a:lnTo>
                  <a:lnTo>
                    <a:pt x="292" y="625"/>
                  </a:lnTo>
                  <a:lnTo>
                    <a:pt x="306" y="638"/>
                  </a:lnTo>
                  <a:lnTo>
                    <a:pt x="313" y="619"/>
                  </a:lnTo>
                  <a:lnTo>
                    <a:pt x="324" y="611"/>
                  </a:lnTo>
                  <a:lnTo>
                    <a:pt x="339" y="614"/>
                  </a:lnTo>
                  <a:lnTo>
                    <a:pt x="342" y="629"/>
                  </a:lnTo>
                  <a:lnTo>
                    <a:pt x="352" y="620"/>
                  </a:lnTo>
                  <a:lnTo>
                    <a:pt x="373" y="622"/>
                  </a:lnTo>
                  <a:lnTo>
                    <a:pt x="385" y="634"/>
                  </a:lnTo>
                  <a:lnTo>
                    <a:pt x="388" y="620"/>
                  </a:lnTo>
                  <a:lnTo>
                    <a:pt x="387" y="605"/>
                  </a:lnTo>
                  <a:lnTo>
                    <a:pt x="402" y="598"/>
                  </a:lnTo>
                  <a:lnTo>
                    <a:pt x="415" y="598"/>
                  </a:lnTo>
                  <a:lnTo>
                    <a:pt x="424" y="589"/>
                  </a:lnTo>
                  <a:lnTo>
                    <a:pt x="442" y="589"/>
                  </a:lnTo>
                  <a:lnTo>
                    <a:pt x="456" y="602"/>
                  </a:lnTo>
                  <a:lnTo>
                    <a:pt x="472" y="613"/>
                  </a:lnTo>
                  <a:lnTo>
                    <a:pt x="487" y="620"/>
                  </a:lnTo>
                  <a:lnTo>
                    <a:pt x="499" y="616"/>
                  </a:lnTo>
                  <a:lnTo>
                    <a:pt x="511" y="602"/>
                  </a:lnTo>
                  <a:lnTo>
                    <a:pt x="526" y="605"/>
                  </a:lnTo>
                  <a:lnTo>
                    <a:pt x="547" y="605"/>
                  </a:lnTo>
                  <a:lnTo>
                    <a:pt x="549" y="589"/>
                  </a:lnTo>
                  <a:lnTo>
                    <a:pt x="556" y="575"/>
                  </a:lnTo>
                  <a:lnTo>
                    <a:pt x="562" y="563"/>
                  </a:lnTo>
                  <a:lnTo>
                    <a:pt x="570" y="550"/>
                  </a:lnTo>
                  <a:lnTo>
                    <a:pt x="571" y="535"/>
                  </a:lnTo>
                  <a:lnTo>
                    <a:pt x="588" y="526"/>
                  </a:lnTo>
                  <a:lnTo>
                    <a:pt x="601" y="533"/>
                  </a:lnTo>
                  <a:lnTo>
                    <a:pt x="612" y="524"/>
                  </a:lnTo>
                  <a:lnTo>
                    <a:pt x="681" y="526"/>
                  </a:lnTo>
                  <a:lnTo>
                    <a:pt x="690" y="511"/>
                  </a:lnTo>
                  <a:lnTo>
                    <a:pt x="700" y="499"/>
                  </a:lnTo>
                  <a:lnTo>
                    <a:pt x="711" y="487"/>
                  </a:lnTo>
                  <a:lnTo>
                    <a:pt x="723" y="476"/>
                  </a:lnTo>
                  <a:lnTo>
                    <a:pt x="736" y="461"/>
                  </a:lnTo>
                  <a:lnTo>
                    <a:pt x="741" y="442"/>
                  </a:lnTo>
                  <a:lnTo>
                    <a:pt x="757" y="431"/>
                  </a:lnTo>
                  <a:lnTo>
                    <a:pt x="767" y="420"/>
                  </a:lnTo>
                  <a:lnTo>
                    <a:pt x="783" y="402"/>
                  </a:lnTo>
                  <a:lnTo>
                    <a:pt x="797" y="382"/>
                  </a:lnTo>
                  <a:lnTo>
                    <a:pt x="807" y="364"/>
                  </a:lnTo>
                  <a:lnTo>
                    <a:pt x="817" y="348"/>
                  </a:lnTo>
                  <a:lnTo>
                    <a:pt x="815" y="328"/>
                  </a:lnTo>
                  <a:lnTo>
                    <a:pt x="827" y="308"/>
                  </a:lnTo>
                  <a:lnTo>
                    <a:pt x="825" y="80"/>
                  </a:lnTo>
                  <a:lnTo>
                    <a:pt x="817" y="66"/>
                  </a:lnTo>
                  <a:lnTo>
                    <a:pt x="797" y="52"/>
                  </a:lnTo>
                  <a:lnTo>
                    <a:pt x="779" y="36"/>
                  </a:lnTo>
                  <a:lnTo>
                    <a:pt x="761" y="20"/>
                  </a:lnTo>
                  <a:lnTo>
                    <a:pt x="743" y="6"/>
                  </a:lnTo>
                  <a:lnTo>
                    <a:pt x="721" y="2"/>
                  </a:lnTo>
                  <a:lnTo>
                    <a:pt x="699" y="2"/>
                  </a:lnTo>
                  <a:lnTo>
                    <a:pt x="673" y="0"/>
                  </a:lnTo>
                  <a:lnTo>
                    <a:pt x="653" y="2"/>
                  </a:lnTo>
                  <a:lnTo>
                    <a:pt x="633" y="8"/>
                  </a:lnTo>
                  <a:lnTo>
                    <a:pt x="613" y="4"/>
                  </a:lnTo>
                  <a:lnTo>
                    <a:pt x="599" y="10"/>
                  </a:lnTo>
                  <a:lnTo>
                    <a:pt x="581" y="32"/>
                  </a:lnTo>
                  <a:lnTo>
                    <a:pt x="565" y="54"/>
                  </a:lnTo>
                  <a:lnTo>
                    <a:pt x="551" y="90"/>
                  </a:lnTo>
                  <a:lnTo>
                    <a:pt x="539" y="68"/>
                  </a:lnTo>
                  <a:lnTo>
                    <a:pt x="517" y="42"/>
                  </a:lnTo>
                  <a:lnTo>
                    <a:pt x="499" y="14"/>
                  </a:lnTo>
                  <a:lnTo>
                    <a:pt x="481" y="12"/>
                  </a:lnTo>
                  <a:lnTo>
                    <a:pt x="439" y="14"/>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8" name="Freeform 6"/>
            <p:cNvSpPr>
              <a:spLocks/>
            </p:cNvSpPr>
            <p:nvPr/>
          </p:nvSpPr>
          <p:spPr bwMode="auto">
            <a:xfrm>
              <a:off x="1208" y="616"/>
              <a:ext cx="517" cy="450"/>
            </a:xfrm>
            <a:custGeom>
              <a:avLst/>
              <a:gdLst>
                <a:gd name="T0" fmla="*/ 9 w 639"/>
                <a:gd name="T1" fmla="*/ 206 h 566"/>
                <a:gd name="T2" fmla="*/ 30 w 639"/>
                <a:gd name="T3" fmla="*/ 182 h 566"/>
                <a:gd name="T4" fmla="*/ 55 w 639"/>
                <a:gd name="T5" fmla="*/ 156 h 566"/>
                <a:gd name="T6" fmla="*/ 76 w 639"/>
                <a:gd name="T7" fmla="*/ 126 h 566"/>
                <a:gd name="T8" fmla="*/ 102 w 639"/>
                <a:gd name="T9" fmla="*/ 97 h 566"/>
                <a:gd name="T10" fmla="*/ 126 w 639"/>
                <a:gd name="T11" fmla="*/ 59 h 566"/>
                <a:gd name="T12" fmla="*/ 134 w 639"/>
                <a:gd name="T13" fmla="*/ 23 h 566"/>
                <a:gd name="T14" fmla="*/ 163 w 639"/>
                <a:gd name="T15" fmla="*/ 0 h 566"/>
                <a:gd name="T16" fmla="*/ 192 w 639"/>
                <a:gd name="T17" fmla="*/ 21 h 566"/>
                <a:gd name="T18" fmla="*/ 222 w 639"/>
                <a:gd name="T19" fmla="*/ 33 h 566"/>
                <a:gd name="T20" fmla="*/ 243 w 639"/>
                <a:gd name="T21" fmla="*/ 50 h 566"/>
                <a:gd name="T22" fmla="*/ 264 w 639"/>
                <a:gd name="T23" fmla="*/ 66 h 566"/>
                <a:gd name="T24" fmla="*/ 294 w 639"/>
                <a:gd name="T25" fmla="*/ 78 h 566"/>
                <a:gd name="T26" fmla="*/ 309 w 639"/>
                <a:gd name="T27" fmla="*/ 99 h 566"/>
                <a:gd name="T28" fmla="*/ 336 w 639"/>
                <a:gd name="T29" fmla="*/ 122 h 566"/>
                <a:gd name="T30" fmla="*/ 372 w 639"/>
                <a:gd name="T31" fmla="*/ 140 h 566"/>
                <a:gd name="T32" fmla="*/ 394 w 639"/>
                <a:gd name="T33" fmla="*/ 168 h 566"/>
                <a:gd name="T34" fmla="*/ 417 w 639"/>
                <a:gd name="T35" fmla="*/ 191 h 566"/>
                <a:gd name="T36" fmla="*/ 439 w 639"/>
                <a:gd name="T37" fmla="*/ 212 h 566"/>
                <a:gd name="T38" fmla="*/ 457 w 639"/>
                <a:gd name="T39" fmla="*/ 231 h 566"/>
                <a:gd name="T40" fmla="*/ 472 w 639"/>
                <a:gd name="T41" fmla="*/ 272 h 566"/>
                <a:gd name="T42" fmla="*/ 498 w 639"/>
                <a:gd name="T43" fmla="*/ 291 h 566"/>
                <a:gd name="T44" fmla="*/ 523 w 639"/>
                <a:gd name="T45" fmla="*/ 317 h 566"/>
                <a:gd name="T46" fmla="*/ 559 w 639"/>
                <a:gd name="T47" fmla="*/ 327 h 566"/>
                <a:gd name="T48" fmla="*/ 586 w 639"/>
                <a:gd name="T49" fmla="*/ 353 h 566"/>
                <a:gd name="T50" fmla="*/ 619 w 639"/>
                <a:gd name="T51" fmla="*/ 378 h 566"/>
                <a:gd name="T52" fmla="*/ 639 w 639"/>
                <a:gd name="T53" fmla="*/ 404 h 566"/>
                <a:gd name="T54" fmla="*/ 628 w 639"/>
                <a:gd name="T55" fmla="*/ 437 h 566"/>
                <a:gd name="T56" fmla="*/ 594 w 639"/>
                <a:gd name="T57" fmla="*/ 473 h 566"/>
                <a:gd name="T58" fmla="*/ 574 w 639"/>
                <a:gd name="T59" fmla="*/ 537 h 566"/>
                <a:gd name="T60" fmla="*/ 225 w 639"/>
                <a:gd name="T61" fmla="*/ 555 h 566"/>
                <a:gd name="T62" fmla="*/ 0 w 639"/>
                <a:gd name="T63" fmla="*/ 221 h 5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9"/>
                <a:gd name="T97" fmla="*/ 0 h 566"/>
                <a:gd name="T98" fmla="*/ 639 w 639"/>
                <a:gd name="T99" fmla="*/ 566 h 5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9" h="566">
                  <a:moveTo>
                    <a:pt x="0" y="221"/>
                  </a:moveTo>
                  <a:lnTo>
                    <a:pt x="9" y="206"/>
                  </a:lnTo>
                  <a:lnTo>
                    <a:pt x="19" y="194"/>
                  </a:lnTo>
                  <a:lnTo>
                    <a:pt x="30" y="182"/>
                  </a:lnTo>
                  <a:lnTo>
                    <a:pt x="42" y="171"/>
                  </a:lnTo>
                  <a:lnTo>
                    <a:pt x="55" y="156"/>
                  </a:lnTo>
                  <a:lnTo>
                    <a:pt x="60" y="137"/>
                  </a:lnTo>
                  <a:lnTo>
                    <a:pt x="76" y="126"/>
                  </a:lnTo>
                  <a:lnTo>
                    <a:pt x="86" y="115"/>
                  </a:lnTo>
                  <a:lnTo>
                    <a:pt x="102" y="97"/>
                  </a:lnTo>
                  <a:lnTo>
                    <a:pt x="116" y="77"/>
                  </a:lnTo>
                  <a:lnTo>
                    <a:pt x="126" y="59"/>
                  </a:lnTo>
                  <a:lnTo>
                    <a:pt x="136" y="43"/>
                  </a:lnTo>
                  <a:lnTo>
                    <a:pt x="134" y="23"/>
                  </a:lnTo>
                  <a:lnTo>
                    <a:pt x="146" y="3"/>
                  </a:lnTo>
                  <a:lnTo>
                    <a:pt x="163" y="0"/>
                  </a:lnTo>
                  <a:lnTo>
                    <a:pt x="181" y="6"/>
                  </a:lnTo>
                  <a:lnTo>
                    <a:pt x="192" y="21"/>
                  </a:lnTo>
                  <a:lnTo>
                    <a:pt x="208" y="24"/>
                  </a:lnTo>
                  <a:lnTo>
                    <a:pt x="222" y="33"/>
                  </a:lnTo>
                  <a:lnTo>
                    <a:pt x="228" y="45"/>
                  </a:lnTo>
                  <a:lnTo>
                    <a:pt x="243" y="50"/>
                  </a:lnTo>
                  <a:lnTo>
                    <a:pt x="243" y="66"/>
                  </a:lnTo>
                  <a:lnTo>
                    <a:pt x="264" y="66"/>
                  </a:lnTo>
                  <a:lnTo>
                    <a:pt x="279" y="72"/>
                  </a:lnTo>
                  <a:lnTo>
                    <a:pt x="294" y="78"/>
                  </a:lnTo>
                  <a:lnTo>
                    <a:pt x="295" y="98"/>
                  </a:lnTo>
                  <a:lnTo>
                    <a:pt x="309" y="99"/>
                  </a:lnTo>
                  <a:lnTo>
                    <a:pt x="319" y="113"/>
                  </a:lnTo>
                  <a:lnTo>
                    <a:pt x="336" y="122"/>
                  </a:lnTo>
                  <a:lnTo>
                    <a:pt x="355" y="131"/>
                  </a:lnTo>
                  <a:lnTo>
                    <a:pt x="372" y="140"/>
                  </a:lnTo>
                  <a:lnTo>
                    <a:pt x="385" y="152"/>
                  </a:lnTo>
                  <a:lnTo>
                    <a:pt x="394" y="168"/>
                  </a:lnTo>
                  <a:lnTo>
                    <a:pt x="406" y="179"/>
                  </a:lnTo>
                  <a:lnTo>
                    <a:pt x="417" y="191"/>
                  </a:lnTo>
                  <a:lnTo>
                    <a:pt x="430" y="203"/>
                  </a:lnTo>
                  <a:lnTo>
                    <a:pt x="439" y="212"/>
                  </a:lnTo>
                  <a:lnTo>
                    <a:pt x="448" y="221"/>
                  </a:lnTo>
                  <a:lnTo>
                    <a:pt x="457" y="231"/>
                  </a:lnTo>
                  <a:lnTo>
                    <a:pt x="472" y="234"/>
                  </a:lnTo>
                  <a:lnTo>
                    <a:pt x="472" y="272"/>
                  </a:lnTo>
                  <a:lnTo>
                    <a:pt x="487" y="281"/>
                  </a:lnTo>
                  <a:lnTo>
                    <a:pt x="498" y="291"/>
                  </a:lnTo>
                  <a:lnTo>
                    <a:pt x="510" y="303"/>
                  </a:lnTo>
                  <a:lnTo>
                    <a:pt x="523" y="317"/>
                  </a:lnTo>
                  <a:lnTo>
                    <a:pt x="541" y="317"/>
                  </a:lnTo>
                  <a:lnTo>
                    <a:pt x="559" y="327"/>
                  </a:lnTo>
                  <a:lnTo>
                    <a:pt x="570" y="344"/>
                  </a:lnTo>
                  <a:lnTo>
                    <a:pt x="586" y="353"/>
                  </a:lnTo>
                  <a:lnTo>
                    <a:pt x="601" y="365"/>
                  </a:lnTo>
                  <a:lnTo>
                    <a:pt x="619" y="378"/>
                  </a:lnTo>
                  <a:lnTo>
                    <a:pt x="628" y="392"/>
                  </a:lnTo>
                  <a:lnTo>
                    <a:pt x="639" y="404"/>
                  </a:lnTo>
                  <a:lnTo>
                    <a:pt x="639" y="420"/>
                  </a:lnTo>
                  <a:lnTo>
                    <a:pt x="628" y="437"/>
                  </a:lnTo>
                  <a:lnTo>
                    <a:pt x="613" y="449"/>
                  </a:lnTo>
                  <a:lnTo>
                    <a:pt x="594" y="473"/>
                  </a:lnTo>
                  <a:lnTo>
                    <a:pt x="579" y="503"/>
                  </a:lnTo>
                  <a:lnTo>
                    <a:pt x="574" y="537"/>
                  </a:lnTo>
                  <a:lnTo>
                    <a:pt x="574" y="566"/>
                  </a:lnTo>
                  <a:lnTo>
                    <a:pt x="225" y="555"/>
                  </a:lnTo>
                  <a:lnTo>
                    <a:pt x="223" y="222"/>
                  </a:lnTo>
                  <a:lnTo>
                    <a:pt x="0" y="221"/>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9" name="Freeform 7"/>
            <p:cNvSpPr>
              <a:spLocks/>
            </p:cNvSpPr>
            <p:nvPr/>
          </p:nvSpPr>
          <p:spPr bwMode="auto">
            <a:xfrm>
              <a:off x="924" y="841"/>
              <a:ext cx="182" cy="225"/>
            </a:xfrm>
            <a:custGeom>
              <a:avLst/>
              <a:gdLst>
                <a:gd name="T0" fmla="*/ 6 w 214"/>
                <a:gd name="T1" fmla="*/ 40 h 281"/>
                <a:gd name="T2" fmla="*/ 16 w 214"/>
                <a:gd name="T3" fmla="*/ 31 h 281"/>
                <a:gd name="T4" fmla="*/ 37 w 214"/>
                <a:gd name="T5" fmla="*/ 33 h 281"/>
                <a:gd name="T6" fmla="*/ 49 w 214"/>
                <a:gd name="T7" fmla="*/ 45 h 281"/>
                <a:gd name="T8" fmla="*/ 52 w 214"/>
                <a:gd name="T9" fmla="*/ 31 h 281"/>
                <a:gd name="T10" fmla="*/ 51 w 214"/>
                <a:gd name="T11" fmla="*/ 16 h 281"/>
                <a:gd name="T12" fmla="*/ 66 w 214"/>
                <a:gd name="T13" fmla="*/ 9 h 281"/>
                <a:gd name="T14" fmla="*/ 79 w 214"/>
                <a:gd name="T15" fmla="*/ 9 h 281"/>
                <a:gd name="T16" fmla="*/ 88 w 214"/>
                <a:gd name="T17" fmla="*/ 0 h 281"/>
                <a:gd name="T18" fmla="*/ 106 w 214"/>
                <a:gd name="T19" fmla="*/ 0 h 281"/>
                <a:gd name="T20" fmla="*/ 120 w 214"/>
                <a:gd name="T21" fmla="*/ 13 h 281"/>
                <a:gd name="T22" fmla="*/ 136 w 214"/>
                <a:gd name="T23" fmla="*/ 24 h 281"/>
                <a:gd name="T24" fmla="*/ 151 w 214"/>
                <a:gd name="T25" fmla="*/ 31 h 281"/>
                <a:gd name="T26" fmla="*/ 163 w 214"/>
                <a:gd name="T27" fmla="*/ 27 h 281"/>
                <a:gd name="T28" fmla="*/ 175 w 214"/>
                <a:gd name="T29" fmla="*/ 13 h 281"/>
                <a:gd name="T30" fmla="*/ 190 w 214"/>
                <a:gd name="T31" fmla="*/ 16 h 281"/>
                <a:gd name="T32" fmla="*/ 211 w 214"/>
                <a:gd name="T33" fmla="*/ 16 h 281"/>
                <a:gd name="T34" fmla="*/ 214 w 214"/>
                <a:gd name="T35" fmla="*/ 34 h 281"/>
                <a:gd name="T36" fmla="*/ 207 w 214"/>
                <a:gd name="T37" fmla="*/ 46 h 281"/>
                <a:gd name="T38" fmla="*/ 208 w 214"/>
                <a:gd name="T39" fmla="*/ 61 h 281"/>
                <a:gd name="T40" fmla="*/ 208 w 214"/>
                <a:gd name="T41" fmla="*/ 79 h 281"/>
                <a:gd name="T42" fmla="*/ 204 w 214"/>
                <a:gd name="T43" fmla="*/ 95 h 281"/>
                <a:gd name="T44" fmla="*/ 198 w 214"/>
                <a:gd name="T45" fmla="*/ 110 h 281"/>
                <a:gd name="T46" fmla="*/ 192 w 214"/>
                <a:gd name="T47" fmla="*/ 127 h 281"/>
                <a:gd name="T48" fmla="*/ 177 w 214"/>
                <a:gd name="T49" fmla="*/ 139 h 281"/>
                <a:gd name="T50" fmla="*/ 175 w 214"/>
                <a:gd name="T51" fmla="*/ 158 h 281"/>
                <a:gd name="T52" fmla="*/ 166 w 214"/>
                <a:gd name="T53" fmla="*/ 175 h 281"/>
                <a:gd name="T54" fmla="*/ 153 w 214"/>
                <a:gd name="T55" fmla="*/ 188 h 281"/>
                <a:gd name="T56" fmla="*/ 154 w 214"/>
                <a:gd name="T57" fmla="*/ 206 h 281"/>
                <a:gd name="T58" fmla="*/ 154 w 214"/>
                <a:gd name="T59" fmla="*/ 227 h 281"/>
                <a:gd name="T60" fmla="*/ 150 w 214"/>
                <a:gd name="T61" fmla="*/ 245 h 281"/>
                <a:gd name="T62" fmla="*/ 144 w 214"/>
                <a:gd name="T63" fmla="*/ 257 h 281"/>
                <a:gd name="T64" fmla="*/ 132 w 214"/>
                <a:gd name="T65" fmla="*/ 266 h 281"/>
                <a:gd name="T66" fmla="*/ 117 w 214"/>
                <a:gd name="T67" fmla="*/ 262 h 281"/>
                <a:gd name="T68" fmla="*/ 105 w 214"/>
                <a:gd name="T69" fmla="*/ 257 h 281"/>
                <a:gd name="T70" fmla="*/ 93 w 214"/>
                <a:gd name="T71" fmla="*/ 269 h 281"/>
                <a:gd name="T72" fmla="*/ 81 w 214"/>
                <a:gd name="T73" fmla="*/ 281 h 281"/>
                <a:gd name="T74" fmla="*/ 69 w 214"/>
                <a:gd name="T75" fmla="*/ 274 h 281"/>
                <a:gd name="T76" fmla="*/ 63 w 214"/>
                <a:gd name="T77" fmla="*/ 259 h 281"/>
                <a:gd name="T78" fmla="*/ 52 w 214"/>
                <a:gd name="T79" fmla="*/ 250 h 281"/>
                <a:gd name="T80" fmla="*/ 43 w 214"/>
                <a:gd name="T81" fmla="*/ 241 h 281"/>
                <a:gd name="T82" fmla="*/ 42 w 214"/>
                <a:gd name="T83" fmla="*/ 227 h 281"/>
                <a:gd name="T84" fmla="*/ 36 w 214"/>
                <a:gd name="T85" fmla="*/ 217 h 281"/>
                <a:gd name="T86" fmla="*/ 34 w 214"/>
                <a:gd name="T87" fmla="*/ 197 h 281"/>
                <a:gd name="T88" fmla="*/ 37 w 214"/>
                <a:gd name="T89" fmla="*/ 181 h 281"/>
                <a:gd name="T90" fmla="*/ 24 w 214"/>
                <a:gd name="T91" fmla="*/ 179 h 281"/>
                <a:gd name="T92" fmla="*/ 7 w 214"/>
                <a:gd name="T93" fmla="*/ 173 h 281"/>
                <a:gd name="T94" fmla="*/ 9 w 214"/>
                <a:gd name="T95" fmla="*/ 160 h 281"/>
                <a:gd name="T96" fmla="*/ 21 w 214"/>
                <a:gd name="T97" fmla="*/ 148 h 281"/>
                <a:gd name="T98" fmla="*/ 28 w 214"/>
                <a:gd name="T99" fmla="*/ 139 h 281"/>
                <a:gd name="T100" fmla="*/ 37 w 214"/>
                <a:gd name="T101" fmla="*/ 125 h 281"/>
                <a:gd name="T102" fmla="*/ 45 w 214"/>
                <a:gd name="T103" fmla="*/ 107 h 281"/>
                <a:gd name="T104" fmla="*/ 30 w 214"/>
                <a:gd name="T105" fmla="*/ 95 h 281"/>
                <a:gd name="T106" fmla="*/ 16 w 214"/>
                <a:gd name="T107" fmla="*/ 89 h 281"/>
                <a:gd name="T108" fmla="*/ 1 w 214"/>
                <a:gd name="T109" fmla="*/ 82 h 281"/>
                <a:gd name="T110" fmla="*/ 0 w 214"/>
                <a:gd name="T111" fmla="*/ 62 h 281"/>
                <a:gd name="T112" fmla="*/ 6 w 214"/>
                <a:gd name="T113" fmla="*/ 40 h 2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4"/>
                <a:gd name="T172" fmla="*/ 0 h 281"/>
                <a:gd name="T173" fmla="*/ 214 w 214"/>
                <a:gd name="T174" fmla="*/ 281 h 2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4" h="281">
                  <a:moveTo>
                    <a:pt x="6" y="40"/>
                  </a:moveTo>
                  <a:lnTo>
                    <a:pt x="16" y="31"/>
                  </a:lnTo>
                  <a:lnTo>
                    <a:pt x="37" y="33"/>
                  </a:lnTo>
                  <a:lnTo>
                    <a:pt x="49" y="45"/>
                  </a:lnTo>
                  <a:lnTo>
                    <a:pt x="52" y="31"/>
                  </a:lnTo>
                  <a:lnTo>
                    <a:pt x="51" y="16"/>
                  </a:lnTo>
                  <a:lnTo>
                    <a:pt x="66" y="9"/>
                  </a:lnTo>
                  <a:lnTo>
                    <a:pt x="79" y="9"/>
                  </a:lnTo>
                  <a:lnTo>
                    <a:pt x="88" y="0"/>
                  </a:lnTo>
                  <a:lnTo>
                    <a:pt x="106" y="0"/>
                  </a:lnTo>
                  <a:lnTo>
                    <a:pt x="120" y="13"/>
                  </a:lnTo>
                  <a:lnTo>
                    <a:pt x="136" y="24"/>
                  </a:lnTo>
                  <a:lnTo>
                    <a:pt x="151" y="31"/>
                  </a:lnTo>
                  <a:lnTo>
                    <a:pt x="163" y="27"/>
                  </a:lnTo>
                  <a:lnTo>
                    <a:pt x="175" y="13"/>
                  </a:lnTo>
                  <a:lnTo>
                    <a:pt x="190" y="16"/>
                  </a:lnTo>
                  <a:lnTo>
                    <a:pt x="211" y="16"/>
                  </a:lnTo>
                  <a:lnTo>
                    <a:pt x="214" y="34"/>
                  </a:lnTo>
                  <a:lnTo>
                    <a:pt x="207" y="46"/>
                  </a:lnTo>
                  <a:lnTo>
                    <a:pt x="208" y="61"/>
                  </a:lnTo>
                  <a:lnTo>
                    <a:pt x="208" y="79"/>
                  </a:lnTo>
                  <a:lnTo>
                    <a:pt x="204" y="95"/>
                  </a:lnTo>
                  <a:lnTo>
                    <a:pt x="198" y="110"/>
                  </a:lnTo>
                  <a:lnTo>
                    <a:pt x="192" y="127"/>
                  </a:lnTo>
                  <a:lnTo>
                    <a:pt x="177" y="139"/>
                  </a:lnTo>
                  <a:lnTo>
                    <a:pt x="175" y="158"/>
                  </a:lnTo>
                  <a:lnTo>
                    <a:pt x="166" y="175"/>
                  </a:lnTo>
                  <a:lnTo>
                    <a:pt x="153" y="188"/>
                  </a:lnTo>
                  <a:lnTo>
                    <a:pt x="154" y="206"/>
                  </a:lnTo>
                  <a:lnTo>
                    <a:pt x="154" y="227"/>
                  </a:lnTo>
                  <a:lnTo>
                    <a:pt x="150" y="245"/>
                  </a:lnTo>
                  <a:lnTo>
                    <a:pt x="144" y="257"/>
                  </a:lnTo>
                  <a:lnTo>
                    <a:pt x="132" y="266"/>
                  </a:lnTo>
                  <a:lnTo>
                    <a:pt x="117" y="262"/>
                  </a:lnTo>
                  <a:lnTo>
                    <a:pt x="105" y="257"/>
                  </a:lnTo>
                  <a:lnTo>
                    <a:pt x="93" y="269"/>
                  </a:lnTo>
                  <a:lnTo>
                    <a:pt x="81" y="281"/>
                  </a:lnTo>
                  <a:lnTo>
                    <a:pt x="69" y="274"/>
                  </a:lnTo>
                  <a:lnTo>
                    <a:pt x="63" y="259"/>
                  </a:lnTo>
                  <a:lnTo>
                    <a:pt x="52" y="250"/>
                  </a:lnTo>
                  <a:lnTo>
                    <a:pt x="43" y="241"/>
                  </a:lnTo>
                  <a:lnTo>
                    <a:pt x="42" y="227"/>
                  </a:lnTo>
                  <a:lnTo>
                    <a:pt x="36" y="217"/>
                  </a:lnTo>
                  <a:lnTo>
                    <a:pt x="34" y="197"/>
                  </a:lnTo>
                  <a:lnTo>
                    <a:pt x="37" y="181"/>
                  </a:lnTo>
                  <a:lnTo>
                    <a:pt x="24" y="179"/>
                  </a:lnTo>
                  <a:lnTo>
                    <a:pt x="7" y="173"/>
                  </a:lnTo>
                  <a:lnTo>
                    <a:pt x="9" y="160"/>
                  </a:lnTo>
                  <a:lnTo>
                    <a:pt x="21" y="148"/>
                  </a:lnTo>
                  <a:lnTo>
                    <a:pt x="28" y="139"/>
                  </a:lnTo>
                  <a:lnTo>
                    <a:pt x="37" y="125"/>
                  </a:lnTo>
                  <a:lnTo>
                    <a:pt x="45" y="107"/>
                  </a:lnTo>
                  <a:lnTo>
                    <a:pt x="30" y="95"/>
                  </a:lnTo>
                  <a:lnTo>
                    <a:pt x="16" y="89"/>
                  </a:lnTo>
                  <a:lnTo>
                    <a:pt x="1" y="82"/>
                  </a:lnTo>
                  <a:lnTo>
                    <a:pt x="0" y="62"/>
                  </a:lnTo>
                  <a:lnTo>
                    <a:pt x="6" y="40"/>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10" name="Freeform 8"/>
            <p:cNvSpPr>
              <a:spLocks/>
            </p:cNvSpPr>
            <p:nvPr/>
          </p:nvSpPr>
          <p:spPr bwMode="auto">
            <a:xfrm>
              <a:off x="624" y="748"/>
              <a:ext cx="449" cy="565"/>
            </a:xfrm>
            <a:custGeom>
              <a:avLst/>
              <a:gdLst>
                <a:gd name="T0" fmla="*/ 164 w 555"/>
                <a:gd name="T1" fmla="*/ 13 h 703"/>
                <a:gd name="T2" fmla="*/ 318 w 555"/>
                <a:gd name="T3" fmla="*/ 13 h 703"/>
                <a:gd name="T4" fmla="*/ 324 w 555"/>
                <a:gd name="T5" fmla="*/ 52 h 703"/>
                <a:gd name="T6" fmla="*/ 290 w 555"/>
                <a:gd name="T7" fmla="*/ 68 h 703"/>
                <a:gd name="T8" fmla="*/ 300 w 555"/>
                <a:gd name="T9" fmla="*/ 113 h 703"/>
                <a:gd name="T10" fmla="*/ 333 w 555"/>
                <a:gd name="T11" fmla="*/ 154 h 703"/>
                <a:gd name="T12" fmla="*/ 365 w 555"/>
                <a:gd name="T13" fmla="*/ 140 h 703"/>
                <a:gd name="T14" fmla="*/ 375 w 555"/>
                <a:gd name="T15" fmla="*/ 174 h 703"/>
                <a:gd name="T16" fmla="*/ 408 w 555"/>
                <a:gd name="T17" fmla="*/ 214 h 703"/>
                <a:gd name="T18" fmla="*/ 404 w 555"/>
                <a:gd name="T19" fmla="*/ 252 h 703"/>
                <a:gd name="T20" fmla="*/ 386 w 555"/>
                <a:gd name="T21" fmla="*/ 288 h 703"/>
                <a:gd name="T22" fmla="*/ 410 w 555"/>
                <a:gd name="T23" fmla="*/ 313 h 703"/>
                <a:gd name="T24" fmla="*/ 420 w 555"/>
                <a:gd name="T25" fmla="*/ 357 h 703"/>
                <a:gd name="T26" fmla="*/ 443 w 555"/>
                <a:gd name="T27" fmla="*/ 385 h 703"/>
                <a:gd name="T28" fmla="*/ 483 w 555"/>
                <a:gd name="T29" fmla="*/ 375 h 703"/>
                <a:gd name="T30" fmla="*/ 503 w 555"/>
                <a:gd name="T31" fmla="*/ 418 h 703"/>
                <a:gd name="T32" fmla="*/ 501 w 555"/>
                <a:gd name="T33" fmla="*/ 457 h 703"/>
                <a:gd name="T34" fmla="*/ 509 w 555"/>
                <a:gd name="T35" fmla="*/ 502 h 703"/>
                <a:gd name="T36" fmla="*/ 540 w 555"/>
                <a:gd name="T37" fmla="*/ 546 h 703"/>
                <a:gd name="T38" fmla="*/ 551 w 555"/>
                <a:gd name="T39" fmla="*/ 594 h 703"/>
                <a:gd name="T40" fmla="*/ 536 w 555"/>
                <a:gd name="T41" fmla="*/ 642 h 703"/>
                <a:gd name="T42" fmla="*/ 501 w 555"/>
                <a:gd name="T43" fmla="*/ 703 h 703"/>
                <a:gd name="T44" fmla="*/ 476 w 555"/>
                <a:gd name="T45" fmla="*/ 666 h 703"/>
                <a:gd name="T46" fmla="*/ 441 w 555"/>
                <a:gd name="T47" fmla="*/ 618 h 703"/>
                <a:gd name="T48" fmla="*/ 429 w 555"/>
                <a:gd name="T49" fmla="*/ 567 h 703"/>
                <a:gd name="T50" fmla="*/ 396 w 555"/>
                <a:gd name="T51" fmla="*/ 541 h 703"/>
                <a:gd name="T52" fmla="*/ 350 w 555"/>
                <a:gd name="T53" fmla="*/ 528 h 703"/>
                <a:gd name="T54" fmla="*/ 344 w 555"/>
                <a:gd name="T55" fmla="*/ 478 h 703"/>
                <a:gd name="T56" fmla="*/ 308 w 555"/>
                <a:gd name="T57" fmla="*/ 444 h 703"/>
                <a:gd name="T58" fmla="*/ 266 w 555"/>
                <a:gd name="T59" fmla="*/ 454 h 703"/>
                <a:gd name="T60" fmla="*/ 221 w 555"/>
                <a:gd name="T61" fmla="*/ 466 h 703"/>
                <a:gd name="T62" fmla="*/ 182 w 555"/>
                <a:gd name="T63" fmla="*/ 460 h 703"/>
                <a:gd name="T64" fmla="*/ 164 w 555"/>
                <a:gd name="T65" fmla="*/ 439 h 703"/>
                <a:gd name="T66" fmla="*/ 128 w 555"/>
                <a:gd name="T67" fmla="*/ 430 h 703"/>
                <a:gd name="T68" fmla="*/ 92 w 555"/>
                <a:gd name="T69" fmla="*/ 417 h 703"/>
                <a:gd name="T70" fmla="*/ 57 w 555"/>
                <a:gd name="T71" fmla="*/ 373 h 703"/>
                <a:gd name="T72" fmla="*/ 0 w 555"/>
                <a:gd name="T73" fmla="*/ 393 h 703"/>
                <a:gd name="T74" fmla="*/ 14 w 555"/>
                <a:gd name="T75" fmla="*/ 337 h 703"/>
                <a:gd name="T76" fmla="*/ 32 w 555"/>
                <a:gd name="T77" fmla="*/ 294 h 703"/>
                <a:gd name="T78" fmla="*/ 74 w 555"/>
                <a:gd name="T79" fmla="*/ 270 h 703"/>
                <a:gd name="T80" fmla="*/ 81 w 555"/>
                <a:gd name="T81" fmla="*/ 231 h 703"/>
                <a:gd name="T82" fmla="*/ 57 w 555"/>
                <a:gd name="T83" fmla="*/ 193 h 703"/>
                <a:gd name="T84" fmla="*/ 72 w 555"/>
                <a:gd name="T85" fmla="*/ 154 h 703"/>
                <a:gd name="T86" fmla="*/ 74 w 555"/>
                <a:gd name="T87" fmla="*/ 108 h 703"/>
                <a:gd name="T88" fmla="*/ 56 w 555"/>
                <a:gd name="T89" fmla="*/ 63 h 703"/>
                <a:gd name="T90" fmla="*/ 47 w 555"/>
                <a:gd name="T91" fmla="*/ 24 h 703"/>
                <a:gd name="T92" fmla="*/ 74 w 555"/>
                <a:gd name="T93" fmla="*/ 3 h 703"/>
                <a:gd name="T94" fmla="*/ 125 w 555"/>
                <a:gd name="T95" fmla="*/ 1 h 7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5"/>
                <a:gd name="T145" fmla="*/ 0 h 703"/>
                <a:gd name="T146" fmla="*/ 555 w 555"/>
                <a:gd name="T147" fmla="*/ 703 h 7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5" h="703">
                  <a:moveTo>
                    <a:pt x="125" y="1"/>
                  </a:moveTo>
                  <a:lnTo>
                    <a:pt x="135" y="12"/>
                  </a:lnTo>
                  <a:lnTo>
                    <a:pt x="164" y="13"/>
                  </a:lnTo>
                  <a:lnTo>
                    <a:pt x="228" y="14"/>
                  </a:lnTo>
                  <a:lnTo>
                    <a:pt x="293" y="11"/>
                  </a:lnTo>
                  <a:lnTo>
                    <a:pt x="318" y="13"/>
                  </a:lnTo>
                  <a:lnTo>
                    <a:pt x="324" y="23"/>
                  </a:lnTo>
                  <a:lnTo>
                    <a:pt x="329" y="37"/>
                  </a:lnTo>
                  <a:lnTo>
                    <a:pt x="324" y="52"/>
                  </a:lnTo>
                  <a:lnTo>
                    <a:pt x="317" y="62"/>
                  </a:lnTo>
                  <a:lnTo>
                    <a:pt x="303" y="62"/>
                  </a:lnTo>
                  <a:lnTo>
                    <a:pt x="290" y="68"/>
                  </a:lnTo>
                  <a:lnTo>
                    <a:pt x="288" y="85"/>
                  </a:lnTo>
                  <a:lnTo>
                    <a:pt x="290" y="97"/>
                  </a:lnTo>
                  <a:lnTo>
                    <a:pt x="300" y="113"/>
                  </a:lnTo>
                  <a:lnTo>
                    <a:pt x="312" y="125"/>
                  </a:lnTo>
                  <a:lnTo>
                    <a:pt x="321" y="137"/>
                  </a:lnTo>
                  <a:lnTo>
                    <a:pt x="333" y="154"/>
                  </a:lnTo>
                  <a:lnTo>
                    <a:pt x="347" y="167"/>
                  </a:lnTo>
                  <a:lnTo>
                    <a:pt x="354" y="148"/>
                  </a:lnTo>
                  <a:lnTo>
                    <a:pt x="365" y="140"/>
                  </a:lnTo>
                  <a:lnTo>
                    <a:pt x="380" y="143"/>
                  </a:lnTo>
                  <a:lnTo>
                    <a:pt x="383" y="158"/>
                  </a:lnTo>
                  <a:lnTo>
                    <a:pt x="375" y="174"/>
                  </a:lnTo>
                  <a:lnTo>
                    <a:pt x="377" y="195"/>
                  </a:lnTo>
                  <a:lnTo>
                    <a:pt x="393" y="205"/>
                  </a:lnTo>
                  <a:lnTo>
                    <a:pt x="408" y="214"/>
                  </a:lnTo>
                  <a:lnTo>
                    <a:pt x="419" y="223"/>
                  </a:lnTo>
                  <a:lnTo>
                    <a:pt x="414" y="235"/>
                  </a:lnTo>
                  <a:lnTo>
                    <a:pt x="404" y="252"/>
                  </a:lnTo>
                  <a:lnTo>
                    <a:pt x="395" y="267"/>
                  </a:lnTo>
                  <a:lnTo>
                    <a:pt x="386" y="276"/>
                  </a:lnTo>
                  <a:lnTo>
                    <a:pt x="386" y="288"/>
                  </a:lnTo>
                  <a:lnTo>
                    <a:pt x="399" y="297"/>
                  </a:lnTo>
                  <a:lnTo>
                    <a:pt x="413" y="297"/>
                  </a:lnTo>
                  <a:lnTo>
                    <a:pt x="410" y="313"/>
                  </a:lnTo>
                  <a:lnTo>
                    <a:pt x="411" y="328"/>
                  </a:lnTo>
                  <a:lnTo>
                    <a:pt x="414" y="342"/>
                  </a:lnTo>
                  <a:lnTo>
                    <a:pt x="420" y="357"/>
                  </a:lnTo>
                  <a:lnTo>
                    <a:pt x="429" y="369"/>
                  </a:lnTo>
                  <a:lnTo>
                    <a:pt x="440" y="370"/>
                  </a:lnTo>
                  <a:lnTo>
                    <a:pt x="443" y="385"/>
                  </a:lnTo>
                  <a:lnTo>
                    <a:pt x="453" y="396"/>
                  </a:lnTo>
                  <a:lnTo>
                    <a:pt x="467" y="384"/>
                  </a:lnTo>
                  <a:lnTo>
                    <a:pt x="483" y="375"/>
                  </a:lnTo>
                  <a:lnTo>
                    <a:pt x="498" y="385"/>
                  </a:lnTo>
                  <a:lnTo>
                    <a:pt x="500" y="397"/>
                  </a:lnTo>
                  <a:lnTo>
                    <a:pt x="503" y="418"/>
                  </a:lnTo>
                  <a:lnTo>
                    <a:pt x="504" y="430"/>
                  </a:lnTo>
                  <a:lnTo>
                    <a:pt x="503" y="444"/>
                  </a:lnTo>
                  <a:lnTo>
                    <a:pt x="501" y="457"/>
                  </a:lnTo>
                  <a:lnTo>
                    <a:pt x="512" y="474"/>
                  </a:lnTo>
                  <a:lnTo>
                    <a:pt x="501" y="486"/>
                  </a:lnTo>
                  <a:lnTo>
                    <a:pt x="509" y="502"/>
                  </a:lnTo>
                  <a:lnTo>
                    <a:pt x="522" y="513"/>
                  </a:lnTo>
                  <a:lnTo>
                    <a:pt x="533" y="526"/>
                  </a:lnTo>
                  <a:lnTo>
                    <a:pt x="540" y="546"/>
                  </a:lnTo>
                  <a:lnTo>
                    <a:pt x="554" y="564"/>
                  </a:lnTo>
                  <a:lnTo>
                    <a:pt x="542" y="579"/>
                  </a:lnTo>
                  <a:lnTo>
                    <a:pt x="551" y="594"/>
                  </a:lnTo>
                  <a:lnTo>
                    <a:pt x="555" y="615"/>
                  </a:lnTo>
                  <a:lnTo>
                    <a:pt x="537" y="624"/>
                  </a:lnTo>
                  <a:lnTo>
                    <a:pt x="536" y="642"/>
                  </a:lnTo>
                  <a:lnTo>
                    <a:pt x="534" y="667"/>
                  </a:lnTo>
                  <a:lnTo>
                    <a:pt x="516" y="690"/>
                  </a:lnTo>
                  <a:lnTo>
                    <a:pt x="501" y="703"/>
                  </a:lnTo>
                  <a:lnTo>
                    <a:pt x="485" y="703"/>
                  </a:lnTo>
                  <a:lnTo>
                    <a:pt x="485" y="684"/>
                  </a:lnTo>
                  <a:lnTo>
                    <a:pt x="476" y="666"/>
                  </a:lnTo>
                  <a:lnTo>
                    <a:pt x="458" y="651"/>
                  </a:lnTo>
                  <a:lnTo>
                    <a:pt x="459" y="630"/>
                  </a:lnTo>
                  <a:lnTo>
                    <a:pt x="441" y="618"/>
                  </a:lnTo>
                  <a:lnTo>
                    <a:pt x="437" y="598"/>
                  </a:lnTo>
                  <a:lnTo>
                    <a:pt x="440" y="582"/>
                  </a:lnTo>
                  <a:lnTo>
                    <a:pt x="429" y="567"/>
                  </a:lnTo>
                  <a:lnTo>
                    <a:pt x="408" y="567"/>
                  </a:lnTo>
                  <a:lnTo>
                    <a:pt x="407" y="552"/>
                  </a:lnTo>
                  <a:lnTo>
                    <a:pt x="396" y="541"/>
                  </a:lnTo>
                  <a:lnTo>
                    <a:pt x="384" y="531"/>
                  </a:lnTo>
                  <a:lnTo>
                    <a:pt x="369" y="526"/>
                  </a:lnTo>
                  <a:lnTo>
                    <a:pt x="350" y="528"/>
                  </a:lnTo>
                  <a:lnTo>
                    <a:pt x="353" y="513"/>
                  </a:lnTo>
                  <a:lnTo>
                    <a:pt x="354" y="492"/>
                  </a:lnTo>
                  <a:lnTo>
                    <a:pt x="344" y="478"/>
                  </a:lnTo>
                  <a:lnTo>
                    <a:pt x="330" y="469"/>
                  </a:lnTo>
                  <a:lnTo>
                    <a:pt x="321" y="459"/>
                  </a:lnTo>
                  <a:lnTo>
                    <a:pt x="308" y="444"/>
                  </a:lnTo>
                  <a:lnTo>
                    <a:pt x="294" y="438"/>
                  </a:lnTo>
                  <a:lnTo>
                    <a:pt x="281" y="441"/>
                  </a:lnTo>
                  <a:lnTo>
                    <a:pt x="266" y="454"/>
                  </a:lnTo>
                  <a:lnTo>
                    <a:pt x="249" y="466"/>
                  </a:lnTo>
                  <a:lnTo>
                    <a:pt x="233" y="475"/>
                  </a:lnTo>
                  <a:lnTo>
                    <a:pt x="221" y="466"/>
                  </a:lnTo>
                  <a:lnTo>
                    <a:pt x="207" y="457"/>
                  </a:lnTo>
                  <a:lnTo>
                    <a:pt x="192" y="451"/>
                  </a:lnTo>
                  <a:lnTo>
                    <a:pt x="182" y="460"/>
                  </a:lnTo>
                  <a:lnTo>
                    <a:pt x="171" y="465"/>
                  </a:lnTo>
                  <a:lnTo>
                    <a:pt x="164" y="459"/>
                  </a:lnTo>
                  <a:lnTo>
                    <a:pt x="164" y="439"/>
                  </a:lnTo>
                  <a:lnTo>
                    <a:pt x="147" y="436"/>
                  </a:lnTo>
                  <a:lnTo>
                    <a:pt x="132" y="441"/>
                  </a:lnTo>
                  <a:lnTo>
                    <a:pt x="128" y="430"/>
                  </a:lnTo>
                  <a:lnTo>
                    <a:pt x="116" y="420"/>
                  </a:lnTo>
                  <a:lnTo>
                    <a:pt x="101" y="427"/>
                  </a:lnTo>
                  <a:lnTo>
                    <a:pt x="92" y="417"/>
                  </a:lnTo>
                  <a:lnTo>
                    <a:pt x="87" y="400"/>
                  </a:lnTo>
                  <a:lnTo>
                    <a:pt x="77" y="382"/>
                  </a:lnTo>
                  <a:lnTo>
                    <a:pt x="57" y="373"/>
                  </a:lnTo>
                  <a:lnTo>
                    <a:pt x="39" y="381"/>
                  </a:lnTo>
                  <a:lnTo>
                    <a:pt x="20" y="387"/>
                  </a:lnTo>
                  <a:lnTo>
                    <a:pt x="0" y="393"/>
                  </a:lnTo>
                  <a:lnTo>
                    <a:pt x="5" y="370"/>
                  </a:lnTo>
                  <a:lnTo>
                    <a:pt x="14" y="354"/>
                  </a:lnTo>
                  <a:lnTo>
                    <a:pt x="14" y="337"/>
                  </a:lnTo>
                  <a:lnTo>
                    <a:pt x="24" y="324"/>
                  </a:lnTo>
                  <a:lnTo>
                    <a:pt x="29" y="309"/>
                  </a:lnTo>
                  <a:lnTo>
                    <a:pt x="32" y="294"/>
                  </a:lnTo>
                  <a:lnTo>
                    <a:pt x="32" y="274"/>
                  </a:lnTo>
                  <a:lnTo>
                    <a:pt x="54" y="274"/>
                  </a:lnTo>
                  <a:lnTo>
                    <a:pt x="74" y="270"/>
                  </a:lnTo>
                  <a:lnTo>
                    <a:pt x="89" y="259"/>
                  </a:lnTo>
                  <a:lnTo>
                    <a:pt x="92" y="241"/>
                  </a:lnTo>
                  <a:lnTo>
                    <a:pt x="81" y="231"/>
                  </a:lnTo>
                  <a:lnTo>
                    <a:pt x="74" y="217"/>
                  </a:lnTo>
                  <a:lnTo>
                    <a:pt x="66" y="205"/>
                  </a:lnTo>
                  <a:lnTo>
                    <a:pt x="57" y="193"/>
                  </a:lnTo>
                  <a:lnTo>
                    <a:pt x="53" y="180"/>
                  </a:lnTo>
                  <a:lnTo>
                    <a:pt x="63" y="166"/>
                  </a:lnTo>
                  <a:lnTo>
                    <a:pt x="72" y="154"/>
                  </a:lnTo>
                  <a:lnTo>
                    <a:pt x="80" y="138"/>
                  </a:lnTo>
                  <a:lnTo>
                    <a:pt x="81" y="118"/>
                  </a:lnTo>
                  <a:lnTo>
                    <a:pt x="74" y="108"/>
                  </a:lnTo>
                  <a:lnTo>
                    <a:pt x="72" y="91"/>
                  </a:lnTo>
                  <a:lnTo>
                    <a:pt x="68" y="70"/>
                  </a:lnTo>
                  <a:lnTo>
                    <a:pt x="56" y="63"/>
                  </a:lnTo>
                  <a:lnTo>
                    <a:pt x="57" y="48"/>
                  </a:lnTo>
                  <a:lnTo>
                    <a:pt x="50" y="40"/>
                  </a:lnTo>
                  <a:lnTo>
                    <a:pt x="47" y="24"/>
                  </a:lnTo>
                  <a:lnTo>
                    <a:pt x="56" y="12"/>
                  </a:lnTo>
                  <a:lnTo>
                    <a:pt x="60" y="0"/>
                  </a:lnTo>
                  <a:lnTo>
                    <a:pt x="74" y="3"/>
                  </a:lnTo>
                  <a:lnTo>
                    <a:pt x="89" y="6"/>
                  </a:lnTo>
                  <a:lnTo>
                    <a:pt x="105" y="3"/>
                  </a:lnTo>
                  <a:lnTo>
                    <a:pt x="125" y="1"/>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11" name="Freeform 9"/>
            <p:cNvSpPr>
              <a:spLocks/>
            </p:cNvSpPr>
            <p:nvPr/>
          </p:nvSpPr>
          <p:spPr bwMode="auto">
            <a:xfrm>
              <a:off x="1325" y="438"/>
              <a:ext cx="492" cy="499"/>
            </a:xfrm>
            <a:custGeom>
              <a:avLst/>
              <a:gdLst>
                <a:gd name="T0" fmla="*/ 19 w 609"/>
                <a:gd name="T1" fmla="*/ 222 h 628"/>
                <a:gd name="T2" fmla="*/ 48 w 609"/>
                <a:gd name="T3" fmla="*/ 243 h 628"/>
                <a:gd name="T4" fmla="*/ 78 w 609"/>
                <a:gd name="T5" fmla="*/ 255 h 628"/>
                <a:gd name="T6" fmla="*/ 99 w 609"/>
                <a:gd name="T7" fmla="*/ 272 h 628"/>
                <a:gd name="T8" fmla="*/ 120 w 609"/>
                <a:gd name="T9" fmla="*/ 288 h 628"/>
                <a:gd name="T10" fmla="*/ 150 w 609"/>
                <a:gd name="T11" fmla="*/ 300 h 628"/>
                <a:gd name="T12" fmla="*/ 165 w 609"/>
                <a:gd name="T13" fmla="*/ 321 h 628"/>
                <a:gd name="T14" fmla="*/ 192 w 609"/>
                <a:gd name="T15" fmla="*/ 344 h 628"/>
                <a:gd name="T16" fmla="*/ 228 w 609"/>
                <a:gd name="T17" fmla="*/ 362 h 628"/>
                <a:gd name="T18" fmla="*/ 250 w 609"/>
                <a:gd name="T19" fmla="*/ 390 h 628"/>
                <a:gd name="T20" fmla="*/ 273 w 609"/>
                <a:gd name="T21" fmla="*/ 413 h 628"/>
                <a:gd name="T22" fmla="*/ 295 w 609"/>
                <a:gd name="T23" fmla="*/ 434 h 628"/>
                <a:gd name="T24" fmla="*/ 313 w 609"/>
                <a:gd name="T25" fmla="*/ 453 h 628"/>
                <a:gd name="T26" fmla="*/ 330 w 609"/>
                <a:gd name="T27" fmla="*/ 475 h 628"/>
                <a:gd name="T28" fmla="*/ 343 w 609"/>
                <a:gd name="T29" fmla="*/ 503 h 628"/>
                <a:gd name="T30" fmla="*/ 366 w 609"/>
                <a:gd name="T31" fmla="*/ 525 h 628"/>
                <a:gd name="T32" fmla="*/ 397 w 609"/>
                <a:gd name="T33" fmla="*/ 539 h 628"/>
                <a:gd name="T34" fmla="*/ 426 w 609"/>
                <a:gd name="T35" fmla="*/ 566 h 628"/>
                <a:gd name="T36" fmla="*/ 457 w 609"/>
                <a:gd name="T37" fmla="*/ 587 h 628"/>
                <a:gd name="T38" fmla="*/ 484 w 609"/>
                <a:gd name="T39" fmla="*/ 614 h 628"/>
                <a:gd name="T40" fmla="*/ 510 w 609"/>
                <a:gd name="T41" fmla="*/ 628 h 628"/>
                <a:gd name="T42" fmla="*/ 532 w 609"/>
                <a:gd name="T43" fmla="*/ 594 h 628"/>
                <a:gd name="T44" fmla="*/ 544 w 609"/>
                <a:gd name="T45" fmla="*/ 559 h 628"/>
                <a:gd name="T46" fmla="*/ 543 w 609"/>
                <a:gd name="T47" fmla="*/ 519 h 628"/>
                <a:gd name="T48" fmla="*/ 558 w 609"/>
                <a:gd name="T49" fmla="*/ 489 h 628"/>
                <a:gd name="T50" fmla="*/ 568 w 609"/>
                <a:gd name="T51" fmla="*/ 457 h 628"/>
                <a:gd name="T52" fmla="*/ 598 w 609"/>
                <a:gd name="T53" fmla="*/ 429 h 628"/>
                <a:gd name="T54" fmla="*/ 607 w 609"/>
                <a:gd name="T55" fmla="*/ 391 h 628"/>
                <a:gd name="T56" fmla="*/ 583 w 609"/>
                <a:gd name="T57" fmla="*/ 361 h 628"/>
                <a:gd name="T58" fmla="*/ 565 w 609"/>
                <a:gd name="T59" fmla="*/ 345 h 628"/>
                <a:gd name="T60" fmla="*/ 523 w 609"/>
                <a:gd name="T61" fmla="*/ 336 h 628"/>
                <a:gd name="T62" fmla="*/ 492 w 609"/>
                <a:gd name="T63" fmla="*/ 316 h 628"/>
                <a:gd name="T64" fmla="*/ 462 w 609"/>
                <a:gd name="T65" fmla="*/ 316 h 628"/>
                <a:gd name="T66" fmla="*/ 417 w 609"/>
                <a:gd name="T67" fmla="*/ 297 h 628"/>
                <a:gd name="T68" fmla="*/ 369 w 609"/>
                <a:gd name="T69" fmla="*/ 268 h 628"/>
                <a:gd name="T70" fmla="*/ 360 w 609"/>
                <a:gd name="T71" fmla="*/ 237 h 628"/>
                <a:gd name="T72" fmla="*/ 315 w 609"/>
                <a:gd name="T73" fmla="*/ 214 h 628"/>
                <a:gd name="T74" fmla="*/ 271 w 609"/>
                <a:gd name="T75" fmla="*/ 213 h 628"/>
                <a:gd name="T76" fmla="*/ 240 w 609"/>
                <a:gd name="T77" fmla="*/ 189 h 628"/>
                <a:gd name="T78" fmla="*/ 213 w 609"/>
                <a:gd name="T79" fmla="*/ 169 h 628"/>
                <a:gd name="T80" fmla="*/ 175 w 609"/>
                <a:gd name="T81" fmla="*/ 165 h 628"/>
                <a:gd name="T82" fmla="*/ 159 w 609"/>
                <a:gd name="T83" fmla="*/ 136 h 628"/>
                <a:gd name="T84" fmla="*/ 126 w 609"/>
                <a:gd name="T85" fmla="*/ 108 h 628"/>
                <a:gd name="T86" fmla="*/ 91 w 609"/>
                <a:gd name="T87" fmla="*/ 88 h 628"/>
                <a:gd name="T88" fmla="*/ 63 w 609"/>
                <a:gd name="T89" fmla="*/ 60 h 628"/>
                <a:gd name="T90" fmla="*/ 33 w 609"/>
                <a:gd name="T91" fmla="*/ 25 h 628"/>
                <a:gd name="T92" fmla="*/ 0 w 609"/>
                <a:gd name="T93" fmla="*/ 0 h 6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9"/>
                <a:gd name="T142" fmla="*/ 0 h 628"/>
                <a:gd name="T143" fmla="*/ 609 w 609"/>
                <a:gd name="T144" fmla="*/ 628 h 6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9" h="628">
                  <a:moveTo>
                    <a:pt x="2" y="225"/>
                  </a:moveTo>
                  <a:lnTo>
                    <a:pt x="19" y="222"/>
                  </a:lnTo>
                  <a:lnTo>
                    <a:pt x="37" y="228"/>
                  </a:lnTo>
                  <a:lnTo>
                    <a:pt x="48" y="243"/>
                  </a:lnTo>
                  <a:lnTo>
                    <a:pt x="64" y="246"/>
                  </a:lnTo>
                  <a:lnTo>
                    <a:pt x="78" y="255"/>
                  </a:lnTo>
                  <a:lnTo>
                    <a:pt x="84" y="267"/>
                  </a:lnTo>
                  <a:lnTo>
                    <a:pt x="99" y="272"/>
                  </a:lnTo>
                  <a:lnTo>
                    <a:pt x="99" y="288"/>
                  </a:lnTo>
                  <a:lnTo>
                    <a:pt x="120" y="288"/>
                  </a:lnTo>
                  <a:lnTo>
                    <a:pt x="135" y="294"/>
                  </a:lnTo>
                  <a:lnTo>
                    <a:pt x="150" y="300"/>
                  </a:lnTo>
                  <a:lnTo>
                    <a:pt x="151" y="320"/>
                  </a:lnTo>
                  <a:lnTo>
                    <a:pt x="165" y="321"/>
                  </a:lnTo>
                  <a:lnTo>
                    <a:pt x="175" y="335"/>
                  </a:lnTo>
                  <a:lnTo>
                    <a:pt x="192" y="344"/>
                  </a:lnTo>
                  <a:lnTo>
                    <a:pt x="211" y="353"/>
                  </a:lnTo>
                  <a:lnTo>
                    <a:pt x="228" y="362"/>
                  </a:lnTo>
                  <a:lnTo>
                    <a:pt x="241" y="374"/>
                  </a:lnTo>
                  <a:lnTo>
                    <a:pt x="250" y="390"/>
                  </a:lnTo>
                  <a:lnTo>
                    <a:pt x="262" y="401"/>
                  </a:lnTo>
                  <a:lnTo>
                    <a:pt x="273" y="413"/>
                  </a:lnTo>
                  <a:lnTo>
                    <a:pt x="286" y="425"/>
                  </a:lnTo>
                  <a:lnTo>
                    <a:pt x="295" y="434"/>
                  </a:lnTo>
                  <a:lnTo>
                    <a:pt x="304" y="443"/>
                  </a:lnTo>
                  <a:lnTo>
                    <a:pt x="313" y="453"/>
                  </a:lnTo>
                  <a:lnTo>
                    <a:pt x="328" y="456"/>
                  </a:lnTo>
                  <a:lnTo>
                    <a:pt x="330" y="475"/>
                  </a:lnTo>
                  <a:lnTo>
                    <a:pt x="328" y="494"/>
                  </a:lnTo>
                  <a:lnTo>
                    <a:pt x="343" y="503"/>
                  </a:lnTo>
                  <a:lnTo>
                    <a:pt x="354" y="513"/>
                  </a:lnTo>
                  <a:lnTo>
                    <a:pt x="366" y="525"/>
                  </a:lnTo>
                  <a:lnTo>
                    <a:pt x="379" y="539"/>
                  </a:lnTo>
                  <a:lnTo>
                    <a:pt x="397" y="539"/>
                  </a:lnTo>
                  <a:lnTo>
                    <a:pt x="415" y="549"/>
                  </a:lnTo>
                  <a:lnTo>
                    <a:pt x="426" y="566"/>
                  </a:lnTo>
                  <a:lnTo>
                    <a:pt x="442" y="575"/>
                  </a:lnTo>
                  <a:lnTo>
                    <a:pt x="457" y="587"/>
                  </a:lnTo>
                  <a:lnTo>
                    <a:pt x="475" y="600"/>
                  </a:lnTo>
                  <a:lnTo>
                    <a:pt x="484" y="614"/>
                  </a:lnTo>
                  <a:lnTo>
                    <a:pt x="495" y="626"/>
                  </a:lnTo>
                  <a:lnTo>
                    <a:pt x="510" y="628"/>
                  </a:lnTo>
                  <a:lnTo>
                    <a:pt x="523" y="613"/>
                  </a:lnTo>
                  <a:lnTo>
                    <a:pt x="532" y="594"/>
                  </a:lnTo>
                  <a:lnTo>
                    <a:pt x="540" y="579"/>
                  </a:lnTo>
                  <a:lnTo>
                    <a:pt x="544" y="559"/>
                  </a:lnTo>
                  <a:lnTo>
                    <a:pt x="544" y="538"/>
                  </a:lnTo>
                  <a:lnTo>
                    <a:pt x="543" y="519"/>
                  </a:lnTo>
                  <a:lnTo>
                    <a:pt x="547" y="502"/>
                  </a:lnTo>
                  <a:lnTo>
                    <a:pt x="558" y="489"/>
                  </a:lnTo>
                  <a:lnTo>
                    <a:pt x="568" y="475"/>
                  </a:lnTo>
                  <a:lnTo>
                    <a:pt x="568" y="457"/>
                  </a:lnTo>
                  <a:lnTo>
                    <a:pt x="580" y="442"/>
                  </a:lnTo>
                  <a:lnTo>
                    <a:pt x="598" y="429"/>
                  </a:lnTo>
                  <a:lnTo>
                    <a:pt x="609" y="415"/>
                  </a:lnTo>
                  <a:lnTo>
                    <a:pt x="607" y="391"/>
                  </a:lnTo>
                  <a:lnTo>
                    <a:pt x="600" y="373"/>
                  </a:lnTo>
                  <a:lnTo>
                    <a:pt x="583" y="361"/>
                  </a:lnTo>
                  <a:lnTo>
                    <a:pt x="571" y="357"/>
                  </a:lnTo>
                  <a:lnTo>
                    <a:pt x="565" y="345"/>
                  </a:lnTo>
                  <a:lnTo>
                    <a:pt x="543" y="339"/>
                  </a:lnTo>
                  <a:lnTo>
                    <a:pt x="523" y="336"/>
                  </a:lnTo>
                  <a:lnTo>
                    <a:pt x="507" y="327"/>
                  </a:lnTo>
                  <a:lnTo>
                    <a:pt x="492" y="316"/>
                  </a:lnTo>
                  <a:lnTo>
                    <a:pt x="481" y="328"/>
                  </a:lnTo>
                  <a:lnTo>
                    <a:pt x="462" y="316"/>
                  </a:lnTo>
                  <a:lnTo>
                    <a:pt x="444" y="307"/>
                  </a:lnTo>
                  <a:lnTo>
                    <a:pt x="417" y="297"/>
                  </a:lnTo>
                  <a:lnTo>
                    <a:pt x="394" y="277"/>
                  </a:lnTo>
                  <a:lnTo>
                    <a:pt x="369" y="268"/>
                  </a:lnTo>
                  <a:lnTo>
                    <a:pt x="367" y="249"/>
                  </a:lnTo>
                  <a:lnTo>
                    <a:pt x="360" y="237"/>
                  </a:lnTo>
                  <a:lnTo>
                    <a:pt x="339" y="225"/>
                  </a:lnTo>
                  <a:lnTo>
                    <a:pt x="315" y="214"/>
                  </a:lnTo>
                  <a:lnTo>
                    <a:pt x="291" y="211"/>
                  </a:lnTo>
                  <a:lnTo>
                    <a:pt x="271" y="213"/>
                  </a:lnTo>
                  <a:lnTo>
                    <a:pt x="255" y="201"/>
                  </a:lnTo>
                  <a:lnTo>
                    <a:pt x="240" y="189"/>
                  </a:lnTo>
                  <a:lnTo>
                    <a:pt x="223" y="180"/>
                  </a:lnTo>
                  <a:lnTo>
                    <a:pt x="213" y="169"/>
                  </a:lnTo>
                  <a:lnTo>
                    <a:pt x="196" y="168"/>
                  </a:lnTo>
                  <a:lnTo>
                    <a:pt x="175" y="165"/>
                  </a:lnTo>
                  <a:lnTo>
                    <a:pt x="166" y="151"/>
                  </a:lnTo>
                  <a:lnTo>
                    <a:pt x="159" y="136"/>
                  </a:lnTo>
                  <a:lnTo>
                    <a:pt x="144" y="115"/>
                  </a:lnTo>
                  <a:lnTo>
                    <a:pt x="126" y="108"/>
                  </a:lnTo>
                  <a:lnTo>
                    <a:pt x="106" y="105"/>
                  </a:lnTo>
                  <a:lnTo>
                    <a:pt x="91" y="88"/>
                  </a:lnTo>
                  <a:lnTo>
                    <a:pt x="76" y="73"/>
                  </a:lnTo>
                  <a:lnTo>
                    <a:pt x="63" y="60"/>
                  </a:lnTo>
                  <a:lnTo>
                    <a:pt x="48" y="43"/>
                  </a:lnTo>
                  <a:lnTo>
                    <a:pt x="33" y="25"/>
                  </a:lnTo>
                  <a:lnTo>
                    <a:pt x="16" y="19"/>
                  </a:lnTo>
                  <a:lnTo>
                    <a:pt x="0" y="0"/>
                  </a:lnTo>
                  <a:lnTo>
                    <a:pt x="2" y="225"/>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12" name="Freeform 10"/>
            <p:cNvSpPr>
              <a:spLocks/>
            </p:cNvSpPr>
            <p:nvPr/>
          </p:nvSpPr>
          <p:spPr bwMode="auto">
            <a:xfrm>
              <a:off x="1587" y="961"/>
              <a:ext cx="424" cy="409"/>
            </a:xfrm>
            <a:custGeom>
              <a:avLst/>
              <a:gdLst>
                <a:gd name="T0" fmla="*/ 102 w 524"/>
                <a:gd name="T1" fmla="*/ 161 h 513"/>
                <a:gd name="T2" fmla="*/ 96 w 524"/>
                <a:gd name="T3" fmla="*/ 198 h 513"/>
                <a:gd name="T4" fmla="*/ 92 w 524"/>
                <a:gd name="T5" fmla="*/ 234 h 513"/>
                <a:gd name="T6" fmla="*/ 62 w 524"/>
                <a:gd name="T7" fmla="*/ 258 h 513"/>
                <a:gd name="T8" fmla="*/ 26 w 524"/>
                <a:gd name="T9" fmla="*/ 285 h 513"/>
                <a:gd name="T10" fmla="*/ 9 w 524"/>
                <a:gd name="T11" fmla="*/ 324 h 513"/>
                <a:gd name="T12" fmla="*/ 9 w 524"/>
                <a:gd name="T13" fmla="*/ 368 h 513"/>
                <a:gd name="T14" fmla="*/ 2 w 524"/>
                <a:gd name="T15" fmla="*/ 398 h 513"/>
                <a:gd name="T16" fmla="*/ 2 w 524"/>
                <a:gd name="T17" fmla="*/ 429 h 513"/>
                <a:gd name="T18" fmla="*/ 29 w 524"/>
                <a:gd name="T19" fmla="*/ 438 h 513"/>
                <a:gd name="T20" fmla="*/ 68 w 524"/>
                <a:gd name="T21" fmla="*/ 434 h 513"/>
                <a:gd name="T22" fmla="*/ 119 w 524"/>
                <a:gd name="T23" fmla="*/ 441 h 513"/>
                <a:gd name="T24" fmla="*/ 155 w 524"/>
                <a:gd name="T25" fmla="*/ 428 h 513"/>
                <a:gd name="T26" fmla="*/ 188 w 524"/>
                <a:gd name="T27" fmla="*/ 434 h 513"/>
                <a:gd name="T28" fmla="*/ 212 w 524"/>
                <a:gd name="T29" fmla="*/ 458 h 513"/>
                <a:gd name="T30" fmla="*/ 213 w 524"/>
                <a:gd name="T31" fmla="*/ 500 h 513"/>
                <a:gd name="T32" fmla="*/ 239 w 524"/>
                <a:gd name="T33" fmla="*/ 509 h 513"/>
                <a:gd name="T34" fmla="*/ 245 w 524"/>
                <a:gd name="T35" fmla="*/ 474 h 513"/>
                <a:gd name="T36" fmla="*/ 263 w 524"/>
                <a:gd name="T37" fmla="*/ 441 h 513"/>
                <a:gd name="T38" fmla="*/ 297 w 524"/>
                <a:gd name="T39" fmla="*/ 420 h 513"/>
                <a:gd name="T40" fmla="*/ 312 w 524"/>
                <a:gd name="T41" fmla="*/ 390 h 513"/>
                <a:gd name="T42" fmla="*/ 345 w 524"/>
                <a:gd name="T43" fmla="*/ 371 h 513"/>
                <a:gd name="T44" fmla="*/ 378 w 524"/>
                <a:gd name="T45" fmla="*/ 333 h 513"/>
                <a:gd name="T46" fmla="*/ 399 w 524"/>
                <a:gd name="T47" fmla="*/ 302 h 513"/>
                <a:gd name="T48" fmla="*/ 407 w 524"/>
                <a:gd name="T49" fmla="*/ 267 h 513"/>
                <a:gd name="T50" fmla="*/ 434 w 524"/>
                <a:gd name="T51" fmla="*/ 239 h 513"/>
                <a:gd name="T52" fmla="*/ 473 w 524"/>
                <a:gd name="T53" fmla="*/ 206 h 513"/>
                <a:gd name="T54" fmla="*/ 500 w 524"/>
                <a:gd name="T55" fmla="*/ 198 h 513"/>
                <a:gd name="T56" fmla="*/ 524 w 524"/>
                <a:gd name="T57" fmla="*/ 177 h 513"/>
                <a:gd name="T58" fmla="*/ 516 w 524"/>
                <a:gd name="T59" fmla="*/ 147 h 513"/>
                <a:gd name="T60" fmla="*/ 495 w 524"/>
                <a:gd name="T61" fmla="*/ 110 h 513"/>
                <a:gd name="T62" fmla="*/ 492 w 524"/>
                <a:gd name="T63" fmla="*/ 53 h 513"/>
                <a:gd name="T64" fmla="*/ 476 w 524"/>
                <a:gd name="T65" fmla="*/ 27 h 513"/>
                <a:gd name="T66" fmla="*/ 447 w 524"/>
                <a:gd name="T67" fmla="*/ 45 h 513"/>
                <a:gd name="T68" fmla="*/ 428 w 524"/>
                <a:gd name="T69" fmla="*/ 74 h 513"/>
                <a:gd name="T70" fmla="*/ 405 w 524"/>
                <a:gd name="T71" fmla="*/ 44 h 513"/>
                <a:gd name="T72" fmla="*/ 378 w 524"/>
                <a:gd name="T73" fmla="*/ 72 h 513"/>
                <a:gd name="T74" fmla="*/ 344 w 524"/>
                <a:gd name="T75" fmla="*/ 50 h 513"/>
                <a:gd name="T76" fmla="*/ 309 w 524"/>
                <a:gd name="T77" fmla="*/ 32 h 513"/>
                <a:gd name="T78" fmla="*/ 272 w 524"/>
                <a:gd name="T79" fmla="*/ 15 h 513"/>
                <a:gd name="T80" fmla="*/ 246 w 524"/>
                <a:gd name="T81" fmla="*/ 3 h 513"/>
                <a:gd name="T82" fmla="*/ 203 w 524"/>
                <a:gd name="T83" fmla="*/ 3 h 513"/>
                <a:gd name="T84" fmla="*/ 165 w 524"/>
                <a:gd name="T85" fmla="*/ 0 h 513"/>
                <a:gd name="T86" fmla="*/ 138 w 524"/>
                <a:gd name="T87" fmla="*/ 18 h 513"/>
                <a:gd name="T88" fmla="*/ 114 w 524"/>
                <a:gd name="T89" fmla="*/ 59 h 513"/>
                <a:gd name="T90" fmla="*/ 104 w 524"/>
                <a:gd name="T91" fmla="*/ 114 h 5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24"/>
                <a:gd name="T139" fmla="*/ 0 h 513"/>
                <a:gd name="T140" fmla="*/ 524 w 524"/>
                <a:gd name="T141" fmla="*/ 513 h 5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24" h="513">
                  <a:moveTo>
                    <a:pt x="104" y="129"/>
                  </a:moveTo>
                  <a:lnTo>
                    <a:pt x="102" y="161"/>
                  </a:lnTo>
                  <a:lnTo>
                    <a:pt x="101" y="177"/>
                  </a:lnTo>
                  <a:lnTo>
                    <a:pt x="96" y="198"/>
                  </a:lnTo>
                  <a:lnTo>
                    <a:pt x="96" y="215"/>
                  </a:lnTo>
                  <a:lnTo>
                    <a:pt x="92" y="234"/>
                  </a:lnTo>
                  <a:lnTo>
                    <a:pt x="72" y="245"/>
                  </a:lnTo>
                  <a:lnTo>
                    <a:pt x="62" y="258"/>
                  </a:lnTo>
                  <a:lnTo>
                    <a:pt x="47" y="273"/>
                  </a:lnTo>
                  <a:lnTo>
                    <a:pt x="26" y="285"/>
                  </a:lnTo>
                  <a:lnTo>
                    <a:pt x="9" y="302"/>
                  </a:lnTo>
                  <a:lnTo>
                    <a:pt x="9" y="324"/>
                  </a:lnTo>
                  <a:lnTo>
                    <a:pt x="9" y="350"/>
                  </a:lnTo>
                  <a:lnTo>
                    <a:pt x="9" y="368"/>
                  </a:lnTo>
                  <a:lnTo>
                    <a:pt x="0" y="378"/>
                  </a:lnTo>
                  <a:lnTo>
                    <a:pt x="2" y="398"/>
                  </a:lnTo>
                  <a:lnTo>
                    <a:pt x="2" y="414"/>
                  </a:lnTo>
                  <a:lnTo>
                    <a:pt x="2" y="429"/>
                  </a:lnTo>
                  <a:lnTo>
                    <a:pt x="11" y="443"/>
                  </a:lnTo>
                  <a:lnTo>
                    <a:pt x="29" y="438"/>
                  </a:lnTo>
                  <a:lnTo>
                    <a:pt x="48" y="441"/>
                  </a:lnTo>
                  <a:lnTo>
                    <a:pt x="68" y="434"/>
                  </a:lnTo>
                  <a:lnTo>
                    <a:pt x="96" y="437"/>
                  </a:lnTo>
                  <a:lnTo>
                    <a:pt x="119" y="441"/>
                  </a:lnTo>
                  <a:lnTo>
                    <a:pt x="135" y="431"/>
                  </a:lnTo>
                  <a:lnTo>
                    <a:pt x="155" y="428"/>
                  </a:lnTo>
                  <a:lnTo>
                    <a:pt x="168" y="440"/>
                  </a:lnTo>
                  <a:lnTo>
                    <a:pt x="188" y="434"/>
                  </a:lnTo>
                  <a:lnTo>
                    <a:pt x="203" y="443"/>
                  </a:lnTo>
                  <a:lnTo>
                    <a:pt x="212" y="458"/>
                  </a:lnTo>
                  <a:lnTo>
                    <a:pt x="206" y="485"/>
                  </a:lnTo>
                  <a:lnTo>
                    <a:pt x="213" y="500"/>
                  </a:lnTo>
                  <a:lnTo>
                    <a:pt x="224" y="513"/>
                  </a:lnTo>
                  <a:lnTo>
                    <a:pt x="239" y="509"/>
                  </a:lnTo>
                  <a:lnTo>
                    <a:pt x="231" y="488"/>
                  </a:lnTo>
                  <a:lnTo>
                    <a:pt x="245" y="474"/>
                  </a:lnTo>
                  <a:lnTo>
                    <a:pt x="257" y="462"/>
                  </a:lnTo>
                  <a:lnTo>
                    <a:pt x="263" y="441"/>
                  </a:lnTo>
                  <a:lnTo>
                    <a:pt x="279" y="429"/>
                  </a:lnTo>
                  <a:lnTo>
                    <a:pt x="297" y="420"/>
                  </a:lnTo>
                  <a:lnTo>
                    <a:pt x="311" y="405"/>
                  </a:lnTo>
                  <a:lnTo>
                    <a:pt x="312" y="390"/>
                  </a:lnTo>
                  <a:lnTo>
                    <a:pt x="326" y="386"/>
                  </a:lnTo>
                  <a:lnTo>
                    <a:pt x="345" y="371"/>
                  </a:lnTo>
                  <a:lnTo>
                    <a:pt x="360" y="354"/>
                  </a:lnTo>
                  <a:lnTo>
                    <a:pt x="378" y="333"/>
                  </a:lnTo>
                  <a:lnTo>
                    <a:pt x="392" y="323"/>
                  </a:lnTo>
                  <a:lnTo>
                    <a:pt x="399" y="302"/>
                  </a:lnTo>
                  <a:lnTo>
                    <a:pt x="402" y="287"/>
                  </a:lnTo>
                  <a:lnTo>
                    <a:pt x="407" y="267"/>
                  </a:lnTo>
                  <a:lnTo>
                    <a:pt x="423" y="257"/>
                  </a:lnTo>
                  <a:lnTo>
                    <a:pt x="434" y="239"/>
                  </a:lnTo>
                  <a:lnTo>
                    <a:pt x="449" y="222"/>
                  </a:lnTo>
                  <a:lnTo>
                    <a:pt x="473" y="206"/>
                  </a:lnTo>
                  <a:lnTo>
                    <a:pt x="489" y="185"/>
                  </a:lnTo>
                  <a:lnTo>
                    <a:pt x="500" y="198"/>
                  </a:lnTo>
                  <a:lnTo>
                    <a:pt x="524" y="198"/>
                  </a:lnTo>
                  <a:lnTo>
                    <a:pt x="524" y="177"/>
                  </a:lnTo>
                  <a:lnTo>
                    <a:pt x="524" y="162"/>
                  </a:lnTo>
                  <a:lnTo>
                    <a:pt x="516" y="147"/>
                  </a:lnTo>
                  <a:lnTo>
                    <a:pt x="503" y="131"/>
                  </a:lnTo>
                  <a:lnTo>
                    <a:pt x="495" y="110"/>
                  </a:lnTo>
                  <a:lnTo>
                    <a:pt x="494" y="80"/>
                  </a:lnTo>
                  <a:lnTo>
                    <a:pt x="492" y="53"/>
                  </a:lnTo>
                  <a:lnTo>
                    <a:pt x="494" y="29"/>
                  </a:lnTo>
                  <a:lnTo>
                    <a:pt x="476" y="27"/>
                  </a:lnTo>
                  <a:lnTo>
                    <a:pt x="459" y="35"/>
                  </a:lnTo>
                  <a:lnTo>
                    <a:pt x="447" y="45"/>
                  </a:lnTo>
                  <a:lnTo>
                    <a:pt x="446" y="68"/>
                  </a:lnTo>
                  <a:lnTo>
                    <a:pt x="428" y="74"/>
                  </a:lnTo>
                  <a:lnTo>
                    <a:pt x="420" y="57"/>
                  </a:lnTo>
                  <a:lnTo>
                    <a:pt x="405" y="44"/>
                  </a:lnTo>
                  <a:lnTo>
                    <a:pt x="393" y="60"/>
                  </a:lnTo>
                  <a:lnTo>
                    <a:pt x="378" y="72"/>
                  </a:lnTo>
                  <a:lnTo>
                    <a:pt x="363" y="63"/>
                  </a:lnTo>
                  <a:lnTo>
                    <a:pt x="344" y="50"/>
                  </a:lnTo>
                  <a:lnTo>
                    <a:pt x="327" y="36"/>
                  </a:lnTo>
                  <a:lnTo>
                    <a:pt x="309" y="32"/>
                  </a:lnTo>
                  <a:lnTo>
                    <a:pt x="288" y="29"/>
                  </a:lnTo>
                  <a:lnTo>
                    <a:pt x="272" y="15"/>
                  </a:lnTo>
                  <a:lnTo>
                    <a:pt x="254" y="15"/>
                  </a:lnTo>
                  <a:lnTo>
                    <a:pt x="246" y="3"/>
                  </a:lnTo>
                  <a:lnTo>
                    <a:pt x="227" y="6"/>
                  </a:lnTo>
                  <a:lnTo>
                    <a:pt x="203" y="3"/>
                  </a:lnTo>
                  <a:lnTo>
                    <a:pt x="183" y="5"/>
                  </a:lnTo>
                  <a:lnTo>
                    <a:pt x="165" y="0"/>
                  </a:lnTo>
                  <a:lnTo>
                    <a:pt x="150" y="6"/>
                  </a:lnTo>
                  <a:lnTo>
                    <a:pt x="138" y="18"/>
                  </a:lnTo>
                  <a:lnTo>
                    <a:pt x="126" y="32"/>
                  </a:lnTo>
                  <a:lnTo>
                    <a:pt x="114" y="59"/>
                  </a:lnTo>
                  <a:lnTo>
                    <a:pt x="107" y="86"/>
                  </a:lnTo>
                  <a:lnTo>
                    <a:pt x="104" y="114"/>
                  </a:lnTo>
                  <a:lnTo>
                    <a:pt x="104" y="129"/>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13" name="Freeform 11"/>
            <p:cNvSpPr>
              <a:spLocks/>
            </p:cNvSpPr>
            <p:nvPr/>
          </p:nvSpPr>
          <p:spPr bwMode="auto">
            <a:xfrm>
              <a:off x="800" y="336"/>
              <a:ext cx="332" cy="339"/>
            </a:xfrm>
            <a:custGeom>
              <a:avLst/>
              <a:gdLst>
                <a:gd name="T0" fmla="*/ 262 w 410"/>
                <a:gd name="T1" fmla="*/ 86 h 426"/>
                <a:gd name="T2" fmla="*/ 248 w 410"/>
                <a:gd name="T3" fmla="*/ 120 h 426"/>
                <a:gd name="T4" fmla="*/ 268 w 410"/>
                <a:gd name="T5" fmla="*/ 162 h 426"/>
                <a:gd name="T6" fmla="*/ 292 w 410"/>
                <a:gd name="T7" fmla="*/ 208 h 426"/>
                <a:gd name="T8" fmla="*/ 296 w 410"/>
                <a:gd name="T9" fmla="*/ 234 h 426"/>
                <a:gd name="T10" fmla="*/ 328 w 410"/>
                <a:gd name="T11" fmla="*/ 256 h 426"/>
                <a:gd name="T12" fmla="*/ 364 w 410"/>
                <a:gd name="T13" fmla="*/ 274 h 426"/>
                <a:gd name="T14" fmla="*/ 400 w 410"/>
                <a:gd name="T15" fmla="*/ 266 h 426"/>
                <a:gd name="T16" fmla="*/ 410 w 410"/>
                <a:gd name="T17" fmla="*/ 372 h 426"/>
                <a:gd name="T18" fmla="*/ 370 w 410"/>
                <a:gd name="T19" fmla="*/ 404 h 426"/>
                <a:gd name="T20" fmla="*/ 344 w 410"/>
                <a:gd name="T21" fmla="*/ 426 h 426"/>
                <a:gd name="T22" fmla="*/ 318 w 410"/>
                <a:gd name="T23" fmla="*/ 414 h 426"/>
                <a:gd name="T24" fmla="*/ 294 w 410"/>
                <a:gd name="T25" fmla="*/ 422 h 426"/>
                <a:gd name="T26" fmla="*/ 258 w 410"/>
                <a:gd name="T27" fmla="*/ 412 h 426"/>
                <a:gd name="T28" fmla="*/ 222 w 410"/>
                <a:gd name="T29" fmla="*/ 390 h 426"/>
                <a:gd name="T30" fmla="*/ 198 w 410"/>
                <a:gd name="T31" fmla="*/ 356 h 426"/>
                <a:gd name="T32" fmla="*/ 170 w 410"/>
                <a:gd name="T33" fmla="*/ 338 h 426"/>
                <a:gd name="T34" fmla="*/ 156 w 410"/>
                <a:gd name="T35" fmla="*/ 308 h 426"/>
                <a:gd name="T36" fmla="*/ 160 w 410"/>
                <a:gd name="T37" fmla="*/ 280 h 426"/>
                <a:gd name="T38" fmla="*/ 138 w 410"/>
                <a:gd name="T39" fmla="*/ 266 h 426"/>
                <a:gd name="T40" fmla="*/ 114 w 410"/>
                <a:gd name="T41" fmla="*/ 254 h 426"/>
                <a:gd name="T42" fmla="*/ 108 w 410"/>
                <a:gd name="T43" fmla="*/ 346 h 426"/>
                <a:gd name="T44" fmla="*/ 94 w 410"/>
                <a:gd name="T45" fmla="*/ 368 h 426"/>
                <a:gd name="T46" fmla="*/ 52 w 410"/>
                <a:gd name="T47" fmla="*/ 352 h 426"/>
                <a:gd name="T48" fmla="*/ 26 w 410"/>
                <a:gd name="T49" fmla="*/ 340 h 426"/>
                <a:gd name="T50" fmla="*/ 4 w 410"/>
                <a:gd name="T51" fmla="*/ 310 h 426"/>
                <a:gd name="T52" fmla="*/ 14 w 410"/>
                <a:gd name="T53" fmla="*/ 264 h 426"/>
                <a:gd name="T54" fmla="*/ 24 w 410"/>
                <a:gd name="T55" fmla="*/ 222 h 426"/>
                <a:gd name="T56" fmla="*/ 18 w 410"/>
                <a:gd name="T57" fmla="*/ 194 h 426"/>
                <a:gd name="T58" fmla="*/ 14 w 410"/>
                <a:gd name="T59" fmla="*/ 158 h 426"/>
                <a:gd name="T60" fmla="*/ 26 w 410"/>
                <a:gd name="T61" fmla="*/ 132 h 426"/>
                <a:gd name="T62" fmla="*/ 48 w 410"/>
                <a:gd name="T63" fmla="*/ 118 h 426"/>
                <a:gd name="T64" fmla="*/ 66 w 410"/>
                <a:gd name="T65" fmla="*/ 80 h 426"/>
                <a:gd name="T66" fmla="*/ 100 w 410"/>
                <a:gd name="T67" fmla="*/ 62 h 426"/>
                <a:gd name="T68" fmla="*/ 114 w 410"/>
                <a:gd name="T69" fmla="*/ 18 h 426"/>
                <a:gd name="T70" fmla="*/ 138 w 410"/>
                <a:gd name="T71" fmla="*/ 16 h 426"/>
                <a:gd name="T72" fmla="*/ 164 w 410"/>
                <a:gd name="T73" fmla="*/ 40 h 426"/>
                <a:gd name="T74" fmla="*/ 194 w 410"/>
                <a:gd name="T75" fmla="*/ 60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0"/>
                <a:gd name="T115" fmla="*/ 0 h 426"/>
                <a:gd name="T116" fmla="*/ 410 w 410"/>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0" h="426">
                  <a:moveTo>
                    <a:pt x="262" y="60"/>
                  </a:moveTo>
                  <a:lnTo>
                    <a:pt x="262" y="86"/>
                  </a:lnTo>
                  <a:lnTo>
                    <a:pt x="256" y="102"/>
                  </a:lnTo>
                  <a:lnTo>
                    <a:pt x="248" y="120"/>
                  </a:lnTo>
                  <a:lnTo>
                    <a:pt x="256" y="138"/>
                  </a:lnTo>
                  <a:lnTo>
                    <a:pt x="268" y="162"/>
                  </a:lnTo>
                  <a:lnTo>
                    <a:pt x="278" y="182"/>
                  </a:lnTo>
                  <a:lnTo>
                    <a:pt x="292" y="208"/>
                  </a:lnTo>
                  <a:lnTo>
                    <a:pt x="294" y="222"/>
                  </a:lnTo>
                  <a:lnTo>
                    <a:pt x="296" y="234"/>
                  </a:lnTo>
                  <a:lnTo>
                    <a:pt x="310" y="252"/>
                  </a:lnTo>
                  <a:lnTo>
                    <a:pt x="328" y="256"/>
                  </a:lnTo>
                  <a:lnTo>
                    <a:pt x="352" y="250"/>
                  </a:lnTo>
                  <a:lnTo>
                    <a:pt x="364" y="274"/>
                  </a:lnTo>
                  <a:lnTo>
                    <a:pt x="388" y="264"/>
                  </a:lnTo>
                  <a:lnTo>
                    <a:pt x="400" y="266"/>
                  </a:lnTo>
                  <a:lnTo>
                    <a:pt x="410" y="290"/>
                  </a:lnTo>
                  <a:lnTo>
                    <a:pt x="410" y="372"/>
                  </a:lnTo>
                  <a:lnTo>
                    <a:pt x="394" y="390"/>
                  </a:lnTo>
                  <a:lnTo>
                    <a:pt x="370" y="404"/>
                  </a:lnTo>
                  <a:lnTo>
                    <a:pt x="358" y="414"/>
                  </a:lnTo>
                  <a:lnTo>
                    <a:pt x="344" y="426"/>
                  </a:lnTo>
                  <a:lnTo>
                    <a:pt x="328" y="424"/>
                  </a:lnTo>
                  <a:lnTo>
                    <a:pt x="318" y="414"/>
                  </a:lnTo>
                  <a:lnTo>
                    <a:pt x="306" y="422"/>
                  </a:lnTo>
                  <a:lnTo>
                    <a:pt x="294" y="422"/>
                  </a:lnTo>
                  <a:lnTo>
                    <a:pt x="272" y="408"/>
                  </a:lnTo>
                  <a:lnTo>
                    <a:pt x="258" y="412"/>
                  </a:lnTo>
                  <a:lnTo>
                    <a:pt x="240" y="398"/>
                  </a:lnTo>
                  <a:lnTo>
                    <a:pt x="222" y="390"/>
                  </a:lnTo>
                  <a:lnTo>
                    <a:pt x="210" y="368"/>
                  </a:lnTo>
                  <a:lnTo>
                    <a:pt x="198" y="356"/>
                  </a:lnTo>
                  <a:lnTo>
                    <a:pt x="198" y="344"/>
                  </a:lnTo>
                  <a:lnTo>
                    <a:pt x="170" y="338"/>
                  </a:lnTo>
                  <a:lnTo>
                    <a:pt x="158" y="330"/>
                  </a:lnTo>
                  <a:lnTo>
                    <a:pt x="156" y="308"/>
                  </a:lnTo>
                  <a:lnTo>
                    <a:pt x="166" y="292"/>
                  </a:lnTo>
                  <a:lnTo>
                    <a:pt x="160" y="280"/>
                  </a:lnTo>
                  <a:lnTo>
                    <a:pt x="150" y="274"/>
                  </a:lnTo>
                  <a:lnTo>
                    <a:pt x="138" y="266"/>
                  </a:lnTo>
                  <a:lnTo>
                    <a:pt x="128" y="260"/>
                  </a:lnTo>
                  <a:lnTo>
                    <a:pt x="114" y="254"/>
                  </a:lnTo>
                  <a:lnTo>
                    <a:pt x="108" y="270"/>
                  </a:lnTo>
                  <a:lnTo>
                    <a:pt x="108" y="346"/>
                  </a:lnTo>
                  <a:lnTo>
                    <a:pt x="106" y="358"/>
                  </a:lnTo>
                  <a:lnTo>
                    <a:pt x="94" y="368"/>
                  </a:lnTo>
                  <a:lnTo>
                    <a:pt x="74" y="360"/>
                  </a:lnTo>
                  <a:lnTo>
                    <a:pt x="52" y="352"/>
                  </a:lnTo>
                  <a:lnTo>
                    <a:pt x="40" y="344"/>
                  </a:lnTo>
                  <a:lnTo>
                    <a:pt x="26" y="340"/>
                  </a:lnTo>
                  <a:lnTo>
                    <a:pt x="20" y="326"/>
                  </a:lnTo>
                  <a:lnTo>
                    <a:pt x="4" y="310"/>
                  </a:lnTo>
                  <a:lnTo>
                    <a:pt x="10" y="288"/>
                  </a:lnTo>
                  <a:lnTo>
                    <a:pt x="14" y="264"/>
                  </a:lnTo>
                  <a:lnTo>
                    <a:pt x="22" y="242"/>
                  </a:lnTo>
                  <a:lnTo>
                    <a:pt x="24" y="222"/>
                  </a:lnTo>
                  <a:lnTo>
                    <a:pt x="30" y="206"/>
                  </a:lnTo>
                  <a:lnTo>
                    <a:pt x="18" y="194"/>
                  </a:lnTo>
                  <a:lnTo>
                    <a:pt x="0" y="172"/>
                  </a:lnTo>
                  <a:lnTo>
                    <a:pt x="14" y="158"/>
                  </a:lnTo>
                  <a:lnTo>
                    <a:pt x="26" y="146"/>
                  </a:lnTo>
                  <a:lnTo>
                    <a:pt x="26" y="132"/>
                  </a:lnTo>
                  <a:lnTo>
                    <a:pt x="32" y="122"/>
                  </a:lnTo>
                  <a:lnTo>
                    <a:pt x="48" y="118"/>
                  </a:lnTo>
                  <a:lnTo>
                    <a:pt x="64" y="108"/>
                  </a:lnTo>
                  <a:lnTo>
                    <a:pt x="66" y="80"/>
                  </a:lnTo>
                  <a:lnTo>
                    <a:pt x="84" y="78"/>
                  </a:lnTo>
                  <a:lnTo>
                    <a:pt x="100" y="62"/>
                  </a:lnTo>
                  <a:lnTo>
                    <a:pt x="110" y="52"/>
                  </a:lnTo>
                  <a:lnTo>
                    <a:pt x="114" y="18"/>
                  </a:lnTo>
                  <a:lnTo>
                    <a:pt x="112" y="0"/>
                  </a:lnTo>
                  <a:lnTo>
                    <a:pt x="138" y="16"/>
                  </a:lnTo>
                  <a:lnTo>
                    <a:pt x="148" y="28"/>
                  </a:lnTo>
                  <a:lnTo>
                    <a:pt x="164" y="40"/>
                  </a:lnTo>
                  <a:lnTo>
                    <a:pt x="178" y="50"/>
                  </a:lnTo>
                  <a:lnTo>
                    <a:pt x="194" y="60"/>
                  </a:lnTo>
                  <a:lnTo>
                    <a:pt x="262" y="60"/>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14" name="Freeform 12"/>
            <p:cNvSpPr>
              <a:spLocks/>
            </p:cNvSpPr>
            <p:nvPr/>
          </p:nvSpPr>
          <p:spPr bwMode="auto">
            <a:xfrm>
              <a:off x="1985" y="778"/>
              <a:ext cx="245" cy="313"/>
            </a:xfrm>
            <a:custGeom>
              <a:avLst/>
              <a:gdLst>
                <a:gd name="T0" fmla="*/ 26 w 303"/>
                <a:gd name="T1" fmla="*/ 261 h 393"/>
                <a:gd name="T2" fmla="*/ 54 w 303"/>
                <a:gd name="T3" fmla="*/ 237 h 393"/>
                <a:gd name="T4" fmla="*/ 83 w 303"/>
                <a:gd name="T5" fmla="*/ 224 h 393"/>
                <a:gd name="T6" fmla="*/ 110 w 303"/>
                <a:gd name="T7" fmla="*/ 195 h 393"/>
                <a:gd name="T8" fmla="*/ 128 w 303"/>
                <a:gd name="T9" fmla="*/ 179 h 393"/>
                <a:gd name="T10" fmla="*/ 143 w 303"/>
                <a:gd name="T11" fmla="*/ 158 h 393"/>
                <a:gd name="T12" fmla="*/ 161 w 303"/>
                <a:gd name="T13" fmla="*/ 128 h 393"/>
                <a:gd name="T14" fmla="*/ 180 w 303"/>
                <a:gd name="T15" fmla="*/ 93 h 393"/>
                <a:gd name="T16" fmla="*/ 179 w 303"/>
                <a:gd name="T17" fmla="*/ 72 h 393"/>
                <a:gd name="T18" fmla="*/ 188 w 303"/>
                <a:gd name="T19" fmla="*/ 47 h 393"/>
                <a:gd name="T20" fmla="*/ 173 w 303"/>
                <a:gd name="T21" fmla="*/ 24 h 393"/>
                <a:gd name="T22" fmla="*/ 182 w 303"/>
                <a:gd name="T23" fmla="*/ 5 h 393"/>
                <a:gd name="T24" fmla="*/ 204 w 303"/>
                <a:gd name="T25" fmla="*/ 20 h 393"/>
                <a:gd name="T26" fmla="*/ 227 w 303"/>
                <a:gd name="T27" fmla="*/ 12 h 393"/>
                <a:gd name="T28" fmla="*/ 248 w 303"/>
                <a:gd name="T29" fmla="*/ 0 h 393"/>
                <a:gd name="T30" fmla="*/ 266 w 303"/>
                <a:gd name="T31" fmla="*/ 21 h 393"/>
                <a:gd name="T32" fmla="*/ 285 w 303"/>
                <a:gd name="T33" fmla="*/ 45 h 393"/>
                <a:gd name="T34" fmla="*/ 288 w 303"/>
                <a:gd name="T35" fmla="*/ 87 h 393"/>
                <a:gd name="T36" fmla="*/ 302 w 303"/>
                <a:gd name="T37" fmla="*/ 117 h 393"/>
                <a:gd name="T38" fmla="*/ 303 w 303"/>
                <a:gd name="T39" fmla="*/ 147 h 393"/>
                <a:gd name="T40" fmla="*/ 293 w 303"/>
                <a:gd name="T41" fmla="*/ 177 h 393"/>
                <a:gd name="T42" fmla="*/ 287 w 303"/>
                <a:gd name="T43" fmla="*/ 210 h 393"/>
                <a:gd name="T44" fmla="*/ 273 w 303"/>
                <a:gd name="T45" fmla="*/ 231 h 393"/>
                <a:gd name="T46" fmla="*/ 245 w 303"/>
                <a:gd name="T47" fmla="*/ 243 h 393"/>
                <a:gd name="T48" fmla="*/ 225 w 303"/>
                <a:gd name="T49" fmla="*/ 258 h 393"/>
                <a:gd name="T50" fmla="*/ 206 w 303"/>
                <a:gd name="T51" fmla="*/ 272 h 393"/>
                <a:gd name="T52" fmla="*/ 179 w 303"/>
                <a:gd name="T53" fmla="*/ 278 h 393"/>
                <a:gd name="T54" fmla="*/ 146 w 303"/>
                <a:gd name="T55" fmla="*/ 290 h 393"/>
                <a:gd name="T56" fmla="*/ 134 w 303"/>
                <a:gd name="T57" fmla="*/ 312 h 393"/>
                <a:gd name="T58" fmla="*/ 128 w 303"/>
                <a:gd name="T59" fmla="*/ 333 h 393"/>
                <a:gd name="T60" fmla="*/ 110 w 303"/>
                <a:gd name="T61" fmla="*/ 356 h 393"/>
                <a:gd name="T62" fmla="*/ 81 w 303"/>
                <a:gd name="T63" fmla="*/ 363 h 393"/>
                <a:gd name="T64" fmla="*/ 57 w 303"/>
                <a:gd name="T65" fmla="*/ 390 h 393"/>
                <a:gd name="T66" fmla="*/ 32 w 303"/>
                <a:gd name="T67" fmla="*/ 393 h 393"/>
                <a:gd name="T68" fmla="*/ 9 w 303"/>
                <a:gd name="T69" fmla="*/ 362 h 393"/>
                <a:gd name="T70" fmla="*/ 2 w 303"/>
                <a:gd name="T71" fmla="*/ 311 h 393"/>
                <a:gd name="T72" fmla="*/ 0 w 303"/>
                <a:gd name="T73" fmla="*/ 260 h 3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3"/>
                <a:gd name="T112" fmla="*/ 0 h 393"/>
                <a:gd name="T113" fmla="*/ 303 w 303"/>
                <a:gd name="T114" fmla="*/ 393 h 3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3" h="393">
                  <a:moveTo>
                    <a:pt x="0" y="260"/>
                  </a:moveTo>
                  <a:lnTo>
                    <a:pt x="26" y="261"/>
                  </a:lnTo>
                  <a:lnTo>
                    <a:pt x="39" y="242"/>
                  </a:lnTo>
                  <a:lnTo>
                    <a:pt x="54" y="237"/>
                  </a:lnTo>
                  <a:lnTo>
                    <a:pt x="71" y="228"/>
                  </a:lnTo>
                  <a:lnTo>
                    <a:pt x="83" y="224"/>
                  </a:lnTo>
                  <a:lnTo>
                    <a:pt x="101" y="218"/>
                  </a:lnTo>
                  <a:lnTo>
                    <a:pt x="110" y="195"/>
                  </a:lnTo>
                  <a:lnTo>
                    <a:pt x="117" y="186"/>
                  </a:lnTo>
                  <a:lnTo>
                    <a:pt x="128" y="179"/>
                  </a:lnTo>
                  <a:lnTo>
                    <a:pt x="138" y="171"/>
                  </a:lnTo>
                  <a:lnTo>
                    <a:pt x="143" y="158"/>
                  </a:lnTo>
                  <a:lnTo>
                    <a:pt x="149" y="143"/>
                  </a:lnTo>
                  <a:lnTo>
                    <a:pt x="161" y="128"/>
                  </a:lnTo>
                  <a:lnTo>
                    <a:pt x="174" y="110"/>
                  </a:lnTo>
                  <a:lnTo>
                    <a:pt x="180" y="93"/>
                  </a:lnTo>
                  <a:lnTo>
                    <a:pt x="177" y="83"/>
                  </a:lnTo>
                  <a:lnTo>
                    <a:pt x="179" y="72"/>
                  </a:lnTo>
                  <a:lnTo>
                    <a:pt x="189" y="60"/>
                  </a:lnTo>
                  <a:lnTo>
                    <a:pt x="188" y="47"/>
                  </a:lnTo>
                  <a:lnTo>
                    <a:pt x="179" y="38"/>
                  </a:lnTo>
                  <a:lnTo>
                    <a:pt x="173" y="24"/>
                  </a:lnTo>
                  <a:lnTo>
                    <a:pt x="173" y="9"/>
                  </a:lnTo>
                  <a:lnTo>
                    <a:pt x="182" y="5"/>
                  </a:lnTo>
                  <a:lnTo>
                    <a:pt x="192" y="9"/>
                  </a:lnTo>
                  <a:lnTo>
                    <a:pt x="204" y="20"/>
                  </a:lnTo>
                  <a:lnTo>
                    <a:pt x="216" y="20"/>
                  </a:lnTo>
                  <a:lnTo>
                    <a:pt x="227" y="12"/>
                  </a:lnTo>
                  <a:lnTo>
                    <a:pt x="237" y="2"/>
                  </a:lnTo>
                  <a:lnTo>
                    <a:pt x="248" y="0"/>
                  </a:lnTo>
                  <a:lnTo>
                    <a:pt x="260" y="9"/>
                  </a:lnTo>
                  <a:lnTo>
                    <a:pt x="266" y="21"/>
                  </a:lnTo>
                  <a:lnTo>
                    <a:pt x="276" y="32"/>
                  </a:lnTo>
                  <a:lnTo>
                    <a:pt x="285" y="45"/>
                  </a:lnTo>
                  <a:lnTo>
                    <a:pt x="287" y="65"/>
                  </a:lnTo>
                  <a:lnTo>
                    <a:pt x="288" y="87"/>
                  </a:lnTo>
                  <a:lnTo>
                    <a:pt x="294" y="101"/>
                  </a:lnTo>
                  <a:lnTo>
                    <a:pt x="302" y="117"/>
                  </a:lnTo>
                  <a:lnTo>
                    <a:pt x="299" y="135"/>
                  </a:lnTo>
                  <a:lnTo>
                    <a:pt x="303" y="147"/>
                  </a:lnTo>
                  <a:lnTo>
                    <a:pt x="300" y="162"/>
                  </a:lnTo>
                  <a:lnTo>
                    <a:pt x="293" y="177"/>
                  </a:lnTo>
                  <a:lnTo>
                    <a:pt x="296" y="195"/>
                  </a:lnTo>
                  <a:lnTo>
                    <a:pt x="287" y="210"/>
                  </a:lnTo>
                  <a:lnTo>
                    <a:pt x="276" y="218"/>
                  </a:lnTo>
                  <a:lnTo>
                    <a:pt x="273" y="231"/>
                  </a:lnTo>
                  <a:lnTo>
                    <a:pt x="254" y="237"/>
                  </a:lnTo>
                  <a:lnTo>
                    <a:pt x="245" y="243"/>
                  </a:lnTo>
                  <a:lnTo>
                    <a:pt x="239" y="252"/>
                  </a:lnTo>
                  <a:lnTo>
                    <a:pt x="225" y="258"/>
                  </a:lnTo>
                  <a:lnTo>
                    <a:pt x="210" y="261"/>
                  </a:lnTo>
                  <a:lnTo>
                    <a:pt x="206" y="272"/>
                  </a:lnTo>
                  <a:lnTo>
                    <a:pt x="195" y="281"/>
                  </a:lnTo>
                  <a:lnTo>
                    <a:pt x="179" y="278"/>
                  </a:lnTo>
                  <a:lnTo>
                    <a:pt x="159" y="287"/>
                  </a:lnTo>
                  <a:lnTo>
                    <a:pt x="146" y="290"/>
                  </a:lnTo>
                  <a:lnTo>
                    <a:pt x="135" y="302"/>
                  </a:lnTo>
                  <a:lnTo>
                    <a:pt x="134" y="312"/>
                  </a:lnTo>
                  <a:lnTo>
                    <a:pt x="131" y="323"/>
                  </a:lnTo>
                  <a:lnTo>
                    <a:pt x="128" y="333"/>
                  </a:lnTo>
                  <a:lnTo>
                    <a:pt x="122" y="345"/>
                  </a:lnTo>
                  <a:lnTo>
                    <a:pt x="110" y="356"/>
                  </a:lnTo>
                  <a:lnTo>
                    <a:pt x="93" y="359"/>
                  </a:lnTo>
                  <a:lnTo>
                    <a:pt x="81" y="363"/>
                  </a:lnTo>
                  <a:lnTo>
                    <a:pt x="68" y="377"/>
                  </a:lnTo>
                  <a:lnTo>
                    <a:pt x="57" y="390"/>
                  </a:lnTo>
                  <a:lnTo>
                    <a:pt x="42" y="392"/>
                  </a:lnTo>
                  <a:lnTo>
                    <a:pt x="32" y="393"/>
                  </a:lnTo>
                  <a:lnTo>
                    <a:pt x="23" y="378"/>
                  </a:lnTo>
                  <a:lnTo>
                    <a:pt x="9" y="362"/>
                  </a:lnTo>
                  <a:lnTo>
                    <a:pt x="3" y="341"/>
                  </a:lnTo>
                  <a:lnTo>
                    <a:pt x="2" y="311"/>
                  </a:lnTo>
                  <a:lnTo>
                    <a:pt x="0" y="281"/>
                  </a:lnTo>
                  <a:lnTo>
                    <a:pt x="0" y="260"/>
                  </a:lnTo>
                  <a:close/>
                </a:path>
              </a:pathLst>
            </a:custGeom>
            <a:solidFill>
              <a:srgbClr val="FFFFCC"/>
            </a:solidFill>
            <a:ln w="6350" cap="flat" cmpd="sng">
              <a:solidFill>
                <a:srgbClr val="336699"/>
              </a:solidFill>
              <a:prstDash val="solid"/>
              <a:round/>
              <a:headEnd/>
              <a:tailEnd/>
            </a:ln>
          </p:spPr>
          <p:txBody>
            <a:bodyPr wrap="none" anchor="ctr"/>
            <a:lstStyle/>
            <a:p>
              <a:endParaRPr lang="es-AR"/>
            </a:p>
          </p:txBody>
        </p:sp>
        <p:sp>
          <p:nvSpPr>
            <p:cNvPr id="15" name="Freeform 13"/>
            <p:cNvSpPr>
              <a:spLocks/>
            </p:cNvSpPr>
            <p:nvPr/>
          </p:nvSpPr>
          <p:spPr bwMode="auto">
            <a:xfrm>
              <a:off x="1474" y="1298"/>
              <a:ext cx="303" cy="443"/>
            </a:xfrm>
            <a:custGeom>
              <a:avLst/>
              <a:gdLst>
                <a:gd name="T0" fmla="*/ 375 w 375"/>
                <a:gd name="T1" fmla="*/ 105 h 557"/>
                <a:gd name="T2" fmla="*/ 366 w 375"/>
                <a:gd name="T3" fmla="*/ 147 h 557"/>
                <a:gd name="T4" fmla="*/ 349 w 375"/>
                <a:gd name="T5" fmla="*/ 185 h 557"/>
                <a:gd name="T6" fmla="*/ 333 w 375"/>
                <a:gd name="T7" fmla="*/ 227 h 557"/>
                <a:gd name="T8" fmla="*/ 318 w 375"/>
                <a:gd name="T9" fmla="*/ 258 h 557"/>
                <a:gd name="T10" fmla="*/ 316 w 375"/>
                <a:gd name="T11" fmla="*/ 291 h 557"/>
                <a:gd name="T12" fmla="*/ 319 w 375"/>
                <a:gd name="T13" fmla="*/ 318 h 557"/>
                <a:gd name="T14" fmla="*/ 318 w 375"/>
                <a:gd name="T15" fmla="*/ 356 h 557"/>
                <a:gd name="T16" fmla="*/ 325 w 375"/>
                <a:gd name="T17" fmla="*/ 386 h 557"/>
                <a:gd name="T18" fmla="*/ 333 w 375"/>
                <a:gd name="T19" fmla="*/ 416 h 557"/>
                <a:gd name="T20" fmla="*/ 303 w 375"/>
                <a:gd name="T21" fmla="*/ 428 h 557"/>
                <a:gd name="T22" fmla="*/ 283 w 375"/>
                <a:gd name="T23" fmla="*/ 477 h 557"/>
                <a:gd name="T24" fmla="*/ 277 w 375"/>
                <a:gd name="T25" fmla="*/ 512 h 557"/>
                <a:gd name="T26" fmla="*/ 288 w 375"/>
                <a:gd name="T27" fmla="*/ 557 h 557"/>
                <a:gd name="T28" fmla="*/ 244 w 375"/>
                <a:gd name="T29" fmla="*/ 539 h 557"/>
                <a:gd name="T30" fmla="*/ 217 w 375"/>
                <a:gd name="T31" fmla="*/ 525 h 557"/>
                <a:gd name="T32" fmla="*/ 178 w 375"/>
                <a:gd name="T33" fmla="*/ 533 h 557"/>
                <a:gd name="T34" fmla="*/ 147 w 375"/>
                <a:gd name="T35" fmla="*/ 516 h 557"/>
                <a:gd name="T36" fmla="*/ 112 w 375"/>
                <a:gd name="T37" fmla="*/ 494 h 557"/>
                <a:gd name="T38" fmla="*/ 75 w 375"/>
                <a:gd name="T39" fmla="*/ 456 h 557"/>
                <a:gd name="T40" fmla="*/ 28 w 375"/>
                <a:gd name="T41" fmla="*/ 411 h 557"/>
                <a:gd name="T42" fmla="*/ 21 w 375"/>
                <a:gd name="T43" fmla="*/ 365 h 557"/>
                <a:gd name="T44" fmla="*/ 9 w 375"/>
                <a:gd name="T45" fmla="*/ 333 h 557"/>
                <a:gd name="T46" fmla="*/ 6 w 375"/>
                <a:gd name="T47" fmla="*/ 302 h 557"/>
                <a:gd name="T48" fmla="*/ 4 w 375"/>
                <a:gd name="T49" fmla="*/ 252 h 557"/>
                <a:gd name="T50" fmla="*/ 24 w 375"/>
                <a:gd name="T51" fmla="*/ 231 h 557"/>
                <a:gd name="T52" fmla="*/ 46 w 375"/>
                <a:gd name="T53" fmla="*/ 210 h 557"/>
                <a:gd name="T54" fmla="*/ 69 w 375"/>
                <a:gd name="T55" fmla="*/ 213 h 557"/>
                <a:gd name="T56" fmla="*/ 105 w 375"/>
                <a:gd name="T57" fmla="*/ 171 h 557"/>
                <a:gd name="T58" fmla="*/ 133 w 375"/>
                <a:gd name="T59" fmla="*/ 117 h 557"/>
                <a:gd name="T60" fmla="*/ 151 w 375"/>
                <a:gd name="T61" fmla="*/ 89 h 557"/>
                <a:gd name="T62" fmla="*/ 151 w 375"/>
                <a:gd name="T63" fmla="*/ 48 h 557"/>
                <a:gd name="T64" fmla="*/ 150 w 375"/>
                <a:gd name="T65" fmla="*/ 14 h 557"/>
                <a:gd name="T66" fmla="*/ 190 w 375"/>
                <a:gd name="T67" fmla="*/ 14 h 557"/>
                <a:gd name="T68" fmla="*/ 231 w 375"/>
                <a:gd name="T69" fmla="*/ 9 h 557"/>
                <a:gd name="T70" fmla="*/ 274 w 375"/>
                <a:gd name="T71" fmla="*/ 6 h 557"/>
                <a:gd name="T72" fmla="*/ 306 w 375"/>
                <a:gd name="T73" fmla="*/ 14 h 557"/>
                <a:gd name="T74" fmla="*/ 342 w 375"/>
                <a:gd name="T75" fmla="*/ 17 h 557"/>
                <a:gd name="T76" fmla="*/ 343 w 375"/>
                <a:gd name="T77" fmla="*/ 56 h 5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5"/>
                <a:gd name="T118" fmla="*/ 0 h 557"/>
                <a:gd name="T119" fmla="*/ 375 w 375"/>
                <a:gd name="T120" fmla="*/ 557 h 5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5" h="557">
                  <a:moveTo>
                    <a:pt x="363" y="86"/>
                  </a:moveTo>
                  <a:lnTo>
                    <a:pt x="375" y="105"/>
                  </a:lnTo>
                  <a:lnTo>
                    <a:pt x="369" y="123"/>
                  </a:lnTo>
                  <a:lnTo>
                    <a:pt x="366" y="147"/>
                  </a:lnTo>
                  <a:lnTo>
                    <a:pt x="366" y="167"/>
                  </a:lnTo>
                  <a:lnTo>
                    <a:pt x="349" y="185"/>
                  </a:lnTo>
                  <a:lnTo>
                    <a:pt x="340" y="198"/>
                  </a:lnTo>
                  <a:lnTo>
                    <a:pt x="333" y="227"/>
                  </a:lnTo>
                  <a:lnTo>
                    <a:pt x="325" y="239"/>
                  </a:lnTo>
                  <a:lnTo>
                    <a:pt x="318" y="258"/>
                  </a:lnTo>
                  <a:lnTo>
                    <a:pt x="312" y="282"/>
                  </a:lnTo>
                  <a:lnTo>
                    <a:pt x="316" y="291"/>
                  </a:lnTo>
                  <a:lnTo>
                    <a:pt x="327" y="306"/>
                  </a:lnTo>
                  <a:lnTo>
                    <a:pt x="319" y="318"/>
                  </a:lnTo>
                  <a:lnTo>
                    <a:pt x="325" y="333"/>
                  </a:lnTo>
                  <a:lnTo>
                    <a:pt x="318" y="356"/>
                  </a:lnTo>
                  <a:lnTo>
                    <a:pt x="319" y="375"/>
                  </a:lnTo>
                  <a:lnTo>
                    <a:pt x="325" y="386"/>
                  </a:lnTo>
                  <a:lnTo>
                    <a:pt x="334" y="399"/>
                  </a:lnTo>
                  <a:lnTo>
                    <a:pt x="333" y="416"/>
                  </a:lnTo>
                  <a:lnTo>
                    <a:pt x="322" y="423"/>
                  </a:lnTo>
                  <a:lnTo>
                    <a:pt x="303" y="428"/>
                  </a:lnTo>
                  <a:lnTo>
                    <a:pt x="289" y="440"/>
                  </a:lnTo>
                  <a:lnTo>
                    <a:pt x="283" y="477"/>
                  </a:lnTo>
                  <a:lnTo>
                    <a:pt x="277" y="497"/>
                  </a:lnTo>
                  <a:lnTo>
                    <a:pt x="277" y="512"/>
                  </a:lnTo>
                  <a:lnTo>
                    <a:pt x="280" y="534"/>
                  </a:lnTo>
                  <a:lnTo>
                    <a:pt x="288" y="557"/>
                  </a:lnTo>
                  <a:lnTo>
                    <a:pt x="253" y="552"/>
                  </a:lnTo>
                  <a:lnTo>
                    <a:pt x="244" y="539"/>
                  </a:lnTo>
                  <a:lnTo>
                    <a:pt x="232" y="530"/>
                  </a:lnTo>
                  <a:lnTo>
                    <a:pt x="217" y="525"/>
                  </a:lnTo>
                  <a:lnTo>
                    <a:pt x="198" y="536"/>
                  </a:lnTo>
                  <a:lnTo>
                    <a:pt x="178" y="533"/>
                  </a:lnTo>
                  <a:lnTo>
                    <a:pt x="163" y="525"/>
                  </a:lnTo>
                  <a:lnTo>
                    <a:pt x="147" y="516"/>
                  </a:lnTo>
                  <a:lnTo>
                    <a:pt x="129" y="510"/>
                  </a:lnTo>
                  <a:lnTo>
                    <a:pt x="112" y="494"/>
                  </a:lnTo>
                  <a:lnTo>
                    <a:pt x="93" y="476"/>
                  </a:lnTo>
                  <a:lnTo>
                    <a:pt x="75" y="456"/>
                  </a:lnTo>
                  <a:lnTo>
                    <a:pt x="52" y="426"/>
                  </a:lnTo>
                  <a:lnTo>
                    <a:pt x="28" y="411"/>
                  </a:lnTo>
                  <a:lnTo>
                    <a:pt x="21" y="392"/>
                  </a:lnTo>
                  <a:lnTo>
                    <a:pt x="21" y="365"/>
                  </a:lnTo>
                  <a:lnTo>
                    <a:pt x="21" y="344"/>
                  </a:lnTo>
                  <a:lnTo>
                    <a:pt x="9" y="333"/>
                  </a:lnTo>
                  <a:lnTo>
                    <a:pt x="0" y="323"/>
                  </a:lnTo>
                  <a:lnTo>
                    <a:pt x="6" y="302"/>
                  </a:lnTo>
                  <a:lnTo>
                    <a:pt x="4" y="276"/>
                  </a:lnTo>
                  <a:lnTo>
                    <a:pt x="4" y="252"/>
                  </a:lnTo>
                  <a:lnTo>
                    <a:pt x="9" y="239"/>
                  </a:lnTo>
                  <a:lnTo>
                    <a:pt x="24" y="231"/>
                  </a:lnTo>
                  <a:lnTo>
                    <a:pt x="37" y="218"/>
                  </a:lnTo>
                  <a:lnTo>
                    <a:pt x="46" y="210"/>
                  </a:lnTo>
                  <a:lnTo>
                    <a:pt x="58" y="209"/>
                  </a:lnTo>
                  <a:lnTo>
                    <a:pt x="69" y="213"/>
                  </a:lnTo>
                  <a:lnTo>
                    <a:pt x="87" y="195"/>
                  </a:lnTo>
                  <a:lnTo>
                    <a:pt x="105" y="171"/>
                  </a:lnTo>
                  <a:lnTo>
                    <a:pt x="120" y="147"/>
                  </a:lnTo>
                  <a:lnTo>
                    <a:pt x="133" y="117"/>
                  </a:lnTo>
                  <a:lnTo>
                    <a:pt x="141" y="101"/>
                  </a:lnTo>
                  <a:lnTo>
                    <a:pt x="151" y="89"/>
                  </a:lnTo>
                  <a:lnTo>
                    <a:pt x="154" y="69"/>
                  </a:lnTo>
                  <a:lnTo>
                    <a:pt x="151" y="48"/>
                  </a:lnTo>
                  <a:lnTo>
                    <a:pt x="147" y="24"/>
                  </a:lnTo>
                  <a:lnTo>
                    <a:pt x="150" y="14"/>
                  </a:lnTo>
                  <a:lnTo>
                    <a:pt x="166" y="12"/>
                  </a:lnTo>
                  <a:lnTo>
                    <a:pt x="190" y="14"/>
                  </a:lnTo>
                  <a:lnTo>
                    <a:pt x="208" y="8"/>
                  </a:lnTo>
                  <a:lnTo>
                    <a:pt x="231" y="9"/>
                  </a:lnTo>
                  <a:lnTo>
                    <a:pt x="255" y="14"/>
                  </a:lnTo>
                  <a:lnTo>
                    <a:pt x="274" y="6"/>
                  </a:lnTo>
                  <a:lnTo>
                    <a:pt x="289" y="0"/>
                  </a:lnTo>
                  <a:lnTo>
                    <a:pt x="306" y="14"/>
                  </a:lnTo>
                  <a:lnTo>
                    <a:pt x="327" y="9"/>
                  </a:lnTo>
                  <a:lnTo>
                    <a:pt x="342" y="17"/>
                  </a:lnTo>
                  <a:lnTo>
                    <a:pt x="354" y="32"/>
                  </a:lnTo>
                  <a:lnTo>
                    <a:pt x="343" y="56"/>
                  </a:lnTo>
                  <a:lnTo>
                    <a:pt x="363" y="86"/>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16" name="Freeform 14"/>
            <p:cNvSpPr>
              <a:spLocks/>
            </p:cNvSpPr>
            <p:nvPr/>
          </p:nvSpPr>
          <p:spPr bwMode="auto">
            <a:xfrm>
              <a:off x="1271" y="1057"/>
              <a:ext cx="400" cy="721"/>
            </a:xfrm>
            <a:custGeom>
              <a:avLst/>
              <a:gdLst>
                <a:gd name="T0" fmla="*/ 495 w 495"/>
                <a:gd name="T1" fmla="*/ 12 h 906"/>
                <a:gd name="T2" fmla="*/ 489 w 495"/>
                <a:gd name="T3" fmla="*/ 72 h 906"/>
                <a:gd name="T4" fmla="*/ 483 w 495"/>
                <a:gd name="T5" fmla="*/ 116 h 906"/>
                <a:gd name="T6" fmla="*/ 447 w 495"/>
                <a:gd name="T7" fmla="*/ 147 h 906"/>
                <a:gd name="T8" fmla="*/ 405 w 495"/>
                <a:gd name="T9" fmla="*/ 179 h 906"/>
                <a:gd name="T10" fmla="*/ 400 w 495"/>
                <a:gd name="T11" fmla="*/ 245 h 906"/>
                <a:gd name="T12" fmla="*/ 393 w 495"/>
                <a:gd name="T13" fmla="*/ 305 h 906"/>
                <a:gd name="T14" fmla="*/ 405 w 495"/>
                <a:gd name="T15" fmla="*/ 359 h 906"/>
                <a:gd name="T16" fmla="*/ 403 w 495"/>
                <a:gd name="T17" fmla="*/ 395 h 906"/>
                <a:gd name="T18" fmla="*/ 384 w 495"/>
                <a:gd name="T19" fmla="*/ 426 h 906"/>
                <a:gd name="T20" fmla="*/ 366 w 495"/>
                <a:gd name="T21" fmla="*/ 461 h 906"/>
                <a:gd name="T22" fmla="*/ 337 w 495"/>
                <a:gd name="T23" fmla="*/ 501 h 906"/>
                <a:gd name="T24" fmla="*/ 309 w 495"/>
                <a:gd name="T25" fmla="*/ 516 h 906"/>
                <a:gd name="T26" fmla="*/ 282 w 495"/>
                <a:gd name="T27" fmla="*/ 530 h 906"/>
                <a:gd name="T28" fmla="*/ 258 w 495"/>
                <a:gd name="T29" fmla="*/ 551 h 906"/>
                <a:gd name="T30" fmla="*/ 258 w 495"/>
                <a:gd name="T31" fmla="*/ 608 h 906"/>
                <a:gd name="T32" fmla="*/ 271 w 495"/>
                <a:gd name="T33" fmla="*/ 650 h 906"/>
                <a:gd name="T34" fmla="*/ 271 w 495"/>
                <a:gd name="T35" fmla="*/ 698 h 906"/>
                <a:gd name="T36" fmla="*/ 303 w 495"/>
                <a:gd name="T37" fmla="*/ 732 h 906"/>
                <a:gd name="T38" fmla="*/ 313 w 495"/>
                <a:gd name="T39" fmla="*/ 771 h 906"/>
                <a:gd name="T40" fmla="*/ 292 w 495"/>
                <a:gd name="T41" fmla="*/ 797 h 906"/>
                <a:gd name="T42" fmla="*/ 270 w 495"/>
                <a:gd name="T43" fmla="*/ 798 h 906"/>
                <a:gd name="T44" fmla="*/ 238 w 495"/>
                <a:gd name="T45" fmla="*/ 789 h 906"/>
                <a:gd name="T46" fmla="*/ 217 w 495"/>
                <a:gd name="T47" fmla="*/ 831 h 906"/>
                <a:gd name="T48" fmla="*/ 189 w 495"/>
                <a:gd name="T49" fmla="*/ 858 h 906"/>
                <a:gd name="T50" fmla="*/ 144 w 495"/>
                <a:gd name="T51" fmla="*/ 905 h 906"/>
                <a:gd name="T52" fmla="*/ 16 w 495"/>
                <a:gd name="T53" fmla="*/ 884 h 906"/>
                <a:gd name="T54" fmla="*/ 49 w 495"/>
                <a:gd name="T55" fmla="*/ 834 h 906"/>
                <a:gd name="T56" fmla="*/ 81 w 495"/>
                <a:gd name="T57" fmla="*/ 788 h 906"/>
                <a:gd name="T58" fmla="*/ 97 w 495"/>
                <a:gd name="T59" fmla="*/ 762 h 906"/>
                <a:gd name="T60" fmla="*/ 112 w 495"/>
                <a:gd name="T61" fmla="*/ 737 h 906"/>
                <a:gd name="T62" fmla="*/ 136 w 495"/>
                <a:gd name="T63" fmla="*/ 710 h 906"/>
                <a:gd name="T64" fmla="*/ 132 w 495"/>
                <a:gd name="T65" fmla="*/ 678 h 906"/>
                <a:gd name="T66" fmla="*/ 120 w 495"/>
                <a:gd name="T67" fmla="*/ 642 h 906"/>
                <a:gd name="T68" fmla="*/ 105 w 495"/>
                <a:gd name="T69" fmla="*/ 609 h 906"/>
                <a:gd name="T70" fmla="*/ 81 w 495"/>
                <a:gd name="T71" fmla="*/ 584 h 906"/>
                <a:gd name="T72" fmla="*/ 75 w 495"/>
                <a:gd name="T73" fmla="*/ 543 h 906"/>
                <a:gd name="T74" fmla="*/ 102 w 495"/>
                <a:gd name="T75" fmla="*/ 500 h 906"/>
                <a:gd name="T76" fmla="*/ 120 w 495"/>
                <a:gd name="T77" fmla="*/ 440 h 906"/>
                <a:gd name="T78" fmla="*/ 130 w 495"/>
                <a:gd name="T79" fmla="*/ 395 h 906"/>
                <a:gd name="T80" fmla="*/ 117 w 495"/>
                <a:gd name="T81" fmla="*/ 371 h 906"/>
                <a:gd name="T82" fmla="*/ 88 w 495"/>
                <a:gd name="T83" fmla="*/ 342 h 906"/>
                <a:gd name="T84" fmla="*/ 94 w 495"/>
                <a:gd name="T85" fmla="*/ 317 h 906"/>
                <a:gd name="T86" fmla="*/ 138 w 495"/>
                <a:gd name="T87" fmla="*/ 77 h 9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95"/>
                <a:gd name="T133" fmla="*/ 0 h 906"/>
                <a:gd name="T134" fmla="*/ 495 w 495"/>
                <a:gd name="T135" fmla="*/ 906 h 9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95" h="906">
                  <a:moveTo>
                    <a:pt x="147" y="0"/>
                  </a:moveTo>
                  <a:lnTo>
                    <a:pt x="495" y="12"/>
                  </a:lnTo>
                  <a:lnTo>
                    <a:pt x="493" y="48"/>
                  </a:lnTo>
                  <a:lnTo>
                    <a:pt x="489" y="72"/>
                  </a:lnTo>
                  <a:lnTo>
                    <a:pt x="489" y="92"/>
                  </a:lnTo>
                  <a:lnTo>
                    <a:pt x="483" y="116"/>
                  </a:lnTo>
                  <a:lnTo>
                    <a:pt x="465" y="125"/>
                  </a:lnTo>
                  <a:lnTo>
                    <a:pt x="447" y="147"/>
                  </a:lnTo>
                  <a:lnTo>
                    <a:pt x="424" y="164"/>
                  </a:lnTo>
                  <a:lnTo>
                    <a:pt x="405" y="179"/>
                  </a:lnTo>
                  <a:lnTo>
                    <a:pt x="399" y="189"/>
                  </a:lnTo>
                  <a:lnTo>
                    <a:pt x="400" y="245"/>
                  </a:lnTo>
                  <a:lnTo>
                    <a:pt x="393" y="257"/>
                  </a:lnTo>
                  <a:lnTo>
                    <a:pt x="393" y="305"/>
                  </a:lnTo>
                  <a:lnTo>
                    <a:pt x="397" y="320"/>
                  </a:lnTo>
                  <a:lnTo>
                    <a:pt x="405" y="359"/>
                  </a:lnTo>
                  <a:lnTo>
                    <a:pt x="405" y="381"/>
                  </a:lnTo>
                  <a:lnTo>
                    <a:pt x="403" y="395"/>
                  </a:lnTo>
                  <a:lnTo>
                    <a:pt x="391" y="410"/>
                  </a:lnTo>
                  <a:lnTo>
                    <a:pt x="384" y="426"/>
                  </a:lnTo>
                  <a:lnTo>
                    <a:pt x="375" y="446"/>
                  </a:lnTo>
                  <a:lnTo>
                    <a:pt x="366" y="461"/>
                  </a:lnTo>
                  <a:lnTo>
                    <a:pt x="352" y="485"/>
                  </a:lnTo>
                  <a:lnTo>
                    <a:pt x="337" y="501"/>
                  </a:lnTo>
                  <a:lnTo>
                    <a:pt x="322" y="521"/>
                  </a:lnTo>
                  <a:lnTo>
                    <a:pt x="309" y="516"/>
                  </a:lnTo>
                  <a:lnTo>
                    <a:pt x="294" y="521"/>
                  </a:lnTo>
                  <a:lnTo>
                    <a:pt x="282" y="530"/>
                  </a:lnTo>
                  <a:lnTo>
                    <a:pt x="268" y="539"/>
                  </a:lnTo>
                  <a:lnTo>
                    <a:pt x="258" y="551"/>
                  </a:lnTo>
                  <a:lnTo>
                    <a:pt x="256" y="566"/>
                  </a:lnTo>
                  <a:lnTo>
                    <a:pt x="258" y="608"/>
                  </a:lnTo>
                  <a:lnTo>
                    <a:pt x="250" y="629"/>
                  </a:lnTo>
                  <a:lnTo>
                    <a:pt x="271" y="650"/>
                  </a:lnTo>
                  <a:lnTo>
                    <a:pt x="274" y="662"/>
                  </a:lnTo>
                  <a:lnTo>
                    <a:pt x="271" y="698"/>
                  </a:lnTo>
                  <a:lnTo>
                    <a:pt x="280" y="717"/>
                  </a:lnTo>
                  <a:lnTo>
                    <a:pt x="303" y="732"/>
                  </a:lnTo>
                  <a:lnTo>
                    <a:pt x="322" y="755"/>
                  </a:lnTo>
                  <a:lnTo>
                    <a:pt x="313" y="771"/>
                  </a:lnTo>
                  <a:lnTo>
                    <a:pt x="301" y="785"/>
                  </a:lnTo>
                  <a:lnTo>
                    <a:pt x="292" y="797"/>
                  </a:lnTo>
                  <a:lnTo>
                    <a:pt x="288" y="809"/>
                  </a:lnTo>
                  <a:lnTo>
                    <a:pt x="270" y="798"/>
                  </a:lnTo>
                  <a:lnTo>
                    <a:pt x="253" y="788"/>
                  </a:lnTo>
                  <a:lnTo>
                    <a:pt x="238" y="789"/>
                  </a:lnTo>
                  <a:lnTo>
                    <a:pt x="225" y="807"/>
                  </a:lnTo>
                  <a:lnTo>
                    <a:pt x="217" y="831"/>
                  </a:lnTo>
                  <a:lnTo>
                    <a:pt x="202" y="842"/>
                  </a:lnTo>
                  <a:lnTo>
                    <a:pt x="189" y="858"/>
                  </a:lnTo>
                  <a:lnTo>
                    <a:pt x="163" y="888"/>
                  </a:lnTo>
                  <a:lnTo>
                    <a:pt x="144" y="905"/>
                  </a:lnTo>
                  <a:lnTo>
                    <a:pt x="0" y="906"/>
                  </a:lnTo>
                  <a:lnTo>
                    <a:pt x="16" y="884"/>
                  </a:lnTo>
                  <a:lnTo>
                    <a:pt x="33" y="857"/>
                  </a:lnTo>
                  <a:lnTo>
                    <a:pt x="49" y="834"/>
                  </a:lnTo>
                  <a:lnTo>
                    <a:pt x="67" y="807"/>
                  </a:lnTo>
                  <a:lnTo>
                    <a:pt x="81" y="788"/>
                  </a:lnTo>
                  <a:lnTo>
                    <a:pt x="91" y="776"/>
                  </a:lnTo>
                  <a:lnTo>
                    <a:pt x="97" y="762"/>
                  </a:lnTo>
                  <a:lnTo>
                    <a:pt x="108" y="752"/>
                  </a:lnTo>
                  <a:lnTo>
                    <a:pt x="112" y="737"/>
                  </a:lnTo>
                  <a:lnTo>
                    <a:pt x="126" y="725"/>
                  </a:lnTo>
                  <a:lnTo>
                    <a:pt x="136" y="710"/>
                  </a:lnTo>
                  <a:lnTo>
                    <a:pt x="139" y="690"/>
                  </a:lnTo>
                  <a:lnTo>
                    <a:pt x="132" y="678"/>
                  </a:lnTo>
                  <a:lnTo>
                    <a:pt x="120" y="665"/>
                  </a:lnTo>
                  <a:lnTo>
                    <a:pt x="120" y="642"/>
                  </a:lnTo>
                  <a:lnTo>
                    <a:pt x="114" y="626"/>
                  </a:lnTo>
                  <a:lnTo>
                    <a:pt x="105" y="609"/>
                  </a:lnTo>
                  <a:lnTo>
                    <a:pt x="88" y="602"/>
                  </a:lnTo>
                  <a:lnTo>
                    <a:pt x="81" y="584"/>
                  </a:lnTo>
                  <a:lnTo>
                    <a:pt x="81" y="555"/>
                  </a:lnTo>
                  <a:lnTo>
                    <a:pt x="75" y="543"/>
                  </a:lnTo>
                  <a:lnTo>
                    <a:pt x="81" y="531"/>
                  </a:lnTo>
                  <a:lnTo>
                    <a:pt x="102" y="500"/>
                  </a:lnTo>
                  <a:lnTo>
                    <a:pt x="112" y="473"/>
                  </a:lnTo>
                  <a:lnTo>
                    <a:pt x="120" y="440"/>
                  </a:lnTo>
                  <a:lnTo>
                    <a:pt x="127" y="414"/>
                  </a:lnTo>
                  <a:lnTo>
                    <a:pt x="130" y="395"/>
                  </a:lnTo>
                  <a:lnTo>
                    <a:pt x="129" y="378"/>
                  </a:lnTo>
                  <a:lnTo>
                    <a:pt x="117" y="371"/>
                  </a:lnTo>
                  <a:lnTo>
                    <a:pt x="103" y="359"/>
                  </a:lnTo>
                  <a:lnTo>
                    <a:pt x="88" y="342"/>
                  </a:lnTo>
                  <a:lnTo>
                    <a:pt x="81" y="324"/>
                  </a:lnTo>
                  <a:lnTo>
                    <a:pt x="94" y="317"/>
                  </a:lnTo>
                  <a:lnTo>
                    <a:pt x="121" y="144"/>
                  </a:lnTo>
                  <a:lnTo>
                    <a:pt x="138" y="77"/>
                  </a:lnTo>
                  <a:lnTo>
                    <a:pt x="147" y="0"/>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17" name="Freeform 15"/>
            <p:cNvSpPr>
              <a:spLocks/>
            </p:cNvSpPr>
            <p:nvPr/>
          </p:nvSpPr>
          <p:spPr bwMode="auto">
            <a:xfrm>
              <a:off x="1014" y="790"/>
              <a:ext cx="375" cy="526"/>
            </a:xfrm>
            <a:custGeom>
              <a:avLst/>
              <a:gdLst>
                <a:gd name="T0" fmla="*/ 860 w 864"/>
                <a:gd name="T1" fmla="*/ 6 h 1234"/>
                <a:gd name="T2" fmla="*/ 442 w 864"/>
                <a:gd name="T3" fmla="*/ 4 h 1234"/>
                <a:gd name="T4" fmla="*/ 309 w 864"/>
                <a:gd name="T5" fmla="*/ 0 h 1234"/>
                <a:gd name="T6" fmla="*/ 296 w 864"/>
                <a:gd name="T7" fmla="*/ 15 h 1234"/>
                <a:gd name="T8" fmla="*/ 264 w 864"/>
                <a:gd name="T9" fmla="*/ 4 h 1234"/>
                <a:gd name="T10" fmla="*/ 236 w 864"/>
                <a:gd name="T11" fmla="*/ 11 h 1234"/>
                <a:gd name="T12" fmla="*/ 234 w 864"/>
                <a:gd name="T13" fmla="*/ 39 h 1234"/>
                <a:gd name="T14" fmla="*/ 219 w 864"/>
                <a:gd name="T15" fmla="*/ 78 h 1234"/>
                <a:gd name="T16" fmla="*/ 201 w 864"/>
                <a:gd name="T17" fmla="*/ 106 h 1234"/>
                <a:gd name="T18" fmla="*/ 191 w 864"/>
                <a:gd name="T19" fmla="*/ 149 h 1234"/>
                <a:gd name="T20" fmla="*/ 197 w 864"/>
                <a:gd name="T21" fmla="*/ 179 h 1234"/>
                <a:gd name="T22" fmla="*/ 184 w 864"/>
                <a:gd name="T23" fmla="*/ 205 h 1234"/>
                <a:gd name="T24" fmla="*/ 189 w 864"/>
                <a:gd name="T25" fmla="*/ 261 h 1234"/>
                <a:gd name="T26" fmla="*/ 167 w 864"/>
                <a:gd name="T27" fmla="*/ 328 h 1234"/>
                <a:gd name="T28" fmla="*/ 156 w 864"/>
                <a:gd name="T29" fmla="*/ 356 h 1234"/>
                <a:gd name="T30" fmla="*/ 129 w 864"/>
                <a:gd name="T31" fmla="*/ 378 h 1234"/>
                <a:gd name="T32" fmla="*/ 124 w 864"/>
                <a:gd name="T33" fmla="*/ 412 h 1234"/>
                <a:gd name="T34" fmla="*/ 105 w 864"/>
                <a:gd name="T35" fmla="*/ 442 h 1234"/>
                <a:gd name="T36" fmla="*/ 79 w 864"/>
                <a:gd name="T37" fmla="*/ 464 h 1234"/>
                <a:gd name="T38" fmla="*/ 82 w 864"/>
                <a:gd name="T39" fmla="*/ 526 h 1234"/>
                <a:gd name="T40" fmla="*/ 82 w 864"/>
                <a:gd name="T41" fmla="*/ 574 h 1234"/>
                <a:gd name="T42" fmla="*/ 49 w 864"/>
                <a:gd name="T43" fmla="*/ 613 h 1234"/>
                <a:gd name="T44" fmla="*/ 0 w 864"/>
                <a:gd name="T45" fmla="*/ 604 h 1234"/>
                <a:gd name="T46" fmla="*/ 17 w 864"/>
                <a:gd name="T47" fmla="*/ 626 h 1234"/>
                <a:gd name="T48" fmla="*/ 28 w 864"/>
                <a:gd name="T49" fmla="*/ 652 h 1234"/>
                <a:gd name="T50" fmla="*/ 32 w 864"/>
                <a:gd name="T51" fmla="*/ 697 h 1234"/>
                <a:gd name="T52" fmla="*/ 26 w 864"/>
                <a:gd name="T53" fmla="*/ 759 h 1234"/>
                <a:gd name="T54" fmla="*/ 49 w 864"/>
                <a:gd name="T55" fmla="*/ 788 h 1234"/>
                <a:gd name="T56" fmla="*/ 21 w 864"/>
                <a:gd name="T57" fmla="*/ 820 h 1234"/>
                <a:gd name="T58" fmla="*/ 56 w 864"/>
                <a:gd name="T59" fmla="*/ 848 h 1234"/>
                <a:gd name="T60" fmla="*/ 82 w 864"/>
                <a:gd name="T61" fmla="*/ 878 h 1234"/>
                <a:gd name="T62" fmla="*/ 101 w 864"/>
                <a:gd name="T63" fmla="*/ 921 h 1234"/>
                <a:gd name="T64" fmla="*/ 127 w 864"/>
                <a:gd name="T65" fmla="*/ 960 h 1234"/>
                <a:gd name="T66" fmla="*/ 111 w 864"/>
                <a:gd name="T67" fmla="*/ 984 h 1234"/>
                <a:gd name="T68" fmla="*/ 118 w 864"/>
                <a:gd name="T69" fmla="*/ 1005 h 1234"/>
                <a:gd name="T70" fmla="*/ 127 w 864"/>
                <a:gd name="T71" fmla="*/ 1046 h 1234"/>
                <a:gd name="T72" fmla="*/ 178 w 864"/>
                <a:gd name="T73" fmla="*/ 1035 h 1234"/>
                <a:gd name="T74" fmla="*/ 217 w 864"/>
                <a:gd name="T75" fmla="*/ 1033 h 1234"/>
                <a:gd name="T76" fmla="*/ 268 w 864"/>
                <a:gd name="T77" fmla="*/ 1044 h 1234"/>
                <a:gd name="T78" fmla="*/ 315 w 864"/>
                <a:gd name="T79" fmla="*/ 1061 h 1234"/>
                <a:gd name="T80" fmla="*/ 354 w 864"/>
                <a:gd name="T81" fmla="*/ 1063 h 1234"/>
                <a:gd name="T82" fmla="*/ 386 w 864"/>
                <a:gd name="T83" fmla="*/ 1090 h 1234"/>
                <a:gd name="T84" fmla="*/ 437 w 864"/>
                <a:gd name="T85" fmla="*/ 1096 h 1234"/>
                <a:gd name="T86" fmla="*/ 476 w 864"/>
                <a:gd name="T87" fmla="*/ 1118 h 1234"/>
                <a:gd name="T88" fmla="*/ 523 w 864"/>
                <a:gd name="T89" fmla="*/ 1133 h 1234"/>
                <a:gd name="T90" fmla="*/ 572 w 864"/>
                <a:gd name="T91" fmla="*/ 1146 h 1234"/>
                <a:gd name="T92" fmla="*/ 630 w 864"/>
                <a:gd name="T93" fmla="*/ 1150 h 1234"/>
                <a:gd name="T94" fmla="*/ 650 w 864"/>
                <a:gd name="T95" fmla="*/ 1169 h 1234"/>
                <a:gd name="T96" fmla="*/ 650 w 864"/>
                <a:gd name="T97" fmla="*/ 1208 h 1234"/>
                <a:gd name="T98" fmla="*/ 675 w 864"/>
                <a:gd name="T99" fmla="*/ 1230 h 1234"/>
                <a:gd name="T100" fmla="*/ 737 w 864"/>
                <a:gd name="T101" fmla="*/ 1234 h 1234"/>
                <a:gd name="T102" fmla="*/ 763 w 864"/>
                <a:gd name="T103" fmla="*/ 1217 h 1234"/>
                <a:gd name="T104" fmla="*/ 844 w 864"/>
                <a:gd name="T105" fmla="*/ 792 h 1234"/>
                <a:gd name="T106" fmla="*/ 864 w 864"/>
                <a:gd name="T107" fmla="*/ 626 h 1234"/>
                <a:gd name="T108" fmla="*/ 860 w 864"/>
                <a:gd name="T109" fmla="*/ 6 h 12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64"/>
                <a:gd name="T166" fmla="*/ 0 h 1234"/>
                <a:gd name="T167" fmla="*/ 864 w 864"/>
                <a:gd name="T168" fmla="*/ 1234 h 12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64" h="1234">
                  <a:moveTo>
                    <a:pt x="860" y="6"/>
                  </a:moveTo>
                  <a:lnTo>
                    <a:pt x="442" y="4"/>
                  </a:lnTo>
                  <a:lnTo>
                    <a:pt x="309" y="0"/>
                  </a:lnTo>
                  <a:lnTo>
                    <a:pt x="296" y="15"/>
                  </a:lnTo>
                  <a:lnTo>
                    <a:pt x="264" y="4"/>
                  </a:lnTo>
                  <a:lnTo>
                    <a:pt x="236" y="11"/>
                  </a:lnTo>
                  <a:lnTo>
                    <a:pt x="234" y="39"/>
                  </a:lnTo>
                  <a:lnTo>
                    <a:pt x="219" y="78"/>
                  </a:lnTo>
                  <a:lnTo>
                    <a:pt x="201" y="106"/>
                  </a:lnTo>
                  <a:lnTo>
                    <a:pt x="191" y="149"/>
                  </a:lnTo>
                  <a:lnTo>
                    <a:pt x="197" y="179"/>
                  </a:lnTo>
                  <a:lnTo>
                    <a:pt x="184" y="205"/>
                  </a:lnTo>
                  <a:lnTo>
                    <a:pt x="189" y="261"/>
                  </a:lnTo>
                  <a:lnTo>
                    <a:pt x="167" y="328"/>
                  </a:lnTo>
                  <a:lnTo>
                    <a:pt x="156" y="356"/>
                  </a:lnTo>
                  <a:lnTo>
                    <a:pt x="129" y="378"/>
                  </a:lnTo>
                  <a:lnTo>
                    <a:pt x="124" y="412"/>
                  </a:lnTo>
                  <a:lnTo>
                    <a:pt x="105" y="442"/>
                  </a:lnTo>
                  <a:lnTo>
                    <a:pt x="79" y="464"/>
                  </a:lnTo>
                  <a:lnTo>
                    <a:pt x="82" y="526"/>
                  </a:lnTo>
                  <a:lnTo>
                    <a:pt x="82" y="574"/>
                  </a:lnTo>
                  <a:lnTo>
                    <a:pt x="49" y="613"/>
                  </a:lnTo>
                  <a:lnTo>
                    <a:pt x="0" y="604"/>
                  </a:lnTo>
                  <a:lnTo>
                    <a:pt x="17" y="626"/>
                  </a:lnTo>
                  <a:lnTo>
                    <a:pt x="28" y="652"/>
                  </a:lnTo>
                  <a:lnTo>
                    <a:pt x="32" y="697"/>
                  </a:lnTo>
                  <a:lnTo>
                    <a:pt x="26" y="759"/>
                  </a:lnTo>
                  <a:lnTo>
                    <a:pt x="49" y="788"/>
                  </a:lnTo>
                  <a:lnTo>
                    <a:pt x="21" y="820"/>
                  </a:lnTo>
                  <a:lnTo>
                    <a:pt x="56" y="848"/>
                  </a:lnTo>
                  <a:lnTo>
                    <a:pt x="82" y="878"/>
                  </a:lnTo>
                  <a:lnTo>
                    <a:pt x="101" y="921"/>
                  </a:lnTo>
                  <a:lnTo>
                    <a:pt x="127" y="960"/>
                  </a:lnTo>
                  <a:lnTo>
                    <a:pt x="111" y="984"/>
                  </a:lnTo>
                  <a:lnTo>
                    <a:pt x="118" y="1005"/>
                  </a:lnTo>
                  <a:lnTo>
                    <a:pt x="127" y="1046"/>
                  </a:lnTo>
                  <a:lnTo>
                    <a:pt x="178" y="1035"/>
                  </a:lnTo>
                  <a:lnTo>
                    <a:pt x="217" y="1033"/>
                  </a:lnTo>
                  <a:lnTo>
                    <a:pt x="268" y="1044"/>
                  </a:lnTo>
                  <a:lnTo>
                    <a:pt x="315" y="1061"/>
                  </a:lnTo>
                  <a:lnTo>
                    <a:pt x="354" y="1063"/>
                  </a:lnTo>
                  <a:lnTo>
                    <a:pt x="386" y="1090"/>
                  </a:lnTo>
                  <a:lnTo>
                    <a:pt x="437" y="1096"/>
                  </a:lnTo>
                  <a:lnTo>
                    <a:pt x="476" y="1118"/>
                  </a:lnTo>
                  <a:lnTo>
                    <a:pt x="523" y="1133"/>
                  </a:lnTo>
                  <a:lnTo>
                    <a:pt x="572" y="1146"/>
                  </a:lnTo>
                  <a:lnTo>
                    <a:pt x="630" y="1150"/>
                  </a:lnTo>
                  <a:lnTo>
                    <a:pt x="650" y="1169"/>
                  </a:lnTo>
                  <a:lnTo>
                    <a:pt x="650" y="1208"/>
                  </a:lnTo>
                  <a:lnTo>
                    <a:pt x="675" y="1230"/>
                  </a:lnTo>
                  <a:lnTo>
                    <a:pt x="737" y="1234"/>
                  </a:lnTo>
                  <a:lnTo>
                    <a:pt x="763" y="1217"/>
                  </a:lnTo>
                  <a:lnTo>
                    <a:pt x="844" y="792"/>
                  </a:lnTo>
                  <a:lnTo>
                    <a:pt x="864" y="626"/>
                  </a:lnTo>
                  <a:lnTo>
                    <a:pt x="860" y="6"/>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18" name="Freeform 16"/>
            <p:cNvSpPr>
              <a:spLocks/>
            </p:cNvSpPr>
            <p:nvPr/>
          </p:nvSpPr>
          <p:spPr bwMode="auto">
            <a:xfrm>
              <a:off x="1227" y="1659"/>
              <a:ext cx="628" cy="893"/>
            </a:xfrm>
            <a:custGeom>
              <a:avLst/>
              <a:gdLst>
                <a:gd name="T0" fmla="*/ 576 w 777"/>
                <a:gd name="T1" fmla="*/ 135 h 1122"/>
                <a:gd name="T2" fmla="*/ 577 w 777"/>
                <a:gd name="T3" fmla="*/ 162 h 1122"/>
                <a:gd name="T4" fmla="*/ 616 w 777"/>
                <a:gd name="T5" fmla="*/ 195 h 1122"/>
                <a:gd name="T6" fmla="*/ 657 w 777"/>
                <a:gd name="T7" fmla="*/ 215 h 1122"/>
                <a:gd name="T8" fmla="*/ 697 w 777"/>
                <a:gd name="T9" fmla="*/ 255 h 1122"/>
                <a:gd name="T10" fmla="*/ 729 w 777"/>
                <a:gd name="T11" fmla="*/ 305 h 1122"/>
                <a:gd name="T12" fmla="*/ 706 w 777"/>
                <a:gd name="T13" fmla="*/ 329 h 1122"/>
                <a:gd name="T14" fmla="*/ 696 w 777"/>
                <a:gd name="T15" fmla="*/ 363 h 1122"/>
                <a:gd name="T16" fmla="*/ 714 w 777"/>
                <a:gd name="T17" fmla="*/ 413 h 1122"/>
                <a:gd name="T18" fmla="*/ 774 w 777"/>
                <a:gd name="T19" fmla="*/ 432 h 1122"/>
                <a:gd name="T20" fmla="*/ 777 w 777"/>
                <a:gd name="T21" fmla="*/ 473 h 1122"/>
                <a:gd name="T22" fmla="*/ 768 w 777"/>
                <a:gd name="T23" fmla="*/ 516 h 1122"/>
                <a:gd name="T24" fmla="*/ 735 w 777"/>
                <a:gd name="T25" fmla="*/ 555 h 1122"/>
                <a:gd name="T26" fmla="*/ 712 w 777"/>
                <a:gd name="T27" fmla="*/ 594 h 1122"/>
                <a:gd name="T28" fmla="*/ 681 w 777"/>
                <a:gd name="T29" fmla="*/ 636 h 1122"/>
                <a:gd name="T30" fmla="*/ 664 w 777"/>
                <a:gd name="T31" fmla="*/ 675 h 1122"/>
                <a:gd name="T32" fmla="*/ 634 w 777"/>
                <a:gd name="T33" fmla="*/ 713 h 1122"/>
                <a:gd name="T34" fmla="*/ 556 w 777"/>
                <a:gd name="T35" fmla="*/ 750 h 1122"/>
                <a:gd name="T36" fmla="*/ 466 w 777"/>
                <a:gd name="T37" fmla="*/ 774 h 1122"/>
                <a:gd name="T38" fmla="*/ 354 w 777"/>
                <a:gd name="T39" fmla="*/ 794 h 1122"/>
                <a:gd name="T40" fmla="*/ 261 w 777"/>
                <a:gd name="T41" fmla="*/ 809 h 1122"/>
                <a:gd name="T42" fmla="*/ 168 w 777"/>
                <a:gd name="T43" fmla="*/ 807 h 1122"/>
                <a:gd name="T44" fmla="*/ 109 w 777"/>
                <a:gd name="T45" fmla="*/ 777 h 1122"/>
                <a:gd name="T46" fmla="*/ 118 w 777"/>
                <a:gd name="T47" fmla="*/ 830 h 1122"/>
                <a:gd name="T48" fmla="*/ 142 w 777"/>
                <a:gd name="T49" fmla="*/ 884 h 1122"/>
                <a:gd name="T50" fmla="*/ 130 w 777"/>
                <a:gd name="T51" fmla="*/ 932 h 1122"/>
                <a:gd name="T52" fmla="*/ 121 w 777"/>
                <a:gd name="T53" fmla="*/ 968 h 1122"/>
                <a:gd name="T54" fmla="*/ 100 w 777"/>
                <a:gd name="T55" fmla="*/ 1007 h 1122"/>
                <a:gd name="T56" fmla="*/ 127 w 777"/>
                <a:gd name="T57" fmla="*/ 1043 h 1122"/>
                <a:gd name="T58" fmla="*/ 117 w 777"/>
                <a:gd name="T59" fmla="*/ 1082 h 1122"/>
                <a:gd name="T60" fmla="*/ 82 w 777"/>
                <a:gd name="T61" fmla="*/ 1110 h 1122"/>
                <a:gd name="T62" fmla="*/ 52 w 777"/>
                <a:gd name="T63" fmla="*/ 1088 h 1122"/>
                <a:gd name="T64" fmla="*/ 7 w 777"/>
                <a:gd name="T65" fmla="*/ 1064 h 1122"/>
                <a:gd name="T66" fmla="*/ 198 w 777"/>
                <a:gd name="T67" fmla="*/ 149 h 1122"/>
                <a:gd name="T68" fmla="*/ 249 w 777"/>
                <a:gd name="T69" fmla="*/ 89 h 1122"/>
                <a:gd name="T70" fmla="*/ 279 w 777"/>
                <a:gd name="T71" fmla="*/ 47 h 1122"/>
                <a:gd name="T72" fmla="*/ 313 w 777"/>
                <a:gd name="T73" fmla="*/ 36 h 1122"/>
                <a:gd name="T74" fmla="*/ 352 w 777"/>
                <a:gd name="T75" fmla="*/ 32 h 1122"/>
                <a:gd name="T76" fmla="*/ 394 w 777"/>
                <a:gd name="T77" fmla="*/ 21 h 1122"/>
                <a:gd name="T78" fmla="*/ 442 w 777"/>
                <a:gd name="T79" fmla="*/ 62 h 1122"/>
                <a:gd name="T80" fmla="*/ 502 w 777"/>
                <a:gd name="T81" fmla="*/ 84 h 1122"/>
                <a:gd name="T82" fmla="*/ 546 w 777"/>
                <a:gd name="T83" fmla="*/ 87 h 1122"/>
                <a:gd name="T84" fmla="*/ 592 w 777"/>
                <a:gd name="T85" fmla="*/ 107 h 1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7"/>
                <a:gd name="T130" fmla="*/ 0 h 1122"/>
                <a:gd name="T131" fmla="*/ 777 w 777"/>
                <a:gd name="T132" fmla="*/ 1122 h 1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7" h="1122">
                  <a:moveTo>
                    <a:pt x="592" y="107"/>
                  </a:moveTo>
                  <a:lnTo>
                    <a:pt x="592" y="135"/>
                  </a:lnTo>
                  <a:lnTo>
                    <a:pt x="576" y="135"/>
                  </a:lnTo>
                  <a:lnTo>
                    <a:pt x="564" y="140"/>
                  </a:lnTo>
                  <a:lnTo>
                    <a:pt x="570" y="153"/>
                  </a:lnTo>
                  <a:lnTo>
                    <a:pt x="577" y="162"/>
                  </a:lnTo>
                  <a:lnTo>
                    <a:pt x="577" y="179"/>
                  </a:lnTo>
                  <a:lnTo>
                    <a:pt x="592" y="188"/>
                  </a:lnTo>
                  <a:lnTo>
                    <a:pt x="616" y="195"/>
                  </a:lnTo>
                  <a:lnTo>
                    <a:pt x="633" y="203"/>
                  </a:lnTo>
                  <a:lnTo>
                    <a:pt x="651" y="207"/>
                  </a:lnTo>
                  <a:lnTo>
                    <a:pt x="657" y="215"/>
                  </a:lnTo>
                  <a:lnTo>
                    <a:pt x="658" y="227"/>
                  </a:lnTo>
                  <a:lnTo>
                    <a:pt x="676" y="237"/>
                  </a:lnTo>
                  <a:lnTo>
                    <a:pt x="697" y="255"/>
                  </a:lnTo>
                  <a:lnTo>
                    <a:pt x="714" y="270"/>
                  </a:lnTo>
                  <a:lnTo>
                    <a:pt x="724" y="290"/>
                  </a:lnTo>
                  <a:lnTo>
                    <a:pt x="729" y="305"/>
                  </a:lnTo>
                  <a:lnTo>
                    <a:pt x="720" y="312"/>
                  </a:lnTo>
                  <a:lnTo>
                    <a:pt x="712" y="320"/>
                  </a:lnTo>
                  <a:lnTo>
                    <a:pt x="706" y="329"/>
                  </a:lnTo>
                  <a:lnTo>
                    <a:pt x="700" y="338"/>
                  </a:lnTo>
                  <a:lnTo>
                    <a:pt x="697" y="348"/>
                  </a:lnTo>
                  <a:lnTo>
                    <a:pt x="696" y="363"/>
                  </a:lnTo>
                  <a:lnTo>
                    <a:pt x="697" y="378"/>
                  </a:lnTo>
                  <a:lnTo>
                    <a:pt x="700" y="393"/>
                  </a:lnTo>
                  <a:lnTo>
                    <a:pt x="714" y="413"/>
                  </a:lnTo>
                  <a:lnTo>
                    <a:pt x="727" y="426"/>
                  </a:lnTo>
                  <a:lnTo>
                    <a:pt x="747" y="431"/>
                  </a:lnTo>
                  <a:lnTo>
                    <a:pt x="774" y="432"/>
                  </a:lnTo>
                  <a:lnTo>
                    <a:pt x="766" y="452"/>
                  </a:lnTo>
                  <a:lnTo>
                    <a:pt x="768" y="462"/>
                  </a:lnTo>
                  <a:lnTo>
                    <a:pt x="777" y="473"/>
                  </a:lnTo>
                  <a:lnTo>
                    <a:pt x="774" y="486"/>
                  </a:lnTo>
                  <a:lnTo>
                    <a:pt x="769" y="500"/>
                  </a:lnTo>
                  <a:lnTo>
                    <a:pt x="768" y="516"/>
                  </a:lnTo>
                  <a:lnTo>
                    <a:pt x="756" y="528"/>
                  </a:lnTo>
                  <a:lnTo>
                    <a:pt x="748" y="539"/>
                  </a:lnTo>
                  <a:lnTo>
                    <a:pt x="735" y="555"/>
                  </a:lnTo>
                  <a:lnTo>
                    <a:pt x="726" y="570"/>
                  </a:lnTo>
                  <a:lnTo>
                    <a:pt x="720" y="582"/>
                  </a:lnTo>
                  <a:lnTo>
                    <a:pt x="712" y="594"/>
                  </a:lnTo>
                  <a:lnTo>
                    <a:pt x="703" y="606"/>
                  </a:lnTo>
                  <a:lnTo>
                    <a:pt x="694" y="620"/>
                  </a:lnTo>
                  <a:lnTo>
                    <a:pt x="681" y="636"/>
                  </a:lnTo>
                  <a:lnTo>
                    <a:pt x="669" y="650"/>
                  </a:lnTo>
                  <a:lnTo>
                    <a:pt x="664" y="660"/>
                  </a:lnTo>
                  <a:lnTo>
                    <a:pt x="664" y="675"/>
                  </a:lnTo>
                  <a:lnTo>
                    <a:pt x="661" y="689"/>
                  </a:lnTo>
                  <a:lnTo>
                    <a:pt x="649" y="702"/>
                  </a:lnTo>
                  <a:lnTo>
                    <a:pt x="634" y="713"/>
                  </a:lnTo>
                  <a:lnTo>
                    <a:pt x="613" y="723"/>
                  </a:lnTo>
                  <a:lnTo>
                    <a:pt x="588" y="735"/>
                  </a:lnTo>
                  <a:lnTo>
                    <a:pt x="556" y="750"/>
                  </a:lnTo>
                  <a:lnTo>
                    <a:pt x="522" y="755"/>
                  </a:lnTo>
                  <a:lnTo>
                    <a:pt x="499" y="768"/>
                  </a:lnTo>
                  <a:lnTo>
                    <a:pt x="466" y="774"/>
                  </a:lnTo>
                  <a:lnTo>
                    <a:pt x="436" y="780"/>
                  </a:lnTo>
                  <a:lnTo>
                    <a:pt x="399" y="786"/>
                  </a:lnTo>
                  <a:lnTo>
                    <a:pt x="354" y="794"/>
                  </a:lnTo>
                  <a:lnTo>
                    <a:pt x="316" y="797"/>
                  </a:lnTo>
                  <a:lnTo>
                    <a:pt x="283" y="803"/>
                  </a:lnTo>
                  <a:lnTo>
                    <a:pt x="261" y="809"/>
                  </a:lnTo>
                  <a:lnTo>
                    <a:pt x="232" y="807"/>
                  </a:lnTo>
                  <a:lnTo>
                    <a:pt x="201" y="809"/>
                  </a:lnTo>
                  <a:lnTo>
                    <a:pt x="168" y="807"/>
                  </a:lnTo>
                  <a:lnTo>
                    <a:pt x="141" y="792"/>
                  </a:lnTo>
                  <a:lnTo>
                    <a:pt x="123" y="777"/>
                  </a:lnTo>
                  <a:lnTo>
                    <a:pt x="109" y="777"/>
                  </a:lnTo>
                  <a:lnTo>
                    <a:pt x="114" y="791"/>
                  </a:lnTo>
                  <a:lnTo>
                    <a:pt x="117" y="810"/>
                  </a:lnTo>
                  <a:lnTo>
                    <a:pt x="118" y="830"/>
                  </a:lnTo>
                  <a:lnTo>
                    <a:pt x="123" y="846"/>
                  </a:lnTo>
                  <a:lnTo>
                    <a:pt x="133" y="861"/>
                  </a:lnTo>
                  <a:lnTo>
                    <a:pt x="142" y="884"/>
                  </a:lnTo>
                  <a:lnTo>
                    <a:pt x="145" y="905"/>
                  </a:lnTo>
                  <a:lnTo>
                    <a:pt x="145" y="926"/>
                  </a:lnTo>
                  <a:lnTo>
                    <a:pt x="130" y="932"/>
                  </a:lnTo>
                  <a:lnTo>
                    <a:pt x="117" y="932"/>
                  </a:lnTo>
                  <a:lnTo>
                    <a:pt x="118" y="948"/>
                  </a:lnTo>
                  <a:lnTo>
                    <a:pt x="121" y="968"/>
                  </a:lnTo>
                  <a:lnTo>
                    <a:pt x="118" y="983"/>
                  </a:lnTo>
                  <a:lnTo>
                    <a:pt x="106" y="992"/>
                  </a:lnTo>
                  <a:lnTo>
                    <a:pt x="100" y="1007"/>
                  </a:lnTo>
                  <a:lnTo>
                    <a:pt x="109" y="1017"/>
                  </a:lnTo>
                  <a:lnTo>
                    <a:pt x="118" y="1031"/>
                  </a:lnTo>
                  <a:lnTo>
                    <a:pt x="127" y="1043"/>
                  </a:lnTo>
                  <a:lnTo>
                    <a:pt x="129" y="1055"/>
                  </a:lnTo>
                  <a:lnTo>
                    <a:pt x="127" y="1071"/>
                  </a:lnTo>
                  <a:lnTo>
                    <a:pt x="117" y="1082"/>
                  </a:lnTo>
                  <a:lnTo>
                    <a:pt x="106" y="1092"/>
                  </a:lnTo>
                  <a:lnTo>
                    <a:pt x="96" y="1103"/>
                  </a:lnTo>
                  <a:lnTo>
                    <a:pt x="82" y="1110"/>
                  </a:lnTo>
                  <a:lnTo>
                    <a:pt x="72" y="1122"/>
                  </a:lnTo>
                  <a:lnTo>
                    <a:pt x="57" y="1106"/>
                  </a:lnTo>
                  <a:lnTo>
                    <a:pt x="52" y="1088"/>
                  </a:lnTo>
                  <a:lnTo>
                    <a:pt x="37" y="1076"/>
                  </a:lnTo>
                  <a:lnTo>
                    <a:pt x="24" y="1070"/>
                  </a:lnTo>
                  <a:lnTo>
                    <a:pt x="7" y="1064"/>
                  </a:lnTo>
                  <a:lnTo>
                    <a:pt x="6" y="1049"/>
                  </a:lnTo>
                  <a:lnTo>
                    <a:pt x="0" y="150"/>
                  </a:lnTo>
                  <a:lnTo>
                    <a:pt x="198" y="149"/>
                  </a:lnTo>
                  <a:lnTo>
                    <a:pt x="216" y="131"/>
                  </a:lnTo>
                  <a:lnTo>
                    <a:pt x="238" y="110"/>
                  </a:lnTo>
                  <a:lnTo>
                    <a:pt x="249" y="89"/>
                  </a:lnTo>
                  <a:lnTo>
                    <a:pt x="261" y="80"/>
                  </a:lnTo>
                  <a:lnTo>
                    <a:pt x="273" y="72"/>
                  </a:lnTo>
                  <a:lnTo>
                    <a:pt x="279" y="47"/>
                  </a:lnTo>
                  <a:lnTo>
                    <a:pt x="288" y="35"/>
                  </a:lnTo>
                  <a:lnTo>
                    <a:pt x="300" y="32"/>
                  </a:lnTo>
                  <a:lnTo>
                    <a:pt x="313" y="36"/>
                  </a:lnTo>
                  <a:lnTo>
                    <a:pt x="330" y="45"/>
                  </a:lnTo>
                  <a:lnTo>
                    <a:pt x="342" y="53"/>
                  </a:lnTo>
                  <a:lnTo>
                    <a:pt x="352" y="32"/>
                  </a:lnTo>
                  <a:lnTo>
                    <a:pt x="369" y="12"/>
                  </a:lnTo>
                  <a:lnTo>
                    <a:pt x="375" y="0"/>
                  </a:lnTo>
                  <a:lnTo>
                    <a:pt x="394" y="21"/>
                  </a:lnTo>
                  <a:lnTo>
                    <a:pt x="408" y="35"/>
                  </a:lnTo>
                  <a:lnTo>
                    <a:pt x="426" y="51"/>
                  </a:lnTo>
                  <a:lnTo>
                    <a:pt x="442" y="62"/>
                  </a:lnTo>
                  <a:lnTo>
                    <a:pt x="468" y="74"/>
                  </a:lnTo>
                  <a:lnTo>
                    <a:pt x="486" y="80"/>
                  </a:lnTo>
                  <a:lnTo>
                    <a:pt x="502" y="84"/>
                  </a:lnTo>
                  <a:lnTo>
                    <a:pt x="519" y="77"/>
                  </a:lnTo>
                  <a:lnTo>
                    <a:pt x="532" y="80"/>
                  </a:lnTo>
                  <a:lnTo>
                    <a:pt x="546" y="87"/>
                  </a:lnTo>
                  <a:lnTo>
                    <a:pt x="555" y="101"/>
                  </a:lnTo>
                  <a:lnTo>
                    <a:pt x="573" y="105"/>
                  </a:lnTo>
                  <a:lnTo>
                    <a:pt x="592" y="107"/>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19" name="Freeform 17"/>
            <p:cNvSpPr>
              <a:spLocks/>
            </p:cNvSpPr>
            <p:nvPr/>
          </p:nvSpPr>
          <p:spPr bwMode="auto">
            <a:xfrm>
              <a:off x="582" y="1044"/>
              <a:ext cx="434" cy="483"/>
            </a:xfrm>
            <a:custGeom>
              <a:avLst/>
              <a:gdLst>
                <a:gd name="T0" fmla="*/ 48 w 536"/>
                <a:gd name="T1" fmla="*/ 33 h 606"/>
                <a:gd name="T2" fmla="*/ 12 w 536"/>
                <a:gd name="T3" fmla="*/ 66 h 606"/>
                <a:gd name="T4" fmla="*/ 18 w 536"/>
                <a:gd name="T5" fmla="*/ 102 h 606"/>
                <a:gd name="T6" fmla="*/ 63 w 536"/>
                <a:gd name="T7" fmla="*/ 150 h 606"/>
                <a:gd name="T8" fmla="*/ 93 w 536"/>
                <a:gd name="T9" fmla="*/ 195 h 606"/>
                <a:gd name="T10" fmla="*/ 81 w 536"/>
                <a:gd name="T11" fmla="*/ 270 h 606"/>
                <a:gd name="T12" fmla="*/ 141 w 536"/>
                <a:gd name="T13" fmla="*/ 270 h 606"/>
                <a:gd name="T14" fmla="*/ 213 w 536"/>
                <a:gd name="T15" fmla="*/ 315 h 606"/>
                <a:gd name="T16" fmla="*/ 273 w 536"/>
                <a:gd name="T17" fmla="*/ 384 h 606"/>
                <a:gd name="T18" fmla="*/ 327 w 536"/>
                <a:gd name="T19" fmla="*/ 429 h 606"/>
                <a:gd name="T20" fmla="*/ 336 w 536"/>
                <a:gd name="T21" fmla="*/ 498 h 606"/>
                <a:gd name="T22" fmla="*/ 354 w 536"/>
                <a:gd name="T23" fmla="*/ 552 h 606"/>
                <a:gd name="T24" fmla="*/ 420 w 536"/>
                <a:gd name="T25" fmla="*/ 606 h 606"/>
                <a:gd name="T26" fmla="*/ 492 w 536"/>
                <a:gd name="T27" fmla="*/ 576 h 606"/>
                <a:gd name="T28" fmla="*/ 489 w 536"/>
                <a:gd name="T29" fmla="*/ 477 h 606"/>
                <a:gd name="T30" fmla="*/ 522 w 536"/>
                <a:gd name="T31" fmla="*/ 375 h 606"/>
                <a:gd name="T32" fmla="*/ 536 w 536"/>
                <a:gd name="T33" fmla="*/ 306 h 606"/>
                <a:gd name="T34" fmla="*/ 503 w 536"/>
                <a:gd name="T35" fmla="*/ 255 h 606"/>
                <a:gd name="T36" fmla="*/ 491 w 536"/>
                <a:gd name="T37" fmla="*/ 212 h 606"/>
                <a:gd name="T38" fmla="*/ 456 w 536"/>
                <a:gd name="T39" fmla="*/ 195 h 606"/>
                <a:gd name="T40" fmla="*/ 444 w 536"/>
                <a:gd name="T41" fmla="*/ 165 h 606"/>
                <a:gd name="T42" fmla="*/ 402 w 536"/>
                <a:gd name="T43" fmla="*/ 150 h 606"/>
                <a:gd name="T44" fmla="*/ 396 w 536"/>
                <a:gd name="T45" fmla="*/ 108 h 606"/>
                <a:gd name="T46" fmla="*/ 360 w 536"/>
                <a:gd name="T47" fmla="*/ 78 h 606"/>
                <a:gd name="T48" fmla="*/ 315 w 536"/>
                <a:gd name="T49" fmla="*/ 81 h 606"/>
                <a:gd name="T50" fmla="*/ 266 w 536"/>
                <a:gd name="T51" fmla="*/ 90 h 606"/>
                <a:gd name="T52" fmla="*/ 231 w 536"/>
                <a:gd name="T53" fmla="*/ 92 h 606"/>
                <a:gd name="T54" fmla="*/ 216 w 536"/>
                <a:gd name="T55" fmla="*/ 68 h 606"/>
                <a:gd name="T56" fmla="*/ 180 w 536"/>
                <a:gd name="T57" fmla="*/ 60 h 606"/>
                <a:gd name="T58" fmla="*/ 152 w 536"/>
                <a:gd name="T59" fmla="*/ 54 h 606"/>
                <a:gd name="T60" fmla="*/ 132 w 536"/>
                <a:gd name="T61" fmla="*/ 18 h 606"/>
                <a:gd name="T62" fmla="*/ 78 w 536"/>
                <a:gd name="T63" fmla="*/ 9 h 6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6"/>
                <a:gd name="T97" fmla="*/ 0 h 606"/>
                <a:gd name="T98" fmla="*/ 536 w 536"/>
                <a:gd name="T99" fmla="*/ 606 h 6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6" h="606">
                  <a:moveTo>
                    <a:pt x="48" y="15"/>
                  </a:moveTo>
                  <a:lnTo>
                    <a:pt x="48" y="33"/>
                  </a:lnTo>
                  <a:lnTo>
                    <a:pt x="30" y="48"/>
                  </a:lnTo>
                  <a:lnTo>
                    <a:pt x="12" y="66"/>
                  </a:lnTo>
                  <a:lnTo>
                    <a:pt x="0" y="90"/>
                  </a:lnTo>
                  <a:lnTo>
                    <a:pt x="18" y="102"/>
                  </a:lnTo>
                  <a:lnTo>
                    <a:pt x="45" y="123"/>
                  </a:lnTo>
                  <a:lnTo>
                    <a:pt x="63" y="150"/>
                  </a:lnTo>
                  <a:lnTo>
                    <a:pt x="87" y="168"/>
                  </a:lnTo>
                  <a:lnTo>
                    <a:pt x="93" y="195"/>
                  </a:lnTo>
                  <a:lnTo>
                    <a:pt x="93" y="234"/>
                  </a:lnTo>
                  <a:lnTo>
                    <a:pt x="81" y="270"/>
                  </a:lnTo>
                  <a:lnTo>
                    <a:pt x="108" y="267"/>
                  </a:lnTo>
                  <a:lnTo>
                    <a:pt x="141" y="270"/>
                  </a:lnTo>
                  <a:lnTo>
                    <a:pt x="177" y="285"/>
                  </a:lnTo>
                  <a:lnTo>
                    <a:pt x="213" y="315"/>
                  </a:lnTo>
                  <a:lnTo>
                    <a:pt x="249" y="354"/>
                  </a:lnTo>
                  <a:lnTo>
                    <a:pt x="273" y="384"/>
                  </a:lnTo>
                  <a:lnTo>
                    <a:pt x="300" y="396"/>
                  </a:lnTo>
                  <a:lnTo>
                    <a:pt x="327" y="429"/>
                  </a:lnTo>
                  <a:lnTo>
                    <a:pt x="330" y="468"/>
                  </a:lnTo>
                  <a:lnTo>
                    <a:pt x="336" y="498"/>
                  </a:lnTo>
                  <a:lnTo>
                    <a:pt x="327" y="525"/>
                  </a:lnTo>
                  <a:lnTo>
                    <a:pt x="354" y="552"/>
                  </a:lnTo>
                  <a:lnTo>
                    <a:pt x="378" y="570"/>
                  </a:lnTo>
                  <a:lnTo>
                    <a:pt x="420" y="606"/>
                  </a:lnTo>
                  <a:lnTo>
                    <a:pt x="438" y="579"/>
                  </a:lnTo>
                  <a:lnTo>
                    <a:pt x="492" y="576"/>
                  </a:lnTo>
                  <a:lnTo>
                    <a:pt x="489" y="519"/>
                  </a:lnTo>
                  <a:lnTo>
                    <a:pt x="489" y="477"/>
                  </a:lnTo>
                  <a:lnTo>
                    <a:pt x="501" y="423"/>
                  </a:lnTo>
                  <a:lnTo>
                    <a:pt x="522" y="375"/>
                  </a:lnTo>
                  <a:lnTo>
                    <a:pt x="534" y="333"/>
                  </a:lnTo>
                  <a:lnTo>
                    <a:pt x="536" y="306"/>
                  </a:lnTo>
                  <a:lnTo>
                    <a:pt x="519" y="288"/>
                  </a:lnTo>
                  <a:lnTo>
                    <a:pt x="503" y="255"/>
                  </a:lnTo>
                  <a:lnTo>
                    <a:pt x="486" y="225"/>
                  </a:lnTo>
                  <a:lnTo>
                    <a:pt x="491" y="212"/>
                  </a:lnTo>
                  <a:lnTo>
                    <a:pt x="476" y="195"/>
                  </a:lnTo>
                  <a:lnTo>
                    <a:pt x="456" y="195"/>
                  </a:lnTo>
                  <a:lnTo>
                    <a:pt x="455" y="179"/>
                  </a:lnTo>
                  <a:lnTo>
                    <a:pt x="444" y="165"/>
                  </a:lnTo>
                  <a:lnTo>
                    <a:pt x="429" y="153"/>
                  </a:lnTo>
                  <a:lnTo>
                    <a:pt x="402" y="150"/>
                  </a:lnTo>
                  <a:lnTo>
                    <a:pt x="405" y="125"/>
                  </a:lnTo>
                  <a:lnTo>
                    <a:pt x="396" y="108"/>
                  </a:lnTo>
                  <a:lnTo>
                    <a:pt x="378" y="93"/>
                  </a:lnTo>
                  <a:lnTo>
                    <a:pt x="360" y="78"/>
                  </a:lnTo>
                  <a:lnTo>
                    <a:pt x="345" y="63"/>
                  </a:lnTo>
                  <a:lnTo>
                    <a:pt x="315" y="81"/>
                  </a:lnTo>
                  <a:lnTo>
                    <a:pt x="288" y="99"/>
                  </a:lnTo>
                  <a:lnTo>
                    <a:pt x="266" y="90"/>
                  </a:lnTo>
                  <a:lnTo>
                    <a:pt x="243" y="78"/>
                  </a:lnTo>
                  <a:lnTo>
                    <a:pt x="231" y="92"/>
                  </a:lnTo>
                  <a:lnTo>
                    <a:pt x="215" y="87"/>
                  </a:lnTo>
                  <a:lnTo>
                    <a:pt x="216" y="68"/>
                  </a:lnTo>
                  <a:lnTo>
                    <a:pt x="201" y="63"/>
                  </a:lnTo>
                  <a:lnTo>
                    <a:pt x="180" y="60"/>
                  </a:lnTo>
                  <a:lnTo>
                    <a:pt x="165" y="48"/>
                  </a:lnTo>
                  <a:lnTo>
                    <a:pt x="152" y="54"/>
                  </a:lnTo>
                  <a:lnTo>
                    <a:pt x="140" y="36"/>
                  </a:lnTo>
                  <a:lnTo>
                    <a:pt x="132" y="18"/>
                  </a:lnTo>
                  <a:lnTo>
                    <a:pt x="111" y="0"/>
                  </a:lnTo>
                  <a:lnTo>
                    <a:pt x="78" y="9"/>
                  </a:lnTo>
                  <a:lnTo>
                    <a:pt x="48" y="15"/>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20" name="Freeform 18"/>
            <p:cNvSpPr>
              <a:spLocks/>
            </p:cNvSpPr>
            <p:nvPr/>
          </p:nvSpPr>
          <p:spPr bwMode="auto">
            <a:xfrm>
              <a:off x="512" y="1117"/>
              <a:ext cx="390" cy="499"/>
            </a:xfrm>
            <a:custGeom>
              <a:avLst/>
              <a:gdLst>
                <a:gd name="T0" fmla="*/ 111 w 482"/>
                <a:gd name="T1" fmla="*/ 15 h 627"/>
                <a:gd name="T2" fmla="*/ 146 w 482"/>
                <a:gd name="T3" fmla="*/ 54 h 627"/>
                <a:gd name="T4" fmla="*/ 177 w 482"/>
                <a:gd name="T5" fmla="*/ 89 h 627"/>
                <a:gd name="T6" fmla="*/ 182 w 482"/>
                <a:gd name="T7" fmla="*/ 140 h 627"/>
                <a:gd name="T8" fmla="*/ 170 w 482"/>
                <a:gd name="T9" fmla="*/ 180 h 627"/>
                <a:gd name="T10" fmla="*/ 234 w 482"/>
                <a:gd name="T11" fmla="*/ 182 h 627"/>
                <a:gd name="T12" fmla="*/ 282 w 482"/>
                <a:gd name="T13" fmla="*/ 209 h 627"/>
                <a:gd name="T14" fmla="*/ 309 w 482"/>
                <a:gd name="T15" fmla="*/ 234 h 627"/>
                <a:gd name="T16" fmla="*/ 341 w 482"/>
                <a:gd name="T17" fmla="*/ 269 h 627"/>
                <a:gd name="T18" fmla="*/ 374 w 482"/>
                <a:gd name="T19" fmla="*/ 299 h 627"/>
                <a:gd name="T20" fmla="*/ 414 w 482"/>
                <a:gd name="T21" fmla="*/ 338 h 627"/>
                <a:gd name="T22" fmla="*/ 420 w 482"/>
                <a:gd name="T23" fmla="*/ 395 h 627"/>
                <a:gd name="T24" fmla="*/ 416 w 482"/>
                <a:gd name="T25" fmla="*/ 437 h 627"/>
                <a:gd name="T26" fmla="*/ 482 w 482"/>
                <a:gd name="T27" fmla="*/ 494 h 627"/>
                <a:gd name="T28" fmla="*/ 395 w 482"/>
                <a:gd name="T29" fmla="*/ 543 h 627"/>
                <a:gd name="T30" fmla="*/ 380 w 482"/>
                <a:gd name="T31" fmla="*/ 560 h 627"/>
                <a:gd name="T32" fmla="*/ 354 w 482"/>
                <a:gd name="T33" fmla="*/ 560 h 627"/>
                <a:gd name="T34" fmla="*/ 332 w 482"/>
                <a:gd name="T35" fmla="*/ 554 h 627"/>
                <a:gd name="T36" fmla="*/ 315 w 482"/>
                <a:gd name="T37" fmla="*/ 536 h 627"/>
                <a:gd name="T38" fmla="*/ 284 w 482"/>
                <a:gd name="T39" fmla="*/ 534 h 627"/>
                <a:gd name="T40" fmla="*/ 260 w 482"/>
                <a:gd name="T41" fmla="*/ 548 h 627"/>
                <a:gd name="T42" fmla="*/ 240 w 482"/>
                <a:gd name="T43" fmla="*/ 575 h 627"/>
                <a:gd name="T44" fmla="*/ 204 w 482"/>
                <a:gd name="T45" fmla="*/ 578 h 627"/>
                <a:gd name="T46" fmla="*/ 195 w 482"/>
                <a:gd name="T47" fmla="*/ 557 h 627"/>
                <a:gd name="T48" fmla="*/ 176 w 482"/>
                <a:gd name="T49" fmla="*/ 534 h 627"/>
                <a:gd name="T50" fmla="*/ 143 w 482"/>
                <a:gd name="T51" fmla="*/ 543 h 627"/>
                <a:gd name="T52" fmla="*/ 120 w 482"/>
                <a:gd name="T53" fmla="*/ 561 h 627"/>
                <a:gd name="T54" fmla="*/ 110 w 482"/>
                <a:gd name="T55" fmla="*/ 588 h 627"/>
                <a:gd name="T56" fmla="*/ 95 w 482"/>
                <a:gd name="T57" fmla="*/ 618 h 627"/>
                <a:gd name="T58" fmla="*/ 63 w 482"/>
                <a:gd name="T59" fmla="*/ 627 h 627"/>
                <a:gd name="T60" fmla="*/ 59 w 482"/>
                <a:gd name="T61" fmla="*/ 593 h 627"/>
                <a:gd name="T62" fmla="*/ 38 w 482"/>
                <a:gd name="T63" fmla="*/ 570 h 627"/>
                <a:gd name="T64" fmla="*/ 42 w 482"/>
                <a:gd name="T65" fmla="*/ 539 h 627"/>
                <a:gd name="T66" fmla="*/ 21 w 482"/>
                <a:gd name="T67" fmla="*/ 524 h 627"/>
                <a:gd name="T68" fmla="*/ 6 w 482"/>
                <a:gd name="T69" fmla="*/ 489 h 627"/>
                <a:gd name="T70" fmla="*/ 2 w 482"/>
                <a:gd name="T71" fmla="*/ 459 h 627"/>
                <a:gd name="T72" fmla="*/ 3 w 482"/>
                <a:gd name="T73" fmla="*/ 423 h 627"/>
                <a:gd name="T74" fmla="*/ 33 w 482"/>
                <a:gd name="T75" fmla="*/ 411 h 627"/>
                <a:gd name="T76" fmla="*/ 26 w 482"/>
                <a:gd name="T77" fmla="*/ 380 h 627"/>
                <a:gd name="T78" fmla="*/ 33 w 482"/>
                <a:gd name="T79" fmla="*/ 353 h 627"/>
                <a:gd name="T80" fmla="*/ 41 w 482"/>
                <a:gd name="T81" fmla="*/ 320 h 627"/>
                <a:gd name="T82" fmla="*/ 62 w 482"/>
                <a:gd name="T83" fmla="*/ 302 h 627"/>
                <a:gd name="T84" fmla="*/ 72 w 482"/>
                <a:gd name="T85" fmla="*/ 279 h 627"/>
                <a:gd name="T86" fmla="*/ 57 w 482"/>
                <a:gd name="T87" fmla="*/ 239 h 627"/>
                <a:gd name="T88" fmla="*/ 51 w 482"/>
                <a:gd name="T89" fmla="*/ 198 h 627"/>
                <a:gd name="T90" fmla="*/ 38 w 482"/>
                <a:gd name="T91" fmla="*/ 167 h 627"/>
                <a:gd name="T92" fmla="*/ 33 w 482"/>
                <a:gd name="T93" fmla="*/ 135 h 627"/>
                <a:gd name="T94" fmla="*/ 60 w 482"/>
                <a:gd name="T95" fmla="*/ 113 h 627"/>
                <a:gd name="T96" fmla="*/ 69 w 482"/>
                <a:gd name="T97" fmla="*/ 71 h 627"/>
                <a:gd name="T98" fmla="*/ 74 w 482"/>
                <a:gd name="T99" fmla="*/ 44 h 627"/>
                <a:gd name="T100" fmla="*/ 89 w 482"/>
                <a:gd name="T101" fmla="*/ 0 h 6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2"/>
                <a:gd name="T154" fmla="*/ 0 h 627"/>
                <a:gd name="T155" fmla="*/ 482 w 482"/>
                <a:gd name="T156" fmla="*/ 627 h 62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2" h="627">
                  <a:moveTo>
                    <a:pt x="89" y="0"/>
                  </a:moveTo>
                  <a:lnTo>
                    <a:pt x="111" y="15"/>
                  </a:lnTo>
                  <a:lnTo>
                    <a:pt x="132" y="33"/>
                  </a:lnTo>
                  <a:lnTo>
                    <a:pt x="146" y="54"/>
                  </a:lnTo>
                  <a:lnTo>
                    <a:pt x="165" y="71"/>
                  </a:lnTo>
                  <a:lnTo>
                    <a:pt x="177" y="89"/>
                  </a:lnTo>
                  <a:lnTo>
                    <a:pt x="182" y="116"/>
                  </a:lnTo>
                  <a:lnTo>
                    <a:pt x="182" y="140"/>
                  </a:lnTo>
                  <a:lnTo>
                    <a:pt x="177" y="161"/>
                  </a:lnTo>
                  <a:lnTo>
                    <a:pt x="170" y="180"/>
                  </a:lnTo>
                  <a:lnTo>
                    <a:pt x="204" y="179"/>
                  </a:lnTo>
                  <a:lnTo>
                    <a:pt x="234" y="182"/>
                  </a:lnTo>
                  <a:lnTo>
                    <a:pt x="257" y="192"/>
                  </a:lnTo>
                  <a:lnTo>
                    <a:pt x="282" y="209"/>
                  </a:lnTo>
                  <a:lnTo>
                    <a:pt x="297" y="221"/>
                  </a:lnTo>
                  <a:lnTo>
                    <a:pt x="309" y="234"/>
                  </a:lnTo>
                  <a:lnTo>
                    <a:pt x="321" y="245"/>
                  </a:lnTo>
                  <a:lnTo>
                    <a:pt x="341" y="269"/>
                  </a:lnTo>
                  <a:lnTo>
                    <a:pt x="359" y="291"/>
                  </a:lnTo>
                  <a:lnTo>
                    <a:pt x="374" y="299"/>
                  </a:lnTo>
                  <a:lnTo>
                    <a:pt x="396" y="314"/>
                  </a:lnTo>
                  <a:lnTo>
                    <a:pt x="414" y="338"/>
                  </a:lnTo>
                  <a:lnTo>
                    <a:pt x="414" y="365"/>
                  </a:lnTo>
                  <a:lnTo>
                    <a:pt x="420" y="395"/>
                  </a:lnTo>
                  <a:lnTo>
                    <a:pt x="423" y="416"/>
                  </a:lnTo>
                  <a:lnTo>
                    <a:pt x="416" y="437"/>
                  </a:lnTo>
                  <a:lnTo>
                    <a:pt x="452" y="470"/>
                  </a:lnTo>
                  <a:lnTo>
                    <a:pt x="482" y="494"/>
                  </a:lnTo>
                  <a:lnTo>
                    <a:pt x="395" y="497"/>
                  </a:lnTo>
                  <a:lnTo>
                    <a:pt x="395" y="543"/>
                  </a:lnTo>
                  <a:lnTo>
                    <a:pt x="390" y="555"/>
                  </a:lnTo>
                  <a:lnTo>
                    <a:pt x="380" y="560"/>
                  </a:lnTo>
                  <a:lnTo>
                    <a:pt x="369" y="560"/>
                  </a:lnTo>
                  <a:lnTo>
                    <a:pt x="354" y="560"/>
                  </a:lnTo>
                  <a:lnTo>
                    <a:pt x="342" y="561"/>
                  </a:lnTo>
                  <a:lnTo>
                    <a:pt x="332" y="554"/>
                  </a:lnTo>
                  <a:lnTo>
                    <a:pt x="326" y="545"/>
                  </a:lnTo>
                  <a:lnTo>
                    <a:pt x="315" y="536"/>
                  </a:lnTo>
                  <a:lnTo>
                    <a:pt x="302" y="533"/>
                  </a:lnTo>
                  <a:lnTo>
                    <a:pt x="284" y="534"/>
                  </a:lnTo>
                  <a:lnTo>
                    <a:pt x="267" y="537"/>
                  </a:lnTo>
                  <a:lnTo>
                    <a:pt x="260" y="548"/>
                  </a:lnTo>
                  <a:lnTo>
                    <a:pt x="251" y="561"/>
                  </a:lnTo>
                  <a:lnTo>
                    <a:pt x="240" y="575"/>
                  </a:lnTo>
                  <a:lnTo>
                    <a:pt x="219" y="576"/>
                  </a:lnTo>
                  <a:lnTo>
                    <a:pt x="204" y="578"/>
                  </a:lnTo>
                  <a:lnTo>
                    <a:pt x="198" y="567"/>
                  </a:lnTo>
                  <a:lnTo>
                    <a:pt x="195" y="557"/>
                  </a:lnTo>
                  <a:lnTo>
                    <a:pt x="192" y="540"/>
                  </a:lnTo>
                  <a:lnTo>
                    <a:pt x="176" y="534"/>
                  </a:lnTo>
                  <a:lnTo>
                    <a:pt x="161" y="537"/>
                  </a:lnTo>
                  <a:lnTo>
                    <a:pt x="143" y="543"/>
                  </a:lnTo>
                  <a:lnTo>
                    <a:pt x="128" y="546"/>
                  </a:lnTo>
                  <a:lnTo>
                    <a:pt x="120" y="561"/>
                  </a:lnTo>
                  <a:lnTo>
                    <a:pt x="110" y="575"/>
                  </a:lnTo>
                  <a:lnTo>
                    <a:pt x="110" y="588"/>
                  </a:lnTo>
                  <a:lnTo>
                    <a:pt x="104" y="602"/>
                  </a:lnTo>
                  <a:lnTo>
                    <a:pt x="95" y="618"/>
                  </a:lnTo>
                  <a:lnTo>
                    <a:pt x="78" y="627"/>
                  </a:lnTo>
                  <a:lnTo>
                    <a:pt x="63" y="627"/>
                  </a:lnTo>
                  <a:lnTo>
                    <a:pt x="57" y="611"/>
                  </a:lnTo>
                  <a:lnTo>
                    <a:pt x="59" y="593"/>
                  </a:lnTo>
                  <a:lnTo>
                    <a:pt x="51" y="584"/>
                  </a:lnTo>
                  <a:lnTo>
                    <a:pt x="38" y="570"/>
                  </a:lnTo>
                  <a:lnTo>
                    <a:pt x="30" y="555"/>
                  </a:lnTo>
                  <a:lnTo>
                    <a:pt x="42" y="539"/>
                  </a:lnTo>
                  <a:lnTo>
                    <a:pt x="35" y="527"/>
                  </a:lnTo>
                  <a:lnTo>
                    <a:pt x="21" y="524"/>
                  </a:lnTo>
                  <a:lnTo>
                    <a:pt x="12" y="507"/>
                  </a:lnTo>
                  <a:lnTo>
                    <a:pt x="6" y="489"/>
                  </a:lnTo>
                  <a:lnTo>
                    <a:pt x="0" y="473"/>
                  </a:lnTo>
                  <a:lnTo>
                    <a:pt x="2" y="459"/>
                  </a:lnTo>
                  <a:lnTo>
                    <a:pt x="2" y="440"/>
                  </a:lnTo>
                  <a:lnTo>
                    <a:pt x="3" y="423"/>
                  </a:lnTo>
                  <a:lnTo>
                    <a:pt x="15" y="416"/>
                  </a:lnTo>
                  <a:lnTo>
                    <a:pt x="33" y="411"/>
                  </a:lnTo>
                  <a:lnTo>
                    <a:pt x="32" y="396"/>
                  </a:lnTo>
                  <a:lnTo>
                    <a:pt x="26" y="380"/>
                  </a:lnTo>
                  <a:lnTo>
                    <a:pt x="26" y="363"/>
                  </a:lnTo>
                  <a:lnTo>
                    <a:pt x="33" y="353"/>
                  </a:lnTo>
                  <a:lnTo>
                    <a:pt x="41" y="338"/>
                  </a:lnTo>
                  <a:lnTo>
                    <a:pt x="41" y="320"/>
                  </a:lnTo>
                  <a:lnTo>
                    <a:pt x="44" y="306"/>
                  </a:lnTo>
                  <a:lnTo>
                    <a:pt x="62" y="302"/>
                  </a:lnTo>
                  <a:lnTo>
                    <a:pt x="74" y="296"/>
                  </a:lnTo>
                  <a:lnTo>
                    <a:pt x="72" y="279"/>
                  </a:lnTo>
                  <a:lnTo>
                    <a:pt x="59" y="266"/>
                  </a:lnTo>
                  <a:lnTo>
                    <a:pt x="57" y="239"/>
                  </a:lnTo>
                  <a:lnTo>
                    <a:pt x="53" y="216"/>
                  </a:lnTo>
                  <a:lnTo>
                    <a:pt x="51" y="198"/>
                  </a:lnTo>
                  <a:lnTo>
                    <a:pt x="48" y="180"/>
                  </a:lnTo>
                  <a:lnTo>
                    <a:pt x="38" y="167"/>
                  </a:lnTo>
                  <a:lnTo>
                    <a:pt x="35" y="152"/>
                  </a:lnTo>
                  <a:lnTo>
                    <a:pt x="33" y="135"/>
                  </a:lnTo>
                  <a:lnTo>
                    <a:pt x="47" y="122"/>
                  </a:lnTo>
                  <a:lnTo>
                    <a:pt x="60" y="113"/>
                  </a:lnTo>
                  <a:lnTo>
                    <a:pt x="66" y="96"/>
                  </a:lnTo>
                  <a:lnTo>
                    <a:pt x="69" y="71"/>
                  </a:lnTo>
                  <a:lnTo>
                    <a:pt x="65" y="53"/>
                  </a:lnTo>
                  <a:lnTo>
                    <a:pt x="74" y="44"/>
                  </a:lnTo>
                  <a:lnTo>
                    <a:pt x="81" y="27"/>
                  </a:lnTo>
                  <a:lnTo>
                    <a:pt x="89" y="0"/>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21" name="Freeform 19"/>
            <p:cNvSpPr>
              <a:spLocks/>
            </p:cNvSpPr>
            <p:nvPr/>
          </p:nvSpPr>
          <p:spPr bwMode="auto">
            <a:xfrm>
              <a:off x="546" y="1540"/>
              <a:ext cx="386" cy="636"/>
            </a:xfrm>
            <a:custGeom>
              <a:avLst/>
              <a:gdLst>
                <a:gd name="T0" fmla="*/ 33 w 478"/>
                <a:gd name="T1" fmla="*/ 117 h 800"/>
                <a:gd name="T2" fmla="*/ 40 w 478"/>
                <a:gd name="T3" fmla="*/ 161 h 800"/>
                <a:gd name="T4" fmla="*/ 57 w 478"/>
                <a:gd name="T5" fmla="*/ 194 h 800"/>
                <a:gd name="T6" fmla="*/ 66 w 478"/>
                <a:gd name="T7" fmla="*/ 278 h 800"/>
                <a:gd name="T8" fmla="*/ 72 w 478"/>
                <a:gd name="T9" fmla="*/ 324 h 800"/>
                <a:gd name="T10" fmla="*/ 37 w 478"/>
                <a:gd name="T11" fmla="*/ 362 h 800"/>
                <a:gd name="T12" fmla="*/ 28 w 478"/>
                <a:gd name="T13" fmla="*/ 432 h 800"/>
                <a:gd name="T14" fmla="*/ 1 w 478"/>
                <a:gd name="T15" fmla="*/ 456 h 800"/>
                <a:gd name="T16" fmla="*/ 18 w 478"/>
                <a:gd name="T17" fmla="*/ 488 h 800"/>
                <a:gd name="T18" fmla="*/ 27 w 478"/>
                <a:gd name="T19" fmla="*/ 548 h 800"/>
                <a:gd name="T20" fmla="*/ 30 w 478"/>
                <a:gd name="T21" fmla="*/ 593 h 800"/>
                <a:gd name="T22" fmla="*/ 49 w 478"/>
                <a:gd name="T23" fmla="*/ 635 h 800"/>
                <a:gd name="T24" fmla="*/ 72 w 478"/>
                <a:gd name="T25" fmla="*/ 674 h 800"/>
                <a:gd name="T26" fmla="*/ 112 w 478"/>
                <a:gd name="T27" fmla="*/ 686 h 800"/>
                <a:gd name="T28" fmla="*/ 120 w 478"/>
                <a:gd name="T29" fmla="*/ 723 h 800"/>
                <a:gd name="T30" fmla="*/ 151 w 478"/>
                <a:gd name="T31" fmla="*/ 734 h 800"/>
                <a:gd name="T32" fmla="*/ 178 w 478"/>
                <a:gd name="T33" fmla="*/ 723 h 800"/>
                <a:gd name="T34" fmla="*/ 193 w 478"/>
                <a:gd name="T35" fmla="*/ 752 h 800"/>
                <a:gd name="T36" fmla="*/ 235 w 478"/>
                <a:gd name="T37" fmla="*/ 770 h 800"/>
                <a:gd name="T38" fmla="*/ 270 w 478"/>
                <a:gd name="T39" fmla="*/ 785 h 800"/>
                <a:gd name="T40" fmla="*/ 295 w 478"/>
                <a:gd name="T41" fmla="*/ 795 h 800"/>
                <a:gd name="T42" fmla="*/ 288 w 478"/>
                <a:gd name="T43" fmla="*/ 692 h 800"/>
                <a:gd name="T44" fmla="*/ 279 w 478"/>
                <a:gd name="T45" fmla="*/ 566 h 800"/>
                <a:gd name="T46" fmla="*/ 384 w 478"/>
                <a:gd name="T47" fmla="*/ 557 h 800"/>
                <a:gd name="T48" fmla="*/ 459 w 478"/>
                <a:gd name="T49" fmla="*/ 552 h 800"/>
                <a:gd name="T50" fmla="*/ 468 w 478"/>
                <a:gd name="T51" fmla="*/ 473 h 800"/>
                <a:gd name="T52" fmla="*/ 478 w 478"/>
                <a:gd name="T53" fmla="*/ 416 h 800"/>
                <a:gd name="T54" fmla="*/ 460 w 478"/>
                <a:gd name="T55" fmla="*/ 362 h 800"/>
                <a:gd name="T56" fmla="*/ 444 w 478"/>
                <a:gd name="T57" fmla="*/ 276 h 800"/>
                <a:gd name="T58" fmla="*/ 408 w 478"/>
                <a:gd name="T59" fmla="*/ 234 h 800"/>
                <a:gd name="T60" fmla="*/ 378 w 478"/>
                <a:gd name="T61" fmla="*/ 191 h 800"/>
                <a:gd name="T62" fmla="*/ 384 w 478"/>
                <a:gd name="T63" fmla="*/ 155 h 800"/>
                <a:gd name="T64" fmla="*/ 372 w 478"/>
                <a:gd name="T65" fmla="*/ 86 h 800"/>
                <a:gd name="T66" fmla="*/ 354 w 478"/>
                <a:gd name="T67" fmla="*/ 21 h 800"/>
                <a:gd name="T68" fmla="*/ 297 w 478"/>
                <a:gd name="T69" fmla="*/ 29 h 800"/>
                <a:gd name="T70" fmla="*/ 225 w 478"/>
                <a:gd name="T71" fmla="*/ 5 h 800"/>
                <a:gd name="T72" fmla="*/ 163 w 478"/>
                <a:gd name="T73" fmla="*/ 45 h 800"/>
                <a:gd name="T74" fmla="*/ 150 w 478"/>
                <a:gd name="T75" fmla="*/ 9 h 800"/>
                <a:gd name="T76" fmla="*/ 123 w 478"/>
                <a:gd name="T77" fmla="*/ 5 h 800"/>
                <a:gd name="T78" fmla="*/ 85 w 478"/>
                <a:gd name="T79" fmla="*/ 18 h 800"/>
                <a:gd name="T80" fmla="*/ 67 w 478"/>
                <a:gd name="T81" fmla="*/ 51 h 800"/>
                <a:gd name="T82" fmla="*/ 46 w 478"/>
                <a:gd name="T83" fmla="*/ 95 h 8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78"/>
                <a:gd name="T127" fmla="*/ 0 h 800"/>
                <a:gd name="T128" fmla="*/ 478 w 478"/>
                <a:gd name="T129" fmla="*/ 800 h 8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78" h="800">
                  <a:moveTo>
                    <a:pt x="22" y="96"/>
                  </a:moveTo>
                  <a:lnTo>
                    <a:pt x="33" y="117"/>
                  </a:lnTo>
                  <a:lnTo>
                    <a:pt x="39" y="138"/>
                  </a:lnTo>
                  <a:lnTo>
                    <a:pt x="40" y="161"/>
                  </a:lnTo>
                  <a:lnTo>
                    <a:pt x="43" y="194"/>
                  </a:lnTo>
                  <a:lnTo>
                    <a:pt x="57" y="194"/>
                  </a:lnTo>
                  <a:lnTo>
                    <a:pt x="60" y="239"/>
                  </a:lnTo>
                  <a:lnTo>
                    <a:pt x="66" y="278"/>
                  </a:lnTo>
                  <a:lnTo>
                    <a:pt x="73" y="306"/>
                  </a:lnTo>
                  <a:lnTo>
                    <a:pt x="72" y="324"/>
                  </a:lnTo>
                  <a:lnTo>
                    <a:pt x="57" y="342"/>
                  </a:lnTo>
                  <a:lnTo>
                    <a:pt x="37" y="362"/>
                  </a:lnTo>
                  <a:lnTo>
                    <a:pt x="30" y="395"/>
                  </a:lnTo>
                  <a:lnTo>
                    <a:pt x="28" y="432"/>
                  </a:lnTo>
                  <a:lnTo>
                    <a:pt x="24" y="459"/>
                  </a:lnTo>
                  <a:lnTo>
                    <a:pt x="1" y="456"/>
                  </a:lnTo>
                  <a:lnTo>
                    <a:pt x="0" y="480"/>
                  </a:lnTo>
                  <a:lnTo>
                    <a:pt x="18" y="488"/>
                  </a:lnTo>
                  <a:lnTo>
                    <a:pt x="21" y="515"/>
                  </a:lnTo>
                  <a:lnTo>
                    <a:pt x="27" y="548"/>
                  </a:lnTo>
                  <a:lnTo>
                    <a:pt x="25" y="572"/>
                  </a:lnTo>
                  <a:lnTo>
                    <a:pt x="30" y="593"/>
                  </a:lnTo>
                  <a:lnTo>
                    <a:pt x="31" y="621"/>
                  </a:lnTo>
                  <a:lnTo>
                    <a:pt x="49" y="635"/>
                  </a:lnTo>
                  <a:lnTo>
                    <a:pt x="52" y="666"/>
                  </a:lnTo>
                  <a:lnTo>
                    <a:pt x="72" y="674"/>
                  </a:lnTo>
                  <a:lnTo>
                    <a:pt x="88" y="669"/>
                  </a:lnTo>
                  <a:lnTo>
                    <a:pt x="112" y="686"/>
                  </a:lnTo>
                  <a:lnTo>
                    <a:pt x="120" y="702"/>
                  </a:lnTo>
                  <a:lnTo>
                    <a:pt x="120" y="723"/>
                  </a:lnTo>
                  <a:lnTo>
                    <a:pt x="135" y="735"/>
                  </a:lnTo>
                  <a:lnTo>
                    <a:pt x="151" y="734"/>
                  </a:lnTo>
                  <a:lnTo>
                    <a:pt x="162" y="725"/>
                  </a:lnTo>
                  <a:lnTo>
                    <a:pt x="178" y="723"/>
                  </a:lnTo>
                  <a:lnTo>
                    <a:pt x="190" y="735"/>
                  </a:lnTo>
                  <a:lnTo>
                    <a:pt x="193" y="752"/>
                  </a:lnTo>
                  <a:lnTo>
                    <a:pt x="204" y="771"/>
                  </a:lnTo>
                  <a:lnTo>
                    <a:pt x="235" y="770"/>
                  </a:lnTo>
                  <a:lnTo>
                    <a:pt x="243" y="783"/>
                  </a:lnTo>
                  <a:lnTo>
                    <a:pt x="270" y="785"/>
                  </a:lnTo>
                  <a:lnTo>
                    <a:pt x="282" y="800"/>
                  </a:lnTo>
                  <a:lnTo>
                    <a:pt x="295" y="795"/>
                  </a:lnTo>
                  <a:lnTo>
                    <a:pt x="291" y="750"/>
                  </a:lnTo>
                  <a:lnTo>
                    <a:pt x="288" y="692"/>
                  </a:lnTo>
                  <a:lnTo>
                    <a:pt x="283" y="627"/>
                  </a:lnTo>
                  <a:lnTo>
                    <a:pt x="279" y="566"/>
                  </a:lnTo>
                  <a:lnTo>
                    <a:pt x="330" y="560"/>
                  </a:lnTo>
                  <a:lnTo>
                    <a:pt x="384" y="557"/>
                  </a:lnTo>
                  <a:lnTo>
                    <a:pt x="438" y="558"/>
                  </a:lnTo>
                  <a:lnTo>
                    <a:pt x="459" y="552"/>
                  </a:lnTo>
                  <a:lnTo>
                    <a:pt x="465" y="510"/>
                  </a:lnTo>
                  <a:lnTo>
                    <a:pt x="468" y="473"/>
                  </a:lnTo>
                  <a:lnTo>
                    <a:pt x="469" y="449"/>
                  </a:lnTo>
                  <a:lnTo>
                    <a:pt x="478" y="416"/>
                  </a:lnTo>
                  <a:lnTo>
                    <a:pt x="472" y="387"/>
                  </a:lnTo>
                  <a:lnTo>
                    <a:pt x="460" y="362"/>
                  </a:lnTo>
                  <a:lnTo>
                    <a:pt x="442" y="348"/>
                  </a:lnTo>
                  <a:lnTo>
                    <a:pt x="444" y="276"/>
                  </a:lnTo>
                  <a:lnTo>
                    <a:pt x="430" y="257"/>
                  </a:lnTo>
                  <a:lnTo>
                    <a:pt x="408" y="234"/>
                  </a:lnTo>
                  <a:lnTo>
                    <a:pt x="393" y="206"/>
                  </a:lnTo>
                  <a:lnTo>
                    <a:pt x="378" y="191"/>
                  </a:lnTo>
                  <a:lnTo>
                    <a:pt x="376" y="168"/>
                  </a:lnTo>
                  <a:lnTo>
                    <a:pt x="384" y="155"/>
                  </a:lnTo>
                  <a:lnTo>
                    <a:pt x="379" y="122"/>
                  </a:lnTo>
                  <a:lnTo>
                    <a:pt x="372" y="86"/>
                  </a:lnTo>
                  <a:lnTo>
                    <a:pt x="366" y="50"/>
                  </a:lnTo>
                  <a:lnTo>
                    <a:pt x="354" y="21"/>
                  </a:lnTo>
                  <a:lnTo>
                    <a:pt x="339" y="29"/>
                  </a:lnTo>
                  <a:lnTo>
                    <a:pt x="297" y="29"/>
                  </a:lnTo>
                  <a:lnTo>
                    <a:pt x="271" y="0"/>
                  </a:lnTo>
                  <a:lnTo>
                    <a:pt x="225" y="5"/>
                  </a:lnTo>
                  <a:lnTo>
                    <a:pt x="201" y="44"/>
                  </a:lnTo>
                  <a:lnTo>
                    <a:pt x="163" y="45"/>
                  </a:lnTo>
                  <a:lnTo>
                    <a:pt x="156" y="26"/>
                  </a:lnTo>
                  <a:lnTo>
                    <a:pt x="150" y="9"/>
                  </a:lnTo>
                  <a:lnTo>
                    <a:pt x="135" y="3"/>
                  </a:lnTo>
                  <a:lnTo>
                    <a:pt x="123" y="5"/>
                  </a:lnTo>
                  <a:lnTo>
                    <a:pt x="103" y="11"/>
                  </a:lnTo>
                  <a:lnTo>
                    <a:pt x="85" y="18"/>
                  </a:lnTo>
                  <a:lnTo>
                    <a:pt x="78" y="32"/>
                  </a:lnTo>
                  <a:lnTo>
                    <a:pt x="67" y="51"/>
                  </a:lnTo>
                  <a:lnTo>
                    <a:pt x="64" y="75"/>
                  </a:lnTo>
                  <a:lnTo>
                    <a:pt x="46" y="95"/>
                  </a:lnTo>
                  <a:lnTo>
                    <a:pt x="22" y="96"/>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22" name="Freeform 20"/>
            <p:cNvSpPr>
              <a:spLocks/>
            </p:cNvSpPr>
            <p:nvPr/>
          </p:nvSpPr>
          <p:spPr bwMode="auto">
            <a:xfrm>
              <a:off x="770" y="1854"/>
              <a:ext cx="460" cy="511"/>
            </a:xfrm>
            <a:custGeom>
              <a:avLst/>
              <a:gdLst>
                <a:gd name="T0" fmla="*/ 0 w 570"/>
                <a:gd name="T1" fmla="*/ 168 h 642"/>
                <a:gd name="T2" fmla="*/ 101 w 570"/>
                <a:gd name="T3" fmla="*/ 161 h 642"/>
                <a:gd name="T4" fmla="*/ 153 w 570"/>
                <a:gd name="T5" fmla="*/ 161 h 642"/>
                <a:gd name="T6" fmla="*/ 218 w 570"/>
                <a:gd name="T7" fmla="*/ 158 h 642"/>
                <a:gd name="T8" fmla="*/ 368 w 570"/>
                <a:gd name="T9" fmla="*/ 147 h 642"/>
                <a:gd name="T10" fmla="*/ 366 w 570"/>
                <a:gd name="T11" fmla="*/ 3 h 642"/>
                <a:gd name="T12" fmla="*/ 566 w 570"/>
                <a:gd name="T13" fmla="*/ 0 h 642"/>
                <a:gd name="T14" fmla="*/ 570 w 570"/>
                <a:gd name="T15" fmla="*/ 642 h 642"/>
                <a:gd name="T16" fmla="*/ 552 w 570"/>
                <a:gd name="T17" fmla="*/ 632 h 642"/>
                <a:gd name="T18" fmla="*/ 527 w 570"/>
                <a:gd name="T19" fmla="*/ 611 h 642"/>
                <a:gd name="T20" fmla="*/ 504 w 570"/>
                <a:gd name="T21" fmla="*/ 591 h 642"/>
                <a:gd name="T22" fmla="*/ 479 w 570"/>
                <a:gd name="T23" fmla="*/ 567 h 642"/>
                <a:gd name="T24" fmla="*/ 449 w 570"/>
                <a:gd name="T25" fmla="*/ 554 h 642"/>
                <a:gd name="T26" fmla="*/ 419 w 570"/>
                <a:gd name="T27" fmla="*/ 548 h 642"/>
                <a:gd name="T28" fmla="*/ 389 w 570"/>
                <a:gd name="T29" fmla="*/ 546 h 642"/>
                <a:gd name="T30" fmla="*/ 354 w 570"/>
                <a:gd name="T31" fmla="*/ 548 h 642"/>
                <a:gd name="T32" fmla="*/ 327 w 570"/>
                <a:gd name="T33" fmla="*/ 554 h 642"/>
                <a:gd name="T34" fmla="*/ 303 w 570"/>
                <a:gd name="T35" fmla="*/ 572 h 642"/>
                <a:gd name="T36" fmla="*/ 285 w 570"/>
                <a:gd name="T37" fmla="*/ 555 h 642"/>
                <a:gd name="T38" fmla="*/ 254 w 570"/>
                <a:gd name="T39" fmla="*/ 555 h 642"/>
                <a:gd name="T40" fmla="*/ 218 w 570"/>
                <a:gd name="T41" fmla="*/ 554 h 642"/>
                <a:gd name="T42" fmla="*/ 201 w 570"/>
                <a:gd name="T43" fmla="*/ 527 h 642"/>
                <a:gd name="T44" fmla="*/ 174 w 570"/>
                <a:gd name="T45" fmla="*/ 521 h 642"/>
                <a:gd name="T46" fmla="*/ 146 w 570"/>
                <a:gd name="T47" fmla="*/ 515 h 642"/>
                <a:gd name="T48" fmla="*/ 128 w 570"/>
                <a:gd name="T49" fmla="*/ 498 h 642"/>
                <a:gd name="T50" fmla="*/ 116 w 570"/>
                <a:gd name="T51" fmla="*/ 479 h 642"/>
                <a:gd name="T52" fmla="*/ 93 w 570"/>
                <a:gd name="T53" fmla="*/ 477 h 642"/>
                <a:gd name="T54" fmla="*/ 68 w 570"/>
                <a:gd name="T55" fmla="*/ 464 h 642"/>
                <a:gd name="T56" fmla="*/ 72 w 570"/>
                <a:gd name="T57" fmla="*/ 441 h 642"/>
                <a:gd name="T58" fmla="*/ 84 w 570"/>
                <a:gd name="T59" fmla="*/ 422 h 642"/>
                <a:gd name="T60" fmla="*/ 81 w 570"/>
                <a:gd name="T61" fmla="*/ 399 h 642"/>
                <a:gd name="T62" fmla="*/ 17 w 570"/>
                <a:gd name="T63" fmla="*/ 398 h 642"/>
                <a:gd name="T64" fmla="*/ 8 w 570"/>
                <a:gd name="T65" fmla="*/ 246 h 642"/>
                <a:gd name="T66" fmla="*/ 0 w 570"/>
                <a:gd name="T67" fmla="*/ 168 h 6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70"/>
                <a:gd name="T103" fmla="*/ 0 h 642"/>
                <a:gd name="T104" fmla="*/ 570 w 570"/>
                <a:gd name="T105" fmla="*/ 642 h 6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70" h="642">
                  <a:moveTo>
                    <a:pt x="0" y="168"/>
                  </a:moveTo>
                  <a:lnTo>
                    <a:pt x="101" y="161"/>
                  </a:lnTo>
                  <a:lnTo>
                    <a:pt x="153" y="161"/>
                  </a:lnTo>
                  <a:lnTo>
                    <a:pt x="218" y="158"/>
                  </a:lnTo>
                  <a:lnTo>
                    <a:pt x="368" y="147"/>
                  </a:lnTo>
                  <a:lnTo>
                    <a:pt x="366" y="3"/>
                  </a:lnTo>
                  <a:lnTo>
                    <a:pt x="566" y="0"/>
                  </a:lnTo>
                  <a:lnTo>
                    <a:pt x="570" y="642"/>
                  </a:lnTo>
                  <a:lnTo>
                    <a:pt x="552" y="632"/>
                  </a:lnTo>
                  <a:lnTo>
                    <a:pt x="527" y="611"/>
                  </a:lnTo>
                  <a:lnTo>
                    <a:pt x="504" y="591"/>
                  </a:lnTo>
                  <a:lnTo>
                    <a:pt x="479" y="567"/>
                  </a:lnTo>
                  <a:lnTo>
                    <a:pt x="449" y="554"/>
                  </a:lnTo>
                  <a:lnTo>
                    <a:pt x="419" y="548"/>
                  </a:lnTo>
                  <a:lnTo>
                    <a:pt x="389" y="546"/>
                  </a:lnTo>
                  <a:lnTo>
                    <a:pt x="354" y="548"/>
                  </a:lnTo>
                  <a:lnTo>
                    <a:pt x="327" y="554"/>
                  </a:lnTo>
                  <a:lnTo>
                    <a:pt x="303" y="572"/>
                  </a:lnTo>
                  <a:lnTo>
                    <a:pt x="285" y="555"/>
                  </a:lnTo>
                  <a:lnTo>
                    <a:pt x="254" y="555"/>
                  </a:lnTo>
                  <a:lnTo>
                    <a:pt x="218" y="554"/>
                  </a:lnTo>
                  <a:lnTo>
                    <a:pt x="201" y="527"/>
                  </a:lnTo>
                  <a:lnTo>
                    <a:pt x="174" y="521"/>
                  </a:lnTo>
                  <a:lnTo>
                    <a:pt x="146" y="515"/>
                  </a:lnTo>
                  <a:lnTo>
                    <a:pt x="128" y="498"/>
                  </a:lnTo>
                  <a:lnTo>
                    <a:pt x="116" y="479"/>
                  </a:lnTo>
                  <a:lnTo>
                    <a:pt x="93" y="477"/>
                  </a:lnTo>
                  <a:lnTo>
                    <a:pt x="68" y="464"/>
                  </a:lnTo>
                  <a:lnTo>
                    <a:pt x="72" y="441"/>
                  </a:lnTo>
                  <a:lnTo>
                    <a:pt x="84" y="422"/>
                  </a:lnTo>
                  <a:lnTo>
                    <a:pt x="81" y="399"/>
                  </a:lnTo>
                  <a:lnTo>
                    <a:pt x="17" y="398"/>
                  </a:lnTo>
                  <a:lnTo>
                    <a:pt x="8" y="246"/>
                  </a:lnTo>
                  <a:lnTo>
                    <a:pt x="0" y="168"/>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23" name="Freeform 21"/>
            <p:cNvSpPr>
              <a:spLocks/>
            </p:cNvSpPr>
            <p:nvPr/>
          </p:nvSpPr>
          <p:spPr bwMode="auto">
            <a:xfrm>
              <a:off x="831" y="1503"/>
              <a:ext cx="242" cy="478"/>
            </a:xfrm>
            <a:custGeom>
              <a:avLst/>
              <a:gdLst>
                <a:gd name="T0" fmla="*/ 0 w 298"/>
                <a:gd name="T1" fmla="*/ 9 h 600"/>
                <a:gd name="T2" fmla="*/ 91 w 298"/>
                <a:gd name="T3" fmla="*/ 9 h 600"/>
                <a:gd name="T4" fmla="*/ 109 w 298"/>
                <a:gd name="T5" fmla="*/ 30 h 600"/>
                <a:gd name="T6" fmla="*/ 130 w 298"/>
                <a:gd name="T7" fmla="*/ 3 h 600"/>
                <a:gd name="T8" fmla="*/ 166 w 298"/>
                <a:gd name="T9" fmla="*/ 0 h 600"/>
                <a:gd name="T10" fmla="*/ 184 w 298"/>
                <a:gd name="T11" fmla="*/ 0 h 600"/>
                <a:gd name="T12" fmla="*/ 210 w 298"/>
                <a:gd name="T13" fmla="*/ 6 h 600"/>
                <a:gd name="T14" fmla="*/ 231 w 298"/>
                <a:gd name="T15" fmla="*/ 18 h 600"/>
                <a:gd name="T16" fmla="*/ 253 w 298"/>
                <a:gd name="T17" fmla="*/ 47 h 600"/>
                <a:gd name="T18" fmla="*/ 265 w 298"/>
                <a:gd name="T19" fmla="*/ 62 h 600"/>
                <a:gd name="T20" fmla="*/ 292 w 298"/>
                <a:gd name="T21" fmla="*/ 63 h 600"/>
                <a:gd name="T22" fmla="*/ 295 w 298"/>
                <a:gd name="T23" fmla="*/ 101 h 600"/>
                <a:gd name="T24" fmla="*/ 298 w 298"/>
                <a:gd name="T25" fmla="*/ 135 h 600"/>
                <a:gd name="T26" fmla="*/ 292 w 298"/>
                <a:gd name="T27" fmla="*/ 168 h 600"/>
                <a:gd name="T28" fmla="*/ 282 w 298"/>
                <a:gd name="T29" fmla="*/ 186 h 600"/>
                <a:gd name="T30" fmla="*/ 271 w 298"/>
                <a:gd name="T31" fmla="*/ 215 h 600"/>
                <a:gd name="T32" fmla="*/ 280 w 298"/>
                <a:gd name="T33" fmla="*/ 230 h 600"/>
                <a:gd name="T34" fmla="*/ 280 w 298"/>
                <a:gd name="T35" fmla="*/ 324 h 600"/>
                <a:gd name="T36" fmla="*/ 288 w 298"/>
                <a:gd name="T37" fmla="*/ 350 h 600"/>
                <a:gd name="T38" fmla="*/ 288 w 298"/>
                <a:gd name="T39" fmla="*/ 443 h 600"/>
                <a:gd name="T40" fmla="*/ 292 w 298"/>
                <a:gd name="T41" fmla="*/ 588 h 600"/>
                <a:gd name="T42" fmla="*/ 106 w 298"/>
                <a:gd name="T43" fmla="*/ 600 h 600"/>
                <a:gd name="T44" fmla="*/ 114 w 298"/>
                <a:gd name="T45" fmla="*/ 497 h 600"/>
                <a:gd name="T46" fmla="*/ 124 w 298"/>
                <a:gd name="T47" fmla="*/ 461 h 600"/>
                <a:gd name="T48" fmla="*/ 117 w 298"/>
                <a:gd name="T49" fmla="*/ 435 h 600"/>
                <a:gd name="T50" fmla="*/ 106 w 298"/>
                <a:gd name="T51" fmla="*/ 407 h 600"/>
                <a:gd name="T52" fmla="*/ 88 w 298"/>
                <a:gd name="T53" fmla="*/ 396 h 600"/>
                <a:gd name="T54" fmla="*/ 90 w 298"/>
                <a:gd name="T55" fmla="*/ 321 h 600"/>
                <a:gd name="T56" fmla="*/ 73 w 298"/>
                <a:gd name="T57" fmla="*/ 302 h 600"/>
                <a:gd name="T58" fmla="*/ 57 w 298"/>
                <a:gd name="T59" fmla="*/ 281 h 600"/>
                <a:gd name="T60" fmla="*/ 40 w 298"/>
                <a:gd name="T61" fmla="*/ 258 h 600"/>
                <a:gd name="T62" fmla="*/ 25 w 298"/>
                <a:gd name="T63" fmla="*/ 239 h 600"/>
                <a:gd name="T64" fmla="*/ 22 w 298"/>
                <a:gd name="T65" fmla="*/ 218 h 600"/>
                <a:gd name="T66" fmla="*/ 31 w 298"/>
                <a:gd name="T67" fmla="*/ 192 h 600"/>
                <a:gd name="T68" fmla="*/ 12 w 298"/>
                <a:gd name="T69" fmla="*/ 104 h 600"/>
                <a:gd name="T70" fmla="*/ 6 w 298"/>
                <a:gd name="T71" fmla="*/ 84 h 600"/>
                <a:gd name="T72" fmla="*/ 0 w 298"/>
                <a:gd name="T73" fmla="*/ 71 h 600"/>
                <a:gd name="T74" fmla="*/ 0 w 298"/>
                <a:gd name="T75" fmla="*/ 9 h 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8"/>
                <a:gd name="T115" fmla="*/ 0 h 600"/>
                <a:gd name="T116" fmla="*/ 298 w 298"/>
                <a:gd name="T117" fmla="*/ 600 h 6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8" h="600">
                  <a:moveTo>
                    <a:pt x="0" y="9"/>
                  </a:moveTo>
                  <a:lnTo>
                    <a:pt x="91" y="9"/>
                  </a:lnTo>
                  <a:lnTo>
                    <a:pt x="109" y="30"/>
                  </a:lnTo>
                  <a:lnTo>
                    <a:pt x="130" y="3"/>
                  </a:lnTo>
                  <a:lnTo>
                    <a:pt x="166" y="0"/>
                  </a:lnTo>
                  <a:lnTo>
                    <a:pt x="184" y="0"/>
                  </a:lnTo>
                  <a:lnTo>
                    <a:pt x="210" y="6"/>
                  </a:lnTo>
                  <a:lnTo>
                    <a:pt x="231" y="18"/>
                  </a:lnTo>
                  <a:lnTo>
                    <a:pt x="253" y="47"/>
                  </a:lnTo>
                  <a:lnTo>
                    <a:pt x="265" y="62"/>
                  </a:lnTo>
                  <a:lnTo>
                    <a:pt x="292" y="63"/>
                  </a:lnTo>
                  <a:lnTo>
                    <a:pt x="295" y="101"/>
                  </a:lnTo>
                  <a:lnTo>
                    <a:pt x="298" y="135"/>
                  </a:lnTo>
                  <a:lnTo>
                    <a:pt x="292" y="168"/>
                  </a:lnTo>
                  <a:lnTo>
                    <a:pt x="282" y="186"/>
                  </a:lnTo>
                  <a:lnTo>
                    <a:pt x="271" y="215"/>
                  </a:lnTo>
                  <a:lnTo>
                    <a:pt x="280" y="230"/>
                  </a:lnTo>
                  <a:lnTo>
                    <a:pt x="280" y="324"/>
                  </a:lnTo>
                  <a:lnTo>
                    <a:pt x="288" y="350"/>
                  </a:lnTo>
                  <a:lnTo>
                    <a:pt x="288" y="443"/>
                  </a:lnTo>
                  <a:lnTo>
                    <a:pt x="292" y="588"/>
                  </a:lnTo>
                  <a:lnTo>
                    <a:pt x="106" y="600"/>
                  </a:lnTo>
                  <a:lnTo>
                    <a:pt x="114" y="497"/>
                  </a:lnTo>
                  <a:lnTo>
                    <a:pt x="124" y="461"/>
                  </a:lnTo>
                  <a:lnTo>
                    <a:pt x="117" y="435"/>
                  </a:lnTo>
                  <a:lnTo>
                    <a:pt x="106" y="407"/>
                  </a:lnTo>
                  <a:lnTo>
                    <a:pt x="88" y="396"/>
                  </a:lnTo>
                  <a:lnTo>
                    <a:pt x="90" y="321"/>
                  </a:lnTo>
                  <a:lnTo>
                    <a:pt x="73" y="302"/>
                  </a:lnTo>
                  <a:lnTo>
                    <a:pt x="57" y="281"/>
                  </a:lnTo>
                  <a:lnTo>
                    <a:pt x="40" y="258"/>
                  </a:lnTo>
                  <a:lnTo>
                    <a:pt x="25" y="239"/>
                  </a:lnTo>
                  <a:lnTo>
                    <a:pt x="22" y="218"/>
                  </a:lnTo>
                  <a:lnTo>
                    <a:pt x="31" y="192"/>
                  </a:lnTo>
                  <a:lnTo>
                    <a:pt x="12" y="104"/>
                  </a:lnTo>
                  <a:lnTo>
                    <a:pt x="6" y="84"/>
                  </a:lnTo>
                  <a:lnTo>
                    <a:pt x="0" y="71"/>
                  </a:lnTo>
                  <a:lnTo>
                    <a:pt x="0" y="9"/>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24" name="Freeform 22"/>
            <p:cNvSpPr>
              <a:spLocks/>
            </p:cNvSpPr>
            <p:nvPr/>
          </p:nvSpPr>
          <p:spPr bwMode="auto">
            <a:xfrm>
              <a:off x="480" y="2020"/>
              <a:ext cx="313" cy="582"/>
            </a:xfrm>
            <a:custGeom>
              <a:avLst/>
              <a:gdLst>
                <a:gd name="T0" fmla="*/ 91 w 387"/>
                <a:gd name="T1" fmla="*/ 14 h 732"/>
                <a:gd name="T2" fmla="*/ 55 w 387"/>
                <a:gd name="T3" fmla="*/ 57 h 732"/>
                <a:gd name="T4" fmla="*/ 30 w 387"/>
                <a:gd name="T5" fmla="*/ 96 h 732"/>
                <a:gd name="T6" fmla="*/ 40 w 387"/>
                <a:gd name="T7" fmla="*/ 141 h 732"/>
                <a:gd name="T8" fmla="*/ 40 w 387"/>
                <a:gd name="T9" fmla="*/ 197 h 732"/>
                <a:gd name="T10" fmla="*/ 46 w 387"/>
                <a:gd name="T11" fmla="*/ 218 h 732"/>
                <a:gd name="T12" fmla="*/ 45 w 387"/>
                <a:gd name="T13" fmla="*/ 252 h 732"/>
                <a:gd name="T14" fmla="*/ 64 w 387"/>
                <a:gd name="T15" fmla="*/ 293 h 732"/>
                <a:gd name="T16" fmla="*/ 82 w 387"/>
                <a:gd name="T17" fmla="*/ 342 h 732"/>
                <a:gd name="T18" fmla="*/ 84 w 387"/>
                <a:gd name="T19" fmla="*/ 384 h 732"/>
                <a:gd name="T20" fmla="*/ 49 w 387"/>
                <a:gd name="T21" fmla="*/ 399 h 732"/>
                <a:gd name="T22" fmla="*/ 25 w 387"/>
                <a:gd name="T23" fmla="*/ 429 h 732"/>
                <a:gd name="T24" fmla="*/ 39 w 387"/>
                <a:gd name="T25" fmla="*/ 465 h 732"/>
                <a:gd name="T26" fmla="*/ 24 w 387"/>
                <a:gd name="T27" fmla="*/ 509 h 732"/>
                <a:gd name="T28" fmla="*/ 7 w 387"/>
                <a:gd name="T29" fmla="*/ 537 h 732"/>
                <a:gd name="T30" fmla="*/ 22 w 387"/>
                <a:gd name="T31" fmla="*/ 567 h 732"/>
                <a:gd name="T32" fmla="*/ 1 w 387"/>
                <a:gd name="T33" fmla="*/ 596 h 732"/>
                <a:gd name="T34" fmla="*/ 25 w 387"/>
                <a:gd name="T35" fmla="*/ 618 h 732"/>
                <a:gd name="T36" fmla="*/ 12 w 387"/>
                <a:gd name="T37" fmla="*/ 653 h 732"/>
                <a:gd name="T38" fmla="*/ 3 w 387"/>
                <a:gd name="T39" fmla="*/ 710 h 732"/>
                <a:gd name="T40" fmla="*/ 49 w 387"/>
                <a:gd name="T41" fmla="*/ 725 h 732"/>
                <a:gd name="T42" fmla="*/ 105 w 387"/>
                <a:gd name="T43" fmla="*/ 726 h 732"/>
                <a:gd name="T44" fmla="*/ 127 w 387"/>
                <a:gd name="T45" fmla="*/ 668 h 732"/>
                <a:gd name="T46" fmla="*/ 174 w 387"/>
                <a:gd name="T47" fmla="*/ 633 h 732"/>
                <a:gd name="T48" fmla="*/ 195 w 387"/>
                <a:gd name="T49" fmla="*/ 578 h 732"/>
                <a:gd name="T50" fmla="*/ 229 w 387"/>
                <a:gd name="T51" fmla="*/ 548 h 732"/>
                <a:gd name="T52" fmla="*/ 283 w 387"/>
                <a:gd name="T53" fmla="*/ 503 h 732"/>
                <a:gd name="T54" fmla="*/ 318 w 387"/>
                <a:gd name="T55" fmla="*/ 479 h 732"/>
                <a:gd name="T56" fmla="*/ 324 w 387"/>
                <a:gd name="T57" fmla="*/ 438 h 732"/>
                <a:gd name="T58" fmla="*/ 375 w 387"/>
                <a:gd name="T59" fmla="*/ 392 h 732"/>
                <a:gd name="T60" fmla="*/ 387 w 387"/>
                <a:gd name="T61" fmla="*/ 336 h 732"/>
                <a:gd name="T62" fmla="*/ 384 w 387"/>
                <a:gd name="T63" fmla="*/ 284 h 732"/>
                <a:gd name="T64" fmla="*/ 376 w 387"/>
                <a:gd name="T65" fmla="*/ 225 h 732"/>
                <a:gd name="T66" fmla="*/ 361 w 387"/>
                <a:gd name="T67" fmla="*/ 197 h 732"/>
                <a:gd name="T68" fmla="*/ 324 w 387"/>
                <a:gd name="T69" fmla="*/ 182 h 732"/>
                <a:gd name="T70" fmla="*/ 285 w 387"/>
                <a:gd name="T71" fmla="*/ 168 h 732"/>
                <a:gd name="T72" fmla="*/ 270 w 387"/>
                <a:gd name="T73" fmla="*/ 128 h 732"/>
                <a:gd name="T74" fmla="*/ 244 w 387"/>
                <a:gd name="T75" fmla="*/ 123 h 732"/>
                <a:gd name="T76" fmla="*/ 219 w 387"/>
                <a:gd name="T77" fmla="*/ 135 h 732"/>
                <a:gd name="T78" fmla="*/ 199 w 387"/>
                <a:gd name="T79" fmla="*/ 98 h 732"/>
                <a:gd name="T80" fmla="*/ 180 w 387"/>
                <a:gd name="T81" fmla="*/ 72 h 732"/>
                <a:gd name="T82" fmla="*/ 153 w 387"/>
                <a:gd name="T83" fmla="*/ 71 h 732"/>
                <a:gd name="T84" fmla="*/ 129 w 387"/>
                <a:gd name="T85" fmla="*/ 54 h 732"/>
                <a:gd name="T86" fmla="*/ 111 w 387"/>
                <a:gd name="T87" fmla="*/ 17 h 7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7"/>
                <a:gd name="T133" fmla="*/ 0 h 732"/>
                <a:gd name="T134" fmla="*/ 387 w 387"/>
                <a:gd name="T135" fmla="*/ 732 h 7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7" h="732">
                  <a:moveTo>
                    <a:pt x="109" y="0"/>
                  </a:moveTo>
                  <a:lnTo>
                    <a:pt x="91" y="14"/>
                  </a:lnTo>
                  <a:lnTo>
                    <a:pt x="69" y="30"/>
                  </a:lnTo>
                  <a:lnTo>
                    <a:pt x="55" y="57"/>
                  </a:lnTo>
                  <a:lnTo>
                    <a:pt x="40" y="75"/>
                  </a:lnTo>
                  <a:lnTo>
                    <a:pt x="30" y="96"/>
                  </a:lnTo>
                  <a:lnTo>
                    <a:pt x="39" y="113"/>
                  </a:lnTo>
                  <a:lnTo>
                    <a:pt x="40" y="141"/>
                  </a:lnTo>
                  <a:lnTo>
                    <a:pt x="42" y="168"/>
                  </a:lnTo>
                  <a:lnTo>
                    <a:pt x="40" y="197"/>
                  </a:lnTo>
                  <a:lnTo>
                    <a:pt x="52" y="204"/>
                  </a:lnTo>
                  <a:lnTo>
                    <a:pt x="46" y="218"/>
                  </a:lnTo>
                  <a:lnTo>
                    <a:pt x="40" y="234"/>
                  </a:lnTo>
                  <a:lnTo>
                    <a:pt x="45" y="252"/>
                  </a:lnTo>
                  <a:lnTo>
                    <a:pt x="54" y="270"/>
                  </a:lnTo>
                  <a:lnTo>
                    <a:pt x="64" y="293"/>
                  </a:lnTo>
                  <a:lnTo>
                    <a:pt x="73" y="318"/>
                  </a:lnTo>
                  <a:lnTo>
                    <a:pt x="82" y="342"/>
                  </a:lnTo>
                  <a:lnTo>
                    <a:pt x="87" y="365"/>
                  </a:lnTo>
                  <a:lnTo>
                    <a:pt x="84" y="384"/>
                  </a:lnTo>
                  <a:lnTo>
                    <a:pt x="69" y="396"/>
                  </a:lnTo>
                  <a:lnTo>
                    <a:pt x="49" y="399"/>
                  </a:lnTo>
                  <a:lnTo>
                    <a:pt x="36" y="410"/>
                  </a:lnTo>
                  <a:lnTo>
                    <a:pt x="25" y="429"/>
                  </a:lnTo>
                  <a:lnTo>
                    <a:pt x="34" y="447"/>
                  </a:lnTo>
                  <a:lnTo>
                    <a:pt x="39" y="465"/>
                  </a:lnTo>
                  <a:lnTo>
                    <a:pt x="34" y="492"/>
                  </a:lnTo>
                  <a:lnTo>
                    <a:pt x="24" y="509"/>
                  </a:lnTo>
                  <a:lnTo>
                    <a:pt x="4" y="519"/>
                  </a:lnTo>
                  <a:lnTo>
                    <a:pt x="7" y="537"/>
                  </a:lnTo>
                  <a:lnTo>
                    <a:pt x="21" y="551"/>
                  </a:lnTo>
                  <a:lnTo>
                    <a:pt x="22" y="567"/>
                  </a:lnTo>
                  <a:lnTo>
                    <a:pt x="18" y="588"/>
                  </a:lnTo>
                  <a:lnTo>
                    <a:pt x="1" y="596"/>
                  </a:lnTo>
                  <a:lnTo>
                    <a:pt x="4" y="618"/>
                  </a:lnTo>
                  <a:lnTo>
                    <a:pt x="25" y="618"/>
                  </a:lnTo>
                  <a:lnTo>
                    <a:pt x="25" y="638"/>
                  </a:lnTo>
                  <a:lnTo>
                    <a:pt x="12" y="653"/>
                  </a:lnTo>
                  <a:lnTo>
                    <a:pt x="0" y="678"/>
                  </a:lnTo>
                  <a:lnTo>
                    <a:pt x="3" y="710"/>
                  </a:lnTo>
                  <a:lnTo>
                    <a:pt x="21" y="732"/>
                  </a:lnTo>
                  <a:lnTo>
                    <a:pt x="49" y="725"/>
                  </a:lnTo>
                  <a:lnTo>
                    <a:pt x="79" y="723"/>
                  </a:lnTo>
                  <a:lnTo>
                    <a:pt x="105" y="726"/>
                  </a:lnTo>
                  <a:lnTo>
                    <a:pt x="108" y="683"/>
                  </a:lnTo>
                  <a:lnTo>
                    <a:pt x="127" y="668"/>
                  </a:lnTo>
                  <a:lnTo>
                    <a:pt x="151" y="650"/>
                  </a:lnTo>
                  <a:lnTo>
                    <a:pt x="174" y="633"/>
                  </a:lnTo>
                  <a:lnTo>
                    <a:pt x="192" y="612"/>
                  </a:lnTo>
                  <a:lnTo>
                    <a:pt x="195" y="578"/>
                  </a:lnTo>
                  <a:lnTo>
                    <a:pt x="201" y="554"/>
                  </a:lnTo>
                  <a:lnTo>
                    <a:pt x="229" y="548"/>
                  </a:lnTo>
                  <a:lnTo>
                    <a:pt x="259" y="530"/>
                  </a:lnTo>
                  <a:lnTo>
                    <a:pt x="283" y="503"/>
                  </a:lnTo>
                  <a:lnTo>
                    <a:pt x="301" y="489"/>
                  </a:lnTo>
                  <a:lnTo>
                    <a:pt x="318" y="479"/>
                  </a:lnTo>
                  <a:lnTo>
                    <a:pt x="324" y="456"/>
                  </a:lnTo>
                  <a:lnTo>
                    <a:pt x="324" y="438"/>
                  </a:lnTo>
                  <a:lnTo>
                    <a:pt x="348" y="416"/>
                  </a:lnTo>
                  <a:lnTo>
                    <a:pt x="375" y="392"/>
                  </a:lnTo>
                  <a:lnTo>
                    <a:pt x="385" y="366"/>
                  </a:lnTo>
                  <a:lnTo>
                    <a:pt x="387" y="336"/>
                  </a:lnTo>
                  <a:lnTo>
                    <a:pt x="385" y="311"/>
                  </a:lnTo>
                  <a:lnTo>
                    <a:pt x="384" y="284"/>
                  </a:lnTo>
                  <a:lnTo>
                    <a:pt x="376" y="251"/>
                  </a:lnTo>
                  <a:lnTo>
                    <a:pt x="376" y="225"/>
                  </a:lnTo>
                  <a:lnTo>
                    <a:pt x="375" y="194"/>
                  </a:lnTo>
                  <a:lnTo>
                    <a:pt x="361" y="197"/>
                  </a:lnTo>
                  <a:lnTo>
                    <a:pt x="348" y="179"/>
                  </a:lnTo>
                  <a:lnTo>
                    <a:pt x="324" y="182"/>
                  </a:lnTo>
                  <a:lnTo>
                    <a:pt x="318" y="167"/>
                  </a:lnTo>
                  <a:lnTo>
                    <a:pt x="285" y="168"/>
                  </a:lnTo>
                  <a:lnTo>
                    <a:pt x="273" y="146"/>
                  </a:lnTo>
                  <a:lnTo>
                    <a:pt x="270" y="128"/>
                  </a:lnTo>
                  <a:lnTo>
                    <a:pt x="258" y="120"/>
                  </a:lnTo>
                  <a:lnTo>
                    <a:pt x="244" y="123"/>
                  </a:lnTo>
                  <a:lnTo>
                    <a:pt x="231" y="134"/>
                  </a:lnTo>
                  <a:lnTo>
                    <a:pt x="219" y="135"/>
                  </a:lnTo>
                  <a:lnTo>
                    <a:pt x="201" y="120"/>
                  </a:lnTo>
                  <a:lnTo>
                    <a:pt x="199" y="98"/>
                  </a:lnTo>
                  <a:lnTo>
                    <a:pt x="190" y="83"/>
                  </a:lnTo>
                  <a:lnTo>
                    <a:pt x="180" y="72"/>
                  </a:lnTo>
                  <a:lnTo>
                    <a:pt x="165" y="68"/>
                  </a:lnTo>
                  <a:lnTo>
                    <a:pt x="153" y="71"/>
                  </a:lnTo>
                  <a:lnTo>
                    <a:pt x="139" y="68"/>
                  </a:lnTo>
                  <a:lnTo>
                    <a:pt x="129" y="54"/>
                  </a:lnTo>
                  <a:lnTo>
                    <a:pt x="127" y="32"/>
                  </a:lnTo>
                  <a:lnTo>
                    <a:pt x="111" y="17"/>
                  </a:lnTo>
                  <a:lnTo>
                    <a:pt x="109" y="0"/>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25" name="Freeform 23"/>
            <p:cNvSpPr>
              <a:spLocks/>
            </p:cNvSpPr>
            <p:nvPr/>
          </p:nvSpPr>
          <p:spPr bwMode="auto">
            <a:xfrm>
              <a:off x="492" y="2171"/>
              <a:ext cx="781" cy="538"/>
            </a:xfrm>
            <a:custGeom>
              <a:avLst/>
              <a:gdLst>
                <a:gd name="T0" fmla="*/ 457 w 966"/>
                <a:gd name="T1" fmla="*/ 81 h 676"/>
                <a:gd name="T2" fmla="*/ 492 w 966"/>
                <a:gd name="T3" fmla="*/ 117 h 676"/>
                <a:gd name="T4" fmla="*/ 538 w 966"/>
                <a:gd name="T5" fmla="*/ 126 h 676"/>
                <a:gd name="T6" fmla="*/ 627 w 966"/>
                <a:gd name="T7" fmla="*/ 157 h 676"/>
                <a:gd name="T8" fmla="*/ 673 w 966"/>
                <a:gd name="T9" fmla="*/ 153 h 676"/>
                <a:gd name="T10" fmla="*/ 756 w 966"/>
                <a:gd name="T11" fmla="*/ 150 h 676"/>
                <a:gd name="T12" fmla="*/ 813 w 966"/>
                <a:gd name="T13" fmla="*/ 165 h 676"/>
                <a:gd name="T14" fmla="*/ 867 w 966"/>
                <a:gd name="T15" fmla="*/ 211 h 676"/>
                <a:gd name="T16" fmla="*/ 913 w 966"/>
                <a:gd name="T17" fmla="*/ 394 h 676"/>
                <a:gd name="T18" fmla="*/ 939 w 966"/>
                <a:gd name="T19" fmla="*/ 430 h 676"/>
                <a:gd name="T20" fmla="*/ 966 w 966"/>
                <a:gd name="T21" fmla="*/ 463 h 676"/>
                <a:gd name="T22" fmla="*/ 897 w 966"/>
                <a:gd name="T23" fmla="*/ 483 h 676"/>
                <a:gd name="T24" fmla="*/ 825 w 966"/>
                <a:gd name="T25" fmla="*/ 465 h 676"/>
                <a:gd name="T26" fmla="*/ 777 w 966"/>
                <a:gd name="T27" fmla="*/ 444 h 676"/>
                <a:gd name="T28" fmla="*/ 741 w 966"/>
                <a:gd name="T29" fmla="*/ 427 h 676"/>
                <a:gd name="T30" fmla="*/ 723 w 966"/>
                <a:gd name="T31" fmla="*/ 472 h 676"/>
                <a:gd name="T32" fmla="*/ 738 w 966"/>
                <a:gd name="T33" fmla="*/ 517 h 676"/>
                <a:gd name="T34" fmla="*/ 739 w 966"/>
                <a:gd name="T35" fmla="*/ 562 h 676"/>
                <a:gd name="T36" fmla="*/ 736 w 966"/>
                <a:gd name="T37" fmla="*/ 618 h 676"/>
                <a:gd name="T38" fmla="*/ 559 w 966"/>
                <a:gd name="T39" fmla="*/ 625 h 676"/>
                <a:gd name="T40" fmla="*/ 304 w 966"/>
                <a:gd name="T41" fmla="*/ 649 h 676"/>
                <a:gd name="T42" fmla="*/ 36 w 966"/>
                <a:gd name="T43" fmla="*/ 676 h 676"/>
                <a:gd name="T44" fmla="*/ 22 w 966"/>
                <a:gd name="T45" fmla="*/ 643 h 676"/>
                <a:gd name="T46" fmla="*/ 13 w 966"/>
                <a:gd name="T47" fmla="*/ 598 h 676"/>
                <a:gd name="T48" fmla="*/ 0 w 966"/>
                <a:gd name="T49" fmla="*/ 564 h 676"/>
                <a:gd name="T50" fmla="*/ 7 w 966"/>
                <a:gd name="T51" fmla="*/ 541 h 676"/>
                <a:gd name="T52" fmla="*/ 69 w 966"/>
                <a:gd name="T53" fmla="*/ 532 h 676"/>
                <a:gd name="T54" fmla="*/ 90 w 966"/>
                <a:gd name="T55" fmla="*/ 520 h 676"/>
                <a:gd name="T56" fmla="*/ 129 w 966"/>
                <a:gd name="T57" fmla="*/ 466 h 676"/>
                <a:gd name="T58" fmla="*/ 178 w 966"/>
                <a:gd name="T59" fmla="*/ 424 h 676"/>
                <a:gd name="T60" fmla="*/ 187 w 966"/>
                <a:gd name="T61" fmla="*/ 366 h 676"/>
                <a:gd name="T62" fmla="*/ 243 w 966"/>
                <a:gd name="T63" fmla="*/ 340 h 676"/>
                <a:gd name="T64" fmla="*/ 294 w 966"/>
                <a:gd name="T65" fmla="*/ 292 h 676"/>
                <a:gd name="T66" fmla="*/ 309 w 966"/>
                <a:gd name="T67" fmla="*/ 270 h 676"/>
                <a:gd name="T68" fmla="*/ 330 w 966"/>
                <a:gd name="T69" fmla="*/ 226 h 676"/>
                <a:gd name="T70" fmla="*/ 370 w 966"/>
                <a:gd name="T71" fmla="*/ 180 h 676"/>
                <a:gd name="T72" fmla="*/ 370 w 966"/>
                <a:gd name="T73" fmla="*/ 124 h 676"/>
                <a:gd name="T74" fmla="*/ 360 w 966"/>
                <a:gd name="T75" fmla="*/ 31 h 676"/>
                <a:gd name="T76" fmla="*/ 390 w 966"/>
                <a:gd name="T77" fmla="*/ 0 h 676"/>
                <a:gd name="T78" fmla="*/ 426 w 966"/>
                <a:gd name="T79" fmla="*/ 22 h 676"/>
                <a:gd name="T80" fmla="*/ 408 w 966"/>
                <a:gd name="T81" fmla="*/ 66 h 6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6"/>
                <a:gd name="T124" fmla="*/ 0 h 676"/>
                <a:gd name="T125" fmla="*/ 966 w 966"/>
                <a:gd name="T126" fmla="*/ 676 h 6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6" h="676">
                  <a:moveTo>
                    <a:pt x="438" y="79"/>
                  </a:moveTo>
                  <a:lnTo>
                    <a:pt x="457" y="81"/>
                  </a:lnTo>
                  <a:lnTo>
                    <a:pt x="471" y="102"/>
                  </a:lnTo>
                  <a:lnTo>
                    <a:pt x="492" y="117"/>
                  </a:lnTo>
                  <a:lnTo>
                    <a:pt x="514" y="123"/>
                  </a:lnTo>
                  <a:lnTo>
                    <a:pt x="538" y="126"/>
                  </a:lnTo>
                  <a:lnTo>
                    <a:pt x="562" y="157"/>
                  </a:lnTo>
                  <a:lnTo>
                    <a:pt x="627" y="157"/>
                  </a:lnTo>
                  <a:lnTo>
                    <a:pt x="645" y="172"/>
                  </a:lnTo>
                  <a:lnTo>
                    <a:pt x="673" y="153"/>
                  </a:lnTo>
                  <a:lnTo>
                    <a:pt x="717" y="148"/>
                  </a:lnTo>
                  <a:lnTo>
                    <a:pt x="756" y="150"/>
                  </a:lnTo>
                  <a:lnTo>
                    <a:pt x="786" y="153"/>
                  </a:lnTo>
                  <a:lnTo>
                    <a:pt x="813" y="165"/>
                  </a:lnTo>
                  <a:lnTo>
                    <a:pt x="837" y="181"/>
                  </a:lnTo>
                  <a:lnTo>
                    <a:pt x="867" y="211"/>
                  </a:lnTo>
                  <a:lnTo>
                    <a:pt x="913" y="247"/>
                  </a:lnTo>
                  <a:lnTo>
                    <a:pt x="913" y="394"/>
                  </a:lnTo>
                  <a:lnTo>
                    <a:pt x="918" y="420"/>
                  </a:lnTo>
                  <a:lnTo>
                    <a:pt x="939" y="430"/>
                  </a:lnTo>
                  <a:lnTo>
                    <a:pt x="960" y="442"/>
                  </a:lnTo>
                  <a:lnTo>
                    <a:pt x="966" y="463"/>
                  </a:lnTo>
                  <a:lnTo>
                    <a:pt x="936" y="480"/>
                  </a:lnTo>
                  <a:lnTo>
                    <a:pt x="897" y="483"/>
                  </a:lnTo>
                  <a:lnTo>
                    <a:pt x="856" y="480"/>
                  </a:lnTo>
                  <a:lnTo>
                    <a:pt x="825" y="465"/>
                  </a:lnTo>
                  <a:lnTo>
                    <a:pt x="799" y="454"/>
                  </a:lnTo>
                  <a:lnTo>
                    <a:pt x="777" y="444"/>
                  </a:lnTo>
                  <a:lnTo>
                    <a:pt x="760" y="423"/>
                  </a:lnTo>
                  <a:lnTo>
                    <a:pt x="741" y="427"/>
                  </a:lnTo>
                  <a:lnTo>
                    <a:pt x="724" y="445"/>
                  </a:lnTo>
                  <a:lnTo>
                    <a:pt x="723" y="472"/>
                  </a:lnTo>
                  <a:lnTo>
                    <a:pt x="730" y="499"/>
                  </a:lnTo>
                  <a:lnTo>
                    <a:pt x="738" y="517"/>
                  </a:lnTo>
                  <a:lnTo>
                    <a:pt x="747" y="544"/>
                  </a:lnTo>
                  <a:lnTo>
                    <a:pt x="739" y="562"/>
                  </a:lnTo>
                  <a:lnTo>
                    <a:pt x="741" y="583"/>
                  </a:lnTo>
                  <a:lnTo>
                    <a:pt x="736" y="618"/>
                  </a:lnTo>
                  <a:lnTo>
                    <a:pt x="649" y="619"/>
                  </a:lnTo>
                  <a:lnTo>
                    <a:pt x="559" y="625"/>
                  </a:lnTo>
                  <a:lnTo>
                    <a:pt x="447" y="634"/>
                  </a:lnTo>
                  <a:lnTo>
                    <a:pt x="304" y="649"/>
                  </a:lnTo>
                  <a:lnTo>
                    <a:pt x="169" y="660"/>
                  </a:lnTo>
                  <a:lnTo>
                    <a:pt x="36" y="676"/>
                  </a:lnTo>
                  <a:lnTo>
                    <a:pt x="30" y="661"/>
                  </a:lnTo>
                  <a:lnTo>
                    <a:pt x="22" y="643"/>
                  </a:lnTo>
                  <a:lnTo>
                    <a:pt x="19" y="622"/>
                  </a:lnTo>
                  <a:lnTo>
                    <a:pt x="13" y="598"/>
                  </a:lnTo>
                  <a:lnTo>
                    <a:pt x="0" y="582"/>
                  </a:lnTo>
                  <a:lnTo>
                    <a:pt x="0" y="564"/>
                  </a:lnTo>
                  <a:lnTo>
                    <a:pt x="9" y="553"/>
                  </a:lnTo>
                  <a:lnTo>
                    <a:pt x="7" y="541"/>
                  </a:lnTo>
                  <a:lnTo>
                    <a:pt x="37" y="532"/>
                  </a:lnTo>
                  <a:lnTo>
                    <a:pt x="69" y="532"/>
                  </a:lnTo>
                  <a:lnTo>
                    <a:pt x="91" y="537"/>
                  </a:lnTo>
                  <a:lnTo>
                    <a:pt x="90" y="520"/>
                  </a:lnTo>
                  <a:lnTo>
                    <a:pt x="91" y="492"/>
                  </a:lnTo>
                  <a:lnTo>
                    <a:pt x="129" y="466"/>
                  </a:lnTo>
                  <a:lnTo>
                    <a:pt x="154" y="445"/>
                  </a:lnTo>
                  <a:lnTo>
                    <a:pt x="178" y="424"/>
                  </a:lnTo>
                  <a:lnTo>
                    <a:pt x="178" y="394"/>
                  </a:lnTo>
                  <a:lnTo>
                    <a:pt x="187" y="366"/>
                  </a:lnTo>
                  <a:lnTo>
                    <a:pt x="213" y="357"/>
                  </a:lnTo>
                  <a:lnTo>
                    <a:pt x="243" y="340"/>
                  </a:lnTo>
                  <a:lnTo>
                    <a:pt x="265" y="313"/>
                  </a:lnTo>
                  <a:lnTo>
                    <a:pt x="294" y="292"/>
                  </a:lnTo>
                  <a:lnTo>
                    <a:pt x="303" y="286"/>
                  </a:lnTo>
                  <a:lnTo>
                    <a:pt x="309" y="270"/>
                  </a:lnTo>
                  <a:lnTo>
                    <a:pt x="307" y="247"/>
                  </a:lnTo>
                  <a:lnTo>
                    <a:pt x="330" y="226"/>
                  </a:lnTo>
                  <a:lnTo>
                    <a:pt x="355" y="204"/>
                  </a:lnTo>
                  <a:lnTo>
                    <a:pt x="370" y="180"/>
                  </a:lnTo>
                  <a:lnTo>
                    <a:pt x="372" y="157"/>
                  </a:lnTo>
                  <a:lnTo>
                    <a:pt x="370" y="124"/>
                  </a:lnTo>
                  <a:lnTo>
                    <a:pt x="366" y="84"/>
                  </a:lnTo>
                  <a:lnTo>
                    <a:pt x="360" y="31"/>
                  </a:lnTo>
                  <a:lnTo>
                    <a:pt x="360" y="0"/>
                  </a:lnTo>
                  <a:lnTo>
                    <a:pt x="390" y="0"/>
                  </a:lnTo>
                  <a:lnTo>
                    <a:pt x="423" y="1"/>
                  </a:lnTo>
                  <a:lnTo>
                    <a:pt x="426" y="22"/>
                  </a:lnTo>
                  <a:lnTo>
                    <a:pt x="414" y="48"/>
                  </a:lnTo>
                  <a:lnTo>
                    <a:pt x="408" y="66"/>
                  </a:lnTo>
                  <a:lnTo>
                    <a:pt x="438" y="79"/>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26" name="Freeform 24"/>
            <p:cNvSpPr>
              <a:spLocks/>
            </p:cNvSpPr>
            <p:nvPr/>
          </p:nvSpPr>
          <p:spPr bwMode="auto">
            <a:xfrm>
              <a:off x="481" y="2658"/>
              <a:ext cx="739" cy="503"/>
            </a:xfrm>
            <a:custGeom>
              <a:avLst/>
              <a:gdLst>
                <a:gd name="T0" fmla="*/ 414 w 914"/>
                <a:gd name="T1" fmla="*/ 27 h 631"/>
                <a:gd name="T2" fmla="*/ 761 w 914"/>
                <a:gd name="T3" fmla="*/ 13 h 631"/>
                <a:gd name="T4" fmla="*/ 806 w 914"/>
                <a:gd name="T5" fmla="*/ 25 h 631"/>
                <a:gd name="T6" fmla="*/ 810 w 914"/>
                <a:gd name="T7" fmla="*/ 55 h 631"/>
                <a:gd name="T8" fmla="*/ 839 w 914"/>
                <a:gd name="T9" fmla="*/ 60 h 631"/>
                <a:gd name="T10" fmla="*/ 849 w 914"/>
                <a:gd name="T11" fmla="*/ 33 h 631"/>
                <a:gd name="T12" fmla="*/ 857 w 914"/>
                <a:gd name="T13" fmla="*/ 16 h 631"/>
                <a:gd name="T14" fmla="*/ 900 w 914"/>
                <a:gd name="T15" fmla="*/ 6 h 631"/>
                <a:gd name="T16" fmla="*/ 914 w 914"/>
                <a:gd name="T17" fmla="*/ 64 h 631"/>
                <a:gd name="T18" fmla="*/ 893 w 914"/>
                <a:gd name="T19" fmla="*/ 111 h 631"/>
                <a:gd name="T20" fmla="*/ 857 w 914"/>
                <a:gd name="T21" fmla="*/ 121 h 631"/>
                <a:gd name="T22" fmla="*/ 837 w 914"/>
                <a:gd name="T23" fmla="*/ 84 h 631"/>
                <a:gd name="T24" fmla="*/ 795 w 914"/>
                <a:gd name="T25" fmla="*/ 73 h 631"/>
                <a:gd name="T26" fmla="*/ 768 w 914"/>
                <a:gd name="T27" fmla="*/ 97 h 631"/>
                <a:gd name="T28" fmla="*/ 797 w 914"/>
                <a:gd name="T29" fmla="*/ 127 h 631"/>
                <a:gd name="T30" fmla="*/ 831 w 914"/>
                <a:gd name="T31" fmla="*/ 142 h 631"/>
                <a:gd name="T32" fmla="*/ 794 w 914"/>
                <a:gd name="T33" fmla="*/ 162 h 631"/>
                <a:gd name="T34" fmla="*/ 764 w 914"/>
                <a:gd name="T35" fmla="*/ 199 h 631"/>
                <a:gd name="T36" fmla="*/ 737 w 914"/>
                <a:gd name="T37" fmla="*/ 247 h 631"/>
                <a:gd name="T38" fmla="*/ 756 w 914"/>
                <a:gd name="T39" fmla="*/ 297 h 631"/>
                <a:gd name="T40" fmla="*/ 750 w 914"/>
                <a:gd name="T41" fmla="*/ 343 h 631"/>
                <a:gd name="T42" fmla="*/ 726 w 914"/>
                <a:gd name="T43" fmla="*/ 379 h 631"/>
                <a:gd name="T44" fmla="*/ 710 w 914"/>
                <a:gd name="T45" fmla="*/ 414 h 631"/>
                <a:gd name="T46" fmla="*/ 699 w 914"/>
                <a:gd name="T47" fmla="*/ 441 h 631"/>
                <a:gd name="T48" fmla="*/ 654 w 914"/>
                <a:gd name="T49" fmla="*/ 432 h 631"/>
                <a:gd name="T50" fmla="*/ 623 w 914"/>
                <a:gd name="T51" fmla="*/ 460 h 631"/>
                <a:gd name="T52" fmla="*/ 569 w 914"/>
                <a:gd name="T53" fmla="*/ 492 h 631"/>
                <a:gd name="T54" fmla="*/ 531 w 914"/>
                <a:gd name="T55" fmla="*/ 571 h 631"/>
                <a:gd name="T56" fmla="*/ 126 w 914"/>
                <a:gd name="T57" fmla="*/ 625 h 631"/>
                <a:gd name="T58" fmla="*/ 113 w 914"/>
                <a:gd name="T59" fmla="*/ 576 h 631"/>
                <a:gd name="T60" fmla="*/ 149 w 914"/>
                <a:gd name="T61" fmla="*/ 531 h 631"/>
                <a:gd name="T62" fmla="*/ 113 w 914"/>
                <a:gd name="T63" fmla="*/ 481 h 631"/>
                <a:gd name="T64" fmla="*/ 69 w 914"/>
                <a:gd name="T65" fmla="*/ 450 h 631"/>
                <a:gd name="T66" fmla="*/ 144 w 914"/>
                <a:gd name="T67" fmla="*/ 448 h 631"/>
                <a:gd name="T68" fmla="*/ 146 w 914"/>
                <a:gd name="T69" fmla="*/ 393 h 631"/>
                <a:gd name="T70" fmla="*/ 83 w 914"/>
                <a:gd name="T71" fmla="*/ 399 h 631"/>
                <a:gd name="T72" fmla="*/ 83 w 914"/>
                <a:gd name="T73" fmla="*/ 328 h 631"/>
                <a:gd name="T74" fmla="*/ 59 w 914"/>
                <a:gd name="T75" fmla="*/ 286 h 631"/>
                <a:gd name="T76" fmla="*/ 54 w 914"/>
                <a:gd name="T77" fmla="*/ 232 h 631"/>
                <a:gd name="T78" fmla="*/ 15 w 914"/>
                <a:gd name="T79" fmla="*/ 202 h 631"/>
                <a:gd name="T80" fmla="*/ 17 w 914"/>
                <a:gd name="T81" fmla="*/ 144 h 631"/>
                <a:gd name="T82" fmla="*/ 0 w 914"/>
                <a:gd name="T83" fmla="*/ 96 h 631"/>
                <a:gd name="T84" fmla="*/ 48 w 914"/>
                <a:gd name="T85" fmla="*/ 64 h 6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14"/>
                <a:gd name="T130" fmla="*/ 0 h 631"/>
                <a:gd name="T131" fmla="*/ 914 w 914"/>
                <a:gd name="T132" fmla="*/ 631 h 6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14" h="631">
                  <a:moveTo>
                    <a:pt x="48" y="64"/>
                  </a:moveTo>
                  <a:lnTo>
                    <a:pt x="179" y="48"/>
                  </a:lnTo>
                  <a:lnTo>
                    <a:pt x="414" y="27"/>
                  </a:lnTo>
                  <a:lnTo>
                    <a:pt x="587" y="12"/>
                  </a:lnTo>
                  <a:lnTo>
                    <a:pt x="752" y="4"/>
                  </a:lnTo>
                  <a:lnTo>
                    <a:pt x="761" y="13"/>
                  </a:lnTo>
                  <a:lnTo>
                    <a:pt x="774" y="19"/>
                  </a:lnTo>
                  <a:lnTo>
                    <a:pt x="792" y="24"/>
                  </a:lnTo>
                  <a:lnTo>
                    <a:pt x="806" y="25"/>
                  </a:lnTo>
                  <a:lnTo>
                    <a:pt x="816" y="33"/>
                  </a:lnTo>
                  <a:lnTo>
                    <a:pt x="807" y="42"/>
                  </a:lnTo>
                  <a:lnTo>
                    <a:pt x="810" y="55"/>
                  </a:lnTo>
                  <a:lnTo>
                    <a:pt x="819" y="60"/>
                  </a:lnTo>
                  <a:lnTo>
                    <a:pt x="828" y="61"/>
                  </a:lnTo>
                  <a:lnTo>
                    <a:pt x="839" y="60"/>
                  </a:lnTo>
                  <a:lnTo>
                    <a:pt x="852" y="54"/>
                  </a:lnTo>
                  <a:lnTo>
                    <a:pt x="855" y="40"/>
                  </a:lnTo>
                  <a:lnTo>
                    <a:pt x="849" y="33"/>
                  </a:lnTo>
                  <a:lnTo>
                    <a:pt x="837" y="30"/>
                  </a:lnTo>
                  <a:lnTo>
                    <a:pt x="845" y="22"/>
                  </a:lnTo>
                  <a:lnTo>
                    <a:pt x="857" y="16"/>
                  </a:lnTo>
                  <a:lnTo>
                    <a:pt x="866" y="6"/>
                  </a:lnTo>
                  <a:lnTo>
                    <a:pt x="881" y="0"/>
                  </a:lnTo>
                  <a:lnTo>
                    <a:pt x="900" y="6"/>
                  </a:lnTo>
                  <a:lnTo>
                    <a:pt x="911" y="24"/>
                  </a:lnTo>
                  <a:lnTo>
                    <a:pt x="912" y="43"/>
                  </a:lnTo>
                  <a:lnTo>
                    <a:pt x="914" y="64"/>
                  </a:lnTo>
                  <a:lnTo>
                    <a:pt x="912" y="82"/>
                  </a:lnTo>
                  <a:lnTo>
                    <a:pt x="906" y="102"/>
                  </a:lnTo>
                  <a:lnTo>
                    <a:pt x="893" y="111"/>
                  </a:lnTo>
                  <a:lnTo>
                    <a:pt x="879" y="114"/>
                  </a:lnTo>
                  <a:lnTo>
                    <a:pt x="870" y="120"/>
                  </a:lnTo>
                  <a:lnTo>
                    <a:pt x="857" y="121"/>
                  </a:lnTo>
                  <a:lnTo>
                    <a:pt x="849" y="109"/>
                  </a:lnTo>
                  <a:lnTo>
                    <a:pt x="842" y="99"/>
                  </a:lnTo>
                  <a:lnTo>
                    <a:pt x="837" y="84"/>
                  </a:lnTo>
                  <a:lnTo>
                    <a:pt x="822" y="76"/>
                  </a:lnTo>
                  <a:lnTo>
                    <a:pt x="810" y="72"/>
                  </a:lnTo>
                  <a:lnTo>
                    <a:pt x="795" y="73"/>
                  </a:lnTo>
                  <a:lnTo>
                    <a:pt x="785" y="82"/>
                  </a:lnTo>
                  <a:lnTo>
                    <a:pt x="777" y="90"/>
                  </a:lnTo>
                  <a:lnTo>
                    <a:pt x="768" y="97"/>
                  </a:lnTo>
                  <a:lnTo>
                    <a:pt x="771" y="111"/>
                  </a:lnTo>
                  <a:lnTo>
                    <a:pt x="782" y="121"/>
                  </a:lnTo>
                  <a:lnTo>
                    <a:pt x="797" y="127"/>
                  </a:lnTo>
                  <a:lnTo>
                    <a:pt x="815" y="126"/>
                  </a:lnTo>
                  <a:lnTo>
                    <a:pt x="831" y="130"/>
                  </a:lnTo>
                  <a:lnTo>
                    <a:pt x="831" y="142"/>
                  </a:lnTo>
                  <a:lnTo>
                    <a:pt x="824" y="151"/>
                  </a:lnTo>
                  <a:lnTo>
                    <a:pt x="809" y="156"/>
                  </a:lnTo>
                  <a:lnTo>
                    <a:pt x="794" y="162"/>
                  </a:lnTo>
                  <a:lnTo>
                    <a:pt x="780" y="171"/>
                  </a:lnTo>
                  <a:lnTo>
                    <a:pt x="777" y="186"/>
                  </a:lnTo>
                  <a:lnTo>
                    <a:pt x="764" y="199"/>
                  </a:lnTo>
                  <a:lnTo>
                    <a:pt x="747" y="214"/>
                  </a:lnTo>
                  <a:lnTo>
                    <a:pt x="738" y="229"/>
                  </a:lnTo>
                  <a:lnTo>
                    <a:pt x="737" y="247"/>
                  </a:lnTo>
                  <a:lnTo>
                    <a:pt x="740" y="268"/>
                  </a:lnTo>
                  <a:lnTo>
                    <a:pt x="747" y="285"/>
                  </a:lnTo>
                  <a:lnTo>
                    <a:pt x="756" y="297"/>
                  </a:lnTo>
                  <a:lnTo>
                    <a:pt x="750" y="312"/>
                  </a:lnTo>
                  <a:lnTo>
                    <a:pt x="746" y="325"/>
                  </a:lnTo>
                  <a:lnTo>
                    <a:pt x="750" y="343"/>
                  </a:lnTo>
                  <a:lnTo>
                    <a:pt x="744" y="358"/>
                  </a:lnTo>
                  <a:lnTo>
                    <a:pt x="738" y="370"/>
                  </a:lnTo>
                  <a:lnTo>
                    <a:pt x="726" y="379"/>
                  </a:lnTo>
                  <a:lnTo>
                    <a:pt x="713" y="384"/>
                  </a:lnTo>
                  <a:lnTo>
                    <a:pt x="707" y="396"/>
                  </a:lnTo>
                  <a:lnTo>
                    <a:pt x="710" y="414"/>
                  </a:lnTo>
                  <a:lnTo>
                    <a:pt x="722" y="426"/>
                  </a:lnTo>
                  <a:lnTo>
                    <a:pt x="716" y="438"/>
                  </a:lnTo>
                  <a:lnTo>
                    <a:pt x="699" y="441"/>
                  </a:lnTo>
                  <a:lnTo>
                    <a:pt x="681" y="439"/>
                  </a:lnTo>
                  <a:lnTo>
                    <a:pt x="669" y="432"/>
                  </a:lnTo>
                  <a:lnTo>
                    <a:pt x="654" y="432"/>
                  </a:lnTo>
                  <a:lnTo>
                    <a:pt x="639" y="441"/>
                  </a:lnTo>
                  <a:lnTo>
                    <a:pt x="621" y="445"/>
                  </a:lnTo>
                  <a:lnTo>
                    <a:pt x="623" y="460"/>
                  </a:lnTo>
                  <a:lnTo>
                    <a:pt x="602" y="463"/>
                  </a:lnTo>
                  <a:lnTo>
                    <a:pt x="584" y="471"/>
                  </a:lnTo>
                  <a:lnTo>
                    <a:pt x="569" y="492"/>
                  </a:lnTo>
                  <a:lnTo>
                    <a:pt x="560" y="517"/>
                  </a:lnTo>
                  <a:lnTo>
                    <a:pt x="549" y="544"/>
                  </a:lnTo>
                  <a:lnTo>
                    <a:pt x="531" y="571"/>
                  </a:lnTo>
                  <a:lnTo>
                    <a:pt x="525" y="597"/>
                  </a:lnTo>
                  <a:lnTo>
                    <a:pt x="140" y="631"/>
                  </a:lnTo>
                  <a:lnTo>
                    <a:pt x="126" y="625"/>
                  </a:lnTo>
                  <a:lnTo>
                    <a:pt x="116" y="613"/>
                  </a:lnTo>
                  <a:lnTo>
                    <a:pt x="111" y="592"/>
                  </a:lnTo>
                  <a:lnTo>
                    <a:pt x="113" y="576"/>
                  </a:lnTo>
                  <a:lnTo>
                    <a:pt x="126" y="564"/>
                  </a:lnTo>
                  <a:lnTo>
                    <a:pt x="134" y="546"/>
                  </a:lnTo>
                  <a:lnTo>
                    <a:pt x="149" y="531"/>
                  </a:lnTo>
                  <a:lnTo>
                    <a:pt x="141" y="511"/>
                  </a:lnTo>
                  <a:lnTo>
                    <a:pt x="131" y="492"/>
                  </a:lnTo>
                  <a:lnTo>
                    <a:pt x="113" y="481"/>
                  </a:lnTo>
                  <a:lnTo>
                    <a:pt x="92" y="480"/>
                  </a:lnTo>
                  <a:lnTo>
                    <a:pt x="72" y="471"/>
                  </a:lnTo>
                  <a:lnTo>
                    <a:pt x="69" y="450"/>
                  </a:lnTo>
                  <a:lnTo>
                    <a:pt x="90" y="444"/>
                  </a:lnTo>
                  <a:lnTo>
                    <a:pt x="120" y="451"/>
                  </a:lnTo>
                  <a:lnTo>
                    <a:pt x="144" y="448"/>
                  </a:lnTo>
                  <a:lnTo>
                    <a:pt x="150" y="429"/>
                  </a:lnTo>
                  <a:lnTo>
                    <a:pt x="159" y="405"/>
                  </a:lnTo>
                  <a:lnTo>
                    <a:pt x="146" y="393"/>
                  </a:lnTo>
                  <a:lnTo>
                    <a:pt x="125" y="400"/>
                  </a:lnTo>
                  <a:lnTo>
                    <a:pt x="104" y="400"/>
                  </a:lnTo>
                  <a:lnTo>
                    <a:pt x="83" y="399"/>
                  </a:lnTo>
                  <a:lnTo>
                    <a:pt x="80" y="375"/>
                  </a:lnTo>
                  <a:lnTo>
                    <a:pt x="83" y="352"/>
                  </a:lnTo>
                  <a:lnTo>
                    <a:pt x="83" y="328"/>
                  </a:lnTo>
                  <a:lnTo>
                    <a:pt x="87" y="309"/>
                  </a:lnTo>
                  <a:lnTo>
                    <a:pt x="72" y="297"/>
                  </a:lnTo>
                  <a:lnTo>
                    <a:pt x="59" y="286"/>
                  </a:lnTo>
                  <a:lnTo>
                    <a:pt x="57" y="262"/>
                  </a:lnTo>
                  <a:lnTo>
                    <a:pt x="63" y="244"/>
                  </a:lnTo>
                  <a:lnTo>
                    <a:pt x="54" y="232"/>
                  </a:lnTo>
                  <a:lnTo>
                    <a:pt x="45" y="222"/>
                  </a:lnTo>
                  <a:lnTo>
                    <a:pt x="30" y="216"/>
                  </a:lnTo>
                  <a:lnTo>
                    <a:pt x="15" y="202"/>
                  </a:lnTo>
                  <a:lnTo>
                    <a:pt x="8" y="183"/>
                  </a:lnTo>
                  <a:lnTo>
                    <a:pt x="11" y="162"/>
                  </a:lnTo>
                  <a:lnTo>
                    <a:pt x="17" y="144"/>
                  </a:lnTo>
                  <a:lnTo>
                    <a:pt x="12" y="127"/>
                  </a:lnTo>
                  <a:lnTo>
                    <a:pt x="0" y="120"/>
                  </a:lnTo>
                  <a:lnTo>
                    <a:pt x="0" y="96"/>
                  </a:lnTo>
                  <a:lnTo>
                    <a:pt x="21" y="93"/>
                  </a:lnTo>
                  <a:lnTo>
                    <a:pt x="41" y="84"/>
                  </a:lnTo>
                  <a:lnTo>
                    <a:pt x="48" y="64"/>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27" name="Freeform 25"/>
            <p:cNvSpPr>
              <a:spLocks/>
            </p:cNvSpPr>
            <p:nvPr/>
          </p:nvSpPr>
          <p:spPr bwMode="auto">
            <a:xfrm>
              <a:off x="493" y="3134"/>
              <a:ext cx="574" cy="715"/>
            </a:xfrm>
            <a:custGeom>
              <a:avLst/>
              <a:gdLst>
                <a:gd name="T0" fmla="*/ 515 w 710"/>
                <a:gd name="T1" fmla="*/ 21 h 900"/>
                <a:gd name="T2" fmla="*/ 551 w 710"/>
                <a:gd name="T3" fmla="*/ 73 h 900"/>
                <a:gd name="T4" fmla="*/ 605 w 710"/>
                <a:gd name="T5" fmla="*/ 123 h 900"/>
                <a:gd name="T6" fmla="*/ 692 w 710"/>
                <a:gd name="T7" fmla="*/ 129 h 900"/>
                <a:gd name="T8" fmla="*/ 708 w 710"/>
                <a:gd name="T9" fmla="*/ 166 h 900"/>
                <a:gd name="T10" fmla="*/ 698 w 710"/>
                <a:gd name="T11" fmla="*/ 220 h 900"/>
                <a:gd name="T12" fmla="*/ 695 w 710"/>
                <a:gd name="T13" fmla="*/ 265 h 900"/>
                <a:gd name="T14" fmla="*/ 644 w 710"/>
                <a:gd name="T15" fmla="*/ 309 h 900"/>
                <a:gd name="T16" fmla="*/ 587 w 710"/>
                <a:gd name="T17" fmla="*/ 352 h 900"/>
                <a:gd name="T18" fmla="*/ 564 w 710"/>
                <a:gd name="T19" fmla="*/ 393 h 900"/>
                <a:gd name="T20" fmla="*/ 542 w 710"/>
                <a:gd name="T21" fmla="*/ 436 h 900"/>
                <a:gd name="T22" fmla="*/ 539 w 710"/>
                <a:gd name="T23" fmla="*/ 478 h 900"/>
                <a:gd name="T24" fmla="*/ 539 w 710"/>
                <a:gd name="T25" fmla="*/ 525 h 900"/>
                <a:gd name="T26" fmla="*/ 513 w 710"/>
                <a:gd name="T27" fmla="*/ 559 h 900"/>
                <a:gd name="T28" fmla="*/ 483 w 710"/>
                <a:gd name="T29" fmla="*/ 580 h 900"/>
                <a:gd name="T30" fmla="*/ 444 w 710"/>
                <a:gd name="T31" fmla="*/ 613 h 900"/>
                <a:gd name="T32" fmla="*/ 422 w 710"/>
                <a:gd name="T33" fmla="*/ 658 h 900"/>
                <a:gd name="T34" fmla="*/ 414 w 710"/>
                <a:gd name="T35" fmla="*/ 709 h 900"/>
                <a:gd name="T36" fmla="*/ 435 w 710"/>
                <a:gd name="T37" fmla="*/ 753 h 900"/>
                <a:gd name="T38" fmla="*/ 458 w 710"/>
                <a:gd name="T39" fmla="*/ 810 h 900"/>
                <a:gd name="T40" fmla="*/ 491 w 710"/>
                <a:gd name="T41" fmla="*/ 861 h 900"/>
                <a:gd name="T42" fmla="*/ 482 w 710"/>
                <a:gd name="T43" fmla="*/ 892 h 900"/>
                <a:gd name="T44" fmla="*/ 386 w 710"/>
                <a:gd name="T45" fmla="*/ 877 h 900"/>
                <a:gd name="T46" fmla="*/ 273 w 710"/>
                <a:gd name="T47" fmla="*/ 886 h 900"/>
                <a:gd name="T48" fmla="*/ 189 w 710"/>
                <a:gd name="T49" fmla="*/ 874 h 900"/>
                <a:gd name="T50" fmla="*/ 156 w 710"/>
                <a:gd name="T51" fmla="*/ 852 h 900"/>
                <a:gd name="T52" fmla="*/ 150 w 710"/>
                <a:gd name="T53" fmla="*/ 808 h 900"/>
                <a:gd name="T54" fmla="*/ 138 w 710"/>
                <a:gd name="T55" fmla="*/ 763 h 900"/>
                <a:gd name="T56" fmla="*/ 135 w 710"/>
                <a:gd name="T57" fmla="*/ 720 h 900"/>
                <a:gd name="T58" fmla="*/ 99 w 710"/>
                <a:gd name="T59" fmla="*/ 714 h 900"/>
                <a:gd name="T60" fmla="*/ 63 w 710"/>
                <a:gd name="T61" fmla="*/ 747 h 900"/>
                <a:gd name="T62" fmla="*/ 47 w 710"/>
                <a:gd name="T63" fmla="*/ 709 h 900"/>
                <a:gd name="T64" fmla="*/ 21 w 710"/>
                <a:gd name="T65" fmla="*/ 670 h 900"/>
                <a:gd name="T66" fmla="*/ 11 w 710"/>
                <a:gd name="T67" fmla="*/ 612 h 900"/>
                <a:gd name="T68" fmla="*/ 2 w 710"/>
                <a:gd name="T69" fmla="*/ 565 h 900"/>
                <a:gd name="T70" fmla="*/ 18 w 710"/>
                <a:gd name="T71" fmla="*/ 522 h 900"/>
                <a:gd name="T72" fmla="*/ 39 w 710"/>
                <a:gd name="T73" fmla="*/ 477 h 900"/>
                <a:gd name="T74" fmla="*/ 71 w 710"/>
                <a:gd name="T75" fmla="*/ 439 h 900"/>
                <a:gd name="T76" fmla="*/ 80 w 710"/>
                <a:gd name="T77" fmla="*/ 391 h 900"/>
                <a:gd name="T78" fmla="*/ 83 w 710"/>
                <a:gd name="T79" fmla="*/ 348 h 900"/>
                <a:gd name="T80" fmla="*/ 65 w 710"/>
                <a:gd name="T81" fmla="*/ 309 h 900"/>
                <a:gd name="T82" fmla="*/ 69 w 710"/>
                <a:gd name="T83" fmla="*/ 267 h 900"/>
                <a:gd name="T84" fmla="*/ 83 w 710"/>
                <a:gd name="T85" fmla="*/ 226 h 900"/>
                <a:gd name="T86" fmla="*/ 101 w 710"/>
                <a:gd name="T87" fmla="*/ 190 h 900"/>
                <a:gd name="T88" fmla="*/ 117 w 710"/>
                <a:gd name="T89" fmla="*/ 144 h 900"/>
                <a:gd name="T90" fmla="*/ 116 w 710"/>
                <a:gd name="T91" fmla="*/ 94 h 900"/>
                <a:gd name="T92" fmla="*/ 98 w 710"/>
                <a:gd name="T93" fmla="*/ 49 h 9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0"/>
                <a:gd name="T142" fmla="*/ 0 h 900"/>
                <a:gd name="T143" fmla="*/ 710 w 710"/>
                <a:gd name="T144" fmla="*/ 900 h 9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0" h="900">
                  <a:moveTo>
                    <a:pt x="120" y="34"/>
                  </a:moveTo>
                  <a:lnTo>
                    <a:pt x="510" y="0"/>
                  </a:lnTo>
                  <a:lnTo>
                    <a:pt x="515" y="21"/>
                  </a:lnTo>
                  <a:lnTo>
                    <a:pt x="522" y="42"/>
                  </a:lnTo>
                  <a:lnTo>
                    <a:pt x="534" y="60"/>
                  </a:lnTo>
                  <a:lnTo>
                    <a:pt x="551" y="73"/>
                  </a:lnTo>
                  <a:lnTo>
                    <a:pt x="570" y="90"/>
                  </a:lnTo>
                  <a:lnTo>
                    <a:pt x="590" y="103"/>
                  </a:lnTo>
                  <a:lnTo>
                    <a:pt x="605" y="123"/>
                  </a:lnTo>
                  <a:lnTo>
                    <a:pt x="633" y="132"/>
                  </a:lnTo>
                  <a:lnTo>
                    <a:pt x="668" y="135"/>
                  </a:lnTo>
                  <a:lnTo>
                    <a:pt x="692" y="129"/>
                  </a:lnTo>
                  <a:lnTo>
                    <a:pt x="705" y="132"/>
                  </a:lnTo>
                  <a:lnTo>
                    <a:pt x="710" y="147"/>
                  </a:lnTo>
                  <a:lnTo>
                    <a:pt x="708" y="166"/>
                  </a:lnTo>
                  <a:lnTo>
                    <a:pt x="705" y="184"/>
                  </a:lnTo>
                  <a:lnTo>
                    <a:pt x="707" y="202"/>
                  </a:lnTo>
                  <a:lnTo>
                    <a:pt x="698" y="220"/>
                  </a:lnTo>
                  <a:lnTo>
                    <a:pt x="696" y="234"/>
                  </a:lnTo>
                  <a:lnTo>
                    <a:pt x="698" y="247"/>
                  </a:lnTo>
                  <a:lnTo>
                    <a:pt x="695" y="265"/>
                  </a:lnTo>
                  <a:lnTo>
                    <a:pt x="678" y="274"/>
                  </a:lnTo>
                  <a:lnTo>
                    <a:pt x="665" y="289"/>
                  </a:lnTo>
                  <a:lnTo>
                    <a:pt x="644" y="309"/>
                  </a:lnTo>
                  <a:lnTo>
                    <a:pt x="627" y="319"/>
                  </a:lnTo>
                  <a:lnTo>
                    <a:pt x="608" y="336"/>
                  </a:lnTo>
                  <a:lnTo>
                    <a:pt x="587" y="352"/>
                  </a:lnTo>
                  <a:lnTo>
                    <a:pt x="578" y="366"/>
                  </a:lnTo>
                  <a:lnTo>
                    <a:pt x="578" y="382"/>
                  </a:lnTo>
                  <a:lnTo>
                    <a:pt x="564" y="393"/>
                  </a:lnTo>
                  <a:lnTo>
                    <a:pt x="557" y="409"/>
                  </a:lnTo>
                  <a:lnTo>
                    <a:pt x="548" y="426"/>
                  </a:lnTo>
                  <a:lnTo>
                    <a:pt x="542" y="436"/>
                  </a:lnTo>
                  <a:lnTo>
                    <a:pt x="543" y="450"/>
                  </a:lnTo>
                  <a:lnTo>
                    <a:pt x="545" y="463"/>
                  </a:lnTo>
                  <a:lnTo>
                    <a:pt x="539" y="478"/>
                  </a:lnTo>
                  <a:lnTo>
                    <a:pt x="540" y="490"/>
                  </a:lnTo>
                  <a:lnTo>
                    <a:pt x="539" y="508"/>
                  </a:lnTo>
                  <a:lnTo>
                    <a:pt x="539" y="525"/>
                  </a:lnTo>
                  <a:lnTo>
                    <a:pt x="534" y="537"/>
                  </a:lnTo>
                  <a:lnTo>
                    <a:pt x="524" y="550"/>
                  </a:lnTo>
                  <a:lnTo>
                    <a:pt x="513" y="559"/>
                  </a:lnTo>
                  <a:lnTo>
                    <a:pt x="503" y="571"/>
                  </a:lnTo>
                  <a:lnTo>
                    <a:pt x="488" y="562"/>
                  </a:lnTo>
                  <a:lnTo>
                    <a:pt x="483" y="580"/>
                  </a:lnTo>
                  <a:lnTo>
                    <a:pt x="474" y="591"/>
                  </a:lnTo>
                  <a:lnTo>
                    <a:pt x="458" y="601"/>
                  </a:lnTo>
                  <a:lnTo>
                    <a:pt x="444" y="613"/>
                  </a:lnTo>
                  <a:lnTo>
                    <a:pt x="432" y="630"/>
                  </a:lnTo>
                  <a:lnTo>
                    <a:pt x="425" y="645"/>
                  </a:lnTo>
                  <a:lnTo>
                    <a:pt x="422" y="658"/>
                  </a:lnTo>
                  <a:lnTo>
                    <a:pt x="420" y="676"/>
                  </a:lnTo>
                  <a:lnTo>
                    <a:pt x="422" y="691"/>
                  </a:lnTo>
                  <a:lnTo>
                    <a:pt x="414" y="709"/>
                  </a:lnTo>
                  <a:lnTo>
                    <a:pt x="425" y="720"/>
                  </a:lnTo>
                  <a:lnTo>
                    <a:pt x="429" y="735"/>
                  </a:lnTo>
                  <a:lnTo>
                    <a:pt x="435" y="753"/>
                  </a:lnTo>
                  <a:lnTo>
                    <a:pt x="444" y="768"/>
                  </a:lnTo>
                  <a:lnTo>
                    <a:pt x="455" y="790"/>
                  </a:lnTo>
                  <a:lnTo>
                    <a:pt x="458" y="810"/>
                  </a:lnTo>
                  <a:lnTo>
                    <a:pt x="467" y="823"/>
                  </a:lnTo>
                  <a:lnTo>
                    <a:pt x="477" y="844"/>
                  </a:lnTo>
                  <a:lnTo>
                    <a:pt x="491" y="861"/>
                  </a:lnTo>
                  <a:lnTo>
                    <a:pt x="498" y="879"/>
                  </a:lnTo>
                  <a:lnTo>
                    <a:pt x="510" y="900"/>
                  </a:lnTo>
                  <a:lnTo>
                    <a:pt x="482" y="892"/>
                  </a:lnTo>
                  <a:lnTo>
                    <a:pt x="449" y="888"/>
                  </a:lnTo>
                  <a:lnTo>
                    <a:pt x="420" y="883"/>
                  </a:lnTo>
                  <a:lnTo>
                    <a:pt x="386" y="877"/>
                  </a:lnTo>
                  <a:lnTo>
                    <a:pt x="351" y="879"/>
                  </a:lnTo>
                  <a:lnTo>
                    <a:pt x="309" y="880"/>
                  </a:lnTo>
                  <a:lnTo>
                    <a:pt x="273" y="886"/>
                  </a:lnTo>
                  <a:lnTo>
                    <a:pt x="230" y="892"/>
                  </a:lnTo>
                  <a:lnTo>
                    <a:pt x="197" y="888"/>
                  </a:lnTo>
                  <a:lnTo>
                    <a:pt x="189" y="874"/>
                  </a:lnTo>
                  <a:lnTo>
                    <a:pt x="180" y="865"/>
                  </a:lnTo>
                  <a:lnTo>
                    <a:pt x="168" y="862"/>
                  </a:lnTo>
                  <a:lnTo>
                    <a:pt x="156" y="852"/>
                  </a:lnTo>
                  <a:lnTo>
                    <a:pt x="149" y="840"/>
                  </a:lnTo>
                  <a:lnTo>
                    <a:pt x="149" y="823"/>
                  </a:lnTo>
                  <a:lnTo>
                    <a:pt x="150" y="808"/>
                  </a:lnTo>
                  <a:lnTo>
                    <a:pt x="152" y="789"/>
                  </a:lnTo>
                  <a:lnTo>
                    <a:pt x="144" y="777"/>
                  </a:lnTo>
                  <a:lnTo>
                    <a:pt x="138" y="763"/>
                  </a:lnTo>
                  <a:lnTo>
                    <a:pt x="149" y="750"/>
                  </a:lnTo>
                  <a:lnTo>
                    <a:pt x="143" y="733"/>
                  </a:lnTo>
                  <a:lnTo>
                    <a:pt x="135" y="720"/>
                  </a:lnTo>
                  <a:lnTo>
                    <a:pt x="126" y="709"/>
                  </a:lnTo>
                  <a:lnTo>
                    <a:pt x="114" y="714"/>
                  </a:lnTo>
                  <a:lnTo>
                    <a:pt x="99" y="714"/>
                  </a:lnTo>
                  <a:lnTo>
                    <a:pt x="86" y="720"/>
                  </a:lnTo>
                  <a:lnTo>
                    <a:pt x="78" y="732"/>
                  </a:lnTo>
                  <a:lnTo>
                    <a:pt x="63" y="747"/>
                  </a:lnTo>
                  <a:lnTo>
                    <a:pt x="50" y="741"/>
                  </a:lnTo>
                  <a:lnTo>
                    <a:pt x="47" y="723"/>
                  </a:lnTo>
                  <a:lnTo>
                    <a:pt x="47" y="709"/>
                  </a:lnTo>
                  <a:lnTo>
                    <a:pt x="35" y="699"/>
                  </a:lnTo>
                  <a:lnTo>
                    <a:pt x="32" y="685"/>
                  </a:lnTo>
                  <a:lnTo>
                    <a:pt x="21" y="670"/>
                  </a:lnTo>
                  <a:lnTo>
                    <a:pt x="18" y="646"/>
                  </a:lnTo>
                  <a:lnTo>
                    <a:pt x="14" y="630"/>
                  </a:lnTo>
                  <a:lnTo>
                    <a:pt x="11" y="612"/>
                  </a:lnTo>
                  <a:lnTo>
                    <a:pt x="11" y="595"/>
                  </a:lnTo>
                  <a:lnTo>
                    <a:pt x="2" y="585"/>
                  </a:lnTo>
                  <a:lnTo>
                    <a:pt x="2" y="565"/>
                  </a:lnTo>
                  <a:lnTo>
                    <a:pt x="0" y="549"/>
                  </a:lnTo>
                  <a:lnTo>
                    <a:pt x="5" y="534"/>
                  </a:lnTo>
                  <a:lnTo>
                    <a:pt x="18" y="522"/>
                  </a:lnTo>
                  <a:lnTo>
                    <a:pt x="24" y="507"/>
                  </a:lnTo>
                  <a:lnTo>
                    <a:pt x="27" y="487"/>
                  </a:lnTo>
                  <a:lnTo>
                    <a:pt x="39" y="477"/>
                  </a:lnTo>
                  <a:lnTo>
                    <a:pt x="54" y="469"/>
                  </a:lnTo>
                  <a:lnTo>
                    <a:pt x="66" y="456"/>
                  </a:lnTo>
                  <a:lnTo>
                    <a:pt x="71" y="439"/>
                  </a:lnTo>
                  <a:lnTo>
                    <a:pt x="72" y="423"/>
                  </a:lnTo>
                  <a:lnTo>
                    <a:pt x="74" y="405"/>
                  </a:lnTo>
                  <a:lnTo>
                    <a:pt x="80" y="391"/>
                  </a:lnTo>
                  <a:lnTo>
                    <a:pt x="89" y="376"/>
                  </a:lnTo>
                  <a:lnTo>
                    <a:pt x="86" y="361"/>
                  </a:lnTo>
                  <a:lnTo>
                    <a:pt x="83" y="348"/>
                  </a:lnTo>
                  <a:lnTo>
                    <a:pt x="78" y="333"/>
                  </a:lnTo>
                  <a:lnTo>
                    <a:pt x="69" y="324"/>
                  </a:lnTo>
                  <a:lnTo>
                    <a:pt x="65" y="309"/>
                  </a:lnTo>
                  <a:lnTo>
                    <a:pt x="65" y="294"/>
                  </a:lnTo>
                  <a:lnTo>
                    <a:pt x="71" y="280"/>
                  </a:lnTo>
                  <a:lnTo>
                    <a:pt x="69" y="267"/>
                  </a:lnTo>
                  <a:lnTo>
                    <a:pt x="71" y="252"/>
                  </a:lnTo>
                  <a:lnTo>
                    <a:pt x="75" y="237"/>
                  </a:lnTo>
                  <a:lnTo>
                    <a:pt x="83" y="226"/>
                  </a:lnTo>
                  <a:lnTo>
                    <a:pt x="96" y="217"/>
                  </a:lnTo>
                  <a:lnTo>
                    <a:pt x="108" y="202"/>
                  </a:lnTo>
                  <a:lnTo>
                    <a:pt x="101" y="190"/>
                  </a:lnTo>
                  <a:lnTo>
                    <a:pt x="99" y="174"/>
                  </a:lnTo>
                  <a:lnTo>
                    <a:pt x="108" y="159"/>
                  </a:lnTo>
                  <a:lnTo>
                    <a:pt x="117" y="144"/>
                  </a:lnTo>
                  <a:lnTo>
                    <a:pt x="122" y="129"/>
                  </a:lnTo>
                  <a:lnTo>
                    <a:pt x="120" y="109"/>
                  </a:lnTo>
                  <a:lnTo>
                    <a:pt x="116" y="94"/>
                  </a:lnTo>
                  <a:lnTo>
                    <a:pt x="111" y="78"/>
                  </a:lnTo>
                  <a:lnTo>
                    <a:pt x="96" y="67"/>
                  </a:lnTo>
                  <a:lnTo>
                    <a:pt x="98" y="49"/>
                  </a:lnTo>
                  <a:lnTo>
                    <a:pt x="111" y="42"/>
                  </a:lnTo>
                  <a:lnTo>
                    <a:pt x="120" y="34"/>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28" name="Freeform 26"/>
            <p:cNvSpPr>
              <a:spLocks/>
            </p:cNvSpPr>
            <p:nvPr/>
          </p:nvSpPr>
          <p:spPr bwMode="auto">
            <a:xfrm>
              <a:off x="1257" y="3644"/>
              <a:ext cx="157" cy="107"/>
            </a:xfrm>
            <a:custGeom>
              <a:avLst/>
              <a:gdLst>
                <a:gd name="T0" fmla="*/ 24 w 195"/>
                <a:gd name="T1" fmla="*/ 78 h 135"/>
                <a:gd name="T2" fmla="*/ 0 w 195"/>
                <a:gd name="T3" fmla="*/ 67 h 135"/>
                <a:gd name="T4" fmla="*/ 2 w 195"/>
                <a:gd name="T5" fmla="*/ 85 h 135"/>
                <a:gd name="T6" fmla="*/ 18 w 195"/>
                <a:gd name="T7" fmla="*/ 90 h 135"/>
                <a:gd name="T8" fmla="*/ 32 w 195"/>
                <a:gd name="T9" fmla="*/ 100 h 135"/>
                <a:gd name="T10" fmla="*/ 36 w 195"/>
                <a:gd name="T11" fmla="*/ 123 h 135"/>
                <a:gd name="T12" fmla="*/ 53 w 195"/>
                <a:gd name="T13" fmla="*/ 135 h 135"/>
                <a:gd name="T14" fmla="*/ 69 w 195"/>
                <a:gd name="T15" fmla="*/ 124 h 135"/>
                <a:gd name="T16" fmla="*/ 84 w 195"/>
                <a:gd name="T17" fmla="*/ 118 h 135"/>
                <a:gd name="T18" fmla="*/ 92 w 195"/>
                <a:gd name="T19" fmla="*/ 102 h 135"/>
                <a:gd name="T20" fmla="*/ 105 w 195"/>
                <a:gd name="T21" fmla="*/ 105 h 135"/>
                <a:gd name="T22" fmla="*/ 116 w 195"/>
                <a:gd name="T23" fmla="*/ 112 h 135"/>
                <a:gd name="T24" fmla="*/ 128 w 195"/>
                <a:gd name="T25" fmla="*/ 100 h 135"/>
                <a:gd name="T26" fmla="*/ 135 w 195"/>
                <a:gd name="T27" fmla="*/ 82 h 135"/>
                <a:gd name="T28" fmla="*/ 144 w 195"/>
                <a:gd name="T29" fmla="*/ 69 h 135"/>
                <a:gd name="T30" fmla="*/ 161 w 195"/>
                <a:gd name="T31" fmla="*/ 58 h 135"/>
                <a:gd name="T32" fmla="*/ 173 w 195"/>
                <a:gd name="T33" fmla="*/ 52 h 135"/>
                <a:gd name="T34" fmla="*/ 177 w 195"/>
                <a:gd name="T35" fmla="*/ 37 h 135"/>
                <a:gd name="T36" fmla="*/ 191 w 195"/>
                <a:gd name="T37" fmla="*/ 31 h 135"/>
                <a:gd name="T38" fmla="*/ 195 w 195"/>
                <a:gd name="T39" fmla="*/ 18 h 135"/>
                <a:gd name="T40" fmla="*/ 180 w 195"/>
                <a:gd name="T41" fmla="*/ 15 h 135"/>
                <a:gd name="T42" fmla="*/ 165 w 195"/>
                <a:gd name="T43" fmla="*/ 10 h 135"/>
                <a:gd name="T44" fmla="*/ 165 w 195"/>
                <a:gd name="T45" fmla="*/ 24 h 135"/>
                <a:gd name="T46" fmla="*/ 158 w 195"/>
                <a:gd name="T47" fmla="*/ 31 h 135"/>
                <a:gd name="T48" fmla="*/ 144 w 195"/>
                <a:gd name="T49" fmla="*/ 28 h 135"/>
                <a:gd name="T50" fmla="*/ 144 w 195"/>
                <a:gd name="T51" fmla="*/ 16 h 135"/>
                <a:gd name="T52" fmla="*/ 141 w 195"/>
                <a:gd name="T53" fmla="*/ 3 h 135"/>
                <a:gd name="T54" fmla="*/ 129 w 195"/>
                <a:gd name="T55" fmla="*/ 0 h 135"/>
                <a:gd name="T56" fmla="*/ 114 w 195"/>
                <a:gd name="T57" fmla="*/ 4 h 135"/>
                <a:gd name="T58" fmla="*/ 110 w 195"/>
                <a:gd name="T59" fmla="*/ 16 h 135"/>
                <a:gd name="T60" fmla="*/ 96 w 195"/>
                <a:gd name="T61" fmla="*/ 9 h 135"/>
                <a:gd name="T62" fmla="*/ 99 w 195"/>
                <a:gd name="T63" fmla="*/ 30 h 135"/>
                <a:gd name="T64" fmla="*/ 83 w 195"/>
                <a:gd name="T65" fmla="*/ 25 h 135"/>
                <a:gd name="T66" fmla="*/ 75 w 195"/>
                <a:gd name="T67" fmla="*/ 10 h 135"/>
                <a:gd name="T68" fmla="*/ 60 w 195"/>
                <a:gd name="T69" fmla="*/ 6 h 135"/>
                <a:gd name="T70" fmla="*/ 57 w 195"/>
                <a:gd name="T71" fmla="*/ 18 h 135"/>
                <a:gd name="T72" fmla="*/ 65 w 195"/>
                <a:gd name="T73" fmla="*/ 33 h 135"/>
                <a:gd name="T74" fmla="*/ 72 w 195"/>
                <a:gd name="T75" fmla="*/ 45 h 135"/>
                <a:gd name="T76" fmla="*/ 86 w 195"/>
                <a:gd name="T77" fmla="*/ 49 h 135"/>
                <a:gd name="T78" fmla="*/ 92 w 195"/>
                <a:gd name="T79" fmla="*/ 60 h 135"/>
                <a:gd name="T80" fmla="*/ 92 w 195"/>
                <a:gd name="T81" fmla="*/ 73 h 135"/>
                <a:gd name="T82" fmla="*/ 78 w 195"/>
                <a:gd name="T83" fmla="*/ 79 h 135"/>
                <a:gd name="T84" fmla="*/ 62 w 195"/>
                <a:gd name="T85" fmla="*/ 88 h 135"/>
                <a:gd name="T86" fmla="*/ 56 w 195"/>
                <a:gd name="T87" fmla="*/ 70 h 135"/>
                <a:gd name="T88" fmla="*/ 36 w 195"/>
                <a:gd name="T89" fmla="*/ 66 h 135"/>
                <a:gd name="T90" fmla="*/ 24 w 195"/>
                <a:gd name="T91" fmla="*/ 78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5"/>
                <a:gd name="T139" fmla="*/ 0 h 135"/>
                <a:gd name="T140" fmla="*/ 195 w 195"/>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5" h="135">
                  <a:moveTo>
                    <a:pt x="24" y="78"/>
                  </a:moveTo>
                  <a:lnTo>
                    <a:pt x="0" y="67"/>
                  </a:lnTo>
                  <a:lnTo>
                    <a:pt x="2" y="85"/>
                  </a:lnTo>
                  <a:lnTo>
                    <a:pt x="18" y="90"/>
                  </a:lnTo>
                  <a:lnTo>
                    <a:pt x="32" y="100"/>
                  </a:lnTo>
                  <a:lnTo>
                    <a:pt x="36" y="123"/>
                  </a:lnTo>
                  <a:lnTo>
                    <a:pt x="53" y="135"/>
                  </a:lnTo>
                  <a:lnTo>
                    <a:pt x="69" y="124"/>
                  </a:lnTo>
                  <a:lnTo>
                    <a:pt x="84" y="118"/>
                  </a:lnTo>
                  <a:lnTo>
                    <a:pt x="92" y="102"/>
                  </a:lnTo>
                  <a:lnTo>
                    <a:pt x="105" y="105"/>
                  </a:lnTo>
                  <a:lnTo>
                    <a:pt x="116" y="112"/>
                  </a:lnTo>
                  <a:lnTo>
                    <a:pt x="128" y="100"/>
                  </a:lnTo>
                  <a:lnTo>
                    <a:pt x="135" y="82"/>
                  </a:lnTo>
                  <a:lnTo>
                    <a:pt x="144" y="69"/>
                  </a:lnTo>
                  <a:lnTo>
                    <a:pt x="161" y="58"/>
                  </a:lnTo>
                  <a:lnTo>
                    <a:pt x="173" y="52"/>
                  </a:lnTo>
                  <a:lnTo>
                    <a:pt x="177" y="37"/>
                  </a:lnTo>
                  <a:lnTo>
                    <a:pt x="191" y="31"/>
                  </a:lnTo>
                  <a:lnTo>
                    <a:pt x="195" y="18"/>
                  </a:lnTo>
                  <a:lnTo>
                    <a:pt x="180" y="15"/>
                  </a:lnTo>
                  <a:lnTo>
                    <a:pt x="165" y="10"/>
                  </a:lnTo>
                  <a:lnTo>
                    <a:pt x="165" y="24"/>
                  </a:lnTo>
                  <a:lnTo>
                    <a:pt x="158" y="31"/>
                  </a:lnTo>
                  <a:lnTo>
                    <a:pt x="144" y="28"/>
                  </a:lnTo>
                  <a:lnTo>
                    <a:pt x="144" y="16"/>
                  </a:lnTo>
                  <a:lnTo>
                    <a:pt x="141" y="3"/>
                  </a:lnTo>
                  <a:lnTo>
                    <a:pt x="129" y="0"/>
                  </a:lnTo>
                  <a:lnTo>
                    <a:pt x="114" y="4"/>
                  </a:lnTo>
                  <a:lnTo>
                    <a:pt x="110" y="16"/>
                  </a:lnTo>
                  <a:lnTo>
                    <a:pt x="96" y="9"/>
                  </a:lnTo>
                  <a:lnTo>
                    <a:pt x="99" y="30"/>
                  </a:lnTo>
                  <a:lnTo>
                    <a:pt x="83" y="25"/>
                  </a:lnTo>
                  <a:lnTo>
                    <a:pt x="75" y="10"/>
                  </a:lnTo>
                  <a:lnTo>
                    <a:pt x="60" y="6"/>
                  </a:lnTo>
                  <a:lnTo>
                    <a:pt x="57" y="18"/>
                  </a:lnTo>
                  <a:lnTo>
                    <a:pt x="65" y="33"/>
                  </a:lnTo>
                  <a:lnTo>
                    <a:pt x="72" y="45"/>
                  </a:lnTo>
                  <a:lnTo>
                    <a:pt x="86" y="49"/>
                  </a:lnTo>
                  <a:lnTo>
                    <a:pt x="92" y="60"/>
                  </a:lnTo>
                  <a:lnTo>
                    <a:pt x="92" y="73"/>
                  </a:lnTo>
                  <a:lnTo>
                    <a:pt x="78" y="79"/>
                  </a:lnTo>
                  <a:lnTo>
                    <a:pt x="62" y="88"/>
                  </a:lnTo>
                  <a:lnTo>
                    <a:pt x="56" y="70"/>
                  </a:lnTo>
                  <a:lnTo>
                    <a:pt x="36" y="66"/>
                  </a:lnTo>
                  <a:lnTo>
                    <a:pt x="24" y="78"/>
                  </a:ln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29" name="Freeform 27"/>
            <p:cNvSpPr>
              <a:spLocks/>
            </p:cNvSpPr>
            <p:nvPr/>
          </p:nvSpPr>
          <p:spPr bwMode="auto">
            <a:xfrm>
              <a:off x="1420" y="3645"/>
              <a:ext cx="95" cy="82"/>
            </a:xfrm>
            <a:custGeom>
              <a:avLst/>
              <a:gdLst>
                <a:gd name="T0" fmla="*/ 11 w 118"/>
                <a:gd name="T1" fmla="*/ 0 h 104"/>
                <a:gd name="T2" fmla="*/ 5 w 118"/>
                <a:gd name="T3" fmla="*/ 30 h 104"/>
                <a:gd name="T4" fmla="*/ 8 w 118"/>
                <a:gd name="T5" fmla="*/ 47 h 104"/>
                <a:gd name="T6" fmla="*/ 7 w 118"/>
                <a:gd name="T7" fmla="*/ 62 h 104"/>
                <a:gd name="T8" fmla="*/ 28 w 118"/>
                <a:gd name="T9" fmla="*/ 90 h 104"/>
                <a:gd name="T10" fmla="*/ 38 w 118"/>
                <a:gd name="T11" fmla="*/ 98 h 104"/>
                <a:gd name="T12" fmla="*/ 58 w 118"/>
                <a:gd name="T13" fmla="*/ 104 h 104"/>
                <a:gd name="T14" fmla="*/ 68 w 118"/>
                <a:gd name="T15" fmla="*/ 89 h 104"/>
                <a:gd name="T16" fmla="*/ 82 w 118"/>
                <a:gd name="T17" fmla="*/ 81 h 104"/>
                <a:gd name="T18" fmla="*/ 97 w 118"/>
                <a:gd name="T19" fmla="*/ 80 h 104"/>
                <a:gd name="T20" fmla="*/ 110 w 118"/>
                <a:gd name="T21" fmla="*/ 75 h 104"/>
                <a:gd name="T22" fmla="*/ 107 w 118"/>
                <a:gd name="T23" fmla="*/ 56 h 104"/>
                <a:gd name="T24" fmla="*/ 92 w 118"/>
                <a:gd name="T25" fmla="*/ 51 h 104"/>
                <a:gd name="T26" fmla="*/ 106 w 118"/>
                <a:gd name="T27" fmla="*/ 50 h 104"/>
                <a:gd name="T28" fmla="*/ 98 w 118"/>
                <a:gd name="T29" fmla="*/ 26 h 104"/>
                <a:gd name="T30" fmla="*/ 79 w 118"/>
                <a:gd name="T31" fmla="*/ 24 h 104"/>
                <a:gd name="T32" fmla="*/ 71 w 118"/>
                <a:gd name="T33" fmla="*/ 36 h 104"/>
                <a:gd name="T34" fmla="*/ 80 w 118"/>
                <a:gd name="T35" fmla="*/ 51 h 104"/>
                <a:gd name="T36" fmla="*/ 71 w 118"/>
                <a:gd name="T37" fmla="*/ 65 h 104"/>
                <a:gd name="T38" fmla="*/ 47 w 118"/>
                <a:gd name="T39" fmla="*/ 44 h 104"/>
                <a:gd name="T40" fmla="*/ 58 w 118"/>
                <a:gd name="T41" fmla="*/ 24 h 104"/>
                <a:gd name="T42" fmla="*/ 46 w 118"/>
                <a:gd name="T43" fmla="*/ 15 h 104"/>
                <a:gd name="T44" fmla="*/ 25 w 118"/>
                <a:gd name="T45" fmla="*/ 20 h 104"/>
                <a:gd name="T46" fmla="*/ 19 w 118"/>
                <a:gd name="T47" fmla="*/ 6 h 104"/>
                <a:gd name="T48" fmla="*/ 14 w 118"/>
                <a:gd name="T49" fmla="*/ 5 h 104"/>
                <a:gd name="T50" fmla="*/ 11 w 118"/>
                <a:gd name="T51" fmla="*/ 0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04"/>
                <a:gd name="T80" fmla="*/ 118 w 118"/>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04">
                  <a:moveTo>
                    <a:pt x="11" y="0"/>
                  </a:moveTo>
                  <a:cubicBezTo>
                    <a:pt x="19" y="13"/>
                    <a:pt x="17" y="23"/>
                    <a:pt x="5" y="30"/>
                  </a:cubicBezTo>
                  <a:cubicBezTo>
                    <a:pt x="3" y="38"/>
                    <a:pt x="0" y="41"/>
                    <a:pt x="8" y="47"/>
                  </a:cubicBezTo>
                  <a:cubicBezTo>
                    <a:pt x="11" y="53"/>
                    <a:pt x="8" y="56"/>
                    <a:pt x="7" y="62"/>
                  </a:cubicBezTo>
                  <a:cubicBezTo>
                    <a:pt x="8" y="77"/>
                    <a:pt x="12" y="87"/>
                    <a:pt x="28" y="90"/>
                  </a:cubicBezTo>
                  <a:cubicBezTo>
                    <a:pt x="34" y="93"/>
                    <a:pt x="37" y="91"/>
                    <a:pt x="38" y="98"/>
                  </a:cubicBezTo>
                  <a:cubicBezTo>
                    <a:pt x="48" y="95"/>
                    <a:pt x="49" y="101"/>
                    <a:pt x="58" y="104"/>
                  </a:cubicBezTo>
                  <a:cubicBezTo>
                    <a:pt x="61" y="88"/>
                    <a:pt x="56" y="91"/>
                    <a:pt x="68" y="89"/>
                  </a:cubicBezTo>
                  <a:cubicBezTo>
                    <a:pt x="73" y="86"/>
                    <a:pt x="77" y="83"/>
                    <a:pt x="82" y="81"/>
                  </a:cubicBezTo>
                  <a:cubicBezTo>
                    <a:pt x="88" y="84"/>
                    <a:pt x="91" y="81"/>
                    <a:pt x="97" y="80"/>
                  </a:cubicBezTo>
                  <a:cubicBezTo>
                    <a:pt x="101" y="78"/>
                    <a:pt x="106" y="77"/>
                    <a:pt x="110" y="75"/>
                  </a:cubicBezTo>
                  <a:cubicBezTo>
                    <a:pt x="114" y="67"/>
                    <a:pt x="115" y="61"/>
                    <a:pt x="107" y="56"/>
                  </a:cubicBezTo>
                  <a:cubicBezTo>
                    <a:pt x="99" y="57"/>
                    <a:pt x="95" y="59"/>
                    <a:pt x="92" y="51"/>
                  </a:cubicBezTo>
                  <a:cubicBezTo>
                    <a:pt x="97" y="51"/>
                    <a:pt x="102" y="52"/>
                    <a:pt x="106" y="50"/>
                  </a:cubicBezTo>
                  <a:cubicBezTo>
                    <a:pt x="118" y="46"/>
                    <a:pt x="107" y="28"/>
                    <a:pt x="98" y="26"/>
                  </a:cubicBezTo>
                  <a:cubicBezTo>
                    <a:pt x="91" y="23"/>
                    <a:pt x="87" y="23"/>
                    <a:pt x="79" y="24"/>
                  </a:cubicBezTo>
                  <a:cubicBezTo>
                    <a:pt x="73" y="28"/>
                    <a:pt x="74" y="30"/>
                    <a:pt x="71" y="36"/>
                  </a:cubicBezTo>
                  <a:cubicBezTo>
                    <a:pt x="69" y="47"/>
                    <a:pt x="68" y="50"/>
                    <a:pt x="80" y="51"/>
                  </a:cubicBezTo>
                  <a:cubicBezTo>
                    <a:pt x="83" y="60"/>
                    <a:pt x="79" y="62"/>
                    <a:pt x="71" y="65"/>
                  </a:cubicBezTo>
                  <a:cubicBezTo>
                    <a:pt x="57" y="61"/>
                    <a:pt x="55" y="55"/>
                    <a:pt x="47" y="44"/>
                  </a:cubicBezTo>
                  <a:cubicBezTo>
                    <a:pt x="50" y="36"/>
                    <a:pt x="55" y="31"/>
                    <a:pt x="58" y="24"/>
                  </a:cubicBezTo>
                  <a:cubicBezTo>
                    <a:pt x="56" y="15"/>
                    <a:pt x="55" y="14"/>
                    <a:pt x="46" y="15"/>
                  </a:cubicBezTo>
                  <a:cubicBezTo>
                    <a:pt x="39" y="22"/>
                    <a:pt x="36" y="21"/>
                    <a:pt x="25" y="20"/>
                  </a:cubicBezTo>
                  <a:cubicBezTo>
                    <a:pt x="24" y="18"/>
                    <a:pt x="20" y="7"/>
                    <a:pt x="19" y="6"/>
                  </a:cubicBezTo>
                  <a:cubicBezTo>
                    <a:pt x="18" y="5"/>
                    <a:pt x="15" y="6"/>
                    <a:pt x="14" y="5"/>
                  </a:cubicBezTo>
                  <a:cubicBezTo>
                    <a:pt x="12" y="4"/>
                    <a:pt x="12" y="2"/>
                    <a:pt x="11" y="0"/>
                  </a:cubicBez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sp>
          <p:nvSpPr>
            <p:cNvPr id="30" name="Freeform 28"/>
            <p:cNvSpPr>
              <a:spLocks/>
            </p:cNvSpPr>
            <p:nvPr/>
          </p:nvSpPr>
          <p:spPr bwMode="auto">
            <a:xfrm>
              <a:off x="1359" y="3690"/>
              <a:ext cx="81" cy="92"/>
            </a:xfrm>
            <a:custGeom>
              <a:avLst/>
              <a:gdLst>
                <a:gd name="T0" fmla="*/ 65 w 100"/>
                <a:gd name="T1" fmla="*/ 0 h 116"/>
                <a:gd name="T2" fmla="*/ 59 w 100"/>
                <a:gd name="T3" fmla="*/ 12 h 116"/>
                <a:gd name="T4" fmla="*/ 29 w 100"/>
                <a:gd name="T5" fmla="*/ 44 h 116"/>
                <a:gd name="T6" fmla="*/ 23 w 100"/>
                <a:gd name="T7" fmla="*/ 59 h 116"/>
                <a:gd name="T8" fmla="*/ 10 w 100"/>
                <a:gd name="T9" fmla="*/ 75 h 116"/>
                <a:gd name="T10" fmla="*/ 2 w 100"/>
                <a:gd name="T11" fmla="*/ 84 h 116"/>
                <a:gd name="T12" fmla="*/ 16 w 100"/>
                <a:gd name="T13" fmla="*/ 116 h 116"/>
                <a:gd name="T14" fmla="*/ 26 w 100"/>
                <a:gd name="T15" fmla="*/ 105 h 116"/>
                <a:gd name="T16" fmla="*/ 37 w 100"/>
                <a:gd name="T17" fmla="*/ 90 h 116"/>
                <a:gd name="T18" fmla="*/ 49 w 100"/>
                <a:gd name="T19" fmla="*/ 96 h 116"/>
                <a:gd name="T20" fmla="*/ 50 w 100"/>
                <a:gd name="T21" fmla="*/ 74 h 116"/>
                <a:gd name="T22" fmla="*/ 71 w 100"/>
                <a:gd name="T23" fmla="*/ 93 h 116"/>
                <a:gd name="T24" fmla="*/ 76 w 100"/>
                <a:gd name="T25" fmla="*/ 65 h 116"/>
                <a:gd name="T26" fmla="*/ 89 w 100"/>
                <a:gd name="T27" fmla="*/ 74 h 116"/>
                <a:gd name="T28" fmla="*/ 100 w 100"/>
                <a:gd name="T29" fmla="*/ 53 h 116"/>
                <a:gd name="T30" fmla="*/ 80 w 100"/>
                <a:gd name="T31" fmla="*/ 44 h 116"/>
                <a:gd name="T32" fmla="*/ 71 w 100"/>
                <a:gd name="T33" fmla="*/ 30 h 116"/>
                <a:gd name="T34" fmla="*/ 70 w 100"/>
                <a:gd name="T35" fmla="*/ 15 h 116"/>
                <a:gd name="T36" fmla="*/ 65 w 100"/>
                <a:gd name="T37" fmla="*/ 0 h 1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
                <a:gd name="T58" fmla="*/ 0 h 116"/>
                <a:gd name="T59" fmla="*/ 100 w 100"/>
                <a:gd name="T60" fmla="*/ 116 h 1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 h="116">
                  <a:moveTo>
                    <a:pt x="65" y="0"/>
                  </a:moveTo>
                  <a:cubicBezTo>
                    <a:pt x="68" y="7"/>
                    <a:pt x="65" y="8"/>
                    <a:pt x="59" y="12"/>
                  </a:cubicBezTo>
                  <a:cubicBezTo>
                    <a:pt x="57" y="23"/>
                    <a:pt x="36" y="33"/>
                    <a:pt x="29" y="44"/>
                  </a:cubicBezTo>
                  <a:cubicBezTo>
                    <a:pt x="28" y="50"/>
                    <a:pt x="25" y="53"/>
                    <a:pt x="23" y="59"/>
                  </a:cubicBezTo>
                  <a:cubicBezTo>
                    <a:pt x="21" y="68"/>
                    <a:pt x="17" y="70"/>
                    <a:pt x="10" y="75"/>
                  </a:cubicBezTo>
                  <a:cubicBezTo>
                    <a:pt x="8" y="78"/>
                    <a:pt x="3" y="80"/>
                    <a:pt x="2" y="84"/>
                  </a:cubicBezTo>
                  <a:cubicBezTo>
                    <a:pt x="0" y="96"/>
                    <a:pt x="10" y="106"/>
                    <a:pt x="16" y="116"/>
                  </a:cubicBezTo>
                  <a:cubicBezTo>
                    <a:pt x="23" y="114"/>
                    <a:pt x="25" y="112"/>
                    <a:pt x="26" y="105"/>
                  </a:cubicBezTo>
                  <a:cubicBezTo>
                    <a:pt x="28" y="83"/>
                    <a:pt x="27" y="76"/>
                    <a:pt x="37" y="90"/>
                  </a:cubicBezTo>
                  <a:cubicBezTo>
                    <a:pt x="39" y="98"/>
                    <a:pt x="41" y="97"/>
                    <a:pt x="49" y="96"/>
                  </a:cubicBezTo>
                  <a:cubicBezTo>
                    <a:pt x="53" y="79"/>
                    <a:pt x="49" y="89"/>
                    <a:pt x="50" y="74"/>
                  </a:cubicBezTo>
                  <a:cubicBezTo>
                    <a:pt x="59" y="76"/>
                    <a:pt x="64" y="88"/>
                    <a:pt x="71" y="93"/>
                  </a:cubicBezTo>
                  <a:cubicBezTo>
                    <a:pt x="79" y="85"/>
                    <a:pt x="65" y="67"/>
                    <a:pt x="76" y="65"/>
                  </a:cubicBezTo>
                  <a:cubicBezTo>
                    <a:pt x="80" y="68"/>
                    <a:pt x="85" y="71"/>
                    <a:pt x="89" y="74"/>
                  </a:cubicBezTo>
                  <a:cubicBezTo>
                    <a:pt x="98" y="70"/>
                    <a:pt x="98" y="62"/>
                    <a:pt x="100" y="53"/>
                  </a:cubicBezTo>
                  <a:cubicBezTo>
                    <a:pt x="93" y="49"/>
                    <a:pt x="88" y="45"/>
                    <a:pt x="80" y="44"/>
                  </a:cubicBezTo>
                  <a:cubicBezTo>
                    <a:pt x="77" y="39"/>
                    <a:pt x="74" y="35"/>
                    <a:pt x="71" y="30"/>
                  </a:cubicBezTo>
                  <a:cubicBezTo>
                    <a:pt x="69" y="26"/>
                    <a:pt x="70" y="15"/>
                    <a:pt x="70" y="15"/>
                  </a:cubicBezTo>
                  <a:cubicBezTo>
                    <a:pt x="69" y="9"/>
                    <a:pt x="65" y="6"/>
                    <a:pt x="65" y="0"/>
                  </a:cubicBezTo>
                  <a:close/>
                </a:path>
              </a:pathLst>
            </a:custGeom>
            <a:solidFill>
              <a:srgbClr val="FFFFCC"/>
            </a:solidFill>
            <a:ln w="6350" cap="flat" cmpd="sng">
              <a:solidFill>
                <a:srgbClr val="336699"/>
              </a:solidFill>
              <a:prstDash val="solid"/>
              <a:round/>
              <a:headEnd type="none" w="med" len="med"/>
              <a:tailEnd type="none" w="med" len="med"/>
            </a:ln>
          </p:spPr>
          <p:txBody>
            <a:bodyPr wrap="none" anchor="ctr"/>
            <a:lstStyle/>
            <a:p>
              <a:endParaRPr lang="es-AR"/>
            </a:p>
          </p:txBody>
        </p:sp>
        <p:grpSp>
          <p:nvGrpSpPr>
            <p:cNvPr id="31" name="Group 29"/>
            <p:cNvGrpSpPr>
              <a:grpSpLocks/>
            </p:cNvGrpSpPr>
            <p:nvPr/>
          </p:nvGrpSpPr>
          <p:grpSpPr bwMode="auto">
            <a:xfrm>
              <a:off x="1610" y="3793"/>
              <a:ext cx="288" cy="346"/>
              <a:chOff x="288" y="3840"/>
              <a:chExt cx="288" cy="346"/>
            </a:xfrm>
          </p:grpSpPr>
          <p:sp>
            <p:nvSpPr>
              <p:cNvPr id="32" name="Freeform 30"/>
              <p:cNvSpPr>
                <a:spLocks/>
              </p:cNvSpPr>
              <p:nvPr/>
            </p:nvSpPr>
            <p:spPr bwMode="auto">
              <a:xfrm>
                <a:off x="288" y="3840"/>
                <a:ext cx="288" cy="346"/>
              </a:xfrm>
              <a:custGeom>
                <a:avLst/>
                <a:gdLst>
                  <a:gd name="T0" fmla="*/ 0 w 3408"/>
                  <a:gd name="T1" fmla="*/ 384 h 4092"/>
                  <a:gd name="T2" fmla="*/ 1676 w 3408"/>
                  <a:gd name="T3" fmla="*/ 4092 h 4092"/>
                  <a:gd name="T4" fmla="*/ 3408 w 3408"/>
                  <a:gd name="T5" fmla="*/ 392 h 4092"/>
                  <a:gd name="T6" fmla="*/ 3216 w 3408"/>
                  <a:gd name="T7" fmla="*/ 312 h 4092"/>
                  <a:gd name="T8" fmla="*/ 3032 w 3408"/>
                  <a:gd name="T9" fmla="*/ 240 h 4092"/>
                  <a:gd name="T10" fmla="*/ 2816 w 3408"/>
                  <a:gd name="T11" fmla="*/ 168 h 4092"/>
                  <a:gd name="T12" fmla="*/ 2528 w 3408"/>
                  <a:gd name="T13" fmla="*/ 96 h 4092"/>
                  <a:gd name="T14" fmla="*/ 2288 w 3408"/>
                  <a:gd name="T15" fmla="*/ 48 h 4092"/>
                  <a:gd name="T16" fmla="*/ 2024 w 3408"/>
                  <a:gd name="T17" fmla="*/ 12 h 4092"/>
                  <a:gd name="T18" fmla="*/ 1784 w 3408"/>
                  <a:gd name="T19" fmla="*/ 0 h 4092"/>
                  <a:gd name="T20" fmla="*/ 1520 w 3408"/>
                  <a:gd name="T21" fmla="*/ 0 h 4092"/>
                  <a:gd name="T22" fmla="*/ 1256 w 3408"/>
                  <a:gd name="T23" fmla="*/ 16 h 4092"/>
                  <a:gd name="T24" fmla="*/ 968 w 3408"/>
                  <a:gd name="T25" fmla="*/ 64 h 4092"/>
                  <a:gd name="T26" fmla="*/ 704 w 3408"/>
                  <a:gd name="T27" fmla="*/ 132 h 4092"/>
                  <a:gd name="T28" fmla="*/ 392 w 3408"/>
                  <a:gd name="T29" fmla="*/ 216 h 4092"/>
                  <a:gd name="T30" fmla="*/ 164 w 3408"/>
                  <a:gd name="T31" fmla="*/ 300 h 4092"/>
                  <a:gd name="T32" fmla="*/ 0 w 3408"/>
                  <a:gd name="T33" fmla="*/ 384 h 40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08"/>
                  <a:gd name="T52" fmla="*/ 0 h 4092"/>
                  <a:gd name="T53" fmla="*/ 3408 w 3408"/>
                  <a:gd name="T54" fmla="*/ 4092 h 40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08" h="4092">
                    <a:moveTo>
                      <a:pt x="0" y="384"/>
                    </a:moveTo>
                    <a:lnTo>
                      <a:pt x="1676" y="4092"/>
                    </a:lnTo>
                    <a:lnTo>
                      <a:pt x="3408" y="392"/>
                    </a:lnTo>
                    <a:lnTo>
                      <a:pt x="3216" y="312"/>
                    </a:lnTo>
                    <a:lnTo>
                      <a:pt x="3032" y="240"/>
                    </a:lnTo>
                    <a:lnTo>
                      <a:pt x="2816" y="168"/>
                    </a:lnTo>
                    <a:lnTo>
                      <a:pt x="2528" y="96"/>
                    </a:lnTo>
                    <a:lnTo>
                      <a:pt x="2288" y="48"/>
                    </a:lnTo>
                    <a:lnTo>
                      <a:pt x="2024" y="12"/>
                    </a:lnTo>
                    <a:lnTo>
                      <a:pt x="1784" y="0"/>
                    </a:lnTo>
                    <a:lnTo>
                      <a:pt x="1520" y="0"/>
                    </a:lnTo>
                    <a:lnTo>
                      <a:pt x="1256" y="16"/>
                    </a:lnTo>
                    <a:lnTo>
                      <a:pt x="968" y="64"/>
                    </a:lnTo>
                    <a:lnTo>
                      <a:pt x="704" y="132"/>
                    </a:lnTo>
                    <a:lnTo>
                      <a:pt x="392" y="216"/>
                    </a:lnTo>
                    <a:lnTo>
                      <a:pt x="164" y="300"/>
                    </a:lnTo>
                    <a:lnTo>
                      <a:pt x="0" y="384"/>
                    </a:lnTo>
                    <a:close/>
                  </a:path>
                </a:pathLst>
              </a:custGeom>
              <a:solidFill>
                <a:srgbClr val="FFFFCC"/>
              </a:solidFill>
              <a:ln w="3175" cap="flat" cmpd="sng">
                <a:solidFill>
                  <a:srgbClr val="336699"/>
                </a:solidFill>
                <a:prstDash val="solid"/>
                <a:round/>
                <a:headEnd type="none" w="med" len="med"/>
                <a:tailEnd type="none" w="med" len="med"/>
              </a:ln>
            </p:spPr>
            <p:txBody>
              <a:bodyPr wrap="none" anchor="ctr"/>
              <a:lstStyle/>
              <a:p>
                <a:endParaRPr lang="es-AR"/>
              </a:p>
            </p:txBody>
          </p:sp>
          <p:sp>
            <p:nvSpPr>
              <p:cNvPr id="33" name="Freeform 31"/>
              <p:cNvSpPr>
                <a:spLocks/>
              </p:cNvSpPr>
              <p:nvPr/>
            </p:nvSpPr>
            <p:spPr bwMode="auto">
              <a:xfrm>
                <a:off x="335" y="3954"/>
                <a:ext cx="24" cy="40"/>
              </a:xfrm>
              <a:custGeom>
                <a:avLst/>
                <a:gdLst>
                  <a:gd name="T0" fmla="*/ 40 w 284"/>
                  <a:gd name="T1" fmla="*/ 360 h 472"/>
                  <a:gd name="T2" fmla="*/ 60 w 284"/>
                  <a:gd name="T3" fmla="*/ 328 h 472"/>
                  <a:gd name="T4" fmla="*/ 64 w 284"/>
                  <a:gd name="T5" fmla="*/ 288 h 472"/>
                  <a:gd name="T6" fmla="*/ 92 w 284"/>
                  <a:gd name="T7" fmla="*/ 272 h 472"/>
                  <a:gd name="T8" fmla="*/ 128 w 284"/>
                  <a:gd name="T9" fmla="*/ 252 h 472"/>
                  <a:gd name="T10" fmla="*/ 104 w 284"/>
                  <a:gd name="T11" fmla="*/ 232 h 472"/>
                  <a:gd name="T12" fmla="*/ 56 w 284"/>
                  <a:gd name="T13" fmla="*/ 232 h 472"/>
                  <a:gd name="T14" fmla="*/ 32 w 284"/>
                  <a:gd name="T15" fmla="*/ 228 h 472"/>
                  <a:gd name="T16" fmla="*/ 4 w 284"/>
                  <a:gd name="T17" fmla="*/ 208 h 472"/>
                  <a:gd name="T18" fmla="*/ 24 w 284"/>
                  <a:gd name="T19" fmla="*/ 180 h 472"/>
                  <a:gd name="T20" fmla="*/ 48 w 284"/>
                  <a:gd name="T21" fmla="*/ 152 h 472"/>
                  <a:gd name="T22" fmla="*/ 40 w 284"/>
                  <a:gd name="T23" fmla="*/ 128 h 472"/>
                  <a:gd name="T24" fmla="*/ 0 w 284"/>
                  <a:gd name="T25" fmla="*/ 104 h 472"/>
                  <a:gd name="T26" fmla="*/ 0 w 284"/>
                  <a:gd name="T27" fmla="*/ 40 h 472"/>
                  <a:gd name="T28" fmla="*/ 16 w 284"/>
                  <a:gd name="T29" fmla="*/ 16 h 472"/>
                  <a:gd name="T30" fmla="*/ 56 w 284"/>
                  <a:gd name="T31" fmla="*/ 4 h 472"/>
                  <a:gd name="T32" fmla="*/ 88 w 284"/>
                  <a:gd name="T33" fmla="*/ 0 h 472"/>
                  <a:gd name="T34" fmla="*/ 124 w 284"/>
                  <a:gd name="T35" fmla="*/ 24 h 472"/>
                  <a:gd name="T36" fmla="*/ 148 w 284"/>
                  <a:gd name="T37" fmla="*/ 60 h 472"/>
                  <a:gd name="T38" fmla="*/ 172 w 284"/>
                  <a:gd name="T39" fmla="*/ 80 h 472"/>
                  <a:gd name="T40" fmla="*/ 176 w 284"/>
                  <a:gd name="T41" fmla="*/ 124 h 472"/>
                  <a:gd name="T42" fmla="*/ 204 w 284"/>
                  <a:gd name="T43" fmla="*/ 160 h 472"/>
                  <a:gd name="T44" fmla="*/ 232 w 284"/>
                  <a:gd name="T45" fmla="*/ 192 h 472"/>
                  <a:gd name="T46" fmla="*/ 248 w 284"/>
                  <a:gd name="T47" fmla="*/ 220 h 472"/>
                  <a:gd name="T48" fmla="*/ 260 w 284"/>
                  <a:gd name="T49" fmla="*/ 260 h 472"/>
                  <a:gd name="T50" fmla="*/ 272 w 284"/>
                  <a:gd name="T51" fmla="*/ 300 h 472"/>
                  <a:gd name="T52" fmla="*/ 280 w 284"/>
                  <a:gd name="T53" fmla="*/ 328 h 472"/>
                  <a:gd name="T54" fmla="*/ 284 w 284"/>
                  <a:gd name="T55" fmla="*/ 352 h 472"/>
                  <a:gd name="T56" fmla="*/ 284 w 284"/>
                  <a:gd name="T57" fmla="*/ 392 h 472"/>
                  <a:gd name="T58" fmla="*/ 268 w 284"/>
                  <a:gd name="T59" fmla="*/ 428 h 472"/>
                  <a:gd name="T60" fmla="*/ 248 w 284"/>
                  <a:gd name="T61" fmla="*/ 452 h 472"/>
                  <a:gd name="T62" fmla="*/ 168 w 284"/>
                  <a:gd name="T63" fmla="*/ 472 h 472"/>
                  <a:gd name="T64" fmla="*/ 160 w 284"/>
                  <a:gd name="T65" fmla="*/ 440 h 472"/>
                  <a:gd name="T66" fmla="*/ 184 w 284"/>
                  <a:gd name="T67" fmla="*/ 424 h 472"/>
                  <a:gd name="T68" fmla="*/ 184 w 284"/>
                  <a:gd name="T69" fmla="*/ 396 h 472"/>
                  <a:gd name="T70" fmla="*/ 132 w 284"/>
                  <a:gd name="T71" fmla="*/ 376 h 472"/>
                  <a:gd name="T72" fmla="*/ 112 w 284"/>
                  <a:gd name="T73" fmla="*/ 392 h 472"/>
                  <a:gd name="T74" fmla="*/ 92 w 284"/>
                  <a:gd name="T75" fmla="*/ 412 h 472"/>
                  <a:gd name="T76" fmla="*/ 68 w 284"/>
                  <a:gd name="T77" fmla="*/ 420 h 472"/>
                  <a:gd name="T78" fmla="*/ 40 w 284"/>
                  <a:gd name="T79" fmla="*/ 360 h 4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4"/>
                  <a:gd name="T121" fmla="*/ 0 h 472"/>
                  <a:gd name="T122" fmla="*/ 284 w 284"/>
                  <a:gd name="T123" fmla="*/ 472 h 4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4" h="472">
                    <a:moveTo>
                      <a:pt x="40" y="360"/>
                    </a:moveTo>
                    <a:lnTo>
                      <a:pt x="60" y="328"/>
                    </a:lnTo>
                    <a:lnTo>
                      <a:pt x="64" y="288"/>
                    </a:lnTo>
                    <a:lnTo>
                      <a:pt x="92" y="272"/>
                    </a:lnTo>
                    <a:lnTo>
                      <a:pt x="128" y="252"/>
                    </a:lnTo>
                    <a:lnTo>
                      <a:pt x="104" y="232"/>
                    </a:lnTo>
                    <a:lnTo>
                      <a:pt x="56" y="232"/>
                    </a:lnTo>
                    <a:lnTo>
                      <a:pt x="32" y="228"/>
                    </a:lnTo>
                    <a:lnTo>
                      <a:pt x="4" y="208"/>
                    </a:lnTo>
                    <a:lnTo>
                      <a:pt x="24" y="180"/>
                    </a:lnTo>
                    <a:lnTo>
                      <a:pt x="48" y="152"/>
                    </a:lnTo>
                    <a:lnTo>
                      <a:pt x="40" y="128"/>
                    </a:lnTo>
                    <a:lnTo>
                      <a:pt x="0" y="104"/>
                    </a:lnTo>
                    <a:lnTo>
                      <a:pt x="0" y="40"/>
                    </a:lnTo>
                    <a:lnTo>
                      <a:pt x="16" y="16"/>
                    </a:lnTo>
                    <a:lnTo>
                      <a:pt x="56" y="4"/>
                    </a:lnTo>
                    <a:lnTo>
                      <a:pt x="88" y="0"/>
                    </a:lnTo>
                    <a:lnTo>
                      <a:pt x="124" y="24"/>
                    </a:lnTo>
                    <a:lnTo>
                      <a:pt x="148" y="60"/>
                    </a:lnTo>
                    <a:lnTo>
                      <a:pt x="172" y="80"/>
                    </a:lnTo>
                    <a:lnTo>
                      <a:pt x="176" y="124"/>
                    </a:lnTo>
                    <a:lnTo>
                      <a:pt x="204" y="160"/>
                    </a:lnTo>
                    <a:lnTo>
                      <a:pt x="232" y="192"/>
                    </a:lnTo>
                    <a:lnTo>
                      <a:pt x="248" y="220"/>
                    </a:lnTo>
                    <a:lnTo>
                      <a:pt x="260" y="260"/>
                    </a:lnTo>
                    <a:lnTo>
                      <a:pt x="272" y="300"/>
                    </a:lnTo>
                    <a:lnTo>
                      <a:pt x="280" y="328"/>
                    </a:lnTo>
                    <a:lnTo>
                      <a:pt x="284" y="352"/>
                    </a:lnTo>
                    <a:lnTo>
                      <a:pt x="284" y="392"/>
                    </a:lnTo>
                    <a:lnTo>
                      <a:pt x="268" y="428"/>
                    </a:lnTo>
                    <a:lnTo>
                      <a:pt x="248" y="452"/>
                    </a:lnTo>
                    <a:lnTo>
                      <a:pt x="168" y="472"/>
                    </a:lnTo>
                    <a:lnTo>
                      <a:pt x="160" y="440"/>
                    </a:lnTo>
                    <a:lnTo>
                      <a:pt x="184" y="424"/>
                    </a:lnTo>
                    <a:lnTo>
                      <a:pt x="184" y="396"/>
                    </a:lnTo>
                    <a:lnTo>
                      <a:pt x="132" y="376"/>
                    </a:lnTo>
                    <a:lnTo>
                      <a:pt x="112" y="392"/>
                    </a:lnTo>
                    <a:lnTo>
                      <a:pt x="92" y="412"/>
                    </a:lnTo>
                    <a:lnTo>
                      <a:pt x="68" y="420"/>
                    </a:lnTo>
                    <a:lnTo>
                      <a:pt x="40" y="360"/>
                    </a:lnTo>
                    <a:close/>
                  </a:path>
                </a:pathLst>
              </a:custGeom>
              <a:solidFill>
                <a:srgbClr val="FFFFCC"/>
              </a:solidFill>
              <a:ln w="3175" cap="flat" cmpd="sng">
                <a:solidFill>
                  <a:srgbClr val="336699"/>
                </a:solidFill>
                <a:prstDash val="solid"/>
                <a:round/>
                <a:headEnd type="none" w="med" len="med"/>
                <a:tailEnd type="none" w="med" len="med"/>
              </a:ln>
            </p:spPr>
            <p:txBody>
              <a:bodyPr wrap="none" anchor="ctr"/>
              <a:lstStyle/>
              <a:p>
                <a:endParaRPr lang="es-AR"/>
              </a:p>
            </p:txBody>
          </p:sp>
          <p:sp>
            <p:nvSpPr>
              <p:cNvPr id="34" name="Freeform 32"/>
              <p:cNvSpPr>
                <a:spLocks/>
              </p:cNvSpPr>
              <p:nvPr/>
            </p:nvSpPr>
            <p:spPr bwMode="auto">
              <a:xfrm>
                <a:off x="341" y="3923"/>
                <a:ext cx="6" cy="17"/>
              </a:xfrm>
              <a:custGeom>
                <a:avLst/>
                <a:gdLst>
                  <a:gd name="T0" fmla="*/ 16 w 68"/>
                  <a:gd name="T1" fmla="*/ 24 h 192"/>
                  <a:gd name="T2" fmla="*/ 0 w 68"/>
                  <a:gd name="T3" fmla="*/ 76 h 192"/>
                  <a:gd name="T4" fmla="*/ 4 w 68"/>
                  <a:gd name="T5" fmla="*/ 120 h 192"/>
                  <a:gd name="T6" fmla="*/ 0 w 68"/>
                  <a:gd name="T7" fmla="*/ 148 h 192"/>
                  <a:gd name="T8" fmla="*/ 16 w 68"/>
                  <a:gd name="T9" fmla="*/ 176 h 192"/>
                  <a:gd name="T10" fmla="*/ 36 w 68"/>
                  <a:gd name="T11" fmla="*/ 192 h 192"/>
                  <a:gd name="T12" fmla="*/ 60 w 68"/>
                  <a:gd name="T13" fmla="*/ 172 h 192"/>
                  <a:gd name="T14" fmla="*/ 40 w 68"/>
                  <a:gd name="T15" fmla="*/ 144 h 192"/>
                  <a:gd name="T16" fmla="*/ 64 w 68"/>
                  <a:gd name="T17" fmla="*/ 120 h 192"/>
                  <a:gd name="T18" fmla="*/ 60 w 68"/>
                  <a:gd name="T19" fmla="*/ 96 h 192"/>
                  <a:gd name="T20" fmla="*/ 68 w 68"/>
                  <a:gd name="T21" fmla="*/ 56 h 192"/>
                  <a:gd name="T22" fmla="*/ 68 w 68"/>
                  <a:gd name="T23" fmla="*/ 28 h 192"/>
                  <a:gd name="T24" fmla="*/ 36 w 68"/>
                  <a:gd name="T25" fmla="*/ 0 h 192"/>
                  <a:gd name="T26" fmla="*/ 16 w 68"/>
                  <a:gd name="T27" fmla="*/ 24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92"/>
                  <a:gd name="T44" fmla="*/ 68 w 68"/>
                  <a:gd name="T45" fmla="*/ 192 h 1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92">
                    <a:moveTo>
                      <a:pt x="16" y="24"/>
                    </a:moveTo>
                    <a:lnTo>
                      <a:pt x="0" y="76"/>
                    </a:lnTo>
                    <a:lnTo>
                      <a:pt x="4" y="120"/>
                    </a:lnTo>
                    <a:lnTo>
                      <a:pt x="0" y="148"/>
                    </a:lnTo>
                    <a:lnTo>
                      <a:pt x="16" y="176"/>
                    </a:lnTo>
                    <a:lnTo>
                      <a:pt x="36" y="192"/>
                    </a:lnTo>
                    <a:lnTo>
                      <a:pt x="60" y="172"/>
                    </a:lnTo>
                    <a:lnTo>
                      <a:pt x="40" y="144"/>
                    </a:lnTo>
                    <a:lnTo>
                      <a:pt x="64" y="120"/>
                    </a:lnTo>
                    <a:lnTo>
                      <a:pt x="60" y="96"/>
                    </a:lnTo>
                    <a:lnTo>
                      <a:pt x="68" y="56"/>
                    </a:lnTo>
                    <a:lnTo>
                      <a:pt x="68" y="28"/>
                    </a:lnTo>
                    <a:lnTo>
                      <a:pt x="36" y="0"/>
                    </a:lnTo>
                    <a:lnTo>
                      <a:pt x="16" y="24"/>
                    </a:lnTo>
                    <a:close/>
                  </a:path>
                </a:pathLst>
              </a:custGeom>
              <a:solidFill>
                <a:srgbClr val="FFFFCC"/>
              </a:solidFill>
              <a:ln w="3175" cap="flat" cmpd="sng">
                <a:solidFill>
                  <a:srgbClr val="336699"/>
                </a:solidFill>
                <a:prstDash val="solid"/>
                <a:round/>
                <a:headEnd type="none" w="med" len="med"/>
                <a:tailEnd type="none" w="med" len="med"/>
              </a:ln>
            </p:spPr>
            <p:txBody>
              <a:bodyPr wrap="none" anchor="ctr"/>
              <a:lstStyle/>
              <a:p>
                <a:endParaRPr lang="es-AR"/>
              </a:p>
            </p:txBody>
          </p:sp>
          <p:sp>
            <p:nvSpPr>
              <p:cNvPr id="35" name="Freeform 33"/>
              <p:cNvSpPr>
                <a:spLocks/>
              </p:cNvSpPr>
              <p:nvPr/>
            </p:nvSpPr>
            <p:spPr bwMode="auto">
              <a:xfrm>
                <a:off x="348" y="3878"/>
                <a:ext cx="46" cy="161"/>
              </a:xfrm>
              <a:custGeom>
                <a:avLst/>
                <a:gdLst>
                  <a:gd name="T0" fmla="*/ 52 w 548"/>
                  <a:gd name="T1" fmla="*/ 472 h 1908"/>
                  <a:gd name="T2" fmla="*/ 116 w 548"/>
                  <a:gd name="T3" fmla="*/ 404 h 1908"/>
                  <a:gd name="T4" fmla="*/ 120 w 548"/>
                  <a:gd name="T5" fmla="*/ 316 h 1908"/>
                  <a:gd name="T6" fmla="*/ 188 w 548"/>
                  <a:gd name="T7" fmla="*/ 268 h 1908"/>
                  <a:gd name="T8" fmla="*/ 232 w 548"/>
                  <a:gd name="T9" fmla="*/ 196 h 1908"/>
                  <a:gd name="T10" fmla="*/ 264 w 548"/>
                  <a:gd name="T11" fmla="*/ 136 h 1908"/>
                  <a:gd name="T12" fmla="*/ 328 w 548"/>
                  <a:gd name="T13" fmla="*/ 100 h 1908"/>
                  <a:gd name="T14" fmla="*/ 394 w 548"/>
                  <a:gd name="T15" fmla="*/ 30 h 1908"/>
                  <a:gd name="T16" fmla="*/ 460 w 548"/>
                  <a:gd name="T17" fmla="*/ 0 h 1908"/>
                  <a:gd name="T18" fmla="*/ 511 w 548"/>
                  <a:gd name="T19" fmla="*/ 30 h 1908"/>
                  <a:gd name="T20" fmla="*/ 442 w 548"/>
                  <a:gd name="T21" fmla="*/ 57 h 1908"/>
                  <a:gd name="T22" fmla="*/ 403 w 548"/>
                  <a:gd name="T23" fmla="*/ 105 h 1908"/>
                  <a:gd name="T24" fmla="*/ 400 w 548"/>
                  <a:gd name="T25" fmla="*/ 168 h 1908"/>
                  <a:gd name="T26" fmla="*/ 334 w 548"/>
                  <a:gd name="T27" fmla="*/ 183 h 1908"/>
                  <a:gd name="T28" fmla="*/ 298 w 548"/>
                  <a:gd name="T29" fmla="*/ 234 h 1908"/>
                  <a:gd name="T30" fmla="*/ 247 w 548"/>
                  <a:gd name="T31" fmla="*/ 267 h 1908"/>
                  <a:gd name="T32" fmla="*/ 229 w 548"/>
                  <a:gd name="T33" fmla="*/ 318 h 1908"/>
                  <a:gd name="T34" fmla="*/ 271 w 548"/>
                  <a:gd name="T35" fmla="*/ 312 h 1908"/>
                  <a:gd name="T36" fmla="*/ 256 w 548"/>
                  <a:gd name="T37" fmla="*/ 348 h 1908"/>
                  <a:gd name="T38" fmla="*/ 229 w 548"/>
                  <a:gd name="T39" fmla="*/ 387 h 1908"/>
                  <a:gd name="T40" fmla="*/ 316 w 548"/>
                  <a:gd name="T41" fmla="*/ 352 h 1908"/>
                  <a:gd name="T42" fmla="*/ 368 w 548"/>
                  <a:gd name="T43" fmla="*/ 380 h 1908"/>
                  <a:gd name="T44" fmla="*/ 304 w 548"/>
                  <a:gd name="T45" fmla="*/ 416 h 1908"/>
                  <a:gd name="T46" fmla="*/ 236 w 548"/>
                  <a:gd name="T47" fmla="*/ 436 h 1908"/>
                  <a:gd name="T48" fmla="*/ 220 w 548"/>
                  <a:gd name="T49" fmla="*/ 476 h 1908"/>
                  <a:gd name="T50" fmla="*/ 156 w 548"/>
                  <a:gd name="T51" fmla="*/ 472 h 1908"/>
                  <a:gd name="T52" fmla="*/ 208 w 548"/>
                  <a:gd name="T53" fmla="*/ 524 h 1908"/>
                  <a:gd name="T54" fmla="*/ 128 w 548"/>
                  <a:gd name="T55" fmla="*/ 616 h 1908"/>
                  <a:gd name="T56" fmla="*/ 140 w 548"/>
                  <a:gd name="T57" fmla="*/ 708 h 1908"/>
                  <a:gd name="T58" fmla="*/ 196 w 548"/>
                  <a:gd name="T59" fmla="*/ 776 h 1908"/>
                  <a:gd name="T60" fmla="*/ 276 w 548"/>
                  <a:gd name="T61" fmla="*/ 772 h 1908"/>
                  <a:gd name="T62" fmla="*/ 308 w 548"/>
                  <a:gd name="T63" fmla="*/ 836 h 1908"/>
                  <a:gd name="T64" fmla="*/ 324 w 548"/>
                  <a:gd name="T65" fmla="*/ 792 h 1908"/>
                  <a:gd name="T66" fmla="*/ 364 w 548"/>
                  <a:gd name="T67" fmla="*/ 812 h 1908"/>
                  <a:gd name="T68" fmla="*/ 328 w 548"/>
                  <a:gd name="T69" fmla="*/ 880 h 1908"/>
                  <a:gd name="T70" fmla="*/ 368 w 548"/>
                  <a:gd name="T71" fmla="*/ 936 h 1908"/>
                  <a:gd name="T72" fmla="*/ 400 w 548"/>
                  <a:gd name="T73" fmla="*/ 980 h 1908"/>
                  <a:gd name="T74" fmla="*/ 456 w 548"/>
                  <a:gd name="T75" fmla="*/ 1028 h 1908"/>
                  <a:gd name="T76" fmla="*/ 464 w 548"/>
                  <a:gd name="T77" fmla="*/ 1124 h 1908"/>
                  <a:gd name="T78" fmla="*/ 496 w 548"/>
                  <a:gd name="T79" fmla="*/ 1192 h 1908"/>
                  <a:gd name="T80" fmla="*/ 476 w 548"/>
                  <a:gd name="T81" fmla="*/ 1260 h 1908"/>
                  <a:gd name="T82" fmla="*/ 548 w 548"/>
                  <a:gd name="T83" fmla="*/ 1304 h 1908"/>
                  <a:gd name="T84" fmla="*/ 492 w 548"/>
                  <a:gd name="T85" fmla="*/ 1364 h 1908"/>
                  <a:gd name="T86" fmla="*/ 536 w 548"/>
                  <a:gd name="T87" fmla="*/ 1456 h 1908"/>
                  <a:gd name="T88" fmla="*/ 488 w 548"/>
                  <a:gd name="T89" fmla="*/ 1556 h 1908"/>
                  <a:gd name="T90" fmla="*/ 444 w 548"/>
                  <a:gd name="T91" fmla="*/ 1656 h 1908"/>
                  <a:gd name="T92" fmla="*/ 392 w 548"/>
                  <a:gd name="T93" fmla="*/ 1732 h 1908"/>
                  <a:gd name="T94" fmla="*/ 296 w 548"/>
                  <a:gd name="T95" fmla="*/ 1808 h 1908"/>
                  <a:gd name="T96" fmla="*/ 236 w 548"/>
                  <a:gd name="T97" fmla="*/ 1896 h 1908"/>
                  <a:gd name="T98" fmla="*/ 0 w 548"/>
                  <a:gd name="T99" fmla="*/ 1524 h 1908"/>
                  <a:gd name="T100" fmla="*/ 164 w 548"/>
                  <a:gd name="T101" fmla="*/ 1392 h 1908"/>
                  <a:gd name="T102" fmla="*/ 220 w 548"/>
                  <a:gd name="T103" fmla="*/ 1256 h 1908"/>
                  <a:gd name="T104" fmla="*/ 180 w 548"/>
                  <a:gd name="T105" fmla="*/ 1168 h 1908"/>
                  <a:gd name="T106" fmla="*/ 132 w 548"/>
                  <a:gd name="T107" fmla="*/ 1064 h 1908"/>
                  <a:gd name="T108" fmla="*/ 92 w 548"/>
                  <a:gd name="T109" fmla="*/ 988 h 1908"/>
                  <a:gd name="T110" fmla="*/ 56 w 548"/>
                  <a:gd name="T111" fmla="*/ 928 h 1908"/>
                  <a:gd name="T112" fmla="*/ 48 w 548"/>
                  <a:gd name="T113" fmla="*/ 888 h 1908"/>
                  <a:gd name="T114" fmla="*/ 84 w 548"/>
                  <a:gd name="T115" fmla="*/ 832 h 1908"/>
                  <a:gd name="T116" fmla="*/ 76 w 548"/>
                  <a:gd name="T117" fmla="*/ 752 h 1908"/>
                  <a:gd name="T118" fmla="*/ 64 w 548"/>
                  <a:gd name="T119" fmla="*/ 688 h 1908"/>
                  <a:gd name="T120" fmla="*/ 20 w 548"/>
                  <a:gd name="T121" fmla="*/ 652 h 1908"/>
                  <a:gd name="T122" fmla="*/ 36 w 548"/>
                  <a:gd name="T123" fmla="*/ 584 h 1908"/>
                  <a:gd name="T124" fmla="*/ 80 w 548"/>
                  <a:gd name="T125" fmla="*/ 520 h 19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48"/>
                  <a:gd name="T190" fmla="*/ 0 h 1908"/>
                  <a:gd name="T191" fmla="*/ 548 w 548"/>
                  <a:gd name="T192" fmla="*/ 1908 h 19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48" h="1908">
                    <a:moveTo>
                      <a:pt x="88" y="488"/>
                    </a:moveTo>
                    <a:lnTo>
                      <a:pt x="52" y="472"/>
                    </a:lnTo>
                    <a:lnTo>
                      <a:pt x="76" y="436"/>
                    </a:lnTo>
                    <a:lnTo>
                      <a:pt x="116" y="404"/>
                    </a:lnTo>
                    <a:lnTo>
                      <a:pt x="136" y="364"/>
                    </a:lnTo>
                    <a:lnTo>
                      <a:pt x="120" y="316"/>
                    </a:lnTo>
                    <a:lnTo>
                      <a:pt x="148" y="284"/>
                    </a:lnTo>
                    <a:lnTo>
                      <a:pt x="188" y="268"/>
                    </a:lnTo>
                    <a:lnTo>
                      <a:pt x="212" y="232"/>
                    </a:lnTo>
                    <a:lnTo>
                      <a:pt x="232" y="196"/>
                    </a:lnTo>
                    <a:lnTo>
                      <a:pt x="248" y="172"/>
                    </a:lnTo>
                    <a:lnTo>
                      <a:pt x="264" y="136"/>
                    </a:lnTo>
                    <a:lnTo>
                      <a:pt x="292" y="116"/>
                    </a:lnTo>
                    <a:lnTo>
                      <a:pt x="328" y="100"/>
                    </a:lnTo>
                    <a:lnTo>
                      <a:pt x="368" y="76"/>
                    </a:lnTo>
                    <a:lnTo>
                      <a:pt x="394" y="30"/>
                    </a:lnTo>
                    <a:lnTo>
                      <a:pt x="427" y="15"/>
                    </a:lnTo>
                    <a:lnTo>
                      <a:pt x="460" y="0"/>
                    </a:lnTo>
                    <a:lnTo>
                      <a:pt x="508" y="8"/>
                    </a:lnTo>
                    <a:lnTo>
                      <a:pt x="511" y="30"/>
                    </a:lnTo>
                    <a:lnTo>
                      <a:pt x="472" y="33"/>
                    </a:lnTo>
                    <a:lnTo>
                      <a:pt x="442" y="57"/>
                    </a:lnTo>
                    <a:lnTo>
                      <a:pt x="418" y="81"/>
                    </a:lnTo>
                    <a:lnTo>
                      <a:pt x="403" y="105"/>
                    </a:lnTo>
                    <a:lnTo>
                      <a:pt x="400" y="138"/>
                    </a:lnTo>
                    <a:lnTo>
                      <a:pt x="400" y="168"/>
                    </a:lnTo>
                    <a:lnTo>
                      <a:pt x="370" y="174"/>
                    </a:lnTo>
                    <a:lnTo>
                      <a:pt x="334" y="183"/>
                    </a:lnTo>
                    <a:lnTo>
                      <a:pt x="316" y="213"/>
                    </a:lnTo>
                    <a:lnTo>
                      <a:pt x="298" y="234"/>
                    </a:lnTo>
                    <a:lnTo>
                      <a:pt x="277" y="255"/>
                    </a:lnTo>
                    <a:lnTo>
                      <a:pt x="247" y="267"/>
                    </a:lnTo>
                    <a:lnTo>
                      <a:pt x="238" y="288"/>
                    </a:lnTo>
                    <a:lnTo>
                      <a:pt x="229" y="318"/>
                    </a:lnTo>
                    <a:lnTo>
                      <a:pt x="250" y="318"/>
                    </a:lnTo>
                    <a:lnTo>
                      <a:pt x="271" y="312"/>
                    </a:lnTo>
                    <a:lnTo>
                      <a:pt x="284" y="332"/>
                    </a:lnTo>
                    <a:lnTo>
                      <a:pt x="256" y="348"/>
                    </a:lnTo>
                    <a:lnTo>
                      <a:pt x="235" y="363"/>
                    </a:lnTo>
                    <a:lnTo>
                      <a:pt x="229" y="387"/>
                    </a:lnTo>
                    <a:lnTo>
                      <a:pt x="276" y="380"/>
                    </a:lnTo>
                    <a:lnTo>
                      <a:pt x="316" y="352"/>
                    </a:lnTo>
                    <a:lnTo>
                      <a:pt x="344" y="352"/>
                    </a:lnTo>
                    <a:lnTo>
                      <a:pt x="368" y="380"/>
                    </a:lnTo>
                    <a:lnTo>
                      <a:pt x="344" y="412"/>
                    </a:lnTo>
                    <a:lnTo>
                      <a:pt x="304" y="416"/>
                    </a:lnTo>
                    <a:lnTo>
                      <a:pt x="260" y="412"/>
                    </a:lnTo>
                    <a:lnTo>
                      <a:pt x="236" y="436"/>
                    </a:lnTo>
                    <a:lnTo>
                      <a:pt x="248" y="472"/>
                    </a:lnTo>
                    <a:lnTo>
                      <a:pt x="220" y="476"/>
                    </a:lnTo>
                    <a:lnTo>
                      <a:pt x="180" y="432"/>
                    </a:lnTo>
                    <a:lnTo>
                      <a:pt x="156" y="472"/>
                    </a:lnTo>
                    <a:lnTo>
                      <a:pt x="164" y="508"/>
                    </a:lnTo>
                    <a:lnTo>
                      <a:pt x="208" y="524"/>
                    </a:lnTo>
                    <a:lnTo>
                      <a:pt x="160" y="564"/>
                    </a:lnTo>
                    <a:lnTo>
                      <a:pt x="128" y="616"/>
                    </a:lnTo>
                    <a:lnTo>
                      <a:pt x="128" y="668"/>
                    </a:lnTo>
                    <a:lnTo>
                      <a:pt x="140" y="708"/>
                    </a:lnTo>
                    <a:lnTo>
                      <a:pt x="160" y="736"/>
                    </a:lnTo>
                    <a:lnTo>
                      <a:pt x="196" y="776"/>
                    </a:lnTo>
                    <a:lnTo>
                      <a:pt x="236" y="760"/>
                    </a:lnTo>
                    <a:lnTo>
                      <a:pt x="276" y="772"/>
                    </a:lnTo>
                    <a:lnTo>
                      <a:pt x="284" y="808"/>
                    </a:lnTo>
                    <a:lnTo>
                      <a:pt x="308" y="836"/>
                    </a:lnTo>
                    <a:lnTo>
                      <a:pt x="332" y="828"/>
                    </a:lnTo>
                    <a:lnTo>
                      <a:pt x="324" y="792"/>
                    </a:lnTo>
                    <a:lnTo>
                      <a:pt x="352" y="780"/>
                    </a:lnTo>
                    <a:lnTo>
                      <a:pt x="364" y="812"/>
                    </a:lnTo>
                    <a:lnTo>
                      <a:pt x="360" y="856"/>
                    </a:lnTo>
                    <a:lnTo>
                      <a:pt x="328" y="880"/>
                    </a:lnTo>
                    <a:lnTo>
                      <a:pt x="340" y="920"/>
                    </a:lnTo>
                    <a:lnTo>
                      <a:pt x="368" y="936"/>
                    </a:lnTo>
                    <a:lnTo>
                      <a:pt x="376" y="968"/>
                    </a:lnTo>
                    <a:lnTo>
                      <a:pt x="400" y="980"/>
                    </a:lnTo>
                    <a:lnTo>
                      <a:pt x="432" y="996"/>
                    </a:lnTo>
                    <a:lnTo>
                      <a:pt x="456" y="1028"/>
                    </a:lnTo>
                    <a:lnTo>
                      <a:pt x="468" y="1072"/>
                    </a:lnTo>
                    <a:lnTo>
                      <a:pt x="464" y="1124"/>
                    </a:lnTo>
                    <a:lnTo>
                      <a:pt x="476" y="1164"/>
                    </a:lnTo>
                    <a:lnTo>
                      <a:pt x="496" y="1192"/>
                    </a:lnTo>
                    <a:lnTo>
                      <a:pt x="484" y="1228"/>
                    </a:lnTo>
                    <a:lnTo>
                      <a:pt x="476" y="1260"/>
                    </a:lnTo>
                    <a:lnTo>
                      <a:pt x="512" y="1268"/>
                    </a:lnTo>
                    <a:lnTo>
                      <a:pt x="548" y="1304"/>
                    </a:lnTo>
                    <a:lnTo>
                      <a:pt x="536" y="1344"/>
                    </a:lnTo>
                    <a:lnTo>
                      <a:pt x="492" y="1364"/>
                    </a:lnTo>
                    <a:lnTo>
                      <a:pt x="524" y="1396"/>
                    </a:lnTo>
                    <a:lnTo>
                      <a:pt x="536" y="1456"/>
                    </a:lnTo>
                    <a:lnTo>
                      <a:pt x="508" y="1504"/>
                    </a:lnTo>
                    <a:lnTo>
                      <a:pt x="488" y="1556"/>
                    </a:lnTo>
                    <a:lnTo>
                      <a:pt x="460" y="1596"/>
                    </a:lnTo>
                    <a:lnTo>
                      <a:pt x="444" y="1656"/>
                    </a:lnTo>
                    <a:lnTo>
                      <a:pt x="432" y="1696"/>
                    </a:lnTo>
                    <a:lnTo>
                      <a:pt x="392" y="1732"/>
                    </a:lnTo>
                    <a:lnTo>
                      <a:pt x="340" y="1768"/>
                    </a:lnTo>
                    <a:lnTo>
                      <a:pt x="296" y="1808"/>
                    </a:lnTo>
                    <a:lnTo>
                      <a:pt x="272" y="1868"/>
                    </a:lnTo>
                    <a:lnTo>
                      <a:pt x="236" y="1896"/>
                    </a:lnTo>
                    <a:lnTo>
                      <a:pt x="172" y="1908"/>
                    </a:lnTo>
                    <a:lnTo>
                      <a:pt x="0" y="1524"/>
                    </a:lnTo>
                    <a:lnTo>
                      <a:pt x="68" y="1464"/>
                    </a:lnTo>
                    <a:lnTo>
                      <a:pt x="164" y="1392"/>
                    </a:lnTo>
                    <a:lnTo>
                      <a:pt x="216" y="1320"/>
                    </a:lnTo>
                    <a:lnTo>
                      <a:pt x="220" y="1256"/>
                    </a:lnTo>
                    <a:lnTo>
                      <a:pt x="216" y="1212"/>
                    </a:lnTo>
                    <a:lnTo>
                      <a:pt x="180" y="1168"/>
                    </a:lnTo>
                    <a:lnTo>
                      <a:pt x="172" y="1104"/>
                    </a:lnTo>
                    <a:lnTo>
                      <a:pt x="132" y="1064"/>
                    </a:lnTo>
                    <a:lnTo>
                      <a:pt x="120" y="1020"/>
                    </a:lnTo>
                    <a:lnTo>
                      <a:pt x="92" y="988"/>
                    </a:lnTo>
                    <a:lnTo>
                      <a:pt x="64" y="960"/>
                    </a:lnTo>
                    <a:lnTo>
                      <a:pt x="56" y="928"/>
                    </a:lnTo>
                    <a:lnTo>
                      <a:pt x="28" y="916"/>
                    </a:lnTo>
                    <a:lnTo>
                      <a:pt x="48" y="888"/>
                    </a:lnTo>
                    <a:lnTo>
                      <a:pt x="84" y="868"/>
                    </a:lnTo>
                    <a:lnTo>
                      <a:pt x="84" y="832"/>
                    </a:lnTo>
                    <a:lnTo>
                      <a:pt x="76" y="788"/>
                    </a:lnTo>
                    <a:lnTo>
                      <a:pt x="76" y="752"/>
                    </a:lnTo>
                    <a:lnTo>
                      <a:pt x="60" y="720"/>
                    </a:lnTo>
                    <a:lnTo>
                      <a:pt x="64" y="688"/>
                    </a:lnTo>
                    <a:lnTo>
                      <a:pt x="60" y="660"/>
                    </a:lnTo>
                    <a:lnTo>
                      <a:pt x="20" y="652"/>
                    </a:lnTo>
                    <a:lnTo>
                      <a:pt x="28" y="612"/>
                    </a:lnTo>
                    <a:lnTo>
                      <a:pt x="36" y="584"/>
                    </a:lnTo>
                    <a:lnTo>
                      <a:pt x="32" y="544"/>
                    </a:lnTo>
                    <a:lnTo>
                      <a:pt x="80" y="520"/>
                    </a:lnTo>
                    <a:lnTo>
                      <a:pt x="88" y="488"/>
                    </a:lnTo>
                    <a:close/>
                  </a:path>
                </a:pathLst>
              </a:custGeom>
              <a:solidFill>
                <a:srgbClr val="FFFFCC"/>
              </a:solidFill>
              <a:ln w="3175" cap="flat" cmpd="sng">
                <a:solidFill>
                  <a:srgbClr val="336699"/>
                </a:solidFill>
                <a:prstDash val="solid"/>
                <a:round/>
                <a:headEnd type="none" w="med" len="med"/>
                <a:tailEnd type="none" w="med" len="med"/>
              </a:ln>
            </p:spPr>
            <p:txBody>
              <a:bodyPr wrap="none" anchor="ctr"/>
              <a:lstStyle/>
              <a:p>
                <a:endParaRPr lang="es-AR"/>
              </a:p>
            </p:txBody>
          </p:sp>
          <p:sp>
            <p:nvSpPr>
              <p:cNvPr id="36" name="Freeform 34"/>
              <p:cNvSpPr>
                <a:spLocks/>
              </p:cNvSpPr>
              <p:nvPr/>
            </p:nvSpPr>
            <p:spPr bwMode="auto">
              <a:xfrm>
                <a:off x="385" y="4030"/>
                <a:ext cx="117" cy="155"/>
              </a:xfrm>
              <a:custGeom>
                <a:avLst/>
                <a:gdLst>
                  <a:gd name="T0" fmla="*/ 0 w 1388"/>
                  <a:gd name="T1" fmla="*/ 656 h 1840"/>
                  <a:gd name="T2" fmla="*/ 80 w 1388"/>
                  <a:gd name="T3" fmla="*/ 652 h 1840"/>
                  <a:gd name="T4" fmla="*/ 156 w 1388"/>
                  <a:gd name="T5" fmla="*/ 664 h 1840"/>
                  <a:gd name="T6" fmla="*/ 188 w 1388"/>
                  <a:gd name="T7" fmla="*/ 696 h 1840"/>
                  <a:gd name="T8" fmla="*/ 220 w 1388"/>
                  <a:gd name="T9" fmla="*/ 728 h 1840"/>
                  <a:gd name="T10" fmla="*/ 244 w 1388"/>
                  <a:gd name="T11" fmla="*/ 740 h 1840"/>
                  <a:gd name="T12" fmla="*/ 292 w 1388"/>
                  <a:gd name="T13" fmla="*/ 756 h 1840"/>
                  <a:gd name="T14" fmla="*/ 324 w 1388"/>
                  <a:gd name="T15" fmla="*/ 772 h 1840"/>
                  <a:gd name="T16" fmla="*/ 352 w 1388"/>
                  <a:gd name="T17" fmla="*/ 796 h 1840"/>
                  <a:gd name="T18" fmla="*/ 360 w 1388"/>
                  <a:gd name="T19" fmla="*/ 840 h 1840"/>
                  <a:gd name="T20" fmla="*/ 396 w 1388"/>
                  <a:gd name="T21" fmla="*/ 808 h 1840"/>
                  <a:gd name="T22" fmla="*/ 396 w 1388"/>
                  <a:gd name="T23" fmla="*/ 764 h 1840"/>
                  <a:gd name="T24" fmla="*/ 412 w 1388"/>
                  <a:gd name="T25" fmla="*/ 740 h 1840"/>
                  <a:gd name="T26" fmla="*/ 456 w 1388"/>
                  <a:gd name="T27" fmla="*/ 712 h 1840"/>
                  <a:gd name="T28" fmla="*/ 496 w 1388"/>
                  <a:gd name="T29" fmla="*/ 692 h 1840"/>
                  <a:gd name="T30" fmla="*/ 536 w 1388"/>
                  <a:gd name="T31" fmla="*/ 668 h 1840"/>
                  <a:gd name="T32" fmla="*/ 576 w 1388"/>
                  <a:gd name="T33" fmla="*/ 684 h 1840"/>
                  <a:gd name="T34" fmla="*/ 608 w 1388"/>
                  <a:gd name="T35" fmla="*/ 680 h 1840"/>
                  <a:gd name="T36" fmla="*/ 648 w 1388"/>
                  <a:gd name="T37" fmla="*/ 664 h 1840"/>
                  <a:gd name="T38" fmla="*/ 680 w 1388"/>
                  <a:gd name="T39" fmla="*/ 640 h 1840"/>
                  <a:gd name="T40" fmla="*/ 740 w 1388"/>
                  <a:gd name="T41" fmla="*/ 612 h 1840"/>
                  <a:gd name="T42" fmla="*/ 796 w 1388"/>
                  <a:gd name="T43" fmla="*/ 596 h 1840"/>
                  <a:gd name="T44" fmla="*/ 852 w 1388"/>
                  <a:gd name="T45" fmla="*/ 580 h 1840"/>
                  <a:gd name="T46" fmla="*/ 896 w 1388"/>
                  <a:gd name="T47" fmla="*/ 572 h 1840"/>
                  <a:gd name="T48" fmla="*/ 960 w 1388"/>
                  <a:gd name="T49" fmla="*/ 552 h 1840"/>
                  <a:gd name="T50" fmla="*/ 1016 w 1388"/>
                  <a:gd name="T51" fmla="*/ 552 h 1840"/>
                  <a:gd name="T52" fmla="*/ 1008 w 1388"/>
                  <a:gd name="T53" fmla="*/ 500 h 1840"/>
                  <a:gd name="T54" fmla="*/ 1024 w 1388"/>
                  <a:gd name="T55" fmla="*/ 460 h 1840"/>
                  <a:gd name="T56" fmla="*/ 1060 w 1388"/>
                  <a:gd name="T57" fmla="*/ 436 h 1840"/>
                  <a:gd name="T58" fmla="*/ 1096 w 1388"/>
                  <a:gd name="T59" fmla="*/ 412 h 1840"/>
                  <a:gd name="T60" fmla="*/ 1060 w 1388"/>
                  <a:gd name="T61" fmla="*/ 388 h 1840"/>
                  <a:gd name="T62" fmla="*/ 1000 w 1388"/>
                  <a:gd name="T63" fmla="*/ 396 h 1840"/>
                  <a:gd name="T64" fmla="*/ 940 w 1388"/>
                  <a:gd name="T65" fmla="*/ 388 h 1840"/>
                  <a:gd name="T66" fmla="*/ 912 w 1388"/>
                  <a:gd name="T67" fmla="*/ 352 h 1840"/>
                  <a:gd name="T68" fmla="*/ 880 w 1388"/>
                  <a:gd name="T69" fmla="*/ 304 h 1840"/>
                  <a:gd name="T70" fmla="*/ 916 w 1388"/>
                  <a:gd name="T71" fmla="*/ 240 h 1840"/>
                  <a:gd name="T72" fmla="*/ 972 w 1388"/>
                  <a:gd name="T73" fmla="*/ 200 h 1840"/>
                  <a:gd name="T74" fmla="*/ 1028 w 1388"/>
                  <a:gd name="T75" fmla="*/ 152 h 1840"/>
                  <a:gd name="T76" fmla="*/ 1104 w 1388"/>
                  <a:gd name="T77" fmla="*/ 120 h 1840"/>
                  <a:gd name="T78" fmla="*/ 1200 w 1388"/>
                  <a:gd name="T79" fmla="*/ 116 h 1840"/>
                  <a:gd name="T80" fmla="*/ 1264 w 1388"/>
                  <a:gd name="T81" fmla="*/ 96 h 1840"/>
                  <a:gd name="T82" fmla="*/ 1276 w 1388"/>
                  <a:gd name="T83" fmla="*/ 40 h 1840"/>
                  <a:gd name="T84" fmla="*/ 1320 w 1388"/>
                  <a:gd name="T85" fmla="*/ 0 h 1840"/>
                  <a:gd name="T86" fmla="*/ 1388 w 1388"/>
                  <a:gd name="T87" fmla="*/ 0 h 1840"/>
                  <a:gd name="T88" fmla="*/ 532 w 1388"/>
                  <a:gd name="T89" fmla="*/ 1840 h 1840"/>
                  <a:gd name="T90" fmla="*/ 0 w 1388"/>
                  <a:gd name="T91" fmla="*/ 656 h 18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8"/>
                  <a:gd name="T139" fmla="*/ 0 h 1840"/>
                  <a:gd name="T140" fmla="*/ 1388 w 1388"/>
                  <a:gd name="T141" fmla="*/ 1840 h 18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8" h="1840">
                    <a:moveTo>
                      <a:pt x="0" y="656"/>
                    </a:moveTo>
                    <a:lnTo>
                      <a:pt x="80" y="652"/>
                    </a:lnTo>
                    <a:lnTo>
                      <a:pt x="156" y="664"/>
                    </a:lnTo>
                    <a:lnTo>
                      <a:pt x="188" y="696"/>
                    </a:lnTo>
                    <a:lnTo>
                      <a:pt x="220" y="728"/>
                    </a:lnTo>
                    <a:lnTo>
                      <a:pt x="244" y="740"/>
                    </a:lnTo>
                    <a:lnTo>
                      <a:pt x="292" y="756"/>
                    </a:lnTo>
                    <a:lnTo>
                      <a:pt x="324" y="772"/>
                    </a:lnTo>
                    <a:lnTo>
                      <a:pt x="352" y="796"/>
                    </a:lnTo>
                    <a:lnTo>
                      <a:pt x="360" y="840"/>
                    </a:lnTo>
                    <a:lnTo>
                      <a:pt x="396" y="808"/>
                    </a:lnTo>
                    <a:lnTo>
                      <a:pt x="396" y="764"/>
                    </a:lnTo>
                    <a:lnTo>
                      <a:pt x="412" y="740"/>
                    </a:lnTo>
                    <a:lnTo>
                      <a:pt x="456" y="712"/>
                    </a:lnTo>
                    <a:lnTo>
                      <a:pt x="496" y="692"/>
                    </a:lnTo>
                    <a:lnTo>
                      <a:pt x="536" y="668"/>
                    </a:lnTo>
                    <a:lnTo>
                      <a:pt x="576" y="684"/>
                    </a:lnTo>
                    <a:lnTo>
                      <a:pt x="608" y="680"/>
                    </a:lnTo>
                    <a:lnTo>
                      <a:pt x="648" y="664"/>
                    </a:lnTo>
                    <a:lnTo>
                      <a:pt x="680" y="640"/>
                    </a:lnTo>
                    <a:lnTo>
                      <a:pt x="740" y="612"/>
                    </a:lnTo>
                    <a:lnTo>
                      <a:pt x="796" y="596"/>
                    </a:lnTo>
                    <a:lnTo>
                      <a:pt x="852" y="580"/>
                    </a:lnTo>
                    <a:lnTo>
                      <a:pt x="896" y="572"/>
                    </a:lnTo>
                    <a:lnTo>
                      <a:pt x="960" y="552"/>
                    </a:lnTo>
                    <a:lnTo>
                      <a:pt x="1016" y="552"/>
                    </a:lnTo>
                    <a:lnTo>
                      <a:pt x="1008" y="500"/>
                    </a:lnTo>
                    <a:lnTo>
                      <a:pt x="1024" y="460"/>
                    </a:lnTo>
                    <a:lnTo>
                      <a:pt x="1060" y="436"/>
                    </a:lnTo>
                    <a:lnTo>
                      <a:pt x="1096" y="412"/>
                    </a:lnTo>
                    <a:lnTo>
                      <a:pt x="1060" y="388"/>
                    </a:lnTo>
                    <a:lnTo>
                      <a:pt x="1000" y="396"/>
                    </a:lnTo>
                    <a:lnTo>
                      <a:pt x="940" y="388"/>
                    </a:lnTo>
                    <a:lnTo>
                      <a:pt x="912" y="352"/>
                    </a:lnTo>
                    <a:lnTo>
                      <a:pt x="880" y="304"/>
                    </a:lnTo>
                    <a:lnTo>
                      <a:pt x="916" y="240"/>
                    </a:lnTo>
                    <a:lnTo>
                      <a:pt x="972" y="200"/>
                    </a:lnTo>
                    <a:lnTo>
                      <a:pt x="1028" y="152"/>
                    </a:lnTo>
                    <a:lnTo>
                      <a:pt x="1104" y="120"/>
                    </a:lnTo>
                    <a:lnTo>
                      <a:pt x="1200" y="116"/>
                    </a:lnTo>
                    <a:lnTo>
                      <a:pt x="1264" y="96"/>
                    </a:lnTo>
                    <a:lnTo>
                      <a:pt x="1276" y="40"/>
                    </a:lnTo>
                    <a:lnTo>
                      <a:pt x="1320" y="0"/>
                    </a:lnTo>
                    <a:lnTo>
                      <a:pt x="1388" y="0"/>
                    </a:lnTo>
                    <a:lnTo>
                      <a:pt x="532" y="1840"/>
                    </a:lnTo>
                    <a:lnTo>
                      <a:pt x="0" y="656"/>
                    </a:lnTo>
                    <a:close/>
                  </a:path>
                </a:pathLst>
              </a:custGeom>
              <a:solidFill>
                <a:srgbClr val="FFFFCC"/>
              </a:solidFill>
              <a:ln w="3175" cap="flat" cmpd="sng">
                <a:solidFill>
                  <a:srgbClr val="336699"/>
                </a:solidFill>
                <a:prstDash val="solid"/>
                <a:round/>
                <a:headEnd type="none" w="med" len="med"/>
                <a:tailEnd type="none" w="med" len="med"/>
              </a:ln>
            </p:spPr>
            <p:txBody>
              <a:bodyPr wrap="none" anchor="ctr"/>
              <a:lstStyle/>
              <a:p>
                <a:endParaRPr lang="es-AR"/>
              </a:p>
            </p:txBody>
          </p:sp>
          <p:sp>
            <p:nvSpPr>
              <p:cNvPr id="37" name="Freeform 35"/>
              <p:cNvSpPr>
                <a:spLocks/>
              </p:cNvSpPr>
              <p:nvPr/>
            </p:nvSpPr>
            <p:spPr bwMode="auto">
              <a:xfrm>
                <a:off x="418" y="4041"/>
                <a:ext cx="27" cy="37"/>
              </a:xfrm>
              <a:custGeom>
                <a:avLst/>
                <a:gdLst>
                  <a:gd name="T0" fmla="*/ 188 w 316"/>
                  <a:gd name="T1" fmla="*/ 0 h 432"/>
                  <a:gd name="T2" fmla="*/ 160 w 316"/>
                  <a:gd name="T3" fmla="*/ 20 h 432"/>
                  <a:gd name="T4" fmla="*/ 128 w 316"/>
                  <a:gd name="T5" fmla="*/ 84 h 432"/>
                  <a:gd name="T6" fmla="*/ 112 w 316"/>
                  <a:gd name="T7" fmla="*/ 128 h 432"/>
                  <a:gd name="T8" fmla="*/ 96 w 316"/>
                  <a:gd name="T9" fmla="*/ 160 h 432"/>
                  <a:gd name="T10" fmla="*/ 100 w 316"/>
                  <a:gd name="T11" fmla="*/ 212 h 432"/>
                  <a:gd name="T12" fmla="*/ 92 w 316"/>
                  <a:gd name="T13" fmla="*/ 256 h 432"/>
                  <a:gd name="T14" fmla="*/ 80 w 316"/>
                  <a:gd name="T15" fmla="*/ 284 h 432"/>
                  <a:gd name="T16" fmla="*/ 52 w 316"/>
                  <a:gd name="T17" fmla="*/ 320 h 432"/>
                  <a:gd name="T18" fmla="*/ 24 w 316"/>
                  <a:gd name="T19" fmla="*/ 348 h 432"/>
                  <a:gd name="T20" fmla="*/ 0 w 316"/>
                  <a:gd name="T21" fmla="*/ 392 h 432"/>
                  <a:gd name="T22" fmla="*/ 16 w 316"/>
                  <a:gd name="T23" fmla="*/ 432 h 432"/>
                  <a:gd name="T24" fmla="*/ 72 w 316"/>
                  <a:gd name="T25" fmla="*/ 420 h 432"/>
                  <a:gd name="T26" fmla="*/ 128 w 316"/>
                  <a:gd name="T27" fmla="*/ 396 h 432"/>
                  <a:gd name="T28" fmla="*/ 152 w 316"/>
                  <a:gd name="T29" fmla="*/ 388 h 432"/>
                  <a:gd name="T30" fmla="*/ 212 w 316"/>
                  <a:gd name="T31" fmla="*/ 368 h 432"/>
                  <a:gd name="T32" fmla="*/ 244 w 316"/>
                  <a:gd name="T33" fmla="*/ 316 h 432"/>
                  <a:gd name="T34" fmla="*/ 272 w 316"/>
                  <a:gd name="T35" fmla="*/ 288 h 432"/>
                  <a:gd name="T36" fmla="*/ 272 w 316"/>
                  <a:gd name="T37" fmla="*/ 236 h 432"/>
                  <a:gd name="T38" fmla="*/ 280 w 316"/>
                  <a:gd name="T39" fmla="*/ 188 h 432"/>
                  <a:gd name="T40" fmla="*/ 292 w 316"/>
                  <a:gd name="T41" fmla="*/ 160 h 432"/>
                  <a:gd name="T42" fmla="*/ 316 w 316"/>
                  <a:gd name="T43" fmla="*/ 140 h 432"/>
                  <a:gd name="T44" fmla="*/ 308 w 316"/>
                  <a:gd name="T45" fmla="*/ 104 h 432"/>
                  <a:gd name="T46" fmla="*/ 280 w 316"/>
                  <a:gd name="T47" fmla="*/ 120 h 432"/>
                  <a:gd name="T48" fmla="*/ 272 w 316"/>
                  <a:gd name="T49" fmla="*/ 84 h 432"/>
                  <a:gd name="T50" fmla="*/ 292 w 316"/>
                  <a:gd name="T51" fmla="*/ 52 h 432"/>
                  <a:gd name="T52" fmla="*/ 288 w 316"/>
                  <a:gd name="T53" fmla="*/ 24 h 432"/>
                  <a:gd name="T54" fmla="*/ 256 w 316"/>
                  <a:gd name="T55" fmla="*/ 16 h 432"/>
                  <a:gd name="T56" fmla="*/ 228 w 316"/>
                  <a:gd name="T57" fmla="*/ 8 h 432"/>
                  <a:gd name="T58" fmla="*/ 188 w 316"/>
                  <a:gd name="T59" fmla="*/ 0 h 4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6"/>
                  <a:gd name="T91" fmla="*/ 0 h 432"/>
                  <a:gd name="T92" fmla="*/ 316 w 316"/>
                  <a:gd name="T93" fmla="*/ 432 h 4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6" h="432">
                    <a:moveTo>
                      <a:pt x="188" y="0"/>
                    </a:moveTo>
                    <a:lnTo>
                      <a:pt x="160" y="20"/>
                    </a:lnTo>
                    <a:lnTo>
                      <a:pt x="128" y="84"/>
                    </a:lnTo>
                    <a:lnTo>
                      <a:pt x="112" y="128"/>
                    </a:lnTo>
                    <a:lnTo>
                      <a:pt x="96" y="160"/>
                    </a:lnTo>
                    <a:lnTo>
                      <a:pt x="100" y="212"/>
                    </a:lnTo>
                    <a:lnTo>
                      <a:pt x="92" y="256"/>
                    </a:lnTo>
                    <a:lnTo>
                      <a:pt x="80" y="284"/>
                    </a:lnTo>
                    <a:lnTo>
                      <a:pt x="52" y="320"/>
                    </a:lnTo>
                    <a:lnTo>
                      <a:pt x="24" y="348"/>
                    </a:lnTo>
                    <a:lnTo>
                      <a:pt x="0" y="392"/>
                    </a:lnTo>
                    <a:lnTo>
                      <a:pt x="16" y="432"/>
                    </a:lnTo>
                    <a:lnTo>
                      <a:pt x="72" y="420"/>
                    </a:lnTo>
                    <a:lnTo>
                      <a:pt x="128" y="396"/>
                    </a:lnTo>
                    <a:lnTo>
                      <a:pt x="152" y="388"/>
                    </a:lnTo>
                    <a:lnTo>
                      <a:pt x="212" y="368"/>
                    </a:lnTo>
                    <a:lnTo>
                      <a:pt x="244" y="316"/>
                    </a:lnTo>
                    <a:lnTo>
                      <a:pt x="272" y="288"/>
                    </a:lnTo>
                    <a:lnTo>
                      <a:pt x="272" y="236"/>
                    </a:lnTo>
                    <a:lnTo>
                      <a:pt x="280" y="188"/>
                    </a:lnTo>
                    <a:lnTo>
                      <a:pt x="292" y="160"/>
                    </a:lnTo>
                    <a:lnTo>
                      <a:pt x="316" y="140"/>
                    </a:lnTo>
                    <a:lnTo>
                      <a:pt x="308" y="104"/>
                    </a:lnTo>
                    <a:lnTo>
                      <a:pt x="280" y="120"/>
                    </a:lnTo>
                    <a:lnTo>
                      <a:pt x="272" y="84"/>
                    </a:lnTo>
                    <a:lnTo>
                      <a:pt x="292" y="52"/>
                    </a:lnTo>
                    <a:lnTo>
                      <a:pt x="288" y="24"/>
                    </a:lnTo>
                    <a:lnTo>
                      <a:pt x="256" y="16"/>
                    </a:lnTo>
                    <a:lnTo>
                      <a:pt x="228" y="8"/>
                    </a:lnTo>
                    <a:lnTo>
                      <a:pt x="188" y="0"/>
                    </a:lnTo>
                    <a:close/>
                  </a:path>
                </a:pathLst>
              </a:custGeom>
              <a:solidFill>
                <a:srgbClr val="FFFFCC"/>
              </a:solidFill>
              <a:ln w="3175" cap="flat" cmpd="sng">
                <a:solidFill>
                  <a:srgbClr val="336699"/>
                </a:solidFill>
                <a:prstDash val="solid"/>
                <a:round/>
                <a:headEnd type="none" w="med" len="med"/>
                <a:tailEnd type="none" w="med" len="med"/>
              </a:ln>
            </p:spPr>
            <p:txBody>
              <a:bodyPr wrap="none" anchor="ctr"/>
              <a:lstStyle/>
              <a:p>
                <a:endParaRPr lang="es-AR"/>
              </a:p>
            </p:txBody>
          </p:sp>
          <p:sp>
            <p:nvSpPr>
              <p:cNvPr id="38" name="Freeform 36"/>
              <p:cNvSpPr>
                <a:spLocks/>
              </p:cNvSpPr>
              <p:nvPr/>
            </p:nvSpPr>
            <p:spPr bwMode="auto">
              <a:xfrm>
                <a:off x="379" y="4052"/>
                <a:ext cx="9" cy="17"/>
              </a:xfrm>
              <a:custGeom>
                <a:avLst/>
                <a:gdLst>
                  <a:gd name="T0" fmla="*/ 16 w 104"/>
                  <a:gd name="T1" fmla="*/ 24 h 204"/>
                  <a:gd name="T2" fmla="*/ 4 w 104"/>
                  <a:gd name="T3" fmla="*/ 56 h 204"/>
                  <a:gd name="T4" fmla="*/ 0 w 104"/>
                  <a:gd name="T5" fmla="*/ 112 h 204"/>
                  <a:gd name="T6" fmla="*/ 4 w 104"/>
                  <a:gd name="T7" fmla="*/ 164 h 204"/>
                  <a:gd name="T8" fmla="*/ 12 w 104"/>
                  <a:gd name="T9" fmla="*/ 204 h 204"/>
                  <a:gd name="T10" fmla="*/ 60 w 104"/>
                  <a:gd name="T11" fmla="*/ 188 h 204"/>
                  <a:gd name="T12" fmla="*/ 64 w 104"/>
                  <a:gd name="T13" fmla="*/ 164 h 204"/>
                  <a:gd name="T14" fmla="*/ 64 w 104"/>
                  <a:gd name="T15" fmla="*/ 124 h 204"/>
                  <a:gd name="T16" fmla="*/ 76 w 104"/>
                  <a:gd name="T17" fmla="*/ 92 h 204"/>
                  <a:gd name="T18" fmla="*/ 104 w 104"/>
                  <a:gd name="T19" fmla="*/ 60 h 204"/>
                  <a:gd name="T20" fmla="*/ 96 w 104"/>
                  <a:gd name="T21" fmla="*/ 20 h 204"/>
                  <a:gd name="T22" fmla="*/ 76 w 104"/>
                  <a:gd name="T23" fmla="*/ 4 h 204"/>
                  <a:gd name="T24" fmla="*/ 48 w 104"/>
                  <a:gd name="T25" fmla="*/ 0 h 204"/>
                  <a:gd name="T26" fmla="*/ 16 w 104"/>
                  <a:gd name="T27" fmla="*/ 24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204"/>
                  <a:gd name="T44" fmla="*/ 104 w 104"/>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204">
                    <a:moveTo>
                      <a:pt x="16" y="24"/>
                    </a:moveTo>
                    <a:lnTo>
                      <a:pt x="4" y="56"/>
                    </a:lnTo>
                    <a:lnTo>
                      <a:pt x="0" y="112"/>
                    </a:lnTo>
                    <a:lnTo>
                      <a:pt x="4" y="164"/>
                    </a:lnTo>
                    <a:lnTo>
                      <a:pt x="12" y="204"/>
                    </a:lnTo>
                    <a:lnTo>
                      <a:pt x="60" y="188"/>
                    </a:lnTo>
                    <a:lnTo>
                      <a:pt x="64" y="164"/>
                    </a:lnTo>
                    <a:lnTo>
                      <a:pt x="64" y="124"/>
                    </a:lnTo>
                    <a:lnTo>
                      <a:pt x="76" y="92"/>
                    </a:lnTo>
                    <a:lnTo>
                      <a:pt x="104" y="60"/>
                    </a:lnTo>
                    <a:lnTo>
                      <a:pt x="96" y="20"/>
                    </a:lnTo>
                    <a:lnTo>
                      <a:pt x="76" y="4"/>
                    </a:lnTo>
                    <a:lnTo>
                      <a:pt x="48" y="0"/>
                    </a:lnTo>
                    <a:lnTo>
                      <a:pt x="16" y="24"/>
                    </a:lnTo>
                    <a:close/>
                  </a:path>
                </a:pathLst>
              </a:custGeom>
              <a:solidFill>
                <a:srgbClr val="FFFFCC"/>
              </a:solidFill>
              <a:ln w="3175" cap="flat" cmpd="sng">
                <a:solidFill>
                  <a:srgbClr val="336699"/>
                </a:solidFill>
                <a:prstDash val="solid"/>
                <a:round/>
                <a:headEnd type="none" w="med" len="med"/>
                <a:tailEnd type="none" w="med" len="med"/>
              </a:ln>
            </p:spPr>
            <p:txBody>
              <a:bodyPr wrap="none" anchor="ctr"/>
              <a:lstStyle/>
              <a:p>
                <a:endParaRPr lang="es-AR"/>
              </a:p>
            </p:txBody>
          </p:sp>
          <p:sp>
            <p:nvSpPr>
              <p:cNvPr id="39" name="Freeform 37"/>
              <p:cNvSpPr>
                <a:spLocks/>
              </p:cNvSpPr>
              <p:nvPr/>
            </p:nvSpPr>
            <p:spPr bwMode="auto">
              <a:xfrm>
                <a:off x="393" y="4063"/>
                <a:ext cx="15" cy="15"/>
              </a:xfrm>
              <a:custGeom>
                <a:avLst/>
                <a:gdLst>
                  <a:gd name="T0" fmla="*/ 12 w 184"/>
                  <a:gd name="T1" fmla="*/ 100 h 184"/>
                  <a:gd name="T2" fmla="*/ 52 w 184"/>
                  <a:gd name="T3" fmla="*/ 104 h 184"/>
                  <a:gd name="T4" fmla="*/ 84 w 184"/>
                  <a:gd name="T5" fmla="*/ 100 h 184"/>
                  <a:gd name="T6" fmla="*/ 124 w 184"/>
                  <a:gd name="T7" fmla="*/ 72 h 184"/>
                  <a:gd name="T8" fmla="*/ 136 w 184"/>
                  <a:gd name="T9" fmla="*/ 36 h 184"/>
                  <a:gd name="T10" fmla="*/ 160 w 184"/>
                  <a:gd name="T11" fmla="*/ 0 h 184"/>
                  <a:gd name="T12" fmla="*/ 184 w 184"/>
                  <a:gd name="T13" fmla="*/ 48 h 184"/>
                  <a:gd name="T14" fmla="*/ 172 w 184"/>
                  <a:gd name="T15" fmla="*/ 96 h 184"/>
                  <a:gd name="T16" fmla="*/ 152 w 184"/>
                  <a:gd name="T17" fmla="*/ 144 h 184"/>
                  <a:gd name="T18" fmla="*/ 140 w 184"/>
                  <a:gd name="T19" fmla="*/ 180 h 184"/>
                  <a:gd name="T20" fmla="*/ 100 w 184"/>
                  <a:gd name="T21" fmla="*/ 180 h 184"/>
                  <a:gd name="T22" fmla="*/ 80 w 184"/>
                  <a:gd name="T23" fmla="*/ 164 h 184"/>
                  <a:gd name="T24" fmla="*/ 52 w 184"/>
                  <a:gd name="T25" fmla="*/ 156 h 184"/>
                  <a:gd name="T26" fmla="*/ 28 w 184"/>
                  <a:gd name="T27" fmla="*/ 184 h 184"/>
                  <a:gd name="T28" fmla="*/ 0 w 184"/>
                  <a:gd name="T29" fmla="*/ 144 h 184"/>
                  <a:gd name="T30" fmla="*/ 12 w 184"/>
                  <a:gd name="T31" fmla="*/ 100 h 1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4"/>
                  <a:gd name="T49" fmla="*/ 0 h 184"/>
                  <a:gd name="T50" fmla="*/ 184 w 184"/>
                  <a:gd name="T51" fmla="*/ 184 h 1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4" h="184">
                    <a:moveTo>
                      <a:pt x="12" y="100"/>
                    </a:moveTo>
                    <a:lnTo>
                      <a:pt x="52" y="104"/>
                    </a:lnTo>
                    <a:lnTo>
                      <a:pt x="84" y="100"/>
                    </a:lnTo>
                    <a:lnTo>
                      <a:pt x="124" y="72"/>
                    </a:lnTo>
                    <a:lnTo>
                      <a:pt x="136" y="36"/>
                    </a:lnTo>
                    <a:lnTo>
                      <a:pt x="160" y="0"/>
                    </a:lnTo>
                    <a:lnTo>
                      <a:pt x="184" y="48"/>
                    </a:lnTo>
                    <a:lnTo>
                      <a:pt x="172" y="96"/>
                    </a:lnTo>
                    <a:lnTo>
                      <a:pt x="152" y="144"/>
                    </a:lnTo>
                    <a:lnTo>
                      <a:pt x="140" y="180"/>
                    </a:lnTo>
                    <a:lnTo>
                      <a:pt x="100" y="180"/>
                    </a:lnTo>
                    <a:lnTo>
                      <a:pt x="80" y="164"/>
                    </a:lnTo>
                    <a:lnTo>
                      <a:pt x="52" y="156"/>
                    </a:lnTo>
                    <a:lnTo>
                      <a:pt x="28" y="184"/>
                    </a:lnTo>
                    <a:lnTo>
                      <a:pt x="0" y="144"/>
                    </a:lnTo>
                    <a:lnTo>
                      <a:pt x="12" y="100"/>
                    </a:lnTo>
                    <a:close/>
                  </a:path>
                </a:pathLst>
              </a:custGeom>
              <a:solidFill>
                <a:srgbClr val="FFFFCC"/>
              </a:solidFill>
              <a:ln w="3175" cap="flat" cmpd="sng">
                <a:solidFill>
                  <a:srgbClr val="336699"/>
                </a:solidFill>
                <a:prstDash val="solid"/>
                <a:round/>
                <a:headEnd type="none" w="med" len="med"/>
                <a:tailEnd type="none" w="med" len="med"/>
              </a:ln>
            </p:spPr>
            <p:txBody>
              <a:bodyPr wrap="none" anchor="ctr"/>
              <a:lstStyle/>
              <a:p>
                <a:endParaRPr lang="es-AR"/>
              </a:p>
            </p:txBody>
          </p:sp>
          <p:sp>
            <p:nvSpPr>
              <p:cNvPr id="40" name="Freeform 38"/>
              <p:cNvSpPr>
                <a:spLocks/>
              </p:cNvSpPr>
              <p:nvPr/>
            </p:nvSpPr>
            <p:spPr bwMode="auto">
              <a:xfrm>
                <a:off x="356" y="3861"/>
                <a:ext cx="31" cy="23"/>
              </a:xfrm>
              <a:custGeom>
                <a:avLst/>
                <a:gdLst>
                  <a:gd name="T0" fmla="*/ 124 w 359"/>
                  <a:gd name="T1" fmla="*/ 148 h 268"/>
                  <a:gd name="T2" fmla="*/ 108 w 359"/>
                  <a:gd name="T3" fmla="*/ 168 h 268"/>
                  <a:gd name="T4" fmla="*/ 48 w 359"/>
                  <a:gd name="T5" fmla="*/ 176 h 268"/>
                  <a:gd name="T6" fmla="*/ 20 w 359"/>
                  <a:gd name="T7" fmla="*/ 188 h 268"/>
                  <a:gd name="T8" fmla="*/ 0 w 359"/>
                  <a:gd name="T9" fmla="*/ 212 h 268"/>
                  <a:gd name="T10" fmla="*/ 4 w 359"/>
                  <a:gd name="T11" fmla="*/ 252 h 268"/>
                  <a:gd name="T12" fmla="*/ 48 w 359"/>
                  <a:gd name="T13" fmla="*/ 268 h 268"/>
                  <a:gd name="T14" fmla="*/ 68 w 359"/>
                  <a:gd name="T15" fmla="*/ 224 h 268"/>
                  <a:gd name="T16" fmla="*/ 80 w 359"/>
                  <a:gd name="T17" fmla="*/ 196 h 268"/>
                  <a:gd name="T18" fmla="*/ 128 w 359"/>
                  <a:gd name="T19" fmla="*/ 204 h 268"/>
                  <a:gd name="T20" fmla="*/ 160 w 359"/>
                  <a:gd name="T21" fmla="*/ 188 h 268"/>
                  <a:gd name="T22" fmla="*/ 248 w 359"/>
                  <a:gd name="T23" fmla="*/ 140 h 268"/>
                  <a:gd name="T24" fmla="*/ 280 w 359"/>
                  <a:gd name="T25" fmla="*/ 112 h 268"/>
                  <a:gd name="T26" fmla="*/ 356 w 359"/>
                  <a:gd name="T27" fmla="*/ 52 h 268"/>
                  <a:gd name="T28" fmla="*/ 352 w 359"/>
                  <a:gd name="T29" fmla="*/ 12 h 268"/>
                  <a:gd name="T30" fmla="*/ 316 w 359"/>
                  <a:gd name="T31" fmla="*/ 0 h 268"/>
                  <a:gd name="T32" fmla="*/ 280 w 359"/>
                  <a:gd name="T33" fmla="*/ 12 h 268"/>
                  <a:gd name="T34" fmla="*/ 284 w 359"/>
                  <a:gd name="T35" fmla="*/ 44 h 268"/>
                  <a:gd name="T36" fmla="*/ 292 w 359"/>
                  <a:gd name="T37" fmla="*/ 68 h 268"/>
                  <a:gd name="T38" fmla="*/ 212 w 359"/>
                  <a:gd name="T39" fmla="*/ 104 h 268"/>
                  <a:gd name="T40" fmla="*/ 168 w 359"/>
                  <a:gd name="T41" fmla="*/ 132 h 268"/>
                  <a:gd name="T42" fmla="*/ 132 w 359"/>
                  <a:gd name="T43" fmla="*/ 132 h 268"/>
                  <a:gd name="T44" fmla="*/ 116 w 359"/>
                  <a:gd name="T45" fmla="*/ 156 h 268"/>
                  <a:gd name="T46" fmla="*/ 124 w 359"/>
                  <a:gd name="T47" fmla="*/ 148 h 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268"/>
                  <a:gd name="T74" fmla="*/ 359 w 359"/>
                  <a:gd name="T75" fmla="*/ 268 h 2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268">
                    <a:moveTo>
                      <a:pt x="124" y="148"/>
                    </a:moveTo>
                    <a:lnTo>
                      <a:pt x="108" y="168"/>
                    </a:lnTo>
                    <a:lnTo>
                      <a:pt x="48" y="176"/>
                    </a:lnTo>
                    <a:lnTo>
                      <a:pt x="20" y="188"/>
                    </a:lnTo>
                    <a:lnTo>
                      <a:pt x="0" y="212"/>
                    </a:lnTo>
                    <a:lnTo>
                      <a:pt x="4" y="252"/>
                    </a:lnTo>
                    <a:lnTo>
                      <a:pt x="48" y="268"/>
                    </a:lnTo>
                    <a:lnTo>
                      <a:pt x="68" y="224"/>
                    </a:lnTo>
                    <a:lnTo>
                      <a:pt x="80" y="196"/>
                    </a:lnTo>
                    <a:lnTo>
                      <a:pt x="128" y="204"/>
                    </a:lnTo>
                    <a:lnTo>
                      <a:pt x="160" y="188"/>
                    </a:lnTo>
                    <a:cubicBezTo>
                      <a:pt x="196" y="152"/>
                      <a:pt x="197" y="146"/>
                      <a:pt x="248" y="140"/>
                    </a:cubicBezTo>
                    <a:cubicBezTo>
                      <a:pt x="266" y="134"/>
                      <a:pt x="265" y="122"/>
                      <a:pt x="280" y="112"/>
                    </a:cubicBezTo>
                    <a:cubicBezTo>
                      <a:pt x="309" y="92"/>
                      <a:pt x="343" y="91"/>
                      <a:pt x="356" y="52"/>
                    </a:cubicBezTo>
                    <a:cubicBezTo>
                      <a:pt x="355" y="39"/>
                      <a:pt x="359" y="24"/>
                      <a:pt x="352" y="12"/>
                    </a:cubicBezTo>
                    <a:cubicBezTo>
                      <a:pt x="346" y="1"/>
                      <a:pt x="316" y="0"/>
                      <a:pt x="316" y="0"/>
                    </a:cubicBezTo>
                    <a:cubicBezTo>
                      <a:pt x="316" y="0"/>
                      <a:pt x="282" y="2"/>
                      <a:pt x="280" y="12"/>
                    </a:cubicBezTo>
                    <a:cubicBezTo>
                      <a:pt x="278" y="23"/>
                      <a:pt x="282" y="33"/>
                      <a:pt x="284" y="44"/>
                    </a:cubicBezTo>
                    <a:cubicBezTo>
                      <a:pt x="286" y="52"/>
                      <a:pt x="292" y="68"/>
                      <a:pt x="292" y="68"/>
                    </a:cubicBezTo>
                    <a:cubicBezTo>
                      <a:pt x="269" y="103"/>
                      <a:pt x="256" y="100"/>
                      <a:pt x="212" y="104"/>
                    </a:cubicBezTo>
                    <a:cubicBezTo>
                      <a:pt x="194" y="110"/>
                      <a:pt x="188" y="125"/>
                      <a:pt x="168" y="132"/>
                    </a:cubicBezTo>
                    <a:cubicBezTo>
                      <a:pt x="156" y="128"/>
                      <a:pt x="146" y="122"/>
                      <a:pt x="132" y="132"/>
                    </a:cubicBezTo>
                    <a:cubicBezTo>
                      <a:pt x="124" y="138"/>
                      <a:pt x="109" y="163"/>
                      <a:pt x="116" y="156"/>
                    </a:cubicBezTo>
                    <a:cubicBezTo>
                      <a:pt x="119" y="153"/>
                      <a:pt x="121" y="151"/>
                      <a:pt x="124" y="148"/>
                    </a:cubicBezTo>
                    <a:close/>
                  </a:path>
                </a:pathLst>
              </a:custGeom>
              <a:solidFill>
                <a:srgbClr val="FFFFCC"/>
              </a:solidFill>
              <a:ln w="3175" cap="flat" cmpd="sng">
                <a:solidFill>
                  <a:srgbClr val="336699"/>
                </a:solidFill>
                <a:prstDash val="solid"/>
                <a:round/>
                <a:headEnd type="none" w="med" len="med"/>
                <a:tailEnd type="none" w="med" len="med"/>
              </a:ln>
            </p:spPr>
            <p:txBody>
              <a:bodyPr wrap="none" anchor="ctr"/>
              <a:lstStyle/>
              <a:p>
                <a:endParaRPr lang="es-AR"/>
              </a:p>
            </p:txBody>
          </p:sp>
          <p:sp>
            <p:nvSpPr>
              <p:cNvPr id="41" name="Freeform 39"/>
              <p:cNvSpPr>
                <a:spLocks/>
              </p:cNvSpPr>
              <p:nvPr/>
            </p:nvSpPr>
            <p:spPr bwMode="auto">
              <a:xfrm>
                <a:off x="391" y="3848"/>
                <a:ext cx="17" cy="10"/>
              </a:xfrm>
              <a:custGeom>
                <a:avLst/>
                <a:gdLst>
                  <a:gd name="T0" fmla="*/ 49 w 201"/>
                  <a:gd name="T1" fmla="*/ 28 h 112"/>
                  <a:gd name="T2" fmla="*/ 21 w 201"/>
                  <a:gd name="T3" fmla="*/ 8 h 112"/>
                  <a:gd name="T4" fmla="*/ 29 w 201"/>
                  <a:gd name="T5" fmla="*/ 96 h 112"/>
                  <a:gd name="T6" fmla="*/ 65 w 201"/>
                  <a:gd name="T7" fmla="*/ 112 h 112"/>
                  <a:gd name="T8" fmla="*/ 77 w 201"/>
                  <a:gd name="T9" fmla="*/ 108 h 112"/>
                  <a:gd name="T10" fmla="*/ 81 w 201"/>
                  <a:gd name="T11" fmla="*/ 96 h 112"/>
                  <a:gd name="T12" fmla="*/ 181 w 201"/>
                  <a:gd name="T13" fmla="*/ 92 h 112"/>
                  <a:gd name="T14" fmla="*/ 197 w 201"/>
                  <a:gd name="T15" fmla="*/ 56 h 112"/>
                  <a:gd name="T16" fmla="*/ 165 w 201"/>
                  <a:gd name="T17" fmla="*/ 12 h 112"/>
                  <a:gd name="T18" fmla="*/ 145 w 201"/>
                  <a:gd name="T19" fmla="*/ 48 h 112"/>
                  <a:gd name="T20" fmla="*/ 105 w 201"/>
                  <a:gd name="T21" fmla="*/ 28 h 112"/>
                  <a:gd name="T22" fmla="*/ 97 w 201"/>
                  <a:gd name="T23" fmla="*/ 40 h 112"/>
                  <a:gd name="T24" fmla="*/ 73 w 201"/>
                  <a:gd name="T25" fmla="*/ 44 h 112"/>
                  <a:gd name="T26" fmla="*/ 65 w 201"/>
                  <a:gd name="T27" fmla="*/ 68 h 112"/>
                  <a:gd name="T28" fmla="*/ 49 w 201"/>
                  <a:gd name="T29" fmla="*/ 48 h 112"/>
                  <a:gd name="T30" fmla="*/ 49 w 201"/>
                  <a:gd name="T31" fmla="*/ 28 h 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
                  <a:gd name="T49" fmla="*/ 0 h 112"/>
                  <a:gd name="T50" fmla="*/ 201 w 201"/>
                  <a:gd name="T51" fmla="*/ 112 h 1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 h="112">
                    <a:moveTo>
                      <a:pt x="49" y="28"/>
                    </a:moveTo>
                    <a:cubicBezTo>
                      <a:pt x="67" y="0"/>
                      <a:pt x="48" y="5"/>
                      <a:pt x="21" y="8"/>
                    </a:cubicBezTo>
                    <a:cubicBezTo>
                      <a:pt x="5" y="32"/>
                      <a:pt x="0" y="77"/>
                      <a:pt x="29" y="96"/>
                    </a:cubicBezTo>
                    <a:cubicBezTo>
                      <a:pt x="40" y="103"/>
                      <a:pt x="65" y="112"/>
                      <a:pt x="65" y="112"/>
                    </a:cubicBezTo>
                    <a:cubicBezTo>
                      <a:pt x="69" y="111"/>
                      <a:pt x="74" y="111"/>
                      <a:pt x="77" y="108"/>
                    </a:cubicBezTo>
                    <a:cubicBezTo>
                      <a:pt x="80" y="105"/>
                      <a:pt x="77" y="97"/>
                      <a:pt x="81" y="96"/>
                    </a:cubicBezTo>
                    <a:cubicBezTo>
                      <a:pt x="114" y="91"/>
                      <a:pt x="148" y="93"/>
                      <a:pt x="181" y="92"/>
                    </a:cubicBezTo>
                    <a:cubicBezTo>
                      <a:pt x="188" y="81"/>
                      <a:pt x="197" y="56"/>
                      <a:pt x="197" y="56"/>
                    </a:cubicBezTo>
                    <a:cubicBezTo>
                      <a:pt x="193" y="15"/>
                      <a:pt x="201" y="3"/>
                      <a:pt x="165" y="12"/>
                    </a:cubicBezTo>
                    <a:cubicBezTo>
                      <a:pt x="157" y="24"/>
                      <a:pt x="153" y="36"/>
                      <a:pt x="145" y="48"/>
                    </a:cubicBezTo>
                    <a:cubicBezTo>
                      <a:pt x="117" y="20"/>
                      <a:pt x="132" y="21"/>
                      <a:pt x="105" y="28"/>
                    </a:cubicBezTo>
                    <a:cubicBezTo>
                      <a:pt x="102" y="32"/>
                      <a:pt x="101" y="38"/>
                      <a:pt x="97" y="40"/>
                    </a:cubicBezTo>
                    <a:cubicBezTo>
                      <a:pt x="90" y="44"/>
                      <a:pt x="79" y="39"/>
                      <a:pt x="73" y="44"/>
                    </a:cubicBezTo>
                    <a:cubicBezTo>
                      <a:pt x="67" y="50"/>
                      <a:pt x="65" y="68"/>
                      <a:pt x="65" y="68"/>
                    </a:cubicBezTo>
                    <a:cubicBezTo>
                      <a:pt x="57" y="63"/>
                      <a:pt x="48" y="60"/>
                      <a:pt x="49" y="48"/>
                    </a:cubicBezTo>
                    <a:cubicBezTo>
                      <a:pt x="52" y="24"/>
                      <a:pt x="67" y="19"/>
                      <a:pt x="49" y="28"/>
                    </a:cubicBezTo>
                    <a:close/>
                  </a:path>
                </a:pathLst>
              </a:custGeom>
              <a:solidFill>
                <a:srgbClr val="FFFFCC"/>
              </a:solidFill>
              <a:ln w="3175" cap="flat" cmpd="sng">
                <a:solidFill>
                  <a:srgbClr val="336699"/>
                </a:solidFill>
                <a:prstDash val="solid"/>
                <a:round/>
                <a:headEnd type="none" w="med" len="med"/>
                <a:tailEnd type="none" w="med" len="med"/>
              </a:ln>
            </p:spPr>
            <p:txBody>
              <a:bodyPr wrap="none" anchor="ctr"/>
              <a:lstStyle/>
              <a:p>
                <a:endParaRPr lang="es-AR"/>
              </a:p>
            </p:txBody>
          </p:sp>
          <p:sp>
            <p:nvSpPr>
              <p:cNvPr id="42" name="Freeform 40"/>
              <p:cNvSpPr>
                <a:spLocks/>
              </p:cNvSpPr>
              <p:nvPr/>
            </p:nvSpPr>
            <p:spPr bwMode="auto">
              <a:xfrm>
                <a:off x="445" y="3843"/>
                <a:ext cx="20" cy="12"/>
              </a:xfrm>
              <a:custGeom>
                <a:avLst/>
                <a:gdLst>
                  <a:gd name="T0" fmla="*/ 76 w 228"/>
                  <a:gd name="T1" fmla="*/ 56 h 152"/>
                  <a:gd name="T2" fmla="*/ 64 w 228"/>
                  <a:gd name="T3" fmla="*/ 0 h 152"/>
                  <a:gd name="T4" fmla="*/ 24 w 228"/>
                  <a:gd name="T5" fmla="*/ 24 h 152"/>
                  <a:gd name="T6" fmla="*/ 0 w 228"/>
                  <a:gd name="T7" fmla="*/ 72 h 152"/>
                  <a:gd name="T8" fmla="*/ 76 w 228"/>
                  <a:gd name="T9" fmla="*/ 116 h 152"/>
                  <a:gd name="T10" fmla="*/ 112 w 228"/>
                  <a:gd name="T11" fmla="*/ 152 h 152"/>
                  <a:gd name="T12" fmla="*/ 188 w 228"/>
                  <a:gd name="T13" fmla="*/ 132 h 152"/>
                  <a:gd name="T14" fmla="*/ 228 w 228"/>
                  <a:gd name="T15" fmla="*/ 76 h 152"/>
                  <a:gd name="T16" fmla="*/ 200 w 228"/>
                  <a:gd name="T17" fmla="*/ 48 h 152"/>
                  <a:gd name="T18" fmla="*/ 164 w 228"/>
                  <a:gd name="T19" fmla="*/ 68 h 152"/>
                  <a:gd name="T20" fmla="*/ 136 w 228"/>
                  <a:gd name="T21" fmla="*/ 60 h 152"/>
                  <a:gd name="T22" fmla="*/ 132 w 228"/>
                  <a:gd name="T23" fmla="*/ 48 h 152"/>
                  <a:gd name="T24" fmla="*/ 120 w 228"/>
                  <a:gd name="T25" fmla="*/ 40 h 152"/>
                  <a:gd name="T26" fmla="*/ 76 w 228"/>
                  <a:gd name="T27" fmla="*/ 56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8"/>
                  <a:gd name="T43" fmla="*/ 0 h 152"/>
                  <a:gd name="T44" fmla="*/ 228 w 228"/>
                  <a:gd name="T45" fmla="*/ 152 h 1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8" h="152">
                    <a:moveTo>
                      <a:pt x="76" y="56"/>
                    </a:moveTo>
                    <a:cubicBezTo>
                      <a:pt x="79" y="35"/>
                      <a:pt x="89" y="8"/>
                      <a:pt x="64" y="0"/>
                    </a:cubicBezTo>
                    <a:cubicBezTo>
                      <a:pt x="46" y="5"/>
                      <a:pt x="39" y="14"/>
                      <a:pt x="24" y="24"/>
                    </a:cubicBezTo>
                    <a:cubicBezTo>
                      <a:pt x="14" y="39"/>
                      <a:pt x="10" y="57"/>
                      <a:pt x="0" y="72"/>
                    </a:cubicBezTo>
                    <a:cubicBezTo>
                      <a:pt x="9" y="110"/>
                      <a:pt x="45" y="106"/>
                      <a:pt x="76" y="116"/>
                    </a:cubicBezTo>
                    <a:cubicBezTo>
                      <a:pt x="88" y="135"/>
                      <a:pt x="89" y="144"/>
                      <a:pt x="112" y="152"/>
                    </a:cubicBezTo>
                    <a:cubicBezTo>
                      <a:pt x="163" y="139"/>
                      <a:pt x="101" y="139"/>
                      <a:pt x="188" y="132"/>
                    </a:cubicBezTo>
                    <a:cubicBezTo>
                      <a:pt x="207" y="119"/>
                      <a:pt x="221" y="98"/>
                      <a:pt x="228" y="76"/>
                    </a:cubicBezTo>
                    <a:cubicBezTo>
                      <a:pt x="223" y="56"/>
                      <a:pt x="219" y="54"/>
                      <a:pt x="200" y="48"/>
                    </a:cubicBezTo>
                    <a:cubicBezTo>
                      <a:pt x="187" y="52"/>
                      <a:pt x="164" y="68"/>
                      <a:pt x="164" y="68"/>
                    </a:cubicBezTo>
                    <a:cubicBezTo>
                      <a:pt x="164" y="68"/>
                      <a:pt x="138" y="62"/>
                      <a:pt x="136" y="60"/>
                    </a:cubicBezTo>
                    <a:cubicBezTo>
                      <a:pt x="133" y="57"/>
                      <a:pt x="135" y="51"/>
                      <a:pt x="132" y="48"/>
                    </a:cubicBezTo>
                    <a:cubicBezTo>
                      <a:pt x="129" y="44"/>
                      <a:pt x="124" y="43"/>
                      <a:pt x="120" y="40"/>
                    </a:cubicBezTo>
                    <a:cubicBezTo>
                      <a:pt x="81" y="53"/>
                      <a:pt x="132" y="56"/>
                      <a:pt x="76" y="56"/>
                    </a:cubicBezTo>
                    <a:close/>
                  </a:path>
                </a:pathLst>
              </a:custGeom>
              <a:solidFill>
                <a:srgbClr val="FFFFCC"/>
              </a:solidFill>
              <a:ln w="3175" cap="flat" cmpd="sng">
                <a:solidFill>
                  <a:srgbClr val="336699"/>
                </a:solidFill>
                <a:prstDash val="solid"/>
                <a:round/>
                <a:headEnd type="none" w="med" len="med"/>
                <a:tailEnd type="none" w="med" len="med"/>
              </a:ln>
            </p:spPr>
            <p:txBody>
              <a:bodyPr wrap="none" anchor="ctr"/>
              <a:lstStyle/>
              <a:p>
                <a:endParaRPr lang="es-AR"/>
              </a:p>
            </p:txBody>
          </p:sp>
        </p:grpSp>
      </p:grpSp>
      <p:grpSp>
        <p:nvGrpSpPr>
          <p:cNvPr id="43" name="Group 42"/>
          <p:cNvGrpSpPr>
            <a:grpSpLocks/>
          </p:cNvGrpSpPr>
          <p:nvPr/>
        </p:nvGrpSpPr>
        <p:grpSpPr bwMode="auto">
          <a:xfrm>
            <a:off x="1252810" y="1122363"/>
            <a:ext cx="6559550" cy="2271712"/>
            <a:chOff x="1026" y="482"/>
            <a:chExt cx="4126" cy="1422"/>
          </a:xfrm>
        </p:grpSpPr>
        <p:grpSp>
          <p:nvGrpSpPr>
            <p:cNvPr id="44" name="Group 43"/>
            <p:cNvGrpSpPr>
              <a:grpSpLocks/>
            </p:cNvGrpSpPr>
            <p:nvPr/>
          </p:nvGrpSpPr>
          <p:grpSpPr bwMode="auto">
            <a:xfrm>
              <a:off x="1026" y="1673"/>
              <a:ext cx="489" cy="231"/>
              <a:chOff x="1101" y="1610"/>
              <a:chExt cx="574" cy="271"/>
            </a:xfrm>
          </p:grpSpPr>
          <p:grpSp>
            <p:nvGrpSpPr>
              <p:cNvPr id="52" name="Group 44"/>
              <p:cNvGrpSpPr>
                <a:grpSpLocks/>
              </p:cNvGrpSpPr>
              <p:nvPr/>
            </p:nvGrpSpPr>
            <p:grpSpPr bwMode="auto">
              <a:xfrm>
                <a:off x="1440" y="1728"/>
                <a:ext cx="187" cy="101"/>
                <a:chOff x="1440" y="1728"/>
                <a:chExt cx="187" cy="101"/>
              </a:xfrm>
            </p:grpSpPr>
            <p:sp>
              <p:nvSpPr>
                <p:cNvPr id="59" name="Rectangle 45"/>
                <p:cNvSpPr>
                  <a:spLocks noChangeArrowheads="1"/>
                </p:cNvSpPr>
                <p:nvPr/>
              </p:nvSpPr>
              <p:spPr bwMode="auto">
                <a:xfrm>
                  <a:off x="1566" y="1728"/>
                  <a:ext cx="61" cy="101"/>
                </a:xfrm>
                <a:prstGeom prst="rect">
                  <a:avLst/>
                </a:prstGeom>
                <a:solidFill>
                  <a:srgbClr val="FF9933"/>
                </a:solidFill>
                <a:ln w="6350">
                  <a:noFill/>
                  <a:miter lim="800000"/>
                  <a:headEnd/>
                  <a:tailEnd/>
                </a:ln>
              </p:spPr>
              <p:txBody>
                <a:bodyPr/>
                <a:lstStyle/>
                <a:p>
                  <a:endParaRPr lang="es-AR"/>
                </a:p>
              </p:txBody>
            </p:sp>
            <p:sp>
              <p:nvSpPr>
                <p:cNvPr id="60" name="Freeform 46"/>
                <p:cNvSpPr>
                  <a:spLocks/>
                </p:cNvSpPr>
                <p:nvPr/>
              </p:nvSpPr>
              <p:spPr bwMode="auto">
                <a:xfrm>
                  <a:off x="1440" y="1728"/>
                  <a:ext cx="129" cy="100"/>
                </a:xfrm>
                <a:custGeom>
                  <a:avLst/>
                  <a:gdLst>
                    <a:gd name="T0" fmla="*/ 0 w 318"/>
                    <a:gd name="T1" fmla="*/ 164 h 327"/>
                    <a:gd name="T2" fmla="*/ 1 w 318"/>
                    <a:gd name="T3" fmla="*/ 147 h 327"/>
                    <a:gd name="T4" fmla="*/ 2 w 318"/>
                    <a:gd name="T5" fmla="*/ 131 h 327"/>
                    <a:gd name="T6" fmla="*/ 7 w 318"/>
                    <a:gd name="T7" fmla="*/ 116 h 327"/>
                    <a:gd name="T8" fmla="*/ 12 w 318"/>
                    <a:gd name="T9" fmla="*/ 100 h 327"/>
                    <a:gd name="T10" fmla="*/ 26 w 318"/>
                    <a:gd name="T11" fmla="*/ 72 h 327"/>
                    <a:gd name="T12" fmla="*/ 46 w 318"/>
                    <a:gd name="T13" fmla="*/ 48 h 327"/>
                    <a:gd name="T14" fmla="*/ 70 w 318"/>
                    <a:gd name="T15" fmla="*/ 28 h 327"/>
                    <a:gd name="T16" fmla="*/ 97 w 318"/>
                    <a:gd name="T17" fmla="*/ 13 h 327"/>
                    <a:gd name="T18" fmla="*/ 112 w 318"/>
                    <a:gd name="T19" fmla="*/ 7 h 327"/>
                    <a:gd name="T20" fmla="*/ 127 w 318"/>
                    <a:gd name="T21" fmla="*/ 3 h 327"/>
                    <a:gd name="T22" fmla="*/ 143 w 318"/>
                    <a:gd name="T23" fmla="*/ 1 h 327"/>
                    <a:gd name="T24" fmla="*/ 159 w 318"/>
                    <a:gd name="T25" fmla="*/ 0 h 327"/>
                    <a:gd name="T26" fmla="*/ 176 w 318"/>
                    <a:gd name="T27" fmla="*/ 1 h 327"/>
                    <a:gd name="T28" fmla="*/ 191 w 318"/>
                    <a:gd name="T29" fmla="*/ 3 h 327"/>
                    <a:gd name="T30" fmla="*/ 206 w 318"/>
                    <a:gd name="T31" fmla="*/ 7 h 327"/>
                    <a:gd name="T32" fmla="*/ 221 w 318"/>
                    <a:gd name="T33" fmla="*/ 13 h 327"/>
                    <a:gd name="T34" fmla="*/ 248 w 318"/>
                    <a:gd name="T35" fmla="*/ 28 h 327"/>
                    <a:gd name="T36" fmla="*/ 272 w 318"/>
                    <a:gd name="T37" fmla="*/ 48 h 327"/>
                    <a:gd name="T38" fmla="*/ 292 w 318"/>
                    <a:gd name="T39" fmla="*/ 72 h 327"/>
                    <a:gd name="T40" fmla="*/ 306 w 318"/>
                    <a:gd name="T41" fmla="*/ 100 h 327"/>
                    <a:gd name="T42" fmla="*/ 311 w 318"/>
                    <a:gd name="T43" fmla="*/ 116 h 327"/>
                    <a:gd name="T44" fmla="*/ 316 w 318"/>
                    <a:gd name="T45" fmla="*/ 131 h 327"/>
                    <a:gd name="T46" fmla="*/ 317 w 318"/>
                    <a:gd name="T47" fmla="*/ 147 h 327"/>
                    <a:gd name="T48" fmla="*/ 318 w 318"/>
                    <a:gd name="T49" fmla="*/ 164 h 327"/>
                    <a:gd name="T50" fmla="*/ 318 w 318"/>
                    <a:gd name="T51" fmla="*/ 327 h 327"/>
                    <a:gd name="T52" fmla="*/ 0 w 318"/>
                    <a:gd name="T53" fmla="*/ 327 h 327"/>
                    <a:gd name="T54" fmla="*/ 0 w 318"/>
                    <a:gd name="T55" fmla="*/ 164 h 3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8"/>
                    <a:gd name="T85" fmla="*/ 0 h 327"/>
                    <a:gd name="T86" fmla="*/ 318 w 318"/>
                    <a:gd name="T87" fmla="*/ 327 h 3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8" h="327">
                      <a:moveTo>
                        <a:pt x="0" y="164"/>
                      </a:moveTo>
                      <a:lnTo>
                        <a:pt x="1" y="147"/>
                      </a:lnTo>
                      <a:lnTo>
                        <a:pt x="2" y="131"/>
                      </a:lnTo>
                      <a:lnTo>
                        <a:pt x="7" y="116"/>
                      </a:lnTo>
                      <a:lnTo>
                        <a:pt x="12" y="100"/>
                      </a:lnTo>
                      <a:lnTo>
                        <a:pt x="26" y="72"/>
                      </a:lnTo>
                      <a:lnTo>
                        <a:pt x="46" y="48"/>
                      </a:lnTo>
                      <a:lnTo>
                        <a:pt x="70" y="28"/>
                      </a:lnTo>
                      <a:lnTo>
                        <a:pt x="97" y="13"/>
                      </a:lnTo>
                      <a:lnTo>
                        <a:pt x="112" y="7"/>
                      </a:lnTo>
                      <a:lnTo>
                        <a:pt x="127" y="3"/>
                      </a:lnTo>
                      <a:lnTo>
                        <a:pt x="143" y="1"/>
                      </a:lnTo>
                      <a:lnTo>
                        <a:pt x="159" y="0"/>
                      </a:lnTo>
                      <a:lnTo>
                        <a:pt x="176" y="1"/>
                      </a:lnTo>
                      <a:lnTo>
                        <a:pt x="191" y="3"/>
                      </a:lnTo>
                      <a:lnTo>
                        <a:pt x="206" y="7"/>
                      </a:lnTo>
                      <a:lnTo>
                        <a:pt x="221" y="13"/>
                      </a:lnTo>
                      <a:lnTo>
                        <a:pt x="248" y="28"/>
                      </a:lnTo>
                      <a:lnTo>
                        <a:pt x="272" y="48"/>
                      </a:lnTo>
                      <a:lnTo>
                        <a:pt x="292" y="72"/>
                      </a:lnTo>
                      <a:lnTo>
                        <a:pt x="306" y="100"/>
                      </a:lnTo>
                      <a:lnTo>
                        <a:pt x="311" y="116"/>
                      </a:lnTo>
                      <a:lnTo>
                        <a:pt x="316" y="131"/>
                      </a:lnTo>
                      <a:lnTo>
                        <a:pt x="317" y="147"/>
                      </a:lnTo>
                      <a:lnTo>
                        <a:pt x="318" y="164"/>
                      </a:lnTo>
                      <a:lnTo>
                        <a:pt x="318" y="327"/>
                      </a:lnTo>
                      <a:lnTo>
                        <a:pt x="0" y="327"/>
                      </a:lnTo>
                      <a:lnTo>
                        <a:pt x="0" y="164"/>
                      </a:lnTo>
                      <a:close/>
                    </a:path>
                  </a:pathLst>
                </a:custGeom>
                <a:solidFill>
                  <a:srgbClr val="FF9933"/>
                </a:solidFill>
                <a:ln w="6350">
                  <a:noFill/>
                  <a:prstDash val="solid"/>
                  <a:round/>
                  <a:headEnd/>
                  <a:tailEnd/>
                </a:ln>
              </p:spPr>
              <p:txBody>
                <a:bodyPr/>
                <a:lstStyle/>
                <a:p>
                  <a:endParaRPr lang="es-AR"/>
                </a:p>
              </p:txBody>
            </p:sp>
          </p:grpSp>
          <p:grpSp>
            <p:nvGrpSpPr>
              <p:cNvPr id="53" name="Group 47"/>
              <p:cNvGrpSpPr>
                <a:grpSpLocks/>
              </p:cNvGrpSpPr>
              <p:nvPr/>
            </p:nvGrpSpPr>
            <p:grpSpPr bwMode="auto">
              <a:xfrm>
                <a:off x="1488" y="1776"/>
                <a:ext cx="187" cy="105"/>
                <a:chOff x="1488" y="1776"/>
                <a:chExt cx="187" cy="105"/>
              </a:xfrm>
            </p:grpSpPr>
            <p:sp>
              <p:nvSpPr>
                <p:cNvPr id="57" name="Rectangle 48"/>
                <p:cNvSpPr>
                  <a:spLocks noChangeArrowheads="1"/>
                </p:cNvSpPr>
                <p:nvPr/>
              </p:nvSpPr>
              <p:spPr bwMode="auto">
                <a:xfrm>
                  <a:off x="1614" y="1776"/>
                  <a:ext cx="61" cy="105"/>
                </a:xfrm>
                <a:prstGeom prst="rect">
                  <a:avLst/>
                </a:prstGeom>
                <a:solidFill>
                  <a:srgbClr val="FF9900"/>
                </a:solidFill>
                <a:ln w="6350">
                  <a:noFill/>
                  <a:miter lim="800000"/>
                  <a:headEnd/>
                  <a:tailEnd/>
                </a:ln>
              </p:spPr>
              <p:txBody>
                <a:bodyPr/>
                <a:lstStyle/>
                <a:p>
                  <a:endParaRPr lang="es-AR"/>
                </a:p>
              </p:txBody>
            </p:sp>
            <p:sp>
              <p:nvSpPr>
                <p:cNvPr id="58" name="Freeform 49"/>
                <p:cNvSpPr>
                  <a:spLocks/>
                </p:cNvSpPr>
                <p:nvPr/>
              </p:nvSpPr>
              <p:spPr bwMode="auto">
                <a:xfrm>
                  <a:off x="1488" y="1776"/>
                  <a:ext cx="129" cy="100"/>
                </a:xfrm>
                <a:custGeom>
                  <a:avLst/>
                  <a:gdLst>
                    <a:gd name="T0" fmla="*/ 0 w 318"/>
                    <a:gd name="T1" fmla="*/ 164 h 327"/>
                    <a:gd name="T2" fmla="*/ 1 w 318"/>
                    <a:gd name="T3" fmla="*/ 147 h 327"/>
                    <a:gd name="T4" fmla="*/ 2 w 318"/>
                    <a:gd name="T5" fmla="*/ 131 h 327"/>
                    <a:gd name="T6" fmla="*/ 7 w 318"/>
                    <a:gd name="T7" fmla="*/ 116 h 327"/>
                    <a:gd name="T8" fmla="*/ 12 w 318"/>
                    <a:gd name="T9" fmla="*/ 100 h 327"/>
                    <a:gd name="T10" fmla="*/ 26 w 318"/>
                    <a:gd name="T11" fmla="*/ 72 h 327"/>
                    <a:gd name="T12" fmla="*/ 46 w 318"/>
                    <a:gd name="T13" fmla="*/ 48 h 327"/>
                    <a:gd name="T14" fmla="*/ 70 w 318"/>
                    <a:gd name="T15" fmla="*/ 28 h 327"/>
                    <a:gd name="T16" fmla="*/ 97 w 318"/>
                    <a:gd name="T17" fmla="*/ 13 h 327"/>
                    <a:gd name="T18" fmla="*/ 112 w 318"/>
                    <a:gd name="T19" fmla="*/ 7 h 327"/>
                    <a:gd name="T20" fmla="*/ 127 w 318"/>
                    <a:gd name="T21" fmla="*/ 3 h 327"/>
                    <a:gd name="T22" fmla="*/ 143 w 318"/>
                    <a:gd name="T23" fmla="*/ 1 h 327"/>
                    <a:gd name="T24" fmla="*/ 159 w 318"/>
                    <a:gd name="T25" fmla="*/ 0 h 327"/>
                    <a:gd name="T26" fmla="*/ 176 w 318"/>
                    <a:gd name="T27" fmla="*/ 1 h 327"/>
                    <a:gd name="T28" fmla="*/ 191 w 318"/>
                    <a:gd name="T29" fmla="*/ 3 h 327"/>
                    <a:gd name="T30" fmla="*/ 206 w 318"/>
                    <a:gd name="T31" fmla="*/ 7 h 327"/>
                    <a:gd name="T32" fmla="*/ 221 w 318"/>
                    <a:gd name="T33" fmla="*/ 13 h 327"/>
                    <a:gd name="T34" fmla="*/ 248 w 318"/>
                    <a:gd name="T35" fmla="*/ 28 h 327"/>
                    <a:gd name="T36" fmla="*/ 272 w 318"/>
                    <a:gd name="T37" fmla="*/ 48 h 327"/>
                    <a:gd name="T38" fmla="*/ 292 w 318"/>
                    <a:gd name="T39" fmla="*/ 72 h 327"/>
                    <a:gd name="T40" fmla="*/ 306 w 318"/>
                    <a:gd name="T41" fmla="*/ 100 h 327"/>
                    <a:gd name="T42" fmla="*/ 311 w 318"/>
                    <a:gd name="T43" fmla="*/ 116 h 327"/>
                    <a:gd name="T44" fmla="*/ 316 w 318"/>
                    <a:gd name="T45" fmla="*/ 131 h 327"/>
                    <a:gd name="T46" fmla="*/ 317 w 318"/>
                    <a:gd name="T47" fmla="*/ 147 h 327"/>
                    <a:gd name="T48" fmla="*/ 318 w 318"/>
                    <a:gd name="T49" fmla="*/ 164 h 327"/>
                    <a:gd name="T50" fmla="*/ 318 w 318"/>
                    <a:gd name="T51" fmla="*/ 327 h 327"/>
                    <a:gd name="T52" fmla="*/ 0 w 318"/>
                    <a:gd name="T53" fmla="*/ 327 h 327"/>
                    <a:gd name="T54" fmla="*/ 0 w 318"/>
                    <a:gd name="T55" fmla="*/ 164 h 3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8"/>
                    <a:gd name="T85" fmla="*/ 0 h 327"/>
                    <a:gd name="T86" fmla="*/ 318 w 318"/>
                    <a:gd name="T87" fmla="*/ 327 h 3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8" h="327">
                      <a:moveTo>
                        <a:pt x="0" y="164"/>
                      </a:moveTo>
                      <a:lnTo>
                        <a:pt x="1" y="147"/>
                      </a:lnTo>
                      <a:lnTo>
                        <a:pt x="2" y="131"/>
                      </a:lnTo>
                      <a:lnTo>
                        <a:pt x="7" y="116"/>
                      </a:lnTo>
                      <a:lnTo>
                        <a:pt x="12" y="100"/>
                      </a:lnTo>
                      <a:lnTo>
                        <a:pt x="26" y="72"/>
                      </a:lnTo>
                      <a:lnTo>
                        <a:pt x="46" y="48"/>
                      </a:lnTo>
                      <a:lnTo>
                        <a:pt x="70" y="28"/>
                      </a:lnTo>
                      <a:lnTo>
                        <a:pt x="97" y="13"/>
                      </a:lnTo>
                      <a:lnTo>
                        <a:pt x="112" y="7"/>
                      </a:lnTo>
                      <a:lnTo>
                        <a:pt x="127" y="3"/>
                      </a:lnTo>
                      <a:lnTo>
                        <a:pt x="143" y="1"/>
                      </a:lnTo>
                      <a:lnTo>
                        <a:pt x="159" y="0"/>
                      </a:lnTo>
                      <a:lnTo>
                        <a:pt x="176" y="1"/>
                      </a:lnTo>
                      <a:lnTo>
                        <a:pt x="191" y="3"/>
                      </a:lnTo>
                      <a:lnTo>
                        <a:pt x="206" y="7"/>
                      </a:lnTo>
                      <a:lnTo>
                        <a:pt x="221" y="13"/>
                      </a:lnTo>
                      <a:lnTo>
                        <a:pt x="248" y="28"/>
                      </a:lnTo>
                      <a:lnTo>
                        <a:pt x="272" y="48"/>
                      </a:lnTo>
                      <a:lnTo>
                        <a:pt x="292" y="72"/>
                      </a:lnTo>
                      <a:lnTo>
                        <a:pt x="306" y="100"/>
                      </a:lnTo>
                      <a:lnTo>
                        <a:pt x="311" y="116"/>
                      </a:lnTo>
                      <a:lnTo>
                        <a:pt x="316" y="131"/>
                      </a:lnTo>
                      <a:lnTo>
                        <a:pt x="317" y="147"/>
                      </a:lnTo>
                      <a:lnTo>
                        <a:pt x="318" y="164"/>
                      </a:lnTo>
                      <a:lnTo>
                        <a:pt x="318" y="327"/>
                      </a:lnTo>
                      <a:lnTo>
                        <a:pt x="0" y="327"/>
                      </a:lnTo>
                      <a:lnTo>
                        <a:pt x="0" y="164"/>
                      </a:lnTo>
                      <a:close/>
                    </a:path>
                  </a:pathLst>
                </a:custGeom>
                <a:solidFill>
                  <a:srgbClr val="FF9900"/>
                </a:solidFill>
                <a:ln w="6350">
                  <a:noFill/>
                  <a:prstDash val="solid"/>
                  <a:round/>
                  <a:headEnd/>
                  <a:tailEnd/>
                </a:ln>
              </p:spPr>
              <p:txBody>
                <a:bodyPr/>
                <a:lstStyle/>
                <a:p>
                  <a:endParaRPr lang="es-AR"/>
                </a:p>
              </p:txBody>
            </p:sp>
          </p:grpSp>
          <p:grpSp>
            <p:nvGrpSpPr>
              <p:cNvPr id="54" name="Group 50"/>
              <p:cNvGrpSpPr>
                <a:grpSpLocks/>
              </p:cNvGrpSpPr>
              <p:nvPr/>
            </p:nvGrpSpPr>
            <p:grpSpPr bwMode="auto">
              <a:xfrm>
                <a:off x="1101" y="1610"/>
                <a:ext cx="187" cy="105"/>
                <a:chOff x="1101" y="1610"/>
                <a:chExt cx="187" cy="105"/>
              </a:xfrm>
            </p:grpSpPr>
            <p:sp>
              <p:nvSpPr>
                <p:cNvPr id="55" name="Rectangle 51"/>
                <p:cNvSpPr>
                  <a:spLocks noChangeArrowheads="1"/>
                </p:cNvSpPr>
                <p:nvPr/>
              </p:nvSpPr>
              <p:spPr bwMode="auto">
                <a:xfrm>
                  <a:off x="1227" y="1610"/>
                  <a:ext cx="61" cy="105"/>
                </a:xfrm>
                <a:prstGeom prst="rect">
                  <a:avLst/>
                </a:prstGeom>
                <a:solidFill>
                  <a:srgbClr val="CC3300"/>
                </a:solidFill>
                <a:ln w="6350">
                  <a:noFill/>
                  <a:miter lim="800000"/>
                  <a:headEnd/>
                  <a:tailEnd/>
                </a:ln>
              </p:spPr>
              <p:txBody>
                <a:bodyPr/>
                <a:lstStyle/>
                <a:p>
                  <a:endParaRPr lang="es-AR"/>
                </a:p>
              </p:txBody>
            </p:sp>
            <p:sp>
              <p:nvSpPr>
                <p:cNvPr id="56" name="Freeform 52"/>
                <p:cNvSpPr>
                  <a:spLocks/>
                </p:cNvSpPr>
                <p:nvPr/>
              </p:nvSpPr>
              <p:spPr bwMode="auto">
                <a:xfrm>
                  <a:off x="1101" y="1614"/>
                  <a:ext cx="129" cy="100"/>
                </a:xfrm>
                <a:custGeom>
                  <a:avLst/>
                  <a:gdLst>
                    <a:gd name="T0" fmla="*/ 0 w 318"/>
                    <a:gd name="T1" fmla="*/ 164 h 327"/>
                    <a:gd name="T2" fmla="*/ 1 w 318"/>
                    <a:gd name="T3" fmla="*/ 147 h 327"/>
                    <a:gd name="T4" fmla="*/ 2 w 318"/>
                    <a:gd name="T5" fmla="*/ 131 h 327"/>
                    <a:gd name="T6" fmla="*/ 7 w 318"/>
                    <a:gd name="T7" fmla="*/ 116 h 327"/>
                    <a:gd name="T8" fmla="*/ 12 w 318"/>
                    <a:gd name="T9" fmla="*/ 100 h 327"/>
                    <a:gd name="T10" fmla="*/ 26 w 318"/>
                    <a:gd name="T11" fmla="*/ 72 h 327"/>
                    <a:gd name="T12" fmla="*/ 46 w 318"/>
                    <a:gd name="T13" fmla="*/ 48 h 327"/>
                    <a:gd name="T14" fmla="*/ 70 w 318"/>
                    <a:gd name="T15" fmla="*/ 28 h 327"/>
                    <a:gd name="T16" fmla="*/ 97 w 318"/>
                    <a:gd name="T17" fmla="*/ 13 h 327"/>
                    <a:gd name="T18" fmla="*/ 112 w 318"/>
                    <a:gd name="T19" fmla="*/ 7 h 327"/>
                    <a:gd name="T20" fmla="*/ 127 w 318"/>
                    <a:gd name="T21" fmla="*/ 3 h 327"/>
                    <a:gd name="T22" fmla="*/ 143 w 318"/>
                    <a:gd name="T23" fmla="*/ 1 h 327"/>
                    <a:gd name="T24" fmla="*/ 159 w 318"/>
                    <a:gd name="T25" fmla="*/ 0 h 327"/>
                    <a:gd name="T26" fmla="*/ 176 w 318"/>
                    <a:gd name="T27" fmla="*/ 1 h 327"/>
                    <a:gd name="T28" fmla="*/ 191 w 318"/>
                    <a:gd name="T29" fmla="*/ 3 h 327"/>
                    <a:gd name="T30" fmla="*/ 206 w 318"/>
                    <a:gd name="T31" fmla="*/ 7 h 327"/>
                    <a:gd name="T32" fmla="*/ 221 w 318"/>
                    <a:gd name="T33" fmla="*/ 13 h 327"/>
                    <a:gd name="T34" fmla="*/ 248 w 318"/>
                    <a:gd name="T35" fmla="*/ 28 h 327"/>
                    <a:gd name="T36" fmla="*/ 272 w 318"/>
                    <a:gd name="T37" fmla="*/ 48 h 327"/>
                    <a:gd name="T38" fmla="*/ 292 w 318"/>
                    <a:gd name="T39" fmla="*/ 72 h 327"/>
                    <a:gd name="T40" fmla="*/ 306 w 318"/>
                    <a:gd name="T41" fmla="*/ 100 h 327"/>
                    <a:gd name="T42" fmla="*/ 311 w 318"/>
                    <a:gd name="T43" fmla="*/ 116 h 327"/>
                    <a:gd name="T44" fmla="*/ 316 w 318"/>
                    <a:gd name="T45" fmla="*/ 131 h 327"/>
                    <a:gd name="T46" fmla="*/ 317 w 318"/>
                    <a:gd name="T47" fmla="*/ 147 h 327"/>
                    <a:gd name="T48" fmla="*/ 318 w 318"/>
                    <a:gd name="T49" fmla="*/ 164 h 327"/>
                    <a:gd name="T50" fmla="*/ 318 w 318"/>
                    <a:gd name="T51" fmla="*/ 327 h 327"/>
                    <a:gd name="T52" fmla="*/ 0 w 318"/>
                    <a:gd name="T53" fmla="*/ 327 h 327"/>
                    <a:gd name="T54" fmla="*/ 0 w 318"/>
                    <a:gd name="T55" fmla="*/ 164 h 3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8"/>
                    <a:gd name="T85" fmla="*/ 0 h 327"/>
                    <a:gd name="T86" fmla="*/ 318 w 318"/>
                    <a:gd name="T87" fmla="*/ 327 h 3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8" h="327">
                      <a:moveTo>
                        <a:pt x="0" y="164"/>
                      </a:moveTo>
                      <a:lnTo>
                        <a:pt x="1" y="147"/>
                      </a:lnTo>
                      <a:lnTo>
                        <a:pt x="2" y="131"/>
                      </a:lnTo>
                      <a:lnTo>
                        <a:pt x="7" y="116"/>
                      </a:lnTo>
                      <a:lnTo>
                        <a:pt x="12" y="100"/>
                      </a:lnTo>
                      <a:lnTo>
                        <a:pt x="26" y="72"/>
                      </a:lnTo>
                      <a:lnTo>
                        <a:pt x="46" y="48"/>
                      </a:lnTo>
                      <a:lnTo>
                        <a:pt x="70" y="28"/>
                      </a:lnTo>
                      <a:lnTo>
                        <a:pt x="97" y="13"/>
                      </a:lnTo>
                      <a:lnTo>
                        <a:pt x="112" y="7"/>
                      </a:lnTo>
                      <a:lnTo>
                        <a:pt x="127" y="3"/>
                      </a:lnTo>
                      <a:lnTo>
                        <a:pt x="143" y="1"/>
                      </a:lnTo>
                      <a:lnTo>
                        <a:pt x="159" y="0"/>
                      </a:lnTo>
                      <a:lnTo>
                        <a:pt x="176" y="1"/>
                      </a:lnTo>
                      <a:lnTo>
                        <a:pt x="191" y="3"/>
                      </a:lnTo>
                      <a:lnTo>
                        <a:pt x="206" y="7"/>
                      </a:lnTo>
                      <a:lnTo>
                        <a:pt x="221" y="13"/>
                      </a:lnTo>
                      <a:lnTo>
                        <a:pt x="248" y="28"/>
                      </a:lnTo>
                      <a:lnTo>
                        <a:pt x="272" y="48"/>
                      </a:lnTo>
                      <a:lnTo>
                        <a:pt x="292" y="72"/>
                      </a:lnTo>
                      <a:lnTo>
                        <a:pt x="306" y="100"/>
                      </a:lnTo>
                      <a:lnTo>
                        <a:pt x="311" y="116"/>
                      </a:lnTo>
                      <a:lnTo>
                        <a:pt x="316" y="131"/>
                      </a:lnTo>
                      <a:lnTo>
                        <a:pt x="317" y="147"/>
                      </a:lnTo>
                      <a:lnTo>
                        <a:pt x="318" y="164"/>
                      </a:lnTo>
                      <a:lnTo>
                        <a:pt x="318" y="327"/>
                      </a:lnTo>
                      <a:lnTo>
                        <a:pt x="0" y="327"/>
                      </a:lnTo>
                      <a:lnTo>
                        <a:pt x="0" y="164"/>
                      </a:lnTo>
                      <a:close/>
                    </a:path>
                  </a:pathLst>
                </a:custGeom>
                <a:solidFill>
                  <a:srgbClr val="CC3300"/>
                </a:solidFill>
                <a:ln w="6350">
                  <a:noFill/>
                  <a:prstDash val="solid"/>
                  <a:round/>
                  <a:headEnd/>
                  <a:tailEnd/>
                </a:ln>
              </p:spPr>
              <p:txBody>
                <a:bodyPr/>
                <a:lstStyle/>
                <a:p>
                  <a:endParaRPr lang="es-AR"/>
                </a:p>
              </p:txBody>
            </p:sp>
          </p:grpSp>
        </p:grpSp>
        <p:sp>
          <p:nvSpPr>
            <p:cNvPr id="45" name="Text Box 53"/>
            <p:cNvSpPr txBox="1">
              <a:spLocks noChangeArrowheads="1"/>
            </p:cNvSpPr>
            <p:nvPr/>
          </p:nvSpPr>
          <p:spPr bwMode="auto">
            <a:xfrm>
              <a:off x="2158" y="482"/>
              <a:ext cx="2994" cy="139"/>
            </a:xfrm>
            <a:prstGeom prst="rect">
              <a:avLst/>
            </a:prstGeom>
            <a:noFill/>
            <a:ln w="28575" algn="ctr">
              <a:noFill/>
              <a:prstDash val="dash"/>
              <a:miter lim="800000"/>
              <a:headEnd/>
              <a:tailEnd/>
            </a:ln>
          </p:spPr>
          <p:txBody>
            <a:bodyPr>
              <a:spAutoFit/>
            </a:bodyPr>
            <a:lstStyle/>
            <a:p>
              <a:pPr eaLnBrk="0" hangingPunct="0">
                <a:lnSpc>
                  <a:spcPct val="60000"/>
                </a:lnSpc>
                <a:spcBef>
                  <a:spcPct val="50000"/>
                </a:spcBef>
              </a:pPr>
              <a:r>
                <a:rPr lang="en-US" sz="1400" b="1" dirty="0">
                  <a:latin typeface="Trebuchet MS" pitchFamily="34" charset="0"/>
                </a:rPr>
                <a:t>3</a:t>
              </a:r>
              <a:r>
                <a:rPr lang="en-US" sz="1400" b="1" dirty="0" smtClean="0">
                  <a:latin typeface="Trebuchet MS" pitchFamily="34" charset="0"/>
                </a:rPr>
                <a:t> </a:t>
              </a:r>
              <a:r>
                <a:rPr lang="en-US" sz="1400" b="1" dirty="0">
                  <a:latin typeface="Trebuchet MS" pitchFamily="34" charset="0"/>
                </a:rPr>
                <a:t>NUCLEAR POWER </a:t>
              </a:r>
              <a:r>
                <a:rPr lang="en-US" sz="1400" b="1" dirty="0" smtClean="0">
                  <a:latin typeface="Trebuchet MS" pitchFamily="34" charset="0"/>
                </a:rPr>
                <a:t>PLANTS</a:t>
              </a:r>
              <a:endParaRPr lang="en-US" sz="1400" b="1" dirty="0">
                <a:latin typeface="Trebuchet MS" pitchFamily="34" charset="0"/>
              </a:endParaRPr>
            </a:p>
          </p:txBody>
        </p:sp>
        <p:grpSp>
          <p:nvGrpSpPr>
            <p:cNvPr id="46" name="Group 54"/>
            <p:cNvGrpSpPr>
              <a:grpSpLocks/>
            </p:cNvGrpSpPr>
            <p:nvPr/>
          </p:nvGrpSpPr>
          <p:grpSpPr bwMode="auto">
            <a:xfrm>
              <a:off x="4832" y="491"/>
              <a:ext cx="163" cy="88"/>
              <a:chOff x="2342" y="599"/>
              <a:chExt cx="187" cy="101"/>
            </a:xfrm>
          </p:grpSpPr>
          <p:sp>
            <p:nvSpPr>
              <p:cNvPr id="50" name="Rectangle 55"/>
              <p:cNvSpPr>
                <a:spLocks noChangeArrowheads="1"/>
              </p:cNvSpPr>
              <p:nvPr/>
            </p:nvSpPr>
            <p:spPr bwMode="auto">
              <a:xfrm>
                <a:off x="2468" y="599"/>
                <a:ext cx="61" cy="101"/>
              </a:xfrm>
              <a:prstGeom prst="rect">
                <a:avLst/>
              </a:prstGeom>
              <a:solidFill>
                <a:srgbClr val="CC3300"/>
              </a:solidFill>
              <a:ln w="6350">
                <a:noFill/>
                <a:miter lim="800000"/>
                <a:headEnd/>
                <a:tailEnd/>
              </a:ln>
            </p:spPr>
            <p:txBody>
              <a:bodyPr/>
              <a:lstStyle/>
              <a:p>
                <a:endParaRPr lang="es-AR"/>
              </a:p>
            </p:txBody>
          </p:sp>
          <p:sp>
            <p:nvSpPr>
              <p:cNvPr id="51" name="Freeform 56"/>
              <p:cNvSpPr>
                <a:spLocks/>
              </p:cNvSpPr>
              <p:nvPr/>
            </p:nvSpPr>
            <p:spPr bwMode="auto">
              <a:xfrm>
                <a:off x="2342" y="599"/>
                <a:ext cx="129" cy="100"/>
              </a:xfrm>
              <a:custGeom>
                <a:avLst/>
                <a:gdLst>
                  <a:gd name="T0" fmla="*/ 0 w 318"/>
                  <a:gd name="T1" fmla="*/ 164 h 327"/>
                  <a:gd name="T2" fmla="*/ 1 w 318"/>
                  <a:gd name="T3" fmla="*/ 147 h 327"/>
                  <a:gd name="T4" fmla="*/ 2 w 318"/>
                  <a:gd name="T5" fmla="*/ 131 h 327"/>
                  <a:gd name="T6" fmla="*/ 7 w 318"/>
                  <a:gd name="T7" fmla="*/ 116 h 327"/>
                  <a:gd name="T8" fmla="*/ 12 w 318"/>
                  <a:gd name="T9" fmla="*/ 100 h 327"/>
                  <a:gd name="T10" fmla="*/ 26 w 318"/>
                  <a:gd name="T11" fmla="*/ 72 h 327"/>
                  <a:gd name="T12" fmla="*/ 46 w 318"/>
                  <a:gd name="T13" fmla="*/ 48 h 327"/>
                  <a:gd name="T14" fmla="*/ 70 w 318"/>
                  <a:gd name="T15" fmla="*/ 28 h 327"/>
                  <a:gd name="T16" fmla="*/ 97 w 318"/>
                  <a:gd name="T17" fmla="*/ 13 h 327"/>
                  <a:gd name="T18" fmla="*/ 112 w 318"/>
                  <a:gd name="T19" fmla="*/ 7 h 327"/>
                  <a:gd name="T20" fmla="*/ 127 w 318"/>
                  <a:gd name="T21" fmla="*/ 3 h 327"/>
                  <a:gd name="T22" fmla="*/ 143 w 318"/>
                  <a:gd name="T23" fmla="*/ 1 h 327"/>
                  <a:gd name="T24" fmla="*/ 159 w 318"/>
                  <a:gd name="T25" fmla="*/ 0 h 327"/>
                  <a:gd name="T26" fmla="*/ 176 w 318"/>
                  <a:gd name="T27" fmla="*/ 1 h 327"/>
                  <a:gd name="T28" fmla="*/ 191 w 318"/>
                  <a:gd name="T29" fmla="*/ 3 h 327"/>
                  <a:gd name="T30" fmla="*/ 206 w 318"/>
                  <a:gd name="T31" fmla="*/ 7 h 327"/>
                  <a:gd name="T32" fmla="*/ 221 w 318"/>
                  <a:gd name="T33" fmla="*/ 13 h 327"/>
                  <a:gd name="T34" fmla="*/ 248 w 318"/>
                  <a:gd name="T35" fmla="*/ 28 h 327"/>
                  <a:gd name="T36" fmla="*/ 272 w 318"/>
                  <a:gd name="T37" fmla="*/ 48 h 327"/>
                  <a:gd name="T38" fmla="*/ 292 w 318"/>
                  <a:gd name="T39" fmla="*/ 72 h 327"/>
                  <a:gd name="T40" fmla="*/ 306 w 318"/>
                  <a:gd name="T41" fmla="*/ 100 h 327"/>
                  <a:gd name="T42" fmla="*/ 311 w 318"/>
                  <a:gd name="T43" fmla="*/ 116 h 327"/>
                  <a:gd name="T44" fmla="*/ 316 w 318"/>
                  <a:gd name="T45" fmla="*/ 131 h 327"/>
                  <a:gd name="T46" fmla="*/ 317 w 318"/>
                  <a:gd name="T47" fmla="*/ 147 h 327"/>
                  <a:gd name="T48" fmla="*/ 318 w 318"/>
                  <a:gd name="T49" fmla="*/ 164 h 327"/>
                  <a:gd name="T50" fmla="*/ 318 w 318"/>
                  <a:gd name="T51" fmla="*/ 327 h 327"/>
                  <a:gd name="T52" fmla="*/ 0 w 318"/>
                  <a:gd name="T53" fmla="*/ 327 h 327"/>
                  <a:gd name="T54" fmla="*/ 0 w 318"/>
                  <a:gd name="T55" fmla="*/ 164 h 3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8"/>
                  <a:gd name="T85" fmla="*/ 0 h 327"/>
                  <a:gd name="T86" fmla="*/ 318 w 318"/>
                  <a:gd name="T87" fmla="*/ 327 h 3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8" h="327">
                    <a:moveTo>
                      <a:pt x="0" y="164"/>
                    </a:moveTo>
                    <a:lnTo>
                      <a:pt x="1" y="147"/>
                    </a:lnTo>
                    <a:lnTo>
                      <a:pt x="2" y="131"/>
                    </a:lnTo>
                    <a:lnTo>
                      <a:pt x="7" y="116"/>
                    </a:lnTo>
                    <a:lnTo>
                      <a:pt x="12" y="100"/>
                    </a:lnTo>
                    <a:lnTo>
                      <a:pt x="26" y="72"/>
                    </a:lnTo>
                    <a:lnTo>
                      <a:pt x="46" y="48"/>
                    </a:lnTo>
                    <a:lnTo>
                      <a:pt x="70" y="28"/>
                    </a:lnTo>
                    <a:lnTo>
                      <a:pt x="97" y="13"/>
                    </a:lnTo>
                    <a:lnTo>
                      <a:pt x="112" y="7"/>
                    </a:lnTo>
                    <a:lnTo>
                      <a:pt x="127" y="3"/>
                    </a:lnTo>
                    <a:lnTo>
                      <a:pt x="143" y="1"/>
                    </a:lnTo>
                    <a:lnTo>
                      <a:pt x="159" y="0"/>
                    </a:lnTo>
                    <a:lnTo>
                      <a:pt x="176" y="1"/>
                    </a:lnTo>
                    <a:lnTo>
                      <a:pt x="191" y="3"/>
                    </a:lnTo>
                    <a:lnTo>
                      <a:pt x="206" y="7"/>
                    </a:lnTo>
                    <a:lnTo>
                      <a:pt x="221" y="13"/>
                    </a:lnTo>
                    <a:lnTo>
                      <a:pt x="248" y="28"/>
                    </a:lnTo>
                    <a:lnTo>
                      <a:pt x="272" y="48"/>
                    </a:lnTo>
                    <a:lnTo>
                      <a:pt x="292" y="72"/>
                    </a:lnTo>
                    <a:lnTo>
                      <a:pt x="306" y="100"/>
                    </a:lnTo>
                    <a:lnTo>
                      <a:pt x="311" y="116"/>
                    </a:lnTo>
                    <a:lnTo>
                      <a:pt x="316" y="131"/>
                    </a:lnTo>
                    <a:lnTo>
                      <a:pt x="317" y="147"/>
                    </a:lnTo>
                    <a:lnTo>
                      <a:pt x="318" y="164"/>
                    </a:lnTo>
                    <a:lnTo>
                      <a:pt x="318" y="327"/>
                    </a:lnTo>
                    <a:lnTo>
                      <a:pt x="0" y="327"/>
                    </a:lnTo>
                    <a:lnTo>
                      <a:pt x="0" y="164"/>
                    </a:lnTo>
                    <a:close/>
                  </a:path>
                </a:pathLst>
              </a:custGeom>
              <a:solidFill>
                <a:srgbClr val="CC3300"/>
              </a:solidFill>
              <a:ln w="6350">
                <a:noFill/>
                <a:prstDash val="solid"/>
                <a:round/>
                <a:headEnd/>
                <a:tailEnd/>
              </a:ln>
            </p:spPr>
            <p:txBody>
              <a:bodyPr/>
              <a:lstStyle/>
              <a:p>
                <a:endParaRPr lang="es-AR"/>
              </a:p>
            </p:txBody>
          </p:sp>
        </p:grpSp>
        <p:grpSp>
          <p:nvGrpSpPr>
            <p:cNvPr id="47" name="Group 57"/>
            <p:cNvGrpSpPr>
              <a:grpSpLocks/>
            </p:cNvGrpSpPr>
            <p:nvPr/>
          </p:nvGrpSpPr>
          <p:grpSpPr bwMode="auto">
            <a:xfrm>
              <a:off x="4844" y="645"/>
              <a:ext cx="163" cy="88"/>
              <a:chOff x="2341" y="780"/>
              <a:chExt cx="187" cy="101"/>
            </a:xfrm>
          </p:grpSpPr>
          <p:sp>
            <p:nvSpPr>
              <p:cNvPr id="48" name="Rectangle 58"/>
              <p:cNvSpPr>
                <a:spLocks noChangeArrowheads="1"/>
              </p:cNvSpPr>
              <p:nvPr/>
            </p:nvSpPr>
            <p:spPr bwMode="auto">
              <a:xfrm>
                <a:off x="2467" y="780"/>
                <a:ext cx="61" cy="101"/>
              </a:xfrm>
              <a:prstGeom prst="rect">
                <a:avLst/>
              </a:prstGeom>
              <a:solidFill>
                <a:srgbClr val="FF9933"/>
              </a:solidFill>
              <a:ln w="6350">
                <a:noFill/>
                <a:miter lim="800000"/>
                <a:headEnd/>
                <a:tailEnd/>
              </a:ln>
            </p:spPr>
            <p:txBody>
              <a:bodyPr/>
              <a:lstStyle/>
              <a:p>
                <a:endParaRPr lang="es-AR"/>
              </a:p>
            </p:txBody>
          </p:sp>
          <p:sp>
            <p:nvSpPr>
              <p:cNvPr id="49" name="Freeform 59"/>
              <p:cNvSpPr>
                <a:spLocks/>
              </p:cNvSpPr>
              <p:nvPr/>
            </p:nvSpPr>
            <p:spPr bwMode="auto">
              <a:xfrm>
                <a:off x="2341" y="780"/>
                <a:ext cx="129" cy="100"/>
              </a:xfrm>
              <a:custGeom>
                <a:avLst/>
                <a:gdLst>
                  <a:gd name="T0" fmla="*/ 0 w 318"/>
                  <a:gd name="T1" fmla="*/ 164 h 327"/>
                  <a:gd name="T2" fmla="*/ 1 w 318"/>
                  <a:gd name="T3" fmla="*/ 147 h 327"/>
                  <a:gd name="T4" fmla="*/ 2 w 318"/>
                  <a:gd name="T5" fmla="*/ 131 h 327"/>
                  <a:gd name="T6" fmla="*/ 7 w 318"/>
                  <a:gd name="T7" fmla="*/ 116 h 327"/>
                  <a:gd name="T8" fmla="*/ 12 w 318"/>
                  <a:gd name="T9" fmla="*/ 100 h 327"/>
                  <a:gd name="T10" fmla="*/ 26 w 318"/>
                  <a:gd name="T11" fmla="*/ 72 h 327"/>
                  <a:gd name="T12" fmla="*/ 46 w 318"/>
                  <a:gd name="T13" fmla="*/ 48 h 327"/>
                  <a:gd name="T14" fmla="*/ 70 w 318"/>
                  <a:gd name="T15" fmla="*/ 28 h 327"/>
                  <a:gd name="T16" fmla="*/ 97 w 318"/>
                  <a:gd name="T17" fmla="*/ 13 h 327"/>
                  <a:gd name="T18" fmla="*/ 112 w 318"/>
                  <a:gd name="T19" fmla="*/ 7 h 327"/>
                  <a:gd name="T20" fmla="*/ 127 w 318"/>
                  <a:gd name="T21" fmla="*/ 3 h 327"/>
                  <a:gd name="T22" fmla="*/ 143 w 318"/>
                  <a:gd name="T23" fmla="*/ 1 h 327"/>
                  <a:gd name="T24" fmla="*/ 159 w 318"/>
                  <a:gd name="T25" fmla="*/ 0 h 327"/>
                  <a:gd name="T26" fmla="*/ 176 w 318"/>
                  <a:gd name="T27" fmla="*/ 1 h 327"/>
                  <a:gd name="T28" fmla="*/ 191 w 318"/>
                  <a:gd name="T29" fmla="*/ 3 h 327"/>
                  <a:gd name="T30" fmla="*/ 206 w 318"/>
                  <a:gd name="T31" fmla="*/ 7 h 327"/>
                  <a:gd name="T32" fmla="*/ 221 w 318"/>
                  <a:gd name="T33" fmla="*/ 13 h 327"/>
                  <a:gd name="T34" fmla="*/ 248 w 318"/>
                  <a:gd name="T35" fmla="*/ 28 h 327"/>
                  <a:gd name="T36" fmla="*/ 272 w 318"/>
                  <a:gd name="T37" fmla="*/ 48 h 327"/>
                  <a:gd name="T38" fmla="*/ 292 w 318"/>
                  <a:gd name="T39" fmla="*/ 72 h 327"/>
                  <a:gd name="T40" fmla="*/ 306 w 318"/>
                  <a:gd name="T41" fmla="*/ 100 h 327"/>
                  <a:gd name="T42" fmla="*/ 311 w 318"/>
                  <a:gd name="T43" fmla="*/ 116 h 327"/>
                  <a:gd name="T44" fmla="*/ 316 w 318"/>
                  <a:gd name="T45" fmla="*/ 131 h 327"/>
                  <a:gd name="T46" fmla="*/ 317 w 318"/>
                  <a:gd name="T47" fmla="*/ 147 h 327"/>
                  <a:gd name="T48" fmla="*/ 318 w 318"/>
                  <a:gd name="T49" fmla="*/ 164 h 327"/>
                  <a:gd name="T50" fmla="*/ 318 w 318"/>
                  <a:gd name="T51" fmla="*/ 327 h 327"/>
                  <a:gd name="T52" fmla="*/ 0 w 318"/>
                  <a:gd name="T53" fmla="*/ 327 h 327"/>
                  <a:gd name="T54" fmla="*/ 0 w 318"/>
                  <a:gd name="T55" fmla="*/ 164 h 3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8"/>
                  <a:gd name="T85" fmla="*/ 0 h 327"/>
                  <a:gd name="T86" fmla="*/ 318 w 318"/>
                  <a:gd name="T87" fmla="*/ 327 h 3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8" h="327">
                    <a:moveTo>
                      <a:pt x="0" y="164"/>
                    </a:moveTo>
                    <a:lnTo>
                      <a:pt x="1" y="147"/>
                    </a:lnTo>
                    <a:lnTo>
                      <a:pt x="2" y="131"/>
                    </a:lnTo>
                    <a:lnTo>
                      <a:pt x="7" y="116"/>
                    </a:lnTo>
                    <a:lnTo>
                      <a:pt x="12" y="100"/>
                    </a:lnTo>
                    <a:lnTo>
                      <a:pt x="26" y="72"/>
                    </a:lnTo>
                    <a:lnTo>
                      <a:pt x="46" y="48"/>
                    </a:lnTo>
                    <a:lnTo>
                      <a:pt x="70" y="28"/>
                    </a:lnTo>
                    <a:lnTo>
                      <a:pt x="97" y="13"/>
                    </a:lnTo>
                    <a:lnTo>
                      <a:pt x="112" y="7"/>
                    </a:lnTo>
                    <a:lnTo>
                      <a:pt x="127" y="3"/>
                    </a:lnTo>
                    <a:lnTo>
                      <a:pt x="143" y="1"/>
                    </a:lnTo>
                    <a:lnTo>
                      <a:pt x="159" y="0"/>
                    </a:lnTo>
                    <a:lnTo>
                      <a:pt x="176" y="1"/>
                    </a:lnTo>
                    <a:lnTo>
                      <a:pt x="191" y="3"/>
                    </a:lnTo>
                    <a:lnTo>
                      <a:pt x="206" y="7"/>
                    </a:lnTo>
                    <a:lnTo>
                      <a:pt x="221" y="13"/>
                    </a:lnTo>
                    <a:lnTo>
                      <a:pt x="248" y="28"/>
                    </a:lnTo>
                    <a:lnTo>
                      <a:pt x="272" y="48"/>
                    </a:lnTo>
                    <a:lnTo>
                      <a:pt x="292" y="72"/>
                    </a:lnTo>
                    <a:lnTo>
                      <a:pt x="306" y="100"/>
                    </a:lnTo>
                    <a:lnTo>
                      <a:pt x="311" y="116"/>
                    </a:lnTo>
                    <a:lnTo>
                      <a:pt x="316" y="131"/>
                    </a:lnTo>
                    <a:lnTo>
                      <a:pt x="317" y="147"/>
                    </a:lnTo>
                    <a:lnTo>
                      <a:pt x="318" y="164"/>
                    </a:lnTo>
                    <a:lnTo>
                      <a:pt x="318" y="327"/>
                    </a:lnTo>
                    <a:lnTo>
                      <a:pt x="0" y="327"/>
                    </a:lnTo>
                    <a:lnTo>
                      <a:pt x="0" y="164"/>
                    </a:lnTo>
                    <a:close/>
                  </a:path>
                </a:pathLst>
              </a:custGeom>
              <a:solidFill>
                <a:srgbClr val="FF9933"/>
              </a:solidFill>
              <a:ln w="6350">
                <a:noFill/>
                <a:prstDash val="solid"/>
                <a:round/>
                <a:headEnd/>
                <a:tailEnd/>
              </a:ln>
            </p:spPr>
            <p:txBody>
              <a:bodyPr/>
              <a:lstStyle/>
              <a:p>
                <a:endParaRPr lang="es-AR"/>
              </a:p>
            </p:txBody>
          </p:sp>
        </p:grpSp>
      </p:grpSp>
      <p:grpSp>
        <p:nvGrpSpPr>
          <p:cNvPr id="61" name="Group 60"/>
          <p:cNvGrpSpPr>
            <a:grpSpLocks/>
          </p:cNvGrpSpPr>
          <p:nvPr/>
        </p:nvGrpSpPr>
        <p:grpSpPr bwMode="auto">
          <a:xfrm>
            <a:off x="515938" y="1638300"/>
            <a:ext cx="7019925" cy="2633663"/>
            <a:chOff x="568" y="816"/>
            <a:chExt cx="4422" cy="1659"/>
          </a:xfrm>
        </p:grpSpPr>
        <p:grpSp>
          <p:nvGrpSpPr>
            <p:cNvPr id="62" name="Group 61"/>
            <p:cNvGrpSpPr>
              <a:grpSpLocks/>
            </p:cNvGrpSpPr>
            <p:nvPr/>
          </p:nvGrpSpPr>
          <p:grpSpPr bwMode="auto">
            <a:xfrm>
              <a:off x="568" y="1495"/>
              <a:ext cx="886" cy="980"/>
              <a:chOff x="-1440" y="1363"/>
              <a:chExt cx="886" cy="980"/>
            </a:xfrm>
          </p:grpSpPr>
          <p:sp>
            <p:nvSpPr>
              <p:cNvPr id="65" name="AutoShape 62"/>
              <p:cNvSpPr>
                <a:spLocks noChangeArrowheads="1"/>
              </p:cNvSpPr>
              <p:nvPr/>
            </p:nvSpPr>
            <p:spPr bwMode="auto">
              <a:xfrm>
                <a:off x="-633" y="1779"/>
                <a:ext cx="79" cy="117"/>
              </a:xfrm>
              <a:prstGeom prst="can">
                <a:avLst>
                  <a:gd name="adj" fmla="val 37025"/>
                </a:avLst>
              </a:prstGeom>
              <a:solidFill>
                <a:srgbClr val="336699"/>
              </a:solidFill>
              <a:ln w="9525">
                <a:noFill/>
                <a:round/>
                <a:headEnd/>
                <a:tailEnd/>
              </a:ln>
            </p:spPr>
            <p:txBody>
              <a:bodyPr wrap="none" anchor="ctr"/>
              <a:lstStyle/>
              <a:p>
                <a:endParaRPr lang="es-AR"/>
              </a:p>
            </p:txBody>
          </p:sp>
          <p:sp>
            <p:nvSpPr>
              <p:cNvPr id="66" name="AutoShape 63"/>
              <p:cNvSpPr>
                <a:spLocks noChangeArrowheads="1"/>
              </p:cNvSpPr>
              <p:nvPr/>
            </p:nvSpPr>
            <p:spPr bwMode="auto">
              <a:xfrm>
                <a:off x="-814" y="1733"/>
                <a:ext cx="79" cy="118"/>
              </a:xfrm>
              <a:prstGeom prst="can">
                <a:avLst>
                  <a:gd name="adj" fmla="val 37342"/>
                </a:avLst>
              </a:prstGeom>
              <a:solidFill>
                <a:srgbClr val="336699"/>
              </a:solidFill>
              <a:ln w="9525">
                <a:noFill/>
                <a:round/>
                <a:headEnd/>
                <a:tailEnd/>
              </a:ln>
            </p:spPr>
            <p:txBody>
              <a:bodyPr wrap="none" anchor="ctr"/>
              <a:lstStyle/>
              <a:p>
                <a:endParaRPr lang="es-AR"/>
              </a:p>
            </p:txBody>
          </p:sp>
          <p:sp>
            <p:nvSpPr>
              <p:cNvPr id="67" name="AutoShape 64"/>
              <p:cNvSpPr>
                <a:spLocks noChangeArrowheads="1"/>
              </p:cNvSpPr>
              <p:nvPr/>
            </p:nvSpPr>
            <p:spPr bwMode="auto">
              <a:xfrm>
                <a:off x="-803" y="1379"/>
                <a:ext cx="79" cy="117"/>
              </a:xfrm>
              <a:prstGeom prst="can">
                <a:avLst>
                  <a:gd name="adj" fmla="val 37025"/>
                </a:avLst>
              </a:prstGeom>
              <a:solidFill>
                <a:srgbClr val="336699"/>
              </a:solidFill>
              <a:ln w="9525">
                <a:noFill/>
                <a:round/>
                <a:headEnd/>
                <a:tailEnd/>
              </a:ln>
            </p:spPr>
            <p:txBody>
              <a:bodyPr wrap="none" anchor="ctr"/>
              <a:lstStyle/>
              <a:p>
                <a:endParaRPr lang="es-AR"/>
              </a:p>
            </p:txBody>
          </p:sp>
          <p:sp>
            <p:nvSpPr>
              <p:cNvPr id="68" name="AutoShape 65"/>
              <p:cNvSpPr>
                <a:spLocks noChangeArrowheads="1"/>
              </p:cNvSpPr>
              <p:nvPr/>
            </p:nvSpPr>
            <p:spPr bwMode="auto">
              <a:xfrm>
                <a:off x="-912" y="1363"/>
                <a:ext cx="79" cy="118"/>
              </a:xfrm>
              <a:prstGeom prst="can">
                <a:avLst>
                  <a:gd name="adj" fmla="val 37342"/>
                </a:avLst>
              </a:prstGeom>
              <a:solidFill>
                <a:srgbClr val="336699"/>
              </a:solidFill>
              <a:ln w="9525">
                <a:noFill/>
                <a:round/>
                <a:headEnd/>
                <a:tailEnd/>
              </a:ln>
            </p:spPr>
            <p:txBody>
              <a:bodyPr wrap="none" anchor="ctr"/>
              <a:lstStyle/>
              <a:p>
                <a:endParaRPr lang="es-AR"/>
              </a:p>
            </p:txBody>
          </p:sp>
          <p:sp>
            <p:nvSpPr>
              <p:cNvPr id="69" name="AutoShape 66"/>
              <p:cNvSpPr>
                <a:spLocks noChangeArrowheads="1"/>
              </p:cNvSpPr>
              <p:nvPr/>
            </p:nvSpPr>
            <p:spPr bwMode="auto">
              <a:xfrm>
                <a:off x="-1440" y="2225"/>
                <a:ext cx="79" cy="118"/>
              </a:xfrm>
              <a:prstGeom prst="can">
                <a:avLst>
                  <a:gd name="adj" fmla="val 37342"/>
                </a:avLst>
              </a:prstGeom>
              <a:solidFill>
                <a:srgbClr val="336699"/>
              </a:solidFill>
              <a:ln w="9525">
                <a:noFill/>
                <a:round/>
                <a:headEnd/>
                <a:tailEnd/>
              </a:ln>
            </p:spPr>
            <p:txBody>
              <a:bodyPr wrap="none" anchor="ctr"/>
              <a:lstStyle/>
              <a:p>
                <a:endParaRPr lang="es-AR"/>
              </a:p>
            </p:txBody>
          </p:sp>
          <p:sp>
            <p:nvSpPr>
              <p:cNvPr id="70" name="AutoShape 67"/>
              <p:cNvSpPr>
                <a:spLocks noChangeArrowheads="1"/>
              </p:cNvSpPr>
              <p:nvPr/>
            </p:nvSpPr>
            <p:spPr bwMode="auto">
              <a:xfrm>
                <a:off x="-1390" y="2104"/>
                <a:ext cx="79" cy="117"/>
              </a:xfrm>
              <a:prstGeom prst="can">
                <a:avLst>
                  <a:gd name="adj" fmla="val 37025"/>
                </a:avLst>
              </a:prstGeom>
              <a:solidFill>
                <a:srgbClr val="336699"/>
              </a:solidFill>
              <a:ln w="9525">
                <a:noFill/>
                <a:round/>
                <a:headEnd/>
                <a:tailEnd/>
              </a:ln>
            </p:spPr>
            <p:txBody>
              <a:bodyPr wrap="none" anchor="ctr"/>
              <a:lstStyle/>
              <a:p>
                <a:endParaRPr lang="es-AR"/>
              </a:p>
            </p:txBody>
          </p:sp>
        </p:grpSp>
        <p:sp>
          <p:nvSpPr>
            <p:cNvPr id="63" name="Text Box 68"/>
            <p:cNvSpPr txBox="1">
              <a:spLocks noChangeArrowheads="1"/>
            </p:cNvSpPr>
            <p:nvPr/>
          </p:nvSpPr>
          <p:spPr bwMode="auto">
            <a:xfrm>
              <a:off x="2168" y="866"/>
              <a:ext cx="2608" cy="167"/>
            </a:xfrm>
            <a:prstGeom prst="rect">
              <a:avLst/>
            </a:prstGeom>
            <a:noFill/>
            <a:ln w="28575">
              <a:noFill/>
              <a:prstDash val="dash"/>
              <a:miter lim="800000"/>
              <a:headEnd/>
              <a:tailEnd/>
            </a:ln>
          </p:spPr>
          <p:txBody>
            <a:bodyPr>
              <a:spAutoFit/>
            </a:bodyPr>
            <a:lstStyle/>
            <a:p>
              <a:pPr eaLnBrk="0" hangingPunct="0">
                <a:lnSpc>
                  <a:spcPct val="80000"/>
                </a:lnSpc>
                <a:spcBef>
                  <a:spcPct val="50000"/>
                </a:spcBef>
              </a:pPr>
              <a:r>
                <a:rPr lang="en-US" sz="1400" b="1" dirty="0">
                  <a:latin typeface="Trebuchet MS" pitchFamily="34" charset="0"/>
                </a:rPr>
                <a:t>6 RESEARCH REACTORS</a:t>
              </a:r>
              <a:endParaRPr lang="es-AR" sz="1400" b="1" dirty="0">
                <a:latin typeface="Trebuchet MS" pitchFamily="34" charset="0"/>
              </a:endParaRPr>
            </a:p>
          </p:txBody>
        </p:sp>
        <p:sp>
          <p:nvSpPr>
            <p:cNvPr id="64" name="AutoShape 69"/>
            <p:cNvSpPr>
              <a:spLocks noChangeArrowheads="1"/>
            </p:cNvSpPr>
            <p:nvPr/>
          </p:nvSpPr>
          <p:spPr bwMode="auto">
            <a:xfrm>
              <a:off x="4874" y="816"/>
              <a:ext cx="116" cy="163"/>
            </a:xfrm>
            <a:prstGeom prst="can">
              <a:avLst>
                <a:gd name="adj" fmla="val 35129"/>
              </a:avLst>
            </a:prstGeom>
            <a:solidFill>
              <a:srgbClr val="336699"/>
            </a:solidFill>
            <a:ln w="9525">
              <a:noFill/>
              <a:round/>
              <a:headEnd/>
              <a:tailEnd/>
            </a:ln>
          </p:spPr>
          <p:txBody>
            <a:bodyPr wrap="none" anchor="ctr"/>
            <a:lstStyle/>
            <a:p>
              <a:endParaRPr lang="es-AR"/>
            </a:p>
          </p:txBody>
        </p:sp>
      </p:grpSp>
      <p:grpSp>
        <p:nvGrpSpPr>
          <p:cNvPr id="71" name="Group 70"/>
          <p:cNvGrpSpPr>
            <a:grpSpLocks/>
          </p:cNvGrpSpPr>
          <p:nvPr/>
        </p:nvGrpSpPr>
        <p:grpSpPr bwMode="auto">
          <a:xfrm>
            <a:off x="1814513" y="3309938"/>
            <a:ext cx="5713412" cy="379412"/>
            <a:chOff x="1359" y="1851"/>
            <a:chExt cx="3599" cy="239"/>
          </a:xfrm>
        </p:grpSpPr>
        <p:grpSp>
          <p:nvGrpSpPr>
            <p:cNvPr id="72" name="Group 71"/>
            <p:cNvGrpSpPr>
              <a:grpSpLocks/>
            </p:cNvGrpSpPr>
            <p:nvPr/>
          </p:nvGrpSpPr>
          <p:grpSpPr bwMode="auto">
            <a:xfrm>
              <a:off x="1359" y="1982"/>
              <a:ext cx="174" cy="108"/>
              <a:chOff x="1646" y="2168"/>
              <a:chExt cx="234" cy="179"/>
            </a:xfrm>
          </p:grpSpPr>
          <p:grpSp>
            <p:nvGrpSpPr>
              <p:cNvPr id="79" name="Group 72"/>
              <p:cNvGrpSpPr>
                <a:grpSpLocks/>
              </p:cNvGrpSpPr>
              <p:nvPr/>
            </p:nvGrpSpPr>
            <p:grpSpPr bwMode="auto">
              <a:xfrm>
                <a:off x="1646" y="2168"/>
                <a:ext cx="234" cy="179"/>
                <a:chOff x="1601" y="2003"/>
                <a:chExt cx="234" cy="179"/>
              </a:xfrm>
            </p:grpSpPr>
            <p:sp>
              <p:nvSpPr>
                <p:cNvPr id="82" name="Oval 73"/>
                <p:cNvSpPr>
                  <a:spLocks noChangeArrowheads="1"/>
                </p:cNvSpPr>
                <p:nvPr/>
              </p:nvSpPr>
              <p:spPr bwMode="auto">
                <a:xfrm>
                  <a:off x="1739" y="2003"/>
                  <a:ext cx="96" cy="96"/>
                </a:xfrm>
                <a:prstGeom prst="ellipse">
                  <a:avLst/>
                </a:prstGeom>
                <a:solidFill>
                  <a:schemeClr val="tx1"/>
                </a:solidFill>
                <a:ln w="9525">
                  <a:solidFill>
                    <a:srgbClr val="FFFF00"/>
                  </a:solidFill>
                  <a:round/>
                  <a:headEnd/>
                  <a:tailEnd/>
                </a:ln>
              </p:spPr>
              <p:txBody>
                <a:bodyPr/>
                <a:lstStyle/>
                <a:p>
                  <a:endParaRPr lang="es-AR"/>
                </a:p>
              </p:txBody>
            </p:sp>
            <p:grpSp>
              <p:nvGrpSpPr>
                <p:cNvPr id="83" name="Group 74"/>
                <p:cNvGrpSpPr>
                  <a:grpSpLocks/>
                </p:cNvGrpSpPr>
                <p:nvPr/>
              </p:nvGrpSpPr>
              <p:grpSpPr bwMode="auto">
                <a:xfrm>
                  <a:off x="1601" y="2016"/>
                  <a:ext cx="229" cy="166"/>
                  <a:chOff x="1601" y="2016"/>
                  <a:chExt cx="229" cy="166"/>
                </a:xfrm>
              </p:grpSpPr>
              <p:sp>
                <p:nvSpPr>
                  <p:cNvPr id="84" name="Freeform 75"/>
                  <p:cNvSpPr>
                    <a:spLocks/>
                  </p:cNvSpPr>
                  <p:nvPr/>
                </p:nvSpPr>
                <p:spPr bwMode="auto">
                  <a:xfrm>
                    <a:off x="1746" y="2016"/>
                    <a:ext cx="42" cy="37"/>
                  </a:xfrm>
                  <a:custGeom>
                    <a:avLst/>
                    <a:gdLst>
                      <a:gd name="T0" fmla="*/ 0 w 782"/>
                      <a:gd name="T1" fmla="*/ 687 h 690"/>
                      <a:gd name="T2" fmla="*/ 2 w 782"/>
                      <a:gd name="T3" fmla="*/ 632 h 690"/>
                      <a:gd name="T4" fmla="*/ 8 w 782"/>
                      <a:gd name="T5" fmla="*/ 580 h 690"/>
                      <a:gd name="T6" fmla="*/ 17 w 782"/>
                      <a:gd name="T7" fmla="*/ 528 h 690"/>
                      <a:gd name="T8" fmla="*/ 30 w 782"/>
                      <a:gd name="T9" fmla="*/ 475 h 690"/>
                      <a:gd name="T10" fmla="*/ 46 w 782"/>
                      <a:gd name="T11" fmla="*/ 425 h 690"/>
                      <a:gd name="T12" fmla="*/ 67 w 782"/>
                      <a:gd name="T13" fmla="*/ 377 h 690"/>
                      <a:gd name="T14" fmla="*/ 89 w 782"/>
                      <a:gd name="T15" fmla="*/ 330 h 690"/>
                      <a:gd name="T16" fmla="*/ 116 w 782"/>
                      <a:gd name="T17" fmla="*/ 285 h 690"/>
                      <a:gd name="T18" fmla="*/ 145 w 782"/>
                      <a:gd name="T19" fmla="*/ 241 h 690"/>
                      <a:gd name="T20" fmla="*/ 177 w 782"/>
                      <a:gd name="T21" fmla="*/ 199 h 690"/>
                      <a:gd name="T22" fmla="*/ 212 w 782"/>
                      <a:gd name="T23" fmla="*/ 159 h 690"/>
                      <a:gd name="T24" fmla="*/ 250 w 782"/>
                      <a:gd name="T25" fmla="*/ 122 h 690"/>
                      <a:gd name="T26" fmla="*/ 291 w 782"/>
                      <a:gd name="T27" fmla="*/ 88 h 690"/>
                      <a:gd name="T28" fmla="*/ 334 w 782"/>
                      <a:gd name="T29" fmla="*/ 56 h 690"/>
                      <a:gd name="T30" fmla="*/ 379 w 782"/>
                      <a:gd name="T31" fmla="*/ 26 h 690"/>
                      <a:gd name="T32" fmla="*/ 427 w 782"/>
                      <a:gd name="T33" fmla="*/ 0 h 690"/>
                      <a:gd name="T34" fmla="*/ 782 w 782"/>
                      <a:gd name="T35" fmla="*/ 690 h 690"/>
                      <a:gd name="T36" fmla="*/ 0 w 782"/>
                      <a:gd name="T37" fmla="*/ 687 h 6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2"/>
                      <a:gd name="T58" fmla="*/ 0 h 690"/>
                      <a:gd name="T59" fmla="*/ 782 w 782"/>
                      <a:gd name="T60" fmla="*/ 690 h 6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2" h="690">
                        <a:moveTo>
                          <a:pt x="0" y="687"/>
                        </a:moveTo>
                        <a:lnTo>
                          <a:pt x="2" y="632"/>
                        </a:lnTo>
                        <a:lnTo>
                          <a:pt x="8" y="580"/>
                        </a:lnTo>
                        <a:lnTo>
                          <a:pt x="17" y="528"/>
                        </a:lnTo>
                        <a:lnTo>
                          <a:pt x="30" y="475"/>
                        </a:lnTo>
                        <a:lnTo>
                          <a:pt x="46" y="425"/>
                        </a:lnTo>
                        <a:lnTo>
                          <a:pt x="67" y="377"/>
                        </a:lnTo>
                        <a:lnTo>
                          <a:pt x="89" y="330"/>
                        </a:lnTo>
                        <a:lnTo>
                          <a:pt x="116" y="285"/>
                        </a:lnTo>
                        <a:lnTo>
                          <a:pt x="145" y="241"/>
                        </a:lnTo>
                        <a:lnTo>
                          <a:pt x="177" y="199"/>
                        </a:lnTo>
                        <a:lnTo>
                          <a:pt x="212" y="159"/>
                        </a:lnTo>
                        <a:lnTo>
                          <a:pt x="250" y="122"/>
                        </a:lnTo>
                        <a:lnTo>
                          <a:pt x="291" y="88"/>
                        </a:lnTo>
                        <a:lnTo>
                          <a:pt x="334" y="56"/>
                        </a:lnTo>
                        <a:lnTo>
                          <a:pt x="379" y="26"/>
                        </a:lnTo>
                        <a:lnTo>
                          <a:pt x="427" y="0"/>
                        </a:lnTo>
                        <a:lnTo>
                          <a:pt x="782" y="690"/>
                        </a:lnTo>
                        <a:lnTo>
                          <a:pt x="0" y="687"/>
                        </a:lnTo>
                        <a:close/>
                      </a:path>
                    </a:pathLst>
                  </a:custGeom>
                  <a:solidFill>
                    <a:srgbClr val="FFFF66"/>
                  </a:solidFill>
                  <a:ln w="9525">
                    <a:noFill/>
                    <a:round/>
                    <a:headEnd/>
                    <a:tailEnd/>
                  </a:ln>
                </p:spPr>
                <p:txBody>
                  <a:bodyPr/>
                  <a:lstStyle/>
                  <a:p>
                    <a:endParaRPr lang="es-AR"/>
                  </a:p>
                </p:txBody>
              </p:sp>
              <p:sp>
                <p:nvSpPr>
                  <p:cNvPr id="85" name="Freeform 76"/>
                  <p:cNvSpPr>
                    <a:spLocks/>
                  </p:cNvSpPr>
                  <p:nvPr/>
                </p:nvSpPr>
                <p:spPr bwMode="auto">
                  <a:xfrm>
                    <a:off x="1788" y="2016"/>
                    <a:ext cx="42" cy="37"/>
                  </a:xfrm>
                  <a:custGeom>
                    <a:avLst/>
                    <a:gdLst>
                      <a:gd name="T0" fmla="*/ 353 w 782"/>
                      <a:gd name="T1" fmla="*/ 0 h 690"/>
                      <a:gd name="T2" fmla="*/ 401 w 782"/>
                      <a:gd name="T3" fmla="*/ 26 h 690"/>
                      <a:gd name="T4" fmla="*/ 447 w 782"/>
                      <a:gd name="T5" fmla="*/ 56 h 690"/>
                      <a:gd name="T6" fmla="*/ 491 w 782"/>
                      <a:gd name="T7" fmla="*/ 88 h 690"/>
                      <a:gd name="T8" fmla="*/ 530 w 782"/>
                      <a:gd name="T9" fmla="*/ 123 h 690"/>
                      <a:gd name="T10" fmla="*/ 569 w 782"/>
                      <a:gd name="T11" fmla="*/ 159 h 690"/>
                      <a:gd name="T12" fmla="*/ 604 w 782"/>
                      <a:gd name="T13" fmla="*/ 199 h 690"/>
                      <a:gd name="T14" fmla="*/ 636 w 782"/>
                      <a:gd name="T15" fmla="*/ 241 h 690"/>
                      <a:gd name="T16" fmla="*/ 666 w 782"/>
                      <a:gd name="T17" fmla="*/ 284 h 690"/>
                      <a:gd name="T18" fmla="*/ 692 w 782"/>
                      <a:gd name="T19" fmla="*/ 330 h 690"/>
                      <a:gd name="T20" fmla="*/ 715 w 782"/>
                      <a:gd name="T21" fmla="*/ 378 h 690"/>
                      <a:gd name="T22" fmla="*/ 735 w 782"/>
                      <a:gd name="T23" fmla="*/ 426 h 690"/>
                      <a:gd name="T24" fmla="*/ 751 w 782"/>
                      <a:gd name="T25" fmla="*/ 476 h 690"/>
                      <a:gd name="T26" fmla="*/ 765 w 782"/>
                      <a:gd name="T27" fmla="*/ 528 h 690"/>
                      <a:gd name="T28" fmla="*/ 774 w 782"/>
                      <a:gd name="T29" fmla="*/ 580 h 690"/>
                      <a:gd name="T30" fmla="*/ 779 w 782"/>
                      <a:gd name="T31" fmla="*/ 633 h 690"/>
                      <a:gd name="T32" fmla="*/ 782 w 782"/>
                      <a:gd name="T33" fmla="*/ 688 h 690"/>
                      <a:gd name="T34" fmla="*/ 0 w 782"/>
                      <a:gd name="T35" fmla="*/ 690 h 690"/>
                      <a:gd name="T36" fmla="*/ 353 w 782"/>
                      <a:gd name="T37" fmla="*/ 0 h 6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2"/>
                      <a:gd name="T58" fmla="*/ 0 h 690"/>
                      <a:gd name="T59" fmla="*/ 782 w 782"/>
                      <a:gd name="T60" fmla="*/ 690 h 6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2" h="690">
                        <a:moveTo>
                          <a:pt x="353" y="0"/>
                        </a:moveTo>
                        <a:lnTo>
                          <a:pt x="401" y="26"/>
                        </a:lnTo>
                        <a:lnTo>
                          <a:pt x="447" y="56"/>
                        </a:lnTo>
                        <a:lnTo>
                          <a:pt x="491" y="88"/>
                        </a:lnTo>
                        <a:lnTo>
                          <a:pt x="530" y="123"/>
                        </a:lnTo>
                        <a:lnTo>
                          <a:pt x="569" y="159"/>
                        </a:lnTo>
                        <a:lnTo>
                          <a:pt x="604" y="199"/>
                        </a:lnTo>
                        <a:lnTo>
                          <a:pt x="636" y="241"/>
                        </a:lnTo>
                        <a:lnTo>
                          <a:pt x="666" y="284"/>
                        </a:lnTo>
                        <a:lnTo>
                          <a:pt x="692" y="330"/>
                        </a:lnTo>
                        <a:lnTo>
                          <a:pt x="715" y="378"/>
                        </a:lnTo>
                        <a:lnTo>
                          <a:pt x="735" y="426"/>
                        </a:lnTo>
                        <a:lnTo>
                          <a:pt x="751" y="476"/>
                        </a:lnTo>
                        <a:lnTo>
                          <a:pt x="765" y="528"/>
                        </a:lnTo>
                        <a:lnTo>
                          <a:pt x="774" y="580"/>
                        </a:lnTo>
                        <a:lnTo>
                          <a:pt x="779" y="633"/>
                        </a:lnTo>
                        <a:lnTo>
                          <a:pt x="782" y="688"/>
                        </a:lnTo>
                        <a:lnTo>
                          <a:pt x="0" y="690"/>
                        </a:lnTo>
                        <a:lnTo>
                          <a:pt x="353" y="0"/>
                        </a:lnTo>
                        <a:close/>
                      </a:path>
                    </a:pathLst>
                  </a:custGeom>
                  <a:solidFill>
                    <a:srgbClr val="FFFF66"/>
                  </a:solidFill>
                  <a:ln w="9525">
                    <a:noFill/>
                    <a:round/>
                    <a:headEnd/>
                    <a:tailEnd/>
                  </a:ln>
                </p:spPr>
                <p:txBody>
                  <a:bodyPr/>
                  <a:lstStyle/>
                  <a:p>
                    <a:endParaRPr lang="es-AR"/>
                  </a:p>
                </p:txBody>
              </p:sp>
              <p:sp>
                <p:nvSpPr>
                  <p:cNvPr id="86" name="Oval 77"/>
                  <p:cNvSpPr>
                    <a:spLocks noChangeArrowheads="1"/>
                  </p:cNvSpPr>
                  <p:nvPr/>
                </p:nvSpPr>
                <p:spPr bwMode="auto">
                  <a:xfrm>
                    <a:off x="1601" y="2086"/>
                    <a:ext cx="96" cy="96"/>
                  </a:xfrm>
                  <a:prstGeom prst="ellipse">
                    <a:avLst/>
                  </a:prstGeom>
                  <a:solidFill>
                    <a:schemeClr val="tx1"/>
                  </a:solidFill>
                  <a:ln w="9525">
                    <a:solidFill>
                      <a:srgbClr val="FFFF00"/>
                    </a:solidFill>
                    <a:round/>
                    <a:headEnd/>
                    <a:tailEnd/>
                  </a:ln>
                </p:spPr>
                <p:txBody>
                  <a:bodyPr/>
                  <a:lstStyle/>
                  <a:p>
                    <a:endParaRPr lang="es-AR"/>
                  </a:p>
                </p:txBody>
              </p:sp>
              <p:sp>
                <p:nvSpPr>
                  <p:cNvPr id="87" name="Freeform 78"/>
                  <p:cNvSpPr>
                    <a:spLocks/>
                  </p:cNvSpPr>
                  <p:nvPr/>
                </p:nvSpPr>
                <p:spPr bwMode="auto">
                  <a:xfrm>
                    <a:off x="1624" y="2133"/>
                    <a:ext cx="52" cy="42"/>
                  </a:xfrm>
                  <a:custGeom>
                    <a:avLst/>
                    <a:gdLst>
                      <a:gd name="T0" fmla="*/ 944 w 944"/>
                      <a:gd name="T1" fmla="*/ 633 h 781"/>
                      <a:gd name="T2" fmla="*/ 892 w 944"/>
                      <a:gd name="T3" fmla="*/ 667 h 781"/>
                      <a:gd name="T4" fmla="*/ 837 w 944"/>
                      <a:gd name="T5" fmla="*/ 697 h 781"/>
                      <a:gd name="T6" fmla="*/ 781 w 944"/>
                      <a:gd name="T7" fmla="*/ 723 h 781"/>
                      <a:gd name="T8" fmla="*/ 723 w 944"/>
                      <a:gd name="T9" fmla="*/ 743 h 781"/>
                      <a:gd name="T10" fmla="*/ 692 w 944"/>
                      <a:gd name="T11" fmla="*/ 753 h 781"/>
                      <a:gd name="T12" fmla="*/ 662 w 944"/>
                      <a:gd name="T13" fmla="*/ 759 h 781"/>
                      <a:gd name="T14" fmla="*/ 632 w 944"/>
                      <a:gd name="T15" fmla="*/ 766 h 781"/>
                      <a:gd name="T16" fmla="*/ 601 w 944"/>
                      <a:gd name="T17" fmla="*/ 772 h 781"/>
                      <a:gd name="T18" fmla="*/ 570 w 944"/>
                      <a:gd name="T19" fmla="*/ 775 h 781"/>
                      <a:gd name="T20" fmla="*/ 539 w 944"/>
                      <a:gd name="T21" fmla="*/ 779 h 781"/>
                      <a:gd name="T22" fmla="*/ 508 w 944"/>
                      <a:gd name="T23" fmla="*/ 781 h 781"/>
                      <a:gd name="T24" fmla="*/ 476 w 944"/>
                      <a:gd name="T25" fmla="*/ 781 h 781"/>
                      <a:gd name="T26" fmla="*/ 444 w 944"/>
                      <a:gd name="T27" fmla="*/ 780 h 781"/>
                      <a:gd name="T28" fmla="*/ 412 w 944"/>
                      <a:gd name="T29" fmla="*/ 779 h 781"/>
                      <a:gd name="T30" fmla="*/ 381 w 944"/>
                      <a:gd name="T31" fmla="*/ 775 h 781"/>
                      <a:gd name="T32" fmla="*/ 349 w 944"/>
                      <a:gd name="T33" fmla="*/ 771 h 781"/>
                      <a:gd name="T34" fmla="*/ 317 w 944"/>
                      <a:gd name="T35" fmla="*/ 765 h 781"/>
                      <a:gd name="T36" fmla="*/ 286 w 944"/>
                      <a:gd name="T37" fmla="*/ 759 h 781"/>
                      <a:gd name="T38" fmla="*/ 256 w 944"/>
                      <a:gd name="T39" fmla="*/ 751 h 781"/>
                      <a:gd name="T40" fmla="*/ 225 w 944"/>
                      <a:gd name="T41" fmla="*/ 742 h 781"/>
                      <a:gd name="T42" fmla="*/ 195 w 944"/>
                      <a:gd name="T43" fmla="*/ 732 h 781"/>
                      <a:gd name="T44" fmla="*/ 166 w 944"/>
                      <a:gd name="T45" fmla="*/ 721 h 781"/>
                      <a:gd name="T46" fmla="*/ 108 w 944"/>
                      <a:gd name="T47" fmla="*/ 695 h 781"/>
                      <a:gd name="T48" fmla="*/ 53 w 944"/>
                      <a:gd name="T49" fmla="*/ 664 h 781"/>
                      <a:gd name="T50" fmla="*/ 0 w 944"/>
                      <a:gd name="T51" fmla="*/ 629 h 781"/>
                      <a:gd name="T52" fmla="*/ 476 w 944"/>
                      <a:gd name="T53" fmla="*/ 0 h 781"/>
                      <a:gd name="T54" fmla="*/ 944 w 944"/>
                      <a:gd name="T55" fmla="*/ 633 h 7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4"/>
                      <a:gd name="T85" fmla="*/ 0 h 781"/>
                      <a:gd name="T86" fmla="*/ 944 w 944"/>
                      <a:gd name="T87" fmla="*/ 781 h 7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4" h="781">
                        <a:moveTo>
                          <a:pt x="944" y="633"/>
                        </a:moveTo>
                        <a:lnTo>
                          <a:pt x="892" y="667"/>
                        </a:lnTo>
                        <a:lnTo>
                          <a:pt x="837" y="697"/>
                        </a:lnTo>
                        <a:lnTo>
                          <a:pt x="781" y="723"/>
                        </a:lnTo>
                        <a:lnTo>
                          <a:pt x="723" y="743"/>
                        </a:lnTo>
                        <a:lnTo>
                          <a:pt x="692" y="753"/>
                        </a:lnTo>
                        <a:lnTo>
                          <a:pt x="662" y="759"/>
                        </a:lnTo>
                        <a:lnTo>
                          <a:pt x="632" y="766"/>
                        </a:lnTo>
                        <a:lnTo>
                          <a:pt x="601" y="772"/>
                        </a:lnTo>
                        <a:lnTo>
                          <a:pt x="570" y="775"/>
                        </a:lnTo>
                        <a:lnTo>
                          <a:pt x="539" y="779"/>
                        </a:lnTo>
                        <a:lnTo>
                          <a:pt x="508" y="781"/>
                        </a:lnTo>
                        <a:lnTo>
                          <a:pt x="476" y="781"/>
                        </a:lnTo>
                        <a:lnTo>
                          <a:pt x="444" y="780"/>
                        </a:lnTo>
                        <a:lnTo>
                          <a:pt x="412" y="779"/>
                        </a:lnTo>
                        <a:lnTo>
                          <a:pt x="381" y="775"/>
                        </a:lnTo>
                        <a:lnTo>
                          <a:pt x="349" y="771"/>
                        </a:lnTo>
                        <a:lnTo>
                          <a:pt x="317" y="765"/>
                        </a:lnTo>
                        <a:lnTo>
                          <a:pt x="286" y="759"/>
                        </a:lnTo>
                        <a:lnTo>
                          <a:pt x="256" y="751"/>
                        </a:lnTo>
                        <a:lnTo>
                          <a:pt x="225" y="742"/>
                        </a:lnTo>
                        <a:lnTo>
                          <a:pt x="195" y="732"/>
                        </a:lnTo>
                        <a:lnTo>
                          <a:pt x="166" y="721"/>
                        </a:lnTo>
                        <a:lnTo>
                          <a:pt x="108" y="695"/>
                        </a:lnTo>
                        <a:lnTo>
                          <a:pt x="53" y="664"/>
                        </a:lnTo>
                        <a:lnTo>
                          <a:pt x="0" y="629"/>
                        </a:lnTo>
                        <a:lnTo>
                          <a:pt x="476" y="0"/>
                        </a:lnTo>
                        <a:lnTo>
                          <a:pt x="944" y="633"/>
                        </a:lnTo>
                        <a:close/>
                      </a:path>
                    </a:pathLst>
                  </a:custGeom>
                  <a:solidFill>
                    <a:srgbClr val="FFFF66"/>
                  </a:solidFill>
                  <a:ln w="9525">
                    <a:noFill/>
                    <a:round/>
                    <a:headEnd/>
                    <a:tailEnd/>
                  </a:ln>
                </p:spPr>
                <p:txBody>
                  <a:bodyPr/>
                  <a:lstStyle/>
                  <a:p>
                    <a:endParaRPr lang="es-AR"/>
                  </a:p>
                </p:txBody>
              </p:sp>
              <p:sp>
                <p:nvSpPr>
                  <p:cNvPr id="88" name="Freeform 79"/>
                  <p:cNvSpPr>
                    <a:spLocks/>
                  </p:cNvSpPr>
                  <p:nvPr/>
                </p:nvSpPr>
                <p:spPr bwMode="auto">
                  <a:xfrm>
                    <a:off x="1650" y="2096"/>
                    <a:ext cx="42" cy="37"/>
                  </a:xfrm>
                  <a:custGeom>
                    <a:avLst/>
                    <a:gdLst>
                      <a:gd name="T0" fmla="*/ 353 w 782"/>
                      <a:gd name="T1" fmla="*/ 0 h 690"/>
                      <a:gd name="T2" fmla="*/ 401 w 782"/>
                      <a:gd name="T3" fmla="*/ 26 h 690"/>
                      <a:gd name="T4" fmla="*/ 447 w 782"/>
                      <a:gd name="T5" fmla="*/ 56 h 690"/>
                      <a:gd name="T6" fmla="*/ 491 w 782"/>
                      <a:gd name="T7" fmla="*/ 88 h 690"/>
                      <a:gd name="T8" fmla="*/ 530 w 782"/>
                      <a:gd name="T9" fmla="*/ 123 h 690"/>
                      <a:gd name="T10" fmla="*/ 569 w 782"/>
                      <a:gd name="T11" fmla="*/ 159 h 690"/>
                      <a:gd name="T12" fmla="*/ 604 w 782"/>
                      <a:gd name="T13" fmla="*/ 199 h 690"/>
                      <a:gd name="T14" fmla="*/ 636 w 782"/>
                      <a:gd name="T15" fmla="*/ 241 h 690"/>
                      <a:gd name="T16" fmla="*/ 666 w 782"/>
                      <a:gd name="T17" fmla="*/ 284 h 690"/>
                      <a:gd name="T18" fmla="*/ 692 w 782"/>
                      <a:gd name="T19" fmla="*/ 330 h 690"/>
                      <a:gd name="T20" fmla="*/ 715 w 782"/>
                      <a:gd name="T21" fmla="*/ 378 h 690"/>
                      <a:gd name="T22" fmla="*/ 735 w 782"/>
                      <a:gd name="T23" fmla="*/ 426 h 690"/>
                      <a:gd name="T24" fmla="*/ 751 w 782"/>
                      <a:gd name="T25" fmla="*/ 476 h 690"/>
                      <a:gd name="T26" fmla="*/ 765 w 782"/>
                      <a:gd name="T27" fmla="*/ 528 h 690"/>
                      <a:gd name="T28" fmla="*/ 774 w 782"/>
                      <a:gd name="T29" fmla="*/ 580 h 690"/>
                      <a:gd name="T30" fmla="*/ 779 w 782"/>
                      <a:gd name="T31" fmla="*/ 633 h 690"/>
                      <a:gd name="T32" fmla="*/ 782 w 782"/>
                      <a:gd name="T33" fmla="*/ 688 h 690"/>
                      <a:gd name="T34" fmla="*/ 0 w 782"/>
                      <a:gd name="T35" fmla="*/ 690 h 690"/>
                      <a:gd name="T36" fmla="*/ 353 w 782"/>
                      <a:gd name="T37" fmla="*/ 0 h 6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2"/>
                      <a:gd name="T58" fmla="*/ 0 h 690"/>
                      <a:gd name="T59" fmla="*/ 782 w 782"/>
                      <a:gd name="T60" fmla="*/ 690 h 6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2" h="690">
                        <a:moveTo>
                          <a:pt x="353" y="0"/>
                        </a:moveTo>
                        <a:lnTo>
                          <a:pt x="401" y="26"/>
                        </a:lnTo>
                        <a:lnTo>
                          <a:pt x="447" y="56"/>
                        </a:lnTo>
                        <a:lnTo>
                          <a:pt x="491" y="88"/>
                        </a:lnTo>
                        <a:lnTo>
                          <a:pt x="530" y="123"/>
                        </a:lnTo>
                        <a:lnTo>
                          <a:pt x="569" y="159"/>
                        </a:lnTo>
                        <a:lnTo>
                          <a:pt x="604" y="199"/>
                        </a:lnTo>
                        <a:lnTo>
                          <a:pt x="636" y="241"/>
                        </a:lnTo>
                        <a:lnTo>
                          <a:pt x="666" y="284"/>
                        </a:lnTo>
                        <a:lnTo>
                          <a:pt x="692" y="330"/>
                        </a:lnTo>
                        <a:lnTo>
                          <a:pt x="715" y="378"/>
                        </a:lnTo>
                        <a:lnTo>
                          <a:pt x="735" y="426"/>
                        </a:lnTo>
                        <a:lnTo>
                          <a:pt x="751" y="476"/>
                        </a:lnTo>
                        <a:lnTo>
                          <a:pt x="765" y="528"/>
                        </a:lnTo>
                        <a:lnTo>
                          <a:pt x="774" y="580"/>
                        </a:lnTo>
                        <a:lnTo>
                          <a:pt x="779" y="633"/>
                        </a:lnTo>
                        <a:lnTo>
                          <a:pt x="782" y="688"/>
                        </a:lnTo>
                        <a:lnTo>
                          <a:pt x="0" y="690"/>
                        </a:lnTo>
                        <a:lnTo>
                          <a:pt x="353" y="0"/>
                        </a:lnTo>
                        <a:close/>
                      </a:path>
                    </a:pathLst>
                  </a:custGeom>
                  <a:solidFill>
                    <a:srgbClr val="FFFF66"/>
                  </a:solidFill>
                  <a:ln w="9525">
                    <a:noFill/>
                    <a:round/>
                    <a:headEnd/>
                    <a:tailEnd/>
                  </a:ln>
                </p:spPr>
                <p:txBody>
                  <a:bodyPr/>
                  <a:lstStyle/>
                  <a:p>
                    <a:endParaRPr lang="es-AR"/>
                  </a:p>
                </p:txBody>
              </p:sp>
            </p:grpSp>
          </p:grpSp>
          <p:sp>
            <p:nvSpPr>
              <p:cNvPr id="80" name="Freeform 80"/>
              <p:cNvSpPr>
                <a:spLocks/>
              </p:cNvSpPr>
              <p:nvPr/>
            </p:nvSpPr>
            <p:spPr bwMode="auto">
              <a:xfrm>
                <a:off x="1804" y="2215"/>
                <a:ext cx="52" cy="42"/>
              </a:xfrm>
              <a:custGeom>
                <a:avLst/>
                <a:gdLst>
                  <a:gd name="T0" fmla="*/ 944 w 944"/>
                  <a:gd name="T1" fmla="*/ 633 h 781"/>
                  <a:gd name="T2" fmla="*/ 892 w 944"/>
                  <a:gd name="T3" fmla="*/ 667 h 781"/>
                  <a:gd name="T4" fmla="*/ 837 w 944"/>
                  <a:gd name="T5" fmla="*/ 697 h 781"/>
                  <a:gd name="T6" fmla="*/ 781 w 944"/>
                  <a:gd name="T7" fmla="*/ 723 h 781"/>
                  <a:gd name="T8" fmla="*/ 723 w 944"/>
                  <a:gd name="T9" fmla="*/ 743 h 781"/>
                  <a:gd name="T10" fmla="*/ 692 w 944"/>
                  <a:gd name="T11" fmla="*/ 753 h 781"/>
                  <a:gd name="T12" fmla="*/ 662 w 944"/>
                  <a:gd name="T13" fmla="*/ 759 h 781"/>
                  <a:gd name="T14" fmla="*/ 632 w 944"/>
                  <a:gd name="T15" fmla="*/ 766 h 781"/>
                  <a:gd name="T16" fmla="*/ 601 w 944"/>
                  <a:gd name="T17" fmla="*/ 772 h 781"/>
                  <a:gd name="T18" fmla="*/ 570 w 944"/>
                  <a:gd name="T19" fmla="*/ 775 h 781"/>
                  <a:gd name="T20" fmla="*/ 539 w 944"/>
                  <a:gd name="T21" fmla="*/ 779 h 781"/>
                  <a:gd name="T22" fmla="*/ 508 w 944"/>
                  <a:gd name="T23" fmla="*/ 781 h 781"/>
                  <a:gd name="T24" fmla="*/ 476 w 944"/>
                  <a:gd name="T25" fmla="*/ 781 h 781"/>
                  <a:gd name="T26" fmla="*/ 444 w 944"/>
                  <a:gd name="T27" fmla="*/ 780 h 781"/>
                  <a:gd name="T28" fmla="*/ 412 w 944"/>
                  <a:gd name="T29" fmla="*/ 779 h 781"/>
                  <a:gd name="T30" fmla="*/ 381 w 944"/>
                  <a:gd name="T31" fmla="*/ 775 h 781"/>
                  <a:gd name="T32" fmla="*/ 349 w 944"/>
                  <a:gd name="T33" fmla="*/ 771 h 781"/>
                  <a:gd name="T34" fmla="*/ 317 w 944"/>
                  <a:gd name="T35" fmla="*/ 765 h 781"/>
                  <a:gd name="T36" fmla="*/ 286 w 944"/>
                  <a:gd name="T37" fmla="*/ 759 h 781"/>
                  <a:gd name="T38" fmla="*/ 256 w 944"/>
                  <a:gd name="T39" fmla="*/ 751 h 781"/>
                  <a:gd name="T40" fmla="*/ 225 w 944"/>
                  <a:gd name="T41" fmla="*/ 742 h 781"/>
                  <a:gd name="T42" fmla="*/ 195 w 944"/>
                  <a:gd name="T43" fmla="*/ 732 h 781"/>
                  <a:gd name="T44" fmla="*/ 166 w 944"/>
                  <a:gd name="T45" fmla="*/ 721 h 781"/>
                  <a:gd name="T46" fmla="*/ 108 w 944"/>
                  <a:gd name="T47" fmla="*/ 695 h 781"/>
                  <a:gd name="T48" fmla="*/ 53 w 944"/>
                  <a:gd name="T49" fmla="*/ 664 h 781"/>
                  <a:gd name="T50" fmla="*/ 0 w 944"/>
                  <a:gd name="T51" fmla="*/ 629 h 781"/>
                  <a:gd name="T52" fmla="*/ 476 w 944"/>
                  <a:gd name="T53" fmla="*/ 0 h 781"/>
                  <a:gd name="T54" fmla="*/ 944 w 944"/>
                  <a:gd name="T55" fmla="*/ 633 h 7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4"/>
                  <a:gd name="T85" fmla="*/ 0 h 781"/>
                  <a:gd name="T86" fmla="*/ 944 w 944"/>
                  <a:gd name="T87" fmla="*/ 781 h 7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4" h="781">
                    <a:moveTo>
                      <a:pt x="944" y="633"/>
                    </a:moveTo>
                    <a:lnTo>
                      <a:pt x="892" y="667"/>
                    </a:lnTo>
                    <a:lnTo>
                      <a:pt x="837" y="697"/>
                    </a:lnTo>
                    <a:lnTo>
                      <a:pt x="781" y="723"/>
                    </a:lnTo>
                    <a:lnTo>
                      <a:pt x="723" y="743"/>
                    </a:lnTo>
                    <a:lnTo>
                      <a:pt x="692" y="753"/>
                    </a:lnTo>
                    <a:lnTo>
                      <a:pt x="662" y="759"/>
                    </a:lnTo>
                    <a:lnTo>
                      <a:pt x="632" y="766"/>
                    </a:lnTo>
                    <a:lnTo>
                      <a:pt x="601" y="772"/>
                    </a:lnTo>
                    <a:lnTo>
                      <a:pt x="570" y="775"/>
                    </a:lnTo>
                    <a:lnTo>
                      <a:pt x="539" y="779"/>
                    </a:lnTo>
                    <a:lnTo>
                      <a:pt x="508" y="781"/>
                    </a:lnTo>
                    <a:lnTo>
                      <a:pt x="476" y="781"/>
                    </a:lnTo>
                    <a:lnTo>
                      <a:pt x="444" y="780"/>
                    </a:lnTo>
                    <a:lnTo>
                      <a:pt x="412" y="779"/>
                    </a:lnTo>
                    <a:lnTo>
                      <a:pt x="381" y="775"/>
                    </a:lnTo>
                    <a:lnTo>
                      <a:pt x="349" y="771"/>
                    </a:lnTo>
                    <a:lnTo>
                      <a:pt x="317" y="765"/>
                    </a:lnTo>
                    <a:lnTo>
                      <a:pt x="286" y="759"/>
                    </a:lnTo>
                    <a:lnTo>
                      <a:pt x="256" y="751"/>
                    </a:lnTo>
                    <a:lnTo>
                      <a:pt x="225" y="742"/>
                    </a:lnTo>
                    <a:lnTo>
                      <a:pt x="195" y="732"/>
                    </a:lnTo>
                    <a:lnTo>
                      <a:pt x="166" y="721"/>
                    </a:lnTo>
                    <a:lnTo>
                      <a:pt x="108" y="695"/>
                    </a:lnTo>
                    <a:lnTo>
                      <a:pt x="53" y="664"/>
                    </a:lnTo>
                    <a:lnTo>
                      <a:pt x="0" y="629"/>
                    </a:lnTo>
                    <a:lnTo>
                      <a:pt x="476" y="0"/>
                    </a:lnTo>
                    <a:lnTo>
                      <a:pt x="944" y="633"/>
                    </a:lnTo>
                    <a:close/>
                  </a:path>
                </a:pathLst>
              </a:custGeom>
              <a:solidFill>
                <a:srgbClr val="FFFF66"/>
              </a:solidFill>
              <a:ln w="9525">
                <a:noFill/>
                <a:round/>
                <a:headEnd/>
                <a:tailEnd/>
              </a:ln>
            </p:spPr>
            <p:txBody>
              <a:bodyPr/>
              <a:lstStyle/>
              <a:p>
                <a:endParaRPr lang="es-AR"/>
              </a:p>
            </p:txBody>
          </p:sp>
          <p:sp>
            <p:nvSpPr>
              <p:cNvPr id="81" name="Freeform 81"/>
              <p:cNvSpPr>
                <a:spLocks/>
              </p:cNvSpPr>
              <p:nvPr/>
            </p:nvSpPr>
            <p:spPr bwMode="auto">
              <a:xfrm>
                <a:off x="1653" y="2261"/>
                <a:ext cx="42" cy="37"/>
              </a:xfrm>
              <a:custGeom>
                <a:avLst/>
                <a:gdLst>
                  <a:gd name="T0" fmla="*/ 0 w 782"/>
                  <a:gd name="T1" fmla="*/ 687 h 690"/>
                  <a:gd name="T2" fmla="*/ 2 w 782"/>
                  <a:gd name="T3" fmla="*/ 632 h 690"/>
                  <a:gd name="T4" fmla="*/ 8 w 782"/>
                  <a:gd name="T5" fmla="*/ 580 h 690"/>
                  <a:gd name="T6" fmla="*/ 17 w 782"/>
                  <a:gd name="T7" fmla="*/ 528 h 690"/>
                  <a:gd name="T8" fmla="*/ 30 w 782"/>
                  <a:gd name="T9" fmla="*/ 475 h 690"/>
                  <a:gd name="T10" fmla="*/ 46 w 782"/>
                  <a:gd name="T11" fmla="*/ 425 h 690"/>
                  <a:gd name="T12" fmla="*/ 67 w 782"/>
                  <a:gd name="T13" fmla="*/ 377 h 690"/>
                  <a:gd name="T14" fmla="*/ 89 w 782"/>
                  <a:gd name="T15" fmla="*/ 330 h 690"/>
                  <a:gd name="T16" fmla="*/ 116 w 782"/>
                  <a:gd name="T17" fmla="*/ 285 h 690"/>
                  <a:gd name="T18" fmla="*/ 145 w 782"/>
                  <a:gd name="T19" fmla="*/ 241 h 690"/>
                  <a:gd name="T20" fmla="*/ 177 w 782"/>
                  <a:gd name="T21" fmla="*/ 199 h 690"/>
                  <a:gd name="T22" fmla="*/ 212 w 782"/>
                  <a:gd name="T23" fmla="*/ 159 h 690"/>
                  <a:gd name="T24" fmla="*/ 250 w 782"/>
                  <a:gd name="T25" fmla="*/ 122 h 690"/>
                  <a:gd name="T26" fmla="*/ 291 w 782"/>
                  <a:gd name="T27" fmla="*/ 88 h 690"/>
                  <a:gd name="T28" fmla="*/ 334 w 782"/>
                  <a:gd name="T29" fmla="*/ 56 h 690"/>
                  <a:gd name="T30" fmla="*/ 379 w 782"/>
                  <a:gd name="T31" fmla="*/ 26 h 690"/>
                  <a:gd name="T32" fmla="*/ 427 w 782"/>
                  <a:gd name="T33" fmla="*/ 0 h 690"/>
                  <a:gd name="T34" fmla="*/ 782 w 782"/>
                  <a:gd name="T35" fmla="*/ 690 h 690"/>
                  <a:gd name="T36" fmla="*/ 0 w 782"/>
                  <a:gd name="T37" fmla="*/ 687 h 6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2"/>
                  <a:gd name="T58" fmla="*/ 0 h 690"/>
                  <a:gd name="T59" fmla="*/ 782 w 782"/>
                  <a:gd name="T60" fmla="*/ 690 h 6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2" h="690">
                    <a:moveTo>
                      <a:pt x="0" y="687"/>
                    </a:moveTo>
                    <a:lnTo>
                      <a:pt x="2" y="632"/>
                    </a:lnTo>
                    <a:lnTo>
                      <a:pt x="8" y="580"/>
                    </a:lnTo>
                    <a:lnTo>
                      <a:pt x="17" y="528"/>
                    </a:lnTo>
                    <a:lnTo>
                      <a:pt x="30" y="475"/>
                    </a:lnTo>
                    <a:lnTo>
                      <a:pt x="46" y="425"/>
                    </a:lnTo>
                    <a:lnTo>
                      <a:pt x="67" y="377"/>
                    </a:lnTo>
                    <a:lnTo>
                      <a:pt x="89" y="330"/>
                    </a:lnTo>
                    <a:lnTo>
                      <a:pt x="116" y="285"/>
                    </a:lnTo>
                    <a:lnTo>
                      <a:pt x="145" y="241"/>
                    </a:lnTo>
                    <a:lnTo>
                      <a:pt x="177" y="199"/>
                    </a:lnTo>
                    <a:lnTo>
                      <a:pt x="212" y="159"/>
                    </a:lnTo>
                    <a:lnTo>
                      <a:pt x="250" y="122"/>
                    </a:lnTo>
                    <a:lnTo>
                      <a:pt x="291" y="88"/>
                    </a:lnTo>
                    <a:lnTo>
                      <a:pt x="334" y="56"/>
                    </a:lnTo>
                    <a:lnTo>
                      <a:pt x="379" y="26"/>
                    </a:lnTo>
                    <a:lnTo>
                      <a:pt x="427" y="0"/>
                    </a:lnTo>
                    <a:lnTo>
                      <a:pt x="782" y="690"/>
                    </a:lnTo>
                    <a:lnTo>
                      <a:pt x="0" y="687"/>
                    </a:lnTo>
                    <a:close/>
                  </a:path>
                </a:pathLst>
              </a:custGeom>
              <a:solidFill>
                <a:srgbClr val="FFFF66"/>
              </a:solidFill>
              <a:ln w="9525">
                <a:noFill/>
                <a:round/>
                <a:headEnd/>
                <a:tailEnd/>
              </a:ln>
            </p:spPr>
            <p:txBody>
              <a:bodyPr/>
              <a:lstStyle/>
              <a:p>
                <a:endParaRPr lang="es-AR"/>
              </a:p>
            </p:txBody>
          </p:sp>
        </p:grpSp>
        <p:sp>
          <p:nvSpPr>
            <p:cNvPr id="73" name="Text Box 82"/>
            <p:cNvSpPr txBox="1">
              <a:spLocks noChangeArrowheads="1"/>
            </p:cNvSpPr>
            <p:nvPr/>
          </p:nvSpPr>
          <p:spPr bwMode="auto">
            <a:xfrm>
              <a:off x="2140" y="1871"/>
              <a:ext cx="2256" cy="145"/>
            </a:xfrm>
            <a:prstGeom prst="rect">
              <a:avLst/>
            </a:prstGeom>
            <a:noFill/>
            <a:ln w="28575">
              <a:noFill/>
              <a:prstDash val="dash"/>
              <a:miter lim="800000"/>
              <a:headEnd/>
              <a:tailEnd/>
            </a:ln>
          </p:spPr>
          <p:txBody>
            <a:bodyPr>
              <a:spAutoFit/>
            </a:bodyPr>
            <a:lstStyle/>
            <a:p>
              <a:pPr eaLnBrk="0" hangingPunct="0">
                <a:lnSpc>
                  <a:spcPct val="60000"/>
                </a:lnSpc>
                <a:spcBef>
                  <a:spcPct val="50000"/>
                </a:spcBef>
              </a:pPr>
              <a:r>
                <a:rPr lang="en-US" sz="1400" b="1" dirty="0">
                  <a:latin typeface="Trebuchet MS" pitchFamily="34" charset="0"/>
                </a:rPr>
                <a:t>2 IRRADIATION PLANTS</a:t>
              </a:r>
              <a:endParaRPr lang="es-AR" sz="1400" b="1" dirty="0">
                <a:latin typeface="Trebuchet MS" pitchFamily="34" charset="0"/>
              </a:endParaRPr>
            </a:p>
          </p:txBody>
        </p:sp>
        <p:grpSp>
          <p:nvGrpSpPr>
            <p:cNvPr id="74" name="Group 83"/>
            <p:cNvGrpSpPr>
              <a:grpSpLocks/>
            </p:cNvGrpSpPr>
            <p:nvPr/>
          </p:nvGrpSpPr>
          <p:grpSpPr bwMode="auto">
            <a:xfrm>
              <a:off x="4839" y="1851"/>
              <a:ext cx="119" cy="118"/>
              <a:chOff x="2419" y="1920"/>
              <a:chExt cx="96" cy="96"/>
            </a:xfrm>
          </p:grpSpPr>
          <p:sp>
            <p:nvSpPr>
              <p:cNvPr id="75" name="Oval 84"/>
              <p:cNvSpPr>
                <a:spLocks noChangeArrowheads="1"/>
              </p:cNvSpPr>
              <p:nvPr/>
            </p:nvSpPr>
            <p:spPr bwMode="auto">
              <a:xfrm>
                <a:off x="2419" y="1920"/>
                <a:ext cx="96" cy="96"/>
              </a:xfrm>
              <a:prstGeom prst="ellipse">
                <a:avLst/>
              </a:prstGeom>
              <a:solidFill>
                <a:schemeClr val="tx1"/>
              </a:solidFill>
              <a:ln w="9525">
                <a:solidFill>
                  <a:srgbClr val="FFFF00"/>
                </a:solidFill>
                <a:round/>
                <a:headEnd/>
                <a:tailEnd/>
              </a:ln>
            </p:spPr>
            <p:txBody>
              <a:bodyPr/>
              <a:lstStyle/>
              <a:p>
                <a:endParaRPr lang="es-AR"/>
              </a:p>
            </p:txBody>
          </p:sp>
          <p:sp>
            <p:nvSpPr>
              <p:cNvPr id="76" name="Freeform 85"/>
              <p:cNvSpPr>
                <a:spLocks/>
              </p:cNvSpPr>
              <p:nvPr/>
            </p:nvSpPr>
            <p:spPr bwMode="auto">
              <a:xfrm>
                <a:off x="2426" y="1933"/>
                <a:ext cx="42" cy="37"/>
              </a:xfrm>
              <a:custGeom>
                <a:avLst/>
                <a:gdLst>
                  <a:gd name="T0" fmla="*/ 0 w 782"/>
                  <a:gd name="T1" fmla="*/ 687 h 690"/>
                  <a:gd name="T2" fmla="*/ 2 w 782"/>
                  <a:gd name="T3" fmla="*/ 632 h 690"/>
                  <a:gd name="T4" fmla="*/ 8 w 782"/>
                  <a:gd name="T5" fmla="*/ 580 h 690"/>
                  <a:gd name="T6" fmla="*/ 17 w 782"/>
                  <a:gd name="T7" fmla="*/ 528 h 690"/>
                  <a:gd name="T8" fmla="*/ 30 w 782"/>
                  <a:gd name="T9" fmla="*/ 475 h 690"/>
                  <a:gd name="T10" fmla="*/ 46 w 782"/>
                  <a:gd name="T11" fmla="*/ 425 h 690"/>
                  <a:gd name="T12" fmla="*/ 67 w 782"/>
                  <a:gd name="T13" fmla="*/ 377 h 690"/>
                  <a:gd name="T14" fmla="*/ 89 w 782"/>
                  <a:gd name="T15" fmla="*/ 330 h 690"/>
                  <a:gd name="T16" fmla="*/ 116 w 782"/>
                  <a:gd name="T17" fmla="*/ 285 h 690"/>
                  <a:gd name="T18" fmla="*/ 145 w 782"/>
                  <a:gd name="T19" fmla="*/ 241 h 690"/>
                  <a:gd name="T20" fmla="*/ 177 w 782"/>
                  <a:gd name="T21" fmla="*/ 199 h 690"/>
                  <a:gd name="T22" fmla="*/ 212 w 782"/>
                  <a:gd name="T23" fmla="*/ 159 h 690"/>
                  <a:gd name="T24" fmla="*/ 250 w 782"/>
                  <a:gd name="T25" fmla="*/ 122 h 690"/>
                  <a:gd name="T26" fmla="*/ 291 w 782"/>
                  <a:gd name="T27" fmla="*/ 88 h 690"/>
                  <a:gd name="T28" fmla="*/ 334 w 782"/>
                  <a:gd name="T29" fmla="*/ 56 h 690"/>
                  <a:gd name="T30" fmla="*/ 379 w 782"/>
                  <a:gd name="T31" fmla="*/ 26 h 690"/>
                  <a:gd name="T32" fmla="*/ 427 w 782"/>
                  <a:gd name="T33" fmla="*/ 0 h 690"/>
                  <a:gd name="T34" fmla="*/ 782 w 782"/>
                  <a:gd name="T35" fmla="*/ 690 h 690"/>
                  <a:gd name="T36" fmla="*/ 0 w 782"/>
                  <a:gd name="T37" fmla="*/ 687 h 6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2"/>
                  <a:gd name="T58" fmla="*/ 0 h 690"/>
                  <a:gd name="T59" fmla="*/ 782 w 782"/>
                  <a:gd name="T60" fmla="*/ 690 h 6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2" h="690">
                    <a:moveTo>
                      <a:pt x="0" y="687"/>
                    </a:moveTo>
                    <a:lnTo>
                      <a:pt x="2" y="632"/>
                    </a:lnTo>
                    <a:lnTo>
                      <a:pt x="8" y="580"/>
                    </a:lnTo>
                    <a:lnTo>
                      <a:pt x="17" y="528"/>
                    </a:lnTo>
                    <a:lnTo>
                      <a:pt x="30" y="475"/>
                    </a:lnTo>
                    <a:lnTo>
                      <a:pt x="46" y="425"/>
                    </a:lnTo>
                    <a:lnTo>
                      <a:pt x="67" y="377"/>
                    </a:lnTo>
                    <a:lnTo>
                      <a:pt x="89" y="330"/>
                    </a:lnTo>
                    <a:lnTo>
                      <a:pt x="116" y="285"/>
                    </a:lnTo>
                    <a:lnTo>
                      <a:pt x="145" y="241"/>
                    </a:lnTo>
                    <a:lnTo>
                      <a:pt x="177" y="199"/>
                    </a:lnTo>
                    <a:lnTo>
                      <a:pt x="212" y="159"/>
                    </a:lnTo>
                    <a:lnTo>
                      <a:pt x="250" y="122"/>
                    </a:lnTo>
                    <a:lnTo>
                      <a:pt x="291" y="88"/>
                    </a:lnTo>
                    <a:lnTo>
                      <a:pt x="334" y="56"/>
                    </a:lnTo>
                    <a:lnTo>
                      <a:pt x="379" y="26"/>
                    </a:lnTo>
                    <a:lnTo>
                      <a:pt x="427" y="0"/>
                    </a:lnTo>
                    <a:lnTo>
                      <a:pt x="782" y="690"/>
                    </a:lnTo>
                    <a:lnTo>
                      <a:pt x="0" y="687"/>
                    </a:lnTo>
                    <a:close/>
                  </a:path>
                </a:pathLst>
              </a:custGeom>
              <a:solidFill>
                <a:srgbClr val="FFFF66"/>
              </a:solidFill>
              <a:ln w="9525">
                <a:noFill/>
                <a:round/>
                <a:headEnd/>
                <a:tailEnd/>
              </a:ln>
            </p:spPr>
            <p:txBody>
              <a:bodyPr/>
              <a:lstStyle/>
              <a:p>
                <a:endParaRPr lang="es-AR"/>
              </a:p>
            </p:txBody>
          </p:sp>
          <p:sp>
            <p:nvSpPr>
              <p:cNvPr id="77" name="Freeform 86"/>
              <p:cNvSpPr>
                <a:spLocks/>
              </p:cNvSpPr>
              <p:nvPr/>
            </p:nvSpPr>
            <p:spPr bwMode="auto">
              <a:xfrm>
                <a:off x="2442" y="1970"/>
                <a:ext cx="52" cy="42"/>
              </a:xfrm>
              <a:custGeom>
                <a:avLst/>
                <a:gdLst>
                  <a:gd name="T0" fmla="*/ 944 w 944"/>
                  <a:gd name="T1" fmla="*/ 633 h 781"/>
                  <a:gd name="T2" fmla="*/ 892 w 944"/>
                  <a:gd name="T3" fmla="*/ 667 h 781"/>
                  <a:gd name="T4" fmla="*/ 837 w 944"/>
                  <a:gd name="T5" fmla="*/ 697 h 781"/>
                  <a:gd name="T6" fmla="*/ 781 w 944"/>
                  <a:gd name="T7" fmla="*/ 723 h 781"/>
                  <a:gd name="T8" fmla="*/ 723 w 944"/>
                  <a:gd name="T9" fmla="*/ 743 h 781"/>
                  <a:gd name="T10" fmla="*/ 692 w 944"/>
                  <a:gd name="T11" fmla="*/ 753 h 781"/>
                  <a:gd name="T12" fmla="*/ 662 w 944"/>
                  <a:gd name="T13" fmla="*/ 759 h 781"/>
                  <a:gd name="T14" fmla="*/ 632 w 944"/>
                  <a:gd name="T15" fmla="*/ 766 h 781"/>
                  <a:gd name="T16" fmla="*/ 601 w 944"/>
                  <a:gd name="T17" fmla="*/ 772 h 781"/>
                  <a:gd name="T18" fmla="*/ 570 w 944"/>
                  <a:gd name="T19" fmla="*/ 775 h 781"/>
                  <a:gd name="T20" fmla="*/ 539 w 944"/>
                  <a:gd name="T21" fmla="*/ 779 h 781"/>
                  <a:gd name="T22" fmla="*/ 508 w 944"/>
                  <a:gd name="T23" fmla="*/ 781 h 781"/>
                  <a:gd name="T24" fmla="*/ 476 w 944"/>
                  <a:gd name="T25" fmla="*/ 781 h 781"/>
                  <a:gd name="T26" fmla="*/ 444 w 944"/>
                  <a:gd name="T27" fmla="*/ 780 h 781"/>
                  <a:gd name="T28" fmla="*/ 412 w 944"/>
                  <a:gd name="T29" fmla="*/ 779 h 781"/>
                  <a:gd name="T30" fmla="*/ 381 w 944"/>
                  <a:gd name="T31" fmla="*/ 775 h 781"/>
                  <a:gd name="T32" fmla="*/ 349 w 944"/>
                  <a:gd name="T33" fmla="*/ 771 h 781"/>
                  <a:gd name="T34" fmla="*/ 317 w 944"/>
                  <a:gd name="T35" fmla="*/ 765 h 781"/>
                  <a:gd name="T36" fmla="*/ 286 w 944"/>
                  <a:gd name="T37" fmla="*/ 759 h 781"/>
                  <a:gd name="T38" fmla="*/ 256 w 944"/>
                  <a:gd name="T39" fmla="*/ 751 h 781"/>
                  <a:gd name="T40" fmla="*/ 225 w 944"/>
                  <a:gd name="T41" fmla="*/ 742 h 781"/>
                  <a:gd name="T42" fmla="*/ 195 w 944"/>
                  <a:gd name="T43" fmla="*/ 732 h 781"/>
                  <a:gd name="T44" fmla="*/ 166 w 944"/>
                  <a:gd name="T45" fmla="*/ 721 h 781"/>
                  <a:gd name="T46" fmla="*/ 108 w 944"/>
                  <a:gd name="T47" fmla="*/ 695 h 781"/>
                  <a:gd name="T48" fmla="*/ 53 w 944"/>
                  <a:gd name="T49" fmla="*/ 664 h 781"/>
                  <a:gd name="T50" fmla="*/ 0 w 944"/>
                  <a:gd name="T51" fmla="*/ 629 h 781"/>
                  <a:gd name="T52" fmla="*/ 476 w 944"/>
                  <a:gd name="T53" fmla="*/ 0 h 781"/>
                  <a:gd name="T54" fmla="*/ 944 w 944"/>
                  <a:gd name="T55" fmla="*/ 633 h 7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4"/>
                  <a:gd name="T85" fmla="*/ 0 h 781"/>
                  <a:gd name="T86" fmla="*/ 944 w 944"/>
                  <a:gd name="T87" fmla="*/ 781 h 7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4" h="781">
                    <a:moveTo>
                      <a:pt x="944" y="633"/>
                    </a:moveTo>
                    <a:lnTo>
                      <a:pt x="892" y="667"/>
                    </a:lnTo>
                    <a:lnTo>
                      <a:pt x="837" y="697"/>
                    </a:lnTo>
                    <a:lnTo>
                      <a:pt x="781" y="723"/>
                    </a:lnTo>
                    <a:lnTo>
                      <a:pt x="723" y="743"/>
                    </a:lnTo>
                    <a:lnTo>
                      <a:pt x="692" y="753"/>
                    </a:lnTo>
                    <a:lnTo>
                      <a:pt x="662" y="759"/>
                    </a:lnTo>
                    <a:lnTo>
                      <a:pt x="632" y="766"/>
                    </a:lnTo>
                    <a:lnTo>
                      <a:pt x="601" y="772"/>
                    </a:lnTo>
                    <a:lnTo>
                      <a:pt x="570" y="775"/>
                    </a:lnTo>
                    <a:lnTo>
                      <a:pt x="539" y="779"/>
                    </a:lnTo>
                    <a:lnTo>
                      <a:pt x="508" y="781"/>
                    </a:lnTo>
                    <a:lnTo>
                      <a:pt x="476" y="781"/>
                    </a:lnTo>
                    <a:lnTo>
                      <a:pt x="444" y="780"/>
                    </a:lnTo>
                    <a:lnTo>
                      <a:pt x="412" y="779"/>
                    </a:lnTo>
                    <a:lnTo>
                      <a:pt x="381" y="775"/>
                    </a:lnTo>
                    <a:lnTo>
                      <a:pt x="349" y="771"/>
                    </a:lnTo>
                    <a:lnTo>
                      <a:pt x="317" y="765"/>
                    </a:lnTo>
                    <a:lnTo>
                      <a:pt x="286" y="759"/>
                    </a:lnTo>
                    <a:lnTo>
                      <a:pt x="256" y="751"/>
                    </a:lnTo>
                    <a:lnTo>
                      <a:pt x="225" y="742"/>
                    </a:lnTo>
                    <a:lnTo>
                      <a:pt x="195" y="732"/>
                    </a:lnTo>
                    <a:lnTo>
                      <a:pt x="166" y="721"/>
                    </a:lnTo>
                    <a:lnTo>
                      <a:pt x="108" y="695"/>
                    </a:lnTo>
                    <a:lnTo>
                      <a:pt x="53" y="664"/>
                    </a:lnTo>
                    <a:lnTo>
                      <a:pt x="0" y="629"/>
                    </a:lnTo>
                    <a:lnTo>
                      <a:pt x="476" y="0"/>
                    </a:lnTo>
                    <a:lnTo>
                      <a:pt x="944" y="633"/>
                    </a:lnTo>
                    <a:close/>
                  </a:path>
                </a:pathLst>
              </a:custGeom>
              <a:solidFill>
                <a:srgbClr val="FFFF66"/>
              </a:solidFill>
              <a:ln w="9525">
                <a:noFill/>
                <a:round/>
                <a:headEnd/>
                <a:tailEnd/>
              </a:ln>
            </p:spPr>
            <p:txBody>
              <a:bodyPr/>
              <a:lstStyle/>
              <a:p>
                <a:endParaRPr lang="es-AR"/>
              </a:p>
            </p:txBody>
          </p:sp>
          <p:sp>
            <p:nvSpPr>
              <p:cNvPr id="78" name="Freeform 87"/>
              <p:cNvSpPr>
                <a:spLocks/>
              </p:cNvSpPr>
              <p:nvPr/>
            </p:nvSpPr>
            <p:spPr bwMode="auto">
              <a:xfrm>
                <a:off x="2468" y="1933"/>
                <a:ext cx="42" cy="37"/>
              </a:xfrm>
              <a:custGeom>
                <a:avLst/>
                <a:gdLst>
                  <a:gd name="T0" fmla="*/ 353 w 782"/>
                  <a:gd name="T1" fmla="*/ 0 h 690"/>
                  <a:gd name="T2" fmla="*/ 401 w 782"/>
                  <a:gd name="T3" fmla="*/ 26 h 690"/>
                  <a:gd name="T4" fmla="*/ 447 w 782"/>
                  <a:gd name="T5" fmla="*/ 56 h 690"/>
                  <a:gd name="T6" fmla="*/ 491 w 782"/>
                  <a:gd name="T7" fmla="*/ 88 h 690"/>
                  <a:gd name="T8" fmla="*/ 530 w 782"/>
                  <a:gd name="T9" fmla="*/ 123 h 690"/>
                  <a:gd name="T10" fmla="*/ 569 w 782"/>
                  <a:gd name="T11" fmla="*/ 159 h 690"/>
                  <a:gd name="T12" fmla="*/ 604 w 782"/>
                  <a:gd name="T13" fmla="*/ 199 h 690"/>
                  <a:gd name="T14" fmla="*/ 636 w 782"/>
                  <a:gd name="T15" fmla="*/ 241 h 690"/>
                  <a:gd name="T16" fmla="*/ 666 w 782"/>
                  <a:gd name="T17" fmla="*/ 284 h 690"/>
                  <a:gd name="T18" fmla="*/ 692 w 782"/>
                  <a:gd name="T19" fmla="*/ 330 h 690"/>
                  <a:gd name="T20" fmla="*/ 715 w 782"/>
                  <a:gd name="T21" fmla="*/ 378 h 690"/>
                  <a:gd name="T22" fmla="*/ 735 w 782"/>
                  <a:gd name="T23" fmla="*/ 426 h 690"/>
                  <a:gd name="T24" fmla="*/ 751 w 782"/>
                  <a:gd name="T25" fmla="*/ 476 h 690"/>
                  <a:gd name="T26" fmla="*/ 765 w 782"/>
                  <a:gd name="T27" fmla="*/ 528 h 690"/>
                  <a:gd name="T28" fmla="*/ 774 w 782"/>
                  <a:gd name="T29" fmla="*/ 580 h 690"/>
                  <a:gd name="T30" fmla="*/ 779 w 782"/>
                  <a:gd name="T31" fmla="*/ 633 h 690"/>
                  <a:gd name="T32" fmla="*/ 782 w 782"/>
                  <a:gd name="T33" fmla="*/ 688 h 690"/>
                  <a:gd name="T34" fmla="*/ 0 w 782"/>
                  <a:gd name="T35" fmla="*/ 690 h 690"/>
                  <a:gd name="T36" fmla="*/ 353 w 782"/>
                  <a:gd name="T37" fmla="*/ 0 h 6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2"/>
                  <a:gd name="T58" fmla="*/ 0 h 690"/>
                  <a:gd name="T59" fmla="*/ 782 w 782"/>
                  <a:gd name="T60" fmla="*/ 690 h 6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2" h="690">
                    <a:moveTo>
                      <a:pt x="353" y="0"/>
                    </a:moveTo>
                    <a:lnTo>
                      <a:pt x="401" y="26"/>
                    </a:lnTo>
                    <a:lnTo>
                      <a:pt x="447" y="56"/>
                    </a:lnTo>
                    <a:lnTo>
                      <a:pt x="491" y="88"/>
                    </a:lnTo>
                    <a:lnTo>
                      <a:pt x="530" y="123"/>
                    </a:lnTo>
                    <a:lnTo>
                      <a:pt x="569" y="159"/>
                    </a:lnTo>
                    <a:lnTo>
                      <a:pt x="604" y="199"/>
                    </a:lnTo>
                    <a:lnTo>
                      <a:pt x="636" y="241"/>
                    </a:lnTo>
                    <a:lnTo>
                      <a:pt x="666" y="284"/>
                    </a:lnTo>
                    <a:lnTo>
                      <a:pt x="692" y="330"/>
                    </a:lnTo>
                    <a:lnTo>
                      <a:pt x="715" y="378"/>
                    </a:lnTo>
                    <a:lnTo>
                      <a:pt x="735" y="426"/>
                    </a:lnTo>
                    <a:lnTo>
                      <a:pt x="751" y="476"/>
                    </a:lnTo>
                    <a:lnTo>
                      <a:pt x="765" y="528"/>
                    </a:lnTo>
                    <a:lnTo>
                      <a:pt x="774" y="580"/>
                    </a:lnTo>
                    <a:lnTo>
                      <a:pt x="779" y="633"/>
                    </a:lnTo>
                    <a:lnTo>
                      <a:pt x="782" y="688"/>
                    </a:lnTo>
                    <a:lnTo>
                      <a:pt x="0" y="690"/>
                    </a:lnTo>
                    <a:lnTo>
                      <a:pt x="353" y="0"/>
                    </a:lnTo>
                    <a:close/>
                  </a:path>
                </a:pathLst>
              </a:custGeom>
              <a:solidFill>
                <a:srgbClr val="FFFF66"/>
              </a:solidFill>
              <a:ln w="9525">
                <a:noFill/>
                <a:round/>
                <a:headEnd/>
                <a:tailEnd/>
              </a:ln>
            </p:spPr>
            <p:txBody>
              <a:bodyPr/>
              <a:lstStyle/>
              <a:p>
                <a:endParaRPr lang="es-AR"/>
              </a:p>
            </p:txBody>
          </p:sp>
        </p:grpSp>
      </p:grpSp>
      <p:grpSp>
        <p:nvGrpSpPr>
          <p:cNvPr id="89" name="Group 88"/>
          <p:cNvGrpSpPr>
            <a:grpSpLocks/>
          </p:cNvGrpSpPr>
          <p:nvPr/>
        </p:nvGrpSpPr>
        <p:grpSpPr bwMode="auto">
          <a:xfrm>
            <a:off x="374650" y="3008313"/>
            <a:ext cx="7188200" cy="1096962"/>
            <a:chOff x="452" y="1661"/>
            <a:chExt cx="4528" cy="691"/>
          </a:xfrm>
        </p:grpSpPr>
        <p:grpSp>
          <p:nvGrpSpPr>
            <p:cNvPr id="90" name="Group 89"/>
            <p:cNvGrpSpPr>
              <a:grpSpLocks/>
            </p:cNvGrpSpPr>
            <p:nvPr/>
          </p:nvGrpSpPr>
          <p:grpSpPr bwMode="auto">
            <a:xfrm>
              <a:off x="452" y="2255"/>
              <a:ext cx="138" cy="97"/>
              <a:chOff x="461" y="2359"/>
              <a:chExt cx="148" cy="127"/>
            </a:xfrm>
          </p:grpSpPr>
          <p:sp>
            <p:nvSpPr>
              <p:cNvPr id="97" name="Rectangle 90"/>
              <p:cNvSpPr>
                <a:spLocks noChangeArrowheads="1"/>
              </p:cNvSpPr>
              <p:nvPr/>
            </p:nvSpPr>
            <p:spPr bwMode="auto">
              <a:xfrm>
                <a:off x="461" y="2437"/>
                <a:ext cx="148" cy="49"/>
              </a:xfrm>
              <a:prstGeom prst="rect">
                <a:avLst/>
              </a:prstGeom>
              <a:solidFill>
                <a:srgbClr val="FFCC66"/>
              </a:solidFill>
              <a:ln w="9525">
                <a:noFill/>
                <a:miter lim="800000"/>
                <a:headEnd/>
                <a:tailEnd/>
              </a:ln>
            </p:spPr>
            <p:txBody>
              <a:bodyPr/>
              <a:lstStyle/>
              <a:p>
                <a:endParaRPr lang="es-AR"/>
              </a:p>
            </p:txBody>
          </p:sp>
          <p:sp>
            <p:nvSpPr>
              <p:cNvPr id="98" name="Rectangle 91"/>
              <p:cNvSpPr>
                <a:spLocks noChangeArrowheads="1"/>
              </p:cNvSpPr>
              <p:nvPr/>
            </p:nvSpPr>
            <p:spPr bwMode="auto">
              <a:xfrm>
                <a:off x="475" y="2359"/>
                <a:ext cx="24" cy="78"/>
              </a:xfrm>
              <a:prstGeom prst="rect">
                <a:avLst/>
              </a:prstGeom>
              <a:solidFill>
                <a:srgbClr val="CC3300"/>
              </a:solidFill>
              <a:ln w="9525">
                <a:noFill/>
                <a:miter lim="800000"/>
                <a:headEnd/>
                <a:tailEnd/>
              </a:ln>
            </p:spPr>
            <p:txBody>
              <a:bodyPr/>
              <a:lstStyle/>
              <a:p>
                <a:endParaRPr lang="es-AR"/>
              </a:p>
            </p:txBody>
          </p:sp>
          <p:sp>
            <p:nvSpPr>
              <p:cNvPr id="99" name="Rectangle 92"/>
              <p:cNvSpPr>
                <a:spLocks noChangeArrowheads="1"/>
              </p:cNvSpPr>
              <p:nvPr/>
            </p:nvSpPr>
            <p:spPr bwMode="auto">
              <a:xfrm>
                <a:off x="522" y="2382"/>
                <a:ext cx="26" cy="55"/>
              </a:xfrm>
              <a:prstGeom prst="rect">
                <a:avLst/>
              </a:prstGeom>
              <a:solidFill>
                <a:srgbClr val="CC3300"/>
              </a:solidFill>
              <a:ln w="9525">
                <a:noFill/>
                <a:miter lim="800000"/>
                <a:headEnd/>
                <a:tailEnd/>
              </a:ln>
            </p:spPr>
            <p:txBody>
              <a:bodyPr/>
              <a:lstStyle/>
              <a:p>
                <a:endParaRPr lang="es-AR"/>
              </a:p>
            </p:txBody>
          </p:sp>
          <p:sp>
            <p:nvSpPr>
              <p:cNvPr id="100" name="Rectangle 93"/>
              <p:cNvSpPr>
                <a:spLocks noChangeArrowheads="1"/>
              </p:cNvSpPr>
              <p:nvPr/>
            </p:nvSpPr>
            <p:spPr bwMode="auto">
              <a:xfrm>
                <a:off x="571" y="2359"/>
                <a:ext cx="25" cy="78"/>
              </a:xfrm>
              <a:prstGeom prst="rect">
                <a:avLst/>
              </a:prstGeom>
              <a:solidFill>
                <a:srgbClr val="CC3300"/>
              </a:solidFill>
              <a:ln w="9525">
                <a:noFill/>
                <a:miter lim="800000"/>
                <a:headEnd/>
                <a:tailEnd/>
              </a:ln>
            </p:spPr>
            <p:txBody>
              <a:bodyPr/>
              <a:lstStyle/>
              <a:p>
                <a:endParaRPr lang="es-AR"/>
              </a:p>
            </p:txBody>
          </p:sp>
        </p:grpSp>
        <p:sp>
          <p:nvSpPr>
            <p:cNvPr id="91" name="Text Box 94"/>
            <p:cNvSpPr txBox="1">
              <a:spLocks noChangeArrowheads="1"/>
            </p:cNvSpPr>
            <p:nvPr/>
          </p:nvSpPr>
          <p:spPr bwMode="auto">
            <a:xfrm>
              <a:off x="2135" y="1693"/>
              <a:ext cx="2624" cy="155"/>
            </a:xfrm>
            <a:prstGeom prst="rect">
              <a:avLst/>
            </a:prstGeom>
            <a:noFill/>
            <a:ln w="28575">
              <a:noFill/>
              <a:prstDash val="dash"/>
              <a:miter lim="800000"/>
              <a:headEnd/>
              <a:tailEnd/>
            </a:ln>
          </p:spPr>
          <p:txBody>
            <a:bodyPr>
              <a:spAutoFit/>
            </a:bodyPr>
            <a:lstStyle/>
            <a:p>
              <a:pPr eaLnBrk="0" hangingPunct="0">
                <a:lnSpc>
                  <a:spcPct val="70000"/>
                </a:lnSpc>
                <a:spcBef>
                  <a:spcPct val="50000"/>
                </a:spcBef>
              </a:pPr>
              <a:r>
                <a:rPr lang="en-US" sz="1400" b="1" dirty="0">
                  <a:latin typeface="Trebuchet MS" pitchFamily="34" charset="0"/>
                </a:rPr>
                <a:t>1 HEAVY WATER PLANT</a:t>
              </a:r>
              <a:endParaRPr lang="es-AR" sz="1400" b="1" dirty="0">
                <a:latin typeface="Trebuchet MS" pitchFamily="34" charset="0"/>
              </a:endParaRPr>
            </a:p>
          </p:txBody>
        </p:sp>
        <p:grpSp>
          <p:nvGrpSpPr>
            <p:cNvPr id="92" name="Group 95"/>
            <p:cNvGrpSpPr>
              <a:grpSpLocks/>
            </p:cNvGrpSpPr>
            <p:nvPr/>
          </p:nvGrpSpPr>
          <p:grpSpPr bwMode="auto">
            <a:xfrm>
              <a:off x="4842" y="1661"/>
              <a:ext cx="138" cy="78"/>
              <a:chOff x="461" y="2359"/>
              <a:chExt cx="148" cy="127"/>
            </a:xfrm>
          </p:grpSpPr>
          <p:sp>
            <p:nvSpPr>
              <p:cNvPr id="93" name="Rectangle 96"/>
              <p:cNvSpPr>
                <a:spLocks noChangeArrowheads="1"/>
              </p:cNvSpPr>
              <p:nvPr/>
            </p:nvSpPr>
            <p:spPr bwMode="auto">
              <a:xfrm>
                <a:off x="461" y="2437"/>
                <a:ext cx="148" cy="49"/>
              </a:xfrm>
              <a:prstGeom prst="rect">
                <a:avLst/>
              </a:prstGeom>
              <a:solidFill>
                <a:srgbClr val="FFCC66"/>
              </a:solidFill>
              <a:ln w="9525">
                <a:noFill/>
                <a:miter lim="800000"/>
                <a:headEnd/>
                <a:tailEnd/>
              </a:ln>
            </p:spPr>
            <p:txBody>
              <a:bodyPr/>
              <a:lstStyle/>
              <a:p>
                <a:endParaRPr lang="es-AR"/>
              </a:p>
            </p:txBody>
          </p:sp>
          <p:sp>
            <p:nvSpPr>
              <p:cNvPr id="94" name="Rectangle 97"/>
              <p:cNvSpPr>
                <a:spLocks noChangeArrowheads="1"/>
              </p:cNvSpPr>
              <p:nvPr/>
            </p:nvSpPr>
            <p:spPr bwMode="auto">
              <a:xfrm>
                <a:off x="475" y="2359"/>
                <a:ext cx="24" cy="78"/>
              </a:xfrm>
              <a:prstGeom prst="rect">
                <a:avLst/>
              </a:prstGeom>
              <a:solidFill>
                <a:srgbClr val="CC3300"/>
              </a:solidFill>
              <a:ln w="9525">
                <a:noFill/>
                <a:miter lim="800000"/>
                <a:headEnd/>
                <a:tailEnd/>
              </a:ln>
            </p:spPr>
            <p:txBody>
              <a:bodyPr/>
              <a:lstStyle/>
              <a:p>
                <a:endParaRPr lang="es-AR"/>
              </a:p>
            </p:txBody>
          </p:sp>
          <p:sp>
            <p:nvSpPr>
              <p:cNvPr id="95" name="Rectangle 98"/>
              <p:cNvSpPr>
                <a:spLocks noChangeArrowheads="1"/>
              </p:cNvSpPr>
              <p:nvPr/>
            </p:nvSpPr>
            <p:spPr bwMode="auto">
              <a:xfrm>
                <a:off x="522" y="2382"/>
                <a:ext cx="26" cy="55"/>
              </a:xfrm>
              <a:prstGeom prst="rect">
                <a:avLst/>
              </a:prstGeom>
              <a:solidFill>
                <a:srgbClr val="CC3300"/>
              </a:solidFill>
              <a:ln w="9525">
                <a:noFill/>
                <a:miter lim="800000"/>
                <a:headEnd/>
                <a:tailEnd/>
              </a:ln>
            </p:spPr>
            <p:txBody>
              <a:bodyPr/>
              <a:lstStyle/>
              <a:p>
                <a:endParaRPr lang="es-AR"/>
              </a:p>
            </p:txBody>
          </p:sp>
          <p:sp>
            <p:nvSpPr>
              <p:cNvPr id="96" name="Rectangle 99"/>
              <p:cNvSpPr>
                <a:spLocks noChangeArrowheads="1"/>
              </p:cNvSpPr>
              <p:nvPr/>
            </p:nvSpPr>
            <p:spPr bwMode="auto">
              <a:xfrm>
                <a:off x="571" y="2359"/>
                <a:ext cx="25" cy="78"/>
              </a:xfrm>
              <a:prstGeom prst="rect">
                <a:avLst/>
              </a:prstGeom>
              <a:solidFill>
                <a:srgbClr val="CC3300"/>
              </a:solidFill>
              <a:ln w="9525">
                <a:noFill/>
                <a:miter lim="800000"/>
                <a:headEnd/>
                <a:tailEnd/>
              </a:ln>
            </p:spPr>
            <p:txBody>
              <a:bodyPr/>
              <a:lstStyle/>
              <a:p>
                <a:endParaRPr lang="es-AR"/>
              </a:p>
            </p:txBody>
          </p:sp>
        </p:grpSp>
      </p:grpSp>
      <p:grpSp>
        <p:nvGrpSpPr>
          <p:cNvPr id="101" name="Group 100"/>
          <p:cNvGrpSpPr>
            <a:grpSpLocks/>
          </p:cNvGrpSpPr>
          <p:nvPr/>
        </p:nvGrpSpPr>
        <p:grpSpPr bwMode="auto">
          <a:xfrm>
            <a:off x="577850" y="2994025"/>
            <a:ext cx="6921500" cy="1809750"/>
            <a:chOff x="580" y="1652"/>
            <a:chExt cx="4360" cy="1140"/>
          </a:xfrm>
        </p:grpSpPr>
        <p:grpSp>
          <p:nvGrpSpPr>
            <p:cNvPr id="102" name="Group 101"/>
            <p:cNvGrpSpPr>
              <a:grpSpLocks/>
            </p:cNvGrpSpPr>
            <p:nvPr/>
          </p:nvGrpSpPr>
          <p:grpSpPr bwMode="auto">
            <a:xfrm>
              <a:off x="580" y="1652"/>
              <a:ext cx="72" cy="1140"/>
              <a:chOff x="624" y="1594"/>
              <a:chExt cx="120" cy="1332"/>
            </a:xfrm>
          </p:grpSpPr>
          <p:grpSp>
            <p:nvGrpSpPr>
              <p:cNvPr id="109" name="Group 102"/>
              <p:cNvGrpSpPr>
                <a:grpSpLocks/>
              </p:cNvGrpSpPr>
              <p:nvPr/>
            </p:nvGrpSpPr>
            <p:grpSpPr bwMode="auto">
              <a:xfrm>
                <a:off x="633" y="1594"/>
                <a:ext cx="111" cy="94"/>
                <a:chOff x="657" y="1570"/>
                <a:chExt cx="111" cy="94"/>
              </a:xfrm>
            </p:grpSpPr>
            <p:sp>
              <p:nvSpPr>
                <p:cNvPr id="115" name="Freeform 103"/>
                <p:cNvSpPr>
                  <a:spLocks/>
                </p:cNvSpPr>
                <p:nvPr/>
              </p:nvSpPr>
              <p:spPr bwMode="auto">
                <a:xfrm>
                  <a:off x="657" y="1570"/>
                  <a:ext cx="44" cy="50"/>
                </a:xfrm>
                <a:custGeom>
                  <a:avLst/>
                  <a:gdLst>
                    <a:gd name="T0" fmla="*/ 0 w 1077"/>
                    <a:gd name="T1" fmla="*/ 1330 h 1330"/>
                    <a:gd name="T2" fmla="*/ 118 w 1077"/>
                    <a:gd name="T3" fmla="*/ 689 h 1330"/>
                    <a:gd name="T4" fmla="*/ 818 w 1077"/>
                    <a:gd name="T5" fmla="*/ 0 h 1330"/>
                    <a:gd name="T6" fmla="*/ 1077 w 1077"/>
                    <a:gd name="T7" fmla="*/ 257 h 1330"/>
                    <a:gd name="T8" fmla="*/ 0 w 1077"/>
                    <a:gd name="T9" fmla="*/ 1330 h 1330"/>
                    <a:gd name="T10" fmla="*/ 0 60000 65536"/>
                    <a:gd name="T11" fmla="*/ 0 60000 65536"/>
                    <a:gd name="T12" fmla="*/ 0 60000 65536"/>
                    <a:gd name="T13" fmla="*/ 0 60000 65536"/>
                    <a:gd name="T14" fmla="*/ 0 60000 65536"/>
                    <a:gd name="T15" fmla="*/ 0 w 1077"/>
                    <a:gd name="T16" fmla="*/ 0 h 1330"/>
                    <a:gd name="T17" fmla="*/ 1077 w 1077"/>
                    <a:gd name="T18" fmla="*/ 1330 h 1330"/>
                  </a:gdLst>
                  <a:ahLst/>
                  <a:cxnLst>
                    <a:cxn ang="T10">
                      <a:pos x="T0" y="T1"/>
                    </a:cxn>
                    <a:cxn ang="T11">
                      <a:pos x="T2" y="T3"/>
                    </a:cxn>
                    <a:cxn ang="T12">
                      <a:pos x="T4" y="T5"/>
                    </a:cxn>
                    <a:cxn ang="T13">
                      <a:pos x="T6" y="T7"/>
                    </a:cxn>
                    <a:cxn ang="T14">
                      <a:pos x="T8" y="T9"/>
                    </a:cxn>
                  </a:cxnLst>
                  <a:rect l="T15" t="T16" r="T17" b="T18"/>
                  <a:pathLst>
                    <a:path w="1077" h="1330">
                      <a:moveTo>
                        <a:pt x="0" y="1330"/>
                      </a:moveTo>
                      <a:lnTo>
                        <a:pt x="118" y="689"/>
                      </a:lnTo>
                      <a:lnTo>
                        <a:pt x="818" y="0"/>
                      </a:lnTo>
                      <a:lnTo>
                        <a:pt x="1077" y="257"/>
                      </a:lnTo>
                      <a:lnTo>
                        <a:pt x="0" y="1330"/>
                      </a:lnTo>
                      <a:close/>
                    </a:path>
                  </a:pathLst>
                </a:custGeom>
                <a:solidFill>
                  <a:srgbClr val="FF9933"/>
                </a:solidFill>
                <a:ln w="1588">
                  <a:solidFill>
                    <a:srgbClr val="3333CC"/>
                  </a:solidFill>
                  <a:prstDash val="solid"/>
                  <a:round/>
                  <a:headEnd/>
                  <a:tailEnd/>
                </a:ln>
              </p:spPr>
              <p:txBody>
                <a:bodyPr/>
                <a:lstStyle/>
                <a:p>
                  <a:endParaRPr lang="es-AR"/>
                </a:p>
              </p:txBody>
            </p:sp>
            <p:sp>
              <p:nvSpPr>
                <p:cNvPr id="116" name="Freeform 104"/>
                <p:cNvSpPr>
                  <a:spLocks/>
                </p:cNvSpPr>
                <p:nvPr/>
              </p:nvSpPr>
              <p:spPr bwMode="auto">
                <a:xfrm>
                  <a:off x="678" y="1589"/>
                  <a:ext cx="81" cy="75"/>
                </a:xfrm>
                <a:custGeom>
                  <a:avLst/>
                  <a:gdLst>
                    <a:gd name="T0" fmla="*/ 223 w 1983"/>
                    <a:gd name="T1" fmla="*/ 0 h 1972"/>
                    <a:gd name="T2" fmla="*/ 0 w 1983"/>
                    <a:gd name="T3" fmla="*/ 221 h 1972"/>
                    <a:gd name="T4" fmla="*/ 1761 w 1983"/>
                    <a:gd name="T5" fmla="*/ 1972 h 1972"/>
                    <a:gd name="T6" fmla="*/ 1983 w 1983"/>
                    <a:gd name="T7" fmla="*/ 1752 h 1972"/>
                    <a:gd name="T8" fmla="*/ 223 w 1983"/>
                    <a:gd name="T9" fmla="*/ 0 h 1972"/>
                    <a:gd name="T10" fmla="*/ 0 60000 65536"/>
                    <a:gd name="T11" fmla="*/ 0 60000 65536"/>
                    <a:gd name="T12" fmla="*/ 0 60000 65536"/>
                    <a:gd name="T13" fmla="*/ 0 60000 65536"/>
                    <a:gd name="T14" fmla="*/ 0 60000 65536"/>
                    <a:gd name="T15" fmla="*/ 0 w 1983"/>
                    <a:gd name="T16" fmla="*/ 0 h 1972"/>
                    <a:gd name="T17" fmla="*/ 1983 w 1983"/>
                    <a:gd name="T18" fmla="*/ 1972 h 1972"/>
                  </a:gdLst>
                  <a:ahLst/>
                  <a:cxnLst>
                    <a:cxn ang="T10">
                      <a:pos x="T0" y="T1"/>
                    </a:cxn>
                    <a:cxn ang="T11">
                      <a:pos x="T2" y="T3"/>
                    </a:cxn>
                    <a:cxn ang="T12">
                      <a:pos x="T4" y="T5"/>
                    </a:cxn>
                    <a:cxn ang="T13">
                      <a:pos x="T6" y="T7"/>
                    </a:cxn>
                    <a:cxn ang="T14">
                      <a:pos x="T8" y="T9"/>
                    </a:cxn>
                  </a:cxnLst>
                  <a:rect l="T15" t="T16" r="T17" b="T18"/>
                  <a:pathLst>
                    <a:path w="1983" h="1972">
                      <a:moveTo>
                        <a:pt x="223" y="0"/>
                      </a:moveTo>
                      <a:lnTo>
                        <a:pt x="0" y="221"/>
                      </a:lnTo>
                      <a:lnTo>
                        <a:pt x="1761" y="1972"/>
                      </a:lnTo>
                      <a:lnTo>
                        <a:pt x="1983" y="1752"/>
                      </a:lnTo>
                      <a:lnTo>
                        <a:pt x="223" y="0"/>
                      </a:lnTo>
                      <a:close/>
                    </a:path>
                  </a:pathLst>
                </a:custGeom>
                <a:solidFill>
                  <a:srgbClr val="FF9933"/>
                </a:solidFill>
                <a:ln w="9525">
                  <a:noFill/>
                  <a:round/>
                  <a:headEnd/>
                  <a:tailEnd/>
                </a:ln>
              </p:spPr>
              <p:txBody>
                <a:bodyPr/>
                <a:lstStyle/>
                <a:p>
                  <a:endParaRPr lang="es-AR"/>
                </a:p>
              </p:txBody>
            </p:sp>
            <p:sp>
              <p:nvSpPr>
                <p:cNvPr id="117" name="Freeform 105"/>
                <p:cNvSpPr>
                  <a:spLocks/>
                </p:cNvSpPr>
                <p:nvPr/>
              </p:nvSpPr>
              <p:spPr bwMode="auto">
                <a:xfrm>
                  <a:off x="722" y="1573"/>
                  <a:ext cx="46" cy="41"/>
                </a:xfrm>
                <a:custGeom>
                  <a:avLst/>
                  <a:gdLst>
                    <a:gd name="T0" fmla="*/ 0 w 1082"/>
                    <a:gd name="T1" fmla="*/ 70 h 1074"/>
                    <a:gd name="T2" fmla="*/ 61 w 1082"/>
                    <a:gd name="T3" fmla="*/ 9 h 1074"/>
                    <a:gd name="T4" fmla="*/ 438 w 1082"/>
                    <a:gd name="T5" fmla="*/ 0 h 1074"/>
                    <a:gd name="T6" fmla="*/ 1082 w 1082"/>
                    <a:gd name="T7" fmla="*/ 638 h 1074"/>
                    <a:gd name="T8" fmla="*/ 1070 w 1082"/>
                    <a:gd name="T9" fmla="*/ 1014 h 1074"/>
                    <a:gd name="T10" fmla="*/ 1010 w 1082"/>
                    <a:gd name="T11" fmla="*/ 1074 h 1074"/>
                    <a:gd name="T12" fmla="*/ 0 w 1082"/>
                    <a:gd name="T13" fmla="*/ 70 h 1074"/>
                    <a:gd name="T14" fmla="*/ 0 60000 65536"/>
                    <a:gd name="T15" fmla="*/ 0 60000 65536"/>
                    <a:gd name="T16" fmla="*/ 0 60000 65536"/>
                    <a:gd name="T17" fmla="*/ 0 60000 65536"/>
                    <a:gd name="T18" fmla="*/ 0 60000 65536"/>
                    <a:gd name="T19" fmla="*/ 0 60000 65536"/>
                    <a:gd name="T20" fmla="*/ 0 60000 65536"/>
                    <a:gd name="T21" fmla="*/ 0 w 1082"/>
                    <a:gd name="T22" fmla="*/ 0 h 1074"/>
                    <a:gd name="T23" fmla="*/ 1082 w 1082"/>
                    <a:gd name="T24" fmla="*/ 1074 h 10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2" h="1074">
                      <a:moveTo>
                        <a:pt x="0" y="70"/>
                      </a:moveTo>
                      <a:lnTo>
                        <a:pt x="61" y="9"/>
                      </a:lnTo>
                      <a:lnTo>
                        <a:pt x="438" y="0"/>
                      </a:lnTo>
                      <a:lnTo>
                        <a:pt x="1082" y="638"/>
                      </a:lnTo>
                      <a:lnTo>
                        <a:pt x="1070" y="1014"/>
                      </a:lnTo>
                      <a:lnTo>
                        <a:pt x="1010" y="1074"/>
                      </a:lnTo>
                      <a:lnTo>
                        <a:pt x="0" y="70"/>
                      </a:lnTo>
                      <a:close/>
                    </a:path>
                  </a:pathLst>
                </a:custGeom>
                <a:solidFill>
                  <a:srgbClr val="FF9933"/>
                </a:solidFill>
                <a:ln w="1588">
                  <a:solidFill>
                    <a:srgbClr val="3333CC"/>
                  </a:solidFill>
                  <a:prstDash val="solid"/>
                  <a:round/>
                  <a:headEnd/>
                  <a:tailEnd/>
                </a:ln>
              </p:spPr>
              <p:txBody>
                <a:bodyPr/>
                <a:lstStyle/>
                <a:p>
                  <a:endParaRPr lang="es-AR"/>
                </a:p>
              </p:txBody>
            </p:sp>
            <p:sp>
              <p:nvSpPr>
                <p:cNvPr id="118" name="Freeform 106"/>
                <p:cNvSpPr>
                  <a:spLocks/>
                </p:cNvSpPr>
                <p:nvPr/>
              </p:nvSpPr>
              <p:spPr bwMode="auto">
                <a:xfrm>
                  <a:off x="669" y="1589"/>
                  <a:ext cx="80" cy="75"/>
                </a:xfrm>
                <a:custGeom>
                  <a:avLst/>
                  <a:gdLst>
                    <a:gd name="T0" fmla="*/ 1983 w 1983"/>
                    <a:gd name="T1" fmla="*/ 221 h 1972"/>
                    <a:gd name="T2" fmla="*/ 1760 w 1983"/>
                    <a:gd name="T3" fmla="*/ 0 h 1972"/>
                    <a:gd name="T4" fmla="*/ 0 w 1983"/>
                    <a:gd name="T5" fmla="*/ 1752 h 1972"/>
                    <a:gd name="T6" fmla="*/ 222 w 1983"/>
                    <a:gd name="T7" fmla="*/ 1972 h 1972"/>
                    <a:gd name="T8" fmla="*/ 1983 w 1983"/>
                    <a:gd name="T9" fmla="*/ 221 h 1972"/>
                    <a:gd name="T10" fmla="*/ 0 60000 65536"/>
                    <a:gd name="T11" fmla="*/ 0 60000 65536"/>
                    <a:gd name="T12" fmla="*/ 0 60000 65536"/>
                    <a:gd name="T13" fmla="*/ 0 60000 65536"/>
                    <a:gd name="T14" fmla="*/ 0 60000 65536"/>
                    <a:gd name="T15" fmla="*/ 0 w 1983"/>
                    <a:gd name="T16" fmla="*/ 0 h 1972"/>
                    <a:gd name="T17" fmla="*/ 1983 w 1983"/>
                    <a:gd name="T18" fmla="*/ 1972 h 1972"/>
                  </a:gdLst>
                  <a:ahLst/>
                  <a:cxnLst>
                    <a:cxn ang="T10">
                      <a:pos x="T0" y="T1"/>
                    </a:cxn>
                    <a:cxn ang="T11">
                      <a:pos x="T2" y="T3"/>
                    </a:cxn>
                    <a:cxn ang="T12">
                      <a:pos x="T4" y="T5"/>
                    </a:cxn>
                    <a:cxn ang="T13">
                      <a:pos x="T6" y="T7"/>
                    </a:cxn>
                    <a:cxn ang="T14">
                      <a:pos x="T8" y="T9"/>
                    </a:cxn>
                  </a:cxnLst>
                  <a:rect l="T15" t="T16" r="T17" b="T18"/>
                  <a:pathLst>
                    <a:path w="1983" h="1972">
                      <a:moveTo>
                        <a:pt x="1983" y="221"/>
                      </a:moveTo>
                      <a:lnTo>
                        <a:pt x="1760" y="0"/>
                      </a:lnTo>
                      <a:lnTo>
                        <a:pt x="0" y="1752"/>
                      </a:lnTo>
                      <a:lnTo>
                        <a:pt x="222" y="1972"/>
                      </a:lnTo>
                      <a:lnTo>
                        <a:pt x="1983" y="221"/>
                      </a:lnTo>
                      <a:close/>
                    </a:path>
                  </a:pathLst>
                </a:custGeom>
                <a:solidFill>
                  <a:srgbClr val="FF9933"/>
                </a:solidFill>
                <a:ln w="9525">
                  <a:noFill/>
                  <a:round/>
                  <a:headEnd/>
                  <a:tailEnd/>
                </a:ln>
              </p:spPr>
              <p:txBody>
                <a:bodyPr/>
                <a:lstStyle/>
                <a:p>
                  <a:endParaRPr lang="es-AR"/>
                </a:p>
              </p:txBody>
            </p:sp>
          </p:grpSp>
          <p:grpSp>
            <p:nvGrpSpPr>
              <p:cNvPr id="110" name="Group 107"/>
              <p:cNvGrpSpPr>
                <a:grpSpLocks/>
              </p:cNvGrpSpPr>
              <p:nvPr/>
            </p:nvGrpSpPr>
            <p:grpSpPr bwMode="auto">
              <a:xfrm>
                <a:off x="624" y="2832"/>
                <a:ext cx="111" cy="94"/>
                <a:chOff x="624" y="2832"/>
                <a:chExt cx="111" cy="94"/>
              </a:xfrm>
            </p:grpSpPr>
            <p:sp>
              <p:nvSpPr>
                <p:cNvPr id="111" name="Freeform 108"/>
                <p:cNvSpPr>
                  <a:spLocks/>
                </p:cNvSpPr>
                <p:nvPr/>
              </p:nvSpPr>
              <p:spPr bwMode="auto">
                <a:xfrm>
                  <a:off x="624" y="2832"/>
                  <a:ext cx="44" cy="50"/>
                </a:xfrm>
                <a:custGeom>
                  <a:avLst/>
                  <a:gdLst>
                    <a:gd name="T0" fmla="*/ 0 w 1077"/>
                    <a:gd name="T1" fmla="*/ 1330 h 1330"/>
                    <a:gd name="T2" fmla="*/ 118 w 1077"/>
                    <a:gd name="T3" fmla="*/ 689 h 1330"/>
                    <a:gd name="T4" fmla="*/ 818 w 1077"/>
                    <a:gd name="T5" fmla="*/ 0 h 1330"/>
                    <a:gd name="T6" fmla="*/ 1077 w 1077"/>
                    <a:gd name="T7" fmla="*/ 257 h 1330"/>
                    <a:gd name="T8" fmla="*/ 0 w 1077"/>
                    <a:gd name="T9" fmla="*/ 1330 h 1330"/>
                    <a:gd name="T10" fmla="*/ 0 60000 65536"/>
                    <a:gd name="T11" fmla="*/ 0 60000 65536"/>
                    <a:gd name="T12" fmla="*/ 0 60000 65536"/>
                    <a:gd name="T13" fmla="*/ 0 60000 65536"/>
                    <a:gd name="T14" fmla="*/ 0 60000 65536"/>
                    <a:gd name="T15" fmla="*/ 0 w 1077"/>
                    <a:gd name="T16" fmla="*/ 0 h 1330"/>
                    <a:gd name="T17" fmla="*/ 1077 w 1077"/>
                    <a:gd name="T18" fmla="*/ 1330 h 1330"/>
                  </a:gdLst>
                  <a:ahLst/>
                  <a:cxnLst>
                    <a:cxn ang="T10">
                      <a:pos x="T0" y="T1"/>
                    </a:cxn>
                    <a:cxn ang="T11">
                      <a:pos x="T2" y="T3"/>
                    </a:cxn>
                    <a:cxn ang="T12">
                      <a:pos x="T4" y="T5"/>
                    </a:cxn>
                    <a:cxn ang="T13">
                      <a:pos x="T6" y="T7"/>
                    </a:cxn>
                    <a:cxn ang="T14">
                      <a:pos x="T8" y="T9"/>
                    </a:cxn>
                  </a:cxnLst>
                  <a:rect l="T15" t="T16" r="T17" b="T18"/>
                  <a:pathLst>
                    <a:path w="1077" h="1330">
                      <a:moveTo>
                        <a:pt x="0" y="1330"/>
                      </a:moveTo>
                      <a:lnTo>
                        <a:pt x="118" y="689"/>
                      </a:lnTo>
                      <a:lnTo>
                        <a:pt x="818" y="0"/>
                      </a:lnTo>
                      <a:lnTo>
                        <a:pt x="1077" y="257"/>
                      </a:lnTo>
                      <a:lnTo>
                        <a:pt x="0" y="1330"/>
                      </a:lnTo>
                      <a:close/>
                    </a:path>
                  </a:pathLst>
                </a:custGeom>
                <a:solidFill>
                  <a:srgbClr val="FF9933"/>
                </a:solidFill>
                <a:ln w="1588">
                  <a:solidFill>
                    <a:srgbClr val="3333CC"/>
                  </a:solidFill>
                  <a:prstDash val="solid"/>
                  <a:round/>
                  <a:headEnd/>
                  <a:tailEnd/>
                </a:ln>
              </p:spPr>
              <p:txBody>
                <a:bodyPr/>
                <a:lstStyle/>
                <a:p>
                  <a:endParaRPr lang="es-AR"/>
                </a:p>
              </p:txBody>
            </p:sp>
            <p:sp>
              <p:nvSpPr>
                <p:cNvPr id="112" name="Freeform 109"/>
                <p:cNvSpPr>
                  <a:spLocks/>
                </p:cNvSpPr>
                <p:nvPr/>
              </p:nvSpPr>
              <p:spPr bwMode="auto">
                <a:xfrm>
                  <a:off x="645" y="2851"/>
                  <a:ext cx="81" cy="75"/>
                </a:xfrm>
                <a:custGeom>
                  <a:avLst/>
                  <a:gdLst>
                    <a:gd name="T0" fmla="*/ 223 w 1983"/>
                    <a:gd name="T1" fmla="*/ 0 h 1972"/>
                    <a:gd name="T2" fmla="*/ 0 w 1983"/>
                    <a:gd name="T3" fmla="*/ 221 h 1972"/>
                    <a:gd name="T4" fmla="*/ 1761 w 1983"/>
                    <a:gd name="T5" fmla="*/ 1972 h 1972"/>
                    <a:gd name="T6" fmla="*/ 1983 w 1983"/>
                    <a:gd name="T7" fmla="*/ 1752 h 1972"/>
                    <a:gd name="T8" fmla="*/ 223 w 1983"/>
                    <a:gd name="T9" fmla="*/ 0 h 1972"/>
                    <a:gd name="T10" fmla="*/ 0 60000 65536"/>
                    <a:gd name="T11" fmla="*/ 0 60000 65536"/>
                    <a:gd name="T12" fmla="*/ 0 60000 65536"/>
                    <a:gd name="T13" fmla="*/ 0 60000 65536"/>
                    <a:gd name="T14" fmla="*/ 0 60000 65536"/>
                    <a:gd name="T15" fmla="*/ 0 w 1983"/>
                    <a:gd name="T16" fmla="*/ 0 h 1972"/>
                    <a:gd name="T17" fmla="*/ 1983 w 1983"/>
                    <a:gd name="T18" fmla="*/ 1972 h 1972"/>
                  </a:gdLst>
                  <a:ahLst/>
                  <a:cxnLst>
                    <a:cxn ang="T10">
                      <a:pos x="T0" y="T1"/>
                    </a:cxn>
                    <a:cxn ang="T11">
                      <a:pos x="T2" y="T3"/>
                    </a:cxn>
                    <a:cxn ang="T12">
                      <a:pos x="T4" y="T5"/>
                    </a:cxn>
                    <a:cxn ang="T13">
                      <a:pos x="T6" y="T7"/>
                    </a:cxn>
                    <a:cxn ang="T14">
                      <a:pos x="T8" y="T9"/>
                    </a:cxn>
                  </a:cxnLst>
                  <a:rect l="T15" t="T16" r="T17" b="T18"/>
                  <a:pathLst>
                    <a:path w="1983" h="1972">
                      <a:moveTo>
                        <a:pt x="223" y="0"/>
                      </a:moveTo>
                      <a:lnTo>
                        <a:pt x="0" y="221"/>
                      </a:lnTo>
                      <a:lnTo>
                        <a:pt x="1761" y="1972"/>
                      </a:lnTo>
                      <a:lnTo>
                        <a:pt x="1983" y="1752"/>
                      </a:lnTo>
                      <a:lnTo>
                        <a:pt x="223" y="0"/>
                      </a:lnTo>
                      <a:close/>
                    </a:path>
                  </a:pathLst>
                </a:custGeom>
                <a:solidFill>
                  <a:srgbClr val="FF9933"/>
                </a:solidFill>
                <a:ln w="9525">
                  <a:noFill/>
                  <a:round/>
                  <a:headEnd/>
                  <a:tailEnd/>
                </a:ln>
              </p:spPr>
              <p:txBody>
                <a:bodyPr/>
                <a:lstStyle/>
                <a:p>
                  <a:endParaRPr lang="es-AR"/>
                </a:p>
              </p:txBody>
            </p:sp>
            <p:sp>
              <p:nvSpPr>
                <p:cNvPr id="113" name="Freeform 110"/>
                <p:cNvSpPr>
                  <a:spLocks/>
                </p:cNvSpPr>
                <p:nvPr/>
              </p:nvSpPr>
              <p:spPr bwMode="auto">
                <a:xfrm>
                  <a:off x="689" y="2835"/>
                  <a:ext cx="46" cy="41"/>
                </a:xfrm>
                <a:custGeom>
                  <a:avLst/>
                  <a:gdLst>
                    <a:gd name="T0" fmla="*/ 0 w 1082"/>
                    <a:gd name="T1" fmla="*/ 70 h 1074"/>
                    <a:gd name="T2" fmla="*/ 61 w 1082"/>
                    <a:gd name="T3" fmla="*/ 9 h 1074"/>
                    <a:gd name="T4" fmla="*/ 438 w 1082"/>
                    <a:gd name="T5" fmla="*/ 0 h 1074"/>
                    <a:gd name="T6" fmla="*/ 1082 w 1082"/>
                    <a:gd name="T7" fmla="*/ 638 h 1074"/>
                    <a:gd name="T8" fmla="*/ 1070 w 1082"/>
                    <a:gd name="T9" fmla="*/ 1014 h 1074"/>
                    <a:gd name="T10" fmla="*/ 1010 w 1082"/>
                    <a:gd name="T11" fmla="*/ 1074 h 1074"/>
                    <a:gd name="T12" fmla="*/ 0 w 1082"/>
                    <a:gd name="T13" fmla="*/ 70 h 1074"/>
                    <a:gd name="T14" fmla="*/ 0 60000 65536"/>
                    <a:gd name="T15" fmla="*/ 0 60000 65536"/>
                    <a:gd name="T16" fmla="*/ 0 60000 65536"/>
                    <a:gd name="T17" fmla="*/ 0 60000 65536"/>
                    <a:gd name="T18" fmla="*/ 0 60000 65536"/>
                    <a:gd name="T19" fmla="*/ 0 60000 65536"/>
                    <a:gd name="T20" fmla="*/ 0 60000 65536"/>
                    <a:gd name="T21" fmla="*/ 0 w 1082"/>
                    <a:gd name="T22" fmla="*/ 0 h 1074"/>
                    <a:gd name="T23" fmla="*/ 1082 w 1082"/>
                    <a:gd name="T24" fmla="*/ 1074 h 10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2" h="1074">
                      <a:moveTo>
                        <a:pt x="0" y="70"/>
                      </a:moveTo>
                      <a:lnTo>
                        <a:pt x="61" y="9"/>
                      </a:lnTo>
                      <a:lnTo>
                        <a:pt x="438" y="0"/>
                      </a:lnTo>
                      <a:lnTo>
                        <a:pt x="1082" y="638"/>
                      </a:lnTo>
                      <a:lnTo>
                        <a:pt x="1070" y="1014"/>
                      </a:lnTo>
                      <a:lnTo>
                        <a:pt x="1010" y="1074"/>
                      </a:lnTo>
                      <a:lnTo>
                        <a:pt x="0" y="70"/>
                      </a:lnTo>
                      <a:close/>
                    </a:path>
                  </a:pathLst>
                </a:custGeom>
                <a:solidFill>
                  <a:srgbClr val="FF9933"/>
                </a:solidFill>
                <a:ln w="1588">
                  <a:solidFill>
                    <a:srgbClr val="3333CC"/>
                  </a:solidFill>
                  <a:prstDash val="solid"/>
                  <a:round/>
                  <a:headEnd/>
                  <a:tailEnd/>
                </a:ln>
              </p:spPr>
              <p:txBody>
                <a:bodyPr/>
                <a:lstStyle/>
                <a:p>
                  <a:endParaRPr lang="es-AR"/>
                </a:p>
              </p:txBody>
            </p:sp>
            <p:sp>
              <p:nvSpPr>
                <p:cNvPr id="114" name="Freeform 111"/>
                <p:cNvSpPr>
                  <a:spLocks/>
                </p:cNvSpPr>
                <p:nvPr/>
              </p:nvSpPr>
              <p:spPr bwMode="auto">
                <a:xfrm>
                  <a:off x="636" y="2851"/>
                  <a:ext cx="80" cy="75"/>
                </a:xfrm>
                <a:custGeom>
                  <a:avLst/>
                  <a:gdLst>
                    <a:gd name="T0" fmla="*/ 1983 w 1983"/>
                    <a:gd name="T1" fmla="*/ 221 h 1972"/>
                    <a:gd name="T2" fmla="*/ 1760 w 1983"/>
                    <a:gd name="T3" fmla="*/ 0 h 1972"/>
                    <a:gd name="T4" fmla="*/ 0 w 1983"/>
                    <a:gd name="T5" fmla="*/ 1752 h 1972"/>
                    <a:gd name="T6" fmla="*/ 222 w 1983"/>
                    <a:gd name="T7" fmla="*/ 1972 h 1972"/>
                    <a:gd name="T8" fmla="*/ 1983 w 1983"/>
                    <a:gd name="T9" fmla="*/ 221 h 1972"/>
                    <a:gd name="T10" fmla="*/ 0 60000 65536"/>
                    <a:gd name="T11" fmla="*/ 0 60000 65536"/>
                    <a:gd name="T12" fmla="*/ 0 60000 65536"/>
                    <a:gd name="T13" fmla="*/ 0 60000 65536"/>
                    <a:gd name="T14" fmla="*/ 0 60000 65536"/>
                    <a:gd name="T15" fmla="*/ 0 w 1983"/>
                    <a:gd name="T16" fmla="*/ 0 h 1972"/>
                    <a:gd name="T17" fmla="*/ 1983 w 1983"/>
                    <a:gd name="T18" fmla="*/ 1972 h 1972"/>
                  </a:gdLst>
                  <a:ahLst/>
                  <a:cxnLst>
                    <a:cxn ang="T10">
                      <a:pos x="T0" y="T1"/>
                    </a:cxn>
                    <a:cxn ang="T11">
                      <a:pos x="T2" y="T3"/>
                    </a:cxn>
                    <a:cxn ang="T12">
                      <a:pos x="T4" y="T5"/>
                    </a:cxn>
                    <a:cxn ang="T13">
                      <a:pos x="T6" y="T7"/>
                    </a:cxn>
                    <a:cxn ang="T14">
                      <a:pos x="T8" y="T9"/>
                    </a:cxn>
                  </a:cxnLst>
                  <a:rect l="T15" t="T16" r="T17" b="T18"/>
                  <a:pathLst>
                    <a:path w="1983" h="1972">
                      <a:moveTo>
                        <a:pt x="1983" y="221"/>
                      </a:moveTo>
                      <a:lnTo>
                        <a:pt x="1760" y="0"/>
                      </a:lnTo>
                      <a:lnTo>
                        <a:pt x="0" y="1752"/>
                      </a:lnTo>
                      <a:lnTo>
                        <a:pt x="222" y="1972"/>
                      </a:lnTo>
                      <a:lnTo>
                        <a:pt x="1983" y="221"/>
                      </a:lnTo>
                      <a:close/>
                    </a:path>
                  </a:pathLst>
                </a:custGeom>
                <a:solidFill>
                  <a:srgbClr val="FF9933"/>
                </a:solidFill>
                <a:ln w="9525">
                  <a:noFill/>
                  <a:round/>
                  <a:headEnd/>
                  <a:tailEnd/>
                </a:ln>
              </p:spPr>
              <p:txBody>
                <a:bodyPr/>
                <a:lstStyle/>
                <a:p>
                  <a:endParaRPr lang="es-AR"/>
                </a:p>
              </p:txBody>
            </p:sp>
          </p:grpSp>
        </p:grpSp>
        <p:sp>
          <p:nvSpPr>
            <p:cNvPr id="103" name="Text Box 112"/>
            <p:cNvSpPr txBox="1">
              <a:spLocks noChangeArrowheads="1"/>
            </p:cNvSpPr>
            <p:nvPr/>
          </p:nvSpPr>
          <p:spPr bwMode="auto">
            <a:xfrm>
              <a:off x="2159" y="2120"/>
              <a:ext cx="1903" cy="145"/>
            </a:xfrm>
            <a:prstGeom prst="rect">
              <a:avLst/>
            </a:prstGeom>
            <a:noFill/>
            <a:ln w="28575">
              <a:noFill/>
              <a:prstDash val="dash"/>
              <a:miter lim="800000"/>
              <a:headEnd/>
              <a:tailEnd/>
            </a:ln>
          </p:spPr>
          <p:txBody>
            <a:bodyPr>
              <a:spAutoFit/>
            </a:bodyPr>
            <a:lstStyle/>
            <a:p>
              <a:pPr eaLnBrk="0" hangingPunct="0">
                <a:lnSpc>
                  <a:spcPct val="60000"/>
                </a:lnSpc>
                <a:spcBef>
                  <a:spcPct val="50000"/>
                </a:spcBef>
              </a:pPr>
              <a:r>
                <a:rPr lang="en-US" sz="1400" b="1" dirty="0">
                  <a:latin typeface="Trebuchet MS" pitchFamily="34" charset="0"/>
                </a:rPr>
                <a:t>2 URANIUM MINING FACILITIES</a:t>
              </a:r>
              <a:endParaRPr lang="es-AR" sz="1400" b="1" dirty="0">
                <a:latin typeface="Trebuchet MS" pitchFamily="34" charset="0"/>
              </a:endParaRPr>
            </a:p>
          </p:txBody>
        </p:sp>
        <p:grpSp>
          <p:nvGrpSpPr>
            <p:cNvPr id="104" name="Group 113"/>
            <p:cNvGrpSpPr>
              <a:grpSpLocks/>
            </p:cNvGrpSpPr>
            <p:nvPr/>
          </p:nvGrpSpPr>
          <p:grpSpPr bwMode="auto">
            <a:xfrm>
              <a:off x="4849" y="2084"/>
              <a:ext cx="91" cy="82"/>
              <a:chOff x="624" y="2832"/>
              <a:chExt cx="111" cy="94"/>
            </a:xfrm>
          </p:grpSpPr>
          <p:sp>
            <p:nvSpPr>
              <p:cNvPr id="105" name="Freeform 114"/>
              <p:cNvSpPr>
                <a:spLocks/>
              </p:cNvSpPr>
              <p:nvPr/>
            </p:nvSpPr>
            <p:spPr bwMode="auto">
              <a:xfrm>
                <a:off x="624" y="2832"/>
                <a:ext cx="44" cy="50"/>
              </a:xfrm>
              <a:custGeom>
                <a:avLst/>
                <a:gdLst>
                  <a:gd name="T0" fmla="*/ 0 w 1077"/>
                  <a:gd name="T1" fmla="*/ 1330 h 1330"/>
                  <a:gd name="T2" fmla="*/ 118 w 1077"/>
                  <a:gd name="T3" fmla="*/ 689 h 1330"/>
                  <a:gd name="T4" fmla="*/ 818 w 1077"/>
                  <a:gd name="T5" fmla="*/ 0 h 1330"/>
                  <a:gd name="T6" fmla="*/ 1077 w 1077"/>
                  <a:gd name="T7" fmla="*/ 257 h 1330"/>
                  <a:gd name="T8" fmla="*/ 0 w 1077"/>
                  <a:gd name="T9" fmla="*/ 1330 h 1330"/>
                  <a:gd name="T10" fmla="*/ 0 60000 65536"/>
                  <a:gd name="T11" fmla="*/ 0 60000 65536"/>
                  <a:gd name="T12" fmla="*/ 0 60000 65536"/>
                  <a:gd name="T13" fmla="*/ 0 60000 65536"/>
                  <a:gd name="T14" fmla="*/ 0 60000 65536"/>
                  <a:gd name="T15" fmla="*/ 0 w 1077"/>
                  <a:gd name="T16" fmla="*/ 0 h 1330"/>
                  <a:gd name="T17" fmla="*/ 1077 w 1077"/>
                  <a:gd name="T18" fmla="*/ 1330 h 1330"/>
                </a:gdLst>
                <a:ahLst/>
                <a:cxnLst>
                  <a:cxn ang="T10">
                    <a:pos x="T0" y="T1"/>
                  </a:cxn>
                  <a:cxn ang="T11">
                    <a:pos x="T2" y="T3"/>
                  </a:cxn>
                  <a:cxn ang="T12">
                    <a:pos x="T4" y="T5"/>
                  </a:cxn>
                  <a:cxn ang="T13">
                    <a:pos x="T6" y="T7"/>
                  </a:cxn>
                  <a:cxn ang="T14">
                    <a:pos x="T8" y="T9"/>
                  </a:cxn>
                </a:cxnLst>
                <a:rect l="T15" t="T16" r="T17" b="T18"/>
                <a:pathLst>
                  <a:path w="1077" h="1330">
                    <a:moveTo>
                      <a:pt x="0" y="1330"/>
                    </a:moveTo>
                    <a:lnTo>
                      <a:pt x="118" y="689"/>
                    </a:lnTo>
                    <a:lnTo>
                      <a:pt x="818" y="0"/>
                    </a:lnTo>
                    <a:lnTo>
                      <a:pt x="1077" y="257"/>
                    </a:lnTo>
                    <a:lnTo>
                      <a:pt x="0" y="1330"/>
                    </a:lnTo>
                    <a:close/>
                  </a:path>
                </a:pathLst>
              </a:custGeom>
              <a:solidFill>
                <a:srgbClr val="FF9933"/>
              </a:solidFill>
              <a:ln w="1588">
                <a:solidFill>
                  <a:srgbClr val="3333CC"/>
                </a:solidFill>
                <a:prstDash val="solid"/>
                <a:round/>
                <a:headEnd/>
                <a:tailEnd/>
              </a:ln>
            </p:spPr>
            <p:txBody>
              <a:bodyPr/>
              <a:lstStyle/>
              <a:p>
                <a:endParaRPr lang="es-AR"/>
              </a:p>
            </p:txBody>
          </p:sp>
          <p:sp>
            <p:nvSpPr>
              <p:cNvPr id="106" name="Freeform 115"/>
              <p:cNvSpPr>
                <a:spLocks/>
              </p:cNvSpPr>
              <p:nvPr/>
            </p:nvSpPr>
            <p:spPr bwMode="auto">
              <a:xfrm>
                <a:off x="645" y="2851"/>
                <a:ext cx="81" cy="75"/>
              </a:xfrm>
              <a:custGeom>
                <a:avLst/>
                <a:gdLst>
                  <a:gd name="T0" fmla="*/ 223 w 1983"/>
                  <a:gd name="T1" fmla="*/ 0 h 1972"/>
                  <a:gd name="T2" fmla="*/ 0 w 1983"/>
                  <a:gd name="T3" fmla="*/ 221 h 1972"/>
                  <a:gd name="T4" fmla="*/ 1761 w 1983"/>
                  <a:gd name="T5" fmla="*/ 1972 h 1972"/>
                  <a:gd name="T6" fmla="*/ 1983 w 1983"/>
                  <a:gd name="T7" fmla="*/ 1752 h 1972"/>
                  <a:gd name="T8" fmla="*/ 223 w 1983"/>
                  <a:gd name="T9" fmla="*/ 0 h 1972"/>
                  <a:gd name="T10" fmla="*/ 0 60000 65536"/>
                  <a:gd name="T11" fmla="*/ 0 60000 65536"/>
                  <a:gd name="T12" fmla="*/ 0 60000 65536"/>
                  <a:gd name="T13" fmla="*/ 0 60000 65536"/>
                  <a:gd name="T14" fmla="*/ 0 60000 65536"/>
                  <a:gd name="T15" fmla="*/ 0 w 1983"/>
                  <a:gd name="T16" fmla="*/ 0 h 1972"/>
                  <a:gd name="T17" fmla="*/ 1983 w 1983"/>
                  <a:gd name="T18" fmla="*/ 1972 h 1972"/>
                </a:gdLst>
                <a:ahLst/>
                <a:cxnLst>
                  <a:cxn ang="T10">
                    <a:pos x="T0" y="T1"/>
                  </a:cxn>
                  <a:cxn ang="T11">
                    <a:pos x="T2" y="T3"/>
                  </a:cxn>
                  <a:cxn ang="T12">
                    <a:pos x="T4" y="T5"/>
                  </a:cxn>
                  <a:cxn ang="T13">
                    <a:pos x="T6" y="T7"/>
                  </a:cxn>
                  <a:cxn ang="T14">
                    <a:pos x="T8" y="T9"/>
                  </a:cxn>
                </a:cxnLst>
                <a:rect l="T15" t="T16" r="T17" b="T18"/>
                <a:pathLst>
                  <a:path w="1983" h="1972">
                    <a:moveTo>
                      <a:pt x="223" y="0"/>
                    </a:moveTo>
                    <a:lnTo>
                      <a:pt x="0" y="221"/>
                    </a:lnTo>
                    <a:lnTo>
                      <a:pt x="1761" y="1972"/>
                    </a:lnTo>
                    <a:lnTo>
                      <a:pt x="1983" y="1752"/>
                    </a:lnTo>
                    <a:lnTo>
                      <a:pt x="223" y="0"/>
                    </a:lnTo>
                    <a:close/>
                  </a:path>
                </a:pathLst>
              </a:custGeom>
              <a:solidFill>
                <a:srgbClr val="FF9933"/>
              </a:solidFill>
              <a:ln w="9525">
                <a:noFill/>
                <a:round/>
                <a:headEnd/>
                <a:tailEnd/>
              </a:ln>
            </p:spPr>
            <p:txBody>
              <a:bodyPr/>
              <a:lstStyle/>
              <a:p>
                <a:endParaRPr lang="es-AR"/>
              </a:p>
            </p:txBody>
          </p:sp>
          <p:sp>
            <p:nvSpPr>
              <p:cNvPr id="107" name="Freeform 116"/>
              <p:cNvSpPr>
                <a:spLocks/>
              </p:cNvSpPr>
              <p:nvPr/>
            </p:nvSpPr>
            <p:spPr bwMode="auto">
              <a:xfrm>
                <a:off x="689" y="2835"/>
                <a:ext cx="46" cy="41"/>
              </a:xfrm>
              <a:custGeom>
                <a:avLst/>
                <a:gdLst>
                  <a:gd name="T0" fmla="*/ 0 w 1082"/>
                  <a:gd name="T1" fmla="*/ 70 h 1074"/>
                  <a:gd name="T2" fmla="*/ 61 w 1082"/>
                  <a:gd name="T3" fmla="*/ 9 h 1074"/>
                  <a:gd name="T4" fmla="*/ 438 w 1082"/>
                  <a:gd name="T5" fmla="*/ 0 h 1074"/>
                  <a:gd name="T6" fmla="*/ 1082 w 1082"/>
                  <a:gd name="T7" fmla="*/ 638 h 1074"/>
                  <a:gd name="T8" fmla="*/ 1070 w 1082"/>
                  <a:gd name="T9" fmla="*/ 1014 h 1074"/>
                  <a:gd name="T10" fmla="*/ 1010 w 1082"/>
                  <a:gd name="T11" fmla="*/ 1074 h 1074"/>
                  <a:gd name="T12" fmla="*/ 0 w 1082"/>
                  <a:gd name="T13" fmla="*/ 70 h 1074"/>
                  <a:gd name="T14" fmla="*/ 0 60000 65536"/>
                  <a:gd name="T15" fmla="*/ 0 60000 65536"/>
                  <a:gd name="T16" fmla="*/ 0 60000 65536"/>
                  <a:gd name="T17" fmla="*/ 0 60000 65536"/>
                  <a:gd name="T18" fmla="*/ 0 60000 65536"/>
                  <a:gd name="T19" fmla="*/ 0 60000 65536"/>
                  <a:gd name="T20" fmla="*/ 0 60000 65536"/>
                  <a:gd name="T21" fmla="*/ 0 w 1082"/>
                  <a:gd name="T22" fmla="*/ 0 h 1074"/>
                  <a:gd name="T23" fmla="*/ 1082 w 1082"/>
                  <a:gd name="T24" fmla="*/ 1074 h 10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2" h="1074">
                    <a:moveTo>
                      <a:pt x="0" y="70"/>
                    </a:moveTo>
                    <a:lnTo>
                      <a:pt x="61" y="9"/>
                    </a:lnTo>
                    <a:lnTo>
                      <a:pt x="438" y="0"/>
                    </a:lnTo>
                    <a:lnTo>
                      <a:pt x="1082" y="638"/>
                    </a:lnTo>
                    <a:lnTo>
                      <a:pt x="1070" y="1014"/>
                    </a:lnTo>
                    <a:lnTo>
                      <a:pt x="1010" y="1074"/>
                    </a:lnTo>
                    <a:lnTo>
                      <a:pt x="0" y="70"/>
                    </a:lnTo>
                    <a:close/>
                  </a:path>
                </a:pathLst>
              </a:custGeom>
              <a:solidFill>
                <a:srgbClr val="FF9933"/>
              </a:solidFill>
              <a:ln w="1588">
                <a:solidFill>
                  <a:srgbClr val="3333CC"/>
                </a:solidFill>
                <a:prstDash val="solid"/>
                <a:round/>
                <a:headEnd/>
                <a:tailEnd/>
              </a:ln>
            </p:spPr>
            <p:txBody>
              <a:bodyPr/>
              <a:lstStyle/>
              <a:p>
                <a:endParaRPr lang="es-AR"/>
              </a:p>
            </p:txBody>
          </p:sp>
          <p:sp>
            <p:nvSpPr>
              <p:cNvPr id="108" name="Freeform 117"/>
              <p:cNvSpPr>
                <a:spLocks/>
              </p:cNvSpPr>
              <p:nvPr/>
            </p:nvSpPr>
            <p:spPr bwMode="auto">
              <a:xfrm>
                <a:off x="636" y="2851"/>
                <a:ext cx="80" cy="75"/>
              </a:xfrm>
              <a:custGeom>
                <a:avLst/>
                <a:gdLst>
                  <a:gd name="T0" fmla="*/ 1983 w 1983"/>
                  <a:gd name="T1" fmla="*/ 221 h 1972"/>
                  <a:gd name="T2" fmla="*/ 1760 w 1983"/>
                  <a:gd name="T3" fmla="*/ 0 h 1972"/>
                  <a:gd name="T4" fmla="*/ 0 w 1983"/>
                  <a:gd name="T5" fmla="*/ 1752 h 1972"/>
                  <a:gd name="T6" fmla="*/ 222 w 1983"/>
                  <a:gd name="T7" fmla="*/ 1972 h 1972"/>
                  <a:gd name="T8" fmla="*/ 1983 w 1983"/>
                  <a:gd name="T9" fmla="*/ 221 h 1972"/>
                  <a:gd name="T10" fmla="*/ 0 60000 65536"/>
                  <a:gd name="T11" fmla="*/ 0 60000 65536"/>
                  <a:gd name="T12" fmla="*/ 0 60000 65536"/>
                  <a:gd name="T13" fmla="*/ 0 60000 65536"/>
                  <a:gd name="T14" fmla="*/ 0 60000 65536"/>
                  <a:gd name="T15" fmla="*/ 0 w 1983"/>
                  <a:gd name="T16" fmla="*/ 0 h 1972"/>
                  <a:gd name="T17" fmla="*/ 1983 w 1983"/>
                  <a:gd name="T18" fmla="*/ 1972 h 1972"/>
                </a:gdLst>
                <a:ahLst/>
                <a:cxnLst>
                  <a:cxn ang="T10">
                    <a:pos x="T0" y="T1"/>
                  </a:cxn>
                  <a:cxn ang="T11">
                    <a:pos x="T2" y="T3"/>
                  </a:cxn>
                  <a:cxn ang="T12">
                    <a:pos x="T4" y="T5"/>
                  </a:cxn>
                  <a:cxn ang="T13">
                    <a:pos x="T6" y="T7"/>
                  </a:cxn>
                  <a:cxn ang="T14">
                    <a:pos x="T8" y="T9"/>
                  </a:cxn>
                </a:cxnLst>
                <a:rect l="T15" t="T16" r="T17" b="T18"/>
                <a:pathLst>
                  <a:path w="1983" h="1972">
                    <a:moveTo>
                      <a:pt x="1983" y="221"/>
                    </a:moveTo>
                    <a:lnTo>
                      <a:pt x="1760" y="0"/>
                    </a:lnTo>
                    <a:lnTo>
                      <a:pt x="0" y="1752"/>
                    </a:lnTo>
                    <a:lnTo>
                      <a:pt x="222" y="1972"/>
                    </a:lnTo>
                    <a:lnTo>
                      <a:pt x="1983" y="221"/>
                    </a:lnTo>
                    <a:close/>
                  </a:path>
                </a:pathLst>
              </a:custGeom>
              <a:solidFill>
                <a:srgbClr val="FF9933"/>
              </a:solidFill>
              <a:ln w="9525">
                <a:noFill/>
                <a:round/>
                <a:headEnd/>
                <a:tailEnd/>
              </a:ln>
            </p:spPr>
            <p:txBody>
              <a:bodyPr/>
              <a:lstStyle/>
              <a:p>
                <a:endParaRPr lang="es-AR"/>
              </a:p>
            </p:txBody>
          </p:sp>
        </p:grpSp>
      </p:grpSp>
      <p:grpSp>
        <p:nvGrpSpPr>
          <p:cNvPr id="119" name="Group 118"/>
          <p:cNvGrpSpPr>
            <a:grpSpLocks/>
          </p:cNvGrpSpPr>
          <p:nvPr/>
        </p:nvGrpSpPr>
        <p:grpSpPr bwMode="auto">
          <a:xfrm>
            <a:off x="377825" y="2038350"/>
            <a:ext cx="7216775" cy="1778000"/>
            <a:chOff x="454" y="1050"/>
            <a:chExt cx="4546" cy="1120"/>
          </a:xfrm>
        </p:grpSpPr>
        <p:grpSp>
          <p:nvGrpSpPr>
            <p:cNvPr id="120" name="Group 119"/>
            <p:cNvGrpSpPr>
              <a:grpSpLocks/>
            </p:cNvGrpSpPr>
            <p:nvPr/>
          </p:nvGrpSpPr>
          <p:grpSpPr bwMode="auto">
            <a:xfrm>
              <a:off x="454" y="1798"/>
              <a:ext cx="736" cy="372"/>
              <a:chOff x="432" y="1836"/>
              <a:chExt cx="928" cy="516"/>
            </a:xfrm>
          </p:grpSpPr>
          <p:sp>
            <p:nvSpPr>
              <p:cNvPr id="123" name="AutoShape 120"/>
              <p:cNvSpPr>
                <a:spLocks noChangeArrowheads="1"/>
              </p:cNvSpPr>
              <p:nvPr/>
            </p:nvSpPr>
            <p:spPr bwMode="auto">
              <a:xfrm>
                <a:off x="1212" y="1836"/>
                <a:ext cx="144" cy="144"/>
              </a:xfrm>
              <a:prstGeom prst="sun">
                <a:avLst>
                  <a:gd name="adj" fmla="val 25000"/>
                </a:avLst>
              </a:prstGeom>
              <a:solidFill>
                <a:srgbClr val="FF9900"/>
              </a:solidFill>
              <a:ln w="12700">
                <a:noFill/>
                <a:miter lim="800000"/>
                <a:headEnd type="none" w="sm" len="sm"/>
                <a:tailEnd type="none" w="sm" len="sm"/>
              </a:ln>
            </p:spPr>
            <p:txBody>
              <a:bodyPr wrap="none" anchor="ctr"/>
              <a:lstStyle/>
              <a:p>
                <a:endParaRPr lang="es-AR"/>
              </a:p>
            </p:txBody>
          </p:sp>
          <p:sp>
            <p:nvSpPr>
              <p:cNvPr id="124" name="AutoShape 121"/>
              <p:cNvSpPr>
                <a:spLocks noChangeArrowheads="1"/>
              </p:cNvSpPr>
              <p:nvPr/>
            </p:nvSpPr>
            <p:spPr bwMode="auto">
              <a:xfrm>
                <a:off x="1212" y="1992"/>
                <a:ext cx="144" cy="144"/>
              </a:xfrm>
              <a:prstGeom prst="sun">
                <a:avLst>
                  <a:gd name="adj" fmla="val 25000"/>
                </a:avLst>
              </a:prstGeom>
              <a:solidFill>
                <a:srgbClr val="FF9900"/>
              </a:solidFill>
              <a:ln w="12700">
                <a:noFill/>
                <a:miter lim="800000"/>
                <a:headEnd type="none" w="sm" len="sm"/>
                <a:tailEnd type="none" w="sm" len="sm"/>
              </a:ln>
            </p:spPr>
            <p:txBody>
              <a:bodyPr wrap="none" anchor="ctr"/>
              <a:lstStyle/>
              <a:p>
                <a:endParaRPr lang="es-AR"/>
              </a:p>
            </p:txBody>
          </p:sp>
          <p:sp>
            <p:nvSpPr>
              <p:cNvPr id="125" name="AutoShape 122"/>
              <p:cNvSpPr>
                <a:spLocks noChangeArrowheads="1"/>
              </p:cNvSpPr>
              <p:nvPr/>
            </p:nvSpPr>
            <p:spPr bwMode="auto">
              <a:xfrm>
                <a:off x="1216" y="2144"/>
                <a:ext cx="144" cy="144"/>
              </a:xfrm>
              <a:prstGeom prst="sun">
                <a:avLst>
                  <a:gd name="adj" fmla="val 25000"/>
                </a:avLst>
              </a:prstGeom>
              <a:solidFill>
                <a:srgbClr val="FF9900"/>
              </a:solidFill>
              <a:ln w="12700">
                <a:noFill/>
                <a:miter lim="800000"/>
                <a:headEnd type="none" w="sm" len="sm"/>
                <a:tailEnd type="none" w="sm" len="sm"/>
              </a:ln>
            </p:spPr>
            <p:txBody>
              <a:bodyPr wrap="none" anchor="ctr"/>
              <a:lstStyle/>
              <a:p>
                <a:endParaRPr lang="es-AR"/>
              </a:p>
            </p:txBody>
          </p:sp>
          <p:sp>
            <p:nvSpPr>
              <p:cNvPr id="126" name="AutoShape 123"/>
              <p:cNvSpPr>
                <a:spLocks noChangeArrowheads="1"/>
              </p:cNvSpPr>
              <p:nvPr/>
            </p:nvSpPr>
            <p:spPr bwMode="auto">
              <a:xfrm>
                <a:off x="432" y="2208"/>
                <a:ext cx="144" cy="144"/>
              </a:xfrm>
              <a:prstGeom prst="sun">
                <a:avLst>
                  <a:gd name="adj" fmla="val 25000"/>
                </a:avLst>
              </a:prstGeom>
              <a:solidFill>
                <a:srgbClr val="FF9900"/>
              </a:solidFill>
              <a:ln w="12700">
                <a:noFill/>
                <a:miter lim="800000"/>
                <a:headEnd type="none" w="sm" len="sm"/>
                <a:tailEnd type="none" w="sm" len="sm"/>
              </a:ln>
            </p:spPr>
            <p:txBody>
              <a:bodyPr wrap="none" anchor="ctr"/>
              <a:lstStyle/>
              <a:p>
                <a:endParaRPr lang="es-AR"/>
              </a:p>
            </p:txBody>
          </p:sp>
        </p:grpSp>
        <p:sp>
          <p:nvSpPr>
            <p:cNvPr id="121" name="Text Box 124"/>
            <p:cNvSpPr txBox="1">
              <a:spLocks noChangeArrowheads="1"/>
            </p:cNvSpPr>
            <p:nvPr/>
          </p:nvSpPr>
          <p:spPr bwMode="auto">
            <a:xfrm>
              <a:off x="2169" y="1109"/>
              <a:ext cx="2373" cy="145"/>
            </a:xfrm>
            <a:prstGeom prst="rect">
              <a:avLst/>
            </a:prstGeom>
            <a:noFill/>
            <a:ln w="28575">
              <a:noFill/>
              <a:prstDash val="dash"/>
              <a:miter lim="800000"/>
              <a:headEnd/>
              <a:tailEnd/>
            </a:ln>
          </p:spPr>
          <p:txBody>
            <a:bodyPr>
              <a:spAutoFit/>
            </a:bodyPr>
            <a:lstStyle/>
            <a:p>
              <a:pPr eaLnBrk="0" hangingPunct="0">
                <a:lnSpc>
                  <a:spcPct val="60000"/>
                </a:lnSpc>
                <a:spcBef>
                  <a:spcPct val="50000"/>
                </a:spcBef>
              </a:pPr>
              <a:r>
                <a:rPr lang="en-US" sz="1400" b="1" dirty="0">
                  <a:latin typeface="Trebuchet MS" pitchFamily="34" charset="0"/>
                </a:rPr>
                <a:t>4 ACCELERATORS </a:t>
              </a:r>
              <a:endParaRPr lang="es-AR" sz="1400" b="1" dirty="0">
                <a:latin typeface="Trebuchet MS" pitchFamily="34" charset="0"/>
              </a:endParaRPr>
            </a:p>
          </p:txBody>
        </p:sp>
        <p:sp>
          <p:nvSpPr>
            <p:cNvPr id="122" name="AutoShape 125"/>
            <p:cNvSpPr>
              <a:spLocks noChangeArrowheads="1"/>
            </p:cNvSpPr>
            <p:nvPr/>
          </p:nvSpPr>
          <p:spPr bwMode="auto">
            <a:xfrm>
              <a:off x="4844" y="1050"/>
              <a:ext cx="156" cy="168"/>
            </a:xfrm>
            <a:prstGeom prst="sun">
              <a:avLst>
                <a:gd name="adj" fmla="val 25000"/>
              </a:avLst>
            </a:prstGeom>
            <a:solidFill>
              <a:srgbClr val="FF9900"/>
            </a:solidFill>
            <a:ln w="12700">
              <a:noFill/>
              <a:miter lim="800000"/>
              <a:headEnd type="none" w="sm" len="sm"/>
              <a:tailEnd type="none" w="sm" len="sm"/>
            </a:ln>
          </p:spPr>
          <p:txBody>
            <a:bodyPr wrap="none" anchor="ctr"/>
            <a:lstStyle/>
            <a:p>
              <a:endParaRPr lang="es-AR"/>
            </a:p>
          </p:txBody>
        </p:sp>
      </p:grpSp>
      <p:grpSp>
        <p:nvGrpSpPr>
          <p:cNvPr id="127" name="Group 289"/>
          <p:cNvGrpSpPr>
            <a:grpSpLocks/>
          </p:cNvGrpSpPr>
          <p:nvPr/>
        </p:nvGrpSpPr>
        <p:grpSpPr bwMode="auto">
          <a:xfrm>
            <a:off x="547688" y="3671888"/>
            <a:ext cx="6996112" cy="542925"/>
            <a:chOff x="345" y="2313"/>
            <a:chExt cx="4407" cy="342"/>
          </a:xfrm>
        </p:grpSpPr>
        <p:sp>
          <p:nvSpPr>
            <p:cNvPr id="128" name="Freeform 128"/>
            <p:cNvSpPr>
              <a:spLocks/>
            </p:cNvSpPr>
            <p:nvPr/>
          </p:nvSpPr>
          <p:spPr bwMode="auto">
            <a:xfrm>
              <a:off x="412" y="2324"/>
              <a:ext cx="105" cy="72"/>
            </a:xfrm>
            <a:custGeom>
              <a:avLst/>
              <a:gdLst>
                <a:gd name="T0" fmla="*/ 0 w 271"/>
                <a:gd name="T1" fmla="*/ 238 h 238"/>
                <a:gd name="T2" fmla="*/ 0 w 271"/>
                <a:gd name="T3" fmla="*/ 66 h 238"/>
                <a:gd name="T4" fmla="*/ 87 w 271"/>
                <a:gd name="T5" fmla="*/ 0 h 238"/>
                <a:gd name="T6" fmla="*/ 87 w 271"/>
                <a:gd name="T7" fmla="*/ 66 h 238"/>
                <a:gd name="T8" fmla="*/ 179 w 271"/>
                <a:gd name="T9" fmla="*/ 4 h 238"/>
                <a:gd name="T10" fmla="*/ 179 w 271"/>
                <a:gd name="T11" fmla="*/ 66 h 238"/>
                <a:gd name="T12" fmla="*/ 271 w 271"/>
                <a:gd name="T13" fmla="*/ 4 h 238"/>
                <a:gd name="T14" fmla="*/ 271 w 271"/>
                <a:gd name="T15" fmla="*/ 238 h 238"/>
                <a:gd name="T16" fmla="*/ 0 w 271"/>
                <a:gd name="T17" fmla="*/ 238 h 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1"/>
                <a:gd name="T28" fmla="*/ 0 h 238"/>
                <a:gd name="T29" fmla="*/ 271 w 271"/>
                <a:gd name="T30" fmla="*/ 238 h 2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1" h="238">
                  <a:moveTo>
                    <a:pt x="0" y="238"/>
                  </a:moveTo>
                  <a:lnTo>
                    <a:pt x="0" y="66"/>
                  </a:lnTo>
                  <a:lnTo>
                    <a:pt x="87" y="0"/>
                  </a:lnTo>
                  <a:lnTo>
                    <a:pt x="87" y="66"/>
                  </a:lnTo>
                  <a:lnTo>
                    <a:pt x="179" y="4"/>
                  </a:lnTo>
                  <a:lnTo>
                    <a:pt x="179" y="66"/>
                  </a:lnTo>
                  <a:lnTo>
                    <a:pt x="271" y="4"/>
                  </a:lnTo>
                  <a:lnTo>
                    <a:pt x="271" y="238"/>
                  </a:lnTo>
                  <a:lnTo>
                    <a:pt x="0" y="238"/>
                  </a:lnTo>
                  <a:close/>
                </a:path>
              </a:pathLst>
            </a:custGeom>
            <a:solidFill>
              <a:schemeClr val="accent2"/>
            </a:solidFill>
            <a:ln w="9525">
              <a:noFill/>
              <a:round/>
              <a:headEnd/>
              <a:tailEnd/>
            </a:ln>
          </p:spPr>
          <p:txBody>
            <a:bodyPr/>
            <a:lstStyle/>
            <a:p>
              <a:endParaRPr lang="es-AR"/>
            </a:p>
          </p:txBody>
        </p:sp>
        <p:sp>
          <p:nvSpPr>
            <p:cNvPr id="129" name="Rectangle 129"/>
            <p:cNvSpPr>
              <a:spLocks noChangeArrowheads="1"/>
            </p:cNvSpPr>
            <p:nvPr/>
          </p:nvSpPr>
          <p:spPr bwMode="auto">
            <a:xfrm>
              <a:off x="345" y="2313"/>
              <a:ext cx="64" cy="83"/>
            </a:xfrm>
            <a:prstGeom prst="rect">
              <a:avLst/>
            </a:prstGeom>
            <a:solidFill>
              <a:schemeClr val="accent2"/>
            </a:solidFill>
            <a:ln w="9525">
              <a:noFill/>
              <a:miter lim="800000"/>
              <a:headEnd/>
              <a:tailEnd/>
            </a:ln>
          </p:spPr>
          <p:txBody>
            <a:bodyPr/>
            <a:lstStyle/>
            <a:p>
              <a:endParaRPr lang="es-AR"/>
            </a:p>
          </p:txBody>
        </p:sp>
        <p:sp>
          <p:nvSpPr>
            <p:cNvPr id="130" name="Text Box 130"/>
            <p:cNvSpPr txBox="1">
              <a:spLocks noChangeArrowheads="1"/>
            </p:cNvSpPr>
            <p:nvPr/>
          </p:nvSpPr>
          <p:spPr bwMode="auto">
            <a:xfrm>
              <a:off x="1932" y="2488"/>
              <a:ext cx="2454" cy="167"/>
            </a:xfrm>
            <a:prstGeom prst="rect">
              <a:avLst/>
            </a:prstGeom>
            <a:noFill/>
            <a:ln w="28575">
              <a:noFill/>
              <a:prstDash val="dash"/>
              <a:miter lim="800000"/>
              <a:headEnd/>
              <a:tailEnd/>
            </a:ln>
          </p:spPr>
          <p:txBody>
            <a:bodyPr>
              <a:spAutoFit/>
            </a:bodyPr>
            <a:lstStyle/>
            <a:p>
              <a:pPr eaLnBrk="0" hangingPunct="0">
                <a:lnSpc>
                  <a:spcPct val="80000"/>
                </a:lnSpc>
                <a:spcBef>
                  <a:spcPct val="50000"/>
                </a:spcBef>
              </a:pPr>
              <a:r>
                <a:rPr lang="en-US" sz="1400" b="1" dirty="0">
                  <a:latin typeface="Trebuchet MS" pitchFamily="34" charset="0"/>
                </a:rPr>
                <a:t>1 URANIUM ENRICHMENT FACILITY</a:t>
              </a:r>
              <a:endParaRPr lang="es-AR" sz="1400" b="1" dirty="0">
                <a:latin typeface="Trebuchet MS" pitchFamily="34" charset="0"/>
              </a:endParaRPr>
            </a:p>
          </p:txBody>
        </p:sp>
        <p:sp>
          <p:nvSpPr>
            <p:cNvPr id="131" name="Freeform 132"/>
            <p:cNvSpPr>
              <a:spLocks/>
            </p:cNvSpPr>
            <p:nvPr/>
          </p:nvSpPr>
          <p:spPr bwMode="auto">
            <a:xfrm>
              <a:off x="4639" y="2527"/>
              <a:ext cx="113" cy="73"/>
            </a:xfrm>
            <a:custGeom>
              <a:avLst/>
              <a:gdLst>
                <a:gd name="T0" fmla="*/ 0 w 271"/>
                <a:gd name="T1" fmla="*/ 238 h 238"/>
                <a:gd name="T2" fmla="*/ 0 w 271"/>
                <a:gd name="T3" fmla="*/ 66 h 238"/>
                <a:gd name="T4" fmla="*/ 87 w 271"/>
                <a:gd name="T5" fmla="*/ 0 h 238"/>
                <a:gd name="T6" fmla="*/ 87 w 271"/>
                <a:gd name="T7" fmla="*/ 66 h 238"/>
                <a:gd name="T8" fmla="*/ 179 w 271"/>
                <a:gd name="T9" fmla="*/ 4 h 238"/>
                <a:gd name="T10" fmla="*/ 179 w 271"/>
                <a:gd name="T11" fmla="*/ 66 h 238"/>
                <a:gd name="T12" fmla="*/ 271 w 271"/>
                <a:gd name="T13" fmla="*/ 4 h 238"/>
                <a:gd name="T14" fmla="*/ 271 w 271"/>
                <a:gd name="T15" fmla="*/ 238 h 238"/>
                <a:gd name="T16" fmla="*/ 0 w 271"/>
                <a:gd name="T17" fmla="*/ 238 h 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1"/>
                <a:gd name="T28" fmla="*/ 0 h 238"/>
                <a:gd name="T29" fmla="*/ 271 w 271"/>
                <a:gd name="T30" fmla="*/ 238 h 2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1" h="238">
                  <a:moveTo>
                    <a:pt x="0" y="238"/>
                  </a:moveTo>
                  <a:lnTo>
                    <a:pt x="0" y="66"/>
                  </a:lnTo>
                  <a:lnTo>
                    <a:pt x="87" y="0"/>
                  </a:lnTo>
                  <a:lnTo>
                    <a:pt x="87" y="66"/>
                  </a:lnTo>
                  <a:lnTo>
                    <a:pt x="179" y="4"/>
                  </a:lnTo>
                  <a:lnTo>
                    <a:pt x="179" y="66"/>
                  </a:lnTo>
                  <a:lnTo>
                    <a:pt x="271" y="4"/>
                  </a:lnTo>
                  <a:lnTo>
                    <a:pt x="271" y="238"/>
                  </a:lnTo>
                  <a:lnTo>
                    <a:pt x="0" y="238"/>
                  </a:lnTo>
                  <a:close/>
                </a:path>
              </a:pathLst>
            </a:custGeom>
            <a:solidFill>
              <a:schemeClr val="accent2"/>
            </a:solidFill>
            <a:ln w="9525">
              <a:noFill/>
              <a:round/>
              <a:headEnd/>
              <a:tailEnd/>
            </a:ln>
          </p:spPr>
          <p:txBody>
            <a:bodyPr/>
            <a:lstStyle/>
            <a:p>
              <a:endParaRPr lang="es-AR"/>
            </a:p>
          </p:txBody>
        </p:sp>
        <p:sp>
          <p:nvSpPr>
            <p:cNvPr id="132" name="Rectangle 133"/>
            <p:cNvSpPr>
              <a:spLocks noChangeArrowheads="1"/>
            </p:cNvSpPr>
            <p:nvPr/>
          </p:nvSpPr>
          <p:spPr bwMode="auto">
            <a:xfrm>
              <a:off x="4586" y="2515"/>
              <a:ext cx="69" cy="85"/>
            </a:xfrm>
            <a:prstGeom prst="rect">
              <a:avLst/>
            </a:prstGeom>
            <a:solidFill>
              <a:schemeClr val="accent2"/>
            </a:solidFill>
            <a:ln w="9525">
              <a:noFill/>
              <a:miter lim="800000"/>
              <a:headEnd/>
              <a:tailEnd/>
            </a:ln>
          </p:spPr>
          <p:txBody>
            <a:bodyPr/>
            <a:lstStyle/>
            <a:p>
              <a:endParaRPr lang="es-AR"/>
            </a:p>
          </p:txBody>
        </p:sp>
      </p:grpSp>
      <p:grpSp>
        <p:nvGrpSpPr>
          <p:cNvPr id="133" name="Group 134"/>
          <p:cNvGrpSpPr>
            <a:grpSpLocks/>
          </p:cNvGrpSpPr>
          <p:nvPr/>
        </p:nvGrpSpPr>
        <p:grpSpPr bwMode="auto">
          <a:xfrm>
            <a:off x="385763" y="1308100"/>
            <a:ext cx="7874000" cy="4999038"/>
            <a:chOff x="459" y="590"/>
            <a:chExt cx="4960" cy="3149"/>
          </a:xfrm>
        </p:grpSpPr>
        <p:grpSp>
          <p:nvGrpSpPr>
            <p:cNvPr id="134" name="Group 135"/>
            <p:cNvGrpSpPr>
              <a:grpSpLocks/>
            </p:cNvGrpSpPr>
            <p:nvPr/>
          </p:nvGrpSpPr>
          <p:grpSpPr bwMode="auto">
            <a:xfrm>
              <a:off x="459" y="590"/>
              <a:ext cx="1384" cy="3149"/>
              <a:chOff x="-1545" y="508"/>
              <a:chExt cx="1384" cy="3149"/>
            </a:xfrm>
          </p:grpSpPr>
          <p:sp>
            <p:nvSpPr>
              <p:cNvPr id="137" name="AutoShape 136"/>
              <p:cNvSpPr>
                <a:spLocks noChangeArrowheads="1"/>
              </p:cNvSpPr>
              <p:nvPr/>
            </p:nvSpPr>
            <p:spPr bwMode="auto">
              <a:xfrm>
                <a:off x="-1154" y="762"/>
                <a:ext cx="91" cy="110"/>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38" name="AutoShape 137"/>
              <p:cNvSpPr>
                <a:spLocks noChangeArrowheads="1"/>
              </p:cNvSpPr>
              <p:nvPr/>
            </p:nvSpPr>
            <p:spPr bwMode="auto">
              <a:xfrm>
                <a:off x="-724" y="719"/>
                <a:ext cx="91" cy="110"/>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39" name="AutoShape 138"/>
              <p:cNvSpPr>
                <a:spLocks noChangeArrowheads="1"/>
              </p:cNvSpPr>
              <p:nvPr/>
            </p:nvSpPr>
            <p:spPr bwMode="auto">
              <a:xfrm>
                <a:off x="-252" y="927"/>
                <a:ext cx="91" cy="111"/>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40" name="AutoShape 139"/>
              <p:cNvSpPr>
                <a:spLocks noChangeArrowheads="1"/>
              </p:cNvSpPr>
              <p:nvPr/>
            </p:nvSpPr>
            <p:spPr bwMode="auto">
              <a:xfrm>
                <a:off x="-1000" y="1075"/>
                <a:ext cx="92" cy="110"/>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41" name="AutoShape 140"/>
              <p:cNvSpPr>
                <a:spLocks noChangeArrowheads="1"/>
              </p:cNvSpPr>
              <p:nvPr/>
            </p:nvSpPr>
            <p:spPr bwMode="auto">
              <a:xfrm>
                <a:off x="-1207" y="986"/>
                <a:ext cx="92" cy="110"/>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42" name="AutoShape 141"/>
              <p:cNvSpPr>
                <a:spLocks noChangeArrowheads="1"/>
              </p:cNvSpPr>
              <p:nvPr/>
            </p:nvSpPr>
            <p:spPr bwMode="auto">
              <a:xfrm>
                <a:off x="-1329" y="1160"/>
                <a:ext cx="92" cy="109"/>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43" name="AutoShape 142"/>
              <p:cNvSpPr>
                <a:spLocks noChangeArrowheads="1"/>
              </p:cNvSpPr>
              <p:nvPr/>
            </p:nvSpPr>
            <p:spPr bwMode="auto">
              <a:xfrm>
                <a:off x="-1425" y="1764"/>
                <a:ext cx="91" cy="109"/>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44" name="AutoShape 143"/>
              <p:cNvSpPr>
                <a:spLocks noChangeArrowheads="1"/>
              </p:cNvSpPr>
              <p:nvPr/>
            </p:nvSpPr>
            <p:spPr bwMode="auto">
              <a:xfrm>
                <a:off x="-1185" y="1708"/>
                <a:ext cx="92" cy="109"/>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45" name="AutoShape 144"/>
              <p:cNvSpPr>
                <a:spLocks noChangeArrowheads="1"/>
              </p:cNvSpPr>
              <p:nvPr/>
            </p:nvSpPr>
            <p:spPr bwMode="auto">
              <a:xfrm>
                <a:off x="-1471" y="1376"/>
                <a:ext cx="92" cy="109"/>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46" name="AutoShape 145"/>
              <p:cNvSpPr>
                <a:spLocks noChangeArrowheads="1"/>
              </p:cNvSpPr>
              <p:nvPr/>
            </p:nvSpPr>
            <p:spPr bwMode="auto">
              <a:xfrm>
                <a:off x="-1036" y="2009"/>
                <a:ext cx="92" cy="111"/>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47" name="AutoShape 146"/>
              <p:cNvSpPr>
                <a:spLocks noChangeArrowheads="1"/>
              </p:cNvSpPr>
              <p:nvPr/>
            </p:nvSpPr>
            <p:spPr bwMode="auto">
              <a:xfrm>
                <a:off x="-672" y="1393"/>
                <a:ext cx="91" cy="110"/>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48" name="AutoShape 147"/>
              <p:cNvSpPr>
                <a:spLocks noChangeArrowheads="1"/>
              </p:cNvSpPr>
              <p:nvPr/>
            </p:nvSpPr>
            <p:spPr bwMode="auto">
              <a:xfrm>
                <a:off x="-562" y="1151"/>
                <a:ext cx="91" cy="110"/>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49" name="AutoShape 148"/>
              <p:cNvSpPr>
                <a:spLocks noChangeArrowheads="1"/>
              </p:cNvSpPr>
              <p:nvPr/>
            </p:nvSpPr>
            <p:spPr bwMode="auto">
              <a:xfrm>
                <a:off x="-747" y="879"/>
                <a:ext cx="92" cy="110"/>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50" name="AutoShape 149"/>
              <p:cNvSpPr>
                <a:spLocks noChangeArrowheads="1"/>
              </p:cNvSpPr>
              <p:nvPr/>
            </p:nvSpPr>
            <p:spPr bwMode="auto">
              <a:xfrm>
                <a:off x="-832" y="1525"/>
                <a:ext cx="91" cy="111"/>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51" name="AutoShape 150"/>
              <p:cNvSpPr>
                <a:spLocks noChangeArrowheads="1"/>
              </p:cNvSpPr>
              <p:nvPr/>
            </p:nvSpPr>
            <p:spPr bwMode="auto">
              <a:xfrm>
                <a:off x="-782" y="1991"/>
                <a:ext cx="92" cy="111"/>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52" name="AutoShape 151"/>
              <p:cNvSpPr>
                <a:spLocks noChangeArrowheads="1"/>
              </p:cNvSpPr>
              <p:nvPr/>
            </p:nvSpPr>
            <p:spPr bwMode="auto">
              <a:xfrm>
                <a:off x="-1046" y="2174"/>
                <a:ext cx="91" cy="111"/>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53" name="AutoShape 152"/>
              <p:cNvSpPr>
                <a:spLocks noChangeArrowheads="1"/>
              </p:cNvSpPr>
              <p:nvPr/>
            </p:nvSpPr>
            <p:spPr bwMode="auto">
              <a:xfrm>
                <a:off x="-1545" y="1901"/>
                <a:ext cx="91" cy="110"/>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54" name="AutoShape 153"/>
              <p:cNvSpPr>
                <a:spLocks noChangeArrowheads="1"/>
              </p:cNvSpPr>
              <p:nvPr/>
            </p:nvSpPr>
            <p:spPr bwMode="auto">
              <a:xfrm>
                <a:off x="-1360" y="2669"/>
                <a:ext cx="91" cy="110"/>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55" name="AutoShape 154"/>
              <p:cNvSpPr>
                <a:spLocks noChangeArrowheads="1"/>
              </p:cNvSpPr>
              <p:nvPr/>
            </p:nvSpPr>
            <p:spPr bwMode="auto">
              <a:xfrm>
                <a:off x="-1415" y="3163"/>
                <a:ext cx="92" cy="111"/>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56" name="AutoShape 155"/>
              <p:cNvSpPr>
                <a:spLocks noChangeArrowheads="1"/>
              </p:cNvSpPr>
              <p:nvPr/>
            </p:nvSpPr>
            <p:spPr bwMode="auto">
              <a:xfrm>
                <a:off x="-1211" y="3547"/>
                <a:ext cx="91" cy="110"/>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sp>
            <p:nvSpPr>
              <p:cNvPr id="157" name="AutoShape 156"/>
              <p:cNvSpPr>
                <a:spLocks noChangeArrowheads="1"/>
              </p:cNvSpPr>
              <p:nvPr/>
            </p:nvSpPr>
            <p:spPr bwMode="auto">
              <a:xfrm>
                <a:off x="-1236" y="508"/>
                <a:ext cx="92" cy="110"/>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grpSp>
        <p:sp>
          <p:nvSpPr>
            <p:cNvPr id="135" name="Text Box 157"/>
            <p:cNvSpPr txBox="1">
              <a:spLocks noChangeArrowheads="1"/>
            </p:cNvSpPr>
            <p:nvPr/>
          </p:nvSpPr>
          <p:spPr bwMode="auto">
            <a:xfrm>
              <a:off x="2149" y="2568"/>
              <a:ext cx="3270" cy="179"/>
            </a:xfrm>
            <a:prstGeom prst="rect">
              <a:avLst/>
            </a:prstGeom>
            <a:noFill/>
            <a:ln w="28575">
              <a:noFill/>
              <a:prstDash val="dash"/>
              <a:miter lim="800000"/>
              <a:headEnd/>
              <a:tailEnd/>
            </a:ln>
          </p:spPr>
          <p:txBody>
            <a:bodyPr>
              <a:spAutoFit/>
            </a:bodyPr>
            <a:lstStyle/>
            <a:p>
              <a:pPr eaLnBrk="0" hangingPunct="0">
                <a:lnSpc>
                  <a:spcPct val="90000"/>
                </a:lnSpc>
                <a:spcBef>
                  <a:spcPct val="50000"/>
                </a:spcBef>
              </a:pPr>
              <a:r>
                <a:rPr lang="en-US" sz="1400" b="1" dirty="0">
                  <a:latin typeface="Trebuchet MS" pitchFamily="34" charset="0"/>
                </a:rPr>
                <a:t>376 INDUSTRIAL APPLICATION FACILITIES</a:t>
              </a:r>
              <a:endParaRPr lang="es-AR" sz="1400" b="1" dirty="0">
                <a:latin typeface="Trebuchet MS" pitchFamily="34" charset="0"/>
              </a:endParaRPr>
            </a:p>
          </p:txBody>
        </p:sp>
        <p:sp>
          <p:nvSpPr>
            <p:cNvPr id="136" name="AutoShape 158"/>
            <p:cNvSpPr>
              <a:spLocks noChangeArrowheads="1"/>
            </p:cNvSpPr>
            <p:nvPr/>
          </p:nvSpPr>
          <p:spPr bwMode="auto">
            <a:xfrm>
              <a:off x="4812" y="2604"/>
              <a:ext cx="148" cy="129"/>
            </a:xfrm>
            <a:prstGeom prst="triangle">
              <a:avLst>
                <a:gd name="adj" fmla="val 50000"/>
              </a:avLst>
            </a:prstGeom>
            <a:solidFill>
              <a:srgbClr val="808080"/>
            </a:solidFill>
            <a:ln w="12700">
              <a:noFill/>
              <a:miter lim="800000"/>
              <a:headEnd type="none" w="sm" len="sm"/>
              <a:tailEnd type="none" w="sm" len="sm"/>
            </a:ln>
          </p:spPr>
          <p:txBody>
            <a:bodyPr wrap="none" anchor="ctr"/>
            <a:lstStyle/>
            <a:p>
              <a:endParaRPr lang="es-AR"/>
            </a:p>
          </p:txBody>
        </p:sp>
      </p:grpSp>
      <p:grpSp>
        <p:nvGrpSpPr>
          <p:cNvPr id="158" name="Group 159"/>
          <p:cNvGrpSpPr>
            <a:grpSpLocks/>
          </p:cNvGrpSpPr>
          <p:nvPr/>
        </p:nvGrpSpPr>
        <p:grpSpPr bwMode="auto">
          <a:xfrm>
            <a:off x="350838" y="2425700"/>
            <a:ext cx="7231062" cy="1938338"/>
            <a:chOff x="437" y="1290"/>
            <a:chExt cx="4555" cy="1221"/>
          </a:xfrm>
        </p:grpSpPr>
        <p:grpSp>
          <p:nvGrpSpPr>
            <p:cNvPr id="159" name="Group 160"/>
            <p:cNvGrpSpPr>
              <a:grpSpLocks/>
            </p:cNvGrpSpPr>
            <p:nvPr/>
          </p:nvGrpSpPr>
          <p:grpSpPr bwMode="auto">
            <a:xfrm>
              <a:off x="623" y="2161"/>
              <a:ext cx="100" cy="79"/>
              <a:chOff x="715" y="2247"/>
              <a:chExt cx="96" cy="79"/>
            </a:xfrm>
          </p:grpSpPr>
          <p:sp>
            <p:nvSpPr>
              <p:cNvPr id="182" name="Oval 161"/>
              <p:cNvSpPr>
                <a:spLocks noChangeArrowheads="1"/>
              </p:cNvSpPr>
              <p:nvPr/>
            </p:nvSpPr>
            <p:spPr bwMode="auto">
              <a:xfrm>
                <a:off x="715" y="2275"/>
                <a:ext cx="96" cy="23"/>
              </a:xfrm>
              <a:prstGeom prst="ellipse">
                <a:avLst/>
              </a:prstGeom>
              <a:noFill/>
              <a:ln w="12700">
                <a:solidFill>
                  <a:schemeClr val="accent2"/>
                </a:solidFill>
                <a:round/>
                <a:headEnd/>
                <a:tailEnd/>
              </a:ln>
            </p:spPr>
            <p:txBody>
              <a:bodyPr/>
              <a:lstStyle/>
              <a:p>
                <a:endParaRPr lang="es-AR"/>
              </a:p>
            </p:txBody>
          </p:sp>
          <p:sp>
            <p:nvSpPr>
              <p:cNvPr id="183" name="Freeform 162"/>
              <p:cNvSpPr>
                <a:spLocks/>
              </p:cNvSpPr>
              <p:nvPr/>
            </p:nvSpPr>
            <p:spPr bwMode="auto">
              <a:xfrm>
                <a:off x="738" y="2247"/>
                <a:ext cx="50" cy="79"/>
              </a:xfrm>
              <a:custGeom>
                <a:avLst/>
                <a:gdLst>
                  <a:gd name="T0" fmla="*/ 216 w 919"/>
                  <a:gd name="T1" fmla="*/ 692 h 1304"/>
                  <a:gd name="T2" fmla="*/ 143 w 919"/>
                  <a:gd name="T3" fmla="*/ 561 h 1304"/>
                  <a:gd name="T4" fmla="*/ 85 w 919"/>
                  <a:gd name="T5" fmla="*/ 438 h 1304"/>
                  <a:gd name="T6" fmla="*/ 40 w 919"/>
                  <a:gd name="T7" fmla="*/ 324 h 1304"/>
                  <a:gd name="T8" fmla="*/ 12 w 919"/>
                  <a:gd name="T9" fmla="*/ 223 h 1304"/>
                  <a:gd name="T10" fmla="*/ 4 w 919"/>
                  <a:gd name="T11" fmla="*/ 177 h 1304"/>
                  <a:gd name="T12" fmla="*/ 0 w 919"/>
                  <a:gd name="T13" fmla="*/ 137 h 1304"/>
                  <a:gd name="T14" fmla="*/ 0 w 919"/>
                  <a:gd name="T15" fmla="*/ 100 h 1304"/>
                  <a:gd name="T16" fmla="*/ 4 w 919"/>
                  <a:gd name="T17" fmla="*/ 69 h 1304"/>
                  <a:gd name="T18" fmla="*/ 13 w 919"/>
                  <a:gd name="T19" fmla="*/ 43 h 1304"/>
                  <a:gd name="T20" fmla="*/ 28 w 919"/>
                  <a:gd name="T21" fmla="*/ 22 h 1304"/>
                  <a:gd name="T22" fmla="*/ 45 w 919"/>
                  <a:gd name="T23" fmla="*/ 8 h 1304"/>
                  <a:gd name="T24" fmla="*/ 68 w 919"/>
                  <a:gd name="T25" fmla="*/ 1 h 1304"/>
                  <a:gd name="T26" fmla="*/ 95 w 919"/>
                  <a:gd name="T27" fmla="*/ 0 h 1304"/>
                  <a:gd name="T28" fmla="*/ 124 w 919"/>
                  <a:gd name="T29" fmla="*/ 6 h 1304"/>
                  <a:gd name="T30" fmla="*/ 156 w 919"/>
                  <a:gd name="T31" fmla="*/ 18 h 1304"/>
                  <a:gd name="T32" fmla="*/ 191 w 919"/>
                  <a:gd name="T33" fmla="*/ 36 h 1304"/>
                  <a:gd name="T34" fmla="*/ 228 w 919"/>
                  <a:gd name="T35" fmla="*/ 59 h 1304"/>
                  <a:gd name="T36" fmla="*/ 268 w 919"/>
                  <a:gd name="T37" fmla="*/ 88 h 1304"/>
                  <a:gd name="T38" fmla="*/ 309 w 919"/>
                  <a:gd name="T39" fmla="*/ 123 h 1304"/>
                  <a:gd name="T40" fmla="*/ 351 w 919"/>
                  <a:gd name="T41" fmla="*/ 161 h 1304"/>
                  <a:gd name="T42" fmla="*/ 395 w 919"/>
                  <a:gd name="T43" fmla="*/ 205 h 1304"/>
                  <a:gd name="T44" fmla="*/ 439 w 919"/>
                  <a:gd name="T45" fmla="*/ 252 h 1304"/>
                  <a:gd name="T46" fmla="*/ 483 w 919"/>
                  <a:gd name="T47" fmla="*/ 304 h 1304"/>
                  <a:gd name="T48" fmla="*/ 573 w 919"/>
                  <a:gd name="T49" fmla="*/ 419 h 1304"/>
                  <a:gd name="T50" fmla="*/ 660 w 919"/>
                  <a:gd name="T51" fmla="*/ 547 h 1304"/>
                  <a:gd name="T52" fmla="*/ 740 w 919"/>
                  <a:gd name="T53" fmla="*/ 678 h 1304"/>
                  <a:gd name="T54" fmla="*/ 806 w 919"/>
                  <a:gd name="T55" fmla="*/ 806 h 1304"/>
                  <a:gd name="T56" fmla="*/ 857 w 919"/>
                  <a:gd name="T57" fmla="*/ 924 h 1304"/>
                  <a:gd name="T58" fmla="*/ 893 w 919"/>
                  <a:gd name="T59" fmla="*/ 1033 h 1304"/>
                  <a:gd name="T60" fmla="*/ 910 w 919"/>
                  <a:gd name="T61" fmla="*/ 1105 h 1304"/>
                  <a:gd name="T62" fmla="*/ 917 w 919"/>
                  <a:gd name="T63" fmla="*/ 1148 h 1304"/>
                  <a:gd name="T64" fmla="*/ 919 w 919"/>
                  <a:gd name="T65" fmla="*/ 1187 h 1304"/>
                  <a:gd name="T66" fmla="*/ 916 w 919"/>
                  <a:gd name="T67" fmla="*/ 1220 h 1304"/>
                  <a:gd name="T68" fmla="*/ 909 w 919"/>
                  <a:gd name="T69" fmla="*/ 1249 h 1304"/>
                  <a:gd name="T70" fmla="*/ 898 w 919"/>
                  <a:gd name="T71" fmla="*/ 1273 h 1304"/>
                  <a:gd name="T72" fmla="*/ 882 w 919"/>
                  <a:gd name="T73" fmla="*/ 1290 h 1304"/>
                  <a:gd name="T74" fmla="*/ 861 w 919"/>
                  <a:gd name="T75" fmla="*/ 1301 h 1304"/>
                  <a:gd name="T76" fmla="*/ 836 w 919"/>
                  <a:gd name="T77" fmla="*/ 1304 h 1304"/>
                  <a:gd name="T78" fmla="*/ 809 w 919"/>
                  <a:gd name="T79" fmla="*/ 1302 h 1304"/>
                  <a:gd name="T80" fmla="*/ 778 w 919"/>
                  <a:gd name="T81" fmla="*/ 1293 h 1304"/>
                  <a:gd name="T82" fmla="*/ 744 w 919"/>
                  <a:gd name="T83" fmla="*/ 1278 h 1304"/>
                  <a:gd name="T84" fmla="*/ 708 w 919"/>
                  <a:gd name="T85" fmla="*/ 1257 h 1304"/>
                  <a:gd name="T86" fmla="*/ 669 w 919"/>
                  <a:gd name="T87" fmla="*/ 1231 h 1304"/>
                  <a:gd name="T88" fmla="*/ 629 w 919"/>
                  <a:gd name="T89" fmla="*/ 1200 h 1304"/>
                  <a:gd name="T90" fmla="*/ 587 w 919"/>
                  <a:gd name="T91" fmla="*/ 1163 h 1304"/>
                  <a:gd name="T92" fmla="*/ 545 w 919"/>
                  <a:gd name="T93" fmla="*/ 1122 h 1304"/>
                  <a:gd name="T94" fmla="*/ 501 w 919"/>
                  <a:gd name="T95" fmla="*/ 1076 h 1304"/>
                  <a:gd name="T96" fmla="*/ 456 w 919"/>
                  <a:gd name="T97" fmla="*/ 1027 h 1304"/>
                  <a:gd name="T98" fmla="*/ 389 w 919"/>
                  <a:gd name="T99" fmla="*/ 945 h 1304"/>
                  <a:gd name="T100" fmla="*/ 301 w 919"/>
                  <a:gd name="T101" fmla="*/ 823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757"/>
                    </a:moveTo>
                    <a:lnTo>
                      <a:pt x="216" y="692"/>
                    </a:lnTo>
                    <a:lnTo>
                      <a:pt x="178" y="626"/>
                    </a:lnTo>
                    <a:lnTo>
                      <a:pt x="143" y="561"/>
                    </a:lnTo>
                    <a:lnTo>
                      <a:pt x="113" y="498"/>
                    </a:lnTo>
                    <a:lnTo>
                      <a:pt x="85" y="438"/>
                    </a:lnTo>
                    <a:lnTo>
                      <a:pt x="60" y="380"/>
                    </a:lnTo>
                    <a:lnTo>
                      <a:pt x="40" y="324"/>
                    </a:lnTo>
                    <a:lnTo>
                      <a:pt x="24" y="271"/>
                    </a:lnTo>
                    <a:lnTo>
                      <a:pt x="12" y="223"/>
                    </a:lnTo>
                    <a:lnTo>
                      <a:pt x="7" y="200"/>
                    </a:lnTo>
                    <a:lnTo>
                      <a:pt x="4" y="177"/>
                    </a:lnTo>
                    <a:lnTo>
                      <a:pt x="1" y="156"/>
                    </a:lnTo>
                    <a:lnTo>
                      <a:pt x="0" y="137"/>
                    </a:lnTo>
                    <a:lnTo>
                      <a:pt x="0" y="118"/>
                    </a:lnTo>
                    <a:lnTo>
                      <a:pt x="0" y="100"/>
                    </a:lnTo>
                    <a:lnTo>
                      <a:pt x="2" y="84"/>
                    </a:lnTo>
                    <a:lnTo>
                      <a:pt x="4" y="69"/>
                    </a:lnTo>
                    <a:lnTo>
                      <a:pt x="9" y="55"/>
                    </a:lnTo>
                    <a:lnTo>
                      <a:pt x="13" y="43"/>
                    </a:lnTo>
                    <a:lnTo>
                      <a:pt x="20" y="32"/>
                    </a:lnTo>
                    <a:lnTo>
                      <a:pt x="28" y="22"/>
                    </a:lnTo>
                    <a:lnTo>
                      <a:pt x="35" y="14"/>
                    </a:lnTo>
                    <a:lnTo>
                      <a:pt x="45" y="8"/>
                    </a:lnTo>
                    <a:lnTo>
                      <a:pt x="57" y="4"/>
                    </a:lnTo>
                    <a:lnTo>
                      <a:pt x="68" y="1"/>
                    </a:lnTo>
                    <a:lnTo>
                      <a:pt x="81" y="0"/>
                    </a:lnTo>
                    <a:lnTo>
                      <a:pt x="95" y="0"/>
                    </a:lnTo>
                    <a:lnTo>
                      <a:pt x="108" y="2"/>
                    </a:lnTo>
                    <a:lnTo>
                      <a:pt x="124" y="6"/>
                    </a:lnTo>
                    <a:lnTo>
                      <a:pt x="140" y="11"/>
                    </a:lnTo>
                    <a:lnTo>
                      <a:pt x="156" y="18"/>
                    </a:lnTo>
                    <a:lnTo>
                      <a:pt x="173" y="26"/>
                    </a:lnTo>
                    <a:lnTo>
                      <a:pt x="191" y="36"/>
                    </a:lnTo>
                    <a:lnTo>
                      <a:pt x="210" y="47"/>
                    </a:lnTo>
                    <a:lnTo>
                      <a:pt x="228" y="59"/>
                    </a:lnTo>
                    <a:lnTo>
                      <a:pt x="248" y="73"/>
                    </a:lnTo>
                    <a:lnTo>
                      <a:pt x="268" y="88"/>
                    </a:lnTo>
                    <a:lnTo>
                      <a:pt x="288" y="104"/>
                    </a:lnTo>
                    <a:lnTo>
                      <a:pt x="309" y="123"/>
                    </a:lnTo>
                    <a:lnTo>
                      <a:pt x="330" y="141"/>
                    </a:lnTo>
                    <a:lnTo>
                      <a:pt x="351" y="161"/>
                    </a:lnTo>
                    <a:lnTo>
                      <a:pt x="372" y="182"/>
                    </a:lnTo>
                    <a:lnTo>
                      <a:pt x="395" y="205"/>
                    </a:lnTo>
                    <a:lnTo>
                      <a:pt x="416" y="228"/>
                    </a:lnTo>
                    <a:lnTo>
                      <a:pt x="439" y="252"/>
                    </a:lnTo>
                    <a:lnTo>
                      <a:pt x="461" y="277"/>
                    </a:lnTo>
                    <a:lnTo>
                      <a:pt x="483" y="304"/>
                    </a:lnTo>
                    <a:lnTo>
                      <a:pt x="528" y="359"/>
                    </a:lnTo>
                    <a:lnTo>
                      <a:pt x="573" y="419"/>
                    </a:lnTo>
                    <a:lnTo>
                      <a:pt x="617" y="481"/>
                    </a:lnTo>
                    <a:lnTo>
                      <a:pt x="660" y="547"/>
                    </a:lnTo>
                    <a:lnTo>
                      <a:pt x="702" y="614"/>
                    </a:lnTo>
                    <a:lnTo>
                      <a:pt x="740" y="678"/>
                    </a:lnTo>
                    <a:lnTo>
                      <a:pt x="774" y="743"/>
                    </a:lnTo>
                    <a:lnTo>
                      <a:pt x="806" y="806"/>
                    </a:lnTo>
                    <a:lnTo>
                      <a:pt x="833" y="867"/>
                    </a:lnTo>
                    <a:lnTo>
                      <a:pt x="857" y="924"/>
                    </a:lnTo>
                    <a:lnTo>
                      <a:pt x="878" y="980"/>
                    </a:lnTo>
                    <a:lnTo>
                      <a:pt x="893" y="1033"/>
                    </a:lnTo>
                    <a:lnTo>
                      <a:pt x="906" y="1081"/>
                    </a:lnTo>
                    <a:lnTo>
                      <a:pt x="910" y="1105"/>
                    </a:lnTo>
                    <a:lnTo>
                      <a:pt x="914" y="1127"/>
                    </a:lnTo>
                    <a:lnTo>
                      <a:pt x="917" y="1148"/>
                    </a:lnTo>
                    <a:lnTo>
                      <a:pt x="918" y="1167"/>
                    </a:lnTo>
                    <a:lnTo>
                      <a:pt x="919" y="1187"/>
                    </a:lnTo>
                    <a:lnTo>
                      <a:pt x="918" y="1204"/>
                    </a:lnTo>
                    <a:lnTo>
                      <a:pt x="916" y="1220"/>
                    </a:lnTo>
                    <a:lnTo>
                      <a:pt x="913" y="1235"/>
                    </a:lnTo>
                    <a:lnTo>
                      <a:pt x="909" y="1249"/>
                    </a:lnTo>
                    <a:lnTo>
                      <a:pt x="904" y="1261"/>
                    </a:lnTo>
                    <a:lnTo>
                      <a:pt x="898" y="1273"/>
                    </a:lnTo>
                    <a:lnTo>
                      <a:pt x="890" y="1282"/>
                    </a:lnTo>
                    <a:lnTo>
                      <a:pt x="882" y="1290"/>
                    </a:lnTo>
                    <a:lnTo>
                      <a:pt x="872" y="1296"/>
                    </a:lnTo>
                    <a:lnTo>
                      <a:pt x="861" y="1301"/>
                    </a:lnTo>
                    <a:lnTo>
                      <a:pt x="850" y="1303"/>
                    </a:lnTo>
                    <a:lnTo>
                      <a:pt x="836" y="1304"/>
                    </a:lnTo>
                    <a:lnTo>
                      <a:pt x="823" y="1304"/>
                    </a:lnTo>
                    <a:lnTo>
                      <a:pt x="809" y="1302"/>
                    </a:lnTo>
                    <a:lnTo>
                      <a:pt x="794" y="1298"/>
                    </a:lnTo>
                    <a:lnTo>
                      <a:pt x="778" y="1293"/>
                    </a:lnTo>
                    <a:lnTo>
                      <a:pt x="761" y="1286"/>
                    </a:lnTo>
                    <a:lnTo>
                      <a:pt x="744" y="1278"/>
                    </a:lnTo>
                    <a:lnTo>
                      <a:pt x="726" y="1268"/>
                    </a:lnTo>
                    <a:lnTo>
                      <a:pt x="708" y="1257"/>
                    </a:lnTo>
                    <a:lnTo>
                      <a:pt x="689" y="1245"/>
                    </a:lnTo>
                    <a:lnTo>
                      <a:pt x="669" y="1231"/>
                    </a:lnTo>
                    <a:lnTo>
                      <a:pt x="650" y="1216"/>
                    </a:lnTo>
                    <a:lnTo>
                      <a:pt x="629" y="1200"/>
                    </a:lnTo>
                    <a:lnTo>
                      <a:pt x="609" y="1181"/>
                    </a:lnTo>
                    <a:lnTo>
                      <a:pt x="587" y="1163"/>
                    </a:lnTo>
                    <a:lnTo>
                      <a:pt x="566" y="1143"/>
                    </a:lnTo>
                    <a:lnTo>
                      <a:pt x="545" y="1122"/>
                    </a:lnTo>
                    <a:lnTo>
                      <a:pt x="523" y="1099"/>
                    </a:lnTo>
                    <a:lnTo>
                      <a:pt x="501" y="1076"/>
                    </a:lnTo>
                    <a:lnTo>
                      <a:pt x="479" y="1052"/>
                    </a:lnTo>
                    <a:lnTo>
                      <a:pt x="456" y="1027"/>
                    </a:lnTo>
                    <a:lnTo>
                      <a:pt x="434" y="1000"/>
                    </a:lnTo>
                    <a:lnTo>
                      <a:pt x="389" y="945"/>
                    </a:lnTo>
                    <a:lnTo>
                      <a:pt x="344" y="885"/>
                    </a:lnTo>
                    <a:lnTo>
                      <a:pt x="301" y="823"/>
                    </a:lnTo>
                    <a:lnTo>
                      <a:pt x="257" y="757"/>
                    </a:lnTo>
                    <a:close/>
                  </a:path>
                </a:pathLst>
              </a:custGeom>
              <a:noFill/>
              <a:ln w="12700" cmpd="sng">
                <a:solidFill>
                  <a:schemeClr val="accent2"/>
                </a:solidFill>
                <a:prstDash val="solid"/>
                <a:round/>
                <a:headEnd/>
                <a:tailEnd/>
              </a:ln>
            </p:spPr>
            <p:txBody>
              <a:bodyPr/>
              <a:lstStyle/>
              <a:p>
                <a:endParaRPr lang="es-AR"/>
              </a:p>
            </p:txBody>
          </p:sp>
          <p:sp>
            <p:nvSpPr>
              <p:cNvPr id="184" name="Freeform 163"/>
              <p:cNvSpPr>
                <a:spLocks/>
              </p:cNvSpPr>
              <p:nvPr/>
            </p:nvSpPr>
            <p:spPr bwMode="auto">
              <a:xfrm>
                <a:off x="738" y="2247"/>
                <a:ext cx="50" cy="79"/>
              </a:xfrm>
              <a:custGeom>
                <a:avLst/>
                <a:gdLst>
                  <a:gd name="T0" fmla="*/ 301 w 919"/>
                  <a:gd name="T1" fmla="*/ 481 h 1304"/>
                  <a:gd name="T2" fmla="*/ 389 w 919"/>
                  <a:gd name="T3" fmla="*/ 359 h 1304"/>
                  <a:gd name="T4" fmla="*/ 456 w 919"/>
                  <a:gd name="T5" fmla="*/ 277 h 1304"/>
                  <a:gd name="T6" fmla="*/ 501 w 919"/>
                  <a:gd name="T7" fmla="*/ 228 h 1304"/>
                  <a:gd name="T8" fmla="*/ 545 w 919"/>
                  <a:gd name="T9" fmla="*/ 182 h 1304"/>
                  <a:gd name="T10" fmla="*/ 587 w 919"/>
                  <a:gd name="T11" fmla="*/ 141 h 1304"/>
                  <a:gd name="T12" fmla="*/ 629 w 919"/>
                  <a:gd name="T13" fmla="*/ 104 h 1304"/>
                  <a:gd name="T14" fmla="*/ 669 w 919"/>
                  <a:gd name="T15" fmla="*/ 73 h 1304"/>
                  <a:gd name="T16" fmla="*/ 708 w 919"/>
                  <a:gd name="T17" fmla="*/ 47 h 1304"/>
                  <a:gd name="T18" fmla="*/ 744 w 919"/>
                  <a:gd name="T19" fmla="*/ 26 h 1304"/>
                  <a:gd name="T20" fmla="*/ 778 w 919"/>
                  <a:gd name="T21" fmla="*/ 11 h 1304"/>
                  <a:gd name="T22" fmla="*/ 809 w 919"/>
                  <a:gd name="T23" fmla="*/ 2 h 1304"/>
                  <a:gd name="T24" fmla="*/ 836 w 919"/>
                  <a:gd name="T25" fmla="*/ 0 h 1304"/>
                  <a:gd name="T26" fmla="*/ 861 w 919"/>
                  <a:gd name="T27" fmla="*/ 4 h 1304"/>
                  <a:gd name="T28" fmla="*/ 882 w 919"/>
                  <a:gd name="T29" fmla="*/ 14 h 1304"/>
                  <a:gd name="T30" fmla="*/ 898 w 919"/>
                  <a:gd name="T31" fmla="*/ 32 h 1304"/>
                  <a:gd name="T32" fmla="*/ 909 w 919"/>
                  <a:gd name="T33" fmla="*/ 55 h 1304"/>
                  <a:gd name="T34" fmla="*/ 916 w 919"/>
                  <a:gd name="T35" fmla="*/ 84 h 1304"/>
                  <a:gd name="T36" fmla="*/ 919 w 919"/>
                  <a:gd name="T37" fmla="*/ 118 h 1304"/>
                  <a:gd name="T38" fmla="*/ 917 w 919"/>
                  <a:gd name="T39" fmla="*/ 156 h 1304"/>
                  <a:gd name="T40" fmla="*/ 910 w 919"/>
                  <a:gd name="T41" fmla="*/ 200 h 1304"/>
                  <a:gd name="T42" fmla="*/ 893 w 919"/>
                  <a:gd name="T43" fmla="*/ 271 h 1304"/>
                  <a:gd name="T44" fmla="*/ 857 w 919"/>
                  <a:gd name="T45" fmla="*/ 380 h 1304"/>
                  <a:gd name="T46" fmla="*/ 806 w 919"/>
                  <a:gd name="T47" fmla="*/ 498 h 1304"/>
                  <a:gd name="T48" fmla="*/ 740 w 919"/>
                  <a:gd name="T49" fmla="*/ 626 h 1304"/>
                  <a:gd name="T50" fmla="*/ 660 w 919"/>
                  <a:gd name="T51" fmla="*/ 757 h 1304"/>
                  <a:gd name="T52" fmla="*/ 573 w 919"/>
                  <a:gd name="T53" fmla="*/ 885 h 1304"/>
                  <a:gd name="T54" fmla="*/ 483 w 919"/>
                  <a:gd name="T55" fmla="*/ 1000 h 1304"/>
                  <a:gd name="T56" fmla="*/ 439 w 919"/>
                  <a:gd name="T57" fmla="*/ 1052 h 1304"/>
                  <a:gd name="T58" fmla="*/ 395 w 919"/>
                  <a:gd name="T59" fmla="*/ 1099 h 1304"/>
                  <a:gd name="T60" fmla="*/ 351 w 919"/>
                  <a:gd name="T61" fmla="*/ 1143 h 1304"/>
                  <a:gd name="T62" fmla="*/ 309 w 919"/>
                  <a:gd name="T63" fmla="*/ 1181 h 1304"/>
                  <a:gd name="T64" fmla="*/ 268 w 919"/>
                  <a:gd name="T65" fmla="*/ 1216 h 1304"/>
                  <a:gd name="T66" fmla="*/ 228 w 919"/>
                  <a:gd name="T67" fmla="*/ 1245 h 1304"/>
                  <a:gd name="T68" fmla="*/ 191 w 919"/>
                  <a:gd name="T69" fmla="*/ 1268 h 1304"/>
                  <a:gd name="T70" fmla="*/ 156 w 919"/>
                  <a:gd name="T71" fmla="*/ 1286 h 1304"/>
                  <a:gd name="T72" fmla="*/ 124 w 919"/>
                  <a:gd name="T73" fmla="*/ 1298 h 1304"/>
                  <a:gd name="T74" fmla="*/ 95 w 919"/>
                  <a:gd name="T75" fmla="*/ 1304 h 1304"/>
                  <a:gd name="T76" fmla="*/ 68 w 919"/>
                  <a:gd name="T77" fmla="*/ 1303 h 1304"/>
                  <a:gd name="T78" fmla="*/ 45 w 919"/>
                  <a:gd name="T79" fmla="*/ 1296 h 1304"/>
                  <a:gd name="T80" fmla="*/ 28 w 919"/>
                  <a:gd name="T81" fmla="*/ 1282 h 1304"/>
                  <a:gd name="T82" fmla="*/ 13 w 919"/>
                  <a:gd name="T83" fmla="*/ 1261 h 1304"/>
                  <a:gd name="T84" fmla="*/ 4 w 919"/>
                  <a:gd name="T85" fmla="*/ 1235 h 1304"/>
                  <a:gd name="T86" fmla="*/ 0 w 919"/>
                  <a:gd name="T87" fmla="*/ 1204 h 1304"/>
                  <a:gd name="T88" fmla="*/ 0 w 919"/>
                  <a:gd name="T89" fmla="*/ 1167 h 1304"/>
                  <a:gd name="T90" fmla="*/ 4 w 919"/>
                  <a:gd name="T91" fmla="*/ 1127 h 1304"/>
                  <a:gd name="T92" fmla="*/ 12 w 919"/>
                  <a:gd name="T93" fmla="*/ 1081 h 1304"/>
                  <a:gd name="T94" fmla="*/ 40 w 919"/>
                  <a:gd name="T95" fmla="*/ 980 h 1304"/>
                  <a:gd name="T96" fmla="*/ 85 w 919"/>
                  <a:gd name="T97" fmla="*/ 867 h 1304"/>
                  <a:gd name="T98" fmla="*/ 143 w 919"/>
                  <a:gd name="T99" fmla="*/ 743 h 1304"/>
                  <a:gd name="T100" fmla="*/ 216 w 919"/>
                  <a:gd name="T101" fmla="*/ 614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547"/>
                    </a:moveTo>
                    <a:lnTo>
                      <a:pt x="301" y="481"/>
                    </a:lnTo>
                    <a:lnTo>
                      <a:pt x="344" y="419"/>
                    </a:lnTo>
                    <a:lnTo>
                      <a:pt x="389" y="359"/>
                    </a:lnTo>
                    <a:lnTo>
                      <a:pt x="434" y="304"/>
                    </a:lnTo>
                    <a:lnTo>
                      <a:pt x="456" y="277"/>
                    </a:lnTo>
                    <a:lnTo>
                      <a:pt x="479" y="252"/>
                    </a:lnTo>
                    <a:lnTo>
                      <a:pt x="501" y="228"/>
                    </a:lnTo>
                    <a:lnTo>
                      <a:pt x="523" y="205"/>
                    </a:lnTo>
                    <a:lnTo>
                      <a:pt x="545" y="182"/>
                    </a:lnTo>
                    <a:lnTo>
                      <a:pt x="566" y="161"/>
                    </a:lnTo>
                    <a:lnTo>
                      <a:pt x="587" y="141"/>
                    </a:lnTo>
                    <a:lnTo>
                      <a:pt x="609" y="123"/>
                    </a:lnTo>
                    <a:lnTo>
                      <a:pt x="629" y="104"/>
                    </a:lnTo>
                    <a:lnTo>
                      <a:pt x="650" y="88"/>
                    </a:lnTo>
                    <a:lnTo>
                      <a:pt x="669" y="73"/>
                    </a:lnTo>
                    <a:lnTo>
                      <a:pt x="689" y="59"/>
                    </a:lnTo>
                    <a:lnTo>
                      <a:pt x="708" y="47"/>
                    </a:lnTo>
                    <a:lnTo>
                      <a:pt x="726" y="36"/>
                    </a:lnTo>
                    <a:lnTo>
                      <a:pt x="744" y="26"/>
                    </a:lnTo>
                    <a:lnTo>
                      <a:pt x="761" y="18"/>
                    </a:lnTo>
                    <a:lnTo>
                      <a:pt x="778" y="11"/>
                    </a:lnTo>
                    <a:lnTo>
                      <a:pt x="794" y="6"/>
                    </a:lnTo>
                    <a:lnTo>
                      <a:pt x="809" y="2"/>
                    </a:lnTo>
                    <a:lnTo>
                      <a:pt x="823" y="0"/>
                    </a:lnTo>
                    <a:lnTo>
                      <a:pt x="836" y="0"/>
                    </a:lnTo>
                    <a:lnTo>
                      <a:pt x="850" y="1"/>
                    </a:lnTo>
                    <a:lnTo>
                      <a:pt x="861" y="4"/>
                    </a:lnTo>
                    <a:lnTo>
                      <a:pt x="872" y="8"/>
                    </a:lnTo>
                    <a:lnTo>
                      <a:pt x="882" y="14"/>
                    </a:lnTo>
                    <a:lnTo>
                      <a:pt x="890" y="22"/>
                    </a:lnTo>
                    <a:lnTo>
                      <a:pt x="898" y="32"/>
                    </a:lnTo>
                    <a:lnTo>
                      <a:pt x="904" y="43"/>
                    </a:lnTo>
                    <a:lnTo>
                      <a:pt x="909" y="55"/>
                    </a:lnTo>
                    <a:lnTo>
                      <a:pt x="913" y="69"/>
                    </a:lnTo>
                    <a:lnTo>
                      <a:pt x="916" y="84"/>
                    </a:lnTo>
                    <a:lnTo>
                      <a:pt x="918" y="100"/>
                    </a:lnTo>
                    <a:lnTo>
                      <a:pt x="919" y="118"/>
                    </a:lnTo>
                    <a:lnTo>
                      <a:pt x="918" y="137"/>
                    </a:lnTo>
                    <a:lnTo>
                      <a:pt x="917" y="156"/>
                    </a:lnTo>
                    <a:lnTo>
                      <a:pt x="914" y="177"/>
                    </a:lnTo>
                    <a:lnTo>
                      <a:pt x="910" y="200"/>
                    </a:lnTo>
                    <a:lnTo>
                      <a:pt x="906" y="223"/>
                    </a:lnTo>
                    <a:lnTo>
                      <a:pt x="893" y="271"/>
                    </a:lnTo>
                    <a:lnTo>
                      <a:pt x="878" y="324"/>
                    </a:lnTo>
                    <a:lnTo>
                      <a:pt x="857" y="380"/>
                    </a:lnTo>
                    <a:lnTo>
                      <a:pt x="833" y="438"/>
                    </a:lnTo>
                    <a:lnTo>
                      <a:pt x="806" y="498"/>
                    </a:lnTo>
                    <a:lnTo>
                      <a:pt x="774" y="561"/>
                    </a:lnTo>
                    <a:lnTo>
                      <a:pt x="740" y="626"/>
                    </a:lnTo>
                    <a:lnTo>
                      <a:pt x="702" y="692"/>
                    </a:lnTo>
                    <a:lnTo>
                      <a:pt x="660" y="757"/>
                    </a:lnTo>
                    <a:lnTo>
                      <a:pt x="617" y="823"/>
                    </a:lnTo>
                    <a:lnTo>
                      <a:pt x="573" y="885"/>
                    </a:lnTo>
                    <a:lnTo>
                      <a:pt x="528" y="945"/>
                    </a:lnTo>
                    <a:lnTo>
                      <a:pt x="483" y="1000"/>
                    </a:lnTo>
                    <a:lnTo>
                      <a:pt x="461" y="1027"/>
                    </a:lnTo>
                    <a:lnTo>
                      <a:pt x="439" y="1052"/>
                    </a:lnTo>
                    <a:lnTo>
                      <a:pt x="416" y="1076"/>
                    </a:lnTo>
                    <a:lnTo>
                      <a:pt x="395" y="1099"/>
                    </a:lnTo>
                    <a:lnTo>
                      <a:pt x="372" y="1122"/>
                    </a:lnTo>
                    <a:lnTo>
                      <a:pt x="351" y="1143"/>
                    </a:lnTo>
                    <a:lnTo>
                      <a:pt x="330" y="1163"/>
                    </a:lnTo>
                    <a:lnTo>
                      <a:pt x="309" y="1181"/>
                    </a:lnTo>
                    <a:lnTo>
                      <a:pt x="288" y="1200"/>
                    </a:lnTo>
                    <a:lnTo>
                      <a:pt x="268" y="1216"/>
                    </a:lnTo>
                    <a:lnTo>
                      <a:pt x="248" y="1231"/>
                    </a:lnTo>
                    <a:lnTo>
                      <a:pt x="228" y="1245"/>
                    </a:lnTo>
                    <a:lnTo>
                      <a:pt x="210" y="1257"/>
                    </a:lnTo>
                    <a:lnTo>
                      <a:pt x="191" y="1268"/>
                    </a:lnTo>
                    <a:lnTo>
                      <a:pt x="173" y="1278"/>
                    </a:lnTo>
                    <a:lnTo>
                      <a:pt x="156" y="1286"/>
                    </a:lnTo>
                    <a:lnTo>
                      <a:pt x="140" y="1293"/>
                    </a:lnTo>
                    <a:lnTo>
                      <a:pt x="124" y="1298"/>
                    </a:lnTo>
                    <a:lnTo>
                      <a:pt x="108" y="1302"/>
                    </a:lnTo>
                    <a:lnTo>
                      <a:pt x="95" y="1304"/>
                    </a:lnTo>
                    <a:lnTo>
                      <a:pt x="81" y="1304"/>
                    </a:lnTo>
                    <a:lnTo>
                      <a:pt x="68" y="1303"/>
                    </a:lnTo>
                    <a:lnTo>
                      <a:pt x="57" y="1301"/>
                    </a:lnTo>
                    <a:lnTo>
                      <a:pt x="45" y="1296"/>
                    </a:lnTo>
                    <a:lnTo>
                      <a:pt x="35" y="1290"/>
                    </a:lnTo>
                    <a:lnTo>
                      <a:pt x="28" y="1282"/>
                    </a:lnTo>
                    <a:lnTo>
                      <a:pt x="20" y="1273"/>
                    </a:lnTo>
                    <a:lnTo>
                      <a:pt x="13" y="1261"/>
                    </a:lnTo>
                    <a:lnTo>
                      <a:pt x="9" y="1249"/>
                    </a:lnTo>
                    <a:lnTo>
                      <a:pt x="4" y="1235"/>
                    </a:lnTo>
                    <a:lnTo>
                      <a:pt x="2" y="1220"/>
                    </a:lnTo>
                    <a:lnTo>
                      <a:pt x="0" y="1204"/>
                    </a:lnTo>
                    <a:lnTo>
                      <a:pt x="0" y="1187"/>
                    </a:lnTo>
                    <a:lnTo>
                      <a:pt x="0" y="1167"/>
                    </a:lnTo>
                    <a:lnTo>
                      <a:pt x="1" y="1148"/>
                    </a:lnTo>
                    <a:lnTo>
                      <a:pt x="4" y="1127"/>
                    </a:lnTo>
                    <a:lnTo>
                      <a:pt x="7" y="1105"/>
                    </a:lnTo>
                    <a:lnTo>
                      <a:pt x="12" y="1081"/>
                    </a:lnTo>
                    <a:lnTo>
                      <a:pt x="24" y="1033"/>
                    </a:lnTo>
                    <a:lnTo>
                      <a:pt x="40" y="980"/>
                    </a:lnTo>
                    <a:lnTo>
                      <a:pt x="60" y="924"/>
                    </a:lnTo>
                    <a:lnTo>
                      <a:pt x="85" y="867"/>
                    </a:lnTo>
                    <a:lnTo>
                      <a:pt x="113" y="806"/>
                    </a:lnTo>
                    <a:lnTo>
                      <a:pt x="143" y="743"/>
                    </a:lnTo>
                    <a:lnTo>
                      <a:pt x="178" y="678"/>
                    </a:lnTo>
                    <a:lnTo>
                      <a:pt x="216" y="614"/>
                    </a:lnTo>
                    <a:lnTo>
                      <a:pt x="257" y="547"/>
                    </a:lnTo>
                    <a:close/>
                  </a:path>
                </a:pathLst>
              </a:custGeom>
              <a:noFill/>
              <a:ln w="12700" cmpd="sng">
                <a:solidFill>
                  <a:schemeClr val="accent2"/>
                </a:solidFill>
                <a:prstDash val="solid"/>
                <a:round/>
                <a:headEnd/>
                <a:tailEnd/>
              </a:ln>
            </p:spPr>
            <p:txBody>
              <a:bodyPr/>
              <a:lstStyle/>
              <a:p>
                <a:endParaRPr lang="es-AR"/>
              </a:p>
            </p:txBody>
          </p:sp>
        </p:grpSp>
        <p:grpSp>
          <p:nvGrpSpPr>
            <p:cNvPr id="160" name="Group 164"/>
            <p:cNvGrpSpPr>
              <a:grpSpLocks/>
            </p:cNvGrpSpPr>
            <p:nvPr/>
          </p:nvGrpSpPr>
          <p:grpSpPr bwMode="auto">
            <a:xfrm>
              <a:off x="437" y="1828"/>
              <a:ext cx="1130" cy="683"/>
              <a:chOff x="465" y="1842"/>
              <a:chExt cx="1344" cy="795"/>
            </a:xfrm>
          </p:grpSpPr>
          <p:grpSp>
            <p:nvGrpSpPr>
              <p:cNvPr id="170" name="Group 165"/>
              <p:cNvGrpSpPr>
                <a:grpSpLocks/>
              </p:cNvGrpSpPr>
              <p:nvPr/>
            </p:nvGrpSpPr>
            <p:grpSpPr bwMode="auto">
              <a:xfrm>
                <a:off x="1689" y="1842"/>
                <a:ext cx="120" cy="99"/>
                <a:chOff x="1689" y="1842"/>
                <a:chExt cx="96" cy="79"/>
              </a:xfrm>
            </p:grpSpPr>
            <p:sp>
              <p:nvSpPr>
                <p:cNvPr id="179" name="Oval 166"/>
                <p:cNvSpPr>
                  <a:spLocks noChangeArrowheads="1"/>
                </p:cNvSpPr>
                <p:nvPr/>
              </p:nvSpPr>
              <p:spPr bwMode="auto">
                <a:xfrm>
                  <a:off x="1689" y="1870"/>
                  <a:ext cx="96" cy="23"/>
                </a:xfrm>
                <a:prstGeom prst="ellipse">
                  <a:avLst/>
                </a:prstGeom>
                <a:noFill/>
                <a:ln w="12700">
                  <a:solidFill>
                    <a:srgbClr val="CC3300"/>
                  </a:solidFill>
                  <a:round/>
                  <a:headEnd/>
                  <a:tailEnd/>
                </a:ln>
              </p:spPr>
              <p:txBody>
                <a:bodyPr/>
                <a:lstStyle/>
                <a:p>
                  <a:endParaRPr lang="es-AR"/>
                </a:p>
              </p:txBody>
            </p:sp>
            <p:sp>
              <p:nvSpPr>
                <p:cNvPr id="180" name="Freeform 167"/>
                <p:cNvSpPr>
                  <a:spLocks/>
                </p:cNvSpPr>
                <p:nvPr/>
              </p:nvSpPr>
              <p:spPr bwMode="auto">
                <a:xfrm>
                  <a:off x="1712" y="1842"/>
                  <a:ext cx="50" cy="79"/>
                </a:xfrm>
                <a:custGeom>
                  <a:avLst/>
                  <a:gdLst>
                    <a:gd name="T0" fmla="*/ 216 w 919"/>
                    <a:gd name="T1" fmla="*/ 692 h 1304"/>
                    <a:gd name="T2" fmla="*/ 143 w 919"/>
                    <a:gd name="T3" fmla="*/ 561 h 1304"/>
                    <a:gd name="T4" fmla="*/ 85 w 919"/>
                    <a:gd name="T5" fmla="*/ 438 h 1304"/>
                    <a:gd name="T6" fmla="*/ 40 w 919"/>
                    <a:gd name="T7" fmla="*/ 324 h 1304"/>
                    <a:gd name="T8" fmla="*/ 12 w 919"/>
                    <a:gd name="T9" fmla="*/ 223 h 1304"/>
                    <a:gd name="T10" fmla="*/ 4 w 919"/>
                    <a:gd name="T11" fmla="*/ 177 h 1304"/>
                    <a:gd name="T12" fmla="*/ 0 w 919"/>
                    <a:gd name="T13" fmla="*/ 137 h 1304"/>
                    <a:gd name="T14" fmla="*/ 0 w 919"/>
                    <a:gd name="T15" fmla="*/ 100 h 1304"/>
                    <a:gd name="T16" fmla="*/ 4 w 919"/>
                    <a:gd name="T17" fmla="*/ 69 h 1304"/>
                    <a:gd name="T18" fmla="*/ 13 w 919"/>
                    <a:gd name="T19" fmla="*/ 43 h 1304"/>
                    <a:gd name="T20" fmla="*/ 28 w 919"/>
                    <a:gd name="T21" fmla="*/ 22 h 1304"/>
                    <a:gd name="T22" fmla="*/ 45 w 919"/>
                    <a:gd name="T23" fmla="*/ 8 h 1304"/>
                    <a:gd name="T24" fmla="*/ 68 w 919"/>
                    <a:gd name="T25" fmla="*/ 1 h 1304"/>
                    <a:gd name="T26" fmla="*/ 95 w 919"/>
                    <a:gd name="T27" fmla="*/ 0 h 1304"/>
                    <a:gd name="T28" fmla="*/ 124 w 919"/>
                    <a:gd name="T29" fmla="*/ 6 h 1304"/>
                    <a:gd name="T30" fmla="*/ 156 w 919"/>
                    <a:gd name="T31" fmla="*/ 18 h 1304"/>
                    <a:gd name="T32" fmla="*/ 191 w 919"/>
                    <a:gd name="T33" fmla="*/ 36 h 1304"/>
                    <a:gd name="T34" fmla="*/ 228 w 919"/>
                    <a:gd name="T35" fmla="*/ 59 h 1304"/>
                    <a:gd name="T36" fmla="*/ 268 w 919"/>
                    <a:gd name="T37" fmla="*/ 88 h 1304"/>
                    <a:gd name="T38" fmla="*/ 309 w 919"/>
                    <a:gd name="T39" fmla="*/ 123 h 1304"/>
                    <a:gd name="T40" fmla="*/ 351 w 919"/>
                    <a:gd name="T41" fmla="*/ 161 h 1304"/>
                    <a:gd name="T42" fmla="*/ 395 w 919"/>
                    <a:gd name="T43" fmla="*/ 205 h 1304"/>
                    <a:gd name="T44" fmla="*/ 439 w 919"/>
                    <a:gd name="T45" fmla="*/ 252 h 1304"/>
                    <a:gd name="T46" fmla="*/ 483 w 919"/>
                    <a:gd name="T47" fmla="*/ 304 h 1304"/>
                    <a:gd name="T48" fmla="*/ 573 w 919"/>
                    <a:gd name="T49" fmla="*/ 419 h 1304"/>
                    <a:gd name="T50" fmla="*/ 660 w 919"/>
                    <a:gd name="T51" fmla="*/ 547 h 1304"/>
                    <a:gd name="T52" fmla="*/ 740 w 919"/>
                    <a:gd name="T53" fmla="*/ 678 h 1304"/>
                    <a:gd name="T54" fmla="*/ 806 w 919"/>
                    <a:gd name="T55" fmla="*/ 806 h 1304"/>
                    <a:gd name="T56" fmla="*/ 857 w 919"/>
                    <a:gd name="T57" fmla="*/ 924 h 1304"/>
                    <a:gd name="T58" fmla="*/ 893 w 919"/>
                    <a:gd name="T59" fmla="*/ 1033 h 1304"/>
                    <a:gd name="T60" fmla="*/ 910 w 919"/>
                    <a:gd name="T61" fmla="*/ 1105 h 1304"/>
                    <a:gd name="T62" fmla="*/ 917 w 919"/>
                    <a:gd name="T63" fmla="*/ 1148 h 1304"/>
                    <a:gd name="T64" fmla="*/ 919 w 919"/>
                    <a:gd name="T65" fmla="*/ 1187 h 1304"/>
                    <a:gd name="T66" fmla="*/ 916 w 919"/>
                    <a:gd name="T67" fmla="*/ 1220 h 1304"/>
                    <a:gd name="T68" fmla="*/ 909 w 919"/>
                    <a:gd name="T69" fmla="*/ 1249 h 1304"/>
                    <a:gd name="T70" fmla="*/ 898 w 919"/>
                    <a:gd name="T71" fmla="*/ 1273 h 1304"/>
                    <a:gd name="T72" fmla="*/ 882 w 919"/>
                    <a:gd name="T73" fmla="*/ 1290 h 1304"/>
                    <a:gd name="T74" fmla="*/ 861 w 919"/>
                    <a:gd name="T75" fmla="*/ 1301 h 1304"/>
                    <a:gd name="T76" fmla="*/ 836 w 919"/>
                    <a:gd name="T77" fmla="*/ 1304 h 1304"/>
                    <a:gd name="T78" fmla="*/ 809 w 919"/>
                    <a:gd name="T79" fmla="*/ 1302 h 1304"/>
                    <a:gd name="T80" fmla="*/ 778 w 919"/>
                    <a:gd name="T81" fmla="*/ 1293 h 1304"/>
                    <a:gd name="T82" fmla="*/ 744 w 919"/>
                    <a:gd name="T83" fmla="*/ 1278 h 1304"/>
                    <a:gd name="T84" fmla="*/ 708 w 919"/>
                    <a:gd name="T85" fmla="*/ 1257 h 1304"/>
                    <a:gd name="T86" fmla="*/ 669 w 919"/>
                    <a:gd name="T87" fmla="*/ 1231 h 1304"/>
                    <a:gd name="T88" fmla="*/ 629 w 919"/>
                    <a:gd name="T89" fmla="*/ 1200 h 1304"/>
                    <a:gd name="T90" fmla="*/ 587 w 919"/>
                    <a:gd name="T91" fmla="*/ 1163 h 1304"/>
                    <a:gd name="T92" fmla="*/ 545 w 919"/>
                    <a:gd name="T93" fmla="*/ 1122 h 1304"/>
                    <a:gd name="T94" fmla="*/ 501 w 919"/>
                    <a:gd name="T95" fmla="*/ 1076 h 1304"/>
                    <a:gd name="T96" fmla="*/ 456 w 919"/>
                    <a:gd name="T97" fmla="*/ 1027 h 1304"/>
                    <a:gd name="T98" fmla="*/ 389 w 919"/>
                    <a:gd name="T99" fmla="*/ 945 h 1304"/>
                    <a:gd name="T100" fmla="*/ 301 w 919"/>
                    <a:gd name="T101" fmla="*/ 823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757"/>
                      </a:moveTo>
                      <a:lnTo>
                        <a:pt x="216" y="692"/>
                      </a:lnTo>
                      <a:lnTo>
                        <a:pt x="178" y="626"/>
                      </a:lnTo>
                      <a:lnTo>
                        <a:pt x="143" y="561"/>
                      </a:lnTo>
                      <a:lnTo>
                        <a:pt x="113" y="498"/>
                      </a:lnTo>
                      <a:lnTo>
                        <a:pt x="85" y="438"/>
                      </a:lnTo>
                      <a:lnTo>
                        <a:pt x="60" y="380"/>
                      </a:lnTo>
                      <a:lnTo>
                        <a:pt x="40" y="324"/>
                      </a:lnTo>
                      <a:lnTo>
                        <a:pt x="24" y="271"/>
                      </a:lnTo>
                      <a:lnTo>
                        <a:pt x="12" y="223"/>
                      </a:lnTo>
                      <a:lnTo>
                        <a:pt x="7" y="200"/>
                      </a:lnTo>
                      <a:lnTo>
                        <a:pt x="4" y="177"/>
                      </a:lnTo>
                      <a:lnTo>
                        <a:pt x="1" y="156"/>
                      </a:lnTo>
                      <a:lnTo>
                        <a:pt x="0" y="137"/>
                      </a:lnTo>
                      <a:lnTo>
                        <a:pt x="0" y="118"/>
                      </a:lnTo>
                      <a:lnTo>
                        <a:pt x="0" y="100"/>
                      </a:lnTo>
                      <a:lnTo>
                        <a:pt x="2" y="84"/>
                      </a:lnTo>
                      <a:lnTo>
                        <a:pt x="4" y="69"/>
                      </a:lnTo>
                      <a:lnTo>
                        <a:pt x="9" y="55"/>
                      </a:lnTo>
                      <a:lnTo>
                        <a:pt x="13" y="43"/>
                      </a:lnTo>
                      <a:lnTo>
                        <a:pt x="20" y="32"/>
                      </a:lnTo>
                      <a:lnTo>
                        <a:pt x="28" y="22"/>
                      </a:lnTo>
                      <a:lnTo>
                        <a:pt x="35" y="14"/>
                      </a:lnTo>
                      <a:lnTo>
                        <a:pt x="45" y="8"/>
                      </a:lnTo>
                      <a:lnTo>
                        <a:pt x="57" y="4"/>
                      </a:lnTo>
                      <a:lnTo>
                        <a:pt x="68" y="1"/>
                      </a:lnTo>
                      <a:lnTo>
                        <a:pt x="81" y="0"/>
                      </a:lnTo>
                      <a:lnTo>
                        <a:pt x="95" y="0"/>
                      </a:lnTo>
                      <a:lnTo>
                        <a:pt x="108" y="2"/>
                      </a:lnTo>
                      <a:lnTo>
                        <a:pt x="124" y="6"/>
                      </a:lnTo>
                      <a:lnTo>
                        <a:pt x="140" y="11"/>
                      </a:lnTo>
                      <a:lnTo>
                        <a:pt x="156" y="18"/>
                      </a:lnTo>
                      <a:lnTo>
                        <a:pt x="173" y="26"/>
                      </a:lnTo>
                      <a:lnTo>
                        <a:pt x="191" y="36"/>
                      </a:lnTo>
                      <a:lnTo>
                        <a:pt x="210" y="47"/>
                      </a:lnTo>
                      <a:lnTo>
                        <a:pt x="228" y="59"/>
                      </a:lnTo>
                      <a:lnTo>
                        <a:pt x="248" y="73"/>
                      </a:lnTo>
                      <a:lnTo>
                        <a:pt x="268" y="88"/>
                      </a:lnTo>
                      <a:lnTo>
                        <a:pt x="288" y="104"/>
                      </a:lnTo>
                      <a:lnTo>
                        <a:pt x="309" y="123"/>
                      </a:lnTo>
                      <a:lnTo>
                        <a:pt x="330" y="141"/>
                      </a:lnTo>
                      <a:lnTo>
                        <a:pt x="351" y="161"/>
                      </a:lnTo>
                      <a:lnTo>
                        <a:pt x="372" y="182"/>
                      </a:lnTo>
                      <a:lnTo>
                        <a:pt x="395" y="205"/>
                      </a:lnTo>
                      <a:lnTo>
                        <a:pt x="416" y="228"/>
                      </a:lnTo>
                      <a:lnTo>
                        <a:pt x="439" y="252"/>
                      </a:lnTo>
                      <a:lnTo>
                        <a:pt x="461" y="277"/>
                      </a:lnTo>
                      <a:lnTo>
                        <a:pt x="483" y="304"/>
                      </a:lnTo>
                      <a:lnTo>
                        <a:pt x="528" y="359"/>
                      </a:lnTo>
                      <a:lnTo>
                        <a:pt x="573" y="419"/>
                      </a:lnTo>
                      <a:lnTo>
                        <a:pt x="617" y="481"/>
                      </a:lnTo>
                      <a:lnTo>
                        <a:pt x="660" y="547"/>
                      </a:lnTo>
                      <a:lnTo>
                        <a:pt x="702" y="614"/>
                      </a:lnTo>
                      <a:lnTo>
                        <a:pt x="740" y="678"/>
                      </a:lnTo>
                      <a:lnTo>
                        <a:pt x="774" y="743"/>
                      </a:lnTo>
                      <a:lnTo>
                        <a:pt x="806" y="806"/>
                      </a:lnTo>
                      <a:lnTo>
                        <a:pt x="833" y="867"/>
                      </a:lnTo>
                      <a:lnTo>
                        <a:pt x="857" y="924"/>
                      </a:lnTo>
                      <a:lnTo>
                        <a:pt x="878" y="980"/>
                      </a:lnTo>
                      <a:lnTo>
                        <a:pt x="893" y="1033"/>
                      </a:lnTo>
                      <a:lnTo>
                        <a:pt x="906" y="1081"/>
                      </a:lnTo>
                      <a:lnTo>
                        <a:pt x="910" y="1105"/>
                      </a:lnTo>
                      <a:lnTo>
                        <a:pt x="914" y="1127"/>
                      </a:lnTo>
                      <a:lnTo>
                        <a:pt x="917" y="1148"/>
                      </a:lnTo>
                      <a:lnTo>
                        <a:pt x="918" y="1167"/>
                      </a:lnTo>
                      <a:lnTo>
                        <a:pt x="919" y="1187"/>
                      </a:lnTo>
                      <a:lnTo>
                        <a:pt x="918" y="1204"/>
                      </a:lnTo>
                      <a:lnTo>
                        <a:pt x="916" y="1220"/>
                      </a:lnTo>
                      <a:lnTo>
                        <a:pt x="913" y="1235"/>
                      </a:lnTo>
                      <a:lnTo>
                        <a:pt x="909" y="1249"/>
                      </a:lnTo>
                      <a:lnTo>
                        <a:pt x="904" y="1261"/>
                      </a:lnTo>
                      <a:lnTo>
                        <a:pt x="898" y="1273"/>
                      </a:lnTo>
                      <a:lnTo>
                        <a:pt x="890" y="1282"/>
                      </a:lnTo>
                      <a:lnTo>
                        <a:pt x="882" y="1290"/>
                      </a:lnTo>
                      <a:lnTo>
                        <a:pt x="872" y="1296"/>
                      </a:lnTo>
                      <a:lnTo>
                        <a:pt x="861" y="1301"/>
                      </a:lnTo>
                      <a:lnTo>
                        <a:pt x="850" y="1303"/>
                      </a:lnTo>
                      <a:lnTo>
                        <a:pt x="836" y="1304"/>
                      </a:lnTo>
                      <a:lnTo>
                        <a:pt x="823" y="1304"/>
                      </a:lnTo>
                      <a:lnTo>
                        <a:pt x="809" y="1302"/>
                      </a:lnTo>
                      <a:lnTo>
                        <a:pt x="794" y="1298"/>
                      </a:lnTo>
                      <a:lnTo>
                        <a:pt x="778" y="1293"/>
                      </a:lnTo>
                      <a:lnTo>
                        <a:pt x="761" y="1286"/>
                      </a:lnTo>
                      <a:lnTo>
                        <a:pt x="744" y="1278"/>
                      </a:lnTo>
                      <a:lnTo>
                        <a:pt x="726" y="1268"/>
                      </a:lnTo>
                      <a:lnTo>
                        <a:pt x="708" y="1257"/>
                      </a:lnTo>
                      <a:lnTo>
                        <a:pt x="689" y="1245"/>
                      </a:lnTo>
                      <a:lnTo>
                        <a:pt x="669" y="1231"/>
                      </a:lnTo>
                      <a:lnTo>
                        <a:pt x="650" y="1216"/>
                      </a:lnTo>
                      <a:lnTo>
                        <a:pt x="629" y="1200"/>
                      </a:lnTo>
                      <a:lnTo>
                        <a:pt x="609" y="1181"/>
                      </a:lnTo>
                      <a:lnTo>
                        <a:pt x="587" y="1163"/>
                      </a:lnTo>
                      <a:lnTo>
                        <a:pt x="566" y="1143"/>
                      </a:lnTo>
                      <a:lnTo>
                        <a:pt x="545" y="1122"/>
                      </a:lnTo>
                      <a:lnTo>
                        <a:pt x="523" y="1099"/>
                      </a:lnTo>
                      <a:lnTo>
                        <a:pt x="501" y="1076"/>
                      </a:lnTo>
                      <a:lnTo>
                        <a:pt x="479" y="1052"/>
                      </a:lnTo>
                      <a:lnTo>
                        <a:pt x="456" y="1027"/>
                      </a:lnTo>
                      <a:lnTo>
                        <a:pt x="434" y="1000"/>
                      </a:lnTo>
                      <a:lnTo>
                        <a:pt x="389" y="945"/>
                      </a:lnTo>
                      <a:lnTo>
                        <a:pt x="344" y="885"/>
                      </a:lnTo>
                      <a:lnTo>
                        <a:pt x="301" y="823"/>
                      </a:lnTo>
                      <a:lnTo>
                        <a:pt x="257" y="757"/>
                      </a:lnTo>
                      <a:close/>
                    </a:path>
                  </a:pathLst>
                </a:custGeom>
                <a:noFill/>
                <a:ln w="12700" cmpd="sng">
                  <a:solidFill>
                    <a:srgbClr val="CC3300"/>
                  </a:solidFill>
                  <a:prstDash val="solid"/>
                  <a:round/>
                  <a:headEnd/>
                  <a:tailEnd/>
                </a:ln>
              </p:spPr>
              <p:txBody>
                <a:bodyPr/>
                <a:lstStyle/>
                <a:p>
                  <a:endParaRPr lang="es-AR"/>
                </a:p>
              </p:txBody>
            </p:sp>
            <p:sp>
              <p:nvSpPr>
                <p:cNvPr id="181" name="Freeform 168"/>
                <p:cNvSpPr>
                  <a:spLocks/>
                </p:cNvSpPr>
                <p:nvPr/>
              </p:nvSpPr>
              <p:spPr bwMode="auto">
                <a:xfrm>
                  <a:off x="1712" y="1842"/>
                  <a:ext cx="50" cy="79"/>
                </a:xfrm>
                <a:custGeom>
                  <a:avLst/>
                  <a:gdLst>
                    <a:gd name="T0" fmla="*/ 301 w 919"/>
                    <a:gd name="T1" fmla="*/ 481 h 1304"/>
                    <a:gd name="T2" fmla="*/ 389 w 919"/>
                    <a:gd name="T3" fmla="*/ 359 h 1304"/>
                    <a:gd name="T4" fmla="*/ 456 w 919"/>
                    <a:gd name="T5" fmla="*/ 277 h 1304"/>
                    <a:gd name="T6" fmla="*/ 501 w 919"/>
                    <a:gd name="T7" fmla="*/ 228 h 1304"/>
                    <a:gd name="T8" fmla="*/ 545 w 919"/>
                    <a:gd name="T9" fmla="*/ 182 h 1304"/>
                    <a:gd name="T10" fmla="*/ 587 w 919"/>
                    <a:gd name="T11" fmla="*/ 141 h 1304"/>
                    <a:gd name="T12" fmla="*/ 629 w 919"/>
                    <a:gd name="T13" fmla="*/ 104 h 1304"/>
                    <a:gd name="T14" fmla="*/ 669 w 919"/>
                    <a:gd name="T15" fmla="*/ 73 h 1304"/>
                    <a:gd name="T16" fmla="*/ 708 w 919"/>
                    <a:gd name="T17" fmla="*/ 47 h 1304"/>
                    <a:gd name="T18" fmla="*/ 744 w 919"/>
                    <a:gd name="T19" fmla="*/ 26 h 1304"/>
                    <a:gd name="T20" fmla="*/ 778 w 919"/>
                    <a:gd name="T21" fmla="*/ 11 h 1304"/>
                    <a:gd name="T22" fmla="*/ 809 w 919"/>
                    <a:gd name="T23" fmla="*/ 2 h 1304"/>
                    <a:gd name="T24" fmla="*/ 836 w 919"/>
                    <a:gd name="T25" fmla="*/ 0 h 1304"/>
                    <a:gd name="T26" fmla="*/ 861 w 919"/>
                    <a:gd name="T27" fmla="*/ 4 h 1304"/>
                    <a:gd name="T28" fmla="*/ 882 w 919"/>
                    <a:gd name="T29" fmla="*/ 14 h 1304"/>
                    <a:gd name="T30" fmla="*/ 898 w 919"/>
                    <a:gd name="T31" fmla="*/ 32 h 1304"/>
                    <a:gd name="T32" fmla="*/ 909 w 919"/>
                    <a:gd name="T33" fmla="*/ 55 h 1304"/>
                    <a:gd name="T34" fmla="*/ 916 w 919"/>
                    <a:gd name="T35" fmla="*/ 84 h 1304"/>
                    <a:gd name="T36" fmla="*/ 919 w 919"/>
                    <a:gd name="T37" fmla="*/ 118 h 1304"/>
                    <a:gd name="T38" fmla="*/ 917 w 919"/>
                    <a:gd name="T39" fmla="*/ 156 h 1304"/>
                    <a:gd name="T40" fmla="*/ 910 w 919"/>
                    <a:gd name="T41" fmla="*/ 200 h 1304"/>
                    <a:gd name="T42" fmla="*/ 893 w 919"/>
                    <a:gd name="T43" fmla="*/ 271 h 1304"/>
                    <a:gd name="T44" fmla="*/ 857 w 919"/>
                    <a:gd name="T45" fmla="*/ 380 h 1304"/>
                    <a:gd name="T46" fmla="*/ 806 w 919"/>
                    <a:gd name="T47" fmla="*/ 498 h 1304"/>
                    <a:gd name="T48" fmla="*/ 740 w 919"/>
                    <a:gd name="T49" fmla="*/ 626 h 1304"/>
                    <a:gd name="T50" fmla="*/ 660 w 919"/>
                    <a:gd name="T51" fmla="*/ 757 h 1304"/>
                    <a:gd name="T52" fmla="*/ 573 w 919"/>
                    <a:gd name="T53" fmla="*/ 885 h 1304"/>
                    <a:gd name="T54" fmla="*/ 483 w 919"/>
                    <a:gd name="T55" fmla="*/ 1000 h 1304"/>
                    <a:gd name="T56" fmla="*/ 439 w 919"/>
                    <a:gd name="T57" fmla="*/ 1052 h 1304"/>
                    <a:gd name="T58" fmla="*/ 395 w 919"/>
                    <a:gd name="T59" fmla="*/ 1099 h 1304"/>
                    <a:gd name="T60" fmla="*/ 351 w 919"/>
                    <a:gd name="T61" fmla="*/ 1143 h 1304"/>
                    <a:gd name="T62" fmla="*/ 309 w 919"/>
                    <a:gd name="T63" fmla="*/ 1181 h 1304"/>
                    <a:gd name="T64" fmla="*/ 268 w 919"/>
                    <a:gd name="T65" fmla="*/ 1216 h 1304"/>
                    <a:gd name="T66" fmla="*/ 228 w 919"/>
                    <a:gd name="T67" fmla="*/ 1245 h 1304"/>
                    <a:gd name="T68" fmla="*/ 191 w 919"/>
                    <a:gd name="T69" fmla="*/ 1268 h 1304"/>
                    <a:gd name="T70" fmla="*/ 156 w 919"/>
                    <a:gd name="T71" fmla="*/ 1286 h 1304"/>
                    <a:gd name="T72" fmla="*/ 124 w 919"/>
                    <a:gd name="T73" fmla="*/ 1298 h 1304"/>
                    <a:gd name="T74" fmla="*/ 95 w 919"/>
                    <a:gd name="T75" fmla="*/ 1304 h 1304"/>
                    <a:gd name="T76" fmla="*/ 68 w 919"/>
                    <a:gd name="T77" fmla="*/ 1303 h 1304"/>
                    <a:gd name="T78" fmla="*/ 45 w 919"/>
                    <a:gd name="T79" fmla="*/ 1296 h 1304"/>
                    <a:gd name="T80" fmla="*/ 28 w 919"/>
                    <a:gd name="T81" fmla="*/ 1282 h 1304"/>
                    <a:gd name="T82" fmla="*/ 13 w 919"/>
                    <a:gd name="T83" fmla="*/ 1261 h 1304"/>
                    <a:gd name="T84" fmla="*/ 4 w 919"/>
                    <a:gd name="T85" fmla="*/ 1235 h 1304"/>
                    <a:gd name="T86" fmla="*/ 0 w 919"/>
                    <a:gd name="T87" fmla="*/ 1204 h 1304"/>
                    <a:gd name="T88" fmla="*/ 0 w 919"/>
                    <a:gd name="T89" fmla="*/ 1167 h 1304"/>
                    <a:gd name="T90" fmla="*/ 4 w 919"/>
                    <a:gd name="T91" fmla="*/ 1127 h 1304"/>
                    <a:gd name="T92" fmla="*/ 12 w 919"/>
                    <a:gd name="T93" fmla="*/ 1081 h 1304"/>
                    <a:gd name="T94" fmla="*/ 40 w 919"/>
                    <a:gd name="T95" fmla="*/ 980 h 1304"/>
                    <a:gd name="T96" fmla="*/ 85 w 919"/>
                    <a:gd name="T97" fmla="*/ 867 h 1304"/>
                    <a:gd name="T98" fmla="*/ 143 w 919"/>
                    <a:gd name="T99" fmla="*/ 743 h 1304"/>
                    <a:gd name="T100" fmla="*/ 216 w 919"/>
                    <a:gd name="T101" fmla="*/ 614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547"/>
                      </a:moveTo>
                      <a:lnTo>
                        <a:pt x="301" y="481"/>
                      </a:lnTo>
                      <a:lnTo>
                        <a:pt x="344" y="419"/>
                      </a:lnTo>
                      <a:lnTo>
                        <a:pt x="389" y="359"/>
                      </a:lnTo>
                      <a:lnTo>
                        <a:pt x="434" y="304"/>
                      </a:lnTo>
                      <a:lnTo>
                        <a:pt x="456" y="277"/>
                      </a:lnTo>
                      <a:lnTo>
                        <a:pt x="479" y="252"/>
                      </a:lnTo>
                      <a:lnTo>
                        <a:pt x="501" y="228"/>
                      </a:lnTo>
                      <a:lnTo>
                        <a:pt x="523" y="205"/>
                      </a:lnTo>
                      <a:lnTo>
                        <a:pt x="545" y="182"/>
                      </a:lnTo>
                      <a:lnTo>
                        <a:pt x="566" y="161"/>
                      </a:lnTo>
                      <a:lnTo>
                        <a:pt x="587" y="141"/>
                      </a:lnTo>
                      <a:lnTo>
                        <a:pt x="609" y="123"/>
                      </a:lnTo>
                      <a:lnTo>
                        <a:pt x="629" y="104"/>
                      </a:lnTo>
                      <a:lnTo>
                        <a:pt x="650" y="88"/>
                      </a:lnTo>
                      <a:lnTo>
                        <a:pt x="669" y="73"/>
                      </a:lnTo>
                      <a:lnTo>
                        <a:pt x="689" y="59"/>
                      </a:lnTo>
                      <a:lnTo>
                        <a:pt x="708" y="47"/>
                      </a:lnTo>
                      <a:lnTo>
                        <a:pt x="726" y="36"/>
                      </a:lnTo>
                      <a:lnTo>
                        <a:pt x="744" y="26"/>
                      </a:lnTo>
                      <a:lnTo>
                        <a:pt x="761" y="18"/>
                      </a:lnTo>
                      <a:lnTo>
                        <a:pt x="778" y="11"/>
                      </a:lnTo>
                      <a:lnTo>
                        <a:pt x="794" y="6"/>
                      </a:lnTo>
                      <a:lnTo>
                        <a:pt x="809" y="2"/>
                      </a:lnTo>
                      <a:lnTo>
                        <a:pt x="823" y="0"/>
                      </a:lnTo>
                      <a:lnTo>
                        <a:pt x="836" y="0"/>
                      </a:lnTo>
                      <a:lnTo>
                        <a:pt x="850" y="1"/>
                      </a:lnTo>
                      <a:lnTo>
                        <a:pt x="861" y="4"/>
                      </a:lnTo>
                      <a:lnTo>
                        <a:pt x="872" y="8"/>
                      </a:lnTo>
                      <a:lnTo>
                        <a:pt x="882" y="14"/>
                      </a:lnTo>
                      <a:lnTo>
                        <a:pt x="890" y="22"/>
                      </a:lnTo>
                      <a:lnTo>
                        <a:pt x="898" y="32"/>
                      </a:lnTo>
                      <a:lnTo>
                        <a:pt x="904" y="43"/>
                      </a:lnTo>
                      <a:lnTo>
                        <a:pt x="909" y="55"/>
                      </a:lnTo>
                      <a:lnTo>
                        <a:pt x="913" y="69"/>
                      </a:lnTo>
                      <a:lnTo>
                        <a:pt x="916" y="84"/>
                      </a:lnTo>
                      <a:lnTo>
                        <a:pt x="918" y="100"/>
                      </a:lnTo>
                      <a:lnTo>
                        <a:pt x="919" y="118"/>
                      </a:lnTo>
                      <a:lnTo>
                        <a:pt x="918" y="137"/>
                      </a:lnTo>
                      <a:lnTo>
                        <a:pt x="917" y="156"/>
                      </a:lnTo>
                      <a:lnTo>
                        <a:pt x="914" y="177"/>
                      </a:lnTo>
                      <a:lnTo>
                        <a:pt x="910" y="200"/>
                      </a:lnTo>
                      <a:lnTo>
                        <a:pt x="906" y="223"/>
                      </a:lnTo>
                      <a:lnTo>
                        <a:pt x="893" y="271"/>
                      </a:lnTo>
                      <a:lnTo>
                        <a:pt x="878" y="324"/>
                      </a:lnTo>
                      <a:lnTo>
                        <a:pt x="857" y="380"/>
                      </a:lnTo>
                      <a:lnTo>
                        <a:pt x="833" y="438"/>
                      </a:lnTo>
                      <a:lnTo>
                        <a:pt x="806" y="498"/>
                      </a:lnTo>
                      <a:lnTo>
                        <a:pt x="774" y="561"/>
                      </a:lnTo>
                      <a:lnTo>
                        <a:pt x="740" y="626"/>
                      </a:lnTo>
                      <a:lnTo>
                        <a:pt x="702" y="692"/>
                      </a:lnTo>
                      <a:lnTo>
                        <a:pt x="660" y="757"/>
                      </a:lnTo>
                      <a:lnTo>
                        <a:pt x="617" y="823"/>
                      </a:lnTo>
                      <a:lnTo>
                        <a:pt x="573" y="885"/>
                      </a:lnTo>
                      <a:lnTo>
                        <a:pt x="528" y="945"/>
                      </a:lnTo>
                      <a:lnTo>
                        <a:pt x="483" y="1000"/>
                      </a:lnTo>
                      <a:lnTo>
                        <a:pt x="461" y="1027"/>
                      </a:lnTo>
                      <a:lnTo>
                        <a:pt x="439" y="1052"/>
                      </a:lnTo>
                      <a:lnTo>
                        <a:pt x="416" y="1076"/>
                      </a:lnTo>
                      <a:lnTo>
                        <a:pt x="395" y="1099"/>
                      </a:lnTo>
                      <a:lnTo>
                        <a:pt x="372" y="1122"/>
                      </a:lnTo>
                      <a:lnTo>
                        <a:pt x="351" y="1143"/>
                      </a:lnTo>
                      <a:lnTo>
                        <a:pt x="330" y="1163"/>
                      </a:lnTo>
                      <a:lnTo>
                        <a:pt x="309" y="1181"/>
                      </a:lnTo>
                      <a:lnTo>
                        <a:pt x="288" y="1200"/>
                      </a:lnTo>
                      <a:lnTo>
                        <a:pt x="268" y="1216"/>
                      </a:lnTo>
                      <a:lnTo>
                        <a:pt x="248" y="1231"/>
                      </a:lnTo>
                      <a:lnTo>
                        <a:pt x="228" y="1245"/>
                      </a:lnTo>
                      <a:lnTo>
                        <a:pt x="210" y="1257"/>
                      </a:lnTo>
                      <a:lnTo>
                        <a:pt x="191" y="1268"/>
                      </a:lnTo>
                      <a:lnTo>
                        <a:pt x="173" y="1278"/>
                      </a:lnTo>
                      <a:lnTo>
                        <a:pt x="156" y="1286"/>
                      </a:lnTo>
                      <a:lnTo>
                        <a:pt x="140" y="1293"/>
                      </a:lnTo>
                      <a:lnTo>
                        <a:pt x="124" y="1298"/>
                      </a:lnTo>
                      <a:lnTo>
                        <a:pt x="108" y="1302"/>
                      </a:lnTo>
                      <a:lnTo>
                        <a:pt x="95" y="1304"/>
                      </a:lnTo>
                      <a:lnTo>
                        <a:pt x="81" y="1304"/>
                      </a:lnTo>
                      <a:lnTo>
                        <a:pt x="68" y="1303"/>
                      </a:lnTo>
                      <a:lnTo>
                        <a:pt x="57" y="1301"/>
                      </a:lnTo>
                      <a:lnTo>
                        <a:pt x="45" y="1296"/>
                      </a:lnTo>
                      <a:lnTo>
                        <a:pt x="35" y="1290"/>
                      </a:lnTo>
                      <a:lnTo>
                        <a:pt x="28" y="1282"/>
                      </a:lnTo>
                      <a:lnTo>
                        <a:pt x="20" y="1273"/>
                      </a:lnTo>
                      <a:lnTo>
                        <a:pt x="13" y="1261"/>
                      </a:lnTo>
                      <a:lnTo>
                        <a:pt x="9" y="1249"/>
                      </a:lnTo>
                      <a:lnTo>
                        <a:pt x="4" y="1235"/>
                      </a:lnTo>
                      <a:lnTo>
                        <a:pt x="2" y="1220"/>
                      </a:lnTo>
                      <a:lnTo>
                        <a:pt x="0" y="1204"/>
                      </a:lnTo>
                      <a:lnTo>
                        <a:pt x="0" y="1187"/>
                      </a:lnTo>
                      <a:lnTo>
                        <a:pt x="0" y="1167"/>
                      </a:lnTo>
                      <a:lnTo>
                        <a:pt x="1" y="1148"/>
                      </a:lnTo>
                      <a:lnTo>
                        <a:pt x="4" y="1127"/>
                      </a:lnTo>
                      <a:lnTo>
                        <a:pt x="7" y="1105"/>
                      </a:lnTo>
                      <a:lnTo>
                        <a:pt x="12" y="1081"/>
                      </a:lnTo>
                      <a:lnTo>
                        <a:pt x="24" y="1033"/>
                      </a:lnTo>
                      <a:lnTo>
                        <a:pt x="40" y="980"/>
                      </a:lnTo>
                      <a:lnTo>
                        <a:pt x="60" y="924"/>
                      </a:lnTo>
                      <a:lnTo>
                        <a:pt x="85" y="867"/>
                      </a:lnTo>
                      <a:lnTo>
                        <a:pt x="113" y="806"/>
                      </a:lnTo>
                      <a:lnTo>
                        <a:pt x="143" y="743"/>
                      </a:lnTo>
                      <a:lnTo>
                        <a:pt x="178" y="678"/>
                      </a:lnTo>
                      <a:lnTo>
                        <a:pt x="216" y="614"/>
                      </a:lnTo>
                      <a:lnTo>
                        <a:pt x="257" y="547"/>
                      </a:lnTo>
                      <a:close/>
                    </a:path>
                  </a:pathLst>
                </a:custGeom>
                <a:noFill/>
                <a:ln w="12700" cmpd="sng">
                  <a:solidFill>
                    <a:srgbClr val="CC3300"/>
                  </a:solidFill>
                  <a:prstDash val="solid"/>
                  <a:round/>
                  <a:headEnd/>
                  <a:tailEnd/>
                </a:ln>
              </p:spPr>
              <p:txBody>
                <a:bodyPr/>
                <a:lstStyle/>
                <a:p>
                  <a:endParaRPr lang="es-AR"/>
                </a:p>
              </p:txBody>
            </p:sp>
          </p:grpSp>
          <p:grpSp>
            <p:nvGrpSpPr>
              <p:cNvPr id="171" name="Group 169"/>
              <p:cNvGrpSpPr>
                <a:grpSpLocks/>
              </p:cNvGrpSpPr>
              <p:nvPr/>
            </p:nvGrpSpPr>
            <p:grpSpPr bwMode="auto">
              <a:xfrm>
                <a:off x="1473" y="1946"/>
                <a:ext cx="120" cy="99"/>
                <a:chOff x="1689" y="1842"/>
                <a:chExt cx="96" cy="79"/>
              </a:xfrm>
            </p:grpSpPr>
            <p:sp>
              <p:nvSpPr>
                <p:cNvPr id="176" name="Oval 170"/>
                <p:cNvSpPr>
                  <a:spLocks noChangeArrowheads="1"/>
                </p:cNvSpPr>
                <p:nvPr/>
              </p:nvSpPr>
              <p:spPr bwMode="auto">
                <a:xfrm>
                  <a:off x="1689" y="1870"/>
                  <a:ext cx="96" cy="23"/>
                </a:xfrm>
                <a:prstGeom prst="ellipse">
                  <a:avLst/>
                </a:prstGeom>
                <a:noFill/>
                <a:ln w="12700">
                  <a:solidFill>
                    <a:srgbClr val="CC3300"/>
                  </a:solidFill>
                  <a:round/>
                  <a:headEnd/>
                  <a:tailEnd/>
                </a:ln>
              </p:spPr>
              <p:txBody>
                <a:bodyPr/>
                <a:lstStyle/>
                <a:p>
                  <a:endParaRPr lang="es-AR"/>
                </a:p>
              </p:txBody>
            </p:sp>
            <p:sp>
              <p:nvSpPr>
                <p:cNvPr id="177" name="Freeform 171"/>
                <p:cNvSpPr>
                  <a:spLocks/>
                </p:cNvSpPr>
                <p:nvPr/>
              </p:nvSpPr>
              <p:spPr bwMode="auto">
                <a:xfrm>
                  <a:off x="1712" y="1842"/>
                  <a:ext cx="50" cy="79"/>
                </a:xfrm>
                <a:custGeom>
                  <a:avLst/>
                  <a:gdLst>
                    <a:gd name="T0" fmla="*/ 216 w 919"/>
                    <a:gd name="T1" fmla="*/ 692 h 1304"/>
                    <a:gd name="T2" fmla="*/ 143 w 919"/>
                    <a:gd name="T3" fmla="*/ 561 h 1304"/>
                    <a:gd name="T4" fmla="*/ 85 w 919"/>
                    <a:gd name="T5" fmla="*/ 438 h 1304"/>
                    <a:gd name="T6" fmla="*/ 40 w 919"/>
                    <a:gd name="T7" fmla="*/ 324 h 1304"/>
                    <a:gd name="T8" fmla="*/ 12 w 919"/>
                    <a:gd name="T9" fmla="*/ 223 h 1304"/>
                    <a:gd name="T10" fmla="*/ 4 w 919"/>
                    <a:gd name="T11" fmla="*/ 177 h 1304"/>
                    <a:gd name="T12" fmla="*/ 0 w 919"/>
                    <a:gd name="T13" fmla="*/ 137 h 1304"/>
                    <a:gd name="T14" fmla="*/ 0 w 919"/>
                    <a:gd name="T15" fmla="*/ 100 h 1304"/>
                    <a:gd name="T16" fmla="*/ 4 w 919"/>
                    <a:gd name="T17" fmla="*/ 69 h 1304"/>
                    <a:gd name="T18" fmla="*/ 13 w 919"/>
                    <a:gd name="T19" fmla="*/ 43 h 1304"/>
                    <a:gd name="T20" fmla="*/ 28 w 919"/>
                    <a:gd name="T21" fmla="*/ 22 h 1304"/>
                    <a:gd name="T22" fmla="*/ 45 w 919"/>
                    <a:gd name="T23" fmla="*/ 8 h 1304"/>
                    <a:gd name="T24" fmla="*/ 68 w 919"/>
                    <a:gd name="T25" fmla="*/ 1 h 1304"/>
                    <a:gd name="T26" fmla="*/ 95 w 919"/>
                    <a:gd name="T27" fmla="*/ 0 h 1304"/>
                    <a:gd name="T28" fmla="*/ 124 w 919"/>
                    <a:gd name="T29" fmla="*/ 6 h 1304"/>
                    <a:gd name="T30" fmla="*/ 156 w 919"/>
                    <a:gd name="T31" fmla="*/ 18 h 1304"/>
                    <a:gd name="T32" fmla="*/ 191 w 919"/>
                    <a:gd name="T33" fmla="*/ 36 h 1304"/>
                    <a:gd name="T34" fmla="*/ 228 w 919"/>
                    <a:gd name="T35" fmla="*/ 59 h 1304"/>
                    <a:gd name="T36" fmla="*/ 268 w 919"/>
                    <a:gd name="T37" fmla="*/ 88 h 1304"/>
                    <a:gd name="T38" fmla="*/ 309 w 919"/>
                    <a:gd name="T39" fmla="*/ 123 h 1304"/>
                    <a:gd name="T40" fmla="*/ 351 w 919"/>
                    <a:gd name="T41" fmla="*/ 161 h 1304"/>
                    <a:gd name="T42" fmla="*/ 395 w 919"/>
                    <a:gd name="T43" fmla="*/ 205 h 1304"/>
                    <a:gd name="T44" fmla="*/ 439 w 919"/>
                    <a:gd name="T45" fmla="*/ 252 h 1304"/>
                    <a:gd name="T46" fmla="*/ 483 w 919"/>
                    <a:gd name="T47" fmla="*/ 304 h 1304"/>
                    <a:gd name="T48" fmla="*/ 573 w 919"/>
                    <a:gd name="T49" fmla="*/ 419 h 1304"/>
                    <a:gd name="T50" fmla="*/ 660 w 919"/>
                    <a:gd name="T51" fmla="*/ 547 h 1304"/>
                    <a:gd name="T52" fmla="*/ 740 w 919"/>
                    <a:gd name="T53" fmla="*/ 678 h 1304"/>
                    <a:gd name="T54" fmla="*/ 806 w 919"/>
                    <a:gd name="T55" fmla="*/ 806 h 1304"/>
                    <a:gd name="T56" fmla="*/ 857 w 919"/>
                    <a:gd name="T57" fmla="*/ 924 h 1304"/>
                    <a:gd name="T58" fmla="*/ 893 w 919"/>
                    <a:gd name="T59" fmla="*/ 1033 h 1304"/>
                    <a:gd name="T60" fmla="*/ 910 w 919"/>
                    <a:gd name="T61" fmla="*/ 1105 h 1304"/>
                    <a:gd name="T62" fmla="*/ 917 w 919"/>
                    <a:gd name="T63" fmla="*/ 1148 h 1304"/>
                    <a:gd name="T64" fmla="*/ 919 w 919"/>
                    <a:gd name="T65" fmla="*/ 1187 h 1304"/>
                    <a:gd name="T66" fmla="*/ 916 w 919"/>
                    <a:gd name="T67" fmla="*/ 1220 h 1304"/>
                    <a:gd name="T68" fmla="*/ 909 w 919"/>
                    <a:gd name="T69" fmla="*/ 1249 h 1304"/>
                    <a:gd name="T70" fmla="*/ 898 w 919"/>
                    <a:gd name="T71" fmla="*/ 1273 h 1304"/>
                    <a:gd name="T72" fmla="*/ 882 w 919"/>
                    <a:gd name="T73" fmla="*/ 1290 h 1304"/>
                    <a:gd name="T74" fmla="*/ 861 w 919"/>
                    <a:gd name="T75" fmla="*/ 1301 h 1304"/>
                    <a:gd name="T76" fmla="*/ 836 w 919"/>
                    <a:gd name="T77" fmla="*/ 1304 h 1304"/>
                    <a:gd name="T78" fmla="*/ 809 w 919"/>
                    <a:gd name="T79" fmla="*/ 1302 h 1304"/>
                    <a:gd name="T80" fmla="*/ 778 w 919"/>
                    <a:gd name="T81" fmla="*/ 1293 h 1304"/>
                    <a:gd name="T82" fmla="*/ 744 w 919"/>
                    <a:gd name="T83" fmla="*/ 1278 h 1304"/>
                    <a:gd name="T84" fmla="*/ 708 w 919"/>
                    <a:gd name="T85" fmla="*/ 1257 h 1304"/>
                    <a:gd name="T86" fmla="*/ 669 w 919"/>
                    <a:gd name="T87" fmla="*/ 1231 h 1304"/>
                    <a:gd name="T88" fmla="*/ 629 w 919"/>
                    <a:gd name="T89" fmla="*/ 1200 h 1304"/>
                    <a:gd name="T90" fmla="*/ 587 w 919"/>
                    <a:gd name="T91" fmla="*/ 1163 h 1304"/>
                    <a:gd name="T92" fmla="*/ 545 w 919"/>
                    <a:gd name="T93" fmla="*/ 1122 h 1304"/>
                    <a:gd name="T94" fmla="*/ 501 w 919"/>
                    <a:gd name="T95" fmla="*/ 1076 h 1304"/>
                    <a:gd name="T96" fmla="*/ 456 w 919"/>
                    <a:gd name="T97" fmla="*/ 1027 h 1304"/>
                    <a:gd name="T98" fmla="*/ 389 w 919"/>
                    <a:gd name="T99" fmla="*/ 945 h 1304"/>
                    <a:gd name="T100" fmla="*/ 301 w 919"/>
                    <a:gd name="T101" fmla="*/ 823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757"/>
                      </a:moveTo>
                      <a:lnTo>
                        <a:pt x="216" y="692"/>
                      </a:lnTo>
                      <a:lnTo>
                        <a:pt x="178" y="626"/>
                      </a:lnTo>
                      <a:lnTo>
                        <a:pt x="143" y="561"/>
                      </a:lnTo>
                      <a:lnTo>
                        <a:pt x="113" y="498"/>
                      </a:lnTo>
                      <a:lnTo>
                        <a:pt x="85" y="438"/>
                      </a:lnTo>
                      <a:lnTo>
                        <a:pt x="60" y="380"/>
                      </a:lnTo>
                      <a:lnTo>
                        <a:pt x="40" y="324"/>
                      </a:lnTo>
                      <a:lnTo>
                        <a:pt x="24" y="271"/>
                      </a:lnTo>
                      <a:lnTo>
                        <a:pt x="12" y="223"/>
                      </a:lnTo>
                      <a:lnTo>
                        <a:pt x="7" y="200"/>
                      </a:lnTo>
                      <a:lnTo>
                        <a:pt x="4" y="177"/>
                      </a:lnTo>
                      <a:lnTo>
                        <a:pt x="1" y="156"/>
                      </a:lnTo>
                      <a:lnTo>
                        <a:pt x="0" y="137"/>
                      </a:lnTo>
                      <a:lnTo>
                        <a:pt x="0" y="118"/>
                      </a:lnTo>
                      <a:lnTo>
                        <a:pt x="0" y="100"/>
                      </a:lnTo>
                      <a:lnTo>
                        <a:pt x="2" y="84"/>
                      </a:lnTo>
                      <a:lnTo>
                        <a:pt x="4" y="69"/>
                      </a:lnTo>
                      <a:lnTo>
                        <a:pt x="9" y="55"/>
                      </a:lnTo>
                      <a:lnTo>
                        <a:pt x="13" y="43"/>
                      </a:lnTo>
                      <a:lnTo>
                        <a:pt x="20" y="32"/>
                      </a:lnTo>
                      <a:lnTo>
                        <a:pt x="28" y="22"/>
                      </a:lnTo>
                      <a:lnTo>
                        <a:pt x="35" y="14"/>
                      </a:lnTo>
                      <a:lnTo>
                        <a:pt x="45" y="8"/>
                      </a:lnTo>
                      <a:lnTo>
                        <a:pt x="57" y="4"/>
                      </a:lnTo>
                      <a:lnTo>
                        <a:pt x="68" y="1"/>
                      </a:lnTo>
                      <a:lnTo>
                        <a:pt x="81" y="0"/>
                      </a:lnTo>
                      <a:lnTo>
                        <a:pt x="95" y="0"/>
                      </a:lnTo>
                      <a:lnTo>
                        <a:pt x="108" y="2"/>
                      </a:lnTo>
                      <a:lnTo>
                        <a:pt x="124" y="6"/>
                      </a:lnTo>
                      <a:lnTo>
                        <a:pt x="140" y="11"/>
                      </a:lnTo>
                      <a:lnTo>
                        <a:pt x="156" y="18"/>
                      </a:lnTo>
                      <a:lnTo>
                        <a:pt x="173" y="26"/>
                      </a:lnTo>
                      <a:lnTo>
                        <a:pt x="191" y="36"/>
                      </a:lnTo>
                      <a:lnTo>
                        <a:pt x="210" y="47"/>
                      </a:lnTo>
                      <a:lnTo>
                        <a:pt x="228" y="59"/>
                      </a:lnTo>
                      <a:lnTo>
                        <a:pt x="248" y="73"/>
                      </a:lnTo>
                      <a:lnTo>
                        <a:pt x="268" y="88"/>
                      </a:lnTo>
                      <a:lnTo>
                        <a:pt x="288" y="104"/>
                      </a:lnTo>
                      <a:lnTo>
                        <a:pt x="309" y="123"/>
                      </a:lnTo>
                      <a:lnTo>
                        <a:pt x="330" y="141"/>
                      </a:lnTo>
                      <a:lnTo>
                        <a:pt x="351" y="161"/>
                      </a:lnTo>
                      <a:lnTo>
                        <a:pt x="372" y="182"/>
                      </a:lnTo>
                      <a:lnTo>
                        <a:pt x="395" y="205"/>
                      </a:lnTo>
                      <a:lnTo>
                        <a:pt x="416" y="228"/>
                      </a:lnTo>
                      <a:lnTo>
                        <a:pt x="439" y="252"/>
                      </a:lnTo>
                      <a:lnTo>
                        <a:pt x="461" y="277"/>
                      </a:lnTo>
                      <a:lnTo>
                        <a:pt x="483" y="304"/>
                      </a:lnTo>
                      <a:lnTo>
                        <a:pt x="528" y="359"/>
                      </a:lnTo>
                      <a:lnTo>
                        <a:pt x="573" y="419"/>
                      </a:lnTo>
                      <a:lnTo>
                        <a:pt x="617" y="481"/>
                      </a:lnTo>
                      <a:lnTo>
                        <a:pt x="660" y="547"/>
                      </a:lnTo>
                      <a:lnTo>
                        <a:pt x="702" y="614"/>
                      </a:lnTo>
                      <a:lnTo>
                        <a:pt x="740" y="678"/>
                      </a:lnTo>
                      <a:lnTo>
                        <a:pt x="774" y="743"/>
                      </a:lnTo>
                      <a:lnTo>
                        <a:pt x="806" y="806"/>
                      </a:lnTo>
                      <a:lnTo>
                        <a:pt x="833" y="867"/>
                      </a:lnTo>
                      <a:lnTo>
                        <a:pt x="857" y="924"/>
                      </a:lnTo>
                      <a:lnTo>
                        <a:pt x="878" y="980"/>
                      </a:lnTo>
                      <a:lnTo>
                        <a:pt x="893" y="1033"/>
                      </a:lnTo>
                      <a:lnTo>
                        <a:pt x="906" y="1081"/>
                      </a:lnTo>
                      <a:lnTo>
                        <a:pt x="910" y="1105"/>
                      </a:lnTo>
                      <a:lnTo>
                        <a:pt x="914" y="1127"/>
                      </a:lnTo>
                      <a:lnTo>
                        <a:pt x="917" y="1148"/>
                      </a:lnTo>
                      <a:lnTo>
                        <a:pt x="918" y="1167"/>
                      </a:lnTo>
                      <a:lnTo>
                        <a:pt x="919" y="1187"/>
                      </a:lnTo>
                      <a:lnTo>
                        <a:pt x="918" y="1204"/>
                      </a:lnTo>
                      <a:lnTo>
                        <a:pt x="916" y="1220"/>
                      </a:lnTo>
                      <a:lnTo>
                        <a:pt x="913" y="1235"/>
                      </a:lnTo>
                      <a:lnTo>
                        <a:pt x="909" y="1249"/>
                      </a:lnTo>
                      <a:lnTo>
                        <a:pt x="904" y="1261"/>
                      </a:lnTo>
                      <a:lnTo>
                        <a:pt x="898" y="1273"/>
                      </a:lnTo>
                      <a:lnTo>
                        <a:pt x="890" y="1282"/>
                      </a:lnTo>
                      <a:lnTo>
                        <a:pt x="882" y="1290"/>
                      </a:lnTo>
                      <a:lnTo>
                        <a:pt x="872" y="1296"/>
                      </a:lnTo>
                      <a:lnTo>
                        <a:pt x="861" y="1301"/>
                      </a:lnTo>
                      <a:lnTo>
                        <a:pt x="850" y="1303"/>
                      </a:lnTo>
                      <a:lnTo>
                        <a:pt x="836" y="1304"/>
                      </a:lnTo>
                      <a:lnTo>
                        <a:pt x="823" y="1304"/>
                      </a:lnTo>
                      <a:lnTo>
                        <a:pt x="809" y="1302"/>
                      </a:lnTo>
                      <a:lnTo>
                        <a:pt x="794" y="1298"/>
                      </a:lnTo>
                      <a:lnTo>
                        <a:pt x="778" y="1293"/>
                      </a:lnTo>
                      <a:lnTo>
                        <a:pt x="761" y="1286"/>
                      </a:lnTo>
                      <a:lnTo>
                        <a:pt x="744" y="1278"/>
                      </a:lnTo>
                      <a:lnTo>
                        <a:pt x="726" y="1268"/>
                      </a:lnTo>
                      <a:lnTo>
                        <a:pt x="708" y="1257"/>
                      </a:lnTo>
                      <a:lnTo>
                        <a:pt x="689" y="1245"/>
                      </a:lnTo>
                      <a:lnTo>
                        <a:pt x="669" y="1231"/>
                      </a:lnTo>
                      <a:lnTo>
                        <a:pt x="650" y="1216"/>
                      </a:lnTo>
                      <a:lnTo>
                        <a:pt x="629" y="1200"/>
                      </a:lnTo>
                      <a:lnTo>
                        <a:pt x="609" y="1181"/>
                      </a:lnTo>
                      <a:lnTo>
                        <a:pt x="587" y="1163"/>
                      </a:lnTo>
                      <a:lnTo>
                        <a:pt x="566" y="1143"/>
                      </a:lnTo>
                      <a:lnTo>
                        <a:pt x="545" y="1122"/>
                      </a:lnTo>
                      <a:lnTo>
                        <a:pt x="523" y="1099"/>
                      </a:lnTo>
                      <a:lnTo>
                        <a:pt x="501" y="1076"/>
                      </a:lnTo>
                      <a:lnTo>
                        <a:pt x="479" y="1052"/>
                      </a:lnTo>
                      <a:lnTo>
                        <a:pt x="456" y="1027"/>
                      </a:lnTo>
                      <a:lnTo>
                        <a:pt x="434" y="1000"/>
                      </a:lnTo>
                      <a:lnTo>
                        <a:pt x="389" y="945"/>
                      </a:lnTo>
                      <a:lnTo>
                        <a:pt x="344" y="885"/>
                      </a:lnTo>
                      <a:lnTo>
                        <a:pt x="301" y="823"/>
                      </a:lnTo>
                      <a:lnTo>
                        <a:pt x="257" y="757"/>
                      </a:lnTo>
                      <a:close/>
                    </a:path>
                  </a:pathLst>
                </a:custGeom>
                <a:noFill/>
                <a:ln w="12700" cmpd="sng">
                  <a:solidFill>
                    <a:srgbClr val="CC3300"/>
                  </a:solidFill>
                  <a:prstDash val="solid"/>
                  <a:round/>
                  <a:headEnd/>
                  <a:tailEnd/>
                </a:ln>
              </p:spPr>
              <p:txBody>
                <a:bodyPr/>
                <a:lstStyle/>
                <a:p>
                  <a:endParaRPr lang="es-AR"/>
                </a:p>
              </p:txBody>
            </p:sp>
            <p:sp>
              <p:nvSpPr>
                <p:cNvPr id="178" name="Freeform 172"/>
                <p:cNvSpPr>
                  <a:spLocks/>
                </p:cNvSpPr>
                <p:nvPr/>
              </p:nvSpPr>
              <p:spPr bwMode="auto">
                <a:xfrm>
                  <a:off x="1712" y="1842"/>
                  <a:ext cx="50" cy="79"/>
                </a:xfrm>
                <a:custGeom>
                  <a:avLst/>
                  <a:gdLst>
                    <a:gd name="T0" fmla="*/ 301 w 919"/>
                    <a:gd name="T1" fmla="*/ 481 h 1304"/>
                    <a:gd name="T2" fmla="*/ 389 w 919"/>
                    <a:gd name="T3" fmla="*/ 359 h 1304"/>
                    <a:gd name="T4" fmla="*/ 456 w 919"/>
                    <a:gd name="T5" fmla="*/ 277 h 1304"/>
                    <a:gd name="T6" fmla="*/ 501 w 919"/>
                    <a:gd name="T7" fmla="*/ 228 h 1304"/>
                    <a:gd name="T8" fmla="*/ 545 w 919"/>
                    <a:gd name="T9" fmla="*/ 182 h 1304"/>
                    <a:gd name="T10" fmla="*/ 587 w 919"/>
                    <a:gd name="T11" fmla="*/ 141 h 1304"/>
                    <a:gd name="T12" fmla="*/ 629 w 919"/>
                    <a:gd name="T13" fmla="*/ 104 h 1304"/>
                    <a:gd name="T14" fmla="*/ 669 w 919"/>
                    <a:gd name="T15" fmla="*/ 73 h 1304"/>
                    <a:gd name="T16" fmla="*/ 708 w 919"/>
                    <a:gd name="T17" fmla="*/ 47 h 1304"/>
                    <a:gd name="T18" fmla="*/ 744 w 919"/>
                    <a:gd name="T19" fmla="*/ 26 h 1304"/>
                    <a:gd name="T20" fmla="*/ 778 w 919"/>
                    <a:gd name="T21" fmla="*/ 11 h 1304"/>
                    <a:gd name="T22" fmla="*/ 809 w 919"/>
                    <a:gd name="T23" fmla="*/ 2 h 1304"/>
                    <a:gd name="T24" fmla="*/ 836 w 919"/>
                    <a:gd name="T25" fmla="*/ 0 h 1304"/>
                    <a:gd name="T26" fmla="*/ 861 w 919"/>
                    <a:gd name="T27" fmla="*/ 4 h 1304"/>
                    <a:gd name="T28" fmla="*/ 882 w 919"/>
                    <a:gd name="T29" fmla="*/ 14 h 1304"/>
                    <a:gd name="T30" fmla="*/ 898 w 919"/>
                    <a:gd name="T31" fmla="*/ 32 h 1304"/>
                    <a:gd name="T32" fmla="*/ 909 w 919"/>
                    <a:gd name="T33" fmla="*/ 55 h 1304"/>
                    <a:gd name="T34" fmla="*/ 916 w 919"/>
                    <a:gd name="T35" fmla="*/ 84 h 1304"/>
                    <a:gd name="T36" fmla="*/ 919 w 919"/>
                    <a:gd name="T37" fmla="*/ 118 h 1304"/>
                    <a:gd name="T38" fmla="*/ 917 w 919"/>
                    <a:gd name="T39" fmla="*/ 156 h 1304"/>
                    <a:gd name="T40" fmla="*/ 910 w 919"/>
                    <a:gd name="T41" fmla="*/ 200 h 1304"/>
                    <a:gd name="T42" fmla="*/ 893 w 919"/>
                    <a:gd name="T43" fmla="*/ 271 h 1304"/>
                    <a:gd name="T44" fmla="*/ 857 w 919"/>
                    <a:gd name="T45" fmla="*/ 380 h 1304"/>
                    <a:gd name="T46" fmla="*/ 806 w 919"/>
                    <a:gd name="T47" fmla="*/ 498 h 1304"/>
                    <a:gd name="T48" fmla="*/ 740 w 919"/>
                    <a:gd name="T49" fmla="*/ 626 h 1304"/>
                    <a:gd name="T50" fmla="*/ 660 w 919"/>
                    <a:gd name="T51" fmla="*/ 757 h 1304"/>
                    <a:gd name="T52" fmla="*/ 573 w 919"/>
                    <a:gd name="T53" fmla="*/ 885 h 1304"/>
                    <a:gd name="T54" fmla="*/ 483 w 919"/>
                    <a:gd name="T55" fmla="*/ 1000 h 1304"/>
                    <a:gd name="T56" fmla="*/ 439 w 919"/>
                    <a:gd name="T57" fmla="*/ 1052 h 1304"/>
                    <a:gd name="T58" fmla="*/ 395 w 919"/>
                    <a:gd name="T59" fmla="*/ 1099 h 1304"/>
                    <a:gd name="T60" fmla="*/ 351 w 919"/>
                    <a:gd name="T61" fmla="*/ 1143 h 1304"/>
                    <a:gd name="T62" fmla="*/ 309 w 919"/>
                    <a:gd name="T63" fmla="*/ 1181 h 1304"/>
                    <a:gd name="T64" fmla="*/ 268 w 919"/>
                    <a:gd name="T65" fmla="*/ 1216 h 1304"/>
                    <a:gd name="T66" fmla="*/ 228 w 919"/>
                    <a:gd name="T67" fmla="*/ 1245 h 1304"/>
                    <a:gd name="T68" fmla="*/ 191 w 919"/>
                    <a:gd name="T69" fmla="*/ 1268 h 1304"/>
                    <a:gd name="T70" fmla="*/ 156 w 919"/>
                    <a:gd name="T71" fmla="*/ 1286 h 1304"/>
                    <a:gd name="T72" fmla="*/ 124 w 919"/>
                    <a:gd name="T73" fmla="*/ 1298 h 1304"/>
                    <a:gd name="T74" fmla="*/ 95 w 919"/>
                    <a:gd name="T75" fmla="*/ 1304 h 1304"/>
                    <a:gd name="T76" fmla="*/ 68 w 919"/>
                    <a:gd name="T77" fmla="*/ 1303 h 1304"/>
                    <a:gd name="T78" fmla="*/ 45 w 919"/>
                    <a:gd name="T79" fmla="*/ 1296 h 1304"/>
                    <a:gd name="T80" fmla="*/ 28 w 919"/>
                    <a:gd name="T81" fmla="*/ 1282 h 1304"/>
                    <a:gd name="T82" fmla="*/ 13 w 919"/>
                    <a:gd name="T83" fmla="*/ 1261 h 1304"/>
                    <a:gd name="T84" fmla="*/ 4 w 919"/>
                    <a:gd name="T85" fmla="*/ 1235 h 1304"/>
                    <a:gd name="T86" fmla="*/ 0 w 919"/>
                    <a:gd name="T87" fmla="*/ 1204 h 1304"/>
                    <a:gd name="T88" fmla="*/ 0 w 919"/>
                    <a:gd name="T89" fmla="*/ 1167 h 1304"/>
                    <a:gd name="T90" fmla="*/ 4 w 919"/>
                    <a:gd name="T91" fmla="*/ 1127 h 1304"/>
                    <a:gd name="T92" fmla="*/ 12 w 919"/>
                    <a:gd name="T93" fmla="*/ 1081 h 1304"/>
                    <a:gd name="T94" fmla="*/ 40 w 919"/>
                    <a:gd name="T95" fmla="*/ 980 h 1304"/>
                    <a:gd name="T96" fmla="*/ 85 w 919"/>
                    <a:gd name="T97" fmla="*/ 867 h 1304"/>
                    <a:gd name="T98" fmla="*/ 143 w 919"/>
                    <a:gd name="T99" fmla="*/ 743 h 1304"/>
                    <a:gd name="T100" fmla="*/ 216 w 919"/>
                    <a:gd name="T101" fmla="*/ 614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547"/>
                      </a:moveTo>
                      <a:lnTo>
                        <a:pt x="301" y="481"/>
                      </a:lnTo>
                      <a:lnTo>
                        <a:pt x="344" y="419"/>
                      </a:lnTo>
                      <a:lnTo>
                        <a:pt x="389" y="359"/>
                      </a:lnTo>
                      <a:lnTo>
                        <a:pt x="434" y="304"/>
                      </a:lnTo>
                      <a:lnTo>
                        <a:pt x="456" y="277"/>
                      </a:lnTo>
                      <a:lnTo>
                        <a:pt x="479" y="252"/>
                      </a:lnTo>
                      <a:lnTo>
                        <a:pt x="501" y="228"/>
                      </a:lnTo>
                      <a:lnTo>
                        <a:pt x="523" y="205"/>
                      </a:lnTo>
                      <a:lnTo>
                        <a:pt x="545" y="182"/>
                      </a:lnTo>
                      <a:lnTo>
                        <a:pt x="566" y="161"/>
                      </a:lnTo>
                      <a:lnTo>
                        <a:pt x="587" y="141"/>
                      </a:lnTo>
                      <a:lnTo>
                        <a:pt x="609" y="123"/>
                      </a:lnTo>
                      <a:lnTo>
                        <a:pt x="629" y="104"/>
                      </a:lnTo>
                      <a:lnTo>
                        <a:pt x="650" y="88"/>
                      </a:lnTo>
                      <a:lnTo>
                        <a:pt x="669" y="73"/>
                      </a:lnTo>
                      <a:lnTo>
                        <a:pt x="689" y="59"/>
                      </a:lnTo>
                      <a:lnTo>
                        <a:pt x="708" y="47"/>
                      </a:lnTo>
                      <a:lnTo>
                        <a:pt x="726" y="36"/>
                      </a:lnTo>
                      <a:lnTo>
                        <a:pt x="744" y="26"/>
                      </a:lnTo>
                      <a:lnTo>
                        <a:pt x="761" y="18"/>
                      </a:lnTo>
                      <a:lnTo>
                        <a:pt x="778" y="11"/>
                      </a:lnTo>
                      <a:lnTo>
                        <a:pt x="794" y="6"/>
                      </a:lnTo>
                      <a:lnTo>
                        <a:pt x="809" y="2"/>
                      </a:lnTo>
                      <a:lnTo>
                        <a:pt x="823" y="0"/>
                      </a:lnTo>
                      <a:lnTo>
                        <a:pt x="836" y="0"/>
                      </a:lnTo>
                      <a:lnTo>
                        <a:pt x="850" y="1"/>
                      </a:lnTo>
                      <a:lnTo>
                        <a:pt x="861" y="4"/>
                      </a:lnTo>
                      <a:lnTo>
                        <a:pt x="872" y="8"/>
                      </a:lnTo>
                      <a:lnTo>
                        <a:pt x="882" y="14"/>
                      </a:lnTo>
                      <a:lnTo>
                        <a:pt x="890" y="22"/>
                      </a:lnTo>
                      <a:lnTo>
                        <a:pt x="898" y="32"/>
                      </a:lnTo>
                      <a:lnTo>
                        <a:pt x="904" y="43"/>
                      </a:lnTo>
                      <a:lnTo>
                        <a:pt x="909" y="55"/>
                      </a:lnTo>
                      <a:lnTo>
                        <a:pt x="913" y="69"/>
                      </a:lnTo>
                      <a:lnTo>
                        <a:pt x="916" y="84"/>
                      </a:lnTo>
                      <a:lnTo>
                        <a:pt x="918" y="100"/>
                      </a:lnTo>
                      <a:lnTo>
                        <a:pt x="919" y="118"/>
                      </a:lnTo>
                      <a:lnTo>
                        <a:pt x="918" y="137"/>
                      </a:lnTo>
                      <a:lnTo>
                        <a:pt x="917" y="156"/>
                      </a:lnTo>
                      <a:lnTo>
                        <a:pt x="914" y="177"/>
                      </a:lnTo>
                      <a:lnTo>
                        <a:pt x="910" y="200"/>
                      </a:lnTo>
                      <a:lnTo>
                        <a:pt x="906" y="223"/>
                      </a:lnTo>
                      <a:lnTo>
                        <a:pt x="893" y="271"/>
                      </a:lnTo>
                      <a:lnTo>
                        <a:pt x="878" y="324"/>
                      </a:lnTo>
                      <a:lnTo>
                        <a:pt x="857" y="380"/>
                      </a:lnTo>
                      <a:lnTo>
                        <a:pt x="833" y="438"/>
                      </a:lnTo>
                      <a:lnTo>
                        <a:pt x="806" y="498"/>
                      </a:lnTo>
                      <a:lnTo>
                        <a:pt x="774" y="561"/>
                      </a:lnTo>
                      <a:lnTo>
                        <a:pt x="740" y="626"/>
                      </a:lnTo>
                      <a:lnTo>
                        <a:pt x="702" y="692"/>
                      </a:lnTo>
                      <a:lnTo>
                        <a:pt x="660" y="757"/>
                      </a:lnTo>
                      <a:lnTo>
                        <a:pt x="617" y="823"/>
                      </a:lnTo>
                      <a:lnTo>
                        <a:pt x="573" y="885"/>
                      </a:lnTo>
                      <a:lnTo>
                        <a:pt x="528" y="945"/>
                      </a:lnTo>
                      <a:lnTo>
                        <a:pt x="483" y="1000"/>
                      </a:lnTo>
                      <a:lnTo>
                        <a:pt x="461" y="1027"/>
                      </a:lnTo>
                      <a:lnTo>
                        <a:pt x="439" y="1052"/>
                      </a:lnTo>
                      <a:lnTo>
                        <a:pt x="416" y="1076"/>
                      </a:lnTo>
                      <a:lnTo>
                        <a:pt x="395" y="1099"/>
                      </a:lnTo>
                      <a:lnTo>
                        <a:pt x="372" y="1122"/>
                      </a:lnTo>
                      <a:lnTo>
                        <a:pt x="351" y="1143"/>
                      </a:lnTo>
                      <a:lnTo>
                        <a:pt x="330" y="1163"/>
                      </a:lnTo>
                      <a:lnTo>
                        <a:pt x="309" y="1181"/>
                      </a:lnTo>
                      <a:lnTo>
                        <a:pt x="288" y="1200"/>
                      </a:lnTo>
                      <a:lnTo>
                        <a:pt x="268" y="1216"/>
                      </a:lnTo>
                      <a:lnTo>
                        <a:pt x="248" y="1231"/>
                      </a:lnTo>
                      <a:lnTo>
                        <a:pt x="228" y="1245"/>
                      </a:lnTo>
                      <a:lnTo>
                        <a:pt x="210" y="1257"/>
                      </a:lnTo>
                      <a:lnTo>
                        <a:pt x="191" y="1268"/>
                      </a:lnTo>
                      <a:lnTo>
                        <a:pt x="173" y="1278"/>
                      </a:lnTo>
                      <a:lnTo>
                        <a:pt x="156" y="1286"/>
                      </a:lnTo>
                      <a:lnTo>
                        <a:pt x="140" y="1293"/>
                      </a:lnTo>
                      <a:lnTo>
                        <a:pt x="124" y="1298"/>
                      </a:lnTo>
                      <a:lnTo>
                        <a:pt x="108" y="1302"/>
                      </a:lnTo>
                      <a:lnTo>
                        <a:pt x="95" y="1304"/>
                      </a:lnTo>
                      <a:lnTo>
                        <a:pt x="81" y="1304"/>
                      </a:lnTo>
                      <a:lnTo>
                        <a:pt x="68" y="1303"/>
                      </a:lnTo>
                      <a:lnTo>
                        <a:pt x="57" y="1301"/>
                      </a:lnTo>
                      <a:lnTo>
                        <a:pt x="45" y="1296"/>
                      </a:lnTo>
                      <a:lnTo>
                        <a:pt x="35" y="1290"/>
                      </a:lnTo>
                      <a:lnTo>
                        <a:pt x="28" y="1282"/>
                      </a:lnTo>
                      <a:lnTo>
                        <a:pt x="20" y="1273"/>
                      </a:lnTo>
                      <a:lnTo>
                        <a:pt x="13" y="1261"/>
                      </a:lnTo>
                      <a:lnTo>
                        <a:pt x="9" y="1249"/>
                      </a:lnTo>
                      <a:lnTo>
                        <a:pt x="4" y="1235"/>
                      </a:lnTo>
                      <a:lnTo>
                        <a:pt x="2" y="1220"/>
                      </a:lnTo>
                      <a:lnTo>
                        <a:pt x="0" y="1204"/>
                      </a:lnTo>
                      <a:lnTo>
                        <a:pt x="0" y="1187"/>
                      </a:lnTo>
                      <a:lnTo>
                        <a:pt x="0" y="1167"/>
                      </a:lnTo>
                      <a:lnTo>
                        <a:pt x="1" y="1148"/>
                      </a:lnTo>
                      <a:lnTo>
                        <a:pt x="4" y="1127"/>
                      </a:lnTo>
                      <a:lnTo>
                        <a:pt x="7" y="1105"/>
                      </a:lnTo>
                      <a:lnTo>
                        <a:pt x="12" y="1081"/>
                      </a:lnTo>
                      <a:lnTo>
                        <a:pt x="24" y="1033"/>
                      </a:lnTo>
                      <a:lnTo>
                        <a:pt x="40" y="980"/>
                      </a:lnTo>
                      <a:lnTo>
                        <a:pt x="60" y="924"/>
                      </a:lnTo>
                      <a:lnTo>
                        <a:pt x="85" y="867"/>
                      </a:lnTo>
                      <a:lnTo>
                        <a:pt x="113" y="806"/>
                      </a:lnTo>
                      <a:lnTo>
                        <a:pt x="143" y="743"/>
                      </a:lnTo>
                      <a:lnTo>
                        <a:pt x="178" y="678"/>
                      </a:lnTo>
                      <a:lnTo>
                        <a:pt x="216" y="614"/>
                      </a:lnTo>
                      <a:lnTo>
                        <a:pt x="257" y="547"/>
                      </a:lnTo>
                      <a:close/>
                    </a:path>
                  </a:pathLst>
                </a:custGeom>
                <a:noFill/>
                <a:ln w="12700" cmpd="sng">
                  <a:solidFill>
                    <a:srgbClr val="CC3300"/>
                  </a:solidFill>
                  <a:prstDash val="solid"/>
                  <a:round/>
                  <a:headEnd/>
                  <a:tailEnd/>
                </a:ln>
              </p:spPr>
              <p:txBody>
                <a:bodyPr/>
                <a:lstStyle/>
                <a:p>
                  <a:endParaRPr lang="es-AR"/>
                </a:p>
              </p:txBody>
            </p:sp>
          </p:grpSp>
          <p:grpSp>
            <p:nvGrpSpPr>
              <p:cNvPr id="172" name="Group 173"/>
              <p:cNvGrpSpPr>
                <a:grpSpLocks/>
              </p:cNvGrpSpPr>
              <p:nvPr/>
            </p:nvGrpSpPr>
            <p:grpSpPr bwMode="auto">
              <a:xfrm>
                <a:off x="465" y="2538"/>
                <a:ext cx="120" cy="99"/>
                <a:chOff x="1689" y="1842"/>
                <a:chExt cx="96" cy="79"/>
              </a:xfrm>
            </p:grpSpPr>
            <p:sp>
              <p:nvSpPr>
                <p:cNvPr id="173" name="Oval 174"/>
                <p:cNvSpPr>
                  <a:spLocks noChangeArrowheads="1"/>
                </p:cNvSpPr>
                <p:nvPr/>
              </p:nvSpPr>
              <p:spPr bwMode="auto">
                <a:xfrm>
                  <a:off x="1689" y="1870"/>
                  <a:ext cx="96" cy="23"/>
                </a:xfrm>
                <a:prstGeom prst="ellipse">
                  <a:avLst/>
                </a:prstGeom>
                <a:noFill/>
                <a:ln w="12700">
                  <a:solidFill>
                    <a:srgbClr val="CC3300"/>
                  </a:solidFill>
                  <a:round/>
                  <a:headEnd/>
                  <a:tailEnd/>
                </a:ln>
              </p:spPr>
              <p:txBody>
                <a:bodyPr/>
                <a:lstStyle/>
                <a:p>
                  <a:endParaRPr lang="es-AR"/>
                </a:p>
              </p:txBody>
            </p:sp>
            <p:sp>
              <p:nvSpPr>
                <p:cNvPr id="174" name="Freeform 175"/>
                <p:cNvSpPr>
                  <a:spLocks/>
                </p:cNvSpPr>
                <p:nvPr/>
              </p:nvSpPr>
              <p:spPr bwMode="auto">
                <a:xfrm>
                  <a:off x="1712" y="1842"/>
                  <a:ext cx="50" cy="79"/>
                </a:xfrm>
                <a:custGeom>
                  <a:avLst/>
                  <a:gdLst>
                    <a:gd name="T0" fmla="*/ 216 w 919"/>
                    <a:gd name="T1" fmla="*/ 692 h 1304"/>
                    <a:gd name="T2" fmla="*/ 143 w 919"/>
                    <a:gd name="T3" fmla="*/ 561 h 1304"/>
                    <a:gd name="T4" fmla="*/ 85 w 919"/>
                    <a:gd name="T5" fmla="*/ 438 h 1304"/>
                    <a:gd name="T6" fmla="*/ 40 w 919"/>
                    <a:gd name="T7" fmla="*/ 324 h 1304"/>
                    <a:gd name="T8" fmla="*/ 12 w 919"/>
                    <a:gd name="T9" fmla="*/ 223 h 1304"/>
                    <a:gd name="T10" fmla="*/ 4 w 919"/>
                    <a:gd name="T11" fmla="*/ 177 h 1304"/>
                    <a:gd name="T12" fmla="*/ 0 w 919"/>
                    <a:gd name="T13" fmla="*/ 137 h 1304"/>
                    <a:gd name="T14" fmla="*/ 0 w 919"/>
                    <a:gd name="T15" fmla="*/ 100 h 1304"/>
                    <a:gd name="T16" fmla="*/ 4 w 919"/>
                    <a:gd name="T17" fmla="*/ 69 h 1304"/>
                    <a:gd name="T18" fmla="*/ 13 w 919"/>
                    <a:gd name="T19" fmla="*/ 43 h 1304"/>
                    <a:gd name="T20" fmla="*/ 28 w 919"/>
                    <a:gd name="T21" fmla="*/ 22 h 1304"/>
                    <a:gd name="T22" fmla="*/ 45 w 919"/>
                    <a:gd name="T23" fmla="*/ 8 h 1304"/>
                    <a:gd name="T24" fmla="*/ 68 w 919"/>
                    <a:gd name="T25" fmla="*/ 1 h 1304"/>
                    <a:gd name="T26" fmla="*/ 95 w 919"/>
                    <a:gd name="T27" fmla="*/ 0 h 1304"/>
                    <a:gd name="T28" fmla="*/ 124 w 919"/>
                    <a:gd name="T29" fmla="*/ 6 h 1304"/>
                    <a:gd name="T30" fmla="*/ 156 w 919"/>
                    <a:gd name="T31" fmla="*/ 18 h 1304"/>
                    <a:gd name="T32" fmla="*/ 191 w 919"/>
                    <a:gd name="T33" fmla="*/ 36 h 1304"/>
                    <a:gd name="T34" fmla="*/ 228 w 919"/>
                    <a:gd name="T35" fmla="*/ 59 h 1304"/>
                    <a:gd name="T36" fmla="*/ 268 w 919"/>
                    <a:gd name="T37" fmla="*/ 88 h 1304"/>
                    <a:gd name="T38" fmla="*/ 309 w 919"/>
                    <a:gd name="T39" fmla="*/ 123 h 1304"/>
                    <a:gd name="T40" fmla="*/ 351 w 919"/>
                    <a:gd name="T41" fmla="*/ 161 h 1304"/>
                    <a:gd name="T42" fmla="*/ 395 w 919"/>
                    <a:gd name="T43" fmla="*/ 205 h 1304"/>
                    <a:gd name="T44" fmla="*/ 439 w 919"/>
                    <a:gd name="T45" fmla="*/ 252 h 1304"/>
                    <a:gd name="T46" fmla="*/ 483 w 919"/>
                    <a:gd name="T47" fmla="*/ 304 h 1304"/>
                    <a:gd name="T48" fmla="*/ 573 w 919"/>
                    <a:gd name="T49" fmla="*/ 419 h 1304"/>
                    <a:gd name="T50" fmla="*/ 660 w 919"/>
                    <a:gd name="T51" fmla="*/ 547 h 1304"/>
                    <a:gd name="T52" fmla="*/ 740 w 919"/>
                    <a:gd name="T53" fmla="*/ 678 h 1304"/>
                    <a:gd name="T54" fmla="*/ 806 w 919"/>
                    <a:gd name="T55" fmla="*/ 806 h 1304"/>
                    <a:gd name="T56" fmla="*/ 857 w 919"/>
                    <a:gd name="T57" fmla="*/ 924 h 1304"/>
                    <a:gd name="T58" fmla="*/ 893 w 919"/>
                    <a:gd name="T59" fmla="*/ 1033 h 1304"/>
                    <a:gd name="T60" fmla="*/ 910 w 919"/>
                    <a:gd name="T61" fmla="*/ 1105 h 1304"/>
                    <a:gd name="T62" fmla="*/ 917 w 919"/>
                    <a:gd name="T63" fmla="*/ 1148 h 1304"/>
                    <a:gd name="T64" fmla="*/ 919 w 919"/>
                    <a:gd name="T65" fmla="*/ 1187 h 1304"/>
                    <a:gd name="T66" fmla="*/ 916 w 919"/>
                    <a:gd name="T67" fmla="*/ 1220 h 1304"/>
                    <a:gd name="T68" fmla="*/ 909 w 919"/>
                    <a:gd name="T69" fmla="*/ 1249 h 1304"/>
                    <a:gd name="T70" fmla="*/ 898 w 919"/>
                    <a:gd name="T71" fmla="*/ 1273 h 1304"/>
                    <a:gd name="T72" fmla="*/ 882 w 919"/>
                    <a:gd name="T73" fmla="*/ 1290 h 1304"/>
                    <a:gd name="T74" fmla="*/ 861 w 919"/>
                    <a:gd name="T75" fmla="*/ 1301 h 1304"/>
                    <a:gd name="T76" fmla="*/ 836 w 919"/>
                    <a:gd name="T77" fmla="*/ 1304 h 1304"/>
                    <a:gd name="T78" fmla="*/ 809 w 919"/>
                    <a:gd name="T79" fmla="*/ 1302 h 1304"/>
                    <a:gd name="T80" fmla="*/ 778 w 919"/>
                    <a:gd name="T81" fmla="*/ 1293 h 1304"/>
                    <a:gd name="T82" fmla="*/ 744 w 919"/>
                    <a:gd name="T83" fmla="*/ 1278 h 1304"/>
                    <a:gd name="T84" fmla="*/ 708 w 919"/>
                    <a:gd name="T85" fmla="*/ 1257 h 1304"/>
                    <a:gd name="T86" fmla="*/ 669 w 919"/>
                    <a:gd name="T87" fmla="*/ 1231 h 1304"/>
                    <a:gd name="T88" fmla="*/ 629 w 919"/>
                    <a:gd name="T89" fmla="*/ 1200 h 1304"/>
                    <a:gd name="T90" fmla="*/ 587 w 919"/>
                    <a:gd name="T91" fmla="*/ 1163 h 1304"/>
                    <a:gd name="T92" fmla="*/ 545 w 919"/>
                    <a:gd name="T93" fmla="*/ 1122 h 1304"/>
                    <a:gd name="T94" fmla="*/ 501 w 919"/>
                    <a:gd name="T95" fmla="*/ 1076 h 1304"/>
                    <a:gd name="T96" fmla="*/ 456 w 919"/>
                    <a:gd name="T97" fmla="*/ 1027 h 1304"/>
                    <a:gd name="T98" fmla="*/ 389 w 919"/>
                    <a:gd name="T99" fmla="*/ 945 h 1304"/>
                    <a:gd name="T100" fmla="*/ 301 w 919"/>
                    <a:gd name="T101" fmla="*/ 823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757"/>
                      </a:moveTo>
                      <a:lnTo>
                        <a:pt x="216" y="692"/>
                      </a:lnTo>
                      <a:lnTo>
                        <a:pt x="178" y="626"/>
                      </a:lnTo>
                      <a:lnTo>
                        <a:pt x="143" y="561"/>
                      </a:lnTo>
                      <a:lnTo>
                        <a:pt x="113" y="498"/>
                      </a:lnTo>
                      <a:lnTo>
                        <a:pt x="85" y="438"/>
                      </a:lnTo>
                      <a:lnTo>
                        <a:pt x="60" y="380"/>
                      </a:lnTo>
                      <a:lnTo>
                        <a:pt x="40" y="324"/>
                      </a:lnTo>
                      <a:lnTo>
                        <a:pt x="24" y="271"/>
                      </a:lnTo>
                      <a:lnTo>
                        <a:pt x="12" y="223"/>
                      </a:lnTo>
                      <a:lnTo>
                        <a:pt x="7" y="200"/>
                      </a:lnTo>
                      <a:lnTo>
                        <a:pt x="4" y="177"/>
                      </a:lnTo>
                      <a:lnTo>
                        <a:pt x="1" y="156"/>
                      </a:lnTo>
                      <a:lnTo>
                        <a:pt x="0" y="137"/>
                      </a:lnTo>
                      <a:lnTo>
                        <a:pt x="0" y="118"/>
                      </a:lnTo>
                      <a:lnTo>
                        <a:pt x="0" y="100"/>
                      </a:lnTo>
                      <a:lnTo>
                        <a:pt x="2" y="84"/>
                      </a:lnTo>
                      <a:lnTo>
                        <a:pt x="4" y="69"/>
                      </a:lnTo>
                      <a:lnTo>
                        <a:pt x="9" y="55"/>
                      </a:lnTo>
                      <a:lnTo>
                        <a:pt x="13" y="43"/>
                      </a:lnTo>
                      <a:lnTo>
                        <a:pt x="20" y="32"/>
                      </a:lnTo>
                      <a:lnTo>
                        <a:pt x="28" y="22"/>
                      </a:lnTo>
                      <a:lnTo>
                        <a:pt x="35" y="14"/>
                      </a:lnTo>
                      <a:lnTo>
                        <a:pt x="45" y="8"/>
                      </a:lnTo>
                      <a:lnTo>
                        <a:pt x="57" y="4"/>
                      </a:lnTo>
                      <a:lnTo>
                        <a:pt x="68" y="1"/>
                      </a:lnTo>
                      <a:lnTo>
                        <a:pt x="81" y="0"/>
                      </a:lnTo>
                      <a:lnTo>
                        <a:pt x="95" y="0"/>
                      </a:lnTo>
                      <a:lnTo>
                        <a:pt x="108" y="2"/>
                      </a:lnTo>
                      <a:lnTo>
                        <a:pt x="124" y="6"/>
                      </a:lnTo>
                      <a:lnTo>
                        <a:pt x="140" y="11"/>
                      </a:lnTo>
                      <a:lnTo>
                        <a:pt x="156" y="18"/>
                      </a:lnTo>
                      <a:lnTo>
                        <a:pt x="173" y="26"/>
                      </a:lnTo>
                      <a:lnTo>
                        <a:pt x="191" y="36"/>
                      </a:lnTo>
                      <a:lnTo>
                        <a:pt x="210" y="47"/>
                      </a:lnTo>
                      <a:lnTo>
                        <a:pt x="228" y="59"/>
                      </a:lnTo>
                      <a:lnTo>
                        <a:pt x="248" y="73"/>
                      </a:lnTo>
                      <a:lnTo>
                        <a:pt x="268" y="88"/>
                      </a:lnTo>
                      <a:lnTo>
                        <a:pt x="288" y="104"/>
                      </a:lnTo>
                      <a:lnTo>
                        <a:pt x="309" y="123"/>
                      </a:lnTo>
                      <a:lnTo>
                        <a:pt x="330" y="141"/>
                      </a:lnTo>
                      <a:lnTo>
                        <a:pt x="351" y="161"/>
                      </a:lnTo>
                      <a:lnTo>
                        <a:pt x="372" y="182"/>
                      </a:lnTo>
                      <a:lnTo>
                        <a:pt x="395" y="205"/>
                      </a:lnTo>
                      <a:lnTo>
                        <a:pt x="416" y="228"/>
                      </a:lnTo>
                      <a:lnTo>
                        <a:pt x="439" y="252"/>
                      </a:lnTo>
                      <a:lnTo>
                        <a:pt x="461" y="277"/>
                      </a:lnTo>
                      <a:lnTo>
                        <a:pt x="483" y="304"/>
                      </a:lnTo>
                      <a:lnTo>
                        <a:pt x="528" y="359"/>
                      </a:lnTo>
                      <a:lnTo>
                        <a:pt x="573" y="419"/>
                      </a:lnTo>
                      <a:lnTo>
                        <a:pt x="617" y="481"/>
                      </a:lnTo>
                      <a:lnTo>
                        <a:pt x="660" y="547"/>
                      </a:lnTo>
                      <a:lnTo>
                        <a:pt x="702" y="614"/>
                      </a:lnTo>
                      <a:lnTo>
                        <a:pt x="740" y="678"/>
                      </a:lnTo>
                      <a:lnTo>
                        <a:pt x="774" y="743"/>
                      </a:lnTo>
                      <a:lnTo>
                        <a:pt x="806" y="806"/>
                      </a:lnTo>
                      <a:lnTo>
                        <a:pt x="833" y="867"/>
                      </a:lnTo>
                      <a:lnTo>
                        <a:pt x="857" y="924"/>
                      </a:lnTo>
                      <a:lnTo>
                        <a:pt x="878" y="980"/>
                      </a:lnTo>
                      <a:lnTo>
                        <a:pt x="893" y="1033"/>
                      </a:lnTo>
                      <a:lnTo>
                        <a:pt x="906" y="1081"/>
                      </a:lnTo>
                      <a:lnTo>
                        <a:pt x="910" y="1105"/>
                      </a:lnTo>
                      <a:lnTo>
                        <a:pt x="914" y="1127"/>
                      </a:lnTo>
                      <a:lnTo>
                        <a:pt x="917" y="1148"/>
                      </a:lnTo>
                      <a:lnTo>
                        <a:pt x="918" y="1167"/>
                      </a:lnTo>
                      <a:lnTo>
                        <a:pt x="919" y="1187"/>
                      </a:lnTo>
                      <a:lnTo>
                        <a:pt x="918" y="1204"/>
                      </a:lnTo>
                      <a:lnTo>
                        <a:pt x="916" y="1220"/>
                      </a:lnTo>
                      <a:lnTo>
                        <a:pt x="913" y="1235"/>
                      </a:lnTo>
                      <a:lnTo>
                        <a:pt x="909" y="1249"/>
                      </a:lnTo>
                      <a:lnTo>
                        <a:pt x="904" y="1261"/>
                      </a:lnTo>
                      <a:lnTo>
                        <a:pt x="898" y="1273"/>
                      </a:lnTo>
                      <a:lnTo>
                        <a:pt x="890" y="1282"/>
                      </a:lnTo>
                      <a:lnTo>
                        <a:pt x="882" y="1290"/>
                      </a:lnTo>
                      <a:lnTo>
                        <a:pt x="872" y="1296"/>
                      </a:lnTo>
                      <a:lnTo>
                        <a:pt x="861" y="1301"/>
                      </a:lnTo>
                      <a:lnTo>
                        <a:pt x="850" y="1303"/>
                      </a:lnTo>
                      <a:lnTo>
                        <a:pt x="836" y="1304"/>
                      </a:lnTo>
                      <a:lnTo>
                        <a:pt x="823" y="1304"/>
                      </a:lnTo>
                      <a:lnTo>
                        <a:pt x="809" y="1302"/>
                      </a:lnTo>
                      <a:lnTo>
                        <a:pt x="794" y="1298"/>
                      </a:lnTo>
                      <a:lnTo>
                        <a:pt x="778" y="1293"/>
                      </a:lnTo>
                      <a:lnTo>
                        <a:pt x="761" y="1286"/>
                      </a:lnTo>
                      <a:lnTo>
                        <a:pt x="744" y="1278"/>
                      </a:lnTo>
                      <a:lnTo>
                        <a:pt x="726" y="1268"/>
                      </a:lnTo>
                      <a:lnTo>
                        <a:pt x="708" y="1257"/>
                      </a:lnTo>
                      <a:lnTo>
                        <a:pt x="689" y="1245"/>
                      </a:lnTo>
                      <a:lnTo>
                        <a:pt x="669" y="1231"/>
                      </a:lnTo>
                      <a:lnTo>
                        <a:pt x="650" y="1216"/>
                      </a:lnTo>
                      <a:lnTo>
                        <a:pt x="629" y="1200"/>
                      </a:lnTo>
                      <a:lnTo>
                        <a:pt x="609" y="1181"/>
                      </a:lnTo>
                      <a:lnTo>
                        <a:pt x="587" y="1163"/>
                      </a:lnTo>
                      <a:lnTo>
                        <a:pt x="566" y="1143"/>
                      </a:lnTo>
                      <a:lnTo>
                        <a:pt x="545" y="1122"/>
                      </a:lnTo>
                      <a:lnTo>
                        <a:pt x="523" y="1099"/>
                      </a:lnTo>
                      <a:lnTo>
                        <a:pt x="501" y="1076"/>
                      </a:lnTo>
                      <a:lnTo>
                        <a:pt x="479" y="1052"/>
                      </a:lnTo>
                      <a:lnTo>
                        <a:pt x="456" y="1027"/>
                      </a:lnTo>
                      <a:lnTo>
                        <a:pt x="434" y="1000"/>
                      </a:lnTo>
                      <a:lnTo>
                        <a:pt x="389" y="945"/>
                      </a:lnTo>
                      <a:lnTo>
                        <a:pt x="344" y="885"/>
                      </a:lnTo>
                      <a:lnTo>
                        <a:pt x="301" y="823"/>
                      </a:lnTo>
                      <a:lnTo>
                        <a:pt x="257" y="757"/>
                      </a:lnTo>
                      <a:close/>
                    </a:path>
                  </a:pathLst>
                </a:custGeom>
                <a:noFill/>
                <a:ln w="12700" cmpd="sng">
                  <a:solidFill>
                    <a:srgbClr val="CC3300"/>
                  </a:solidFill>
                  <a:prstDash val="solid"/>
                  <a:round/>
                  <a:headEnd/>
                  <a:tailEnd/>
                </a:ln>
              </p:spPr>
              <p:txBody>
                <a:bodyPr/>
                <a:lstStyle/>
                <a:p>
                  <a:endParaRPr lang="es-AR"/>
                </a:p>
              </p:txBody>
            </p:sp>
            <p:sp>
              <p:nvSpPr>
                <p:cNvPr id="175" name="Freeform 176"/>
                <p:cNvSpPr>
                  <a:spLocks/>
                </p:cNvSpPr>
                <p:nvPr/>
              </p:nvSpPr>
              <p:spPr bwMode="auto">
                <a:xfrm>
                  <a:off x="1712" y="1842"/>
                  <a:ext cx="50" cy="79"/>
                </a:xfrm>
                <a:custGeom>
                  <a:avLst/>
                  <a:gdLst>
                    <a:gd name="T0" fmla="*/ 301 w 919"/>
                    <a:gd name="T1" fmla="*/ 481 h 1304"/>
                    <a:gd name="T2" fmla="*/ 389 w 919"/>
                    <a:gd name="T3" fmla="*/ 359 h 1304"/>
                    <a:gd name="T4" fmla="*/ 456 w 919"/>
                    <a:gd name="T5" fmla="*/ 277 h 1304"/>
                    <a:gd name="T6" fmla="*/ 501 w 919"/>
                    <a:gd name="T7" fmla="*/ 228 h 1304"/>
                    <a:gd name="T8" fmla="*/ 545 w 919"/>
                    <a:gd name="T9" fmla="*/ 182 h 1304"/>
                    <a:gd name="T10" fmla="*/ 587 w 919"/>
                    <a:gd name="T11" fmla="*/ 141 h 1304"/>
                    <a:gd name="T12" fmla="*/ 629 w 919"/>
                    <a:gd name="T13" fmla="*/ 104 h 1304"/>
                    <a:gd name="T14" fmla="*/ 669 w 919"/>
                    <a:gd name="T15" fmla="*/ 73 h 1304"/>
                    <a:gd name="T16" fmla="*/ 708 w 919"/>
                    <a:gd name="T17" fmla="*/ 47 h 1304"/>
                    <a:gd name="T18" fmla="*/ 744 w 919"/>
                    <a:gd name="T19" fmla="*/ 26 h 1304"/>
                    <a:gd name="T20" fmla="*/ 778 w 919"/>
                    <a:gd name="T21" fmla="*/ 11 h 1304"/>
                    <a:gd name="T22" fmla="*/ 809 w 919"/>
                    <a:gd name="T23" fmla="*/ 2 h 1304"/>
                    <a:gd name="T24" fmla="*/ 836 w 919"/>
                    <a:gd name="T25" fmla="*/ 0 h 1304"/>
                    <a:gd name="T26" fmla="*/ 861 w 919"/>
                    <a:gd name="T27" fmla="*/ 4 h 1304"/>
                    <a:gd name="T28" fmla="*/ 882 w 919"/>
                    <a:gd name="T29" fmla="*/ 14 h 1304"/>
                    <a:gd name="T30" fmla="*/ 898 w 919"/>
                    <a:gd name="T31" fmla="*/ 32 h 1304"/>
                    <a:gd name="T32" fmla="*/ 909 w 919"/>
                    <a:gd name="T33" fmla="*/ 55 h 1304"/>
                    <a:gd name="T34" fmla="*/ 916 w 919"/>
                    <a:gd name="T35" fmla="*/ 84 h 1304"/>
                    <a:gd name="T36" fmla="*/ 919 w 919"/>
                    <a:gd name="T37" fmla="*/ 118 h 1304"/>
                    <a:gd name="T38" fmla="*/ 917 w 919"/>
                    <a:gd name="T39" fmla="*/ 156 h 1304"/>
                    <a:gd name="T40" fmla="*/ 910 w 919"/>
                    <a:gd name="T41" fmla="*/ 200 h 1304"/>
                    <a:gd name="T42" fmla="*/ 893 w 919"/>
                    <a:gd name="T43" fmla="*/ 271 h 1304"/>
                    <a:gd name="T44" fmla="*/ 857 w 919"/>
                    <a:gd name="T45" fmla="*/ 380 h 1304"/>
                    <a:gd name="T46" fmla="*/ 806 w 919"/>
                    <a:gd name="T47" fmla="*/ 498 h 1304"/>
                    <a:gd name="T48" fmla="*/ 740 w 919"/>
                    <a:gd name="T49" fmla="*/ 626 h 1304"/>
                    <a:gd name="T50" fmla="*/ 660 w 919"/>
                    <a:gd name="T51" fmla="*/ 757 h 1304"/>
                    <a:gd name="T52" fmla="*/ 573 w 919"/>
                    <a:gd name="T53" fmla="*/ 885 h 1304"/>
                    <a:gd name="T54" fmla="*/ 483 w 919"/>
                    <a:gd name="T55" fmla="*/ 1000 h 1304"/>
                    <a:gd name="T56" fmla="*/ 439 w 919"/>
                    <a:gd name="T57" fmla="*/ 1052 h 1304"/>
                    <a:gd name="T58" fmla="*/ 395 w 919"/>
                    <a:gd name="T59" fmla="*/ 1099 h 1304"/>
                    <a:gd name="T60" fmla="*/ 351 w 919"/>
                    <a:gd name="T61" fmla="*/ 1143 h 1304"/>
                    <a:gd name="T62" fmla="*/ 309 w 919"/>
                    <a:gd name="T63" fmla="*/ 1181 h 1304"/>
                    <a:gd name="T64" fmla="*/ 268 w 919"/>
                    <a:gd name="T65" fmla="*/ 1216 h 1304"/>
                    <a:gd name="T66" fmla="*/ 228 w 919"/>
                    <a:gd name="T67" fmla="*/ 1245 h 1304"/>
                    <a:gd name="T68" fmla="*/ 191 w 919"/>
                    <a:gd name="T69" fmla="*/ 1268 h 1304"/>
                    <a:gd name="T70" fmla="*/ 156 w 919"/>
                    <a:gd name="T71" fmla="*/ 1286 h 1304"/>
                    <a:gd name="T72" fmla="*/ 124 w 919"/>
                    <a:gd name="T73" fmla="*/ 1298 h 1304"/>
                    <a:gd name="T74" fmla="*/ 95 w 919"/>
                    <a:gd name="T75" fmla="*/ 1304 h 1304"/>
                    <a:gd name="T76" fmla="*/ 68 w 919"/>
                    <a:gd name="T77" fmla="*/ 1303 h 1304"/>
                    <a:gd name="T78" fmla="*/ 45 w 919"/>
                    <a:gd name="T79" fmla="*/ 1296 h 1304"/>
                    <a:gd name="T80" fmla="*/ 28 w 919"/>
                    <a:gd name="T81" fmla="*/ 1282 h 1304"/>
                    <a:gd name="T82" fmla="*/ 13 w 919"/>
                    <a:gd name="T83" fmla="*/ 1261 h 1304"/>
                    <a:gd name="T84" fmla="*/ 4 w 919"/>
                    <a:gd name="T85" fmla="*/ 1235 h 1304"/>
                    <a:gd name="T86" fmla="*/ 0 w 919"/>
                    <a:gd name="T87" fmla="*/ 1204 h 1304"/>
                    <a:gd name="T88" fmla="*/ 0 w 919"/>
                    <a:gd name="T89" fmla="*/ 1167 h 1304"/>
                    <a:gd name="T90" fmla="*/ 4 w 919"/>
                    <a:gd name="T91" fmla="*/ 1127 h 1304"/>
                    <a:gd name="T92" fmla="*/ 12 w 919"/>
                    <a:gd name="T93" fmla="*/ 1081 h 1304"/>
                    <a:gd name="T94" fmla="*/ 40 w 919"/>
                    <a:gd name="T95" fmla="*/ 980 h 1304"/>
                    <a:gd name="T96" fmla="*/ 85 w 919"/>
                    <a:gd name="T97" fmla="*/ 867 h 1304"/>
                    <a:gd name="T98" fmla="*/ 143 w 919"/>
                    <a:gd name="T99" fmla="*/ 743 h 1304"/>
                    <a:gd name="T100" fmla="*/ 216 w 919"/>
                    <a:gd name="T101" fmla="*/ 614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547"/>
                      </a:moveTo>
                      <a:lnTo>
                        <a:pt x="301" y="481"/>
                      </a:lnTo>
                      <a:lnTo>
                        <a:pt x="344" y="419"/>
                      </a:lnTo>
                      <a:lnTo>
                        <a:pt x="389" y="359"/>
                      </a:lnTo>
                      <a:lnTo>
                        <a:pt x="434" y="304"/>
                      </a:lnTo>
                      <a:lnTo>
                        <a:pt x="456" y="277"/>
                      </a:lnTo>
                      <a:lnTo>
                        <a:pt x="479" y="252"/>
                      </a:lnTo>
                      <a:lnTo>
                        <a:pt x="501" y="228"/>
                      </a:lnTo>
                      <a:lnTo>
                        <a:pt x="523" y="205"/>
                      </a:lnTo>
                      <a:lnTo>
                        <a:pt x="545" y="182"/>
                      </a:lnTo>
                      <a:lnTo>
                        <a:pt x="566" y="161"/>
                      </a:lnTo>
                      <a:lnTo>
                        <a:pt x="587" y="141"/>
                      </a:lnTo>
                      <a:lnTo>
                        <a:pt x="609" y="123"/>
                      </a:lnTo>
                      <a:lnTo>
                        <a:pt x="629" y="104"/>
                      </a:lnTo>
                      <a:lnTo>
                        <a:pt x="650" y="88"/>
                      </a:lnTo>
                      <a:lnTo>
                        <a:pt x="669" y="73"/>
                      </a:lnTo>
                      <a:lnTo>
                        <a:pt x="689" y="59"/>
                      </a:lnTo>
                      <a:lnTo>
                        <a:pt x="708" y="47"/>
                      </a:lnTo>
                      <a:lnTo>
                        <a:pt x="726" y="36"/>
                      </a:lnTo>
                      <a:lnTo>
                        <a:pt x="744" y="26"/>
                      </a:lnTo>
                      <a:lnTo>
                        <a:pt x="761" y="18"/>
                      </a:lnTo>
                      <a:lnTo>
                        <a:pt x="778" y="11"/>
                      </a:lnTo>
                      <a:lnTo>
                        <a:pt x="794" y="6"/>
                      </a:lnTo>
                      <a:lnTo>
                        <a:pt x="809" y="2"/>
                      </a:lnTo>
                      <a:lnTo>
                        <a:pt x="823" y="0"/>
                      </a:lnTo>
                      <a:lnTo>
                        <a:pt x="836" y="0"/>
                      </a:lnTo>
                      <a:lnTo>
                        <a:pt x="850" y="1"/>
                      </a:lnTo>
                      <a:lnTo>
                        <a:pt x="861" y="4"/>
                      </a:lnTo>
                      <a:lnTo>
                        <a:pt x="872" y="8"/>
                      </a:lnTo>
                      <a:lnTo>
                        <a:pt x="882" y="14"/>
                      </a:lnTo>
                      <a:lnTo>
                        <a:pt x="890" y="22"/>
                      </a:lnTo>
                      <a:lnTo>
                        <a:pt x="898" y="32"/>
                      </a:lnTo>
                      <a:lnTo>
                        <a:pt x="904" y="43"/>
                      </a:lnTo>
                      <a:lnTo>
                        <a:pt x="909" y="55"/>
                      </a:lnTo>
                      <a:lnTo>
                        <a:pt x="913" y="69"/>
                      </a:lnTo>
                      <a:lnTo>
                        <a:pt x="916" y="84"/>
                      </a:lnTo>
                      <a:lnTo>
                        <a:pt x="918" y="100"/>
                      </a:lnTo>
                      <a:lnTo>
                        <a:pt x="919" y="118"/>
                      </a:lnTo>
                      <a:lnTo>
                        <a:pt x="918" y="137"/>
                      </a:lnTo>
                      <a:lnTo>
                        <a:pt x="917" y="156"/>
                      </a:lnTo>
                      <a:lnTo>
                        <a:pt x="914" y="177"/>
                      </a:lnTo>
                      <a:lnTo>
                        <a:pt x="910" y="200"/>
                      </a:lnTo>
                      <a:lnTo>
                        <a:pt x="906" y="223"/>
                      </a:lnTo>
                      <a:lnTo>
                        <a:pt x="893" y="271"/>
                      </a:lnTo>
                      <a:lnTo>
                        <a:pt x="878" y="324"/>
                      </a:lnTo>
                      <a:lnTo>
                        <a:pt x="857" y="380"/>
                      </a:lnTo>
                      <a:lnTo>
                        <a:pt x="833" y="438"/>
                      </a:lnTo>
                      <a:lnTo>
                        <a:pt x="806" y="498"/>
                      </a:lnTo>
                      <a:lnTo>
                        <a:pt x="774" y="561"/>
                      </a:lnTo>
                      <a:lnTo>
                        <a:pt x="740" y="626"/>
                      </a:lnTo>
                      <a:lnTo>
                        <a:pt x="702" y="692"/>
                      </a:lnTo>
                      <a:lnTo>
                        <a:pt x="660" y="757"/>
                      </a:lnTo>
                      <a:lnTo>
                        <a:pt x="617" y="823"/>
                      </a:lnTo>
                      <a:lnTo>
                        <a:pt x="573" y="885"/>
                      </a:lnTo>
                      <a:lnTo>
                        <a:pt x="528" y="945"/>
                      </a:lnTo>
                      <a:lnTo>
                        <a:pt x="483" y="1000"/>
                      </a:lnTo>
                      <a:lnTo>
                        <a:pt x="461" y="1027"/>
                      </a:lnTo>
                      <a:lnTo>
                        <a:pt x="439" y="1052"/>
                      </a:lnTo>
                      <a:lnTo>
                        <a:pt x="416" y="1076"/>
                      </a:lnTo>
                      <a:lnTo>
                        <a:pt x="395" y="1099"/>
                      </a:lnTo>
                      <a:lnTo>
                        <a:pt x="372" y="1122"/>
                      </a:lnTo>
                      <a:lnTo>
                        <a:pt x="351" y="1143"/>
                      </a:lnTo>
                      <a:lnTo>
                        <a:pt x="330" y="1163"/>
                      </a:lnTo>
                      <a:lnTo>
                        <a:pt x="309" y="1181"/>
                      </a:lnTo>
                      <a:lnTo>
                        <a:pt x="288" y="1200"/>
                      </a:lnTo>
                      <a:lnTo>
                        <a:pt x="268" y="1216"/>
                      </a:lnTo>
                      <a:lnTo>
                        <a:pt x="248" y="1231"/>
                      </a:lnTo>
                      <a:lnTo>
                        <a:pt x="228" y="1245"/>
                      </a:lnTo>
                      <a:lnTo>
                        <a:pt x="210" y="1257"/>
                      </a:lnTo>
                      <a:lnTo>
                        <a:pt x="191" y="1268"/>
                      </a:lnTo>
                      <a:lnTo>
                        <a:pt x="173" y="1278"/>
                      </a:lnTo>
                      <a:lnTo>
                        <a:pt x="156" y="1286"/>
                      </a:lnTo>
                      <a:lnTo>
                        <a:pt x="140" y="1293"/>
                      </a:lnTo>
                      <a:lnTo>
                        <a:pt x="124" y="1298"/>
                      </a:lnTo>
                      <a:lnTo>
                        <a:pt x="108" y="1302"/>
                      </a:lnTo>
                      <a:lnTo>
                        <a:pt x="95" y="1304"/>
                      </a:lnTo>
                      <a:lnTo>
                        <a:pt x="81" y="1304"/>
                      </a:lnTo>
                      <a:lnTo>
                        <a:pt x="68" y="1303"/>
                      </a:lnTo>
                      <a:lnTo>
                        <a:pt x="57" y="1301"/>
                      </a:lnTo>
                      <a:lnTo>
                        <a:pt x="45" y="1296"/>
                      </a:lnTo>
                      <a:lnTo>
                        <a:pt x="35" y="1290"/>
                      </a:lnTo>
                      <a:lnTo>
                        <a:pt x="28" y="1282"/>
                      </a:lnTo>
                      <a:lnTo>
                        <a:pt x="20" y="1273"/>
                      </a:lnTo>
                      <a:lnTo>
                        <a:pt x="13" y="1261"/>
                      </a:lnTo>
                      <a:lnTo>
                        <a:pt x="9" y="1249"/>
                      </a:lnTo>
                      <a:lnTo>
                        <a:pt x="4" y="1235"/>
                      </a:lnTo>
                      <a:lnTo>
                        <a:pt x="2" y="1220"/>
                      </a:lnTo>
                      <a:lnTo>
                        <a:pt x="0" y="1204"/>
                      </a:lnTo>
                      <a:lnTo>
                        <a:pt x="0" y="1187"/>
                      </a:lnTo>
                      <a:lnTo>
                        <a:pt x="0" y="1167"/>
                      </a:lnTo>
                      <a:lnTo>
                        <a:pt x="1" y="1148"/>
                      </a:lnTo>
                      <a:lnTo>
                        <a:pt x="4" y="1127"/>
                      </a:lnTo>
                      <a:lnTo>
                        <a:pt x="7" y="1105"/>
                      </a:lnTo>
                      <a:lnTo>
                        <a:pt x="12" y="1081"/>
                      </a:lnTo>
                      <a:lnTo>
                        <a:pt x="24" y="1033"/>
                      </a:lnTo>
                      <a:lnTo>
                        <a:pt x="40" y="980"/>
                      </a:lnTo>
                      <a:lnTo>
                        <a:pt x="60" y="924"/>
                      </a:lnTo>
                      <a:lnTo>
                        <a:pt x="85" y="867"/>
                      </a:lnTo>
                      <a:lnTo>
                        <a:pt x="113" y="806"/>
                      </a:lnTo>
                      <a:lnTo>
                        <a:pt x="143" y="743"/>
                      </a:lnTo>
                      <a:lnTo>
                        <a:pt x="178" y="678"/>
                      </a:lnTo>
                      <a:lnTo>
                        <a:pt x="216" y="614"/>
                      </a:lnTo>
                      <a:lnTo>
                        <a:pt x="257" y="547"/>
                      </a:lnTo>
                      <a:close/>
                    </a:path>
                  </a:pathLst>
                </a:custGeom>
                <a:noFill/>
                <a:ln w="12700" cmpd="sng">
                  <a:solidFill>
                    <a:srgbClr val="CC3300"/>
                  </a:solidFill>
                  <a:prstDash val="solid"/>
                  <a:round/>
                  <a:headEnd/>
                  <a:tailEnd/>
                </a:ln>
              </p:spPr>
              <p:txBody>
                <a:bodyPr/>
                <a:lstStyle/>
                <a:p>
                  <a:endParaRPr lang="es-AR"/>
                </a:p>
              </p:txBody>
            </p:sp>
          </p:grpSp>
        </p:grpSp>
        <p:sp>
          <p:nvSpPr>
            <p:cNvPr id="161" name="Text Box 177"/>
            <p:cNvSpPr txBox="1">
              <a:spLocks noChangeArrowheads="1"/>
            </p:cNvSpPr>
            <p:nvPr/>
          </p:nvSpPr>
          <p:spPr bwMode="auto">
            <a:xfrm>
              <a:off x="2161" y="1316"/>
              <a:ext cx="2206" cy="289"/>
            </a:xfrm>
            <a:prstGeom prst="rect">
              <a:avLst/>
            </a:prstGeom>
            <a:noFill/>
            <a:ln w="28575">
              <a:noFill/>
              <a:prstDash val="dash"/>
              <a:miter lim="800000"/>
              <a:headEnd/>
              <a:tailEnd/>
            </a:ln>
          </p:spPr>
          <p:txBody>
            <a:bodyPr>
              <a:spAutoFit/>
            </a:bodyPr>
            <a:lstStyle/>
            <a:p>
              <a:pPr eaLnBrk="0" hangingPunct="0">
                <a:lnSpc>
                  <a:spcPct val="60000"/>
                </a:lnSpc>
                <a:spcBef>
                  <a:spcPct val="50000"/>
                </a:spcBef>
              </a:pPr>
              <a:r>
                <a:rPr lang="en-US" sz="1400" b="1" dirty="0">
                  <a:latin typeface="Trebuchet MS" pitchFamily="34" charset="0"/>
                </a:rPr>
                <a:t>3 NUCLEAR RESEARCH CENTERS</a:t>
              </a:r>
            </a:p>
            <a:p>
              <a:pPr eaLnBrk="0" hangingPunct="0">
                <a:lnSpc>
                  <a:spcPct val="60000"/>
                </a:lnSpc>
                <a:spcBef>
                  <a:spcPct val="50000"/>
                </a:spcBef>
              </a:pPr>
              <a:r>
                <a:rPr lang="en-US" sz="1400" b="1" dirty="0">
                  <a:latin typeface="Trebuchet MS" pitchFamily="34" charset="0"/>
                </a:rPr>
                <a:t>1 TECHNOLOGICAL CENTER</a:t>
              </a:r>
              <a:endParaRPr lang="es-AR" sz="1400" b="1" dirty="0">
                <a:latin typeface="Trebuchet MS" pitchFamily="34" charset="0"/>
              </a:endParaRPr>
            </a:p>
          </p:txBody>
        </p:sp>
        <p:grpSp>
          <p:nvGrpSpPr>
            <p:cNvPr id="162" name="Group 178"/>
            <p:cNvGrpSpPr>
              <a:grpSpLocks/>
            </p:cNvGrpSpPr>
            <p:nvPr/>
          </p:nvGrpSpPr>
          <p:grpSpPr bwMode="auto">
            <a:xfrm>
              <a:off x="4867" y="1467"/>
              <a:ext cx="116" cy="115"/>
              <a:chOff x="715" y="2247"/>
              <a:chExt cx="96" cy="79"/>
            </a:xfrm>
          </p:grpSpPr>
          <p:sp>
            <p:nvSpPr>
              <p:cNvPr id="167" name="Oval 179"/>
              <p:cNvSpPr>
                <a:spLocks noChangeArrowheads="1"/>
              </p:cNvSpPr>
              <p:nvPr/>
            </p:nvSpPr>
            <p:spPr bwMode="auto">
              <a:xfrm>
                <a:off x="715" y="2275"/>
                <a:ext cx="96" cy="23"/>
              </a:xfrm>
              <a:prstGeom prst="ellipse">
                <a:avLst/>
              </a:prstGeom>
              <a:noFill/>
              <a:ln w="12700">
                <a:solidFill>
                  <a:schemeClr val="accent2"/>
                </a:solidFill>
                <a:round/>
                <a:headEnd/>
                <a:tailEnd/>
              </a:ln>
            </p:spPr>
            <p:txBody>
              <a:bodyPr/>
              <a:lstStyle/>
              <a:p>
                <a:endParaRPr lang="es-AR"/>
              </a:p>
            </p:txBody>
          </p:sp>
          <p:sp>
            <p:nvSpPr>
              <p:cNvPr id="168" name="Freeform 180"/>
              <p:cNvSpPr>
                <a:spLocks/>
              </p:cNvSpPr>
              <p:nvPr/>
            </p:nvSpPr>
            <p:spPr bwMode="auto">
              <a:xfrm>
                <a:off x="738" y="2247"/>
                <a:ext cx="50" cy="79"/>
              </a:xfrm>
              <a:custGeom>
                <a:avLst/>
                <a:gdLst>
                  <a:gd name="T0" fmla="*/ 216 w 919"/>
                  <a:gd name="T1" fmla="*/ 692 h 1304"/>
                  <a:gd name="T2" fmla="*/ 143 w 919"/>
                  <a:gd name="T3" fmla="*/ 561 h 1304"/>
                  <a:gd name="T4" fmla="*/ 85 w 919"/>
                  <a:gd name="T5" fmla="*/ 438 h 1304"/>
                  <a:gd name="T6" fmla="*/ 40 w 919"/>
                  <a:gd name="T7" fmla="*/ 324 h 1304"/>
                  <a:gd name="T8" fmla="*/ 12 w 919"/>
                  <a:gd name="T9" fmla="*/ 223 h 1304"/>
                  <a:gd name="T10" fmla="*/ 4 w 919"/>
                  <a:gd name="T11" fmla="*/ 177 h 1304"/>
                  <a:gd name="T12" fmla="*/ 0 w 919"/>
                  <a:gd name="T13" fmla="*/ 137 h 1304"/>
                  <a:gd name="T14" fmla="*/ 0 w 919"/>
                  <a:gd name="T15" fmla="*/ 100 h 1304"/>
                  <a:gd name="T16" fmla="*/ 4 w 919"/>
                  <a:gd name="T17" fmla="*/ 69 h 1304"/>
                  <a:gd name="T18" fmla="*/ 13 w 919"/>
                  <a:gd name="T19" fmla="*/ 43 h 1304"/>
                  <a:gd name="T20" fmla="*/ 28 w 919"/>
                  <a:gd name="T21" fmla="*/ 22 h 1304"/>
                  <a:gd name="T22" fmla="*/ 45 w 919"/>
                  <a:gd name="T23" fmla="*/ 8 h 1304"/>
                  <a:gd name="T24" fmla="*/ 68 w 919"/>
                  <a:gd name="T25" fmla="*/ 1 h 1304"/>
                  <a:gd name="T26" fmla="*/ 95 w 919"/>
                  <a:gd name="T27" fmla="*/ 0 h 1304"/>
                  <a:gd name="T28" fmla="*/ 124 w 919"/>
                  <a:gd name="T29" fmla="*/ 6 h 1304"/>
                  <a:gd name="T30" fmla="*/ 156 w 919"/>
                  <a:gd name="T31" fmla="*/ 18 h 1304"/>
                  <a:gd name="T32" fmla="*/ 191 w 919"/>
                  <a:gd name="T33" fmla="*/ 36 h 1304"/>
                  <a:gd name="T34" fmla="*/ 228 w 919"/>
                  <a:gd name="T35" fmla="*/ 59 h 1304"/>
                  <a:gd name="T36" fmla="*/ 268 w 919"/>
                  <a:gd name="T37" fmla="*/ 88 h 1304"/>
                  <a:gd name="T38" fmla="*/ 309 w 919"/>
                  <a:gd name="T39" fmla="*/ 123 h 1304"/>
                  <a:gd name="T40" fmla="*/ 351 w 919"/>
                  <a:gd name="T41" fmla="*/ 161 h 1304"/>
                  <a:gd name="T42" fmla="*/ 395 w 919"/>
                  <a:gd name="T43" fmla="*/ 205 h 1304"/>
                  <a:gd name="T44" fmla="*/ 439 w 919"/>
                  <a:gd name="T45" fmla="*/ 252 h 1304"/>
                  <a:gd name="T46" fmla="*/ 483 w 919"/>
                  <a:gd name="T47" fmla="*/ 304 h 1304"/>
                  <a:gd name="T48" fmla="*/ 573 w 919"/>
                  <a:gd name="T49" fmla="*/ 419 h 1304"/>
                  <a:gd name="T50" fmla="*/ 660 w 919"/>
                  <a:gd name="T51" fmla="*/ 547 h 1304"/>
                  <a:gd name="T52" fmla="*/ 740 w 919"/>
                  <a:gd name="T53" fmla="*/ 678 h 1304"/>
                  <a:gd name="T54" fmla="*/ 806 w 919"/>
                  <a:gd name="T55" fmla="*/ 806 h 1304"/>
                  <a:gd name="T56" fmla="*/ 857 w 919"/>
                  <a:gd name="T57" fmla="*/ 924 h 1304"/>
                  <a:gd name="T58" fmla="*/ 893 w 919"/>
                  <a:gd name="T59" fmla="*/ 1033 h 1304"/>
                  <a:gd name="T60" fmla="*/ 910 w 919"/>
                  <a:gd name="T61" fmla="*/ 1105 h 1304"/>
                  <a:gd name="T62" fmla="*/ 917 w 919"/>
                  <a:gd name="T63" fmla="*/ 1148 h 1304"/>
                  <a:gd name="T64" fmla="*/ 919 w 919"/>
                  <a:gd name="T65" fmla="*/ 1187 h 1304"/>
                  <a:gd name="T66" fmla="*/ 916 w 919"/>
                  <a:gd name="T67" fmla="*/ 1220 h 1304"/>
                  <a:gd name="T68" fmla="*/ 909 w 919"/>
                  <a:gd name="T69" fmla="*/ 1249 h 1304"/>
                  <a:gd name="T70" fmla="*/ 898 w 919"/>
                  <a:gd name="T71" fmla="*/ 1273 h 1304"/>
                  <a:gd name="T72" fmla="*/ 882 w 919"/>
                  <a:gd name="T73" fmla="*/ 1290 h 1304"/>
                  <a:gd name="T74" fmla="*/ 861 w 919"/>
                  <a:gd name="T75" fmla="*/ 1301 h 1304"/>
                  <a:gd name="T76" fmla="*/ 836 w 919"/>
                  <a:gd name="T77" fmla="*/ 1304 h 1304"/>
                  <a:gd name="T78" fmla="*/ 809 w 919"/>
                  <a:gd name="T79" fmla="*/ 1302 h 1304"/>
                  <a:gd name="T80" fmla="*/ 778 w 919"/>
                  <a:gd name="T81" fmla="*/ 1293 h 1304"/>
                  <a:gd name="T82" fmla="*/ 744 w 919"/>
                  <a:gd name="T83" fmla="*/ 1278 h 1304"/>
                  <a:gd name="T84" fmla="*/ 708 w 919"/>
                  <a:gd name="T85" fmla="*/ 1257 h 1304"/>
                  <a:gd name="T86" fmla="*/ 669 w 919"/>
                  <a:gd name="T87" fmla="*/ 1231 h 1304"/>
                  <a:gd name="T88" fmla="*/ 629 w 919"/>
                  <a:gd name="T89" fmla="*/ 1200 h 1304"/>
                  <a:gd name="T90" fmla="*/ 587 w 919"/>
                  <a:gd name="T91" fmla="*/ 1163 h 1304"/>
                  <a:gd name="T92" fmla="*/ 545 w 919"/>
                  <a:gd name="T93" fmla="*/ 1122 h 1304"/>
                  <a:gd name="T94" fmla="*/ 501 w 919"/>
                  <a:gd name="T95" fmla="*/ 1076 h 1304"/>
                  <a:gd name="T96" fmla="*/ 456 w 919"/>
                  <a:gd name="T97" fmla="*/ 1027 h 1304"/>
                  <a:gd name="T98" fmla="*/ 389 w 919"/>
                  <a:gd name="T99" fmla="*/ 945 h 1304"/>
                  <a:gd name="T100" fmla="*/ 301 w 919"/>
                  <a:gd name="T101" fmla="*/ 823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757"/>
                    </a:moveTo>
                    <a:lnTo>
                      <a:pt x="216" y="692"/>
                    </a:lnTo>
                    <a:lnTo>
                      <a:pt x="178" y="626"/>
                    </a:lnTo>
                    <a:lnTo>
                      <a:pt x="143" y="561"/>
                    </a:lnTo>
                    <a:lnTo>
                      <a:pt x="113" y="498"/>
                    </a:lnTo>
                    <a:lnTo>
                      <a:pt x="85" y="438"/>
                    </a:lnTo>
                    <a:lnTo>
                      <a:pt x="60" y="380"/>
                    </a:lnTo>
                    <a:lnTo>
                      <a:pt x="40" y="324"/>
                    </a:lnTo>
                    <a:lnTo>
                      <a:pt x="24" y="271"/>
                    </a:lnTo>
                    <a:lnTo>
                      <a:pt x="12" y="223"/>
                    </a:lnTo>
                    <a:lnTo>
                      <a:pt x="7" y="200"/>
                    </a:lnTo>
                    <a:lnTo>
                      <a:pt x="4" y="177"/>
                    </a:lnTo>
                    <a:lnTo>
                      <a:pt x="1" y="156"/>
                    </a:lnTo>
                    <a:lnTo>
                      <a:pt x="0" y="137"/>
                    </a:lnTo>
                    <a:lnTo>
                      <a:pt x="0" y="118"/>
                    </a:lnTo>
                    <a:lnTo>
                      <a:pt x="0" y="100"/>
                    </a:lnTo>
                    <a:lnTo>
                      <a:pt x="2" y="84"/>
                    </a:lnTo>
                    <a:lnTo>
                      <a:pt x="4" y="69"/>
                    </a:lnTo>
                    <a:lnTo>
                      <a:pt x="9" y="55"/>
                    </a:lnTo>
                    <a:lnTo>
                      <a:pt x="13" y="43"/>
                    </a:lnTo>
                    <a:lnTo>
                      <a:pt x="20" y="32"/>
                    </a:lnTo>
                    <a:lnTo>
                      <a:pt x="28" y="22"/>
                    </a:lnTo>
                    <a:lnTo>
                      <a:pt x="35" y="14"/>
                    </a:lnTo>
                    <a:lnTo>
                      <a:pt x="45" y="8"/>
                    </a:lnTo>
                    <a:lnTo>
                      <a:pt x="57" y="4"/>
                    </a:lnTo>
                    <a:lnTo>
                      <a:pt x="68" y="1"/>
                    </a:lnTo>
                    <a:lnTo>
                      <a:pt x="81" y="0"/>
                    </a:lnTo>
                    <a:lnTo>
                      <a:pt x="95" y="0"/>
                    </a:lnTo>
                    <a:lnTo>
                      <a:pt x="108" y="2"/>
                    </a:lnTo>
                    <a:lnTo>
                      <a:pt x="124" y="6"/>
                    </a:lnTo>
                    <a:lnTo>
                      <a:pt x="140" y="11"/>
                    </a:lnTo>
                    <a:lnTo>
                      <a:pt x="156" y="18"/>
                    </a:lnTo>
                    <a:lnTo>
                      <a:pt x="173" y="26"/>
                    </a:lnTo>
                    <a:lnTo>
                      <a:pt x="191" y="36"/>
                    </a:lnTo>
                    <a:lnTo>
                      <a:pt x="210" y="47"/>
                    </a:lnTo>
                    <a:lnTo>
                      <a:pt x="228" y="59"/>
                    </a:lnTo>
                    <a:lnTo>
                      <a:pt x="248" y="73"/>
                    </a:lnTo>
                    <a:lnTo>
                      <a:pt x="268" y="88"/>
                    </a:lnTo>
                    <a:lnTo>
                      <a:pt x="288" y="104"/>
                    </a:lnTo>
                    <a:lnTo>
                      <a:pt x="309" y="123"/>
                    </a:lnTo>
                    <a:lnTo>
                      <a:pt x="330" y="141"/>
                    </a:lnTo>
                    <a:lnTo>
                      <a:pt x="351" y="161"/>
                    </a:lnTo>
                    <a:lnTo>
                      <a:pt x="372" y="182"/>
                    </a:lnTo>
                    <a:lnTo>
                      <a:pt x="395" y="205"/>
                    </a:lnTo>
                    <a:lnTo>
                      <a:pt x="416" y="228"/>
                    </a:lnTo>
                    <a:lnTo>
                      <a:pt x="439" y="252"/>
                    </a:lnTo>
                    <a:lnTo>
                      <a:pt x="461" y="277"/>
                    </a:lnTo>
                    <a:lnTo>
                      <a:pt x="483" y="304"/>
                    </a:lnTo>
                    <a:lnTo>
                      <a:pt x="528" y="359"/>
                    </a:lnTo>
                    <a:lnTo>
                      <a:pt x="573" y="419"/>
                    </a:lnTo>
                    <a:lnTo>
                      <a:pt x="617" y="481"/>
                    </a:lnTo>
                    <a:lnTo>
                      <a:pt x="660" y="547"/>
                    </a:lnTo>
                    <a:lnTo>
                      <a:pt x="702" y="614"/>
                    </a:lnTo>
                    <a:lnTo>
                      <a:pt x="740" y="678"/>
                    </a:lnTo>
                    <a:lnTo>
                      <a:pt x="774" y="743"/>
                    </a:lnTo>
                    <a:lnTo>
                      <a:pt x="806" y="806"/>
                    </a:lnTo>
                    <a:lnTo>
                      <a:pt x="833" y="867"/>
                    </a:lnTo>
                    <a:lnTo>
                      <a:pt x="857" y="924"/>
                    </a:lnTo>
                    <a:lnTo>
                      <a:pt x="878" y="980"/>
                    </a:lnTo>
                    <a:lnTo>
                      <a:pt x="893" y="1033"/>
                    </a:lnTo>
                    <a:lnTo>
                      <a:pt x="906" y="1081"/>
                    </a:lnTo>
                    <a:lnTo>
                      <a:pt x="910" y="1105"/>
                    </a:lnTo>
                    <a:lnTo>
                      <a:pt x="914" y="1127"/>
                    </a:lnTo>
                    <a:lnTo>
                      <a:pt x="917" y="1148"/>
                    </a:lnTo>
                    <a:lnTo>
                      <a:pt x="918" y="1167"/>
                    </a:lnTo>
                    <a:lnTo>
                      <a:pt x="919" y="1187"/>
                    </a:lnTo>
                    <a:lnTo>
                      <a:pt x="918" y="1204"/>
                    </a:lnTo>
                    <a:lnTo>
                      <a:pt x="916" y="1220"/>
                    </a:lnTo>
                    <a:lnTo>
                      <a:pt x="913" y="1235"/>
                    </a:lnTo>
                    <a:lnTo>
                      <a:pt x="909" y="1249"/>
                    </a:lnTo>
                    <a:lnTo>
                      <a:pt x="904" y="1261"/>
                    </a:lnTo>
                    <a:lnTo>
                      <a:pt x="898" y="1273"/>
                    </a:lnTo>
                    <a:lnTo>
                      <a:pt x="890" y="1282"/>
                    </a:lnTo>
                    <a:lnTo>
                      <a:pt x="882" y="1290"/>
                    </a:lnTo>
                    <a:lnTo>
                      <a:pt x="872" y="1296"/>
                    </a:lnTo>
                    <a:lnTo>
                      <a:pt x="861" y="1301"/>
                    </a:lnTo>
                    <a:lnTo>
                      <a:pt x="850" y="1303"/>
                    </a:lnTo>
                    <a:lnTo>
                      <a:pt x="836" y="1304"/>
                    </a:lnTo>
                    <a:lnTo>
                      <a:pt x="823" y="1304"/>
                    </a:lnTo>
                    <a:lnTo>
                      <a:pt x="809" y="1302"/>
                    </a:lnTo>
                    <a:lnTo>
                      <a:pt x="794" y="1298"/>
                    </a:lnTo>
                    <a:lnTo>
                      <a:pt x="778" y="1293"/>
                    </a:lnTo>
                    <a:lnTo>
                      <a:pt x="761" y="1286"/>
                    </a:lnTo>
                    <a:lnTo>
                      <a:pt x="744" y="1278"/>
                    </a:lnTo>
                    <a:lnTo>
                      <a:pt x="726" y="1268"/>
                    </a:lnTo>
                    <a:lnTo>
                      <a:pt x="708" y="1257"/>
                    </a:lnTo>
                    <a:lnTo>
                      <a:pt x="689" y="1245"/>
                    </a:lnTo>
                    <a:lnTo>
                      <a:pt x="669" y="1231"/>
                    </a:lnTo>
                    <a:lnTo>
                      <a:pt x="650" y="1216"/>
                    </a:lnTo>
                    <a:lnTo>
                      <a:pt x="629" y="1200"/>
                    </a:lnTo>
                    <a:lnTo>
                      <a:pt x="609" y="1181"/>
                    </a:lnTo>
                    <a:lnTo>
                      <a:pt x="587" y="1163"/>
                    </a:lnTo>
                    <a:lnTo>
                      <a:pt x="566" y="1143"/>
                    </a:lnTo>
                    <a:lnTo>
                      <a:pt x="545" y="1122"/>
                    </a:lnTo>
                    <a:lnTo>
                      <a:pt x="523" y="1099"/>
                    </a:lnTo>
                    <a:lnTo>
                      <a:pt x="501" y="1076"/>
                    </a:lnTo>
                    <a:lnTo>
                      <a:pt x="479" y="1052"/>
                    </a:lnTo>
                    <a:lnTo>
                      <a:pt x="456" y="1027"/>
                    </a:lnTo>
                    <a:lnTo>
                      <a:pt x="434" y="1000"/>
                    </a:lnTo>
                    <a:lnTo>
                      <a:pt x="389" y="945"/>
                    </a:lnTo>
                    <a:lnTo>
                      <a:pt x="344" y="885"/>
                    </a:lnTo>
                    <a:lnTo>
                      <a:pt x="301" y="823"/>
                    </a:lnTo>
                    <a:lnTo>
                      <a:pt x="257" y="757"/>
                    </a:lnTo>
                    <a:close/>
                  </a:path>
                </a:pathLst>
              </a:custGeom>
              <a:noFill/>
              <a:ln w="12700" cmpd="sng">
                <a:solidFill>
                  <a:schemeClr val="accent2"/>
                </a:solidFill>
                <a:prstDash val="solid"/>
                <a:round/>
                <a:headEnd/>
                <a:tailEnd/>
              </a:ln>
            </p:spPr>
            <p:txBody>
              <a:bodyPr/>
              <a:lstStyle/>
              <a:p>
                <a:endParaRPr lang="es-AR"/>
              </a:p>
            </p:txBody>
          </p:sp>
          <p:sp>
            <p:nvSpPr>
              <p:cNvPr id="169" name="Freeform 181"/>
              <p:cNvSpPr>
                <a:spLocks/>
              </p:cNvSpPr>
              <p:nvPr/>
            </p:nvSpPr>
            <p:spPr bwMode="auto">
              <a:xfrm>
                <a:off x="738" y="2247"/>
                <a:ext cx="50" cy="79"/>
              </a:xfrm>
              <a:custGeom>
                <a:avLst/>
                <a:gdLst>
                  <a:gd name="T0" fmla="*/ 301 w 919"/>
                  <a:gd name="T1" fmla="*/ 481 h 1304"/>
                  <a:gd name="T2" fmla="*/ 389 w 919"/>
                  <a:gd name="T3" fmla="*/ 359 h 1304"/>
                  <a:gd name="T4" fmla="*/ 456 w 919"/>
                  <a:gd name="T5" fmla="*/ 277 h 1304"/>
                  <a:gd name="T6" fmla="*/ 501 w 919"/>
                  <a:gd name="T7" fmla="*/ 228 h 1304"/>
                  <a:gd name="T8" fmla="*/ 545 w 919"/>
                  <a:gd name="T9" fmla="*/ 182 h 1304"/>
                  <a:gd name="T10" fmla="*/ 587 w 919"/>
                  <a:gd name="T11" fmla="*/ 141 h 1304"/>
                  <a:gd name="T12" fmla="*/ 629 w 919"/>
                  <a:gd name="T13" fmla="*/ 104 h 1304"/>
                  <a:gd name="T14" fmla="*/ 669 w 919"/>
                  <a:gd name="T15" fmla="*/ 73 h 1304"/>
                  <a:gd name="T16" fmla="*/ 708 w 919"/>
                  <a:gd name="T17" fmla="*/ 47 h 1304"/>
                  <a:gd name="T18" fmla="*/ 744 w 919"/>
                  <a:gd name="T19" fmla="*/ 26 h 1304"/>
                  <a:gd name="T20" fmla="*/ 778 w 919"/>
                  <a:gd name="T21" fmla="*/ 11 h 1304"/>
                  <a:gd name="T22" fmla="*/ 809 w 919"/>
                  <a:gd name="T23" fmla="*/ 2 h 1304"/>
                  <a:gd name="T24" fmla="*/ 836 w 919"/>
                  <a:gd name="T25" fmla="*/ 0 h 1304"/>
                  <a:gd name="T26" fmla="*/ 861 w 919"/>
                  <a:gd name="T27" fmla="*/ 4 h 1304"/>
                  <a:gd name="T28" fmla="*/ 882 w 919"/>
                  <a:gd name="T29" fmla="*/ 14 h 1304"/>
                  <a:gd name="T30" fmla="*/ 898 w 919"/>
                  <a:gd name="T31" fmla="*/ 32 h 1304"/>
                  <a:gd name="T32" fmla="*/ 909 w 919"/>
                  <a:gd name="T33" fmla="*/ 55 h 1304"/>
                  <a:gd name="T34" fmla="*/ 916 w 919"/>
                  <a:gd name="T35" fmla="*/ 84 h 1304"/>
                  <a:gd name="T36" fmla="*/ 919 w 919"/>
                  <a:gd name="T37" fmla="*/ 118 h 1304"/>
                  <a:gd name="T38" fmla="*/ 917 w 919"/>
                  <a:gd name="T39" fmla="*/ 156 h 1304"/>
                  <a:gd name="T40" fmla="*/ 910 w 919"/>
                  <a:gd name="T41" fmla="*/ 200 h 1304"/>
                  <a:gd name="T42" fmla="*/ 893 w 919"/>
                  <a:gd name="T43" fmla="*/ 271 h 1304"/>
                  <a:gd name="T44" fmla="*/ 857 w 919"/>
                  <a:gd name="T45" fmla="*/ 380 h 1304"/>
                  <a:gd name="T46" fmla="*/ 806 w 919"/>
                  <a:gd name="T47" fmla="*/ 498 h 1304"/>
                  <a:gd name="T48" fmla="*/ 740 w 919"/>
                  <a:gd name="T49" fmla="*/ 626 h 1304"/>
                  <a:gd name="T50" fmla="*/ 660 w 919"/>
                  <a:gd name="T51" fmla="*/ 757 h 1304"/>
                  <a:gd name="T52" fmla="*/ 573 w 919"/>
                  <a:gd name="T53" fmla="*/ 885 h 1304"/>
                  <a:gd name="T54" fmla="*/ 483 w 919"/>
                  <a:gd name="T55" fmla="*/ 1000 h 1304"/>
                  <a:gd name="T56" fmla="*/ 439 w 919"/>
                  <a:gd name="T57" fmla="*/ 1052 h 1304"/>
                  <a:gd name="T58" fmla="*/ 395 w 919"/>
                  <a:gd name="T59" fmla="*/ 1099 h 1304"/>
                  <a:gd name="T60" fmla="*/ 351 w 919"/>
                  <a:gd name="T61" fmla="*/ 1143 h 1304"/>
                  <a:gd name="T62" fmla="*/ 309 w 919"/>
                  <a:gd name="T63" fmla="*/ 1181 h 1304"/>
                  <a:gd name="T64" fmla="*/ 268 w 919"/>
                  <a:gd name="T65" fmla="*/ 1216 h 1304"/>
                  <a:gd name="T66" fmla="*/ 228 w 919"/>
                  <a:gd name="T67" fmla="*/ 1245 h 1304"/>
                  <a:gd name="T68" fmla="*/ 191 w 919"/>
                  <a:gd name="T69" fmla="*/ 1268 h 1304"/>
                  <a:gd name="T70" fmla="*/ 156 w 919"/>
                  <a:gd name="T71" fmla="*/ 1286 h 1304"/>
                  <a:gd name="T72" fmla="*/ 124 w 919"/>
                  <a:gd name="T73" fmla="*/ 1298 h 1304"/>
                  <a:gd name="T74" fmla="*/ 95 w 919"/>
                  <a:gd name="T75" fmla="*/ 1304 h 1304"/>
                  <a:gd name="T76" fmla="*/ 68 w 919"/>
                  <a:gd name="T77" fmla="*/ 1303 h 1304"/>
                  <a:gd name="T78" fmla="*/ 45 w 919"/>
                  <a:gd name="T79" fmla="*/ 1296 h 1304"/>
                  <a:gd name="T80" fmla="*/ 28 w 919"/>
                  <a:gd name="T81" fmla="*/ 1282 h 1304"/>
                  <a:gd name="T82" fmla="*/ 13 w 919"/>
                  <a:gd name="T83" fmla="*/ 1261 h 1304"/>
                  <a:gd name="T84" fmla="*/ 4 w 919"/>
                  <a:gd name="T85" fmla="*/ 1235 h 1304"/>
                  <a:gd name="T86" fmla="*/ 0 w 919"/>
                  <a:gd name="T87" fmla="*/ 1204 h 1304"/>
                  <a:gd name="T88" fmla="*/ 0 w 919"/>
                  <a:gd name="T89" fmla="*/ 1167 h 1304"/>
                  <a:gd name="T90" fmla="*/ 4 w 919"/>
                  <a:gd name="T91" fmla="*/ 1127 h 1304"/>
                  <a:gd name="T92" fmla="*/ 12 w 919"/>
                  <a:gd name="T93" fmla="*/ 1081 h 1304"/>
                  <a:gd name="T94" fmla="*/ 40 w 919"/>
                  <a:gd name="T95" fmla="*/ 980 h 1304"/>
                  <a:gd name="T96" fmla="*/ 85 w 919"/>
                  <a:gd name="T97" fmla="*/ 867 h 1304"/>
                  <a:gd name="T98" fmla="*/ 143 w 919"/>
                  <a:gd name="T99" fmla="*/ 743 h 1304"/>
                  <a:gd name="T100" fmla="*/ 216 w 919"/>
                  <a:gd name="T101" fmla="*/ 614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547"/>
                    </a:moveTo>
                    <a:lnTo>
                      <a:pt x="301" y="481"/>
                    </a:lnTo>
                    <a:lnTo>
                      <a:pt x="344" y="419"/>
                    </a:lnTo>
                    <a:lnTo>
                      <a:pt x="389" y="359"/>
                    </a:lnTo>
                    <a:lnTo>
                      <a:pt x="434" y="304"/>
                    </a:lnTo>
                    <a:lnTo>
                      <a:pt x="456" y="277"/>
                    </a:lnTo>
                    <a:lnTo>
                      <a:pt x="479" y="252"/>
                    </a:lnTo>
                    <a:lnTo>
                      <a:pt x="501" y="228"/>
                    </a:lnTo>
                    <a:lnTo>
                      <a:pt x="523" y="205"/>
                    </a:lnTo>
                    <a:lnTo>
                      <a:pt x="545" y="182"/>
                    </a:lnTo>
                    <a:lnTo>
                      <a:pt x="566" y="161"/>
                    </a:lnTo>
                    <a:lnTo>
                      <a:pt x="587" y="141"/>
                    </a:lnTo>
                    <a:lnTo>
                      <a:pt x="609" y="123"/>
                    </a:lnTo>
                    <a:lnTo>
                      <a:pt x="629" y="104"/>
                    </a:lnTo>
                    <a:lnTo>
                      <a:pt x="650" y="88"/>
                    </a:lnTo>
                    <a:lnTo>
                      <a:pt x="669" y="73"/>
                    </a:lnTo>
                    <a:lnTo>
                      <a:pt x="689" y="59"/>
                    </a:lnTo>
                    <a:lnTo>
                      <a:pt x="708" y="47"/>
                    </a:lnTo>
                    <a:lnTo>
                      <a:pt x="726" y="36"/>
                    </a:lnTo>
                    <a:lnTo>
                      <a:pt x="744" y="26"/>
                    </a:lnTo>
                    <a:lnTo>
                      <a:pt x="761" y="18"/>
                    </a:lnTo>
                    <a:lnTo>
                      <a:pt x="778" y="11"/>
                    </a:lnTo>
                    <a:lnTo>
                      <a:pt x="794" y="6"/>
                    </a:lnTo>
                    <a:lnTo>
                      <a:pt x="809" y="2"/>
                    </a:lnTo>
                    <a:lnTo>
                      <a:pt x="823" y="0"/>
                    </a:lnTo>
                    <a:lnTo>
                      <a:pt x="836" y="0"/>
                    </a:lnTo>
                    <a:lnTo>
                      <a:pt x="850" y="1"/>
                    </a:lnTo>
                    <a:lnTo>
                      <a:pt x="861" y="4"/>
                    </a:lnTo>
                    <a:lnTo>
                      <a:pt x="872" y="8"/>
                    </a:lnTo>
                    <a:lnTo>
                      <a:pt x="882" y="14"/>
                    </a:lnTo>
                    <a:lnTo>
                      <a:pt x="890" y="22"/>
                    </a:lnTo>
                    <a:lnTo>
                      <a:pt x="898" y="32"/>
                    </a:lnTo>
                    <a:lnTo>
                      <a:pt x="904" y="43"/>
                    </a:lnTo>
                    <a:lnTo>
                      <a:pt x="909" y="55"/>
                    </a:lnTo>
                    <a:lnTo>
                      <a:pt x="913" y="69"/>
                    </a:lnTo>
                    <a:lnTo>
                      <a:pt x="916" y="84"/>
                    </a:lnTo>
                    <a:lnTo>
                      <a:pt x="918" y="100"/>
                    </a:lnTo>
                    <a:lnTo>
                      <a:pt x="919" y="118"/>
                    </a:lnTo>
                    <a:lnTo>
                      <a:pt x="918" y="137"/>
                    </a:lnTo>
                    <a:lnTo>
                      <a:pt x="917" y="156"/>
                    </a:lnTo>
                    <a:lnTo>
                      <a:pt x="914" y="177"/>
                    </a:lnTo>
                    <a:lnTo>
                      <a:pt x="910" y="200"/>
                    </a:lnTo>
                    <a:lnTo>
                      <a:pt x="906" y="223"/>
                    </a:lnTo>
                    <a:lnTo>
                      <a:pt x="893" y="271"/>
                    </a:lnTo>
                    <a:lnTo>
                      <a:pt x="878" y="324"/>
                    </a:lnTo>
                    <a:lnTo>
                      <a:pt x="857" y="380"/>
                    </a:lnTo>
                    <a:lnTo>
                      <a:pt x="833" y="438"/>
                    </a:lnTo>
                    <a:lnTo>
                      <a:pt x="806" y="498"/>
                    </a:lnTo>
                    <a:lnTo>
                      <a:pt x="774" y="561"/>
                    </a:lnTo>
                    <a:lnTo>
                      <a:pt x="740" y="626"/>
                    </a:lnTo>
                    <a:lnTo>
                      <a:pt x="702" y="692"/>
                    </a:lnTo>
                    <a:lnTo>
                      <a:pt x="660" y="757"/>
                    </a:lnTo>
                    <a:lnTo>
                      <a:pt x="617" y="823"/>
                    </a:lnTo>
                    <a:lnTo>
                      <a:pt x="573" y="885"/>
                    </a:lnTo>
                    <a:lnTo>
                      <a:pt x="528" y="945"/>
                    </a:lnTo>
                    <a:lnTo>
                      <a:pt x="483" y="1000"/>
                    </a:lnTo>
                    <a:lnTo>
                      <a:pt x="461" y="1027"/>
                    </a:lnTo>
                    <a:lnTo>
                      <a:pt x="439" y="1052"/>
                    </a:lnTo>
                    <a:lnTo>
                      <a:pt x="416" y="1076"/>
                    </a:lnTo>
                    <a:lnTo>
                      <a:pt x="395" y="1099"/>
                    </a:lnTo>
                    <a:lnTo>
                      <a:pt x="372" y="1122"/>
                    </a:lnTo>
                    <a:lnTo>
                      <a:pt x="351" y="1143"/>
                    </a:lnTo>
                    <a:lnTo>
                      <a:pt x="330" y="1163"/>
                    </a:lnTo>
                    <a:lnTo>
                      <a:pt x="309" y="1181"/>
                    </a:lnTo>
                    <a:lnTo>
                      <a:pt x="288" y="1200"/>
                    </a:lnTo>
                    <a:lnTo>
                      <a:pt x="268" y="1216"/>
                    </a:lnTo>
                    <a:lnTo>
                      <a:pt x="248" y="1231"/>
                    </a:lnTo>
                    <a:lnTo>
                      <a:pt x="228" y="1245"/>
                    </a:lnTo>
                    <a:lnTo>
                      <a:pt x="210" y="1257"/>
                    </a:lnTo>
                    <a:lnTo>
                      <a:pt x="191" y="1268"/>
                    </a:lnTo>
                    <a:lnTo>
                      <a:pt x="173" y="1278"/>
                    </a:lnTo>
                    <a:lnTo>
                      <a:pt x="156" y="1286"/>
                    </a:lnTo>
                    <a:lnTo>
                      <a:pt x="140" y="1293"/>
                    </a:lnTo>
                    <a:lnTo>
                      <a:pt x="124" y="1298"/>
                    </a:lnTo>
                    <a:lnTo>
                      <a:pt x="108" y="1302"/>
                    </a:lnTo>
                    <a:lnTo>
                      <a:pt x="95" y="1304"/>
                    </a:lnTo>
                    <a:lnTo>
                      <a:pt x="81" y="1304"/>
                    </a:lnTo>
                    <a:lnTo>
                      <a:pt x="68" y="1303"/>
                    </a:lnTo>
                    <a:lnTo>
                      <a:pt x="57" y="1301"/>
                    </a:lnTo>
                    <a:lnTo>
                      <a:pt x="45" y="1296"/>
                    </a:lnTo>
                    <a:lnTo>
                      <a:pt x="35" y="1290"/>
                    </a:lnTo>
                    <a:lnTo>
                      <a:pt x="28" y="1282"/>
                    </a:lnTo>
                    <a:lnTo>
                      <a:pt x="20" y="1273"/>
                    </a:lnTo>
                    <a:lnTo>
                      <a:pt x="13" y="1261"/>
                    </a:lnTo>
                    <a:lnTo>
                      <a:pt x="9" y="1249"/>
                    </a:lnTo>
                    <a:lnTo>
                      <a:pt x="4" y="1235"/>
                    </a:lnTo>
                    <a:lnTo>
                      <a:pt x="2" y="1220"/>
                    </a:lnTo>
                    <a:lnTo>
                      <a:pt x="0" y="1204"/>
                    </a:lnTo>
                    <a:lnTo>
                      <a:pt x="0" y="1187"/>
                    </a:lnTo>
                    <a:lnTo>
                      <a:pt x="0" y="1167"/>
                    </a:lnTo>
                    <a:lnTo>
                      <a:pt x="1" y="1148"/>
                    </a:lnTo>
                    <a:lnTo>
                      <a:pt x="4" y="1127"/>
                    </a:lnTo>
                    <a:lnTo>
                      <a:pt x="7" y="1105"/>
                    </a:lnTo>
                    <a:lnTo>
                      <a:pt x="12" y="1081"/>
                    </a:lnTo>
                    <a:lnTo>
                      <a:pt x="24" y="1033"/>
                    </a:lnTo>
                    <a:lnTo>
                      <a:pt x="40" y="980"/>
                    </a:lnTo>
                    <a:lnTo>
                      <a:pt x="60" y="924"/>
                    </a:lnTo>
                    <a:lnTo>
                      <a:pt x="85" y="867"/>
                    </a:lnTo>
                    <a:lnTo>
                      <a:pt x="113" y="806"/>
                    </a:lnTo>
                    <a:lnTo>
                      <a:pt x="143" y="743"/>
                    </a:lnTo>
                    <a:lnTo>
                      <a:pt x="178" y="678"/>
                    </a:lnTo>
                    <a:lnTo>
                      <a:pt x="216" y="614"/>
                    </a:lnTo>
                    <a:lnTo>
                      <a:pt x="257" y="547"/>
                    </a:lnTo>
                    <a:close/>
                  </a:path>
                </a:pathLst>
              </a:custGeom>
              <a:noFill/>
              <a:ln w="12700" cmpd="sng">
                <a:solidFill>
                  <a:schemeClr val="accent2"/>
                </a:solidFill>
                <a:prstDash val="solid"/>
                <a:round/>
                <a:headEnd/>
                <a:tailEnd/>
              </a:ln>
            </p:spPr>
            <p:txBody>
              <a:bodyPr/>
              <a:lstStyle/>
              <a:p>
                <a:endParaRPr lang="es-AR"/>
              </a:p>
            </p:txBody>
          </p:sp>
        </p:grpSp>
        <p:grpSp>
          <p:nvGrpSpPr>
            <p:cNvPr id="163" name="Group 182"/>
            <p:cNvGrpSpPr>
              <a:grpSpLocks/>
            </p:cNvGrpSpPr>
            <p:nvPr/>
          </p:nvGrpSpPr>
          <p:grpSpPr bwMode="auto">
            <a:xfrm>
              <a:off x="4852" y="1290"/>
              <a:ext cx="140" cy="115"/>
              <a:chOff x="493" y="2592"/>
              <a:chExt cx="96" cy="79"/>
            </a:xfrm>
          </p:grpSpPr>
          <p:sp>
            <p:nvSpPr>
              <p:cNvPr id="164" name="Oval 183"/>
              <p:cNvSpPr>
                <a:spLocks noChangeArrowheads="1"/>
              </p:cNvSpPr>
              <p:nvPr/>
            </p:nvSpPr>
            <p:spPr bwMode="auto">
              <a:xfrm>
                <a:off x="493" y="2620"/>
                <a:ext cx="96" cy="23"/>
              </a:xfrm>
              <a:prstGeom prst="ellipse">
                <a:avLst/>
              </a:prstGeom>
              <a:noFill/>
              <a:ln w="12700">
                <a:solidFill>
                  <a:srgbClr val="CC3300"/>
                </a:solidFill>
                <a:round/>
                <a:headEnd/>
                <a:tailEnd/>
              </a:ln>
            </p:spPr>
            <p:txBody>
              <a:bodyPr/>
              <a:lstStyle/>
              <a:p>
                <a:endParaRPr lang="es-AR"/>
              </a:p>
            </p:txBody>
          </p:sp>
          <p:sp>
            <p:nvSpPr>
              <p:cNvPr id="165" name="Freeform 184"/>
              <p:cNvSpPr>
                <a:spLocks/>
              </p:cNvSpPr>
              <p:nvPr/>
            </p:nvSpPr>
            <p:spPr bwMode="auto">
              <a:xfrm>
                <a:off x="516" y="2592"/>
                <a:ext cx="50" cy="79"/>
              </a:xfrm>
              <a:custGeom>
                <a:avLst/>
                <a:gdLst>
                  <a:gd name="T0" fmla="*/ 216 w 919"/>
                  <a:gd name="T1" fmla="*/ 692 h 1304"/>
                  <a:gd name="T2" fmla="*/ 143 w 919"/>
                  <a:gd name="T3" fmla="*/ 561 h 1304"/>
                  <a:gd name="T4" fmla="*/ 85 w 919"/>
                  <a:gd name="T5" fmla="*/ 438 h 1304"/>
                  <a:gd name="T6" fmla="*/ 40 w 919"/>
                  <a:gd name="T7" fmla="*/ 324 h 1304"/>
                  <a:gd name="T8" fmla="*/ 12 w 919"/>
                  <a:gd name="T9" fmla="*/ 223 h 1304"/>
                  <a:gd name="T10" fmla="*/ 4 w 919"/>
                  <a:gd name="T11" fmla="*/ 177 h 1304"/>
                  <a:gd name="T12" fmla="*/ 0 w 919"/>
                  <a:gd name="T13" fmla="*/ 137 h 1304"/>
                  <a:gd name="T14" fmla="*/ 0 w 919"/>
                  <a:gd name="T15" fmla="*/ 100 h 1304"/>
                  <a:gd name="T16" fmla="*/ 4 w 919"/>
                  <a:gd name="T17" fmla="*/ 69 h 1304"/>
                  <a:gd name="T18" fmla="*/ 13 w 919"/>
                  <a:gd name="T19" fmla="*/ 43 h 1304"/>
                  <a:gd name="T20" fmla="*/ 28 w 919"/>
                  <a:gd name="T21" fmla="*/ 22 h 1304"/>
                  <a:gd name="T22" fmla="*/ 45 w 919"/>
                  <a:gd name="T23" fmla="*/ 8 h 1304"/>
                  <a:gd name="T24" fmla="*/ 68 w 919"/>
                  <a:gd name="T25" fmla="*/ 1 h 1304"/>
                  <a:gd name="T26" fmla="*/ 95 w 919"/>
                  <a:gd name="T27" fmla="*/ 0 h 1304"/>
                  <a:gd name="T28" fmla="*/ 124 w 919"/>
                  <a:gd name="T29" fmla="*/ 6 h 1304"/>
                  <a:gd name="T30" fmla="*/ 156 w 919"/>
                  <a:gd name="T31" fmla="*/ 18 h 1304"/>
                  <a:gd name="T32" fmla="*/ 191 w 919"/>
                  <a:gd name="T33" fmla="*/ 36 h 1304"/>
                  <a:gd name="T34" fmla="*/ 228 w 919"/>
                  <a:gd name="T35" fmla="*/ 59 h 1304"/>
                  <a:gd name="T36" fmla="*/ 268 w 919"/>
                  <a:gd name="T37" fmla="*/ 88 h 1304"/>
                  <a:gd name="T38" fmla="*/ 309 w 919"/>
                  <a:gd name="T39" fmla="*/ 123 h 1304"/>
                  <a:gd name="T40" fmla="*/ 351 w 919"/>
                  <a:gd name="T41" fmla="*/ 161 h 1304"/>
                  <a:gd name="T42" fmla="*/ 395 w 919"/>
                  <a:gd name="T43" fmla="*/ 205 h 1304"/>
                  <a:gd name="T44" fmla="*/ 439 w 919"/>
                  <a:gd name="T45" fmla="*/ 252 h 1304"/>
                  <a:gd name="T46" fmla="*/ 483 w 919"/>
                  <a:gd name="T47" fmla="*/ 304 h 1304"/>
                  <a:gd name="T48" fmla="*/ 573 w 919"/>
                  <a:gd name="T49" fmla="*/ 419 h 1304"/>
                  <a:gd name="T50" fmla="*/ 660 w 919"/>
                  <a:gd name="T51" fmla="*/ 547 h 1304"/>
                  <a:gd name="T52" fmla="*/ 740 w 919"/>
                  <a:gd name="T53" fmla="*/ 678 h 1304"/>
                  <a:gd name="T54" fmla="*/ 806 w 919"/>
                  <a:gd name="T55" fmla="*/ 806 h 1304"/>
                  <a:gd name="T56" fmla="*/ 857 w 919"/>
                  <a:gd name="T57" fmla="*/ 924 h 1304"/>
                  <a:gd name="T58" fmla="*/ 893 w 919"/>
                  <a:gd name="T59" fmla="*/ 1033 h 1304"/>
                  <a:gd name="T60" fmla="*/ 910 w 919"/>
                  <a:gd name="T61" fmla="*/ 1105 h 1304"/>
                  <a:gd name="T62" fmla="*/ 917 w 919"/>
                  <a:gd name="T63" fmla="*/ 1148 h 1304"/>
                  <a:gd name="T64" fmla="*/ 919 w 919"/>
                  <a:gd name="T65" fmla="*/ 1187 h 1304"/>
                  <a:gd name="T66" fmla="*/ 916 w 919"/>
                  <a:gd name="T67" fmla="*/ 1220 h 1304"/>
                  <a:gd name="T68" fmla="*/ 909 w 919"/>
                  <a:gd name="T69" fmla="*/ 1249 h 1304"/>
                  <a:gd name="T70" fmla="*/ 898 w 919"/>
                  <a:gd name="T71" fmla="*/ 1273 h 1304"/>
                  <a:gd name="T72" fmla="*/ 882 w 919"/>
                  <a:gd name="T73" fmla="*/ 1290 h 1304"/>
                  <a:gd name="T74" fmla="*/ 861 w 919"/>
                  <a:gd name="T75" fmla="*/ 1301 h 1304"/>
                  <a:gd name="T76" fmla="*/ 836 w 919"/>
                  <a:gd name="T77" fmla="*/ 1304 h 1304"/>
                  <a:gd name="T78" fmla="*/ 809 w 919"/>
                  <a:gd name="T79" fmla="*/ 1302 h 1304"/>
                  <a:gd name="T80" fmla="*/ 778 w 919"/>
                  <a:gd name="T81" fmla="*/ 1293 h 1304"/>
                  <a:gd name="T82" fmla="*/ 744 w 919"/>
                  <a:gd name="T83" fmla="*/ 1278 h 1304"/>
                  <a:gd name="T84" fmla="*/ 708 w 919"/>
                  <a:gd name="T85" fmla="*/ 1257 h 1304"/>
                  <a:gd name="T86" fmla="*/ 669 w 919"/>
                  <a:gd name="T87" fmla="*/ 1231 h 1304"/>
                  <a:gd name="T88" fmla="*/ 629 w 919"/>
                  <a:gd name="T89" fmla="*/ 1200 h 1304"/>
                  <a:gd name="T90" fmla="*/ 587 w 919"/>
                  <a:gd name="T91" fmla="*/ 1163 h 1304"/>
                  <a:gd name="T92" fmla="*/ 545 w 919"/>
                  <a:gd name="T93" fmla="*/ 1122 h 1304"/>
                  <a:gd name="T94" fmla="*/ 501 w 919"/>
                  <a:gd name="T95" fmla="*/ 1076 h 1304"/>
                  <a:gd name="T96" fmla="*/ 456 w 919"/>
                  <a:gd name="T97" fmla="*/ 1027 h 1304"/>
                  <a:gd name="T98" fmla="*/ 389 w 919"/>
                  <a:gd name="T99" fmla="*/ 945 h 1304"/>
                  <a:gd name="T100" fmla="*/ 301 w 919"/>
                  <a:gd name="T101" fmla="*/ 823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757"/>
                    </a:moveTo>
                    <a:lnTo>
                      <a:pt x="216" y="692"/>
                    </a:lnTo>
                    <a:lnTo>
                      <a:pt x="178" y="626"/>
                    </a:lnTo>
                    <a:lnTo>
                      <a:pt x="143" y="561"/>
                    </a:lnTo>
                    <a:lnTo>
                      <a:pt x="113" y="498"/>
                    </a:lnTo>
                    <a:lnTo>
                      <a:pt x="85" y="438"/>
                    </a:lnTo>
                    <a:lnTo>
                      <a:pt x="60" y="380"/>
                    </a:lnTo>
                    <a:lnTo>
                      <a:pt x="40" y="324"/>
                    </a:lnTo>
                    <a:lnTo>
                      <a:pt x="24" y="271"/>
                    </a:lnTo>
                    <a:lnTo>
                      <a:pt x="12" y="223"/>
                    </a:lnTo>
                    <a:lnTo>
                      <a:pt x="7" y="200"/>
                    </a:lnTo>
                    <a:lnTo>
                      <a:pt x="4" y="177"/>
                    </a:lnTo>
                    <a:lnTo>
                      <a:pt x="1" y="156"/>
                    </a:lnTo>
                    <a:lnTo>
                      <a:pt x="0" y="137"/>
                    </a:lnTo>
                    <a:lnTo>
                      <a:pt x="0" y="118"/>
                    </a:lnTo>
                    <a:lnTo>
                      <a:pt x="0" y="100"/>
                    </a:lnTo>
                    <a:lnTo>
                      <a:pt x="2" y="84"/>
                    </a:lnTo>
                    <a:lnTo>
                      <a:pt x="4" y="69"/>
                    </a:lnTo>
                    <a:lnTo>
                      <a:pt x="9" y="55"/>
                    </a:lnTo>
                    <a:lnTo>
                      <a:pt x="13" y="43"/>
                    </a:lnTo>
                    <a:lnTo>
                      <a:pt x="20" y="32"/>
                    </a:lnTo>
                    <a:lnTo>
                      <a:pt x="28" y="22"/>
                    </a:lnTo>
                    <a:lnTo>
                      <a:pt x="35" y="14"/>
                    </a:lnTo>
                    <a:lnTo>
                      <a:pt x="45" y="8"/>
                    </a:lnTo>
                    <a:lnTo>
                      <a:pt x="57" y="4"/>
                    </a:lnTo>
                    <a:lnTo>
                      <a:pt x="68" y="1"/>
                    </a:lnTo>
                    <a:lnTo>
                      <a:pt x="81" y="0"/>
                    </a:lnTo>
                    <a:lnTo>
                      <a:pt x="95" y="0"/>
                    </a:lnTo>
                    <a:lnTo>
                      <a:pt x="108" y="2"/>
                    </a:lnTo>
                    <a:lnTo>
                      <a:pt x="124" y="6"/>
                    </a:lnTo>
                    <a:lnTo>
                      <a:pt x="140" y="11"/>
                    </a:lnTo>
                    <a:lnTo>
                      <a:pt x="156" y="18"/>
                    </a:lnTo>
                    <a:lnTo>
                      <a:pt x="173" y="26"/>
                    </a:lnTo>
                    <a:lnTo>
                      <a:pt x="191" y="36"/>
                    </a:lnTo>
                    <a:lnTo>
                      <a:pt x="210" y="47"/>
                    </a:lnTo>
                    <a:lnTo>
                      <a:pt x="228" y="59"/>
                    </a:lnTo>
                    <a:lnTo>
                      <a:pt x="248" y="73"/>
                    </a:lnTo>
                    <a:lnTo>
                      <a:pt x="268" y="88"/>
                    </a:lnTo>
                    <a:lnTo>
                      <a:pt x="288" y="104"/>
                    </a:lnTo>
                    <a:lnTo>
                      <a:pt x="309" y="123"/>
                    </a:lnTo>
                    <a:lnTo>
                      <a:pt x="330" y="141"/>
                    </a:lnTo>
                    <a:lnTo>
                      <a:pt x="351" y="161"/>
                    </a:lnTo>
                    <a:lnTo>
                      <a:pt x="372" y="182"/>
                    </a:lnTo>
                    <a:lnTo>
                      <a:pt x="395" y="205"/>
                    </a:lnTo>
                    <a:lnTo>
                      <a:pt x="416" y="228"/>
                    </a:lnTo>
                    <a:lnTo>
                      <a:pt x="439" y="252"/>
                    </a:lnTo>
                    <a:lnTo>
                      <a:pt x="461" y="277"/>
                    </a:lnTo>
                    <a:lnTo>
                      <a:pt x="483" y="304"/>
                    </a:lnTo>
                    <a:lnTo>
                      <a:pt x="528" y="359"/>
                    </a:lnTo>
                    <a:lnTo>
                      <a:pt x="573" y="419"/>
                    </a:lnTo>
                    <a:lnTo>
                      <a:pt x="617" y="481"/>
                    </a:lnTo>
                    <a:lnTo>
                      <a:pt x="660" y="547"/>
                    </a:lnTo>
                    <a:lnTo>
                      <a:pt x="702" y="614"/>
                    </a:lnTo>
                    <a:lnTo>
                      <a:pt x="740" y="678"/>
                    </a:lnTo>
                    <a:lnTo>
                      <a:pt x="774" y="743"/>
                    </a:lnTo>
                    <a:lnTo>
                      <a:pt x="806" y="806"/>
                    </a:lnTo>
                    <a:lnTo>
                      <a:pt x="833" y="867"/>
                    </a:lnTo>
                    <a:lnTo>
                      <a:pt x="857" y="924"/>
                    </a:lnTo>
                    <a:lnTo>
                      <a:pt x="878" y="980"/>
                    </a:lnTo>
                    <a:lnTo>
                      <a:pt x="893" y="1033"/>
                    </a:lnTo>
                    <a:lnTo>
                      <a:pt x="906" y="1081"/>
                    </a:lnTo>
                    <a:lnTo>
                      <a:pt x="910" y="1105"/>
                    </a:lnTo>
                    <a:lnTo>
                      <a:pt x="914" y="1127"/>
                    </a:lnTo>
                    <a:lnTo>
                      <a:pt x="917" y="1148"/>
                    </a:lnTo>
                    <a:lnTo>
                      <a:pt x="918" y="1167"/>
                    </a:lnTo>
                    <a:lnTo>
                      <a:pt x="919" y="1187"/>
                    </a:lnTo>
                    <a:lnTo>
                      <a:pt x="918" y="1204"/>
                    </a:lnTo>
                    <a:lnTo>
                      <a:pt x="916" y="1220"/>
                    </a:lnTo>
                    <a:lnTo>
                      <a:pt x="913" y="1235"/>
                    </a:lnTo>
                    <a:lnTo>
                      <a:pt x="909" y="1249"/>
                    </a:lnTo>
                    <a:lnTo>
                      <a:pt x="904" y="1261"/>
                    </a:lnTo>
                    <a:lnTo>
                      <a:pt x="898" y="1273"/>
                    </a:lnTo>
                    <a:lnTo>
                      <a:pt x="890" y="1282"/>
                    </a:lnTo>
                    <a:lnTo>
                      <a:pt x="882" y="1290"/>
                    </a:lnTo>
                    <a:lnTo>
                      <a:pt x="872" y="1296"/>
                    </a:lnTo>
                    <a:lnTo>
                      <a:pt x="861" y="1301"/>
                    </a:lnTo>
                    <a:lnTo>
                      <a:pt x="850" y="1303"/>
                    </a:lnTo>
                    <a:lnTo>
                      <a:pt x="836" y="1304"/>
                    </a:lnTo>
                    <a:lnTo>
                      <a:pt x="823" y="1304"/>
                    </a:lnTo>
                    <a:lnTo>
                      <a:pt x="809" y="1302"/>
                    </a:lnTo>
                    <a:lnTo>
                      <a:pt x="794" y="1298"/>
                    </a:lnTo>
                    <a:lnTo>
                      <a:pt x="778" y="1293"/>
                    </a:lnTo>
                    <a:lnTo>
                      <a:pt x="761" y="1286"/>
                    </a:lnTo>
                    <a:lnTo>
                      <a:pt x="744" y="1278"/>
                    </a:lnTo>
                    <a:lnTo>
                      <a:pt x="726" y="1268"/>
                    </a:lnTo>
                    <a:lnTo>
                      <a:pt x="708" y="1257"/>
                    </a:lnTo>
                    <a:lnTo>
                      <a:pt x="689" y="1245"/>
                    </a:lnTo>
                    <a:lnTo>
                      <a:pt x="669" y="1231"/>
                    </a:lnTo>
                    <a:lnTo>
                      <a:pt x="650" y="1216"/>
                    </a:lnTo>
                    <a:lnTo>
                      <a:pt x="629" y="1200"/>
                    </a:lnTo>
                    <a:lnTo>
                      <a:pt x="609" y="1181"/>
                    </a:lnTo>
                    <a:lnTo>
                      <a:pt x="587" y="1163"/>
                    </a:lnTo>
                    <a:lnTo>
                      <a:pt x="566" y="1143"/>
                    </a:lnTo>
                    <a:lnTo>
                      <a:pt x="545" y="1122"/>
                    </a:lnTo>
                    <a:lnTo>
                      <a:pt x="523" y="1099"/>
                    </a:lnTo>
                    <a:lnTo>
                      <a:pt x="501" y="1076"/>
                    </a:lnTo>
                    <a:lnTo>
                      <a:pt x="479" y="1052"/>
                    </a:lnTo>
                    <a:lnTo>
                      <a:pt x="456" y="1027"/>
                    </a:lnTo>
                    <a:lnTo>
                      <a:pt x="434" y="1000"/>
                    </a:lnTo>
                    <a:lnTo>
                      <a:pt x="389" y="945"/>
                    </a:lnTo>
                    <a:lnTo>
                      <a:pt x="344" y="885"/>
                    </a:lnTo>
                    <a:lnTo>
                      <a:pt x="301" y="823"/>
                    </a:lnTo>
                    <a:lnTo>
                      <a:pt x="257" y="757"/>
                    </a:lnTo>
                    <a:close/>
                  </a:path>
                </a:pathLst>
              </a:custGeom>
              <a:noFill/>
              <a:ln w="12700" cmpd="sng">
                <a:solidFill>
                  <a:srgbClr val="CC3300"/>
                </a:solidFill>
                <a:prstDash val="solid"/>
                <a:round/>
                <a:headEnd/>
                <a:tailEnd/>
              </a:ln>
            </p:spPr>
            <p:txBody>
              <a:bodyPr/>
              <a:lstStyle/>
              <a:p>
                <a:endParaRPr lang="es-AR"/>
              </a:p>
            </p:txBody>
          </p:sp>
          <p:sp>
            <p:nvSpPr>
              <p:cNvPr id="166" name="Freeform 185"/>
              <p:cNvSpPr>
                <a:spLocks/>
              </p:cNvSpPr>
              <p:nvPr/>
            </p:nvSpPr>
            <p:spPr bwMode="auto">
              <a:xfrm>
                <a:off x="516" y="2592"/>
                <a:ext cx="50" cy="79"/>
              </a:xfrm>
              <a:custGeom>
                <a:avLst/>
                <a:gdLst>
                  <a:gd name="T0" fmla="*/ 301 w 919"/>
                  <a:gd name="T1" fmla="*/ 481 h 1304"/>
                  <a:gd name="T2" fmla="*/ 389 w 919"/>
                  <a:gd name="T3" fmla="*/ 359 h 1304"/>
                  <a:gd name="T4" fmla="*/ 456 w 919"/>
                  <a:gd name="T5" fmla="*/ 277 h 1304"/>
                  <a:gd name="T6" fmla="*/ 501 w 919"/>
                  <a:gd name="T7" fmla="*/ 228 h 1304"/>
                  <a:gd name="T8" fmla="*/ 545 w 919"/>
                  <a:gd name="T9" fmla="*/ 182 h 1304"/>
                  <a:gd name="T10" fmla="*/ 587 w 919"/>
                  <a:gd name="T11" fmla="*/ 141 h 1304"/>
                  <a:gd name="T12" fmla="*/ 629 w 919"/>
                  <a:gd name="T13" fmla="*/ 104 h 1304"/>
                  <a:gd name="T14" fmla="*/ 669 w 919"/>
                  <a:gd name="T15" fmla="*/ 73 h 1304"/>
                  <a:gd name="T16" fmla="*/ 708 w 919"/>
                  <a:gd name="T17" fmla="*/ 47 h 1304"/>
                  <a:gd name="T18" fmla="*/ 744 w 919"/>
                  <a:gd name="T19" fmla="*/ 26 h 1304"/>
                  <a:gd name="T20" fmla="*/ 778 w 919"/>
                  <a:gd name="T21" fmla="*/ 11 h 1304"/>
                  <a:gd name="T22" fmla="*/ 809 w 919"/>
                  <a:gd name="T23" fmla="*/ 2 h 1304"/>
                  <a:gd name="T24" fmla="*/ 836 w 919"/>
                  <a:gd name="T25" fmla="*/ 0 h 1304"/>
                  <a:gd name="T26" fmla="*/ 861 w 919"/>
                  <a:gd name="T27" fmla="*/ 4 h 1304"/>
                  <a:gd name="T28" fmla="*/ 882 w 919"/>
                  <a:gd name="T29" fmla="*/ 14 h 1304"/>
                  <a:gd name="T30" fmla="*/ 898 w 919"/>
                  <a:gd name="T31" fmla="*/ 32 h 1304"/>
                  <a:gd name="T32" fmla="*/ 909 w 919"/>
                  <a:gd name="T33" fmla="*/ 55 h 1304"/>
                  <a:gd name="T34" fmla="*/ 916 w 919"/>
                  <a:gd name="T35" fmla="*/ 84 h 1304"/>
                  <a:gd name="T36" fmla="*/ 919 w 919"/>
                  <a:gd name="T37" fmla="*/ 118 h 1304"/>
                  <a:gd name="T38" fmla="*/ 917 w 919"/>
                  <a:gd name="T39" fmla="*/ 156 h 1304"/>
                  <a:gd name="T40" fmla="*/ 910 w 919"/>
                  <a:gd name="T41" fmla="*/ 200 h 1304"/>
                  <a:gd name="T42" fmla="*/ 893 w 919"/>
                  <a:gd name="T43" fmla="*/ 271 h 1304"/>
                  <a:gd name="T44" fmla="*/ 857 w 919"/>
                  <a:gd name="T45" fmla="*/ 380 h 1304"/>
                  <a:gd name="T46" fmla="*/ 806 w 919"/>
                  <a:gd name="T47" fmla="*/ 498 h 1304"/>
                  <a:gd name="T48" fmla="*/ 740 w 919"/>
                  <a:gd name="T49" fmla="*/ 626 h 1304"/>
                  <a:gd name="T50" fmla="*/ 660 w 919"/>
                  <a:gd name="T51" fmla="*/ 757 h 1304"/>
                  <a:gd name="T52" fmla="*/ 573 w 919"/>
                  <a:gd name="T53" fmla="*/ 885 h 1304"/>
                  <a:gd name="T54" fmla="*/ 483 w 919"/>
                  <a:gd name="T55" fmla="*/ 1000 h 1304"/>
                  <a:gd name="T56" fmla="*/ 439 w 919"/>
                  <a:gd name="T57" fmla="*/ 1052 h 1304"/>
                  <a:gd name="T58" fmla="*/ 395 w 919"/>
                  <a:gd name="T59" fmla="*/ 1099 h 1304"/>
                  <a:gd name="T60" fmla="*/ 351 w 919"/>
                  <a:gd name="T61" fmla="*/ 1143 h 1304"/>
                  <a:gd name="T62" fmla="*/ 309 w 919"/>
                  <a:gd name="T63" fmla="*/ 1181 h 1304"/>
                  <a:gd name="T64" fmla="*/ 268 w 919"/>
                  <a:gd name="T65" fmla="*/ 1216 h 1304"/>
                  <a:gd name="T66" fmla="*/ 228 w 919"/>
                  <a:gd name="T67" fmla="*/ 1245 h 1304"/>
                  <a:gd name="T68" fmla="*/ 191 w 919"/>
                  <a:gd name="T69" fmla="*/ 1268 h 1304"/>
                  <a:gd name="T70" fmla="*/ 156 w 919"/>
                  <a:gd name="T71" fmla="*/ 1286 h 1304"/>
                  <a:gd name="T72" fmla="*/ 124 w 919"/>
                  <a:gd name="T73" fmla="*/ 1298 h 1304"/>
                  <a:gd name="T74" fmla="*/ 95 w 919"/>
                  <a:gd name="T75" fmla="*/ 1304 h 1304"/>
                  <a:gd name="T76" fmla="*/ 68 w 919"/>
                  <a:gd name="T77" fmla="*/ 1303 h 1304"/>
                  <a:gd name="T78" fmla="*/ 45 w 919"/>
                  <a:gd name="T79" fmla="*/ 1296 h 1304"/>
                  <a:gd name="T80" fmla="*/ 28 w 919"/>
                  <a:gd name="T81" fmla="*/ 1282 h 1304"/>
                  <a:gd name="T82" fmla="*/ 13 w 919"/>
                  <a:gd name="T83" fmla="*/ 1261 h 1304"/>
                  <a:gd name="T84" fmla="*/ 4 w 919"/>
                  <a:gd name="T85" fmla="*/ 1235 h 1304"/>
                  <a:gd name="T86" fmla="*/ 0 w 919"/>
                  <a:gd name="T87" fmla="*/ 1204 h 1304"/>
                  <a:gd name="T88" fmla="*/ 0 w 919"/>
                  <a:gd name="T89" fmla="*/ 1167 h 1304"/>
                  <a:gd name="T90" fmla="*/ 4 w 919"/>
                  <a:gd name="T91" fmla="*/ 1127 h 1304"/>
                  <a:gd name="T92" fmla="*/ 12 w 919"/>
                  <a:gd name="T93" fmla="*/ 1081 h 1304"/>
                  <a:gd name="T94" fmla="*/ 40 w 919"/>
                  <a:gd name="T95" fmla="*/ 980 h 1304"/>
                  <a:gd name="T96" fmla="*/ 85 w 919"/>
                  <a:gd name="T97" fmla="*/ 867 h 1304"/>
                  <a:gd name="T98" fmla="*/ 143 w 919"/>
                  <a:gd name="T99" fmla="*/ 743 h 1304"/>
                  <a:gd name="T100" fmla="*/ 216 w 919"/>
                  <a:gd name="T101" fmla="*/ 614 h 1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1304"/>
                  <a:gd name="T155" fmla="*/ 919 w 919"/>
                  <a:gd name="T156" fmla="*/ 1304 h 1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1304">
                    <a:moveTo>
                      <a:pt x="257" y="547"/>
                    </a:moveTo>
                    <a:lnTo>
                      <a:pt x="301" y="481"/>
                    </a:lnTo>
                    <a:lnTo>
                      <a:pt x="344" y="419"/>
                    </a:lnTo>
                    <a:lnTo>
                      <a:pt x="389" y="359"/>
                    </a:lnTo>
                    <a:lnTo>
                      <a:pt x="434" y="304"/>
                    </a:lnTo>
                    <a:lnTo>
                      <a:pt x="456" y="277"/>
                    </a:lnTo>
                    <a:lnTo>
                      <a:pt x="479" y="252"/>
                    </a:lnTo>
                    <a:lnTo>
                      <a:pt x="501" y="228"/>
                    </a:lnTo>
                    <a:lnTo>
                      <a:pt x="523" y="205"/>
                    </a:lnTo>
                    <a:lnTo>
                      <a:pt x="545" y="182"/>
                    </a:lnTo>
                    <a:lnTo>
                      <a:pt x="566" y="161"/>
                    </a:lnTo>
                    <a:lnTo>
                      <a:pt x="587" y="141"/>
                    </a:lnTo>
                    <a:lnTo>
                      <a:pt x="609" y="123"/>
                    </a:lnTo>
                    <a:lnTo>
                      <a:pt x="629" y="104"/>
                    </a:lnTo>
                    <a:lnTo>
                      <a:pt x="650" y="88"/>
                    </a:lnTo>
                    <a:lnTo>
                      <a:pt x="669" y="73"/>
                    </a:lnTo>
                    <a:lnTo>
                      <a:pt x="689" y="59"/>
                    </a:lnTo>
                    <a:lnTo>
                      <a:pt x="708" y="47"/>
                    </a:lnTo>
                    <a:lnTo>
                      <a:pt x="726" y="36"/>
                    </a:lnTo>
                    <a:lnTo>
                      <a:pt x="744" y="26"/>
                    </a:lnTo>
                    <a:lnTo>
                      <a:pt x="761" y="18"/>
                    </a:lnTo>
                    <a:lnTo>
                      <a:pt x="778" y="11"/>
                    </a:lnTo>
                    <a:lnTo>
                      <a:pt x="794" y="6"/>
                    </a:lnTo>
                    <a:lnTo>
                      <a:pt x="809" y="2"/>
                    </a:lnTo>
                    <a:lnTo>
                      <a:pt x="823" y="0"/>
                    </a:lnTo>
                    <a:lnTo>
                      <a:pt x="836" y="0"/>
                    </a:lnTo>
                    <a:lnTo>
                      <a:pt x="850" y="1"/>
                    </a:lnTo>
                    <a:lnTo>
                      <a:pt x="861" y="4"/>
                    </a:lnTo>
                    <a:lnTo>
                      <a:pt x="872" y="8"/>
                    </a:lnTo>
                    <a:lnTo>
                      <a:pt x="882" y="14"/>
                    </a:lnTo>
                    <a:lnTo>
                      <a:pt x="890" y="22"/>
                    </a:lnTo>
                    <a:lnTo>
                      <a:pt x="898" y="32"/>
                    </a:lnTo>
                    <a:lnTo>
                      <a:pt x="904" y="43"/>
                    </a:lnTo>
                    <a:lnTo>
                      <a:pt x="909" y="55"/>
                    </a:lnTo>
                    <a:lnTo>
                      <a:pt x="913" y="69"/>
                    </a:lnTo>
                    <a:lnTo>
                      <a:pt x="916" y="84"/>
                    </a:lnTo>
                    <a:lnTo>
                      <a:pt x="918" y="100"/>
                    </a:lnTo>
                    <a:lnTo>
                      <a:pt x="919" y="118"/>
                    </a:lnTo>
                    <a:lnTo>
                      <a:pt x="918" y="137"/>
                    </a:lnTo>
                    <a:lnTo>
                      <a:pt x="917" y="156"/>
                    </a:lnTo>
                    <a:lnTo>
                      <a:pt x="914" y="177"/>
                    </a:lnTo>
                    <a:lnTo>
                      <a:pt x="910" y="200"/>
                    </a:lnTo>
                    <a:lnTo>
                      <a:pt x="906" y="223"/>
                    </a:lnTo>
                    <a:lnTo>
                      <a:pt x="893" y="271"/>
                    </a:lnTo>
                    <a:lnTo>
                      <a:pt x="878" y="324"/>
                    </a:lnTo>
                    <a:lnTo>
                      <a:pt x="857" y="380"/>
                    </a:lnTo>
                    <a:lnTo>
                      <a:pt x="833" y="438"/>
                    </a:lnTo>
                    <a:lnTo>
                      <a:pt x="806" y="498"/>
                    </a:lnTo>
                    <a:lnTo>
                      <a:pt x="774" y="561"/>
                    </a:lnTo>
                    <a:lnTo>
                      <a:pt x="740" y="626"/>
                    </a:lnTo>
                    <a:lnTo>
                      <a:pt x="702" y="692"/>
                    </a:lnTo>
                    <a:lnTo>
                      <a:pt x="660" y="757"/>
                    </a:lnTo>
                    <a:lnTo>
                      <a:pt x="617" y="823"/>
                    </a:lnTo>
                    <a:lnTo>
                      <a:pt x="573" y="885"/>
                    </a:lnTo>
                    <a:lnTo>
                      <a:pt x="528" y="945"/>
                    </a:lnTo>
                    <a:lnTo>
                      <a:pt x="483" y="1000"/>
                    </a:lnTo>
                    <a:lnTo>
                      <a:pt x="461" y="1027"/>
                    </a:lnTo>
                    <a:lnTo>
                      <a:pt x="439" y="1052"/>
                    </a:lnTo>
                    <a:lnTo>
                      <a:pt x="416" y="1076"/>
                    </a:lnTo>
                    <a:lnTo>
                      <a:pt x="395" y="1099"/>
                    </a:lnTo>
                    <a:lnTo>
                      <a:pt x="372" y="1122"/>
                    </a:lnTo>
                    <a:lnTo>
                      <a:pt x="351" y="1143"/>
                    </a:lnTo>
                    <a:lnTo>
                      <a:pt x="330" y="1163"/>
                    </a:lnTo>
                    <a:lnTo>
                      <a:pt x="309" y="1181"/>
                    </a:lnTo>
                    <a:lnTo>
                      <a:pt x="288" y="1200"/>
                    </a:lnTo>
                    <a:lnTo>
                      <a:pt x="268" y="1216"/>
                    </a:lnTo>
                    <a:lnTo>
                      <a:pt x="248" y="1231"/>
                    </a:lnTo>
                    <a:lnTo>
                      <a:pt x="228" y="1245"/>
                    </a:lnTo>
                    <a:lnTo>
                      <a:pt x="210" y="1257"/>
                    </a:lnTo>
                    <a:lnTo>
                      <a:pt x="191" y="1268"/>
                    </a:lnTo>
                    <a:lnTo>
                      <a:pt x="173" y="1278"/>
                    </a:lnTo>
                    <a:lnTo>
                      <a:pt x="156" y="1286"/>
                    </a:lnTo>
                    <a:lnTo>
                      <a:pt x="140" y="1293"/>
                    </a:lnTo>
                    <a:lnTo>
                      <a:pt x="124" y="1298"/>
                    </a:lnTo>
                    <a:lnTo>
                      <a:pt x="108" y="1302"/>
                    </a:lnTo>
                    <a:lnTo>
                      <a:pt x="95" y="1304"/>
                    </a:lnTo>
                    <a:lnTo>
                      <a:pt x="81" y="1304"/>
                    </a:lnTo>
                    <a:lnTo>
                      <a:pt x="68" y="1303"/>
                    </a:lnTo>
                    <a:lnTo>
                      <a:pt x="57" y="1301"/>
                    </a:lnTo>
                    <a:lnTo>
                      <a:pt x="45" y="1296"/>
                    </a:lnTo>
                    <a:lnTo>
                      <a:pt x="35" y="1290"/>
                    </a:lnTo>
                    <a:lnTo>
                      <a:pt x="28" y="1282"/>
                    </a:lnTo>
                    <a:lnTo>
                      <a:pt x="20" y="1273"/>
                    </a:lnTo>
                    <a:lnTo>
                      <a:pt x="13" y="1261"/>
                    </a:lnTo>
                    <a:lnTo>
                      <a:pt x="9" y="1249"/>
                    </a:lnTo>
                    <a:lnTo>
                      <a:pt x="4" y="1235"/>
                    </a:lnTo>
                    <a:lnTo>
                      <a:pt x="2" y="1220"/>
                    </a:lnTo>
                    <a:lnTo>
                      <a:pt x="0" y="1204"/>
                    </a:lnTo>
                    <a:lnTo>
                      <a:pt x="0" y="1187"/>
                    </a:lnTo>
                    <a:lnTo>
                      <a:pt x="0" y="1167"/>
                    </a:lnTo>
                    <a:lnTo>
                      <a:pt x="1" y="1148"/>
                    </a:lnTo>
                    <a:lnTo>
                      <a:pt x="4" y="1127"/>
                    </a:lnTo>
                    <a:lnTo>
                      <a:pt x="7" y="1105"/>
                    </a:lnTo>
                    <a:lnTo>
                      <a:pt x="12" y="1081"/>
                    </a:lnTo>
                    <a:lnTo>
                      <a:pt x="24" y="1033"/>
                    </a:lnTo>
                    <a:lnTo>
                      <a:pt x="40" y="980"/>
                    </a:lnTo>
                    <a:lnTo>
                      <a:pt x="60" y="924"/>
                    </a:lnTo>
                    <a:lnTo>
                      <a:pt x="85" y="867"/>
                    </a:lnTo>
                    <a:lnTo>
                      <a:pt x="113" y="806"/>
                    </a:lnTo>
                    <a:lnTo>
                      <a:pt x="143" y="743"/>
                    </a:lnTo>
                    <a:lnTo>
                      <a:pt x="178" y="678"/>
                    </a:lnTo>
                    <a:lnTo>
                      <a:pt x="216" y="614"/>
                    </a:lnTo>
                    <a:lnTo>
                      <a:pt x="257" y="547"/>
                    </a:lnTo>
                    <a:close/>
                  </a:path>
                </a:pathLst>
              </a:custGeom>
              <a:noFill/>
              <a:ln w="12700" cmpd="sng">
                <a:solidFill>
                  <a:srgbClr val="CC3300"/>
                </a:solidFill>
                <a:prstDash val="solid"/>
                <a:round/>
                <a:headEnd/>
                <a:tailEnd/>
              </a:ln>
            </p:spPr>
            <p:txBody>
              <a:bodyPr/>
              <a:lstStyle/>
              <a:p>
                <a:endParaRPr lang="es-AR"/>
              </a:p>
            </p:txBody>
          </p:sp>
        </p:grpSp>
      </p:grpSp>
      <p:grpSp>
        <p:nvGrpSpPr>
          <p:cNvPr id="185" name="Group 186"/>
          <p:cNvGrpSpPr>
            <a:grpSpLocks/>
          </p:cNvGrpSpPr>
          <p:nvPr/>
        </p:nvGrpSpPr>
        <p:grpSpPr bwMode="auto">
          <a:xfrm>
            <a:off x="382588" y="1404938"/>
            <a:ext cx="7496175" cy="5026025"/>
            <a:chOff x="457" y="669"/>
            <a:chExt cx="4722" cy="3166"/>
          </a:xfrm>
        </p:grpSpPr>
        <p:sp>
          <p:nvSpPr>
            <p:cNvPr id="186" name="Text Box 187"/>
            <p:cNvSpPr txBox="1">
              <a:spLocks noChangeArrowheads="1"/>
            </p:cNvSpPr>
            <p:nvPr/>
          </p:nvSpPr>
          <p:spPr bwMode="auto">
            <a:xfrm>
              <a:off x="2150" y="2867"/>
              <a:ext cx="3029" cy="927"/>
            </a:xfrm>
            <a:prstGeom prst="rect">
              <a:avLst/>
            </a:prstGeom>
            <a:noFill/>
            <a:ln w="28575">
              <a:noFill/>
              <a:prstDash val="dash"/>
              <a:miter lim="800000"/>
              <a:headEnd/>
              <a:tailEnd/>
            </a:ln>
          </p:spPr>
          <p:txBody>
            <a:bodyPr>
              <a:spAutoFit/>
            </a:bodyPr>
            <a:lstStyle/>
            <a:p>
              <a:pPr eaLnBrk="0" hangingPunct="0">
                <a:spcBef>
                  <a:spcPct val="50000"/>
                </a:spcBef>
              </a:pPr>
              <a:r>
                <a:rPr lang="en-US" sz="1400" b="1" dirty="0">
                  <a:latin typeface="Trebuchet MS" pitchFamily="34" charset="0"/>
                </a:rPr>
                <a:t>3 NUCLEAR MEDICINE SCHOOLS                    </a:t>
              </a:r>
              <a:br>
                <a:rPr lang="en-US" sz="1400" b="1" dirty="0">
                  <a:latin typeface="Trebuchet MS" pitchFamily="34" charset="0"/>
                </a:rPr>
              </a:br>
              <a:r>
                <a:rPr lang="en-US" sz="1400" b="1" dirty="0">
                  <a:latin typeface="Trebuchet MS" pitchFamily="34" charset="0"/>
                </a:rPr>
                <a:t>68 COBALT THERAPY CENTERS</a:t>
              </a:r>
            </a:p>
            <a:p>
              <a:pPr eaLnBrk="0" hangingPunct="0">
                <a:lnSpc>
                  <a:spcPct val="60000"/>
                </a:lnSpc>
                <a:spcBef>
                  <a:spcPct val="50000"/>
                </a:spcBef>
              </a:pPr>
              <a:r>
                <a:rPr lang="en-US" sz="1400" b="1" dirty="0">
                  <a:latin typeface="Trebuchet MS" pitchFamily="34" charset="0"/>
                </a:rPr>
                <a:t>57 BRAQUITHERAPY CENTERS</a:t>
              </a:r>
            </a:p>
            <a:p>
              <a:pPr eaLnBrk="0" hangingPunct="0">
                <a:lnSpc>
                  <a:spcPct val="60000"/>
                </a:lnSpc>
                <a:spcBef>
                  <a:spcPct val="50000"/>
                </a:spcBef>
              </a:pPr>
              <a:r>
                <a:rPr lang="en-US" sz="1400" b="1" dirty="0">
                  <a:latin typeface="Trebuchet MS" pitchFamily="34" charset="0"/>
                </a:rPr>
                <a:t>309 NUCLEAR MEDICINE CENTERS</a:t>
              </a:r>
            </a:p>
            <a:p>
              <a:pPr eaLnBrk="0" hangingPunct="0">
                <a:lnSpc>
                  <a:spcPct val="60000"/>
                </a:lnSpc>
                <a:spcBef>
                  <a:spcPct val="50000"/>
                </a:spcBef>
              </a:pPr>
              <a:r>
                <a:rPr lang="en-US" sz="1400" b="1" dirty="0">
                  <a:latin typeface="Trebuchet MS" pitchFamily="34" charset="0"/>
                </a:rPr>
                <a:t>45 MEDICAL ACCELERATORS</a:t>
              </a:r>
            </a:p>
            <a:p>
              <a:pPr eaLnBrk="0" hangingPunct="0">
                <a:lnSpc>
                  <a:spcPct val="60000"/>
                </a:lnSpc>
                <a:spcBef>
                  <a:spcPct val="50000"/>
                </a:spcBef>
              </a:pPr>
              <a:r>
                <a:rPr lang="en-US" sz="1400" b="1" dirty="0">
                  <a:latin typeface="Trebuchet MS" pitchFamily="34" charset="0"/>
                </a:rPr>
                <a:t>408 IMMUNE ESSAYS LABS</a:t>
              </a:r>
              <a:endParaRPr lang="es-AR" sz="1400" b="1" dirty="0">
                <a:latin typeface="Trebuchet MS" pitchFamily="34" charset="0"/>
              </a:endParaRPr>
            </a:p>
          </p:txBody>
        </p:sp>
        <p:grpSp>
          <p:nvGrpSpPr>
            <p:cNvPr id="187" name="Group 188"/>
            <p:cNvGrpSpPr>
              <a:grpSpLocks/>
            </p:cNvGrpSpPr>
            <p:nvPr/>
          </p:nvGrpSpPr>
          <p:grpSpPr bwMode="auto">
            <a:xfrm>
              <a:off x="4827" y="3187"/>
              <a:ext cx="147" cy="127"/>
              <a:chOff x="816" y="2784"/>
              <a:chExt cx="141" cy="150"/>
            </a:xfrm>
          </p:grpSpPr>
          <p:sp>
            <p:nvSpPr>
              <p:cNvPr id="284" name="Oval 189"/>
              <p:cNvSpPr>
                <a:spLocks noChangeArrowheads="1"/>
              </p:cNvSpPr>
              <p:nvPr/>
            </p:nvSpPr>
            <p:spPr bwMode="auto">
              <a:xfrm>
                <a:off x="816" y="2784"/>
                <a:ext cx="141" cy="150"/>
              </a:xfrm>
              <a:prstGeom prst="ellipse">
                <a:avLst/>
              </a:prstGeom>
              <a:solidFill>
                <a:schemeClr val="bg1"/>
              </a:solidFill>
              <a:ln w="57150">
                <a:noFill/>
                <a:round/>
                <a:headEnd/>
                <a:tailEnd/>
              </a:ln>
            </p:spPr>
            <p:txBody>
              <a:bodyPr wrap="none" anchor="ctr"/>
              <a:lstStyle/>
              <a:p>
                <a:endParaRPr lang="es-AR"/>
              </a:p>
            </p:txBody>
          </p:sp>
          <p:sp>
            <p:nvSpPr>
              <p:cNvPr id="285" name="Line 190"/>
              <p:cNvSpPr>
                <a:spLocks noChangeShapeType="1"/>
              </p:cNvSpPr>
              <p:nvPr/>
            </p:nvSpPr>
            <p:spPr bwMode="auto">
              <a:xfrm>
                <a:off x="827" y="2859"/>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86" name="Line 191"/>
              <p:cNvSpPr>
                <a:spLocks noChangeShapeType="1"/>
              </p:cNvSpPr>
              <p:nvPr/>
            </p:nvSpPr>
            <p:spPr bwMode="auto">
              <a:xfrm>
                <a:off x="884" y="2796"/>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188" name="Group 192"/>
            <p:cNvGrpSpPr>
              <a:grpSpLocks/>
            </p:cNvGrpSpPr>
            <p:nvPr/>
          </p:nvGrpSpPr>
          <p:grpSpPr bwMode="auto">
            <a:xfrm>
              <a:off x="457" y="669"/>
              <a:ext cx="1491" cy="3166"/>
              <a:chOff x="472" y="368"/>
              <a:chExt cx="1740" cy="3696"/>
            </a:xfrm>
          </p:grpSpPr>
          <p:grpSp>
            <p:nvGrpSpPr>
              <p:cNvPr id="189" name="Group 193"/>
              <p:cNvGrpSpPr>
                <a:grpSpLocks/>
              </p:cNvGrpSpPr>
              <p:nvPr/>
            </p:nvGrpSpPr>
            <p:grpSpPr bwMode="auto">
              <a:xfrm>
                <a:off x="472" y="2096"/>
                <a:ext cx="150" cy="150"/>
                <a:chOff x="576" y="2160"/>
                <a:chExt cx="141" cy="150"/>
              </a:xfrm>
            </p:grpSpPr>
            <p:sp>
              <p:nvSpPr>
                <p:cNvPr id="281" name="Oval 194"/>
                <p:cNvSpPr>
                  <a:spLocks noChangeArrowheads="1"/>
                </p:cNvSpPr>
                <p:nvPr/>
              </p:nvSpPr>
              <p:spPr bwMode="auto">
                <a:xfrm>
                  <a:off x="576" y="2160"/>
                  <a:ext cx="141" cy="150"/>
                </a:xfrm>
                <a:prstGeom prst="ellipse">
                  <a:avLst/>
                </a:prstGeom>
                <a:solidFill>
                  <a:schemeClr val="bg1"/>
                </a:solidFill>
                <a:ln w="57150">
                  <a:noFill/>
                  <a:round/>
                  <a:headEnd/>
                  <a:tailEnd/>
                </a:ln>
              </p:spPr>
              <p:txBody>
                <a:bodyPr wrap="none" anchor="ctr"/>
                <a:lstStyle/>
                <a:p>
                  <a:endParaRPr lang="es-AR"/>
                </a:p>
              </p:txBody>
            </p:sp>
            <p:sp>
              <p:nvSpPr>
                <p:cNvPr id="282" name="Line 195"/>
                <p:cNvSpPr>
                  <a:spLocks noChangeShapeType="1"/>
                </p:cNvSpPr>
                <p:nvPr/>
              </p:nvSpPr>
              <p:spPr bwMode="auto">
                <a:xfrm>
                  <a:off x="644" y="2172"/>
                  <a:ext cx="0" cy="125"/>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83" name="Line 196"/>
                <p:cNvSpPr>
                  <a:spLocks noChangeShapeType="1"/>
                </p:cNvSpPr>
                <p:nvPr/>
              </p:nvSpPr>
              <p:spPr bwMode="auto">
                <a:xfrm>
                  <a:off x="587" y="2235"/>
                  <a:ext cx="113" cy="1"/>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190" name="Group 197"/>
              <p:cNvGrpSpPr>
                <a:grpSpLocks/>
              </p:cNvGrpSpPr>
              <p:nvPr/>
            </p:nvGrpSpPr>
            <p:grpSpPr bwMode="auto">
              <a:xfrm>
                <a:off x="1286" y="1952"/>
                <a:ext cx="150" cy="150"/>
                <a:chOff x="1286" y="1952"/>
                <a:chExt cx="150" cy="150"/>
              </a:xfrm>
            </p:grpSpPr>
            <p:grpSp>
              <p:nvGrpSpPr>
                <p:cNvPr id="277" name="Group 198"/>
                <p:cNvGrpSpPr>
                  <a:grpSpLocks/>
                </p:cNvGrpSpPr>
                <p:nvPr/>
              </p:nvGrpSpPr>
              <p:grpSpPr bwMode="auto">
                <a:xfrm>
                  <a:off x="1286" y="1952"/>
                  <a:ext cx="150" cy="150"/>
                  <a:chOff x="1344" y="2016"/>
                  <a:chExt cx="141" cy="150"/>
                </a:xfrm>
              </p:grpSpPr>
              <p:sp>
                <p:nvSpPr>
                  <p:cNvPr id="279" name="Oval 199"/>
                  <p:cNvSpPr>
                    <a:spLocks noChangeArrowheads="1"/>
                  </p:cNvSpPr>
                  <p:nvPr/>
                </p:nvSpPr>
                <p:spPr bwMode="auto">
                  <a:xfrm>
                    <a:off x="1344" y="2016"/>
                    <a:ext cx="141" cy="150"/>
                  </a:xfrm>
                  <a:prstGeom prst="ellipse">
                    <a:avLst/>
                  </a:prstGeom>
                  <a:solidFill>
                    <a:schemeClr val="bg1"/>
                  </a:solidFill>
                  <a:ln w="57150">
                    <a:noFill/>
                    <a:round/>
                    <a:headEnd/>
                    <a:tailEnd/>
                  </a:ln>
                </p:spPr>
                <p:txBody>
                  <a:bodyPr wrap="none" anchor="ctr"/>
                  <a:lstStyle/>
                  <a:p>
                    <a:endParaRPr lang="es-AR"/>
                  </a:p>
                </p:txBody>
              </p:sp>
              <p:sp>
                <p:nvSpPr>
                  <p:cNvPr id="280" name="Line 200"/>
                  <p:cNvSpPr>
                    <a:spLocks noChangeShapeType="1"/>
                  </p:cNvSpPr>
                  <p:nvPr/>
                </p:nvSpPr>
                <p:spPr bwMode="auto">
                  <a:xfrm>
                    <a:off x="1412" y="2028"/>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sp>
              <p:nvSpPr>
                <p:cNvPr id="278" name="Line 201"/>
                <p:cNvSpPr>
                  <a:spLocks noChangeShapeType="1"/>
                </p:cNvSpPr>
                <p:nvPr/>
              </p:nvSpPr>
              <p:spPr bwMode="auto">
                <a:xfrm>
                  <a:off x="1298" y="2027"/>
                  <a:ext cx="120" cy="1"/>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191" name="Group 202"/>
              <p:cNvGrpSpPr>
                <a:grpSpLocks/>
              </p:cNvGrpSpPr>
              <p:nvPr/>
            </p:nvGrpSpPr>
            <p:grpSpPr bwMode="auto">
              <a:xfrm>
                <a:off x="1558" y="635"/>
                <a:ext cx="149" cy="150"/>
                <a:chOff x="1600" y="699"/>
                <a:chExt cx="141" cy="150"/>
              </a:xfrm>
            </p:grpSpPr>
            <p:sp>
              <p:nvSpPr>
                <p:cNvPr id="274" name="Oval 203"/>
                <p:cNvSpPr>
                  <a:spLocks noChangeArrowheads="1"/>
                </p:cNvSpPr>
                <p:nvPr/>
              </p:nvSpPr>
              <p:spPr bwMode="auto">
                <a:xfrm>
                  <a:off x="1600" y="699"/>
                  <a:ext cx="141" cy="150"/>
                </a:xfrm>
                <a:prstGeom prst="ellipse">
                  <a:avLst/>
                </a:prstGeom>
                <a:solidFill>
                  <a:schemeClr val="bg1"/>
                </a:solidFill>
                <a:ln w="57150">
                  <a:noFill/>
                  <a:round/>
                  <a:headEnd/>
                  <a:tailEnd/>
                </a:ln>
              </p:spPr>
              <p:txBody>
                <a:bodyPr wrap="none" anchor="ctr"/>
                <a:lstStyle/>
                <a:p>
                  <a:endParaRPr lang="es-AR"/>
                </a:p>
              </p:txBody>
            </p:sp>
            <p:sp>
              <p:nvSpPr>
                <p:cNvPr id="275" name="Line 204"/>
                <p:cNvSpPr>
                  <a:spLocks noChangeShapeType="1"/>
                </p:cNvSpPr>
                <p:nvPr/>
              </p:nvSpPr>
              <p:spPr bwMode="auto">
                <a:xfrm>
                  <a:off x="1668" y="711"/>
                  <a:ext cx="0" cy="125"/>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76" name="Line 205"/>
                <p:cNvSpPr>
                  <a:spLocks noChangeShapeType="1"/>
                </p:cNvSpPr>
                <p:nvPr/>
              </p:nvSpPr>
              <p:spPr bwMode="auto">
                <a:xfrm>
                  <a:off x="1611" y="774"/>
                  <a:ext cx="113" cy="1"/>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192" name="Group 206"/>
              <p:cNvGrpSpPr>
                <a:grpSpLocks/>
              </p:cNvGrpSpPr>
              <p:nvPr/>
            </p:nvGrpSpPr>
            <p:grpSpPr bwMode="auto">
              <a:xfrm>
                <a:off x="828" y="368"/>
                <a:ext cx="150" cy="150"/>
                <a:chOff x="912" y="432"/>
                <a:chExt cx="141" cy="150"/>
              </a:xfrm>
            </p:grpSpPr>
            <p:sp>
              <p:nvSpPr>
                <p:cNvPr id="271" name="Oval 207"/>
                <p:cNvSpPr>
                  <a:spLocks noChangeArrowheads="1"/>
                </p:cNvSpPr>
                <p:nvPr/>
              </p:nvSpPr>
              <p:spPr bwMode="auto">
                <a:xfrm>
                  <a:off x="912" y="432"/>
                  <a:ext cx="141" cy="150"/>
                </a:xfrm>
                <a:prstGeom prst="ellipse">
                  <a:avLst/>
                </a:prstGeom>
                <a:solidFill>
                  <a:schemeClr val="bg1"/>
                </a:solidFill>
                <a:ln w="57150">
                  <a:noFill/>
                  <a:round/>
                  <a:headEnd/>
                  <a:tailEnd/>
                </a:ln>
              </p:spPr>
              <p:txBody>
                <a:bodyPr wrap="none" anchor="ctr"/>
                <a:lstStyle/>
                <a:p>
                  <a:endParaRPr lang="es-AR"/>
                </a:p>
              </p:txBody>
            </p:sp>
            <p:sp>
              <p:nvSpPr>
                <p:cNvPr id="272" name="Line 208"/>
                <p:cNvSpPr>
                  <a:spLocks noChangeShapeType="1"/>
                </p:cNvSpPr>
                <p:nvPr/>
              </p:nvSpPr>
              <p:spPr bwMode="auto">
                <a:xfrm>
                  <a:off x="923" y="507"/>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73" name="Line 209"/>
                <p:cNvSpPr>
                  <a:spLocks noChangeShapeType="1"/>
                </p:cNvSpPr>
                <p:nvPr/>
              </p:nvSpPr>
              <p:spPr bwMode="auto">
                <a:xfrm>
                  <a:off x="980" y="444"/>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193" name="Group 210"/>
              <p:cNvGrpSpPr>
                <a:grpSpLocks/>
              </p:cNvGrpSpPr>
              <p:nvPr/>
            </p:nvGrpSpPr>
            <p:grpSpPr bwMode="auto">
              <a:xfrm>
                <a:off x="1083" y="416"/>
                <a:ext cx="149" cy="150"/>
                <a:chOff x="1152" y="480"/>
                <a:chExt cx="141" cy="150"/>
              </a:xfrm>
            </p:grpSpPr>
            <p:sp>
              <p:nvSpPr>
                <p:cNvPr id="268" name="Oval 211"/>
                <p:cNvSpPr>
                  <a:spLocks noChangeArrowheads="1"/>
                </p:cNvSpPr>
                <p:nvPr/>
              </p:nvSpPr>
              <p:spPr bwMode="auto">
                <a:xfrm>
                  <a:off x="1152" y="480"/>
                  <a:ext cx="141" cy="150"/>
                </a:xfrm>
                <a:prstGeom prst="ellipse">
                  <a:avLst/>
                </a:prstGeom>
                <a:solidFill>
                  <a:schemeClr val="bg1"/>
                </a:solidFill>
                <a:ln w="57150">
                  <a:noFill/>
                  <a:round/>
                  <a:headEnd/>
                  <a:tailEnd/>
                </a:ln>
              </p:spPr>
              <p:txBody>
                <a:bodyPr wrap="none" anchor="ctr"/>
                <a:lstStyle/>
                <a:p>
                  <a:endParaRPr lang="es-AR"/>
                </a:p>
              </p:txBody>
            </p:sp>
            <p:sp>
              <p:nvSpPr>
                <p:cNvPr id="269" name="Line 212"/>
                <p:cNvSpPr>
                  <a:spLocks noChangeShapeType="1"/>
                </p:cNvSpPr>
                <p:nvPr/>
              </p:nvSpPr>
              <p:spPr bwMode="auto">
                <a:xfrm>
                  <a:off x="1220" y="492"/>
                  <a:ext cx="0" cy="125"/>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70" name="Line 213"/>
                <p:cNvSpPr>
                  <a:spLocks noChangeShapeType="1"/>
                </p:cNvSpPr>
                <p:nvPr/>
              </p:nvSpPr>
              <p:spPr bwMode="auto">
                <a:xfrm>
                  <a:off x="1163" y="555"/>
                  <a:ext cx="113" cy="1"/>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194" name="Group 214"/>
              <p:cNvGrpSpPr>
                <a:grpSpLocks/>
              </p:cNvGrpSpPr>
              <p:nvPr/>
            </p:nvGrpSpPr>
            <p:grpSpPr bwMode="auto">
              <a:xfrm>
                <a:off x="1439" y="800"/>
                <a:ext cx="150" cy="150"/>
                <a:chOff x="1488" y="864"/>
                <a:chExt cx="141" cy="150"/>
              </a:xfrm>
            </p:grpSpPr>
            <p:sp>
              <p:nvSpPr>
                <p:cNvPr id="265" name="Oval 215"/>
                <p:cNvSpPr>
                  <a:spLocks noChangeArrowheads="1"/>
                </p:cNvSpPr>
                <p:nvPr/>
              </p:nvSpPr>
              <p:spPr bwMode="auto">
                <a:xfrm>
                  <a:off x="1488" y="864"/>
                  <a:ext cx="141" cy="150"/>
                </a:xfrm>
                <a:prstGeom prst="ellipse">
                  <a:avLst/>
                </a:prstGeom>
                <a:solidFill>
                  <a:schemeClr val="bg1"/>
                </a:solidFill>
                <a:ln w="57150">
                  <a:noFill/>
                  <a:round/>
                  <a:headEnd/>
                  <a:tailEnd/>
                </a:ln>
              </p:spPr>
              <p:txBody>
                <a:bodyPr wrap="none" anchor="ctr"/>
                <a:lstStyle/>
                <a:p>
                  <a:endParaRPr lang="es-AR"/>
                </a:p>
              </p:txBody>
            </p:sp>
            <p:sp>
              <p:nvSpPr>
                <p:cNvPr id="266" name="Line 216"/>
                <p:cNvSpPr>
                  <a:spLocks noChangeShapeType="1"/>
                </p:cNvSpPr>
                <p:nvPr/>
              </p:nvSpPr>
              <p:spPr bwMode="auto">
                <a:xfrm>
                  <a:off x="1556" y="876"/>
                  <a:ext cx="0" cy="125"/>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67" name="Line 217"/>
                <p:cNvSpPr>
                  <a:spLocks noChangeShapeType="1"/>
                </p:cNvSpPr>
                <p:nvPr/>
              </p:nvSpPr>
              <p:spPr bwMode="auto">
                <a:xfrm>
                  <a:off x="1499" y="939"/>
                  <a:ext cx="113" cy="1"/>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195" name="Group 218"/>
              <p:cNvGrpSpPr>
                <a:grpSpLocks/>
              </p:cNvGrpSpPr>
              <p:nvPr/>
            </p:nvGrpSpPr>
            <p:grpSpPr bwMode="auto">
              <a:xfrm>
                <a:off x="1083" y="800"/>
                <a:ext cx="149" cy="150"/>
                <a:chOff x="1152" y="864"/>
                <a:chExt cx="141" cy="150"/>
              </a:xfrm>
            </p:grpSpPr>
            <p:sp>
              <p:nvSpPr>
                <p:cNvPr id="262" name="Oval 219"/>
                <p:cNvSpPr>
                  <a:spLocks noChangeArrowheads="1"/>
                </p:cNvSpPr>
                <p:nvPr/>
              </p:nvSpPr>
              <p:spPr bwMode="auto">
                <a:xfrm>
                  <a:off x="1152" y="864"/>
                  <a:ext cx="141" cy="150"/>
                </a:xfrm>
                <a:prstGeom prst="ellipse">
                  <a:avLst/>
                </a:prstGeom>
                <a:solidFill>
                  <a:schemeClr val="bg1"/>
                </a:solidFill>
                <a:ln w="57150">
                  <a:noFill/>
                  <a:round/>
                  <a:headEnd/>
                  <a:tailEnd/>
                </a:ln>
              </p:spPr>
              <p:txBody>
                <a:bodyPr wrap="none" anchor="ctr"/>
                <a:lstStyle/>
                <a:p>
                  <a:endParaRPr lang="es-AR"/>
                </a:p>
              </p:txBody>
            </p:sp>
            <p:sp>
              <p:nvSpPr>
                <p:cNvPr id="263" name="Line 220"/>
                <p:cNvSpPr>
                  <a:spLocks noChangeShapeType="1"/>
                </p:cNvSpPr>
                <p:nvPr/>
              </p:nvSpPr>
              <p:spPr bwMode="auto">
                <a:xfrm>
                  <a:off x="1163" y="939"/>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64" name="Line 221"/>
                <p:cNvSpPr>
                  <a:spLocks noChangeShapeType="1"/>
                </p:cNvSpPr>
                <p:nvPr/>
              </p:nvSpPr>
              <p:spPr bwMode="auto">
                <a:xfrm>
                  <a:off x="1220" y="876"/>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196" name="Group 222"/>
              <p:cNvGrpSpPr>
                <a:grpSpLocks/>
              </p:cNvGrpSpPr>
              <p:nvPr/>
            </p:nvGrpSpPr>
            <p:grpSpPr bwMode="auto">
              <a:xfrm>
                <a:off x="879" y="800"/>
                <a:ext cx="150" cy="150"/>
                <a:chOff x="960" y="864"/>
                <a:chExt cx="141" cy="150"/>
              </a:xfrm>
            </p:grpSpPr>
            <p:sp>
              <p:nvSpPr>
                <p:cNvPr id="259" name="Oval 223"/>
                <p:cNvSpPr>
                  <a:spLocks noChangeArrowheads="1"/>
                </p:cNvSpPr>
                <p:nvPr/>
              </p:nvSpPr>
              <p:spPr bwMode="auto">
                <a:xfrm>
                  <a:off x="960" y="864"/>
                  <a:ext cx="141" cy="150"/>
                </a:xfrm>
                <a:prstGeom prst="ellipse">
                  <a:avLst/>
                </a:prstGeom>
                <a:solidFill>
                  <a:schemeClr val="bg1"/>
                </a:solidFill>
                <a:ln w="57150">
                  <a:noFill/>
                  <a:round/>
                  <a:headEnd/>
                  <a:tailEnd/>
                </a:ln>
              </p:spPr>
              <p:txBody>
                <a:bodyPr wrap="none" anchor="ctr"/>
                <a:lstStyle/>
                <a:p>
                  <a:endParaRPr lang="es-AR"/>
                </a:p>
              </p:txBody>
            </p:sp>
            <p:sp>
              <p:nvSpPr>
                <p:cNvPr id="260" name="Line 224"/>
                <p:cNvSpPr>
                  <a:spLocks noChangeShapeType="1"/>
                </p:cNvSpPr>
                <p:nvPr/>
              </p:nvSpPr>
              <p:spPr bwMode="auto">
                <a:xfrm>
                  <a:off x="1028" y="876"/>
                  <a:ext cx="0" cy="125"/>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61" name="Line 225"/>
                <p:cNvSpPr>
                  <a:spLocks noChangeShapeType="1"/>
                </p:cNvSpPr>
                <p:nvPr/>
              </p:nvSpPr>
              <p:spPr bwMode="auto">
                <a:xfrm>
                  <a:off x="971" y="939"/>
                  <a:ext cx="113" cy="1"/>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197" name="Group 226"/>
              <p:cNvGrpSpPr>
                <a:grpSpLocks/>
              </p:cNvGrpSpPr>
              <p:nvPr/>
            </p:nvGrpSpPr>
            <p:grpSpPr bwMode="auto">
              <a:xfrm>
                <a:off x="625" y="848"/>
                <a:ext cx="149" cy="150"/>
                <a:chOff x="720" y="912"/>
                <a:chExt cx="141" cy="150"/>
              </a:xfrm>
            </p:grpSpPr>
            <p:sp>
              <p:nvSpPr>
                <p:cNvPr id="256" name="Oval 227"/>
                <p:cNvSpPr>
                  <a:spLocks noChangeArrowheads="1"/>
                </p:cNvSpPr>
                <p:nvPr/>
              </p:nvSpPr>
              <p:spPr bwMode="auto">
                <a:xfrm>
                  <a:off x="720" y="912"/>
                  <a:ext cx="141" cy="150"/>
                </a:xfrm>
                <a:prstGeom prst="ellipse">
                  <a:avLst/>
                </a:prstGeom>
                <a:solidFill>
                  <a:schemeClr val="bg1"/>
                </a:solidFill>
                <a:ln w="57150">
                  <a:noFill/>
                  <a:round/>
                  <a:headEnd/>
                  <a:tailEnd/>
                </a:ln>
              </p:spPr>
              <p:txBody>
                <a:bodyPr wrap="none" anchor="ctr"/>
                <a:lstStyle/>
                <a:p>
                  <a:endParaRPr lang="es-AR"/>
                </a:p>
              </p:txBody>
            </p:sp>
            <p:sp>
              <p:nvSpPr>
                <p:cNvPr id="257" name="Line 228"/>
                <p:cNvSpPr>
                  <a:spLocks noChangeShapeType="1"/>
                </p:cNvSpPr>
                <p:nvPr/>
              </p:nvSpPr>
              <p:spPr bwMode="auto">
                <a:xfrm>
                  <a:off x="731" y="987"/>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58" name="Line 229"/>
                <p:cNvSpPr>
                  <a:spLocks noChangeShapeType="1"/>
                </p:cNvSpPr>
                <p:nvPr/>
              </p:nvSpPr>
              <p:spPr bwMode="auto">
                <a:xfrm>
                  <a:off x="788" y="924"/>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198" name="Group 230"/>
              <p:cNvGrpSpPr>
                <a:grpSpLocks/>
              </p:cNvGrpSpPr>
              <p:nvPr/>
            </p:nvGrpSpPr>
            <p:grpSpPr bwMode="auto">
              <a:xfrm>
                <a:off x="1694" y="992"/>
                <a:ext cx="149" cy="150"/>
                <a:chOff x="1728" y="1056"/>
                <a:chExt cx="141" cy="150"/>
              </a:xfrm>
            </p:grpSpPr>
            <p:sp>
              <p:nvSpPr>
                <p:cNvPr id="253" name="Oval 231"/>
                <p:cNvSpPr>
                  <a:spLocks noChangeArrowheads="1"/>
                </p:cNvSpPr>
                <p:nvPr/>
              </p:nvSpPr>
              <p:spPr bwMode="auto">
                <a:xfrm>
                  <a:off x="1728" y="1056"/>
                  <a:ext cx="141" cy="150"/>
                </a:xfrm>
                <a:prstGeom prst="ellipse">
                  <a:avLst/>
                </a:prstGeom>
                <a:solidFill>
                  <a:schemeClr val="bg1"/>
                </a:solidFill>
                <a:ln w="57150">
                  <a:noFill/>
                  <a:round/>
                  <a:headEnd/>
                  <a:tailEnd/>
                </a:ln>
              </p:spPr>
              <p:txBody>
                <a:bodyPr wrap="none" anchor="ctr"/>
                <a:lstStyle/>
                <a:p>
                  <a:endParaRPr lang="es-AR"/>
                </a:p>
              </p:txBody>
            </p:sp>
            <p:sp>
              <p:nvSpPr>
                <p:cNvPr id="254" name="Line 232"/>
                <p:cNvSpPr>
                  <a:spLocks noChangeShapeType="1"/>
                </p:cNvSpPr>
                <p:nvPr/>
              </p:nvSpPr>
              <p:spPr bwMode="auto">
                <a:xfrm>
                  <a:off x="1739" y="1131"/>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55" name="Line 233"/>
                <p:cNvSpPr>
                  <a:spLocks noChangeShapeType="1"/>
                </p:cNvSpPr>
                <p:nvPr/>
              </p:nvSpPr>
              <p:spPr bwMode="auto">
                <a:xfrm>
                  <a:off x="1796" y="1068"/>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199" name="Group 234"/>
              <p:cNvGrpSpPr>
                <a:grpSpLocks/>
              </p:cNvGrpSpPr>
              <p:nvPr/>
            </p:nvGrpSpPr>
            <p:grpSpPr bwMode="auto">
              <a:xfrm>
                <a:off x="1337" y="1136"/>
                <a:ext cx="150" cy="150"/>
                <a:chOff x="1337" y="1136"/>
                <a:chExt cx="150" cy="150"/>
              </a:xfrm>
            </p:grpSpPr>
            <p:grpSp>
              <p:nvGrpSpPr>
                <p:cNvPr id="249" name="Group 235"/>
                <p:cNvGrpSpPr>
                  <a:grpSpLocks/>
                </p:cNvGrpSpPr>
                <p:nvPr/>
              </p:nvGrpSpPr>
              <p:grpSpPr bwMode="auto">
                <a:xfrm>
                  <a:off x="1337" y="1136"/>
                  <a:ext cx="150" cy="150"/>
                  <a:chOff x="1392" y="1200"/>
                  <a:chExt cx="141" cy="150"/>
                </a:xfrm>
              </p:grpSpPr>
              <p:sp>
                <p:nvSpPr>
                  <p:cNvPr id="251" name="Oval 236"/>
                  <p:cNvSpPr>
                    <a:spLocks noChangeArrowheads="1"/>
                  </p:cNvSpPr>
                  <p:nvPr/>
                </p:nvSpPr>
                <p:spPr bwMode="auto">
                  <a:xfrm>
                    <a:off x="1392" y="1200"/>
                    <a:ext cx="141" cy="150"/>
                  </a:xfrm>
                  <a:prstGeom prst="ellipse">
                    <a:avLst/>
                  </a:prstGeom>
                  <a:solidFill>
                    <a:schemeClr val="bg1"/>
                  </a:solidFill>
                  <a:ln w="57150">
                    <a:noFill/>
                    <a:round/>
                    <a:headEnd/>
                    <a:tailEnd/>
                  </a:ln>
                </p:spPr>
                <p:txBody>
                  <a:bodyPr wrap="none" anchor="ctr"/>
                  <a:lstStyle/>
                  <a:p>
                    <a:endParaRPr lang="es-AR"/>
                  </a:p>
                </p:txBody>
              </p:sp>
              <p:sp>
                <p:nvSpPr>
                  <p:cNvPr id="252" name="Line 237"/>
                  <p:cNvSpPr>
                    <a:spLocks noChangeShapeType="1"/>
                  </p:cNvSpPr>
                  <p:nvPr/>
                </p:nvSpPr>
                <p:spPr bwMode="auto">
                  <a:xfrm>
                    <a:off x="1403" y="1275"/>
                    <a:ext cx="113" cy="1"/>
                  </a:xfrm>
                  <a:prstGeom prst="line">
                    <a:avLst/>
                  </a:prstGeom>
                  <a:noFill/>
                  <a:ln w="57150">
                    <a:solidFill>
                      <a:srgbClr val="339933"/>
                    </a:solidFill>
                    <a:miter lim="800000"/>
                    <a:headEnd type="none" w="sm" len="sm"/>
                    <a:tailEnd type="none" w="sm" len="sm"/>
                  </a:ln>
                </p:spPr>
                <p:txBody>
                  <a:bodyPr wrap="none"/>
                  <a:lstStyle/>
                  <a:p>
                    <a:endParaRPr lang="es-AR"/>
                  </a:p>
                </p:txBody>
              </p:sp>
            </p:grpSp>
            <p:sp>
              <p:nvSpPr>
                <p:cNvPr id="250" name="Line 238"/>
                <p:cNvSpPr>
                  <a:spLocks noChangeShapeType="1"/>
                </p:cNvSpPr>
                <p:nvPr/>
              </p:nvSpPr>
              <p:spPr bwMode="auto">
                <a:xfrm>
                  <a:off x="1409" y="1148"/>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00" name="Group 239"/>
              <p:cNvGrpSpPr>
                <a:grpSpLocks/>
              </p:cNvGrpSpPr>
              <p:nvPr/>
            </p:nvGrpSpPr>
            <p:grpSpPr bwMode="auto">
              <a:xfrm>
                <a:off x="992" y="1234"/>
                <a:ext cx="149" cy="150"/>
                <a:chOff x="1008" y="1248"/>
                <a:chExt cx="141" cy="150"/>
              </a:xfrm>
            </p:grpSpPr>
            <p:sp>
              <p:nvSpPr>
                <p:cNvPr id="246" name="Oval 240"/>
                <p:cNvSpPr>
                  <a:spLocks noChangeArrowheads="1"/>
                </p:cNvSpPr>
                <p:nvPr/>
              </p:nvSpPr>
              <p:spPr bwMode="auto">
                <a:xfrm>
                  <a:off x="1008" y="1248"/>
                  <a:ext cx="141" cy="150"/>
                </a:xfrm>
                <a:prstGeom prst="ellipse">
                  <a:avLst/>
                </a:prstGeom>
                <a:solidFill>
                  <a:schemeClr val="bg1"/>
                </a:solidFill>
                <a:ln w="57150">
                  <a:noFill/>
                  <a:round/>
                  <a:headEnd/>
                  <a:tailEnd/>
                </a:ln>
              </p:spPr>
              <p:txBody>
                <a:bodyPr wrap="none" anchor="ctr"/>
                <a:lstStyle/>
                <a:p>
                  <a:endParaRPr lang="es-AR"/>
                </a:p>
              </p:txBody>
            </p:sp>
            <p:sp>
              <p:nvSpPr>
                <p:cNvPr id="247" name="Line 241"/>
                <p:cNvSpPr>
                  <a:spLocks noChangeShapeType="1"/>
                </p:cNvSpPr>
                <p:nvPr/>
              </p:nvSpPr>
              <p:spPr bwMode="auto">
                <a:xfrm>
                  <a:off x="1019" y="1323"/>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48" name="Line 242"/>
                <p:cNvSpPr>
                  <a:spLocks noChangeShapeType="1"/>
                </p:cNvSpPr>
                <p:nvPr/>
              </p:nvSpPr>
              <p:spPr bwMode="auto">
                <a:xfrm>
                  <a:off x="1076" y="1260"/>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01" name="Group 243"/>
              <p:cNvGrpSpPr>
                <a:grpSpLocks/>
              </p:cNvGrpSpPr>
              <p:nvPr/>
            </p:nvGrpSpPr>
            <p:grpSpPr bwMode="auto">
              <a:xfrm>
                <a:off x="727" y="1136"/>
                <a:ext cx="149" cy="150"/>
                <a:chOff x="816" y="1200"/>
                <a:chExt cx="141" cy="150"/>
              </a:xfrm>
            </p:grpSpPr>
            <p:sp>
              <p:nvSpPr>
                <p:cNvPr id="243" name="Oval 244"/>
                <p:cNvSpPr>
                  <a:spLocks noChangeArrowheads="1"/>
                </p:cNvSpPr>
                <p:nvPr/>
              </p:nvSpPr>
              <p:spPr bwMode="auto">
                <a:xfrm>
                  <a:off x="816" y="1200"/>
                  <a:ext cx="141" cy="150"/>
                </a:xfrm>
                <a:prstGeom prst="ellipse">
                  <a:avLst/>
                </a:prstGeom>
                <a:solidFill>
                  <a:schemeClr val="bg1"/>
                </a:solidFill>
                <a:ln w="57150">
                  <a:noFill/>
                  <a:round/>
                  <a:headEnd/>
                  <a:tailEnd/>
                </a:ln>
              </p:spPr>
              <p:txBody>
                <a:bodyPr wrap="none" anchor="ctr"/>
                <a:lstStyle/>
                <a:p>
                  <a:endParaRPr lang="es-AR"/>
                </a:p>
              </p:txBody>
            </p:sp>
            <p:sp>
              <p:nvSpPr>
                <p:cNvPr id="244" name="Line 245"/>
                <p:cNvSpPr>
                  <a:spLocks noChangeShapeType="1"/>
                </p:cNvSpPr>
                <p:nvPr/>
              </p:nvSpPr>
              <p:spPr bwMode="auto">
                <a:xfrm>
                  <a:off x="884" y="1212"/>
                  <a:ext cx="0" cy="125"/>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45" name="Line 246"/>
                <p:cNvSpPr>
                  <a:spLocks noChangeShapeType="1"/>
                </p:cNvSpPr>
                <p:nvPr/>
              </p:nvSpPr>
              <p:spPr bwMode="auto">
                <a:xfrm>
                  <a:off x="827" y="1275"/>
                  <a:ext cx="113" cy="1"/>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02" name="Group 247"/>
              <p:cNvGrpSpPr>
                <a:grpSpLocks/>
              </p:cNvGrpSpPr>
              <p:nvPr/>
            </p:nvGrpSpPr>
            <p:grpSpPr bwMode="auto">
              <a:xfrm>
                <a:off x="558" y="1280"/>
                <a:ext cx="150" cy="150"/>
                <a:chOff x="624" y="1344"/>
                <a:chExt cx="141" cy="150"/>
              </a:xfrm>
            </p:grpSpPr>
            <p:sp>
              <p:nvSpPr>
                <p:cNvPr id="240" name="Oval 248"/>
                <p:cNvSpPr>
                  <a:spLocks noChangeArrowheads="1"/>
                </p:cNvSpPr>
                <p:nvPr/>
              </p:nvSpPr>
              <p:spPr bwMode="auto">
                <a:xfrm>
                  <a:off x="624" y="1344"/>
                  <a:ext cx="141" cy="150"/>
                </a:xfrm>
                <a:prstGeom prst="ellipse">
                  <a:avLst/>
                </a:prstGeom>
                <a:solidFill>
                  <a:schemeClr val="bg1"/>
                </a:solidFill>
                <a:ln w="57150">
                  <a:noFill/>
                  <a:round/>
                  <a:headEnd/>
                  <a:tailEnd/>
                </a:ln>
              </p:spPr>
              <p:txBody>
                <a:bodyPr wrap="none" anchor="ctr"/>
                <a:lstStyle/>
                <a:p>
                  <a:endParaRPr lang="es-AR"/>
                </a:p>
              </p:txBody>
            </p:sp>
            <p:sp>
              <p:nvSpPr>
                <p:cNvPr id="241" name="Line 249"/>
                <p:cNvSpPr>
                  <a:spLocks noChangeShapeType="1"/>
                </p:cNvSpPr>
                <p:nvPr/>
              </p:nvSpPr>
              <p:spPr bwMode="auto">
                <a:xfrm>
                  <a:off x="635" y="1419"/>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42" name="Line 250"/>
                <p:cNvSpPr>
                  <a:spLocks noChangeShapeType="1"/>
                </p:cNvSpPr>
                <p:nvPr/>
              </p:nvSpPr>
              <p:spPr bwMode="auto">
                <a:xfrm>
                  <a:off x="692" y="1356"/>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03" name="Group 251"/>
              <p:cNvGrpSpPr>
                <a:grpSpLocks/>
              </p:cNvGrpSpPr>
              <p:nvPr/>
            </p:nvGrpSpPr>
            <p:grpSpPr bwMode="auto">
              <a:xfrm>
                <a:off x="777" y="1520"/>
                <a:ext cx="150" cy="150"/>
                <a:chOff x="864" y="1584"/>
                <a:chExt cx="141" cy="150"/>
              </a:xfrm>
            </p:grpSpPr>
            <p:sp>
              <p:nvSpPr>
                <p:cNvPr id="237" name="Oval 252"/>
                <p:cNvSpPr>
                  <a:spLocks noChangeArrowheads="1"/>
                </p:cNvSpPr>
                <p:nvPr/>
              </p:nvSpPr>
              <p:spPr bwMode="auto">
                <a:xfrm>
                  <a:off x="864" y="1584"/>
                  <a:ext cx="141" cy="150"/>
                </a:xfrm>
                <a:prstGeom prst="ellipse">
                  <a:avLst/>
                </a:prstGeom>
                <a:solidFill>
                  <a:schemeClr val="bg1"/>
                </a:solidFill>
                <a:ln w="57150">
                  <a:noFill/>
                  <a:round/>
                  <a:headEnd/>
                  <a:tailEnd/>
                </a:ln>
              </p:spPr>
              <p:txBody>
                <a:bodyPr wrap="none" anchor="ctr"/>
                <a:lstStyle/>
                <a:p>
                  <a:endParaRPr lang="es-AR"/>
                </a:p>
              </p:txBody>
            </p:sp>
            <p:sp>
              <p:nvSpPr>
                <p:cNvPr id="238" name="Line 253"/>
                <p:cNvSpPr>
                  <a:spLocks noChangeShapeType="1"/>
                </p:cNvSpPr>
                <p:nvPr/>
              </p:nvSpPr>
              <p:spPr bwMode="auto">
                <a:xfrm>
                  <a:off x="875" y="1659"/>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39" name="Line 254"/>
                <p:cNvSpPr>
                  <a:spLocks noChangeShapeType="1"/>
                </p:cNvSpPr>
                <p:nvPr/>
              </p:nvSpPr>
              <p:spPr bwMode="auto">
                <a:xfrm>
                  <a:off x="932" y="1596"/>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04" name="Group 255"/>
              <p:cNvGrpSpPr>
                <a:grpSpLocks/>
              </p:cNvGrpSpPr>
              <p:nvPr/>
            </p:nvGrpSpPr>
            <p:grpSpPr bwMode="auto">
              <a:xfrm>
                <a:off x="574" y="1664"/>
                <a:ext cx="149" cy="150"/>
                <a:chOff x="672" y="1728"/>
                <a:chExt cx="141" cy="150"/>
              </a:xfrm>
            </p:grpSpPr>
            <p:sp>
              <p:nvSpPr>
                <p:cNvPr id="234" name="Oval 256"/>
                <p:cNvSpPr>
                  <a:spLocks noChangeArrowheads="1"/>
                </p:cNvSpPr>
                <p:nvPr/>
              </p:nvSpPr>
              <p:spPr bwMode="auto">
                <a:xfrm>
                  <a:off x="672" y="1728"/>
                  <a:ext cx="141" cy="150"/>
                </a:xfrm>
                <a:prstGeom prst="ellipse">
                  <a:avLst/>
                </a:prstGeom>
                <a:solidFill>
                  <a:schemeClr val="bg1"/>
                </a:solidFill>
                <a:ln w="57150">
                  <a:noFill/>
                  <a:round/>
                  <a:headEnd/>
                  <a:tailEnd/>
                </a:ln>
              </p:spPr>
              <p:txBody>
                <a:bodyPr wrap="none" anchor="ctr"/>
                <a:lstStyle/>
                <a:p>
                  <a:endParaRPr lang="es-AR"/>
                </a:p>
              </p:txBody>
            </p:sp>
            <p:sp>
              <p:nvSpPr>
                <p:cNvPr id="235" name="Line 257"/>
                <p:cNvSpPr>
                  <a:spLocks noChangeShapeType="1"/>
                </p:cNvSpPr>
                <p:nvPr/>
              </p:nvSpPr>
              <p:spPr bwMode="auto">
                <a:xfrm>
                  <a:off x="683" y="1803"/>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36" name="Line 258"/>
                <p:cNvSpPr>
                  <a:spLocks noChangeShapeType="1"/>
                </p:cNvSpPr>
                <p:nvPr/>
              </p:nvSpPr>
              <p:spPr bwMode="auto">
                <a:xfrm>
                  <a:off x="740" y="1740"/>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05" name="Group 259"/>
              <p:cNvGrpSpPr>
                <a:grpSpLocks/>
              </p:cNvGrpSpPr>
              <p:nvPr/>
            </p:nvGrpSpPr>
            <p:grpSpPr bwMode="auto">
              <a:xfrm>
                <a:off x="879" y="1952"/>
                <a:ext cx="150" cy="150"/>
                <a:chOff x="960" y="2016"/>
                <a:chExt cx="141" cy="150"/>
              </a:xfrm>
            </p:grpSpPr>
            <p:sp>
              <p:nvSpPr>
                <p:cNvPr id="231" name="Oval 260"/>
                <p:cNvSpPr>
                  <a:spLocks noChangeArrowheads="1"/>
                </p:cNvSpPr>
                <p:nvPr/>
              </p:nvSpPr>
              <p:spPr bwMode="auto">
                <a:xfrm>
                  <a:off x="960" y="2016"/>
                  <a:ext cx="141" cy="150"/>
                </a:xfrm>
                <a:prstGeom prst="ellipse">
                  <a:avLst/>
                </a:prstGeom>
                <a:solidFill>
                  <a:schemeClr val="bg1"/>
                </a:solidFill>
                <a:ln w="57150">
                  <a:noFill/>
                  <a:round/>
                  <a:headEnd/>
                  <a:tailEnd/>
                </a:ln>
              </p:spPr>
              <p:txBody>
                <a:bodyPr wrap="none" anchor="ctr"/>
                <a:lstStyle/>
                <a:p>
                  <a:endParaRPr lang="es-AR"/>
                </a:p>
              </p:txBody>
            </p:sp>
            <p:sp>
              <p:nvSpPr>
                <p:cNvPr id="232" name="Line 261"/>
                <p:cNvSpPr>
                  <a:spLocks noChangeShapeType="1"/>
                </p:cNvSpPr>
                <p:nvPr/>
              </p:nvSpPr>
              <p:spPr bwMode="auto">
                <a:xfrm>
                  <a:off x="971" y="2091"/>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33" name="Line 262"/>
                <p:cNvSpPr>
                  <a:spLocks noChangeShapeType="1"/>
                </p:cNvSpPr>
                <p:nvPr/>
              </p:nvSpPr>
              <p:spPr bwMode="auto">
                <a:xfrm>
                  <a:off x="1028" y="2028"/>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06" name="Group 263"/>
              <p:cNvGrpSpPr>
                <a:grpSpLocks/>
              </p:cNvGrpSpPr>
              <p:nvPr/>
            </p:nvGrpSpPr>
            <p:grpSpPr bwMode="auto">
              <a:xfrm>
                <a:off x="727" y="2720"/>
                <a:ext cx="149" cy="150"/>
                <a:chOff x="816" y="2784"/>
                <a:chExt cx="141" cy="150"/>
              </a:xfrm>
            </p:grpSpPr>
            <p:sp>
              <p:nvSpPr>
                <p:cNvPr id="228" name="Oval 264"/>
                <p:cNvSpPr>
                  <a:spLocks noChangeArrowheads="1"/>
                </p:cNvSpPr>
                <p:nvPr/>
              </p:nvSpPr>
              <p:spPr bwMode="auto">
                <a:xfrm>
                  <a:off x="816" y="2784"/>
                  <a:ext cx="141" cy="150"/>
                </a:xfrm>
                <a:prstGeom prst="ellipse">
                  <a:avLst/>
                </a:prstGeom>
                <a:solidFill>
                  <a:schemeClr val="bg1"/>
                </a:solidFill>
                <a:ln w="57150">
                  <a:noFill/>
                  <a:round/>
                  <a:headEnd/>
                  <a:tailEnd/>
                </a:ln>
              </p:spPr>
              <p:txBody>
                <a:bodyPr wrap="none" anchor="ctr"/>
                <a:lstStyle/>
                <a:p>
                  <a:endParaRPr lang="es-AR"/>
                </a:p>
              </p:txBody>
            </p:sp>
            <p:sp>
              <p:nvSpPr>
                <p:cNvPr id="229" name="Line 265"/>
                <p:cNvSpPr>
                  <a:spLocks noChangeShapeType="1"/>
                </p:cNvSpPr>
                <p:nvPr/>
              </p:nvSpPr>
              <p:spPr bwMode="auto">
                <a:xfrm>
                  <a:off x="827" y="2859"/>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30" name="Line 266"/>
                <p:cNvSpPr>
                  <a:spLocks noChangeShapeType="1"/>
                </p:cNvSpPr>
                <p:nvPr/>
              </p:nvSpPr>
              <p:spPr bwMode="auto">
                <a:xfrm>
                  <a:off x="884" y="2796"/>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07" name="Group 267"/>
              <p:cNvGrpSpPr>
                <a:grpSpLocks/>
              </p:cNvGrpSpPr>
              <p:nvPr/>
            </p:nvGrpSpPr>
            <p:grpSpPr bwMode="auto">
              <a:xfrm>
                <a:off x="574" y="3248"/>
                <a:ext cx="149" cy="150"/>
                <a:chOff x="672" y="3312"/>
                <a:chExt cx="141" cy="150"/>
              </a:xfrm>
            </p:grpSpPr>
            <p:sp>
              <p:nvSpPr>
                <p:cNvPr id="225" name="Oval 268"/>
                <p:cNvSpPr>
                  <a:spLocks noChangeArrowheads="1"/>
                </p:cNvSpPr>
                <p:nvPr/>
              </p:nvSpPr>
              <p:spPr bwMode="auto">
                <a:xfrm>
                  <a:off x="672" y="3312"/>
                  <a:ext cx="141" cy="150"/>
                </a:xfrm>
                <a:prstGeom prst="ellipse">
                  <a:avLst/>
                </a:prstGeom>
                <a:solidFill>
                  <a:schemeClr val="bg1"/>
                </a:solidFill>
                <a:ln w="57150">
                  <a:noFill/>
                  <a:round/>
                  <a:headEnd/>
                  <a:tailEnd/>
                </a:ln>
              </p:spPr>
              <p:txBody>
                <a:bodyPr wrap="none" anchor="ctr"/>
                <a:lstStyle/>
                <a:p>
                  <a:endParaRPr lang="es-AR"/>
                </a:p>
              </p:txBody>
            </p:sp>
            <p:sp>
              <p:nvSpPr>
                <p:cNvPr id="226" name="Line 269"/>
                <p:cNvSpPr>
                  <a:spLocks noChangeShapeType="1"/>
                </p:cNvSpPr>
                <p:nvPr/>
              </p:nvSpPr>
              <p:spPr bwMode="auto">
                <a:xfrm>
                  <a:off x="740" y="3324"/>
                  <a:ext cx="0" cy="125"/>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27" name="Line 270"/>
                <p:cNvSpPr>
                  <a:spLocks noChangeShapeType="1"/>
                </p:cNvSpPr>
                <p:nvPr/>
              </p:nvSpPr>
              <p:spPr bwMode="auto">
                <a:xfrm>
                  <a:off x="683" y="3387"/>
                  <a:ext cx="113" cy="1"/>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08" name="Group 271"/>
              <p:cNvGrpSpPr>
                <a:grpSpLocks/>
              </p:cNvGrpSpPr>
              <p:nvPr/>
            </p:nvGrpSpPr>
            <p:grpSpPr bwMode="auto">
              <a:xfrm>
                <a:off x="835" y="3914"/>
                <a:ext cx="149" cy="150"/>
                <a:chOff x="918" y="3978"/>
                <a:chExt cx="141" cy="150"/>
              </a:xfrm>
            </p:grpSpPr>
            <p:grpSp>
              <p:nvGrpSpPr>
                <p:cNvPr id="221" name="Group 272"/>
                <p:cNvGrpSpPr>
                  <a:grpSpLocks/>
                </p:cNvGrpSpPr>
                <p:nvPr/>
              </p:nvGrpSpPr>
              <p:grpSpPr bwMode="auto">
                <a:xfrm>
                  <a:off x="918" y="3978"/>
                  <a:ext cx="141" cy="150"/>
                  <a:chOff x="912" y="3978"/>
                  <a:chExt cx="141" cy="150"/>
                </a:xfrm>
              </p:grpSpPr>
              <p:sp>
                <p:nvSpPr>
                  <p:cNvPr id="223" name="Oval 273"/>
                  <p:cNvSpPr>
                    <a:spLocks noChangeArrowheads="1"/>
                  </p:cNvSpPr>
                  <p:nvPr/>
                </p:nvSpPr>
                <p:spPr bwMode="auto">
                  <a:xfrm>
                    <a:off x="912" y="3978"/>
                    <a:ext cx="141" cy="150"/>
                  </a:xfrm>
                  <a:prstGeom prst="ellipse">
                    <a:avLst/>
                  </a:prstGeom>
                  <a:solidFill>
                    <a:schemeClr val="bg1"/>
                  </a:solidFill>
                  <a:ln w="57150">
                    <a:noFill/>
                    <a:round/>
                    <a:headEnd/>
                    <a:tailEnd/>
                  </a:ln>
                </p:spPr>
                <p:txBody>
                  <a:bodyPr wrap="none" anchor="ctr"/>
                  <a:lstStyle/>
                  <a:p>
                    <a:endParaRPr lang="es-AR"/>
                  </a:p>
                </p:txBody>
              </p:sp>
              <p:sp>
                <p:nvSpPr>
                  <p:cNvPr id="224" name="Line 274"/>
                  <p:cNvSpPr>
                    <a:spLocks noChangeShapeType="1"/>
                  </p:cNvSpPr>
                  <p:nvPr/>
                </p:nvSpPr>
                <p:spPr bwMode="auto">
                  <a:xfrm>
                    <a:off x="980" y="3996"/>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sp>
              <p:nvSpPr>
                <p:cNvPr id="222" name="Line 275"/>
                <p:cNvSpPr>
                  <a:spLocks noChangeShapeType="1"/>
                </p:cNvSpPr>
                <p:nvPr/>
              </p:nvSpPr>
              <p:spPr bwMode="auto">
                <a:xfrm>
                  <a:off x="923" y="4059"/>
                  <a:ext cx="113" cy="1"/>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09" name="Group 276"/>
              <p:cNvGrpSpPr>
                <a:grpSpLocks/>
              </p:cNvGrpSpPr>
              <p:nvPr/>
            </p:nvGrpSpPr>
            <p:grpSpPr bwMode="auto">
              <a:xfrm>
                <a:off x="2063" y="752"/>
                <a:ext cx="149" cy="150"/>
                <a:chOff x="2076" y="534"/>
                <a:chExt cx="141" cy="150"/>
              </a:xfrm>
            </p:grpSpPr>
            <p:sp>
              <p:nvSpPr>
                <p:cNvPr id="218" name="Oval 277"/>
                <p:cNvSpPr>
                  <a:spLocks noChangeArrowheads="1"/>
                </p:cNvSpPr>
                <p:nvPr/>
              </p:nvSpPr>
              <p:spPr bwMode="auto">
                <a:xfrm>
                  <a:off x="2076" y="534"/>
                  <a:ext cx="141" cy="150"/>
                </a:xfrm>
                <a:prstGeom prst="ellipse">
                  <a:avLst/>
                </a:prstGeom>
                <a:solidFill>
                  <a:schemeClr val="bg1"/>
                </a:solidFill>
                <a:ln w="57150">
                  <a:noFill/>
                  <a:round/>
                  <a:headEnd/>
                  <a:tailEnd/>
                </a:ln>
              </p:spPr>
              <p:txBody>
                <a:bodyPr wrap="none" anchor="ctr"/>
                <a:lstStyle/>
                <a:p>
                  <a:endParaRPr lang="es-AR"/>
                </a:p>
              </p:txBody>
            </p:sp>
            <p:sp>
              <p:nvSpPr>
                <p:cNvPr id="219" name="Line 278"/>
                <p:cNvSpPr>
                  <a:spLocks noChangeShapeType="1"/>
                </p:cNvSpPr>
                <p:nvPr/>
              </p:nvSpPr>
              <p:spPr bwMode="auto">
                <a:xfrm>
                  <a:off x="2087" y="603"/>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20" name="Line 279"/>
                <p:cNvSpPr>
                  <a:spLocks noChangeShapeType="1"/>
                </p:cNvSpPr>
                <p:nvPr/>
              </p:nvSpPr>
              <p:spPr bwMode="auto">
                <a:xfrm>
                  <a:off x="2144" y="540"/>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10" name="Group 280"/>
              <p:cNvGrpSpPr>
                <a:grpSpLocks/>
              </p:cNvGrpSpPr>
              <p:nvPr/>
            </p:nvGrpSpPr>
            <p:grpSpPr bwMode="auto">
              <a:xfrm>
                <a:off x="1535" y="1430"/>
                <a:ext cx="149" cy="150"/>
                <a:chOff x="1578" y="1494"/>
                <a:chExt cx="141" cy="150"/>
              </a:xfrm>
            </p:grpSpPr>
            <p:sp>
              <p:nvSpPr>
                <p:cNvPr id="215" name="Oval 281"/>
                <p:cNvSpPr>
                  <a:spLocks noChangeArrowheads="1"/>
                </p:cNvSpPr>
                <p:nvPr/>
              </p:nvSpPr>
              <p:spPr bwMode="auto">
                <a:xfrm>
                  <a:off x="1578" y="1494"/>
                  <a:ext cx="141" cy="150"/>
                </a:xfrm>
                <a:prstGeom prst="ellipse">
                  <a:avLst/>
                </a:prstGeom>
                <a:solidFill>
                  <a:schemeClr val="bg1"/>
                </a:solidFill>
                <a:ln w="57150">
                  <a:noFill/>
                  <a:round/>
                  <a:headEnd/>
                  <a:tailEnd/>
                </a:ln>
              </p:spPr>
              <p:txBody>
                <a:bodyPr wrap="none" anchor="ctr"/>
                <a:lstStyle/>
                <a:p>
                  <a:endParaRPr lang="es-AR"/>
                </a:p>
              </p:txBody>
            </p:sp>
            <p:sp>
              <p:nvSpPr>
                <p:cNvPr id="216" name="Line 282"/>
                <p:cNvSpPr>
                  <a:spLocks noChangeShapeType="1"/>
                </p:cNvSpPr>
                <p:nvPr/>
              </p:nvSpPr>
              <p:spPr bwMode="auto">
                <a:xfrm>
                  <a:off x="1595" y="1563"/>
                  <a:ext cx="113" cy="1"/>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17" name="Line 283"/>
                <p:cNvSpPr>
                  <a:spLocks noChangeShapeType="1"/>
                </p:cNvSpPr>
                <p:nvPr/>
              </p:nvSpPr>
              <p:spPr bwMode="auto">
                <a:xfrm>
                  <a:off x="1652" y="1500"/>
                  <a:ext cx="0" cy="125"/>
                </a:xfrm>
                <a:prstGeom prst="line">
                  <a:avLst/>
                </a:prstGeom>
                <a:noFill/>
                <a:ln w="57150">
                  <a:solidFill>
                    <a:srgbClr val="339933"/>
                  </a:solidFill>
                  <a:miter lim="800000"/>
                  <a:headEnd type="none" w="sm" len="sm"/>
                  <a:tailEnd type="none" w="sm" len="sm"/>
                </a:ln>
              </p:spPr>
              <p:txBody>
                <a:bodyPr wrap="none"/>
                <a:lstStyle/>
                <a:p>
                  <a:endParaRPr lang="es-AR"/>
                </a:p>
              </p:txBody>
            </p:sp>
          </p:grpSp>
          <p:grpSp>
            <p:nvGrpSpPr>
              <p:cNvPr id="211" name="Group 284"/>
              <p:cNvGrpSpPr>
                <a:grpSpLocks/>
              </p:cNvGrpSpPr>
              <p:nvPr/>
            </p:nvGrpSpPr>
            <p:grpSpPr bwMode="auto">
              <a:xfrm>
                <a:off x="839" y="2432"/>
                <a:ext cx="141" cy="150"/>
                <a:chOff x="1547" y="2815"/>
                <a:chExt cx="141" cy="150"/>
              </a:xfrm>
            </p:grpSpPr>
            <p:sp>
              <p:nvSpPr>
                <p:cNvPr id="212" name="Oval 285"/>
                <p:cNvSpPr>
                  <a:spLocks noChangeArrowheads="1"/>
                </p:cNvSpPr>
                <p:nvPr/>
              </p:nvSpPr>
              <p:spPr bwMode="auto">
                <a:xfrm>
                  <a:off x="1547" y="2815"/>
                  <a:ext cx="141" cy="150"/>
                </a:xfrm>
                <a:prstGeom prst="ellipse">
                  <a:avLst/>
                </a:prstGeom>
                <a:solidFill>
                  <a:schemeClr val="bg1"/>
                </a:solidFill>
                <a:ln w="57150">
                  <a:noFill/>
                  <a:round/>
                  <a:headEnd/>
                  <a:tailEnd/>
                </a:ln>
              </p:spPr>
              <p:txBody>
                <a:bodyPr wrap="none" anchor="ctr"/>
                <a:lstStyle/>
                <a:p>
                  <a:endParaRPr lang="es-AR"/>
                </a:p>
              </p:txBody>
            </p:sp>
            <p:sp>
              <p:nvSpPr>
                <p:cNvPr id="213" name="Line 286"/>
                <p:cNvSpPr>
                  <a:spLocks noChangeShapeType="1"/>
                </p:cNvSpPr>
                <p:nvPr/>
              </p:nvSpPr>
              <p:spPr bwMode="auto">
                <a:xfrm>
                  <a:off x="1614" y="2831"/>
                  <a:ext cx="0" cy="125"/>
                </a:xfrm>
                <a:prstGeom prst="line">
                  <a:avLst/>
                </a:prstGeom>
                <a:noFill/>
                <a:ln w="57150">
                  <a:solidFill>
                    <a:srgbClr val="339933"/>
                  </a:solidFill>
                  <a:miter lim="800000"/>
                  <a:headEnd type="none" w="sm" len="sm"/>
                  <a:tailEnd type="none" w="sm" len="sm"/>
                </a:ln>
              </p:spPr>
              <p:txBody>
                <a:bodyPr wrap="none"/>
                <a:lstStyle/>
                <a:p>
                  <a:endParaRPr lang="es-AR"/>
                </a:p>
              </p:txBody>
            </p:sp>
            <p:sp>
              <p:nvSpPr>
                <p:cNvPr id="214" name="Line 287"/>
                <p:cNvSpPr>
                  <a:spLocks noChangeShapeType="1"/>
                </p:cNvSpPr>
                <p:nvPr/>
              </p:nvSpPr>
              <p:spPr bwMode="auto">
                <a:xfrm>
                  <a:off x="1565" y="2892"/>
                  <a:ext cx="113" cy="1"/>
                </a:xfrm>
                <a:prstGeom prst="line">
                  <a:avLst/>
                </a:prstGeom>
                <a:noFill/>
                <a:ln w="57150">
                  <a:solidFill>
                    <a:srgbClr val="339933"/>
                  </a:solidFill>
                  <a:miter lim="800000"/>
                  <a:headEnd type="none" w="sm" len="sm"/>
                  <a:tailEnd type="none" w="sm" len="sm"/>
                </a:ln>
              </p:spPr>
              <p:txBody>
                <a:bodyPr wrap="none"/>
                <a:lstStyle/>
                <a:p>
                  <a:endParaRPr lang="es-AR"/>
                </a:p>
              </p:txBody>
            </p:sp>
          </p:grpSp>
        </p:grpSp>
      </p:grpSp>
      <p:sp>
        <p:nvSpPr>
          <p:cNvPr id="287" name="Text Box 288"/>
          <p:cNvSpPr txBox="1">
            <a:spLocks noChangeArrowheads="1"/>
          </p:cNvSpPr>
          <p:nvPr/>
        </p:nvSpPr>
        <p:spPr bwMode="auto">
          <a:xfrm>
            <a:off x="250825" y="188640"/>
            <a:ext cx="7255776" cy="584775"/>
          </a:xfrm>
          <a:prstGeom prst="rect">
            <a:avLst/>
          </a:prstGeom>
          <a:noFill/>
          <a:ln w="28575">
            <a:noFill/>
            <a:miter lim="800000"/>
            <a:headEnd/>
            <a:tailEnd/>
          </a:ln>
        </p:spPr>
        <p:txBody>
          <a:bodyPr wrap="square">
            <a:spAutoFit/>
          </a:bodyPr>
          <a:lstStyle/>
          <a:p>
            <a:pPr algn="ctr"/>
            <a:endParaRPr lang="en-US" sz="800" dirty="0">
              <a:solidFill>
                <a:srgbClr val="0000FF"/>
              </a:solidFill>
            </a:endParaRPr>
          </a:p>
          <a:p>
            <a:r>
              <a:rPr lang="es-ES" sz="2400" b="1" dirty="0">
                <a:solidFill>
                  <a:srgbClr val="0000FF"/>
                </a:solidFill>
                <a:latin typeface="Trebuchet MS" pitchFamily="34" charset="0"/>
              </a:rPr>
              <a:t>&gt;</a:t>
            </a:r>
            <a:r>
              <a:rPr lang="en-US" sz="2400" b="1" dirty="0" smtClean="0">
                <a:solidFill>
                  <a:srgbClr val="0000FF"/>
                </a:solidFill>
                <a:latin typeface="Trebuchet MS" pitchFamily="34" charset="0"/>
              </a:rPr>
              <a:t>60 YEARS of NUCLEAR ACTIVITY IN ARGENTINA</a:t>
            </a:r>
            <a:endParaRPr lang="es-ES" sz="2400" b="1" dirty="0">
              <a:solidFill>
                <a:srgbClr val="0000FF"/>
              </a:solidFill>
              <a:latin typeface="Trebuchet MS" pitchFamily="34" charset="0"/>
            </a:endParaRP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2</a:t>
            </a:fld>
            <a:endParaRPr lang="en-US"/>
          </a:p>
        </p:txBody>
      </p:sp>
      <p:sp>
        <p:nvSpPr>
          <p:cNvPr id="288" name="TextBox 287"/>
          <p:cNvSpPr txBox="1"/>
          <p:nvPr/>
        </p:nvSpPr>
        <p:spPr>
          <a:xfrm>
            <a:off x="6439520" y="5871599"/>
            <a:ext cx="2054858" cy="461665"/>
          </a:xfrm>
          <a:prstGeom prst="rect">
            <a:avLst/>
          </a:prstGeom>
          <a:noFill/>
        </p:spPr>
        <p:txBody>
          <a:bodyPr wrap="none" rtlCol="0">
            <a:spAutoFit/>
          </a:bodyPr>
          <a:lstStyle/>
          <a:p>
            <a:r>
              <a:rPr lang="es-ES" sz="2400" dirty="0" smtClean="0">
                <a:solidFill>
                  <a:srgbClr val="FF0000"/>
                </a:solidFill>
              </a:rPr>
              <a:t>No </a:t>
            </a:r>
            <a:r>
              <a:rPr lang="es-ES" sz="2400" dirty="0" err="1" smtClean="0">
                <a:solidFill>
                  <a:srgbClr val="FF0000"/>
                </a:solidFill>
              </a:rPr>
              <a:t>Repository</a:t>
            </a:r>
            <a:r>
              <a:rPr lang="es-E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7670111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5000">
              <a:schemeClr val="bg1"/>
            </a:gs>
          </a:gsLst>
          <a:lin ang="5400000" scaled="0"/>
        </a:gradFill>
        <a:effectLst/>
      </p:bgPr>
    </p:bg>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ext uri="{D42A27DB-BD31-4B8C-83A1-F6EECF244321}">
                <p14:modId xmlns:p14="http://schemas.microsoft.com/office/powerpoint/2010/main" val="2911021799"/>
              </p:ext>
            </p:extLst>
          </p:nvPr>
        </p:nvGraphicFramePr>
        <p:xfrm>
          <a:off x="4877315" y="3732485"/>
          <a:ext cx="3727134" cy="2806349"/>
        </p:xfrm>
        <a:graphic>
          <a:graphicData uri="http://schemas.openxmlformats.org/presentationml/2006/ole">
            <mc:AlternateContent xmlns:mc="http://schemas.openxmlformats.org/markup-compatibility/2006">
              <mc:Choice xmlns:v="urn:schemas-microsoft-com:vml" Requires="v">
                <p:oleObj spid="_x0000_s3626" name="Graph" r:id="rId4" imgW="3900960" imgH="2936160" progId="Origin50.Graph">
                  <p:embed/>
                </p:oleObj>
              </mc:Choice>
              <mc:Fallback>
                <p:oleObj name="Graph" r:id="rId4" imgW="3900960" imgH="2936160" progId="Origin50.Graph">
                  <p:embed/>
                  <p:pic>
                    <p:nvPicPr>
                      <p:cNvPr id="0" name=""/>
                      <p:cNvPicPr/>
                      <p:nvPr/>
                    </p:nvPicPr>
                    <p:blipFill>
                      <a:blip r:embed="rId5"/>
                      <a:stretch>
                        <a:fillRect/>
                      </a:stretch>
                    </p:blipFill>
                    <p:spPr>
                      <a:xfrm>
                        <a:off x="4877315" y="3732485"/>
                        <a:ext cx="3727134" cy="280634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59384071"/>
              </p:ext>
            </p:extLst>
          </p:nvPr>
        </p:nvGraphicFramePr>
        <p:xfrm>
          <a:off x="323528" y="3717032"/>
          <a:ext cx="3900487" cy="2936875"/>
        </p:xfrm>
        <a:graphic>
          <a:graphicData uri="http://schemas.openxmlformats.org/presentationml/2006/ole">
            <mc:AlternateContent xmlns:mc="http://schemas.openxmlformats.org/markup-compatibility/2006">
              <mc:Choice xmlns:v="urn:schemas-microsoft-com:vml" Requires="v">
                <p:oleObj spid="_x0000_s3627" name="Graph" r:id="rId6" imgW="3900960" imgH="2936160" progId="Origin50.Graph">
                  <p:embed/>
                </p:oleObj>
              </mc:Choice>
              <mc:Fallback>
                <p:oleObj name="Graph" r:id="rId6" imgW="3900960" imgH="2936160" progId="Origin50.Graph">
                  <p:embed/>
                  <p:pic>
                    <p:nvPicPr>
                      <p:cNvPr id="0" name=""/>
                      <p:cNvPicPr/>
                      <p:nvPr/>
                    </p:nvPicPr>
                    <p:blipFill>
                      <a:blip r:embed="rId7"/>
                      <a:stretch>
                        <a:fillRect/>
                      </a:stretch>
                    </p:blipFill>
                    <p:spPr>
                      <a:xfrm>
                        <a:off x="323528" y="3717032"/>
                        <a:ext cx="3900487" cy="2936875"/>
                      </a:xfrm>
                      <a:prstGeom prst="rect">
                        <a:avLst/>
                      </a:prstGeom>
                    </p:spPr>
                  </p:pic>
                </p:oleObj>
              </mc:Fallback>
            </mc:AlternateContent>
          </a:graphicData>
        </a:graphic>
      </p:graphicFrame>
      <p:sp>
        <p:nvSpPr>
          <p:cNvPr id="5" name="Rectangle 4"/>
          <p:cNvSpPr/>
          <p:nvPr/>
        </p:nvSpPr>
        <p:spPr>
          <a:xfrm>
            <a:off x="1182254" y="5445224"/>
            <a:ext cx="1624163" cy="338554"/>
          </a:xfrm>
          <a:prstGeom prst="rect">
            <a:avLst/>
          </a:prstGeom>
        </p:spPr>
        <p:txBody>
          <a:bodyPr wrap="none">
            <a:spAutoFit/>
          </a:bodyPr>
          <a:lstStyle/>
          <a:p>
            <a:r>
              <a:rPr lang="es-AR" sz="1600" dirty="0">
                <a:solidFill>
                  <a:srgbClr val="0000FF"/>
                </a:solidFill>
              </a:rPr>
              <a:t>HNO</a:t>
            </a:r>
            <a:r>
              <a:rPr lang="es-AR" sz="1600" baseline="-25000" dirty="0">
                <a:solidFill>
                  <a:srgbClr val="0000FF"/>
                </a:solidFill>
              </a:rPr>
              <a:t>3</a:t>
            </a:r>
            <a:r>
              <a:rPr lang="es-AR" sz="1600" dirty="0">
                <a:solidFill>
                  <a:srgbClr val="0000FF"/>
                </a:solidFill>
              </a:rPr>
              <a:t>/NaNO</a:t>
            </a:r>
            <a:r>
              <a:rPr lang="es-AR" sz="1600" baseline="-25000" dirty="0">
                <a:solidFill>
                  <a:srgbClr val="0000FF"/>
                </a:solidFill>
              </a:rPr>
              <a:t>3</a:t>
            </a:r>
            <a:r>
              <a:rPr lang="es-AR" sz="1600" dirty="0">
                <a:solidFill>
                  <a:srgbClr val="0000FF"/>
                </a:solidFill>
              </a:rPr>
              <a:t> 1M</a:t>
            </a:r>
            <a:endParaRPr lang="en-US" sz="1600" dirty="0">
              <a:solidFill>
                <a:srgbClr val="0000FF"/>
              </a:solidFill>
            </a:endParaRPr>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6503751" y="5106670"/>
            <a:ext cx="1624163" cy="338554"/>
          </a:xfrm>
          <a:prstGeom prst="rect">
            <a:avLst/>
          </a:prstGeom>
        </p:spPr>
        <p:txBody>
          <a:bodyPr wrap="none">
            <a:spAutoFit/>
          </a:bodyPr>
          <a:lstStyle/>
          <a:p>
            <a:r>
              <a:rPr lang="es-AR" sz="1600" dirty="0">
                <a:solidFill>
                  <a:srgbClr val="0000FF"/>
                </a:solidFill>
              </a:rPr>
              <a:t>HNO</a:t>
            </a:r>
            <a:r>
              <a:rPr lang="es-AR" sz="1600" baseline="-25000" dirty="0">
                <a:solidFill>
                  <a:srgbClr val="0000FF"/>
                </a:solidFill>
              </a:rPr>
              <a:t>3</a:t>
            </a:r>
            <a:r>
              <a:rPr lang="es-AR" sz="1600" dirty="0">
                <a:solidFill>
                  <a:srgbClr val="0000FF"/>
                </a:solidFill>
              </a:rPr>
              <a:t>/NaNO</a:t>
            </a:r>
            <a:r>
              <a:rPr lang="es-AR" sz="1600" baseline="-25000" dirty="0">
                <a:solidFill>
                  <a:srgbClr val="0000FF"/>
                </a:solidFill>
              </a:rPr>
              <a:t>3</a:t>
            </a:r>
            <a:r>
              <a:rPr lang="es-AR" sz="1600" dirty="0">
                <a:solidFill>
                  <a:srgbClr val="0000FF"/>
                </a:solidFill>
              </a:rPr>
              <a:t> 1M</a:t>
            </a:r>
            <a:endParaRPr lang="en-US" sz="1600" dirty="0">
              <a:solidFill>
                <a:srgbClr val="0000FF"/>
              </a:solidFill>
            </a:endParaRPr>
          </a:p>
        </p:txBody>
      </p:sp>
      <p:sp>
        <p:nvSpPr>
          <p:cNvPr id="10" name="Rectangle 9"/>
          <p:cNvSpPr/>
          <p:nvPr/>
        </p:nvSpPr>
        <p:spPr>
          <a:xfrm>
            <a:off x="2000019" y="949370"/>
            <a:ext cx="466794" cy="400110"/>
          </a:xfrm>
          <a:prstGeom prst="rect">
            <a:avLst/>
          </a:prstGeom>
        </p:spPr>
        <p:txBody>
          <a:bodyPr wrap="none">
            <a:spAutoFit/>
          </a:bodyPr>
          <a:lstStyle/>
          <a:p>
            <a:r>
              <a:rPr lang="es-AR" sz="2000" b="1" dirty="0" smtClean="0">
                <a:solidFill>
                  <a:srgbClr val="FF0000"/>
                </a:solidFill>
              </a:rPr>
              <a:t>RII</a:t>
            </a:r>
            <a:endParaRPr lang="en-US" sz="2000" b="1" dirty="0">
              <a:solidFill>
                <a:srgbClr val="FF0000"/>
              </a:solidFill>
            </a:endParaRPr>
          </a:p>
        </p:txBody>
      </p:sp>
      <p:sp>
        <p:nvSpPr>
          <p:cNvPr id="14" name="Rectangle 13"/>
          <p:cNvSpPr/>
          <p:nvPr/>
        </p:nvSpPr>
        <p:spPr>
          <a:xfrm>
            <a:off x="1948277" y="2608688"/>
            <a:ext cx="976549" cy="338554"/>
          </a:xfrm>
          <a:prstGeom prst="rect">
            <a:avLst/>
          </a:prstGeom>
        </p:spPr>
        <p:txBody>
          <a:bodyPr wrap="none">
            <a:spAutoFit/>
          </a:bodyPr>
          <a:lstStyle/>
          <a:p>
            <a:r>
              <a:rPr lang="es-AR" sz="1600" dirty="0">
                <a:solidFill>
                  <a:srgbClr val="0000FF"/>
                </a:solidFill>
              </a:rPr>
              <a:t>HNO</a:t>
            </a:r>
            <a:r>
              <a:rPr lang="es-AR" sz="1600" baseline="-25000" dirty="0">
                <a:solidFill>
                  <a:srgbClr val="0000FF"/>
                </a:solidFill>
              </a:rPr>
              <a:t>3</a:t>
            </a:r>
            <a:r>
              <a:rPr lang="es-AR" sz="1600" dirty="0">
                <a:solidFill>
                  <a:srgbClr val="0000FF"/>
                </a:solidFill>
              </a:rPr>
              <a:t> 1</a:t>
            </a:r>
            <a:r>
              <a:rPr lang="es-AR" sz="1600" dirty="0" smtClean="0">
                <a:solidFill>
                  <a:srgbClr val="0000FF"/>
                </a:solidFill>
              </a:rPr>
              <a:t>M</a:t>
            </a:r>
            <a:endParaRPr lang="en-US" sz="1600" dirty="0">
              <a:solidFill>
                <a:srgbClr val="0000FF"/>
              </a:solidFill>
            </a:endParaRPr>
          </a:p>
        </p:txBody>
      </p:sp>
      <p:sp>
        <p:nvSpPr>
          <p:cNvPr id="15" name="Rectangle 14"/>
          <p:cNvSpPr/>
          <p:nvPr/>
        </p:nvSpPr>
        <p:spPr>
          <a:xfrm>
            <a:off x="6827559" y="2929536"/>
            <a:ext cx="976549" cy="338554"/>
          </a:xfrm>
          <a:prstGeom prst="rect">
            <a:avLst/>
          </a:prstGeom>
        </p:spPr>
        <p:txBody>
          <a:bodyPr wrap="none">
            <a:spAutoFit/>
          </a:bodyPr>
          <a:lstStyle/>
          <a:p>
            <a:r>
              <a:rPr lang="es-AR" sz="1600" dirty="0">
                <a:solidFill>
                  <a:srgbClr val="0000FF"/>
                </a:solidFill>
              </a:rPr>
              <a:t>HNO</a:t>
            </a:r>
            <a:r>
              <a:rPr lang="es-AR" sz="1600" baseline="-25000" dirty="0">
                <a:solidFill>
                  <a:srgbClr val="0000FF"/>
                </a:solidFill>
              </a:rPr>
              <a:t>3</a:t>
            </a:r>
            <a:r>
              <a:rPr lang="es-AR" sz="1600" dirty="0">
                <a:solidFill>
                  <a:srgbClr val="0000FF"/>
                </a:solidFill>
              </a:rPr>
              <a:t> 1</a:t>
            </a:r>
            <a:r>
              <a:rPr lang="es-AR" sz="1600" dirty="0" smtClean="0">
                <a:solidFill>
                  <a:srgbClr val="0000FF"/>
                </a:solidFill>
              </a:rPr>
              <a:t>M</a:t>
            </a:r>
            <a:endParaRPr lang="en-US" sz="1600" dirty="0">
              <a:solidFill>
                <a:srgbClr val="0000FF"/>
              </a:solidFill>
            </a:endParaRPr>
          </a:p>
        </p:txBody>
      </p:sp>
      <p:sp>
        <p:nvSpPr>
          <p:cNvPr id="16" name="TextBox 15"/>
          <p:cNvSpPr txBox="1"/>
          <p:nvPr/>
        </p:nvSpPr>
        <p:spPr>
          <a:xfrm>
            <a:off x="3419872" y="1008691"/>
            <a:ext cx="5522987" cy="400110"/>
          </a:xfrm>
          <a:prstGeom prst="rect">
            <a:avLst/>
          </a:prstGeom>
          <a:noFill/>
        </p:spPr>
        <p:txBody>
          <a:bodyPr wrap="none" rtlCol="0">
            <a:spAutoFit/>
          </a:bodyPr>
          <a:lstStyle/>
          <a:p>
            <a:r>
              <a:rPr lang="es-ES" sz="2000" b="1" dirty="0" smtClean="0">
                <a:solidFill>
                  <a:srgbClr val="FF0000"/>
                </a:solidFill>
              </a:rPr>
              <a:t>NC-5:</a:t>
            </a:r>
            <a:r>
              <a:rPr lang="es-ES" sz="2000" dirty="0" smtClean="0">
                <a:solidFill>
                  <a:srgbClr val="FF0000"/>
                </a:solidFill>
              </a:rPr>
              <a:t> 70 % RII (300 </a:t>
            </a:r>
            <a:r>
              <a:rPr lang="es-ES" sz="2000" baseline="30000" dirty="0" err="1" smtClean="0">
                <a:solidFill>
                  <a:srgbClr val="FF0000"/>
                </a:solidFill>
              </a:rPr>
              <a:t>o</a:t>
            </a:r>
            <a:r>
              <a:rPr lang="es-ES" sz="2000" dirty="0" err="1" smtClean="0">
                <a:solidFill>
                  <a:srgbClr val="FF0000"/>
                </a:solidFill>
              </a:rPr>
              <a:t>C</a:t>
            </a:r>
            <a:r>
              <a:rPr lang="es-ES" sz="2000" dirty="0" smtClean="0">
                <a:solidFill>
                  <a:srgbClr val="FF0000"/>
                </a:solidFill>
              </a:rPr>
              <a:t>), 27 % Resol, 3 % SiO</a:t>
            </a:r>
            <a:r>
              <a:rPr lang="es-ES" sz="2000" baseline="-25000" dirty="0" smtClean="0">
                <a:solidFill>
                  <a:srgbClr val="FF0000"/>
                </a:solidFill>
              </a:rPr>
              <a:t>2</a:t>
            </a:r>
            <a:r>
              <a:rPr lang="es-ES" sz="2000" dirty="0" smtClean="0">
                <a:solidFill>
                  <a:srgbClr val="FF0000"/>
                </a:solidFill>
              </a:rPr>
              <a:t> (fume)</a:t>
            </a:r>
            <a:endParaRPr lang="en-US" sz="2000" baseline="-25000"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50565530"/>
              </p:ext>
            </p:extLst>
          </p:nvPr>
        </p:nvGraphicFramePr>
        <p:xfrm>
          <a:off x="4877315" y="1140251"/>
          <a:ext cx="3655126" cy="2752130"/>
        </p:xfrm>
        <a:graphic>
          <a:graphicData uri="http://schemas.openxmlformats.org/presentationml/2006/ole">
            <mc:AlternateContent xmlns:mc="http://schemas.openxmlformats.org/markup-compatibility/2006">
              <mc:Choice xmlns:v="urn:schemas-microsoft-com:vml" Requires="v">
                <p:oleObj spid="_x0000_s3628" name="Graph" r:id="rId8" imgW="3900960" imgH="2936160" progId="Origin50.Graph">
                  <p:embed/>
                </p:oleObj>
              </mc:Choice>
              <mc:Fallback>
                <p:oleObj name="Graph" r:id="rId8" imgW="3900960" imgH="2936160" progId="Origin50.Graph">
                  <p:embed/>
                  <p:pic>
                    <p:nvPicPr>
                      <p:cNvPr id="0" name=""/>
                      <p:cNvPicPr/>
                      <p:nvPr/>
                    </p:nvPicPr>
                    <p:blipFill>
                      <a:blip r:embed="rId9"/>
                      <a:stretch>
                        <a:fillRect/>
                      </a:stretch>
                    </p:blipFill>
                    <p:spPr>
                      <a:xfrm>
                        <a:off x="4877315" y="1140251"/>
                        <a:ext cx="3655126" cy="275213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956535654"/>
              </p:ext>
            </p:extLst>
          </p:nvPr>
        </p:nvGraphicFramePr>
        <p:xfrm>
          <a:off x="434371" y="1177969"/>
          <a:ext cx="3705581" cy="2790120"/>
        </p:xfrm>
        <a:graphic>
          <a:graphicData uri="http://schemas.openxmlformats.org/presentationml/2006/ole">
            <mc:AlternateContent xmlns:mc="http://schemas.openxmlformats.org/markup-compatibility/2006">
              <mc:Choice xmlns:v="urn:schemas-microsoft-com:vml" Requires="v">
                <p:oleObj spid="_x0000_s3629" name="Graph" r:id="rId10" imgW="3900960" imgH="2936160" progId="Origin50.Graph">
                  <p:embed/>
                </p:oleObj>
              </mc:Choice>
              <mc:Fallback>
                <p:oleObj name="Graph" r:id="rId10" imgW="3900960" imgH="2936160" progId="Origin50.Graph">
                  <p:embed/>
                  <p:pic>
                    <p:nvPicPr>
                      <p:cNvPr id="0" name=""/>
                      <p:cNvPicPr/>
                      <p:nvPr/>
                    </p:nvPicPr>
                    <p:blipFill>
                      <a:blip r:embed="rId11"/>
                      <a:stretch>
                        <a:fillRect/>
                      </a:stretch>
                    </p:blipFill>
                    <p:spPr>
                      <a:xfrm>
                        <a:off x="434371" y="1177969"/>
                        <a:ext cx="3705581" cy="2790120"/>
                      </a:xfrm>
                      <a:prstGeom prst="rect">
                        <a:avLst/>
                      </a:prstGeom>
                    </p:spPr>
                  </p:pic>
                </p:oleObj>
              </mc:Fallback>
            </mc:AlternateContent>
          </a:graphicData>
        </a:graphic>
      </p:graphicFrame>
      <p:sp>
        <p:nvSpPr>
          <p:cNvPr id="13" name="TextBox 12"/>
          <p:cNvSpPr txBox="1"/>
          <p:nvPr/>
        </p:nvSpPr>
        <p:spPr>
          <a:xfrm>
            <a:off x="179512" y="44624"/>
            <a:ext cx="5253811" cy="892552"/>
          </a:xfrm>
          <a:prstGeom prst="rect">
            <a:avLst/>
          </a:prstGeom>
          <a:noFill/>
        </p:spPr>
        <p:txBody>
          <a:bodyPr wrap="none" rtlCol="0">
            <a:spAutoFit/>
          </a:bodyPr>
          <a:lstStyle/>
          <a:p>
            <a:r>
              <a:rPr lang="en-AU" sz="3200" b="1" dirty="0" smtClean="0">
                <a:solidFill>
                  <a:schemeClr val="accent1">
                    <a:lumMod val="75000"/>
                  </a:schemeClr>
                </a:solidFill>
                <a:cs typeface="Arial" panose="020B0604020202020204" pitchFamily="34" charset="0"/>
              </a:rPr>
              <a:t>Spent IX Resin Immobilization</a:t>
            </a:r>
          </a:p>
          <a:p>
            <a:r>
              <a:rPr lang="en-AU" sz="2000" b="1" dirty="0" smtClean="0">
                <a:solidFill>
                  <a:schemeClr val="accent1">
                    <a:lumMod val="75000"/>
                  </a:schemeClr>
                </a:solidFill>
                <a:cs typeface="Arial" panose="020B0604020202020204" pitchFamily="34" charset="0"/>
              </a:rPr>
              <a:t>Resol-SiO</a:t>
            </a:r>
            <a:r>
              <a:rPr lang="en-AU" sz="2000" b="1" baseline="-25000" dirty="0" smtClean="0">
                <a:solidFill>
                  <a:schemeClr val="accent1">
                    <a:lumMod val="75000"/>
                  </a:schemeClr>
                </a:solidFill>
                <a:cs typeface="Arial" panose="020B0604020202020204" pitchFamily="34" charset="0"/>
              </a:rPr>
              <a:t>2</a:t>
            </a:r>
            <a:r>
              <a:rPr lang="en-AU" sz="2000" b="1" dirty="0" smtClean="0">
                <a:solidFill>
                  <a:schemeClr val="accent1">
                    <a:lumMod val="75000"/>
                  </a:schemeClr>
                </a:solidFill>
                <a:cs typeface="Arial" panose="020B0604020202020204" pitchFamily="34" charset="0"/>
              </a:rPr>
              <a:t> Nanocomposites</a:t>
            </a:r>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20</a:t>
            </a:fld>
            <a:endParaRPr lang="en-US"/>
          </a:p>
        </p:txBody>
      </p:sp>
    </p:spTree>
    <p:extLst>
      <p:ext uri="{BB962C8B-B14F-4D97-AF65-F5344CB8AC3E}">
        <p14:creationId xmlns:p14="http://schemas.microsoft.com/office/powerpoint/2010/main" val="36668813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5000">
              <a:schemeClr val="bg1"/>
            </a:gs>
          </a:gsLst>
          <a:lin ang="54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40" y="1298846"/>
            <a:ext cx="3551957" cy="450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424" y="678533"/>
            <a:ext cx="2589802" cy="3259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9424" y="4148589"/>
            <a:ext cx="2366242" cy="2387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9552" y="1059507"/>
            <a:ext cx="1699055" cy="369332"/>
          </a:xfrm>
          <a:prstGeom prst="rect">
            <a:avLst/>
          </a:prstGeom>
          <a:noFill/>
        </p:spPr>
        <p:txBody>
          <a:bodyPr wrap="none" rtlCol="0">
            <a:spAutoFit/>
          </a:bodyPr>
          <a:lstStyle/>
          <a:p>
            <a:r>
              <a:rPr lang="en-AU" b="1" dirty="0" smtClean="0">
                <a:solidFill>
                  <a:schemeClr val="accent1">
                    <a:lumMod val="50000"/>
                  </a:schemeClr>
                </a:solidFill>
              </a:rPr>
              <a:t>99 Million Years</a:t>
            </a:r>
            <a:endParaRPr lang="en-AU" b="1" dirty="0">
              <a:solidFill>
                <a:schemeClr val="accent1">
                  <a:lumMod val="50000"/>
                </a:schemeClr>
              </a:solidFill>
            </a:endParaRP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C577C29-3113-4D78-85B9-46AA0B0489AF}" type="slidenum">
              <a:rPr lang="en-US" smtClean="0"/>
              <a:t>21</a:t>
            </a:fld>
            <a:endParaRPr lang="en-US"/>
          </a:p>
        </p:txBody>
      </p:sp>
      <p:sp>
        <p:nvSpPr>
          <p:cNvPr id="9" name="TextBox 8"/>
          <p:cNvSpPr txBox="1"/>
          <p:nvPr/>
        </p:nvSpPr>
        <p:spPr>
          <a:xfrm>
            <a:off x="179512" y="44624"/>
            <a:ext cx="3324949" cy="584775"/>
          </a:xfrm>
          <a:prstGeom prst="rect">
            <a:avLst/>
          </a:prstGeom>
          <a:noFill/>
        </p:spPr>
        <p:txBody>
          <a:bodyPr wrap="none" rtlCol="0">
            <a:spAutoFit/>
          </a:bodyPr>
          <a:lstStyle/>
          <a:p>
            <a:r>
              <a:rPr lang="en-AU" sz="3200" b="1" dirty="0" smtClean="0">
                <a:solidFill>
                  <a:schemeClr val="accent1">
                    <a:lumMod val="75000"/>
                  </a:schemeClr>
                </a:solidFill>
                <a:cs typeface="Arial" panose="020B0604020202020204" pitchFamily="34" charset="0"/>
              </a:rPr>
              <a:t>Natural Analogues</a:t>
            </a:r>
          </a:p>
        </p:txBody>
      </p:sp>
      <p:sp>
        <p:nvSpPr>
          <p:cNvPr id="6" name="TextBox 5"/>
          <p:cNvSpPr txBox="1"/>
          <p:nvPr/>
        </p:nvSpPr>
        <p:spPr>
          <a:xfrm>
            <a:off x="539552" y="5734997"/>
            <a:ext cx="4320480" cy="646331"/>
          </a:xfrm>
          <a:prstGeom prst="rect">
            <a:avLst/>
          </a:prstGeom>
          <a:noFill/>
        </p:spPr>
        <p:txBody>
          <a:bodyPr wrap="square" rtlCol="0">
            <a:spAutoFit/>
          </a:bodyPr>
          <a:lstStyle/>
          <a:p>
            <a:r>
              <a:rPr lang="en-US" sz="1200" dirty="0">
                <a:solidFill>
                  <a:srgbClr val="FF00FF"/>
                </a:solidFill>
              </a:rPr>
              <a:t>Xing et al. - A mid-Cretaceous </a:t>
            </a:r>
            <a:r>
              <a:rPr lang="en-US" sz="1200" dirty="0" err="1">
                <a:solidFill>
                  <a:srgbClr val="FF00FF"/>
                </a:solidFill>
              </a:rPr>
              <a:t>enantiornithine</a:t>
            </a:r>
            <a:r>
              <a:rPr lang="en-US" sz="1200" dirty="0">
                <a:solidFill>
                  <a:srgbClr val="FF00FF"/>
                </a:solidFill>
              </a:rPr>
              <a:t> (Aves) hatchling preserved in Burmese amber with unusual plumage. </a:t>
            </a:r>
            <a:r>
              <a:rPr lang="en-US" sz="1200" i="1" dirty="0" err="1">
                <a:solidFill>
                  <a:srgbClr val="FF00FF"/>
                </a:solidFill>
              </a:rPr>
              <a:t>Gondwana</a:t>
            </a:r>
            <a:r>
              <a:rPr lang="en-US" sz="1200" i="1" dirty="0">
                <a:solidFill>
                  <a:srgbClr val="FF00FF"/>
                </a:solidFill>
              </a:rPr>
              <a:t> Research.</a:t>
            </a:r>
            <a:r>
              <a:rPr lang="en-US" sz="1200" dirty="0">
                <a:solidFill>
                  <a:srgbClr val="FF00FF"/>
                </a:solidFill>
              </a:rPr>
              <a:t> </a:t>
            </a:r>
            <a:r>
              <a:rPr lang="en-US" sz="1200" b="1" dirty="0" smtClean="0">
                <a:solidFill>
                  <a:srgbClr val="FF00FF"/>
                </a:solidFill>
              </a:rPr>
              <a:t>2017,</a:t>
            </a:r>
            <a:r>
              <a:rPr lang="en-US" sz="1200" dirty="0" smtClean="0">
                <a:solidFill>
                  <a:srgbClr val="FF00FF"/>
                </a:solidFill>
              </a:rPr>
              <a:t> </a:t>
            </a:r>
            <a:r>
              <a:rPr lang="en-US" sz="1200" i="1" dirty="0" smtClean="0">
                <a:solidFill>
                  <a:srgbClr val="FF00FF"/>
                </a:solidFill>
              </a:rPr>
              <a:t>49,</a:t>
            </a:r>
            <a:r>
              <a:rPr lang="en-US" sz="1200" dirty="0" smtClean="0">
                <a:solidFill>
                  <a:srgbClr val="FF00FF"/>
                </a:solidFill>
              </a:rPr>
              <a:t> 264</a:t>
            </a:r>
            <a:endParaRPr lang="en-US" sz="1200" dirty="0">
              <a:solidFill>
                <a:srgbClr val="FF00FF"/>
              </a:solidFill>
            </a:endParaRPr>
          </a:p>
        </p:txBody>
      </p:sp>
    </p:spTree>
    <p:extLst>
      <p:ext uri="{BB962C8B-B14F-4D97-AF65-F5344CB8AC3E}">
        <p14:creationId xmlns:p14="http://schemas.microsoft.com/office/powerpoint/2010/main" val="26350209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516397" y="239381"/>
            <a:ext cx="7992888" cy="1077218"/>
          </a:xfrm>
          <a:prstGeom prst="rect">
            <a:avLst/>
          </a:prstGeom>
        </p:spPr>
        <p:txBody>
          <a:bodyPr wrap="square">
            <a:spAutoFit/>
          </a:bodyPr>
          <a:lstStyle/>
          <a:p>
            <a:pPr algn="ctr"/>
            <a:r>
              <a:rPr lang="en-US" sz="3200" dirty="0" smtClean="0">
                <a:solidFill>
                  <a:schemeClr val="accent3">
                    <a:lumMod val="50000"/>
                  </a:schemeClr>
                </a:solidFill>
              </a:rPr>
              <a:t>Zirconium Phosphonate Coordination Polymers for LN and AN Separations and Immobilization</a:t>
            </a:r>
            <a:endParaRPr lang="en-US" sz="3200" dirty="0">
              <a:solidFill>
                <a:schemeClr val="accent3">
                  <a:lumMod val="50000"/>
                </a:schemeClr>
              </a:solidFill>
            </a:endParaRPr>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22</a:t>
            </a:fld>
            <a:endParaRPr lang="en-US"/>
          </a:p>
        </p:txBody>
      </p:sp>
      <p:grpSp>
        <p:nvGrpSpPr>
          <p:cNvPr id="5" name="Group 10"/>
          <p:cNvGrpSpPr>
            <a:grpSpLocks/>
          </p:cNvGrpSpPr>
          <p:nvPr/>
        </p:nvGrpSpPr>
        <p:grpSpPr bwMode="auto">
          <a:xfrm rot="21407758">
            <a:off x="601298" y="2937761"/>
            <a:ext cx="6534150" cy="419100"/>
            <a:chOff x="1470" y="408"/>
            <a:chExt cx="4116" cy="264"/>
          </a:xfrm>
        </p:grpSpPr>
        <p:sp>
          <p:nvSpPr>
            <p:cNvPr id="6" name="Rectangle 11"/>
            <p:cNvSpPr>
              <a:spLocks noChangeArrowheads="1"/>
            </p:cNvSpPr>
            <p:nvPr/>
          </p:nvSpPr>
          <p:spPr bwMode="auto">
            <a:xfrm>
              <a:off x="1470" y="408"/>
              <a:ext cx="4116" cy="264"/>
            </a:xfrm>
            <a:prstGeom prst="rect">
              <a:avLst/>
            </a:prstGeom>
            <a:noFill/>
            <a:ln w="28575">
              <a:solidFill>
                <a:schemeClr val="accent1"/>
              </a:solidFill>
              <a:miter lim="800000"/>
              <a:headEnd/>
              <a:tailEnd/>
            </a:ln>
            <a:effectLst/>
          </p:spPr>
          <p:txBody>
            <a:bodyPr wrap="none" anchor="ctr"/>
            <a:lstStyle/>
            <a:p>
              <a:endParaRPr lang="en-US"/>
            </a:p>
          </p:txBody>
        </p:sp>
        <p:pic>
          <p:nvPicPr>
            <p:cNvPr id="7" name="Picture 12" descr="PeriodicTable 2"/>
            <p:cNvPicPr>
              <a:picLocks noChangeAspect="1" noChangeArrowheads="1"/>
            </p:cNvPicPr>
            <p:nvPr/>
          </p:nvPicPr>
          <p:blipFill>
            <a:blip r:embed="rId3" cstate="print"/>
            <a:srcRect l="17354" t="82010" r="1810" b="9857"/>
            <a:stretch>
              <a:fillRect/>
            </a:stretch>
          </p:blipFill>
          <p:spPr bwMode="auto">
            <a:xfrm>
              <a:off x="1476" y="416"/>
              <a:ext cx="4100" cy="252"/>
            </a:xfrm>
            <a:prstGeom prst="rect">
              <a:avLst/>
            </a:prstGeom>
            <a:noFill/>
          </p:spPr>
        </p:pic>
      </p:grpSp>
      <p:pic>
        <p:nvPicPr>
          <p:cNvPr id="8" name="Picture 7" descr="PeriodicTable 2"/>
          <p:cNvPicPr>
            <a:picLocks noChangeAspect="1" noChangeArrowheads="1"/>
          </p:cNvPicPr>
          <p:nvPr/>
        </p:nvPicPr>
        <p:blipFill>
          <a:blip r:embed="rId3" cstate="print"/>
          <a:srcRect l="17354" t="90143" r="1810" b="562"/>
          <a:stretch>
            <a:fillRect/>
          </a:stretch>
        </p:blipFill>
        <p:spPr bwMode="auto">
          <a:xfrm>
            <a:off x="588674" y="2174205"/>
            <a:ext cx="6508750" cy="457200"/>
          </a:xfrm>
          <a:prstGeom prst="rect">
            <a:avLst/>
          </a:prstGeom>
          <a:noFill/>
        </p:spPr>
      </p:pic>
      <p:pic>
        <p:nvPicPr>
          <p:cNvPr id="9" name="Picture 12" descr="PeriodicTable 2"/>
          <p:cNvPicPr>
            <a:picLocks noChangeAspect="1" noChangeArrowheads="1"/>
          </p:cNvPicPr>
          <p:nvPr/>
        </p:nvPicPr>
        <p:blipFill>
          <a:blip r:embed="rId3" cstate="print"/>
          <a:srcRect l="17354" t="82010" r="1810" b="9857"/>
          <a:stretch>
            <a:fillRect/>
          </a:stretch>
        </p:blipFill>
        <p:spPr bwMode="auto">
          <a:xfrm>
            <a:off x="586242" y="1772816"/>
            <a:ext cx="6508750" cy="400050"/>
          </a:xfrm>
          <a:prstGeom prst="rect">
            <a:avLst/>
          </a:prstGeom>
          <a:noFill/>
        </p:spPr>
      </p:pic>
      <p:grpSp>
        <p:nvGrpSpPr>
          <p:cNvPr id="10" name="Group 9"/>
          <p:cNvGrpSpPr/>
          <p:nvPr/>
        </p:nvGrpSpPr>
        <p:grpSpPr>
          <a:xfrm>
            <a:off x="602093" y="5452731"/>
            <a:ext cx="4689987" cy="516194"/>
            <a:chOff x="602093" y="5373216"/>
            <a:chExt cx="4689987" cy="516194"/>
          </a:xfrm>
        </p:grpSpPr>
        <p:pic>
          <p:nvPicPr>
            <p:cNvPr id="11" name="Picture 7" descr="PeriodicTable 2"/>
            <p:cNvPicPr>
              <a:picLocks noChangeAspect="1" noChangeArrowheads="1"/>
            </p:cNvPicPr>
            <p:nvPr/>
          </p:nvPicPr>
          <p:blipFill>
            <a:blip r:embed="rId3" cstate="print"/>
            <a:srcRect l="55347" t="90143" r="39219" b="562"/>
            <a:stretch>
              <a:fillRect/>
            </a:stretch>
          </p:blipFill>
          <p:spPr bwMode="auto">
            <a:xfrm>
              <a:off x="4854544" y="5392881"/>
              <a:ext cx="437536" cy="457200"/>
            </a:xfrm>
            <a:prstGeom prst="rect">
              <a:avLst/>
            </a:prstGeom>
            <a:noFill/>
          </p:spPr>
        </p:pic>
        <p:pic>
          <p:nvPicPr>
            <p:cNvPr id="12" name="Picture 7" descr="PeriodicTable 2"/>
            <p:cNvPicPr>
              <a:picLocks noChangeAspect="1" noChangeArrowheads="1"/>
            </p:cNvPicPr>
            <p:nvPr/>
          </p:nvPicPr>
          <p:blipFill>
            <a:blip r:embed="rId3" cstate="print"/>
            <a:srcRect l="49913" t="90143" r="44653" b="562"/>
            <a:stretch>
              <a:fillRect/>
            </a:stretch>
          </p:blipFill>
          <p:spPr bwMode="auto">
            <a:xfrm>
              <a:off x="3777913" y="5373216"/>
              <a:ext cx="437536" cy="457200"/>
            </a:xfrm>
            <a:prstGeom prst="rect">
              <a:avLst/>
            </a:prstGeom>
            <a:noFill/>
          </p:spPr>
        </p:pic>
        <p:pic>
          <p:nvPicPr>
            <p:cNvPr id="13" name="Picture 7" descr="PeriodicTable 2"/>
            <p:cNvPicPr>
              <a:picLocks noChangeAspect="1" noChangeArrowheads="1"/>
            </p:cNvPicPr>
            <p:nvPr/>
          </p:nvPicPr>
          <p:blipFill>
            <a:blip r:embed="rId3" cstate="print"/>
            <a:srcRect l="33427" t="90143" r="60895" b="562"/>
            <a:stretch>
              <a:fillRect/>
            </a:stretch>
          </p:blipFill>
          <p:spPr bwMode="auto">
            <a:xfrm>
              <a:off x="602093" y="5432210"/>
              <a:ext cx="457200" cy="457200"/>
            </a:xfrm>
            <a:prstGeom prst="rect">
              <a:avLst/>
            </a:prstGeom>
            <a:noFill/>
          </p:spPr>
        </p:pic>
        <p:pic>
          <p:nvPicPr>
            <p:cNvPr id="14" name="Picture 7" descr="PeriodicTable 2"/>
            <p:cNvPicPr>
              <a:picLocks noChangeAspect="1" noChangeArrowheads="1"/>
            </p:cNvPicPr>
            <p:nvPr/>
          </p:nvPicPr>
          <p:blipFill>
            <a:blip r:embed="rId3" cstate="print"/>
            <a:srcRect l="39105" t="90143" r="55278" b="562"/>
            <a:stretch>
              <a:fillRect/>
            </a:stretch>
          </p:blipFill>
          <p:spPr bwMode="auto">
            <a:xfrm>
              <a:off x="1393590" y="5422377"/>
              <a:ext cx="452284" cy="457200"/>
            </a:xfrm>
            <a:prstGeom prst="rect">
              <a:avLst/>
            </a:prstGeom>
            <a:noFill/>
          </p:spPr>
        </p:pic>
        <p:pic>
          <p:nvPicPr>
            <p:cNvPr id="15" name="Picture 7" descr="PeriodicTable 2"/>
            <p:cNvPicPr>
              <a:picLocks noChangeAspect="1" noChangeArrowheads="1"/>
            </p:cNvPicPr>
            <p:nvPr/>
          </p:nvPicPr>
          <p:blipFill>
            <a:blip r:embed="rId3" cstate="print"/>
            <a:srcRect l="44661" t="90143" r="49966" b="562"/>
            <a:stretch>
              <a:fillRect/>
            </a:stretch>
          </p:blipFill>
          <p:spPr bwMode="auto">
            <a:xfrm>
              <a:off x="2268661" y="5427293"/>
              <a:ext cx="432619" cy="457200"/>
            </a:xfrm>
            <a:prstGeom prst="rect">
              <a:avLst/>
            </a:prstGeom>
            <a:noFill/>
          </p:spPr>
        </p:pic>
      </p:grpSp>
      <p:grpSp>
        <p:nvGrpSpPr>
          <p:cNvPr id="16" name="Group 15"/>
          <p:cNvGrpSpPr/>
          <p:nvPr/>
        </p:nvGrpSpPr>
        <p:grpSpPr>
          <a:xfrm>
            <a:off x="603659" y="3228734"/>
            <a:ext cx="6682043" cy="1042423"/>
            <a:chOff x="603659" y="2802193"/>
            <a:chExt cx="6682043" cy="1042423"/>
          </a:xfrm>
        </p:grpSpPr>
        <p:pic>
          <p:nvPicPr>
            <p:cNvPr id="17" name="Picture 7" descr="PeriodicTable 2"/>
            <p:cNvPicPr>
              <a:picLocks noChangeAspect="1" noChangeArrowheads="1"/>
            </p:cNvPicPr>
            <p:nvPr/>
          </p:nvPicPr>
          <p:blipFill>
            <a:blip r:embed="rId3" cstate="print"/>
            <a:srcRect l="17354" t="90143" r="1810" b="562"/>
            <a:stretch>
              <a:fillRect/>
            </a:stretch>
          </p:blipFill>
          <p:spPr bwMode="auto">
            <a:xfrm rot="169854">
              <a:off x="603659" y="3387416"/>
              <a:ext cx="6508750" cy="457200"/>
            </a:xfrm>
            <a:prstGeom prst="rect">
              <a:avLst/>
            </a:prstGeom>
            <a:noFill/>
          </p:spPr>
        </p:pic>
        <p:sp>
          <p:nvSpPr>
            <p:cNvPr id="18" name="Curved Left Arrow 17"/>
            <p:cNvSpPr/>
            <p:nvPr/>
          </p:nvSpPr>
          <p:spPr bwMode="auto">
            <a:xfrm>
              <a:off x="7010399" y="2802193"/>
              <a:ext cx="275303" cy="731520"/>
            </a:xfrm>
            <a:prstGeom prst="curvedLeft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0000FF"/>
                </a:solidFill>
                <a:effectLst/>
                <a:latin typeface="Arial" charset="0"/>
              </a:endParaRPr>
            </a:p>
          </p:txBody>
        </p:sp>
      </p:grpSp>
      <p:grpSp>
        <p:nvGrpSpPr>
          <p:cNvPr id="19" name="Group 18"/>
          <p:cNvGrpSpPr/>
          <p:nvPr/>
        </p:nvGrpSpPr>
        <p:grpSpPr>
          <a:xfrm>
            <a:off x="3237318" y="3813748"/>
            <a:ext cx="1922158" cy="1435097"/>
            <a:chOff x="3237318" y="3387207"/>
            <a:chExt cx="1922158" cy="1435097"/>
          </a:xfrm>
        </p:grpSpPr>
        <p:sp>
          <p:nvSpPr>
            <p:cNvPr id="20" name="Rectangle 9"/>
            <p:cNvSpPr>
              <a:spLocks noChangeArrowheads="1"/>
            </p:cNvSpPr>
            <p:nvPr/>
          </p:nvSpPr>
          <p:spPr bwMode="auto">
            <a:xfrm rot="169854">
              <a:off x="3237318" y="3387207"/>
              <a:ext cx="876300" cy="457200"/>
            </a:xfrm>
            <a:prstGeom prst="rect">
              <a:avLst/>
            </a:prstGeom>
            <a:noFill/>
            <a:ln w="28575">
              <a:solidFill>
                <a:srgbClr val="FF3300"/>
              </a:solidFill>
              <a:miter lim="800000"/>
              <a:headEnd/>
              <a:tailEnd/>
            </a:ln>
            <a:effectLst/>
          </p:spPr>
          <p:txBody>
            <a:bodyPr wrap="none" anchor="ctr"/>
            <a:lstStyle/>
            <a:p>
              <a:pPr algn="ctr" eaLnBrk="1" hangingPunct="1">
                <a:spcBef>
                  <a:spcPct val="0"/>
                </a:spcBef>
              </a:pPr>
              <a:endParaRPr lang="en-US" sz="1800">
                <a:solidFill>
                  <a:schemeClr val="tx1"/>
                </a:solidFill>
              </a:endParaRPr>
            </a:p>
          </p:txBody>
        </p:sp>
        <p:pic>
          <p:nvPicPr>
            <p:cNvPr id="21" name="Picture 7" descr="PeriodicTable 2"/>
            <p:cNvPicPr>
              <a:picLocks noChangeAspect="1" noChangeArrowheads="1"/>
            </p:cNvPicPr>
            <p:nvPr/>
          </p:nvPicPr>
          <p:blipFill>
            <a:blip r:embed="rId3" cstate="print"/>
            <a:srcRect l="49913" t="90143" r="39219" b="562"/>
            <a:stretch>
              <a:fillRect/>
            </a:stretch>
          </p:blipFill>
          <p:spPr bwMode="auto">
            <a:xfrm>
              <a:off x="4284405" y="4365104"/>
              <a:ext cx="875071" cy="457200"/>
            </a:xfrm>
            <a:prstGeom prst="rect">
              <a:avLst/>
            </a:prstGeom>
            <a:noFill/>
            <a:ln w="38100">
              <a:solidFill>
                <a:srgbClr val="FF0000"/>
              </a:solidFill>
            </a:ln>
          </p:spPr>
        </p:pic>
        <p:cxnSp>
          <p:nvCxnSpPr>
            <p:cNvPr id="22" name="Straight Arrow Connector 21"/>
            <p:cNvCxnSpPr>
              <a:stCxn id="20" idx="2"/>
              <a:endCxn id="21" idx="0"/>
            </p:cNvCxnSpPr>
            <p:nvPr/>
          </p:nvCxnSpPr>
          <p:spPr>
            <a:xfrm>
              <a:off x="3664178" y="3844128"/>
              <a:ext cx="1057763" cy="5209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943896" y="3742625"/>
            <a:ext cx="2270862" cy="1481068"/>
            <a:chOff x="943896" y="3316084"/>
            <a:chExt cx="2270862" cy="1481068"/>
          </a:xfrm>
        </p:grpSpPr>
        <p:sp>
          <p:nvSpPr>
            <p:cNvPr id="24" name="Rectangle 8"/>
            <p:cNvSpPr>
              <a:spLocks noChangeArrowheads="1"/>
            </p:cNvSpPr>
            <p:nvPr/>
          </p:nvSpPr>
          <p:spPr bwMode="auto">
            <a:xfrm rot="169854">
              <a:off x="1894149" y="3325982"/>
              <a:ext cx="1314450" cy="457200"/>
            </a:xfrm>
            <a:prstGeom prst="rect">
              <a:avLst/>
            </a:prstGeom>
            <a:noFill/>
            <a:ln w="28575">
              <a:solidFill>
                <a:schemeClr val="bg2"/>
              </a:solidFill>
              <a:miter lim="800000"/>
              <a:headEnd/>
              <a:tailEnd/>
            </a:ln>
            <a:effectLst/>
          </p:spPr>
          <p:txBody>
            <a:bodyPr wrap="none" anchor="ctr"/>
            <a:lstStyle/>
            <a:p>
              <a:pPr algn="ctr" eaLnBrk="1" hangingPunct="1">
                <a:spcBef>
                  <a:spcPct val="0"/>
                </a:spcBef>
              </a:pPr>
              <a:endParaRPr lang="en-US" sz="1800">
                <a:solidFill>
                  <a:schemeClr val="tx1"/>
                </a:solidFill>
              </a:endParaRPr>
            </a:p>
          </p:txBody>
        </p:sp>
        <p:pic>
          <p:nvPicPr>
            <p:cNvPr id="25" name="Picture 7" descr="PeriodicTable 2"/>
            <p:cNvPicPr>
              <a:picLocks noChangeAspect="1" noChangeArrowheads="1"/>
            </p:cNvPicPr>
            <p:nvPr/>
          </p:nvPicPr>
          <p:blipFill>
            <a:blip r:embed="rId3" cstate="print"/>
            <a:srcRect l="33427" t="90143" r="49966" b="562"/>
            <a:stretch>
              <a:fillRect/>
            </a:stretch>
          </p:blipFill>
          <p:spPr bwMode="auto">
            <a:xfrm>
              <a:off x="943896" y="4339952"/>
              <a:ext cx="1337187" cy="457200"/>
            </a:xfrm>
            <a:prstGeom prst="rect">
              <a:avLst/>
            </a:prstGeom>
            <a:noFill/>
            <a:ln w="38100">
              <a:solidFill>
                <a:srgbClr val="0000FF"/>
              </a:solidFill>
            </a:ln>
          </p:spPr>
        </p:pic>
        <p:cxnSp>
          <p:nvCxnSpPr>
            <p:cNvPr id="26" name="Straight Arrow Connector 25"/>
            <p:cNvCxnSpPr>
              <a:stCxn id="27" idx="2"/>
              <a:endCxn id="25" idx="0"/>
            </p:cNvCxnSpPr>
            <p:nvPr/>
          </p:nvCxnSpPr>
          <p:spPr>
            <a:xfrm flipH="1">
              <a:off x="1612490" y="3773005"/>
              <a:ext cx="930671" cy="5669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Rectangle 9"/>
            <p:cNvSpPr>
              <a:spLocks noChangeArrowheads="1"/>
            </p:cNvSpPr>
            <p:nvPr/>
          </p:nvSpPr>
          <p:spPr bwMode="auto">
            <a:xfrm rot="169854">
              <a:off x="1894144" y="3316084"/>
              <a:ext cx="1320614" cy="457200"/>
            </a:xfrm>
            <a:prstGeom prst="rect">
              <a:avLst/>
            </a:prstGeom>
            <a:noFill/>
            <a:ln w="28575">
              <a:solidFill>
                <a:srgbClr val="0000FF"/>
              </a:solidFill>
              <a:miter lim="800000"/>
              <a:headEnd/>
              <a:tailEnd/>
            </a:ln>
            <a:effectLst/>
          </p:spPr>
          <p:txBody>
            <a:bodyPr wrap="none" anchor="ctr"/>
            <a:lstStyle/>
            <a:p>
              <a:pPr algn="ctr" eaLnBrk="1" hangingPunct="1">
                <a:spcBef>
                  <a:spcPct val="0"/>
                </a:spcBef>
              </a:pPr>
              <a:endParaRPr lang="en-US" sz="1800">
                <a:solidFill>
                  <a:schemeClr val="tx1"/>
                </a:solidFill>
              </a:endParaRPr>
            </a:p>
          </p:txBody>
        </p:sp>
      </p:grpSp>
    </p:spTree>
    <p:extLst>
      <p:ext uri="{BB962C8B-B14F-4D97-AF65-F5344CB8AC3E}">
        <p14:creationId xmlns:p14="http://schemas.microsoft.com/office/powerpoint/2010/main" val="2438879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603250" y="3475038"/>
            <a:ext cx="1252538" cy="338137"/>
            <a:chOff x="380" y="2189"/>
            <a:chExt cx="789" cy="213"/>
          </a:xfrm>
        </p:grpSpPr>
        <p:sp>
          <p:nvSpPr>
            <p:cNvPr id="391171" name="Text Box 3"/>
            <p:cNvSpPr txBox="1">
              <a:spLocks noChangeAspect="1" noChangeArrowheads="1"/>
            </p:cNvSpPr>
            <p:nvPr/>
          </p:nvSpPr>
          <p:spPr bwMode="auto">
            <a:xfrm>
              <a:off x="380" y="2190"/>
              <a:ext cx="208" cy="212"/>
            </a:xfrm>
            <a:prstGeom prst="rect">
              <a:avLst/>
            </a:prstGeom>
            <a:noFill/>
            <a:ln w="9525">
              <a:noFill/>
              <a:miter lim="800000"/>
              <a:headEnd/>
              <a:tailEnd/>
            </a:ln>
            <a:effectLst/>
          </p:spPr>
          <p:txBody>
            <a:bodyPr wrap="none">
              <a:spAutoFit/>
            </a:bodyPr>
            <a:lstStyle/>
            <a:p>
              <a:pPr eaLnBrk="1" hangingPunct="1">
                <a:spcBef>
                  <a:spcPct val="0"/>
                </a:spcBef>
              </a:pPr>
              <a:r>
                <a:rPr lang="en-AU" sz="1600">
                  <a:solidFill>
                    <a:schemeClr val="tx1"/>
                  </a:solidFill>
                </a:rPr>
                <a:t>U</a:t>
              </a:r>
              <a:endParaRPr lang="en-US" sz="1600">
                <a:solidFill>
                  <a:schemeClr val="tx1"/>
                </a:solidFill>
              </a:endParaRPr>
            </a:p>
          </p:txBody>
        </p:sp>
        <p:sp>
          <p:nvSpPr>
            <p:cNvPr id="391172" name="Text Box 4"/>
            <p:cNvSpPr txBox="1">
              <a:spLocks noChangeAspect="1" noChangeArrowheads="1"/>
            </p:cNvSpPr>
            <p:nvPr/>
          </p:nvSpPr>
          <p:spPr bwMode="auto">
            <a:xfrm>
              <a:off x="639" y="2190"/>
              <a:ext cx="272" cy="212"/>
            </a:xfrm>
            <a:prstGeom prst="rect">
              <a:avLst/>
            </a:prstGeom>
            <a:noFill/>
            <a:ln w="9525">
              <a:noFill/>
              <a:miter lim="800000"/>
              <a:headEnd/>
              <a:tailEnd/>
            </a:ln>
            <a:effectLst/>
          </p:spPr>
          <p:txBody>
            <a:bodyPr wrap="none">
              <a:spAutoFit/>
            </a:bodyPr>
            <a:lstStyle/>
            <a:p>
              <a:pPr eaLnBrk="1" hangingPunct="1">
                <a:spcBef>
                  <a:spcPct val="0"/>
                </a:spcBef>
              </a:pPr>
              <a:r>
                <a:rPr lang="en-AU" sz="1600">
                  <a:solidFill>
                    <a:schemeClr val="tx1"/>
                  </a:solidFill>
                </a:rPr>
                <a:t>Pu</a:t>
              </a:r>
              <a:endParaRPr lang="en-US" sz="1600">
                <a:solidFill>
                  <a:schemeClr val="tx1"/>
                </a:solidFill>
              </a:endParaRPr>
            </a:p>
          </p:txBody>
        </p:sp>
        <p:sp>
          <p:nvSpPr>
            <p:cNvPr id="391173" name="Text Box 5"/>
            <p:cNvSpPr txBox="1">
              <a:spLocks noChangeAspect="1" noChangeArrowheads="1"/>
            </p:cNvSpPr>
            <p:nvPr/>
          </p:nvSpPr>
          <p:spPr bwMode="auto">
            <a:xfrm>
              <a:off x="890" y="2189"/>
              <a:ext cx="279" cy="212"/>
            </a:xfrm>
            <a:prstGeom prst="rect">
              <a:avLst/>
            </a:prstGeom>
            <a:noFill/>
            <a:ln w="9525">
              <a:noFill/>
              <a:miter lim="800000"/>
              <a:headEnd/>
              <a:tailEnd/>
            </a:ln>
            <a:effectLst/>
          </p:spPr>
          <p:txBody>
            <a:bodyPr wrap="none">
              <a:spAutoFit/>
            </a:bodyPr>
            <a:lstStyle/>
            <a:p>
              <a:pPr eaLnBrk="1" hangingPunct="1">
                <a:spcBef>
                  <a:spcPct val="0"/>
                </a:spcBef>
              </a:pPr>
              <a:r>
                <a:rPr lang="en-AU" sz="1600">
                  <a:solidFill>
                    <a:schemeClr val="tx1"/>
                  </a:solidFill>
                </a:rPr>
                <a:t>Np</a:t>
              </a:r>
              <a:endParaRPr lang="en-US" sz="1600">
                <a:solidFill>
                  <a:schemeClr val="tx1"/>
                </a:solidFill>
              </a:endParaRPr>
            </a:p>
          </p:txBody>
        </p:sp>
      </p:grpSp>
      <p:grpSp>
        <p:nvGrpSpPr>
          <p:cNvPr id="3" name="Group 6"/>
          <p:cNvGrpSpPr>
            <a:grpSpLocks/>
          </p:cNvGrpSpPr>
          <p:nvPr/>
        </p:nvGrpSpPr>
        <p:grpSpPr bwMode="auto">
          <a:xfrm>
            <a:off x="495300" y="1069107"/>
            <a:ext cx="6508750" cy="466725"/>
            <a:chOff x="372" y="748"/>
            <a:chExt cx="4100" cy="294"/>
          </a:xfrm>
        </p:grpSpPr>
        <p:pic>
          <p:nvPicPr>
            <p:cNvPr id="391175" name="Picture 7" descr="PeriodicTable 2"/>
            <p:cNvPicPr>
              <a:picLocks noChangeAspect="1" noChangeArrowheads="1"/>
            </p:cNvPicPr>
            <p:nvPr/>
          </p:nvPicPr>
          <p:blipFill>
            <a:blip r:embed="rId4" cstate="print"/>
            <a:srcRect l="17354" t="90143" r="1810" b="562"/>
            <a:stretch>
              <a:fillRect/>
            </a:stretch>
          </p:blipFill>
          <p:spPr bwMode="auto">
            <a:xfrm>
              <a:off x="372" y="748"/>
              <a:ext cx="4100" cy="288"/>
            </a:xfrm>
            <a:prstGeom prst="rect">
              <a:avLst/>
            </a:prstGeom>
            <a:noFill/>
          </p:spPr>
        </p:pic>
        <p:sp>
          <p:nvSpPr>
            <p:cNvPr id="391176" name="Rectangle 8"/>
            <p:cNvSpPr>
              <a:spLocks noChangeArrowheads="1"/>
            </p:cNvSpPr>
            <p:nvPr/>
          </p:nvSpPr>
          <p:spPr bwMode="auto">
            <a:xfrm>
              <a:off x="1184" y="750"/>
              <a:ext cx="828" cy="288"/>
            </a:xfrm>
            <a:prstGeom prst="rect">
              <a:avLst/>
            </a:prstGeom>
            <a:noFill/>
            <a:ln w="28575">
              <a:solidFill>
                <a:schemeClr val="bg2"/>
              </a:solidFill>
              <a:miter lim="800000"/>
              <a:headEnd/>
              <a:tailEnd/>
            </a:ln>
            <a:effectLst/>
          </p:spPr>
          <p:txBody>
            <a:bodyPr wrap="none" anchor="ctr"/>
            <a:lstStyle/>
            <a:p>
              <a:pPr algn="ctr" eaLnBrk="1" hangingPunct="1">
                <a:spcBef>
                  <a:spcPct val="0"/>
                </a:spcBef>
              </a:pPr>
              <a:endParaRPr lang="en-US" sz="1800">
                <a:solidFill>
                  <a:schemeClr val="tx1"/>
                </a:solidFill>
              </a:endParaRPr>
            </a:p>
          </p:txBody>
        </p:sp>
        <p:sp>
          <p:nvSpPr>
            <p:cNvPr id="391177" name="Rectangle 9"/>
            <p:cNvSpPr>
              <a:spLocks noChangeArrowheads="1"/>
            </p:cNvSpPr>
            <p:nvPr/>
          </p:nvSpPr>
          <p:spPr bwMode="auto">
            <a:xfrm>
              <a:off x="2022" y="754"/>
              <a:ext cx="552" cy="288"/>
            </a:xfrm>
            <a:prstGeom prst="rect">
              <a:avLst/>
            </a:prstGeom>
            <a:noFill/>
            <a:ln w="28575">
              <a:solidFill>
                <a:srgbClr val="FF3300"/>
              </a:solidFill>
              <a:miter lim="800000"/>
              <a:headEnd/>
              <a:tailEnd/>
            </a:ln>
            <a:effectLst/>
          </p:spPr>
          <p:txBody>
            <a:bodyPr wrap="none" anchor="ctr"/>
            <a:lstStyle/>
            <a:p>
              <a:pPr algn="ctr" eaLnBrk="1" hangingPunct="1">
                <a:spcBef>
                  <a:spcPct val="0"/>
                </a:spcBef>
              </a:pPr>
              <a:endParaRPr lang="en-US" sz="1800">
                <a:solidFill>
                  <a:schemeClr val="tx1"/>
                </a:solidFill>
              </a:endParaRPr>
            </a:p>
          </p:txBody>
        </p:sp>
      </p:grpSp>
      <p:grpSp>
        <p:nvGrpSpPr>
          <p:cNvPr id="4" name="Group 10"/>
          <p:cNvGrpSpPr>
            <a:grpSpLocks/>
          </p:cNvGrpSpPr>
          <p:nvPr/>
        </p:nvGrpSpPr>
        <p:grpSpPr bwMode="auto">
          <a:xfrm>
            <a:off x="1476375" y="596032"/>
            <a:ext cx="6534150" cy="419100"/>
            <a:chOff x="1470" y="408"/>
            <a:chExt cx="4116" cy="264"/>
          </a:xfrm>
        </p:grpSpPr>
        <p:sp>
          <p:nvSpPr>
            <p:cNvPr id="391179" name="Rectangle 11"/>
            <p:cNvSpPr>
              <a:spLocks noChangeArrowheads="1"/>
            </p:cNvSpPr>
            <p:nvPr/>
          </p:nvSpPr>
          <p:spPr bwMode="auto">
            <a:xfrm>
              <a:off x="1470" y="408"/>
              <a:ext cx="4116" cy="264"/>
            </a:xfrm>
            <a:prstGeom prst="rect">
              <a:avLst/>
            </a:prstGeom>
            <a:noFill/>
            <a:ln w="28575">
              <a:solidFill>
                <a:schemeClr val="accent1"/>
              </a:solidFill>
              <a:miter lim="800000"/>
              <a:headEnd/>
              <a:tailEnd/>
            </a:ln>
            <a:effectLst/>
          </p:spPr>
          <p:txBody>
            <a:bodyPr wrap="none" anchor="ctr"/>
            <a:lstStyle/>
            <a:p>
              <a:endParaRPr lang="en-US"/>
            </a:p>
          </p:txBody>
        </p:sp>
        <p:pic>
          <p:nvPicPr>
            <p:cNvPr id="391180" name="Picture 12" descr="PeriodicTable 2"/>
            <p:cNvPicPr>
              <a:picLocks noChangeAspect="1" noChangeArrowheads="1"/>
            </p:cNvPicPr>
            <p:nvPr/>
          </p:nvPicPr>
          <p:blipFill>
            <a:blip r:embed="rId4" cstate="print"/>
            <a:srcRect l="17354" t="82010" r="1810" b="9857"/>
            <a:stretch>
              <a:fillRect/>
            </a:stretch>
          </p:blipFill>
          <p:spPr bwMode="auto">
            <a:xfrm>
              <a:off x="1476" y="416"/>
              <a:ext cx="4100" cy="252"/>
            </a:xfrm>
            <a:prstGeom prst="rect">
              <a:avLst/>
            </a:prstGeom>
            <a:noFill/>
          </p:spPr>
        </p:pic>
      </p:grpSp>
      <p:sp>
        <p:nvSpPr>
          <p:cNvPr id="391181" name="Text Box 13"/>
          <p:cNvSpPr txBox="1">
            <a:spLocks noChangeArrowheads="1"/>
          </p:cNvSpPr>
          <p:nvPr/>
        </p:nvSpPr>
        <p:spPr bwMode="auto">
          <a:xfrm>
            <a:off x="857250" y="126132"/>
            <a:ext cx="3883025" cy="461665"/>
          </a:xfrm>
          <a:prstGeom prst="rect">
            <a:avLst/>
          </a:prstGeom>
          <a:noFill/>
          <a:ln w="9525">
            <a:noFill/>
            <a:miter lim="800000"/>
            <a:headEnd/>
            <a:tailEnd/>
          </a:ln>
          <a:effectLst/>
        </p:spPr>
        <p:txBody>
          <a:bodyPr wrap="square">
            <a:spAutoFit/>
          </a:bodyPr>
          <a:lstStyle/>
          <a:p>
            <a:pPr eaLnBrk="1" hangingPunct="1"/>
            <a:r>
              <a:rPr lang="en-US" sz="2400" b="1" dirty="0" smtClean="0">
                <a:solidFill>
                  <a:schemeClr val="accent3">
                    <a:lumMod val="50000"/>
                  </a:schemeClr>
                </a:solidFill>
              </a:rPr>
              <a:t>European Reference Process</a:t>
            </a:r>
            <a:endParaRPr lang="en-US" sz="2400" b="1" i="1" dirty="0">
              <a:solidFill>
                <a:schemeClr val="accent3">
                  <a:lumMod val="50000"/>
                </a:schemeClr>
              </a:solidFill>
            </a:endParaRPr>
          </a:p>
        </p:txBody>
      </p:sp>
      <p:pic>
        <p:nvPicPr>
          <p:cNvPr id="391182" name="Picture 14"/>
          <p:cNvPicPr>
            <a:picLocks noChangeAspect="1" noChangeArrowheads="1"/>
          </p:cNvPicPr>
          <p:nvPr/>
        </p:nvPicPr>
        <p:blipFill>
          <a:blip r:embed="rId5" cstate="print"/>
          <a:srcRect/>
          <a:stretch>
            <a:fillRect/>
          </a:stretch>
        </p:blipFill>
        <p:spPr bwMode="auto">
          <a:xfrm>
            <a:off x="401638" y="4041775"/>
            <a:ext cx="1235075" cy="1951038"/>
          </a:xfrm>
          <a:prstGeom prst="rect">
            <a:avLst/>
          </a:prstGeom>
          <a:noFill/>
          <a:ln w="19050">
            <a:solidFill>
              <a:schemeClr val="bg2"/>
            </a:solidFill>
            <a:miter lim="800000"/>
            <a:headEnd/>
            <a:tailEnd/>
          </a:ln>
          <a:effectLst/>
        </p:spPr>
      </p:pic>
      <p:sp>
        <p:nvSpPr>
          <p:cNvPr id="391183" name="Text Box 15"/>
          <p:cNvSpPr txBox="1">
            <a:spLocks noChangeArrowheads="1"/>
          </p:cNvSpPr>
          <p:nvPr/>
        </p:nvSpPr>
        <p:spPr bwMode="auto">
          <a:xfrm>
            <a:off x="431800" y="1580282"/>
            <a:ext cx="7081838" cy="336550"/>
          </a:xfrm>
          <a:prstGeom prst="rect">
            <a:avLst/>
          </a:prstGeom>
          <a:noFill/>
          <a:ln w="9525">
            <a:noFill/>
            <a:miter lim="800000"/>
            <a:headEnd/>
            <a:tailEnd/>
          </a:ln>
          <a:effectLst/>
        </p:spPr>
        <p:txBody>
          <a:bodyPr wrap="none">
            <a:spAutoFit/>
          </a:bodyPr>
          <a:lstStyle/>
          <a:p>
            <a:pPr>
              <a:spcBef>
                <a:spcPct val="0"/>
              </a:spcBef>
            </a:pPr>
            <a:r>
              <a:rPr lang="en-AU" sz="1600"/>
              <a:t>Chemical similarity of LN and AN elements makes their separation non-trivial</a:t>
            </a:r>
            <a:endParaRPr lang="en-US" sz="1600"/>
          </a:p>
        </p:txBody>
      </p:sp>
      <p:grpSp>
        <p:nvGrpSpPr>
          <p:cNvPr id="5" name="Group 16"/>
          <p:cNvGrpSpPr>
            <a:grpSpLocks noChangeAspect="1"/>
          </p:cNvGrpSpPr>
          <p:nvPr/>
        </p:nvGrpSpPr>
        <p:grpSpPr bwMode="auto">
          <a:xfrm>
            <a:off x="5856288" y="3724275"/>
            <a:ext cx="2390775" cy="2865438"/>
            <a:chOff x="3486" y="2586"/>
            <a:chExt cx="1206" cy="1446"/>
          </a:xfrm>
        </p:grpSpPr>
        <p:pic>
          <p:nvPicPr>
            <p:cNvPr id="391185" name="Picture 17"/>
            <p:cNvPicPr>
              <a:picLocks noChangeAspect="1" noChangeArrowheads="1"/>
            </p:cNvPicPr>
            <p:nvPr/>
          </p:nvPicPr>
          <p:blipFill>
            <a:blip r:embed="rId6" cstate="print"/>
            <a:srcRect/>
            <a:stretch>
              <a:fillRect/>
            </a:stretch>
          </p:blipFill>
          <p:spPr bwMode="auto">
            <a:xfrm>
              <a:off x="3486" y="3375"/>
              <a:ext cx="1206" cy="657"/>
            </a:xfrm>
            <a:prstGeom prst="rect">
              <a:avLst/>
            </a:prstGeom>
            <a:noFill/>
            <a:ln w="19050" algn="ctr">
              <a:solidFill>
                <a:srgbClr val="339966"/>
              </a:solidFill>
              <a:miter lim="800000"/>
              <a:headEnd/>
              <a:tailEnd/>
            </a:ln>
            <a:effectLst/>
          </p:spPr>
        </p:pic>
        <p:pic>
          <p:nvPicPr>
            <p:cNvPr id="391186" name="Picture 18"/>
            <p:cNvPicPr>
              <a:picLocks noChangeAspect="1" noChangeArrowheads="1"/>
            </p:cNvPicPr>
            <p:nvPr/>
          </p:nvPicPr>
          <p:blipFill>
            <a:blip r:embed="rId7" cstate="print"/>
            <a:srcRect/>
            <a:stretch>
              <a:fillRect/>
            </a:stretch>
          </p:blipFill>
          <p:spPr bwMode="auto">
            <a:xfrm>
              <a:off x="3510" y="2586"/>
              <a:ext cx="1158" cy="715"/>
            </a:xfrm>
            <a:prstGeom prst="rect">
              <a:avLst/>
            </a:prstGeom>
            <a:noFill/>
            <a:ln w="19050" algn="ctr">
              <a:solidFill>
                <a:srgbClr val="339966"/>
              </a:solidFill>
              <a:miter lim="800000"/>
              <a:headEnd/>
              <a:tailEnd/>
            </a:ln>
            <a:effectLst/>
          </p:spPr>
        </p:pic>
      </p:grpSp>
      <p:pic>
        <p:nvPicPr>
          <p:cNvPr id="391187" name="Picture 19"/>
          <p:cNvPicPr>
            <a:picLocks noChangeAspect="1" noChangeArrowheads="1"/>
          </p:cNvPicPr>
          <p:nvPr/>
        </p:nvPicPr>
        <p:blipFill>
          <a:blip r:embed="rId8" cstate="print"/>
          <a:srcRect/>
          <a:stretch>
            <a:fillRect/>
          </a:stretch>
        </p:blipFill>
        <p:spPr bwMode="auto">
          <a:xfrm>
            <a:off x="1944688" y="3984625"/>
            <a:ext cx="3486150" cy="2486025"/>
          </a:xfrm>
          <a:prstGeom prst="rect">
            <a:avLst/>
          </a:prstGeom>
          <a:noFill/>
          <a:ln w="19050" algn="ctr">
            <a:solidFill>
              <a:srgbClr val="FF9900"/>
            </a:solidFill>
            <a:miter lim="800000"/>
            <a:headEnd/>
            <a:tailEnd/>
          </a:ln>
          <a:effectLst/>
        </p:spPr>
      </p:pic>
      <p:grpSp>
        <p:nvGrpSpPr>
          <p:cNvPr id="6" name="Group 20"/>
          <p:cNvGrpSpPr>
            <a:grpSpLocks/>
          </p:cNvGrpSpPr>
          <p:nvPr/>
        </p:nvGrpSpPr>
        <p:grpSpPr bwMode="auto">
          <a:xfrm>
            <a:off x="652463" y="2058988"/>
            <a:ext cx="6953250" cy="1633537"/>
            <a:chOff x="411" y="1297"/>
            <a:chExt cx="4380" cy="1029"/>
          </a:xfrm>
        </p:grpSpPr>
        <p:grpSp>
          <p:nvGrpSpPr>
            <p:cNvPr id="7" name="Group 21"/>
            <p:cNvGrpSpPr>
              <a:grpSpLocks noChangeAspect="1"/>
            </p:cNvGrpSpPr>
            <p:nvPr/>
          </p:nvGrpSpPr>
          <p:grpSpPr bwMode="auto">
            <a:xfrm>
              <a:off x="484" y="1730"/>
              <a:ext cx="542" cy="499"/>
              <a:chOff x="750" y="1848"/>
              <a:chExt cx="660" cy="608"/>
            </a:xfrm>
          </p:grpSpPr>
          <p:sp>
            <p:nvSpPr>
              <p:cNvPr id="391190" name="Line 22"/>
              <p:cNvSpPr>
                <a:spLocks noChangeAspect="1" noChangeShapeType="1"/>
              </p:cNvSpPr>
              <p:nvPr/>
            </p:nvSpPr>
            <p:spPr bwMode="auto">
              <a:xfrm>
                <a:off x="1098" y="1848"/>
                <a:ext cx="0" cy="594"/>
              </a:xfrm>
              <a:prstGeom prst="line">
                <a:avLst/>
              </a:prstGeom>
              <a:noFill/>
              <a:ln w="19050">
                <a:solidFill>
                  <a:schemeClr val="tx1"/>
                </a:solidFill>
                <a:round/>
                <a:headEnd/>
                <a:tailEnd type="triangle" w="med" len="med"/>
              </a:ln>
              <a:effectLst/>
            </p:spPr>
            <p:txBody>
              <a:bodyPr/>
              <a:lstStyle/>
              <a:p>
                <a:endParaRPr lang="en-US"/>
              </a:p>
            </p:txBody>
          </p:sp>
          <p:sp>
            <p:nvSpPr>
              <p:cNvPr id="391191" name="Line 23"/>
              <p:cNvSpPr>
                <a:spLocks noChangeAspect="1" noChangeShapeType="1"/>
              </p:cNvSpPr>
              <p:nvPr/>
            </p:nvSpPr>
            <p:spPr bwMode="auto">
              <a:xfrm flipV="1">
                <a:off x="756" y="2250"/>
                <a:ext cx="654" cy="0"/>
              </a:xfrm>
              <a:prstGeom prst="line">
                <a:avLst/>
              </a:prstGeom>
              <a:noFill/>
              <a:ln w="19050">
                <a:solidFill>
                  <a:schemeClr val="tx1"/>
                </a:solidFill>
                <a:round/>
                <a:headEnd/>
                <a:tailEnd/>
              </a:ln>
              <a:effectLst/>
            </p:spPr>
            <p:txBody>
              <a:bodyPr/>
              <a:lstStyle/>
              <a:p>
                <a:endParaRPr lang="en-US"/>
              </a:p>
            </p:txBody>
          </p:sp>
          <p:sp>
            <p:nvSpPr>
              <p:cNvPr id="391192" name="Line 24"/>
              <p:cNvSpPr>
                <a:spLocks noChangeAspect="1" noChangeShapeType="1"/>
              </p:cNvSpPr>
              <p:nvPr/>
            </p:nvSpPr>
            <p:spPr bwMode="auto">
              <a:xfrm>
                <a:off x="750" y="2244"/>
                <a:ext cx="0" cy="210"/>
              </a:xfrm>
              <a:prstGeom prst="line">
                <a:avLst/>
              </a:prstGeom>
              <a:noFill/>
              <a:ln w="19050">
                <a:solidFill>
                  <a:schemeClr val="tx1"/>
                </a:solidFill>
                <a:round/>
                <a:headEnd/>
                <a:tailEnd type="triangle" w="med" len="med"/>
              </a:ln>
              <a:effectLst/>
            </p:spPr>
            <p:txBody>
              <a:bodyPr/>
              <a:lstStyle/>
              <a:p>
                <a:endParaRPr lang="en-US"/>
              </a:p>
            </p:txBody>
          </p:sp>
          <p:sp>
            <p:nvSpPr>
              <p:cNvPr id="391193" name="Line 25"/>
              <p:cNvSpPr>
                <a:spLocks noChangeAspect="1" noChangeShapeType="1"/>
              </p:cNvSpPr>
              <p:nvPr/>
            </p:nvSpPr>
            <p:spPr bwMode="auto">
              <a:xfrm>
                <a:off x="1406" y="2246"/>
                <a:ext cx="0" cy="210"/>
              </a:xfrm>
              <a:prstGeom prst="line">
                <a:avLst/>
              </a:prstGeom>
              <a:noFill/>
              <a:ln w="19050">
                <a:solidFill>
                  <a:schemeClr val="tx1"/>
                </a:solidFill>
                <a:round/>
                <a:headEnd/>
                <a:tailEnd type="triangle" w="med" len="med"/>
              </a:ln>
              <a:effectLst/>
            </p:spPr>
            <p:txBody>
              <a:bodyPr/>
              <a:lstStyle/>
              <a:p>
                <a:endParaRPr lang="en-US"/>
              </a:p>
            </p:txBody>
          </p:sp>
        </p:grpSp>
        <p:grpSp>
          <p:nvGrpSpPr>
            <p:cNvPr id="8" name="Group 26"/>
            <p:cNvGrpSpPr>
              <a:grpSpLocks noChangeAspect="1"/>
            </p:cNvGrpSpPr>
            <p:nvPr/>
          </p:nvGrpSpPr>
          <p:grpSpPr bwMode="auto">
            <a:xfrm>
              <a:off x="1895" y="1741"/>
              <a:ext cx="334" cy="468"/>
              <a:chOff x="2584" y="1864"/>
              <a:chExt cx="426" cy="594"/>
            </a:xfrm>
          </p:grpSpPr>
          <p:sp>
            <p:nvSpPr>
              <p:cNvPr id="391195" name="Line 27"/>
              <p:cNvSpPr>
                <a:spLocks noChangeAspect="1" noChangeShapeType="1"/>
              </p:cNvSpPr>
              <p:nvPr/>
            </p:nvSpPr>
            <p:spPr bwMode="auto">
              <a:xfrm>
                <a:off x="2584" y="1864"/>
                <a:ext cx="0" cy="594"/>
              </a:xfrm>
              <a:prstGeom prst="line">
                <a:avLst/>
              </a:prstGeom>
              <a:noFill/>
              <a:ln w="19050">
                <a:solidFill>
                  <a:schemeClr val="tx1"/>
                </a:solidFill>
                <a:round/>
                <a:headEnd/>
                <a:tailEnd type="triangle" w="med" len="med"/>
              </a:ln>
              <a:effectLst/>
            </p:spPr>
            <p:txBody>
              <a:bodyPr/>
              <a:lstStyle/>
              <a:p>
                <a:endParaRPr lang="en-US"/>
              </a:p>
            </p:txBody>
          </p:sp>
          <p:sp>
            <p:nvSpPr>
              <p:cNvPr id="391196" name="Line 28"/>
              <p:cNvSpPr>
                <a:spLocks noChangeAspect="1" noChangeShapeType="1"/>
              </p:cNvSpPr>
              <p:nvPr/>
            </p:nvSpPr>
            <p:spPr bwMode="auto">
              <a:xfrm flipV="1">
                <a:off x="2584" y="2458"/>
                <a:ext cx="426" cy="0"/>
              </a:xfrm>
              <a:prstGeom prst="line">
                <a:avLst/>
              </a:prstGeom>
              <a:noFill/>
              <a:ln w="19050">
                <a:solidFill>
                  <a:schemeClr val="tx1"/>
                </a:solidFill>
                <a:round/>
                <a:headEnd/>
                <a:tailEnd type="triangle" w="med" len="med"/>
              </a:ln>
              <a:effectLst/>
            </p:spPr>
            <p:txBody>
              <a:bodyPr/>
              <a:lstStyle/>
              <a:p>
                <a:endParaRPr lang="en-US"/>
              </a:p>
            </p:txBody>
          </p:sp>
        </p:grpSp>
        <p:grpSp>
          <p:nvGrpSpPr>
            <p:cNvPr id="9" name="Group 29"/>
            <p:cNvGrpSpPr>
              <a:grpSpLocks noChangeAspect="1"/>
            </p:cNvGrpSpPr>
            <p:nvPr/>
          </p:nvGrpSpPr>
          <p:grpSpPr bwMode="auto">
            <a:xfrm>
              <a:off x="2700" y="1751"/>
              <a:ext cx="338" cy="471"/>
              <a:chOff x="3698" y="1868"/>
              <a:chExt cx="426" cy="594"/>
            </a:xfrm>
          </p:grpSpPr>
          <p:sp>
            <p:nvSpPr>
              <p:cNvPr id="391198" name="Line 30"/>
              <p:cNvSpPr>
                <a:spLocks noChangeAspect="1" noChangeShapeType="1"/>
              </p:cNvSpPr>
              <p:nvPr/>
            </p:nvSpPr>
            <p:spPr bwMode="auto">
              <a:xfrm>
                <a:off x="4124" y="1868"/>
                <a:ext cx="0" cy="594"/>
              </a:xfrm>
              <a:prstGeom prst="line">
                <a:avLst/>
              </a:prstGeom>
              <a:noFill/>
              <a:ln w="19050">
                <a:solidFill>
                  <a:schemeClr val="tx1"/>
                </a:solidFill>
                <a:round/>
                <a:headEnd/>
                <a:tailEnd type="triangle" w="med" len="med"/>
              </a:ln>
              <a:effectLst/>
            </p:spPr>
            <p:txBody>
              <a:bodyPr/>
              <a:lstStyle/>
              <a:p>
                <a:endParaRPr lang="en-US"/>
              </a:p>
            </p:txBody>
          </p:sp>
          <p:sp>
            <p:nvSpPr>
              <p:cNvPr id="391199" name="Line 31"/>
              <p:cNvSpPr>
                <a:spLocks noChangeAspect="1" noChangeShapeType="1"/>
              </p:cNvSpPr>
              <p:nvPr/>
            </p:nvSpPr>
            <p:spPr bwMode="auto">
              <a:xfrm flipV="1">
                <a:off x="3698" y="2456"/>
                <a:ext cx="426" cy="0"/>
              </a:xfrm>
              <a:prstGeom prst="line">
                <a:avLst/>
              </a:prstGeom>
              <a:noFill/>
              <a:ln w="19050">
                <a:solidFill>
                  <a:schemeClr val="tx1"/>
                </a:solidFill>
                <a:round/>
                <a:headEnd type="triangle" w="med" len="med"/>
                <a:tailEnd/>
              </a:ln>
              <a:effectLst/>
            </p:spPr>
            <p:txBody>
              <a:bodyPr/>
              <a:lstStyle/>
              <a:p>
                <a:endParaRPr lang="en-US"/>
              </a:p>
            </p:txBody>
          </p:sp>
        </p:grpSp>
        <p:sp>
          <p:nvSpPr>
            <p:cNvPr id="391200" name="Text Box 32"/>
            <p:cNvSpPr txBox="1">
              <a:spLocks noChangeAspect="1" noChangeArrowheads="1"/>
            </p:cNvSpPr>
            <p:nvPr/>
          </p:nvSpPr>
          <p:spPr bwMode="auto">
            <a:xfrm>
              <a:off x="2261" y="2106"/>
              <a:ext cx="443" cy="212"/>
            </a:xfrm>
            <a:prstGeom prst="rect">
              <a:avLst/>
            </a:prstGeom>
            <a:noFill/>
            <a:ln w="9525">
              <a:noFill/>
              <a:miter lim="800000"/>
              <a:headEnd/>
              <a:tailEnd/>
            </a:ln>
            <a:effectLst/>
          </p:spPr>
          <p:txBody>
            <a:bodyPr wrap="none">
              <a:spAutoFit/>
            </a:bodyPr>
            <a:lstStyle/>
            <a:p>
              <a:pPr eaLnBrk="1" hangingPunct="1">
                <a:spcBef>
                  <a:spcPct val="0"/>
                </a:spcBef>
              </a:pPr>
              <a:r>
                <a:rPr lang="en-AU" sz="1600">
                  <a:solidFill>
                    <a:schemeClr val="tx1"/>
                  </a:solidFill>
                </a:rPr>
                <a:t>Glass</a:t>
              </a:r>
              <a:endParaRPr lang="en-US" sz="1600">
                <a:solidFill>
                  <a:schemeClr val="tx1"/>
                </a:solidFill>
              </a:endParaRPr>
            </a:p>
          </p:txBody>
        </p:sp>
        <p:sp>
          <p:nvSpPr>
            <p:cNvPr id="391201" name="Text Box 33"/>
            <p:cNvSpPr txBox="1">
              <a:spLocks noChangeAspect="1" noChangeArrowheads="1"/>
            </p:cNvSpPr>
            <p:nvPr/>
          </p:nvSpPr>
          <p:spPr bwMode="auto">
            <a:xfrm>
              <a:off x="2213" y="1297"/>
              <a:ext cx="579" cy="212"/>
            </a:xfrm>
            <a:prstGeom prst="rect">
              <a:avLst/>
            </a:prstGeom>
            <a:noFill/>
            <a:ln w="9525">
              <a:noFill/>
              <a:miter lim="800000"/>
              <a:headEnd/>
              <a:tailEnd/>
            </a:ln>
            <a:effectLst/>
          </p:spPr>
          <p:txBody>
            <a:bodyPr wrap="none">
              <a:spAutoFit/>
            </a:bodyPr>
            <a:lstStyle/>
            <a:p>
              <a:pPr eaLnBrk="1" hangingPunct="1">
                <a:spcBef>
                  <a:spcPct val="0"/>
                </a:spcBef>
              </a:pPr>
              <a:r>
                <a:rPr lang="en-AU" sz="1600">
                  <a:solidFill>
                    <a:srgbClr val="FF3300"/>
                  </a:solidFill>
                </a:rPr>
                <a:t>Am, Cm</a:t>
              </a:r>
              <a:endParaRPr lang="en-US" sz="1600">
                <a:solidFill>
                  <a:srgbClr val="FF3300"/>
                </a:solidFill>
              </a:endParaRPr>
            </a:p>
          </p:txBody>
        </p:sp>
        <p:sp>
          <p:nvSpPr>
            <p:cNvPr id="391202" name="Text Box 34"/>
            <p:cNvSpPr txBox="1">
              <a:spLocks noChangeAspect="1" noChangeArrowheads="1"/>
            </p:cNvSpPr>
            <p:nvPr/>
          </p:nvSpPr>
          <p:spPr bwMode="auto">
            <a:xfrm>
              <a:off x="2343" y="1635"/>
              <a:ext cx="279" cy="212"/>
            </a:xfrm>
            <a:prstGeom prst="rect">
              <a:avLst/>
            </a:prstGeom>
            <a:noFill/>
            <a:ln w="9525">
              <a:noFill/>
              <a:miter lim="800000"/>
              <a:headEnd/>
              <a:tailEnd/>
            </a:ln>
            <a:effectLst/>
          </p:spPr>
          <p:txBody>
            <a:bodyPr wrap="none">
              <a:spAutoFit/>
            </a:bodyPr>
            <a:lstStyle/>
            <a:p>
              <a:pPr eaLnBrk="1" hangingPunct="1">
                <a:spcBef>
                  <a:spcPct val="0"/>
                </a:spcBef>
              </a:pPr>
              <a:r>
                <a:rPr lang="en-AU" sz="1600"/>
                <a:t>LN</a:t>
              </a:r>
              <a:endParaRPr lang="en-US" sz="1600"/>
            </a:p>
          </p:txBody>
        </p:sp>
        <p:sp>
          <p:nvSpPr>
            <p:cNvPr id="391203" name="Text Box 35"/>
            <p:cNvSpPr txBox="1">
              <a:spLocks noChangeAspect="1" noChangeArrowheads="1"/>
            </p:cNvSpPr>
            <p:nvPr/>
          </p:nvSpPr>
          <p:spPr bwMode="auto">
            <a:xfrm>
              <a:off x="3312" y="1304"/>
              <a:ext cx="579" cy="212"/>
            </a:xfrm>
            <a:prstGeom prst="rect">
              <a:avLst/>
            </a:prstGeom>
            <a:noFill/>
            <a:ln w="9525">
              <a:noFill/>
              <a:miter lim="800000"/>
              <a:headEnd/>
              <a:tailEnd/>
            </a:ln>
            <a:effectLst/>
          </p:spPr>
          <p:txBody>
            <a:bodyPr wrap="none">
              <a:spAutoFit/>
            </a:bodyPr>
            <a:lstStyle/>
            <a:p>
              <a:pPr eaLnBrk="1" hangingPunct="1">
                <a:spcBef>
                  <a:spcPct val="0"/>
                </a:spcBef>
              </a:pPr>
              <a:r>
                <a:rPr lang="en-AU" sz="1600">
                  <a:solidFill>
                    <a:srgbClr val="FF3300"/>
                  </a:solidFill>
                </a:rPr>
                <a:t>Am, Cm</a:t>
              </a:r>
              <a:endParaRPr lang="en-US" sz="1600">
                <a:solidFill>
                  <a:srgbClr val="FF3300"/>
                </a:solidFill>
              </a:endParaRPr>
            </a:p>
          </p:txBody>
        </p:sp>
        <p:sp>
          <p:nvSpPr>
            <p:cNvPr id="391204" name="Text Box 36"/>
            <p:cNvSpPr txBox="1">
              <a:spLocks noChangeAspect="1" noChangeArrowheads="1"/>
            </p:cNvSpPr>
            <p:nvPr/>
          </p:nvSpPr>
          <p:spPr bwMode="auto">
            <a:xfrm>
              <a:off x="1883" y="1769"/>
              <a:ext cx="556" cy="368"/>
            </a:xfrm>
            <a:prstGeom prst="rect">
              <a:avLst/>
            </a:prstGeom>
            <a:noFill/>
            <a:ln w="9525">
              <a:noFill/>
              <a:miter lim="800000"/>
              <a:headEnd/>
              <a:tailEnd/>
            </a:ln>
            <a:effectLst/>
          </p:spPr>
          <p:txBody>
            <a:bodyPr wrap="none">
              <a:spAutoFit/>
            </a:bodyPr>
            <a:lstStyle/>
            <a:p>
              <a:pPr eaLnBrk="1" hangingPunct="1">
                <a:spcBef>
                  <a:spcPct val="0"/>
                </a:spcBef>
              </a:pPr>
              <a:r>
                <a:rPr lang="en-AU" sz="1600" dirty="0">
                  <a:solidFill>
                    <a:schemeClr val="tx1"/>
                  </a:solidFill>
                </a:rPr>
                <a:t>FPs</a:t>
              </a:r>
            </a:p>
            <a:p>
              <a:pPr eaLnBrk="1" hangingPunct="1">
                <a:spcBef>
                  <a:spcPct val="0"/>
                </a:spcBef>
              </a:pPr>
              <a:r>
                <a:rPr lang="en-AU" sz="1600" dirty="0" err="1">
                  <a:solidFill>
                    <a:schemeClr val="tx1">
                      <a:lumMod val="50000"/>
                      <a:lumOff val="50000"/>
                    </a:schemeClr>
                  </a:solidFill>
                </a:rPr>
                <a:t>Cs,Sr,I,Tc</a:t>
              </a:r>
              <a:endParaRPr lang="en-US" sz="1600" dirty="0">
                <a:solidFill>
                  <a:schemeClr val="tx1">
                    <a:lumMod val="50000"/>
                    <a:lumOff val="50000"/>
                  </a:schemeClr>
                </a:solidFill>
              </a:endParaRPr>
            </a:p>
          </p:txBody>
        </p:sp>
        <p:sp>
          <p:nvSpPr>
            <p:cNvPr id="391205" name="Text Box 37"/>
            <p:cNvSpPr txBox="1">
              <a:spLocks noChangeAspect="1" noChangeArrowheads="1"/>
            </p:cNvSpPr>
            <p:nvPr/>
          </p:nvSpPr>
          <p:spPr bwMode="auto">
            <a:xfrm>
              <a:off x="2789" y="1830"/>
              <a:ext cx="279" cy="212"/>
            </a:xfrm>
            <a:prstGeom prst="rect">
              <a:avLst/>
            </a:prstGeom>
            <a:noFill/>
            <a:ln w="9525">
              <a:noFill/>
              <a:miter lim="800000"/>
              <a:headEnd/>
              <a:tailEnd/>
            </a:ln>
            <a:effectLst/>
          </p:spPr>
          <p:txBody>
            <a:bodyPr wrap="none">
              <a:spAutoFit/>
            </a:bodyPr>
            <a:lstStyle/>
            <a:p>
              <a:pPr eaLnBrk="1" hangingPunct="1">
                <a:spcBef>
                  <a:spcPct val="0"/>
                </a:spcBef>
              </a:pPr>
              <a:r>
                <a:rPr lang="en-AU" sz="1600"/>
                <a:t>LN</a:t>
              </a:r>
              <a:endParaRPr lang="en-US" sz="1600"/>
            </a:p>
          </p:txBody>
        </p:sp>
        <p:grpSp>
          <p:nvGrpSpPr>
            <p:cNvPr id="10" name="Group 38"/>
            <p:cNvGrpSpPr>
              <a:grpSpLocks noChangeAspect="1"/>
            </p:cNvGrpSpPr>
            <p:nvPr/>
          </p:nvGrpSpPr>
          <p:grpSpPr bwMode="auto">
            <a:xfrm>
              <a:off x="3935" y="1756"/>
              <a:ext cx="328" cy="456"/>
              <a:chOff x="2584" y="1864"/>
              <a:chExt cx="426" cy="594"/>
            </a:xfrm>
          </p:grpSpPr>
          <p:sp>
            <p:nvSpPr>
              <p:cNvPr id="391207" name="Line 39"/>
              <p:cNvSpPr>
                <a:spLocks noChangeAspect="1" noChangeShapeType="1"/>
              </p:cNvSpPr>
              <p:nvPr/>
            </p:nvSpPr>
            <p:spPr bwMode="auto">
              <a:xfrm>
                <a:off x="2584" y="1864"/>
                <a:ext cx="0" cy="594"/>
              </a:xfrm>
              <a:prstGeom prst="line">
                <a:avLst/>
              </a:prstGeom>
              <a:noFill/>
              <a:ln w="19050">
                <a:solidFill>
                  <a:schemeClr val="tx1"/>
                </a:solidFill>
                <a:round/>
                <a:headEnd/>
                <a:tailEnd type="triangle" w="med" len="med"/>
              </a:ln>
              <a:effectLst/>
            </p:spPr>
            <p:txBody>
              <a:bodyPr/>
              <a:lstStyle/>
              <a:p>
                <a:endParaRPr lang="en-US"/>
              </a:p>
            </p:txBody>
          </p:sp>
          <p:sp>
            <p:nvSpPr>
              <p:cNvPr id="391208" name="Line 40"/>
              <p:cNvSpPr>
                <a:spLocks noChangeAspect="1" noChangeShapeType="1"/>
              </p:cNvSpPr>
              <p:nvPr/>
            </p:nvSpPr>
            <p:spPr bwMode="auto">
              <a:xfrm flipV="1">
                <a:off x="2584" y="2458"/>
                <a:ext cx="426" cy="0"/>
              </a:xfrm>
              <a:prstGeom prst="line">
                <a:avLst/>
              </a:prstGeom>
              <a:noFill/>
              <a:ln w="19050">
                <a:solidFill>
                  <a:schemeClr val="tx1"/>
                </a:solidFill>
                <a:round/>
                <a:headEnd/>
                <a:tailEnd type="triangle" w="med" len="med"/>
              </a:ln>
              <a:effectLst/>
            </p:spPr>
            <p:txBody>
              <a:bodyPr/>
              <a:lstStyle/>
              <a:p>
                <a:endParaRPr lang="en-US"/>
              </a:p>
            </p:txBody>
          </p:sp>
        </p:grpSp>
        <p:sp>
          <p:nvSpPr>
            <p:cNvPr id="391209" name="Text Box 41"/>
            <p:cNvSpPr txBox="1">
              <a:spLocks noChangeAspect="1" noChangeArrowheads="1"/>
            </p:cNvSpPr>
            <p:nvPr/>
          </p:nvSpPr>
          <p:spPr bwMode="auto">
            <a:xfrm>
              <a:off x="4264" y="2114"/>
              <a:ext cx="315" cy="212"/>
            </a:xfrm>
            <a:prstGeom prst="rect">
              <a:avLst/>
            </a:prstGeom>
            <a:noFill/>
            <a:ln w="9525">
              <a:noFill/>
              <a:miter lim="800000"/>
              <a:headEnd/>
              <a:tailEnd/>
            </a:ln>
            <a:effectLst/>
          </p:spPr>
          <p:txBody>
            <a:bodyPr wrap="none">
              <a:spAutoFit/>
            </a:bodyPr>
            <a:lstStyle/>
            <a:p>
              <a:pPr eaLnBrk="1" hangingPunct="1">
                <a:spcBef>
                  <a:spcPct val="0"/>
                </a:spcBef>
              </a:pPr>
              <a:r>
                <a:rPr lang="en-AU" sz="1600">
                  <a:solidFill>
                    <a:srgbClr val="FF3300"/>
                  </a:solidFill>
                </a:rPr>
                <a:t>Cm</a:t>
              </a:r>
              <a:endParaRPr lang="en-US" sz="1600">
                <a:solidFill>
                  <a:srgbClr val="FF3300"/>
                </a:solidFill>
              </a:endParaRPr>
            </a:p>
          </p:txBody>
        </p:sp>
        <p:sp>
          <p:nvSpPr>
            <p:cNvPr id="391210" name="Text Box 42"/>
            <p:cNvSpPr txBox="1">
              <a:spLocks noChangeAspect="1" noChangeArrowheads="1"/>
            </p:cNvSpPr>
            <p:nvPr/>
          </p:nvSpPr>
          <p:spPr bwMode="auto">
            <a:xfrm>
              <a:off x="4477" y="1342"/>
              <a:ext cx="308" cy="212"/>
            </a:xfrm>
            <a:prstGeom prst="rect">
              <a:avLst/>
            </a:prstGeom>
            <a:noFill/>
            <a:ln w="9525">
              <a:noFill/>
              <a:miter lim="800000"/>
              <a:headEnd/>
              <a:tailEnd/>
            </a:ln>
            <a:effectLst/>
          </p:spPr>
          <p:txBody>
            <a:bodyPr wrap="none">
              <a:spAutoFit/>
            </a:bodyPr>
            <a:lstStyle/>
            <a:p>
              <a:pPr eaLnBrk="1" hangingPunct="1">
                <a:spcBef>
                  <a:spcPct val="0"/>
                </a:spcBef>
              </a:pPr>
              <a:r>
                <a:rPr lang="en-AU" sz="1600">
                  <a:solidFill>
                    <a:srgbClr val="FF3300"/>
                  </a:solidFill>
                </a:rPr>
                <a:t>Am</a:t>
              </a:r>
              <a:endParaRPr lang="en-US" sz="1600">
                <a:solidFill>
                  <a:srgbClr val="FF3300"/>
                </a:solidFill>
              </a:endParaRPr>
            </a:p>
          </p:txBody>
        </p:sp>
        <p:grpSp>
          <p:nvGrpSpPr>
            <p:cNvPr id="11" name="Group 43"/>
            <p:cNvGrpSpPr>
              <a:grpSpLocks/>
            </p:cNvGrpSpPr>
            <p:nvPr/>
          </p:nvGrpSpPr>
          <p:grpSpPr bwMode="auto">
            <a:xfrm>
              <a:off x="411" y="1486"/>
              <a:ext cx="4380" cy="232"/>
              <a:chOff x="411" y="1486"/>
              <a:chExt cx="4380" cy="232"/>
            </a:xfrm>
          </p:grpSpPr>
          <p:grpSp>
            <p:nvGrpSpPr>
              <p:cNvPr id="12" name="Group 44"/>
              <p:cNvGrpSpPr>
                <a:grpSpLocks/>
              </p:cNvGrpSpPr>
              <p:nvPr/>
            </p:nvGrpSpPr>
            <p:grpSpPr bwMode="auto">
              <a:xfrm>
                <a:off x="411" y="1486"/>
                <a:ext cx="743" cy="232"/>
                <a:chOff x="411" y="1471"/>
                <a:chExt cx="743" cy="232"/>
              </a:xfrm>
            </p:grpSpPr>
            <p:sp>
              <p:nvSpPr>
                <p:cNvPr id="391213" name="AutoShape 45"/>
                <p:cNvSpPr>
                  <a:spLocks noChangeAspect="1" noChangeArrowheads="1"/>
                </p:cNvSpPr>
                <p:nvPr/>
              </p:nvSpPr>
              <p:spPr bwMode="auto">
                <a:xfrm>
                  <a:off x="411" y="1471"/>
                  <a:ext cx="743" cy="231"/>
                </a:xfrm>
                <a:prstGeom prst="roundRect">
                  <a:avLst>
                    <a:gd name="adj" fmla="val 16667"/>
                  </a:avLst>
                </a:prstGeom>
                <a:gradFill rotWithShape="1">
                  <a:gsLst>
                    <a:gs pos="0">
                      <a:srgbClr val="B2B2B2">
                        <a:gamma/>
                        <a:shade val="46275"/>
                        <a:invGamma/>
                      </a:srgbClr>
                    </a:gs>
                    <a:gs pos="100000">
                      <a:srgbClr val="B2B2B2"/>
                    </a:gs>
                  </a:gsLst>
                  <a:lin ang="5400000" scaled="1"/>
                </a:gradFill>
                <a:ln w="3175">
                  <a:solidFill>
                    <a:schemeClr val="tx1"/>
                  </a:solidFill>
                  <a:round/>
                  <a:headEnd/>
                  <a:tailEnd/>
                </a:ln>
                <a:effectLst/>
              </p:spPr>
              <p:txBody>
                <a:bodyPr wrap="none" anchor="ctr"/>
                <a:lstStyle/>
                <a:p>
                  <a:endParaRPr lang="en-US"/>
                </a:p>
              </p:txBody>
            </p:sp>
            <p:sp>
              <p:nvSpPr>
                <p:cNvPr id="391214" name="Text Box 46"/>
                <p:cNvSpPr txBox="1">
                  <a:spLocks noChangeAspect="1" noChangeArrowheads="1"/>
                </p:cNvSpPr>
                <p:nvPr/>
              </p:nvSpPr>
              <p:spPr bwMode="auto">
                <a:xfrm>
                  <a:off x="477" y="1472"/>
                  <a:ext cx="612" cy="231"/>
                </a:xfrm>
                <a:prstGeom prst="rect">
                  <a:avLst/>
                </a:prstGeom>
                <a:noFill/>
                <a:ln w="9525">
                  <a:noFill/>
                  <a:miter lim="800000"/>
                  <a:headEnd/>
                  <a:tailEnd/>
                </a:ln>
                <a:effectLst/>
              </p:spPr>
              <p:txBody>
                <a:bodyPr wrap="none">
                  <a:spAutoFit/>
                </a:bodyPr>
                <a:lstStyle/>
                <a:p>
                  <a:pPr eaLnBrk="1" hangingPunct="1">
                    <a:spcBef>
                      <a:spcPct val="0"/>
                    </a:spcBef>
                  </a:pPr>
                  <a:r>
                    <a:rPr lang="en-AU" sz="1800">
                      <a:solidFill>
                        <a:schemeClr val="tx1"/>
                      </a:solidFill>
                      <a:effectLst>
                        <a:outerShdw blurRad="38100" dist="38100" dir="2700000" algn="tl">
                          <a:srgbClr val="C0C0C0"/>
                        </a:outerShdw>
                      </a:effectLst>
                    </a:rPr>
                    <a:t>PUREX</a:t>
                  </a:r>
                  <a:endParaRPr lang="en-US" sz="1800">
                    <a:solidFill>
                      <a:schemeClr val="tx1"/>
                    </a:solidFill>
                    <a:effectLst>
                      <a:outerShdw blurRad="38100" dist="38100" dir="2700000" algn="tl">
                        <a:srgbClr val="C0C0C0"/>
                      </a:outerShdw>
                    </a:effectLst>
                  </a:endParaRPr>
                </a:p>
              </p:txBody>
            </p:sp>
          </p:grpSp>
          <p:grpSp>
            <p:nvGrpSpPr>
              <p:cNvPr id="13" name="Group 47"/>
              <p:cNvGrpSpPr>
                <a:grpSpLocks/>
              </p:cNvGrpSpPr>
              <p:nvPr/>
            </p:nvGrpSpPr>
            <p:grpSpPr bwMode="auto">
              <a:xfrm>
                <a:off x="1549" y="1486"/>
                <a:ext cx="743" cy="232"/>
                <a:chOff x="1549" y="1491"/>
                <a:chExt cx="743" cy="232"/>
              </a:xfrm>
            </p:grpSpPr>
            <p:sp>
              <p:nvSpPr>
                <p:cNvPr id="391216" name="AutoShape 48"/>
                <p:cNvSpPr>
                  <a:spLocks noChangeAspect="1" noChangeArrowheads="1"/>
                </p:cNvSpPr>
                <p:nvPr/>
              </p:nvSpPr>
              <p:spPr bwMode="auto">
                <a:xfrm>
                  <a:off x="1549" y="1491"/>
                  <a:ext cx="743" cy="231"/>
                </a:xfrm>
                <a:prstGeom prst="roundRect">
                  <a:avLst>
                    <a:gd name="adj" fmla="val 16667"/>
                  </a:avLst>
                </a:prstGeom>
                <a:gradFill rotWithShape="1">
                  <a:gsLst>
                    <a:gs pos="0">
                      <a:srgbClr val="FF9900">
                        <a:gamma/>
                        <a:shade val="46275"/>
                        <a:invGamma/>
                      </a:srgbClr>
                    </a:gs>
                    <a:gs pos="100000">
                      <a:srgbClr val="FF9900"/>
                    </a:gs>
                  </a:gsLst>
                  <a:lin ang="5400000" scaled="1"/>
                </a:gradFill>
                <a:ln w="3175">
                  <a:solidFill>
                    <a:schemeClr val="tx1"/>
                  </a:solidFill>
                  <a:round/>
                  <a:headEnd/>
                  <a:tailEnd/>
                </a:ln>
                <a:effectLst/>
              </p:spPr>
              <p:txBody>
                <a:bodyPr wrap="none" anchor="ctr"/>
                <a:lstStyle/>
                <a:p>
                  <a:endParaRPr lang="en-US"/>
                </a:p>
              </p:txBody>
            </p:sp>
            <p:sp>
              <p:nvSpPr>
                <p:cNvPr id="391217" name="Text Box 49"/>
                <p:cNvSpPr txBox="1">
                  <a:spLocks noChangeAspect="1" noChangeArrowheads="1"/>
                </p:cNvSpPr>
                <p:nvPr/>
              </p:nvSpPr>
              <p:spPr bwMode="auto">
                <a:xfrm>
                  <a:off x="1587" y="1492"/>
                  <a:ext cx="668" cy="231"/>
                </a:xfrm>
                <a:prstGeom prst="rect">
                  <a:avLst/>
                </a:prstGeom>
                <a:noFill/>
                <a:ln w="9525">
                  <a:noFill/>
                  <a:miter lim="800000"/>
                  <a:headEnd/>
                  <a:tailEnd/>
                </a:ln>
                <a:effectLst/>
              </p:spPr>
              <p:txBody>
                <a:bodyPr wrap="none">
                  <a:spAutoFit/>
                </a:bodyPr>
                <a:lstStyle/>
                <a:p>
                  <a:pPr eaLnBrk="1" hangingPunct="1">
                    <a:spcBef>
                      <a:spcPct val="0"/>
                    </a:spcBef>
                  </a:pPr>
                  <a:r>
                    <a:rPr lang="en-AU" sz="1800">
                      <a:solidFill>
                        <a:schemeClr val="tx1"/>
                      </a:solidFill>
                      <a:effectLst>
                        <a:outerShdw blurRad="38100" dist="38100" dir="2700000" algn="tl">
                          <a:srgbClr val="C0C0C0"/>
                        </a:outerShdw>
                      </a:effectLst>
                    </a:rPr>
                    <a:t>DIAMEX</a:t>
                  </a:r>
                  <a:endParaRPr lang="en-US" sz="1800">
                    <a:solidFill>
                      <a:schemeClr val="tx1"/>
                    </a:solidFill>
                    <a:effectLst>
                      <a:outerShdw blurRad="38100" dist="38100" dir="2700000" algn="tl">
                        <a:srgbClr val="C0C0C0"/>
                      </a:outerShdw>
                    </a:effectLst>
                  </a:endParaRPr>
                </a:p>
              </p:txBody>
            </p:sp>
          </p:grpSp>
          <p:grpSp>
            <p:nvGrpSpPr>
              <p:cNvPr id="14" name="Group 50"/>
              <p:cNvGrpSpPr>
                <a:grpSpLocks/>
              </p:cNvGrpSpPr>
              <p:nvPr/>
            </p:nvGrpSpPr>
            <p:grpSpPr bwMode="auto">
              <a:xfrm>
                <a:off x="2671" y="1486"/>
                <a:ext cx="743" cy="232"/>
                <a:chOff x="2671" y="1501"/>
                <a:chExt cx="743" cy="232"/>
              </a:xfrm>
            </p:grpSpPr>
            <p:sp>
              <p:nvSpPr>
                <p:cNvPr id="391219" name="AutoShape 51"/>
                <p:cNvSpPr>
                  <a:spLocks noChangeAspect="1" noChangeArrowheads="1"/>
                </p:cNvSpPr>
                <p:nvPr/>
              </p:nvSpPr>
              <p:spPr bwMode="auto">
                <a:xfrm>
                  <a:off x="2671" y="1501"/>
                  <a:ext cx="743" cy="231"/>
                </a:xfrm>
                <a:prstGeom prst="roundRect">
                  <a:avLst>
                    <a:gd name="adj" fmla="val 16667"/>
                  </a:avLst>
                </a:prstGeom>
                <a:gradFill rotWithShape="1">
                  <a:gsLst>
                    <a:gs pos="0">
                      <a:schemeClr val="accent1">
                        <a:gamma/>
                        <a:shade val="46275"/>
                        <a:invGamma/>
                      </a:schemeClr>
                    </a:gs>
                    <a:gs pos="100000">
                      <a:schemeClr val="accent1"/>
                    </a:gs>
                  </a:gsLst>
                  <a:lin ang="5400000" scaled="1"/>
                </a:gradFill>
                <a:ln w="3175">
                  <a:solidFill>
                    <a:schemeClr val="tx1"/>
                  </a:solidFill>
                  <a:round/>
                  <a:headEnd/>
                  <a:tailEnd/>
                </a:ln>
                <a:effectLst/>
              </p:spPr>
              <p:txBody>
                <a:bodyPr wrap="none" anchor="ctr"/>
                <a:lstStyle/>
                <a:p>
                  <a:endParaRPr lang="en-US"/>
                </a:p>
              </p:txBody>
            </p:sp>
            <p:sp>
              <p:nvSpPr>
                <p:cNvPr id="391220" name="Text Box 52"/>
                <p:cNvSpPr txBox="1">
                  <a:spLocks noChangeAspect="1" noChangeArrowheads="1"/>
                </p:cNvSpPr>
                <p:nvPr/>
              </p:nvSpPr>
              <p:spPr bwMode="auto">
                <a:xfrm>
                  <a:off x="2741" y="1502"/>
                  <a:ext cx="604" cy="231"/>
                </a:xfrm>
                <a:prstGeom prst="rect">
                  <a:avLst/>
                </a:prstGeom>
                <a:noFill/>
                <a:ln w="9525">
                  <a:noFill/>
                  <a:miter lim="800000"/>
                  <a:headEnd/>
                  <a:tailEnd/>
                </a:ln>
                <a:effectLst/>
              </p:spPr>
              <p:txBody>
                <a:bodyPr wrap="none">
                  <a:spAutoFit/>
                </a:bodyPr>
                <a:lstStyle/>
                <a:p>
                  <a:pPr eaLnBrk="1" hangingPunct="1">
                    <a:spcBef>
                      <a:spcPct val="0"/>
                    </a:spcBef>
                  </a:pPr>
                  <a:r>
                    <a:rPr lang="en-AU" sz="1800">
                      <a:solidFill>
                        <a:schemeClr val="tx1"/>
                      </a:solidFill>
                      <a:effectLst>
                        <a:outerShdw blurRad="38100" dist="38100" dir="2700000" algn="tl">
                          <a:srgbClr val="C0C0C0"/>
                        </a:outerShdw>
                      </a:effectLst>
                    </a:rPr>
                    <a:t>SANEX</a:t>
                  </a:r>
                  <a:endParaRPr lang="en-US" sz="1800">
                    <a:solidFill>
                      <a:schemeClr val="tx1"/>
                    </a:solidFill>
                    <a:effectLst>
                      <a:outerShdw blurRad="38100" dist="38100" dir="2700000" algn="tl">
                        <a:srgbClr val="C0C0C0"/>
                      </a:outerShdw>
                    </a:effectLst>
                  </a:endParaRPr>
                </a:p>
              </p:txBody>
            </p:sp>
          </p:grpSp>
          <p:sp>
            <p:nvSpPr>
              <p:cNvPr id="391221" name="Line 53"/>
              <p:cNvSpPr>
                <a:spLocks noChangeAspect="1" noChangeShapeType="1"/>
              </p:cNvSpPr>
              <p:nvPr/>
            </p:nvSpPr>
            <p:spPr bwMode="auto">
              <a:xfrm flipV="1">
                <a:off x="1175" y="1602"/>
                <a:ext cx="349" cy="0"/>
              </a:xfrm>
              <a:prstGeom prst="line">
                <a:avLst/>
              </a:prstGeom>
              <a:noFill/>
              <a:ln w="19050">
                <a:solidFill>
                  <a:schemeClr val="tx1"/>
                </a:solidFill>
                <a:round/>
                <a:headEnd/>
                <a:tailEnd type="triangle" w="med" len="med"/>
              </a:ln>
              <a:effectLst/>
            </p:spPr>
            <p:txBody>
              <a:bodyPr/>
              <a:lstStyle/>
              <a:p>
                <a:endParaRPr lang="en-US"/>
              </a:p>
            </p:txBody>
          </p:sp>
          <p:sp>
            <p:nvSpPr>
              <p:cNvPr id="391222" name="Line 54"/>
              <p:cNvSpPr>
                <a:spLocks noChangeAspect="1" noChangeShapeType="1"/>
              </p:cNvSpPr>
              <p:nvPr/>
            </p:nvSpPr>
            <p:spPr bwMode="auto">
              <a:xfrm flipV="1">
                <a:off x="2314" y="1602"/>
                <a:ext cx="350" cy="0"/>
              </a:xfrm>
              <a:prstGeom prst="line">
                <a:avLst/>
              </a:prstGeom>
              <a:noFill/>
              <a:ln w="19050">
                <a:solidFill>
                  <a:schemeClr val="tx1"/>
                </a:solidFill>
                <a:round/>
                <a:headEnd/>
                <a:tailEnd type="triangle" w="med" len="med"/>
              </a:ln>
              <a:effectLst/>
            </p:spPr>
            <p:txBody>
              <a:bodyPr/>
              <a:lstStyle/>
              <a:p>
                <a:endParaRPr lang="en-US"/>
              </a:p>
            </p:txBody>
          </p:sp>
          <p:sp>
            <p:nvSpPr>
              <p:cNvPr id="391223" name="Line 55"/>
              <p:cNvSpPr>
                <a:spLocks noChangeAspect="1" noChangeShapeType="1"/>
              </p:cNvSpPr>
              <p:nvPr/>
            </p:nvSpPr>
            <p:spPr bwMode="auto">
              <a:xfrm flipV="1">
                <a:off x="3435" y="1602"/>
                <a:ext cx="283" cy="0"/>
              </a:xfrm>
              <a:prstGeom prst="line">
                <a:avLst/>
              </a:prstGeom>
              <a:noFill/>
              <a:ln w="19050">
                <a:solidFill>
                  <a:schemeClr val="tx1"/>
                </a:solidFill>
                <a:round/>
                <a:headEnd/>
                <a:tailEnd type="triangle" w="med" len="med"/>
              </a:ln>
              <a:effectLst/>
            </p:spPr>
            <p:txBody>
              <a:bodyPr/>
              <a:lstStyle/>
              <a:p>
                <a:endParaRPr lang="en-US"/>
              </a:p>
            </p:txBody>
          </p:sp>
          <p:sp>
            <p:nvSpPr>
              <p:cNvPr id="391224" name="Line 56"/>
              <p:cNvSpPr>
                <a:spLocks noChangeAspect="1" noChangeShapeType="1"/>
              </p:cNvSpPr>
              <p:nvPr/>
            </p:nvSpPr>
            <p:spPr bwMode="auto">
              <a:xfrm flipV="1">
                <a:off x="4499" y="1602"/>
                <a:ext cx="292" cy="0"/>
              </a:xfrm>
              <a:prstGeom prst="line">
                <a:avLst/>
              </a:prstGeom>
              <a:noFill/>
              <a:ln w="19050">
                <a:solidFill>
                  <a:schemeClr val="tx1"/>
                </a:solidFill>
                <a:round/>
                <a:headEnd/>
                <a:tailEnd type="triangle" w="med" len="med"/>
              </a:ln>
              <a:effectLst/>
            </p:spPr>
            <p:txBody>
              <a:bodyPr/>
              <a:lstStyle/>
              <a:p>
                <a:endParaRPr lang="en-US"/>
              </a:p>
            </p:txBody>
          </p:sp>
          <p:grpSp>
            <p:nvGrpSpPr>
              <p:cNvPr id="15" name="Group 57"/>
              <p:cNvGrpSpPr>
                <a:grpSpLocks/>
              </p:cNvGrpSpPr>
              <p:nvPr/>
            </p:nvGrpSpPr>
            <p:grpSpPr bwMode="auto">
              <a:xfrm>
                <a:off x="3731" y="1486"/>
                <a:ext cx="743" cy="232"/>
                <a:chOff x="1549" y="1491"/>
                <a:chExt cx="743" cy="232"/>
              </a:xfrm>
            </p:grpSpPr>
            <p:sp>
              <p:nvSpPr>
                <p:cNvPr id="391226" name="AutoShape 58"/>
                <p:cNvSpPr>
                  <a:spLocks noChangeAspect="1" noChangeArrowheads="1"/>
                </p:cNvSpPr>
                <p:nvPr/>
              </p:nvSpPr>
              <p:spPr bwMode="auto">
                <a:xfrm>
                  <a:off x="1549" y="1491"/>
                  <a:ext cx="743" cy="231"/>
                </a:xfrm>
                <a:prstGeom prst="roundRect">
                  <a:avLst>
                    <a:gd name="adj" fmla="val 16667"/>
                  </a:avLst>
                </a:prstGeom>
                <a:gradFill rotWithShape="1">
                  <a:gsLst>
                    <a:gs pos="0">
                      <a:srgbClr val="FF9900">
                        <a:gamma/>
                        <a:shade val="46275"/>
                        <a:invGamma/>
                      </a:srgbClr>
                    </a:gs>
                    <a:gs pos="100000">
                      <a:srgbClr val="FF9900"/>
                    </a:gs>
                  </a:gsLst>
                  <a:lin ang="5400000" scaled="1"/>
                </a:gradFill>
                <a:ln w="3175">
                  <a:solidFill>
                    <a:schemeClr val="tx1"/>
                  </a:solidFill>
                  <a:round/>
                  <a:headEnd/>
                  <a:tailEnd/>
                </a:ln>
                <a:effectLst/>
              </p:spPr>
              <p:txBody>
                <a:bodyPr wrap="none" anchor="ctr"/>
                <a:lstStyle/>
                <a:p>
                  <a:endParaRPr lang="en-US"/>
                </a:p>
              </p:txBody>
            </p:sp>
            <p:sp>
              <p:nvSpPr>
                <p:cNvPr id="391227" name="Text Box 59"/>
                <p:cNvSpPr txBox="1">
                  <a:spLocks noChangeAspect="1" noChangeArrowheads="1"/>
                </p:cNvSpPr>
                <p:nvPr/>
              </p:nvSpPr>
              <p:spPr bwMode="auto">
                <a:xfrm>
                  <a:off x="1587" y="1492"/>
                  <a:ext cx="668" cy="231"/>
                </a:xfrm>
                <a:prstGeom prst="rect">
                  <a:avLst/>
                </a:prstGeom>
                <a:noFill/>
                <a:ln w="9525">
                  <a:noFill/>
                  <a:miter lim="800000"/>
                  <a:headEnd/>
                  <a:tailEnd/>
                </a:ln>
                <a:effectLst/>
              </p:spPr>
              <p:txBody>
                <a:bodyPr wrap="none">
                  <a:spAutoFit/>
                </a:bodyPr>
                <a:lstStyle/>
                <a:p>
                  <a:pPr eaLnBrk="1" hangingPunct="1">
                    <a:spcBef>
                      <a:spcPct val="0"/>
                    </a:spcBef>
                  </a:pPr>
                  <a:r>
                    <a:rPr lang="en-AU" sz="1800">
                      <a:solidFill>
                        <a:schemeClr val="tx1"/>
                      </a:solidFill>
                      <a:effectLst>
                        <a:outerShdw blurRad="38100" dist="38100" dir="2700000" algn="tl">
                          <a:srgbClr val="C0C0C0"/>
                        </a:outerShdw>
                      </a:effectLst>
                    </a:rPr>
                    <a:t>DIAMEX</a:t>
                  </a:r>
                  <a:endParaRPr lang="en-US" sz="1800">
                    <a:solidFill>
                      <a:schemeClr val="tx1"/>
                    </a:solidFill>
                    <a:effectLst>
                      <a:outerShdw blurRad="38100" dist="38100" dir="2700000" algn="tl">
                        <a:srgbClr val="C0C0C0"/>
                      </a:outerShdw>
                    </a:effectLst>
                  </a:endParaRPr>
                </a:p>
              </p:txBody>
            </p:sp>
          </p:grpSp>
        </p:grpSp>
      </p:grpSp>
      <p:sp>
        <p:nvSpPr>
          <p:cNvPr id="16" name="Footer Placeholder 15"/>
          <p:cNvSpPr>
            <a:spLocks noGrp="1"/>
          </p:cNvSpPr>
          <p:nvPr>
            <p:ph type="ftr" sz="quarter" idx="11"/>
          </p:nvPr>
        </p:nvSpPr>
        <p:spPr/>
        <p:txBody>
          <a:bodyPr/>
          <a:lstStyle/>
          <a:p>
            <a:r>
              <a:rPr lang="en-US" smtClean="0"/>
              <a:t>Luca - MRS 2017</a:t>
            </a:r>
            <a:endParaRPr lang="en-US"/>
          </a:p>
        </p:txBody>
      </p:sp>
      <p:sp>
        <p:nvSpPr>
          <p:cNvPr id="17" name="Slide Number Placeholder 16"/>
          <p:cNvSpPr>
            <a:spLocks noGrp="1"/>
          </p:cNvSpPr>
          <p:nvPr>
            <p:ph type="sldNum" sz="quarter" idx="12"/>
          </p:nvPr>
        </p:nvSpPr>
        <p:spPr/>
        <p:txBody>
          <a:bodyPr/>
          <a:lstStyle/>
          <a:p>
            <a:fld id="{C3305951-25B3-468C-8F5A-DB64291C3F1E}" type="slidenum">
              <a:rPr lang="en-US" smtClean="0"/>
              <a:pPr/>
              <a:t>23</a:t>
            </a:fld>
            <a:endParaRPr lang="en-US"/>
          </a:p>
        </p:txBody>
      </p:sp>
    </p:spTree>
    <p:extLst>
      <p:ext uri="{BB962C8B-B14F-4D97-AF65-F5344CB8AC3E}">
        <p14:creationId xmlns:p14="http://schemas.microsoft.com/office/powerpoint/2010/main" val="9809827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179512" y="116632"/>
            <a:ext cx="8712968" cy="954107"/>
          </a:xfrm>
          <a:prstGeom prst="rect">
            <a:avLst/>
          </a:prstGeom>
          <a:noFill/>
        </p:spPr>
        <p:txBody>
          <a:bodyPr wrap="square" rtlCol="0">
            <a:spAutoFit/>
          </a:bodyPr>
          <a:lstStyle/>
          <a:p>
            <a:pPr algn="ctr"/>
            <a:r>
              <a:rPr lang="en-AU" sz="2800" b="1" dirty="0" smtClean="0">
                <a:solidFill>
                  <a:schemeClr val="accent3">
                    <a:lumMod val="50000"/>
                  </a:schemeClr>
                </a:solidFill>
              </a:rPr>
              <a:t>Preparation and Adsorption Properties of </a:t>
            </a:r>
            <a:r>
              <a:rPr lang="en-AU" sz="2800" b="1" dirty="0" err="1" smtClean="0">
                <a:solidFill>
                  <a:schemeClr val="accent3">
                    <a:lumMod val="50000"/>
                  </a:schemeClr>
                </a:solidFill>
              </a:rPr>
              <a:t>Zr</a:t>
            </a:r>
            <a:r>
              <a:rPr lang="en-AU" sz="2800" b="1" dirty="0" smtClean="0">
                <a:solidFill>
                  <a:schemeClr val="accent3">
                    <a:lumMod val="50000"/>
                  </a:schemeClr>
                </a:solidFill>
              </a:rPr>
              <a:t>(IV) – </a:t>
            </a:r>
            <a:r>
              <a:rPr lang="en-AU" sz="2800" b="1" dirty="0" err="1" smtClean="0">
                <a:solidFill>
                  <a:schemeClr val="accent3">
                    <a:lumMod val="50000"/>
                  </a:schemeClr>
                </a:solidFill>
              </a:rPr>
              <a:t>Poliphosphonates</a:t>
            </a:r>
            <a:endParaRPr lang="en-AU" sz="2800" b="1" dirty="0">
              <a:solidFill>
                <a:schemeClr val="accent3">
                  <a:lumMod val="50000"/>
                </a:schemeClr>
              </a:solidFill>
            </a:endParaRPr>
          </a:p>
        </p:txBody>
      </p:sp>
      <p:sp>
        <p:nvSpPr>
          <p:cNvPr id="7" name="Rectangle 1"/>
          <p:cNvSpPr>
            <a:spLocks noChangeArrowheads="1"/>
          </p:cNvSpPr>
          <p:nvPr/>
        </p:nvSpPr>
        <p:spPr bwMode="auto">
          <a:xfrm>
            <a:off x="182650" y="1140133"/>
            <a:ext cx="7917742"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s-AR" sz="1600" dirty="0" smtClean="0">
                <a:solidFill>
                  <a:srgbClr val="0000FF"/>
                </a:solidFill>
                <a:latin typeface="Arial" pitchFamily="34" charset="0"/>
                <a:cs typeface="Arial" pitchFamily="34" charset="0"/>
              </a:rPr>
              <a:t>Zr(IV)-</a:t>
            </a:r>
            <a:r>
              <a:rPr lang="es-AR" sz="1600" dirty="0" err="1" smtClean="0">
                <a:solidFill>
                  <a:srgbClr val="0000FF"/>
                </a:solidFill>
                <a:latin typeface="Arial" pitchFamily="34" charset="0"/>
                <a:cs typeface="Arial" pitchFamily="34" charset="0"/>
              </a:rPr>
              <a:t>based</a:t>
            </a:r>
            <a:r>
              <a:rPr lang="es-AR" sz="1600" dirty="0" smtClean="0">
                <a:solidFill>
                  <a:srgbClr val="0000FF"/>
                </a:solidFill>
                <a:latin typeface="Arial" pitchFamily="34" charset="0"/>
                <a:cs typeface="Arial" pitchFamily="34" charset="0"/>
              </a:rPr>
              <a:t> </a:t>
            </a:r>
            <a:r>
              <a:rPr lang="es-AR" sz="1600" dirty="0" err="1" smtClean="0">
                <a:solidFill>
                  <a:srgbClr val="0000FF"/>
                </a:solidFill>
                <a:latin typeface="Arial" pitchFamily="34" charset="0"/>
                <a:cs typeface="Arial" pitchFamily="34" charset="0"/>
              </a:rPr>
              <a:t>polyphosphonate</a:t>
            </a:r>
            <a:r>
              <a:rPr lang="es-AR" sz="1600" dirty="0" smtClean="0">
                <a:solidFill>
                  <a:srgbClr val="0000FF"/>
                </a:solidFill>
                <a:latin typeface="Arial" pitchFamily="34" charset="0"/>
                <a:cs typeface="Arial" pitchFamily="34" charset="0"/>
              </a:rPr>
              <a:t> </a:t>
            </a:r>
            <a:r>
              <a:rPr lang="es-AR" sz="1600" dirty="0" err="1" smtClean="0">
                <a:solidFill>
                  <a:srgbClr val="0000FF"/>
                </a:solidFill>
                <a:latin typeface="Arial" pitchFamily="34" charset="0"/>
                <a:cs typeface="Arial" pitchFamily="34" charset="0"/>
              </a:rPr>
              <a:t>MOFs</a:t>
            </a:r>
            <a:r>
              <a:rPr lang="es-AR" sz="1600" dirty="0" smtClean="0">
                <a:solidFill>
                  <a:srgbClr val="0000FF"/>
                </a:solidFill>
                <a:latin typeface="Arial" pitchFamily="34" charset="0"/>
                <a:cs typeface="Arial" pitchFamily="34" charset="0"/>
              </a:rPr>
              <a:t> are LN and AN </a:t>
            </a:r>
            <a:r>
              <a:rPr lang="es-AR" sz="1600" dirty="0" err="1" smtClean="0">
                <a:solidFill>
                  <a:srgbClr val="0000FF"/>
                </a:solidFill>
                <a:latin typeface="Arial" pitchFamily="34" charset="0"/>
                <a:cs typeface="Arial" pitchFamily="34" charset="0"/>
              </a:rPr>
              <a:t>selective</a:t>
            </a:r>
            <a:r>
              <a:rPr lang="es-AR" sz="1600" dirty="0" smtClean="0">
                <a:solidFill>
                  <a:srgbClr val="0000FF"/>
                </a:solidFill>
                <a:latin typeface="Arial" pitchFamily="34" charset="0"/>
                <a:cs typeface="Arial" pitchFamily="34" charset="0"/>
              </a:rPr>
              <a:t> &amp; are </a:t>
            </a:r>
            <a:r>
              <a:rPr lang="es-AR" sz="1600" dirty="0" err="1" smtClean="0">
                <a:solidFill>
                  <a:srgbClr val="0000FF"/>
                </a:solidFill>
                <a:latin typeface="Arial" pitchFamily="34" charset="0"/>
                <a:cs typeface="Arial" pitchFamily="34" charset="0"/>
              </a:rPr>
              <a:t>highly</a:t>
            </a:r>
            <a:r>
              <a:rPr lang="es-AR" sz="1600" dirty="0" smtClean="0">
                <a:solidFill>
                  <a:srgbClr val="0000FF"/>
                </a:solidFill>
                <a:latin typeface="Arial" pitchFamily="34" charset="0"/>
                <a:cs typeface="Arial" pitchFamily="34" charset="0"/>
              </a:rPr>
              <a:t> insoluble</a:t>
            </a:r>
            <a:endParaRPr kumimoji="0" lang="en-US" sz="1600" b="0" i="0" u="none" strike="noStrike" cap="none" normalizeH="0" baseline="0" dirty="0" smtClean="0">
              <a:ln>
                <a:noFill/>
              </a:ln>
              <a:solidFill>
                <a:srgbClr val="0000FF"/>
              </a:solidFill>
              <a:latin typeface="Arial" pitchFamily="34" charset="0"/>
              <a:cs typeface="Arial" pitchFamily="34" charset="0"/>
            </a:endParaRPr>
          </a:p>
        </p:txBody>
      </p:sp>
      <p:grpSp>
        <p:nvGrpSpPr>
          <p:cNvPr id="14" name="Group 13"/>
          <p:cNvGrpSpPr/>
          <p:nvPr/>
        </p:nvGrpSpPr>
        <p:grpSpPr>
          <a:xfrm>
            <a:off x="136540" y="3284984"/>
            <a:ext cx="8351344" cy="1336097"/>
            <a:chOff x="136540" y="3533063"/>
            <a:chExt cx="8351344" cy="1336097"/>
          </a:xfrm>
        </p:grpSpPr>
        <p:pic>
          <p:nvPicPr>
            <p:cNvPr id="5" name="Picture 4" descr="Zoledronic acid monohydrate ≥98% (HPLC)"/>
            <p:cNvPicPr>
              <a:picLocks noChangeAspect="1" noChangeArrowheads="1"/>
            </p:cNvPicPr>
            <p:nvPr/>
          </p:nvPicPr>
          <p:blipFill>
            <a:blip r:embed="rId4" cstate="print"/>
            <a:srcRect/>
            <a:stretch>
              <a:fillRect/>
            </a:stretch>
          </p:blipFill>
          <p:spPr bwMode="auto">
            <a:xfrm>
              <a:off x="622960" y="3702340"/>
              <a:ext cx="1428760" cy="1166820"/>
            </a:xfrm>
            <a:prstGeom prst="rect">
              <a:avLst/>
            </a:prstGeom>
            <a:noFill/>
          </p:spPr>
        </p:pic>
        <p:sp>
          <p:nvSpPr>
            <p:cNvPr id="6" name="TextBox 5"/>
            <p:cNvSpPr txBox="1"/>
            <p:nvPr/>
          </p:nvSpPr>
          <p:spPr>
            <a:xfrm>
              <a:off x="3989753" y="3988092"/>
              <a:ext cx="1451038" cy="369332"/>
            </a:xfrm>
            <a:prstGeom prst="rect">
              <a:avLst/>
            </a:prstGeom>
            <a:noFill/>
          </p:spPr>
          <p:txBody>
            <a:bodyPr wrap="none" rtlCol="0">
              <a:spAutoFit/>
            </a:bodyPr>
            <a:lstStyle/>
            <a:p>
              <a:r>
                <a:rPr lang="en-AU" i="1" dirty="0" smtClean="0">
                  <a:solidFill>
                    <a:srgbClr val="00B050"/>
                  </a:solidFill>
                </a:rPr>
                <a:t>n</a:t>
              </a:r>
              <a:r>
                <a:rPr lang="en-AU" dirty="0" smtClean="0"/>
                <a:t>ZrOCl</a:t>
              </a:r>
              <a:r>
                <a:rPr lang="en-AU" baseline="-25000" dirty="0" smtClean="0"/>
                <a:t>2</a:t>
              </a:r>
              <a:r>
                <a:rPr lang="en-AU" dirty="0" smtClean="0"/>
                <a:t>.8H</a:t>
              </a:r>
              <a:r>
                <a:rPr lang="en-AU" baseline="-25000" dirty="0" smtClean="0"/>
                <a:t>2</a:t>
              </a:r>
              <a:r>
                <a:rPr lang="en-AU" dirty="0" smtClean="0"/>
                <a:t>O</a:t>
              </a:r>
              <a:endParaRPr lang="en-US" dirty="0"/>
            </a:p>
          </p:txBody>
        </p:sp>
        <p:sp>
          <p:nvSpPr>
            <p:cNvPr id="9" name="TextBox 8"/>
            <p:cNvSpPr txBox="1"/>
            <p:nvPr/>
          </p:nvSpPr>
          <p:spPr>
            <a:xfrm>
              <a:off x="2739615" y="4008751"/>
              <a:ext cx="740908" cy="553998"/>
            </a:xfrm>
            <a:prstGeom prst="rect">
              <a:avLst/>
            </a:prstGeom>
            <a:noFill/>
          </p:spPr>
          <p:txBody>
            <a:bodyPr wrap="none" rtlCol="0">
              <a:spAutoFit/>
            </a:bodyPr>
            <a:lstStyle/>
            <a:p>
              <a:r>
                <a:rPr lang="en-AU" dirty="0" err="1" smtClean="0"/>
                <a:t>NaOH</a:t>
              </a:r>
              <a:endParaRPr lang="en-AU" dirty="0" smtClean="0"/>
            </a:p>
            <a:p>
              <a:r>
                <a:rPr lang="en-AU" sz="1200" b="1" dirty="0" smtClean="0">
                  <a:solidFill>
                    <a:schemeClr val="accent3">
                      <a:lumMod val="75000"/>
                    </a:schemeClr>
                  </a:solidFill>
                </a:rPr>
                <a:t>8 mol/L</a:t>
              </a:r>
              <a:endParaRPr lang="en-US" sz="1200" b="1" dirty="0">
                <a:solidFill>
                  <a:schemeClr val="accent3">
                    <a:lumMod val="75000"/>
                  </a:schemeClr>
                </a:solidFill>
              </a:endParaRPr>
            </a:p>
          </p:txBody>
        </p:sp>
        <p:cxnSp>
          <p:nvCxnSpPr>
            <p:cNvPr id="10" name="Straight Arrow Connector 9"/>
            <p:cNvCxnSpPr/>
            <p:nvPr/>
          </p:nvCxnSpPr>
          <p:spPr>
            <a:xfrm>
              <a:off x="5874414" y="4202406"/>
              <a:ext cx="785818" cy="1588"/>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67744" y="3996970"/>
              <a:ext cx="300082" cy="369332"/>
            </a:xfrm>
            <a:prstGeom prst="rect">
              <a:avLst/>
            </a:prstGeom>
            <a:noFill/>
          </p:spPr>
          <p:txBody>
            <a:bodyPr wrap="none" rtlCol="0">
              <a:spAutoFit/>
            </a:bodyPr>
            <a:lstStyle/>
            <a:p>
              <a:r>
                <a:rPr lang="en-AU" b="1" dirty="0" smtClean="0">
                  <a:solidFill>
                    <a:srgbClr val="0000FF"/>
                  </a:solidFill>
                </a:rPr>
                <a:t>+</a:t>
              </a:r>
              <a:endParaRPr lang="en-US" b="1" dirty="0">
                <a:solidFill>
                  <a:srgbClr val="0000FF"/>
                </a:solidFill>
              </a:endParaRPr>
            </a:p>
          </p:txBody>
        </p:sp>
        <p:sp>
          <p:nvSpPr>
            <p:cNvPr id="13" name="TextBox 12"/>
            <p:cNvSpPr txBox="1"/>
            <p:nvPr/>
          </p:nvSpPr>
          <p:spPr>
            <a:xfrm>
              <a:off x="6081214" y="3732992"/>
              <a:ext cx="372218" cy="461665"/>
            </a:xfrm>
            <a:prstGeom prst="rect">
              <a:avLst/>
            </a:prstGeom>
            <a:noFill/>
          </p:spPr>
          <p:txBody>
            <a:bodyPr wrap="none" rtlCol="0">
              <a:spAutoFit/>
            </a:bodyPr>
            <a:lstStyle/>
            <a:p>
              <a:r>
                <a:rPr lang="es-AR" sz="2400" dirty="0" smtClean="0">
                  <a:sym typeface="Symbol"/>
                </a:rPr>
                <a:t></a:t>
              </a:r>
              <a:endParaRPr lang="es-AR" sz="2400" dirty="0"/>
            </a:p>
          </p:txBody>
        </p:sp>
        <p:sp>
          <p:nvSpPr>
            <p:cNvPr id="2" name="TextBox 1"/>
            <p:cNvSpPr txBox="1"/>
            <p:nvPr/>
          </p:nvSpPr>
          <p:spPr>
            <a:xfrm>
              <a:off x="6898666" y="3920026"/>
              <a:ext cx="1589218" cy="646331"/>
            </a:xfrm>
            <a:prstGeom prst="rect">
              <a:avLst/>
            </a:prstGeom>
            <a:noFill/>
          </p:spPr>
          <p:txBody>
            <a:bodyPr wrap="none" rtlCol="0">
              <a:spAutoFit/>
            </a:bodyPr>
            <a:lstStyle/>
            <a:p>
              <a:r>
                <a:rPr lang="es-AR" b="1" dirty="0" err="1" smtClean="0">
                  <a:solidFill>
                    <a:srgbClr val="FF0000"/>
                  </a:solidFill>
                </a:rPr>
                <a:t>Amorphous</a:t>
              </a:r>
              <a:endParaRPr lang="es-AR" b="1" dirty="0" smtClean="0">
                <a:solidFill>
                  <a:srgbClr val="FF0000"/>
                </a:solidFill>
              </a:endParaRPr>
            </a:p>
            <a:p>
              <a:r>
                <a:rPr lang="es-AR" b="1" dirty="0" err="1" smtClean="0">
                  <a:solidFill>
                    <a:srgbClr val="FF0000"/>
                  </a:solidFill>
                </a:rPr>
                <a:t>Precipitate</a:t>
              </a:r>
              <a:r>
                <a:rPr lang="es-AR" b="1" dirty="0" smtClean="0">
                  <a:solidFill>
                    <a:srgbClr val="FF0000"/>
                  </a:solidFill>
                </a:rPr>
                <a:t>/gel</a:t>
              </a:r>
              <a:endParaRPr lang="en-NZ" b="1" dirty="0">
                <a:solidFill>
                  <a:srgbClr val="FF0000"/>
                </a:solidFill>
              </a:endParaRPr>
            </a:p>
          </p:txBody>
        </p:sp>
        <p:sp>
          <p:nvSpPr>
            <p:cNvPr id="23" name="Rectangle 1"/>
            <p:cNvSpPr>
              <a:spLocks noChangeArrowheads="1"/>
            </p:cNvSpPr>
            <p:nvPr/>
          </p:nvSpPr>
          <p:spPr bwMode="auto">
            <a:xfrm>
              <a:off x="136540" y="3950803"/>
              <a:ext cx="53046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AR" sz="2400" b="1" dirty="0">
                  <a:solidFill>
                    <a:srgbClr val="0000FF"/>
                  </a:solidFill>
                  <a:latin typeface="Arial" pitchFamily="34" charset="0"/>
                  <a:ea typeface="Calibri" pitchFamily="34" charset="0"/>
                  <a:cs typeface="Arial" pitchFamily="34" charset="0"/>
                </a:rPr>
                <a:t>2</a:t>
              </a:r>
              <a:r>
                <a:rPr kumimoji="0" lang="es-AR" sz="2400" b="1" i="0" u="none" strike="noStrike" cap="none" normalizeH="0" baseline="0" dirty="0" smtClean="0">
                  <a:ln>
                    <a:noFill/>
                  </a:ln>
                  <a:solidFill>
                    <a:srgbClr val="0000FF"/>
                  </a:solidFill>
                  <a:latin typeface="Arial" pitchFamily="34" charset="0"/>
                  <a:ea typeface="Calibri" pitchFamily="34" charset="0"/>
                  <a:cs typeface="Arial" pitchFamily="34" charset="0"/>
                </a:rPr>
                <a:t>.</a:t>
              </a:r>
              <a:endParaRPr kumimoji="0" lang="en-US" sz="2400" b="1" i="0" u="none" strike="noStrike" cap="none" normalizeH="0" baseline="0" dirty="0" smtClean="0">
                <a:ln>
                  <a:noFill/>
                </a:ln>
                <a:solidFill>
                  <a:srgbClr val="0000FF"/>
                </a:solidFill>
                <a:latin typeface="Arial" pitchFamily="34" charset="0"/>
                <a:cs typeface="Arial" pitchFamily="34" charset="0"/>
              </a:endParaRPr>
            </a:p>
          </p:txBody>
        </p:sp>
        <p:sp>
          <p:nvSpPr>
            <p:cNvPr id="36" name="TextBox 35"/>
            <p:cNvSpPr txBox="1"/>
            <p:nvPr/>
          </p:nvSpPr>
          <p:spPr>
            <a:xfrm>
              <a:off x="3577016" y="4014017"/>
              <a:ext cx="300082" cy="369332"/>
            </a:xfrm>
            <a:prstGeom prst="rect">
              <a:avLst/>
            </a:prstGeom>
            <a:noFill/>
          </p:spPr>
          <p:txBody>
            <a:bodyPr wrap="none" rtlCol="0">
              <a:spAutoFit/>
            </a:bodyPr>
            <a:lstStyle/>
            <a:p>
              <a:r>
                <a:rPr lang="en-AU" b="1" dirty="0" smtClean="0">
                  <a:solidFill>
                    <a:srgbClr val="0000FF"/>
                  </a:solidFill>
                </a:rPr>
                <a:t>+</a:t>
              </a:r>
              <a:endParaRPr lang="en-US" b="1" dirty="0">
                <a:solidFill>
                  <a:srgbClr val="0000FF"/>
                </a:solidFill>
              </a:endParaRPr>
            </a:p>
          </p:txBody>
        </p:sp>
        <p:sp>
          <p:nvSpPr>
            <p:cNvPr id="39" name="TextBox 38"/>
            <p:cNvSpPr txBox="1"/>
            <p:nvPr/>
          </p:nvSpPr>
          <p:spPr>
            <a:xfrm>
              <a:off x="2626693" y="3533063"/>
              <a:ext cx="3318344" cy="307777"/>
            </a:xfrm>
            <a:prstGeom prst="rect">
              <a:avLst/>
            </a:prstGeom>
            <a:noFill/>
          </p:spPr>
          <p:txBody>
            <a:bodyPr wrap="none" rtlCol="0">
              <a:spAutoFit/>
            </a:bodyPr>
            <a:lstStyle/>
            <a:p>
              <a:r>
                <a:rPr lang="es-ES" sz="1400" dirty="0" smtClean="0">
                  <a:solidFill>
                    <a:srgbClr val="FF3399"/>
                  </a:solidFill>
                </a:rPr>
                <a:t>Luca et al. </a:t>
              </a:r>
              <a:r>
                <a:rPr lang="es-ES" sz="1400" i="1" dirty="0" err="1">
                  <a:solidFill>
                    <a:srgbClr val="FF3399"/>
                  </a:solidFill>
                </a:rPr>
                <a:t>H</a:t>
              </a:r>
              <a:r>
                <a:rPr lang="es-ES" sz="1400" i="1" dirty="0" err="1" smtClean="0">
                  <a:solidFill>
                    <a:srgbClr val="FF3399"/>
                  </a:solidFill>
                </a:rPr>
                <a:t>ydromet</a:t>
              </a:r>
              <a:r>
                <a:rPr lang="es-ES" sz="1400" i="1" dirty="0" smtClean="0">
                  <a:solidFill>
                    <a:srgbClr val="FF3399"/>
                  </a:solidFill>
                </a:rPr>
                <a:t>..</a:t>
              </a:r>
              <a:r>
                <a:rPr lang="es-ES" sz="1400" dirty="0" smtClean="0">
                  <a:solidFill>
                    <a:srgbClr val="FF3399"/>
                  </a:solidFill>
                </a:rPr>
                <a:t> </a:t>
              </a:r>
              <a:r>
                <a:rPr lang="es-ES" sz="1400" b="1" dirty="0" smtClean="0">
                  <a:solidFill>
                    <a:srgbClr val="FF3399"/>
                  </a:solidFill>
                </a:rPr>
                <a:t>2015,</a:t>
              </a:r>
              <a:r>
                <a:rPr lang="es-ES" sz="1400" dirty="0" smtClean="0">
                  <a:solidFill>
                    <a:srgbClr val="FF3399"/>
                  </a:solidFill>
                </a:rPr>
                <a:t> </a:t>
              </a:r>
              <a:r>
                <a:rPr lang="es-ES" sz="1400" i="1" dirty="0" smtClean="0">
                  <a:solidFill>
                    <a:srgbClr val="FF3399"/>
                  </a:solidFill>
                </a:rPr>
                <a:t>154,</a:t>
              </a:r>
              <a:r>
                <a:rPr lang="es-ES" sz="1400" dirty="0">
                  <a:solidFill>
                    <a:srgbClr val="FF3399"/>
                  </a:solidFill>
                </a:rPr>
                <a:t> </a:t>
              </a:r>
              <a:r>
                <a:rPr lang="es-ES" sz="1400" dirty="0" smtClean="0">
                  <a:solidFill>
                    <a:srgbClr val="FF3399"/>
                  </a:solidFill>
                </a:rPr>
                <a:t>118-128</a:t>
              </a:r>
              <a:endParaRPr lang="en-US" sz="1400" dirty="0">
                <a:solidFill>
                  <a:srgbClr val="FF3399"/>
                </a:solidFill>
              </a:endParaRPr>
            </a:p>
          </p:txBody>
        </p:sp>
      </p:grpSp>
      <p:grpSp>
        <p:nvGrpSpPr>
          <p:cNvPr id="16" name="Group 15"/>
          <p:cNvGrpSpPr/>
          <p:nvPr/>
        </p:nvGrpSpPr>
        <p:grpSpPr>
          <a:xfrm>
            <a:off x="136540" y="4725275"/>
            <a:ext cx="8612954" cy="1728061"/>
            <a:chOff x="136540" y="5013307"/>
            <a:chExt cx="8612954" cy="1728061"/>
          </a:xfrm>
        </p:grpSpPr>
        <p:sp>
          <p:nvSpPr>
            <p:cNvPr id="24" name="TextBox 23"/>
            <p:cNvSpPr txBox="1"/>
            <p:nvPr/>
          </p:nvSpPr>
          <p:spPr>
            <a:xfrm>
              <a:off x="3995936" y="5607793"/>
              <a:ext cx="1451038" cy="369332"/>
            </a:xfrm>
            <a:prstGeom prst="rect">
              <a:avLst/>
            </a:prstGeom>
            <a:noFill/>
          </p:spPr>
          <p:txBody>
            <a:bodyPr wrap="none" rtlCol="0">
              <a:spAutoFit/>
            </a:bodyPr>
            <a:lstStyle/>
            <a:p>
              <a:r>
                <a:rPr lang="en-AU" i="1" dirty="0" smtClean="0">
                  <a:solidFill>
                    <a:srgbClr val="00B050"/>
                  </a:solidFill>
                </a:rPr>
                <a:t>n</a:t>
              </a:r>
              <a:r>
                <a:rPr lang="en-AU" dirty="0" smtClean="0"/>
                <a:t>ZrOCl</a:t>
              </a:r>
              <a:r>
                <a:rPr lang="en-AU" baseline="-25000" dirty="0" smtClean="0"/>
                <a:t>2</a:t>
              </a:r>
              <a:r>
                <a:rPr lang="en-AU" dirty="0" smtClean="0"/>
                <a:t>.8H</a:t>
              </a:r>
              <a:r>
                <a:rPr lang="en-AU" baseline="-25000" dirty="0" smtClean="0"/>
                <a:t>2</a:t>
              </a:r>
              <a:r>
                <a:rPr lang="en-AU" dirty="0" smtClean="0"/>
                <a:t>O</a:t>
              </a:r>
              <a:endParaRPr lang="en-US" dirty="0"/>
            </a:p>
          </p:txBody>
        </p:sp>
        <p:cxnSp>
          <p:nvCxnSpPr>
            <p:cNvPr id="26" name="Straight Arrow Connector 25"/>
            <p:cNvCxnSpPr/>
            <p:nvPr/>
          </p:nvCxnSpPr>
          <p:spPr>
            <a:xfrm>
              <a:off x="5874414" y="5822107"/>
              <a:ext cx="785818" cy="1588"/>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081214" y="5352693"/>
              <a:ext cx="372218" cy="461665"/>
            </a:xfrm>
            <a:prstGeom prst="rect">
              <a:avLst/>
            </a:prstGeom>
            <a:noFill/>
          </p:spPr>
          <p:txBody>
            <a:bodyPr wrap="none" rtlCol="0">
              <a:spAutoFit/>
            </a:bodyPr>
            <a:lstStyle/>
            <a:p>
              <a:r>
                <a:rPr lang="es-AR" sz="2400" dirty="0" smtClean="0">
                  <a:sym typeface="Symbol"/>
                </a:rPr>
                <a:t></a:t>
              </a:r>
              <a:endParaRPr lang="es-AR" sz="2400" dirty="0"/>
            </a:p>
          </p:txBody>
        </p:sp>
        <p:sp>
          <p:nvSpPr>
            <p:cNvPr id="29" name="TextBox 28"/>
            <p:cNvSpPr txBox="1"/>
            <p:nvPr/>
          </p:nvSpPr>
          <p:spPr>
            <a:xfrm>
              <a:off x="3995936" y="6002704"/>
              <a:ext cx="745717" cy="369332"/>
            </a:xfrm>
            <a:prstGeom prst="rect">
              <a:avLst/>
            </a:prstGeom>
            <a:noFill/>
          </p:spPr>
          <p:txBody>
            <a:bodyPr wrap="none" rtlCol="0">
              <a:spAutoFit/>
            </a:bodyPr>
            <a:lstStyle/>
            <a:p>
              <a:r>
                <a:rPr lang="en-AU" i="1" dirty="0" smtClean="0">
                  <a:solidFill>
                    <a:srgbClr val="00B050"/>
                  </a:solidFill>
                </a:rPr>
                <a:t>n</a:t>
              </a:r>
              <a:r>
                <a:rPr lang="en-AU" dirty="0" smtClean="0"/>
                <a:t>ZrCl</a:t>
              </a:r>
              <a:r>
                <a:rPr lang="en-AU" baseline="-25000" dirty="0" smtClean="0"/>
                <a:t>4</a:t>
              </a:r>
              <a:endParaRPr lang="en-US" dirty="0"/>
            </a:p>
          </p:txBody>
        </p:sp>
        <p:sp>
          <p:nvSpPr>
            <p:cNvPr id="30" name="TextBox 29"/>
            <p:cNvSpPr txBox="1"/>
            <p:nvPr/>
          </p:nvSpPr>
          <p:spPr>
            <a:xfrm>
              <a:off x="3995936" y="6372036"/>
              <a:ext cx="1099981" cy="369332"/>
            </a:xfrm>
            <a:prstGeom prst="rect">
              <a:avLst/>
            </a:prstGeom>
            <a:noFill/>
          </p:spPr>
          <p:txBody>
            <a:bodyPr wrap="none" rtlCol="0">
              <a:spAutoFit/>
            </a:bodyPr>
            <a:lstStyle/>
            <a:p>
              <a:r>
                <a:rPr lang="en-AU" i="1" dirty="0" err="1" smtClean="0">
                  <a:solidFill>
                    <a:srgbClr val="00B050"/>
                  </a:solidFill>
                </a:rPr>
                <a:t>n</a:t>
              </a:r>
              <a:r>
                <a:rPr lang="en-AU" dirty="0" err="1" smtClean="0"/>
                <a:t>Zr</a:t>
              </a:r>
              <a:r>
                <a:rPr lang="en-AU" dirty="0" smtClean="0"/>
                <a:t>(</a:t>
              </a:r>
              <a:r>
                <a:rPr lang="en-AU" dirty="0" err="1" smtClean="0"/>
                <a:t>OPr</a:t>
              </a:r>
              <a:r>
                <a:rPr lang="en-AU" dirty="0" smtClean="0"/>
                <a:t>)</a:t>
              </a:r>
              <a:r>
                <a:rPr lang="en-AU" baseline="-25000" dirty="0" smtClean="0"/>
                <a:t>4</a:t>
              </a:r>
              <a:endParaRPr lang="en-US" baseline="-25000" dirty="0"/>
            </a:p>
          </p:txBody>
        </p:sp>
        <p:pic>
          <p:nvPicPr>
            <p:cNvPr id="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60" y="5161711"/>
              <a:ext cx="1712535" cy="120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Oval 31"/>
            <p:cNvSpPr/>
            <p:nvPr/>
          </p:nvSpPr>
          <p:spPr>
            <a:xfrm>
              <a:off x="3955974" y="5458464"/>
              <a:ext cx="1571358" cy="610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TextBox 32"/>
            <p:cNvSpPr txBox="1"/>
            <p:nvPr/>
          </p:nvSpPr>
          <p:spPr>
            <a:xfrm>
              <a:off x="6898666" y="5631439"/>
              <a:ext cx="1850828" cy="369332"/>
            </a:xfrm>
            <a:prstGeom prst="rect">
              <a:avLst/>
            </a:prstGeom>
            <a:noFill/>
          </p:spPr>
          <p:txBody>
            <a:bodyPr wrap="none" rtlCol="0">
              <a:spAutoFit/>
            </a:bodyPr>
            <a:lstStyle/>
            <a:p>
              <a:r>
                <a:rPr lang="es-AR" b="1" dirty="0" err="1" smtClean="0">
                  <a:solidFill>
                    <a:srgbClr val="FF0000"/>
                  </a:solidFill>
                </a:rPr>
                <a:t>Poorly</a:t>
              </a:r>
              <a:r>
                <a:rPr lang="es-AR" b="1" dirty="0" smtClean="0">
                  <a:solidFill>
                    <a:srgbClr val="FF0000"/>
                  </a:solidFill>
                </a:rPr>
                <a:t> </a:t>
              </a:r>
              <a:r>
                <a:rPr lang="es-AR" b="1" dirty="0" err="1" smtClean="0">
                  <a:solidFill>
                    <a:srgbClr val="FF0000"/>
                  </a:solidFill>
                </a:rPr>
                <a:t>Crystalline</a:t>
              </a:r>
              <a:endParaRPr lang="en-NZ" b="1" dirty="0">
                <a:solidFill>
                  <a:srgbClr val="FF0000"/>
                </a:solidFill>
              </a:endParaRPr>
            </a:p>
          </p:txBody>
        </p:sp>
        <p:sp>
          <p:nvSpPr>
            <p:cNvPr id="34" name="TextBox 33"/>
            <p:cNvSpPr txBox="1"/>
            <p:nvPr/>
          </p:nvSpPr>
          <p:spPr>
            <a:xfrm>
              <a:off x="2267744" y="5585364"/>
              <a:ext cx="300082" cy="369332"/>
            </a:xfrm>
            <a:prstGeom prst="rect">
              <a:avLst/>
            </a:prstGeom>
            <a:noFill/>
          </p:spPr>
          <p:txBody>
            <a:bodyPr wrap="none" rtlCol="0">
              <a:spAutoFit/>
            </a:bodyPr>
            <a:lstStyle/>
            <a:p>
              <a:r>
                <a:rPr lang="en-AU" b="1" dirty="0" smtClean="0">
                  <a:solidFill>
                    <a:srgbClr val="0000FF"/>
                  </a:solidFill>
                </a:rPr>
                <a:t>+</a:t>
              </a:r>
              <a:endParaRPr lang="en-US" b="1" dirty="0">
                <a:solidFill>
                  <a:srgbClr val="0000FF"/>
                </a:solidFill>
              </a:endParaRPr>
            </a:p>
          </p:txBody>
        </p:sp>
        <p:sp>
          <p:nvSpPr>
            <p:cNvPr id="35" name="Rectangle 1"/>
            <p:cNvSpPr>
              <a:spLocks noChangeArrowheads="1"/>
            </p:cNvSpPr>
            <p:nvPr/>
          </p:nvSpPr>
          <p:spPr bwMode="auto">
            <a:xfrm>
              <a:off x="136540" y="5631439"/>
              <a:ext cx="53046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AR" sz="2400" b="1" dirty="0" smtClean="0">
                  <a:solidFill>
                    <a:srgbClr val="0000FF"/>
                  </a:solidFill>
                  <a:latin typeface="Arial" pitchFamily="34" charset="0"/>
                  <a:ea typeface="Calibri" pitchFamily="34" charset="0"/>
                  <a:cs typeface="Arial" pitchFamily="34" charset="0"/>
                </a:rPr>
                <a:t>3</a:t>
              </a:r>
              <a:r>
                <a:rPr kumimoji="0" lang="es-AR" sz="2400" b="1" i="0" u="none" strike="noStrike" cap="none" normalizeH="0" baseline="0" dirty="0" smtClean="0">
                  <a:ln>
                    <a:noFill/>
                  </a:ln>
                  <a:solidFill>
                    <a:srgbClr val="0000FF"/>
                  </a:solidFill>
                  <a:latin typeface="Arial" pitchFamily="34" charset="0"/>
                  <a:ea typeface="Calibri" pitchFamily="34" charset="0"/>
                  <a:cs typeface="Arial" pitchFamily="34" charset="0"/>
                </a:rPr>
                <a:t>.</a:t>
              </a:r>
              <a:endParaRPr kumimoji="0" lang="en-US" sz="2400" b="1" i="0" u="none" strike="noStrike" cap="none" normalizeH="0" baseline="0" dirty="0" smtClean="0">
                <a:ln>
                  <a:noFill/>
                </a:ln>
                <a:solidFill>
                  <a:srgbClr val="0000FF"/>
                </a:solidFill>
                <a:latin typeface="Arial" pitchFamily="34" charset="0"/>
                <a:cs typeface="Arial" pitchFamily="34" charset="0"/>
              </a:endParaRPr>
            </a:p>
          </p:txBody>
        </p:sp>
        <p:sp>
          <p:nvSpPr>
            <p:cNvPr id="40" name="TextBox 39"/>
            <p:cNvSpPr txBox="1"/>
            <p:nvPr/>
          </p:nvSpPr>
          <p:spPr>
            <a:xfrm>
              <a:off x="2483768" y="5013307"/>
              <a:ext cx="3431517" cy="307777"/>
            </a:xfrm>
            <a:prstGeom prst="rect">
              <a:avLst/>
            </a:prstGeom>
            <a:noFill/>
          </p:spPr>
          <p:txBody>
            <a:bodyPr wrap="none" rtlCol="0">
              <a:spAutoFit/>
            </a:bodyPr>
            <a:lstStyle/>
            <a:p>
              <a:r>
                <a:rPr lang="es-ES" sz="1400" dirty="0" smtClean="0">
                  <a:solidFill>
                    <a:srgbClr val="FF3399"/>
                  </a:solidFill>
                </a:rPr>
                <a:t>Luca et al. </a:t>
              </a:r>
              <a:r>
                <a:rPr lang="es-ES" sz="1400" i="1" dirty="0" err="1" smtClean="0">
                  <a:solidFill>
                    <a:srgbClr val="FF3399"/>
                  </a:solidFill>
                </a:rPr>
                <a:t>Inorg</a:t>
              </a:r>
              <a:r>
                <a:rPr lang="es-ES" sz="1400" i="1" dirty="0" smtClean="0">
                  <a:solidFill>
                    <a:srgbClr val="FF3399"/>
                  </a:solidFill>
                </a:rPr>
                <a:t>. </a:t>
              </a:r>
              <a:r>
                <a:rPr lang="es-ES" sz="1400" i="1" dirty="0" err="1" smtClean="0">
                  <a:solidFill>
                    <a:srgbClr val="FF3399"/>
                  </a:solidFill>
                </a:rPr>
                <a:t>Chem</a:t>
              </a:r>
              <a:r>
                <a:rPr lang="es-ES" sz="1400" i="1" dirty="0" smtClean="0">
                  <a:solidFill>
                    <a:srgbClr val="FF3399"/>
                  </a:solidFill>
                </a:rPr>
                <a:t>.</a:t>
              </a:r>
              <a:r>
                <a:rPr lang="es-ES" sz="1400" dirty="0" smtClean="0">
                  <a:solidFill>
                    <a:srgbClr val="FF3399"/>
                  </a:solidFill>
                </a:rPr>
                <a:t> </a:t>
              </a:r>
              <a:r>
                <a:rPr lang="es-ES" sz="1400" b="1" dirty="0" smtClean="0">
                  <a:solidFill>
                    <a:srgbClr val="FF3399"/>
                  </a:solidFill>
                </a:rPr>
                <a:t>2016,</a:t>
              </a:r>
              <a:r>
                <a:rPr lang="es-ES" sz="1400" dirty="0" smtClean="0">
                  <a:solidFill>
                    <a:srgbClr val="FF3399"/>
                  </a:solidFill>
                </a:rPr>
                <a:t> </a:t>
              </a:r>
              <a:r>
                <a:rPr lang="es-ES" sz="1400" i="1" dirty="0" smtClean="0">
                  <a:solidFill>
                    <a:srgbClr val="FF3399"/>
                  </a:solidFill>
                </a:rPr>
                <a:t>55,</a:t>
              </a:r>
              <a:r>
                <a:rPr lang="es-ES" sz="1400" dirty="0" smtClean="0">
                  <a:solidFill>
                    <a:srgbClr val="FF3399"/>
                  </a:solidFill>
                </a:rPr>
                <a:t> 7928-7943</a:t>
              </a:r>
              <a:endParaRPr lang="en-US" sz="1400" dirty="0">
                <a:solidFill>
                  <a:srgbClr val="FF3399"/>
                </a:solidFill>
              </a:endParaRPr>
            </a:p>
          </p:txBody>
        </p:sp>
      </p:grpSp>
      <p:grpSp>
        <p:nvGrpSpPr>
          <p:cNvPr id="12" name="Group 11"/>
          <p:cNvGrpSpPr/>
          <p:nvPr/>
        </p:nvGrpSpPr>
        <p:grpSpPr>
          <a:xfrm>
            <a:off x="136540" y="1484784"/>
            <a:ext cx="8503744" cy="1827907"/>
            <a:chOff x="136540" y="1681063"/>
            <a:chExt cx="8503744" cy="1827907"/>
          </a:xfrm>
        </p:grpSpPr>
        <p:graphicFrame>
          <p:nvGraphicFramePr>
            <p:cNvPr id="3" name="Object 2"/>
            <p:cNvGraphicFramePr>
              <a:graphicFrameLocks noChangeAspect="1"/>
            </p:cNvGraphicFramePr>
            <p:nvPr>
              <p:extLst>
                <p:ext uri="{D42A27DB-BD31-4B8C-83A1-F6EECF244321}">
                  <p14:modId xmlns:p14="http://schemas.microsoft.com/office/powerpoint/2010/main" val="3238436727"/>
                </p:ext>
              </p:extLst>
            </p:nvPr>
          </p:nvGraphicFramePr>
          <p:xfrm>
            <a:off x="622960" y="1700808"/>
            <a:ext cx="1500188" cy="1808162"/>
          </p:xfrm>
          <a:graphic>
            <a:graphicData uri="http://schemas.openxmlformats.org/presentationml/2006/ole">
              <mc:AlternateContent xmlns:mc="http://schemas.openxmlformats.org/markup-compatibility/2006">
                <mc:Choice xmlns:v="urn:schemas-microsoft-com:vml" Requires="v">
                  <p:oleObj spid="_x0000_s4218" r:id="rId6" imgW="1476360" imgH="1774440" progId="">
                    <p:embed/>
                  </p:oleObj>
                </mc:Choice>
                <mc:Fallback>
                  <p:oleObj r:id="rId6" imgW="1476360" imgH="17744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960" y="1700808"/>
                          <a:ext cx="1500188"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4186528" y="2281724"/>
              <a:ext cx="1537600" cy="646331"/>
            </a:xfrm>
            <a:prstGeom prst="rect">
              <a:avLst/>
            </a:prstGeom>
            <a:noFill/>
          </p:spPr>
          <p:txBody>
            <a:bodyPr wrap="none" rtlCol="0">
              <a:spAutoFit/>
            </a:bodyPr>
            <a:lstStyle/>
            <a:p>
              <a:r>
                <a:rPr lang="en-AU" i="1" dirty="0" smtClean="0">
                  <a:solidFill>
                    <a:srgbClr val="00B050"/>
                  </a:solidFill>
                </a:rPr>
                <a:t>n</a:t>
              </a:r>
              <a:r>
                <a:rPr lang="en-AU" dirty="0" smtClean="0"/>
                <a:t>ZrOCl</a:t>
              </a:r>
              <a:r>
                <a:rPr lang="en-AU" baseline="-25000" dirty="0" smtClean="0"/>
                <a:t>2</a:t>
              </a:r>
              <a:r>
                <a:rPr lang="en-AU" dirty="0" smtClean="0"/>
                <a:t>.8H</a:t>
              </a:r>
              <a:r>
                <a:rPr lang="en-AU" baseline="-25000" dirty="0" smtClean="0"/>
                <a:t>2</a:t>
              </a:r>
              <a:r>
                <a:rPr lang="en-AU" dirty="0" smtClean="0"/>
                <a:t>O/</a:t>
              </a:r>
            </a:p>
            <a:p>
              <a:r>
                <a:rPr lang="en-AU" dirty="0" smtClean="0"/>
                <a:t>ZrCl</a:t>
              </a:r>
              <a:r>
                <a:rPr lang="en-AU" baseline="-25000" dirty="0" smtClean="0"/>
                <a:t>4</a:t>
              </a:r>
              <a:r>
                <a:rPr lang="en-AU" dirty="0" smtClean="0"/>
                <a:t>/,</a:t>
              </a:r>
              <a:endParaRPr lang="en-US" dirty="0"/>
            </a:p>
          </p:txBody>
        </p:sp>
        <p:sp>
          <p:nvSpPr>
            <p:cNvPr id="17" name="TextBox 16"/>
            <p:cNvSpPr txBox="1"/>
            <p:nvPr/>
          </p:nvSpPr>
          <p:spPr>
            <a:xfrm>
              <a:off x="2483768" y="2411596"/>
              <a:ext cx="1354858" cy="369332"/>
            </a:xfrm>
            <a:prstGeom prst="rect">
              <a:avLst/>
            </a:prstGeom>
            <a:noFill/>
          </p:spPr>
          <p:txBody>
            <a:bodyPr wrap="none" rtlCol="0">
              <a:spAutoFit/>
            </a:bodyPr>
            <a:lstStyle/>
            <a:p>
              <a:r>
                <a:rPr lang="en-AU" dirty="0" err="1" smtClean="0"/>
                <a:t>NaOH</a:t>
              </a:r>
              <a:r>
                <a:rPr lang="en-AU" dirty="0" smtClean="0"/>
                <a:t>/HNO</a:t>
              </a:r>
              <a:r>
                <a:rPr lang="en-AU" baseline="-25000" dirty="0" smtClean="0"/>
                <a:t>3</a:t>
              </a:r>
            </a:p>
          </p:txBody>
        </p:sp>
        <p:cxnSp>
          <p:nvCxnSpPr>
            <p:cNvPr id="18" name="Straight Arrow Connector 17"/>
            <p:cNvCxnSpPr/>
            <p:nvPr/>
          </p:nvCxnSpPr>
          <p:spPr>
            <a:xfrm>
              <a:off x="5874414" y="2604095"/>
              <a:ext cx="785818" cy="1588"/>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1720" y="2420223"/>
              <a:ext cx="300082" cy="369332"/>
            </a:xfrm>
            <a:prstGeom prst="rect">
              <a:avLst/>
            </a:prstGeom>
            <a:noFill/>
          </p:spPr>
          <p:txBody>
            <a:bodyPr wrap="none" rtlCol="0">
              <a:spAutoFit/>
            </a:bodyPr>
            <a:lstStyle/>
            <a:p>
              <a:r>
                <a:rPr lang="en-AU" b="1" dirty="0" smtClean="0">
                  <a:solidFill>
                    <a:srgbClr val="0000FF"/>
                  </a:solidFill>
                </a:rPr>
                <a:t>+</a:t>
              </a:r>
              <a:endParaRPr lang="en-US" b="1" dirty="0">
                <a:solidFill>
                  <a:srgbClr val="0000FF"/>
                </a:solidFill>
              </a:endParaRPr>
            </a:p>
          </p:txBody>
        </p:sp>
        <p:sp>
          <p:nvSpPr>
            <p:cNvPr id="20" name="TextBox 19"/>
            <p:cNvSpPr txBox="1"/>
            <p:nvPr/>
          </p:nvSpPr>
          <p:spPr>
            <a:xfrm>
              <a:off x="6081214" y="2175247"/>
              <a:ext cx="372218" cy="461665"/>
            </a:xfrm>
            <a:prstGeom prst="rect">
              <a:avLst/>
            </a:prstGeom>
            <a:noFill/>
          </p:spPr>
          <p:txBody>
            <a:bodyPr wrap="none" rtlCol="0">
              <a:spAutoFit/>
            </a:bodyPr>
            <a:lstStyle/>
            <a:p>
              <a:r>
                <a:rPr lang="es-AR" sz="2400" dirty="0" smtClean="0">
                  <a:sym typeface="Symbol"/>
                </a:rPr>
                <a:t></a:t>
              </a:r>
              <a:endParaRPr lang="es-AR" sz="2400" dirty="0"/>
            </a:p>
          </p:txBody>
        </p:sp>
        <p:sp>
          <p:nvSpPr>
            <p:cNvPr id="22" name="Rectangle 1"/>
            <p:cNvSpPr>
              <a:spLocks noChangeArrowheads="1"/>
            </p:cNvSpPr>
            <p:nvPr/>
          </p:nvSpPr>
          <p:spPr bwMode="auto">
            <a:xfrm>
              <a:off x="136540" y="2374057"/>
              <a:ext cx="53046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AR" sz="2400" b="1" i="0" u="none" strike="noStrike" cap="none" normalizeH="0" baseline="0" dirty="0" smtClean="0">
                  <a:ln>
                    <a:noFill/>
                  </a:ln>
                  <a:solidFill>
                    <a:srgbClr val="0000FF"/>
                  </a:solidFill>
                  <a:latin typeface="Arial" pitchFamily="34" charset="0"/>
                  <a:ea typeface="Calibri" pitchFamily="34" charset="0"/>
                  <a:cs typeface="Arial" pitchFamily="34" charset="0"/>
                </a:rPr>
                <a:t>1.</a:t>
              </a:r>
              <a:endParaRPr kumimoji="0" lang="en-US" sz="2400" b="1" i="0" u="none" strike="noStrike" cap="none" normalizeH="0" baseline="0" dirty="0" smtClean="0">
                <a:ln>
                  <a:noFill/>
                </a:ln>
                <a:solidFill>
                  <a:srgbClr val="0000FF"/>
                </a:solidFill>
                <a:latin typeface="Arial" pitchFamily="34" charset="0"/>
                <a:cs typeface="Arial" pitchFamily="34" charset="0"/>
              </a:endParaRPr>
            </a:p>
          </p:txBody>
        </p:sp>
        <p:sp>
          <p:nvSpPr>
            <p:cNvPr id="37" name="TextBox 36"/>
            <p:cNvSpPr txBox="1"/>
            <p:nvPr/>
          </p:nvSpPr>
          <p:spPr>
            <a:xfrm>
              <a:off x="3839712" y="2331740"/>
              <a:ext cx="300082" cy="369332"/>
            </a:xfrm>
            <a:prstGeom prst="rect">
              <a:avLst/>
            </a:prstGeom>
            <a:noFill/>
          </p:spPr>
          <p:txBody>
            <a:bodyPr wrap="none" rtlCol="0">
              <a:spAutoFit/>
            </a:bodyPr>
            <a:lstStyle/>
            <a:p>
              <a:r>
                <a:rPr lang="en-AU" b="1" dirty="0" smtClean="0">
                  <a:solidFill>
                    <a:srgbClr val="0000FF"/>
                  </a:solidFill>
                </a:rPr>
                <a:t>+</a:t>
              </a:r>
              <a:endParaRPr lang="en-US" b="1" dirty="0">
                <a:solidFill>
                  <a:srgbClr val="0000FF"/>
                </a:solidFill>
              </a:endParaRPr>
            </a:p>
          </p:txBody>
        </p:sp>
        <p:sp>
          <p:nvSpPr>
            <p:cNvPr id="38" name="TextBox 37"/>
            <p:cNvSpPr txBox="1"/>
            <p:nvPr/>
          </p:nvSpPr>
          <p:spPr>
            <a:xfrm>
              <a:off x="2582449" y="1681063"/>
              <a:ext cx="3926331" cy="307777"/>
            </a:xfrm>
            <a:prstGeom prst="rect">
              <a:avLst/>
            </a:prstGeom>
            <a:noFill/>
          </p:spPr>
          <p:txBody>
            <a:bodyPr wrap="none" rtlCol="0">
              <a:spAutoFit/>
            </a:bodyPr>
            <a:lstStyle/>
            <a:p>
              <a:r>
                <a:rPr lang="es-ES" sz="1400" dirty="0" err="1" smtClean="0">
                  <a:solidFill>
                    <a:srgbClr val="FF3399"/>
                  </a:solidFill>
                </a:rPr>
                <a:t>Veliscek</a:t>
              </a:r>
              <a:r>
                <a:rPr lang="es-ES" sz="1400" dirty="0" smtClean="0">
                  <a:solidFill>
                    <a:srgbClr val="FF3399"/>
                  </a:solidFill>
                </a:rPr>
                <a:t> </a:t>
              </a:r>
              <a:r>
                <a:rPr lang="es-ES" sz="1400" i="1" dirty="0" smtClean="0">
                  <a:solidFill>
                    <a:srgbClr val="FF3399"/>
                  </a:solidFill>
                </a:rPr>
                <a:t>et al.</a:t>
              </a:r>
              <a:r>
                <a:rPr lang="es-ES" sz="1400" dirty="0" smtClean="0">
                  <a:solidFill>
                    <a:srgbClr val="FF3399"/>
                  </a:solidFill>
                </a:rPr>
                <a:t> </a:t>
              </a:r>
              <a:r>
                <a:rPr lang="es-ES" sz="1400" i="1" dirty="0" smtClean="0">
                  <a:solidFill>
                    <a:srgbClr val="FF3399"/>
                  </a:solidFill>
                </a:rPr>
                <a:t>Sep. </a:t>
              </a:r>
              <a:r>
                <a:rPr lang="es-ES" sz="1400" i="1" dirty="0" err="1" smtClean="0">
                  <a:solidFill>
                    <a:srgbClr val="FF3399"/>
                  </a:solidFill>
                </a:rPr>
                <a:t>Pur</a:t>
              </a:r>
              <a:r>
                <a:rPr lang="es-ES" sz="1400" i="1" dirty="0" smtClean="0">
                  <a:solidFill>
                    <a:srgbClr val="FF3399"/>
                  </a:solidFill>
                </a:rPr>
                <a:t>. </a:t>
              </a:r>
              <a:r>
                <a:rPr lang="es-ES" sz="1400" i="1" dirty="0" err="1" smtClean="0">
                  <a:solidFill>
                    <a:srgbClr val="FF3399"/>
                  </a:solidFill>
                </a:rPr>
                <a:t>Technol</a:t>
              </a:r>
              <a:r>
                <a:rPr lang="es-ES" sz="1400" i="1" dirty="0" smtClean="0">
                  <a:solidFill>
                    <a:srgbClr val="FF3399"/>
                  </a:solidFill>
                </a:rPr>
                <a:t>.</a:t>
              </a:r>
              <a:r>
                <a:rPr lang="es-ES" sz="1400" dirty="0" smtClean="0">
                  <a:solidFill>
                    <a:srgbClr val="FF3399"/>
                  </a:solidFill>
                </a:rPr>
                <a:t> </a:t>
              </a:r>
              <a:r>
                <a:rPr lang="es-ES" sz="1400" b="1" dirty="0" smtClean="0">
                  <a:solidFill>
                    <a:srgbClr val="FF3399"/>
                  </a:solidFill>
                </a:rPr>
                <a:t>2014,</a:t>
              </a:r>
              <a:r>
                <a:rPr lang="es-ES" sz="1400" dirty="0" smtClean="0">
                  <a:solidFill>
                    <a:srgbClr val="FF3399"/>
                  </a:solidFill>
                </a:rPr>
                <a:t> </a:t>
              </a:r>
              <a:r>
                <a:rPr lang="es-ES" sz="1400" i="1" dirty="0" smtClean="0">
                  <a:solidFill>
                    <a:srgbClr val="FF3399"/>
                  </a:solidFill>
                </a:rPr>
                <a:t>129,</a:t>
              </a:r>
              <a:r>
                <a:rPr lang="es-ES" sz="1400" dirty="0" smtClean="0">
                  <a:solidFill>
                    <a:srgbClr val="FF3399"/>
                  </a:solidFill>
                </a:rPr>
                <a:t> 150-158</a:t>
              </a:r>
              <a:endParaRPr lang="en-US" sz="1400" dirty="0">
                <a:solidFill>
                  <a:srgbClr val="FF3399"/>
                </a:solidFill>
              </a:endParaRPr>
            </a:p>
          </p:txBody>
        </p:sp>
        <p:sp>
          <p:nvSpPr>
            <p:cNvPr id="41" name="TextBox 40"/>
            <p:cNvSpPr txBox="1"/>
            <p:nvPr/>
          </p:nvSpPr>
          <p:spPr>
            <a:xfrm>
              <a:off x="7051066" y="2204864"/>
              <a:ext cx="1589218" cy="646331"/>
            </a:xfrm>
            <a:prstGeom prst="rect">
              <a:avLst/>
            </a:prstGeom>
            <a:noFill/>
          </p:spPr>
          <p:txBody>
            <a:bodyPr wrap="none" rtlCol="0">
              <a:spAutoFit/>
            </a:bodyPr>
            <a:lstStyle/>
            <a:p>
              <a:r>
                <a:rPr lang="es-AR" b="1" dirty="0" err="1" smtClean="0">
                  <a:solidFill>
                    <a:srgbClr val="FF0000"/>
                  </a:solidFill>
                </a:rPr>
                <a:t>Amorphous</a:t>
              </a:r>
              <a:endParaRPr lang="es-AR" b="1" dirty="0" smtClean="0">
                <a:solidFill>
                  <a:srgbClr val="FF0000"/>
                </a:solidFill>
              </a:endParaRPr>
            </a:p>
            <a:p>
              <a:r>
                <a:rPr lang="es-AR" b="1" dirty="0" err="1" smtClean="0">
                  <a:solidFill>
                    <a:srgbClr val="FF0000"/>
                  </a:solidFill>
                </a:rPr>
                <a:t>Precipitate</a:t>
              </a:r>
              <a:r>
                <a:rPr lang="es-AR" b="1" dirty="0" smtClean="0">
                  <a:solidFill>
                    <a:srgbClr val="FF0000"/>
                  </a:solidFill>
                </a:rPr>
                <a:t>/gel</a:t>
              </a:r>
              <a:endParaRPr lang="en-NZ" b="1" dirty="0">
                <a:solidFill>
                  <a:srgbClr val="FF0000"/>
                </a:solidFill>
              </a:endParaRPr>
            </a:p>
          </p:txBody>
        </p:sp>
        <p:sp>
          <p:nvSpPr>
            <p:cNvPr id="42" name="TextBox 41"/>
            <p:cNvSpPr txBox="1"/>
            <p:nvPr/>
          </p:nvSpPr>
          <p:spPr>
            <a:xfrm>
              <a:off x="2582449" y="1905352"/>
              <a:ext cx="3037755" cy="307777"/>
            </a:xfrm>
            <a:prstGeom prst="rect">
              <a:avLst/>
            </a:prstGeom>
            <a:noFill/>
          </p:spPr>
          <p:txBody>
            <a:bodyPr wrap="none" rtlCol="0">
              <a:spAutoFit/>
            </a:bodyPr>
            <a:lstStyle/>
            <a:p>
              <a:r>
                <a:rPr lang="es-ES" sz="1400" dirty="0" err="1" smtClean="0">
                  <a:solidFill>
                    <a:srgbClr val="FF3399"/>
                  </a:solidFill>
                </a:rPr>
                <a:t>Veliscek</a:t>
              </a:r>
              <a:r>
                <a:rPr lang="es-ES" sz="1400" dirty="0" smtClean="0">
                  <a:solidFill>
                    <a:srgbClr val="FF3399"/>
                  </a:solidFill>
                </a:rPr>
                <a:t> </a:t>
              </a:r>
              <a:r>
                <a:rPr lang="es-ES" sz="1400" i="1" dirty="0" smtClean="0">
                  <a:solidFill>
                    <a:srgbClr val="FF3399"/>
                  </a:solidFill>
                </a:rPr>
                <a:t>et al.</a:t>
              </a:r>
              <a:r>
                <a:rPr lang="es-ES" sz="1400" dirty="0" smtClean="0">
                  <a:solidFill>
                    <a:srgbClr val="FF3399"/>
                  </a:solidFill>
                </a:rPr>
                <a:t> </a:t>
              </a:r>
              <a:r>
                <a:rPr lang="es-ES" sz="1400" i="1" dirty="0" smtClean="0">
                  <a:solidFill>
                    <a:srgbClr val="FF3399"/>
                  </a:solidFill>
                </a:rPr>
                <a:t>MMM</a:t>
              </a:r>
              <a:r>
                <a:rPr lang="es-ES" sz="1400" dirty="0" smtClean="0">
                  <a:solidFill>
                    <a:srgbClr val="FF3399"/>
                  </a:solidFill>
                </a:rPr>
                <a:t> </a:t>
              </a:r>
              <a:r>
                <a:rPr lang="es-ES" sz="1400" b="1" dirty="0" smtClean="0">
                  <a:solidFill>
                    <a:srgbClr val="FF3399"/>
                  </a:solidFill>
                </a:rPr>
                <a:t>2017,</a:t>
              </a:r>
              <a:r>
                <a:rPr lang="es-ES" sz="1400" dirty="0" smtClean="0">
                  <a:solidFill>
                    <a:srgbClr val="FF3399"/>
                  </a:solidFill>
                </a:rPr>
                <a:t> </a:t>
              </a:r>
              <a:r>
                <a:rPr lang="es-ES" sz="1400" i="1" dirty="0" smtClean="0">
                  <a:solidFill>
                    <a:srgbClr val="FF3399"/>
                  </a:solidFill>
                </a:rPr>
                <a:t>252,</a:t>
              </a:r>
              <a:r>
                <a:rPr lang="es-ES" sz="1400" dirty="0" smtClean="0">
                  <a:solidFill>
                    <a:srgbClr val="FF3399"/>
                  </a:solidFill>
                </a:rPr>
                <a:t> 90-104</a:t>
              </a:r>
              <a:endParaRPr lang="en-US" sz="1400" dirty="0">
                <a:solidFill>
                  <a:srgbClr val="FF3399"/>
                </a:solidFill>
              </a:endParaRPr>
            </a:p>
          </p:txBody>
        </p:sp>
        <p:sp>
          <p:nvSpPr>
            <p:cNvPr id="8" name="TextBox 7"/>
            <p:cNvSpPr txBox="1"/>
            <p:nvPr/>
          </p:nvSpPr>
          <p:spPr>
            <a:xfrm>
              <a:off x="6660232" y="1763767"/>
              <a:ext cx="846257" cy="369332"/>
            </a:xfrm>
            <a:prstGeom prst="rect">
              <a:avLst/>
            </a:prstGeom>
            <a:noFill/>
          </p:spPr>
          <p:txBody>
            <a:bodyPr wrap="none" rtlCol="0">
              <a:spAutoFit/>
            </a:bodyPr>
            <a:lstStyle/>
            <a:p>
              <a:r>
                <a:rPr lang="es-ES" b="1" dirty="0" smtClean="0">
                  <a:solidFill>
                    <a:srgbClr val="D60093"/>
                  </a:solidFill>
                </a:rPr>
                <a:t>ANSTO</a:t>
              </a:r>
              <a:endParaRPr lang="en-US" b="1" dirty="0">
                <a:solidFill>
                  <a:srgbClr val="D60093"/>
                </a:solidFill>
              </a:endParaRPr>
            </a:p>
          </p:txBody>
        </p:sp>
      </p:grpSp>
      <p:sp>
        <p:nvSpPr>
          <p:cNvPr id="21" name="Footer Placeholder 20"/>
          <p:cNvSpPr>
            <a:spLocks noGrp="1"/>
          </p:cNvSpPr>
          <p:nvPr>
            <p:ph type="ftr" sz="quarter" idx="11"/>
          </p:nvPr>
        </p:nvSpPr>
        <p:spPr/>
        <p:txBody>
          <a:bodyPr/>
          <a:lstStyle/>
          <a:p>
            <a:r>
              <a:rPr lang="en-US" smtClean="0"/>
              <a:t>Luca - MRS 2017</a:t>
            </a:r>
            <a:endParaRPr lang="en-US"/>
          </a:p>
        </p:txBody>
      </p:sp>
      <p:sp>
        <p:nvSpPr>
          <p:cNvPr id="25" name="Slide Number Placeholder 24"/>
          <p:cNvSpPr>
            <a:spLocks noGrp="1"/>
          </p:cNvSpPr>
          <p:nvPr>
            <p:ph type="sldNum" sz="quarter" idx="12"/>
          </p:nvPr>
        </p:nvSpPr>
        <p:spPr/>
        <p:txBody>
          <a:bodyPr/>
          <a:lstStyle/>
          <a:p>
            <a:fld id="{C3305951-25B3-468C-8F5A-DB64291C3F1E}" type="slidenum">
              <a:rPr lang="en-US" smtClean="0"/>
              <a:pPr/>
              <a:t>24</a:t>
            </a:fld>
            <a:endParaRPr lang="en-US"/>
          </a:p>
        </p:txBody>
      </p:sp>
    </p:spTree>
    <p:extLst>
      <p:ext uri="{BB962C8B-B14F-4D97-AF65-F5344CB8AC3E}">
        <p14:creationId xmlns:p14="http://schemas.microsoft.com/office/powerpoint/2010/main" val="22449517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a:grpSpLocks noChangeAspect="1"/>
          </p:cNvGrpSpPr>
          <p:nvPr/>
        </p:nvGrpSpPr>
        <p:grpSpPr>
          <a:xfrm>
            <a:off x="909080" y="381000"/>
            <a:ext cx="7015720" cy="6018145"/>
            <a:chOff x="1331640" y="611255"/>
            <a:chExt cx="6264696" cy="5373910"/>
          </a:xfrm>
        </p:grpSpPr>
        <p:pic>
          <p:nvPicPr>
            <p:cNvPr id="4" name="Picture 3" descr="C:\CNEA\Data\SEM\Juan\JT53F 24K.jpg"/>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6861"/>
            <a:stretch/>
          </p:blipFill>
          <p:spPr bwMode="auto">
            <a:xfrm>
              <a:off x="1331640" y="611255"/>
              <a:ext cx="6264696" cy="5373910"/>
            </a:xfrm>
            <a:prstGeom prst="rect">
              <a:avLst/>
            </a:prstGeom>
            <a:noFill/>
            <a:ln>
              <a:noFill/>
            </a:ln>
          </p:spPr>
        </p:pic>
        <p:cxnSp>
          <p:nvCxnSpPr>
            <p:cNvPr id="10" name="Straight Connector 9"/>
            <p:cNvCxnSpPr/>
            <p:nvPr/>
          </p:nvCxnSpPr>
          <p:spPr>
            <a:xfrm>
              <a:off x="5948082" y="1799466"/>
              <a:ext cx="151216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31350" y="1359727"/>
              <a:ext cx="1315746" cy="467210"/>
            </a:xfrm>
            <a:prstGeom prst="rect">
              <a:avLst/>
            </a:prstGeom>
            <a:noFill/>
          </p:spPr>
          <p:txBody>
            <a:bodyPr wrap="none" rtlCol="0">
              <a:spAutoFit/>
            </a:bodyPr>
            <a:lstStyle/>
            <a:p>
              <a:r>
                <a:rPr lang="es-ES" sz="2800" dirty="0" smtClean="0">
                  <a:solidFill>
                    <a:schemeClr val="bg1"/>
                  </a:solidFill>
                </a:rPr>
                <a:t>3000 </a:t>
              </a:r>
              <a:r>
                <a:rPr lang="es-ES" sz="2800" dirty="0" err="1" smtClean="0">
                  <a:solidFill>
                    <a:schemeClr val="bg1"/>
                  </a:solidFill>
                </a:rPr>
                <a:t>nm</a:t>
              </a:r>
              <a:endParaRPr lang="en-US" sz="2800" dirty="0">
                <a:solidFill>
                  <a:schemeClr val="bg1"/>
                </a:solidFill>
              </a:endParaRPr>
            </a:p>
          </p:txBody>
        </p:sp>
      </p:gr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1950" t="2863" r="11712"/>
          <a:stretch/>
        </p:blipFill>
        <p:spPr>
          <a:xfrm>
            <a:off x="990600" y="538239"/>
            <a:ext cx="1695044" cy="1519161"/>
          </a:xfrm>
          <a:prstGeom prst="rect">
            <a:avLst/>
          </a:prstGeom>
        </p:spPr>
      </p:pic>
      <p:sp>
        <p:nvSpPr>
          <p:cNvPr id="17" name="TextBox 16"/>
          <p:cNvSpPr txBox="1"/>
          <p:nvPr/>
        </p:nvSpPr>
        <p:spPr>
          <a:xfrm>
            <a:off x="990600" y="564949"/>
            <a:ext cx="441146" cy="461665"/>
          </a:xfrm>
          <a:prstGeom prst="rect">
            <a:avLst/>
          </a:prstGeom>
          <a:noFill/>
        </p:spPr>
        <p:txBody>
          <a:bodyPr wrap="none" rtlCol="0">
            <a:spAutoFit/>
          </a:bodyPr>
          <a:lstStyle/>
          <a:p>
            <a:r>
              <a:rPr lang="es-ES" sz="2400" b="1" dirty="0" smtClean="0">
                <a:solidFill>
                  <a:srgbClr val="00B050"/>
                </a:solidFill>
              </a:rPr>
              <a:t>Zr</a:t>
            </a:r>
            <a:endParaRPr lang="en-US" sz="2400" b="1" dirty="0">
              <a:solidFill>
                <a:srgbClr val="00B050"/>
              </a:solidFill>
            </a:endParaRPr>
          </a:p>
        </p:txBody>
      </p:sp>
      <p:sp>
        <p:nvSpPr>
          <p:cNvPr id="3" name="TextBox 2"/>
          <p:cNvSpPr txBox="1"/>
          <p:nvPr/>
        </p:nvSpPr>
        <p:spPr>
          <a:xfrm>
            <a:off x="2832193" y="544654"/>
            <a:ext cx="4627549" cy="400110"/>
          </a:xfrm>
          <a:prstGeom prst="rect">
            <a:avLst/>
          </a:prstGeom>
          <a:noFill/>
        </p:spPr>
        <p:txBody>
          <a:bodyPr wrap="none" rtlCol="0">
            <a:spAutoFit/>
          </a:bodyPr>
          <a:lstStyle/>
          <a:p>
            <a:r>
              <a:rPr lang="es-ES" sz="2000" b="1" dirty="0" err="1" smtClean="0">
                <a:solidFill>
                  <a:srgbClr val="FFFF00"/>
                </a:solidFill>
              </a:rPr>
              <a:t>Coordination</a:t>
            </a:r>
            <a:r>
              <a:rPr lang="es-ES" sz="2000" b="1" dirty="0" smtClean="0">
                <a:solidFill>
                  <a:srgbClr val="FFFF00"/>
                </a:solidFill>
              </a:rPr>
              <a:t> </a:t>
            </a:r>
            <a:r>
              <a:rPr lang="es-ES" sz="2000" b="1" dirty="0" err="1" smtClean="0">
                <a:solidFill>
                  <a:srgbClr val="FFFF00"/>
                </a:solidFill>
              </a:rPr>
              <a:t>Polymers</a:t>
            </a:r>
            <a:r>
              <a:rPr lang="es-ES" sz="2000" b="1" dirty="0" smtClean="0">
                <a:solidFill>
                  <a:srgbClr val="FFFF00"/>
                </a:solidFill>
              </a:rPr>
              <a:t> </a:t>
            </a:r>
            <a:r>
              <a:rPr lang="es-ES" sz="2000" b="1" dirty="0" err="1" smtClean="0">
                <a:solidFill>
                  <a:srgbClr val="FFFF00"/>
                </a:solidFill>
              </a:rPr>
              <a:t>for</a:t>
            </a:r>
            <a:r>
              <a:rPr lang="es-ES" sz="2000" b="1" dirty="0" smtClean="0">
                <a:solidFill>
                  <a:srgbClr val="FFFF00"/>
                </a:solidFill>
              </a:rPr>
              <a:t> LN </a:t>
            </a:r>
            <a:r>
              <a:rPr lang="es-ES" sz="2000" b="1" dirty="0" err="1" smtClean="0">
                <a:solidFill>
                  <a:srgbClr val="FFFF00"/>
                </a:solidFill>
              </a:rPr>
              <a:t>Separations</a:t>
            </a:r>
            <a:endParaRPr lang="en-US" sz="2000" b="1" dirty="0">
              <a:solidFill>
                <a:srgbClr val="FFFF00"/>
              </a:solidFill>
            </a:endParaRPr>
          </a:p>
        </p:txBody>
      </p:sp>
      <p:graphicFrame>
        <p:nvGraphicFramePr>
          <p:cNvPr id="12" name="Chart 11"/>
          <p:cNvGraphicFramePr>
            <a:graphicFrameLocks/>
          </p:cNvGraphicFramePr>
          <p:nvPr>
            <p:extLst>
              <p:ext uri="{D42A27DB-BD31-4B8C-83A1-F6EECF244321}">
                <p14:modId xmlns:p14="http://schemas.microsoft.com/office/powerpoint/2010/main" val="1917117103"/>
              </p:ext>
            </p:extLst>
          </p:nvPr>
        </p:nvGraphicFramePr>
        <p:xfrm>
          <a:off x="1867899" y="2133600"/>
          <a:ext cx="5057776" cy="3048001"/>
        </p:xfrm>
        <a:graphic>
          <a:graphicData uri="http://schemas.openxmlformats.org/drawingml/2006/chart">
            <c:chart xmlns:c="http://schemas.openxmlformats.org/drawingml/2006/chart" xmlns:r="http://schemas.openxmlformats.org/officeDocument/2006/relationships" r:id="rId6"/>
          </a:graphicData>
        </a:graphic>
      </p:graphicFrame>
      <p:grpSp>
        <p:nvGrpSpPr>
          <p:cNvPr id="20" name="Group 19"/>
          <p:cNvGrpSpPr>
            <a:grpSpLocks noChangeAspect="1"/>
          </p:cNvGrpSpPr>
          <p:nvPr/>
        </p:nvGrpSpPr>
        <p:grpSpPr>
          <a:xfrm>
            <a:off x="1869057" y="2201416"/>
            <a:ext cx="5095765" cy="4179912"/>
            <a:chOff x="1691680" y="1039078"/>
            <a:chExt cx="5400599" cy="4429959"/>
          </a:xfrm>
          <a:solidFill>
            <a:schemeClr val="accent1">
              <a:lumMod val="20000"/>
              <a:lumOff val="80000"/>
            </a:schemeClr>
          </a:solidFill>
        </p:grpSpPr>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1039078"/>
              <a:ext cx="5400599" cy="442995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52623"/>
            <a:stretch/>
          </p:blipFill>
          <p:spPr bwMode="auto">
            <a:xfrm>
              <a:off x="4932040" y="2300685"/>
              <a:ext cx="1656184" cy="1736683"/>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3388882" y="1289125"/>
              <a:ext cx="3324832" cy="782852"/>
            </a:xfrm>
            <a:prstGeom prst="rect">
              <a:avLst/>
            </a:prstGeom>
            <a:grpFill/>
          </p:spPr>
          <p:txBody>
            <a:bodyPr wrap="square" rtlCol="0">
              <a:spAutoFit/>
            </a:bodyPr>
            <a:lstStyle/>
            <a:p>
              <a:r>
                <a:rPr lang="es-ES" sz="1400" dirty="0" err="1" smtClean="0">
                  <a:latin typeface="Arial" panose="020B0604020202020204" pitchFamily="34" charset="0"/>
                  <a:cs typeface="Arial" panose="020B0604020202020204" pitchFamily="34" charset="0"/>
                </a:rPr>
                <a:t>Zirconium</a:t>
              </a:r>
              <a:r>
                <a:rPr lang="es-ES" sz="1400" dirty="0" smtClean="0">
                  <a:latin typeface="Arial" panose="020B0604020202020204" pitchFamily="34" charset="0"/>
                  <a:cs typeface="Arial" panose="020B0604020202020204" pitchFamily="34" charset="0"/>
                </a:rPr>
                <a:t> </a:t>
              </a:r>
              <a:r>
                <a:rPr lang="es-ES" sz="1400" dirty="0" err="1" smtClean="0">
                  <a:latin typeface="Arial" panose="020B0604020202020204" pitchFamily="34" charset="0"/>
                  <a:cs typeface="Arial" panose="020B0604020202020204" pitchFamily="34" charset="0"/>
                </a:rPr>
                <a:t>Thorium</a:t>
              </a:r>
              <a:r>
                <a:rPr lang="es-ES" sz="1400" dirty="0" smtClean="0">
                  <a:latin typeface="Arial" panose="020B0604020202020204" pitchFamily="34" charset="0"/>
                  <a:cs typeface="Arial" panose="020B0604020202020204" pitchFamily="34" charset="0"/>
                </a:rPr>
                <a:t> </a:t>
              </a:r>
              <a:r>
                <a:rPr lang="es-ES" sz="1400" dirty="0" err="1" smtClean="0">
                  <a:latin typeface="Arial" panose="020B0604020202020204" pitchFamily="34" charset="0"/>
                  <a:cs typeface="Arial" panose="020B0604020202020204" pitchFamily="34" charset="0"/>
                </a:rPr>
                <a:t>Pyrophosphate</a:t>
              </a:r>
              <a:endParaRPr lang="es-ES" sz="1400" dirty="0" smtClean="0">
                <a:latin typeface="Arial" panose="020B0604020202020204" pitchFamily="34" charset="0"/>
                <a:cs typeface="Arial" panose="020B0604020202020204" pitchFamily="34" charset="0"/>
              </a:endParaRPr>
            </a:p>
            <a:p>
              <a:r>
                <a:rPr lang="es-ES" sz="1400" dirty="0" smtClean="0">
                  <a:latin typeface="Arial" panose="020B0604020202020204" pitchFamily="34" charset="0"/>
                  <a:cs typeface="Arial" panose="020B0604020202020204" pitchFamily="34" charset="0"/>
                </a:rPr>
                <a:t>(</a:t>
              </a:r>
              <a:r>
                <a:rPr lang="es-ES" sz="1400" dirty="0" err="1" smtClean="0">
                  <a:latin typeface="Arial" panose="020B0604020202020204" pitchFamily="34" charset="0"/>
                  <a:cs typeface="Arial" panose="020B0604020202020204" pitchFamily="34" charset="0"/>
                </a:rPr>
                <a:t>ZrTh</a:t>
              </a:r>
              <a:r>
                <a:rPr lang="es-ES" sz="1400" dirty="0" smtClean="0">
                  <a:latin typeface="Arial" panose="020B0604020202020204" pitchFamily="34" charset="0"/>
                  <a:cs typeface="Arial" panose="020B0604020202020204" pitchFamily="34" charset="0"/>
                </a:rPr>
                <a:t>)P</a:t>
              </a:r>
              <a:r>
                <a:rPr lang="es-ES" sz="1400" baseline="-25000" dirty="0" smtClean="0">
                  <a:latin typeface="Arial" panose="020B0604020202020204" pitchFamily="34" charset="0"/>
                  <a:cs typeface="Arial" panose="020B0604020202020204" pitchFamily="34" charset="0"/>
                </a:rPr>
                <a:t>2</a:t>
              </a:r>
              <a:r>
                <a:rPr lang="es-ES" sz="1400" dirty="0" smtClean="0">
                  <a:latin typeface="Arial" panose="020B0604020202020204" pitchFamily="34" charset="0"/>
                  <a:cs typeface="Arial" panose="020B0604020202020204" pitchFamily="34" charset="0"/>
                </a:rPr>
                <a:t>O</a:t>
              </a:r>
              <a:r>
                <a:rPr lang="es-ES" sz="1400" baseline="-25000" dirty="0" smtClean="0">
                  <a:latin typeface="Arial" panose="020B0604020202020204" pitchFamily="34" charset="0"/>
                  <a:cs typeface="Arial" panose="020B0604020202020204" pitchFamily="34" charset="0"/>
                </a:rPr>
                <a:t>7</a:t>
              </a:r>
              <a:r>
                <a:rPr lang="es-ES" sz="1400" dirty="0" smtClean="0">
                  <a:latin typeface="Arial" panose="020B0604020202020204" pitchFamily="34" charset="0"/>
                  <a:cs typeface="Arial" panose="020B0604020202020204" pitchFamily="34" charset="0"/>
                </a:rPr>
                <a:t>   </a:t>
              </a:r>
              <a:r>
                <a:rPr lang="es-ES" sz="1400" dirty="0" err="1" smtClean="0">
                  <a:latin typeface="Arial" panose="020B0604020202020204" pitchFamily="34" charset="0"/>
                  <a:cs typeface="Arial" panose="020B0604020202020204" pitchFamily="34" charset="0"/>
                </a:rPr>
                <a:t>Cubic</a:t>
              </a:r>
              <a:r>
                <a:rPr lang="es-ES" sz="1400" dirty="0" smtClean="0">
                  <a:latin typeface="Arial" panose="020B0604020202020204" pitchFamily="34" charset="0"/>
                  <a:cs typeface="Arial" panose="020B0604020202020204" pitchFamily="34" charset="0"/>
                </a:rPr>
                <a:t> </a:t>
              </a:r>
              <a:r>
                <a:rPr lang="es-ES" sz="1400" i="1" dirty="0" smtClean="0">
                  <a:latin typeface="Arial" panose="020B0604020202020204" pitchFamily="34" charset="0"/>
                  <a:cs typeface="Arial" panose="020B0604020202020204" pitchFamily="34" charset="0"/>
                </a:rPr>
                <a:t>P a</a:t>
              </a:r>
              <a:r>
                <a:rPr lang="es-ES" sz="1400" dirty="0" smtClean="0">
                  <a:latin typeface="Arial" panose="020B0604020202020204" pitchFamily="34" charset="0"/>
                  <a:cs typeface="Arial" panose="020B0604020202020204" pitchFamily="34" charset="0"/>
                </a:rPr>
                <a:t> -3</a:t>
              </a:r>
            </a:p>
            <a:p>
              <a:r>
                <a:rPr lang="es-ES" sz="1400" dirty="0" smtClean="0">
                  <a:latin typeface="Arial" panose="020B0604020202020204" pitchFamily="34" charset="0"/>
                  <a:cs typeface="Arial" panose="020B0604020202020204" pitchFamily="34" charset="0"/>
                </a:rPr>
                <a:t>800 – 1000 </a:t>
              </a:r>
              <a:r>
                <a:rPr lang="es-ES" sz="1400" baseline="30000" dirty="0" err="1" smtClean="0">
                  <a:latin typeface="Arial" panose="020B0604020202020204" pitchFamily="34" charset="0"/>
                  <a:cs typeface="Arial" panose="020B0604020202020204" pitchFamily="34" charset="0"/>
                </a:rPr>
                <a:t>o</a:t>
              </a:r>
              <a:r>
                <a:rPr lang="es-ES" sz="1400" dirty="0" err="1" smtClean="0">
                  <a:latin typeface="Arial" panose="020B0604020202020204" pitchFamily="34" charset="0"/>
                  <a:cs typeface="Arial" panose="020B0604020202020204" pitchFamily="34" charset="0"/>
                </a:rPr>
                <a:t>C</a:t>
              </a:r>
              <a:endParaRPr lang="en-US" sz="1400" dirty="0">
                <a:latin typeface="Arial" panose="020B0604020202020204" pitchFamily="34" charset="0"/>
                <a:cs typeface="Arial" panose="020B0604020202020204" pitchFamily="34" charset="0"/>
              </a:endParaRPr>
            </a:p>
          </p:txBody>
        </p:sp>
      </p:grpSp>
      <p:sp>
        <p:nvSpPr>
          <p:cNvPr id="14" name="TextBox 13"/>
          <p:cNvSpPr txBox="1"/>
          <p:nvPr/>
        </p:nvSpPr>
        <p:spPr>
          <a:xfrm>
            <a:off x="2915816" y="908720"/>
            <a:ext cx="3870227" cy="369332"/>
          </a:xfrm>
          <a:prstGeom prst="rect">
            <a:avLst/>
          </a:prstGeom>
          <a:noFill/>
        </p:spPr>
        <p:txBody>
          <a:bodyPr wrap="none" rtlCol="0">
            <a:spAutoFit/>
          </a:bodyPr>
          <a:lstStyle/>
          <a:p>
            <a:r>
              <a:rPr lang="es-ES" dirty="0" smtClean="0">
                <a:solidFill>
                  <a:srgbClr val="FF99FF"/>
                </a:solidFill>
              </a:rPr>
              <a:t>Luca et al. </a:t>
            </a:r>
            <a:r>
              <a:rPr lang="es-ES" i="1" dirty="0" err="1" smtClean="0">
                <a:solidFill>
                  <a:srgbClr val="FF99FF"/>
                </a:solidFill>
              </a:rPr>
              <a:t>Inorg</a:t>
            </a:r>
            <a:r>
              <a:rPr lang="es-ES" i="1" dirty="0" smtClean="0">
                <a:solidFill>
                  <a:srgbClr val="FF99FF"/>
                </a:solidFill>
              </a:rPr>
              <a:t>. </a:t>
            </a:r>
            <a:r>
              <a:rPr lang="es-ES" i="1" dirty="0" err="1" smtClean="0">
                <a:solidFill>
                  <a:srgbClr val="FF99FF"/>
                </a:solidFill>
              </a:rPr>
              <a:t>Chem</a:t>
            </a:r>
            <a:r>
              <a:rPr lang="es-ES" i="1" dirty="0" smtClean="0">
                <a:solidFill>
                  <a:srgbClr val="FF99FF"/>
                </a:solidFill>
              </a:rPr>
              <a:t>.</a:t>
            </a:r>
            <a:r>
              <a:rPr lang="es-ES" dirty="0" smtClean="0">
                <a:solidFill>
                  <a:srgbClr val="FF99FF"/>
                </a:solidFill>
              </a:rPr>
              <a:t> </a:t>
            </a:r>
            <a:r>
              <a:rPr lang="es-ES" b="1" dirty="0" smtClean="0">
                <a:solidFill>
                  <a:srgbClr val="FF99FF"/>
                </a:solidFill>
              </a:rPr>
              <a:t>2016,</a:t>
            </a:r>
            <a:r>
              <a:rPr lang="es-ES" dirty="0" smtClean="0">
                <a:solidFill>
                  <a:srgbClr val="FF99FF"/>
                </a:solidFill>
              </a:rPr>
              <a:t> (in </a:t>
            </a:r>
            <a:r>
              <a:rPr lang="es-ES" dirty="0" err="1" smtClean="0">
                <a:solidFill>
                  <a:srgbClr val="FF99FF"/>
                </a:solidFill>
              </a:rPr>
              <a:t>press</a:t>
            </a:r>
            <a:r>
              <a:rPr lang="es-ES" dirty="0" smtClean="0">
                <a:solidFill>
                  <a:srgbClr val="FF99FF"/>
                </a:solidFill>
              </a:rPr>
              <a:t>)</a:t>
            </a:r>
            <a:endParaRPr lang="en-US" dirty="0">
              <a:solidFill>
                <a:srgbClr val="FF99FF"/>
              </a:solidFill>
            </a:endParaRPr>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25</a:t>
            </a:fld>
            <a:endParaRPr lang="en-US"/>
          </a:p>
        </p:txBody>
      </p:sp>
    </p:spTree>
    <p:extLst>
      <p:ext uri="{BB962C8B-B14F-4D97-AF65-F5344CB8AC3E}">
        <p14:creationId xmlns:p14="http://schemas.microsoft.com/office/powerpoint/2010/main" val="546153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graphicFrame>
        <p:nvGraphicFramePr>
          <p:cNvPr id="4" name="Gráfico 40"/>
          <p:cNvGraphicFramePr/>
          <p:nvPr>
            <p:extLst>
              <p:ext uri="{D42A27DB-BD31-4B8C-83A1-F6EECF244321}">
                <p14:modId xmlns:p14="http://schemas.microsoft.com/office/powerpoint/2010/main" val="2861719904"/>
              </p:ext>
            </p:extLst>
          </p:nvPr>
        </p:nvGraphicFramePr>
        <p:xfrm>
          <a:off x="179512" y="2700766"/>
          <a:ext cx="5400675" cy="3852133"/>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81821"/>
            <a:ext cx="4176464" cy="2281693"/>
          </a:xfrm>
          <a:prstGeom prst="rect">
            <a:avLst/>
          </a:prstGeom>
          <a:noFill/>
        </p:spPr>
      </p:pic>
      <p:grpSp>
        <p:nvGrpSpPr>
          <p:cNvPr id="10" name="Group 9"/>
          <p:cNvGrpSpPr/>
          <p:nvPr/>
        </p:nvGrpSpPr>
        <p:grpSpPr>
          <a:xfrm>
            <a:off x="1907703" y="764704"/>
            <a:ext cx="7140658" cy="4464496"/>
            <a:chOff x="1907703" y="764704"/>
            <a:chExt cx="7140658" cy="4464496"/>
          </a:xfrm>
        </p:grpSpPr>
        <p:pic>
          <p:nvPicPr>
            <p:cNvPr id="532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79" y="764704"/>
              <a:ext cx="3669187" cy="305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1907703" y="1445917"/>
              <a:ext cx="3421353" cy="1045253"/>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907703" y="1487649"/>
              <a:ext cx="3421353" cy="1480084"/>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996865">
              <a:off x="4433641" y="2036312"/>
              <a:ext cx="978153" cy="307777"/>
            </a:xfrm>
            <a:prstGeom prst="rect">
              <a:avLst/>
            </a:prstGeom>
            <a:noFill/>
          </p:spPr>
          <p:txBody>
            <a:bodyPr wrap="none" rtlCol="0">
              <a:spAutoFit/>
            </a:bodyPr>
            <a:lstStyle/>
            <a:p>
              <a:r>
                <a:rPr lang="en-US" sz="1400" dirty="0" smtClean="0">
                  <a:solidFill>
                    <a:srgbClr val="FF0000"/>
                  </a:solidFill>
                  <a:latin typeface="Arial" panose="020B0604020202020204" pitchFamily="34" charset="0"/>
                  <a:cs typeface="Arial" panose="020B0604020202020204" pitchFamily="34" charset="0"/>
                </a:rPr>
                <a:t>900 </a:t>
              </a:r>
              <a:r>
                <a:rPr lang="en-US" sz="1400" baseline="30000" dirty="0" err="1" smtClean="0">
                  <a:solidFill>
                    <a:srgbClr val="FF0000"/>
                  </a:solidFill>
                  <a:latin typeface="Arial" panose="020B0604020202020204" pitchFamily="34" charset="0"/>
                  <a:cs typeface="Arial" panose="020B0604020202020204" pitchFamily="34" charset="0"/>
                </a:rPr>
                <a:t>o</a:t>
              </a:r>
              <a:r>
                <a:rPr lang="en-US" sz="1400" dirty="0" err="1" smtClean="0">
                  <a:solidFill>
                    <a:srgbClr val="FF0000"/>
                  </a:solidFill>
                  <a:latin typeface="Arial" panose="020B0604020202020204" pitchFamily="34" charset="0"/>
                  <a:cs typeface="Arial" panose="020B0604020202020204" pitchFamily="34" charset="0"/>
                </a:rPr>
                <a:t>C</a:t>
              </a:r>
              <a:r>
                <a:rPr lang="es-ES" sz="1400" dirty="0" smtClean="0">
                  <a:solidFill>
                    <a:srgbClr val="FF0000"/>
                  </a:solidFill>
                  <a:latin typeface="Arial" panose="020B0604020202020204" pitchFamily="34" charset="0"/>
                  <a:cs typeface="Arial" panose="020B0604020202020204" pitchFamily="34" charset="0"/>
                </a:rPr>
                <a:t>/air</a:t>
              </a:r>
              <a:endParaRPr lang="en-US" sz="1400"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rot="1364998">
              <a:off x="4429649" y="2473498"/>
              <a:ext cx="1026243" cy="307777"/>
            </a:xfrm>
            <a:prstGeom prst="rect">
              <a:avLst/>
            </a:prstGeom>
            <a:noFill/>
          </p:spPr>
          <p:txBody>
            <a:bodyPr wrap="none" rtlCol="0">
              <a:spAutoFit/>
            </a:bodyPr>
            <a:lstStyle/>
            <a:p>
              <a:r>
                <a:rPr lang="en-US" sz="1400" dirty="0" smtClean="0">
                  <a:solidFill>
                    <a:srgbClr val="FF0000"/>
                  </a:solidFill>
                  <a:latin typeface="Arial" panose="020B0604020202020204" pitchFamily="34" charset="0"/>
                  <a:cs typeface="Arial" panose="020B0604020202020204" pitchFamily="34" charset="0"/>
                </a:rPr>
                <a:t>900 </a:t>
              </a:r>
              <a:r>
                <a:rPr lang="en-US" sz="1400" baseline="30000" dirty="0" err="1" smtClean="0">
                  <a:solidFill>
                    <a:srgbClr val="FF0000"/>
                  </a:solidFill>
                  <a:latin typeface="Arial" panose="020B0604020202020204" pitchFamily="34" charset="0"/>
                  <a:cs typeface="Arial" panose="020B0604020202020204" pitchFamily="34" charset="0"/>
                </a:rPr>
                <a:t>o</a:t>
              </a:r>
              <a:r>
                <a:rPr lang="en-US" sz="1400" dirty="0" err="1" smtClean="0">
                  <a:solidFill>
                    <a:srgbClr val="FF0000"/>
                  </a:solidFill>
                  <a:latin typeface="Arial" panose="020B0604020202020204" pitchFamily="34" charset="0"/>
                  <a:cs typeface="Arial" panose="020B0604020202020204" pitchFamily="34" charset="0"/>
                </a:rPr>
                <a:t>C</a:t>
              </a:r>
              <a:r>
                <a:rPr lang="es-ES" sz="1400" dirty="0" smtClean="0">
                  <a:solidFill>
                    <a:srgbClr val="FF0000"/>
                  </a:solidFill>
                  <a:latin typeface="Arial" panose="020B0604020202020204" pitchFamily="34" charset="0"/>
                  <a:cs typeface="Arial" panose="020B0604020202020204" pitchFamily="34" charset="0"/>
                </a:rPr>
                <a:t>/N</a:t>
              </a:r>
              <a:r>
                <a:rPr lang="es-ES" sz="1400" baseline="-25000" dirty="0" smtClean="0">
                  <a:solidFill>
                    <a:srgbClr val="FF0000"/>
                  </a:solidFill>
                  <a:latin typeface="Arial" panose="020B0604020202020204" pitchFamily="34" charset="0"/>
                  <a:cs typeface="Arial" panose="020B0604020202020204" pitchFamily="34" charset="0"/>
                </a:rPr>
                <a:t>2</a:t>
              </a:r>
              <a:r>
                <a:rPr lang="es-ES" sz="1400" dirty="0" smtClean="0">
                  <a:solidFill>
                    <a:srgbClr val="FF0000"/>
                  </a:solidFill>
                  <a:latin typeface="Arial" panose="020B0604020202020204" pitchFamily="34" charset="0"/>
                  <a:cs typeface="Arial" panose="020B0604020202020204" pitchFamily="34" charset="0"/>
                </a:rPr>
                <a:t> </a:t>
              </a:r>
              <a:endParaRPr lang="en-US" sz="1400" dirty="0">
                <a:solidFill>
                  <a:srgbClr val="FF0000"/>
                </a:solidFill>
                <a:latin typeface="Arial" panose="020B0604020202020204" pitchFamily="34" charset="0"/>
                <a:cs typeface="Arial" panose="020B0604020202020204" pitchFamily="34" charset="0"/>
              </a:endParaRPr>
            </a:p>
          </p:txBody>
        </p:sp>
        <p:pic>
          <p:nvPicPr>
            <p:cNvPr id="12" name="Picture 2" descr="C:\CNEA\Data\SEM\Toni\AC19Ax-AB 8Feb16\AC19A1-B 200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280" y="908720"/>
              <a:ext cx="1650468" cy="15199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4476361" y="4664169"/>
              <a:ext cx="4572000" cy="276999"/>
            </a:xfrm>
            <a:prstGeom prst="rect">
              <a:avLst/>
            </a:prstGeom>
          </p:spPr>
          <p:txBody>
            <a:bodyPr>
              <a:spAutoFit/>
            </a:bodyPr>
            <a:lstStyle/>
            <a:p>
              <a:r>
                <a:rPr lang="en-US" sz="1200" dirty="0" smtClean="0">
                  <a:solidFill>
                    <a:srgbClr val="FF0000"/>
                  </a:solidFill>
                </a:rPr>
                <a:t>Th</a:t>
              </a:r>
              <a:r>
                <a:rPr lang="en-US" sz="1200" baseline="-25000" dirty="0" smtClean="0">
                  <a:solidFill>
                    <a:srgbClr val="FF0000"/>
                  </a:solidFill>
                </a:rPr>
                <a:t>0.049</a:t>
              </a:r>
              <a:r>
                <a:rPr lang="en-US" sz="1200" dirty="0" smtClean="0">
                  <a:solidFill>
                    <a:schemeClr val="tx2">
                      <a:lumMod val="75000"/>
                    </a:schemeClr>
                  </a:solidFill>
                </a:rPr>
                <a:t>La</a:t>
              </a:r>
              <a:r>
                <a:rPr lang="en-US" sz="1200" baseline="-25000" dirty="0" smtClean="0">
                  <a:solidFill>
                    <a:schemeClr val="tx2">
                      <a:lumMod val="75000"/>
                    </a:schemeClr>
                  </a:solidFill>
                </a:rPr>
                <a:t>0.013</a:t>
              </a:r>
              <a:r>
                <a:rPr lang="en-US" sz="1200" dirty="0" smtClean="0">
                  <a:solidFill>
                    <a:srgbClr val="0000FF"/>
                  </a:solidFill>
                </a:rPr>
                <a:t>Ce</a:t>
              </a:r>
              <a:r>
                <a:rPr lang="en-US" sz="1200" baseline="-25000" dirty="0" smtClean="0">
                  <a:solidFill>
                    <a:srgbClr val="0000FF"/>
                  </a:solidFill>
                </a:rPr>
                <a:t>0.015</a:t>
              </a:r>
              <a:r>
                <a:rPr lang="en-US" sz="1200" dirty="0" smtClean="0">
                  <a:solidFill>
                    <a:schemeClr val="accent2">
                      <a:lumMod val="75000"/>
                    </a:schemeClr>
                  </a:solidFill>
                </a:rPr>
                <a:t>Pr</a:t>
              </a:r>
              <a:r>
                <a:rPr lang="en-US" sz="1200" baseline="-25000" dirty="0" smtClean="0">
                  <a:solidFill>
                    <a:schemeClr val="accent2">
                      <a:lumMod val="75000"/>
                    </a:schemeClr>
                  </a:solidFill>
                </a:rPr>
                <a:t>0.015</a:t>
              </a:r>
              <a:r>
                <a:rPr lang="en-US" sz="1200" dirty="0" smtClean="0">
                  <a:solidFill>
                    <a:srgbClr val="00B050"/>
                  </a:solidFill>
                </a:rPr>
                <a:t>Nd</a:t>
              </a:r>
              <a:r>
                <a:rPr lang="en-US" sz="1200" baseline="-25000" dirty="0" smtClean="0">
                  <a:solidFill>
                    <a:srgbClr val="00B050"/>
                  </a:solidFill>
                </a:rPr>
                <a:t>0.015</a:t>
              </a:r>
              <a:r>
                <a:rPr lang="en-US" sz="1200" dirty="0" smtClean="0">
                  <a:solidFill>
                    <a:srgbClr val="D60093"/>
                  </a:solidFill>
                </a:rPr>
                <a:t>Gd</a:t>
              </a:r>
              <a:r>
                <a:rPr lang="en-US" sz="1200" baseline="-25000" dirty="0" smtClean="0">
                  <a:solidFill>
                    <a:srgbClr val="D60093"/>
                  </a:solidFill>
                </a:rPr>
                <a:t>0.013</a:t>
              </a:r>
              <a:r>
                <a:rPr lang="en-US" sz="1200" dirty="0" smtClean="0">
                  <a:solidFill>
                    <a:schemeClr val="tx2">
                      <a:lumMod val="60000"/>
                      <a:lumOff val="40000"/>
                    </a:schemeClr>
                  </a:solidFill>
                </a:rPr>
                <a:t>Dy</a:t>
              </a:r>
              <a:r>
                <a:rPr lang="en-US" sz="1200" baseline="-25000" dirty="0" smtClean="0">
                  <a:solidFill>
                    <a:schemeClr val="tx2">
                      <a:lumMod val="60000"/>
                      <a:lumOff val="40000"/>
                    </a:schemeClr>
                  </a:solidFill>
                </a:rPr>
                <a:t>0.015</a:t>
              </a:r>
              <a:r>
                <a:rPr lang="en-US" sz="1200" dirty="0" smtClean="0">
                  <a:solidFill>
                    <a:schemeClr val="accent6">
                      <a:lumMod val="75000"/>
                    </a:schemeClr>
                  </a:solidFill>
                </a:rPr>
                <a:t>Ho</a:t>
              </a:r>
              <a:r>
                <a:rPr lang="en-US" sz="1200" baseline="-25000" dirty="0" smtClean="0">
                  <a:solidFill>
                    <a:schemeClr val="accent6">
                      <a:lumMod val="75000"/>
                    </a:schemeClr>
                  </a:solidFill>
                </a:rPr>
                <a:t>0.014</a:t>
              </a:r>
              <a:r>
                <a:rPr lang="en-US" sz="1200" dirty="0" smtClean="0"/>
                <a:t>Sr</a:t>
              </a:r>
              <a:r>
                <a:rPr lang="en-US" sz="1200" baseline="-25000" dirty="0" smtClean="0"/>
                <a:t>0.025</a:t>
              </a:r>
              <a:r>
                <a:rPr lang="en-US" sz="1200" b="1" dirty="0" smtClean="0"/>
                <a:t>Zr</a:t>
              </a:r>
              <a:r>
                <a:rPr lang="en-US" sz="1200" b="1" baseline="-25000" dirty="0" smtClean="0"/>
                <a:t>0.84</a:t>
              </a:r>
              <a:r>
                <a:rPr lang="en-US" sz="1200" b="1" dirty="0" smtClean="0"/>
                <a:t>P</a:t>
              </a:r>
              <a:r>
                <a:rPr lang="en-US" sz="1200" b="1" baseline="-25000" dirty="0" smtClean="0"/>
                <a:t>1.84</a:t>
              </a:r>
              <a:r>
                <a:rPr lang="en-US" sz="1200" b="1" dirty="0" smtClean="0"/>
                <a:t>O</a:t>
              </a:r>
              <a:r>
                <a:rPr lang="en-US" sz="1200" b="1" baseline="-25000" dirty="0" smtClean="0"/>
                <a:t>6.56</a:t>
              </a:r>
              <a:r>
                <a:rPr lang="en-US" sz="1200" b="1" dirty="0" smtClean="0"/>
                <a:t> </a:t>
              </a:r>
              <a:endParaRPr lang="en-US" sz="1200" b="1" dirty="0"/>
            </a:p>
          </p:txBody>
        </p:sp>
        <p:sp>
          <p:nvSpPr>
            <p:cNvPr id="24" name="Rectangle 23"/>
            <p:cNvSpPr/>
            <p:nvPr/>
          </p:nvSpPr>
          <p:spPr>
            <a:xfrm>
              <a:off x="4464496" y="4952201"/>
              <a:ext cx="4572000" cy="276999"/>
            </a:xfrm>
            <a:prstGeom prst="rect">
              <a:avLst/>
            </a:prstGeom>
          </p:spPr>
          <p:txBody>
            <a:bodyPr>
              <a:spAutoFit/>
            </a:bodyPr>
            <a:lstStyle/>
            <a:p>
              <a:r>
                <a:rPr lang="en-US" sz="1200" dirty="0" smtClean="0">
                  <a:solidFill>
                    <a:srgbClr val="FF0000"/>
                  </a:solidFill>
                </a:rPr>
                <a:t>Th</a:t>
              </a:r>
              <a:r>
                <a:rPr lang="en-US" sz="1200" baseline="-25000" dirty="0" smtClean="0">
                  <a:solidFill>
                    <a:srgbClr val="FF0000"/>
                  </a:solidFill>
                </a:rPr>
                <a:t>0.058</a:t>
              </a:r>
              <a:r>
                <a:rPr lang="en-US" sz="1200" dirty="0" smtClean="0">
                  <a:solidFill>
                    <a:schemeClr val="tx2">
                      <a:lumMod val="75000"/>
                    </a:schemeClr>
                  </a:solidFill>
                </a:rPr>
                <a:t>La</a:t>
              </a:r>
              <a:r>
                <a:rPr lang="en-US" sz="1200" baseline="-25000" dirty="0" smtClean="0">
                  <a:solidFill>
                    <a:schemeClr val="tx2">
                      <a:lumMod val="75000"/>
                    </a:schemeClr>
                  </a:solidFill>
                </a:rPr>
                <a:t>0.009</a:t>
              </a:r>
              <a:r>
                <a:rPr lang="en-US" sz="1200" dirty="0" smtClean="0">
                  <a:solidFill>
                    <a:srgbClr val="0000FF"/>
                  </a:solidFill>
                </a:rPr>
                <a:t>Ce</a:t>
              </a:r>
              <a:r>
                <a:rPr lang="en-US" sz="1200" baseline="-25000" dirty="0" smtClean="0">
                  <a:solidFill>
                    <a:srgbClr val="0000FF"/>
                  </a:solidFill>
                </a:rPr>
                <a:t>0.009</a:t>
              </a:r>
              <a:r>
                <a:rPr lang="en-US" sz="1200" dirty="0" smtClean="0">
                  <a:solidFill>
                    <a:schemeClr val="accent2">
                      <a:lumMod val="75000"/>
                    </a:schemeClr>
                  </a:solidFill>
                </a:rPr>
                <a:t>Pr</a:t>
              </a:r>
              <a:r>
                <a:rPr lang="en-US" sz="1200" baseline="-25000" dirty="0" smtClean="0">
                  <a:solidFill>
                    <a:schemeClr val="accent2">
                      <a:lumMod val="75000"/>
                    </a:schemeClr>
                  </a:solidFill>
                </a:rPr>
                <a:t>0.012</a:t>
              </a:r>
              <a:r>
                <a:rPr lang="en-US" sz="1200" dirty="0" smtClean="0">
                  <a:solidFill>
                    <a:srgbClr val="00B050"/>
                  </a:solidFill>
                </a:rPr>
                <a:t>Nd</a:t>
              </a:r>
              <a:r>
                <a:rPr lang="en-US" sz="1200" baseline="-25000" dirty="0" smtClean="0">
                  <a:solidFill>
                    <a:srgbClr val="00B050"/>
                  </a:solidFill>
                </a:rPr>
                <a:t>0.012</a:t>
              </a:r>
              <a:r>
                <a:rPr lang="en-US" sz="1200" dirty="0" smtClean="0">
                  <a:solidFill>
                    <a:srgbClr val="D60093"/>
                  </a:solidFill>
                </a:rPr>
                <a:t>Gd</a:t>
              </a:r>
              <a:r>
                <a:rPr lang="en-US" sz="1200" baseline="-25000" dirty="0" smtClean="0">
                  <a:solidFill>
                    <a:srgbClr val="D60093"/>
                  </a:solidFill>
                </a:rPr>
                <a:t>0.009</a:t>
              </a:r>
              <a:r>
                <a:rPr lang="en-US" sz="1200" dirty="0" smtClean="0">
                  <a:solidFill>
                    <a:schemeClr val="tx2">
                      <a:lumMod val="60000"/>
                      <a:lumOff val="40000"/>
                    </a:schemeClr>
                  </a:solidFill>
                </a:rPr>
                <a:t>Dy</a:t>
              </a:r>
              <a:r>
                <a:rPr lang="en-US" sz="1200" baseline="-25000" dirty="0" smtClean="0">
                  <a:solidFill>
                    <a:schemeClr val="tx2">
                      <a:lumMod val="60000"/>
                      <a:lumOff val="40000"/>
                    </a:schemeClr>
                  </a:solidFill>
                </a:rPr>
                <a:t>0.012</a:t>
              </a:r>
              <a:r>
                <a:rPr lang="en-US" sz="1200" dirty="0" smtClean="0">
                  <a:solidFill>
                    <a:schemeClr val="accent6">
                      <a:lumMod val="75000"/>
                    </a:schemeClr>
                  </a:solidFill>
                </a:rPr>
                <a:t>Ho</a:t>
              </a:r>
              <a:r>
                <a:rPr lang="en-US" sz="1200" baseline="-25000" dirty="0" smtClean="0">
                  <a:solidFill>
                    <a:schemeClr val="accent6">
                      <a:lumMod val="75000"/>
                    </a:schemeClr>
                  </a:solidFill>
                </a:rPr>
                <a:t>0.011</a:t>
              </a:r>
              <a:r>
                <a:rPr lang="en-US" sz="1200" dirty="0" smtClean="0"/>
                <a:t>Sr</a:t>
              </a:r>
              <a:r>
                <a:rPr lang="en-US" sz="1200" baseline="-25000" dirty="0" smtClean="0"/>
                <a:t>0.033</a:t>
              </a:r>
              <a:r>
                <a:rPr lang="en-US" sz="1200" b="1" dirty="0" smtClean="0"/>
                <a:t>Zr</a:t>
              </a:r>
              <a:r>
                <a:rPr lang="en-US" sz="1200" b="1" baseline="-25000" dirty="0" smtClean="0"/>
                <a:t>0.83</a:t>
              </a:r>
              <a:r>
                <a:rPr lang="en-US" sz="1200" b="1" dirty="0" smtClean="0"/>
                <a:t>O</a:t>
              </a:r>
              <a:r>
                <a:rPr lang="en-US" sz="1200" b="1" baseline="-25000" dirty="0" smtClean="0"/>
                <a:t>1.93</a:t>
              </a:r>
              <a:r>
                <a:rPr lang="en-US" sz="1200" baseline="-25000" dirty="0" smtClean="0"/>
                <a:t> </a:t>
              </a:r>
              <a:r>
                <a:rPr lang="en-US" sz="1200" dirty="0" smtClean="0"/>
                <a:t> </a:t>
              </a:r>
              <a:endParaRPr lang="en-US" sz="1200" dirty="0"/>
            </a:p>
          </p:txBody>
        </p:sp>
      </p:grpSp>
      <p:sp>
        <p:nvSpPr>
          <p:cNvPr id="25" name="TextBox 24"/>
          <p:cNvSpPr txBox="1"/>
          <p:nvPr/>
        </p:nvSpPr>
        <p:spPr>
          <a:xfrm>
            <a:off x="5771113" y="5544415"/>
            <a:ext cx="3121367" cy="400110"/>
          </a:xfrm>
          <a:prstGeom prst="rect">
            <a:avLst/>
          </a:prstGeom>
          <a:noFill/>
        </p:spPr>
        <p:txBody>
          <a:bodyPr wrap="none" rtlCol="0">
            <a:spAutoFit/>
          </a:bodyPr>
          <a:lstStyle/>
          <a:p>
            <a:r>
              <a:rPr lang="es-ES" sz="2000" dirty="0" smtClean="0">
                <a:solidFill>
                  <a:srgbClr val="FF0000"/>
                </a:solidFill>
                <a:latin typeface="Arial" panose="020B0604020202020204" pitchFamily="34" charset="0"/>
                <a:cs typeface="Arial" panose="020B0604020202020204" pitchFamily="34" charset="0"/>
              </a:rPr>
              <a:t>No Detectable </a:t>
            </a:r>
            <a:r>
              <a:rPr lang="es-ES" sz="2000" dirty="0" err="1" smtClean="0">
                <a:solidFill>
                  <a:srgbClr val="FF0000"/>
                </a:solidFill>
                <a:latin typeface="Arial" panose="020B0604020202020204" pitchFamily="34" charset="0"/>
                <a:cs typeface="Arial" panose="020B0604020202020204" pitchFamily="34" charset="0"/>
              </a:rPr>
              <a:t>leachable</a:t>
            </a:r>
            <a:r>
              <a:rPr lang="es-ES" sz="2000" dirty="0" smtClean="0">
                <a:solidFill>
                  <a:srgbClr val="FF0000"/>
                </a:solidFill>
                <a:latin typeface="Arial" panose="020B0604020202020204" pitchFamily="34" charset="0"/>
                <a:cs typeface="Arial" panose="020B0604020202020204" pitchFamily="34" charset="0"/>
              </a:rPr>
              <a:t>!!</a:t>
            </a:r>
            <a:endParaRPr lang="en-US" sz="2000" dirty="0">
              <a:solidFill>
                <a:srgbClr val="FF0000"/>
              </a:solidFill>
              <a:latin typeface="Arial" panose="020B0604020202020204" pitchFamily="34" charset="0"/>
              <a:cs typeface="Arial" panose="020B0604020202020204" pitchFamily="34" charset="0"/>
            </a:endParaRPr>
          </a:p>
        </p:txBody>
      </p:sp>
      <p:sp>
        <p:nvSpPr>
          <p:cNvPr id="7" name="Footer Placeholder 6"/>
          <p:cNvSpPr>
            <a:spLocks noGrp="1"/>
          </p:cNvSpPr>
          <p:nvPr>
            <p:ph type="ftr" sz="quarter" idx="11"/>
          </p:nvPr>
        </p:nvSpPr>
        <p:spPr/>
        <p:txBody>
          <a:bodyPr/>
          <a:lstStyle/>
          <a:p>
            <a:r>
              <a:rPr lang="en-US" smtClean="0"/>
              <a:t>Luca - MRS 2017</a:t>
            </a:r>
            <a:endParaRPr lang="en-US"/>
          </a:p>
        </p:txBody>
      </p:sp>
      <p:sp>
        <p:nvSpPr>
          <p:cNvPr id="8" name="Slide Number Placeholder 7"/>
          <p:cNvSpPr>
            <a:spLocks noGrp="1"/>
          </p:cNvSpPr>
          <p:nvPr>
            <p:ph type="sldNum" sz="quarter" idx="12"/>
          </p:nvPr>
        </p:nvSpPr>
        <p:spPr/>
        <p:txBody>
          <a:bodyPr/>
          <a:lstStyle/>
          <a:p>
            <a:fld id="{C3305951-25B3-468C-8F5A-DB64291C3F1E}" type="slidenum">
              <a:rPr lang="en-US" smtClean="0"/>
              <a:pPr/>
              <a:t>26</a:t>
            </a:fld>
            <a:endParaRPr lang="en-US"/>
          </a:p>
        </p:txBody>
      </p:sp>
      <p:pic>
        <p:nvPicPr>
          <p:cNvPr id="6146" name="Picture 2" descr="C:\CNEA\images\Zr-BTP-N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9056" y="652583"/>
            <a:ext cx="3309146" cy="3649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8750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2201761" y="2204864"/>
            <a:ext cx="4700069" cy="523220"/>
          </a:xfrm>
          <a:prstGeom prst="rect">
            <a:avLst/>
          </a:prstGeom>
          <a:noFill/>
        </p:spPr>
        <p:txBody>
          <a:bodyPr wrap="none" rtlCol="0">
            <a:spAutoFit/>
          </a:bodyPr>
          <a:lstStyle/>
          <a:p>
            <a:r>
              <a:rPr lang="es-ES" sz="2800" dirty="0" smtClean="0">
                <a:solidFill>
                  <a:srgbClr val="FF0000"/>
                </a:solidFill>
              </a:rPr>
              <a:t>Zr-ATMP </a:t>
            </a:r>
            <a:r>
              <a:rPr lang="es-ES" sz="2800" dirty="0" err="1" smtClean="0">
                <a:solidFill>
                  <a:srgbClr val="FF0000"/>
                </a:solidFill>
              </a:rPr>
              <a:t>Coordination</a:t>
            </a:r>
            <a:r>
              <a:rPr lang="es-ES" sz="2800" dirty="0" smtClean="0">
                <a:solidFill>
                  <a:srgbClr val="FF0000"/>
                </a:solidFill>
              </a:rPr>
              <a:t> </a:t>
            </a:r>
            <a:r>
              <a:rPr lang="es-ES" sz="2800" dirty="0" err="1" smtClean="0">
                <a:solidFill>
                  <a:srgbClr val="FF0000"/>
                </a:solidFill>
              </a:rPr>
              <a:t>Polymer</a:t>
            </a:r>
            <a:endParaRPr lang="en-US" sz="2800" dirty="0">
              <a:solidFill>
                <a:srgbClr val="FF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568391367"/>
              </p:ext>
            </p:extLst>
          </p:nvPr>
        </p:nvGraphicFramePr>
        <p:xfrm>
          <a:off x="622960" y="2944108"/>
          <a:ext cx="1500188" cy="1808162"/>
        </p:xfrm>
        <a:graphic>
          <a:graphicData uri="http://schemas.openxmlformats.org/presentationml/2006/ole">
            <mc:AlternateContent xmlns:mc="http://schemas.openxmlformats.org/markup-compatibility/2006">
              <mc:Choice xmlns:v="urn:schemas-microsoft-com:vml" Requires="v">
                <p:oleObj spid="_x0000_s5218" r:id="rId4" imgW="1476360" imgH="1774440" progId="">
                  <p:embed/>
                </p:oleObj>
              </mc:Choice>
              <mc:Fallback>
                <p:oleObj r:id="rId4" imgW="1476360" imgH="17744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60" y="2944108"/>
                        <a:ext cx="1500188"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4186528" y="3525024"/>
            <a:ext cx="1537600" cy="646331"/>
          </a:xfrm>
          <a:prstGeom prst="rect">
            <a:avLst/>
          </a:prstGeom>
          <a:noFill/>
        </p:spPr>
        <p:txBody>
          <a:bodyPr wrap="none" rtlCol="0">
            <a:spAutoFit/>
          </a:bodyPr>
          <a:lstStyle/>
          <a:p>
            <a:r>
              <a:rPr lang="en-AU" i="1" dirty="0" smtClean="0">
                <a:solidFill>
                  <a:srgbClr val="00B050"/>
                </a:solidFill>
              </a:rPr>
              <a:t>n</a:t>
            </a:r>
            <a:r>
              <a:rPr lang="en-AU" dirty="0" smtClean="0"/>
              <a:t>ZrOCl</a:t>
            </a:r>
            <a:r>
              <a:rPr lang="en-AU" baseline="-25000" dirty="0" smtClean="0"/>
              <a:t>2</a:t>
            </a:r>
            <a:r>
              <a:rPr lang="en-AU" dirty="0" smtClean="0"/>
              <a:t>.8H</a:t>
            </a:r>
            <a:r>
              <a:rPr lang="en-AU" baseline="-25000" dirty="0" smtClean="0"/>
              <a:t>2</a:t>
            </a:r>
            <a:r>
              <a:rPr lang="en-AU" dirty="0" smtClean="0"/>
              <a:t>O/</a:t>
            </a:r>
          </a:p>
          <a:p>
            <a:r>
              <a:rPr lang="en-AU" dirty="0" smtClean="0"/>
              <a:t>ZrCl</a:t>
            </a:r>
            <a:r>
              <a:rPr lang="en-AU" baseline="-25000" dirty="0" smtClean="0"/>
              <a:t>4</a:t>
            </a:r>
            <a:r>
              <a:rPr lang="en-AU" dirty="0" smtClean="0"/>
              <a:t>/,</a:t>
            </a:r>
            <a:endParaRPr lang="en-US" dirty="0"/>
          </a:p>
        </p:txBody>
      </p:sp>
      <p:sp>
        <p:nvSpPr>
          <p:cNvPr id="16" name="TextBox 15"/>
          <p:cNvSpPr txBox="1"/>
          <p:nvPr/>
        </p:nvSpPr>
        <p:spPr>
          <a:xfrm>
            <a:off x="2483768" y="3654896"/>
            <a:ext cx="1354858" cy="369332"/>
          </a:xfrm>
          <a:prstGeom prst="rect">
            <a:avLst/>
          </a:prstGeom>
          <a:noFill/>
        </p:spPr>
        <p:txBody>
          <a:bodyPr wrap="none" rtlCol="0">
            <a:spAutoFit/>
          </a:bodyPr>
          <a:lstStyle/>
          <a:p>
            <a:r>
              <a:rPr lang="en-AU" dirty="0" err="1" smtClean="0"/>
              <a:t>NaOH</a:t>
            </a:r>
            <a:r>
              <a:rPr lang="en-AU" dirty="0" smtClean="0"/>
              <a:t>/HNO</a:t>
            </a:r>
            <a:r>
              <a:rPr lang="en-AU" baseline="-25000" dirty="0" smtClean="0"/>
              <a:t>3</a:t>
            </a:r>
          </a:p>
        </p:txBody>
      </p:sp>
      <p:cxnSp>
        <p:nvCxnSpPr>
          <p:cNvPr id="17" name="Straight Arrow Connector 16"/>
          <p:cNvCxnSpPr/>
          <p:nvPr/>
        </p:nvCxnSpPr>
        <p:spPr>
          <a:xfrm>
            <a:off x="5874414" y="3847395"/>
            <a:ext cx="785818" cy="1588"/>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51720" y="3663523"/>
            <a:ext cx="300082" cy="369332"/>
          </a:xfrm>
          <a:prstGeom prst="rect">
            <a:avLst/>
          </a:prstGeom>
          <a:noFill/>
        </p:spPr>
        <p:txBody>
          <a:bodyPr wrap="none" rtlCol="0">
            <a:spAutoFit/>
          </a:bodyPr>
          <a:lstStyle/>
          <a:p>
            <a:r>
              <a:rPr lang="en-AU" b="1" dirty="0" smtClean="0">
                <a:solidFill>
                  <a:srgbClr val="0000FF"/>
                </a:solidFill>
              </a:rPr>
              <a:t>+</a:t>
            </a:r>
            <a:endParaRPr lang="en-US" b="1" dirty="0">
              <a:solidFill>
                <a:srgbClr val="0000FF"/>
              </a:solidFill>
            </a:endParaRPr>
          </a:p>
        </p:txBody>
      </p:sp>
      <p:sp>
        <p:nvSpPr>
          <p:cNvPr id="19" name="TextBox 18"/>
          <p:cNvSpPr txBox="1"/>
          <p:nvPr/>
        </p:nvSpPr>
        <p:spPr>
          <a:xfrm>
            <a:off x="6081214" y="3418547"/>
            <a:ext cx="372218" cy="461665"/>
          </a:xfrm>
          <a:prstGeom prst="rect">
            <a:avLst/>
          </a:prstGeom>
          <a:noFill/>
        </p:spPr>
        <p:txBody>
          <a:bodyPr wrap="none" rtlCol="0">
            <a:spAutoFit/>
          </a:bodyPr>
          <a:lstStyle/>
          <a:p>
            <a:r>
              <a:rPr lang="es-AR" sz="2400" dirty="0" smtClean="0">
                <a:sym typeface="Symbol"/>
              </a:rPr>
              <a:t></a:t>
            </a:r>
            <a:endParaRPr lang="es-AR" sz="2400" dirty="0"/>
          </a:p>
        </p:txBody>
      </p:sp>
      <p:sp>
        <p:nvSpPr>
          <p:cNvPr id="20" name="Rectangle 1"/>
          <p:cNvSpPr>
            <a:spLocks noChangeArrowheads="1"/>
          </p:cNvSpPr>
          <p:nvPr/>
        </p:nvSpPr>
        <p:spPr bwMode="auto">
          <a:xfrm>
            <a:off x="136540" y="3617357"/>
            <a:ext cx="53046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AR" sz="2400" b="1" i="0" u="none" strike="noStrike" cap="none" normalizeH="0" baseline="0" dirty="0" smtClean="0">
                <a:ln>
                  <a:noFill/>
                </a:ln>
                <a:solidFill>
                  <a:srgbClr val="0000FF"/>
                </a:solidFill>
                <a:latin typeface="Arial" pitchFamily="34" charset="0"/>
                <a:ea typeface="Calibri" pitchFamily="34" charset="0"/>
                <a:cs typeface="Arial" pitchFamily="34" charset="0"/>
              </a:rPr>
              <a:t>1.</a:t>
            </a:r>
            <a:endParaRPr kumimoji="0" lang="en-US" sz="2400" b="1" i="0" u="none" strike="noStrike" cap="none" normalizeH="0" baseline="0" dirty="0" smtClean="0">
              <a:ln>
                <a:noFill/>
              </a:ln>
              <a:solidFill>
                <a:srgbClr val="0000FF"/>
              </a:solidFill>
              <a:latin typeface="Arial" pitchFamily="34" charset="0"/>
              <a:cs typeface="Arial" pitchFamily="34" charset="0"/>
            </a:endParaRPr>
          </a:p>
        </p:txBody>
      </p:sp>
      <p:sp>
        <p:nvSpPr>
          <p:cNvPr id="21" name="TextBox 20"/>
          <p:cNvSpPr txBox="1"/>
          <p:nvPr/>
        </p:nvSpPr>
        <p:spPr>
          <a:xfrm>
            <a:off x="3839712" y="3575040"/>
            <a:ext cx="300082" cy="369332"/>
          </a:xfrm>
          <a:prstGeom prst="rect">
            <a:avLst/>
          </a:prstGeom>
          <a:noFill/>
        </p:spPr>
        <p:txBody>
          <a:bodyPr wrap="none" rtlCol="0">
            <a:spAutoFit/>
          </a:bodyPr>
          <a:lstStyle/>
          <a:p>
            <a:r>
              <a:rPr lang="en-AU" b="1" dirty="0" smtClean="0">
                <a:solidFill>
                  <a:srgbClr val="0000FF"/>
                </a:solidFill>
              </a:rPr>
              <a:t>+</a:t>
            </a:r>
            <a:endParaRPr lang="en-US" b="1" dirty="0">
              <a:solidFill>
                <a:srgbClr val="0000FF"/>
              </a:solidFill>
            </a:endParaRPr>
          </a:p>
        </p:txBody>
      </p:sp>
      <p:sp>
        <p:nvSpPr>
          <p:cNvPr id="23" name="TextBox 22"/>
          <p:cNvSpPr txBox="1"/>
          <p:nvPr/>
        </p:nvSpPr>
        <p:spPr>
          <a:xfrm>
            <a:off x="7051066" y="3448164"/>
            <a:ext cx="1589218" cy="646331"/>
          </a:xfrm>
          <a:prstGeom prst="rect">
            <a:avLst/>
          </a:prstGeom>
          <a:noFill/>
        </p:spPr>
        <p:txBody>
          <a:bodyPr wrap="none" rtlCol="0">
            <a:spAutoFit/>
          </a:bodyPr>
          <a:lstStyle/>
          <a:p>
            <a:r>
              <a:rPr lang="es-AR" b="1" dirty="0" err="1" smtClean="0">
                <a:solidFill>
                  <a:srgbClr val="FF0000"/>
                </a:solidFill>
              </a:rPr>
              <a:t>Amorphous</a:t>
            </a:r>
            <a:endParaRPr lang="es-AR" b="1" dirty="0" smtClean="0">
              <a:solidFill>
                <a:srgbClr val="FF0000"/>
              </a:solidFill>
            </a:endParaRPr>
          </a:p>
          <a:p>
            <a:r>
              <a:rPr lang="es-AR" b="1" dirty="0" err="1" smtClean="0">
                <a:solidFill>
                  <a:srgbClr val="FF0000"/>
                </a:solidFill>
              </a:rPr>
              <a:t>Precipitate</a:t>
            </a:r>
            <a:r>
              <a:rPr lang="es-AR" b="1" dirty="0" smtClean="0">
                <a:solidFill>
                  <a:srgbClr val="FF0000"/>
                </a:solidFill>
              </a:rPr>
              <a:t>/gel</a:t>
            </a:r>
            <a:endParaRPr lang="en-NZ" b="1" dirty="0">
              <a:solidFill>
                <a:srgbClr val="FF0000"/>
              </a:solidFill>
            </a:endParaRPr>
          </a:p>
        </p:txBody>
      </p:sp>
      <p:sp>
        <p:nvSpPr>
          <p:cNvPr id="13" name="TextBox 12"/>
          <p:cNvSpPr txBox="1"/>
          <p:nvPr/>
        </p:nvSpPr>
        <p:spPr>
          <a:xfrm>
            <a:off x="539552" y="188640"/>
            <a:ext cx="8064896" cy="830997"/>
          </a:xfrm>
          <a:prstGeom prst="rect">
            <a:avLst/>
          </a:prstGeom>
          <a:noFill/>
        </p:spPr>
        <p:txBody>
          <a:bodyPr wrap="square" rtlCol="0">
            <a:spAutoFit/>
          </a:bodyPr>
          <a:lstStyle/>
          <a:p>
            <a:pPr algn="ctr"/>
            <a:r>
              <a:rPr lang="en-AU" sz="2400" b="1" dirty="0" smtClean="0">
                <a:solidFill>
                  <a:schemeClr val="accent3">
                    <a:lumMod val="50000"/>
                  </a:schemeClr>
                </a:solidFill>
              </a:rPr>
              <a:t>Radiation Stability of </a:t>
            </a:r>
            <a:r>
              <a:rPr lang="en-AU" sz="2400" b="1" dirty="0" err="1" smtClean="0">
                <a:solidFill>
                  <a:schemeClr val="accent3">
                    <a:lumMod val="50000"/>
                  </a:schemeClr>
                </a:solidFill>
              </a:rPr>
              <a:t>Zr</a:t>
            </a:r>
            <a:r>
              <a:rPr lang="en-AU" sz="2400" b="1" dirty="0" smtClean="0">
                <a:solidFill>
                  <a:schemeClr val="accent3">
                    <a:lumMod val="50000"/>
                  </a:schemeClr>
                </a:solidFill>
              </a:rPr>
              <a:t>(IV)-</a:t>
            </a:r>
            <a:r>
              <a:rPr lang="en-AU" sz="2400" b="1" dirty="0" err="1" smtClean="0">
                <a:solidFill>
                  <a:schemeClr val="accent3">
                    <a:lumMod val="50000"/>
                  </a:schemeClr>
                </a:solidFill>
              </a:rPr>
              <a:t>polyphosphonate</a:t>
            </a:r>
            <a:r>
              <a:rPr lang="en-AU" sz="2400" b="1" dirty="0" smtClean="0">
                <a:solidFill>
                  <a:schemeClr val="accent3">
                    <a:lumMod val="50000"/>
                  </a:schemeClr>
                </a:solidFill>
              </a:rPr>
              <a:t> Coordination Polymer Hybrids</a:t>
            </a:r>
            <a:endParaRPr lang="en-AU" sz="2400" b="1" dirty="0">
              <a:solidFill>
                <a:schemeClr val="accent3">
                  <a:lumMod val="50000"/>
                </a:schemeClr>
              </a:solidFill>
            </a:endParaRP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27</a:t>
            </a:fld>
            <a:endParaRPr lang="en-US"/>
          </a:p>
        </p:txBody>
      </p:sp>
    </p:spTree>
    <p:extLst>
      <p:ext uri="{BB962C8B-B14F-4D97-AF65-F5344CB8AC3E}">
        <p14:creationId xmlns:p14="http://schemas.microsoft.com/office/powerpoint/2010/main" val="42914076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64" y="3900920"/>
            <a:ext cx="4447912" cy="276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52920" y="3943290"/>
            <a:ext cx="452368" cy="369332"/>
          </a:xfrm>
          <a:prstGeom prst="rect">
            <a:avLst/>
          </a:prstGeom>
          <a:noFill/>
        </p:spPr>
        <p:txBody>
          <a:bodyPr wrap="none" rtlCol="0">
            <a:spAutoFit/>
          </a:bodyPr>
          <a:lstStyle/>
          <a:p>
            <a:r>
              <a:rPr lang="es-ES" b="1" dirty="0" smtClean="0">
                <a:solidFill>
                  <a:srgbClr val="FF0000"/>
                </a:solidFill>
              </a:rPr>
              <a:t>Gd</a:t>
            </a:r>
            <a:endParaRPr lang="en-US" b="1" dirty="0">
              <a:solidFill>
                <a:srgbClr val="FF0000"/>
              </a:solidFill>
            </a:endParaRPr>
          </a:p>
        </p:txBody>
      </p:sp>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921104"/>
            <a:ext cx="4387534" cy="2727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164288" y="3900920"/>
            <a:ext cx="405880" cy="369332"/>
          </a:xfrm>
          <a:prstGeom prst="rect">
            <a:avLst/>
          </a:prstGeom>
          <a:noFill/>
        </p:spPr>
        <p:txBody>
          <a:bodyPr wrap="none" rtlCol="0">
            <a:spAutoFit/>
          </a:bodyPr>
          <a:lstStyle/>
          <a:p>
            <a:r>
              <a:rPr lang="es-ES" b="1" dirty="0" smtClean="0">
                <a:solidFill>
                  <a:srgbClr val="FF0000"/>
                </a:solidFill>
              </a:rPr>
              <a:t>Lu</a:t>
            </a:r>
            <a:endParaRPr lang="en-US" b="1" dirty="0">
              <a:solidFill>
                <a:srgbClr val="FF0000"/>
              </a:solidFill>
            </a:endParaRPr>
          </a:p>
        </p:txBody>
      </p:sp>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65" y="1036120"/>
            <a:ext cx="4453252" cy="275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325876" y="1196752"/>
            <a:ext cx="421910" cy="369332"/>
          </a:xfrm>
          <a:prstGeom prst="rect">
            <a:avLst/>
          </a:prstGeom>
          <a:noFill/>
        </p:spPr>
        <p:txBody>
          <a:bodyPr wrap="none" rtlCol="0">
            <a:spAutoFit/>
          </a:bodyPr>
          <a:lstStyle/>
          <a:p>
            <a:r>
              <a:rPr lang="es-ES" b="1" dirty="0" smtClean="0">
                <a:solidFill>
                  <a:srgbClr val="FF0000"/>
                </a:solidFill>
              </a:rPr>
              <a:t>Ce</a:t>
            </a:r>
            <a:endParaRPr lang="en-US" b="1" dirty="0">
              <a:solidFill>
                <a:srgbClr val="FF0000"/>
              </a:solidFill>
            </a:endParaRPr>
          </a:p>
        </p:txBody>
      </p:sp>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1062968"/>
            <a:ext cx="4453252" cy="2699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847176" y="1095512"/>
            <a:ext cx="420308" cy="369332"/>
          </a:xfrm>
          <a:prstGeom prst="rect">
            <a:avLst/>
          </a:prstGeom>
          <a:noFill/>
        </p:spPr>
        <p:txBody>
          <a:bodyPr wrap="none" rtlCol="0">
            <a:spAutoFit/>
          </a:bodyPr>
          <a:lstStyle/>
          <a:p>
            <a:r>
              <a:rPr lang="es-ES" b="1" dirty="0" smtClean="0">
                <a:solidFill>
                  <a:srgbClr val="FF0000"/>
                </a:solidFill>
              </a:rPr>
              <a:t>Eu</a:t>
            </a:r>
            <a:endParaRPr lang="en-US" b="1" dirty="0">
              <a:solidFill>
                <a:srgbClr val="FF0000"/>
              </a:solidFill>
            </a:endParaRPr>
          </a:p>
        </p:txBody>
      </p:sp>
      <p:pic>
        <p:nvPicPr>
          <p:cNvPr id="133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01" y="636687"/>
            <a:ext cx="9153526"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79512" y="116632"/>
            <a:ext cx="4377993" cy="461665"/>
          </a:xfrm>
          <a:prstGeom prst="rect">
            <a:avLst/>
          </a:prstGeom>
          <a:noFill/>
        </p:spPr>
        <p:txBody>
          <a:bodyPr wrap="none" rtlCol="0">
            <a:spAutoFit/>
          </a:bodyPr>
          <a:lstStyle/>
          <a:p>
            <a:r>
              <a:rPr lang="es-ES" sz="2400" b="1" dirty="0" smtClean="0">
                <a:solidFill>
                  <a:schemeClr val="accent3">
                    <a:lumMod val="50000"/>
                  </a:schemeClr>
                </a:solidFill>
              </a:rPr>
              <a:t>ATMP-Zr (</a:t>
            </a:r>
            <a:r>
              <a:rPr lang="es-ES" sz="2400" b="1" dirty="0" err="1" smtClean="0">
                <a:solidFill>
                  <a:schemeClr val="accent3">
                    <a:lumMod val="50000"/>
                  </a:schemeClr>
                </a:solidFill>
              </a:rPr>
              <a:t>coordination</a:t>
            </a:r>
            <a:r>
              <a:rPr lang="es-ES" sz="2400" b="1" dirty="0" smtClean="0">
                <a:solidFill>
                  <a:schemeClr val="accent3">
                    <a:lumMod val="50000"/>
                  </a:schemeClr>
                </a:solidFill>
              </a:rPr>
              <a:t> </a:t>
            </a:r>
            <a:r>
              <a:rPr lang="es-ES" sz="2400" b="1" dirty="0" err="1" smtClean="0">
                <a:solidFill>
                  <a:schemeClr val="accent3">
                    <a:lumMod val="50000"/>
                  </a:schemeClr>
                </a:solidFill>
              </a:rPr>
              <a:t>polymer</a:t>
            </a:r>
            <a:r>
              <a:rPr lang="es-ES" sz="2400" b="1" dirty="0" smtClean="0">
                <a:solidFill>
                  <a:schemeClr val="accent3">
                    <a:lumMod val="50000"/>
                  </a:schemeClr>
                </a:solidFill>
              </a:rPr>
              <a:t>) </a:t>
            </a:r>
            <a:endParaRPr lang="en-US" sz="2400" b="1" dirty="0">
              <a:solidFill>
                <a:schemeClr val="accent3">
                  <a:lumMod val="50000"/>
                </a:schemeClr>
              </a:solidFill>
            </a:endParaRP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28</a:t>
            </a:fld>
            <a:endParaRPr lang="en-US"/>
          </a:p>
        </p:txBody>
      </p:sp>
    </p:spTree>
    <p:extLst>
      <p:ext uri="{BB962C8B-B14F-4D97-AF65-F5344CB8AC3E}">
        <p14:creationId xmlns:p14="http://schemas.microsoft.com/office/powerpoint/2010/main" val="15482634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96062"/>
            <a:ext cx="4447912" cy="276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31460" y="838432"/>
            <a:ext cx="452368" cy="369332"/>
          </a:xfrm>
          <a:prstGeom prst="rect">
            <a:avLst/>
          </a:prstGeom>
          <a:noFill/>
        </p:spPr>
        <p:txBody>
          <a:bodyPr wrap="none" rtlCol="0">
            <a:spAutoFit/>
          </a:bodyPr>
          <a:lstStyle/>
          <a:p>
            <a:r>
              <a:rPr lang="es-ES" b="1" dirty="0" smtClean="0">
                <a:solidFill>
                  <a:srgbClr val="FF0000"/>
                </a:solidFill>
              </a:rPr>
              <a:t>Gd</a:t>
            </a:r>
            <a:endParaRPr lang="en-US" b="1" dirty="0">
              <a:solidFill>
                <a:srgbClr val="FF0000"/>
              </a:solidFill>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697708"/>
            <a:ext cx="4466505" cy="278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85679" y="3717290"/>
            <a:ext cx="332142" cy="369332"/>
          </a:xfrm>
          <a:prstGeom prst="rect">
            <a:avLst/>
          </a:prstGeom>
          <a:noFill/>
        </p:spPr>
        <p:txBody>
          <a:bodyPr wrap="none" rtlCol="0">
            <a:spAutoFit/>
          </a:bodyPr>
          <a:lstStyle/>
          <a:p>
            <a:r>
              <a:rPr lang="es-ES" b="1" dirty="0" smtClean="0">
                <a:solidFill>
                  <a:srgbClr val="FF0000"/>
                </a:solidFill>
              </a:rPr>
              <a:t>U</a:t>
            </a:r>
            <a:endParaRPr lang="en-US" b="1" dirty="0">
              <a:solidFill>
                <a:srgbClr val="FF0000"/>
              </a:solidFill>
            </a:endParaRPr>
          </a:p>
        </p:txBody>
      </p:sp>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577" y="3691696"/>
            <a:ext cx="4466505" cy="278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580112" y="3729417"/>
            <a:ext cx="421910" cy="369332"/>
          </a:xfrm>
          <a:prstGeom prst="rect">
            <a:avLst/>
          </a:prstGeom>
          <a:noFill/>
        </p:spPr>
        <p:txBody>
          <a:bodyPr wrap="none" rtlCol="0">
            <a:spAutoFit/>
          </a:bodyPr>
          <a:lstStyle/>
          <a:p>
            <a:r>
              <a:rPr lang="es-ES" b="1" dirty="0" smtClean="0">
                <a:solidFill>
                  <a:srgbClr val="FF0000"/>
                </a:solidFill>
              </a:rPr>
              <a:t>Th</a:t>
            </a:r>
            <a:endParaRPr lang="en-US" b="1" dirty="0">
              <a:solidFill>
                <a:srgbClr val="FF0000"/>
              </a:solidFill>
            </a:endParaRPr>
          </a:p>
        </p:txBody>
      </p:sp>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816246"/>
            <a:ext cx="4387534" cy="2727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164288" y="796062"/>
            <a:ext cx="405880" cy="369332"/>
          </a:xfrm>
          <a:prstGeom prst="rect">
            <a:avLst/>
          </a:prstGeom>
          <a:noFill/>
        </p:spPr>
        <p:txBody>
          <a:bodyPr wrap="none" rtlCol="0">
            <a:spAutoFit/>
          </a:bodyPr>
          <a:lstStyle/>
          <a:p>
            <a:r>
              <a:rPr lang="es-ES" b="1" dirty="0" smtClean="0">
                <a:solidFill>
                  <a:srgbClr val="FF0000"/>
                </a:solidFill>
              </a:rPr>
              <a:t>Lu</a:t>
            </a:r>
            <a:endParaRPr lang="en-US" b="1" dirty="0">
              <a:solidFill>
                <a:srgbClr val="FF0000"/>
              </a:solidFill>
            </a:endParaRPr>
          </a:p>
        </p:txBody>
      </p:sp>
      <p:sp>
        <p:nvSpPr>
          <p:cNvPr id="10" name="TextBox 9"/>
          <p:cNvSpPr txBox="1"/>
          <p:nvPr/>
        </p:nvSpPr>
        <p:spPr>
          <a:xfrm>
            <a:off x="611560" y="185678"/>
            <a:ext cx="4377993" cy="461665"/>
          </a:xfrm>
          <a:prstGeom prst="rect">
            <a:avLst/>
          </a:prstGeom>
          <a:noFill/>
        </p:spPr>
        <p:txBody>
          <a:bodyPr wrap="none" rtlCol="0">
            <a:spAutoFit/>
          </a:bodyPr>
          <a:lstStyle/>
          <a:p>
            <a:r>
              <a:rPr lang="es-ES" sz="2400" b="1" dirty="0" smtClean="0">
                <a:solidFill>
                  <a:schemeClr val="accent3">
                    <a:lumMod val="50000"/>
                  </a:schemeClr>
                </a:solidFill>
              </a:rPr>
              <a:t>ATMP-Zr (</a:t>
            </a:r>
            <a:r>
              <a:rPr lang="es-ES" sz="2400" b="1" dirty="0" err="1" smtClean="0">
                <a:solidFill>
                  <a:schemeClr val="accent3">
                    <a:lumMod val="50000"/>
                  </a:schemeClr>
                </a:solidFill>
              </a:rPr>
              <a:t>coordination</a:t>
            </a:r>
            <a:r>
              <a:rPr lang="es-ES" sz="2400" b="1" dirty="0" smtClean="0">
                <a:solidFill>
                  <a:schemeClr val="accent3">
                    <a:lumMod val="50000"/>
                  </a:schemeClr>
                </a:solidFill>
              </a:rPr>
              <a:t> </a:t>
            </a:r>
            <a:r>
              <a:rPr lang="es-ES" sz="2400" b="1" dirty="0" err="1" smtClean="0">
                <a:solidFill>
                  <a:schemeClr val="accent3">
                    <a:lumMod val="50000"/>
                  </a:schemeClr>
                </a:solidFill>
              </a:rPr>
              <a:t>polymer</a:t>
            </a:r>
            <a:r>
              <a:rPr lang="es-ES" sz="2400" b="1" dirty="0" smtClean="0">
                <a:solidFill>
                  <a:schemeClr val="accent3">
                    <a:lumMod val="50000"/>
                  </a:schemeClr>
                </a:solidFill>
              </a:rPr>
              <a:t>) </a:t>
            </a:r>
            <a:endParaRPr lang="en-US" sz="2400" b="1" dirty="0">
              <a:solidFill>
                <a:schemeClr val="accent3">
                  <a:lumMod val="50000"/>
                </a:schemeClr>
              </a:solidFill>
            </a:endParaRP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29</a:t>
            </a:fld>
            <a:endParaRPr lang="en-US"/>
          </a:p>
        </p:txBody>
      </p:sp>
    </p:spTree>
    <p:extLst>
      <p:ext uri="{BB962C8B-B14F-4D97-AF65-F5344CB8AC3E}">
        <p14:creationId xmlns:p14="http://schemas.microsoft.com/office/powerpoint/2010/main" val="9561414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5000">
              <a:schemeClr val="bg1"/>
            </a:gs>
          </a:gsLst>
          <a:lin ang="5400000" scaled="0"/>
        </a:gra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17" y="635542"/>
            <a:ext cx="6916707" cy="607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790437" y="2093693"/>
            <a:ext cx="7780597" cy="3097299"/>
            <a:chOff x="480941" y="1924877"/>
            <a:chExt cx="7780597" cy="3097299"/>
          </a:xfrm>
        </p:grpSpPr>
        <p:sp>
          <p:nvSpPr>
            <p:cNvPr id="2" name="Rectangle 1"/>
            <p:cNvSpPr/>
            <p:nvPr/>
          </p:nvSpPr>
          <p:spPr bwMode="auto">
            <a:xfrm>
              <a:off x="483289" y="4614213"/>
              <a:ext cx="6876000" cy="407963"/>
            </a:xfrm>
            <a:prstGeom prst="rect">
              <a:avLst/>
            </a:prstGeom>
            <a:solidFill>
              <a:srgbClr val="FF0000">
                <a:alpha val="10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Black" pitchFamily="34" charset="0"/>
              </a:endParaRPr>
            </a:p>
          </p:txBody>
        </p:sp>
        <p:sp>
          <p:nvSpPr>
            <p:cNvPr id="4" name="Rectangle 3"/>
            <p:cNvSpPr/>
            <p:nvPr/>
          </p:nvSpPr>
          <p:spPr bwMode="auto">
            <a:xfrm>
              <a:off x="480941" y="1924877"/>
              <a:ext cx="6876000" cy="551043"/>
            </a:xfrm>
            <a:prstGeom prst="rect">
              <a:avLst/>
            </a:prstGeom>
            <a:solidFill>
              <a:srgbClr val="FF0000">
                <a:alpha val="10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Black" pitchFamily="34" charset="0"/>
              </a:endParaRPr>
            </a:p>
          </p:txBody>
        </p:sp>
        <p:sp>
          <p:nvSpPr>
            <p:cNvPr id="9" name="TextBox 8"/>
            <p:cNvSpPr txBox="1"/>
            <p:nvPr/>
          </p:nvSpPr>
          <p:spPr>
            <a:xfrm rot="16200000">
              <a:off x="7484402" y="3205677"/>
              <a:ext cx="1184940" cy="369332"/>
            </a:xfrm>
            <a:prstGeom prst="rect">
              <a:avLst/>
            </a:prstGeom>
            <a:noFill/>
          </p:spPr>
          <p:txBody>
            <a:bodyPr wrap="none" rtlCol="0">
              <a:spAutoFit/>
            </a:bodyPr>
            <a:lstStyle/>
            <a:p>
              <a:r>
                <a:rPr lang="en-US" sz="1800" b="1" dirty="0" smtClean="0">
                  <a:solidFill>
                    <a:srgbClr val="FF0000"/>
                  </a:solidFill>
                </a:rPr>
                <a:t>Priority 1</a:t>
              </a:r>
              <a:endParaRPr lang="en-US" sz="1800" b="1" dirty="0">
                <a:solidFill>
                  <a:srgbClr val="FF0000"/>
                </a:solidFill>
              </a:endParaRPr>
            </a:p>
          </p:txBody>
        </p:sp>
        <p:sp>
          <p:nvSpPr>
            <p:cNvPr id="12" name="Right Brace 11"/>
            <p:cNvSpPr/>
            <p:nvPr/>
          </p:nvSpPr>
          <p:spPr bwMode="auto">
            <a:xfrm>
              <a:off x="7356941" y="2200398"/>
              <a:ext cx="535265" cy="2617796"/>
            </a:xfrm>
            <a:prstGeom prst="rightBrac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Black" pitchFamily="34" charset="0"/>
              </a:endParaRPr>
            </a:p>
          </p:txBody>
        </p:sp>
      </p:grpSp>
      <p:grpSp>
        <p:nvGrpSpPr>
          <p:cNvPr id="18" name="Group 17"/>
          <p:cNvGrpSpPr/>
          <p:nvPr/>
        </p:nvGrpSpPr>
        <p:grpSpPr>
          <a:xfrm>
            <a:off x="788089" y="1127247"/>
            <a:ext cx="7768536" cy="1184940"/>
            <a:chOff x="1167925" y="958431"/>
            <a:chExt cx="7768536" cy="1184940"/>
          </a:xfrm>
        </p:grpSpPr>
        <p:sp>
          <p:nvSpPr>
            <p:cNvPr id="7" name="Rectangle 6"/>
            <p:cNvSpPr/>
            <p:nvPr/>
          </p:nvSpPr>
          <p:spPr bwMode="auto">
            <a:xfrm>
              <a:off x="1167925" y="1190993"/>
              <a:ext cx="6876000" cy="719816"/>
            </a:xfrm>
            <a:prstGeom prst="rect">
              <a:avLst/>
            </a:prstGeom>
            <a:solidFill>
              <a:srgbClr val="FF9900">
                <a:alpha val="9804"/>
              </a:srgbClr>
            </a:solidFill>
            <a:ln w="254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Black" pitchFamily="34" charset="0"/>
              </a:endParaRPr>
            </a:p>
          </p:txBody>
        </p:sp>
        <p:sp>
          <p:nvSpPr>
            <p:cNvPr id="10" name="TextBox 9"/>
            <p:cNvSpPr txBox="1"/>
            <p:nvPr/>
          </p:nvSpPr>
          <p:spPr>
            <a:xfrm rot="16200000">
              <a:off x="8159325" y="1366235"/>
              <a:ext cx="1184940" cy="369332"/>
            </a:xfrm>
            <a:prstGeom prst="rect">
              <a:avLst/>
            </a:prstGeom>
            <a:noFill/>
          </p:spPr>
          <p:txBody>
            <a:bodyPr wrap="none" rtlCol="0">
              <a:spAutoFit/>
            </a:bodyPr>
            <a:lstStyle/>
            <a:p>
              <a:r>
                <a:rPr lang="en-US" sz="1800" b="1" dirty="0" smtClean="0">
                  <a:solidFill>
                    <a:srgbClr val="FF9900"/>
                  </a:solidFill>
                </a:rPr>
                <a:t>Priority 2</a:t>
              </a:r>
              <a:endParaRPr lang="en-US" sz="1800" b="1" dirty="0">
                <a:solidFill>
                  <a:srgbClr val="FF9900"/>
                </a:solidFill>
              </a:endParaRPr>
            </a:p>
          </p:txBody>
        </p:sp>
        <p:cxnSp>
          <p:nvCxnSpPr>
            <p:cNvPr id="17" name="Straight Connector 16"/>
            <p:cNvCxnSpPr>
              <a:stCxn id="7" idx="3"/>
              <a:endCxn id="10" idx="0"/>
            </p:cNvCxnSpPr>
            <p:nvPr/>
          </p:nvCxnSpPr>
          <p:spPr>
            <a:xfrm>
              <a:off x="8043925" y="1550901"/>
              <a:ext cx="523204" cy="0"/>
            </a:xfrm>
            <a:prstGeom prst="line">
              <a:avLst/>
            </a:prstGeom>
            <a:ln w="25400">
              <a:solidFill>
                <a:srgbClr val="FF9900"/>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652105" y="182415"/>
            <a:ext cx="3329373" cy="461665"/>
          </a:xfrm>
          <a:prstGeom prst="rect">
            <a:avLst/>
          </a:prstGeom>
          <a:noFill/>
        </p:spPr>
        <p:txBody>
          <a:bodyPr wrap="none" rtlCol="0">
            <a:spAutoFit/>
          </a:bodyPr>
          <a:lstStyle/>
          <a:p>
            <a:r>
              <a:rPr lang="es-ES" sz="2400" b="1" dirty="0" smtClean="0">
                <a:solidFill>
                  <a:srgbClr val="FF0000"/>
                </a:solidFill>
              </a:rPr>
              <a:t>CNEA </a:t>
            </a:r>
            <a:r>
              <a:rPr lang="es-ES" sz="2400" b="1" dirty="0" err="1" smtClean="0">
                <a:solidFill>
                  <a:srgbClr val="FF0000"/>
                </a:solidFill>
              </a:rPr>
              <a:t>Waste</a:t>
            </a:r>
            <a:r>
              <a:rPr lang="es-ES" sz="2400" b="1" dirty="0" smtClean="0">
                <a:solidFill>
                  <a:srgbClr val="FF0000"/>
                </a:solidFill>
              </a:rPr>
              <a:t> </a:t>
            </a:r>
            <a:r>
              <a:rPr lang="es-ES" sz="2400" b="1" dirty="0" err="1" smtClean="0">
                <a:solidFill>
                  <a:srgbClr val="FF0000"/>
                </a:solidFill>
              </a:rPr>
              <a:t>Streams</a:t>
            </a:r>
            <a:endParaRPr lang="en-US" sz="2400" b="1" dirty="0">
              <a:solidFill>
                <a:srgbClr val="FF0000"/>
              </a:solidFill>
            </a:endParaRPr>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3</a:t>
            </a:fld>
            <a:endParaRPr lang="en-US"/>
          </a:p>
        </p:txBody>
      </p:sp>
    </p:spTree>
    <p:extLst>
      <p:ext uri="{BB962C8B-B14F-4D97-AF65-F5344CB8AC3E}">
        <p14:creationId xmlns:p14="http://schemas.microsoft.com/office/powerpoint/2010/main" val="9740571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887" y="796720"/>
            <a:ext cx="6648473" cy="558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185678"/>
            <a:ext cx="4377993" cy="461665"/>
          </a:xfrm>
          <a:prstGeom prst="rect">
            <a:avLst/>
          </a:prstGeom>
          <a:noFill/>
        </p:spPr>
        <p:txBody>
          <a:bodyPr wrap="none" rtlCol="0">
            <a:spAutoFit/>
          </a:bodyPr>
          <a:lstStyle/>
          <a:p>
            <a:r>
              <a:rPr lang="es-ES" sz="2400" b="1" dirty="0" smtClean="0">
                <a:solidFill>
                  <a:schemeClr val="accent3">
                    <a:lumMod val="50000"/>
                  </a:schemeClr>
                </a:solidFill>
              </a:rPr>
              <a:t>ATMP-Zr (</a:t>
            </a:r>
            <a:r>
              <a:rPr lang="es-ES" sz="2400" b="1" dirty="0" err="1" smtClean="0">
                <a:solidFill>
                  <a:schemeClr val="accent3">
                    <a:lumMod val="50000"/>
                  </a:schemeClr>
                </a:solidFill>
              </a:rPr>
              <a:t>coordination</a:t>
            </a:r>
            <a:r>
              <a:rPr lang="es-ES" sz="2400" b="1" dirty="0" smtClean="0">
                <a:solidFill>
                  <a:schemeClr val="accent3">
                    <a:lumMod val="50000"/>
                  </a:schemeClr>
                </a:solidFill>
              </a:rPr>
              <a:t> </a:t>
            </a:r>
            <a:r>
              <a:rPr lang="es-ES" sz="2400" b="1" dirty="0" err="1" smtClean="0">
                <a:solidFill>
                  <a:schemeClr val="accent3">
                    <a:lumMod val="50000"/>
                  </a:schemeClr>
                </a:solidFill>
              </a:rPr>
              <a:t>polymer</a:t>
            </a:r>
            <a:r>
              <a:rPr lang="es-ES" sz="2400" b="1" dirty="0" smtClean="0">
                <a:solidFill>
                  <a:schemeClr val="accent3">
                    <a:lumMod val="50000"/>
                  </a:schemeClr>
                </a:solidFill>
              </a:rPr>
              <a:t>) </a:t>
            </a:r>
            <a:endParaRPr lang="en-US" sz="2400" b="1" dirty="0">
              <a:solidFill>
                <a:schemeClr val="accent3">
                  <a:lumMod val="50000"/>
                </a:schemeClr>
              </a:solidFill>
            </a:endParaRPr>
          </a:p>
        </p:txBody>
      </p:sp>
      <p:sp>
        <p:nvSpPr>
          <p:cNvPr id="3" name="TextBox 2"/>
          <p:cNvSpPr txBox="1"/>
          <p:nvPr/>
        </p:nvSpPr>
        <p:spPr>
          <a:xfrm>
            <a:off x="5940152" y="980728"/>
            <a:ext cx="1473480" cy="369332"/>
          </a:xfrm>
          <a:prstGeom prst="rect">
            <a:avLst/>
          </a:prstGeom>
          <a:noFill/>
        </p:spPr>
        <p:txBody>
          <a:bodyPr wrap="none" rtlCol="0">
            <a:spAutoFit/>
          </a:bodyPr>
          <a:lstStyle/>
          <a:p>
            <a:r>
              <a:rPr lang="en-US" baseline="30000" dirty="0" smtClean="0">
                <a:solidFill>
                  <a:srgbClr val="0000FF"/>
                </a:solidFill>
              </a:rPr>
              <a:t>31</a:t>
            </a:r>
            <a:r>
              <a:rPr lang="en-US" dirty="0" smtClean="0">
                <a:solidFill>
                  <a:srgbClr val="0000FF"/>
                </a:solidFill>
              </a:rPr>
              <a:t>P MAS NMR</a:t>
            </a:r>
            <a:endParaRPr lang="en-US" dirty="0">
              <a:solidFill>
                <a:srgbClr val="0000FF"/>
              </a:solidFill>
            </a:endParaRPr>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30</a:t>
            </a:fld>
            <a:endParaRPr lang="en-US"/>
          </a:p>
        </p:txBody>
      </p:sp>
    </p:spTree>
    <p:extLst>
      <p:ext uri="{BB962C8B-B14F-4D97-AF65-F5344CB8AC3E}">
        <p14:creationId xmlns:p14="http://schemas.microsoft.com/office/powerpoint/2010/main" val="25700785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pic>
        <p:nvPicPr>
          <p:cNvPr id="6146" name="Picture 2" descr="http://th.physik.uni-frankfurt.de/~scherer/Blogging/Tc99/decays_sche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472" y="1478485"/>
            <a:ext cx="4538976" cy="252657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265" y="4005064"/>
            <a:ext cx="3521175"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12776"/>
            <a:ext cx="2664296" cy="291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96524" y="116632"/>
            <a:ext cx="6027804" cy="584775"/>
          </a:xfrm>
          <a:prstGeom prst="rect">
            <a:avLst/>
          </a:prstGeom>
          <a:noFill/>
        </p:spPr>
        <p:txBody>
          <a:bodyPr wrap="none" rtlCol="0">
            <a:spAutoFit/>
          </a:bodyPr>
          <a:lstStyle/>
          <a:p>
            <a:r>
              <a:rPr lang="es-ES" sz="3200" b="1" dirty="0" err="1" smtClean="0">
                <a:solidFill>
                  <a:schemeClr val="accent4">
                    <a:lumMod val="75000"/>
                  </a:schemeClr>
                </a:solidFill>
              </a:rPr>
              <a:t>Cleaner</a:t>
            </a:r>
            <a:r>
              <a:rPr lang="es-ES" sz="3200" b="1" dirty="0" smtClean="0">
                <a:solidFill>
                  <a:schemeClr val="accent4">
                    <a:lumMod val="75000"/>
                  </a:schemeClr>
                </a:solidFill>
              </a:rPr>
              <a:t> </a:t>
            </a:r>
            <a:r>
              <a:rPr lang="es-ES" sz="3200" b="1" baseline="30000" dirty="0" smtClean="0">
                <a:solidFill>
                  <a:schemeClr val="accent4">
                    <a:lumMod val="75000"/>
                  </a:schemeClr>
                </a:solidFill>
              </a:rPr>
              <a:t>99</a:t>
            </a:r>
            <a:r>
              <a:rPr lang="es-ES" sz="3200" b="1" dirty="0" smtClean="0">
                <a:solidFill>
                  <a:schemeClr val="accent4">
                    <a:lumMod val="75000"/>
                  </a:schemeClr>
                </a:solidFill>
              </a:rPr>
              <a:t>Mo </a:t>
            </a:r>
            <a:r>
              <a:rPr lang="es-ES" sz="3200" b="1" dirty="0" err="1" smtClean="0">
                <a:solidFill>
                  <a:schemeClr val="accent4">
                    <a:lumMod val="75000"/>
                  </a:schemeClr>
                </a:solidFill>
              </a:rPr>
              <a:t>Production</a:t>
            </a:r>
            <a:r>
              <a:rPr lang="es-ES" sz="3200" b="1" dirty="0" smtClean="0">
                <a:solidFill>
                  <a:schemeClr val="accent4">
                    <a:lumMod val="75000"/>
                  </a:schemeClr>
                </a:solidFill>
              </a:rPr>
              <a:t> </a:t>
            </a:r>
            <a:r>
              <a:rPr lang="es-ES" sz="3200" b="1" dirty="0" err="1" smtClean="0">
                <a:solidFill>
                  <a:schemeClr val="accent4">
                    <a:lumMod val="75000"/>
                  </a:schemeClr>
                </a:solidFill>
              </a:rPr>
              <a:t>Methods</a:t>
            </a:r>
            <a:endParaRPr lang="en-US" sz="3200" b="1" dirty="0">
              <a:solidFill>
                <a:schemeClr val="accent4">
                  <a:lumMod val="75000"/>
                </a:schemeClr>
              </a:solidFill>
            </a:endParaRPr>
          </a:p>
        </p:txBody>
      </p:sp>
      <p:pic>
        <p:nvPicPr>
          <p:cNvPr id="8" name="Picture 2" descr="http://www.nature.com/polopoly_fs/7.14159.1386585808!/image/Nuclear_cardiology.jpg_gen/derivatives/landscape_630/Nuclear_cardiolog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7" y="4365104"/>
            <a:ext cx="3200939" cy="20882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1840" y="1052736"/>
            <a:ext cx="5678157" cy="338554"/>
          </a:xfrm>
          <a:prstGeom prst="rect">
            <a:avLst/>
          </a:prstGeom>
          <a:noFill/>
        </p:spPr>
        <p:txBody>
          <a:bodyPr wrap="none" rtlCol="0">
            <a:spAutoFit/>
          </a:bodyPr>
          <a:lstStyle/>
          <a:p>
            <a:r>
              <a:rPr lang="en-US" sz="1600" baseline="30000" dirty="0" smtClean="0">
                <a:latin typeface="Arial" panose="020B0604020202020204" pitchFamily="34" charset="0"/>
                <a:cs typeface="Arial" panose="020B0604020202020204" pitchFamily="34" charset="0"/>
              </a:rPr>
              <a:t>99</a:t>
            </a:r>
            <a:r>
              <a:rPr lang="en-US" sz="1600" dirty="0" smtClean="0">
                <a:latin typeface="Arial" panose="020B0604020202020204" pitchFamily="34" charset="0"/>
                <a:cs typeface="Arial" panose="020B0604020202020204" pitchFamily="34" charset="0"/>
              </a:rPr>
              <a:t>Mo accounts for 30 million diagnostic procedures annually</a:t>
            </a:r>
            <a:endParaRPr lang="en-US" sz="1600" dirty="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31</a:t>
            </a:fld>
            <a:endParaRPr lang="en-US"/>
          </a:p>
        </p:txBody>
      </p:sp>
    </p:spTree>
    <p:extLst>
      <p:ext uri="{BB962C8B-B14F-4D97-AF65-F5344CB8AC3E}">
        <p14:creationId xmlns:p14="http://schemas.microsoft.com/office/powerpoint/2010/main" val="25861093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3" r="-423"/>
          <a:stretch/>
        </p:blipFill>
        <p:spPr bwMode="auto">
          <a:xfrm>
            <a:off x="0" y="1115285"/>
            <a:ext cx="9144000" cy="5482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3343" y="1569866"/>
            <a:ext cx="2546210" cy="338554"/>
          </a:xfrm>
          <a:prstGeom prst="rect">
            <a:avLst/>
          </a:prstGeom>
          <a:noFill/>
        </p:spPr>
        <p:txBody>
          <a:bodyPr wrap="none" rtlCol="0">
            <a:spAutoFit/>
          </a:bodyPr>
          <a:lstStyle/>
          <a:p>
            <a:pPr marL="342900" indent="-342900"/>
            <a:r>
              <a:rPr lang="en-US" sz="1600" b="1" dirty="0" smtClean="0">
                <a:solidFill>
                  <a:srgbClr val="FF0000"/>
                </a:solidFill>
              </a:rPr>
              <a:t>-</a:t>
            </a:r>
            <a:r>
              <a:rPr lang="en-US" sz="1600" b="1" dirty="0" smtClean="0">
                <a:solidFill>
                  <a:srgbClr val="0000FF"/>
                </a:solidFill>
              </a:rPr>
              <a:t> High specific activity (Ci/g)</a:t>
            </a:r>
            <a:endParaRPr lang="es-ES" sz="1600" b="1" dirty="0" smtClean="0">
              <a:solidFill>
                <a:srgbClr val="0000FF"/>
              </a:solidFill>
            </a:endParaRPr>
          </a:p>
        </p:txBody>
      </p:sp>
      <p:sp>
        <p:nvSpPr>
          <p:cNvPr id="4" name="TextBox 3"/>
          <p:cNvSpPr txBox="1"/>
          <p:nvPr/>
        </p:nvSpPr>
        <p:spPr>
          <a:xfrm>
            <a:off x="196755" y="3595979"/>
            <a:ext cx="2052421" cy="830997"/>
          </a:xfrm>
          <a:prstGeom prst="rect">
            <a:avLst/>
          </a:prstGeom>
          <a:noFill/>
        </p:spPr>
        <p:txBody>
          <a:bodyPr wrap="none" rtlCol="0">
            <a:spAutoFit/>
          </a:bodyPr>
          <a:lstStyle/>
          <a:p>
            <a:r>
              <a:rPr lang="en-US" sz="1600" b="1" dirty="0" smtClean="0">
                <a:solidFill>
                  <a:srgbClr val="FF0000"/>
                </a:solidFill>
              </a:rPr>
              <a:t>-</a:t>
            </a:r>
            <a:r>
              <a:rPr lang="en-US" sz="1600" b="1" dirty="0" smtClean="0">
                <a:solidFill>
                  <a:srgbClr val="0000FF"/>
                </a:solidFill>
              </a:rPr>
              <a:t> Simple </a:t>
            </a:r>
            <a:r>
              <a:rPr lang="en-US" sz="1600" b="1" dirty="0">
                <a:solidFill>
                  <a:srgbClr val="0000FF"/>
                </a:solidFill>
              </a:rPr>
              <a:t>&amp;</a:t>
            </a:r>
            <a:r>
              <a:rPr lang="en-US" sz="1600" b="1" dirty="0" smtClean="0">
                <a:solidFill>
                  <a:srgbClr val="0000FF"/>
                </a:solidFill>
              </a:rPr>
              <a:t> convenient</a:t>
            </a:r>
          </a:p>
          <a:p>
            <a:pPr marL="342900" indent="-342900"/>
            <a:endParaRPr lang="en-US" sz="1600" b="1" dirty="0" smtClean="0">
              <a:solidFill>
                <a:srgbClr val="0000FF"/>
              </a:solidFill>
            </a:endParaRPr>
          </a:p>
          <a:p>
            <a:pPr marL="342900" indent="-342900"/>
            <a:r>
              <a:rPr lang="en-US" sz="1600" b="1" dirty="0" smtClean="0">
                <a:solidFill>
                  <a:srgbClr val="FF0000"/>
                </a:solidFill>
              </a:rPr>
              <a:t>-</a:t>
            </a:r>
            <a:r>
              <a:rPr lang="en-US" sz="1600" b="1" dirty="0" smtClean="0">
                <a:solidFill>
                  <a:srgbClr val="0000FF"/>
                </a:solidFill>
              </a:rPr>
              <a:t> No waste!</a:t>
            </a:r>
          </a:p>
        </p:txBody>
      </p:sp>
      <p:sp>
        <p:nvSpPr>
          <p:cNvPr id="5" name="TextBox 4"/>
          <p:cNvSpPr txBox="1"/>
          <p:nvPr/>
        </p:nvSpPr>
        <p:spPr>
          <a:xfrm>
            <a:off x="6553200" y="3661020"/>
            <a:ext cx="2438400" cy="1077218"/>
          </a:xfrm>
          <a:prstGeom prst="rect">
            <a:avLst/>
          </a:prstGeom>
          <a:noFill/>
        </p:spPr>
        <p:txBody>
          <a:bodyPr wrap="square" rtlCol="0">
            <a:spAutoFit/>
          </a:bodyPr>
          <a:lstStyle/>
          <a:p>
            <a:r>
              <a:rPr lang="en-US" sz="1600" b="1" dirty="0" smtClean="0">
                <a:solidFill>
                  <a:srgbClr val="FF0000"/>
                </a:solidFill>
              </a:rPr>
              <a:t>-</a:t>
            </a:r>
            <a:r>
              <a:rPr lang="en-US" sz="1600" b="1" dirty="0" smtClean="0">
                <a:solidFill>
                  <a:srgbClr val="0000FF"/>
                </a:solidFill>
              </a:rPr>
              <a:t> Low specific activity</a:t>
            </a:r>
            <a:endParaRPr lang="en-US" sz="1600" b="1" dirty="0">
              <a:solidFill>
                <a:srgbClr val="0000FF"/>
              </a:solidFill>
            </a:endParaRPr>
          </a:p>
          <a:p>
            <a:r>
              <a:rPr lang="en-US" sz="1600" b="1" dirty="0" smtClean="0">
                <a:solidFill>
                  <a:srgbClr val="0000FF"/>
                </a:solidFill>
              </a:rPr>
              <a:t>(2 vs 10.000 Ci/g).</a:t>
            </a:r>
          </a:p>
          <a:p>
            <a:endParaRPr lang="es-ES" sz="1600" b="1" dirty="0" smtClean="0">
              <a:solidFill>
                <a:srgbClr val="0000FF"/>
              </a:solidFill>
            </a:endParaRPr>
          </a:p>
          <a:p>
            <a:r>
              <a:rPr lang="es-ES" sz="1600" b="1" dirty="0" smtClean="0">
                <a:solidFill>
                  <a:srgbClr val="FF0000"/>
                </a:solidFill>
              </a:rPr>
              <a:t>-</a:t>
            </a:r>
            <a:r>
              <a:rPr lang="es-ES" sz="1600" b="1" dirty="0" smtClean="0">
                <a:solidFill>
                  <a:srgbClr val="0000FF"/>
                </a:solidFill>
              </a:rPr>
              <a:t> </a:t>
            </a:r>
            <a:r>
              <a:rPr lang="es-ES" sz="1600" b="1" dirty="0" err="1" smtClean="0">
                <a:solidFill>
                  <a:srgbClr val="0000FF"/>
                </a:solidFill>
              </a:rPr>
              <a:t>Needs</a:t>
            </a:r>
            <a:r>
              <a:rPr lang="es-ES" sz="1600" b="1" dirty="0" smtClean="0">
                <a:solidFill>
                  <a:srgbClr val="0000FF"/>
                </a:solidFill>
              </a:rPr>
              <a:t> </a:t>
            </a:r>
            <a:r>
              <a:rPr lang="es-ES" sz="1600" b="1" baseline="30000" dirty="0" smtClean="0">
                <a:solidFill>
                  <a:srgbClr val="0000FF"/>
                </a:solidFill>
              </a:rPr>
              <a:t>98</a:t>
            </a:r>
            <a:r>
              <a:rPr lang="es-ES" sz="1600" b="1" dirty="0" smtClean="0">
                <a:solidFill>
                  <a:srgbClr val="0000FF"/>
                </a:solidFill>
              </a:rPr>
              <a:t>Mo.</a:t>
            </a:r>
            <a:endParaRPr lang="en-US" sz="1600" b="1" dirty="0" smtClean="0">
              <a:solidFill>
                <a:srgbClr val="0000FF"/>
              </a:solidFill>
            </a:endParaRPr>
          </a:p>
        </p:txBody>
      </p:sp>
      <p:sp>
        <p:nvSpPr>
          <p:cNvPr id="7" name="TextBox 6"/>
          <p:cNvSpPr txBox="1"/>
          <p:nvPr/>
        </p:nvSpPr>
        <p:spPr>
          <a:xfrm>
            <a:off x="6588224" y="1484784"/>
            <a:ext cx="2487304" cy="1323439"/>
          </a:xfrm>
          <a:prstGeom prst="rect">
            <a:avLst/>
          </a:prstGeom>
          <a:noFill/>
        </p:spPr>
        <p:txBody>
          <a:bodyPr wrap="square" rtlCol="0">
            <a:spAutoFit/>
          </a:bodyPr>
          <a:lstStyle/>
          <a:p>
            <a:r>
              <a:rPr lang="es-ES" sz="1600" b="1" dirty="0" smtClean="0">
                <a:solidFill>
                  <a:srgbClr val="FF0000"/>
                </a:solidFill>
              </a:rPr>
              <a:t>-</a:t>
            </a:r>
            <a:r>
              <a:rPr lang="es-ES" sz="1600" b="1" dirty="0" smtClean="0">
                <a:solidFill>
                  <a:srgbClr val="0000FF"/>
                </a:solidFill>
              </a:rPr>
              <a:t> </a:t>
            </a:r>
            <a:r>
              <a:rPr lang="es-ES" sz="1600" b="1" dirty="0" err="1" smtClean="0">
                <a:solidFill>
                  <a:srgbClr val="0000FF"/>
                </a:solidFill>
              </a:rPr>
              <a:t>Needs</a:t>
            </a:r>
            <a:r>
              <a:rPr lang="es-ES" sz="1600" b="1" dirty="0" smtClean="0">
                <a:solidFill>
                  <a:srgbClr val="0000FF"/>
                </a:solidFill>
              </a:rPr>
              <a:t> targets </a:t>
            </a:r>
            <a:r>
              <a:rPr lang="es-ES" sz="1600" b="1" dirty="0" err="1" smtClean="0">
                <a:solidFill>
                  <a:srgbClr val="0000FF"/>
                </a:solidFill>
              </a:rPr>
              <a:t>enriched</a:t>
            </a:r>
            <a:r>
              <a:rPr lang="es-ES" sz="1600" b="1" dirty="0" smtClean="0">
                <a:solidFill>
                  <a:srgbClr val="0000FF"/>
                </a:solidFill>
              </a:rPr>
              <a:t> in </a:t>
            </a:r>
            <a:r>
              <a:rPr lang="es-ES" sz="1600" b="1" baseline="30000" dirty="0" smtClean="0">
                <a:solidFill>
                  <a:srgbClr val="0000FF"/>
                </a:solidFill>
              </a:rPr>
              <a:t>235</a:t>
            </a:r>
            <a:r>
              <a:rPr lang="es-ES" sz="1600" b="1" dirty="0" smtClean="0">
                <a:solidFill>
                  <a:srgbClr val="0000FF"/>
                </a:solidFill>
              </a:rPr>
              <a:t>U.</a:t>
            </a:r>
          </a:p>
          <a:p>
            <a:endParaRPr lang="es-ES" sz="1600" b="1" dirty="0" smtClean="0">
              <a:solidFill>
                <a:srgbClr val="0000FF"/>
              </a:solidFill>
            </a:endParaRPr>
          </a:p>
          <a:p>
            <a:r>
              <a:rPr lang="es-ES" sz="1600" b="1" dirty="0" smtClean="0">
                <a:solidFill>
                  <a:srgbClr val="FF0000"/>
                </a:solidFill>
              </a:rPr>
              <a:t>-</a:t>
            </a:r>
            <a:r>
              <a:rPr lang="es-ES" sz="1600" b="1" dirty="0" smtClean="0">
                <a:solidFill>
                  <a:srgbClr val="0000FF"/>
                </a:solidFill>
              </a:rPr>
              <a:t> </a:t>
            </a:r>
            <a:r>
              <a:rPr lang="es-ES" sz="1600" b="1" dirty="0" err="1" smtClean="0">
                <a:solidFill>
                  <a:srgbClr val="0000FF"/>
                </a:solidFill>
              </a:rPr>
              <a:t>Processing</a:t>
            </a:r>
            <a:r>
              <a:rPr lang="es-ES" sz="1600" b="1" dirty="0" smtClean="0">
                <a:solidFill>
                  <a:srgbClr val="0000FF"/>
                </a:solidFill>
              </a:rPr>
              <a:t> </a:t>
            </a:r>
            <a:r>
              <a:rPr lang="es-ES" sz="1600" b="1" dirty="0" err="1" smtClean="0">
                <a:solidFill>
                  <a:srgbClr val="0000FF"/>
                </a:solidFill>
              </a:rPr>
              <a:t>complex</a:t>
            </a:r>
            <a:r>
              <a:rPr lang="es-ES" sz="1600" b="1" dirty="0" smtClean="0">
                <a:solidFill>
                  <a:srgbClr val="0000FF"/>
                </a:solidFill>
              </a:rPr>
              <a:t>.</a:t>
            </a:r>
          </a:p>
          <a:p>
            <a:r>
              <a:rPr lang="es-ES" sz="1600" b="1" dirty="0" smtClean="0">
                <a:solidFill>
                  <a:srgbClr val="FF0000"/>
                </a:solidFill>
              </a:rPr>
              <a:t>-</a:t>
            </a:r>
            <a:r>
              <a:rPr lang="es-ES" sz="1600" b="1" dirty="0" smtClean="0">
                <a:solidFill>
                  <a:srgbClr val="0000FF"/>
                </a:solidFill>
              </a:rPr>
              <a:t> </a:t>
            </a:r>
            <a:r>
              <a:rPr lang="es-ES" sz="1600" b="1" dirty="0" err="1" smtClean="0">
                <a:solidFill>
                  <a:srgbClr val="0000FF"/>
                </a:solidFill>
              </a:rPr>
              <a:t>Generates</a:t>
            </a:r>
            <a:r>
              <a:rPr lang="es-ES" sz="1600" b="1" dirty="0" smtClean="0">
                <a:solidFill>
                  <a:srgbClr val="0000FF"/>
                </a:solidFill>
              </a:rPr>
              <a:t> </a:t>
            </a:r>
            <a:r>
              <a:rPr lang="es-ES" sz="1600" b="1" dirty="0" err="1" smtClean="0">
                <a:solidFill>
                  <a:srgbClr val="0000FF"/>
                </a:solidFill>
              </a:rPr>
              <a:t>radwaste</a:t>
            </a:r>
            <a:r>
              <a:rPr lang="es-ES" sz="1600" b="1" dirty="0" smtClean="0">
                <a:solidFill>
                  <a:srgbClr val="0000FF"/>
                </a:solidFill>
              </a:rPr>
              <a:t>.</a:t>
            </a:r>
          </a:p>
        </p:txBody>
      </p:sp>
      <p:sp>
        <p:nvSpPr>
          <p:cNvPr id="2" name="TextBox 1"/>
          <p:cNvSpPr txBox="1"/>
          <p:nvPr/>
        </p:nvSpPr>
        <p:spPr>
          <a:xfrm>
            <a:off x="381000" y="966100"/>
            <a:ext cx="1293303" cy="369332"/>
          </a:xfrm>
          <a:prstGeom prst="rect">
            <a:avLst/>
          </a:prstGeom>
          <a:noFill/>
        </p:spPr>
        <p:txBody>
          <a:bodyPr wrap="none" rtlCol="0">
            <a:spAutoFit/>
          </a:bodyPr>
          <a:lstStyle/>
          <a:p>
            <a:r>
              <a:rPr lang="es-ES" b="1" dirty="0" err="1" smtClean="0">
                <a:solidFill>
                  <a:srgbClr val="FF0000"/>
                </a:solidFill>
              </a:rPr>
              <a:t>Advantages</a:t>
            </a:r>
            <a:endParaRPr lang="en-US" b="1" dirty="0">
              <a:solidFill>
                <a:srgbClr val="FF0000"/>
              </a:solidFill>
            </a:endParaRPr>
          </a:p>
        </p:txBody>
      </p:sp>
      <p:sp>
        <p:nvSpPr>
          <p:cNvPr id="9" name="TextBox 8"/>
          <p:cNvSpPr txBox="1"/>
          <p:nvPr/>
        </p:nvSpPr>
        <p:spPr>
          <a:xfrm>
            <a:off x="6656696" y="966100"/>
            <a:ext cx="1561005" cy="369332"/>
          </a:xfrm>
          <a:prstGeom prst="rect">
            <a:avLst/>
          </a:prstGeom>
          <a:noFill/>
        </p:spPr>
        <p:txBody>
          <a:bodyPr wrap="none" rtlCol="0">
            <a:spAutoFit/>
          </a:bodyPr>
          <a:lstStyle/>
          <a:p>
            <a:r>
              <a:rPr lang="es-ES" b="1" dirty="0" err="1" smtClean="0">
                <a:solidFill>
                  <a:srgbClr val="FF0000"/>
                </a:solidFill>
              </a:rPr>
              <a:t>Disadvantages</a:t>
            </a:r>
            <a:endParaRPr lang="en-US" b="1" dirty="0">
              <a:solidFill>
                <a:srgbClr val="FF0000"/>
              </a:solidFill>
            </a:endParaRPr>
          </a:p>
        </p:txBody>
      </p:sp>
      <p:sp>
        <p:nvSpPr>
          <p:cNvPr id="10" name="TextBox 9"/>
          <p:cNvSpPr txBox="1"/>
          <p:nvPr/>
        </p:nvSpPr>
        <p:spPr>
          <a:xfrm>
            <a:off x="789673" y="116632"/>
            <a:ext cx="4308808" cy="523220"/>
          </a:xfrm>
          <a:prstGeom prst="rect">
            <a:avLst/>
          </a:prstGeom>
          <a:noFill/>
        </p:spPr>
        <p:txBody>
          <a:bodyPr wrap="none" rtlCol="0">
            <a:spAutoFit/>
          </a:bodyPr>
          <a:lstStyle/>
          <a:p>
            <a:r>
              <a:rPr lang="en-US" sz="2800" b="1" dirty="0" smtClean="0">
                <a:solidFill>
                  <a:schemeClr val="accent4">
                    <a:lumMod val="75000"/>
                  </a:schemeClr>
                </a:solidFill>
              </a:rPr>
              <a:t>Mo-99 Production Methods</a:t>
            </a:r>
            <a:endParaRPr lang="en-US" sz="2800" b="1" dirty="0">
              <a:solidFill>
                <a:schemeClr val="accent4">
                  <a:lumMod val="75000"/>
                </a:schemeClr>
              </a:solidFill>
            </a:endParaRPr>
          </a:p>
        </p:txBody>
      </p:sp>
      <p:sp>
        <p:nvSpPr>
          <p:cNvPr id="6" name="Footer Placeholder 5"/>
          <p:cNvSpPr>
            <a:spLocks noGrp="1"/>
          </p:cNvSpPr>
          <p:nvPr>
            <p:ph type="ftr" sz="quarter" idx="11"/>
          </p:nvPr>
        </p:nvSpPr>
        <p:spPr/>
        <p:txBody>
          <a:bodyPr/>
          <a:lstStyle/>
          <a:p>
            <a:r>
              <a:rPr lang="en-US" smtClean="0"/>
              <a:t>Luca - MRS 2017</a:t>
            </a:r>
            <a:endParaRPr lang="en-US"/>
          </a:p>
        </p:txBody>
      </p:sp>
      <p:sp>
        <p:nvSpPr>
          <p:cNvPr id="8" name="Slide Number Placeholder 7"/>
          <p:cNvSpPr>
            <a:spLocks noGrp="1"/>
          </p:cNvSpPr>
          <p:nvPr>
            <p:ph type="sldNum" sz="quarter" idx="12"/>
          </p:nvPr>
        </p:nvSpPr>
        <p:spPr/>
        <p:txBody>
          <a:bodyPr/>
          <a:lstStyle/>
          <a:p>
            <a:fld id="{C3305951-25B3-468C-8F5A-DB64291C3F1E}" type="slidenum">
              <a:rPr lang="en-US" smtClean="0"/>
              <a:pPr/>
              <a:t>32</a:t>
            </a:fld>
            <a:endParaRPr lang="en-US"/>
          </a:p>
        </p:txBody>
      </p:sp>
    </p:spTree>
    <p:extLst>
      <p:ext uri="{BB962C8B-B14F-4D97-AF65-F5344CB8AC3E}">
        <p14:creationId xmlns:p14="http://schemas.microsoft.com/office/powerpoint/2010/main" val="3105548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5" name="Rectangle 4"/>
          <p:cNvSpPr/>
          <p:nvPr/>
        </p:nvSpPr>
        <p:spPr>
          <a:xfrm>
            <a:off x="323800" y="4064744"/>
            <a:ext cx="8424664" cy="2092881"/>
          </a:xfrm>
          <a:prstGeom prst="rect">
            <a:avLst/>
          </a:prstGeom>
        </p:spPr>
        <p:txBody>
          <a:bodyPr wrap="square">
            <a:spAutoFit/>
          </a:bodyPr>
          <a:lstStyle/>
          <a:p>
            <a:r>
              <a:rPr lang="en-AU" b="1" dirty="0" smtClean="0">
                <a:solidFill>
                  <a:srgbClr val="0000FF"/>
                </a:solidFill>
              </a:rPr>
              <a:t>3. Radioisotopes for health</a:t>
            </a:r>
            <a:endParaRPr lang="en-AU" sz="1400" dirty="0" smtClean="0"/>
          </a:p>
          <a:p>
            <a:r>
              <a:rPr lang="en-AU" sz="1600" baseline="30000" dirty="0" smtClean="0"/>
              <a:t>99</a:t>
            </a:r>
            <a:r>
              <a:rPr lang="en-AU" sz="1600" dirty="0" smtClean="0"/>
              <a:t>Tc is a derivative of </a:t>
            </a:r>
            <a:r>
              <a:rPr lang="en-AU" sz="1600" baseline="30000" dirty="0" smtClean="0"/>
              <a:t>99</a:t>
            </a:r>
            <a:r>
              <a:rPr lang="en-AU" sz="1600" dirty="0" smtClean="0"/>
              <a:t>Mo which is the most utilized radioisotope in nuclear medicine and is used for the detection of disease and thus contributes to the saving of lives. Globally more than 80.000 procedures utilizing this isotope are undertaken per day. In our country more than 2 million patients are processed per year. </a:t>
            </a:r>
            <a:r>
              <a:rPr lang="en-AU" sz="1600" b="1" dirty="0" smtClean="0">
                <a:solidFill>
                  <a:srgbClr val="FF0000"/>
                </a:solidFill>
              </a:rPr>
              <a:t>The increase in the production of </a:t>
            </a:r>
            <a:r>
              <a:rPr lang="en-AU" sz="1600" b="1" baseline="30000" dirty="0" smtClean="0">
                <a:solidFill>
                  <a:srgbClr val="FF0000"/>
                </a:solidFill>
              </a:rPr>
              <a:t>99</a:t>
            </a:r>
            <a:r>
              <a:rPr lang="en-AU" sz="1600" b="1" dirty="0" smtClean="0">
                <a:solidFill>
                  <a:srgbClr val="FF0000"/>
                </a:solidFill>
              </a:rPr>
              <a:t>Mo will enable Argentina to satisfy the national requires and also help to satisfy an increasing international demand (about 10% of global production). This will enable us to consolidate our leadership position  in the provision of radioisotopes for medical applications.</a:t>
            </a:r>
            <a:endParaRPr lang="en-AU" sz="1600" b="1" dirty="0">
              <a:solidFill>
                <a:srgbClr val="FF0000"/>
              </a:solidFill>
            </a:endParaRPr>
          </a:p>
        </p:txBody>
      </p:sp>
      <p:sp>
        <p:nvSpPr>
          <p:cNvPr id="6" name="Rectangle 5"/>
          <p:cNvSpPr/>
          <p:nvPr/>
        </p:nvSpPr>
        <p:spPr>
          <a:xfrm>
            <a:off x="323800" y="2658398"/>
            <a:ext cx="2441438" cy="369332"/>
          </a:xfrm>
          <a:prstGeom prst="rect">
            <a:avLst/>
          </a:prstGeom>
        </p:spPr>
        <p:txBody>
          <a:bodyPr wrap="none">
            <a:spAutoFit/>
          </a:bodyPr>
          <a:lstStyle/>
          <a:p>
            <a:r>
              <a:rPr lang="en-US" b="1" dirty="0" smtClean="0">
                <a:solidFill>
                  <a:srgbClr val="0000FF"/>
                </a:solidFill>
              </a:rPr>
              <a:t>1. Structural </a:t>
            </a:r>
            <a:r>
              <a:rPr lang="en-US" b="1" dirty="0">
                <a:solidFill>
                  <a:srgbClr val="0000FF"/>
                </a:solidFill>
              </a:rPr>
              <a:t>n</a:t>
            </a:r>
            <a:r>
              <a:rPr lang="en-US" b="1" dirty="0" smtClean="0">
                <a:solidFill>
                  <a:srgbClr val="0000FF"/>
                </a:solidFill>
              </a:rPr>
              <a:t>ecessities</a:t>
            </a:r>
            <a:endParaRPr lang="en-US" dirty="0">
              <a:solidFill>
                <a:srgbClr val="0000FF"/>
              </a:solidFill>
            </a:endParaRPr>
          </a:p>
        </p:txBody>
      </p:sp>
      <p:sp>
        <p:nvSpPr>
          <p:cNvPr id="7" name="Rectangle 6"/>
          <p:cNvSpPr/>
          <p:nvPr/>
        </p:nvSpPr>
        <p:spPr>
          <a:xfrm>
            <a:off x="323800" y="3471268"/>
            <a:ext cx="4756276" cy="369332"/>
          </a:xfrm>
          <a:prstGeom prst="rect">
            <a:avLst/>
          </a:prstGeom>
        </p:spPr>
        <p:txBody>
          <a:bodyPr wrap="square">
            <a:spAutoFit/>
          </a:bodyPr>
          <a:lstStyle/>
          <a:p>
            <a:r>
              <a:rPr lang="en-AU" b="1" dirty="0" smtClean="0">
                <a:solidFill>
                  <a:srgbClr val="0000FF"/>
                </a:solidFill>
              </a:rPr>
              <a:t>2. Nuclear technology for national development</a:t>
            </a:r>
            <a:endParaRPr lang="en-AU" dirty="0">
              <a:solidFill>
                <a:srgbClr val="0000FF"/>
              </a:solidFill>
            </a:endParaRPr>
          </a:p>
        </p:txBody>
      </p:sp>
      <p:sp>
        <p:nvSpPr>
          <p:cNvPr id="8" name="Rectangle 7"/>
          <p:cNvSpPr/>
          <p:nvPr/>
        </p:nvSpPr>
        <p:spPr>
          <a:xfrm>
            <a:off x="200988" y="1988840"/>
            <a:ext cx="1630247" cy="523220"/>
          </a:xfrm>
          <a:prstGeom prst="rect">
            <a:avLst/>
          </a:prstGeom>
        </p:spPr>
        <p:txBody>
          <a:bodyPr wrap="square">
            <a:spAutoFit/>
          </a:bodyPr>
          <a:lstStyle/>
          <a:p>
            <a:r>
              <a:rPr lang="es-ES" sz="2800" b="1" dirty="0" smtClean="0">
                <a:solidFill>
                  <a:schemeClr val="tx2">
                    <a:lumMod val="60000"/>
                    <a:lumOff val="40000"/>
                  </a:schemeClr>
                </a:solidFill>
              </a:rPr>
              <a:t>Objetives</a:t>
            </a:r>
            <a:endParaRPr lang="es-ES" sz="2800" b="1" dirty="0">
              <a:solidFill>
                <a:schemeClr val="tx2">
                  <a:lumMod val="60000"/>
                  <a:lumOff val="40000"/>
                </a:schemeClr>
              </a:solidFill>
            </a:endParaRPr>
          </a:p>
        </p:txBody>
      </p:sp>
      <p:sp>
        <p:nvSpPr>
          <p:cNvPr id="10" name="Rectangle 9"/>
          <p:cNvSpPr/>
          <p:nvPr/>
        </p:nvSpPr>
        <p:spPr>
          <a:xfrm>
            <a:off x="323528" y="200834"/>
            <a:ext cx="3168352" cy="707886"/>
          </a:xfrm>
          <a:prstGeom prst="rect">
            <a:avLst/>
          </a:prstGeom>
        </p:spPr>
        <p:txBody>
          <a:bodyPr wrap="square">
            <a:spAutoFit/>
          </a:bodyPr>
          <a:lstStyle/>
          <a:p>
            <a:r>
              <a:rPr lang="en-US" sz="4000" b="1" dirty="0" smtClean="0">
                <a:solidFill>
                  <a:schemeClr val="accent4">
                    <a:lumMod val="75000"/>
                  </a:schemeClr>
                </a:solidFill>
              </a:rPr>
              <a:t>RA-10 Project</a:t>
            </a:r>
            <a:endParaRPr lang="en-US" sz="4000" b="1" dirty="0">
              <a:solidFill>
                <a:schemeClr val="accent4">
                  <a:lumMod val="75000"/>
                </a:schemeClr>
              </a:solidFill>
            </a:endParaRP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33</a:t>
            </a:fld>
            <a:endParaRPr lang="en-US"/>
          </a:p>
        </p:txBody>
      </p:sp>
      <p:pic>
        <p:nvPicPr>
          <p:cNvPr id="56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271397"/>
            <a:ext cx="5365156" cy="292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112620" y="3234426"/>
            <a:ext cx="3888432" cy="307777"/>
          </a:xfrm>
          <a:prstGeom prst="rect">
            <a:avLst/>
          </a:prstGeom>
        </p:spPr>
        <p:txBody>
          <a:bodyPr wrap="square">
            <a:spAutoFit/>
          </a:bodyPr>
          <a:lstStyle/>
          <a:p>
            <a:r>
              <a:rPr lang="en-US" sz="1400" dirty="0">
                <a:hlinkClick r:id="rId5"/>
              </a:rPr>
              <a:t>https://</a:t>
            </a:r>
            <a:r>
              <a:rPr lang="en-US" sz="1400" dirty="0" smtClean="0">
                <a:hlinkClick r:id="rId5"/>
              </a:rPr>
              <a:t>www.youtube.com/watch?v=qe1jYmStc_4</a:t>
            </a:r>
            <a:endParaRPr lang="en-US" sz="1400" dirty="0"/>
          </a:p>
        </p:txBody>
      </p:sp>
      <p:pic>
        <p:nvPicPr>
          <p:cNvPr id="14" name="Picture 13">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5403" y="2821034"/>
            <a:ext cx="890058" cy="413392"/>
          </a:xfrm>
          <a:prstGeom prst="rect">
            <a:avLst/>
          </a:prstGeom>
        </p:spPr>
      </p:pic>
    </p:spTree>
    <p:extLst>
      <p:ext uri="{BB962C8B-B14F-4D97-AF65-F5344CB8AC3E}">
        <p14:creationId xmlns:p14="http://schemas.microsoft.com/office/powerpoint/2010/main" val="32357549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82" name="Rounded Rectangle 81"/>
          <p:cNvSpPr/>
          <p:nvPr/>
        </p:nvSpPr>
        <p:spPr>
          <a:xfrm>
            <a:off x="4788026" y="6078055"/>
            <a:ext cx="1656183" cy="288898"/>
          </a:xfrm>
          <a:prstGeom prst="roundRect">
            <a:avLst/>
          </a:prstGeom>
          <a:solidFill>
            <a:srgbClr val="FF0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LLLW</a:t>
            </a:r>
            <a:endParaRPr lang="en-US" b="1" dirty="0"/>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34</a:t>
            </a:fld>
            <a:endParaRPr lang="en-US"/>
          </a:p>
        </p:txBody>
      </p:sp>
      <p:grpSp>
        <p:nvGrpSpPr>
          <p:cNvPr id="9" name="Group 8"/>
          <p:cNvGrpSpPr>
            <a:grpSpLocks noChangeAspect="1"/>
          </p:cNvGrpSpPr>
          <p:nvPr/>
        </p:nvGrpSpPr>
        <p:grpSpPr>
          <a:xfrm>
            <a:off x="827584" y="2432992"/>
            <a:ext cx="511665" cy="909625"/>
            <a:chOff x="1187623" y="1340768"/>
            <a:chExt cx="648073" cy="1152128"/>
          </a:xfrm>
        </p:grpSpPr>
        <p:sp>
          <p:nvSpPr>
            <p:cNvPr id="4" name="Rectangle 3"/>
            <p:cNvSpPr/>
            <p:nvPr/>
          </p:nvSpPr>
          <p:spPr>
            <a:xfrm>
              <a:off x="1187623" y="1700808"/>
              <a:ext cx="648072"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10800000">
              <a:off x="1187624" y="1916832"/>
              <a:ext cx="648072" cy="36004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03647" y="2142381"/>
              <a:ext cx="21602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6151" y="1340768"/>
              <a:ext cx="10801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27401" y="2358405"/>
              <a:ext cx="368517" cy="134491"/>
            </a:xfrm>
            <a:prstGeom prst="rect">
              <a:avLst/>
            </a:prstGeom>
            <a:pattFill prst="pct2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3211457" y="1962782"/>
            <a:ext cx="144017" cy="1430634"/>
            <a:chOff x="2987823" y="1340768"/>
            <a:chExt cx="144017" cy="1430634"/>
          </a:xfrm>
          <a:solidFill>
            <a:schemeClr val="tx2">
              <a:lumMod val="60000"/>
              <a:lumOff val="40000"/>
            </a:schemeClr>
          </a:solidFill>
        </p:grpSpPr>
        <p:sp>
          <p:nvSpPr>
            <p:cNvPr id="10" name="Rectangle 9"/>
            <p:cNvSpPr/>
            <p:nvPr/>
          </p:nvSpPr>
          <p:spPr>
            <a:xfrm>
              <a:off x="2987823" y="1340768"/>
              <a:ext cx="144016" cy="122413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0800000">
              <a:off x="2987824" y="2555378"/>
              <a:ext cx="144016" cy="216024"/>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572001" y="1951608"/>
            <a:ext cx="144017" cy="1430634"/>
            <a:chOff x="2987823" y="1340768"/>
            <a:chExt cx="144017" cy="1430634"/>
          </a:xfrm>
          <a:solidFill>
            <a:srgbClr val="FF0000">
              <a:alpha val="50000"/>
            </a:srgbClr>
          </a:solidFill>
        </p:grpSpPr>
        <p:sp>
          <p:nvSpPr>
            <p:cNvPr id="14" name="Rectangle 13"/>
            <p:cNvSpPr/>
            <p:nvPr/>
          </p:nvSpPr>
          <p:spPr>
            <a:xfrm>
              <a:off x="2987823" y="1340768"/>
              <a:ext cx="144016" cy="1224136"/>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0800000">
              <a:off x="2987824" y="2555378"/>
              <a:ext cx="144016" cy="216024"/>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728073" y="1951608"/>
            <a:ext cx="144017" cy="1430634"/>
            <a:chOff x="2987823" y="1340768"/>
            <a:chExt cx="144017" cy="1430634"/>
          </a:xfrm>
          <a:solidFill>
            <a:srgbClr val="FF0000">
              <a:alpha val="50000"/>
            </a:srgbClr>
          </a:solidFill>
        </p:grpSpPr>
        <p:sp>
          <p:nvSpPr>
            <p:cNvPr id="17" name="Rectangle 16"/>
            <p:cNvSpPr/>
            <p:nvPr/>
          </p:nvSpPr>
          <p:spPr>
            <a:xfrm>
              <a:off x="2987823" y="1340768"/>
              <a:ext cx="144016" cy="1224136"/>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10800000">
              <a:off x="2987824" y="2555378"/>
              <a:ext cx="144016" cy="216024"/>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3059831" y="4206713"/>
            <a:ext cx="432049" cy="648072"/>
          </a:xfrm>
          <a:prstGeom prst="rect">
            <a:avLst/>
          </a:prstGeom>
          <a:solidFill>
            <a:schemeClr val="tx1">
              <a:lumMod val="50000"/>
              <a:lumOff val="50000"/>
              <a:alpha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48264" y="3918681"/>
            <a:ext cx="288033" cy="648072"/>
          </a:xfrm>
          <a:prstGeom prst="rect">
            <a:avLst/>
          </a:prstGeom>
          <a:solidFill>
            <a:schemeClr val="tx1">
              <a:lumMod val="50000"/>
              <a:lumOff val="50000"/>
              <a:alpha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stCxn id="8" idx="2"/>
          </p:cNvCxnSpPr>
          <p:nvPr/>
        </p:nvCxnSpPr>
        <p:spPr>
          <a:xfrm>
            <a:off x="1083417" y="3342617"/>
            <a:ext cx="0" cy="1512168"/>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83417" y="4314725"/>
            <a:ext cx="687881" cy="0"/>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771298" y="2118481"/>
            <a:ext cx="0" cy="2195674"/>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224077" y="1843723"/>
            <a:ext cx="0" cy="576064"/>
          </a:xfrm>
          <a:prstGeom prst="line">
            <a:avLst/>
          </a:prstGeom>
          <a:ln w="31750">
            <a:headEnd type="none"/>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771298" y="2117241"/>
            <a:ext cx="545358" cy="1240"/>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208643" y="4206713"/>
            <a:ext cx="216025" cy="648072"/>
          </a:xfrm>
          <a:prstGeom prst="rect">
            <a:avLst/>
          </a:prstGeom>
          <a:solidFill>
            <a:schemeClr val="tx1">
              <a:lumMod val="50000"/>
              <a:lumOff val="50000"/>
              <a:alpha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a:endCxn id="113" idx="0"/>
          </p:cNvCxnSpPr>
          <p:nvPr/>
        </p:nvCxnSpPr>
        <p:spPr>
          <a:xfrm flipH="1">
            <a:off x="2316655" y="2117241"/>
            <a:ext cx="1" cy="321702"/>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14" idx="0"/>
            <a:endCxn id="38" idx="0"/>
          </p:cNvCxnSpPr>
          <p:nvPr/>
        </p:nvCxnSpPr>
        <p:spPr>
          <a:xfrm>
            <a:off x="2316655" y="3410849"/>
            <a:ext cx="1" cy="795864"/>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309047" y="3486633"/>
            <a:ext cx="822793" cy="0"/>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120451" y="3486633"/>
            <a:ext cx="0" cy="720080"/>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11" idx="0"/>
            <a:endCxn id="19" idx="0"/>
          </p:cNvCxnSpPr>
          <p:nvPr/>
        </p:nvCxnSpPr>
        <p:spPr>
          <a:xfrm flipH="1">
            <a:off x="3275856" y="3393416"/>
            <a:ext cx="7610" cy="813297"/>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10" idx="0"/>
          </p:cNvCxnSpPr>
          <p:nvPr/>
        </p:nvCxnSpPr>
        <p:spPr>
          <a:xfrm flipH="1">
            <a:off x="3283465" y="1430945"/>
            <a:ext cx="1" cy="531837"/>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283969" y="4206713"/>
            <a:ext cx="432049" cy="648072"/>
          </a:xfrm>
          <a:prstGeom prst="rect">
            <a:avLst/>
          </a:prstGeom>
          <a:solidFill>
            <a:schemeClr val="tx1">
              <a:lumMod val="50000"/>
              <a:lumOff val="50000"/>
              <a:alpha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1</a:t>
            </a:r>
            <a:endParaRPr lang="en-US" b="1" dirty="0"/>
          </a:p>
        </p:txBody>
      </p:sp>
      <p:sp>
        <p:nvSpPr>
          <p:cNvPr id="57" name="Rectangle 56"/>
          <p:cNvSpPr/>
          <p:nvPr/>
        </p:nvSpPr>
        <p:spPr>
          <a:xfrm>
            <a:off x="5436097" y="4206713"/>
            <a:ext cx="432049" cy="648072"/>
          </a:xfrm>
          <a:prstGeom prst="rect">
            <a:avLst/>
          </a:prstGeom>
          <a:solidFill>
            <a:schemeClr val="tx1">
              <a:lumMod val="50000"/>
              <a:lumOff val="50000"/>
              <a:alpha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2</a:t>
            </a:r>
            <a:endParaRPr lang="en-US" b="1" dirty="0"/>
          </a:p>
        </p:txBody>
      </p:sp>
      <p:cxnSp>
        <p:nvCxnSpPr>
          <p:cNvPr id="58" name="Straight Connector 57"/>
          <p:cNvCxnSpPr/>
          <p:nvPr/>
        </p:nvCxnSpPr>
        <p:spPr>
          <a:xfrm>
            <a:off x="3283465" y="1430945"/>
            <a:ext cx="1062964" cy="5656"/>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346424" y="1430945"/>
            <a:ext cx="5" cy="2775768"/>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15" idx="0"/>
          </p:cNvCxnSpPr>
          <p:nvPr/>
        </p:nvCxnSpPr>
        <p:spPr>
          <a:xfrm>
            <a:off x="4644010" y="3382242"/>
            <a:ext cx="0" cy="824471"/>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4644008" y="1430945"/>
            <a:ext cx="1" cy="531837"/>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5800080" y="1430945"/>
            <a:ext cx="1" cy="531837"/>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529313" y="1436601"/>
            <a:ext cx="0" cy="2770112"/>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800082" y="3369417"/>
            <a:ext cx="0" cy="824471"/>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3283454" y="3369417"/>
            <a:ext cx="396055" cy="5992"/>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644008" y="3393417"/>
            <a:ext cx="396055" cy="5992"/>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5800082" y="3363425"/>
            <a:ext cx="396055" cy="5992"/>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101" idx="0"/>
          </p:cNvCxnSpPr>
          <p:nvPr/>
        </p:nvCxnSpPr>
        <p:spPr>
          <a:xfrm flipH="1" flipV="1">
            <a:off x="3679509" y="3364627"/>
            <a:ext cx="1" cy="1582188"/>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5040063" y="3382243"/>
            <a:ext cx="0" cy="2695812"/>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196137" y="3363425"/>
            <a:ext cx="0" cy="2714630"/>
          </a:xfrm>
          <a:prstGeom prst="line">
            <a:avLst/>
          </a:prstGeom>
          <a:ln w="31750">
            <a:headEnd type="arrow"/>
            <a:tailEnd type="none" w="sm" len="med"/>
          </a:ln>
        </p:spPr>
        <p:style>
          <a:lnRef idx="1">
            <a:schemeClr val="accent1"/>
          </a:lnRef>
          <a:fillRef idx="0">
            <a:schemeClr val="accent1"/>
          </a:fillRef>
          <a:effectRef idx="0">
            <a:schemeClr val="accent1"/>
          </a:effectRef>
          <a:fontRef idx="minor">
            <a:schemeClr val="tx1"/>
          </a:fontRef>
        </p:style>
      </p:cxnSp>
      <p:sp>
        <p:nvSpPr>
          <p:cNvPr id="81" name="Rounded Rectangle 80"/>
          <p:cNvSpPr/>
          <p:nvPr/>
        </p:nvSpPr>
        <p:spPr>
          <a:xfrm>
            <a:off x="3282749" y="6078055"/>
            <a:ext cx="792089" cy="288898"/>
          </a:xfrm>
          <a:prstGeom prst="round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ILLW</a:t>
            </a:r>
            <a:endParaRPr lang="en-US" b="1" dirty="0"/>
          </a:p>
        </p:txBody>
      </p:sp>
      <p:cxnSp>
        <p:nvCxnSpPr>
          <p:cNvPr id="83" name="Straight Connector 82"/>
          <p:cNvCxnSpPr/>
          <p:nvPr/>
        </p:nvCxnSpPr>
        <p:spPr>
          <a:xfrm>
            <a:off x="4644018" y="1436601"/>
            <a:ext cx="885295" cy="0"/>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800082" y="1436601"/>
            <a:ext cx="1220191" cy="0"/>
          </a:xfrm>
          <a:prstGeom prst="line">
            <a:avLst/>
          </a:prstGeom>
          <a:ln w="31750">
            <a:tailEnd type="arrow" w="sm"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7005414" y="1437096"/>
            <a:ext cx="0" cy="2484000"/>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grpSp>
        <p:nvGrpSpPr>
          <p:cNvPr id="89" name="Group 88"/>
          <p:cNvGrpSpPr>
            <a:grpSpLocks noChangeAspect="1"/>
          </p:cNvGrpSpPr>
          <p:nvPr/>
        </p:nvGrpSpPr>
        <p:grpSpPr>
          <a:xfrm>
            <a:off x="8004756" y="1983236"/>
            <a:ext cx="84970" cy="844074"/>
            <a:chOff x="2987823" y="1340768"/>
            <a:chExt cx="144017" cy="1430634"/>
          </a:xfrm>
          <a:solidFill>
            <a:srgbClr val="FFC000">
              <a:alpha val="50000"/>
            </a:srgbClr>
          </a:solidFill>
        </p:grpSpPr>
        <p:sp>
          <p:nvSpPr>
            <p:cNvPr id="90" name="Rectangle 89"/>
            <p:cNvSpPr/>
            <p:nvPr/>
          </p:nvSpPr>
          <p:spPr>
            <a:xfrm>
              <a:off x="2987823" y="1340768"/>
              <a:ext cx="144016" cy="1224136"/>
            </a:xfrm>
            <a:prstGeom prst="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rot="10800000">
              <a:off x="2987824" y="2555378"/>
              <a:ext cx="144016" cy="216024"/>
            </a:xfrm>
            <a:prstGeom prst="triangl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2" name="Straight Connector 91"/>
          <p:cNvCxnSpPr/>
          <p:nvPr/>
        </p:nvCxnSpPr>
        <p:spPr>
          <a:xfrm flipV="1">
            <a:off x="7155403" y="1436603"/>
            <a:ext cx="0" cy="2484000"/>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7144569" y="1430945"/>
            <a:ext cx="937032" cy="5656"/>
          </a:xfrm>
          <a:prstGeom prst="line">
            <a:avLst/>
          </a:prstGeom>
          <a:ln w="31750">
            <a:tailEnd type="arrow" w="sm"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047241" y="1430945"/>
            <a:ext cx="0" cy="552291"/>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7833444" y="3617750"/>
            <a:ext cx="424954" cy="542038"/>
            <a:chOff x="7931544" y="3066906"/>
            <a:chExt cx="424954" cy="542038"/>
          </a:xfrm>
          <a:solidFill>
            <a:schemeClr val="bg2">
              <a:lumMod val="75000"/>
            </a:schemeClr>
          </a:solidFill>
        </p:grpSpPr>
        <p:sp>
          <p:nvSpPr>
            <p:cNvPr id="97" name="Isosceles Triangle 96"/>
            <p:cNvSpPr/>
            <p:nvPr/>
          </p:nvSpPr>
          <p:spPr>
            <a:xfrm>
              <a:off x="7931544" y="3087800"/>
              <a:ext cx="424954" cy="521144"/>
            </a:xfrm>
            <a:prstGeom prst="triangl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8056553" y="3066906"/>
              <a:ext cx="174936" cy="206528"/>
            </a:xfrm>
            <a:prstGeom prst="rect">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p:cNvGrpSpPr>
            <a:grpSpLocks noChangeAspect="1"/>
          </p:cNvGrpSpPr>
          <p:nvPr/>
        </p:nvGrpSpPr>
        <p:grpSpPr>
          <a:xfrm>
            <a:off x="3637025" y="4946815"/>
            <a:ext cx="84970" cy="844074"/>
            <a:chOff x="2987823" y="1340768"/>
            <a:chExt cx="144017" cy="1430634"/>
          </a:xfrm>
          <a:solidFill>
            <a:schemeClr val="bg1">
              <a:alpha val="50000"/>
            </a:schemeClr>
          </a:solidFill>
        </p:grpSpPr>
        <p:sp>
          <p:nvSpPr>
            <p:cNvPr id="101" name="Rectangle 100"/>
            <p:cNvSpPr/>
            <p:nvPr/>
          </p:nvSpPr>
          <p:spPr>
            <a:xfrm>
              <a:off x="2987823" y="1340768"/>
              <a:ext cx="144016" cy="122413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p:cNvSpPr/>
            <p:nvPr/>
          </p:nvSpPr>
          <p:spPr>
            <a:xfrm rot="10800000">
              <a:off x="2987824" y="2555378"/>
              <a:ext cx="144016" cy="216024"/>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rot="16200000">
            <a:off x="7840284" y="2251384"/>
            <a:ext cx="1153008" cy="307777"/>
          </a:xfrm>
          <a:prstGeom prst="rect">
            <a:avLst/>
          </a:prstGeom>
          <a:noFill/>
        </p:spPr>
        <p:txBody>
          <a:bodyPr wrap="none" rtlCol="0">
            <a:spAutoFit/>
          </a:bodyPr>
          <a:lstStyle/>
          <a:p>
            <a:r>
              <a:rPr lang="es-ES" sz="1400" dirty="0" smtClean="0">
                <a:solidFill>
                  <a:schemeClr val="accent6">
                    <a:lumMod val="75000"/>
                  </a:schemeClr>
                </a:solidFill>
              </a:rPr>
              <a:t>Al</a:t>
            </a:r>
            <a:r>
              <a:rPr lang="es-ES" sz="1400" baseline="-25000" dirty="0" smtClean="0">
                <a:solidFill>
                  <a:schemeClr val="accent6">
                    <a:lumMod val="75000"/>
                  </a:schemeClr>
                </a:solidFill>
              </a:rPr>
              <a:t>2</a:t>
            </a:r>
            <a:r>
              <a:rPr lang="es-ES" sz="1400" dirty="0" smtClean="0">
                <a:solidFill>
                  <a:schemeClr val="accent6">
                    <a:lumMod val="75000"/>
                  </a:schemeClr>
                </a:solidFill>
              </a:rPr>
              <a:t>O</a:t>
            </a:r>
            <a:r>
              <a:rPr lang="es-ES" sz="1400" baseline="-25000" dirty="0" smtClean="0">
                <a:solidFill>
                  <a:schemeClr val="accent6">
                    <a:lumMod val="75000"/>
                  </a:schemeClr>
                </a:solidFill>
              </a:rPr>
              <a:t>3</a:t>
            </a:r>
            <a:r>
              <a:rPr lang="es-ES" sz="1400" dirty="0" smtClean="0">
                <a:solidFill>
                  <a:schemeClr val="accent6">
                    <a:lumMod val="75000"/>
                  </a:schemeClr>
                </a:solidFill>
              </a:rPr>
              <a:t> </a:t>
            </a:r>
            <a:r>
              <a:rPr lang="es-ES" sz="1400" dirty="0" err="1" smtClean="0">
                <a:solidFill>
                  <a:schemeClr val="accent6">
                    <a:lumMod val="75000"/>
                  </a:schemeClr>
                </a:solidFill>
              </a:rPr>
              <a:t>column</a:t>
            </a:r>
            <a:endParaRPr lang="en-US" sz="1400" dirty="0">
              <a:solidFill>
                <a:schemeClr val="accent6">
                  <a:lumMod val="75000"/>
                </a:schemeClr>
              </a:solidFill>
            </a:endParaRPr>
          </a:p>
        </p:txBody>
      </p:sp>
      <p:sp>
        <p:nvSpPr>
          <p:cNvPr id="108" name="TextBox 107"/>
          <p:cNvSpPr txBox="1"/>
          <p:nvPr/>
        </p:nvSpPr>
        <p:spPr>
          <a:xfrm rot="16200000">
            <a:off x="2366879" y="2415123"/>
            <a:ext cx="1313565" cy="307777"/>
          </a:xfrm>
          <a:prstGeom prst="rect">
            <a:avLst/>
          </a:prstGeom>
          <a:noFill/>
        </p:spPr>
        <p:txBody>
          <a:bodyPr wrap="none" rtlCol="0">
            <a:spAutoFit/>
          </a:bodyPr>
          <a:lstStyle/>
          <a:p>
            <a:r>
              <a:rPr lang="es-ES" sz="1400" dirty="0" smtClean="0">
                <a:solidFill>
                  <a:schemeClr val="accent1">
                    <a:lumMod val="75000"/>
                  </a:schemeClr>
                </a:solidFill>
              </a:rPr>
              <a:t>AG1-X8 </a:t>
            </a:r>
            <a:r>
              <a:rPr lang="es-ES" sz="1400" dirty="0" err="1" smtClean="0">
                <a:solidFill>
                  <a:schemeClr val="accent1">
                    <a:lumMod val="75000"/>
                  </a:schemeClr>
                </a:solidFill>
              </a:rPr>
              <a:t>column</a:t>
            </a:r>
            <a:endParaRPr lang="en-US" sz="1400" dirty="0">
              <a:solidFill>
                <a:schemeClr val="accent1">
                  <a:lumMod val="75000"/>
                </a:schemeClr>
              </a:solidFill>
            </a:endParaRPr>
          </a:p>
        </p:txBody>
      </p:sp>
      <p:sp>
        <p:nvSpPr>
          <p:cNvPr id="110" name="TextBox 109"/>
          <p:cNvSpPr txBox="1"/>
          <p:nvPr/>
        </p:nvSpPr>
        <p:spPr>
          <a:xfrm rot="16200000">
            <a:off x="4498069" y="2420024"/>
            <a:ext cx="1325043" cy="307777"/>
          </a:xfrm>
          <a:prstGeom prst="rect">
            <a:avLst/>
          </a:prstGeom>
          <a:noFill/>
        </p:spPr>
        <p:txBody>
          <a:bodyPr wrap="none" rtlCol="0">
            <a:spAutoFit/>
          </a:bodyPr>
          <a:lstStyle/>
          <a:p>
            <a:r>
              <a:rPr lang="es-ES" sz="1400" dirty="0" err="1" smtClean="0">
                <a:solidFill>
                  <a:srgbClr val="FF0000"/>
                </a:solidFill>
              </a:rPr>
              <a:t>Chelex</a:t>
            </a:r>
            <a:r>
              <a:rPr lang="es-ES" sz="1400" dirty="0" smtClean="0">
                <a:solidFill>
                  <a:srgbClr val="FF0000"/>
                </a:solidFill>
              </a:rPr>
              <a:t> </a:t>
            </a:r>
            <a:r>
              <a:rPr lang="es-ES" sz="1400" dirty="0" err="1" smtClean="0">
                <a:solidFill>
                  <a:srgbClr val="FF0000"/>
                </a:solidFill>
              </a:rPr>
              <a:t>columns</a:t>
            </a:r>
            <a:endParaRPr lang="en-US" sz="1400" dirty="0">
              <a:solidFill>
                <a:srgbClr val="FF0000"/>
              </a:solidFill>
            </a:endParaRPr>
          </a:p>
        </p:txBody>
      </p:sp>
      <p:sp>
        <p:nvSpPr>
          <p:cNvPr id="111" name="TextBox 110"/>
          <p:cNvSpPr txBox="1"/>
          <p:nvPr/>
        </p:nvSpPr>
        <p:spPr>
          <a:xfrm>
            <a:off x="6448748" y="4863793"/>
            <a:ext cx="1075579" cy="523220"/>
          </a:xfrm>
          <a:prstGeom prst="rect">
            <a:avLst/>
          </a:prstGeom>
          <a:noFill/>
        </p:spPr>
        <p:txBody>
          <a:bodyPr wrap="square" rtlCol="0">
            <a:spAutoFit/>
          </a:bodyPr>
          <a:lstStyle/>
          <a:p>
            <a:r>
              <a:rPr lang="es-ES" sz="1400" dirty="0" err="1" smtClean="0">
                <a:solidFill>
                  <a:schemeClr val="tx1">
                    <a:lumMod val="50000"/>
                    <a:lumOff val="50000"/>
                  </a:schemeClr>
                </a:solidFill>
              </a:rPr>
              <a:t>Boil-down</a:t>
            </a:r>
            <a:r>
              <a:rPr lang="es-ES" sz="1400" dirty="0" smtClean="0">
                <a:solidFill>
                  <a:schemeClr val="tx1">
                    <a:lumMod val="50000"/>
                    <a:lumOff val="50000"/>
                  </a:schemeClr>
                </a:solidFill>
              </a:rPr>
              <a:t> &amp; pH </a:t>
            </a:r>
            <a:r>
              <a:rPr lang="es-ES" sz="1400" dirty="0" err="1" smtClean="0">
                <a:solidFill>
                  <a:schemeClr val="tx1">
                    <a:lumMod val="50000"/>
                    <a:lumOff val="50000"/>
                  </a:schemeClr>
                </a:solidFill>
              </a:rPr>
              <a:t>adjust</a:t>
            </a:r>
            <a:endParaRPr lang="en-US" sz="1400" dirty="0">
              <a:solidFill>
                <a:schemeClr val="tx1">
                  <a:lumMod val="50000"/>
                  <a:lumOff val="50000"/>
                </a:schemeClr>
              </a:solidFill>
            </a:endParaRPr>
          </a:p>
        </p:txBody>
      </p:sp>
      <p:cxnSp>
        <p:nvCxnSpPr>
          <p:cNvPr id="112" name="Straight Connector 111"/>
          <p:cNvCxnSpPr>
            <a:stCxn id="102" idx="0"/>
            <a:endCxn id="81" idx="0"/>
          </p:cNvCxnSpPr>
          <p:nvPr/>
        </p:nvCxnSpPr>
        <p:spPr>
          <a:xfrm flipH="1">
            <a:off x="3678794" y="5790889"/>
            <a:ext cx="716" cy="287166"/>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7746413" y="4186968"/>
            <a:ext cx="670376" cy="307777"/>
          </a:xfrm>
          <a:prstGeom prst="rect">
            <a:avLst/>
          </a:prstGeom>
          <a:noFill/>
        </p:spPr>
        <p:txBody>
          <a:bodyPr wrap="none" rtlCol="0">
            <a:spAutoFit/>
          </a:bodyPr>
          <a:lstStyle/>
          <a:p>
            <a:r>
              <a:rPr lang="es-ES" sz="1400" dirty="0" smtClean="0">
                <a:solidFill>
                  <a:schemeClr val="bg2">
                    <a:lumMod val="25000"/>
                  </a:schemeClr>
                </a:solidFill>
              </a:rPr>
              <a:t>Mo-99</a:t>
            </a:r>
            <a:endParaRPr lang="en-US" sz="1400" dirty="0">
              <a:solidFill>
                <a:schemeClr val="bg2">
                  <a:lumMod val="25000"/>
                </a:schemeClr>
              </a:solidFill>
            </a:endParaRPr>
          </a:p>
        </p:txBody>
      </p:sp>
      <p:cxnSp>
        <p:nvCxnSpPr>
          <p:cNvPr id="116" name="Straight Connector 115"/>
          <p:cNvCxnSpPr/>
          <p:nvPr/>
        </p:nvCxnSpPr>
        <p:spPr>
          <a:xfrm>
            <a:off x="6196137" y="5783846"/>
            <a:ext cx="1416948" cy="0"/>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91" idx="0"/>
            <a:endCxn id="97" idx="0"/>
          </p:cNvCxnSpPr>
          <p:nvPr/>
        </p:nvCxnSpPr>
        <p:spPr>
          <a:xfrm flipH="1">
            <a:off x="8045921" y="2827310"/>
            <a:ext cx="1320" cy="811334"/>
          </a:xfrm>
          <a:prstGeom prst="line">
            <a:avLst/>
          </a:prstGeom>
          <a:ln w="31750">
            <a:tailEnd type="arrow" w="sm" len="me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613085" y="2818829"/>
            <a:ext cx="0" cy="2990417"/>
          </a:xfrm>
          <a:prstGeom prst="line">
            <a:avLst/>
          </a:prstGeom>
          <a:ln w="31750">
            <a:tailEnd type="arrow" w="sm" len="me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91" idx="0"/>
          </p:cNvCxnSpPr>
          <p:nvPr/>
        </p:nvCxnSpPr>
        <p:spPr>
          <a:xfrm>
            <a:off x="7613085" y="2827310"/>
            <a:ext cx="434156" cy="0"/>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rot="16200000">
            <a:off x="2916340" y="5252929"/>
            <a:ext cx="1031564" cy="307777"/>
          </a:xfrm>
          <a:prstGeom prst="rect">
            <a:avLst/>
          </a:prstGeom>
          <a:noFill/>
        </p:spPr>
        <p:txBody>
          <a:bodyPr wrap="none" rtlCol="0">
            <a:spAutoFit/>
          </a:bodyPr>
          <a:lstStyle/>
          <a:p>
            <a:pPr algn="ctr"/>
            <a:r>
              <a:rPr lang="es-ES" sz="1400" dirty="0" smtClean="0">
                <a:solidFill>
                  <a:schemeClr val="bg2">
                    <a:lumMod val="25000"/>
                  </a:schemeClr>
                </a:solidFill>
              </a:rPr>
              <a:t>CST </a:t>
            </a:r>
            <a:r>
              <a:rPr lang="es-ES" sz="1400" dirty="0" err="1" smtClean="0">
                <a:solidFill>
                  <a:schemeClr val="bg2">
                    <a:lumMod val="25000"/>
                  </a:schemeClr>
                </a:solidFill>
              </a:rPr>
              <a:t>column</a:t>
            </a:r>
            <a:endParaRPr lang="en-US" sz="1400" dirty="0">
              <a:solidFill>
                <a:schemeClr val="bg2">
                  <a:lumMod val="25000"/>
                </a:schemeClr>
              </a:solidFill>
            </a:endParaRPr>
          </a:p>
        </p:txBody>
      </p:sp>
      <p:sp>
        <p:nvSpPr>
          <p:cNvPr id="132" name="TextBox 131"/>
          <p:cNvSpPr txBox="1"/>
          <p:nvPr/>
        </p:nvSpPr>
        <p:spPr>
          <a:xfrm>
            <a:off x="2987824" y="936736"/>
            <a:ext cx="1526435" cy="461665"/>
          </a:xfrm>
          <a:prstGeom prst="rect">
            <a:avLst/>
          </a:prstGeom>
          <a:noFill/>
        </p:spPr>
        <p:txBody>
          <a:bodyPr wrap="square" rtlCol="0">
            <a:spAutoFit/>
          </a:bodyPr>
          <a:lstStyle/>
          <a:p>
            <a:r>
              <a:rPr lang="es-ES" sz="1200" dirty="0" smtClean="0">
                <a:solidFill>
                  <a:srgbClr val="0000FF"/>
                </a:solidFill>
              </a:rPr>
              <a:t>Mo </a:t>
            </a:r>
            <a:r>
              <a:rPr lang="es-ES" sz="1200" dirty="0" err="1" smtClean="0">
                <a:solidFill>
                  <a:srgbClr val="0000FF"/>
                </a:solidFill>
              </a:rPr>
              <a:t>stripped</a:t>
            </a:r>
            <a:r>
              <a:rPr lang="es-ES" sz="1200" dirty="0" smtClean="0">
                <a:solidFill>
                  <a:srgbClr val="0000FF"/>
                </a:solidFill>
              </a:rPr>
              <a:t> </a:t>
            </a:r>
            <a:r>
              <a:rPr lang="es-ES" sz="1200" dirty="0" err="1" smtClean="0">
                <a:solidFill>
                  <a:srgbClr val="0000FF"/>
                </a:solidFill>
              </a:rPr>
              <a:t>alkaline</a:t>
            </a:r>
            <a:r>
              <a:rPr lang="es-ES" sz="1200" dirty="0" smtClean="0">
                <a:solidFill>
                  <a:srgbClr val="0000FF"/>
                </a:solidFill>
              </a:rPr>
              <a:t> Na</a:t>
            </a:r>
            <a:r>
              <a:rPr lang="es-ES" sz="1200" baseline="-25000" dirty="0" smtClean="0">
                <a:solidFill>
                  <a:srgbClr val="0000FF"/>
                </a:solidFill>
              </a:rPr>
              <a:t>2</a:t>
            </a:r>
            <a:r>
              <a:rPr lang="es-ES" sz="1200" dirty="0" smtClean="0">
                <a:solidFill>
                  <a:srgbClr val="0000FF"/>
                </a:solidFill>
              </a:rPr>
              <a:t>SO</a:t>
            </a:r>
            <a:r>
              <a:rPr lang="es-ES" sz="1200" baseline="-25000" dirty="0" smtClean="0">
                <a:solidFill>
                  <a:srgbClr val="0000FF"/>
                </a:solidFill>
              </a:rPr>
              <a:t>4</a:t>
            </a:r>
            <a:r>
              <a:rPr lang="es-ES" sz="1200" dirty="0" smtClean="0">
                <a:solidFill>
                  <a:srgbClr val="0000FF"/>
                </a:solidFill>
              </a:rPr>
              <a:t> </a:t>
            </a:r>
            <a:r>
              <a:rPr lang="es-ES" sz="1200" dirty="0" err="1" smtClean="0">
                <a:solidFill>
                  <a:srgbClr val="0000FF"/>
                </a:solidFill>
              </a:rPr>
              <a:t>soln</a:t>
            </a:r>
            <a:endParaRPr lang="en-US" sz="1200" dirty="0">
              <a:solidFill>
                <a:srgbClr val="0000FF"/>
              </a:solidFill>
            </a:endParaRPr>
          </a:p>
        </p:txBody>
      </p:sp>
      <p:sp>
        <p:nvSpPr>
          <p:cNvPr id="133" name="TextBox 132"/>
          <p:cNvSpPr txBox="1"/>
          <p:nvPr/>
        </p:nvSpPr>
        <p:spPr>
          <a:xfrm rot="16200000">
            <a:off x="3164792" y="3927946"/>
            <a:ext cx="1729961" cy="307777"/>
          </a:xfrm>
          <a:prstGeom prst="rect">
            <a:avLst/>
          </a:prstGeom>
          <a:noFill/>
        </p:spPr>
        <p:txBody>
          <a:bodyPr wrap="none" rtlCol="0">
            <a:spAutoFit/>
          </a:bodyPr>
          <a:lstStyle/>
          <a:p>
            <a:r>
              <a:rPr lang="en-US" sz="1400" b="1" baseline="30000" dirty="0" err="1" smtClean="0">
                <a:solidFill>
                  <a:srgbClr val="FF0000"/>
                </a:solidFill>
              </a:rPr>
              <a:t>VI</a:t>
            </a:r>
            <a:r>
              <a:rPr lang="en-US" sz="1400" b="1" dirty="0" err="1" smtClean="0">
                <a:solidFill>
                  <a:srgbClr val="FF0000"/>
                </a:solidFill>
              </a:rPr>
              <a:t>Mo</a:t>
            </a:r>
            <a:r>
              <a:rPr lang="en-US" sz="1400" b="1" dirty="0" smtClean="0">
                <a:solidFill>
                  <a:srgbClr val="FF0000"/>
                </a:solidFill>
              </a:rPr>
              <a:t>(SCN)</a:t>
            </a:r>
            <a:r>
              <a:rPr lang="en-US" sz="1400" b="1" baseline="-25000" dirty="0" smtClean="0">
                <a:solidFill>
                  <a:srgbClr val="FF0000"/>
                </a:solidFill>
              </a:rPr>
              <a:t>4</a:t>
            </a:r>
            <a:r>
              <a:rPr lang="en-US" sz="1400" b="1" baseline="30000" dirty="0" smtClean="0">
                <a:solidFill>
                  <a:srgbClr val="FF0000"/>
                </a:solidFill>
              </a:rPr>
              <a:t>3-</a:t>
            </a:r>
            <a:r>
              <a:rPr lang="en-US" sz="1400" b="1" dirty="0" smtClean="0">
                <a:solidFill>
                  <a:srgbClr val="FF0000"/>
                </a:solidFill>
              </a:rPr>
              <a:t>/H</a:t>
            </a:r>
            <a:r>
              <a:rPr lang="en-US" sz="1400" b="1" baseline="-25000" dirty="0" smtClean="0">
                <a:solidFill>
                  <a:srgbClr val="FF0000"/>
                </a:solidFill>
              </a:rPr>
              <a:t>2</a:t>
            </a:r>
            <a:r>
              <a:rPr lang="en-US" sz="1400" b="1" dirty="0" smtClean="0">
                <a:solidFill>
                  <a:srgbClr val="FF0000"/>
                </a:solidFill>
              </a:rPr>
              <a:t>SO</a:t>
            </a:r>
            <a:r>
              <a:rPr lang="en-US" sz="1400" b="1" baseline="-25000" dirty="0" smtClean="0">
                <a:solidFill>
                  <a:srgbClr val="FF0000"/>
                </a:solidFill>
              </a:rPr>
              <a:t>4</a:t>
            </a:r>
            <a:r>
              <a:rPr lang="en-US" sz="1400" b="1" dirty="0" smtClean="0">
                <a:solidFill>
                  <a:srgbClr val="FF0000"/>
                </a:solidFill>
              </a:rPr>
              <a:t> </a:t>
            </a:r>
            <a:endParaRPr lang="en-US" sz="1400" b="1" baseline="30000" dirty="0">
              <a:solidFill>
                <a:srgbClr val="FF0000"/>
              </a:solidFill>
            </a:endParaRPr>
          </a:p>
        </p:txBody>
      </p:sp>
      <p:sp>
        <p:nvSpPr>
          <p:cNvPr id="136" name="Rectangle 135"/>
          <p:cNvSpPr/>
          <p:nvPr/>
        </p:nvSpPr>
        <p:spPr>
          <a:xfrm>
            <a:off x="4572000" y="659737"/>
            <a:ext cx="1385143" cy="738664"/>
          </a:xfrm>
          <a:prstGeom prst="rect">
            <a:avLst/>
          </a:prstGeom>
        </p:spPr>
        <p:txBody>
          <a:bodyPr wrap="square">
            <a:spAutoFit/>
          </a:bodyPr>
          <a:lstStyle/>
          <a:p>
            <a:r>
              <a:rPr lang="en-US" sz="1400" dirty="0" smtClean="0"/>
              <a:t>Wash H</a:t>
            </a:r>
            <a:r>
              <a:rPr lang="en-US" sz="1400" baseline="-25000" dirty="0" smtClean="0"/>
              <a:t>2</a:t>
            </a:r>
            <a:r>
              <a:rPr lang="en-US" sz="1400" dirty="0" smtClean="0"/>
              <a:t>SO</a:t>
            </a:r>
            <a:r>
              <a:rPr lang="en-US" sz="1400" baseline="-25000" dirty="0" smtClean="0"/>
              <a:t>4</a:t>
            </a:r>
            <a:r>
              <a:rPr lang="en-US" sz="1400" dirty="0" smtClean="0"/>
              <a:t>-KSCN, strip Mo with </a:t>
            </a:r>
            <a:r>
              <a:rPr lang="en-US" sz="1400" dirty="0" err="1" smtClean="0"/>
              <a:t>NaOH</a:t>
            </a:r>
            <a:endParaRPr lang="en-US" sz="1400" dirty="0"/>
          </a:p>
        </p:txBody>
      </p:sp>
      <p:sp>
        <p:nvSpPr>
          <p:cNvPr id="137" name="Rectangle 136"/>
          <p:cNvSpPr/>
          <p:nvPr/>
        </p:nvSpPr>
        <p:spPr>
          <a:xfrm>
            <a:off x="5817744" y="659737"/>
            <a:ext cx="1385143" cy="738664"/>
          </a:xfrm>
          <a:prstGeom prst="rect">
            <a:avLst/>
          </a:prstGeom>
        </p:spPr>
        <p:txBody>
          <a:bodyPr wrap="square">
            <a:spAutoFit/>
          </a:bodyPr>
          <a:lstStyle/>
          <a:p>
            <a:r>
              <a:rPr lang="en-US" sz="1400" dirty="0" smtClean="0"/>
              <a:t>Wash H</a:t>
            </a:r>
            <a:r>
              <a:rPr lang="en-US" sz="1400" baseline="-25000" dirty="0" smtClean="0"/>
              <a:t>2</a:t>
            </a:r>
            <a:r>
              <a:rPr lang="en-US" sz="1400" dirty="0" smtClean="0"/>
              <a:t>SO</a:t>
            </a:r>
            <a:r>
              <a:rPr lang="en-US" sz="1400" baseline="-25000" dirty="0" smtClean="0"/>
              <a:t>4</a:t>
            </a:r>
            <a:r>
              <a:rPr lang="en-US" sz="1400" dirty="0" smtClean="0"/>
              <a:t>-KSCN, strip Mo with </a:t>
            </a:r>
            <a:r>
              <a:rPr lang="en-US" sz="1400" dirty="0" err="1" smtClean="0"/>
              <a:t>NaOH</a:t>
            </a:r>
            <a:endParaRPr lang="en-US" sz="1400" dirty="0"/>
          </a:p>
        </p:txBody>
      </p:sp>
      <p:sp>
        <p:nvSpPr>
          <p:cNvPr id="138" name="TextBox 137"/>
          <p:cNvSpPr txBox="1"/>
          <p:nvPr/>
        </p:nvSpPr>
        <p:spPr>
          <a:xfrm>
            <a:off x="395536" y="4869414"/>
            <a:ext cx="1515158" cy="461665"/>
          </a:xfrm>
          <a:prstGeom prst="rect">
            <a:avLst/>
          </a:prstGeom>
          <a:noFill/>
        </p:spPr>
        <p:txBody>
          <a:bodyPr wrap="none" rtlCol="0">
            <a:spAutoFit/>
          </a:bodyPr>
          <a:lstStyle/>
          <a:p>
            <a:r>
              <a:rPr lang="es-ES" sz="1200" b="1" dirty="0" smtClean="0"/>
              <a:t>U-235 </a:t>
            </a:r>
            <a:r>
              <a:rPr lang="es-ES" sz="1200" b="1" dirty="0" err="1" smtClean="0"/>
              <a:t>recycle</a:t>
            </a:r>
            <a:endParaRPr lang="en-US" sz="1200" b="1" dirty="0" smtClean="0"/>
          </a:p>
          <a:p>
            <a:r>
              <a:rPr lang="es-ES" sz="1200" b="1" dirty="0" smtClean="0"/>
              <a:t>(U-238, Sr-90, LA</a:t>
            </a:r>
            <a:r>
              <a:rPr lang="es-ES" sz="1200" b="1" baseline="30000" dirty="0" smtClean="0"/>
              <a:t>3+</a:t>
            </a:r>
            <a:r>
              <a:rPr lang="es-ES" sz="1200" b="1" dirty="0" smtClean="0"/>
              <a:t>…)</a:t>
            </a:r>
          </a:p>
        </p:txBody>
      </p:sp>
      <p:sp>
        <p:nvSpPr>
          <p:cNvPr id="141" name="TextBox 140"/>
          <p:cNvSpPr txBox="1"/>
          <p:nvPr/>
        </p:nvSpPr>
        <p:spPr>
          <a:xfrm>
            <a:off x="1670524" y="6097906"/>
            <a:ext cx="1648208" cy="276999"/>
          </a:xfrm>
          <a:prstGeom prst="rect">
            <a:avLst/>
          </a:prstGeom>
          <a:noFill/>
        </p:spPr>
        <p:txBody>
          <a:bodyPr wrap="none" rtlCol="0">
            <a:spAutoFit/>
          </a:bodyPr>
          <a:lstStyle/>
          <a:p>
            <a:r>
              <a:rPr lang="es-ES" sz="1200" b="1" dirty="0" smtClean="0"/>
              <a:t>4 M </a:t>
            </a:r>
            <a:r>
              <a:rPr lang="es-ES" sz="1200" b="1" dirty="0" err="1" smtClean="0"/>
              <a:t>NaOH</a:t>
            </a:r>
            <a:r>
              <a:rPr lang="es-ES" sz="1200" b="1" dirty="0" smtClean="0"/>
              <a:t>, 0.4 M Al</a:t>
            </a:r>
            <a:r>
              <a:rPr lang="es-ES" sz="1200" b="1" baseline="30000" dirty="0" smtClean="0"/>
              <a:t>3+</a:t>
            </a:r>
            <a:r>
              <a:rPr lang="es-ES" sz="1200" b="1" dirty="0" smtClean="0"/>
              <a:t> </a:t>
            </a:r>
          </a:p>
        </p:txBody>
      </p:sp>
      <p:sp>
        <p:nvSpPr>
          <p:cNvPr id="142" name="TextBox 141"/>
          <p:cNvSpPr txBox="1"/>
          <p:nvPr/>
        </p:nvSpPr>
        <p:spPr>
          <a:xfrm rot="16200000">
            <a:off x="1417577" y="2879981"/>
            <a:ext cx="1280607" cy="307777"/>
          </a:xfrm>
          <a:prstGeom prst="rect">
            <a:avLst/>
          </a:prstGeom>
          <a:noFill/>
        </p:spPr>
        <p:txBody>
          <a:bodyPr wrap="none" rtlCol="0">
            <a:spAutoFit/>
          </a:bodyPr>
          <a:lstStyle/>
          <a:p>
            <a:r>
              <a:rPr lang="es-ES" sz="1400" dirty="0" smtClean="0">
                <a:solidFill>
                  <a:schemeClr val="accent1">
                    <a:lumMod val="75000"/>
                  </a:schemeClr>
                </a:solidFill>
              </a:rPr>
              <a:t>I-131 </a:t>
            </a:r>
            <a:r>
              <a:rPr lang="es-ES" sz="1400" dirty="0" err="1" smtClean="0">
                <a:solidFill>
                  <a:schemeClr val="accent1">
                    <a:lumMod val="75000"/>
                  </a:schemeClr>
                </a:solidFill>
              </a:rPr>
              <a:t>retention</a:t>
            </a:r>
            <a:endParaRPr lang="en-US" sz="1400" dirty="0">
              <a:solidFill>
                <a:schemeClr val="accent1">
                  <a:lumMod val="75000"/>
                </a:schemeClr>
              </a:solidFill>
            </a:endParaRPr>
          </a:p>
        </p:txBody>
      </p:sp>
      <p:sp>
        <p:nvSpPr>
          <p:cNvPr id="143" name="TextBox 142"/>
          <p:cNvSpPr txBox="1"/>
          <p:nvPr/>
        </p:nvSpPr>
        <p:spPr>
          <a:xfrm>
            <a:off x="827584" y="1546308"/>
            <a:ext cx="625749" cy="276999"/>
          </a:xfrm>
          <a:prstGeom prst="rect">
            <a:avLst/>
          </a:prstGeom>
          <a:noFill/>
        </p:spPr>
        <p:txBody>
          <a:bodyPr wrap="none" rtlCol="0">
            <a:spAutoFit/>
          </a:bodyPr>
          <a:lstStyle/>
          <a:p>
            <a:r>
              <a:rPr lang="es-ES" sz="1200" b="1" dirty="0" smtClean="0"/>
              <a:t>Xe-133</a:t>
            </a:r>
          </a:p>
        </p:txBody>
      </p:sp>
      <p:cxnSp>
        <p:nvCxnSpPr>
          <p:cNvPr id="144" name="Straight Connector 143"/>
          <p:cNvCxnSpPr/>
          <p:nvPr/>
        </p:nvCxnSpPr>
        <p:spPr>
          <a:xfrm>
            <a:off x="2388664" y="3882057"/>
            <a:ext cx="0" cy="324656"/>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2388664" y="3884702"/>
            <a:ext cx="411396" cy="0"/>
          </a:xfrm>
          <a:prstGeom prst="line">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2800060" y="3882057"/>
            <a:ext cx="0" cy="1524760"/>
          </a:xfrm>
          <a:prstGeom prst="line">
            <a:avLst/>
          </a:prstGeom>
          <a:ln w="31750">
            <a:headEnd type="arrow"/>
            <a:tailEnd type="none" w="sm" len="med"/>
          </a:ln>
        </p:spPr>
        <p:style>
          <a:lnRef idx="1">
            <a:schemeClr val="accent1"/>
          </a:lnRef>
          <a:fillRef idx="0">
            <a:schemeClr val="accent1"/>
          </a:fillRef>
          <a:effectRef idx="0">
            <a:schemeClr val="accent1"/>
          </a:effectRef>
          <a:fontRef idx="minor">
            <a:schemeClr val="tx1"/>
          </a:fontRef>
        </p:style>
      </p:cxnSp>
      <p:grpSp>
        <p:nvGrpSpPr>
          <p:cNvPr id="152" name="Group 151"/>
          <p:cNvGrpSpPr/>
          <p:nvPr/>
        </p:nvGrpSpPr>
        <p:grpSpPr>
          <a:xfrm>
            <a:off x="2056677" y="4745694"/>
            <a:ext cx="550385" cy="523220"/>
            <a:chOff x="2056677" y="4534520"/>
            <a:chExt cx="550385" cy="523220"/>
          </a:xfrm>
        </p:grpSpPr>
        <p:sp>
          <p:nvSpPr>
            <p:cNvPr id="150" name="Trapezoid 149"/>
            <p:cNvSpPr/>
            <p:nvPr/>
          </p:nvSpPr>
          <p:spPr>
            <a:xfrm>
              <a:off x="2056677" y="4689386"/>
              <a:ext cx="550385" cy="209211"/>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p:cNvSpPr txBox="1"/>
            <p:nvPr/>
          </p:nvSpPr>
          <p:spPr>
            <a:xfrm>
              <a:off x="2143208" y="4534520"/>
              <a:ext cx="394660" cy="523220"/>
            </a:xfrm>
            <a:prstGeom prst="rect">
              <a:avLst/>
            </a:prstGeom>
            <a:noFill/>
          </p:spPr>
          <p:txBody>
            <a:bodyPr wrap="none" rtlCol="0">
              <a:spAutoFit/>
            </a:bodyPr>
            <a:lstStyle/>
            <a:p>
              <a:r>
                <a:rPr lang="en-US" sz="2800" dirty="0" smtClean="0">
                  <a:solidFill>
                    <a:srgbClr val="FFFF00"/>
                  </a:solidFill>
                  <a:latin typeface="Arial"/>
                  <a:cs typeface="Arial"/>
                </a:rPr>
                <a:t>~</a:t>
              </a:r>
              <a:endParaRPr lang="en-US" sz="2800" dirty="0">
                <a:solidFill>
                  <a:srgbClr val="FFFF00"/>
                </a:solidFill>
              </a:endParaRPr>
            </a:p>
          </p:txBody>
        </p:sp>
      </p:grpSp>
      <p:grpSp>
        <p:nvGrpSpPr>
          <p:cNvPr id="156" name="Group 155"/>
          <p:cNvGrpSpPr/>
          <p:nvPr/>
        </p:nvGrpSpPr>
        <p:grpSpPr>
          <a:xfrm>
            <a:off x="6817087" y="4453073"/>
            <a:ext cx="550385" cy="523220"/>
            <a:chOff x="2056677" y="4534520"/>
            <a:chExt cx="550385" cy="523220"/>
          </a:xfrm>
        </p:grpSpPr>
        <p:sp>
          <p:nvSpPr>
            <p:cNvPr id="157" name="Trapezoid 156"/>
            <p:cNvSpPr/>
            <p:nvPr/>
          </p:nvSpPr>
          <p:spPr>
            <a:xfrm>
              <a:off x="2056677" y="4689386"/>
              <a:ext cx="550385" cy="209211"/>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p:cNvSpPr txBox="1"/>
            <p:nvPr/>
          </p:nvSpPr>
          <p:spPr>
            <a:xfrm>
              <a:off x="2143208" y="4534520"/>
              <a:ext cx="394660" cy="523220"/>
            </a:xfrm>
            <a:prstGeom prst="rect">
              <a:avLst/>
            </a:prstGeom>
            <a:noFill/>
          </p:spPr>
          <p:txBody>
            <a:bodyPr wrap="none" rtlCol="0">
              <a:spAutoFit/>
            </a:bodyPr>
            <a:lstStyle/>
            <a:p>
              <a:r>
                <a:rPr lang="en-US" sz="2800" dirty="0" smtClean="0">
                  <a:solidFill>
                    <a:srgbClr val="FFFF00"/>
                  </a:solidFill>
                  <a:latin typeface="Arial"/>
                  <a:cs typeface="Arial"/>
                </a:rPr>
                <a:t>~</a:t>
              </a:r>
              <a:endParaRPr lang="en-US" sz="2800" dirty="0">
                <a:solidFill>
                  <a:srgbClr val="FFFF00"/>
                </a:solidFill>
              </a:endParaRPr>
            </a:p>
          </p:txBody>
        </p:sp>
      </p:grpSp>
      <p:sp>
        <p:nvSpPr>
          <p:cNvPr id="22" name="TextBox 21"/>
          <p:cNvSpPr txBox="1"/>
          <p:nvPr/>
        </p:nvSpPr>
        <p:spPr>
          <a:xfrm>
            <a:off x="995359" y="1084643"/>
            <a:ext cx="340158" cy="461665"/>
          </a:xfrm>
          <a:prstGeom prst="rect">
            <a:avLst/>
          </a:prstGeom>
          <a:noFill/>
          <a:ln>
            <a:solidFill>
              <a:srgbClr val="FF0000"/>
            </a:solidFill>
          </a:ln>
        </p:spPr>
        <p:txBody>
          <a:bodyPr wrap="none" rtlCol="0">
            <a:spAutoFit/>
          </a:bodyPr>
          <a:lstStyle/>
          <a:p>
            <a:r>
              <a:rPr lang="es-ES" sz="2400" b="1" dirty="0" smtClean="0">
                <a:solidFill>
                  <a:srgbClr val="FF0000"/>
                </a:solidFill>
              </a:rPr>
              <a:t>1</a:t>
            </a:r>
            <a:endParaRPr lang="en-US" sz="2400" b="1" dirty="0">
              <a:solidFill>
                <a:srgbClr val="FF0000"/>
              </a:solidFill>
            </a:endParaRPr>
          </a:p>
        </p:txBody>
      </p:sp>
      <p:grpSp>
        <p:nvGrpSpPr>
          <p:cNvPr id="109" name="Group 108"/>
          <p:cNvGrpSpPr>
            <a:grpSpLocks noChangeAspect="1"/>
          </p:cNvGrpSpPr>
          <p:nvPr/>
        </p:nvGrpSpPr>
        <p:grpSpPr>
          <a:xfrm>
            <a:off x="2267735" y="2438943"/>
            <a:ext cx="97840" cy="971906"/>
            <a:chOff x="2987823" y="1340768"/>
            <a:chExt cx="144017" cy="1430634"/>
          </a:xfrm>
          <a:solidFill>
            <a:schemeClr val="tx2">
              <a:lumMod val="60000"/>
              <a:lumOff val="40000"/>
            </a:schemeClr>
          </a:solidFill>
        </p:grpSpPr>
        <p:sp>
          <p:nvSpPr>
            <p:cNvPr id="113" name="Rectangle 112"/>
            <p:cNvSpPr/>
            <p:nvPr/>
          </p:nvSpPr>
          <p:spPr>
            <a:xfrm>
              <a:off x="2987823" y="1340768"/>
              <a:ext cx="144016" cy="122413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Isosceles Triangle 113"/>
            <p:cNvSpPr/>
            <p:nvPr/>
          </p:nvSpPr>
          <p:spPr>
            <a:xfrm rot="10800000">
              <a:off x="2987824" y="2555378"/>
              <a:ext cx="144016" cy="216024"/>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extBox 116"/>
          <p:cNvSpPr txBox="1"/>
          <p:nvPr/>
        </p:nvSpPr>
        <p:spPr>
          <a:xfrm>
            <a:off x="883919" y="5291507"/>
            <a:ext cx="340158" cy="461665"/>
          </a:xfrm>
          <a:prstGeom prst="rect">
            <a:avLst/>
          </a:prstGeom>
          <a:noFill/>
          <a:ln>
            <a:solidFill>
              <a:srgbClr val="FF0000"/>
            </a:solidFill>
          </a:ln>
        </p:spPr>
        <p:txBody>
          <a:bodyPr wrap="none" rtlCol="0">
            <a:spAutoFit/>
          </a:bodyPr>
          <a:lstStyle/>
          <a:p>
            <a:r>
              <a:rPr lang="es-ES" sz="2400" b="1" dirty="0">
                <a:solidFill>
                  <a:srgbClr val="FF0000"/>
                </a:solidFill>
              </a:rPr>
              <a:t>2</a:t>
            </a:r>
            <a:endParaRPr lang="en-US" sz="2400" b="1" dirty="0">
              <a:solidFill>
                <a:srgbClr val="FF0000"/>
              </a:solidFill>
            </a:endParaRPr>
          </a:p>
        </p:txBody>
      </p:sp>
      <p:sp>
        <p:nvSpPr>
          <p:cNvPr id="119" name="TextBox 118"/>
          <p:cNvSpPr txBox="1"/>
          <p:nvPr/>
        </p:nvSpPr>
        <p:spPr>
          <a:xfrm>
            <a:off x="3447317" y="2319172"/>
            <a:ext cx="340158" cy="461665"/>
          </a:xfrm>
          <a:prstGeom prst="rect">
            <a:avLst/>
          </a:prstGeom>
          <a:noFill/>
          <a:ln>
            <a:solidFill>
              <a:srgbClr val="FF0000"/>
            </a:solidFill>
          </a:ln>
        </p:spPr>
        <p:txBody>
          <a:bodyPr wrap="none" rtlCol="0">
            <a:spAutoFit/>
          </a:bodyPr>
          <a:lstStyle/>
          <a:p>
            <a:r>
              <a:rPr lang="es-ES" sz="2400" b="1" dirty="0">
                <a:solidFill>
                  <a:srgbClr val="FF0000"/>
                </a:solidFill>
              </a:rPr>
              <a:t>3</a:t>
            </a:r>
            <a:endParaRPr lang="en-US" sz="2400" b="1" dirty="0">
              <a:solidFill>
                <a:srgbClr val="FF0000"/>
              </a:solidFill>
            </a:endParaRPr>
          </a:p>
        </p:txBody>
      </p:sp>
      <p:sp>
        <p:nvSpPr>
          <p:cNvPr id="120" name="TextBox 119"/>
          <p:cNvSpPr txBox="1"/>
          <p:nvPr/>
        </p:nvSpPr>
        <p:spPr>
          <a:xfrm>
            <a:off x="5957143" y="2350222"/>
            <a:ext cx="340158" cy="461665"/>
          </a:xfrm>
          <a:prstGeom prst="rect">
            <a:avLst/>
          </a:prstGeom>
          <a:noFill/>
          <a:ln>
            <a:solidFill>
              <a:srgbClr val="FF0000"/>
            </a:solidFill>
          </a:ln>
        </p:spPr>
        <p:txBody>
          <a:bodyPr wrap="none" rtlCol="0">
            <a:spAutoFit/>
          </a:bodyPr>
          <a:lstStyle/>
          <a:p>
            <a:r>
              <a:rPr lang="es-ES" sz="2400" b="1" dirty="0" smtClean="0">
                <a:solidFill>
                  <a:srgbClr val="FF0000"/>
                </a:solidFill>
              </a:rPr>
              <a:t>4</a:t>
            </a:r>
            <a:endParaRPr lang="en-US" sz="2400" b="1" dirty="0">
              <a:solidFill>
                <a:srgbClr val="FF0000"/>
              </a:solidFill>
            </a:endParaRPr>
          </a:p>
        </p:txBody>
      </p:sp>
      <p:sp>
        <p:nvSpPr>
          <p:cNvPr id="121" name="TextBox 120"/>
          <p:cNvSpPr txBox="1"/>
          <p:nvPr/>
        </p:nvSpPr>
        <p:spPr>
          <a:xfrm>
            <a:off x="6538937" y="5991671"/>
            <a:ext cx="340158" cy="461665"/>
          </a:xfrm>
          <a:prstGeom prst="rect">
            <a:avLst/>
          </a:prstGeom>
          <a:noFill/>
          <a:ln>
            <a:solidFill>
              <a:srgbClr val="FF0000"/>
            </a:solidFill>
          </a:ln>
        </p:spPr>
        <p:txBody>
          <a:bodyPr wrap="none" rtlCol="0">
            <a:spAutoFit/>
          </a:bodyPr>
          <a:lstStyle/>
          <a:p>
            <a:r>
              <a:rPr lang="es-ES" sz="2400" b="1" dirty="0" smtClean="0">
                <a:solidFill>
                  <a:srgbClr val="FF0000"/>
                </a:solidFill>
              </a:rPr>
              <a:t>5</a:t>
            </a:r>
            <a:endParaRPr lang="en-US" sz="2400" b="1" dirty="0">
              <a:solidFill>
                <a:srgbClr val="FF0000"/>
              </a:solidFill>
            </a:endParaRPr>
          </a:p>
        </p:txBody>
      </p:sp>
      <p:sp>
        <p:nvSpPr>
          <p:cNvPr id="123" name="TextBox 122"/>
          <p:cNvSpPr txBox="1"/>
          <p:nvPr/>
        </p:nvSpPr>
        <p:spPr>
          <a:xfrm>
            <a:off x="4203376" y="5960201"/>
            <a:ext cx="340158" cy="461665"/>
          </a:xfrm>
          <a:prstGeom prst="rect">
            <a:avLst/>
          </a:prstGeom>
          <a:noFill/>
          <a:ln>
            <a:solidFill>
              <a:srgbClr val="FF0000"/>
            </a:solidFill>
          </a:ln>
        </p:spPr>
        <p:txBody>
          <a:bodyPr wrap="none" rtlCol="0">
            <a:spAutoFit/>
          </a:bodyPr>
          <a:lstStyle/>
          <a:p>
            <a:r>
              <a:rPr lang="es-ES" sz="2400" b="1" dirty="0" smtClean="0">
                <a:solidFill>
                  <a:srgbClr val="FF0000"/>
                </a:solidFill>
              </a:rPr>
              <a:t>6</a:t>
            </a:r>
            <a:endParaRPr lang="en-US" sz="2400" b="1" dirty="0">
              <a:solidFill>
                <a:srgbClr val="FF0000"/>
              </a:solidFill>
            </a:endParaRPr>
          </a:p>
        </p:txBody>
      </p:sp>
      <p:sp>
        <p:nvSpPr>
          <p:cNvPr id="124" name="TextBox 123"/>
          <p:cNvSpPr txBox="1"/>
          <p:nvPr/>
        </p:nvSpPr>
        <p:spPr>
          <a:xfrm>
            <a:off x="3814947" y="5125403"/>
            <a:ext cx="340158" cy="461665"/>
          </a:xfrm>
          <a:prstGeom prst="rect">
            <a:avLst/>
          </a:prstGeom>
          <a:noFill/>
          <a:ln>
            <a:solidFill>
              <a:srgbClr val="FF0000"/>
            </a:solidFill>
          </a:ln>
        </p:spPr>
        <p:txBody>
          <a:bodyPr wrap="none" rtlCol="0">
            <a:spAutoFit/>
          </a:bodyPr>
          <a:lstStyle/>
          <a:p>
            <a:r>
              <a:rPr lang="es-ES" sz="2400" b="1" dirty="0">
                <a:solidFill>
                  <a:srgbClr val="FF0000"/>
                </a:solidFill>
              </a:rPr>
              <a:t>7</a:t>
            </a:r>
            <a:endParaRPr lang="en-US" sz="2400" b="1" dirty="0">
              <a:solidFill>
                <a:srgbClr val="FF0000"/>
              </a:solidFill>
            </a:endParaRPr>
          </a:p>
        </p:txBody>
      </p:sp>
      <p:sp>
        <p:nvSpPr>
          <p:cNvPr id="125" name="TextBox 124"/>
          <p:cNvSpPr txBox="1"/>
          <p:nvPr/>
        </p:nvSpPr>
        <p:spPr>
          <a:xfrm>
            <a:off x="7616218" y="2136391"/>
            <a:ext cx="340158" cy="461665"/>
          </a:xfrm>
          <a:prstGeom prst="rect">
            <a:avLst/>
          </a:prstGeom>
          <a:noFill/>
          <a:ln>
            <a:solidFill>
              <a:srgbClr val="FF0000"/>
            </a:solidFill>
          </a:ln>
        </p:spPr>
        <p:txBody>
          <a:bodyPr wrap="none" rtlCol="0">
            <a:spAutoFit/>
          </a:bodyPr>
          <a:lstStyle/>
          <a:p>
            <a:r>
              <a:rPr lang="es-ES" sz="2400" b="1" dirty="0" smtClean="0">
                <a:solidFill>
                  <a:srgbClr val="FF0000"/>
                </a:solidFill>
              </a:rPr>
              <a:t>8</a:t>
            </a:r>
            <a:endParaRPr lang="en-US" sz="2400" b="1" dirty="0">
              <a:solidFill>
                <a:srgbClr val="FF0000"/>
              </a:solidFill>
            </a:endParaRPr>
          </a:p>
        </p:txBody>
      </p:sp>
      <p:sp>
        <p:nvSpPr>
          <p:cNvPr id="21" name="TextBox 20"/>
          <p:cNvSpPr txBox="1"/>
          <p:nvPr/>
        </p:nvSpPr>
        <p:spPr>
          <a:xfrm>
            <a:off x="1946667" y="138849"/>
            <a:ext cx="5394682" cy="523220"/>
          </a:xfrm>
          <a:prstGeom prst="rect">
            <a:avLst/>
          </a:prstGeom>
          <a:noFill/>
        </p:spPr>
        <p:txBody>
          <a:bodyPr wrap="none" rtlCol="0">
            <a:spAutoFit/>
          </a:bodyPr>
          <a:lstStyle/>
          <a:p>
            <a:r>
              <a:rPr lang="es-ES" sz="2800" b="1" dirty="0" err="1" smtClean="0">
                <a:solidFill>
                  <a:schemeClr val="accent4">
                    <a:lumMod val="75000"/>
                  </a:schemeClr>
                </a:solidFill>
              </a:rPr>
              <a:t>Simplified</a:t>
            </a:r>
            <a:r>
              <a:rPr lang="es-ES" sz="2800" b="1" dirty="0" smtClean="0">
                <a:solidFill>
                  <a:schemeClr val="accent4">
                    <a:lumMod val="75000"/>
                  </a:schemeClr>
                </a:solidFill>
              </a:rPr>
              <a:t> CNEA </a:t>
            </a:r>
            <a:r>
              <a:rPr lang="es-ES" sz="2800" b="1" dirty="0" err="1" smtClean="0">
                <a:solidFill>
                  <a:schemeClr val="accent4">
                    <a:lumMod val="75000"/>
                  </a:schemeClr>
                </a:solidFill>
              </a:rPr>
              <a:t>Process</a:t>
            </a:r>
            <a:r>
              <a:rPr lang="es-ES" sz="2800" b="1" dirty="0" smtClean="0">
                <a:solidFill>
                  <a:schemeClr val="accent4">
                    <a:lumMod val="75000"/>
                  </a:schemeClr>
                </a:solidFill>
              </a:rPr>
              <a:t> </a:t>
            </a:r>
            <a:r>
              <a:rPr lang="es-ES" sz="2800" b="1" dirty="0" err="1" smtClean="0">
                <a:solidFill>
                  <a:schemeClr val="accent4">
                    <a:lumMod val="75000"/>
                  </a:schemeClr>
                </a:solidFill>
              </a:rPr>
              <a:t>Flowsheet</a:t>
            </a:r>
            <a:endParaRPr lang="en-US" sz="2800" b="1" dirty="0">
              <a:solidFill>
                <a:schemeClr val="accent4">
                  <a:lumMod val="75000"/>
                </a:schemeClr>
              </a:solidFill>
            </a:endParaRPr>
          </a:p>
        </p:txBody>
      </p:sp>
      <p:sp>
        <p:nvSpPr>
          <p:cNvPr id="23" name="Rectangle 22"/>
          <p:cNvSpPr/>
          <p:nvPr/>
        </p:nvSpPr>
        <p:spPr>
          <a:xfrm>
            <a:off x="219877" y="564681"/>
            <a:ext cx="2552327" cy="461665"/>
          </a:xfrm>
          <a:prstGeom prst="rect">
            <a:avLst/>
          </a:prstGeom>
        </p:spPr>
        <p:txBody>
          <a:bodyPr wrap="square">
            <a:spAutoFit/>
          </a:bodyPr>
          <a:lstStyle/>
          <a:p>
            <a:r>
              <a:rPr lang="en-US" sz="1200" dirty="0" err="1" smtClean="0"/>
              <a:t>Sameh</a:t>
            </a:r>
            <a:r>
              <a:rPr lang="en-US" sz="1200" dirty="0" smtClean="0"/>
              <a:t> </a:t>
            </a:r>
            <a:r>
              <a:rPr lang="en-US" sz="1200" dirty="0"/>
              <a:t>&amp; </a:t>
            </a:r>
            <a:r>
              <a:rPr lang="en-US" sz="1200" dirty="0" smtClean="0"/>
              <a:t>Ache</a:t>
            </a:r>
            <a:r>
              <a:rPr lang="en-US" sz="1200" dirty="0"/>
              <a:t>, </a:t>
            </a:r>
            <a:r>
              <a:rPr lang="en-US" sz="1200" i="1" dirty="0" err="1" smtClean="0"/>
              <a:t>Radiochimica</a:t>
            </a:r>
            <a:r>
              <a:rPr lang="en-US" sz="1200" i="1" dirty="0" smtClean="0"/>
              <a:t> </a:t>
            </a:r>
            <a:r>
              <a:rPr lang="en-US" sz="1200" i="1" dirty="0" err="1"/>
              <a:t>Acta</a:t>
            </a:r>
            <a:r>
              <a:rPr lang="en-US" sz="1200" dirty="0"/>
              <a:t> 1987, 41, 65-72. </a:t>
            </a:r>
          </a:p>
        </p:txBody>
      </p:sp>
    </p:spTree>
    <p:extLst>
      <p:ext uri="{BB962C8B-B14F-4D97-AF65-F5344CB8AC3E}">
        <p14:creationId xmlns:p14="http://schemas.microsoft.com/office/powerpoint/2010/main" val="27048124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7" grpId="0" animBg="1"/>
      <p:bldP spid="119" grpId="0" animBg="1"/>
      <p:bldP spid="120" grpId="0" animBg="1"/>
      <p:bldP spid="121" grpId="0" animBg="1"/>
      <p:bldP spid="123" grpId="0" animBg="1"/>
      <p:bldP spid="124" grpId="0" animBg="1"/>
      <p:bldP spid="1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14819" y="3608389"/>
            <a:ext cx="138625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AU" altLang="en-US" sz="1200" b="1" dirty="0">
                <a:latin typeface="Arial" charset="0"/>
              </a:rPr>
              <a:t>Packed Alumina</a:t>
            </a:r>
          </a:p>
          <a:p>
            <a:pPr algn="ctr"/>
            <a:r>
              <a:rPr lang="en-AU" altLang="en-US" sz="1200" b="1" dirty="0">
                <a:latin typeface="Arial" charset="0"/>
              </a:rPr>
              <a:t>Column 32 x 120 mm</a:t>
            </a:r>
          </a:p>
          <a:p>
            <a:pPr algn="ctr"/>
            <a:r>
              <a:rPr lang="en-AU" altLang="en-US" sz="1200" dirty="0">
                <a:latin typeface="Arial" charset="0"/>
              </a:rPr>
              <a:t>Flow rate = 5 mL/min</a:t>
            </a:r>
            <a:endParaRPr lang="en-AU" altLang="en-US" sz="1200" dirty="0"/>
          </a:p>
        </p:txBody>
      </p:sp>
      <p:grpSp>
        <p:nvGrpSpPr>
          <p:cNvPr id="93188" name="Group 4"/>
          <p:cNvGrpSpPr>
            <a:grpSpLocks noChangeAspect="1"/>
          </p:cNvGrpSpPr>
          <p:nvPr/>
        </p:nvGrpSpPr>
        <p:grpSpPr bwMode="auto">
          <a:xfrm>
            <a:off x="1832596" y="1819276"/>
            <a:ext cx="593480" cy="752475"/>
            <a:chOff x="2244" y="628"/>
            <a:chExt cx="2336" cy="2974"/>
          </a:xfrm>
        </p:grpSpPr>
        <p:sp>
          <p:nvSpPr>
            <p:cNvPr id="93189" name="Rectangle 5"/>
            <p:cNvSpPr>
              <a:spLocks noChangeAspect="1" noChangeArrowheads="1"/>
            </p:cNvSpPr>
            <p:nvPr/>
          </p:nvSpPr>
          <p:spPr bwMode="auto">
            <a:xfrm>
              <a:off x="2244" y="628"/>
              <a:ext cx="2336" cy="401"/>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0" name="Rectangle 6"/>
            <p:cNvSpPr>
              <a:spLocks noChangeAspect="1" noChangeArrowheads="1"/>
            </p:cNvSpPr>
            <p:nvPr/>
          </p:nvSpPr>
          <p:spPr bwMode="auto">
            <a:xfrm>
              <a:off x="2664" y="1030"/>
              <a:ext cx="1496" cy="2051"/>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1" name="AutoShape 7"/>
            <p:cNvSpPr>
              <a:spLocks noChangeAspect="1" noChangeArrowheads="1"/>
            </p:cNvSpPr>
            <p:nvPr/>
          </p:nvSpPr>
          <p:spPr bwMode="auto">
            <a:xfrm rot="-2652082">
              <a:off x="2874" y="2553"/>
              <a:ext cx="1073" cy="1049"/>
            </a:xfrm>
            <a:prstGeom prst="rtTriangle">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3192" name="Group 8"/>
          <p:cNvGrpSpPr>
            <a:grpSpLocks/>
          </p:cNvGrpSpPr>
          <p:nvPr/>
        </p:nvGrpSpPr>
        <p:grpSpPr bwMode="auto">
          <a:xfrm>
            <a:off x="3684326" y="1779588"/>
            <a:ext cx="539262" cy="831850"/>
            <a:chOff x="3886" y="2122"/>
            <a:chExt cx="385" cy="595"/>
          </a:xfrm>
        </p:grpSpPr>
        <p:sp>
          <p:nvSpPr>
            <p:cNvPr id="93193" name="Line 9"/>
            <p:cNvSpPr>
              <a:spLocks noChangeShapeType="1"/>
            </p:cNvSpPr>
            <p:nvPr/>
          </p:nvSpPr>
          <p:spPr bwMode="auto">
            <a:xfrm>
              <a:off x="4271" y="2125"/>
              <a:ext cx="0" cy="5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4" name="Line 10"/>
            <p:cNvSpPr>
              <a:spLocks noChangeShapeType="1"/>
            </p:cNvSpPr>
            <p:nvPr/>
          </p:nvSpPr>
          <p:spPr bwMode="auto">
            <a:xfrm>
              <a:off x="3886" y="2122"/>
              <a:ext cx="0" cy="5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5" name="Line 11"/>
            <p:cNvSpPr>
              <a:spLocks noChangeShapeType="1"/>
            </p:cNvSpPr>
            <p:nvPr/>
          </p:nvSpPr>
          <p:spPr bwMode="auto">
            <a:xfrm>
              <a:off x="3889" y="2704"/>
              <a:ext cx="382"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3199" name="Group 15"/>
          <p:cNvGrpSpPr>
            <a:grpSpLocks/>
          </p:cNvGrpSpPr>
          <p:nvPr/>
        </p:nvGrpSpPr>
        <p:grpSpPr bwMode="auto">
          <a:xfrm>
            <a:off x="5612773" y="1773238"/>
            <a:ext cx="533400" cy="842962"/>
            <a:chOff x="3695" y="906"/>
            <a:chExt cx="381" cy="604"/>
          </a:xfrm>
        </p:grpSpPr>
        <p:sp>
          <p:nvSpPr>
            <p:cNvPr id="93200" name="Rectangle 16"/>
            <p:cNvSpPr>
              <a:spLocks noChangeArrowheads="1"/>
            </p:cNvSpPr>
            <p:nvPr/>
          </p:nvSpPr>
          <p:spPr bwMode="auto">
            <a:xfrm>
              <a:off x="3695" y="906"/>
              <a:ext cx="381" cy="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1" name="Rectangle 17" descr="Large confetti"/>
            <p:cNvSpPr>
              <a:spLocks noChangeArrowheads="1"/>
            </p:cNvSpPr>
            <p:nvPr/>
          </p:nvSpPr>
          <p:spPr bwMode="auto">
            <a:xfrm>
              <a:off x="3695" y="1065"/>
              <a:ext cx="381" cy="445"/>
            </a:xfrm>
            <a:prstGeom prst="rect">
              <a:avLst/>
            </a:prstGeom>
            <a:pattFill prst="lgConfetti">
              <a:fgClr>
                <a:schemeClr val="bg2"/>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3202" name="Group 18"/>
          <p:cNvGrpSpPr>
            <a:grpSpLocks/>
          </p:cNvGrpSpPr>
          <p:nvPr/>
        </p:nvGrpSpPr>
        <p:grpSpPr bwMode="auto">
          <a:xfrm>
            <a:off x="7498722" y="1774826"/>
            <a:ext cx="533400" cy="842963"/>
            <a:chOff x="3695" y="906"/>
            <a:chExt cx="381" cy="604"/>
          </a:xfrm>
        </p:grpSpPr>
        <p:sp>
          <p:nvSpPr>
            <p:cNvPr id="93203" name="Rectangle 19"/>
            <p:cNvSpPr>
              <a:spLocks noChangeArrowheads="1"/>
            </p:cNvSpPr>
            <p:nvPr/>
          </p:nvSpPr>
          <p:spPr bwMode="auto">
            <a:xfrm>
              <a:off x="3695" y="906"/>
              <a:ext cx="381" cy="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4" name="Rectangle 20" descr="Large confetti"/>
            <p:cNvSpPr>
              <a:spLocks noChangeArrowheads="1"/>
            </p:cNvSpPr>
            <p:nvPr/>
          </p:nvSpPr>
          <p:spPr bwMode="auto">
            <a:xfrm>
              <a:off x="3695" y="1065"/>
              <a:ext cx="381" cy="445"/>
            </a:xfrm>
            <a:prstGeom prst="rect">
              <a:avLst/>
            </a:prstGeom>
            <a:pattFill prst="lgConfetti">
              <a:fgClr>
                <a:schemeClr val="bg2"/>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 name="Group 2"/>
          <p:cNvGrpSpPr/>
          <p:nvPr/>
        </p:nvGrpSpPr>
        <p:grpSpPr>
          <a:xfrm>
            <a:off x="2776649" y="4022725"/>
            <a:ext cx="282081" cy="1320800"/>
            <a:chOff x="2776649" y="4022725"/>
            <a:chExt cx="282081" cy="1320800"/>
          </a:xfrm>
        </p:grpSpPr>
        <p:sp>
          <p:nvSpPr>
            <p:cNvPr id="93209" name="Rectangle 25"/>
            <p:cNvSpPr>
              <a:spLocks noChangeArrowheads="1"/>
            </p:cNvSpPr>
            <p:nvPr/>
          </p:nvSpPr>
          <p:spPr bwMode="auto">
            <a:xfrm>
              <a:off x="2776649" y="4022725"/>
              <a:ext cx="282081" cy="1320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10" name="Rectangle 26" descr="Large confetti"/>
            <p:cNvSpPr>
              <a:spLocks noChangeArrowheads="1"/>
            </p:cNvSpPr>
            <p:nvPr/>
          </p:nvSpPr>
          <p:spPr bwMode="auto">
            <a:xfrm>
              <a:off x="2776649" y="4194325"/>
              <a:ext cx="282081" cy="979333"/>
            </a:xfrm>
            <a:prstGeom prst="rect">
              <a:avLst/>
            </a:prstGeom>
            <a:pattFill prst="lgConfetti">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 name="Group 3"/>
          <p:cNvGrpSpPr/>
          <p:nvPr/>
        </p:nvGrpSpPr>
        <p:grpSpPr>
          <a:xfrm>
            <a:off x="8109472" y="4335464"/>
            <a:ext cx="178777" cy="1063625"/>
            <a:chOff x="8109472" y="4335464"/>
            <a:chExt cx="178777" cy="1063625"/>
          </a:xfrm>
        </p:grpSpPr>
        <p:sp>
          <p:nvSpPr>
            <p:cNvPr id="93212" name="Rectangle 28"/>
            <p:cNvSpPr>
              <a:spLocks noChangeArrowheads="1"/>
            </p:cNvSpPr>
            <p:nvPr/>
          </p:nvSpPr>
          <p:spPr bwMode="auto">
            <a:xfrm>
              <a:off x="8109472" y="4335464"/>
              <a:ext cx="178777" cy="1063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13" name="Rectangle 29" descr="Large confetti"/>
            <p:cNvSpPr>
              <a:spLocks noChangeArrowheads="1"/>
            </p:cNvSpPr>
            <p:nvPr/>
          </p:nvSpPr>
          <p:spPr bwMode="auto">
            <a:xfrm>
              <a:off x="8109472" y="4473577"/>
              <a:ext cx="178777" cy="788988"/>
            </a:xfrm>
            <a:prstGeom prst="rect">
              <a:avLst/>
            </a:prstGeom>
            <a:pattFill prst="lgConfetti">
              <a:fgClr>
                <a:srgbClr val="008000"/>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3214" name="Line 30"/>
          <p:cNvSpPr>
            <a:spLocks noChangeShapeType="1"/>
          </p:cNvSpPr>
          <p:nvPr/>
        </p:nvSpPr>
        <p:spPr bwMode="auto">
          <a:xfrm>
            <a:off x="1962295" y="4839395"/>
            <a:ext cx="593481" cy="0"/>
          </a:xfrm>
          <a:prstGeom prst="line">
            <a:avLst/>
          </a:prstGeom>
          <a:noFill/>
          <a:ln w="381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21" name="Text Box 37"/>
          <p:cNvSpPr txBox="1">
            <a:spLocks noChangeArrowheads="1"/>
          </p:cNvSpPr>
          <p:nvPr/>
        </p:nvSpPr>
        <p:spPr bwMode="auto">
          <a:xfrm>
            <a:off x="1782553" y="4113868"/>
            <a:ext cx="9172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solidFill>
                  <a:srgbClr val="0000FF"/>
                </a:solidFill>
                <a:latin typeface="Arial" charset="0"/>
              </a:rPr>
              <a:t>Stage 1</a:t>
            </a:r>
            <a:endParaRPr lang="en-AU" altLang="en-US" sz="1200" dirty="0">
              <a:solidFill>
                <a:srgbClr val="0000FF"/>
              </a:solidFill>
              <a:latin typeface="Arial" charset="0"/>
            </a:endParaRPr>
          </a:p>
          <a:p>
            <a:r>
              <a:rPr lang="en-AU" altLang="en-US" sz="1200" dirty="0">
                <a:solidFill>
                  <a:srgbClr val="0000FF"/>
                </a:solidFill>
                <a:latin typeface="Arial" charset="0"/>
              </a:rPr>
              <a:t>Mo-99</a:t>
            </a:r>
          </a:p>
          <a:p>
            <a:r>
              <a:rPr lang="en-AU" altLang="en-US" sz="1200" dirty="0">
                <a:solidFill>
                  <a:srgbClr val="0000FF"/>
                </a:solidFill>
                <a:latin typeface="Arial" charset="0"/>
              </a:rPr>
              <a:t>Absorption</a:t>
            </a:r>
            <a:endParaRPr lang="en-AU" altLang="en-US" sz="1200" dirty="0">
              <a:solidFill>
                <a:srgbClr val="0000FF"/>
              </a:solidFill>
            </a:endParaRPr>
          </a:p>
        </p:txBody>
      </p:sp>
      <p:sp>
        <p:nvSpPr>
          <p:cNvPr id="93226" name="Line 42"/>
          <p:cNvSpPr>
            <a:spLocks noChangeShapeType="1"/>
          </p:cNvSpPr>
          <p:nvPr/>
        </p:nvSpPr>
        <p:spPr bwMode="auto">
          <a:xfrm>
            <a:off x="1577273" y="5338763"/>
            <a:ext cx="0" cy="5318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27" name="Text Box 43"/>
          <p:cNvSpPr txBox="1">
            <a:spLocks noChangeArrowheads="1"/>
          </p:cNvSpPr>
          <p:nvPr/>
        </p:nvSpPr>
        <p:spPr bwMode="auto">
          <a:xfrm>
            <a:off x="850242" y="5877272"/>
            <a:ext cx="14895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altLang="en-US" sz="1200" b="1" dirty="0" smtClean="0">
                <a:solidFill>
                  <a:srgbClr val="FF0000"/>
                </a:solidFill>
                <a:latin typeface="Arial" charset="0"/>
              </a:rPr>
              <a:t>Primary</a:t>
            </a:r>
          </a:p>
          <a:p>
            <a:pPr algn="ctr"/>
            <a:r>
              <a:rPr lang="en-AU" altLang="en-US" sz="1200" b="1" dirty="0" smtClean="0">
                <a:solidFill>
                  <a:srgbClr val="FF0000"/>
                </a:solidFill>
                <a:latin typeface="Arial" charset="0"/>
              </a:rPr>
              <a:t>Liquid </a:t>
            </a:r>
            <a:r>
              <a:rPr lang="en-AU" altLang="en-US" sz="1200" b="1" dirty="0">
                <a:solidFill>
                  <a:srgbClr val="FF0000"/>
                </a:solidFill>
                <a:latin typeface="Arial" charset="0"/>
              </a:rPr>
              <a:t>Waste</a:t>
            </a:r>
            <a:endParaRPr lang="en-AU" altLang="en-US" sz="1200" dirty="0">
              <a:solidFill>
                <a:srgbClr val="FF0000"/>
              </a:solidFill>
              <a:latin typeface="Arial" charset="0"/>
            </a:endParaRPr>
          </a:p>
          <a:p>
            <a:pPr algn="ctr"/>
            <a:r>
              <a:rPr lang="en-AU" altLang="en-US" sz="1200" dirty="0">
                <a:solidFill>
                  <a:srgbClr val="FF0000"/>
                </a:solidFill>
                <a:latin typeface="Arial" charset="0"/>
              </a:rPr>
              <a:t>80% U Deportment</a:t>
            </a:r>
            <a:endParaRPr lang="en-AU" altLang="en-US" sz="1200" dirty="0">
              <a:solidFill>
                <a:srgbClr val="FF0000"/>
              </a:solidFill>
            </a:endParaRPr>
          </a:p>
        </p:txBody>
      </p:sp>
      <p:sp>
        <p:nvSpPr>
          <p:cNvPr id="93228" name="Line 44"/>
          <p:cNvSpPr>
            <a:spLocks noChangeShapeType="1"/>
          </p:cNvSpPr>
          <p:nvPr/>
        </p:nvSpPr>
        <p:spPr bwMode="auto">
          <a:xfrm>
            <a:off x="2900050" y="5348288"/>
            <a:ext cx="0" cy="544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3232" name="Group 48"/>
          <p:cNvGrpSpPr>
            <a:grpSpLocks/>
          </p:cNvGrpSpPr>
          <p:nvPr/>
        </p:nvGrpSpPr>
        <p:grpSpPr bwMode="auto">
          <a:xfrm>
            <a:off x="4985757" y="5795963"/>
            <a:ext cx="750277" cy="601662"/>
            <a:chOff x="1793" y="3515"/>
            <a:chExt cx="536" cy="431"/>
          </a:xfrm>
        </p:grpSpPr>
        <p:sp>
          <p:nvSpPr>
            <p:cNvPr id="93233" name="Rectangle 49"/>
            <p:cNvSpPr>
              <a:spLocks noChangeArrowheads="1"/>
            </p:cNvSpPr>
            <p:nvPr/>
          </p:nvSpPr>
          <p:spPr bwMode="auto">
            <a:xfrm>
              <a:off x="1860" y="3515"/>
              <a:ext cx="403" cy="3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4" name="Rectangle 50"/>
            <p:cNvSpPr>
              <a:spLocks noChangeArrowheads="1"/>
            </p:cNvSpPr>
            <p:nvPr/>
          </p:nvSpPr>
          <p:spPr bwMode="auto">
            <a:xfrm>
              <a:off x="1793" y="3854"/>
              <a:ext cx="536" cy="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5" name="Rectangle 51"/>
            <p:cNvSpPr>
              <a:spLocks noChangeArrowheads="1"/>
            </p:cNvSpPr>
            <p:nvPr/>
          </p:nvSpPr>
          <p:spPr bwMode="auto">
            <a:xfrm>
              <a:off x="1861" y="3787"/>
              <a:ext cx="403" cy="64"/>
            </a:xfrm>
            <a:prstGeom prst="rect">
              <a:avLst/>
            </a:prstGeom>
            <a:solidFill>
              <a:schemeClr val="bg2"/>
            </a:solidFill>
            <a:ln w="9525">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3236" name="Line 52"/>
          <p:cNvSpPr>
            <a:spLocks noChangeShapeType="1"/>
          </p:cNvSpPr>
          <p:nvPr/>
        </p:nvSpPr>
        <p:spPr bwMode="auto">
          <a:xfrm>
            <a:off x="5344777" y="5462588"/>
            <a:ext cx="0" cy="334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7" name="Line 53"/>
          <p:cNvSpPr>
            <a:spLocks noChangeShapeType="1"/>
          </p:cNvSpPr>
          <p:nvPr/>
        </p:nvSpPr>
        <p:spPr bwMode="auto">
          <a:xfrm flipV="1">
            <a:off x="5174793" y="5578476"/>
            <a:ext cx="0" cy="219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8" name="Line 54"/>
          <p:cNvSpPr>
            <a:spLocks noChangeShapeType="1"/>
          </p:cNvSpPr>
          <p:nvPr/>
        </p:nvSpPr>
        <p:spPr bwMode="auto">
          <a:xfrm>
            <a:off x="5530881" y="5589588"/>
            <a:ext cx="0" cy="207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9" name="Line 55"/>
          <p:cNvSpPr>
            <a:spLocks noChangeShapeType="1"/>
          </p:cNvSpPr>
          <p:nvPr/>
        </p:nvSpPr>
        <p:spPr bwMode="auto">
          <a:xfrm>
            <a:off x="5530880" y="5578475"/>
            <a:ext cx="7400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41" name="Text Box 57"/>
          <p:cNvSpPr txBox="1">
            <a:spLocks noChangeArrowheads="1"/>
          </p:cNvSpPr>
          <p:nvPr/>
        </p:nvSpPr>
        <p:spPr bwMode="auto">
          <a:xfrm>
            <a:off x="2352722" y="5919663"/>
            <a:ext cx="1139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altLang="en-US" sz="1200" b="1" dirty="0" smtClean="0">
                <a:solidFill>
                  <a:srgbClr val="FF0000"/>
                </a:solidFill>
                <a:latin typeface="Arial" charset="0"/>
              </a:rPr>
              <a:t>Secondary</a:t>
            </a:r>
          </a:p>
          <a:p>
            <a:pPr algn="ctr"/>
            <a:r>
              <a:rPr lang="en-AU" altLang="en-US" sz="1200" b="1" dirty="0" smtClean="0">
                <a:solidFill>
                  <a:srgbClr val="FF0000"/>
                </a:solidFill>
                <a:latin typeface="Arial" charset="0"/>
              </a:rPr>
              <a:t>Liquid </a:t>
            </a:r>
            <a:r>
              <a:rPr lang="en-AU" altLang="en-US" sz="1200" b="1" dirty="0">
                <a:solidFill>
                  <a:srgbClr val="FF0000"/>
                </a:solidFill>
                <a:latin typeface="Arial" charset="0"/>
              </a:rPr>
              <a:t>Waste</a:t>
            </a:r>
            <a:endParaRPr lang="en-AU" altLang="en-US" sz="1200" dirty="0">
              <a:solidFill>
                <a:srgbClr val="FF0000"/>
              </a:solidFill>
            </a:endParaRPr>
          </a:p>
        </p:txBody>
      </p:sp>
      <p:sp>
        <p:nvSpPr>
          <p:cNvPr id="93242" name="Text Box 58"/>
          <p:cNvSpPr txBox="1">
            <a:spLocks noChangeArrowheads="1"/>
          </p:cNvSpPr>
          <p:nvPr/>
        </p:nvSpPr>
        <p:spPr bwMode="auto">
          <a:xfrm>
            <a:off x="4582477" y="6417489"/>
            <a:ext cx="15568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solidFill>
                  <a:srgbClr val="0000FF"/>
                </a:solidFill>
                <a:latin typeface="Arial" charset="0"/>
              </a:rPr>
              <a:t>Stage 6. Boil down</a:t>
            </a:r>
            <a:endParaRPr lang="en-AU" altLang="en-US" sz="1200" dirty="0">
              <a:solidFill>
                <a:srgbClr val="0000FF"/>
              </a:solidFill>
            </a:endParaRPr>
          </a:p>
        </p:txBody>
      </p:sp>
      <p:sp>
        <p:nvSpPr>
          <p:cNvPr id="93243" name="Text Box 59"/>
          <p:cNvSpPr txBox="1">
            <a:spLocks noChangeArrowheads="1"/>
          </p:cNvSpPr>
          <p:nvPr/>
        </p:nvSpPr>
        <p:spPr bwMode="auto">
          <a:xfrm>
            <a:off x="3843631" y="5732261"/>
            <a:ext cx="1218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latin typeface="Arial" charset="0"/>
              </a:rPr>
              <a:t>Ammonia-rich</a:t>
            </a:r>
          </a:p>
          <a:p>
            <a:r>
              <a:rPr lang="en-AU" altLang="en-US" sz="1200" b="1" dirty="0">
                <a:latin typeface="Arial" charset="0"/>
              </a:rPr>
              <a:t>Condensate</a:t>
            </a:r>
            <a:endParaRPr lang="en-AU" altLang="en-US" sz="1200" dirty="0"/>
          </a:p>
        </p:txBody>
      </p:sp>
      <p:sp>
        <p:nvSpPr>
          <p:cNvPr id="93244" name="Text Box 60"/>
          <p:cNvSpPr txBox="1">
            <a:spLocks noChangeArrowheads="1"/>
          </p:cNvSpPr>
          <p:nvPr/>
        </p:nvSpPr>
        <p:spPr bwMode="auto">
          <a:xfrm>
            <a:off x="3159889" y="3732213"/>
            <a:ext cx="20559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en-US" sz="1200" b="1" i="1" dirty="0">
                <a:solidFill>
                  <a:schemeClr val="folHlink"/>
                </a:solidFill>
                <a:latin typeface="Arial" charset="0"/>
              </a:rPr>
              <a:t>Stage 2.</a:t>
            </a:r>
            <a:r>
              <a:rPr lang="en-AU" altLang="en-US" sz="1200" b="1" dirty="0">
                <a:solidFill>
                  <a:schemeClr val="folHlink"/>
                </a:solidFill>
                <a:latin typeface="Arial" charset="0"/>
              </a:rPr>
              <a:t> </a:t>
            </a:r>
            <a:r>
              <a:rPr lang="en-AU" altLang="en-US" sz="1200" dirty="0">
                <a:solidFill>
                  <a:schemeClr val="folHlink"/>
                </a:solidFill>
                <a:latin typeface="Arial" charset="0"/>
              </a:rPr>
              <a:t>1M HNO</a:t>
            </a:r>
            <a:r>
              <a:rPr lang="en-AU" altLang="en-US" sz="1200" baseline="-25000" dirty="0">
                <a:solidFill>
                  <a:schemeClr val="folHlink"/>
                </a:solidFill>
                <a:latin typeface="Arial" charset="0"/>
              </a:rPr>
              <a:t>3</a:t>
            </a:r>
            <a:r>
              <a:rPr lang="en-AU" altLang="en-US" sz="1200" dirty="0">
                <a:solidFill>
                  <a:schemeClr val="folHlink"/>
                </a:solidFill>
                <a:latin typeface="Arial" charset="0"/>
              </a:rPr>
              <a:t> wash (800 mL)</a:t>
            </a:r>
          </a:p>
        </p:txBody>
      </p:sp>
      <p:sp>
        <p:nvSpPr>
          <p:cNvPr id="93245" name="Text Box 61"/>
          <p:cNvSpPr txBox="1">
            <a:spLocks noChangeArrowheads="1"/>
          </p:cNvSpPr>
          <p:nvPr/>
        </p:nvSpPr>
        <p:spPr bwMode="auto">
          <a:xfrm>
            <a:off x="3804657" y="3525839"/>
            <a:ext cx="16232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i="1" dirty="0">
                <a:solidFill>
                  <a:srgbClr val="000099"/>
                </a:solidFill>
                <a:latin typeface="Arial" charset="0"/>
              </a:rPr>
              <a:t>Stage 3.</a:t>
            </a:r>
            <a:r>
              <a:rPr lang="en-AU" altLang="en-US" sz="1200" dirty="0">
                <a:solidFill>
                  <a:srgbClr val="000099"/>
                </a:solidFill>
                <a:latin typeface="Arial" charset="0"/>
              </a:rPr>
              <a:t> Water wash</a:t>
            </a:r>
          </a:p>
        </p:txBody>
      </p:sp>
      <p:sp>
        <p:nvSpPr>
          <p:cNvPr id="93246" name="Text Box 62"/>
          <p:cNvSpPr txBox="1">
            <a:spLocks noChangeArrowheads="1"/>
          </p:cNvSpPr>
          <p:nvPr/>
        </p:nvSpPr>
        <p:spPr bwMode="auto">
          <a:xfrm>
            <a:off x="4245410" y="3332282"/>
            <a:ext cx="232743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i="1" dirty="0">
                <a:solidFill>
                  <a:srgbClr val="800080"/>
                </a:solidFill>
                <a:latin typeface="Arial" charset="0"/>
              </a:rPr>
              <a:t>Stage 4.</a:t>
            </a:r>
            <a:r>
              <a:rPr lang="en-AU" altLang="en-US" sz="1200" dirty="0">
                <a:solidFill>
                  <a:srgbClr val="800080"/>
                </a:solidFill>
                <a:latin typeface="Arial" charset="0"/>
              </a:rPr>
              <a:t> 0.01M Ammonia wash</a:t>
            </a:r>
          </a:p>
        </p:txBody>
      </p:sp>
      <p:sp>
        <p:nvSpPr>
          <p:cNvPr id="93247" name="Text Box 63"/>
          <p:cNvSpPr txBox="1">
            <a:spLocks noChangeArrowheads="1"/>
          </p:cNvSpPr>
          <p:nvPr/>
        </p:nvSpPr>
        <p:spPr bwMode="auto">
          <a:xfrm>
            <a:off x="5658370" y="3691047"/>
            <a:ext cx="14393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solidFill>
                  <a:srgbClr val="0000FF"/>
                </a:solidFill>
                <a:latin typeface="Arial" charset="0"/>
              </a:rPr>
              <a:t>Stage 5. </a:t>
            </a:r>
          </a:p>
          <a:p>
            <a:r>
              <a:rPr lang="en-AU" altLang="en-US" sz="1200" dirty="0">
                <a:solidFill>
                  <a:srgbClr val="0000FF"/>
                </a:solidFill>
                <a:latin typeface="Arial" charset="0"/>
              </a:rPr>
              <a:t>Strip 1M Ammonia</a:t>
            </a:r>
            <a:endParaRPr lang="en-AU" altLang="en-US" sz="1200" dirty="0">
              <a:solidFill>
                <a:srgbClr val="0000FF"/>
              </a:solidFill>
            </a:endParaRPr>
          </a:p>
        </p:txBody>
      </p:sp>
      <p:grpSp>
        <p:nvGrpSpPr>
          <p:cNvPr id="93248" name="Group 64"/>
          <p:cNvGrpSpPr>
            <a:grpSpLocks/>
          </p:cNvGrpSpPr>
          <p:nvPr/>
        </p:nvGrpSpPr>
        <p:grpSpPr bwMode="auto">
          <a:xfrm>
            <a:off x="2918791" y="3857624"/>
            <a:ext cx="286525" cy="336253"/>
            <a:chOff x="1842" y="2089"/>
            <a:chExt cx="226" cy="142"/>
          </a:xfrm>
        </p:grpSpPr>
        <p:sp>
          <p:nvSpPr>
            <p:cNvPr id="93249" name="Line 65"/>
            <p:cNvSpPr>
              <a:spLocks noChangeShapeType="1"/>
            </p:cNvSpPr>
            <p:nvPr/>
          </p:nvSpPr>
          <p:spPr bwMode="auto">
            <a:xfrm flipV="1">
              <a:off x="1842" y="2089"/>
              <a:ext cx="0" cy="142"/>
            </a:xfrm>
            <a:prstGeom prst="line">
              <a:avLst/>
            </a:prstGeom>
            <a:noFill/>
            <a:ln w="9525">
              <a:solidFill>
                <a:schemeClr val="folHlink"/>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50" name="Line 66"/>
            <p:cNvSpPr>
              <a:spLocks noChangeShapeType="1"/>
            </p:cNvSpPr>
            <p:nvPr/>
          </p:nvSpPr>
          <p:spPr bwMode="auto">
            <a:xfrm>
              <a:off x="1842" y="2089"/>
              <a:ext cx="226"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3251" name="Group 67"/>
          <p:cNvGrpSpPr>
            <a:grpSpLocks/>
          </p:cNvGrpSpPr>
          <p:nvPr/>
        </p:nvGrpSpPr>
        <p:grpSpPr bwMode="auto">
          <a:xfrm>
            <a:off x="2915815" y="3654426"/>
            <a:ext cx="896169" cy="442912"/>
            <a:chOff x="1842" y="2089"/>
            <a:chExt cx="226" cy="142"/>
          </a:xfrm>
        </p:grpSpPr>
        <p:sp>
          <p:nvSpPr>
            <p:cNvPr id="93252" name="Line 68"/>
            <p:cNvSpPr>
              <a:spLocks noChangeShapeType="1"/>
            </p:cNvSpPr>
            <p:nvPr/>
          </p:nvSpPr>
          <p:spPr bwMode="auto">
            <a:xfrm flipV="1">
              <a:off x="1842" y="2089"/>
              <a:ext cx="0" cy="142"/>
            </a:xfrm>
            <a:prstGeom prst="line">
              <a:avLst/>
            </a:prstGeom>
            <a:noFill/>
            <a:ln w="9525">
              <a:solidFill>
                <a:srgbClr val="000099"/>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53" name="Line 69"/>
            <p:cNvSpPr>
              <a:spLocks noChangeShapeType="1"/>
            </p:cNvSpPr>
            <p:nvPr/>
          </p:nvSpPr>
          <p:spPr bwMode="auto">
            <a:xfrm>
              <a:off x="1842" y="2089"/>
              <a:ext cx="226" cy="0"/>
            </a:xfrm>
            <a:prstGeom prst="line">
              <a:avLst/>
            </a:prstGeom>
            <a:noFill/>
            <a:ln w="952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3254" name="Group 70"/>
          <p:cNvGrpSpPr>
            <a:grpSpLocks/>
          </p:cNvGrpSpPr>
          <p:nvPr/>
        </p:nvGrpSpPr>
        <p:grpSpPr bwMode="auto">
          <a:xfrm>
            <a:off x="2918791" y="3460750"/>
            <a:ext cx="1335740" cy="534988"/>
            <a:chOff x="1842" y="2089"/>
            <a:chExt cx="226" cy="142"/>
          </a:xfrm>
        </p:grpSpPr>
        <p:sp>
          <p:nvSpPr>
            <p:cNvPr id="93255" name="Line 71"/>
            <p:cNvSpPr>
              <a:spLocks noChangeShapeType="1"/>
            </p:cNvSpPr>
            <p:nvPr/>
          </p:nvSpPr>
          <p:spPr bwMode="auto">
            <a:xfrm flipV="1">
              <a:off x="1842" y="2089"/>
              <a:ext cx="0" cy="142"/>
            </a:xfrm>
            <a:prstGeom prst="line">
              <a:avLst/>
            </a:prstGeom>
            <a:noFill/>
            <a:ln w="9525">
              <a:solidFill>
                <a:srgbClr val="80008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56" name="Line 72"/>
            <p:cNvSpPr>
              <a:spLocks noChangeShapeType="1"/>
            </p:cNvSpPr>
            <p:nvPr/>
          </p:nvSpPr>
          <p:spPr bwMode="auto">
            <a:xfrm>
              <a:off x="1842" y="2089"/>
              <a:ext cx="226" cy="0"/>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3257" name="Group 73"/>
          <p:cNvGrpSpPr>
            <a:grpSpLocks/>
          </p:cNvGrpSpPr>
          <p:nvPr/>
        </p:nvGrpSpPr>
        <p:grpSpPr bwMode="auto">
          <a:xfrm>
            <a:off x="5346242" y="3898900"/>
            <a:ext cx="316523" cy="198438"/>
            <a:chOff x="1842" y="2089"/>
            <a:chExt cx="226" cy="142"/>
          </a:xfrm>
        </p:grpSpPr>
        <p:sp>
          <p:nvSpPr>
            <p:cNvPr id="93258" name="Line 74"/>
            <p:cNvSpPr>
              <a:spLocks noChangeShapeType="1"/>
            </p:cNvSpPr>
            <p:nvPr/>
          </p:nvSpPr>
          <p:spPr bwMode="auto">
            <a:xfrm flipV="1">
              <a:off x="1842" y="2089"/>
              <a:ext cx="0" cy="142"/>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59" name="Line 75"/>
            <p:cNvSpPr>
              <a:spLocks noChangeShapeType="1"/>
            </p:cNvSpPr>
            <p:nvPr/>
          </p:nvSpPr>
          <p:spPr bwMode="auto">
            <a:xfrm>
              <a:off x="1842" y="2089"/>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3260" name="Text Box 76"/>
          <p:cNvSpPr txBox="1">
            <a:spLocks noChangeArrowheads="1"/>
          </p:cNvSpPr>
          <p:nvPr/>
        </p:nvSpPr>
        <p:spPr bwMode="auto">
          <a:xfrm>
            <a:off x="5550915" y="5301208"/>
            <a:ext cx="8675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latin typeface="Arial" charset="0"/>
              </a:rPr>
              <a:t>8M </a:t>
            </a:r>
            <a:r>
              <a:rPr lang="en-AU" altLang="en-US" sz="1200" b="1" dirty="0" smtClean="0">
                <a:latin typeface="Arial" charset="0"/>
              </a:rPr>
              <a:t>HNO</a:t>
            </a:r>
            <a:r>
              <a:rPr lang="en-AU" altLang="en-US" sz="1200" b="1" baseline="-25000" dirty="0" smtClean="0">
                <a:latin typeface="Arial" charset="0"/>
              </a:rPr>
              <a:t>3</a:t>
            </a:r>
            <a:endParaRPr lang="en-AU" altLang="en-US" sz="1200" baseline="-25000" dirty="0"/>
          </a:p>
        </p:txBody>
      </p:sp>
      <p:sp>
        <p:nvSpPr>
          <p:cNvPr id="93261" name="Text Box 77"/>
          <p:cNvSpPr txBox="1">
            <a:spLocks noChangeArrowheads="1"/>
          </p:cNvSpPr>
          <p:nvPr/>
        </p:nvSpPr>
        <p:spPr bwMode="auto">
          <a:xfrm>
            <a:off x="6223161" y="6104329"/>
            <a:ext cx="125386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latin typeface="Arial" charset="0"/>
              </a:rPr>
              <a:t>Mo-99 Product</a:t>
            </a:r>
            <a:endParaRPr lang="en-AU" altLang="en-US" sz="1200" dirty="0"/>
          </a:p>
        </p:txBody>
      </p:sp>
      <p:sp>
        <p:nvSpPr>
          <p:cNvPr id="93262" name="Line 78"/>
          <p:cNvSpPr>
            <a:spLocks noChangeShapeType="1"/>
          </p:cNvSpPr>
          <p:nvPr/>
        </p:nvSpPr>
        <p:spPr bwMode="auto">
          <a:xfrm>
            <a:off x="5648112" y="6229350"/>
            <a:ext cx="606669" cy="127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3295" name="Group 111"/>
          <p:cNvGrpSpPr>
            <a:grpSpLocks/>
          </p:cNvGrpSpPr>
          <p:nvPr/>
        </p:nvGrpSpPr>
        <p:grpSpPr bwMode="auto">
          <a:xfrm>
            <a:off x="1565550" y="2620964"/>
            <a:ext cx="6223318" cy="1368425"/>
            <a:chOff x="990" y="1651"/>
            <a:chExt cx="3827" cy="862"/>
          </a:xfrm>
        </p:grpSpPr>
        <p:sp>
          <p:nvSpPr>
            <p:cNvPr id="93263" name="Line 79"/>
            <p:cNvSpPr>
              <a:spLocks noChangeShapeType="1"/>
            </p:cNvSpPr>
            <p:nvPr/>
          </p:nvSpPr>
          <p:spPr bwMode="auto">
            <a:xfrm>
              <a:off x="4817" y="1651"/>
              <a:ext cx="0" cy="3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64" name="Line 80"/>
            <p:cNvSpPr>
              <a:spLocks noChangeShapeType="1"/>
            </p:cNvSpPr>
            <p:nvPr/>
          </p:nvSpPr>
          <p:spPr bwMode="auto">
            <a:xfrm flipH="1">
              <a:off x="990" y="2015"/>
              <a:ext cx="38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65" name="Line 81"/>
            <p:cNvSpPr>
              <a:spLocks noChangeShapeType="1"/>
            </p:cNvSpPr>
            <p:nvPr/>
          </p:nvSpPr>
          <p:spPr bwMode="auto">
            <a:xfrm>
              <a:off x="990" y="2022"/>
              <a:ext cx="0" cy="4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3266" name="Text Box 82"/>
          <p:cNvSpPr txBox="1">
            <a:spLocks noChangeArrowheads="1"/>
          </p:cNvSpPr>
          <p:nvPr/>
        </p:nvSpPr>
        <p:spPr bwMode="auto">
          <a:xfrm>
            <a:off x="2915816" y="2862264"/>
            <a:ext cx="9044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latin typeface="Arial" charset="0"/>
              </a:rPr>
              <a:t>Bulk </a:t>
            </a:r>
            <a:r>
              <a:rPr lang="en-AU" altLang="en-US" sz="1200" b="1" dirty="0" err="1">
                <a:latin typeface="Arial" charset="0"/>
              </a:rPr>
              <a:t>MgO</a:t>
            </a:r>
            <a:endParaRPr lang="en-AU" altLang="en-US" sz="1200" dirty="0"/>
          </a:p>
        </p:txBody>
      </p:sp>
      <p:sp>
        <p:nvSpPr>
          <p:cNvPr id="93267" name="Text Box 83"/>
          <p:cNvSpPr txBox="1">
            <a:spLocks noChangeArrowheads="1"/>
          </p:cNvSpPr>
          <p:nvPr/>
        </p:nvSpPr>
        <p:spPr bwMode="auto">
          <a:xfrm>
            <a:off x="4944727" y="2667001"/>
            <a:ext cx="10246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latin typeface="Arial" charset="0"/>
              </a:rPr>
              <a:t>Dissolution</a:t>
            </a:r>
            <a:endParaRPr lang="en-AU" altLang="en-US" sz="1200" dirty="0"/>
          </a:p>
        </p:txBody>
      </p:sp>
      <p:sp>
        <p:nvSpPr>
          <p:cNvPr id="93268" name="Text Box 84"/>
          <p:cNvSpPr txBox="1">
            <a:spLocks noChangeArrowheads="1"/>
          </p:cNvSpPr>
          <p:nvPr/>
        </p:nvSpPr>
        <p:spPr bwMode="auto">
          <a:xfrm>
            <a:off x="4264619" y="2160589"/>
            <a:ext cx="63831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000" b="1">
                <a:latin typeface="Arial" charset="0"/>
              </a:rPr>
              <a:t>Sieving</a:t>
            </a:r>
            <a:endParaRPr lang="en-AU" altLang="en-US" sz="1000"/>
          </a:p>
        </p:txBody>
      </p:sp>
      <p:sp>
        <p:nvSpPr>
          <p:cNvPr id="93269" name="Text Box 85"/>
          <p:cNvSpPr txBox="1">
            <a:spLocks noChangeArrowheads="1"/>
          </p:cNvSpPr>
          <p:nvPr/>
        </p:nvSpPr>
        <p:spPr bwMode="auto">
          <a:xfrm>
            <a:off x="7233436" y="1161038"/>
            <a:ext cx="9957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000" b="1" dirty="0">
                <a:latin typeface="Arial" charset="0"/>
              </a:rPr>
              <a:t>Holding Tank</a:t>
            </a:r>
            <a:endParaRPr lang="en-AU" altLang="en-US" sz="1000" dirty="0"/>
          </a:p>
        </p:txBody>
      </p:sp>
      <p:sp>
        <p:nvSpPr>
          <p:cNvPr id="93270" name="Line 86"/>
          <p:cNvSpPr>
            <a:spLocks noChangeShapeType="1"/>
          </p:cNvSpPr>
          <p:nvPr/>
        </p:nvSpPr>
        <p:spPr bwMode="auto">
          <a:xfrm>
            <a:off x="3927580" y="2590800"/>
            <a:ext cx="0" cy="255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3271" name="Group 87"/>
          <p:cNvGrpSpPr>
            <a:grpSpLocks/>
          </p:cNvGrpSpPr>
          <p:nvPr/>
        </p:nvGrpSpPr>
        <p:grpSpPr bwMode="auto">
          <a:xfrm>
            <a:off x="2128955" y="1606549"/>
            <a:ext cx="1707772" cy="314439"/>
            <a:chOff x="798" y="452"/>
            <a:chExt cx="1263" cy="155"/>
          </a:xfrm>
        </p:grpSpPr>
        <p:sp>
          <p:nvSpPr>
            <p:cNvPr id="93272" name="Line 88"/>
            <p:cNvSpPr>
              <a:spLocks noChangeShapeType="1"/>
            </p:cNvSpPr>
            <p:nvPr/>
          </p:nvSpPr>
          <p:spPr bwMode="auto">
            <a:xfrm flipV="1">
              <a:off x="798" y="452"/>
              <a:ext cx="0" cy="15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73" name="Line 89"/>
            <p:cNvSpPr>
              <a:spLocks noChangeShapeType="1"/>
            </p:cNvSpPr>
            <p:nvPr/>
          </p:nvSpPr>
          <p:spPr bwMode="auto">
            <a:xfrm>
              <a:off x="798" y="452"/>
              <a:ext cx="1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74" name="Line 90"/>
            <p:cNvSpPr>
              <a:spLocks noChangeShapeType="1"/>
            </p:cNvSpPr>
            <p:nvPr/>
          </p:nvSpPr>
          <p:spPr bwMode="auto">
            <a:xfrm>
              <a:off x="2061" y="452"/>
              <a:ext cx="0" cy="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3275" name="Text Box 91"/>
          <p:cNvSpPr txBox="1">
            <a:spLocks noChangeArrowheads="1"/>
          </p:cNvSpPr>
          <p:nvPr/>
        </p:nvSpPr>
        <p:spPr bwMode="auto">
          <a:xfrm>
            <a:off x="876540" y="786756"/>
            <a:ext cx="28119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dirty="0">
                <a:latin typeface="Arial" charset="0"/>
              </a:rPr>
              <a:t>45 g Uranium Dioxide (UO</a:t>
            </a:r>
            <a:r>
              <a:rPr lang="en-AU" altLang="en-US" sz="1200" baseline="-25000" dirty="0">
                <a:latin typeface="Arial" charset="0"/>
              </a:rPr>
              <a:t>2</a:t>
            </a:r>
            <a:r>
              <a:rPr lang="en-AU" altLang="en-US" sz="1200" dirty="0" smtClean="0">
                <a:latin typeface="Arial" charset="0"/>
              </a:rPr>
              <a:t>) 2.2% </a:t>
            </a:r>
            <a:r>
              <a:rPr lang="en-AU" altLang="en-US" sz="1200" baseline="30000" dirty="0" smtClean="0">
                <a:latin typeface="Arial" charset="0"/>
              </a:rPr>
              <a:t>235</a:t>
            </a:r>
            <a:r>
              <a:rPr lang="en-AU" altLang="en-US" sz="1200" dirty="0" smtClean="0">
                <a:latin typeface="Arial" charset="0"/>
              </a:rPr>
              <a:t>U</a:t>
            </a:r>
          </a:p>
          <a:p>
            <a:r>
              <a:rPr lang="en-AU" altLang="en-US" sz="1200" dirty="0">
                <a:latin typeface="Arial" charset="0"/>
              </a:rPr>
              <a:t>Magnesium Oxide (</a:t>
            </a:r>
            <a:r>
              <a:rPr lang="en-AU" altLang="en-US" sz="1200" dirty="0" err="1">
                <a:latin typeface="Arial" charset="0"/>
              </a:rPr>
              <a:t>MgO</a:t>
            </a:r>
            <a:r>
              <a:rPr lang="en-AU" altLang="en-US" sz="1200" dirty="0" smtClean="0">
                <a:latin typeface="Arial" charset="0"/>
              </a:rPr>
              <a:t>)</a:t>
            </a:r>
            <a:endParaRPr lang="en-AU" altLang="en-US" sz="1200" dirty="0"/>
          </a:p>
        </p:txBody>
      </p:sp>
      <p:grpSp>
        <p:nvGrpSpPr>
          <p:cNvPr id="93276" name="Group 92"/>
          <p:cNvGrpSpPr>
            <a:grpSpLocks/>
          </p:cNvGrpSpPr>
          <p:nvPr/>
        </p:nvGrpSpPr>
        <p:grpSpPr bwMode="auto">
          <a:xfrm>
            <a:off x="4041880" y="1571625"/>
            <a:ext cx="1770185" cy="217488"/>
            <a:chOff x="798" y="452"/>
            <a:chExt cx="1263" cy="155"/>
          </a:xfrm>
        </p:grpSpPr>
        <p:sp>
          <p:nvSpPr>
            <p:cNvPr id="93277" name="Line 93"/>
            <p:cNvSpPr>
              <a:spLocks noChangeShapeType="1"/>
            </p:cNvSpPr>
            <p:nvPr/>
          </p:nvSpPr>
          <p:spPr bwMode="auto">
            <a:xfrm flipV="1">
              <a:off x="798" y="452"/>
              <a:ext cx="0" cy="15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78" name="Line 94"/>
            <p:cNvSpPr>
              <a:spLocks noChangeShapeType="1"/>
            </p:cNvSpPr>
            <p:nvPr/>
          </p:nvSpPr>
          <p:spPr bwMode="auto">
            <a:xfrm>
              <a:off x="798" y="452"/>
              <a:ext cx="1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79" name="Line 95"/>
            <p:cNvSpPr>
              <a:spLocks noChangeShapeType="1"/>
            </p:cNvSpPr>
            <p:nvPr/>
          </p:nvSpPr>
          <p:spPr bwMode="auto">
            <a:xfrm>
              <a:off x="2061" y="452"/>
              <a:ext cx="0" cy="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3280" name="Group 96"/>
          <p:cNvGrpSpPr>
            <a:grpSpLocks/>
          </p:cNvGrpSpPr>
          <p:nvPr/>
        </p:nvGrpSpPr>
        <p:grpSpPr bwMode="auto">
          <a:xfrm>
            <a:off x="6018683" y="1552575"/>
            <a:ext cx="1770185" cy="215900"/>
            <a:chOff x="798" y="452"/>
            <a:chExt cx="1263" cy="155"/>
          </a:xfrm>
        </p:grpSpPr>
        <p:sp>
          <p:nvSpPr>
            <p:cNvPr id="93281" name="Line 97"/>
            <p:cNvSpPr>
              <a:spLocks noChangeShapeType="1"/>
            </p:cNvSpPr>
            <p:nvPr/>
          </p:nvSpPr>
          <p:spPr bwMode="auto">
            <a:xfrm flipV="1">
              <a:off x="798" y="452"/>
              <a:ext cx="0" cy="15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82" name="Line 98"/>
            <p:cNvSpPr>
              <a:spLocks noChangeShapeType="1"/>
            </p:cNvSpPr>
            <p:nvPr/>
          </p:nvSpPr>
          <p:spPr bwMode="auto">
            <a:xfrm>
              <a:off x="798" y="452"/>
              <a:ext cx="1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83" name="Line 99"/>
            <p:cNvSpPr>
              <a:spLocks noChangeShapeType="1"/>
            </p:cNvSpPr>
            <p:nvPr/>
          </p:nvSpPr>
          <p:spPr bwMode="auto">
            <a:xfrm>
              <a:off x="2061" y="452"/>
              <a:ext cx="0" cy="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3284" name="Line 100"/>
          <p:cNvSpPr>
            <a:spLocks noChangeShapeType="1"/>
          </p:cNvSpPr>
          <p:nvPr/>
        </p:nvSpPr>
        <p:spPr bwMode="auto">
          <a:xfrm>
            <a:off x="5904384" y="1319214"/>
            <a:ext cx="0" cy="45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86" name="Text Box 102"/>
          <p:cNvSpPr txBox="1">
            <a:spLocks noChangeArrowheads="1"/>
          </p:cNvSpPr>
          <p:nvPr/>
        </p:nvSpPr>
        <p:spPr bwMode="auto">
          <a:xfrm>
            <a:off x="5148064" y="1052736"/>
            <a:ext cx="112357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a:latin typeface="Arial" charset="0"/>
              </a:rPr>
              <a:t>8M Nitric Acid</a:t>
            </a:r>
            <a:endParaRPr lang="en-AU" altLang="en-US" sz="1200"/>
          </a:p>
        </p:txBody>
      </p:sp>
      <p:sp>
        <p:nvSpPr>
          <p:cNvPr id="93287" name="Text Box 103"/>
          <p:cNvSpPr txBox="1">
            <a:spLocks noChangeArrowheads="1"/>
          </p:cNvSpPr>
          <p:nvPr/>
        </p:nvSpPr>
        <p:spPr bwMode="auto">
          <a:xfrm>
            <a:off x="2377204" y="2236789"/>
            <a:ext cx="9749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000">
                <a:latin typeface="Arial" charset="0"/>
              </a:rPr>
              <a:t> ( Minor MgO)</a:t>
            </a:r>
            <a:endParaRPr lang="en-AU" altLang="en-US" sz="1000"/>
          </a:p>
        </p:txBody>
      </p:sp>
      <p:sp>
        <p:nvSpPr>
          <p:cNvPr id="93288" name="Text Box 104"/>
          <p:cNvSpPr txBox="1">
            <a:spLocks noChangeArrowheads="1"/>
          </p:cNvSpPr>
          <p:nvPr/>
        </p:nvSpPr>
        <p:spPr bwMode="auto">
          <a:xfrm>
            <a:off x="3635896" y="1268760"/>
            <a:ext cx="13789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dirty="0">
                <a:latin typeface="Arial" charset="0"/>
              </a:rPr>
              <a:t>UO</a:t>
            </a:r>
            <a:r>
              <a:rPr lang="en-AU" altLang="en-US" sz="1200" baseline="-25000" dirty="0">
                <a:latin typeface="Arial" charset="0"/>
              </a:rPr>
              <a:t>2</a:t>
            </a:r>
            <a:r>
              <a:rPr lang="en-AU" altLang="en-US" sz="1200" dirty="0">
                <a:latin typeface="Arial" charset="0"/>
              </a:rPr>
              <a:t> (Minor </a:t>
            </a:r>
            <a:r>
              <a:rPr lang="en-AU" altLang="en-US" sz="1200" dirty="0" err="1">
                <a:latin typeface="Arial" charset="0"/>
              </a:rPr>
              <a:t>MgO</a:t>
            </a:r>
            <a:r>
              <a:rPr lang="en-AU" altLang="en-US" sz="1200" dirty="0">
                <a:latin typeface="Arial" charset="0"/>
              </a:rPr>
              <a:t>)</a:t>
            </a:r>
            <a:endParaRPr lang="en-AU" altLang="en-US" sz="1200" dirty="0"/>
          </a:p>
        </p:txBody>
      </p:sp>
      <p:sp>
        <p:nvSpPr>
          <p:cNvPr id="93290" name="Text Box 106"/>
          <p:cNvSpPr txBox="1">
            <a:spLocks noChangeArrowheads="1"/>
          </p:cNvSpPr>
          <p:nvPr/>
        </p:nvSpPr>
        <p:spPr bwMode="auto">
          <a:xfrm>
            <a:off x="1372184" y="2652361"/>
            <a:ext cx="13276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altLang="en-US" sz="1200" b="1" dirty="0" smtClean="0">
                <a:latin typeface="Arial" charset="0"/>
              </a:rPr>
              <a:t>`Rocket´ </a:t>
            </a:r>
            <a:r>
              <a:rPr lang="en-AU" altLang="en-US" sz="1200" b="1" dirty="0">
                <a:latin typeface="Arial" charset="0"/>
              </a:rPr>
              <a:t>can</a:t>
            </a:r>
          </a:p>
          <a:p>
            <a:pPr algn="ctr"/>
            <a:r>
              <a:rPr lang="en-AU" altLang="en-US" sz="1200" dirty="0" smtClean="0">
                <a:latin typeface="Arial" charset="0"/>
              </a:rPr>
              <a:t>Irradiated 7 </a:t>
            </a:r>
            <a:r>
              <a:rPr lang="en-AU" altLang="en-US" sz="1200" dirty="0">
                <a:latin typeface="Arial" charset="0"/>
              </a:rPr>
              <a:t>days</a:t>
            </a:r>
            <a:endParaRPr lang="en-AU" altLang="en-US" sz="1200" dirty="0"/>
          </a:p>
        </p:txBody>
      </p:sp>
      <p:sp>
        <p:nvSpPr>
          <p:cNvPr id="93291" name="Text Box 107"/>
          <p:cNvSpPr txBox="1">
            <a:spLocks noChangeArrowheads="1"/>
          </p:cNvSpPr>
          <p:nvPr/>
        </p:nvSpPr>
        <p:spPr bwMode="auto">
          <a:xfrm>
            <a:off x="415105" y="116632"/>
            <a:ext cx="33155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2000" b="1" dirty="0">
                <a:solidFill>
                  <a:schemeClr val="accent4">
                    <a:lumMod val="50000"/>
                  </a:schemeClr>
                </a:solidFill>
                <a:latin typeface="Arial" charset="0"/>
              </a:rPr>
              <a:t>ANSTO Mo-99 </a:t>
            </a:r>
            <a:r>
              <a:rPr lang="en-AU" altLang="en-US" sz="2000" b="1" dirty="0" smtClean="0">
                <a:solidFill>
                  <a:schemeClr val="accent4">
                    <a:lumMod val="50000"/>
                  </a:schemeClr>
                </a:solidFill>
                <a:latin typeface="Arial" charset="0"/>
              </a:rPr>
              <a:t>Production</a:t>
            </a:r>
          </a:p>
          <a:p>
            <a:r>
              <a:rPr lang="en-AU" altLang="en-US" sz="1600" dirty="0" smtClean="0">
                <a:solidFill>
                  <a:schemeClr val="accent4">
                    <a:lumMod val="50000"/>
                  </a:schemeClr>
                </a:solidFill>
                <a:latin typeface="Arial" charset="0"/>
              </a:rPr>
              <a:t>1965 - 2008</a:t>
            </a:r>
            <a:endParaRPr lang="en-AU" altLang="en-US" sz="1600" dirty="0">
              <a:solidFill>
                <a:schemeClr val="accent4">
                  <a:lumMod val="50000"/>
                </a:schemeClr>
              </a:solidFill>
              <a:latin typeface="Arial" charset="0"/>
            </a:endParaRPr>
          </a:p>
        </p:txBody>
      </p:sp>
      <p:sp>
        <p:nvSpPr>
          <p:cNvPr id="93293" name="Text Box 109"/>
          <p:cNvSpPr txBox="1">
            <a:spLocks noChangeArrowheads="1"/>
          </p:cNvSpPr>
          <p:nvPr/>
        </p:nvSpPr>
        <p:spPr bwMode="auto">
          <a:xfrm>
            <a:off x="5174793" y="206393"/>
            <a:ext cx="336983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400" b="1" dirty="0">
                <a:latin typeface="Arial" charset="0"/>
              </a:rPr>
              <a:t>For 6 can run</a:t>
            </a:r>
            <a:endParaRPr lang="en-AU" altLang="en-US" sz="1400" dirty="0">
              <a:latin typeface="Arial" charset="0"/>
            </a:endParaRPr>
          </a:p>
          <a:p>
            <a:r>
              <a:rPr lang="en-AU" altLang="en-US" sz="1400" dirty="0">
                <a:latin typeface="Arial" charset="0"/>
              </a:rPr>
              <a:t>Produce 850 mL of 1.1 M UO</a:t>
            </a:r>
            <a:r>
              <a:rPr lang="en-AU" altLang="en-US" sz="1400" baseline="-25000" dirty="0">
                <a:latin typeface="Arial" charset="0"/>
              </a:rPr>
              <a:t>2</a:t>
            </a:r>
            <a:r>
              <a:rPr lang="en-AU" altLang="en-US" sz="1400" baseline="30000" dirty="0">
                <a:latin typeface="Arial" charset="0"/>
              </a:rPr>
              <a:t>2+</a:t>
            </a:r>
            <a:r>
              <a:rPr lang="en-AU" altLang="en-US" sz="1400" dirty="0">
                <a:latin typeface="Arial" charset="0"/>
              </a:rPr>
              <a:t> in</a:t>
            </a:r>
          </a:p>
          <a:p>
            <a:r>
              <a:rPr lang="en-AU" altLang="en-US" sz="1400" dirty="0">
                <a:latin typeface="Arial" charset="0"/>
              </a:rPr>
              <a:t>0.75 M HNO</a:t>
            </a:r>
            <a:r>
              <a:rPr lang="en-AU" altLang="en-US" sz="1400" baseline="-25000" dirty="0">
                <a:latin typeface="Arial" charset="0"/>
              </a:rPr>
              <a:t>3</a:t>
            </a:r>
            <a:r>
              <a:rPr lang="en-AU" altLang="en-US" sz="1400" dirty="0">
                <a:latin typeface="Arial" charset="0"/>
              </a:rPr>
              <a:t> + 12 ppm Mo + ~ 300 FPs</a:t>
            </a:r>
            <a:endParaRPr lang="en-AU" altLang="en-US" sz="1400" dirty="0"/>
          </a:p>
        </p:txBody>
      </p:sp>
      <p:grpSp>
        <p:nvGrpSpPr>
          <p:cNvPr id="93299" name="Group 115"/>
          <p:cNvGrpSpPr>
            <a:grpSpLocks/>
          </p:cNvGrpSpPr>
          <p:nvPr/>
        </p:nvGrpSpPr>
        <p:grpSpPr bwMode="auto">
          <a:xfrm>
            <a:off x="1433665" y="4005263"/>
            <a:ext cx="281354" cy="1320800"/>
            <a:chOff x="900" y="2523"/>
            <a:chExt cx="192" cy="832"/>
          </a:xfrm>
        </p:grpSpPr>
        <p:sp>
          <p:nvSpPr>
            <p:cNvPr id="93297" name="Rectangle 113"/>
            <p:cNvSpPr>
              <a:spLocks noChangeArrowheads="1"/>
            </p:cNvSpPr>
            <p:nvPr/>
          </p:nvSpPr>
          <p:spPr bwMode="auto">
            <a:xfrm>
              <a:off x="900" y="2523"/>
              <a:ext cx="192" cy="8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98" name="Rectangle 114" descr="Large confetti"/>
            <p:cNvSpPr>
              <a:spLocks noChangeArrowheads="1"/>
            </p:cNvSpPr>
            <p:nvPr/>
          </p:nvSpPr>
          <p:spPr bwMode="auto">
            <a:xfrm>
              <a:off x="900" y="2631"/>
              <a:ext cx="192" cy="617"/>
            </a:xfrm>
            <a:prstGeom prst="rect">
              <a:avLst/>
            </a:prstGeom>
            <a:pattFill prst="lgConfetti">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3311" name="Group 127"/>
          <p:cNvGrpSpPr>
            <a:grpSpLocks/>
          </p:cNvGrpSpPr>
          <p:nvPr/>
        </p:nvGrpSpPr>
        <p:grpSpPr bwMode="auto">
          <a:xfrm>
            <a:off x="5208496" y="4105275"/>
            <a:ext cx="281354" cy="1320800"/>
            <a:chOff x="3476" y="2586"/>
            <a:chExt cx="192" cy="832"/>
          </a:xfrm>
        </p:grpSpPr>
        <p:sp>
          <p:nvSpPr>
            <p:cNvPr id="93301" name="Rectangle 117"/>
            <p:cNvSpPr>
              <a:spLocks noChangeArrowheads="1"/>
            </p:cNvSpPr>
            <p:nvPr/>
          </p:nvSpPr>
          <p:spPr bwMode="auto">
            <a:xfrm>
              <a:off x="3476" y="2586"/>
              <a:ext cx="192" cy="8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302" name="Rectangle 118" descr="Large confetti"/>
            <p:cNvSpPr>
              <a:spLocks noChangeArrowheads="1"/>
            </p:cNvSpPr>
            <p:nvPr/>
          </p:nvSpPr>
          <p:spPr bwMode="auto">
            <a:xfrm>
              <a:off x="3476" y="2694"/>
              <a:ext cx="192" cy="617"/>
            </a:xfrm>
            <a:prstGeom prst="rect">
              <a:avLst/>
            </a:prstGeom>
            <a:pattFill prst="lgConfetti">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3303" name="Line 119"/>
          <p:cNvSpPr>
            <a:spLocks noChangeShapeType="1"/>
          </p:cNvSpPr>
          <p:nvPr/>
        </p:nvSpPr>
        <p:spPr bwMode="auto">
          <a:xfrm flipV="1">
            <a:off x="3593642" y="4819551"/>
            <a:ext cx="1022647" cy="19844"/>
          </a:xfrm>
          <a:prstGeom prst="line">
            <a:avLst/>
          </a:prstGeom>
          <a:noFill/>
          <a:ln w="381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304" name="Text Box 120"/>
          <p:cNvSpPr txBox="1">
            <a:spLocks noChangeArrowheads="1"/>
          </p:cNvSpPr>
          <p:nvPr/>
        </p:nvSpPr>
        <p:spPr bwMode="auto">
          <a:xfrm>
            <a:off x="4178541" y="2956476"/>
            <a:ext cx="11865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altLang="en-US" sz="1200" b="1" dirty="0">
                <a:solidFill>
                  <a:srgbClr val="0000FF"/>
                </a:solidFill>
                <a:latin typeface="Arial" charset="0"/>
              </a:rPr>
              <a:t>Stage 1. Load</a:t>
            </a:r>
            <a:endParaRPr lang="en-AU" altLang="en-US" sz="1200" dirty="0">
              <a:solidFill>
                <a:srgbClr val="0000FF"/>
              </a:solidFill>
            </a:endParaRPr>
          </a:p>
        </p:txBody>
      </p:sp>
      <p:cxnSp>
        <p:nvCxnSpPr>
          <p:cNvPr id="93305" name="AutoShape 121"/>
          <p:cNvCxnSpPr>
            <a:cxnSpLocks noChangeShapeType="1"/>
            <a:stCxn id="93233" idx="3"/>
            <a:endCxn id="93212" idx="0"/>
          </p:cNvCxnSpPr>
          <p:nvPr/>
        </p:nvCxnSpPr>
        <p:spPr bwMode="auto">
          <a:xfrm flipV="1">
            <a:off x="5643650" y="4335464"/>
            <a:ext cx="2555211" cy="1697116"/>
          </a:xfrm>
          <a:prstGeom prst="bentConnector4">
            <a:avLst>
              <a:gd name="adj1" fmla="val 48251"/>
              <a:gd name="adj2" fmla="val 11347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306" name="Text Box 122"/>
          <p:cNvSpPr txBox="1">
            <a:spLocks noChangeArrowheads="1"/>
          </p:cNvSpPr>
          <p:nvPr/>
        </p:nvSpPr>
        <p:spPr bwMode="auto">
          <a:xfrm>
            <a:off x="6851713" y="4509120"/>
            <a:ext cx="9428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solidFill>
                  <a:srgbClr val="0000FF"/>
                </a:solidFill>
                <a:latin typeface="Arial" charset="0"/>
              </a:rPr>
              <a:t>Stage 7. </a:t>
            </a:r>
          </a:p>
          <a:p>
            <a:r>
              <a:rPr lang="en-AU" altLang="en-US" sz="1200" dirty="0">
                <a:solidFill>
                  <a:srgbClr val="0000FF"/>
                </a:solidFill>
                <a:latin typeface="Arial" charset="0"/>
              </a:rPr>
              <a:t>Purification</a:t>
            </a:r>
            <a:endParaRPr lang="en-AU" altLang="en-US" sz="1200" dirty="0">
              <a:solidFill>
                <a:srgbClr val="0000FF"/>
              </a:solidFill>
            </a:endParaRPr>
          </a:p>
        </p:txBody>
      </p:sp>
      <p:sp>
        <p:nvSpPr>
          <p:cNvPr id="93308" name="Text Box 124"/>
          <p:cNvSpPr txBox="1">
            <a:spLocks noChangeArrowheads="1"/>
          </p:cNvSpPr>
          <p:nvPr/>
        </p:nvSpPr>
        <p:spPr bwMode="auto">
          <a:xfrm>
            <a:off x="1062923" y="4685507"/>
            <a:ext cx="413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400" b="1">
                <a:solidFill>
                  <a:srgbClr val="009900"/>
                </a:solidFill>
                <a:latin typeface="Arial" charset="0"/>
              </a:rPr>
              <a:t>C1</a:t>
            </a:r>
            <a:endParaRPr lang="en-AU" altLang="en-US">
              <a:solidFill>
                <a:srgbClr val="009900"/>
              </a:solidFill>
            </a:endParaRPr>
          </a:p>
        </p:txBody>
      </p:sp>
      <p:sp>
        <p:nvSpPr>
          <p:cNvPr id="93309" name="Text Box 125"/>
          <p:cNvSpPr txBox="1">
            <a:spLocks noChangeArrowheads="1"/>
          </p:cNvSpPr>
          <p:nvPr/>
        </p:nvSpPr>
        <p:spPr bwMode="auto">
          <a:xfrm>
            <a:off x="3077984" y="4685507"/>
            <a:ext cx="413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400" b="1" dirty="0">
                <a:solidFill>
                  <a:srgbClr val="009900"/>
                </a:solidFill>
                <a:latin typeface="Arial" charset="0"/>
              </a:rPr>
              <a:t>C1</a:t>
            </a:r>
            <a:endParaRPr lang="en-AU" altLang="en-US" dirty="0">
              <a:solidFill>
                <a:srgbClr val="009900"/>
              </a:solidFill>
            </a:endParaRPr>
          </a:p>
        </p:txBody>
      </p:sp>
      <p:sp>
        <p:nvSpPr>
          <p:cNvPr id="93310" name="Text Box 126"/>
          <p:cNvSpPr txBox="1">
            <a:spLocks noChangeArrowheads="1"/>
          </p:cNvSpPr>
          <p:nvPr/>
        </p:nvSpPr>
        <p:spPr bwMode="auto">
          <a:xfrm>
            <a:off x="4855286" y="4685507"/>
            <a:ext cx="413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400" b="1">
                <a:solidFill>
                  <a:srgbClr val="009900"/>
                </a:solidFill>
                <a:latin typeface="Arial" charset="0"/>
              </a:rPr>
              <a:t>C1</a:t>
            </a:r>
            <a:endParaRPr lang="en-AU" altLang="en-US">
              <a:solidFill>
                <a:srgbClr val="009900"/>
              </a:solidFill>
            </a:endParaRPr>
          </a:p>
        </p:txBody>
      </p:sp>
      <p:sp>
        <p:nvSpPr>
          <p:cNvPr id="93313" name="Text Box 129"/>
          <p:cNvSpPr txBox="1">
            <a:spLocks noChangeArrowheads="1"/>
          </p:cNvSpPr>
          <p:nvPr/>
        </p:nvSpPr>
        <p:spPr bwMode="auto">
          <a:xfrm>
            <a:off x="8257751" y="4665663"/>
            <a:ext cx="413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400" b="1" dirty="0">
                <a:solidFill>
                  <a:srgbClr val="008000"/>
                </a:solidFill>
                <a:latin typeface="Arial" charset="0"/>
              </a:rPr>
              <a:t>C2</a:t>
            </a:r>
            <a:endParaRPr lang="en-AU" altLang="en-US" dirty="0">
              <a:solidFill>
                <a:srgbClr val="008000"/>
              </a:solidFill>
            </a:endParaRPr>
          </a:p>
        </p:txBody>
      </p:sp>
      <p:sp>
        <p:nvSpPr>
          <p:cNvPr id="93314" name="Line 130"/>
          <p:cNvSpPr>
            <a:spLocks noChangeShapeType="1"/>
          </p:cNvSpPr>
          <p:nvPr/>
        </p:nvSpPr>
        <p:spPr bwMode="auto">
          <a:xfrm>
            <a:off x="8194686" y="5399415"/>
            <a:ext cx="5637" cy="33384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3315" name="Group 131"/>
          <p:cNvGrpSpPr>
            <a:grpSpLocks/>
          </p:cNvGrpSpPr>
          <p:nvPr/>
        </p:nvGrpSpPr>
        <p:grpSpPr bwMode="auto">
          <a:xfrm>
            <a:off x="7937289" y="5733256"/>
            <a:ext cx="523143" cy="466725"/>
            <a:chOff x="1793" y="3515"/>
            <a:chExt cx="536" cy="431"/>
          </a:xfrm>
        </p:grpSpPr>
        <p:sp>
          <p:nvSpPr>
            <p:cNvPr id="93316" name="Rectangle 132"/>
            <p:cNvSpPr>
              <a:spLocks noChangeArrowheads="1"/>
            </p:cNvSpPr>
            <p:nvPr/>
          </p:nvSpPr>
          <p:spPr bwMode="auto">
            <a:xfrm>
              <a:off x="1860" y="3515"/>
              <a:ext cx="403" cy="3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317" name="Rectangle 133"/>
            <p:cNvSpPr>
              <a:spLocks noChangeArrowheads="1"/>
            </p:cNvSpPr>
            <p:nvPr/>
          </p:nvSpPr>
          <p:spPr bwMode="auto">
            <a:xfrm>
              <a:off x="1793" y="3854"/>
              <a:ext cx="536" cy="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318" name="Rectangle 134"/>
            <p:cNvSpPr>
              <a:spLocks noChangeArrowheads="1"/>
            </p:cNvSpPr>
            <p:nvPr/>
          </p:nvSpPr>
          <p:spPr bwMode="auto">
            <a:xfrm>
              <a:off x="1861" y="3787"/>
              <a:ext cx="403" cy="64"/>
            </a:xfrm>
            <a:prstGeom prst="rect">
              <a:avLst/>
            </a:prstGeom>
            <a:solidFill>
              <a:schemeClr val="bg2"/>
            </a:solidFill>
            <a:ln w="9525">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3319" name="Text Box 135"/>
          <p:cNvSpPr txBox="1">
            <a:spLocks noChangeArrowheads="1"/>
          </p:cNvSpPr>
          <p:nvPr/>
        </p:nvSpPr>
        <p:spPr bwMode="auto">
          <a:xfrm>
            <a:off x="7147235" y="6333410"/>
            <a:ext cx="17459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solidFill>
                  <a:srgbClr val="0000FF"/>
                </a:solidFill>
                <a:latin typeface="Arial" charset="0"/>
              </a:rPr>
              <a:t>Stage 8. Boil down </a:t>
            </a:r>
            <a:r>
              <a:rPr lang="en-AU" altLang="en-US" sz="1200" b="1" dirty="0" smtClean="0">
                <a:solidFill>
                  <a:srgbClr val="0000FF"/>
                </a:solidFill>
                <a:latin typeface="Arial" charset="0"/>
              </a:rPr>
              <a:t>to</a:t>
            </a:r>
          </a:p>
          <a:p>
            <a:r>
              <a:rPr lang="en-AU" altLang="en-US" sz="1200" b="1" dirty="0" smtClean="0">
                <a:solidFill>
                  <a:srgbClr val="0000FF"/>
                </a:solidFill>
                <a:latin typeface="Arial" charset="0"/>
              </a:rPr>
              <a:t>specified </a:t>
            </a:r>
            <a:r>
              <a:rPr lang="en-AU" altLang="en-US" sz="1200" b="1" dirty="0">
                <a:solidFill>
                  <a:srgbClr val="0000FF"/>
                </a:solidFill>
                <a:latin typeface="Arial" charset="0"/>
              </a:rPr>
              <a:t>vol.</a:t>
            </a:r>
            <a:endParaRPr lang="en-AU" altLang="en-US" sz="1200" dirty="0">
              <a:solidFill>
                <a:srgbClr val="0000FF"/>
              </a:solidFill>
            </a:endParaRPr>
          </a:p>
        </p:txBody>
      </p:sp>
      <p:pic>
        <p:nvPicPr>
          <p:cNvPr id="1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706" y="1268759"/>
            <a:ext cx="1157478" cy="160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021" t="4469" r="28258" b="60246"/>
          <a:stretch/>
        </p:blipFill>
        <p:spPr bwMode="auto">
          <a:xfrm>
            <a:off x="8128890" y="2911072"/>
            <a:ext cx="831472" cy="1051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35</a:t>
            </a:fld>
            <a:endParaRPr lang="en-US"/>
          </a:p>
        </p:txBody>
      </p:sp>
    </p:spTree>
    <p:extLst>
      <p:ext uri="{BB962C8B-B14F-4D97-AF65-F5344CB8AC3E}">
        <p14:creationId xmlns:p14="http://schemas.microsoft.com/office/powerpoint/2010/main" val="36666864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36</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394" y="332656"/>
            <a:ext cx="6440958" cy="582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45487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37</a:t>
            </a:fld>
            <a:endParaRPr lang="en-US"/>
          </a:p>
        </p:txBody>
      </p:sp>
      <p:sp>
        <p:nvSpPr>
          <p:cNvPr id="7" name="TextBox 6"/>
          <p:cNvSpPr txBox="1"/>
          <p:nvPr/>
        </p:nvSpPr>
        <p:spPr>
          <a:xfrm>
            <a:off x="226201" y="548680"/>
            <a:ext cx="8594271" cy="646331"/>
          </a:xfrm>
          <a:prstGeom prst="rect">
            <a:avLst/>
          </a:prstGeom>
          <a:noFill/>
        </p:spPr>
        <p:txBody>
          <a:bodyPr wrap="square" rtlCol="0">
            <a:spAutoFit/>
          </a:bodyPr>
          <a:lstStyle/>
          <a:p>
            <a:r>
              <a:rPr lang="en-AU" dirty="0" smtClean="0">
                <a:solidFill>
                  <a:schemeClr val="accent1">
                    <a:lumMod val="75000"/>
                  </a:schemeClr>
                </a:solidFill>
              </a:rPr>
              <a:t>Uranium can be easily recovered from the filter cake using a variety of processes. For instance PUREX, UREX SX processes or using </a:t>
            </a:r>
            <a:r>
              <a:rPr lang="en-AU" b="1" dirty="0" smtClean="0">
                <a:solidFill>
                  <a:schemeClr val="accent1">
                    <a:lumMod val="75000"/>
                  </a:schemeClr>
                </a:solidFill>
              </a:rPr>
              <a:t>Extraction Chromatography</a:t>
            </a:r>
            <a:r>
              <a:rPr lang="en-AU" dirty="0" smtClean="0">
                <a:solidFill>
                  <a:schemeClr val="accent1">
                    <a:lumMod val="75000"/>
                  </a:schemeClr>
                </a:solidFill>
              </a:rPr>
              <a:t>.</a:t>
            </a:r>
          </a:p>
        </p:txBody>
      </p:sp>
      <p:grpSp>
        <p:nvGrpSpPr>
          <p:cNvPr id="15" name="Group 14"/>
          <p:cNvGrpSpPr>
            <a:grpSpLocks noChangeAspect="1"/>
          </p:cNvGrpSpPr>
          <p:nvPr/>
        </p:nvGrpSpPr>
        <p:grpSpPr>
          <a:xfrm>
            <a:off x="323533" y="1412776"/>
            <a:ext cx="3897235" cy="2096889"/>
            <a:chOff x="467544" y="3177049"/>
            <a:chExt cx="5328591" cy="2867021"/>
          </a:xfrm>
        </p:grpSpPr>
        <p:pic>
          <p:nvPicPr>
            <p:cNvPr id="9" name="Picture 41" descr="TBP"/>
            <p:cNvPicPr>
              <a:picLocks noChangeAspect="1" noChangeArrowheads="1"/>
            </p:cNvPicPr>
            <p:nvPr/>
          </p:nvPicPr>
          <p:blipFill>
            <a:blip r:embed="rId4" cstate="print"/>
            <a:srcRect/>
            <a:stretch>
              <a:fillRect/>
            </a:stretch>
          </p:blipFill>
          <p:spPr bwMode="auto">
            <a:xfrm>
              <a:off x="467544" y="4016772"/>
              <a:ext cx="2265547" cy="1635530"/>
            </a:xfrm>
            <a:prstGeom prst="rect">
              <a:avLst/>
            </a:prstGeom>
            <a:noFill/>
          </p:spPr>
        </p:pic>
        <p:sp>
          <p:nvSpPr>
            <p:cNvPr id="8" name="Curved Up Arrow 7"/>
            <p:cNvSpPr/>
            <p:nvPr/>
          </p:nvSpPr>
          <p:spPr>
            <a:xfrm flipV="1">
              <a:off x="1945014" y="3177049"/>
              <a:ext cx="2843009" cy="97902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575084" y="4048461"/>
              <a:ext cx="591829" cy="400110"/>
            </a:xfrm>
            <a:prstGeom prst="rect">
              <a:avLst/>
            </a:prstGeom>
            <a:noFill/>
          </p:spPr>
          <p:txBody>
            <a:bodyPr wrap="none" rtlCol="0">
              <a:spAutoFit/>
            </a:bodyPr>
            <a:lstStyle/>
            <a:p>
              <a:r>
                <a:rPr lang="es-ES" sz="2000" b="1" dirty="0" smtClean="0">
                  <a:solidFill>
                    <a:schemeClr val="accent1">
                      <a:lumMod val="75000"/>
                    </a:schemeClr>
                  </a:solidFill>
                </a:rPr>
                <a:t>TBP</a:t>
              </a:r>
              <a:endParaRPr lang="en-US" sz="2000" b="1" dirty="0">
                <a:solidFill>
                  <a:schemeClr val="accent1">
                    <a:lumMod val="75000"/>
                  </a:schemeClr>
                </a:solidFill>
              </a:endParaRPr>
            </a:p>
          </p:txBody>
        </p:sp>
        <p:sp>
          <p:nvSpPr>
            <p:cNvPr id="12" name="TextBox 11"/>
            <p:cNvSpPr txBox="1"/>
            <p:nvPr/>
          </p:nvSpPr>
          <p:spPr>
            <a:xfrm>
              <a:off x="2411759" y="3467145"/>
              <a:ext cx="1652490" cy="420815"/>
            </a:xfrm>
            <a:prstGeom prst="rect">
              <a:avLst/>
            </a:prstGeom>
            <a:noFill/>
          </p:spPr>
          <p:txBody>
            <a:bodyPr wrap="none" rtlCol="0">
              <a:spAutoFit/>
            </a:bodyPr>
            <a:lstStyle/>
            <a:p>
              <a:r>
                <a:rPr lang="es-ES" sz="1400" b="1" dirty="0" smtClean="0">
                  <a:solidFill>
                    <a:schemeClr val="accent1">
                      <a:lumMod val="75000"/>
                    </a:schemeClr>
                  </a:solidFill>
                </a:rPr>
                <a:t>Impregnación</a:t>
              </a:r>
              <a:endParaRPr lang="en-US" sz="1400" b="1" dirty="0">
                <a:solidFill>
                  <a:schemeClr val="accent1">
                    <a:lumMod val="75000"/>
                  </a:schemeClr>
                </a:solidFill>
              </a:endParaRPr>
            </a:p>
          </p:txBody>
        </p:sp>
        <p:grpSp>
          <p:nvGrpSpPr>
            <p:cNvPr id="14" name="Group 13"/>
            <p:cNvGrpSpPr/>
            <p:nvPr/>
          </p:nvGrpSpPr>
          <p:grpSpPr>
            <a:xfrm>
              <a:off x="3779912" y="4186082"/>
              <a:ext cx="2016223" cy="1857988"/>
              <a:chOff x="4211960" y="4186082"/>
              <a:chExt cx="2016223" cy="1857988"/>
            </a:xfrm>
          </p:grpSpPr>
          <p:pic>
            <p:nvPicPr>
              <p:cNvPr id="50178" name="Picture 2" descr="C:\CNEA\Data\SEM\JorgeV\XAD7 400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0" y="4187334"/>
                <a:ext cx="2016223" cy="18567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22571" y="4186082"/>
                <a:ext cx="713657" cy="369332"/>
              </a:xfrm>
              <a:prstGeom prst="rect">
                <a:avLst/>
              </a:prstGeom>
              <a:noFill/>
            </p:spPr>
            <p:txBody>
              <a:bodyPr wrap="none" rtlCol="0">
                <a:spAutoFit/>
              </a:bodyPr>
              <a:lstStyle/>
              <a:p>
                <a:r>
                  <a:rPr lang="es-ES" b="1" dirty="0" smtClean="0">
                    <a:solidFill>
                      <a:srgbClr val="FFFF00"/>
                    </a:solidFill>
                  </a:rPr>
                  <a:t>XAD7</a:t>
                </a:r>
                <a:endParaRPr lang="en-US" b="1" dirty="0">
                  <a:solidFill>
                    <a:srgbClr val="FFFF00"/>
                  </a:solidFill>
                </a:endParaRPr>
              </a:p>
            </p:txBody>
          </p:sp>
        </p:grpSp>
      </p:grpSp>
      <p:pic>
        <p:nvPicPr>
          <p:cNvPr id="50180" name="Picture 4" descr="Image result for eichrom and extraction chromatograph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7312" y="1262626"/>
            <a:ext cx="2568944" cy="28864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3528" y="116632"/>
            <a:ext cx="5847050" cy="461665"/>
          </a:xfrm>
          <a:prstGeom prst="rect">
            <a:avLst/>
          </a:prstGeom>
          <a:noFill/>
        </p:spPr>
        <p:txBody>
          <a:bodyPr wrap="none" rtlCol="0">
            <a:spAutoFit/>
          </a:bodyPr>
          <a:lstStyle/>
          <a:p>
            <a:r>
              <a:rPr lang="es-ES" sz="2400" b="1" dirty="0" err="1" smtClean="0">
                <a:solidFill>
                  <a:srgbClr val="FF0000"/>
                </a:solidFill>
              </a:rPr>
              <a:t>Wastestream</a:t>
            </a:r>
            <a:r>
              <a:rPr lang="es-ES" sz="2400" b="1" dirty="0" smtClean="0">
                <a:solidFill>
                  <a:srgbClr val="FF0000"/>
                </a:solidFill>
              </a:rPr>
              <a:t> 2:</a:t>
            </a:r>
            <a:r>
              <a:rPr lang="es-ES" sz="2400" dirty="0" smtClean="0">
                <a:solidFill>
                  <a:srgbClr val="0000FF"/>
                </a:solidFill>
              </a:rPr>
              <a:t> </a:t>
            </a:r>
            <a:r>
              <a:rPr lang="es-ES" sz="2400" dirty="0" err="1" smtClean="0">
                <a:solidFill>
                  <a:srgbClr val="0000FF"/>
                </a:solidFill>
              </a:rPr>
              <a:t>Filter</a:t>
            </a:r>
            <a:r>
              <a:rPr lang="es-ES" sz="2400" dirty="0" smtClean="0">
                <a:solidFill>
                  <a:srgbClr val="0000FF"/>
                </a:solidFill>
              </a:rPr>
              <a:t> cake of </a:t>
            </a:r>
            <a:r>
              <a:rPr lang="es-ES" sz="2400" baseline="30000" dirty="0" smtClean="0">
                <a:solidFill>
                  <a:srgbClr val="0000FF"/>
                </a:solidFill>
              </a:rPr>
              <a:t>235/238</a:t>
            </a:r>
            <a:r>
              <a:rPr lang="es-ES" sz="2400" dirty="0" smtClean="0">
                <a:solidFill>
                  <a:srgbClr val="0000FF"/>
                </a:solidFill>
              </a:rPr>
              <a:t>UO</a:t>
            </a:r>
            <a:r>
              <a:rPr lang="es-ES" sz="2400" baseline="-25000" dirty="0" smtClean="0">
                <a:solidFill>
                  <a:srgbClr val="0000FF"/>
                </a:solidFill>
              </a:rPr>
              <a:t>2</a:t>
            </a:r>
            <a:r>
              <a:rPr lang="es-ES" sz="2400" dirty="0" smtClean="0">
                <a:solidFill>
                  <a:srgbClr val="0000FF"/>
                </a:solidFill>
              </a:rPr>
              <a:t>.ZH</a:t>
            </a:r>
            <a:r>
              <a:rPr lang="es-ES" sz="2400" baseline="-25000" dirty="0" smtClean="0">
                <a:solidFill>
                  <a:srgbClr val="0000FF"/>
                </a:solidFill>
              </a:rPr>
              <a:t>2</a:t>
            </a:r>
            <a:r>
              <a:rPr lang="es-ES" sz="2400" dirty="0" smtClean="0">
                <a:solidFill>
                  <a:srgbClr val="0000FF"/>
                </a:solidFill>
              </a:rPr>
              <a:t>O</a:t>
            </a:r>
            <a:endParaRPr lang="en-US" sz="2400" dirty="0">
              <a:solidFill>
                <a:srgbClr val="0000FF"/>
              </a:solidFill>
            </a:endParaRPr>
          </a:p>
        </p:txBody>
      </p:sp>
      <p:grpSp>
        <p:nvGrpSpPr>
          <p:cNvPr id="3" name="Group 2"/>
          <p:cNvGrpSpPr/>
          <p:nvPr/>
        </p:nvGrpSpPr>
        <p:grpSpPr>
          <a:xfrm>
            <a:off x="179512" y="3903439"/>
            <a:ext cx="8784976" cy="2621905"/>
            <a:chOff x="179512" y="3903439"/>
            <a:chExt cx="8784976" cy="2621905"/>
          </a:xfrm>
        </p:grpSpPr>
        <p:sp>
          <p:nvSpPr>
            <p:cNvPr id="2" name="TextBox 1"/>
            <p:cNvSpPr txBox="1"/>
            <p:nvPr/>
          </p:nvSpPr>
          <p:spPr>
            <a:xfrm>
              <a:off x="179512" y="3903439"/>
              <a:ext cx="2749471" cy="461665"/>
            </a:xfrm>
            <a:prstGeom prst="rect">
              <a:avLst/>
            </a:prstGeom>
            <a:noFill/>
          </p:spPr>
          <p:txBody>
            <a:bodyPr wrap="none" rtlCol="0">
              <a:spAutoFit/>
            </a:bodyPr>
            <a:lstStyle/>
            <a:p>
              <a:r>
                <a:rPr lang="en-US" sz="2400" dirty="0" smtClean="0"/>
                <a:t>`PUREX in a Column</a:t>
              </a:r>
              <a:r>
                <a:rPr lang="es-ES" sz="2400" dirty="0" smtClean="0"/>
                <a:t>´</a:t>
              </a:r>
              <a:endParaRPr lang="en-US" sz="2400" dirty="0"/>
            </a:p>
          </p:txBody>
        </p:sp>
        <p:grpSp>
          <p:nvGrpSpPr>
            <p:cNvPr id="17" name="Group 16"/>
            <p:cNvGrpSpPr>
              <a:grpSpLocks noChangeAspect="1"/>
            </p:cNvGrpSpPr>
            <p:nvPr/>
          </p:nvGrpSpPr>
          <p:grpSpPr>
            <a:xfrm>
              <a:off x="418243" y="4352414"/>
              <a:ext cx="2137533" cy="2172930"/>
              <a:chOff x="1331640" y="1144116"/>
              <a:chExt cx="3889981" cy="3954402"/>
            </a:xfrm>
          </p:grpSpPr>
          <p:grpSp>
            <p:nvGrpSpPr>
              <p:cNvPr id="18" name="Group 17"/>
              <p:cNvGrpSpPr/>
              <p:nvPr/>
            </p:nvGrpSpPr>
            <p:grpSpPr>
              <a:xfrm>
                <a:off x="3850145" y="1144116"/>
                <a:ext cx="1371476" cy="3954402"/>
                <a:chOff x="3847545" y="1365866"/>
                <a:chExt cx="1371476" cy="3954402"/>
              </a:xfrm>
            </p:grpSpPr>
            <p:sp>
              <p:nvSpPr>
                <p:cNvPr id="22" name="Can 21"/>
                <p:cNvSpPr/>
                <p:nvPr/>
              </p:nvSpPr>
              <p:spPr bwMode="auto">
                <a:xfrm>
                  <a:off x="3881989" y="1365866"/>
                  <a:ext cx="1310148" cy="3949247"/>
                </a:xfrm>
                <a:prstGeom prst="can">
                  <a:avLst>
                    <a:gd name="adj" fmla="val 29979"/>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3" name="Group 22"/>
                <p:cNvGrpSpPr/>
                <p:nvPr/>
              </p:nvGrpSpPr>
              <p:grpSpPr>
                <a:xfrm>
                  <a:off x="3868341" y="1863136"/>
                  <a:ext cx="528456" cy="511233"/>
                  <a:chOff x="7590960" y="3295223"/>
                  <a:chExt cx="528456" cy="511233"/>
                </a:xfrm>
              </p:grpSpPr>
              <p:pic>
                <p:nvPicPr>
                  <p:cNvPr id="183" name="Picture 1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84" name="Picture 1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85" name="Picture 1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86" name="Picture 1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87" name="Picture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88" name="Picture 18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89" name="Picture 18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24" name="Group 23"/>
                <p:cNvGrpSpPr/>
                <p:nvPr/>
              </p:nvGrpSpPr>
              <p:grpSpPr>
                <a:xfrm>
                  <a:off x="4335344" y="1933734"/>
                  <a:ext cx="528456" cy="511233"/>
                  <a:chOff x="7590960" y="3295223"/>
                  <a:chExt cx="528456" cy="511233"/>
                </a:xfrm>
              </p:grpSpPr>
              <p:pic>
                <p:nvPicPr>
                  <p:cNvPr id="176" name="Picture 1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77" name="Picture 1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78" name="Picture 1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79" name="Picture 1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80" name="Picture 1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81" name="Picture 1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82" name="Picture 1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25" name="Group 24"/>
                <p:cNvGrpSpPr/>
                <p:nvPr/>
              </p:nvGrpSpPr>
              <p:grpSpPr>
                <a:xfrm>
                  <a:off x="3865568" y="2300759"/>
                  <a:ext cx="528456" cy="511233"/>
                  <a:chOff x="7590960" y="3295223"/>
                  <a:chExt cx="528456" cy="511233"/>
                </a:xfrm>
              </p:grpSpPr>
              <p:pic>
                <p:nvPicPr>
                  <p:cNvPr id="169" name="Picture 1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70" name="Picture 1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71" name="Picture 1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72" name="Picture 1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73" name="Picture 1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74" name="Picture 1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75" name="Picture 1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26" name="Group 25"/>
                <p:cNvGrpSpPr/>
                <p:nvPr/>
              </p:nvGrpSpPr>
              <p:grpSpPr>
                <a:xfrm>
                  <a:off x="4331576" y="2413711"/>
                  <a:ext cx="528456" cy="511233"/>
                  <a:chOff x="7590960" y="3295223"/>
                  <a:chExt cx="528456" cy="511233"/>
                </a:xfrm>
              </p:grpSpPr>
              <p:pic>
                <p:nvPicPr>
                  <p:cNvPr id="162" name="Picture 1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63" name="Picture 1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64" name="Picture 1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65" name="Picture 1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66" name="Picture 1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67" name="Picture 1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68" name="Picture 1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27" name="Group 26"/>
                <p:cNvGrpSpPr/>
                <p:nvPr/>
              </p:nvGrpSpPr>
              <p:grpSpPr>
                <a:xfrm>
                  <a:off x="4020741" y="2736216"/>
                  <a:ext cx="528456" cy="511233"/>
                  <a:chOff x="7590960" y="3295223"/>
                  <a:chExt cx="528456" cy="511233"/>
                </a:xfrm>
              </p:grpSpPr>
              <p:pic>
                <p:nvPicPr>
                  <p:cNvPr id="155" name="Picture 1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56" name="Picture 1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57" name="Picture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58" name="Picture 1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59" name="Picture 1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60" name="Picture 1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61" name="Picture 1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28" name="Group 27"/>
                <p:cNvGrpSpPr/>
                <p:nvPr/>
              </p:nvGrpSpPr>
              <p:grpSpPr>
                <a:xfrm>
                  <a:off x="3851920" y="3205799"/>
                  <a:ext cx="528456" cy="511233"/>
                  <a:chOff x="7590960" y="3295223"/>
                  <a:chExt cx="528456" cy="511233"/>
                </a:xfrm>
              </p:grpSpPr>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49" name="Picture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50" name="Picture 1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51" name="Picture 1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52" name="Picture 1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53" name="Picture 1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54" name="Picture 1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29" name="Group 28"/>
                <p:cNvGrpSpPr/>
                <p:nvPr/>
              </p:nvGrpSpPr>
              <p:grpSpPr>
                <a:xfrm>
                  <a:off x="4646904" y="2852936"/>
                  <a:ext cx="528456" cy="511233"/>
                  <a:chOff x="7590960" y="3295223"/>
                  <a:chExt cx="528456" cy="511233"/>
                </a:xfrm>
              </p:grpSpPr>
              <p:pic>
                <p:nvPicPr>
                  <p:cNvPr id="141" name="Picture 1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42" name="Picture 1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43" name="Picture 1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44" name="Picture 1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45" name="Picture 1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46" name="Picture 1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47" name="Picture 1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30" name="Group 29"/>
                <p:cNvGrpSpPr/>
                <p:nvPr/>
              </p:nvGrpSpPr>
              <p:grpSpPr>
                <a:xfrm>
                  <a:off x="4029344" y="3627967"/>
                  <a:ext cx="528456" cy="511233"/>
                  <a:chOff x="7590960" y="3295223"/>
                  <a:chExt cx="528456" cy="511233"/>
                </a:xfrm>
              </p:grpSpPr>
              <p:pic>
                <p:nvPicPr>
                  <p:cNvPr id="134" name="Picture 1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35" name="Picture 1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36" name="Picture 1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37" name="Picture 1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38" name="Picture 1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39" name="Picture 1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40" name="Picture 1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0256" y="2763050"/>
                  <a:ext cx="207752" cy="216530"/>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3968" y="2280640"/>
                  <a:ext cx="207752" cy="216530"/>
                </a:xfrm>
                <a:prstGeom prst="rect">
                  <a:avLst/>
                </a:prstGeom>
              </p:spPr>
            </p:pic>
            <p:grpSp>
              <p:nvGrpSpPr>
                <p:cNvPr id="33" name="Group 32"/>
                <p:cNvGrpSpPr/>
                <p:nvPr/>
              </p:nvGrpSpPr>
              <p:grpSpPr>
                <a:xfrm>
                  <a:off x="3868992" y="4094049"/>
                  <a:ext cx="528456" cy="511233"/>
                  <a:chOff x="7590960" y="3295223"/>
                  <a:chExt cx="528456" cy="511233"/>
                </a:xfrm>
              </p:grpSpPr>
              <p:pic>
                <p:nvPicPr>
                  <p:cNvPr id="127" name="Picture 1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28" name="Picture 1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29" name="Picture 1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30" name="Picture 1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31" name="Picture 1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32" name="Picture 1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33" name="Picture 1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34" name="Group 33"/>
                <p:cNvGrpSpPr/>
                <p:nvPr/>
              </p:nvGrpSpPr>
              <p:grpSpPr>
                <a:xfrm>
                  <a:off x="4335344" y="3304440"/>
                  <a:ext cx="528456" cy="511233"/>
                  <a:chOff x="7590960" y="3295223"/>
                  <a:chExt cx="528456" cy="511233"/>
                </a:xfrm>
              </p:grpSpPr>
              <p:pic>
                <p:nvPicPr>
                  <p:cNvPr id="120" name="Picture 1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21" name="Picture 1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22" name="Picture 1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23" name="Picture 1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24" name="Picture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25" name="Picture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26" name="Picture 1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35" name="Group 34"/>
                <p:cNvGrpSpPr/>
                <p:nvPr/>
              </p:nvGrpSpPr>
              <p:grpSpPr>
                <a:xfrm>
                  <a:off x="4487744" y="3753042"/>
                  <a:ext cx="528456" cy="511233"/>
                  <a:chOff x="7590960" y="3295223"/>
                  <a:chExt cx="528456" cy="511233"/>
                </a:xfrm>
              </p:grpSpPr>
              <p:pic>
                <p:nvPicPr>
                  <p:cNvPr id="113" name="Picture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14" name="Picture 1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15" name="Picture 1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16" name="Picture 1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17" name="Picture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18" name="Picture 1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19" name="Picture 1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36" name="Group 35"/>
                <p:cNvGrpSpPr/>
                <p:nvPr/>
              </p:nvGrpSpPr>
              <p:grpSpPr>
                <a:xfrm>
                  <a:off x="4364914" y="4209371"/>
                  <a:ext cx="528456" cy="511233"/>
                  <a:chOff x="7590960" y="3295223"/>
                  <a:chExt cx="528456" cy="511233"/>
                </a:xfrm>
              </p:grpSpPr>
              <p:pic>
                <p:nvPicPr>
                  <p:cNvPr id="106" name="Picture 1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07" name="Picture 10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08" name="Picture 10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09" name="Picture 1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10" name="Picture 1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11" name="Picture 1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12" name="Picture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37" name="Group 36"/>
                <p:cNvGrpSpPr/>
                <p:nvPr/>
              </p:nvGrpSpPr>
              <p:grpSpPr>
                <a:xfrm>
                  <a:off x="3847545" y="4529153"/>
                  <a:ext cx="528456" cy="511233"/>
                  <a:chOff x="7590960" y="3295223"/>
                  <a:chExt cx="528456" cy="511233"/>
                </a:xfrm>
              </p:grpSpPr>
              <p:pic>
                <p:nvPicPr>
                  <p:cNvPr id="99" name="Picture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100" name="Picture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101" name="Picture 1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102" name="Picture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103" name="Picture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104" name="Picture 1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105" name="Picture 1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grpSp>
              <p:nvGrpSpPr>
                <p:cNvPr id="38" name="Group 37"/>
                <p:cNvGrpSpPr/>
                <p:nvPr/>
              </p:nvGrpSpPr>
              <p:grpSpPr>
                <a:xfrm>
                  <a:off x="4308551" y="4651969"/>
                  <a:ext cx="528456" cy="511233"/>
                  <a:chOff x="7590960" y="3295223"/>
                  <a:chExt cx="528456" cy="511233"/>
                </a:xfrm>
              </p:grpSpPr>
              <p:pic>
                <p:nvPicPr>
                  <p:cNvPr id="92" name="Picture 9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369" y="3320748"/>
                    <a:ext cx="207752" cy="216530"/>
                  </a:xfrm>
                  <a:prstGeom prst="rect">
                    <a:avLst/>
                  </a:prstGeom>
                </p:spPr>
              </p:pic>
              <p:pic>
                <p:nvPicPr>
                  <p:cNvPr id="93" name="Picture 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79" y="3295223"/>
                    <a:ext cx="207752" cy="216530"/>
                  </a:xfrm>
                  <a:prstGeom prst="rect">
                    <a:avLst/>
                  </a:prstGeom>
                </p:spPr>
              </p:pic>
              <p:pic>
                <p:nvPicPr>
                  <p:cNvPr id="94" name="Picture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473" y="3445852"/>
                    <a:ext cx="207752" cy="216530"/>
                  </a:xfrm>
                  <a:prstGeom prst="rect">
                    <a:avLst/>
                  </a:prstGeom>
                </p:spPr>
              </p:pic>
              <p:pic>
                <p:nvPicPr>
                  <p:cNvPr id="95" name="Picture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0960" y="3473148"/>
                    <a:ext cx="207752" cy="216530"/>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64" y="3442648"/>
                    <a:ext cx="207752" cy="216530"/>
                  </a:xfrm>
                  <a:prstGeom prst="rect">
                    <a:avLst/>
                  </a:prstGeom>
                </p:spPr>
              </p:pic>
              <p:pic>
                <p:nvPicPr>
                  <p:cNvPr id="97" name="Picture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992" y="3586664"/>
                    <a:ext cx="207752" cy="216530"/>
                  </a:xfrm>
                  <a:prstGeom prst="rect">
                    <a:avLst/>
                  </a:prstGeom>
                </p:spPr>
              </p:pic>
              <p:pic>
                <p:nvPicPr>
                  <p:cNvPr id="98" name="Picture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1696" y="3589926"/>
                    <a:ext cx="207752" cy="216530"/>
                  </a:xfrm>
                  <a:prstGeom prst="rect">
                    <a:avLst/>
                  </a:prstGeom>
                </p:spPr>
              </p:pic>
            </p:gr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0127" y="4973040"/>
                  <a:ext cx="207752" cy="216530"/>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2831" y="2953047"/>
                  <a:ext cx="207752" cy="216530"/>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9346" y="3164833"/>
                  <a:ext cx="207752" cy="216530"/>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3590" y="3302223"/>
                  <a:ext cx="207752" cy="216530"/>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8376" y="4071255"/>
                  <a:ext cx="207752" cy="216530"/>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9304" y="2353849"/>
                  <a:ext cx="207752" cy="216530"/>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2831" y="3638947"/>
                  <a:ext cx="207752" cy="216530"/>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5568" y="3805481"/>
                  <a:ext cx="207752" cy="216530"/>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5444" y="3970630"/>
                  <a:ext cx="207752" cy="216530"/>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8281" y="4504250"/>
                  <a:ext cx="207752" cy="21653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5669" y="5027632"/>
                  <a:ext cx="207752" cy="216530"/>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8264" y="2845088"/>
                  <a:ext cx="207752" cy="216530"/>
                </a:xfrm>
                <a:prstGeom prst="rect">
                  <a:avLst/>
                </a:prstGeom>
              </p:spPr>
            </p:pic>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6413" y="3010626"/>
                  <a:ext cx="207752" cy="216530"/>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2200" y="3054120"/>
                  <a:ext cx="207752" cy="216530"/>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3924" y="3138547"/>
                  <a:ext cx="207752" cy="216530"/>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6553" y="5083255"/>
                  <a:ext cx="207752" cy="216530"/>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2861" y="5098583"/>
                  <a:ext cx="207752" cy="216530"/>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0947" y="5046424"/>
                  <a:ext cx="207752" cy="216530"/>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5687" y="5103738"/>
                  <a:ext cx="207752" cy="216530"/>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8480" y="1943418"/>
                  <a:ext cx="207752" cy="216530"/>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1902" y="2013851"/>
                  <a:ext cx="207752" cy="216530"/>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0723" y="2084566"/>
                  <a:ext cx="207752" cy="216530"/>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3764" y="2204928"/>
                  <a:ext cx="207752" cy="216530"/>
                </a:xfrm>
                <a:prstGeom prst="rect">
                  <a:avLst/>
                </a:prstGeom>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1672" y="2523960"/>
                  <a:ext cx="207752" cy="216530"/>
                </a:xfrm>
                <a:prstGeom prst="rect">
                  <a:avLst/>
                </a:prstGeom>
              </p:spPr>
            </p:pic>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3584" y="2342695"/>
                  <a:ext cx="207752" cy="216530"/>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2193" y="2223095"/>
                  <a:ext cx="207752" cy="216530"/>
                </a:xfrm>
                <a:prstGeom prst="rect">
                  <a:avLst/>
                </a:prstGeom>
              </p:spPr>
            </p:pic>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5827" y="2524787"/>
                  <a:ext cx="207752" cy="216530"/>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6164" y="2672445"/>
                  <a:ext cx="207752" cy="216530"/>
                </a:xfrm>
                <a:prstGeom prst="rect">
                  <a:avLst/>
                </a:prstGeom>
              </p:spPr>
            </p:pic>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1951" y="3695415"/>
                  <a:ext cx="207752" cy="216530"/>
                </a:xfrm>
                <a:prstGeom prst="rect">
                  <a:avLst/>
                </a:prstGeom>
              </p:spPr>
            </p:pic>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1127" y="3284984"/>
                  <a:ext cx="207752" cy="216530"/>
                </a:xfrm>
                <a:prstGeom prst="rect">
                  <a:avLst/>
                </a:prstGeom>
              </p:spPr>
            </p:pic>
            <p:pic>
              <p:nvPicPr>
                <p:cNvPr id="69" name="Picture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0901" y="3300825"/>
                  <a:ext cx="207752" cy="216530"/>
                </a:xfrm>
                <a:prstGeom prst="rect">
                  <a:avLst/>
                </a:prstGeom>
              </p:spPr>
            </p:pic>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3370" y="3426132"/>
                  <a:ext cx="207752" cy="216530"/>
                </a:xfrm>
                <a:prstGeom prst="rect">
                  <a:avLst/>
                </a:prstGeom>
              </p:spPr>
            </p:pic>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6411" y="3546494"/>
                  <a:ext cx="207752" cy="216530"/>
                </a:xfrm>
                <a:prstGeom prst="rect">
                  <a:avLst/>
                </a:prstGeom>
              </p:spPr>
            </p:pic>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2319" y="4920129"/>
                  <a:ext cx="207752" cy="216530"/>
                </a:xfrm>
                <a:prstGeom prst="rect">
                  <a:avLst/>
                </a:prstGeom>
              </p:spPr>
            </p:pic>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1495" y="4509698"/>
                  <a:ext cx="207752" cy="216530"/>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1269" y="4525539"/>
                  <a:ext cx="207752" cy="21653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3738" y="4650846"/>
                  <a:ext cx="207752" cy="216530"/>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6779" y="4771208"/>
                  <a:ext cx="207752" cy="216530"/>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9014" y="3855477"/>
                  <a:ext cx="207752" cy="216530"/>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9481" y="3747212"/>
                  <a:ext cx="207752" cy="216530"/>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608" y="3613880"/>
                  <a:ext cx="207752" cy="216530"/>
                </a:xfrm>
                <a:prstGeom prst="rect">
                  <a:avLst/>
                </a:prstGeom>
              </p:spPr>
            </p:pic>
            <p:pic>
              <p:nvPicPr>
                <p:cNvPr id="80" name="Picture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205" y="4229531"/>
                  <a:ext cx="207752" cy="216530"/>
                </a:xfrm>
                <a:prstGeom prst="rect">
                  <a:avLst/>
                </a:prstGeom>
              </p:spPr>
            </p:pic>
            <p:pic>
              <p:nvPicPr>
                <p:cNvPr id="81" name="Picture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0287" y="4909994"/>
                  <a:ext cx="207752" cy="216530"/>
                </a:xfrm>
                <a:prstGeom prst="rect">
                  <a:avLst/>
                </a:prstGeom>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1704" y="2506249"/>
                  <a:ext cx="207752" cy="216530"/>
                </a:xfrm>
                <a:prstGeom prst="rect">
                  <a:avLst/>
                </a:prstGeom>
              </p:spPr>
            </p:pic>
            <p:pic>
              <p:nvPicPr>
                <p:cNvPr id="83" name="Picture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6164" y="4210714"/>
                  <a:ext cx="207752" cy="216530"/>
                </a:xfrm>
                <a:prstGeom prst="rect">
                  <a:avLst/>
                </a:prstGeom>
              </p:spPr>
            </p:pic>
            <p:pic>
              <p:nvPicPr>
                <p:cNvPr id="84" name="Picture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4823" y="4390604"/>
                  <a:ext cx="207752" cy="216530"/>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7386" y="4024915"/>
                  <a:ext cx="207752" cy="216530"/>
                </a:xfrm>
                <a:prstGeom prst="rect">
                  <a:avLst/>
                </a:prstGeom>
              </p:spPr>
            </p:pic>
            <p:pic>
              <p:nvPicPr>
                <p:cNvPr id="86" name="Picture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1672" y="2677350"/>
                  <a:ext cx="207752" cy="216530"/>
                </a:xfrm>
                <a:prstGeom prst="rect">
                  <a:avLst/>
                </a:prstGeom>
              </p:spPr>
            </p:pic>
            <p:pic>
              <p:nvPicPr>
                <p:cNvPr id="87" name="Picture 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1256" y="2831687"/>
                  <a:ext cx="207752" cy="216530"/>
                </a:xfrm>
                <a:prstGeom prst="rect">
                  <a:avLst/>
                </a:prstGeom>
              </p:spPr>
            </p:pic>
            <p:pic>
              <p:nvPicPr>
                <p:cNvPr id="88" name="Picture 8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9793" y="1851827"/>
                  <a:ext cx="207752" cy="216530"/>
                </a:xfrm>
                <a:prstGeom prst="rect">
                  <a:avLst/>
                </a:prstGeom>
              </p:spPr>
            </p:pic>
            <p:pic>
              <p:nvPicPr>
                <p:cNvPr id="89" name="Picture 8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4675" y="4936539"/>
                  <a:ext cx="207752" cy="216530"/>
                </a:xfrm>
                <a:prstGeom prst="rect">
                  <a:avLst/>
                </a:prstGeom>
              </p:spPr>
            </p:pic>
            <p:pic>
              <p:nvPicPr>
                <p:cNvPr id="90" name="Picture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0320" y="4093982"/>
                  <a:ext cx="207752" cy="216530"/>
                </a:xfrm>
                <a:prstGeom prst="rect">
                  <a:avLst/>
                </a:prstGeom>
              </p:spPr>
            </p:pic>
            <p:pic>
              <p:nvPicPr>
                <p:cNvPr id="91" name="Picture 9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9634" y="4650010"/>
                  <a:ext cx="207752" cy="216530"/>
                </a:xfrm>
                <a:prstGeom prst="rect">
                  <a:avLst/>
                </a:prstGeom>
              </p:spPr>
            </p:pic>
          </p:gr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1640" y="1684596"/>
                <a:ext cx="1765684" cy="1765684"/>
              </a:xfrm>
              <a:prstGeom prst="rect">
                <a:avLst/>
              </a:prstGeom>
            </p:spPr>
          </p:pic>
          <p:cxnSp>
            <p:nvCxnSpPr>
              <p:cNvPr id="20" name="Straight Connector 19"/>
              <p:cNvCxnSpPr>
                <a:stCxn id="31" idx="0"/>
              </p:cNvCxnSpPr>
              <p:nvPr/>
            </p:nvCxnSpPr>
            <p:spPr>
              <a:xfrm flipH="1" flipV="1">
                <a:off x="2411761" y="1788812"/>
                <a:ext cx="1554971" cy="752488"/>
              </a:xfrm>
              <a:prstGeom prst="line">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411760" y="2639065"/>
                <a:ext cx="1590786" cy="603878"/>
              </a:xfrm>
              <a:prstGeom prst="line">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grpSp>
        <p:pic>
          <p:nvPicPr>
            <p:cNvPr id="190"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3808" y="4202276"/>
              <a:ext cx="3326770" cy="219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 name="Rectangle 190"/>
            <p:cNvSpPr/>
            <p:nvPr/>
          </p:nvSpPr>
          <p:spPr>
            <a:xfrm>
              <a:off x="6300192" y="4149386"/>
              <a:ext cx="2664296" cy="830997"/>
            </a:xfrm>
            <a:prstGeom prst="rect">
              <a:avLst/>
            </a:prstGeom>
          </p:spPr>
          <p:txBody>
            <a:bodyPr wrap="square">
              <a:spAutoFit/>
            </a:bodyPr>
            <a:lstStyle/>
            <a:p>
              <a:r>
                <a:rPr lang="en-US" sz="1200" dirty="0" smtClean="0">
                  <a:solidFill>
                    <a:srgbClr val="FF3399"/>
                  </a:solidFill>
                </a:rPr>
                <a:t>Vaccaro et al., Argentina’s Efforts to Recover and Down-blend Irradiated HEU from Mo-99 Production Targets. RERTR 2016</a:t>
              </a:r>
              <a:endParaRPr lang="en-US" sz="1200" dirty="0">
                <a:solidFill>
                  <a:srgbClr val="FF3399"/>
                </a:solidFill>
              </a:endParaRPr>
            </a:p>
          </p:txBody>
        </p:sp>
      </p:grpSp>
    </p:spTree>
    <p:extLst>
      <p:ext uri="{BB962C8B-B14F-4D97-AF65-F5344CB8AC3E}">
        <p14:creationId xmlns:p14="http://schemas.microsoft.com/office/powerpoint/2010/main" val="373430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3441138" y="838200"/>
            <a:ext cx="2031390" cy="369332"/>
          </a:xfrm>
          <a:prstGeom prst="rect">
            <a:avLst/>
          </a:prstGeom>
          <a:solidFill>
            <a:schemeClr val="accent4">
              <a:lumMod val="40000"/>
              <a:lumOff val="60000"/>
            </a:schemeClr>
          </a:solidFill>
        </p:spPr>
        <p:txBody>
          <a:bodyPr wrap="none" rtlCol="0">
            <a:spAutoFit/>
          </a:bodyPr>
          <a:lstStyle/>
          <a:p>
            <a:r>
              <a:rPr lang="en-US" dirty="0" smtClean="0">
                <a:latin typeface="Arial" pitchFamily="34" charset="0"/>
                <a:cs typeface="Arial" pitchFamily="34" charset="0"/>
              </a:rPr>
              <a:t>Target Fabrication</a:t>
            </a:r>
            <a:endParaRPr lang="en-US" dirty="0">
              <a:latin typeface="Arial" pitchFamily="34" charset="0"/>
              <a:cs typeface="Arial" pitchFamily="34" charset="0"/>
            </a:endParaRPr>
          </a:p>
        </p:txBody>
      </p:sp>
      <p:grpSp>
        <p:nvGrpSpPr>
          <p:cNvPr id="53" name="Group 52"/>
          <p:cNvGrpSpPr/>
          <p:nvPr/>
        </p:nvGrpSpPr>
        <p:grpSpPr>
          <a:xfrm>
            <a:off x="3850236" y="1207532"/>
            <a:ext cx="1210588" cy="1002268"/>
            <a:chOff x="3850236" y="1207532"/>
            <a:chExt cx="1210588" cy="1002268"/>
          </a:xfrm>
        </p:grpSpPr>
        <p:sp>
          <p:nvSpPr>
            <p:cNvPr id="5" name="TextBox 4"/>
            <p:cNvSpPr txBox="1"/>
            <p:nvPr/>
          </p:nvSpPr>
          <p:spPr>
            <a:xfrm>
              <a:off x="3850236" y="1840468"/>
              <a:ext cx="1210588" cy="369332"/>
            </a:xfrm>
            <a:prstGeom prst="rect">
              <a:avLst/>
            </a:prstGeom>
            <a:solidFill>
              <a:schemeClr val="accent4">
                <a:lumMod val="40000"/>
                <a:lumOff val="60000"/>
              </a:schemeClr>
            </a:solidFill>
          </p:spPr>
          <p:txBody>
            <a:bodyPr wrap="none" rtlCol="0">
              <a:spAutoFit/>
            </a:bodyPr>
            <a:lstStyle/>
            <a:p>
              <a:r>
                <a:rPr lang="en-US" dirty="0" smtClean="0">
                  <a:latin typeface="Arial" pitchFamily="34" charset="0"/>
                  <a:cs typeface="Arial" pitchFamily="34" charset="0"/>
                </a:rPr>
                <a:t>Irradiation</a:t>
              </a:r>
              <a:endParaRPr lang="en-US" dirty="0">
                <a:latin typeface="Arial" pitchFamily="34" charset="0"/>
                <a:cs typeface="Arial" pitchFamily="34" charset="0"/>
              </a:endParaRPr>
            </a:p>
          </p:txBody>
        </p:sp>
        <p:cxnSp>
          <p:nvCxnSpPr>
            <p:cNvPr id="14" name="Straight Arrow Connector 13"/>
            <p:cNvCxnSpPr>
              <a:stCxn id="4" idx="2"/>
              <a:endCxn id="5" idx="0"/>
            </p:cNvCxnSpPr>
            <p:nvPr/>
          </p:nvCxnSpPr>
          <p:spPr>
            <a:xfrm flipH="1">
              <a:off x="4455530" y="1207532"/>
              <a:ext cx="1303" cy="6329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47162" y="692696"/>
            <a:ext cx="2048574" cy="584775"/>
          </a:xfrm>
          <a:prstGeom prst="rect">
            <a:avLst/>
          </a:prstGeom>
          <a:noFill/>
        </p:spPr>
        <p:txBody>
          <a:bodyPr wrap="none" rtlCol="0">
            <a:spAutoFit/>
          </a:bodyPr>
          <a:lstStyle/>
          <a:p>
            <a:r>
              <a:rPr lang="en-AU" sz="1600" b="1" dirty="0" smtClean="0">
                <a:solidFill>
                  <a:srgbClr val="FF0000"/>
                </a:solidFill>
              </a:rPr>
              <a:t>Improve process from</a:t>
            </a:r>
          </a:p>
          <a:p>
            <a:r>
              <a:rPr lang="en-AU" sz="1600" b="1" dirty="0" smtClean="0">
                <a:solidFill>
                  <a:srgbClr val="FF0000"/>
                </a:solidFill>
              </a:rPr>
              <a:t>the head-end?</a:t>
            </a:r>
            <a:endParaRPr lang="en-US" sz="1600" b="1" dirty="0">
              <a:solidFill>
                <a:srgbClr val="FF0000"/>
              </a:solidFill>
            </a:endParaRPr>
          </a:p>
        </p:txBody>
      </p:sp>
      <p:sp>
        <p:nvSpPr>
          <p:cNvPr id="27" name="TextBox 26"/>
          <p:cNvSpPr txBox="1"/>
          <p:nvPr/>
        </p:nvSpPr>
        <p:spPr>
          <a:xfrm>
            <a:off x="65479" y="4693863"/>
            <a:ext cx="1426865" cy="584775"/>
          </a:xfrm>
          <a:prstGeom prst="rect">
            <a:avLst/>
          </a:prstGeom>
          <a:noFill/>
        </p:spPr>
        <p:txBody>
          <a:bodyPr wrap="none" rtlCol="0">
            <a:spAutoFit/>
          </a:bodyPr>
          <a:lstStyle/>
          <a:p>
            <a:r>
              <a:rPr lang="en-AU" sz="1600" b="1" dirty="0" smtClean="0">
                <a:solidFill>
                  <a:srgbClr val="FF0000"/>
                </a:solidFill>
              </a:rPr>
              <a:t>Improve</a:t>
            </a:r>
          </a:p>
          <a:p>
            <a:r>
              <a:rPr lang="en-AU" sz="1600" b="1" dirty="0" smtClean="0">
                <a:solidFill>
                  <a:srgbClr val="FF0000"/>
                </a:solidFill>
              </a:rPr>
              <a:t>recovery step?</a:t>
            </a:r>
            <a:endParaRPr lang="en-US" sz="1600" b="1" dirty="0">
              <a:solidFill>
                <a:srgbClr val="FF0000"/>
              </a:solidFill>
            </a:endParaRPr>
          </a:p>
        </p:txBody>
      </p:sp>
      <p:sp>
        <p:nvSpPr>
          <p:cNvPr id="28" name="TextBox 27"/>
          <p:cNvSpPr txBox="1"/>
          <p:nvPr/>
        </p:nvSpPr>
        <p:spPr>
          <a:xfrm>
            <a:off x="1279796" y="107921"/>
            <a:ext cx="6172524" cy="584775"/>
          </a:xfrm>
          <a:prstGeom prst="rect">
            <a:avLst/>
          </a:prstGeom>
          <a:noFill/>
        </p:spPr>
        <p:txBody>
          <a:bodyPr wrap="none" rtlCol="0">
            <a:spAutoFit/>
          </a:bodyPr>
          <a:lstStyle/>
          <a:p>
            <a:r>
              <a:rPr lang="en-US" sz="3200" b="1" dirty="0" smtClean="0">
                <a:solidFill>
                  <a:schemeClr val="accent4">
                    <a:lumMod val="50000"/>
                  </a:schemeClr>
                </a:solidFill>
              </a:rPr>
              <a:t>Traditional versus New Approaches</a:t>
            </a:r>
            <a:endParaRPr lang="en-US" sz="3200" b="1" dirty="0">
              <a:solidFill>
                <a:schemeClr val="accent4">
                  <a:lumMod val="50000"/>
                </a:schemeClr>
              </a:solidFill>
            </a:endParaRPr>
          </a:p>
        </p:txBody>
      </p:sp>
      <p:sp>
        <p:nvSpPr>
          <p:cNvPr id="43" name="TextBox 42"/>
          <p:cNvSpPr txBox="1"/>
          <p:nvPr/>
        </p:nvSpPr>
        <p:spPr>
          <a:xfrm>
            <a:off x="115630" y="2150103"/>
            <a:ext cx="2274513" cy="307777"/>
          </a:xfrm>
          <a:prstGeom prst="rect">
            <a:avLst/>
          </a:prstGeom>
          <a:noFill/>
        </p:spPr>
        <p:txBody>
          <a:bodyPr wrap="square" rtlCol="0">
            <a:spAutoFit/>
          </a:bodyPr>
          <a:lstStyle/>
          <a:p>
            <a:r>
              <a:rPr lang="es-ES" sz="1400" dirty="0" err="1" smtClean="0">
                <a:latin typeface="Arial" panose="020B0604020202020204" pitchFamily="34" charset="0"/>
                <a:cs typeface="Arial" panose="020B0604020202020204" pitchFamily="34" charset="0"/>
              </a:rPr>
              <a:t>UAl</a:t>
            </a:r>
            <a:r>
              <a:rPr lang="es-ES" sz="1400" baseline="-25000" dirty="0" err="1" smtClean="0">
                <a:latin typeface="Arial" panose="020B0604020202020204" pitchFamily="34" charset="0"/>
                <a:cs typeface="Arial" panose="020B0604020202020204" pitchFamily="34" charset="0"/>
              </a:rPr>
              <a:t>x</a:t>
            </a:r>
            <a:r>
              <a:rPr lang="es-ES" sz="1400" dirty="0" smtClean="0">
                <a:latin typeface="Arial" panose="020B0604020202020204" pitchFamily="34" charset="0"/>
                <a:cs typeface="Arial" panose="020B0604020202020204" pitchFamily="34" charset="0"/>
              </a:rPr>
              <a:t> </a:t>
            </a:r>
            <a:r>
              <a:rPr lang="es-ES" sz="1400" dirty="0" err="1" smtClean="0">
                <a:latin typeface="Arial" panose="020B0604020202020204" pitchFamily="34" charset="0"/>
                <a:cs typeface="Arial" panose="020B0604020202020204" pitchFamily="34" charset="0"/>
              </a:rPr>
              <a:t>dispersion</a:t>
            </a:r>
            <a:r>
              <a:rPr lang="es-ES" sz="1400" dirty="0">
                <a:latin typeface="Arial" panose="020B0604020202020204" pitchFamily="34" charset="0"/>
                <a:cs typeface="Arial" panose="020B0604020202020204" pitchFamily="34" charset="0"/>
              </a:rPr>
              <a:t> </a:t>
            </a:r>
            <a:r>
              <a:rPr lang="es-ES" sz="1400" dirty="0" smtClean="0">
                <a:latin typeface="Arial" panose="020B0604020202020204" pitchFamily="34" charset="0"/>
                <a:cs typeface="Arial" panose="020B0604020202020204" pitchFamily="34" charset="0"/>
              </a:rPr>
              <a:t>Target</a:t>
            </a:r>
            <a:endParaRPr lang="en-US" sz="1400" dirty="0">
              <a:latin typeface="Arial" panose="020B0604020202020204" pitchFamily="34" charset="0"/>
              <a:cs typeface="Arial" panose="020B0604020202020204" pitchFamily="34" charset="0"/>
            </a:endParaRPr>
          </a:p>
        </p:txBody>
      </p:sp>
      <p:grpSp>
        <p:nvGrpSpPr>
          <p:cNvPr id="3" name="Group 2"/>
          <p:cNvGrpSpPr/>
          <p:nvPr/>
        </p:nvGrpSpPr>
        <p:grpSpPr>
          <a:xfrm>
            <a:off x="4455530" y="699700"/>
            <a:ext cx="4570187" cy="2985517"/>
            <a:chOff x="4455530" y="699700"/>
            <a:chExt cx="4570187" cy="2985517"/>
          </a:xfrm>
        </p:grpSpPr>
        <p:sp>
          <p:nvSpPr>
            <p:cNvPr id="30" name="TextBox 29"/>
            <p:cNvSpPr txBox="1"/>
            <p:nvPr/>
          </p:nvSpPr>
          <p:spPr>
            <a:xfrm>
              <a:off x="6181620" y="2761887"/>
              <a:ext cx="1390124" cy="923330"/>
            </a:xfrm>
            <a:prstGeom prst="rect">
              <a:avLst/>
            </a:prstGeom>
            <a:solidFill>
              <a:schemeClr val="accent4">
                <a:lumMod val="40000"/>
                <a:lumOff val="60000"/>
              </a:schemeClr>
            </a:solidFill>
          </p:spPr>
          <p:txBody>
            <a:bodyPr wrap="none" rtlCol="0">
              <a:spAutoFit/>
            </a:bodyPr>
            <a:lstStyle/>
            <a:p>
              <a:pPr algn="ctr"/>
              <a:r>
                <a:rPr lang="en-US" dirty="0" smtClean="0">
                  <a:latin typeface="Arial" pitchFamily="34" charset="0"/>
                  <a:cs typeface="Arial" pitchFamily="34" charset="0"/>
                </a:rPr>
                <a:t>Sublimation</a:t>
              </a:r>
            </a:p>
            <a:p>
              <a:pPr algn="ctr"/>
              <a:r>
                <a:rPr lang="es-ES" dirty="0" err="1" smtClean="0">
                  <a:latin typeface="Arial" pitchFamily="34" charset="0"/>
                  <a:cs typeface="Arial" pitchFamily="34" charset="0"/>
                </a:rPr>
                <a:t>or</a:t>
              </a:r>
              <a:endParaRPr lang="es-ES" dirty="0" smtClean="0">
                <a:latin typeface="Arial" pitchFamily="34" charset="0"/>
                <a:cs typeface="Arial" pitchFamily="34" charset="0"/>
              </a:endParaRPr>
            </a:p>
            <a:p>
              <a:pPr algn="ctr"/>
              <a:r>
                <a:rPr lang="es-ES" dirty="0" err="1" smtClean="0">
                  <a:latin typeface="Arial" pitchFamily="34" charset="0"/>
                  <a:cs typeface="Arial" pitchFamily="34" charset="0"/>
                </a:rPr>
                <a:t>Leaching</a:t>
              </a:r>
              <a:endParaRPr lang="en-US" dirty="0" smtClean="0">
                <a:latin typeface="Arial" pitchFamily="34" charset="0"/>
                <a:cs typeface="Arial" pitchFamily="34" charset="0"/>
              </a:endParaRPr>
            </a:p>
          </p:txBody>
        </p:sp>
        <p:cxnSp>
          <p:nvCxnSpPr>
            <p:cNvPr id="31" name="Straight Arrow Connector 30"/>
            <p:cNvCxnSpPr>
              <a:stCxn id="5" idx="2"/>
              <a:endCxn id="30" idx="0"/>
            </p:cNvCxnSpPr>
            <p:nvPr/>
          </p:nvCxnSpPr>
          <p:spPr>
            <a:xfrm>
              <a:off x="4455530" y="2209800"/>
              <a:ext cx="2421152" cy="5520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34020" y="1442947"/>
              <a:ext cx="1209780" cy="1114085"/>
            </a:xfrm>
            <a:prstGeom prst="rect">
              <a:avLst/>
            </a:prstGeom>
          </p:spPr>
        </p:pic>
        <p:sp>
          <p:nvSpPr>
            <p:cNvPr id="44" name="TextBox 43"/>
            <p:cNvSpPr txBox="1"/>
            <p:nvPr/>
          </p:nvSpPr>
          <p:spPr>
            <a:xfrm>
              <a:off x="6402030" y="699700"/>
              <a:ext cx="397866" cy="646331"/>
            </a:xfrm>
            <a:prstGeom prst="rect">
              <a:avLst/>
            </a:prstGeom>
            <a:noFill/>
          </p:spPr>
          <p:txBody>
            <a:bodyPr wrap="none" rtlCol="0">
              <a:spAutoFit/>
            </a:bodyPr>
            <a:lstStyle/>
            <a:p>
              <a:r>
                <a:rPr lang="es-ES" sz="3600" dirty="0" smtClean="0">
                  <a:solidFill>
                    <a:srgbClr val="FF0000"/>
                  </a:solidFill>
                </a:rPr>
                <a:t>?</a:t>
              </a:r>
              <a:endParaRPr lang="en-US" sz="3600" dirty="0">
                <a:solidFill>
                  <a:srgbClr val="FF0000"/>
                </a:solidFill>
              </a:endParaRPr>
            </a:p>
          </p:txBody>
        </p:sp>
        <p:pic>
          <p:nvPicPr>
            <p:cNvPr id="38" name="Picture 4"/>
            <p:cNvPicPr>
              <a:picLocks noChangeAspect="1" noChangeArrowheads="1"/>
            </p:cNvPicPr>
            <p:nvPr/>
          </p:nvPicPr>
          <p:blipFill>
            <a:blip r:embed="rId6" cstate="print"/>
            <a:srcRect/>
            <a:stretch>
              <a:fillRect/>
            </a:stretch>
          </p:blipFill>
          <p:spPr bwMode="auto">
            <a:xfrm>
              <a:off x="7635435" y="1416474"/>
              <a:ext cx="1390282" cy="1685426"/>
            </a:xfrm>
            <a:prstGeom prst="rect">
              <a:avLst/>
            </a:prstGeom>
            <a:noFill/>
            <a:ln w="9525">
              <a:noFill/>
              <a:miter lim="800000"/>
              <a:headEnd/>
              <a:tailEnd/>
            </a:ln>
          </p:spPr>
        </p:pic>
      </p:grpSp>
      <p:grpSp>
        <p:nvGrpSpPr>
          <p:cNvPr id="24" name="Group 23"/>
          <p:cNvGrpSpPr/>
          <p:nvPr/>
        </p:nvGrpSpPr>
        <p:grpSpPr>
          <a:xfrm>
            <a:off x="406501" y="1207532"/>
            <a:ext cx="4948505" cy="3761691"/>
            <a:chOff x="406501" y="1207532"/>
            <a:chExt cx="4948505" cy="3761691"/>
          </a:xfrm>
        </p:grpSpPr>
        <p:cxnSp>
          <p:nvCxnSpPr>
            <p:cNvPr id="42" name="Straight Arrow Connector 41"/>
            <p:cNvCxnSpPr/>
            <p:nvPr/>
          </p:nvCxnSpPr>
          <p:spPr>
            <a:xfrm>
              <a:off x="3548414" y="3977333"/>
              <a:ext cx="934412" cy="606335"/>
            </a:xfrm>
            <a:prstGeom prst="straightConnector1">
              <a:avLst/>
            </a:prstGeom>
            <a:ln w="38100">
              <a:prstDash val="sysDash"/>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10004" y="4599891"/>
              <a:ext cx="1645002" cy="369332"/>
            </a:xfrm>
            <a:prstGeom prst="rect">
              <a:avLst/>
            </a:prstGeom>
            <a:solidFill>
              <a:schemeClr val="accent4">
                <a:lumMod val="40000"/>
                <a:lumOff val="60000"/>
                <a:alpha val="25000"/>
              </a:schemeClr>
            </a:solidFill>
          </p:spPr>
          <p:txBody>
            <a:bodyPr wrap="none" rtlCol="0">
              <a:spAutoFit/>
            </a:bodyPr>
            <a:lstStyle/>
            <a:p>
              <a:pPr algn="ctr"/>
              <a:r>
                <a:rPr lang="en-US" dirty="0" smtClean="0">
                  <a:latin typeface="Arial" pitchFamily="34" charset="0"/>
                  <a:cs typeface="Arial" pitchFamily="34" charset="0"/>
                </a:rPr>
                <a:t>Recovery </a:t>
              </a:r>
              <a:r>
                <a:rPr lang="en-US" baseline="30000" dirty="0" smtClean="0">
                  <a:latin typeface="Arial" pitchFamily="34" charset="0"/>
                  <a:cs typeface="Arial" pitchFamily="34" charset="0"/>
                </a:rPr>
                <a:t>235</a:t>
              </a:r>
              <a:r>
                <a:rPr lang="en-US" dirty="0" smtClean="0">
                  <a:latin typeface="Arial" pitchFamily="34" charset="0"/>
                  <a:cs typeface="Arial" pitchFamily="34" charset="0"/>
                </a:rPr>
                <a:t>U</a:t>
              </a:r>
            </a:p>
          </p:txBody>
        </p:sp>
        <p:cxnSp>
          <p:nvCxnSpPr>
            <p:cNvPr id="46" name="Straight Arrow Connector 45"/>
            <p:cNvCxnSpPr/>
            <p:nvPr/>
          </p:nvCxnSpPr>
          <p:spPr>
            <a:xfrm flipH="1">
              <a:off x="406501" y="3962400"/>
              <a:ext cx="1035790" cy="621268"/>
            </a:xfrm>
            <a:prstGeom prst="straightConnector1">
              <a:avLst/>
            </a:prstGeom>
            <a:ln w="381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5190016" y="1207532"/>
              <a:ext cx="0" cy="3392359"/>
            </a:xfrm>
            <a:prstGeom prst="straightConnector1">
              <a:avLst/>
            </a:prstGeom>
            <a:ln w="38100">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11913" y="1268760"/>
            <a:ext cx="1760045" cy="854924"/>
            <a:chOff x="211913" y="1521801"/>
            <a:chExt cx="1760045" cy="854924"/>
          </a:xfrm>
        </p:grpSpPr>
        <p:pic>
          <p:nvPicPr>
            <p:cNvPr id="33" name="Picture 1"/>
            <p:cNvPicPr>
              <a:picLocks noChangeAspect="1" noChangeArrowheads="1"/>
            </p:cNvPicPr>
            <p:nvPr/>
          </p:nvPicPr>
          <p:blipFill>
            <a:blip r:embed="rId7" cstate="print"/>
            <a:srcRect/>
            <a:stretch>
              <a:fillRect/>
            </a:stretch>
          </p:blipFill>
          <p:spPr bwMode="auto">
            <a:xfrm>
              <a:off x="211913" y="1521801"/>
              <a:ext cx="1760045" cy="854924"/>
            </a:xfrm>
            <a:prstGeom prst="rect">
              <a:avLst/>
            </a:prstGeom>
            <a:noFill/>
            <a:ln w="9525">
              <a:noFill/>
              <a:miter lim="800000"/>
              <a:headEnd/>
              <a:tailEnd/>
            </a:ln>
          </p:spPr>
        </p:pic>
        <p:sp>
          <p:nvSpPr>
            <p:cNvPr id="50" name="TextBox 49"/>
            <p:cNvSpPr txBox="1"/>
            <p:nvPr/>
          </p:nvSpPr>
          <p:spPr>
            <a:xfrm rot="1702356">
              <a:off x="298274" y="1933113"/>
              <a:ext cx="845103" cy="338554"/>
            </a:xfrm>
            <a:prstGeom prst="rect">
              <a:avLst/>
            </a:prstGeom>
            <a:noFill/>
          </p:spPr>
          <p:txBody>
            <a:bodyPr wrap="none" rtlCol="0">
              <a:spAutoFit/>
            </a:bodyPr>
            <a:lstStyle/>
            <a:p>
              <a:r>
                <a:rPr lang="es-ES" sz="1600" b="1" dirty="0" smtClean="0">
                  <a:solidFill>
                    <a:srgbClr val="FFFF00"/>
                  </a:solidFill>
                </a:rPr>
                <a:t>13.0 cm</a:t>
              </a:r>
              <a:endParaRPr lang="en-US" sz="1600" b="1" dirty="0">
                <a:solidFill>
                  <a:srgbClr val="FFFF00"/>
                </a:solidFill>
              </a:endParaRPr>
            </a:p>
          </p:txBody>
        </p:sp>
        <p:sp>
          <p:nvSpPr>
            <p:cNvPr id="51" name="TextBox 50"/>
            <p:cNvSpPr txBox="1"/>
            <p:nvPr/>
          </p:nvSpPr>
          <p:spPr>
            <a:xfrm rot="19926335">
              <a:off x="1134970" y="1923100"/>
              <a:ext cx="740908" cy="338554"/>
            </a:xfrm>
            <a:prstGeom prst="rect">
              <a:avLst/>
            </a:prstGeom>
            <a:noFill/>
          </p:spPr>
          <p:txBody>
            <a:bodyPr wrap="none" rtlCol="0">
              <a:spAutoFit/>
            </a:bodyPr>
            <a:lstStyle/>
            <a:p>
              <a:r>
                <a:rPr lang="es-ES" sz="1600" b="1" dirty="0" smtClean="0">
                  <a:solidFill>
                    <a:srgbClr val="FFFF00"/>
                  </a:solidFill>
                </a:rPr>
                <a:t>3.5 cm</a:t>
              </a:r>
              <a:endParaRPr lang="en-US" sz="1600" b="1" dirty="0">
                <a:solidFill>
                  <a:srgbClr val="FFFF00"/>
                </a:solidFill>
              </a:endParaRPr>
            </a:p>
          </p:txBody>
        </p:sp>
      </p:grpSp>
      <p:grpSp>
        <p:nvGrpSpPr>
          <p:cNvPr id="57" name="Group 56"/>
          <p:cNvGrpSpPr/>
          <p:nvPr/>
        </p:nvGrpSpPr>
        <p:grpSpPr>
          <a:xfrm>
            <a:off x="141228" y="2209800"/>
            <a:ext cx="5139010" cy="4465740"/>
            <a:chOff x="141228" y="2209800"/>
            <a:chExt cx="5139010" cy="4465740"/>
          </a:xfrm>
        </p:grpSpPr>
        <p:sp>
          <p:nvSpPr>
            <p:cNvPr id="6" name="TextBox 5"/>
            <p:cNvSpPr txBox="1"/>
            <p:nvPr/>
          </p:nvSpPr>
          <p:spPr>
            <a:xfrm>
              <a:off x="1845037" y="2761887"/>
              <a:ext cx="1313180" cy="369332"/>
            </a:xfrm>
            <a:prstGeom prst="rect">
              <a:avLst/>
            </a:prstGeom>
            <a:solidFill>
              <a:schemeClr val="accent4">
                <a:lumMod val="40000"/>
                <a:lumOff val="60000"/>
              </a:schemeClr>
            </a:solidFill>
          </p:spPr>
          <p:txBody>
            <a:bodyPr wrap="none" rtlCol="0">
              <a:spAutoFit/>
            </a:bodyPr>
            <a:lstStyle/>
            <a:p>
              <a:pPr algn="ctr"/>
              <a:r>
                <a:rPr lang="en-US" dirty="0" smtClean="0">
                  <a:latin typeface="Arial" pitchFamily="34" charset="0"/>
                  <a:cs typeface="Arial" pitchFamily="34" charset="0"/>
                </a:rPr>
                <a:t>Dissolution</a:t>
              </a:r>
            </a:p>
          </p:txBody>
        </p:sp>
        <p:sp>
          <p:nvSpPr>
            <p:cNvPr id="7" name="TextBox 6"/>
            <p:cNvSpPr txBox="1"/>
            <p:nvPr/>
          </p:nvSpPr>
          <p:spPr>
            <a:xfrm>
              <a:off x="1702374" y="4583668"/>
              <a:ext cx="1598515" cy="369332"/>
            </a:xfrm>
            <a:prstGeom prst="rect">
              <a:avLst/>
            </a:prstGeom>
            <a:solidFill>
              <a:schemeClr val="accent4">
                <a:lumMod val="40000"/>
                <a:lumOff val="60000"/>
              </a:schemeClr>
            </a:solidFill>
          </p:spPr>
          <p:txBody>
            <a:bodyPr wrap="none" rtlCol="0">
              <a:spAutoFit/>
            </a:bodyPr>
            <a:lstStyle/>
            <a:p>
              <a:pPr algn="ctr"/>
              <a:r>
                <a:rPr lang="en-US" dirty="0" smtClean="0">
                  <a:latin typeface="Arial" pitchFamily="34" charset="0"/>
                  <a:cs typeface="Arial" pitchFamily="34" charset="0"/>
                </a:rPr>
                <a:t>Recover </a:t>
              </a:r>
              <a:r>
                <a:rPr lang="en-US" baseline="30000" dirty="0" smtClean="0">
                  <a:latin typeface="Arial" pitchFamily="34" charset="0"/>
                  <a:cs typeface="Arial" pitchFamily="34" charset="0"/>
                </a:rPr>
                <a:t>99</a:t>
              </a:r>
              <a:r>
                <a:rPr lang="en-US" dirty="0" smtClean="0">
                  <a:latin typeface="Arial" pitchFamily="34" charset="0"/>
                  <a:cs typeface="Arial" pitchFamily="34" charset="0"/>
                </a:rPr>
                <a:t>Mo</a:t>
              </a:r>
            </a:p>
          </p:txBody>
        </p:sp>
        <p:sp>
          <p:nvSpPr>
            <p:cNvPr id="9" name="TextBox 8"/>
            <p:cNvSpPr txBox="1"/>
            <p:nvPr/>
          </p:nvSpPr>
          <p:spPr>
            <a:xfrm>
              <a:off x="1718154" y="5486400"/>
              <a:ext cx="1569660" cy="369332"/>
            </a:xfrm>
            <a:prstGeom prst="rect">
              <a:avLst/>
            </a:prstGeom>
            <a:solidFill>
              <a:schemeClr val="accent2">
                <a:lumMod val="60000"/>
                <a:lumOff val="40000"/>
              </a:schemeClr>
            </a:solidFill>
          </p:spPr>
          <p:txBody>
            <a:bodyPr wrap="none" rtlCol="0">
              <a:spAutoFit/>
            </a:bodyPr>
            <a:lstStyle/>
            <a:p>
              <a:pPr algn="ctr"/>
              <a:r>
                <a:rPr lang="en-US" dirty="0" smtClean="0">
                  <a:latin typeface="Arial" pitchFamily="34" charset="0"/>
                  <a:cs typeface="Arial" pitchFamily="34" charset="0"/>
                </a:rPr>
                <a:t>Adsorption/IX</a:t>
              </a:r>
            </a:p>
          </p:txBody>
        </p:sp>
        <p:sp>
          <p:nvSpPr>
            <p:cNvPr id="10" name="TextBox 9"/>
            <p:cNvSpPr txBox="1"/>
            <p:nvPr/>
          </p:nvSpPr>
          <p:spPr>
            <a:xfrm>
              <a:off x="1125537" y="3593068"/>
              <a:ext cx="633507" cy="369332"/>
            </a:xfrm>
            <a:prstGeom prst="rect">
              <a:avLst/>
            </a:prstGeom>
            <a:solidFill>
              <a:srgbClr val="FFFF00"/>
            </a:solidFill>
          </p:spPr>
          <p:txBody>
            <a:bodyPr wrap="none" rtlCol="0">
              <a:spAutoFit/>
            </a:bodyPr>
            <a:lstStyle/>
            <a:p>
              <a:pPr algn="ctr"/>
              <a:r>
                <a:rPr lang="en-US" dirty="0" smtClean="0">
                  <a:latin typeface="Arial" pitchFamily="34" charset="0"/>
                  <a:cs typeface="Arial" pitchFamily="34" charset="0"/>
                </a:rPr>
                <a:t>Acid</a:t>
              </a:r>
            </a:p>
          </p:txBody>
        </p:sp>
        <p:sp>
          <p:nvSpPr>
            <p:cNvPr id="11" name="TextBox 10"/>
            <p:cNvSpPr txBox="1"/>
            <p:nvPr/>
          </p:nvSpPr>
          <p:spPr>
            <a:xfrm>
              <a:off x="3041130" y="3593068"/>
              <a:ext cx="992580" cy="369332"/>
            </a:xfrm>
            <a:prstGeom prst="rect">
              <a:avLst/>
            </a:prstGeom>
            <a:solidFill>
              <a:srgbClr val="FFFF00"/>
            </a:solidFill>
          </p:spPr>
          <p:txBody>
            <a:bodyPr wrap="none" rtlCol="0">
              <a:spAutoFit/>
            </a:bodyPr>
            <a:lstStyle/>
            <a:p>
              <a:pPr algn="ctr"/>
              <a:r>
                <a:rPr lang="es-ES" dirty="0" err="1" smtClean="0">
                  <a:latin typeface="Arial" pitchFamily="34" charset="0"/>
                  <a:cs typeface="Arial" pitchFamily="34" charset="0"/>
                </a:rPr>
                <a:t>Alkaline</a:t>
              </a:r>
              <a:endParaRPr lang="en-US" dirty="0" smtClean="0">
                <a:latin typeface="Arial" pitchFamily="34" charset="0"/>
                <a:cs typeface="Arial" pitchFamily="34" charset="0"/>
              </a:endParaRPr>
            </a:p>
          </p:txBody>
        </p:sp>
        <p:cxnSp>
          <p:nvCxnSpPr>
            <p:cNvPr id="17" name="Straight Arrow Connector 16"/>
            <p:cNvCxnSpPr>
              <a:stCxn id="5" idx="2"/>
              <a:endCxn id="6" idx="0"/>
            </p:cNvCxnSpPr>
            <p:nvPr/>
          </p:nvCxnSpPr>
          <p:spPr>
            <a:xfrm flipH="1">
              <a:off x="2501627" y="2209800"/>
              <a:ext cx="1953903" cy="5520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2"/>
              <a:endCxn id="10" idx="0"/>
            </p:cNvCxnSpPr>
            <p:nvPr/>
          </p:nvCxnSpPr>
          <p:spPr>
            <a:xfrm flipH="1">
              <a:off x="1442291" y="3131219"/>
              <a:ext cx="1059336" cy="461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2"/>
              <a:endCxn id="11" idx="0"/>
            </p:cNvCxnSpPr>
            <p:nvPr/>
          </p:nvCxnSpPr>
          <p:spPr>
            <a:xfrm>
              <a:off x="2501627" y="3131219"/>
              <a:ext cx="1035793" cy="461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2"/>
              <a:endCxn id="7" idx="0"/>
            </p:cNvCxnSpPr>
            <p:nvPr/>
          </p:nvCxnSpPr>
          <p:spPr>
            <a:xfrm>
              <a:off x="1442291" y="3962400"/>
              <a:ext cx="1059341" cy="62126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2"/>
              <a:endCxn id="7" idx="0"/>
            </p:cNvCxnSpPr>
            <p:nvPr/>
          </p:nvCxnSpPr>
          <p:spPr>
            <a:xfrm flipH="1">
              <a:off x="2501632" y="3962400"/>
              <a:ext cx="1035788" cy="62126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7" idx="2"/>
              <a:endCxn id="9" idx="0"/>
            </p:cNvCxnSpPr>
            <p:nvPr/>
          </p:nvCxnSpPr>
          <p:spPr>
            <a:xfrm>
              <a:off x="2501632" y="4953000"/>
              <a:ext cx="1352" cy="533400"/>
            </a:xfrm>
            <a:prstGeom prst="straightConnector1">
              <a:avLst/>
            </a:prstGeom>
            <a:ln w="381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511064" y="5855732"/>
              <a:ext cx="0" cy="461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966064" y="6306208"/>
              <a:ext cx="1099404" cy="369332"/>
            </a:xfrm>
            <a:prstGeom prst="rect">
              <a:avLst/>
            </a:prstGeom>
            <a:solidFill>
              <a:schemeClr val="accent2">
                <a:lumMod val="60000"/>
                <a:lumOff val="40000"/>
              </a:schemeClr>
            </a:solidFill>
          </p:spPr>
          <p:txBody>
            <a:bodyPr wrap="none" rtlCol="0">
              <a:spAutoFit/>
            </a:bodyPr>
            <a:lstStyle/>
            <a:p>
              <a:pPr algn="ctr"/>
              <a:r>
                <a:rPr lang="es-ES" dirty="0" smtClean="0">
                  <a:solidFill>
                    <a:srgbClr val="FF0000"/>
                  </a:solidFill>
                  <a:latin typeface="Arial" pitchFamily="34" charset="0"/>
                  <a:cs typeface="Arial" pitchFamily="34" charset="0"/>
                </a:rPr>
                <a:t>LLW/ILW</a:t>
              </a:r>
              <a:endParaRPr lang="en-US" dirty="0" smtClean="0">
                <a:solidFill>
                  <a:srgbClr val="FF0000"/>
                </a:solidFill>
                <a:latin typeface="Arial" pitchFamily="34" charset="0"/>
                <a:cs typeface="Arial" pitchFamily="34" charset="0"/>
              </a:endParaRPr>
            </a:p>
          </p:txBody>
        </p:sp>
        <p:sp>
          <p:nvSpPr>
            <p:cNvPr id="55" name="TextBox 54"/>
            <p:cNvSpPr txBox="1"/>
            <p:nvPr/>
          </p:nvSpPr>
          <p:spPr>
            <a:xfrm>
              <a:off x="141228" y="2420888"/>
              <a:ext cx="1454694" cy="830997"/>
            </a:xfrm>
            <a:prstGeom prst="rect">
              <a:avLst/>
            </a:prstGeom>
            <a:noFill/>
          </p:spPr>
          <p:txBody>
            <a:bodyPr wrap="none" rtlCol="0">
              <a:spAutoFit/>
            </a:bodyPr>
            <a:lstStyle/>
            <a:p>
              <a:r>
                <a:rPr lang="es-ES" sz="1200" dirty="0" err="1" smtClean="0">
                  <a:solidFill>
                    <a:schemeClr val="tx1">
                      <a:lumMod val="50000"/>
                      <a:lumOff val="50000"/>
                    </a:schemeClr>
                  </a:solidFill>
                  <a:latin typeface="Arial" panose="020B0604020202020204" pitchFamily="34" charset="0"/>
                  <a:cs typeface="Arial" panose="020B0604020202020204" pitchFamily="34" charset="0"/>
                </a:rPr>
                <a:t>Nordion</a:t>
              </a:r>
              <a:r>
                <a:rPr lang="es-ES" sz="1200" dirty="0" smtClean="0">
                  <a:solidFill>
                    <a:schemeClr val="tx1">
                      <a:lumMod val="50000"/>
                      <a:lumOff val="50000"/>
                    </a:schemeClr>
                  </a:solidFill>
                  <a:latin typeface="Arial" panose="020B0604020202020204" pitchFamily="34" charset="0"/>
                  <a:cs typeface="Arial" panose="020B0604020202020204" pitchFamily="34" charset="0"/>
                </a:rPr>
                <a:t> (</a:t>
              </a:r>
              <a:r>
                <a:rPr lang="es-ES" sz="1200" dirty="0" err="1" smtClean="0">
                  <a:solidFill>
                    <a:schemeClr val="tx1">
                      <a:lumMod val="50000"/>
                      <a:lumOff val="50000"/>
                    </a:schemeClr>
                  </a:solidFill>
                  <a:latin typeface="Arial" panose="020B0604020202020204" pitchFamily="34" charset="0"/>
                  <a:cs typeface="Arial" panose="020B0604020202020204" pitchFamily="34" charset="0"/>
                </a:rPr>
                <a:t>Canada</a:t>
              </a:r>
              <a:r>
                <a:rPr lang="es-ES" sz="1200" dirty="0" smtClean="0">
                  <a:solidFill>
                    <a:schemeClr val="tx1">
                      <a:lumMod val="50000"/>
                      <a:lumOff val="50000"/>
                    </a:schemeClr>
                  </a:solidFill>
                  <a:latin typeface="Arial" panose="020B0604020202020204" pitchFamily="34" charset="0"/>
                  <a:cs typeface="Arial" panose="020B0604020202020204" pitchFamily="34" charset="0"/>
                </a:rPr>
                <a:t>)</a:t>
              </a:r>
            </a:p>
            <a:p>
              <a:r>
                <a:rPr lang="es-ES" sz="1200" dirty="0" smtClean="0">
                  <a:solidFill>
                    <a:schemeClr val="tx1">
                      <a:lumMod val="50000"/>
                      <a:lumOff val="50000"/>
                    </a:schemeClr>
                  </a:solidFill>
                  <a:latin typeface="Arial" panose="020B0604020202020204" pitchFamily="34" charset="0"/>
                  <a:cs typeface="Arial" panose="020B0604020202020204" pitchFamily="34" charset="0"/>
                </a:rPr>
                <a:t>IRE (</a:t>
              </a:r>
              <a:r>
                <a:rPr lang="es-ES" sz="1200" dirty="0" err="1" smtClean="0">
                  <a:solidFill>
                    <a:schemeClr val="tx1">
                      <a:lumMod val="50000"/>
                      <a:lumOff val="50000"/>
                    </a:schemeClr>
                  </a:solidFill>
                  <a:latin typeface="Arial" panose="020B0604020202020204" pitchFamily="34" charset="0"/>
                  <a:cs typeface="Arial" panose="020B0604020202020204" pitchFamily="34" charset="0"/>
                </a:rPr>
                <a:t>Belgica</a:t>
              </a:r>
              <a:r>
                <a:rPr lang="es-ES" sz="1200" dirty="0" smtClean="0">
                  <a:solidFill>
                    <a:schemeClr val="tx1">
                      <a:lumMod val="50000"/>
                      <a:lumOff val="50000"/>
                    </a:schemeClr>
                  </a:solidFill>
                  <a:latin typeface="Arial" panose="020B0604020202020204" pitchFamily="34" charset="0"/>
                  <a:cs typeface="Arial" panose="020B0604020202020204" pitchFamily="34" charset="0"/>
                </a:rPr>
                <a:t>)</a:t>
              </a:r>
            </a:p>
            <a:p>
              <a:r>
                <a:rPr lang="es-ES" sz="1200" dirty="0" smtClean="0">
                  <a:solidFill>
                    <a:schemeClr val="tx1">
                      <a:lumMod val="50000"/>
                      <a:lumOff val="50000"/>
                    </a:schemeClr>
                  </a:solidFill>
                  <a:latin typeface="Arial" panose="020B0604020202020204" pitchFamily="34" charset="0"/>
                  <a:cs typeface="Arial" panose="020B0604020202020204" pitchFamily="34" charset="0"/>
                </a:rPr>
                <a:t>IPPE (</a:t>
              </a:r>
              <a:r>
                <a:rPr lang="es-ES" sz="1200" dirty="0" err="1" smtClean="0">
                  <a:solidFill>
                    <a:schemeClr val="tx1">
                      <a:lumMod val="50000"/>
                      <a:lumOff val="50000"/>
                    </a:schemeClr>
                  </a:solidFill>
                  <a:latin typeface="Arial" panose="020B0604020202020204" pitchFamily="34" charset="0"/>
                  <a:cs typeface="Arial" panose="020B0604020202020204" pitchFamily="34" charset="0"/>
                </a:rPr>
                <a:t>Russia</a:t>
              </a:r>
              <a:r>
                <a:rPr lang="es-ES" sz="1200" dirty="0" smtClean="0">
                  <a:solidFill>
                    <a:schemeClr val="tx1">
                      <a:lumMod val="50000"/>
                      <a:lumOff val="50000"/>
                    </a:schemeClr>
                  </a:solidFill>
                  <a:latin typeface="Arial" panose="020B0604020202020204" pitchFamily="34" charset="0"/>
                  <a:cs typeface="Arial" panose="020B0604020202020204" pitchFamily="34" charset="0"/>
                </a:rPr>
                <a:t>)</a:t>
              </a:r>
            </a:p>
            <a:p>
              <a:r>
                <a:rPr lang="es-ES" sz="1200" dirty="0" smtClean="0">
                  <a:solidFill>
                    <a:schemeClr val="tx1">
                      <a:lumMod val="50000"/>
                      <a:lumOff val="50000"/>
                    </a:schemeClr>
                  </a:solidFill>
                  <a:latin typeface="Arial" panose="020B0604020202020204" pitchFamily="34" charset="0"/>
                  <a:cs typeface="Arial" panose="020B0604020202020204" pitchFamily="34" charset="0"/>
                </a:rPr>
                <a:t>ANSTO (Australia)</a:t>
              </a:r>
            </a:p>
          </p:txBody>
        </p:sp>
        <p:sp>
          <p:nvSpPr>
            <p:cNvPr id="56" name="TextBox 55"/>
            <p:cNvSpPr txBox="1"/>
            <p:nvPr/>
          </p:nvSpPr>
          <p:spPr>
            <a:xfrm>
              <a:off x="3230831" y="2710921"/>
              <a:ext cx="2049407" cy="646331"/>
            </a:xfrm>
            <a:prstGeom prst="rect">
              <a:avLst/>
            </a:prstGeom>
            <a:noFill/>
          </p:spPr>
          <p:txBody>
            <a:bodyPr wrap="none" rtlCol="0">
              <a:spAutoFit/>
            </a:bodyPr>
            <a:lstStyle/>
            <a:p>
              <a:r>
                <a:rPr lang="es-ES" sz="1200" dirty="0" smtClean="0">
                  <a:solidFill>
                    <a:schemeClr val="tx1">
                      <a:lumMod val="50000"/>
                      <a:lumOff val="50000"/>
                    </a:schemeClr>
                  </a:solidFill>
                  <a:latin typeface="Arial" panose="020B0604020202020204" pitchFamily="34" charset="0"/>
                  <a:cs typeface="Arial" panose="020B0604020202020204" pitchFamily="34" charset="0"/>
                </a:rPr>
                <a:t>CNEA (Argentina)</a:t>
              </a:r>
            </a:p>
            <a:p>
              <a:r>
                <a:rPr lang="es-ES" sz="1200" dirty="0" smtClean="0">
                  <a:solidFill>
                    <a:schemeClr val="tx1">
                      <a:lumMod val="50000"/>
                      <a:lumOff val="50000"/>
                    </a:schemeClr>
                  </a:solidFill>
                  <a:latin typeface="Arial" panose="020B0604020202020204" pitchFamily="34" charset="0"/>
                  <a:cs typeface="Arial" panose="020B0604020202020204" pitchFamily="34" charset="0"/>
                </a:rPr>
                <a:t>NECSA-NTP (S. </a:t>
              </a:r>
              <a:r>
                <a:rPr lang="es-ES" sz="1200" dirty="0" err="1" smtClean="0">
                  <a:solidFill>
                    <a:schemeClr val="tx1">
                      <a:lumMod val="50000"/>
                      <a:lumOff val="50000"/>
                    </a:schemeClr>
                  </a:solidFill>
                  <a:latin typeface="Arial" panose="020B0604020202020204" pitchFamily="34" charset="0"/>
                  <a:cs typeface="Arial" panose="020B0604020202020204" pitchFamily="34" charset="0"/>
                </a:rPr>
                <a:t>Africa</a:t>
              </a:r>
              <a:r>
                <a:rPr lang="es-ES" sz="1200" dirty="0" smtClean="0">
                  <a:solidFill>
                    <a:schemeClr val="tx1">
                      <a:lumMod val="50000"/>
                      <a:lumOff val="50000"/>
                    </a:schemeClr>
                  </a:solidFill>
                  <a:latin typeface="Arial" panose="020B0604020202020204" pitchFamily="34" charset="0"/>
                  <a:cs typeface="Arial" panose="020B0604020202020204" pitchFamily="34" charset="0"/>
                </a:rPr>
                <a:t>)</a:t>
              </a:r>
            </a:p>
            <a:p>
              <a:pPr lvl="0"/>
              <a:r>
                <a:rPr lang="en-US" sz="1200" dirty="0">
                  <a:solidFill>
                    <a:schemeClr val="tx1">
                      <a:lumMod val="50000"/>
                      <a:lumOff val="50000"/>
                    </a:schemeClr>
                  </a:solidFill>
                  <a:latin typeface="Arial" pitchFamily="34" charset="0"/>
                  <a:ea typeface="Times New Roman" pitchFamily="18" charset="0"/>
                  <a:cs typeface="Arial" pitchFamily="34" charset="0"/>
                </a:rPr>
                <a:t>MALLINCKRODT (Holland</a:t>
              </a:r>
              <a:r>
                <a:rPr lang="en-US" sz="1200" dirty="0" smtClean="0">
                  <a:solidFill>
                    <a:schemeClr val="tx1">
                      <a:lumMod val="50000"/>
                      <a:lumOff val="50000"/>
                    </a:schemeClr>
                  </a:solidFill>
                  <a:latin typeface="Arial" pitchFamily="34" charset="0"/>
                  <a:ea typeface="Times New Roman" pitchFamily="18" charset="0"/>
                  <a:cs typeface="Arial" pitchFamily="34" charset="0"/>
                </a:rPr>
                <a:t>)</a:t>
              </a:r>
              <a:endParaRPr lang="en-US" sz="1200" dirty="0">
                <a:solidFill>
                  <a:schemeClr val="tx1">
                    <a:lumMod val="50000"/>
                    <a:lumOff val="50000"/>
                  </a:schemeClr>
                </a:solidFill>
                <a:latin typeface="Arial" pitchFamily="34" charset="0"/>
                <a:ea typeface="Times New Roman" pitchFamily="18" charset="0"/>
                <a:cs typeface="Arial" pitchFamily="34" charset="0"/>
              </a:endParaRPr>
            </a:p>
          </p:txBody>
        </p:sp>
      </p:grpSp>
      <p:grpSp>
        <p:nvGrpSpPr>
          <p:cNvPr id="12" name="Group 11"/>
          <p:cNvGrpSpPr/>
          <p:nvPr/>
        </p:nvGrpSpPr>
        <p:grpSpPr>
          <a:xfrm>
            <a:off x="3158217" y="3977333"/>
            <a:ext cx="5811533" cy="2698207"/>
            <a:chOff x="3158217" y="3977333"/>
            <a:chExt cx="5811533" cy="2698207"/>
          </a:xfrm>
        </p:grpSpPr>
        <p:pic>
          <p:nvPicPr>
            <p:cNvPr id="41" name="Picture 40" descr="DSC02643"/>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576179" y="3977333"/>
              <a:ext cx="2393571" cy="2698207"/>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p:cNvCxnSpPr/>
            <p:nvPr/>
          </p:nvCxnSpPr>
          <p:spPr>
            <a:xfrm>
              <a:off x="5319277" y="4781511"/>
              <a:ext cx="934412" cy="60633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3158217" y="5486400"/>
              <a:ext cx="3095472" cy="976338"/>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660232" y="6278072"/>
              <a:ext cx="2220416" cy="369332"/>
            </a:xfrm>
            <a:prstGeom prst="rect">
              <a:avLst/>
            </a:prstGeom>
            <a:noFill/>
          </p:spPr>
          <p:txBody>
            <a:bodyPr wrap="none" rtlCol="0">
              <a:spAutoFit/>
            </a:bodyPr>
            <a:lstStyle/>
            <a:p>
              <a:r>
                <a:rPr lang="es-ES" dirty="0" smtClean="0">
                  <a:solidFill>
                    <a:srgbClr val="FFFF00"/>
                  </a:solidFill>
                </a:rPr>
                <a:t>500-1000 L/</a:t>
              </a:r>
              <a:r>
                <a:rPr lang="es-ES" dirty="0" err="1" smtClean="0">
                  <a:solidFill>
                    <a:srgbClr val="FFFF00"/>
                  </a:solidFill>
                </a:rPr>
                <a:t>year</a:t>
              </a:r>
              <a:r>
                <a:rPr lang="es-ES" dirty="0" smtClean="0">
                  <a:solidFill>
                    <a:srgbClr val="FFFF00"/>
                  </a:solidFill>
                </a:rPr>
                <a:t> ILLW</a:t>
              </a:r>
              <a:endParaRPr lang="en-US" dirty="0">
                <a:solidFill>
                  <a:srgbClr val="FFFF00"/>
                </a:solidFill>
              </a:endParaRPr>
            </a:p>
          </p:txBody>
        </p:sp>
      </p:grpSp>
      <p:sp>
        <p:nvSpPr>
          <p:cNvPr id="2" name="Footer Placeholder 1"/>
          <p:cNvSpPr>
            <a:spLocks noGrp="1"/>
          </p:cNvSpPr>
          <p:nvPr>
            <p:ph type="ftr" sz="quarter" idx="11"/>
          </p:nvPr>
        </p:nvSpPr>
        <p:spPr/>
        <p:txBody>
          <a:bodyPr/>
          <a:lstStyle/>
          <a:p>
            <a:r>
              <a:rPr lang="en-US" smtClean="0"/>
              <a:t>Luca - MRS 2017</a:t>
            </a:r>
            <a:endParaRPr lang="en-US"/>
          </a:p>
        </p:txBody>
      </p:sp>
      <p:sp>
        <p:nvSpPr>
          <p:cNvPr id="8" name="Slide Number Placeholder 7"/>
          <p:cNvSpPr>
            <a:spLocks noGrp="1"/>
          </p:cNvSpPr>
          <p:nvPr>
            <p:ph type="sldNum" sz="quarter" idx="12"/>
          </p:nvPr>
        </p:nvSpPr>
        <p:spPr/>
        <p:txBody>
          <a:bodyPr/>
          <a:lstStyle/>
          <a:p>
            <a:fld id="{C3305951-25B3-468C-8F5A-DB64291C3F1E}" type="slidenum">
              <a:rPr lang="en-US" smtClean="0"/>
              <a:pPr/>
              <a:t>38</a:t>
            </a:fld>
            <a:endParaRPr lang="en-US"/>
          </a:p>
        </p:txBody>
      </p:sp>
    </p:spTree>
    <p:extLst>
      <p:ext uri="{BB962C8B-B14F-4D97-AF65-F5344CB8AC3E}">
        <p14:creationId xmlns:p14="http://schemas.microsoft.com/office/powerpoint/2010/main" val="12700166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668740" y="836712"/>
            <a:ext cx="7789460" cy="3293209"/>
          </a:xfrm>
          <a:prstGeom prst="rect">
            <a:avLst/>
          </a:prstGeom>
        </p:spPr>
        <p:txBody>
          <a:bodyPr wrap="square">
            <a:spAutoFit/>
          </a:bodyPr>
          <a:lstStyle/>
          <a:p>
            <a:r>
              <a:rPr lang="es-ES" sz="2000" b="1" dirty="0" smtClean="0"/>
              <a:t>Denis </a:t>
            </a:r>
            <a:r>
              <a:rPr lang="es-ES" sz="2000" b="1" dirty="0" err="1" smtClean="0"/>
              <a:t>Levins</a:t>
            </a:r>
            <a:r>
              <a:rPr lang="es-ES" sz="2000" b="1" dirty="0" smtClean="0"/>
              <a:t> et al.</a:t>
            </a:r>
          </a:p>
          <a:p>
            <a:r>
              <a:rPr lang="en-US" sz="2000" b="1" dirty="0"/>
              <a:t>ANSTO's Radioactive Waste Management Policy </a:t>
            </a:r>
            <a:r>
              <a:rPr lang="en-US" sz="2000" b="1" dirty="0" smtClean="0"/>
              <a:t>Preliminary Environmental Review</a:t>
            </a:r>
          </a:p>
          <a:p>
            <a:r>
              <a:rPr lang="es-ES" sz="2000" b="1" dirty="0" smtClean="0"/>
              <a:t>ANSTO/E728</a:t>
            </a:r>
          </a:p>
          <a:p>
            <a:r>
              <a:rPr lang="es-ES" sz="2000" b="1" dirty="0" err="1" smtClean="0"/>
              <a:t>May</a:t>
            </a:r>
            <a:r>
              <a:rPr lang="es-ES" sz="2000" b="1" dirty="0" smtClean="0"/>
              <a:t> 1996</a:t>
            </a:r>
            <a:endParaRPr lang="en-US" sz="2000" b="1" dirty="0" smtClean="0"/>
          </a:p>
          <a:p>
            <a:endParaRPr lang="en-US" dirty="0"/>
          </a:p>
          <a:p>
            <a:r>
              <a:rPr lang="en-US" dirty="0" smtClean="0"/>
              <a:t>“The </a:t>
            </a:r>
            <a:r>
              <a:rPr lang="en-US" dirty="0"/>
              <a:t>present method of molybdenum-99 production should be reassessed from a cleaner production viewpoint. This will involve consideration of modifications to the process to eliminate ammonium salts in the waste and, more radically, assessment of alternative technologies with the aim of reducing liquid waste volumes and/or activities</a:t>
            </a:r>
            <a:r>
              <a:rPr lang="en-US" dirty="0" smtClean="0"/>
              <a:t>.” </a:t>
            </a:r>
            <a:endParaRPr lang="en-US" dirty="0"/>
          </a:p>
        </p:txBody>
      </p:sp>
      <p:sp>
        <p:nvSpPr>
          <p:cNvPr id="2" name="Rectangle 1"/>
          <p:cNvSpPr/>
          <p:nvPr/>
        </p:nvSpPr>
        <p:spPr>
          <a:xfrm>
            <a:off x="668740" y="4365104"/>
            <a:ext cx="7763870" cy="1200329"/>
          </a:xfrm>
          <a:prstGeom prst="rect">
            <a:avLst/>
          </a:prstGeom>
        </p:spPr>
        <p:txBody>
          <a:bodyPr wrap="square">
            <a:spAutoFit/>
          </a:bodyPr>
          <a:lstStyle/>
          <a:p>
            <a:pPr algn="ctr"/>
            <a:r>
              <a:rPr lang="en-US" sz="2400" b="1" dirty="0" smtClean="0">
                <a:solidFill>
                  <a:srgbClr val="00B050"/>
                </a:solidFill>
              </a:rPr>
              <a:t>Green Chemistry</a:t>
            </a:r>
            <a:r>
              <a:rPr lang="en-US" sz="2400" b="1" dirty="0" smtClean="0">
                <a:solidFill>
                  <a:srgbClr val="0000FF"/>
                </a:solidFill>
              </a:rPr>
              <a:t> is the area of chemistry and chemical engineering that focuses on the design of processes that minimize the generation of toxic substances.</a:t>
            </a:r>
            <a:endParaRPr lang="es-ES" sz="2400" dirty="0" smtClean="0">
              <a:solidFill>
                <a:srgbClr val="0000FF"/>
              </a:solidFill>
            </a:endParaRPr>
          </a:p>
        </p:txBody>
      </p:sp>
      <p:sp>
        <p:nvSpPr>
          <p:cNvPr id="3" name="TextBox 2"/>
          <p:cNvSpPr txBox="1"/>
          <p:nvPr/>
        </p:nvSpPr>
        <p:spPr>
          <a:xfrm>
            <a:off x="702732" y="5949280"/>
            <a:ext cx="7755468" cy="646331"/>
          </a:xfrm>
          <a:prstGeom prst="rect">
            <a:avLst/>
          </a:prstGeom>
          <a:noFill/>
        </p:spPr>
        <p:txBody>
          <a:bodyPr wrap="square" rtlCol="0">
            <a:spAutoFit/>
          </a:bodyPr>
          <a:lstStyle/>
          <a:p>
            <a:r>
              <a:rPr lang="es-ES" dirty="0" err="1" smtClean="0">
                <a:solidFill>
                  <a:srgbClr val="FF0000"/>
                </a:solidFill>
              </a:rPr>
              <a:t>Today</a:t>
            </a:r>
            <a:r>
              <a:rPr lang="es-ES" dirty="0" smtClean="0">
                <a:solidFill>
                  <a:srgbClr val="FF0000"/>
                </a:solidFill>
              </a:rPr>
              <a:t> </a:t>
            </a:r>
            <a:r>
              <a:rPr lang="es-ES" dirty="0" err="1" smtClean="0">
                <a:solidFill>
                  <a:srgbClr val="FF0000"/>
                </a:solidFill>
              </a:rPr>
              <a:t>it</a:t>
            </a:r>
            <a:r>
              <a:rPr lang="es-ES" dirty="0" smtClean="0">
                <a:solidFill>
                  <a:srgbClr val="FF0000"/>
                </a:solidFill>
              </a:rPr>
              <a:t> </a:t>
            </a:r>
            <a:r>
              <a:rPr lang="es-ES" dirty="0" err="1" smtClean="0">
                <a:solidFill>
                  <a:srgbClr val="FF0000"/>
                </a:solidFill>
              </a:rPr>
              <a:t>is</a:t>
            </a:r>
            <a:r>
              <a:rPr lang="es-ES" dirty="0" smtClean="0">
                <a:solidFill>
                  <a:srgbClr val="FF0000"/>
                </a:solidFill>
              </a:rPr>
              <a:t> </a:t>
            </a:r>
            <a:r>
              <a:rPr lang="es-ES" dirty="0" err="1" smtClean="0">
                <a:solidFill>
                  <a:srgbClr val="FF0000"/>
                </a:solidFill>
              </a:rPr>
              <a:t>not</a:t>
            </a:r>
            <a:r>
              <a:rPr lang="es-ES" dirty="0" smtClean="0">
                <a:solidFill>
                  <a:srgbClr val="FF0000"/>
                </a:solidFill>
              </a:rPr>
              <a:t> </a:t>
            </a:r>
            <a:r>
              <a:rPr lang="es-ES" dirty="0" err="1" smtClean="0">
                <a:solidFill>
                  <a:srgbClr val="FF0000"/>
                </a:solidFill>
              </a:rPr>
              <a:t>good</a:t>
            </a:r>
            <a:r>
              <a:rPr lang="es-ES" dirty="0" smtClean="0">
                <a:solidFill>
                  <a:srgbClr val="FF0000"/>
                </a:solidFill>
              </a:rPr>
              <a:t> </a:t>
            </a:r>
            <a:r>
              <a:rPr lang="es-ES" dirty="0" err="1" smtClean="0">
                <a:solidFill>
                  <a:srgbClr val="FF0000"/>
                </a:solidFill>
              </a:rPr>
              <a:t>enough</a:t>
            </a:r>
            <a:r>
              <a:rPr lang="es-ES" dirty="0" smtClean="0">
                <a:solidFill>
                  <a:srgbClr val="FF0000"/>
                </a:solidFill>
              </a:rPr>
              <a:t> to </a:t>
            </a:r>
            <a:r>
              <a:rPr lang="es-ES" dirty="0" err="1" smtClean="0">
                <a:solidFill>
                  <a:srgbClr val="FF0000"/>
                </a:solidFill>
              </a:rPr>
              <a:t>just</a:t>
            </a:r>
            <a:r>
              <a:rPr lang="es-ES" dirty="0" smtClean="0">
                <a:solidFill>
                  <a:srgbClr val="FF0000"/>
                </a:solidFill>
              </a:rPr>
              <a:t> </a:t>
            </a:r>
            <a:r>
              <a:rPr lang="es-ES" dirty="0" err="1" smtClean="0">
                <a:solidFill>
                  <a:srgbClr val="FF0000"/>
                </a:solidFill>
              </a:rPr>
              <a:t>have</a:t>
            </a:r>
            <a:r>
              <a:rPr lang="es-ES" dirty="0" smtClean="0">
                <a:solidFill>
                  <a:srgbClr val="FF0000"/>
                </a:solidFill>
              </a:rPr>
              <a:t> a </a:t>
            </a:r>
            <a:r>
              <a:rPr lang="es-ES" dirty="0" err="1" smtClean="0">
                <a:solidFill>
                  <a:srgbClr val="FF0000"/>
                </a:solidFill>
              </a:rPr>
              <a:t>process</a:t>
            </a:r>
            <a:r>
              <a:rPr lang="es-ES" dirty="0">
                <a:solidFill>
                  <a:srgbClr val="FF0000"/>
                </a:solidFill>
              </a:rPr>
              <a:t>.</a:t>
            </a:r>
            <a:r>
              <a:rPr lang="es-ES" dirty="0" smtClean="0">
                <a:solidFill>
                  <a:srgbClr val="FF0000"/>
                </a:solidFill>
              </a:rPr>
              <a:t> </a:t>
            </a:r>
            <a:r>
              <a:rPr lang="es-ES" dirty="0" err="1">
                <a:solidFill>
                  <a:srgbClr val="FF0000"/>
                </a:solidFill>
              </a:rPr>
              <a:t>W</a:t>
            </a:r>
            <a:r>
              <a:rPr lang="es-ES" dirty="0" err="1" smtClean="0">
                <a:solidFill>
                  <a:srgbClr val="FF0000"/>
                </a:solidFill>
              </a:rPr>
              <a:t>e</a:t>
            </a:r>
            <a:r>
              <a:rPr lang="es-ES" dirty="0" smtClean="0">
                <a:solidFill>
                  <a:srgbClr val="FF0000"/>
                </a:solidFill>
              </a:rPr>
              <a:t> </a:t>
            </a:r>
            <a:r>
              <a:rPr lang="es-ES" dirty="0" err="1" smtClean="0">
                <a:solidFill>
                  <a:srgbClr val="FF0000"/>
                </a:solidFill>
              </a:rPr>
              <a:t>need</a:t>
            </a:r>
            <a:r>
              <a:rPr lang="es-ES" dirty="0" smtClean="0">
                <a:solidFill>
                  <a:srgbClr val="FF0000"/>
                </a:solidFill>
              </a:rPr>
              <a:t> to </a:t>
            </a:r>
            <a:r>
              <a:rPr lang="es-ES" dirty="0" err="1" smtClean="0">
                <a:solidFill>
                  <a:srgbClr val="FF0000"/>
                </a:solidFill>
              </a:rPr>
              <a:t>have</a:t>
            </a:r>
            <a:r>
              <a:rPr lang="es-ES" dirty="0" smtClean="0">
                <a:solidFill>
                  <a:srgbClr val="FF0000"/>
                </a:solidFill>
              </a:rPr>
              <a:t> </a:t>
            </a:r>
            <a:r>
              <a:rPr lang="es-ES" dirty="0" err="1" smtClean="0">
                <a:solidFill>
                  <a:srgbClr val="FF0000"/>
                </a:solidFill>
              </a:rPr>
              <a:t>the</a:t>
            </a:r>
            <a:r>
              <a:rPr lang="es-ES" dirty="0" smtClean="0">
                <a:solidFill>
                  <a:srgbClr val="FF0000"/>
                </a:solidFill>
              </a:rPr>
              <a:t> </a:t>
            </a:r>
            <a:r>
              <a:rPr lang="es-ES" dirty="0" err="1" smtClean="0">
                <a:solidFill>
                  <a:srgbClr val="FF0000"/>
                </a:solidFill>
              </a:rPr>
              <a:t>cleanest</a:t>
            </a:r>
            <a:r>
              <a:rPr lang="es-ES" dirty="0" smtClean="0">
                <a:solidFill>
                  <a:srgbClr val="FF0000"/>
                </a:solidFill>
              </a:rPr>
              <a:t> </a:t>
            </a:r>
            <a:r>
              <a:rPr lang="es-ES" dirty="0" err="1" smtClean="0">
                <a:solidFill>
                  <a:srgbClr val="FF0000"/>
                </a:solidFill>
              </a:rPr>
              <a:t>possible</a:t>
            </a:r>
            <a:r>
              <a:rPr lang="es-ES" dirty="0" smtClean="0">
                <a:solidFill>
                  <a:srgbClr val="FF0000"/>
                </a:solidFill>
              </a:rPr>
              <a:t> </a:t>
            </a:r>
            <a:r>
              <a:rPr lang="es-ES" dirty="0" err="1" smtClean="0">
                <a:solidFill>
                  <a:srgbClr val="FF0000"/>
                </a:solidFill>
              </a:rPr>
              <a:t>process</a:t>
            </a:r>
            <a:r>
              <a:rPr lang="es-E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6362070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9" name="TextBox 8"/>
          <p:cNvSpPr txBox="1"/>
          <p:nvPr/>
        </p:nvSpPr>
        <p:spPr>
          <a:xfrm>
            <a:off x="4630180" y="4941168"/>
            <a:ext cx="4406316" cy="1384995"/>
          </a:xfrm>
          <a:prstGeom prst="rect">
            <a:avLst/>
          </a:prstGeom>
          <a:noFill/>
        </p:spPr>
        <p:txBody>
          <a:bodyPr wrap="square" rtlCol="0">
            <a:spAutoFit/>
          </a:bodyPr>
          <a:lstStyle/>
          <a:p>
            <a:r>
              <a:rPr lang="en-US" sz="1600" b="1" u="sng" dirty="0" smtClean="0">
                <a:solidFill>
                  <a:schemeClr val="tx1">
                    <a:lumMod val="50000"/>
                    <a:lumOff val="50000"/>
                  </a:schemeClr>
                </a:solidFill>
              </a:rPr>
              <a:t>Collaborators</a:t>
            </a:r>
            <a:endParaRPr lang="en-US" sz="1600" b="1" u="sng" dirty="0" smtClean="0">
              <a:solidFill>
                <a:schemeClr val="tx1">
                  <a:lumMod val="50000"/>
                  <a:lumOff val="50000"/>
                </a:schemeClr>
              </a:solidFill>
            </a:endParaRPr>
          </a:p>
          <a:p>
            <a:endParaRPr lang="en-US" sz="1200" dirty="0">
              <a:solidFill>
                <a:schemeClr val="tx1">
                  <a:lumMod val="50000"/>
                  <a:lumOff val="50000"/>
                </a:schemeClr>
              </a:solidFill>
            </a:endParaRPr>
          </a:p>
          <a:p>
            <a:r>
              <a:rPr lang="en-US" sz="1400" b="1" dirty="0" smtClean="0">
                <a:solidFill>
                  <a:schemeClr val="tx1">
                    <a:lumMod val="50000"/>
                    <a:lumOff val="50000"/>
                  </a:schemeClr>
                </a:solidFill>
              </a:rPr>
              <a:t>CNEA:</a:t>
            </a:r>
            <a:r>
              <a:rPr lang="en-US" sz="1400" dirty="0" smtClean="0">
                <a:solidFill>
                  <a:schemeClr val="tx1">
                    <a:lumMod val="50000"/>
                    <a:lumOff val="50000"/>
                  </a:schemeClr>
                </a:solidFill>
              </a:rPr>
              <a:t> </a:t>
            </a:r>
            <a:r>
              <a:rPr lang="en-US" sz="1400" dirty="0" err="1" smtClean="0">
                <a:solidFill>
                  <a:schemeClr val="tx1">
                    <a:lumMod val="50000"/>
                    <a:lumOff val="50000"/>
                  </a:schemeClr>
                </a:solidFill>
              </a:rPr>
              <a:t>Cerchietti</a:t>
            </a:r>
            <a:r>
              <a:rPr lang="en-US" sz="1400" dirty="0" smtClean="0">
                <a:solidFill>
                  <a:schemeClr val="tx1">
                    <a:lumMod val="50000"/>
                    <a:lumOff val="50000"/>
                  </a:schemeClr>
                </a:solidFill>
              </a:rPr>
              <a:t>, Custo, Alurralde, Vega, </a:t>
            </a:r>
            <a:r>
              <a:rPr lang="es-ES" sz="1400" dirty="0" err="1" smtClean="0">
                <a:solidFill>
                  <a:schemeClr val="tx1">
                    <a:lumMod val="50000"/>
                    <a:lumOff val="50000"/>
                  </a:schemeClr>
                </a:solidFill>
              </a:rPr>
              <a:t>Halac</a:t>
            </a:r>
            <a:r>
              <a:rPr lang="es-ES" sz="1400" dirty="0" smtClean="0">
                <a:solidFill>
                  <a:schemeClr val="tx1">
                    <a:lumMod val="50000"/>
                    <a:lumOff val="50000"/>
                  </a:schemeClr>
                </a:solidFill>
              </a:rPr>
              <a:t>, </a:t>
            </a:r>
            <a:r>
              <a:rPr lang="en-US" sz="1400" dirty="0" smtClean="0">
                <a:solidFill>
                  <a:schemeClr val="tx1">
                    <a:lumMod val="50000"/>
                    <a:lumOff val="50000"/>
                  </a:schemeClr>
                </a:solidFill>
              </a:rPr>
              <a:t>Vaccaro, Alvarado, </a:t>
            </a:r>
            <a:r>
              <a:rPr lang="es-ES" sz="1400" dirty="0" smtClean="0">
                <a:solidFill>
                  <a:schemeClr val="tx1">
                    <a:lumMod val="50000"/>
                    <a:lumOff val="50000"/>
                  </a:schemeClr>
                </a:solidFill>
              </a:rPr>
              <a:t>Quintana, </a:t>
            </a:r>
            <a:r>
              <a:rPr lang="es-ES" sz="1400" dirty="0" err="1" smtClean="0">
                <a:solidFill>
                  <a:schemeClr val="tx1">
                    <a:lumMod val="50000"/>
                    <a:lumOff val="50000"/>
                  </a:schemeClr>
                </a:solidFill>
              </a:rPr>
              <a:t>Cestau</a:t>
            </a:r>
            <a:r>
              <a:rPr lang="es-ES" sz="1400" dirty="0">
                <a:solidFill>
                  <a:schemeClr val="tx1">
                    <a:lumMod val="50000"/>
                    <a:lumOff val="50000"/>
                  </a:schemeClr>
                </a:solidFill>
              </a:rPr>
              <a:t>, </a:t>
            </a:r>
            <a:r>
              <a:rPr lang="es-ES" sz="1400" dirty="0" smtClean="0">
                <a:solidFill>
                  <a:schemeClr val="tx1">
                    <a:lumMod val="50000"/>
                    <a:lumOff val="50000"/>
                  </a:schemeClr>
                </a:solidFill>
              </a:rPr>
              <a:t>Sobra…</a:t>
            </a:r>
          </a:p>
          <a:p>
            <a:r>
              <a:rPr lang="es-ES" sz="1400" b="1" dirty="0" smtClean="0">
                <a:solidFill>
                  <a:schemeClr val="tx1">
                    <a:lumMod val="50000"/>
                    <a:lumOff val="50000"/>
                  </a:schemeClr>
                </a:solidFill>
              </a:rPr>
              <a:t>ANSTO:</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Veliscek-Carolan</a:t>
            </a:r>
            <a:r>
              <a:rPr lang="es-ES" sz="1400" dirty="0" smtClean="0">
                <a:solidFill>
                  <a:schemeClr val="tx1">
                    <a:lumMod val="50000"/>
                    <a:lumOff val="50000"/>
                  </a:schemeClr>
                </a:solidFill>
              </a:rPr>
              <a:t>, Scales, </a:t>
            </a:r>
            <a:r>
              <a:rPr lang="es-ES" sz="1400" dirty="0" err="1" smtClean="0">
                <a:solidFill>
                  <a:schemeClr val="tx1">
                    <a:lumMod val="50000"/>
                    <a:lumOff val="50000"/>
                  </a:schemeClr>
                </a:solidFill>
              </a:rPr>
              <a:t>Hanley</a:t>
            </a:r>
            <a:r>
              <a:rPr lang="es-ES" sz="1400" dirty="0" smtClean="0">
                <a:solidFill>
                  <a:schemeClr val="tx1">
                    <a:lumMod val="50000"/>
                    <a:lumOff val="50000"/>
                  </a:schemeClr>
                </a:solidFill>
              </a:rPr>
              <a:t>…</a:t>
            </a:r>
          </a:p>
          <a:p>
            <a:r>
              <a:rPr lang="es-ES" sz="1400" b="1" dirty="0" smtClean="0">
                <a:solidFill>
                  <a:schemeClr val="tx1">
                    <a:lumMod val="50000"/>
                    <a:lumOff val="50000"/>
                  </a:schemeClr>
                </a:solidFill>
              </a:rPr>
              <a:t>ICSM:</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Arrachart</a:t>
            </a:r>
            <a:r>
              <a:rPr lang="es-ES" sz="1400" dirty="0" smtClean="0">
                <a:solidFill>
                  <a:schemeClr val="tx1">
                    <a:lumMod val="50000"/>
                    <a:lumOff val="50000"/>
                  </a:schemeClr>
                </a:solidFill>
              </a:rPr>
              <a:t>, Rey</a:t>
            </a:r>
            <a:endParaRPr lang="en-US" sz="1400" dirty="0" smtClean="0">
              <a:solidFill>
                <a:schemeClr val="tx1">
                  <a:lumMod val="50000"/>
                  <a:lumOff val="50000"/>
                </a:schemeClr>
              </a:solidFill>
            </a:endParaRPr>
          </a:p>
        </p:txBody>
      </p:sp>
      <p:grpSp>
        <p:nvGrpSpPr>
          <p:cNvPr id="14" name="Group 13"/>
          <p:cNvGrpSpPr/>
          <p:nvPr/>
        </p:nvGrpSpPr>
        <p:grpSpPr>
          <a:xfrm>
            <a:off x="2987824" y="623590"/>
            <a:ext cx="4968552" cy="2445370"/>
            <a:chOff x="3059832" y="507062"/>
            <a:chExt cx="4968552" cy="2445370"/>
          </a:xfrm>
        </p:grpSpPr>
        <p:sp>
          <p:nvSpPr>
            <p:cNvPr id="4" name="TextBox 3"/>
            <p:cNvSpPr txBox="1"/>
            <p:nvPr/>
          </p:nvSpPr>
          <p:spPr>
            <a:xfrm>
              <a:off x="4630179" y="507062"/>
              <a:ext cx="3398205" cy="1077218"/>
            </a:xfrm>
            <a:prstGeom prst="rect">
              <a:avLst/>
            </a:prstGeom>
            <a:noFill/>
          </p:spPr>
          <p:txBody>
            <a:bodyPr wrap="square" rtlCol="0">
              <a:spAutoFit/>
            </a:bodyPr>
            <a:lstStyle/>
            <a:p>
              <a:r>
                <a:rPr lang="en-AU" sz="1600" b="1" dirty="0" err="1" smtClean="0">
                  <a:solidFill>
                    <a:srgbClr val="FF3300"/>
                  </a:solidFill>
                </a:rPr>
                <a:t>Banchi</a:t>
              </a:r>
              <a:r>
                <a:rPr lang="en-AU" sz="1600" b="1" dirty="0" smtClean="0">
                  <a:solidFill>
                    <a:srgbClr val="FF3300"/>
                  </a:solidFill>
                </a:rPr>
                <a:t>, Castro, Rodriguez</a:t>
              </a:r>
            </a:p>
            <a:p>
              <a:r>
                <a:rPr lang="en-AU" sz="1600" b="1" dirty="0" err="1" smtClean="0">
                  <a:solidFill>
                    <a:srgbClr val="FF3300"/>
                  </a:solidFill>
                </a:rPr>
                <a:t>Civitate</a:t>
              </a:r>
              <a:endParaRPr lang="en-AU" sz="1600" b="1" dirty="0" smtClean="0">
                <a:solidFill>
                  <a:srgbClr val="FF3300"/>
                </a:solidFill>
              </a:endParaRPr>
            </a:p>
            <a:p>
              <a:r>
                <a:rPr lang="en-AU" sz="1600" dirty="0" smtClean="0">
                  <a:solidFill>
                    <a:srgbClr val="FF3300"/>
                  </a:solidFill>
                </a:rPr>
                <a:t>Treatment of gaseous </a:t>
              </a:r>
              <a:r>
                <a:rPr lang="en-AU" sz="1600" dirty="0" err="1" smtClean="0">
                  <a:solidFill>
                    <a:srgbClr val="FF3300"/>
                  </a:solidFill>
                </a:rPr>
                <a:t>efluentes</a:t>
              </a:r>
              <a:r>
                <a:rPr lang="en-AU" sz="1600" dirty="0" smtClean="0">
                  <a:solidFill>
                    <a:srgbClr val="FF3300"/>
                  </a:solidFill>
                </a:rPr>
                <a:t> from IX resin processing</a:t>
              </a:r>
              <a:endParaRPr lang="en-AU" sz="1600" dirty="0">
                <a:solidFill>
                  <a:srgbClr val="FF3300"/>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1316185"/>
              <a:ext cx="2304256" cy="1636247"/>
            </a:xfrm>
            <a:prstGeom prst="rect">
              <a:avLst/>
            </a:prstGeom>
          </p:spPr>
        </p:pic>
      </p:grpSp>
      <p:grpSp>
        <p:nvGrpSpPr>
          <p:cNvPr id="15" name="Group 14"/>
          <p:cNvGrpSpPr/>
          <p:nvPr/>
        </p:nvGrpSpPr>
        <p:grpSpPr>
          <a:xfrm>
            <a:off x="3851920" y="2268161"/>
            <a:ext cx="4824536" cy="2312967"/>
            <a:chOff x="4067944" y="2193251"/>
            <a:chExt cx="4824536" cy="2312967"/>
          </a:xfrm>
        </p:grpSpPr>
        <p:sp>
          <p:nvSpPr>
            <p:cNvPr id="7" name="TextBox 6"/>
            <p:cNvSpPr txBox="1"/>
            <p:nvPr/>
          </p:nvSpPr>
          <p:spPr>
            <a:xfrm>
              <a:off x="6300192" y="2193251"/>
              <a:ext cx="2520280" cy="584775"/>
            </a:xfrm>
            <a:prstGeom prst="rect">
              <a:avLst/>
            </a:prstGeom>
            <a:noFill/>
          </p:spPr>
          <p:txBody>
            <a:bodyPr wrap="square" rtlCol="0">
              <a:spAutoFit/>
            </a:bodyPr>
            <a:lstStyle/>
            <a:p>
              <a:r>
                <a:rPr lang="en-AU" sz="1600" b="1" dirty="0" err="1" smtClean="0">
                  <a:solidFill>
                    <a:srgbClr val="92D050"/>
                  </a:solidFill>
                </a:rPr>
                <a:t>Curi</a:t>
              </a:r>
              <a:endParaRPr lang="en-AU" sz="1600" b="1" dirty="0" smtClean="0">
                <a:solidFill>
                  <a:srgbClr val="92D050"/>
                </a:solidFill>
              </a:endParaRPr>
            </a:p>
            <a:p>
              <a:r>
                <a:rPr lang="en-AU" sz="1600" dirty="0" smtClean="0">
                  <a:solidFill>
                    <a:srgbClr val="92D050"/>
                  </a:solidFill>
                </a:rPr>
                <a:t>CST use and immobilization</a:t>
              </a:r>
              <a:endParaRPr lang="en-AU" sz="1600" dirty="0">
                <a:solidFill>
                  <a:srgbClr val="92D050"/>
                </a:solidFill>
              </a:endParaRPr>
            </a:p>
          </p:txBody>
        </p:sp>
        <p:sp>
          <p:nvSpPr>
            <p:cNvPr id="8" name="TextBox 7"/>
            <p:cNvSpPr txBox="1"/>
            <p:nvPr/>
          </p:nvSpPr>
          <p:spPr>
            <a:xfrm>
              <a:off x="6372200" y="3429000"/>
              <a:ext cx="2520280" cy="1077218"/>
            </a:xfrm>
            <a:prstGeom prst="rect">
              <a:avLst/>
            </a:prstGeom>
            <a:noFill/>
          </p:spPr>
          <p:txBody>
            <a:bodyPr wrap="square" rtlCol="0">
              <a:spAutoFit/>
            </a:bodyPr>
            <a:lstStyle/>
            <a:p>
              <a:r>
                <a:rPr lang="en-AU" sz="1600" b="1" dirty="0" smtClean="0">
                  <a:solidFill>
                    <a:srgbClr val="92D050"/>
                  </a:solidFill>
                </a:rPr>
                <a:t>Tejada</a:t>
              </a:r>
            </a:p>
            <a:p>
              <a:r>
                <a:rPr lang="en-AU" sz="1600" dirty="0" err="1" smtClean="0">
                  <a:solidFill>
                    <a:srgbClr val="92D050"/>
                  </a:solidFill>
                </a:rPr>
                <a:t>Zr</a:t>
              </a:r>
              <a:r>
                <a:rPr lang="en-AU" sz="1600" dirty="0">
                  <a:solidFill>
                    <a:srgbClr val="92D050"/>
                  </a:solidFill>
                </a:rPr>
                <a:t>(</a:t>
              </a:r>
              <a:r>
                <a:rPr lang="en-AU" sz="1600" dirty="0" smtClean="0">
                  <a:solidFill>
                    <a:srgbClr val="92D050"/>
                  </a:solidFill>
                </a:rPr>
                <a:t>IV)-</a:t>
              </a:r>
              <a:r>
                <a:rPr lang="en-AU" sz="1600" dirty="0" err="1" smtClean="0">
                  <a:solidFill>
                    <a:srgbClr val="92D050"/>
                  </a:solidFill>
                </a:rPr>
                <a:t>organophosphonate</a:t>
              </a:r>
              <a:r>
                <a:rPr lang="en-AU" sz="1600" dirty="0" smtClean="0">
                  <a:solidFill>
                    <a:srgbClr val="92D050"/>
                  </a:solidFill>
                </a:rPr>
                <a:t> coordination polymers for LN</a:t>
              </a:r>
              <a:r>
                <a:rPr lang="en-AU" sz="1600" baseline="30000" dirty="0" smtClean="0">
                  <a:solidFill>
                    <a:srgbClr val="92D050"/>
                  </a:solidFill>
                </a:rPr>
                <a:t>3+</a:t>
              </a:r>
              <a:r>
                <a:rPr lang="en-AU" sz="1600" dirty="0" smtClean="0">
                  <a:solidFill>
                    <a:srgbClr val="92D050"/>
                  </a:solidFill>
                </a:rPr>
                <a:t>/AN</a:t>
              </a:r>
              <a:r>
                <a:rPr lang="en-AU" sz="1600" baseline="30000" dirty="0" smtClean="0">
                  <a:solidFill>
                    <a:srgbClr val="92D050"/>
                  </a:solidFill>
                </a:rPr>
                <a:t>3+</a:t>
              </a:r>
              <a:r>
                <a:rPr lang="en-AU" sz="1600" dirty="0" smtClean="0">
                  <a:solidFill>
                    <a:srgbClr val="92D050"/>
                  </a:solidFill>
                </a:rPr>
                <a:t> separations</a:t>
              </a:r>
              <a:endParaRPr lang="en-AU" sz="1600" dirty="0">
                <a:solidFill>
                  <a:srgbClr val="92D050"/>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944" y="2636912"/>
              <a:ext cx="2466741" cy="1552635"/>
            </a:xfrm>
            <a:prstGeom prst="rect">
              <a:avLst/>
            </a:prstGeom>
          </p:spPr>
        </p:pic>
      </p:grpSp>
      <p:grpSp>
        <p:nvGrpSpPr>
          <p:cNvPr id="16" name="Group 15"/>
          <p:cNvGrpSpPr/>
          <p:nvPr/>
        </p:nvGrpSpPr>
        <p:grpSpPr>
          <a:xfrm>
            <a:off x="179512" y="3170656"/>
            <a:ext cx="3960440" cy="2778624"/>
            <a:chOff x="429963" y="3075486"/>
            <a:chExt cx="3960440" cy="2778624"/>
          </a:xfrm>
        </p:grpSpPr>
        <p:sp>
          <p:nvSpPr>
            <p:cNvPr id="6" name="TextBox 5"/>
            <p:cNvSpPr txBox="1"/>
            <p:nvPr/>
          </p:nvSpPr>
          <p:spPr>
            <a:xfrm>
              <a:off x="429963" y="5023113"/>
              <a:ext cx="3960440" cy="830997"/>
            </a:xfrm>
            <a:prstGeom prst="rect">
              <a:avLst/>
            </a:prstGeom>
            <a:noFill/>
          </p:spPr>
          <p:txBody>
            <a:bodyPr wrap="square" rtlCol="0">
              <a:spAutoFit/>
            </a:bodyPr>
            <a:lstStyle/>
            <a:p>
              <a:r>
                <a:rPr lang="en-AU" sz="1600" b="1" dirty="0" smtClean="0">
                  <a:solidFill>
                    <a:srgbClr val="0070C0"/>
                  </a:solidFill>
                </a:rPr>
                <a:t>Manzini, Dos Santos, Talavera-Ramos, </a:t>
              </a:r>
              <a:r>
                <a:rPr lang="en-AU" sz="1600" b="1" dirty="0" err="1" smtClean="0">
                  <a:solidFill>
                    <a:srgbClr val="0070C0"/>
                  </a:solidFill>
                </a:rPr>
                <a:t>Telleria-Narvaiz</a:t>
              </a:r>
              <a:endParaRPr lang="en-AU" sz="1600" b="1" dirty="0" smtClean="0">
                <a:solidFill>
                  <a:srgbClr val="0070C0"/>
                </a:solidFill>
              </a:endParaRPr>
            </a:p>
            <a:p>
              <a:r>
                <a:rPr lang="en-AU" sz="1600" dirty="0" smtClean="0">
                  <a:solidFill>
                    <a:srgbClr val="0070C0"/>
                  </a:solidFill>
                </a:rPr>
                <a:t>Target materials for </a:t>
              </a:r>
              <a:r>
                <a:rPr lang="en-AU" sz="1600" dirty="0" smtClean="0">
                  <a:solidFill>
                    <a:srgbClr val="0070C0"/>
                  </a:solidFill>
                </a:rPr>
                <a:t>cleaner </a:t>
              </a:r>
              <a:r>
                <a:rPr lang="en-AU" sz="1600" baseline="30000" dirty="0" smtClean="0">
                  <a:solidFill>
                    <a:srgbClr val="0070C0"/>
                  </a:solidFill>
                </a:rPr>
                <a:t>99</a:t>
              </a:r>
              <a:r>
                <a:rPr lang="en-AU" sz="1600" dirty="0" smtClean="0">
                  <a:solidFill>
                    <a:srgbClr val="0070C0"/>
                  </a:solidFill>
                </a:rPr>
                <a:t>Mo production</a:t>
              </a:r>
              <a:endParaRPr lang="en-AU" sz="1600" dirty="0">
                <a:solidFill>
                  <a:srgbClr val="0070C0"/>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712" y="3075486"/>
              <a:ext cx="2349547" cy="1992306"/>
            </a:xfrm>
            <a:prstGeom prst="rect">
              <a:avLst/>
            </a:prstGeom>
          </p:spPr>
        </p:pic>
      </p:grpSp>
      <p:grpSp>
        <p:nvGrpSpPr>
          <p:cNvPr id="5" name="Group 4"/>
          <p:cNvGrpSpPr/>
          <p:nvPr/>
        </p:nvGrpSpPr>
        <p:grpSpPr>
          <a:xfrm>
            <a:off x="107504" y="1266455"/>
            <a:ext cx="3233651" cy="2450577"/>
            <a:chOff x="403094" y="1219399"/>
            <a:chExt cx="3233651" cy="2450577"/>
          </a:xfrm>
        </p:grpSpPr>
        <p:sp>
          <p:nvSpPr>
            <p:cNvPr id="3" name="TextBox 2"/>
            <p:cNvSpPr txBox="1"/>
            <p:nvPr/>
          </p:nvSpPr>
          <p:spPr>
            <a:xfrm>
              <a:off x="403094" y="1219399"/>
              <a:ext cx="2598023" cy="769441"/>
            </a:xfrm>
            <a:prstGeom prst="rect">
              <a:avLst/>
            </a:prstGeom>
            <a:noFill/>
          </p:spPr>
          <p:txBody>
            <a:bodyPr wrap="square" rtlCol="0">
              <a:spAutoFit/>
            </a:bodyPr>
            <a:lstStyle/>
            <a:p>
              <a:r>
                <a:rPr lang="en-AU" sz="1600" b="1" dirty="0" smtClean="0">
                  <a:solidFill>
                    <a:srgbClr val="FFC000"/>
                  </a:solidFill>
                </a:rPr>
                <a:t>Sansierra, Alvarez</a:t>
              </a:r>
            </a:p>
            <a:p>
              <a:r>
                <a:rPr lang="en-AU" sz="1400" dirty="0" smtClean="0">
                  <a:solidFill>
                    <a:srgbClr val="FFC000"/>
                  </a:solidFill>
                </a:rPr>
                <a:t>Treatment &amp; Conditioning of spent IX resins</a:t>
              </a:r>
              <a:endParaRPr lang="en-AU" sz="1400" dirty="0">
                <a:solidFill>
                  <a:srgbClr val="FFC000"/>
                </a:solidFill>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536" y="1893980"/>
              <a:ext cx="2862209" cy="1775996"/>
            </a:xfrm>
            <a:prstGeom prst="rect">
              <a:avLst/>
            </a:prstGeom>
          </p:spPr>
        </p:pic>
      </p:grpSp>
      <p:sp>
        <p:nvSpPr>
          <p:cNvPr id="17" name="TextBox 16"/>
          <p:cNvSpPr txBox="1"/>
          <p:nvPr/>
        </p:nvSpPr>
        <p:spPr>
          <a:xfrm>
            <a:off x="564815" y="44624"/>
            <a:ext cx="5303329" cy="646331"/>
          </a:xfrm>
          <a:prstGeom prst="rect">
            <a:avLst/>
          </a:prstGeom>
          <a:noFill/>
        </p:spPr>
        <p:txBody>
          <a:bodyPr wrap="square" rtlCol="0">
            <a:spAutoFit/>
          </a:bodyPr>
          <a:lstStyle/>
          <a:p>
            <a:r>
              <a:rPr lang="en-AU" sz="3600" b="1" dirty="0" smtClean="0">
                <a:solidFill>
                  <a:srgbClr val="FF3300"/>
                </a:solidFill>
              </a:rPr>
              <a:t>Research Group Activities</a:t>
            </a: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18" name="Slide Number Placeholder 17"/>
          <p:cNvSpPr>
            <a:spLocks noGrp="1"/>
          </p:cNvSpPr>
          <p:nvPr>
            <p:ph type="sldNum" sz="quarter" idx="12"/>
          </p:nvPr>
        </p:nvSpPr>
        <p:spPr/>
        <p:txBody>
          <a:bodyPr/>
          <a:lstStyle/>
          <a:p>
            <a:fld id="{C3305951-25B3-468C-8F5A-DB64291C3F1E}" type="slidenum">
              <a:rPr lang="en-US" smtClean="0"/>
              <a:pPr/>
              <a:t>4</a:t>
            </a:fld>
            <a:endParaRPr lang="en-US"/>
          </a:p>
        </p:txBody>
      </p:sp>
    </p:spTree>
    <p:extLst>
      <p:ext uri="{BB962C8B-B14F-4D97-AF65-F5344CB8AC3E}">
        <p14:creationId xmlns:p14="http://schemas.microsoft.com/office/powerpoint/2010/main" val="22010104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87656" y="4910104"/>
            <a:ext cx="4096312" cy="982216"/>
          </a:xfrm>
          <a:prstGeom prst="rect">
            <a:avLst/>
          </a:prstGeom>
          <a:solidFill>
            <a:srgbClr val="FF0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580860" y="476672"/>
            <a:ext cx="4374767" cy="5964585"/>
            <a:chOff x="4616834" y="1822102"/>
            <a:chExt cx="4374767" cy="5964585"/>
          </a:xfrm>
        </p:grpSpPr>
        <p:sp>
          <p:nvSpPr>
            <p:cNvPr id="5" name="Rectangle 4"/>
            <p:cNvSpPr/>
            <p:nvPr/>
          </p:nvSpPr>
          <p:spPr>
            <a:xfrm>
              <a:off x="4616834" y="1822102"/>
              <a:ext cx="4248472" cy="1446550"/>
            </a:xfrm>
            <a:prstGeom prst="rect">
              <a:avLst/>
            </a:prstGeom>
          </p:spPr>
          <p:txBody>
            <a:bodyPr wrap="square">
              <a:spAutoFit/>
            </a:bodyPr>
            <a:lstStyle/>
            <a:p>
              <a:r>
                <a:rPr lang="en-US" sz="1200" dirty="0">
                  <a:solidFill>
                    <a:srgbClr val="0000FF"/>
                  </a:solidFill>
                  <a:latin typeface="Arial" panose="020B0604020202020204" pitchFamily="34" charset="0"/>
                  <a:cs typeface="Arial" panose="020B0604020202020204" pitchFamily="34" charset="0"/>
                </a:rPr>
                <a:t>Methods and apparatus for selective gaseous extraction of molybdenum-99 and other fission </a:t>
              </a:r>
              <a:r>
                <a:rPr lang="en-US" sz="1200" dirty="0" smtClean="0">
                  <a:solidFill>
                    <a:srgbClr val="0000FF"/>
                  </a:solidFill>
                  <a:latin typeface="Arial" panose="020B0604020202020204" pitchFamily="34" charset="0"/>
                  <a:cs typeface="Arial" panose="020B0604020202020204" pitchFamily="34" charset="0"/>
                </a:rPr>
                <a:t>product radioisotopes</a:t>
              </a:r>
              <a:br>
                <a:rPr lang="en-US" sz="1200" dirty="0" smtClean="0">
                  <a:solidFill>
                    <a:srgbClr val="0000FF"/>
                  </a:solidFill>
                  <a:latin typeface="Arial" panose="020B0604020202020204" pitchFamily="34" charset="0"/>
                  <a:cs typeface="Arial" panose="020B0604020202020204" pitchFamily="34" charset="0"/>
                </a:rPr>
              </a:br>
              <a:endParaRPr lang="en-US" sz="1200" dirty="0" smtClean="0">
                <a:solidFill>
                  <a:srgbClr val="0000FF"/>
                </a:solidFill>
                <a:latin typeface="Arial" panose="020B0604020202020204" pitchFamily="34" charset="0"/>
                <a:cs typeface="Arial" panose="020B0604020202020204" pitchFamily="34" charset="0"/>
              </a:endParaRPr>
            </a:p>
            <a:p>
              <a:r>
                <a:rPr lang="en-US" sz="1200" dirty="0" smtClean="0">
                  <a:solidFill>
                    <a:srgbClr val="0000FF"/>
                  </a:solidFill>
                  <a:latin typeface="Arial" panose="020B0604020202020204" pitchFamily="34" charset="0"/>
                  <a:cs typeface="Arial" panose="020B0604020202020204" pitchFamily="34" charset="0"/>
                </a:rPr>
                <a:t>WO 2011156446A2	filed 8-Jun-2011</a:t>
              </a:r>
            </a:p>
            <a:p>
              <a:r>
                <a:rPr lang="en-US" sz="1200" dirty="0" smtClean="0">
                  <a:solidFill>
                    <a:srgbClr val="0000FF"/>
                  </a:solidFill>
                  <a:latin typeface="Arial" panose="020B0604020202020204" pitchFamily="34" charset="0"/>
                  <a:cs typeface="Arial" panose="020B0604020202020204" pitchFamily="34" charset="0"/>
                </a:rPr>
                <a:t>WO 2011156446A3</a:t>
              </a:r>
            </a:p>
            <a:p>
              <a:endParaRPr lang="es-ES" sz="1400" b="1" dirty="0" smtClean="0">
                <a:solidFill>
                  <a:srgbClr val="0000FF"/>
                </a:solidFill>
                <a:latin typeface="Arial" panose="020B0604020202020204" pitchFamily="34" charset="0"/>
                <a:cs typeface="Arial" panose="020B0604020202020204" pitchFamily="34" charset="0"/>
              </a:endParaRPr>
            </a:p>
            <a:p>
              <a:r>
                <a:rPr lang="es-ES" sz="1400" b="1" dirty="0" smtClean="0">
                  <a:solidFill>
                    <a:srgbClr val="0000FF"/>
                  </a:solidFill>
                  <a:latin typeface="Arial" panose="020B0604020202020204" pitchFamily="34" charset="0"/>
                  <a:cs typeface="Arial" panose="020B0604020202020204" pitchFamily="34" charset="0"/>
                </a:rPr>
                <a:t>General </a:t>
              </a:r>
              <a:r>
                <a:rPr lang="es-ES" sz="1400" b="1" dirty="0" err="1" smtClean="0">
                  <a:solidFill>
                    <a:srgbClr val="0000FF"/>
                  </a:solidFill>
                  <a:latin typeface="Arial" panose="020B0604020202020204" pitchFamily="34" charset="0"/>
                  <a:cs typeface="Arial" panose="020B0604020202020204" pitchFamily="34" charset="0"/>
                </a:rPr>
                <a:t>Atomics</a:t>
              </a:r>
              <a:endParaRPr lang="es-ES" sz="1400" b="1" dirty="0" smtClean="0">
                <a:solidFill>
                  <a:srgbClr val="0000FF"/>
                </a:solidFill>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434" y="3171403"/>
              <a:ext cx="3417167" cy="4615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23270" y="3429000"/>
              <a:ext cx="1072730" cy="369332"/>
            </a:xfrm>
            <a:prstGeom prst="rect">
              <a:avLst/>
            </a:prstGeom>
            <a:noFill/>
          </p:spPr>
          <p:txBody>
            <a:bodyPr wrap="none" rtlCol="0">
              <a:spAutoFit/>
            </a:bodyPr>
            <a:lstStyle/>
            <a:p>
              <a:r>
                <a:rPr lang="es-ES" dirty="0" smtClean="0">
                  <a:latin typeface="Arial" panose="020B0604020202020204" pitchFamily="34" charset="0"/>
                  <a:cs typeface="Arial" panose="020B0604020202020204" pitchFamily="34" charset="0"/>
                </a:rPr>
                <a:t>MoO</a:t>
              </a:r>
              <a:r>
                <a:rPr lang="es-ES" baseline="-25000" dirty="0" smtClean="0">
                  <a:latin typeface="Arial" panose="020B0604020202020204" pitchFamily="34" charset="0"/>
                  <a:cs typeface="Arial" panose="020B0604020202020204" pitchFamily="34" charset="0"/>
                </a:rPr>
                <a:t>2</a:t>
              </a:r>
              <a:r>
                <a:rPr lang="es-ES" dirty="0" smtClean="0">
                  <a:latin typeface="Arial" panose="020B0604020202020204" pitchFamily="34" charset="0"/>
                  <a:cs typeface="Arial" panose="020B0604020202020204" pitchFamily="34" charset="0"/>
                </a:rPr>
                <a:t>Cl</a:t>
              </a:r>
              <a:r>
                <a:rPr lang="es-ES" baseline="-25000" dirty="0" smtClean="0">
                  <a:latin typeface="Arial" panose="020B0604020202020204" pitchFamily="34" charset="0"/>
                  <a:cs typeface="Arial" panose="020B0604020202020204" pitchFamily="34" charset="0"/>
                </a:rPr>
                <a:t>2</a:t>
              </a:r>
              <a:endParaRPr lang="en-US" baseline="-25000" dirty="0">
                <a:latin typeface="Arial" panose="020B0604020202020204" pitchFamily="34" charset="0"/>
                <a:cs typeface="Arial" panose="020B0604020202020204" pitchFamily="34" charset="0"/>
              </a:endParaRPr>
            </a:p>
          </p:txBody>
        </p:sp>
      </p:grpSp>
      <p:sp>
        <p:nvSpPr>
          <p:cNvPr id="10" name="Rectangle 9"/>
          <p:cNvSpPr/>
          <p:nvPr/>
        </p:nvSpPr>
        <p:spPr>
          <a:xfrm>
            <a:off x="187656" y="2769890"/>
            <a:ext cx="4096312" cy="3108543"/>
          </a:xfrm>
          <a:prstGeom prst="rect">
            <a:avLst/>
          </a:prstGeom>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CONCLUSION</a:t>
            </a:r>
          </a:p>
          <a:p>
            <a:pPr algn="just"/>
            <a:r>
              <a:rPr lang="en-US" sz="1400" dirty="0" smtClean="0">
                <a:latin typeface="Times New Roman" panose="02020603050405020304" pitchFamily="18" charset="0"/>
                <a:cs typeface="Times New Roman" panose="02020603050405020304" pitchFamily="18" charset="0"/>
              </a:rPr>
              <a:t>The choice of a particular scheme for the production of </a:t>
            </a:r>
            <a:r>
              <a:rPr lang="en-US" sz="1400" baseline="30000" dirty="0" smtClean="0">
                <a:latin typeface="Times New Roman" panose="02020603050405020304" pitchFamily="18" charset="0"/>
                <a:cs typeface="Times New Roman" panose="02020603050405020304" pitchFamily="18" charset="0"/>
              </a:rPr>
              <a:t>99</a:t>
            </a:r>
            <a:r>
              <a:rPr lang="en-US" sz="1400" dirty="0" smtClean="0">
                <a:latin typeface="Times New Roman" panose="02020603050405020304" pitchFamily="18" charset="0"/>
                <a:cs typeface="Times New Roman" panose="02020603050405020304" pitchFamily="18" charset="0"/>
              </a:rPr>
              <a:t>Mo is, as a rule, Primarily governed by availability of the equipment and raw materials. Traditional “wet” processes for the production of fission molybdenum are successfully used up to now. At the same time, the major problem in this field is the utilization of radioactive wastes. Ultimately, waste management may be the most expensive part of any process scheme, taking into account the modern attitude to environmental problems. In this context we believe sublimation procedures to be the most promising for the future, since these procedures yield a high-purity product with minimal wastes.</a:t>
            </a:r>
            <a:endParaRPr lang="en-US" sz="1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39211" y="508773"/>
            <a:ext cx="4144757" cy="2123658"/>
          </a:xfrm>
          <a:prstGeom prst="rect">
            <a:avLst/>
          </a:prstGeom>
          <a:noFill/>
        </p:spPr>
        <p:txBody>
          <a:bodyPr wrap="square" rtlCol="0">
            <a:spAutoFit/>
          </a:bodyPr>
          <a:lstStyle/>
          <a:p>
            <a:pPr algn="ctr"/>
            <a:r>
              <a:rPr lang="es-ES" sz="1600" b="1" dirty="0" err="1" smtClean="0">
                <a:latin typeface="Times New Roman" panose="02020603050405020304" pitchFamily="18" charset="0"/>
                <a:cs typeface="Times New Roman" panose="02020603050405020304" pitchFamily="18" charset="0"/>
              </a:rPr>
              <a:t>Methods</a:t>
            </a:r>
            <a:r>
              <a:rPr lang="es-ES" sz="1600" b="1" dirty="0" smtClean="0">
                <a:latin typeface="Times New Roman" panose="02020603050405020304" pitchFamily="18" charset="0"/>
                <a:cs typeface="Times New Roman" panose="02020603050405020304" pitchFamily="18" charset="0"/>
              </a:rPr>
              <a:t> </a:t>
            </a:r>
            <a:r>
              <a:rPr lang="es-ES" sz="1600" b="1" dirty="0" err="1" smtClean="0">
                <a:latin typeface="Times New Roman" panose="02020603050405020304" pitchFamily="18" charset="0"/>
                <a:cs typeface="Times New Roman" panose="02020603050405020304" pitchFamily="18" charset="0"/>
              </a:rPr>
              <a:t>for</a:t>
            </a:r>
            <a:r>
              <a:rPr lang="es-ES" sz="1600" b="1" dirty="0" smtClean="0">
                <a:latin typeface="Times New Roman" panose="02020603050405020304" pitchFamily="18" charset="0"/>
                <a:cs typeface="Times New Roman" panose="02020603050405020304" pitchFamily="18" charset="0"/>
              </a:rPr>
              <a:t> </a:t>
            </a:r>
            <a:r>
              <a:rPr lang="es-ES" sz="1600" b="1" dirty="0" err="1" smtClean="0">
                <a:latin typeface="Times New Roman" panose="02020603050405020304" pitchFamily="18" charset="0"/>
                <a:cs typeface="Times New Roman" panose="02020603050405020304" pitchFamily="18" charset="0"/>
              </a:rPr>
              <a:t>Production</a:t>
            </a:r>
            <a:r>
              <a:rPr lang="es-ES" sz="1600" b="1" dirty="0" smtClean="0">
                <a:latin typeface="Times New Roman" panose="02020603050405020304" pitchFamily="18" charset="0"/>
                <a:cs typeface="Times New Roman" panose="02020603050405020304" pitchFamily="18" charset="0"/>
              </a:rPr>
              <a:t> of </a:t>
            </a:r>
            <a:r>
              <a:rPr lang="es-ES" sz="1600" b="1" baseline="30000" dirty="0" smtClean="0">
                <a:latin typeface="Times New Roman" panose="02020603050405020304" pitchFamily="18" charset="0"/>
                <a:cs typeface="Times New Roman" panose="02020603050405020304" pitchFamily="18" charset="0"/>
              </a:rPr>
              <a:t>99</a:t>
            </a:r>
            <a:r>
              <a:rPr lang="es-ES" sz="1600" b="1" dirty="0" smtClean="0">
                <a:latin typeface="Times New Roman" panose="02020603050405020304" pitchFamily="18" charset="0"/>
                <a:cs typeface="Times New Roman" panose="02020603050405020304" pitchFamily="18" charset="0"/>
              </a:rPr>
              <a:t>Mo (</a:t>
            </a:r>
            <a:r>
              <a:rPr lang="es-ES" sz="1600" b="1" dirty="0" err="1" smtClean="0">
                <a:latin typeface="Times New Roman" panose="02020603050405020304" pitchFamily="18" charset="0"/>
                <a:cs typeface="Times New Roman" panose="02020603050405020304" pitchFamily="18" charset="0"/>
              </a:rPr>
              <a:t>Review</a:t>
            </a:r>
            <a:r>
              <a:rPr lang="es-ES" sz="1600" b="1" dirty="0" smtClean="0">
                <a:latin typeface="Times New Roman" panose="02020603050405020304" pitchFamily="18" charset="0"/>
                <a:cs typeface="Times New Roman" panose="02020603050405020304" pitchFamily="18" charset="0"/>
              </a:rPr>
              <a:t>)</a:t>
            </a:r>
          </a:p>
          <a:p>
            <a:pPr algn="ctr"/>
            <a:endParaRPr lang="es-ES" sz="1000" dirty="0" smtClean="0">
              <a:latin typeface="Times New Roman" panose="02020603050405020304" pitchFamily="18" charset="0"/>
              <a:cs typeface="Times New Roman" panose="02020603050405020304" pitchFamily="18" charset="0"/>
            </a:endParaRPr>
          </a:p>
          <a:p>
            <a:pPr algn="ctr"/>
            <a:r>
              <a:rPr lang="es-ES" sz="1400" dirty="0" smtClean="0">
                <a:latin typeface="Times New Roman" panose="02020603050405020304" pitchFamily="18" charset="0"/>
                <a:cs typeface="Times New Roman" panose="02020603050405020304" pitchFamily="18" charset="0"/>
              </a:rPr>
              <a:t>M.P. </a:t>
            </a:r>
            <a:r>
              <a:rPr lang="es-ES" sz="1400" dirty="0" err="1" smtClean="0">
                <a:latin typeface="Times New Roman" panose="02020603050405020304" pitchFamily="18" charset="0"/>
                <a:cs typeface="Times New Roman" panose="02020603050405020304" pitchFamily="18" charset="0"/>
              </a:rPr>
              <a:t>Zykov</a:t>
            </a:r>
            <a:r>
              <a:rPr lang="es-ES" sz="1400" dirty="0" smtClean="0">
                <a:latin typeface="Times New Roman" panose="02020603050405020304" pitchFamily="18" charset="0"/>
                <a:cs typeface="Times New Roman" panose="02020603050405020304" pitchFamily="18" charset="0"/>
              </a:rPr>
              <a:t>* and G.E. </a:t>
            </a:r>
            <a:r>
              <a:rPr lang="es-ES" sz="1400" dirty="0" err="1" smtClean="0">
                <a:latin typeface="Times New Roman" panose="02020603050405020304" pitchFamily="18" charset="0"/>
                <a:cs typeface="Times New Roman" panose="02020603050405020304" pitchFamily="18" charset="0"/>
              </a:rPr>
              <a:t>Kodina</a:t>
            </a:r>
            <a:r>
              <a:rPr lang="es-ES" sz="1400" dirty="0" smtClean="0">
                <a:latin typeface="Times New Roman" panose="02020603050405020304" pitchFamily="18" charset="0"/>
                <a:cs typeface="Times New Roman" panose="02020603050405020304" pitchFamily="18" charset="0"/>
              </a:rPr>
              <a:t>**</a:t>
            </a:r>
          </a:p>
          <a:p>
            <a:pPr algn="ctr"/>
            <a:endParaRPr lang="es-ES" sz="1200" dirty="0" smtClean="0">
              <a:latin typeface="Times New Roman" panose="02020603050405020304" pitchFamily="18" charset="0"/>
              <a:cs typeface="Times New Roman" panose="02020603050405020304" pitchFamily="18" charset="0"/>
            </a:endParaRPr>
          </a:p>
          <a:p>
            <a:pPr algn="ctr"/>
            <a:r>
              <a:rPr lang="es-ES" sz="1000" dirty="0" smtClean="0">
                <a:latin typeface="Times New Roman" panose="02020603050405020304" pitchFamily="18" charset="0"/>
                <a:cs typeface="Times New Roman" panose="02020603050405020304" pitchFamily="18" charset="0"/>
              </a:rPr>
              <a:t>* </a:t>
            </a:r>
            <a:r>
              <a:rPr lang="es-ES" sz="1000" dirty="0" err="1" smtClean="0">
                <a:latin typeface="Times New Roman" panose="02020603050405020304" pitchFamily="18" charset="0"/>
                <a:cs typeface="Times New Roman" panose="02020603050405020304" pitchFamily="18" charset="0"/>
              </a:rPr>
              <a:t>Khlopin</a:t>
            </a:r>
            <a:r>
              <a:rPr lang="es-ES" sz="1000" dirty="0" smtClean="0">
                <a:latin typeface="Times New Roman" panose="02020603050405020304" pitchFamily="18" charset="0"/>
                <a:cs typeface="Times New Roman" panose="02020603050405020304" pitchFamily="18" charset="0"/>
              </a:rPr>
              <a:t> </a:t>
            </a:r>
            <a:r>
              <a:rPr lang="es-ES" sz="1000" dirty="0" err="1" smtClean="0">
                <a:latin typeface="Times New Roman" panose="02020603050405020304" pitchFamily="18" charset="0"/>
                <a:cs typeface="Times New Roman" panose="02020603050405020304" pitchFamily="18" charset="0"/>
              </a:rPr>
              <a:t>Radium</a:t>
            </a:r>
            <a:r>
              <a:rPr lang="es-ES" sz="1000" dirty="0" smtClean="0">
                <a:latin typeface="Times New Roman" panose="02020603050405020304" pitchFamily="18" charset="0"/>
                <a:cs typeface="Times New Roman" panose="02020603050405020304" pitchFamily="18" charset="0"/>
              </a:rPr>
              <a:t> </a:t>
            </a:r>
            <a:r>
              <a:rPr lang="es-ES" sz="1000" dirty="0" err="1" smtClean="0">
                <a:latin typeface="Times New Roman" panose="02020603050405020304" pitchFamily="18" charset="0"/>
                <a:cs typeface="Times New Roman" panose="02020603050405020304" pitchFamily="18" charset="0"/>
              </a:rPr>
              <a:t>Institute</a:t>
            </a:r>
            <a:r>
              <a:rPr lang="es-ES" sz="1000" dirty="0" smtClean="0">
                <a:latin typeface="Times New Roman" panose="02020603050405020304" pitchFamily="18" charset="0"/>
                <a:cs typeface="Times New Roman" panose="02020603050405020304" pitchFamily="18" charset="0"/>
              </a:rPr>
              <a:t>, Research and </a:t>
            </a:r>
            <a:r>
              <a:rPr lang="es-ES" sz="1000" dirty="0" err="1" smtClean="0">
                <a:latin typeface="Times New Roman" panose="02020603050405020304" pitchFamily="18" charset="0"/>
                <a:cs typeface="Times New Roman" panose="02020603050405020304" pitchFamily="18" charset="0"/>
              </a:rPr>
              <a:t>Production</a:t>
            </a:r>
            <a:r>
              <a:rPr lang="es-ES" sz="1000" dirty="0" smtClean="0">
                <a:latin typeface="Times New Roman" panose="02020603050405020304" pitchFamily="18" charset="0"/>
                <a:cs typeface="Times New Roman" panose="02020603050405020304" pitchFamily="18" charset="0"/>
              </a:rPr>
              <a:t> </a:t>
            </a:r>
            <a:r>
              <a:rPr lang="es-ES" sz="1000" dirty="0" err="1" smtClean="0">
                <a:latin typeface="Times New Roman" panose="02020603050405020304" pitchFamily="18" charset="0"/>
                <a:cs typeface="Times New Roman" panose="02020603050405020304" pitchFamily="18" charset="0"/>
              </a:rPr>
              <a:t>Association</a:t>
            </a:r>
            <a:r>
              <a:rPr lang="es-ES" sz="1000" dirty="0" smtClean="0">
                <a:latin typeface="Times New Roman" panose="02020603050405020304" pitchFamily="18" charset="0"/>
                <a:cs typeface="Times New Roman" panose="02020603050405020304" pitchFamily="18" charset="0"/>
              </a:rPr>
              <a:t>, St. </a:t>
            </a:r>
            <a:r>
              <a:rPr lang="es-ES" sz="1000" dirty="0" err="1" smtClean="0">
                <a:latin typeface="Times New Roman" panose="02020603050405020304" pitchFamily="18" charset="0"/>
                <a:cs typeface="Times New Roman" panose="02020603050405020304" pitchFamily="18" charset="0"/>
              </a:rPr>
              <a:t>Petersburb</a:t>
            </a:r>
            <a:r>
              <a:rPr lang="es-ES" sz="1000" dirty="0" smtClean="0">
                <a:latin typeface="Times New Roman" panose="02020603050405020304" pitchFamily="18" charset="0"/>
                <a:cs typeface="Times New Roman" panose="02020603050405020304" pitchFamily="18" charset="0"/>
              </a:rPr>
              <a:t>, </a:t>
            </a:r>
            <a:r>
              <a:rPr lang="es-ES" sz="1000" dirty="0" err="1" smtClean="0">
                <a:latin typeface="Times New Roman" panose="02020603050405020304" pitchFamily="18" charset="0"/>
                <a:cs typeface="Times New Roman" panose="02020603050405020304" pitchFamily="18" charset="0"/>
              </a:rPr>
              <a:t>Russia</a:t>
            </a:r>
            <a:endParaRPr lang="es-ES" sz="1000" dirty="0" smtClean="0">
              <a:latin typeface="Times New Roman" panose="02020603050405020304" pitchFamily="18" charset="0"/>
              <a:cs typeface="Times New Roman" panose="02020603050405020304" pitchFamily="18" charset="0"/>
            </a:endParaRPr>
          </a:p>
          <a:p>
            <a:pPr algn="ctr"/>
            <a:r>
              <a:rPr lang="es-ES" sz="1000" dirty="0" smtClean="0">
                <a:latin typeface="Times New Roman" panose="02020603050405020304" pitchFamily="18" charset="0"/>
                <a:cs typeface="Times New Roman" panose="02020603050405020304" pitchFamily="18" charset="0"/>
              </a:rPr>
              <a:t>** </a:t>
            </a:r>
            <a:r>
              <a:rPr lang="es-ES" sz="1000" dirty="0" err="1" smtClean="0">
                <a:latin typeface="Times New Roman" panose="02020603050405020304" pitchFamily="18" charset="0"/>
                <a:cs typeface="Times New Roman" panose="02020603050405020304" pitchFamily="18" charset="0"/>
              </a:rPr>
              <a:t>Institute</a:t>
            </a:r>
            <a:r>
              <a:rPr lang="es-ES" sz="1000" dirty="0" smtClean="0">
                <a:latin typeface="Times New Roman" panose="02020603050405020304" pitchFamily="18" charset="0"/>
                <a:cs typeface="Times New Roman" panose="02020603050405020304" pitchFamily="18" charset="0"/>
              </a:rPr>
              <a:t> of </a:t>
            </a:r>
            <a:r>
              <a:rPr lang="es-ES" sz="1000" dirty="0" err="1" smtClean="0">
                <a:latin typeface="Times New Roman" panose="02020603050405020304" pitchFamily="18" charset="0"/>
                <a:cs typeface="Times New Roman" panose="02020603050405020304" pitchFamily="18" charset="0"/>
              </a:rPr>
              <a:t>Biophysics</a:t>
            </a:r>
            <a:r>
              <a:rPr lang="es-ES" sz="1000" dirty="0" smtClean="0">
                <a:latin typeface="Times New Roman" panose="02020603050405020304" pitchFamily="18" charset="0"/>
                <a:cs typeface="Times New Roman" panose="02020603050405020304" pitchFamily="18" charset="0"/>
              </a:rPr>
              <a:t>, </a:t>
            </a:r>
            <a:r>
              <a:rPr lang="es-ES" sz="1000" dirty="0" err="1" smtClean="0">
                <a:latin typeface="Times New Roman" panose="02020603050405020304" pitchFamily="18" charset="0"/>
                <a:cs typeface="Times New Roman" panose="02020603050405020304" pitchFamily="18" charset="0"/>
              </a:rPr>
              <a:t>Russian</a:t>
            </a:r>
            <a:r>
              <a:rPr lang="es-ES" sz="1000" dirty="0" smtClean="0">
                <a:latin typeface="Times New Roman" panose="02020603050405020304" pitchFamily="18" charset="0"/>
                <a:cs typeface="Times New Roman" panose="02020603050405020304" pitchFamily="18" charset="0"/>
              </a:rPr>
              <a:t> </a:t>
            </a:r>
            <a:r>
              <a:rPr lang="es-ES" sz="1000" dirty="0" err="1" smtClean="0">
                <a:latin typeface="Times New Roman" panose="02020603050405020304" pitchFamily="18" charset="0"/>
                <a:cs typeface="Times New Roman" panose="02020603050405020304" pitchFamily="18" charset="0"/>
              </a:rPr>
              <a:t>Academoy</a:t>
            </a:r>
            <a:r>
              <a:rPr lang="es-ES" sz="1000" dirty="0" smtClean="0">
                <a:latin typeface="Times New Roman" panose="02020603050405020304" pitchFamily="18" charset="0"/>
                <a:cs typeface="Times New Roman" panose="02020603050405020304" pitchFamily="18" charset="0"/>
              </a:rPr>
              <a:t> of </a:t>
            </a:r>
            <a:r>
              <a:rPr lang="es-ES" sz="1000" dirty="0" err="1" smtClean="0">
                <a:latin typeface="Times New Roman" panose="02020603050405020304" pitchFamily="18" charset="0"/>
                <a:cs typeface="Times New Roman" panose="02020603050405020304" pitchFamily="18" charset="0"/>
              </a:rPr>
              <a:t>Sciences</a:t>
            </a:r>
            <a:r>
              <a:rPr lang="es-ES" sz="1000" dirty="0" smtClean="0">
                <a:latin typeface="Times New Roman" panose="02020603050405020304" pitchFamily="18" charset="0"/>
                <a:cs typeface="Times New Roman" panose="02020603050405020304" pitchFamily="18" charset="0"/>
              </a:rPr>
              <a:t>, </a:t>
            </a:r>
            <a:r>
              <a:rPr lang="es-ES" sz="1000" dirty="0" err="1" smtClean="0">
                <a:latin typeface="Times New Roman" panose="02020603050405020304" pitchFamily="18" charset="0"/>
                <a:cs typeface="Times New Roman" panose="02020603050405020304" pitchFamily="18" charset="0"/>
              </a:rPr>
              <a:t>Moscow</a:t>
            </a:r>
            <a:r>
              <a:rPr lang="es-ES" sz="1000" dirty="0" smtClean="0">
                <a:latin typeface="Times New Roman" panose="02020603050405020304" pitchFamily="18" charset="0"/>
                <a:cs typeface="Times New Roman" panose="02020603050405020304" pitchFamily="18" charset="0"/>
              </a:rPr>
              <a:t>, </a:t>
            </a:r>
            <a:r>
              <a:rPr lang="es-ES" sz="1000" dirty="0" err="1" smtClean="0">
                <a:latin typeface="Times New Roman" panose="02020603050405020304" pitchFamily="18" charset="0"/>
                <a:cs typeface="Times New Roman" panose="02020603050405020304" pitchFamily="18" charset="0"/>
              </a:rPr>
              <a:t>Russia</a:t>
            </a:r>
            <a:endParaRPr lang="es-ES" sz="1000" dirty="0" smtClean="0">
              <a:latin typeface="Times New Roman" panose="02020603050405020304" pitchFamily="18" charset="0"/>
              <a:cs typeface="Times New Roman" panose="02020603050405020304" pitchFamily="18" charset="0"/>
            </a:endParaRPr>
          </a:p>
          <a:p>
            <a:pPr algn="ctr"/>
            <a:endParaRPr lang="es-ES" sz="1200" dirty="0" smtClean="0">
              <a:latin typeface="Times New Roman" panose="02020603050405020304" pitchFamily="18" charset="0"/>
              <a:cs typeface="Times New Roman" panose="02020603050405020304" pitchFamily="18" charset="0"/>
            </a:endParaRPr>
          </a:p>
          <a:p>
            <a:pPr algn="ctr"/>
            <a:r>
              <a:rPr lang="es-ES" sz="1200" dirty="0" err="1" smtClean="0">
                <a:latin typeface="Times New Roman" panose="02020603050405020304" pitchFamily="18" charset="0"/>
                <a:cs typeface="Times New Roman" panose="02020603050405020304" pitchFamily="18" charset="0"/>
              </a:rPr>
              <a:t>Received</a:t>
            </a:r>
            <a:r>
              <a:rPr lang="es-ES" sz="1200" dirty="0" smtClean="0">
                <a:latin typeface="Times New Roman" panose="02020603050405020304" pitchFamily="18" charset="0"/>
                <a:cs typeface="Times New Roman" panose="02020603050405020304" pitchFamily="18" charset="0"/>
              </a:rPr>
              <a:t> </a:t>
            </a:r>
            <a:r>
              <a:rPr lang="es-ES" sz="1200" dirty="0" err="1" smtClean="0">
                <a:latin typeface="Times New Roman" panose="02020603050405020304" pitchFamily="18" charset="0"/>
                <a:cs typeface="Times New Roman" panose="02020603050405020304" pitchFamily="18" charset="0"/>
              </a:rPr>
              <a:t>May</a:t>
            </a:r>
            <a:r>
              <a:rPr lang="es-ES" sz="1200" dirty="0" smtClean="0">
                <a:latin typeface="Times New Roman" panose="02020603050405020304" pitchFamily="18" charset="0"/>
                <a:cs typeface="Times New Roman" panose="02020603050405020304" pitchFamily="18" charset="0"/>
              </a:rPr>
              <a:t> 14 1998</a:t>
            </a:r>
          </a:p>
          <a:p>
            <a:pPr algn="ctr"/>
            <a:endParaRPr lang="es-ES" sz="1200" dirty="0" smtClean="0">
              <a:latin typeface="Times New Roman" panose="02020603050405020304" pitchFamily="18" charset="0"/>
              <a:cs typeface="Times New Roman" panose="02020603050405020304" pitchFamily="18" charset="0"/>
            </a:endParaRPr>
          </a:p>
          <a:p>
            <a:pPr algn="ctr"/>
            <a:r>
              <a:rPr lang="es-ES" sz="1400" dirty="0" err="1" smtClean="0">
                <a:latin typeface="Times New Roman" panose="02020603050405020304" pitchFamily="18" charset="0"/>
                <a:cs typeface="Times New Roman" panose="02020603050405020304" pitchFamily="18" charset="0"/>
              </a:rPr>
              <a:t>Radiochemistry</a:t>
            </a:r>
            <a:r>
              <a:rPr lang="es-ES" sz="1400" dirty="0" smtClean="0">
                <a:latin typeface="Times New Roman" panose="02020603050405020304" pitchFamily="18" charset="0"/>
                <a:cs typeface="Times New Roman" panose="02020603050405020304" pitchFamily="18" charset="0"/>
              </a:rPr>
              <a:t> 1999, 41 (3), 193-204 </a:t>
            </a:r>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7" name="Slide Number Placeholder 6"/>
          <p:cNvSpPr>
            <a:spLocks noGrp="1"/>
          </p:cNvSpPr>
          <p:nvPr>
            <p:ph type="sldNum" sz="quarter" idx="12"/>
          </p:nvPr>
        </p:nvSpPr>
        <p:spPr/>
        <p:txBody>
          <a:bodyPr/>
          <a:lstStyle/>
          <a:p>
            <a:fld id="{C3305951-25B3-468C-8F5A-DB64291C3F1E}" type="slidenum">
              <a:rPr lang="en-US" smtClean="0"/>
              <a:pPr/>
              <a:t>40</a:t>
            </a:fld>
            <a:endParaRPr lang="en-US"/>
          </a:p>
        </p:txBody>
      </p:sp>
    </p:spTree>
    <p:extLst>
      <p:ext uri="{BB962C8B-B14F-4D97-AF65-F5344CB8AC3E}">
        <p14:creationId xmlns:p14="http://schemas.microsoft.com/office/powerpoint/2010/main" val="24342441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41</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196752"/>
            <a:ext cx="2376264" cy="300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964466"/>
            <a:ext cx="5328592" cy="1415772"/>
          </a:xfrm>
          <a:prstGeom prst="rect">
            <a:avLst/>
          </a:prstGeom>
          <a:noFill/>
        </p:spPr>
        <p:txBody>
          <a:bodyPr wrap="square" rtlCol="0">
            <a:spAutoFit/>
          </a:bodyPr>
          <a:lstStyle/>
          <a:p>
            <a:pPr algn="ctr"/>
            <a:r>
              <a:rPr lang="es-ES" sz="1400" b="1" dirty="0" err="1" smtClean="0">
                <a:latin typeface="Times New Roman" panose="02020603050405020304" pitchFamily="18" charset="0"/>
                <a:cs typeface="Times New Roman" panose="02020603050405020304" pitchFamily="18" charset="0"/>
              </a:rPr>
              <a:t>Kurze</a:t>
            </a:r>
            <a:r>
              <a:rPr lang="es-ES" sz="1400" b="1" dirty="0" smtClean="0">
                <a:latin typeface="Times New Roman" panose="02020603050405020304" pitchFamily="18" charset="0"/>
                <a:cs typeface="Times New Roman" panose="02020603050405020304" pitchFamily="18" charset="0"/>
              </a:rPr>
              <a:t> </a:t>
            </a:r>
            <a:r>
              <a:rPr lang="es-ES" sz="1400" b="1" dirty="0" err="1" smtClean="0">
                <a:latin typeface="Times New Roman" panose="02020603050405020304" pitchFamily="18" charset="0"/>
                <a:cs typeface="Times New Roman" panose="02020603050405020304" pitchFamily="18" charset="0"/>
              </a:rPr>
              <a:t>Originalmitteilungen</a:t>
            </a:r>
            <a:endParaRPr lang="es-ES" sz="1400" b="1" dirty="0" smtClean="0">
              <a:latin typeface="Times New Roman" panose="02020603050405020304" pitchFamily="18" charset="0"/>
              <a:cs typeface="Times New Roman" panose="02020603050405020304" pitchFamily="18" charset="0"/>
            </a:endParaRPr>
          </a:p>
          <a:p>
            <a:pPr algn="ctr"/>
            <a:endParaRPr lang="es-ES" sz="1000" b="1" dirty="0" smtClean="0">
              <a:latin typeface="Times New Roman" panose="02020603050405020304" pitchFamily="18" charset="0"/>
              <a:cs typeface="Times New Roman" panose="02020603050405020304" pitchFamily="18" charset="0"/>
            </a:endParaRPr>
          </a:p>
          <a:p>
            <a:pPr algn="ctr"/>
            <a:r>
              <a:rPr lang="es-ES" sz="1400" b="1" dirty="0" err="1" smtClean="0">
                <a:latin typeface="Times New Roman" panose="02020603050405020304" pitchFamily="18" charset="0"/>
                <a:cs typeface="Times New Roman" panose="02020603050405020304" pitchFamily="18" charset="0"/>
              </a:rPr>
              <a:t>On</a:t>
            </a:r>
            <a:r>
              <a:rPr lang="es-ES" sz="1400" b="1" dirty="0" smtClean="0">
                <a:latin typeface="Times New Roman" panose="02020603050405020304" pitchFamily="18" charset="0"/>
                <a:cs typeface="Times New Roman" panose="02020603050405020304" pitchFamily="18" charset="0"/>
              </a:rPr>
              <a:t> </a:t>
            </a:r>
            <a:r>
              <a:rPr lang="es-ES" sz="1400" b="1" dirty="0" err="1" smtClean="0">
                <a:latin typeface="Times New Roman" panose="02020603050405020304" pitchFamily="18" charset="0"/>
                <a:cs typeface="Times New Roman" panose="02020603050405020304" pitchFamily="18" charset="0"/>
              </a:rPr>
              <a:t>the</a:t>
            </a:r>
            <a:r>
              <a:rPr lang="es-ES" sz="1400" b="1" dirty="0" smtClean="0">
                <a:latin typeface="Times New Roman" panose="02020603050405020304" pitchFamily="18" charset="0"/>
                <a:cs typeface="Times New Roman" panose="02020603050405020304" pitchFamily="18" charset="0"/>
              </a:rPr>
              <a:t> </a:t>
            </a:r>
            <a:r>
              <a:rPr lang="es-ES" sz="1400" b="1" dirty="0" err="1" smtClean="0">
                <a:latin typeface="Times New Roman" panose="02020603050405020304" pitchFamily="18" charset="0"/>
                <a:cs typeface="Times New Roman" panose="02020603050405020304" pitchFamily="18" charset="0"/>
              </a:rPr>
              <a:t>Sublimation</a:t>
            </a:r>
            <a:r>
              <a:rPr lang="es-ES" sz="1400" b="1" dirty="0" smtClean="0">
                <a:latin typeface="Times New Roman" panose="02020603050405020304" pitchFamily="18" charset="0"/>
                <a:cs typeface="Times New Roman" panose="02020603050405020304" pitchFamily="18" charset="0"/>
              </a:rPr>
              <a:t> of </a:t>
            </a:r>
            <a:r>
              <a:rPr lang="es-ES" sz="1400" b="1" baseline="30000" dirty="0" smtClean="0">
                <a:latin typeface="Times New Roman" panose="02020603050405020304" pitchFamily="18" charset="0"/>
                <a:cs typeface="Times New Roman" panose="02020603050405020304" pitchFamily="18" charset="0"/>
              </a:rPr>
              <a:t>99m</a:t>
            </a:r>
            <a:r>
              <a:rPr lang="es-ES" sz="1400" b="1" dirty="0" smtClean="0">
                <a:latin typeface="Times New Roman" panose="02020603050405020304" pitchFamily="18" charset="0"/>
                <a:cs typeface="Times New Roman" panose="02020603050405020304" pitchFamily="18" charset="0"/>
              </a:rPr>
              <a:t>Tc </a:t>
            </a:r>
            <a:r>
              <a:rPr lang="es-ES" sz="1400" b="1" dirty="0" err="1" smtClean="0">
                <a:latin typeface="Times New Roman" panose="02020603050405020304" pitchFamily="18" charset="0"/>
                <a:cs typeface="Times New Roman" panose="02020603050405020304" pitchFamily="18" charset="0"/>
              </a:rPr>
              <a:t>from</a:t>
            </a:r>
            <a:r>
              <a:rPr lang="es-ES" sz="1400" b="1" dirty="0" smtClean="0">
                <a:latin typeface="Times New Roman" panose="02020603050405020304" pitchFamily="18" charset="0"/>
                <a:cs typeface="Times New Roman" panose="02020603050405020304" pitchFamily="18" charset="0"/>
              </a:rPr>
              <a:t> </a:t>
            </a:r>
            <a:r>
              <a:rPr lang="es-ES" sz="1400" b="1" dirty="0" err="1" smtClean="0">
                <a:latin typeface="Times New Roman" panose="02020603050405020304" pitchFamily="18" charset="0"/>
                <a:cs typeface="Times New Roman" panose="02020603050405020304" pitchFamily="18" charset="0"/>
              </a:rPr>
              <a:t>Irradiated</a:t>
            </a:r>
            <a:r>
              <a:rPr lang="es-ES" sz="1400" b="1" dirty="0" smtClean="0">
                <a:latin typeface="Times New Roman" panose="02020603050405020304" pitchFamily="18" charset="0"/>
                <a:cs typeface="Times New Roman" panose="02020603050405020304" pitchFamily="18" charset="0"/>
              </a:rPr>
              <a:t> </a:t>
            </a:r>
            <a:r>
              <a:rPr lang="es-ES" sz="1400" b="1" dirty="0" err="1" smtClean="0">
                <a:latin typeface="Times New Roman" panose="02020603050405020304" pitchFamily="18" charset="0"/>
                <a:cs typeface="Times New Roman" panose="02020603050405020304" pitchFamily="18" charset="0"/>
              </a:rPr>
              <a:t>Molybdenum</a:t>
            </a:r>
            <a:r>
              <a:rPr lang="es-ES" sz="1400" b="1" dirty="0" smtClean="0">
                <a:latin typeface="Times New Roman" panose="02020603050405020304" pitchFamily="18" charset="0"/>
                <a:cs typeface="Times New Roman" panose="02020603050405020304" pitchFamily="18" charset="0"/>
              </a:rPr>
              <a:t> </a:t>
            </a:r>
            <a:r>
              <a:rPr lang="es-ES" sz="1400" b="1" dirty="0" err="1" smtClean="0">
                <a:latin typeface="Times New Roman" panose="02020603050405020304" pitchFamily="18" charset="0"/>
                <a:cs typeface="Times New Roman" panose="02020603050405020304" pitchFamily="18" charset="0"/>
              </a:rPr>
              <a:t>Trioxide</a:t>
            </a:r>
            <a:endParaRPr lang="es-ES" sz="1400" b="1" dirty="0" smtClean="0">
              <a:latin typeface="Times New Roman" panose="02020603050405020304" pitchFamily="18" charset="0"/>
              <a:cs typeface="Times New Roman" panose="02020603050405020304" pitchFamily="18" charset="0"/>
            </a:endParaRPr>
          </a:p>
          <a:p>
            <a:pPr algn="ctr"/>
            <a:endParaRPr lang="es-ES" sz="1000" dirty="0" smtClean="0">
              <a:latin typeface="Times New Roman" panose="02020603050405020304" pitchFamily="18" charset="0"/>
              <a:cs typeface="Times New Roman" panose="02020603050405020304" pitchFamily="18" charset="0"/>
            </a:endParaRPr>
          </a:p>
          <a:p>
            <a:pPr algn="ctr"/>
            <a:r>
              <a:rPr lang="es-ES" sz="1400" dirty="0" smtClean="0">
                <a:latin typeface="Times New Roman" panose="02020603050405020304" pitchFamily="18" charset="0"/>
                <a:cs typeface="Times New Roman" panose="02020603050405020304" pitchFamily="18" charset="0"/>
              </a:rPr>
              <a:t>E. Hallaba, H.A. El-</a:t>
            </a:r>
            <a:r>
              <a:rPr lang="es-ES" sz="1400" dirty="0" err="1" smtClean="0">
                <a:latin typeface="Times New Roman" panose="02020603050405020304" pitchFamily="18" charset="0"/>
                <a:cs typeface="Times New Roman" panose="02020603050405020304" pitchFamily="18" charset="0"/>
              </a:rPr>
              <a:t>Asray</a:t>
            </a:r>
            <a:endParaRPr lang="es-ES" sz="1400" dirty="0" smtClean="0">
              <a:latin typeface="Times New Roman" panose="02020603050405020304" pitchFamily="18" charset="0"/>
              <a:cs typeface="Times New Roman" panose="02020603050405020304" pitchFamily="18" charset="0"/>
            </a:endParaRPr>
          </a:p>
          <a:p>
            <a:endParaRPr lang="en-US" sz="1000" dirty="0" smtClean="0">
              <a:latin typeface="Times New Roman" panose="02020603050405020304" pitchFamily="18" charset="0"/>
              <a:cs typeface="Times New Roman" panose="02020603050405020304" pitchFamily="18" charset="0"/>
            </a:endParaRPr>
          </a:p>
          <a:p>
            <a:r>
              <a:rPr lang="en-US" sz="1400" i="1" dirty="0" smtClean="0">
                <a:latin typeface="Times New Roman" panose="02020603050405020304" pitchFamily="18" charset="0"/>
                <a:cs typeface="Times New Roman" panose="02020603050405020304" pitchFamily="18" charset="0"/>
              </a:rPr>
              <a:t>Environmental Health Studies</a:t>
            </a:r>
            <a:r>
              <a:rPr lang="en-US" sz="1400" dirty="0" smtClean="0">
                <a:latin typeface="Times New Roman" panose="02020603050405020304" pitchFamily="18" charset="0"/>
                <a:cs typeface="Times New Roman" panose="02020603050405020304" pitchFamily="18" charset="0"/>
              </a:rPr>
              <a:t> </a:t>
            </a:r>
            <a:r>
              <a:rPr lang="en-US" sz="1400" b="1" dirty="0" smtClean="0">
                <a:latin typeface="Times New Roman" panose="02020603050405020304" pitchFamily="18" charset="0"/>
                <a:cs typeface="Times New Roman" panose="02020603050405020304" pitchFamily="18" charset="0"/>
              </a:rPr>
              <a:t>1975,</a:t>
            </a:r>
            <a:r>
              <a:rPr lang="en-US" sz="1400" dirty="0" smtClean="0">
                <a:latin typeface="Times New Roman" panose="02020603050405020304" pitchFamily="18" charset="0"/>
                <a:cs typeface="Times New Roman" panose="02020603050405020304" pitchFamily="18" charset="0"/>
              </a:rPr>
              <a:t> </a:t>
            </a:r>
            <a:r>
              <a:rPr lang="en-US" sz="1400" i="1" dirty="0" smtClean="0">
                <a:latin typeface="Times New Roman" panose="02020603050405020304" pitchFamily="18" charset="0"/>
                <a:cs typeface="Times New Roman" panose="02020603050405020304" pitchFamily="18" charset="0"/>
              </a:rPr>
              <a:t>11</a:t>
            </a:r>
            <a:r>
              <a:rPr lang="en-US" sz="1400" dirty="0">
                <a:latin typeface="Times New Roman" panose="02020603050405020304" pitchFamily="18" charset="0"/>
                <a:cs typeface="Times New Roman" panose="02020603050405020304" pitchFamily="18" charset="0"/>
              </a:rPr>
              <a:t>, 290</a:t>
            </a:r>
          </a:p>
        </p:txBody>
      </p:sp>
      <p:sp>
        <p:nvSpPr>
          <p:cNvPr id="6" name="TextBox 5"/>
          <p:cNvSpPr txBox="1"/>
          <p:nvPr/>
        </p:nvSpPr>
        <p:spPr>
          <a:xfrm>
            <a:off x="395536" y="188640"/>
            <a:ext cx="4388509" cy="523220"/>
          </a:xfrm>
          <a:prstGeom prst="rect">
            <a:avLst/>
          </a:prstGeom>
          <a:noFill/>
        </p:spPr>
        <p:txBody>
          <a:bodyPr wrap="none" rtlCol="0">
            <a:spAutoFit/>
          </a:bodyPr>
          <a:lstStyle/>
          <a:p>
            <a:r>
              <a:rPr lang="en-US" sz="2800" baseline="30000" dirty="0" smtClean="0">
                <a:solidFill>
                  <a:schemeClr val="accent4">
                    <a:lumMod val="50000"/>
                  </a:schemeClr>
                </a:solidFill>
              </a:rPr>
              <a:t>99</a:t>
            </a:r>
            <a:r>
              <a:rPr lang="en-US" sz="2800" dirty="0" smtClean="0">
                <a:solidFill>
                  <a:schemeClr val="accent4">
                    <a:lumMod val="50000"/>
                  </a:schemeClr>
                </a:solidFill>
              </a:rPr>
              <a:t>Mo or </a:t>
            </a:r>
            <a:r>
              <a:rPr lang="en-US" sz="2800" baseline="30000" dirty="0" smtClean="0">
                <a:solidFill>
                  <a:schemeClr val="accent4">
                    <a:lumMod val="50000"/>
                  </a:schemeClr>
                </a:solidFill>
              </a:rPr>
              <a:t>99m</a:t>
            </a:r>
            <a:r>
              <a:rPr lang="en-US" sz="2800" dirty="0" smtClean="0">
                <a:solidFill>
                  <a:schemeClr val="accent4">
                    <a:lumMod val="50000"/>
                  </a:schemeClr>
                </a:solidFill>
              </a:rPr>
              <a:t>Tc by Sublimation</a:t>
            </a:r>
            <a:endParaRPr lang="en-US" sz="2800" dirty="0">
              <a:solidFill>
                <a:schemeClr val="accent4">
                  <a:lumMod val="50000"/>
                </a:schemeClr>
              </a:solidFill>
            </a:endParaRPr>
          </a:p>
        </p:txBody>
      </p:sp>
      <p:sp>
        <p:nvSpPr>
          <p:cNvPr id="7" name="Rectangle 6"/>
          <p:cNvSpPr/>
          <p:nvPr/>
        </p:nvSpPr>
        <p:spPr>
          <a:xfrm>
            <a:off x="371366" y="3658497"/>
            <a:ext cx="2904489" cy="523220"/>
          </a:xfrm>
          <a:prstGeom prst="rect">
            <a:avLst/>
          </a:prstGeom>
        </p:spPr>
        <p:txBody>
          <a:bodyPr wrap="square">
            <a:spAutoFit/>
          </a:bodyPr>
          <a:lstStyle/>
          <a:p>
            <a:r>
              <a:rPr lang="en-US" sz="1400" dirty="0" err="1" smtClean="0"/>
              <a:t>Zsinka</a:t>
            </a:r>
            <a:r>
              <a:rPr lang="en-US" sz="1400" dirty="0" smtClean="0"/>
              <a:t> </a:t>
            </a:r>
            <a:r>
              <a:rPr lang="en-US" sz="1400" baseline="30000" dirty="0" smtClean="0"/>
              <a:t>99m</a:t>
            </a:r>
            <a:r>
              <a:rPr lang="en-US" sz="1400" dirty="0" smtClean="0"/>
              <a:t>Tc </a:t>
            </a:r>
            <a:r>
              <a:rPr lang="en-US" sz="1400" dirty="0"/>
              <a:t>Sublimation </a:t>
            </a:r>
            <a:r>
              <a:rPr lang="en-US" sz="1400" dirty="0" smtClean="0"/>
              <a:t>Generators</a:t>
            </a:r>
            <a:r>
              <a:rPr lang="en-US" sz="1400" dirty="0"/>
              <a:t/>
            </a:r>
            <a:br>
              <a:rPr lang="en-US" sz="1400" dirty="0"/>
            </a:br>
            <a:r>
              <a:rPr lang="en-US" sz="1400" dirty="0" err="1" smtClean="0"/>
              <a:t>Radiochimica</a:t>
            </a:r>
            <a:r>
              <a:rPr lang="en-US" sz="1400" dirty="0" smtClean="0"/>
              <a:t> </a:t>
            </a:r>
            <a:r>
              <a:rPr lang="en-US" sz="1400" dirty="0" err="1"/>
              <a:t>Acta</a:t>
            </a:r>
            <a:r>
              <a:rPr lang="en-US" sz="1400" dirty="0"/>
              <a:t> </a:t>
            </a:r>
            <a:r>
              <a:rPr lang="en-US" sz="1400" i="1" dirty="0"/>
              <a:t>41, </a:t>
            </a:r>
            <a:r>
              <a:rPr lang="en-US" sz="1400" dirty="0"/>
              <a:t>91-96 (1987</a:t>
            </a:r>
            <a:r>
              <a:rPr lang="en-US" sz="1400" dirty="0" smtClean="0"/>
              <a:t>)</a:t>
            </a:r>
            <a:endParaRPr lang="en-US" sz="14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92" y="4293096"/>
            <a:ext cx="2684140" cy="217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7676" y="3920107"/>
            <a:ext cx="2917160" cy="2514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01669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grpSp>
        <p:nvGrpSpPr>
          <p:cNvPr id="130" name="Group 129"/>
          <p:cNvGrpSpPr/>
          <p:nvPr/>
        </p:nvGrpSpPr>
        <p:grpSpPr>
          <a:xfrm>
            <a:off x="2734604" y="908720"/>
            <a:ext cx="5896686" cy="3693311"/>
            <a:chOff x="2734604" y="908720"/>
            <a:chExt cx="5896686" cy="3693311"/>
          </a:xfrm>
        </p:grpSpPr>
        <p:grpSp>
          <p:nvGrpSpPr>
            <p:cNvPr id="5" name="Group 4"/>
            <p:cNvGrpSpPr/>
            <p:nvPr/>
          </p:nvGrpSpPr>
          <p:grpSpPr>
            <a:xfrm>
              <a:off x="2734604" y="2060848"/>
              <a:ext cx="1459661" cy="2541183"/>
              <a:chOff x="3248146" y="1509447"/>
              <a:chExt cx="1459661" cy="2541183"/>
            </a:xfrm>
          </p:grpSpPr>
          <p:sp>
            <p:nvSpPr>
              <p:cNvPr id="7" name="Oval 6"/>
              <p:cNvSpPr/>
              <p:nvPr/>
            </p:nvSpPr>
            <p:spPr>
              <a:xfrm>
                <a:off x="3364452" y="352415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348792" y="375694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508468" y="345214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495345" y="361293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508468" y="38123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32275" y="369790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52484" y="354092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791696" y="366817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639361" y="335521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001478" y="34300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818649" y="34952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863704" y="380575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68655" y="359616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024685" y="377371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153878" y="355859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06278" y="371099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458678" y="386339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186983" y="33939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39383" y="35463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491783" y="36987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256258" y="38511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694049" y="386504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070677" y="390661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156540" y="369861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78589" y="335425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8146" y="361584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364452" y="290652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393090" y="313931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508468" y="283451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539643" y="299530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552766" y="319471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676573" y="308027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652484" y="29232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843945" y="302668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639361" y="273758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977625" y="281832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818649" y="285967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892100" y="318017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012953" y="297853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068983" y="315608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153878" y="294096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350576" y="309336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502976" y="324576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171081" y="277636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339383" y="292876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536081" y="308116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300556" y="323356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738347" y="324742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114975" y="328898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200838" y="308098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292444" y="266735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264734" y="305363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436460" y="225845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420800" y="249124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580476" y="218644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567353" y="234723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3580476" y="254664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704283" y="243220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3724492" y="227522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863704" y="240247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764010" y="210541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089388" y="215639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890657" y="219774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935712" y="254004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016810" y="233046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096693" y="250801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225886" y="22928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394188" y="242939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530686" y="25976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322599" y="215214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451146" y="228069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563791" y="243309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4360070" y="259344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3766057" y="25993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043642" y="265681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4228548" y="243291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419872" y="207470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3320154" y="235014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3406012" y="167838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3346054" y="191118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550028" y="160638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536905" y="176716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3505730" y="196658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629537" y="185213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3694044" y="169515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3812811" y="179855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3680921" y="150944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4043038" y="156042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860209" y="161767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803765" y="195998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010215" y="170875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3982192" y="188024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4195438" y="171282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4319442" y="184137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455940" y="201762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4228543" y="154822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380943" y="170062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489045" y="185302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285324" y="200542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3635896" y="201928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947781" y="20608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153802" y="18528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3320149" y="154293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3289706" y="177007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4444572" y="27500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3292444" y="250675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480758" y="265076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4516580" y="286679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4516580" y="344285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560878" y="214671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3868508" y="268959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262001" y="211900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3292444" y="279478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4544290" y="165377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4386419" y="337084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3430989" y="329883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4140401" y="201269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3868271" y="334109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4323481" y="275662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4211960" y="261261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5111513" y="908720"/>
              <a:ext cx="3519777" cy="830997"/>
            </a:xfrm>
            <a:prstGeom prst="rect">
              <a:avLst/>
            </a:prstGeom>
            <a:noFill/>
          </p:spPr>
          <p:txBody>
            <a:bodyPr wrap="square" rtlCol="0">
              <a:spAutoFit/>
            </a:bodyPr>
            <a:lstStyle/>
            <a:p>
              <a:pPr marL="285750" indent="-285750">
                <a:buClr>
                  <a:srgbClr val="FF0000"/>
                </a:buClr>
                <a:buSzPct val="120000"/>
                <a:buFont typeface="Arial" panose="020B0604020202020204" pitchFamily="34" charset="0"/>
                <a:buChar char="•"/>
              </a:pPr>
              <a:r>
                <a:rPr lang="es-ES" sz="1600" dirty="0" err="1" smtClean="0">
                  <a:solidFill>
                    <a:srgbClr val="0000FF"/>
                  </a:solidFill>
                </a:rPr>
                <a:t>Porous</a:t>
              </a:r>
              <a:r>
                <a:rPr lang="es-ES" sz="1600" dirty="0" smtClean="0">
                  <a:solidFill>
                    <a:srgbClr val="0000FF"/>
                  </a:solidFill>
                </a:rPr>
                <a:t> </a:t>
              </a:r>
              <a:r>
                <a:rPr lang="es-ES" sz="1600" dirty="0" err="1" smtClean="0">
                  <a:solidFill>
                    <a:srgbClr val="0000FF"/>
                  </a:solidFill>
                </a:rPr>
                <a:t>microsphers</a:t>
              </a:r>
              <a:r>
                <a:rPr lang="es-ES" sz="1600" dirty="0" smtClean="0">
                  <a:solidFill>
                    <a:srgbClr val="0000FF"/>
                  </a:solidFill>
                </a:rPr>
                <a:t> (</a:t>
              </a:r>
              <a:r>
                <a:rPr lang="es-ES" sz="1600" dirty="0">
                  <a:solidFill>
                    <a:srgbClr val="0000FF"/>
                  </a:solidFill>
                </a:rPr>
                <a:t>500-1000  </a:t>
              </a:r>
              <a:r>
                <a:rPr lang="es-ES" sz="1600" dirty="0">
                  <a:solidFill>
                    <a:srgbClr val="0000FF"/>
                  </a:solidFill>
                  <a:latin typeface="Symbol" panose="05050102010706020507" pitchFamily="18" charset="2"/>
                </a:rPr>
                <a:t>m</a:t>
              </a:r>
              <a:r>
                <a:rPr lang="es-ES" sz="1600" dirty="0">
                  <a:solidFill>
                    <a:srgbClr val="0000FF"/>
                  </a:solidFill>
                </a:rPr>
                <a:t>m</a:t>
              </a:r>
              <a:r>
                <a:rPr lang="es-ES" sz="1600" dirty="0" smtClean="0">
                  <a:solidFill>
                    <a:srgbClr val="0000FF"/>
                  </a:solidFill>
                </a:rPr>
                <a:t>) of </a:t>
              </a:r>
              <a:r>
                <a:rPr lang="es-ES" sz="1600" dirty="0" err="1" smtClean="0">
                  <a:solidFill>
                    <a:srgbClr val="0000FF"/>
                  </a:solidFill>
                </a:rPr>
                <a:t>ZrC</a:t>
              </a:r>
              <a:r>
                <a:rPr lang="es-ES" sz="1600" baseline="-25000" dirty="0" err="1" smtClean="0">
                  <a:solidFill>
                    <a:srgbClr val="0000FF"/>
                  </a:solidFill>
                </a:rPr>
                <a:t>x</a:t>
              </a:r>
              <a:r>
                <a:rPr lang="es-ES" sz="1600" dirty="0" smtClean="0">
                  <a:solidFill>
                    <a:srgbClr val="0000FF"/>
                  </a:solidFill>
                </a:rPr>
                <a:t>, </a:t>
              </a:r>
              <a:r>
                <a:rPr lang="es-ES" sz="1600" dirty="0" err="1" smtClean="0">
                  <a:solidFill>
                    <a:srgbClr val="0000FF"/>
                  </a:solidFill>
                </a:rPr>
                <a:t>SiC</a:t>
              </a:r>
              <a:r>
                <a:rPr lang="es-ES" sz="1600" dirty="0" smtClean="0">
                  <a:solidFill>
                    <a:srgbClr val="0000FF"/>
                  </a:solidFill>
                </a:rPr>
                <a:t>, MAX, </a:t>
              </a:r>
              <a:r>
                <a:rPr lang="es-ES" sz="1600" dirty="0" err="1" smtClean="0">
                  <a:solidFill>
                    <a:srgbClr val="0000FF"/>
                  </a:solidFill>
                </a:rPr>
                <a:t>UC</a:t>
              </a:r>
              <a:r>
                <a:rPr lang="es-ES" sz="1600" baseline="-25000" dirty="0" err="1" smtClean="0">
                  <a:solidFill>
                    <a:srgbClr val="0000FF"/>
                  </a:solidFill>
                </a:rPr>
                <a:t>x</a:t>
              </a:r>
              <a:r>
                <a:rPr lang="es-ES" sz="1600" dirty="0" smtClean="0">
                  <a:solidFill>
                    <a:srgbClr val="0000FF"/>
                  </a:solidFill>
                </a:rPr>
                <a:t>..</a:t>
              </a:r>
              <a:endParaRPr lang="en-US" sz="1600" dirty="0">
                <a:solidFill>
                  <a:srgbClr val="0000FF"/>
                </a:solidFill>
              </a:endParaRPr>
            </a:p>
            <a:p>
              <a:pPr marL="285750" indent="-285750">
                <a:buClr>
                  <a:srgbClr val="FF0000"/>
                </a:buClr>
                <a:buSzPct val="120000"/>
                <a:buFont typeface="Arial" panose="020B0604020202020204" pitchFamily="34" charset="0"/>
                <a:buChar char="•"/>
              </a:pPr>
              <a:r>
                <a:rPr lang="es-ES" sz="1600" dirty="0" err="1" smtClean="0">
                  <a:solidFill>
                    <a:srgbClr val="0000FF"/>
                  </a:solidFill>
                </a:rPr>
                <a:t>Pore</a:t>
              </a:r>
              <a:r>
                <a:rPr lang="es-ES" sz="1600" dirty="0" smtClean="0">
                  <a:solidFill>
                    <a:srgbClr val="0000FF"/>
                  </a:solidFill>
                </a:rPr>
                <a:t> </a:t>
              </a:r>
              <a:r>
                <a:rPr lang="es-ES" sz="1600" dirty="0" err="1" smtClean="0">
                  <a:solidFill>
                    <a:srgbClr val="0000FF"/>
                  </a:solidFill>
                </a:rPr>
                <a:t>dimaeters</a:t>
              </a:r>
              <a:r>
                <a:rPr lang="es-ES" sz="1600" dirty="0" smtClean="0">
                  <a:solidFill>
                    <a:srgbClr val="0000FF"/>
                  </a:solidFill>
                </a:rPr>
                <a:t> 10-100 </a:t>
              </a:r>
              <a:r>
                <a:rPr lang="es-ES" sz="1600" dirty="0" err="1" smtClean="0">
                  <a:solidFill>
                    <a:srgbClr val="0000FF"/>
                  </a:solidFill>
                </a:rPr>
                <a:t>nm</a:t>
              </a:r>
              <a:r>
                <a:rPr lang="es-ES" sz="1600" dirty="0" smtClean="0">
                  <a:solidFill>
                    <a:srgbClr val="0000FF"/>
                  </a:solidFill>
                </a:rPr>
                <a:t>.</a:t>
              </a:r>
              <a:endParaRPr lang="es-ES" sz="1600" dirty="0">
                <a:solidFill>
                  <a:srgbClr val="0000FF"/>
                </a:solidFill>
              </a:endParaRPr>
            </a:p>
          </p:txBody>
        </p:sp>
      </p:grpSp>
      <p:grpSp>
        <p:nvGrpSpPr>
          <p:cNvPr id="136" name="Group 135"/>
          <p:cNvGrpSpPr/>
          <p:nvPr/>
        </p:nvGrpSpPr>
        <p:grpSpPr>
          <a:xfrm>
            <a:off x="268945" y="4597896"/>
            <a:ext cx="2040905" cy="2040905"/>
            <a:chOff x="268945" y="4597896"/>
            <a:chExt cx="2040905" cy="2040905"/>
          </a:xfrm>
        </p:grpSpPr>
        <p:grpSp>
          <p:nvGrpSpPr>
            <p:cNvPr id="1035" name="Group 1034"/>
            <p:cNvGrpSpPr/>
            <p:nvPr/>
          </p:nvGrpSpPr>
          <p:grpSpPr>
            <a:xfrm>
              <a:off x="268945" y="4597896"/>
              <a:ext cx="2040905" cy="2040905"/>
              <a:chOff x="494662" y="4597896"/>
              <a:chExt cx="2040905" cy="2040905"/>
            </a:xfrm>
          </p:grpSpPr>
          <p:pic>
            <p:nvPicPr>
              <p:cNvPr id="22" name="Picture 4" descr="C:\projects\Devlet\PAN templating\PAN\SEM\2778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94662" y="4597896"/>
                <a:ext cx="2040905" cy="2040905"/>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p:cNvCxnSpPr/>
              <p:nvPr/>
            </p:nvCxnSpPr>
            <p:spPr>
              <a:xfrm>
                <a:off x="1239695" y="6559926"/>
                <a:ext cx="558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34" name="TextBox 1033"/>
              <p:cNvSpPr txBox="1"/>
              <p:nvPr/>
            </p:nvSpPr>
            <p:spPr>
              <a:xfrm>
                <a:off x="1148037" y="6272745"/>
                <a:ext cx="745717" cy="307777"/>
              </a:xfrm>
              <a:prstGeom prst="rect">
                <a:avLst/>
              </a:prstGeom>
              <a:noFill/>
            </p:spPr>
            <p:txBody>
              <a:bodyPr wrap="none" rtlCol="0">
                <a:spAutoFit/>
              </a:bodyPr>
              <a:lstStyle/>
              <a:p>
                <a:r>
                  <a:rPr lang="es-ES" sz="1400" dirty="0" smtClean="0">
                    <a:solidFill>
                      <a:schemeClr val="bg1"/>
                    </a:solidFill>
                  </a:rPr>
                  <a:t>400 </a:t>
                </a:r>
                <a:r>
                  <a:rPr lang="es-ES" sz="1400" dirty="0" smtClean="0">
                    <a:solidFill>
                      <a:schemeClr val="bg1"/>
                    </a:solidFill>
                    <a:latin typeface="Symbol" panose="05050102010706020507" pitchFamily="18" charset="2"/>
                  </a:rPr>
                  <a:t>m</a:t>
                </a:r>
                <a:r>
                  <a:rPr lang="es-ES" sz="1400" dirty="0" smtClean="0">
                    <a:solidFill>
                      <a:schemeClr val="bg1"/>
                    </a:solidFill>
                  </a:rPr>
                  <a:t>m</a:t>
                </a:r>
                <a:endParaRPr lang="en-US" sz="1400" dirty="0">
                  <a:solidFill>
                    <a:schemeClr val="bg1"/>
                  </a:solidFill>
                </a:endParaRPr>
              </a:p>
            </p:txBody>
          </p:sp>
        </p:grpSp>
        <p:sp>
          <p:nvSpPr>
            <p:cNvPr id="2" name="TextBox 1"/>
            <p:cNvSpPr txBox="1"/>
            <p:nvPr/>
          </p:nvSpPr>
          <p:spPr>
            <a:xfrm>
              <a:off x="395563" y="4626694"/>
              <a:ext cx="1812099" cy="338554"/>
            </a:xfrm>
            <a:prstGeom prst="rect">
              <a:avLst/>
            </a:prstGeom>
            <a:noFill/>
          </p:spPr>
          <p:txBody>
            <a:bodyPr wrap="none" rtlCol="0">
              <a:spAutoFit/>
            </a:bodyPr>
            <a:lstStyle/>
            <a:p>
              <a:r>
                <a:rPr lang="es-ES" sz="1600" dirty="0" smtClean="0">
                  <a:solidFill>
                    <a:schemeClr val="bg1"/>
                  </a:solidFill>
                </a:rPr>
                <a:t>Actual </a:t>
              </a:r>
              <a:r>
                <a:rPr lang="es-ES" sz="1600" dirty="0" err="1" smtClean="0">
                  <a:solidFill>
                    <a:schemeClr val="bg1"/>
                  </a:solidFill>
                </a:rPr>
                <a:t>Microsphere</a:t>
              </a:r>
              <a:endParaRPr lang="en-US" sz="1600" dirty="0">
                <a:solidFill>
                  <a:schemeClr val="bg1"/>
                </a:solidFill>
              </a:endParaRPr>
            </a:p>
          </p:txBody>
        </p:sp>
      </p:grpSp>
      <p:grpSp>
        <p:nvGrpSpPr>
          <p:cNvPr id="1038" name="Group 1037"/>
          <p:cNvGrpSpPr/>
          <p:nvPr/>
        </p:nvGrpSpPr>
        <p:grpSpPr>
          <a:xfrm>
            <a:off x="2670958" y="2619348"/>
            <a:ext cx="1544851" cy="1409370"/>
            <a:chOff x="-1451829" y="1844824"/>
            <a:chExt cx="1544851" cy="1409370"/>
          </a:xfrm>
        </p:grpSpPr>
        <p:sp>
          <p:nvSpPr>
            <p:cNvPr id="145" name="TextBox 144"/>
            <p:cNvSpPr txBox="1"/>
            <p:nvPr/>
          </p:nvSpPr>
          <p:spPr>
            <a:xfrm>
              <a:off x="-1451829" y="2390941"/>
              <a:ext cx="570990" cy="369332"/>
            </a:xfrm>
            <a:prstGeom prst="rect">
              <a:avLst/>
            </a:prstGeom>
            <a:noFill/>
          </p:spPr>
          <p:txBody>
            <a:bodyPr wrap="none" rtlCol="0">
              <a:spAutoFit/>
            </a:bodyPr>
            <a:lstStyle/>
            <a:p>
              <a:r>
                <a:rPr lang="es-ES" b="1" baseline="30000" dirty="0" smtClean="0">
                  <a:solidFill>
                    <a:srgbClr val="FF0000"/>
                  </a:solidFill>
                </a:rPr>
                <a:t>235</a:t>
              </a:r>
              <a:r>
                <a:rPr lang="es-ES" b="1" dirty="0" smtClean="0">
                  <a:solidFill>
                    <a:srgbClr val="FF0000"/>
                  </a:solidFill>
                </a:rPr>
                <a:t>U</a:t>
              </a:r>
              <a:endParaRPr lang="en-US" b="1" dirty="0">
                <a:solidFill>
                  <a:srgbClr val="FF0000"/>
                </a:solidFill>
              </a:endParaRPr>
            </a:p>
          </p:txBody>
        </p:sp>
        <p:cxnSp>
          <p:nvCxnSpPr>
            <p:cNvPr id="146" name="Straight Arrow Connector 145"/>
            <p:cNvCxnSpPr/>
            <p:nvPr/>
          </p:nvCxnSpPr>
          <p:spPr>
            <a:xfrm flipV="1">
              <a:off x="-1145771" y="1872829"/>
              <a:ext cx="30925" cy="518112"/>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954023" y="2685894"/>
              <a:ext cx="452620" cy="302091"/>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954023" y="2268791"/>
              <a:ext cx="452620" cy="293849"/>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1097662" y="2772156"/>
              <a:ext cx="143639" cy="482038"/>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574148" y="2749801"/>
              <a:ext cx="667170" cy="369332"/>
            </a:xfrm>
            <a:prstGeom prst="rect">
              <a:avLst/>
            </a:prstGeom>
            <a:noFill/>
          </p:spPr>
          <p:txBody>
            <a:bodyPr wrap="none" rtlCol="0">
              <a:spAutoFit/>
            </a:bodyPr>
            <a:lstStyle/>
            <a:p>
              <a:r>
                <a:rPr lang="es-ES" b="1" baseline="30000" dirty="0" smtClean="0">
                  <a:solidFill>
                    <a:srgbClr val="66FFFF"/>
                  </a:solidFill>
                </a:rPr>
                <a:t>99</a:t>
              </a:r>
              <a:r>
                <a:rPr lang="es-ES" b="1" dirty="0" smtClean="0">
                  <a:solidFill>
                    <a:srgbClr val="66FFFF"/>
                  </a:solidFill>
                </a:rPr>
                <a:t>Mo</a:t>
              </a:r>
              <a:endParaRPr lang="en-US" b="1" dirty="0">
                <a:solidFill>
                  <a:srgbClr val="66FFFF"/>
                </a:solidFill>
              </a:endParaRPr>
            </a:p>
          </p:txBody>
        </p:sp>
        <p:sp>
          <p:nvSpPr>
            <p:cNvPr id="152" name="TextBox 151"/>
            <p:cNvSpPr txBox="1"/>
            <p:nvPr/>
          </p:nvSpPr>
          <p:spPr>
            <a:xfrm>
              <a:off x="-553894" y="2090216"/>
              <a:ext cx="413896" cy="369332"/>
            </a:xfrm>
            <a:prstGeom prst="rect">
              <a:avLst/>
            </a:prstGeom>
            <a:noFill/>
          </p:spPr>
          <p:txBody>
            <a:bodyPr wrap="none" rtlCol="0">
              <a:spAutoFit/>
            </a:bodyPr>
            <a:lstStyle/>
            <a:p>
              <a:r>
                <a:rPr lang="es-ES" b="1" dirty="0" smtClean="0">
                  <a:solidFill>
                    <a:srgbClr val="99FF99"/>
                  </a:solidFill>
                </a:rPr>
                <a:t>FP</a:t>
              </a:r>
              <a:endParaRPr lang="en-US" b="1" dirty="0">
                <a:solidFill>
                  <a:srgbClr val="99FF99"/>
                </a:solidFill>
              </a:endParaRPr>
            </a:p>
          </p:txBody>
        </p:sp>
        <p:cxnSp>
          <p:nvCxnSpPr>
            <p:cNvPr id="153" name="Straight Arrow Connector 152"/>
            <p:cNvCxnSpPr/>
            <p:nvPr/>
          </p:nvCxnSpPr>
          <p:spPr>
            <a:xfrm flipV="1">
              <a:off x="-1025842" y="2131885"/>
              <a:ext cx="188389" cy="26814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967942" y="1844824"/>
              <a:ext cx="308098" cy="369332"/>
            </a:xfrm>
            <a:prstGeom prst="rect">
              <a:avLst/>
            </a:prstGeom>
            <a:noFill/>
          </p:spPr>
          <p:txBody>
            <a:bodyPr wrap="none" rtlCol="0">
              <a:spAutoFit/>
            </a:bodyPr>
            <a:lstStyle/>
            <a:p>
              <a:r>
                <a:rPr lang="es-ES" b="1" dirty="0" smtClean="0">
                  <a:solidFill>
                    <a:srgbClr val="FF0000"/>
                  </a:solidFill>
                </a:rPr>
                <a:t>n</a:t>
              </a:r>
              <a:endParaRPr lang="en-US" b="1" dirty="0">
                <a:solidFill>
                  <a:srgbClr val="FF0000"/>
                </a:solidFill>
              </a:endParaRPr>
            </a:p>
          </p:txBody>
        </p:sp>
      </p:grpSp>
      <p:sp>
        <p:nvSpPr>
          <p:cNvPr id="3" name="TextBox 2"/>
          <p:cNvSpPr txBox="1"/>
          <p:nvPr/>
        </p:nvSpPr>
        <p:spPr>
          <a:xfrm>
            <a:off x="348104" y="0"/>
            <a:ext cx="4758803" cy="523220"/>
          </a:xfrm>
          <a:prstGeom prst="rect">
            <a:avLst/>
          </a:prstGeom>
          <a:noFill/>
        </p:spPr>
        <p:txBody>
          <a:bodyPr wrap="none" rtlCol="0">
            <a:spAutoFit/>
          </a:bodyPr>
          <a:lstStyle/>
          <a:p>
            <a:r>
              <a:rPr lang="es-ES" sz="2800" dirty="0" err="1" smtClean="0">
                <a:solidFill>
                  <a:schemeClr val="accent4">
                    <a:lumMod val="50000"/>
                  </a:schemeClr>
                </a:solidFill>
              </a:rPr>
              <a:t>Hypothetical</a:t>
            </a:r>
            <a:r>
              <a:rPr lang="es-ES" sz="2800" dirty="0" smtClean="0">
                <a:solidFill>
                  <a:schemeClr val="accent4">
                    <a:lumMod val="50000"/>
                  </a:schemeClr>
                </a:solidFill>
              </a:rPr>
              <a:t> Target </a:t>
            </a:r>
            <a:r>
              <a:rPr lang="es-ES" sz="2800" dirty="0" err="1" smtClean="0">
                <a:solidFill>
                  <a:schemeClr val="accent4">
                    <a:lumMod val="50000"/>
                  </a:schemeClr>
                </a:solidFill>
              </a:rPr>
              <a:t>Parameters</a:t>
            </a:r>
            <a:endParaRPr lang="en-US" sz="2800" dirty="0">
              <a:solidFill>
                <a:schemeClr val="accent4">
                  <a:lumMod val="50000"/>
                </a:schemeClr>
              </a:solidFill>
            </a:endParaRPr>
          </a:p>
        </p:txBody>
      </p:sp>
      <p:grpSp>
        <p:nvGrpSpPr>
          <p:cNvPr id="1052" name="Group 1051"/>
          <p:cNvGrpSpPr/>
          <p:nvPr/>
        </p:nvGrpSpPr>
        <p:grpSpPr>
          <a:xfrm>
            <a:off x="4075046" y="2929777"/>
            <a:ext cx="2153138" cy="1279019"/>
            <a:chOff x="4343014" y="2929777"/>
            <a:chExt cx="2153138" cy="1279019"/>
          </a:xfrm>
        </p:grpSpPr>
        <p:grpSp>
          <p:nvGrpSpPr>
            <p:cNvPr id="4" name="Group 3"/>
            <p:cNvGrpSpPr/>
            <p:nvPr/>
          </p:nvGrpSpPr>
          <p:grpSpPr>
            <a:xfrm>
              <a:off x="5217224" y="2929777"/>
              <a:ext cx="1278928" cy="1279019"/>
              <a:chOff x="683552" y="2383864"/>
              <a:chExt cx="1278928" cy="1279019"/>
            </a:xfrm>
          </p:grpSpPr>
          <p:sp>
            <p:nvSpPr>
              <p:cNvPr id="159" name="Oval 158"/>
              <p:cNvSpPr>
                <a:spLocks noChangeAspect="1"/>
              </p:cNvSpPr>
              <p:nvPr/>
            </p:nvSpPr>
            <p:spPr>
              <a:xfrm>
                <a:off x="683552" y="2383864"/>
                <a:ext cx="1278928" cy="1279019"/>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1259632" y="2431521"/>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1049723" y="2479081"/>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1442785" y="2471001"/>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863175" y="2603214"/>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751058" y="2745367"/>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719159" y="2936376"/>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769901" y="3134455"/>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977715" y="3402903"/>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1147515" y="3480294"/>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1153630" y="3277066"/>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1767215" y="3096361"/>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1681540" y="3272539"/>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1344282" y="3476962"/>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1515114" y="3416555"/>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916340" y="2817724"/>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1605990" y="2575537"/>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899592" y="3007585"/>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1701322" y="2725688"/>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1760639" y="2895468"/>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1198257" y="2594380"/>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1390766" y="2658352"/>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1547664" y="2770295"/>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1619672" y="3028851"/>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1507729" y="3202343"/>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1337601" y="3298040"/>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1043608" y="2698287"/>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1187624" y="2780928"/>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1064874" y="2935577"/>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1187624" y="3068960"/>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1299741" y="2906101"/>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1380133" y="3068960"/>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1475830" y="2938000"/>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827584" y="3284984"/>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971600" y="3172867"/>
                <a:ext cx="144016" cy="144016"/>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24" name="Straight Connector 1023"/>
            <p:cNvCxnSpPr>
              <a:stCxn id="123" idx="0"/>
              <a:endCxn id="159" idx="1"/>
            </p:cNvCxnSpPr>
            <p:nvPr/>
          </p:nvCxnSpPr>
          <p:spPr>
            <a:xfrm flipV="1">
              <a:off x="4343014" y="3117085"/>
              <a:ext cx="1061505" cy="8771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123" idx="4"/>
              <a:endCxn id="159" idx="4"/>
            </p:cNvCxnSpPr>
            <p:nvPr/>
          </p:nvCxnSpPr>
          <p:spPr>
            <a:xfrm>
              <a:off x="4343014" y="4138272"/>
              <a:ext cx="1513674" cy="7052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308821" y="749464"/>
            <a:ext cx="4479203" cy="3942022"/>
            <a:chOff x="-2052736" y="764704"/>
            <a:chExt cx="4479203" cy="3942022"/>
          </a:xfrm>
        </p:grpSpPr>
        <p:grpSp>
          <p:nvGrpSpPr>
            <p:cNvPr id="132" name="Group 131"/>
            <p:cNvGrpSpPr/>
            <p:nvPr/>
          </p:nvGrpSpPr>
          <p:grpSpPr>
            <a:xfrm>
              <a:off x="318062" y="764704"/>
              <a:ext cx="2108405" cy="3942022"/>
              <a:chOff x="318062" y="764704"/>
              <a:chExt cx="2108405" cy="3942022"/>
            </a:xfrm>
          </p:grpSpPr>
          <p:sp>
            <p:nvSpPr>
              <p:cNvPr id="21" name="TextBox 20"/>
              <p:cNvSpPr txBox="1"/>
              <p:nvPr/>
            </p:nvSpPr>
            <p:spPr>
              <a:xfrm rot="16200000">
                <a:off x="1734290" y="2736823"/>
                <a:ext cx="1015021" cy="369332"/>
              </a:xfrm>
              <a:prstGeom prst="rect">
                <a:avLst/>
              </a:prstGeom>
              <a:noFill/>
            </p:spPr>
            <p:txBody>
              <a:bodyPr wrap="none" rtlCol="0">
                <a:spAutoFit/>
              </a:bodyPr>
              <a:lstStyle/>
              <a:p>
                <a:r>
                  <a:rPr lang="es-ES" dirty="0" smtClean="0">
                    <a:solidFill>
                      <a:schemeClr val="accent1">
                        <a:lumMod val="75000"/>
                      </a:schemeClr>
                    </a:solidFill>
                  </a:rPr>
                  <a:t>55.0 mm</a:t>
                </a:r>
                <a:endParaRPr lang="en-US" dirty="0">
                  <a:solidFill>
                    <a:schemeClr val="accent1">
                      <a:lumMod val="75000"/>
                    </a:schemeClr>
                  </a:solidFill>
                </a:endParaRPr>
              </a:p>
            </p:txBody>
          </p:sp>
          <p:sp>
            <p:nvSpPr>
              <p:cNvPr id="6" name="Can 5"/>
              <p:cNvSpPr/>
              <p:nvPr/>
            </p:nvSpPr>
            <p:spPr>
              <a:xfrm>
                <a:off x="343706" y="1250342"/>
                <a:ext cx="1512168" cy="3456384"/>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318062" y="1147202"/>
                <a:ext cx="151216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34086" y="764704"/>
                <a:ext cx="1067921" cy="369332"/>
              </a:xfrm>
              <a:prstGeom prst="rect">
                <a:avLst/>
              </a:prstGeom>
              <a:noFill/>
            </p:spPr>
            <p:txBody>
              <a:bodyPr wrap="none" rtlCol="0">
                <a:spAutoFit/>
              </a:bodyPr>
              <a:lstStyle/>
              <a:p>
                <a:r>
                  <a:rPr lang="es-ES" dirty="0" smtClean="0">
                    <a:solidFill>
                      <a:schemeClr val="accent1">
                        <a:lumMod val="75000"/>
                      </a:schemeClr>
                    </a:solidFill>
                  </a:rPr>
                  <a:t>11 .0 mm</a:t>
                </a:r>
                <a:endParaRPr lang="en-US" dirty="0">
                  <a:solidFill>
                    <a:schemeClr val="accent1">
                      <a:lumMod val="75000"/>
                    </a:schemeClr>
                  </a:solidFill>
                </a:endParaRPr>
              </a:p>
            </p:txBody>
          </p:sp>
          <p:cxnSp>
            <p:nvCxnSpPr>
              <p:cNvPr id="19" name="Straight Arrow Connector 18"/>
              <p:cNvCxnSpPr/>
              <p:nvPr/>
            </p:nvCxnSpPr>
            <p:spPr>
              <a:xfrm>
                <a:off x="2051720" y="1350060"/>
                <a:ext cx="0" cy="316851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044" name="Group 1043"/>
            <p:cNvGrpSpPr/>
            <p:nvPr/>
          </p:nvGrpSpPr>
          <p:grpSpPr>
            <a:xfrm>
              <a:off x="-2052736" y="1865394"/>
              <a:ext cx="2379813" cy="584775"/>
              <a:chOff x="582857" y="1988840"/>
              <a:chExt cx="2379813" cy="584775"/>
            </a:xfrm>
          </p:grpSpPr>
          <p:sp>
            <p:nvSpPr>
              <p:cNvPr id="20" name="TextBox 19"/>
              <p:cNvSpPr txBox="1"/>
              <p:nvPr/>
            </p:nvSpPr>
            <p:spPr>
              <a:xfrm>
                <a:off x="582857" y="1988840"/>
                <a:ext cx="1972919" cy="584775"/>
              </a:xfrm>
              <a:prstGeom prst="rect">
                <a:avLst/>
              </a:prstGeom>
              <a:noFill/>
            </p:spPr>
            <p:txBody>
              <a:bodyPr wrap="square" rtlCol="0">
                <a:spAutoFit/>
              </a:bodyPr>
              <a:lstStyle/>
              <a:p>
                <a:r>
                  <a:rPr lang="en-AU" sz="1600" dirty="0" smtClean="0">
                    <a:solidFill>
                      <a:srgbClr val="0000FF"/>
                    </a:solidFill>
                  </a:rPr>
                  <a:t>Al or </a:t>
                </a:r>
                <a:r>
                  <a:rPr lang="en-AU" sz="1600" dirty="0" err="1" smtClean="0">
                    <a:solidFill>
                      <a:srgbClr val="0000FF"/>
                    </a:solidFill>
                  </a:rPr>
                  <a:t>Zr</a:t>
                </a:r>
                <a:r>
                  <a:rPr lang="en-AU" sz="1600" dirty="0" smtClean="0">
                    <a:solidFill>
                      <a:srgbClr val="0000FF"/>
                    </a:solidFill>
                  </a:rPr>
                  <a:t> irradiation can (500-800 </a:t>
                </a:r>
                <a:r>
                  <a:rPr lang="en-AU" sz="1600" dirty="0" smtClean="0">
                    <a:solidFill>
                      <a:srgbClr val="0000FF"/>
                    </a:solidFill>
                    <a:latin typeface="Symbol" panose="05050102010706020507" pitchFamily="18" charset="2"/>
                  </a:rPr>
                  <a:t>m</a:t>
                </a:r>
                <a:r>
                  <a:rPr lang="en-AU" sz="1600" dirty="0" smtClean="0">
                    <a:solidFill>
                      <a:srgbClr val="0000FF"/>
                    </a:solidFill>
                  </a:rPr>
                  <a:t>m)</a:t>
                </a:r>
                <a:endParaRPr lang="en-AU" sz="1600" dirty="0">
                  <a:solidFill>
                    <a:srgbClr val="0000FF"/>
                  </a:solidFill>
                </a:endParaRPr>
              </a:p>
            </p:txBody>
          </p:sp>
          <p:cxnSp>
            <p:nvCxnSpPr>
              <p:cNvPr id="1031" name="Straight Arrow Connector 1030"/>
              <p:cNvCxnSpPr/>
              <p:nvPr/>
            </p:nvCxnSpPr>
            <p:spPr>
              <a:xfrm flipV="1">
                <a:off x="2309850" y="2164486"/>
                <a:ext cx="652820" cy="13735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sp>
        <p:nvSpPr>
          <p:cNvPr id="196" name="TextBox 195"/>
          <p:cNvSpPr txBox="1"/>
          <p:nvPr/>
        </p:nvSpPr>
        <p:spPr>
          <a:xfrm>
            <a:off x="6444208" y="1844824"/>
            <a:ext cx="2165357" cy="830997"/>
          </a:xfrm>
          <a:prstGeom prst="rect">
            <a:avLst/>
          </a:prstGeom>
          <a:noFill/>
        </p:spPr>
        <p:txBody>
          <a:bodyPr wrap="square" rtlCol="0">
            <a:spAutoFit/>
          </a:bodyPr>
          <a:lstStyle/>
          <a:p>
            <a:r>
              <a:rPr lang="es-ES" sz="1600" dirty="0" err="1" smtClean="0">
                <a:solidFill>
                  <a:srgbClr val="0000FF"/>
                </a:solidFill>
              </a:rPr>
              <a:t>Loading</a:t>
            </a:r>
            <a:r>
              <a:rPr lang="es-ES" sz="1600" dirty="0" smtClean="0">
                <a:solidFill>
                  <a:srgbClr val="0000FF"/>
                </a:solidFill>
              </a:rPr>
              <a:t> of </a:t>
            </a:r>
            <a:r>
              <a:rPr lang="es-ES" sz="1600" dirty="0" err="1" smtClean="0">
                <a:solidFill>
                  <a:srgbClr val="0000FF"/>
                </a:solidFill>
              </a:rPr>
              <a:t>pores</a:t>
            </a:r>
            <a:r>
              <a:rPr lang="es-ES" sz="1600" dirty="0" smtClean="0">
                <a:solidFill>
                  <a:srgbClr val="0000FF"/>
                </a:solidFill>
              </a:rPr>
              <a:t> </a:t>
            </a:r>
            <a:r>
              <a:rPr lang="es-ES" sz="1600" dirty="0" err="1" smtClean="0">
                <a:solidFill>
                  <a:srgbClr val="0000FF"/>
                </a:solidFill>
              </a:rPr>
              <a:t>with</a:t>
            </a:r>
            <a:r>
              <a:rPr lang="es-ES" sz="1600" dirty="0" smtClean="0">
                <a:solidFill>
                  <a:srgbClr val="0000FF"/>
                </a:solidFill>
              </a:rPr>
              <a:t> </a:t>
            </a:r>
            <a:r>
              <a:rPr lang="es-ES" sz="1600" dirty="0" err="1" smtClean="0">
                <a:solidFill>
                  <a:srgbClr val="0000FF"/>
                </a:solidFill>
              </a:rPr>
              <a:t>between</a:t>
            </a:r>
            <a:r>
              <a:rPr lang="es-ES" sz="1600" dirty="0" smtClean="0">
                <a:solidFill>
                  <a:srgbClr val="0000FF"/>
                </a:solidFill>
              </a:rPr>
              <a:t> 0 y 100% UO</a:t>
            </a:r>
            <a:r>
              <a:rPr lang="es-ES" sz="1600" baseline="-25000" dirty="0" smtClean="0">
                <a:solidFill>
                  <a:srgbClr val="0000FF"/>
                </a:solidFill>
              </a:rPr>
              <a:t>2</a:t>
            </a:r>
            <a:r>
              <a:rPr lang="es-ES" sz="1600" dirty="0" smtClean="0">
                <a:solidFill>
                  <a:srgbClr val="0000FF"/>
                </a:solidFill>
              </a:rPr>
              <a:t>, </a:t>
            </a:r>
            <a:r>
              <a:rPr lang="es-ES" sz="1600" dirty="0" err="1" smtClean="0">
                <a:solidFill>
                  <a:srgbClr val="0000FF"/>
                </a:solidFill>
              </a:rPr>
              <a:t>UC</a:t>
            </a:r>
            <a:r>
              <a:rPr lang="es-ES" sz="1600" baseline="-25000" dirty="0" err="1" smtClean="0">
                <a:solidFill>
                  <a:srgbClr val="0000FF"/>
                </a:solidFill>
              </a:rPr>
              <a:t>x</a:t>
            </a:r>
            <a:r>
              <a:rPr lang="es-ES" sz="1600" dirty="0" smtClean="0">
                <a:solidFill>
                  <a:srgbClr val="0000FF"/>
                </a:solidFill>
              </a:rPr>
              <a:t> </a:t>
            </a:r>
            <a:r>
              <a:rPr lang="es-ES" sz="1600" dirty="0" err="1" smtClean="0">
                <a:solidFill>
                  <a:srgbClr val="0000FF"/>
                </a:solidFill>
              </a:rPr>
              <a:t>or</a:t>
            </a:r>
            <a:r>
              <a:rPr lang="es-ES" sz="1600" dirty="0" smtClean="0">
                <a:solidFill>
                  <a:srgbClr val="0000FF"/>
                </a:solidFill>
              </a:rPr>
              <a:t> </a:t>
            </a:r>
            <a:r>
              <a:rPr lang="es-ES" sz="1600" dirty="0" err="1" smtClean="0">
                <a:solidFill>
                  <a:srgbClr val="0000FF"/>
                </a:solidFill>
              </a:rPr>
              <a:t>other</a:t>
            </a:r>
            <a:endParaRPr lang="es-ES" sz="1600" dirty="0" smtClean="0">
              <a:solidFill>
                <a:srgbClr val="0000FF"/>
              </a:solidFill>
            </a:endParaRPr>
          </a:p>
        </p:txBody>
      </p:sp>
      <p:grpSp>
        <p:nvGrpSpPr>
          <p:cNvPr id="1037" name="Group 1036"/>
          <p:cNvGrpSpPr/>
          <p:nvPr/>
        </p:nvGrpSpPr>
        <p:grpSpPr>
          <a:xfrm>
            <a:off x="553802" y="1085763"/>
            <a:ext cx="2352528" cy="645029"/>
            <a:chOff x="1013905" y="1158679"/>
            <a:chExt cx="2352528" cy="645029"/>
          </a:xfrm>
        </p:grpSpPr>
        <p:sp>
          <p:nvSpPr>
            <p:cNvPr id="203" name="TextBox 202"/>
            <p:cNvSpPr txBox="1"/>
            <p:nvPr/>
          </p:nvSpPr>
          <p:spPr>
            <a:xfrm>
              <a:off x="1013905" y="1158679"/>
              <a:ext cx="1802100" cy="584775"/>
            </a:xfrm>
            <a:prstGeom prst="rect">
              <a:avLst/>
            </a:prstGeom>
            <a:noFill/>
          </p:spPr>
          <p:txBody>
            <a:bodyPr wrap="square" rtlCol="0">
              <a:spAutoFit/>
            </a:bodyPr>
            <a:lstStyle/>
            <a:p>
              <a:r>
                <a:rPr lang="en-AU" sz="1600" dirty="0" smtClean="0">
                  <a:solidFill>
                    <a:srgbClr val="0000FF"/>
                  </a:solidFill>
                </a:rPr>
                <a:t>Free space for fission gases</a:t>
              </a:r>
              <a:endParaRPr lang="en-AU" sz="1600" dirty="0">
                <a:solidFill>
                  <a:srgbClr val="0000FF"/>
                </a:solidFill>
              </a:endParaRPr>
            </a:p>
          </p:txBody>
        </p:sp>
        <p:cxnSp>
          <p:nvCxnSpPr>
            <p:cNvPr id="204" name="Straight Arrow Connector 203"/>
            <p:cNvCxnSpPr/>
            <p:nvPr/>
          </p:nvCxnSpPr>
          <p:spPr>
            <a:xfrm>
              <a:off x="2309850" y="1540242"/>
              <a:ext cx="1056583" cy="263466"/>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2411760" y="4448041"/>
            <a:ext cx="5344340" cy="1941998"/>
            <a:chOff x="2747762" y="4448041"/>
            <a:chExt cx="5344340" cy="1941998"/>
          </a:xfrm>
        </p:grpSpPr>
        <mc:AlternateContent xmlns:mc="http://schemas.openxmlformats.org/markup-compatibility/2006">
          <mc:Choice xmlns:a14="http://schemas.microsoft.com/office/drawing/2010/main" Requires="a14">
            <p:sp>
              <p:nvSpPr>
                <p:cNvPr id="198" name="TextBox 197"/>
                <p:cNvSpPr txBox="1"/>
                <p:nvPr/>
              </p:nvSpPr>
              <p:spPr>
                <a:xfrm>
                  <a:off x="2747762" y="5157192"/>
                  <a:ext cx="3717235" cy="5584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rPr>
                            </m:ctrlPr>
                          </m:sSubPr>
                          <m:e>
                            <m:r>
                              <a:rPr lang="es-ES" sz="1600" b="0" i="1" smtClean="0">
                                <a:latin typeface="Cambria Math"/>
                                <a:ea typeface="Cambria Math"/>
                              </a:rPr>
                              <m:t>𝜇</m:t>
                            </m:r>
                          </m:e>
                          <m:sub>
                            <m:r>
                              <a:rPr lang="es-ES" sz="1600" b="0" i="1" smtClean="0">
                                <a:latin typeface="Cambria Math"/>
                              </a:rPr>
                              <m:t>𝐾𝑒𝑝𝑙𝑒𝑟</m:t>
                            </m:r>
                          </m:sub>
                        </m:sSub>
                        <m:r>
                          <a:rPr lang="en-US" sz="1600" i="1" smtClean="0">
                            <a:latin typeface="Cambria Math"/>
                          </a:rPr>
                          <m:t>=</m:t>
                        </m:r>
                        <m:sSub>
                          <m:sSubPr>
                            <m:ctrlPr>
                              <a:rPr lang="en-US" sz="1600" i="1" smtClean="0">
                                <a:latin typeface="Cambria Math"/>
                              </a:rPr>
                            </m:ctrlPr>
                          </m:sSubPr>
                          <m:e>
                            <m:r>
                              <a:rPr lang="es-ES" sz="1600" b="0" i="1" smtClean="0">
                                <a:latin typeface="Cambria Math"/>
                                <a:ea typeface="Cambria Math"/>
                              </a:rPr>
                              <m:t>𝜇</m:t>
                            </m:r>
                          </m:e>
                          <m:sub>
                            <m:r>
                              <a:rPr lang="es-ES" sz="1600" b="0" i="1" smtClean="0">
                                <a:latin typeface="Cambria Math"/>
                              </a:rPr>
                              <m:t>𝑐𝑐𝑝</m:t>
                            </m:r>
                          </m:sub>
                        </m:sSub>
                        <m:r>
                          <a:rPr lang="es-ES" sz="1600" b="0" i="1" smtClean="0">
                            <a:latin typeface="Cambria Math"/>
                          </a:rPr>
                          <m:t>=</m:t>
                        </m:r>
                        <m:sSub>
                          <m:sSubPr>
                            <m:ctrlPr>
                              <a:rPr lang="es-ES" sz="1600" b="0" i="1" smtClean="0">
                                <a:latin typeface="Cambria Math"/>
                              </a:rPr>
                            </m:ctrlPr>
                          </m:sSubPr>
                          <m:e>
                            <m:r>
                              <a:rPr lang="es-ES" sz="1600" b="0" i="1" smtClean="0">
                                <a:latin typeface="Cambria Math"/>
                                <a:ea typeface="Cambria Math"/>
                              </a:rPr>
                              <m:t>𝜇</m:t>
                            </m:r>
                          </m:e>
                          <m:sub>
                            <m:r>
                              <a:rPr lang="es-ES" sz="1600" b="0" i="1" smtClean="0">
                                <a:latin typeface="Cambria Math"/>
                              </a:rPr>
                              <m:t>h𝑐𝑝</m:t>
                            </m:r>
                          </m:sub>
                        </m:sSub>
                        <m:r>
                          <a:rPr lang="es-ES" sz="1600" b="0" i="1" smtClean="0">
                            <a:latin typeface="Cambria Math"/>
                          </a:rPr>
                          <m:t>=</m:t>
                        </m:r>
                        <m:f>
                          <m:fPr>
                            <m:ctrlPr>
                              <a:rPr lang="es-ES" sz="1600" b="0" i="1" smtClean="0">
                                <a:latin typeface="Cambria Math"/>
                              </a:rPr>
                            </m:ctrlPr>
                          </m:fPr>
                          <m:num>
                            <m:r>
                              <a:rPr lang="es-ES" sz="1600" b="0" i="1" smtClean="0">
                                <a:latin typeface="Cambria Math"/>
                                <a:ea typeface="Cambria Math"/>
                              </a:rPr>
                              <m:t>𝜋</m:t>
                            </m:r>
                          </m:num>
                          <m:den>
                            <m:r>
                              <a:rPr lang="es-ES" sz="1600" b="0" i="1" smtClean="0">
                                <a:latin typeface="Cambria Math"/>
                              </a:rPr>
                              <m:t>3</m:t>
                            </m:r>
                            <m:rad>
                              <m:radPr>
                                <m:degHide m:val="on"/>
                                <m:ctrlPr>
                                  <a:rPr lang="es-ES" sz="1600" b="0" i="1" smtClean="0">
                                    <a:latin typeface="Cambria Math"/>
                                  </a:rPr>
                                </m:ctrlPr>
                              </m:radPr>
                              <m:deg/>
                              <m:e>
                                <m:r>
                                  <a:rPr lang="es-ES" sz="1600" b="0" i="1" smtClean="0">
                                    <a:latin typeface="Cambria Math"/>
                                  </a:rPr>
                                  <m:t>2</m:t>
                                </m:r>
                              </m:e>
                            </m:rad>
                          </m:den>
                        </m:f>
                        <m:r>
                          <a:rPr lang="es-ES" sz="1600" b="0" i="1" smtClean="0">
                            <a:latin typeface="Cambria Math"/>
                            <a:ea typeface="Cambria Math"/>
                          </a:rPr>
                          <m:t>≈74.05%</m:t>
                        </m:r>
                      </m:oMath>
                    </m:oMathPara>
                  </a14:m>
                  <a:endParaRPr lang="en-US" sz="1600" dirty="0"/>
                </a:p>
              </p:txBody>
            </p:sp>
          </mc:Choice>
          <mc:Fallback>
            <p:sp>
              <p:nvSpPr>
                <p:cNvPr id="198" name="TextBox 197"/>
                <p:cNvSpPr txBox="1">
                  <a:spLocks noRot="1" noChangeAspect="1" noMove="1" noResize="1" noEditPoints="1" noAdjustHandles="1" noChangeArrowheads="1" noChangeShapeType="1" noTextEdit="1"/>
                </p:cNvSpPr>
                <p:nvPr/>
              </p:nvSpPr>
              <p:spPr>
                <a:xfrm>
                  <a:off x="2747762" y="5157192"/>
                  <a:ext cx="3717235" cy="558423"/>
                </a:xfrm>
                <a:prstGeom prst="rect">
                  <a:avLst/>
                </a:prstGeom>
                <a:blipFill rotWithShape="1">
                  <a:blip r:embed="rId6"/>
                  <a:stretch>
                    <a:fillRect b="-1087"/>
                  </a:stretch>
                </a:blipFill>
              </p:spPr>
              <p:txBody>
                <a:bodyPr/>
                <a:lstStyle/>
                <a:p>
                  <a:r>
                    <a:rPr lang="en-US">
                      <a:noFill/>
                    </a:rPr>
                    <a:t> </a:t>
                  </a:r>
                </a:p>
              </p:txBody>
            </p:sp>
          </mc:Fallback>
        </mc:AlternateContent>
        <p:grpSp>
          <p:nvGrpSpPr>
            <p:cNvPr id="134" name="Group 133"/>
            <p:cNvGrpSpPr/>
            <p:nvPr/>
          </p:nvGrpSpPr>
          <p:grpSpPr>
            <a:xfrm>
              <a:off x="2935880" y="4448041"/>
              <a:ext cx="1705595" cy="759673"/>
              <a:chOff x="2935880" y="4448041"/>
              <a:chExt cx="1705595" cy="759673"/>
            </a:xfrm>
          </p:grpSpPr>
          <p:sp>
            <p:nvSpPr>
              <p:cNvPr id="1036" name="TextBox 1035"/>
              <p:cNvSpPr txBox="1"/>
              <p:nvPr/>
            </p:nvSpPr>
            <p:spPr>
              <a:xfrm>
                <a:off x="2935880" y="4869160"/>
                <a:ext cx="1705595" cy="338554"/>
              </a:xfrm>
              <a:prstGeom prst="rect">
                <a:avLst/>
              </a:prstGeom>
              <a:noFill/>
            </p:spPr>
            <p:txBody>
              <a:bodyPr wrap="none" rtlCol="0">
                <a:spAutoFit/>
              </a:bodyPr>
              <a:lstStyle/>
              <a:p>
                <a:r>
                  <a:rPr lang="es-ES" sz="1600" dirty="0" err="1" smtClean="0">
                    <a:solidFill>
                      <a:srgbClr val="0000FF"/>
                    </a:solidFill>
                  </a:rPr>
                  <a:t>Maximum</a:t>
                </a:r>
                <a:r>
                  <a:rPr lang="es-ES" sz="1600" dirty="0" smtClean="0">
                    <a:solidFill>
                      <a:srgbClr val="0000FF"/>
                    </a:solidFill>
                  </a:rPr>
                  <a:t> </a:t>
                </a:r>
                <a:r>
                  <a:rPr lang="es-ES" sz="1600" dirty="0" err="1" smtClean="0">
                    <a:solidFill>
                      <a:srgbClr val="0000FF"/>
                    </a:solidFill>
                  </a:rPr>
                  <a:t>packing</a:t>
                </a:r>
                <a:endParaRPr lang="en-US" sz="1600" dirty="0">
                  <a:solidFill>
                    <a:srgbClr val="0000FF"/>
                  </a:solidFill>
                </a:endParaRPr>
              </a:p>
            </p:txBody>
          </p:sp>
          <p:cxnSp>
            <p:nvCxnSpPr>
              <p:cNvPr id="201" name="Straight Arrow Connector 200"/>
              <p:cNvCxnSpPr>
                <a:stCxn id="1036" idx="0"/>
                <a:endCxn id="27" idx="5"/>
              </p:cNvCxnSpPr>
              <p:nvPr/>
            </p:nvCxnSpPr>
            <p:spPr>
              <a:xfrm flipH="1" flipV="1">
                <a:off x="3634068" y="4448041"/>
                <a:ext cx="154610" cy="421119"/>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860413" y="5805264"/>
              <a:ext cx="5231689" cy="584775"/>
            </a:xfrm>
            <a:prstGeom prst="rect">
              <a:avLst/>
            </a:prstGeom>
            <a:noFill/>
          </p:spPr>
          <p:txBody>
            <a:bodyPr wrap="none" rtlCol="0">
              <a:spAutoFit/>
            </a:bodyPr>
            <a:lstStyle/>
            <a:p>
              <a:r>
                <a:rPr lang="es-ES" sz="1600" dirty="0" smtClean="0">
                  <a:solidFill>
                    <a:srgbClr val="00B050"/>
                  </a:solidFill>
                </a:rPr>
                <a:t>V </a:t>
              </a:r>
              <a:r>
                <a:rPr lang="es-ES" sz="1600" dirty="0" smtClean="0">
                  <a:solidFill>
                    <a:srgbClr val="00B050"/>
                  </a:solidFill>
                  <a:latin typeface="Arial"/>
                  <a:cs typeface="Arial"/>
                </a:rPr>
                <a:t>~ </a:t>
              </a:r>
              <a:r>
                <a:rPr lang="es-ES" sz="1600" dirty="0" smtClean="0">
                  <a:solidFill>
                    <a:srgbClr val="00B050"/>
                  </a:solidFill>
                </a:rPr>
                <a:t>7.3 cm</a:t>
              </a:r>
              <a:r>
                <a:rPr lang="es-ES" sz="1600" baseline="30000" dirty="0" smtClean="0">
                  <a:solidFill>
                    <a:srgbClr val="00B050"/>
                  </a:solidFill>
                </a:rPr>
                <a:t>3</a:t>
              </a:r>
              <a:r>
                <a:rPr lang="es-ES" sz="1600" dirty="0" smtClean="0">
                  <a:solidFill>
                    <a:srgbClr val="00B050"/>
                  </a:solidFill>
                </a:rPr>
                <a:t> x 0.75 </a:t>
              </a:r>
              <a:r>
                <a:rPr lang="es-ES" sz="1600" dirty="0">
                  <a:solidFill>
                    <a:srgbClr val="00B050"/>
                  </a:solidFill>
                  <a:latin typeface="Arial"/>
                  <a:cs typeface="Arial"/>
                </a:rPr>
                <a:t>~ </a:t>
              </a:r>
              <a:r>
                <a:rPr lang="es-ES" sz="1600" dirty="0" smtClean="0">
                  <a:solidFill>
                    <a:srgbClr val="00B050"/>
                  </a:solidFill>
                </a:rPr>
                <a:t>5.475</a:t>
              </a:r>
            </a:p>
            <a:p>
              <a:r>
                <a:rPr lang="es-ES" sz="1600" dirty="0" err="1" smtClean="0">
                  <a:solidFill>
                    <a:srgbClr val="00B050"/>
                  </a:solidFill>
                </a:rPr>
                <a:t>But</a:t>
              </a:r>
              <a:r>
                <a:rPr lang="es-ES" sz="1600" dirty="0" smtClean="0">
                  <a:solidFill>
                    <a:srgbClr val="00B050"/>
                  </a:solidFill>
                </a:rPr>
                <a:t> </a:t>
              </a:r>
              <a:r>
                <a:rPr lang="es-ES" sz="1600" dirty="0" err="1" smtClean="0">
                  <a:solidFill>
                    <a:srgbClr val="00B050"/>
                  </a:solidFill>
                </a:rPr>
                <a:t>microspheres</a:t>
              </a:r>
              <a:r>
                <a:rPr lang="es-ES" sz="1600" dirty="0" smtClean="0">
                  <a:solidFill>
                    <a:srgbClr val="00B050"/>
                  </a:solidFill>
                </a:rPr>
                <a:t> are 50% </a:t>
              </a:r>
              <a:r>
                <a:rPr lang="es-ES" sz="1600" dirty="0" err="1" smtClean="0">
                  <a:solidFill>
                    <a:srgbClr val="00B050"/>
                  </a:solidFill>
                </a:rPr>
                <a:t>porous</a:t>
              </a:r>
              <a:r>
                <a:rPr lang="es-ES" sz="1600" dirty="0" smtClean="0">
                  <a:solidFill>
                    <a:srgbClr val="00B050"/>
                  </a:solidFill>
                </a:rPr>
                <a:t> </a:t>
              </a:r>
              <a:r>
                <a:rPr lang="es-ES" sz="1600" dirty="0">
                  <a:solidFill>
                    <a:srgbClr val="00B050"/>
                  </a:solidFill>
                  <a:sym typeface="Mathematica1"/>
                </a:rPr>
                <a:t></a:t>
              </a:r>
              <a:r>
                <a:rPr lang="es-ES" sz="1600" dirty="0" smtClean="0">
                  <a:solidFill>
                    <a:srgbClr val="00B050"/>
                  </a:solidFill>
                </a:rPr>
                <a:t> 5.475 * 0.5 </a:t>
              </a:r>
              <a:r>
                <a:rPr lang="es-ES" sz="1600" dirty="0" smtClean="0">
                  <a:solidFill>
                    <a:srgbClr val="00B050"/>
                  </a:solidFill>
                  <a:latin typeface="Arial"/>
                  <a:cs typeface="Arial"/>
                </a:rPr>
                <a:t>~</a:t>
              </a:r>
              <a:r>
                <a:rPr lang="es-ES" sz="1600" dirty="0" smtClean="0">
                  <a:solidFill>
                    <a:srgbClr val="00B050"/>
                  </a:solidFill>
                </a:rPr>
                <a:t> 2.74 </a:t>
              </a:r>
              <a:r>
                <a:rPr lang="es-ES" sz="1600" dirty="0">
                  <a:solidFill>
                    <a:srgbClr val="00B050"/>
                  </a:solidFill>
                </a:rPr>
                <a:t>cm</a:t>
              </a:r>
              <a:r>
                <a:rPr lang="es-ES" sz="1600" baseline="30000" dirty="0">
                  <a:solidFill>
                    <a:srgbClr val="00B050"/>
                  </a:solidFill>
                </a:rPr>
                <a:t>3</a:t>
              </a:r>
              <a:endParaRPr lang="en-US" sz="1600" dirty="0">
                <a:solidFill>
                  <a:srgbClr val="00B050"/>
                </a:solidFill>
              </a:endParaRPr>
            </a:p>
          </p:txBody>
        </p:sp>
      </p:grpSp>
      <p:grpSp>
        <p:nvGrpSpPr>
          <p:cNvPr id="1042" name="Group 1041"/>
          <p:cNvGrpSpPr/>
          <p:nvPr/>
        </p:nvGrpSpPr>
        <p:grpSpPr>
          <a:xfrm>
            <a:off x="312707" y="2994298"/>
            <a:ext cx="2420449" cy="733390"/>
            <a:chOff x="-1074518" y="2915652"/>
            <a:chExt cx="2420449" cy="733390"/>
          </a:xfrm>
        </p:grpSpPr>
        <p:cxnSp>
          <p:nvCxnSpPr>
            <p:cNvPr id="144" name="Straight Arrow Connector 143"/>
            <p:cNvCxnSpPr/>
            <p:nvPr/>
          </p:nvCxnSpPr>
          <p:spPr>
            <a:xfrm>
              <a:off x="161171" y="3260682"/>
              <a:ext cx="118476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5" name="TextBox 194"/>
            <p:cNvSpPr txBox="1"/>
            <p:nvPr/>
          </p:nvSpPr>
          <p:spPr>
            <a:xfrm>
              <a:off x="-1074518" y="3064267"/>
              <a:ext cx="2150547" cy="584775"/>
            </a:xfrm>
            <a:prstGeom prst="rect">
              <a:avLst/>
            </a:prstGeom>
            <a:noFill/>
          </p:spPr>
          <p:txBody>
            <a:bodyPr wrap="square" rtlCol="0">
              <a:spAutoFit/>
            </a:bodyPr>
            <a:lstStyle/>
            <a:p>
              <a:r>
                <a:rPr lang="es-ES" sz="1600" dirty="0" err="1" smtClean="0">
                  <a:solidFill>
                    <a:srgbClr val="FF0000"/>
                  </a:solidFill>
                </a:rPr>
                <a:t>Neutron</a:t>
              </a:r>
              <a:r>
                <a:rPr lang="es-ES" sz="1600" dirty="0" smtClean="0">
                  <a:solidFill>
                    <a:srgbClr val="FF0000"/>
                  </a:solidFill>
                </a:rPr>
                <a:t> flux</a:t>
              </a:r>
            </a:p>
            <a:p>
              <a:r>
                <a:rPr lang="es-ES" sz="1600" dirty="0" smtClean="0">
                  <a:solidFill>
                    <a:srgbClr val="FF0000"/>
                  </a:solidFill>
                </a:rPr>
                <a:t>1– 10x10</a:t>
              </a:r>
              <a:r>
                <a:rPr lang="es-ES" sz="1600" baseline="30000" dirty="0" smtClean="0">
                  <a:solidFill>
                    <a:srgbClr val="FF0000"/>
                  </a:solidFill>
                </a:rPr>
                <a:t>13</a:t>
              </a:r>
              <a:r>
                <a:rPr lang="es-ES" sz="1600" dirty="0" smtClean="0">
                  <a:solidFill>
                    <a:srgbClr val="FF0000"/>
                  </a:solidFill>
                </a:rPr>
                <a:t> ncm</a:t>
              </a:r>
              <a:r>
                <a:rPr lang="es-ES" sz="1600" baseline="30000" dirty="0" smtClean="0">
                  <a:solidFill>
                    <a:srgbClr val="FF0000"/>
                  </a:solidFill>
                </a:rPr>
                <a:t>-2</a:t>
              </a:r>
              <a:r>
                <a:rPr lang="es-ES" sz="1600" dirty="0" smtClean="0">
                  <a:solidFill>
                    <a:srgbClr val="FF0000"/>
                  </a:solidFill>
                </a:rPr>
                <a:t>s</a:t>
              </a:r>
              <a:r>
                <a:rPr lang="es-ES" sz="1600" baseline="30000" dirty="0" smtClean="0">
                  <a:solidFill>
                    <a:srgbClr val="FF0000"/>
                  </a:solidFill>
                </a:rPr>
                <a:t>-1</a:t>
              </a:r>
              <a:endParaRPr lang="en-US" sz="1600" baseline="30000" dirty="0">
                <a:solidFill>
                  <a:srgbClr val="FF0000"/>
                </a:solidFill>
              </a:endParaRPr>
            </a:p>
          </p:txBody>
        </p:sp>
        <p:sp>
          <p:nvSpPr>
            <p:cNvPr id="209" name="TextBox 208"/>
            <p:cNvSpPr txBox="1"/>
            <p:nvPr/>
          </p:nvSpPr>
          <p:spPr>
            <a:xfrm>
              <a:off x="591494" y="2915652"/>
              <a:ext cx="308098" cy="369332"/>
            </a:xfrm>
            <a:prstGeom prst="rect">
              <a:avLst/>
            </a:prstGeom>
            <a:noFill/>
          </p:spPr>
          <p:txBody>
            <a:bodyPr wrap="none" rtlCol="0">
              <a:spAutoFit/>
            </a:bodyPr>
            <a:lstStyle/>
            <a:p>
              <a:r>
                <a:rPr lang="es-ES" b="1" dirty="0" smtClean="0">
                  <a:solidFill>
                    <a:srgbClr val="FF0000"/>
                  </a:solidFill>
                </a:rPr>
                <a:t>n</a:t>
              </a:r>
              <a:endParaRPr lang="en-US" b="1" dirty="0">
                <a:solidFill>
                  <a:srgbClr val="FF0000"/>
                </a:solidFill>
              </a:endParaRPr>
            </a:p>
          </p:txBody>
        </p:sp>
      </p:grpSp>
      <p:sp>
        <p:nvSpPr>
          <p:cNvPr id="137" name="Footer Placeholder 136"/>
          <p:cNvSpPr>
            <a:spLocks noGrp="1"/>
          </p:cNvSpPr>
          <p:nvPr>
            <p:ph type="ftr" sz="quarter" idx="11"/>
          </p:nvPr>
        </p:nvSpPr>
        <p:spPr/>
        <p:txBody>
          <a:bodyPr/>
          <a:lstStyle/>
          <a:p>
            <a:r>
              <a:rPr lang="en-US" smtClean="0"/>
              <a:t>Luca - MRS 2017</a:t>
            </a:r>
            <a:endParaRPr lang="en-US"/>
          </a:p>
        </p:txBody>
      </p:sp>
      <p:sp>
        <p:nvSpPr>
          <p:cNvPr id="138" name="Slide Number Placeholder 137"/>
          <p:cNvSpPr>
            <a:spLocks noGrp="1"/>
          </p:cNvSpPr>
          <p:nvPr>
            <p:ph type="sldNum" sz="quarter" idx="12"/>
          </p:nvPr>
        </p:nvSpPr>
        <p:spPr/>
        <p:txBody>
          <a:bodyPr/>
          <a:lstStyle/>
          <a:p>
            <a:fld id="{C3305951-25B3-468C-8F5A-DB64291C3F1E}" type="slidenum">
              <a:rPr lang="en-US" smtClean="0"/>
              <a:pPr/>
              <a:t>42</a:t>
            </a:fld>
            <a:endParaRPr lang="en-US"/>
          </a:p>
        </p:txBody>
      </p:sp>
      <p:grpSp>
        <p:nvGrpSpPr>
          <p:cNvPr id="140" name="Group 139"/>
          <p:cNvGrpSpPr/>
          <p:nvPr/>
        </p:nvGrpSpPr>
        <p:grpSpPr>
          <a:xfrm>
            <a:off x="6732240" y="2564904"/>
            <a:ext cx="2383473" cy="2869287"/>
            <a:chOff x="6732240" y="2564904"/>
            <a:chExt cx="2383473" cy="2869287"/>
          </a:xfrm>
        </p:grpSpPr>
        <p:pic>
          <p:nvPicPr>
            <p:cNvPr id="19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0352" y="2564904"/>
              <a:ext cx="1067871" cy="2616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 name="TextBox 138"/>
            <p:cNvSpPr txBox="1"/>
            <p:nvPr/>
          </p:nvSpPr>
          <p:spPr>
            <a:xfrm>
              <a:off x="6732240" y="5157192"/>
              <a:ext cx="2383473" cy="276999"/>
            </a:xfrm>
            <a:prstGeom prst="rect">
              <a:avLst/>
            </a:prstGeom>
            <a:noFill/>
          </p:spPr>
          <p:txBody>
            <a:bodyPr wrap="none" rtlCol="0">
              <a:spAutoFit/>
            </a:bodyPr>
            <a:lstStyle/>
            <a:p>
              <a:r>
                <a:rPr lang="en-US" sz="1200" dirty="0" smtClean="0">
                  <a:solidFill>
                    <a:srgbClr val="FF3399"/>
                  </a:solidFill>
                </a:rPr>
                <a:t>Van </a:t>
              </a:r>
              <a:r>
                <a:rPr lang="en-US" sz="1200" dirty="0" err="1" smtClean="0">
                  <a:solidFill>
                    <a:srgbClr val="FF3399"/>
                  </a:solidFill>
                </a:rPr>
                <a:t>Til</a:t>
              </a:r>
              <a:r>
                <a:rPr lang="en-US" sz="1200" dirty="0" smtClean="0">
                  <a:solidFill>
                    <a:srgbClr val="FF3399"/>
                  </a:solidFill>
                </a:rPr>
                <a:t>, Sphere Irradiation (JRC-IET)</a:t>
              </a:r>
              <a:endParaRPr lang="en-US" sz="1200" dirty="0">
                <a:solidFill>
                  <a:srgbClr val="FF3399"/>
                </a:solidFill>
              </a:endParaRPr>
            </a:p>
          </p:txBody>
        </p:sp>
      </p:grpSp>
    </p:spTree>
    <p:extLst>
      <p:ext uri="{BB962C8B-B14F-4D97-AF65-F5344CB8AC3E}">
        <p14:creationId xmlns:p14="http://schemas.microsoft.com/office/powerpoint/2010/main" val="38173142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323528" y="1164448"/>
            <a:ext cx="8681448" cy="5288888"/>
            <a:chOff x="323528" y="588384"/>
            <a:chExt cx="8681448" cy="5288888"/>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791" t="2301" r="1819"/>
            <a:stretch/>
          </p:blipFill>
          <p:spPr bwMode="auto">
            <a:xfrm>
              <a:off x="1507710" y="588384"/>
              <a:ext cx="4405980" cy="528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V="1">
              <a:off x="323528" y="4280264"/>
              <a:ext cx="1728192"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63688" y="3901060"/>
              <a:ext cx="784189" cy="523220"/>
            </a:xfrm>
            <a:prstGeom prst="rect">
              <a:avLst/>
            </a:prstGeom>
            <a:noFill/>
          </p:spPr>
          <p:txBody>
            <a:bodyPr wrap="none" rtlCol="0">
              <a:spAutoFit/>
            </a:bodyPr>
            <a:lstStyle/>
            <a:p>
              <a:r>
                <a:rPr lang="es-ES" sz="2800" b="1" baseline="30000" dirty="0" smtClean="0">
                  <a:solidFill>
                    <a:srgbClr val="FF0000"/>
                  </a:solidFill>
                </a:rPr>
                <a:t>235</a:t>
              </a:r>
              <a:r>
                <a:rPr lang="es-ES" sz="2800" b="1" dirty="0" smtClean="0">
                  <a:solidFill>
                    <a:srgbClr val="FF0000"/>
                  </a:solidFill>
                </a:rPr>
                <a:t>U</a:t>
              </a:r>
              <a:endParaRPr lang="en-US" sz="2800" b="1" dirty="0">
                <a:solidFill>
                  <a:srgbClr val="FF0000"/>
                </a:solidFill>
              </a:endParaRPr>
            </a:p>
          </p:txBody>
        </p:sp>
        <p:cxnSp>
          <p:nvCxnSpPr>
            <p:cNvPr id="7" name="Straight Arrow Connector 6"/>
            <p:cNvCxnSpPr/>
            <p:nvPr/>
          </p:nvCxnSpPr>
          <p:spPr>
            <a:xfrm flipV="1">
              <a:off x="2230019" y="3111631"/>
              <a:ext cx="47120" cy="789429"/>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22179" y="4350469"/>
              <a:ext cx="689641" cy="460286"/>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22179" y="3714943"/>
              <a:ext cx="689641" cy="447727"/>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303321" y="4481903"/>
              <a:ext cx="218858" cy="734465"/>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5200" y="3938806"/>
              <a:ext cx="377026" cy="523220"/>
            </a:xfrm>
            <a:prstGeom prst="rect">
              <a:avLst/>
            </a:prstGeom>
            <a:noFill/>
          </p:spPr>
          <p:txBody>
            <a:bodyPr wrap="none" rtlCol="0">
              <a:spAutoFit/>
            </a:bodyPr>
            <a:lstStyle/>
            <a:p>
              <a:r>
                <a:rPr lang="es-ES" sz="2800" b="1" dirty="0" smtClean="0">
                  <a:solidFill>
                    <a:schemeClr val="tx1">
                      <a:lumMod val="50000"/>
                      <a:lumOff val="50000"/>
                    </a:schemeClr>
                  </a:solidFill>
                </a:rPr>
                <a:t>n</a:t>
              </a:r>
              <a:endParaRPr lang="en-US" sz="2800" b="1" dirty="0">
                <a:solidFill>
                  <a:schemeClr val="tx1">
                    <a:lumMod val="50000"/>
                    <a:lumOff val="50000"/>
                  </a:schemeClr>
                </a:solidFill>
              </a:endParaRPr>
            </a:p>
          </p:txBody>
        </p:sp>
        <p:sp>
          <p:nvSpPr>
            <p:cNvPr id="23" name="TextBox 22"/>
            <p:cNvSpPr txBox="1"/>
            <p:nvPr/>
          </p:nvSpPr>
          <p:spPr>
            <a:xfrm>
              <a:off x="3100980" y="4447842"/>
              <a:ext cx="827471" cy="461665"/>
            </a:xfrm>
            <a:prstGeom prst="rect">
              <a:avLst/>
            </a:prstGeom>
            <a:noFill/>
          </p:spPr>
          <p:txBody>
            <a:bodyPr wrap="none" rtlCol="0">
              <a:spAutoFit/>
            </a:bodyPr>
            <a:lstStyle/>
            <a:p>
              <a:r>
                <a:rPr lang="es-ES" sz="2400" b="1" baseline="30000" dirty="0" smtClean="0">
                  <a:solidFill>
                    <a:srgbClr val="66FFFF"/>
                  </a:solidFill>
                </a:rPr>
                <a:t>99</a:t>
              </a:r>
              <a:r>
                <a:rPr lang="es-ES" sz="2400" b="1" dirty="0" smtClean="0">
                  <a:solidFill>
                    <a:srgbClr val="66FFFF"/>
                  </a:solidFill>
                </a:rPr>
                <a:t>Mo</a:t>
              </a:r>
              <a:endParaRPr lang="en-US" sz="2400" b="1" dirty="0">
                <a:solidFill>
                  <a:srgbClr val="66FFFF"/>
                </a:solidFill>
              </a:endParaRPr>
            </a:p>
          </p:txBody>
        </p:sp>
        <p:sp>
          <p:nvSpPr>
            <p:cNvPr id="24" name="TextBox 23"/>
            <p:cNvSpPr txBox="1"/>
            <p:nvPr/>
          </p:nvSpPr>
          <p:spPr>
            <a:xfrm>
              <a:off x="3131840" y="3442855"/>
              <a:ext cx="489236" cy="461665"/>
            </a:xfrm>
            <a:prstGeom prst="rect">
              <a:avLst/>
            </a:prstGeom>
            <a:noFill/>
          </p:spPr>
          <p:txBody>
            <a:bodyPr wrap="none" rtlCol="0">
              <a:spAutoFit/>
            </a:bodyPr>
            <a:lstStyle/>
            <a:p>
              <a:r>
                <a:rPr lang="es-ES" sz="2400" b="1" dirty="0" smtClean="0">
                  <a:solidFill>
                    <a:srgbClr val="99FF99"/>
                  </a:solidFill>
                </a:rPr>
                <a:t>FP</a:t>
              </a:r>
              <a:endParaRPr lang="en-US" sz="2400" b="1" dirty="0">
                <a:solidFill>
                  <a:srgbClr val="99FF99"/>
                </a:solidFill>
              </a:endParaRPr>
            </a:p>
          </p:txBody>
        </p:sp>
        <p:cxnSp>
          <p:nvCxnSpPr>
            <p:cNvPr id="26" name="Straight Arrow Connector 25"/>
            <p:cNvCxnSpPr/>
            <p:nvPr/>
          </p:nvCxnSpPr>
          <p:spPr>
            <a:xfrm>
              <a:off x="4039291" y="1471952"/>
              <a:ext cx="122338" cy="648072"/>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370416" y="1010287"/>
              <a:ext cx="1827103" cy="461665"/>
            </a:xfrm>
            <a:prstGeom prst="rect">
              <a:avLst/>
            </a:prstGeom>
            <a:noFill/>
          </p:spPr>
          <p:txBody>
            <a:bodyPr wrap="none" rtlCol="0">
              <a:spAutoFit/>
            </a:bodyPr>
            <a:lstStyle/>
            <a:p>
              <a:r>
                <a:rPr lang="es-ES" sz="2400" b="1" dirty="0" err="1" smtClean="0">
                  <a:solidFill>
                    <a:schemeClr val="bg1"/>
                  </a:solidFill>
                </a:rPr>
                <a:t>Nanocrystals</a:t>
              </a:r>
              <a:endParaRPr lang="en-US" sz="2400" b="1" dirty="0">
                <a:solidFill>
                  <a:schemeClr val="bg1"/>
                </a:solidFill>
              </a:endParaRPr>
            </a:p>
          </p:txBody>
        </p:sp>
        <p:sp>
          <p:nvSpPr>
            <p:cNvPr id="32" name="TextBox 31"/>
            <p:cNvSpPr txBox="1"/>
            <p:nvPr/>
          </p:nvSpPr>
          <p:spPr>
            <a:xfrm>
              <a:off x="3370416" y="2593440"/>
              <a:ext cx="1460400" cy="461665"/>
            </a:xfrm>
            <a:prstGeom prst="rect">
              <a:avLst/>
            </a:prstGeom>
            <a:noFill/>
          </p:spPr>
          <p:txBody>
            <a:bodyPr wrap="none" rtlCol="0">
              <a:spAutoFit/>
            </a:bodyPr>
            <a:lstStyle/>
            <a:p>
              <a:r>
                <a:rPr lang="es-ES" sz="2400" b="1" dirty="0" err="1" smtClean="0">
                  <a:solidFill>
                    <a:schemeClr val="bg1"/>
                  </a:solidFill>
                </a:rPr>
                <a:t>Nanopore</a:t>
              </a:r>
              <a:endParaRPr lang="en-US" sz="2400" b="1" dirty="0">
                <a:solidFill>
                  <a:schemeClr val="bg1"/>
                </a:solidFill>
              </a:endParaRPr>
            </a:p>
          </p:txBody>
        </p:sp>
        <p:cxnSp>
          <p:nvCxnSpPr>
            <p:cNvPr id="33" name="Straight Arrow Connector 32"/>
            <p:cNvCxnSpPr>
              <a:stCxn id="32" idx="0"/>
            </p:cNvCxnSpPr>
            <p:nvPr/>
          </p:nvCxnSpPr>
          <p:spPr>
            <a:xfrm flipV="1">
              <a:off x="4100616" y="1856714"/>
              <a:ext cx="611203" cy="736726"/>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535975" y="628183"/>
              <a:ext cx="4260161" cy="307777"/>
            </a:xfrm>
            <a:prstGeom prst="rect">
              <a:avLst/>
            </a:prstGeom>
          </p:spPr>
          <p:txBody>
            <a:bodyPr wrap="square">
              <a:spAutoFit/>
            </a:bodyPr>
            <a:lstStyle/>
            <a:p>
              <a:r>
                <a:rPr lang="en-US" sz="1400" b="1" dirty="0" smtClean="0">
                  <a:solidFill>
                    <a:schemeClr val="bg1"/>
                  </a:solidFill>
                </a:rPr>
                <a:t>Elm et al. </a:t>
              </a:r>
              <a:r>
                <a:rPr lang="en-US" sz="1400" b="1" i="1" dirty="0" smtClean="0">
                  <a:solidFill>
                    <a:schemeClr val="bg1"/>
                  </a:solidFill>
                </a:rPr>
                <a:t>ACS </a:t>
              </a:r>
              <a:r>
                <a:rPr lang="en-US" sz="1400" b="1" i="1" dirty="0">
                  <a:solidFill>
                    <a:schemeClr val="bg1"/>
                  </a:solidFill>
                </a:rPr>
                <a:t>Appl. Mater. </a:t>
              </a:r>
              <a:r>
                <a:rPr lang="en-US" sz="1400" b="1" i="1" dirty="0" smtClean="0">
                  <a:solidFill>
                    <a:schemeClr val="bg1"/>
                  </a:solidFill>
                </a:rPr>
                <a:t>Inter.</a:t>
              </a:r>
              <a:r>
                <a:rPr lang="en-US" sz="1400" b="1" dirty="0" smtClean="0">
                  <a:solidFill>
                    <a:schemeClr val="bg1"/>
                  </a:solidFill>
                </a:rPr>
                <a:t> </a:t>
              </a:r>
              <a:r>
                <a:rPr lang="en-US" sz="1400" b="1" dirty="0">
                  <a:solidFill>
                    <a:schemeClr val="bg1"/>
                  </a:solidFill>
                </a:rPr>
                <a:t>2015, </a:t>
              </a:r>
              <a:r>
                <a:rPr lang="en-US" sz="1400" b="1" i="1" dirty="0">
                  <a:solidFill>
                    <a:schemeClr val="bg1"/>
                  </a:solidFill>
                </a:rPr>
                <a:t>7,</a:t>
              </a:r>
              <a:r>
                <a:rPr lang="en-US" sz="1400" b="1" dirty="0">
                  <a:solidFill>
                    <a:schemeClr val="bg1"/>
                  </a:solidFill>
                </a:rPr>
                <a:t> </a:t>
              </a:r>
              <a:r>
                <a:rPr lang="en-US" sz="1400" b="1" dirty="0" smtClean="0">
                  <a:solidFill>
                    <a:schemeClr val="bg1"/>
                  </a:solidFill>
                </a:rPr>
                <a:t>11792.</a:t>
              </a:r>
              <a:endParaRPr lang="en-US" sz="1400" b="1" dirty="0">
                <a:solidFill>
                  <a:schemeClr val="bg1"/>
                </a:solidFill>
              </a:endParaRPr>
            </a:p>
          </p:txBody>
        </p:sp>
        <p:sp>
          <p:nvSpPr>
            <p:cNvPr id="38" name="TextBox 37"/>
            <p:cNvSpPr txBox="1"/>
            <p:nvPr/>
          </p:nvSpPr>
          <p:spPr>
            <a:xfrm>
              <a:off x="6156176" y="3014250"/>
              <a:ext cx="1577676" cy="523220"/>
            </a:xfrm>
            <a:prstGeom prst="rect">
              <a:avLst/>
            </a:prstGeom>
            <a:noFill/>
          </p:spPr>
          <p:txBody>
            <a:bodyPr wrap="none" rtlCol="0">
              <a:spAutoFit/>
            </a:bodyPr>
            <a:lstStyle/>
            <a:p>
              <a:r>
                <a:rPr lang="es-ES" sz="2800" i="1" dirty="0" smtClean="0"/>
                <a:t>R</a:t>
              </a:r>
              <a:r>
                <a:rPr lang="es-ES" sz="2800" dirty="0" smtClean="0"/>
                <a:t> </a:t>
              </a:r>
              <a:r>
                <a:rPr lang="es-ES" sz="2800" dirty="0" smtClean="0">
                  <a:sym typeface="Mathematica1"/>
                </a:rPr>
                <a:t></a:t>
              </a:r>
              <a:r>
                <a:rPr lang="es-ES" sz="2800" dirty="0" smtClean="0"/>
                <a:t> n</a:t>
              </a:r>
              <a:r>
                <a:rPr lang="es-ES" sz="2800" dirty="0" smtClean="0">
                  <a:sym typeface="Mathematica1"/>
                </a:rPr>
                <a:t>  </a:t>
              </a:r>
              <a:endParaRPr lang="en-US" sz="2800" dirty="0"/>
            </a:p>
          </p:txBody>
        </p:sp>
        <p:sp>
          <p:nvSpPr>
            <p:cNvPr id="39" name="TextBox 38"/>
            <p:cNvSpPr txBox="1"/>
            <p:nvPr/>
          </p:nvSpPr>
          <p:spPr>
            <a:xfrm>
              <a:off x="6036406" y="3762906"/>
              <a:ext cx="2968570" cy="1754326"/>
            </a:xfrm>
            <a:prstGeom prst="rect">
              <a:avLst/>
            </a:prstGeom>
            <a:noFill/>
          </p:spPr>
          <p:txBody>
            <a:bodyPr wrap="none" rtlCol="0">
              <a:spAutoFit/>
            </a:bodyPr>
            <a:lstStyle/>
            <a:p>
              <a:r>
                <a:rPr lang="es-ES" i="1" dirty="0" smtClean="0"/>
                <a:t>R</a:t>
              </a:r>
              <a:r>
                <a:rPr lang="es-ES" dirty="0" smtClean="0"/>
                <a:t> = </a:t>
              </a:r>
              <a:r>
                <a:rPr lang="es-ES" dirty="0" err="1" smtClean="0"/>
                <a:t>reaction</a:t>
              </a:r>
              <a:r>
                <a:rPr lang="es-ES" dirty="0" smtClean="0"/>
                <a:t> </a:t>
              </a:r>
              <a:r>
                <a:rPr lang="es-ES" dirty="0" err="1" smtClean="0"/>
                <a:t>rate</a:t>
              </a:r>
              <a:endParaRPr lang="es-ES" dirty="0" smtClean="0"/>
            </a:p>
            <a:p>
              <a:r>
                <a:rPr lang="es-ES" i="1" dirty="0"/>
                <a:t>n</a:t>
              </a:r>
              <a:r>
                <a:rPr lang="es-ES" dirty="0" smtClean="0"/>
                <a:t> = no. target </a:t>
              </a:r>
              <a:r>
                <a:rPr lang="es-ES" dirty="0" err="1" smtClean="0"/>
                <a:t>nuclei</a:t>
              </a:r>
              <a:endParaRPr lang="es-ES" dirty="0" smtClean="0"/>
            </a:p>
            <a:p>
              <a:r>
                <a:rPr lang="es-ES" dirty="0">
                  <a:sym typeface="Mathematica1"/>
                </a:rPr>
                <a:t></a:t>
              </a:r>
              <a:r>
                <a:rPr lang="es-ES" dirty="0" smtClean="0"/>
                <a:t> = </a:t>
              </a:r>
              <a:r>
                <a:rPr lang="es-ES" dirty="0" err="1" smtClean="0"/>
                <a:t>neutron</a:t>
              </a:r>
              <a:r>
                <a:rPr lang="es-ES" dirty="0" smtClean="0"/>
                <a:t> flux</a:t>
              </a:r>
            </a:p>
            <a:p>
              <a:pPr marL="285750" indent="-285750">
                <a:buFont typeface="Mathematica1"/>
                <a:buChar char="s"/>
              </a:pPr>
              <a:r>
                <a:rPr lang="es-ES" dirty="0" smtClean="0"/>
                <a:t>= </a:t>
              </a:r>
              <a:r>
                <a:rPr lang="es-ES" dirty="0" err="1" smtClean="0"/>
                <a:t>cross</a:t>
              </a:r>
              <a:r>
                <a:rPr lang="es-ES" dirty="0" smtClean="0"/>
                <a:t> </a:t>
              </a:r>
              <a:r>
                <a:rPr lang="es-ES" dirty="0" err="1" smtClean="0"/>
                <a:t>section</a:t>
              </a:r>
              <a:r>
                <a:rPr lang="es-ES" dirty="0" smtClean="0"/>
                <a:t> (600 barns)</a:t>
              </a:r>
            </a:p>
            <a:p>
              <a:endParaRPr lang="es-ES" dirty="0" smtClean="0"/>
            </a:p>
            <a:p>
              <a:r>
                <a:rPr lang="es-ES" dirty="0" smtClean="0"/>
                <a:t>37 barns (</a:t>
              </a:r>
              <a:r>
                <a:rPr lang="es-ES" baseline="30000" dirty="0" smtClean="0"/>
                <a:t>99</a:t>
              </a:r>
              <a:r>
                <a:rPr lang="es-ES" dirty="0" smtClean="0"/>
                <a:t>Mo) 6.1 %</a:t>
              </a:r>
              <a:endParaRPr lang="es-ES" dirty="0"/>
            </a:p>
          </p:txBody>
        </p:sp>
        <p:cxnSp>
          <p:nvCxnSpPr>
            <p:cNvPr id="21" name="Straight Arrow Connector 20"/>
            <p:cNvCxnSpPr/>
            <p:nvPr/>
          </p:nvCxnSpPr>
          <p:spPr>
            <a:xfrm flipV="1">
              <a:off x="2412750" y="3506345"/>
              <a:ext cx="287042" cy="4085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500970" y="3068960"/>
              <a:ext cx="377026" cy="523220"/>
            </a:xfrm>
            <a:prstGeom prst="rect">
              <a:avLst/>
            </a:prstGeom>
            <a:noFill/>
          </p:spPr>
          <p:txBody>
            <a:bodyPr wrap="none" rtlCol="0">
              <a:spAutoFit/>
            </a:bodyPr>
            <a:lstStyle/>
            <a:p>
              <a:r>
                <a:rPr lang="es-ES" sz="2800" b="1" dirty="0" smtClean="0">
                  <a:solidFill>
                    <a:schemeClr val="bg1"/>
                  </a:solidFill>
                </a:rPr>
                <a:t>n</a:t>
              </a:r>
              <a:endParaRPr lang="en-US" sz="2800" b="1" dirty="0">
                <a:solidFill>
                  <a:schemeClr val="bg1"/>
                </a:solidFill>
              </a:endParaRPr>
            </a:p>
          </p:txBody>
        </p:sp>
      </p:grpSp>
      <p:sp>
        <p:nvSpPr>
          <p:cNvPr id="2" name="TextBox 1"/>
          <p:cNvSpPr txBox="1"/>
          <p:nvPr/>
        </p:nvSpPr>
        <p:spPr>
          <a:xfrm>
            <a:off x="711832" y="242525"/>
            <a:ext cx="7962757" cy="523220"/>
          </a:xfrm>
          <a:prstGeom prst="rect">
            <a:avLst/>
          </a:prstGeom>
          <a:noFill/>
        </p:spPr>
        <p:txBody>
          <a:bodyPr wrap="none" rtlCol="0">
            <a:spAutoFit/>
          </a:bodyPr>
          <a:lstStyle/>
          <a:p>
            <a:r>
              <a:rPr lang="es-ES" sz="2800" dirty="0" smtClean="0">
                <a:solidFill>
                  <a:schemeClr val="accent4">
                    <a:lumMod val="50000"/>
                  </a:schemeClr>
                </a:solidFill>
              </a:rPr>
              <a:t>High </a:t>
            </a:r>
            <a:r>
              <a:rPr lang="es-ES" sz="2800" dirty="0" err="1" smtClean="0">
                <a:solidFill>
                  <a:schemeClr val="accent4">
                    <a:lumMod val="50000"/>
                  </a:schemeClr>
                </a:solidFill>
              </a:rPr>
              <a:t>Resolution</a:t>
            </a:r>
            <a:r>
              <a:rPr lang="es-ES" sz="2800" dirty="0" smtClean="0">
                <a:solidFill>
                  <a:schemeClr val="accent4">
                    <a:lumMod val="50000"/>
                  </a:schemeClr>
                </a:solidFill>
              </a:rPr>
              <a:t> SEM of Mesoporous Y-</a:t>
            </a:r>
            <a:r>
              <a:rPr lang="es-ES" sz="2800" dirty="0" err="1" smtClean="0">
                <a:solidFill>
                  <a:schemeClr val="accent4">
                    <a:lumMod val="50000"/>
                  </a:schemeClr>
                </a:solidFill>
              </a:rPr>
              <a:t>stabilized</a:t>
            </a:r>
            <a:r>
              <a:rPr lang="es-ES" sz="2800" dirty="0" smtClean="0">
                <a:solidFill>
                  <a:schemeClr val="accent4">
                    <a:lumMod val="50000"/>
                  </a:schemeClr>
                </a:solidFill>
              </a:rPr>
              <a:t> ZrO</a:t>
            </a:r>
            <a:r>
              <a:rPr lang="es-ES" sz="2800" baseline="-25000" dirty="0" smtClean="0">
                <a:solidFill>
                  <a:schemeClr val="accent4">
                    <a:lumMod val="50000"/>
                  </a:schemeClr>
                </a:solidFill>
              </a:rPr>
              <a:t>2</a:t>
            </a:r>
            <a:endParaRPr lang="en-US" sz="2800" baseline="-25000" dirty="0">
              <a:solidFill>
                <a:schemeClr val="accent4">
                  <a:lumMod val="50000"/>
                </a:schemeClr>
              </a:solidFill>
            </a:endParaRPr>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8" name="Slide Number Placeholder 7"/>
          <p:cNvSpPr>
            <a:spLocks noGrp="1"/>
          </p:cNvSpPr>
          <p:nvPr>
            <p:ph type="sldNum" sz="quarter" idx="12"/>
          </p:nvPr>
        </p:nvSpPr>
        <p:spPr/>
        <p:txBody>
          <a:bodyPr/>
          <a:lstStyle/>
          <a:p>
            <a:fld id="{C3305951-25B3-468C-8F5A-DB64291C3F1E}" type="slidenum">
              <a:rPr lang="en-US" smtClean="0"/>
              <a:pPr/>
              <a:t>43</a:t>
            </a:fld>
            <a:endParaRPr lang="en-US"/>
          </a:p>
        </p:txBody>
      </p:sp>
    </p:spTree>
    <p:extLst>
      <p:ext uri="{BB962C8B-B14F-4D97-AF65-F5344CB8AC3E}">
        <p14:creationId xmlns:p14="http://schemas.microsoft.com/office/powerpoint/2010/main" val="24409578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a:grpSpLocks noChangeAspect="1"/>
          </p:cNvGrpSpPr>
          <p:nvPr/>
        </p:nvGrpSpPr>
        <p:grpSpPr>
          <a:xfrm>
            <a:off x="1840800" y="774895"/>
            <a:ext cx="1080120" cy="1889313"/>
            <a:chOff x="3163965" y="265294"/>
            <a:chExt cx="2478987" cy="4336165"/>
          </a:xfrm>
        </p:grpSpPr>
        <p:grpSp>
          <p:nvGrpSpPr>
            <p:cNvPr id="5" name="Group 4"/>
            <p:cNvGrpSpPr/>
            <p:nvPr/>
          </p:nvGrpSpPr>
          <p:grpSpPr>
            <a:xfrm>
              <a:off x="3278941" y="1980244"/>
              <a:ext cx="1459661" cy="2541183"/>
              <a:chOff x="3248146" y="1509447"/>
              <a:chExt cx="1459661" cy="2541183"/>
            </a:xfrm>
          </p:grpSpPr>
          <p:sp>
            <p:nvSpPr>
              <p:cNvPr id="73" name="Oval 72"/>
              <p:cNvSpPr/>
              <p:nvPr/>
            </p:nvSpPr>
            <p:spPr>
              <a:xfrm>
                <a:off x="3364452" y="352415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348792" y="375694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508468" y="345214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495345" y="361293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508468" y="38123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632275" y="369790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3652484" y="354092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791696" y="366817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3639361" y="335521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001478" y="34300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3818649" y="34952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3863704" y="380575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968655" y="359616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024685" y="377371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4153878" y="355859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4306278" y="371099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458678" y="386339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4186983" y="33939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339383" y="35463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491783" y="36987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256258" y="38511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3694049" y="386504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4070677" y="390661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4156540" y="369861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3278589" y="335425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248146" y="361584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3364452" y="290652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3393090" y="313931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3508468" y="283451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539643" y="299530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552766" y="319471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676573" y="308027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3652484" y="29232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3843945" y="302668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3639361" y="273758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977625" y="281832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3818649" y="285967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3892100" y="318017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012953" y="297853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068983" y="315608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4153878" y="294096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350576" y="309336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502976" y="324576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171081" y="277636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4339383" y="292876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4536081" y="308116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4300556" y="323356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3738347" y="324742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4114975" y="328898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4200838" y="308098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3292444" y="266735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3264734" y="305363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3436460" y="225845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420800" y="249124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3580476" y="218644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567353" y="234723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3580476" y="254664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3704283" y="243220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3724492" y="227522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3863704" y="240247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3764010" y="210541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089388" y="215639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3890657" y="219774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935712" y="254004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4016810" y="233046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4096693" y="250801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4225886" y="22928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4394188" y="242939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4530686" y="25976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4322599" y="215214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4451146" y="228069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4563791" y="243309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4360070" y="259344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3766057" y="25993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4043642" y="265681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4228548" y="243291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3419872" y="207470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3320154" y="235014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3406012" y="167838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346054" y="191118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3550028" y="160638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3536905" y="176716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3505730" y="196658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3629537" y="185213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3694044" y="169515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3812811" y="179855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3680921" y="150944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4043038" y="156042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3860209" y="161767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3803765" y="195998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4010215" y="170875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3982192" y="188024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4195438" y="171282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4319442" y="184137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4455940" y="201762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4228543" y="154822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4380943" y="170062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4489045" y="185302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4285324" y="200542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3635896" y="201928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3947781" y="20608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4153802" y="185284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3320149" y="154293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3289706" y="1770078"/>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4444572" y="2750094"/>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3292444" y="250675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3480758" y="265076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4516580" y="286679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4516580" y="3442855"/>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4560878" y="214671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3868508" y="268959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3262001" y="2119001"/>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3292444" y="279478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4544290" y="1653772"/>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4386419" y="3370847"/>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3430989" y="3298839"/>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4140401" y="2012693"/>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3868271" y="334109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4323481" y="2756626"/>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4211960" y="2612610"/>
                <a:ext cx="144016" cy="144016"/>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an 5"/>
            <p:cNvSpPr/>
            <p:nvPr/>
          </p:nvSpPr>
          <p:spPr>
            <a:xfrm>
              <a:off x="3260287" y="1145075"/>
              <a:ext cx="1512168" cy="3456384"/>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234643" y="901034"/>
              <a:ext cx="151216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63965" y="265294"/>
              <a:ext cx="1869256" cy="635741"/>
            </a:xfrm>
            <a:prstGeom prst="rect">
              <a:avLst/>
            </a:prstGeom>
            <a:noFill/>
          </p:spPr>
          <p:txBody>
            <a:bodyPr wrap="none" rtlCol="0">
              <a:spAutoFit/>
            </a:bodyPr>
            <a:lstStyle/>
            <a:p>
              <a:r>
                <a:rPr lang="es-ES" sz="1200" dirty="0" smtClean="0">
                  <a:latin typeface="Arial" panose="020B0604020202020204" pitchFamily="34" charset="0"/>
                  <a:cs typeface="Arial" panose="020B0604020202020204" pitchFamily="34" charset="0"/>
                </a:rPr>
                <a:t>11 .0 mm</a:t>
              </a:r>
              <a:endParaRPr lang="en-US" sz="1200" dirty="0">
                <a:latin typeface="Arial" panose="020B0604020202020204" pitchFamily="34" charset="0"/>
                <a:cs typeface="Arial" panose="020B0604020202020204" pitchFamily="34" charset="0"/>
              </a:endParaRPr>
            </a:p>
          </p:txBody>
        </p:sp>
        <p:cxnSp>
          <p:nvCxnSpPr>
            <p:cNvPr id="9" name="Straight Arrow Connector 8"/>
            <p:cNvCxnSpPr/>
            <p:nvPr/>
          </p:nvCxnSpPr>
          <p:spPr>
            <a:xfrm>
              <a:off x="5044538" y="1244792"/>
              <a:ext cx="0" cy="316851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4474852" y="2507644"/>
              <a:ext cx="1700459" cy="635741"/>
            </a:xfrm>
            <a:prstGeom prst="rect">
              <a:avLst/>
            </a:prstGeom>
            <a:noFill/>
          </p:spPr>
          <p:txBody>
            <a:bodyPr wrap="none" rtlCol="0">
              <a:spAutoFit/>
            </a:bodyPr>
            <a:lstStyle/>
            <a:p>
              <a:r>
                <a:rPr lang="es-ES" sz="1200" dirty="0" smtClean="0"/>
                <a:t>55.0 mm</a:t>
              </a:r>
              <a:endParaRPr lang="en-US" sz="1200" dirty="0"/>
            </a:p>
          </p:txBody>
        </p:sp>
      </p:grpSp>
      <p:pic>
        <p:nvPicPr>
          <p:cNvPr id="19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2657861"/>
            <a:ext cx="5760640" cy="401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5" name="Straight Connector 1024"/>
          <p:cNvCxnSpPr/>
          <p:nvPr/>
        </p:nvCxnSpPr>
        <p:spPr>
          <a:xfrm flipV="1">
            <a:off x="5901080" y="3154616"/>
            <a:ext cx="0" cy="282196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2483436" y="2611226"/>
            <a:ext cx="3057604" cy="54339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2216733" y="2664208"/>
            <a:ext cx="2397" cy="490409"/>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036" name="Rectangle 1035"/>
          <p:cNvSpPr/>
          <p:nvPr/>
        </p:nvSpPr>
        <p:spPr>
          <a:xfrm>
            <a:off x="3699896" y="1488825"/>
            <a:ext cx="3057247" cy="369332"/>
          </a:xfrm>
          <a:prstGeom prst="rect">
            <a:avLst/>
          </a:prstGeom>
        </p:spPr>
        <p:txBody>
          <a:bodyPr wrap="none">
            <a:spAutoFit/>
          </a:bodyPr>
          <a:lstStyle/>
          <a:p>
            <a:r>
              <a:rPr lang="es-ES" b="1" i="1" dirty="0" smtClean="0">
                <a:latin typeface="Arial" panose="020B0604020202020204" pitchFamily="34" charset="0"/>
                <a:cs typeface="Arial" panose="020B0604020202020204" pitchFamily="34" charset="0"/>
              </a:rPr>
              <a:t>f</a:t>
            </a:r>
            <a:r>
              <a:rPr lang="es-ES" dirty="0" smtClean="0">
                <a:latin typeface="Arial" panose="020B0604020202020204" pitchFamily="34" charset="0"/>
                <a:cs typeface="Arial" panose="020B0604020202020204" pitchFamily="34" charset="0"/>
              </a:rPr>
              <a:t> = 1.75-3.5 x 10</a:t>
            </a:r>
            <a:r>
              <a:rPr lang="es-ES" baseline="30000" dirty="0" smtClean="0">
                <a:latin typeface="Arial" panose="020B0604020202020204" pitchFamily="34" charset="0"/>
                <a:cs typeface="Arial" panose="020B0604020202020204" pitchFamily="34" charset="0"/>
              </a:rPr>
              <a:t>13</a:t>
            </a:r>
            <a:r>
              <a:rPr lang="es-ES" dirty="0" smtClean="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n cm</a:t>
            </a:r>
            <a:r>
              <a:rPr lang="es-ES" baseline="30000" dirty="0">
                <a:latin typeface="Arial" panose="020B0604020202020204" pitchFamily="34" charset="0"/>
                <a:cs typeface="Arial" panose="020B0604020202020204" pitchFamily="34" charset="0"/>
              </a:rPr>
              <a:t>-2</a:t>
            </a:r>
            <a:r>
              <a:rPr lang="es-ES" dirty="0">
                <a:latin typeface="Arial" panose="020B0604020202020204" pitchFamily="34" charset="0"/>
                <a:cs typeface="Arial" panose="020B0604020202020204" pitchFamily="34" charset="0"/>
              </a:rPr>
              <a:t> </a:t>
            </a:r>
            <a:r>
              <a:rPr lang="es-ES" dirty="0" smtClean="0">
                <a:latin typeface="Arial" panose="020B0604020202020204" pitchFamily="34" charset="0"/>
                <a:cs typeface="Arial" panose="020B0604020202020204" pitchFamily="34" charset="0"/>
              </a:rPr>
              <a:t>s</a:t>
            </a:r>
            <a:r>
              <a:rPr lang="es-ES" baseline="30000"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nvGrpSpPr>
          <p:cNvPr id="13" name="Group 12"/>
          <p:cNvGrpSpPr/>
          <p:nvPr/>
        </p:nvGrpSpPr>
        <p:grpSpPr>
          <a:xfrm>
            <a:off x="5541040" y="2244768"/>
            <a:ext cx="564578" cy="909848"/>
            <a:chOff x="6917200" y="2217472"/>
            <a:chExt cx="564578" cy="909848"/>
          </a:xfrm>
        </p:grpSpPr>
        <p:sp>
          <p:nvSpPr>
            <p:cNvPr id="3" name="TextBox 2"/>
            <p:cNvSpPr txBox="1"/>
            <p:nvPr/>
          </p:nvSpPr>
          <p:spPr>
            <a:xfrm>
              <a:off x="6917200" y="2217472"/>
              <a:ext cx="564578" cy="369332"/>
            </a:xfrm>
            <a:prstGeom prst="rect">
              <a:avLst/>
            </a:prstGeom>
            <a:noFill/>
          </p:spPr>
          <p:txBody>
            <a:bodyPr wrap="none" rtlCol="0">
              <a:spAutoFit/>
            </a:bodyPr>
            <a:lstStyle/>
            <a:p>
              <a:r>
                <a:rPr lang="es-ES" dirty="0" smtClean="0">
                  <a:solidFill>
                    <a:schemeClr val="accent1">
                      <a:lumMod val="50000"/>
                    </a:schemeClr>
                  </a:solidFill>
                </a:rPr>
                <a:t>Flux</a:t>
              </a:r>
              <a:endParaRPr lang="en-US" dirty="0">
                <a:solidFill>
                  <a:schemeClr val="accent1">
                    <a:lumMod val="50000"/>
                  </a:schemeClr>
                </a:solidFill>
              </a:endParaRPr>
            </a:p>
          </p:txBody>
        </p:sp>
        <p:cxnSp>
          <p:nvCxnSpPr>
            <p:cNvPr id="11" name="Straight Arrow Connector 10"/>
            <p:cNvCxnSpPr>
              <a:stCxn id="3" idx="2"/>
            </p:cNvCxnSpPr>
            <p:nvPr/>
          </p:nvCxnSpPr>
          <p:spPr>
            <a:xfrm flipH="1">
              <a:off x="7092280" y="2586804"/>
              <a:ext cx="107209" cy="5405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p:nvGrpSpPr>
        <p:grpSpPr>
          <a:xfrm>
            <a:off x="6084168" y="2232269"/>
            <a:ext cx="1067921" cy="909848"/>
            <a:chOff x="6917200" y="2217472"/>
            <a:chExt cx="1067921" cy="909848"/>
          </a:xfrm>
        </p:grpSpPr>
        <p:sp>
          <p:nvSpPr>
            <p:cNvPr id="194" name="TextBox 193"/>
            <p:cNvSpPr txBox="1"/>
            <p:nvPr/>
          </p:nvSpPr>
          <p:spPr>
            <a:xfrm>
              <a:off x="6917200" y="2217472"/>
              <a:ext cx="1067921" cy="369332"/>
            </a:xfrm>
            <a:prstGeom prst="rect">
              <a:avLst/>
            </a:prstGeom>
            <a:noFill/>
          </p:spPr>
          <p:txBody>
            <a:bodyPr wrap="none" rtlCol="0">
              <a:spAutoFit/>
            </a:bodyPr>
            <a:lstStyle/>
            <a:p>
              <a:r>
                <a:rPr lang="es-ES" dirty="0" smtClean="0">
                  <a:solidFill>
                    <a:schemeClr val="accent1">
                      <a:lumMod val="50000"/>
                    </a:schemeClr>
                  </a:solidFill>
                </a:rPr>
                <a:t>U </a:t>
              </a:r>
              <a:r>
                <a:rPr lang="es-ES" dirty="0" err="1" smtClean="0">
                  <a:solidFill>
                    <a:schemeClr val="accent1">
                      <a:lumMod val="50000"/>
                    </a:schemeClr>
                  </a:solidFill>
                </a:rPr>
                <a:t>density</a:t>
              </a:r>
              <a:endParaRPr lang="en-US" dirty="0">
                <a:solidFill>
                  <a:schemeClr val="accent1">
                    <a:lumMod val="50000"/>
                  </a:schemeClr>
                </a:solidFill>
              </a:endParaRPr>
            </a:p>
          </p:txBody>
        </p:sp>
        <p:cxnSp>
          <p:nvCxnSpPr>
            <p:cNvPr id="195" name="Straight Arrow Connector 194"/>
            <p:cNvCxnSpPr>
              <a:stCxn id="194" idx="2"/>
            </p:cNvCxnSpPr>
            <p:nvPr/>
          </p:nvCxnSpPr>
          <p:spPr>
            <a:xfrm flipH="1">
              <a:off x="7092285" y="2586804"/>
              <a:ext cx="358876" cy="5405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804934" y="188640"/>
            <a:ext cx="5309915" cy="461665"/>
          </a:xfrm>
          <a:prstGeom prst="rect">
            <a:avLst/>
          </a:prstGeom>
          <a:noFill/>
        </p:spPr>
        <p:txBody>
          <a:bodyPr wrap="none" rtlCol="0">
            <a:spAutoFit/>
          </a:bodyPr>
          <a:lstStyle/>
          <a:p>
            <a:r>
              <a:rPr lang="es-ES" sz="2400" dirty="0" err="1" smtClean="0"/>
              <a:t>Thermo-hydraulic</a:t>
            </a:r>
            <a:r>
              <a:rPr lang="es-ES" sz="2400" dirty="0" smtClean="0"/>
              <a:t> </a:t>
            </a:r>
            <a:r>
              <a:rPr lang="es-ES" sz="2400" dirty="0" err="1" smtClean="0"/>
              <a:t>Modeling</a:t>
            </a:r>
            <a:r>
              <a:rPr lang="es-ES" sz="2400" dirty="0" smtClean="0"/>
              <a:t> </a:t>
            </a:r>
            <a:r>
              <a:rPr lang="es-ES" sz="2400" dirty="0" err="1" smtClean="0"/>
              <a:t>with</a:t>
            </a:r>
            <a:r>
              <a:rPr lang="es-ES" sz="2400" dirty="0" smtClean="0"/>
              <a:t> Dionisio</a:t>
            </a:r>
            <a:endParaRPr lang="en-US" sz="2400" dirty="0"/>
          </a:p>
        </p:txBody>
      </p:sp>
      <p:sp>
        <p:nvSpPr>
          <p:cNvPr id="196" name="TextBox 195"/>
          <p:cNvSpPr txBox="1"/>
          <p:nvPr/>
        </p:nvSpPr>
        <p:spPr>
          <a:xfrm>
            <a:off x="4067944" y="913394"/>
            <a:ext cx="3535712" cy="307777"/>
          </a:xfrm>
          <a:prstGeom prst="rect">
            <a:avLst/>
          </a:prstGeom>
          <a:noFill/>
        </p:spPr>
        <p:txBody>
          <a:bodyPr wrap="none" rtlCol="0">
            <a:spAutoFit/>
          </a:bodyPr>
          <a:lstStyle/>
          <a:p>
            <a:r>
              <a:rPr lang="es-ES" sz="1400" dirty="0" smtClean="0">
                <a:solidFill>
                  <a:srgbClr val="FF3399"/>
                </a:solidFill>
              </a:rPr>
              <a:t>Soba &amp; Denis, </a:t>
            </a:r>
            <a:r>
              <a:rPr lang="es-ES" sz="1400" i="1" dirty="0" smtClean="0">
                <a:solidFill>
                  <a:srgbClr val="FF3399"/>
                </a:solidFill>
              </a:rPr>
              <a:t>J. </a:t>
            </a:r>
            <a:r>
              <a:rPr lang="es-ES" sz="1400" i="1" dirty="0" err="1" smtClean="0">
                <a:solidFill>
                  <a:srgbClr val="FF3399"/>
                </a:solidFill>
              </a:rPr>
              <a:t>Nucl</a:t>
            </a:r>
            <a:r>
              <a:rPr lang="es-ES" sz="1400" i="1" dirty="0" smtClean="0">
                <a:solidFill>
                  <a:srgbClr val="FF3399"/>
                </a:solidFill>
              </a:rPr>
              <a:t>. Mater.</a:t>
            </a:r>
            <a:r>
              <a:rPr lang="es-ES" sz="1400" dirty="0" smtClean="0">
                <a:solidFill>
                  <a:srgbClr val="FF3399"/>
                </a:solidFill>
              </a:rPr>
              <a:t> </a:t>
            </a:r>
            <a:r>
              <a:rPr lang="es-ES" sz="1400" b="1" dirty="0" smtClean="0">
                <a:solidFill>
                  <a:srgbClr val="FF3399"/>
                </a:solidFill>
              </a:rPr>
              <a:t>2008,</a:t>
            </a:r>
            <a:r>
              <a:rPr lang="es-ES" sz="1400" dirty="0" smtClean="0">
                <a:solidFill>
                  <a:srgbClr val="FF3399"/>
                </a:solidFill>
              </a:rPr>
              <a:t> </a:t>
            </a:r>
            <a:r>
              <a:rPr lang="es-ES" sz="1400" i="1" dirty="0" smtClean="0">
                <a:solidFill>
                  <a:srgbClr val="FF3399"/>
                </a:solidFill>
              </a:rPr>
              <a:t>374,</a:t>
            </a:r>
            <a:r>
              <a:rPr lang="es-ES" sz="1400" dirty="0" smtClean="0">
                <a:solidFill>
                  <a:srgbClr val="FF3399"/>
                </a:solidFill>
              </a:rPr>
              <a:t> 32-43</a:t>
            </a:r>
            <a:endParaRPr lang="en-US" sz="1400" dirty="0">
              <a:solidFill>
                <a:srgbClr val="FF3399"/>
              </a:solidFill>
            </a:endParaRPr>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12" name="Slide Number Placeholder 11"/>
          <p:cNvSpPr>
            <a:spLocks noGrp="1"/>
          </p:cNvSpPr>
          <p:nvPr>
            <p:ph type="sldNum" sz="quarter" idx="12"/>
          </p:nvPr>
        </p:nvSpPr>
        <p:spPr/>
        <p:txBody>
          <a:bodyPr/>
          <a:lstStyle/>
          <a:p>
            <a:fld id="{C3305951-25B3-468C-8F5A-DB64291C3F1E}" type="slidenum">
              <a:rPr lang="en-US" smtClean="0"/>
              <a:pPr/>
              <a:t>44</a:t>
            </a:fld>
            <a:endParaRPr lang="en-US"/>
          </a:p>
        </p:txBody>
      </p:sp>
    </p:spTree>
    <p:extLst>
      <p:ext uri="{BB962C8B-B14F-4D97-AF65-F5344CB8AC3E}">
        <p14:creationId xmlns:p14="http://schemas.microsoft.com/office/powerpoint/2010/main" val="27435954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10" name="Rectangle 6"/>
          <p:cNvSpPr>
            <a:spLocks noChangeArrowheads="1"/>
          </p:cNvSpPr>
          <p:nvPr/>
        </p:nvSpPr>
        <p:spPr bwMode="auto">
          <a:xfrm>
            <a:off x="321926" y="116632"/>
            <a:ext cx="8426538"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342900" lvl="0" indent="-342900" fontAlgn="base">
              <a:spcBef>
                <a:spcPct val="0"/>
              </a:spcBef>
              <a:spcAft>
                <a:spcPct val="0"/>
              </a:spcAft>
            </a:pPr>
            <a:r>
              <a:rPr lang="es-AR" sz="2000" baseline="0" dirty="0" err="1" smtClean="0">
                <a:solidFill>
                  <a:srgbClr val="0000FF"/>
                </a:solidFill>
                <a:latin typeface="Arial" pitchFamily="34" charset="0"/>
                <a:cs typeface="Arial" pitchFamily="34" charset="0"/>
              </a:rPr>
              <a:t>Microspherical</a:t>
            </a:r>
            <a:r>
              <a:rPr lang="es-AR" sz="2000" dirty="0" smtClean="0">
                <a:solidFill>
                  <a:srgbClr val="0000FF"/>
                </a:solidFill>
                <a:latin typeface="Arial" pitchFamily="34" charset="0"/>
                <a:cs typeface="Arial" pitchFamily="34" charset="0"/>
              </a:rPr>
              <a:t> </a:t>
            </a:r>
            <a:r>
              <a:rPr lang="es-AR" sz="2000" dirty="0">
                <a:solidFill>
                  <a:srgbClr val="0000FF"/>
                </a:solidFill>
                <a:latin typeface="Arial" pitchFamily="34" charset="0"/>
                <a:cs typeface="Arial" pitchFamily="34" charset="0"/>
              </a:rPr>
              <a:t>M</a:t>
            </a:r>
            <a:r>
              <a:rPr lang="es-AR" sz="2000" dirty="0" smtClean="0">
                <a:solidFill>
                  <a:srgbClr val="0000FF"/>
                </a:solidFill>
                <a:latin typeface="Arial" pitchFamily="34" charset="0"/>
                <a:cs typeface="Arial" pitchFamily="34" charset="0"/>
              </a:rPr>
              <a:t>aterials </a:t>
            </a:r>
            <a:r>
              <a:rPr lang="es-AR" sz="2000" dirty="0" err="1">
                <a:solidFill>
                  <a:srgbClr val="0000FF"/>
                </a:solidFill>
                <a:latin typeface="Arial" pitchFamily="34" charset="0"/>
                <a:cs typeface="Arial" pitchFamily="34" charset="0"/>
              </a:rPr>
              <a:t>T</a:t>
            </a:r>
            <a:r>
              <a:rPr lang="es-AR" sz="2000" dirty="0" err="1" smtClean="0">
                <a:solidFill>
                  <a:srgbClr val="0000FF"/>
                </a:solidFill>
                <a:latin typeface="Arial" pitchFamily="34" charset="0"/>
                <a:cs typeface="Arial" pitchFamily="34" charset="0"/>
              </a:rPr>
              <a:t>hrough</a:t>
            </a:r>
            <a:r>
              <a:rPr lang="es-AR" sz="2000" dirty="0" smtClean="0">
                <a:solidFill>
                  <a:srgbClr val="0000FF"/>
                </a:solidFill>
                <a:latin typeface="Arial" pitchFamily="34" charset="0"/>
                <a:cs typeface="Arial" pitchFamily="34" charset="0"/>
              </a:rPr>
              <a:t> Ion Exchange and </a:t>
            </a:r>
            <a:r>
              <a:rPr lang="es-AR" sz="2000" dirty="0" err="1" smtClean="0">
                <a:solidFill>
                  <a:srgbClr val="0000FF"/>
                </a:solidFill>
                <a:latin typeface="Arial" pitchFamily="34" charset="0"/>
                <a:cs typeface="Arial" pitchFamily="34" charset="0"/>
              </a:rPr>
              <a:t>Polymer</a:t>
            </a:r>
            <a:r>
              <a:rPr lang="es-AR" sz="2000" dirty="0" smtClean="0">
                <a:solidFill>
                  <a:srgbClr val="0000FF"/>
                </a:solidFill>
                <a:latin typeface="Arial" pitchFamily="34" charset="0"/>
                <a:cs typeface="Arial" pitchFamily="34" charset="0"/>
              </a:rPr>
              <a:t> </a:t>
            </a:r>
            <a:r>
              <a:rPr lang="es-AR" sz="2000" dirty="0" err="1" smtClean="0">
                <a:solidFill>
                  <a:srgbClr val="0000FF"/>
                </a:solidFill>
                <a:latin typeface="Arial" pitchFamily="34" charset="0"/>
                <a:cs typeface="Arial" pitchFamily="34" charset="0"/>
              </a:rPr>
              <a:t>Templating</a:t>
            </a:r>
            <a:endParaRPr lang="es-AR" sz="2000" baseline="0" dirty="0" smtClean="0">
              <a:solidFill>
                <a:srgbClr val="0000FF"/>
              </a:solidFill>
              <a:latin typeface="Arial" pitchFamily="34" charset="0"/>
              <a:cs typeface="Arial" pitchFamily="34" charset="0"/>
            </a:endParaRPr>
          </a:p>
        </p:txBody>
      </p:sp>
      <p:pic>
        <p:nvPicPr>
          <p:cNvPr id="11" name="Picture 2" descr="http://www.sagisa.com/images/dow/ion-exchange-resins-spares.jpg"/>
          <p:cNvPicPr>
            <a:picLocks noChangeAspect="1" noChangeArrowheads="1"/>
          </p:cNvPicPr>
          <p:nvPr/>
        </p:nvPicPr>
        <p:blipFill rotWithShape="1">
          <a:blip r:embed="rId3">
            <a:extLst>
              <a:ext uri="{28A0092B-C50C-407E-A947-70E740481C1C}">
                <a14:useLocalDpi xmlns:a14="http://schemas.microsoft.com/office/drawing/2010/main" val="0"/>
              </a:ext>
            </a:extLst>
          </a:blip>
          <a:srcRect l="3642" t="1" r="28241" b="40453"/>
          <a:stretch/>
        </p:blipFill>
        <p:spPr bwMode="auto">
          <a:xfrm>
            <a:off x="2339752" y="1176393"/>
            <a:ext cx="1835470" cy="1604535"/>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79512" y="686338"/>
            <a:ext cx="3232578" cy="897269"/>
            <a:chOff x="179512" y="686338"/>
            <a:chExt cx="3232578" cy="897269"/>
          </a:xfrm>
        </p:grpSpPr>
        <p:sp>
          <p:nvSpPr>
            <p:cNvPr id="2" name="TextBox 1"/>
            <p:cNvSpPr txBox="1"/>
            <p:nvPr/>
          </p:nvSpPr>
          <p:spPr>
            <a:xfrm>
              <a:off x="179512" y="1214275"/>
              <a:ext cx="2332130" cy="369332"/>
            </a:xfrm>
            <a:prstGeom prst="rect">
              <a:avLst/>
            </a:prstGeom>
            <a:noFill/>
          </p:spPr>
          <p:txBody>
            <a:bodyPr wrap="square" rtlCol="0">
              <a:spAutoFit/>
            </a:bodyPr>
            <a:lstStyle/>
            <a:p>
              <a:r>
                <a:rPr lang="en-US" b="1" dirty="0" smtClean="0">
                  <a:solidFill>
                    <a:srgbClr val="0000FF"/>
                  </a:solidFill>
                </a:rPr>
                <a:t>[</a:t>
              </a:r>
              <a:r>
                <a:rPr lang="en-US" b="1" dirty="0">
                  <a:solidFill>
                    <a:srgbClr val="0000FF"/>
                  </a:solidFill>
                </a:rPr>
                <a:t>Zr</a:t>
              </a:r>
              <a:r>
                <a:rPr lang="en-US" b="1" baseline="-25000" dirty="0">
                  <a:solidFill>
                    <a:srgbClr val="0000FF"/>
                  </a:solidFill>
                </a:rPr>
                <a:t>4</a:t>
              </a:r>
              <a:r>
                <a:rPr lang="en-US" b="1" dirty="0">
                  <a:solidFill>
                    <a:srgbClr val="0000FF"/>
                  </a:solidFill>
                </a:rPr>
                <a:t>(OH)</a:t>
              </a:r>
              <a:r>
                <a:rPr lang="en-US" b="1" baseline="-25000" dirty="0">
                  <a:solidFill>
                    <a:srgbClr val="0000FF"/>
                  </a:solidFill>
                </a:rPr>
                <a:t>8</a:t>
              </a:r>
              <a:r>
                <a:rPr lang="en-US" b="1" dirty="0">
                  <a:solidFill>
                    <a:srgbClr val="0000FF"/>
                  </a:solidFill>
                </a:rPr>
                <a:t>(H</a:t>
              </a:r>
              <a:r>
                <a:rPr lang="en-US" b="1" baseline="-25000" dirty="0">
                  <a:solidFill>
                    <a:srgbClr val="0000FF"/>
                  </a:solidFill>
                </a:rPr>
                <a:t>2</a:t>
              </a:r>
              <a:r>
                <a:rPr lang="en-US" b="1" dirty="0">
                  <a:solidFill>
                    <a:srgbClr val="0000FF"/>
                  </a:solidFill>
                </a:rPr>
                <a:t>O)</a:t>
              </a:r>
              <a:r>
                <a:rPr lang="en-US" b="1" baseline="-25000" dirty="0">
                  <a:solidFill>
                    <a:srgbClr val="0000FF"/>
                  </a:solidFill>
                </a:rPr>
                <a:t>16</a:t>
              </a:r>
              <a:r>
                <a:rPr lang="en-US" b="1" dirty="0">
                  <a:solidFill>
                    <a:srgbClr val="0000FF"/>
                  </a:solidFill>
                </a:rPr>
                <a:t>Cl</a:t>
              </a:r>
              <a:r>
                <a:rPr lang="en-US" b="1" baseline="-25000" dirty="0">
                  <a:solidFill>
                    <a:srgbClr val="0000FF"/>
                  </a:solidFill>
                </a:rPr>
                <a:t>6</a:t>
              </a:r>
              <a:r>
                <a:rPr lang="en-US" b="1" dirty="0">
                  <a:solidFill>
                    <a:srgbClr val="0000FF"/>
                  </a:solidFill>
                </a:rPr>
                <a:t>]</a:t>
              </a:r>
              <a:r>
                <a:rPr lang="en-US" b="1" baseline="30000" dirty="0">
                  <a:solidFill>
                    <a:srgbClr val="0000FF"/>
                  </a:solidFill>
                </a:rPr>
                <a:t>2</a:t>
              </a:r>
              <a:r>
                <a:rPr lang="en-US" b="1" baseline="30000" dirty="0" smtClean="0">
                  <a:solidFill>
                    <a:srgbClr val="0000FF"/>
                  </a:solidFill>
                </a:rPr>
                <a:t>+</a:t>
              </a:r>
              <a:endParaRPr lang="en-US" b="1" dirty="0">
                <a:solidFill>
                  <a:srgbClr val="0000FF"/>
                </a:solidFill>
              </a:endParaRPr>
            </a:p>
          </p:txBody>
        </p:sp>
        <p:sp>
          <p:nvSpPr>
            <p:cNvPr id="4" name="Curved Left Arrow 3"/>
            <p:cNvSpPr/>
            <p:nvPr/>
          </p:nvSpPr>
          <p:spPr>
            <a:xfrm rot="15938039">
              <a:off x="2290739" y="45713"/>
              <a:ext cx="480725" cy="176197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25"/>
          <p:cNvGrpSpPr/>
          <p:nvPr/>
        </p:nvGrpSpPr>
        <p:grpSpPr>
          <a:xfrm>
            <a:off x="683568" y="1978661"/>
            <a:ext cx="1747685" cy="4229623"/>
            <a:chOff x="539552" y="1978661"/>
            <a:chExt cx="1747685" cy="4229623"/>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552" y="2907770"/>
              <a:ext cx="1747685" cy="1609440"/>
            </a:xfrm>
            <a:prstGeom prst="rect">
              <a:avLst/>
            </a:prstGeom>
          </p:spPr>
        </p:pic>
        <p:sp>
          <p:nvSpPr>
            <p:cNvPr id="8" name="TextBox 7"/>
            <p:cNvSpPr txBox="1"/>
            <p:nvPr/>
          </p:nvSpPr>
          <p:spPr>
            <a:xfrm>
              <a:off x="539552" y="2092829"/>
              <a:ext cx="1256241" cy="369332"/>
            </a:xfrm>
            <a:prstGeom prst="rect">
              <a:avLst/>
            </a:prstGeom>
            <a:noFill/>
          </p:spPr>
          <p:txBody>
            <a:bodyPr wrap="none" rtlCol="0">
              <a:spAutoFit/>
            </a:bodyPr>
            <a:lstStyle/>
            <a:p>
              <a:r>
                <a:rPr lang="es-ES" b="1" dirty="0" smtClean="0">
                  <a:solidFill>
                    <a:srgbClr val="FF0000"/>
                  </a:solidFill>
                </a:rPr>
                <a:t>1100 </a:t>
              </a:r>
              <a:r>
                <a:rPr lang="es-ES" b="1" baseline="30000" dirty="0" err="1" smtClean="0">
                  <a:solidFill>
                    <a:srgbClr val="FF0000"/>
                  </a:solidFill>
                </a:rPr>
                <a:t>o</a:t>
              </a:r>
              <a:r>
                <a:rPr lang="es-ES" b="1" dirty="0" err="1" smtClean="0">
                  <a:solidFill>
                    <a:srgbClr val="FF0000"/>
                  </a:solidFill>
                </a:rPr>
                <a:t>C</a:t>
              </a:r>
              <a:r>
                <a:rPr lang="es-ES" b="1" dirty="0" smtClean="0">
                  <a:solidFill>
                    <a:srgbClr val="FF0000"/>
                  </a:solidFill>
                </a:rPr>
                <a:t>/air</a:t>
              </a:r>
              <a:endParaRPr lang="en-US" b="1" dirty="0">
                <a:solidFill>
                  <a:srgbClr val="FF0000"/>
                </a:solidFill>
              </a:endParaRPr>
            </a:p>
          </p:txBody>
        </p:sp>
        <p:pic>
          <p:nvPicPr>
            <p:cNvPr id="1026" name="Picture 2" descr="C:\CNEA\Data\SEM\VL14 8Sep14\VL14 1100-air 600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3" y="4598845"/>
              <a:ext cx="1747684" cy="160943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a:stCxn id="11" idx="1"/>
              <a:endCxn id="7" idx="0"/>
            </p:cNvCxnSpPr>
            <p:nvPr/>
          </p:nvCxnSpPr>
          <p:spPr>
            <a:xfrm flipH="1">
              <a:off x="1413395" y="1978661"/>
              <a:ext cx="782341" cy="929109"/>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843808" y="1236315"/>
            <a:ext cx="832279" cy="307777"/>
          </a:xfrm>
          <a:prstGeom prst="rect">
            <a:avLst/>
          </a:prstGeom>
          <a:noFill/>
        </p:spPr>
        <p:txBody>
          <a:bodyPr wrap="none" rtlCol="0">
            <a:spAutoFit/>
          </a:bodyPr>
          <a:lstStyle/>
          <a:p>
            <a:r>
              <a:rPr lang="es-ES" sz="1400" b="1" dirty="0" smtClean="0">
                <a:solidFill>
                  <a:schemeClr val="bg1"/>
                </a:solidFill>
                <a:latin typeface="Arial" panose="020B0604020202020204" pitchFamily="34" charset="0"/>
                <a:cs typeface="Arial" panose="020B0604020202020204" pitchFamily="34" charset="0"/>
              </a:rPr>
              <a:t>Gel-IER</a:t>
            </a:r>
            <a:endParaRPr lang="en-US" sz="1400" b="1" dirty="0">
              <a:solidFill>
                <a:schemeClr val="bg1"/>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45</a:t>
            </a:fld>
            <a:endParaRPr lang="en-US"/>
          </a:p>
        </p:txBody>
      </p:sp>
      <p:grpSp>
        <p:nvGrpSpPr>
          <p:cNvPr id="7174" name="Group 7173"/>
          <p:cNvGrpSpPr/>
          <p:nvPr/>
        </p:nvGrpSpPr>
        <p:grpSpPr>
          <a:xfrm>
            <a:off x="4041893" y="1978661"/>
            <a:ext cx="1934997" cy="4258651"/>
            <a:chOff x="4355976" y="1978661"/>
            <a:chExt cx="1934997" cy="4258651"/>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976" y="2940384"/>
              <a:ext cx="1756403" cy="1617469"/>
            </a:xfrm>
            <a:prstGeom prst="rect">
              <a:avLst/>
            </a:prstGeom>
          </p:spPr>
        </p:pic>
        <p:sp>
          <p:nvSpPr>
            <p:cNvPr id="9" name="TextBox 8"/>
            <p:cNvSpPr txBox="1"/>
            <p:nvPr/>
          </p:nvSpPr>
          <p:spPr>
            <a:xfrm>
              <a:off x="4859775" y="2119882"/>
              <a:ext cx="1431198" cy="369332"/>
            </a:xfrm>
            <a:prstGeom prst="rect">
              <a:avLst/>
            </a:prstGeom>
            <a:noFill/>
          </p:spPr>
          <p:txBody>
            <a:bodyPr wrap="square" rtlCol="0">
              <a:spAutoFit/>
            </a:bodyPr>
            <a:lstStyle/>
            <a:p>
              <a:r>
                <a:rPr lang="es-ES" b="1" dirty="0" smtClean="0">
                  <a:solidFill>
                    <a:srgbClr val="FF0000"/>
                  </a:solidFill>
                </a:rPr>
                <a:t>1100 </a:t>
              </a:r>
              <a:r>
                <a:rPr lang="es-ES" b="1" baseline="30000" dirty="0" err="1" smtClean="0">
                  <a:solidFill>
                    <a:srgbClr val="FF0000"/>
                  </a:solidFill>
                </a:rPr>
                <a:t>o</a:t>
              </a:r>
              <a:r>
                <a:rPr lang="es-ES" b="1" dirty="0" err="1" smtClean="0">
                  <a:solidFill>
                    <a:srgbClr val="FF0000"/>
                  </a:solidFill>
                </a:rPr>
                <a:t>C</a:t>
              </a:r>
              <a:r>
                <a:rPr lang="es-ES" b="1" dirty="0" smtClean="0">
                  <a:solidFill>
                    <a:srgbClr val="FF0000"/>
                  </a:solidFill>
                </a:rPr>
                <a:t>/N</a:t>
              </a:r>
              <a:r>
                <a:rPr lang="es-ES" b="1" baseline="-25000" dirty="0" smtClean="0">
                  <a:solidFill>
                    <a:srgbClr val="FF0000"/>
                  </a:solidFill>
                </a:rPr>
                <a:t>2</a:t>
              </a:r>
              <a:r>
                <a:rPr lang="es-ES" b="1" dirty="0" smtClean="0">
                  <a:solidFill>
                    <a:srgbClr val="FF0000"/>
                  </a:solidFill>
                </a:rPr>
                <a:t> </a:t>
              </a:r>
              <a:endParaRPr lang="en-US" b="1" dirty="0">
                <a:solidFill>
                  <a:srgbClr val="FF0000"/>
                </a:solidFill>
              </a:endParaRPr>
            </a:p>
          </p:txBody>
        </p:sp>
        <p:pic>
          <p:nvPicPr>
            <p:cNvPr id="1027" name="Picture 3" descr="C:\CNEA\Data\SEM\VL14 8Sep14\VL14 1100-pyro 600x.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2672" y="4626008"/>
              <a:ext cx="1749708" cy="161130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stCxn id="11" idx="3"/>
              <a:endCxn id="5" idx="0"/>
            </p:cNvCxnSpPr>
            <p:nvPr/>
          </p:nvCxnSpPr>
          <p:spPr>
            <a:xfrm>
              <a:off x="4489305" y="1978661"/>
              <a:ext cx="744873" cy="961723"/>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168" name="TextBox 7167"/>
            <p:cNvSpPr txBox="1"/>
            <p:nvPr/>
          </p:nvSpPr>
          <p:spPr>
            <a:xfrm>
              <a:off x="4572000" y="5733256"/>
              <a:ext cx="1406988" cy="369332"/>
            </a:xfrm>
            <a:prstGeom prst="rect">
              <a:avLst/>
            </a:prstGeom>
            <a:noFill/>
          </p:spPr>
          <p:txBody>
            <a:bodyPr wrap="none" rtlCol="0">
              <a:spAutoFit/>
            </a:bodyPr>
            <a:lstStyle/>
            <a:p>
              <a:r>
                <a:rPr lang="es-ES" dirty="0" smtClean="0">
                  <a:solidFill>
                    <a:srgbClr val="0000FF"/>
                  </a:solidFill>
                </a:rPr>
                <a:t>S</a:t>
              </a:r>
              <a:r>
                <a:rPr lang="es-ES" baseline="-25000" dirty="0" smtClean="0">
                  <a:solidFill>
                    <a:srgbClr val="0000FF"/>
                  </a:solidFill>
                </a:rPr>
                <a:t>BET</a:t>
              </a:r>
              <a:r>
                <a:rPr lang="es-ES" dirty="0" smtClean="0">
                  <a:solidFill>
                    <a:srgbClr val="0000FF"/>
                  </a:solidFill>
                </a:rPr>
                <a:t> </a:t>
              </a:r>
              <a:r>
                <a:rPr lang="es-ES" dirty="0" smtClean="0">
                  <a:solidFill>
                    <a:srgbClr val="0000FF"/>
                  </a:solidFill>
                  <a:sym typeface="Mathematica1"/>
                </a:rPr>
                <a:t> </a:t>
              </a:r>
              <a:r>
                <a:rPr lang="es-ES" dirty="0" smtClean="0">
                  <a:solidFill>
                    <a:srgbClr val="0000FF"/>
                  </a:solidFill>
                </a:rPr>
                <a:t>0 m</a:t>
              </a:r>
              <a:r>
                <a:rPr lang="es-ES" baseline="30000" dirty="0" smtClean="0">
                  <a:solidFill>
                    <a:srgbClr val="0000FF"/>
                  </a:solidFill>
                </a:rPr>
                <a:t>2</a:t>
              </a:r>
              <a:r>
                <a:rPr lang="es-ES" dirty="0" smtClean="0">
                  <a:solidFill>
                    <a:srgbClr val="0000FF"/>
                  </a:solidFill>
                </a:rPr>
                <a:t>/g</a:t>
              </a:r>
              <a:endParaRPr lang="en-US" dirty="0">
                <a:solidFill>
                  <a:srgbClr val="0000FF"/>
                </a:solidFill>
              </a:endParaRPr>
            </a:p>
          </p:txBody>
        </p:sp>
      </p:grpSp>
      <p:grpSp>
        <p:nvGrpSpPr>
          <p:cNvPr id="7193" name="Group 7192"/>
          <p:cNvGrpSpPr/>
          <p:nvPr/>
        </p:nvGrpSpPr>
        <p:grpSpPr>
          <a:xfrm>
            <a:off x="6103365" y="1259468"/>
            <a:ext cx="2848423" cy="5212452"/>
            <a:chOff x="6103365" y="1259468"/>
            <a:chExt cx="2848423" cy="5212452"/>
          </a:xfrm>
        </p:grpSpPr>
        <p:pic>
          <p:nvPicPr>
            <p:cNvPr id="7170" name="Picture 2" descr="C:\CNEA\Projects\Nick\M71-1350 x32 macroscope00019.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2200" y="3764071"/>
              <a:ext cx="2220440" cy="167186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695569" y="5435932"/>
              <a:ext cx="1573701" cy="369332"/>
            </a:xfrm>
            <a:prstGeom prst="rect">
              <a:avLst/>
            </a:prstGeom>
            <a:noFill/>
          </p:spPr>
          <p:txBody>
            <a:bodyPr wrap="none" rtlCol="0">
              <a:spAutoFit/>
            </a:bodyPr>
            <a:lstStyle/>
            <a:p>
              <a:r>
                <a:rPr lang="es-ES" dirty="0" smtClean="0">
                  <a:solidFill>
                    <a:srgbClr val="0000FF"/>
                  </a:solidFill>
                </a:rPr>
                <a:t>S</a:t>
              </a:r>
              <a:r>
                <a:rPr lang="es-ES" baseline="-25000" dirty="0" smtClean="0">
                  <a:solidFill>
                    <a:srgbClr val="0000FF"/>
                  </a:solidFill>
                </a:rPr>
                <a:t>BET</a:t>
              </a:r>
              <a:r>
                <a:rPr lang="es-ES" dirty="0" smtClean="0">
                  <a:solidFill>
                    <a:srgbClr val="0000FF"/>
                  </a:solidFill>
                </a:rPr>
                <a:t> </a:t>
              </a:r>
              <a:r>
                <a:rPr lang="es-ES" dirty="0" smtClean="0">
                  <a:solidFill>
                    <a:srgbClr val="0000FF"/>
                  </a:solidFill>
                  <a:latin typeface="Arial"/>
                  <a:cs typeface="Arial"/>
                </a:rPr>
                <a:t>~</a:t>
              </a:r>
              <a:r>
                <a:rPr lang="es-ES" dirty="0" smtClean="0">
                  <a:solidFill>
                    <a:srgbClr val="0000FF"/>
                  </a:solidFill>
                </a:rPr>
                <a:t>600 m</a:t>
              </a:r>
              <a:r>
                <a:rPr lang="es-ES" baseline="30000" dirty="0" smtClean="0">
                  <a:solidFill>
                    <a:srgbClr val="0000FF"/>
                  </a:solidFill>
                </a:rPr>
                <a:t>2</a:t>
              </a:r>
              <a:r>
                <a:rPr lang="es-ES" dirty="0" smtClean="0">
                  <a:solidFill>
                    <a:srgbClr val="0000FF"/>
                  </a:solidFill>
                </a:rPr>
                <a:t>/g</a:t>
              </a:r>
              <a:endParaRPr lang="en-US" dirty="0">
                <a:solidFill>
                  <a:srgbClr val="0000FF"/>
                </a:solidFill>
              </a:endParaRPr>
            </a:p>
          </p:txBody>
        </p:sp>
        <p:cxnSp>
          <p:nvCxnSpPr>
            <p:cNvPr id="45" name="Straight Arrow Connector 44"/>
            <p:cNvCxnSpPr>
              <a:stCxn id="53" idx="2"/>
              <a:endCxn id="7170" idx="0"/>
            </p:cNvCxnSpPr>
            <p:nvPr/>
          </p:nvCxnSpPr>
          <p:spPr>
            <a:xfrm flipH="1">
              <a:off x="7482420" y="2914525"/>
              <a:ext cx="87" cy="849546"/>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53" name="Picture 52" descr="\\fianna\nsz\Desktop\Manuscripts\New robust spheres\Figures\Figures for SI\Optical images of ZrCX-1 as produced_230714.JPG"/>
            <p:cNvPicPr>
              <a:picLocks noChangeAspect="1"/>
            </p:cNvPicPr>
            <p:nvPr/>
          </p:nvPicPr>
          <p:blipFill rotWithShape="1">
            <a:blip r:embed="rId10" cstate="print">
              <a:extLst>
                <a:ext uri="{28A0092B-C50C-407E-A947-70E740481C1C}">
                  <a14:useLocalDpi xmlns:a14="http://schemas.microsoft.com/office/drawing/2010/main" val="0"/>
                </a:ext>
              </a:extLst>
            </a:blip>
            <a:srcRect l="16308"/>
            <a:stretch/>
          </p:blipFill>
          <p:spPr bwMode="auto">
            <a:xfrm>
              <a:off x="6589289" y="1309990"/>
              <a:ext cx="1786435" cy="1604535"/>
            </a:xfrm>
            <a:prstGeom prst="rect">
              <a:avLst/>
            </a:prstGeom>
            <a:noFill/>
            <a:ln>
              <a:noFill/>
            </a:ln>
          </p:spPr>
        </p:pic>
        <p:sp>
          <p:nvSpPr>
            <p:cNvPr id="59" name="TextBox 58"/>
            <p:cNvSpPr txBox="1"/>
            <p:nvPr/>
          </p:nvSpPr>
          <p:spPr>
            <a:xfrm>
              <a:off x="6556828" y="1259468"/>
              <a:ext cx="1818896" cy="369332"/>
            </a:xfrm>
            <a:prstGeom prst="rect">
              <a:avLst/>
            </a:prstGeom>
            <a:noFill/>
          </p:spPr>
          <p:txBody>
            <a:bodyPr wrap="none" rtlCol="0">
              <a:spAutoFit/>
            </a:bodyPr>
            <a:lstStyle/>
            <a:p>
              <a:r>
                <a:rPr lang="es-ES" b="1" dirty="0" err="1" smtClean="0">
                  <a:solidFill>
                    <a:schemeClr val="bg1"/>
                  </a:solidFill>
                </a:rPr>
                <a:t>Macroporous</a:t>
              </a:r>
              <a:r>
                <a:rPr lang="es-ES" b="1" dirty="0" smtClean="0">
                  <a:solidFill>
                    <a:schemeClr val="bg1"/>
                  </a:solidFill>
                </a:rPr>
                <a:t> IER</a:t>
              </a:r>
              <a:endParaRPr lang="en-US" b="1" dirty="0">
                <a:solidFill>
                  <a:schemeClr val="bg1"/>
                </a:solidFill>
              </a:endParaRPr>
            </a:p>
          </p:txBody>
        </p:sp>
        <p:sp>
          <p:nvSpPr>
            <p:cNvPr id="60" name="TextBox 59"/>
            <p:cNvSpPr txBox="1"/>
            <p:nvPr/>
          </p:nvSpPr>
          <p:spPr>
            <a:xfrm>
              <a:off x="7553671" y="3071350"/>
              <a:ext cx="1398117" cy="369332"/>
            </a:xfrm>
            <a:prstGeom prst="rect">
              <a:avLst/>
            </a:prstGeom>
            <a:noFill/>
          </p:spPr>
          <p:txBody>
            <a:bodyPr wrap="square" rtlCol="0">
              <a:spAutoFit/>
            </a:bodyPr>
            <a:lstStyle/>
            <a:p>
              <a:r>
                <a:rPr lang="es-ES" b="1" dirty="0" smtClean="0">
                  <a:solidFill>
                    <a:srgbClr val="FF0000"/>
                  </a:solidFill>
                </a:rPr>
                <a:t>1350 </a:t>
              </a:r>
              <a:r>
                <a:rPr lang="es-ES" b="1" baseline="30000" dirty="0" err="1" smtClean="0">
                  <a:solidFill>
                    <a:srgbClr val="FF0000"/>
                  </a:solidFill>
                </a:rPr>
                <a:t>o</a:t>
              </a:r>
              <a:r>
                <a:rPr lang="es-ES" b="1" dirty="0" err="1" smtClean="0">
                  <a:solidFill>
                    <a:srgbClr val="FF0000"/>
                  </a:solidFill>
                </a:rPr>
                <a:t>C</a:t>
              </a:r>
              <a:r>
                <a:rPr lang="es-ES" b="1" dirty="0" smtClean="0">
                  <a:solidFill>
                    <a:srgbClr val="FF0000"/>
                  </a:solidFill>
                </a:rPr>
                <a:t>/Ar</a:t>
              </a:r>
              <a:endParaRPr lang="en-US" b="1" dirty="0">
                <a:solidFill>
                  <a:srgbClr val="FF0000"/>
                </a:solidFill>
              </a:endParaRPr>
            </a:p>
          </p:txBody>
        </p:sp>
        <p:sp>
          <p:nvSpPr>
            <p:cNvPr id="7191" name="TextBox 7190"/>
            <p:cNvSpPr txBox="1"/>
            <p:nvPr/>
          </p:nvSpPr>
          <p:spPr>
            <a:xfrm>
              <a:off x="6372200" y="6102588"/>
              <a:ext cx="184731" cy="369332"/>
            </a:xfrm>
            <a:prstGeom prst="rect">
              <a:avLst/>
            </a:prstGeom>
            <a:noFill/>
          </p:spPr>
          <p:txBody>
            <a:bodyPr wrap="none" rtlCol="0">
              <a:spAutoFit/>
            </a:bodyPr>
            <a:lstStyle/>
            <a:p>
              <a:endParaRPr lang="en-US" dirty="0"/>
            </a:p>
          </p:txBody>
        </p:sp>
        <p:sp>
          <p:nvSpPr>
            <p:cNvPr id="7192" name="TextBox 7191"/>
            <p:cNvSpPr txBox="1"/>
            <p:nvPr/>
          </p:nvSpPr>
          <p:spPr>
            <a:xfrm>
              <a:off x="6103365" y="5917922"/>
              <a:ext cx="2797945" cy="307777"/>
            </a:xfrm>
            <a:prstGeom prst="rect">
              <a:avLst/>
            </a:prstGeom>
            <a:noFill/>
          </p:spPr>
          <p:txBody>
            <a:bodyPr wrap="none" rtlCol="0">
              <a:spAutoFit/>
            </a:bodyPr>
            <a:lstStyle/>
            <a:p>
              <a:r>
                <a:rPr lang="es-ES" sz="1400" dirty="0" smtClean="0">
                  <a:solidFill>
                    <a:srgbClr val="FF3399"/>
                  </a:solidFill>
                </a:rPr>
                <a:t>Scales </a:t>
              </a:r>
              <a:r>
                <a:rPr lang="es-ES" sz="1400" i="1" dirty="0" smtClean="0">
                  <a:solidFill>
                    <a:srgbClr val="FF3399"/>
                  </a:solidFill>
                </a:rPr>
                <a:t>et al.</a:t>
              </a:r>
              <a:r>
                <a:rPr lang="es-ES" sz="1400" dirty="0" smtClean="0">
                  <a:solidFill>
                    <a:srgbClr val="FF3399"/>
                  </a:solidFill>
                </a:rPr>
                <a:t>, </a:t>
              </a:r>
              <a:r>
                <a:rPr lang="es-ES" sz="1400" i="1" dirty="0" smtClean="0">
                  <a:solidFill>
                    <a:srgbClr val="FF3399"/>
                  </a:solidFill>
                </a:rPr>
                <a:t>MMM</a:t>
              </a:r>
              <a:r>
                <a:rPr lang="es-ES" sz="1400" dirty="0" smtClean="0">
                  <a:solidFill>
                    <a:srgbClr val="FF3399"/>
                  </a:solidFill>
                </a:rPr>
                <a:t> </a:t>
              </a:r>
              <a:r>
                <a:rPr lang="es-ES" sz="1400" b="1" dirty="0" smtClean="0">
                  <a:solidFill>
                    <a:srgbClr val="FF3399"/>
                  </a:solidFill>
                </a:rPr>
                <a:t>2017, </a:t>
              </a:r>
              <a:r>
                <a:rPr lang="es-ES" sz="1400" dirty="0" smtClean="0">
                  <a:solidFill>
                    <a:srgbClr val="FF3399"/>
                  </a:solidFill>
                </a:rPr>
                <a:t>(in </a:t>
              </a:r>
              <a:r>
                <a:rPr lang="es-ES" sz="1400" dirty="0" err="1" smtClean="0">
                  <a:solidFill>
                    <a:srgbClr val="FF3399"/>
                  </a:solidFill>
                </a:rPr>
                <a:t>press</a:t>
              </a:r>
              <a:r>
                <a:rPr lang="es-ES" sz="1400" dirty="0" smtClean="0">
                  <a:solidFill>
                    <a:srgbClr val="FF3399"/>
                  </a:solidFill>
                </a:rPr>
                <a:t>) </a:t>
              </a:r>
              <a:endParaRPr lang="en-US" sz="1400" dirty="0">
                <a:solidFill>
                  <a:srgbClr val="FF3399"/>
                </a:solidFill>
              </a:endParaRPr>
            </a:p>
          </p:txBody>
        </p:sp>
      </p:grpSp>
    </p:spTree>
    <p:extLst>
      <p:ext uri="{BB962C8B-B14F-4D97-AF65-F5344CB8AC3E}">
        <p14:creationId xmlns:p14="http://schemas.microsoft.com/office/powerpoint/2010/main" val="36663535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19" y="2940444"/>
            <a:ext cx="4680521" cy="3800923"/>
          </a:xfrm>
          <a:prstGeom prst="rect">
            <a:avLst/>
          </a:prstGeom>
          <a:noFill/>
          <a:ln>
            <a:noFill/>
          </a:ln>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1" y="3861048"/>
            <a:ext cx="3409948"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3253" t="18684" r="52826" b="23581"/>
          <a:stretch/>
        </p:blipFill>
        <p:spPr bwMode="auto">
          <a:xfrm>
            <a:off x="7164288" y="3079864"/>
            <a:ext cx="1152128" cy="1133094"/>
          </a:xfrm>
          <a:prstGeom prst="rect">
            <a:avLst/>
          </a:prstGeom>
          <a:ln>
            <a:noFill/>
          </a:ln>
          <a:extLst>
            <a:ext uri="{53640926-AAD7-44D8-BBD7-CCE9431645EC}">
              <a14:shadowObscured xmlns:a14="http://schemas.microsoft.com/office/drawing/2010/main"/>
            </a:ext>
          </a:extLst>
        </p:spPr>
      </p:pic>
      <p:cxnSp>
        <p:nvCxnSpPr>
          <p:cNvPr id="15" name="Straight Arrow Connector 14"/>
          <p:cNvCxnSpPr/>
          <p:nvPr/>
        </p:nvCxnSpPr>
        <p:spPr>
          <a:xfrm flipH="1" flipV="1">
            <a:off x="7807710" y="4212958"/>
            <a:ext cx="251264" cy="1555527"/>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012159" y="3497744"/>
            <a:ext cx="1152129" cy="1605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2689" y="2843644"/>
            <a:ext cx="3108543" cy="369332"/>
          </a:xfrm>
          <a:prstGeom prst="rect">
            <a:avLst/>
          </a:prstGeom>
          <a:noFill/>
        </p:spPr>
        <p:txBody>
          <a:bodyPr wrap="none" rtlCol="0">
            <a:spAutoFit/>
          </a:bodyPr>
          <a:lstStyle/>
          <a:p>
            <a:r>
              <a:rPr lang="es-ES" b="1" dirty="0" err="1" smtClean="0"/>
              <a:t>Nitriding</a:t>
            </a:r>
            <a:r>
              <a:rPr lang="es-ES" b="1" dirty="0" smtClean="0"/>
              <a:t> ZrO</a:t>
            </a:r>
            <a:r>
              <a:rPr lang="es-ES" b="1" baseline="-25000" dirty="0" smtClean="0"/>
              <a:t>2</a:t>
            </a:r>
            <a:r>
              <a:rPr lang="es-ES" b="1" dirty="0" smtClean="0"/>
              <a:t> </a:t>
            </a:r>
            <a:r>
              <a:rPr lang="es-ES" b="1" dirty="0" err="1" smtClean="0"/>
              <a:t>using</a:t>
            </a:r>
            <a:r>
              <a:rPr lang="es-ES" b="1" dirty="0" smtClean="0"/>
              <a:t> N</a:t>
            </a:r>
            <a:r>
              <a:rPr lang="es-ES" b="1" baseline="-25000" dirty="0" smtClean="0"/>
              <a:t>2</a:t>
            </a:r>
            <a:r>
              <a:rPr lang="es-ES" b="1" dirty="0" smtClean="0"/>
              <a:t>-H</a:t>
            </a:r>
            <a:r>
              <a:rPr lang="es-ES" b="1" baseline="-25000" dirty="0" smtClean="0"/>
              <a:t>2</a:t>
            </a:r>
            <a:r>
              <a:rPr lang="es-ES" b="1" dirty="0" smtClean="0"/>
              <a:t>(5%)</a:t>
            </a:r>
            <a:endParaRPr lang="en-US" b="1" dirty="0"/>
          </a:p>
        </p:txBody>
      </p:sp>
      <p:sp>
        <p:nvSpPr>
          <p:cNvPr id="19" name="Rectangle 18"/>
          <p:cNvSpPr/>
          <p:nvPr/>
        </p:nvSpPr>
        <p:spPr>
          <a:xfrm>
            <a:off x="323528" y="3212008"/>
            <a:ext cx="2903920" cy="307777"/>
          </a:xfrm>
          <a:prstGeom prst="rect">
            <a:avLst/>
          </a:prstGeom>
        </p:spPr>
        <p:txBody>
          <a:bodyPr wrap="square">
            <a:spAutoFit/>
          </a:bodyPr>
          <a:lstStyle/>
          <a:p>
            <a:r>
              <a:rPr lang="pt-BR" sz="1400" dirty="0">
                <a:latin typeface="Arial" panose="020B0604020202020204" pitchFamily="34" charset="0"/>
                <a:cs typeface="Arial" panose="020B0604020202020204" pitchFamily="34" charset="0"/>
              </a:rPr>
              <a:t>ZrN </a:t>
            </a:r>
            <a:r>
              <a:rPr lang="pt-BR" sz="1400" dirty="0" smtClean="0">
                <a:latin typeface="Arial" panose="020B0604020202020204" pitchFamily="34" charset="0"/>
                <a:cs typeface="Arial" panose="020B0604020202020204" pitchFamily="34" charset="0"/>
              </a:rPr>
              <a:t> +  O</a:t>
            </a:r>
            <a:r>
              <a:rPr lang="pt-BR" sz="1400" baseline="-25000" dirty="0" smtClean="0">
                <a:latin typeface="Arial" panose="020B0604020202020204" pitchFamily="34" charset="0"/>
                <a:cs typeface="Arial" panose="020B0604020202020204" pitchFamily="34" charset="0"/>
              </a:rPr>
              <a:t>2</a:t>
            </a:r>
            <a:r>
              <a:rPr lang="pt-BR" sz="1400" dirty="0" smtClean="0">
                <a:latin typeface="Arial" panose="020B0604020202020204" pitchFamily="34" charset="0"/>
                <a:cs typeface="Arial" panose="020B0604020202020204" pitchFamily="34" charset="0"/>
              </a:rPr>
              <a:t>  </a:t>
            </a:r>
            <a:r>
              <a:rPr lang="pt-BR" sz="1400" dirty="0" smtClean="0">
                <a:latin typeface="Arial"/>
                <a:cs typeface="Arial"/>
              </a:rPr>
              <a:t>→ </a:t>
            </a:r>
            <a:r>
              <a:rPr lang="pt-BR" sz="1400" dirty="0" smtClean="0">
                <a:latin typeface="Arial" panose="020B0604020202020204" pitchFamily="34" charset="0"/>
                <a:cs typeface="Arial" panose="020B0604020202020204" pitchFamily="34" charset="0"/>
              </a:rPr>
              <a:t> ZrO</a:t>
            </a:r>
            <a:r>
              <a:rPr lang="pt-BR" sz="1400" baseline="-25000" dirty="0" smtClean="0">
                <a:latin typeface="Arial" panose="020B0604020202020204" pitchFamily="34" charset="0"/>
                <a:cs typeface="Arial" panose="020B0604020202020204" pitchFamily="34" charset="0"/>
              </a:rPr>
              <a:t>2</a:t>
            </a:r>
            <a:r>
              <a:rPr lang="pt-BR" sz="1400" dirty="0" smtClean="0">
                <a:latin typeface="Arial" panose="020B0604020202020204" pitchFamily="34" charset="0"/>
                <a:cs typeface="Arial" panose="020B0604020202020204" pitchFamily="34" charset="0"/>
              </a:rPr>
              <a:t>  +  1/2N</a:t>
            </a:r>
            <a:r>
              <a:rPr lang="pt-BR" sz="1400" baseline="-25000" dirty="0" smtClean="0">
                <a:latin typeface="Arial" panose="020B0604020202020204" pitchFamily="34" charset="0"/>
                <a:cs typeface="Arial" panose="020B0604020202020204" pitchFamily="34" charset="0"/>
              </a:rPr>
              <a:t>2</a:t>
            </a:r>
            <a:r>
              <a:rPr lang="pt-BR" sz="140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p:sp>
        <p:nvSpPr>
          <p:cNvPr id="20" name="Rectangle 19"/>
          <p:cNvSpPr/>
          <p:nvPr/>
        </p:nvSpPr>
        <p:spPr>
          <a:xfrm>
            <a:off x="351822" y="3504396"/>
            <a:ext cx="3209345" cy="307777"/>
          </a:xfrm>
          <a:prstGeom prst="rect">
            <a:avLst/>
          </a:prstGeom>
        </p:spPr>
        <p:txBody>
          <a:bodyPr wrap="square">
            <a:spAutoFit/>
          </a:bodyPr>
          <a:lstStyle/>
          <a:p>
            <a:r>
              <a:rPr lang="pt-BR" sz="1400" dirty="0" smtClean="0">
                <a:latin typeface="Arial" panose="020B0604020202020204" pitchFamily="34" charset="0"/>
                <a:cs typeface="Arial" panose="020B0604020202020204" pitchFamily="34" charset="0"/>
              </a:rPr>
              <a:t>ZrC  +  O</a:t>
            </a:r>
            <a:r>
              <a:rPr lang="pt-BR" sz="1400" baseline="-25000" dirty="0" smtClean="0">
                <a:latin typeface="Arial" panose="020B0604020202020204" pitchFamily="34" charset="0"/>
                <a:cs typeface="Arial" panose="020B0604020202020204" pitchFamily="34" charset="0"/>
              </a:rPr>
              <a:t>2</a:t>
            </a:r>
            <a:r>
              <a:rPr lang="pt-BR" sz="1400" dirty="0" smtClean="0">
                <a:latin typeface="Arial" panose="020B0604020202020204" pitchFamily="34" charset="0"/>
                <a:cs typeface="Arial" panose="020B0604020202020204" pitchFamily="34" charset="0"/>
              </a:rPr>
              <a:t>  </a:t>
            </a:r>
            <a:r>
              <a:rPr lang="pt-BR" sz="1400" dirty="0" smtClean="0">
                <a:latin typeface="Arial"/>
                <a:cs typeface="Arial"/>
              </a:rPr>
              <a:t>→ </a:t>
            </a:r>
            <a:r>
              <a:rPr lang="pt-BR" sz="1400" dirty="0" smtClean="0">
                <a:latin typeface="Arial" panose="020B0604020202020204" pitchFamily="34" charset="0"/>
                <a:cs typeface="Arial" panose="020B0604020202020204" pitchFamily="34" charset="0"/>
              </a:rPr>
              <a:t> ZrO</a:t>
            </a:r>
            <a:r>
              <a:rPr lang="pt-BR" sz="1400" baseline="-25000" dirty="0" smtClean="0">
                <a:latin typeface="Arial" panose="020B0604020202020204" pitchFamily="34" charset="0"/>
                <a:cs typeface="Arial" panose="020B0604020202020204" pitchFamily="34" charset="0"/>
              </a:rPr>
              <a:t>2</a:t>
            </a:r>
            <a:r>
              <a:rPr lang="pt-BR" sz="1400" dirty="0" smtClean="0">
                <a:latin typeface="Arial" panose="020B0604020202020204" pitchFamily="34" charset="0"/>
                <a:cs typeface="Arial" panose="020B0604020202020204" pitchFamily="34" charset="0"/>
              </a:rPr>
              <a:t>  +  1/2CO</a:t>
            </a:r>
            <a:r>
              <a:rPr lang="pt-BR" sz="1400" baseline="-25000" dirty="0" smtClean="0">
                <a:latin typeface="Arial" panose="020B0604020202020204" pitchFamily="34" charset="0"/>
                <a:cs typeface="Arial" panose="020B0604020202020204" pitchFamily="34" charset="0"/>
              </a:rPr>
              <a:t>2</a:t>
            </a:r>
            <a:r>
              <a:rPr lang="pt-BR" sz="140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p:grpSp>
        <p:nvGrpSpPr>
          <p:cNvPr id="21" name="Group 20"/>
          <p:cNvGrpSpPr>
            <a:grpSpLocks noChangeAspect="1"/>
          </p:cNvGrpSpPr>
          <p:nvPr/>
        </p:nvGrpSpPr>
        <p:grpSpPr>
          <a:xfrm>
            <a:off x="1228719" y="1298247"/>
            <a:ext cx="5647537" cy="1410673"/>
            <a:chOff x="457200" y="1925053"/>
            <a:chExt cx="8226940" cy="2054970"/>
          </a:xfrm>
        </p:grpSpPr>
        <p:sp>
          <p:nvSpPr>
            <p:cNvPr id="22" name="Rectangle 21"/>
            <p:cNvSpPr/>
            <p:nvPr/>
          </p:nvSpPr>
          <p:spPr>
            <a:xfrm>
              <a:off x="2450229" y="1925053"/>
              <a:ext cx="2727301" cy="448348"/>
            </a:xfrm>
            <a:prstGeom prst="rect">
              <a:avLst/>
            </a:prstGeom>
          </p:spPr>
          <p:txBody>
            <a:bodyPr wrap="square">
              <a:spAutoFit/>
            </a:bodyPr>
            <a:lstStyle/>
            <a:p>
              <a:r>
                <a:rPr lang="en-US" sz="1400" dirty="0" err="1" smtClean="0">
                  <a:latin typeface="Arial" panose="020B0604020202020204" pitchFamily="34" charset="0"/>
                  <a:cs typeface="Arial" panose="020B0604020202020204" pitchFamily="34" charset="0"/>
                </a:rPr>
                <a:t>Polyzirconoxane</a:t>
              </a:r>
              <a:endParaRPr lang="en-US" sz="1400" dirty="0">
                <a:latin typeface="Arial" panose="020B0604020202020204" pitchFamily="34" charset="0"/>
                <a:cs typeface="Arial" panose="020B0604020202020204" pitchFamily="34" charset="0"/>
              </a:endParaRPr>
            </a:p>
          </p:txBody>
        </p:sp>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307375"/>
              <a:ext cx="1752600" cy="1496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6 Imagen"/>
            <p:cNvPicPr>
              <a:picLocks noChangeAspect="1"/>
            </p:cNvPicPr>
            <p:nvPr/>
          </p:nvPicPr>
          <p:blipFill rotWithShape="1">
            <a:blip r:embed="rId7" cstate="print">
              <a:extLst>
                <a:ext uri="{28A0092B-C50C-407E-A947-70E740481C1C}">
                  <a14:useLocalDpi xmlns:a14="http://schemas.microsoft.com/office/drawing/2010/main" val="0"/>
                </a:ext>
              </a:extLst>
            </a:blip>
            <a:srcRect t="9762" r="62627" b="10674"/>
            <a:stretch/>
          </p:blipFill>
          <p:spPr>
            <a:xfrm>
              <a:off x="457200" y="2246911"/>
              <a:ext cx="1600200" cy="1617251"/>
            </a:xfrm>
            <a:prstGeom prst="rect">
              <a:avLst/>
            </a:prstGeom>
          </p:spPr>
        </p:pic>
        <p:sp>
          <p:nvSpPr>
            <p:cNvPr id="25" name="Rectangle 24"/>
            <p:cNvSpPr>
              <a:spLocks noChangeArrowheads="1"/>
            </p:cNvSpPr>
            <p:nvPr/>
          </p:nvSpPr>
          <p:spPr bwMode="auto">
            <a:xfrm>
              <a:off x="2318084" y="2763149"/>
              <a:ext cx="425116"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342900" lvl="0" indent="-342900" fontAlgn="base">
                <a:spcBef>
                  <a:spcPct val="0"/>
                </a:spcBef>
                <a:spcAft>
                  <a:spcPct val="0"/>
                </a:spcAft>
              </a:pPr>
              <a:r>
                <a:rPr lang="es-AR" sz="3200" b="1" dirty="0" smtClean="0">
                  <a:solidFill>
                    <a:srgbClr val="0000FF"/>
                  </a:solidFill>
                  <a:latin typeface="Arial" pitchFamily="34" charset="0"/>
                  <a:cs typeface="Arial" pitchFamily="34" charset="0"/>
                </a:rPr>
                <a:t>+</a:t>
              </a:r>
            </a:p>
          </p:txBody>
        </p:sp>
        <p:pic>
          <p:nvPicPr>
            <p:cNvPr id="26" name="Picture 2" descr="C:\CNEA\Data\SEM\Lucas\LD25-2 10Jul15\LD25-2 200x.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688420" y="2136615"/>
              <a:ext cx="1995720" cy="183784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a:off x="4836116" y="3055535"/>
              <a:ext cx="1424155" cy="0"/>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117666" y="2191221"/>
              <a:ext cx="466793" cy="646331"/>
            </a:xfrm>
            <a:prstGeom prst="rect">
              <a:avLst/>
            </a:prstGeom>
            <a:noFill/>
          </p:spPr>
          <p:txBody>
            <a:bodyPr wrap="none" rtlCol="0">
              <a:spAutoFit/>
            </a:bodyPr>
            <a:lstStyle/>
            <a:p>
              <a:r>
                <a:rPr lang="en-US" sz="3600" dirty="0" smtClean="0">
                  <a:solidFill>
                    <a:srgbClr val="0000FF"/>
                  </a:solidFill>
                  <a:latin typeface="Arial"/>
                  <a:cs typeface="Arial"/>
                </a:rPr>
                <a:t>∆</a:t>
              </a:r>
              <a:endParaRPr lang="en-US" sz="3600" dirty="0">
                <a:solidFill>
                  <a:srgbClr val="0000FF"/>
                </a:solidFill>
              </a:endParaRPr>
            </a:p>
          </p:txBody>
        </p:sp>
        <p:sp>
          <p:nvSpPr>
            <p:cNvPr id="29" name="TextBox 28"/>
            <p:cNvSpPr txBox="1"/>
            <p:nvPr/>
          </p:nvSpPr>
          <p:spPr>
            <a:xfrm>
              <a:off x="4836116" y="3217833"/>
              <a:ext cx="1553338" cy="762190"/>
            </a:xfrm>
            <a:prstGeom prst="rect">
              <a:avLst/>
            </a:prstGeom>
            <a:noFill/>
          </p:spPr>
          <p:txBody>
            <a:bodyPr wrap="none" rtlCol="0">
              <a:spAutoFit/>
            </a:bodyPr>
            <a:lstStyle/>
            <a:p>
              <a:r>
                <a:rPr lang="es-ES" sz="1400" dirty="0" smtClean="0">
                  <a:latin typeface="Arial" panose="020B0604020202020204" pitchFamily="34" charset="0"/>
                  <a:cs typeface="Arial" panose="020B0604020202020204" pitchFamily="34" charset="0"/>
                </a:rPr>
                <a:t>1350 </a:t>
              </a:r>
              <a:r>
                <a:rPr lang="es-ES" sz="1400" baseline="30000" dirty="0" err="1" smtClean="0">
                  <a:latin typeface="Arial" panose="020B0604020202020204" pitchFamily="34" charset="0"/>
                  <a:cs typeface="Arial" panose="020B0604020202020204" pitchFamily="34" charset="0"/>
                </a:rPr>
                <a:t>o</a:t>
              </a:r>
              <a:r>
                <a:rPr lang="es-ES" sz="1400" dirty="0" err="1" smtClean="0">
                  <a:latin typeface="Arial" panose="020B0604020202020204" pitchFamily="34" charset="0"/>
                  <a:cs typeface="Arial" panose="020B0604020202020204" pitchFamily="34" charset="0"/>
                </a:rPr>
                <a:t>C</a:t>
              </a:r>
              <a:endParaRPr lang="es-ES" sz="1400" dirty="0" smtClean="0">
                <a:latin typeface="Arial" panose="020B0604020202020204" pitchFamily="34" charset="0"/>
                <a:cs typeface="Arial" panose="020B0604020202020204" pitchFamily="34" charset="0"/>
              </a:endParaRPr>
            </a:p>
            <a:p>
              <a:r>
                <a:rPr lang="es-ES" sz="1400" dirty="0" smtClean="0">
                  <a:latin typeface="Arial" panose="020B0604020202020204" pitchFamily="34" charset="0"/>
                  <a:cs typeface="Arial" panose="020B0604020202020204" pitchFamily="34" charset="0"/>
                </a:rPr>
                <a:t>N</a:t>
              </a:r>
              <a:r>
                <a:rPr lang="es-ES" sz="1400" baseline="-25000" dirty="0" smtClean="0">
                  <a:latin typeface="Arial" panose="020B0604020202020204" pitchFamily="34" charset="0"/>
                  <a:cs typeface="Arial" panose="020B0604020202020204" pitchFamily="34" charset="0"/>
                </a:rPr>
                <a:t>2</a:t>
              </a:r>
              <a:r>
                <a:rPr lang="es-ES" sz="1400" dirty="0" smtClean="0">
                  <a:latin typeface="Arial" panose="020B0604020202020204" pitchFamily="34" charset="0"/>
                  <a:cs typeface="Arial" panose="020B0604020202020204" pitchFamily="34" charset="0"/>
                </a:rPr>
                <a:t>-H</a:t>
              </a:r>
              <a:r>
                <a:rPr lang="es-ES" sz="1400" baseline="-25000" dirty="0" smtClean="0">
                  <a:latin typeface="Arial" panose="020B0604020202020204" pitchFamily="34" charset="0"/>
                  <a:cs typeface="Arial" panose="020B0604020202020204" pitchFamily="34" charset="0"/>
                </a:rPr>
                <a:t>2</a:t>
              </a:r>
              <a:r>
                <a:rPr lang="es-ES" sz="1400" dirty="0" smtClean="0">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5</a:t>
              </a:r>
              <a:r>
                <a:rPr lang="es-E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grpSp>
      <p:sp>
        <p:nvSpPr>
          <p:cNvPr id="30" name="Rectangle 29"/>
          <p:cNvSpPr/>
          <p:nvPr/>
        </p:nvSpPr>
        <p:spPr>
          <a:xfrm>
            <a:off x="197601" y="188640"/>
            <a:ext cx="8550863" cy="461665"/>
          </a:xfrm>
          <a:prstGeom prst="rect">
            <a:avLst/>
          </a:prstGeom>
        </p:spPr>
        <p:txBody>
          <a:bodyPr wrap="square">
            <a:spAutoFit/>
          </a:bodyPr>
          <a:lstStyle/>
          <a:p>
            <a:pPr algn="ctr"/>
            <a:r>
              <a:rPr lang="es-AR" sz="2400" b="1" dirty="0" err="1" smtClean="0">
                <a:solidFill>
                  <a:schemeClr val="accent4">
                    <a:lumMod val="50000"/>
                  </a:schemeClr>
                </a:solidFill>
              </a:rPr>
              <a:t>Synthesis</a:t>
            </a:r>
            <a:r>
              <a:rPr lang="es-AR" sz="2400" b="1" dirty="0" smtClean="0">
                <a:solidFill>
                  <a:schemeClr val="accent4">
                    <a:lumMod val="50000"/>
                  </a:schemeClr>
                </a:solidFill>
              </a:rPr>
              <a:t> of </a:t>
            </a:r>
            <a:r>
              <a:rPr lang="es-AR" sz="2400" b="1" dirty="0" err="1" smtClean="0">
                <a:solidFill>
                  <a:schemeClr val="accent4">
                    <a:lumMod val="50000"/>
                  </a:schemeClr>
                </a:solidFill>
              </a:rPr>
              <a:t>Porous</a:t>
            </a:r>
            <a:r>
              <a:rPr lang="es-AR" sz="2400" b="1" dirty="0" smtClean="0">
                <a:solidFill>
                  <a:schemeClr val="accent4">
                    <a:lumMod val="50000"/>
                  </a:schemeClr>
                </a:solidFill>
              </a:rPr>
              <a:t> </a:t>
            </a:r>
            <a:r>
              <a:rPr lang="es-AR" sz="2400" b="1" dirty="0" err="1" smtClean="0">
                <a:solidFill>
                  <a:schemeClr val="accent4">
                    <a:lumMod val="50000"/>
                  </a:schemeClr>
                </a:solidFill>
              </a:rPr>
              <a:t>Zirconium</a:t>
            </a:r>
            <a:r>
              <a:rPr lang="es-AR" sz="2400" b="1" dirty="0" smtClean="0">
                <a:solidFill>
                  <a:schemeClr val="accent4">
                    <a:lumMod val="50000"/>
                  </a:schemeClr>
                </a:solidFill>
              </a:rPr>
              <a:t> </a:t>
            </a:r>
            <a:r>
              <a:rPr lang="es-AR" sz="2400" b="1" dirty="0" err="1" smtClean="0">
                <a:solidFill>
                  <a:schemeClr val="accent4">
                    <a:lumMod val="50000"/>
                  </a:schemeClr>
                </a:solidFill>
              </a:rPr>
              <a:t>Oxycarbonitride</a:t>
            </a:r>
            <a:r>
              <a:rPr lang="es-AR" sz="2400" b="1" dirty="0" smtClean="0">
                <a:solidFill>
                  <a:schemeClr val="accent4">
                    <a:lumMod val="50000"/>
                  </a:schemeClr>
                </a:solidFill>
              </a:rPr>
              <a:t> </a:t>
            </a:r>
            <a:r>
              <a:rPr lang="es-AR" sz="2400" b="1" dirty="0" err="1" smtClean="0">
                <a:solidFill>
                  <a:schemeClr val="accent4">
                    <a:lumMod val="50000"/>
                  </a:schemeClr>
                </a:solidFill>
              </a:rPr>
              <a:t>Micospheres</a:t>
            </a:r>
            <a:endParaRPr lang="es-AR" sz="2400" b="1" dirty="0" smtClean="0">
              <a:solidFill>
                <a:schemeClr val="accent4">
                  <a:lumMod val="50000"/>
                </a:schemeClr>
              </a:solidFill>
            </a:endParaRP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46</a:t>
            </a:fld>
            <a:endParaRPr lang="en-US"/>
          </a:p>
        </p:txBody>
      </p:sp>
    </p:spTree>
    <p:extLst>
      <p:ext uri="{BB962C8B-B14F-4D97-AF65-F5344CB8AC3E}">
        <p14:creationId xmlns:p14="http://schemas.microsoft.com/office/powerpoint/2010/main" val="35479760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grpSp>
        <p:nvGrpSpPr>
          <p:cNvPr id="18" name="Group 17"/>
          <p:cNvGrpSpPr/>
          <p:nvPr/>
        </p:nvGrpSpPr>
        <p:grpSpPr>
          <a:xfrm>
            <a:off x="367144" y="1204960"/>
            <a:ext cx="5805056" cy="4021742"/>
            <a:chOff x="1357744" y="643179"/>
            <a:chExt cx="5805056" cy="4021742"/>
          </a:xfrm>
        </p:grpSpPr>
        <p:pic>
          <p:nvPicPr>
            <p:cNvPr id="3" name="Picture 2" descr="\\fianna\nsz\Desktop\Manuscripts\Beads paper\Figures\Figures for paper\Adsorption data\pH profile ZrHC-1 250614.JPG"/>
            <p:cNvPicPr>
              <a:picLocks noChangeAspect="1"/>
            </p:cNvPicPr>
            <p:nvPr/>
          </p:nvPicPr>
          <p:blipFill rotWithShape="1">
            <a:blip r:embed="rId3">
              <a:extLst>
                <a:ext uri="{28A0092B-C50C-407E-A947-70E740481C1C}">
                  <a14:useLocalDpi xmlns:a14="http://schemas.microsoft.com/office/drawing/2010/main" val="0"/>
                </a:ext>
              </a:extLst>
            </a:blip>
            <a:srcRect t="13732" r="9245"/>
            <a:stretch/>
          </p:blipFill>
          <p:spPr bwMode="auto">
            <a:xfrm>
              <a:off x="1357744" y="827845"/>
              <a:ext cx="5254337" cy="3837076"/>
            </a:xfrm>
            <a:prstGeom prst="rect">
              <a:avLst/>
            </a:prstGeom>
            <a:noFill/>
            <a:ln>
              <a:noFill/>
            </a:ln>
          </p:spPr>
        </p:pic>
        <p:sp>
          <p:nvSpPr>
            <p:cNvPr id="5" name="Rectangle 4"/>
            <p:cNvSpPr/>
            <p:nvPr/>
          </p:nvSpPr>
          <p:spPr>
            <a:xfrm>
              <a:off x="6283036" y="1434216"/>
              <a:ext cx="879764" cy="1200329"/>
            </a:xfrm>
            <a:prstGeom prst="rect">
              <a:avLst/>
            </a:prstGeom>
          </p:spPr>
          <p:txBody>
            <a:bodyPr wrap="square">
              <a:spAutoFit/>
            </a:bodyPr>
            <a:lstStyle/>
            <a:p>
              <a:pPr marL="285750" indent="-285750">
                <a:buFont typeface="Wingdings 3"/>
                <a:buChar char="s"/>
              </a:pPr>
              <a:r>
                <a:rPr lang="en-AU" dirty="0" err="1" smtClean="0"/>
                <a:t>Sr</a:t>
              </a:r>
              <a:endParaRPr lang="en-AU" dirty="0"/>
            </a:p>
            <a:p>
              <a:pPr marL="285750" indent="-285750">
                <a:buFont typeface="Wingdings 3"/>
                <a:buChar char="r"/>
              </a:pPr>
              <a:r>
                <a:rPr lang="en-AU" dirty="0" smtClean="0"/>
                <a:t>Cs</a:t>
              </a:r>
            </a:p>
            <a:p>
              <a:pPr marL="285750" indent="-285750">
                <a:buFont typeface="Wingdings 2"/>
                <a:buChar char="¾"/>
              </a:pPr>
              <a:r>
                <a:rPr lang="en-AU" dirty="0" smtClean="0"/>
                <a:t>U</a:t>
              </a:r>
              <a:endParaRPr lang="en-AU" dirty="0">
                <a:sym typeface="Wingdings 2"/>
              </a:endParaRPr>
            </a:p>
            <a:p>
              <a:pPr marL="285750" indent="-285750">
                <a:buFont typeface="Wingdings 2"/>
                <a:buChar char=""/>
              </a:pPr>
              <a:r>
                <a:rPr lang="en-AU" dirty="0" smtClean="0"/>
                <a:t>Mo</a:t>
              </a:r>
            </a:p>
          </p:txBody>
        </p:sp>
        <p:sp>
          <p:nvSpPr>
            <p:cNvPr id="6" name="Rectangle 5"/>
            <p:cNvSpPr/>
            <p:nvPr/>
          </p:nvSpPr>
          <p:spPr>
            <a:xfrm>
              <a:off x="3648135" y="643179"/>
              <a:ext cx="827471" cy="369332"/>
            </a:xfrm>
            <a:prstGeom prst="rect">
              <a:avLst/>
            </a:prstGeom>
          </p:spPr>
          <p:txBody>
            <a:bodyPr wrap="none">
              <a:spAutoFit/>
            </a:bodyPr>
            <a:lstStyle/>
            <a:p>
              <a:r>
                <a:rPr lang="en-AU" b="1" dirty="0">
                  <a:solidFill>
                    <a:srgbClr val="FF0000"/>
                  </a:solidFill>
                </a:rPr>
                <a:t>ZrHC-1</a:t>
              </a:r>
              <a:endParaRPr lang="en-US" b="1" dirty="0">
                <a:solidFill>
                  <a:srgbClr val="FF0000"/>
                </a:solidFill>
              </a:endParaRPr>
            </a:p>
          </p:txBody>
        </p:sp>
        <p:sp>
          <p:nvSpPr>
            <p:cNvPr id="8" name="TextBox 7"/>
            <p:cNvSpPr txBox="1"/>
            <p:nvPr/>
          </p:nvSpPr>
          <p:spPr>
            <a:xfrm>
              <a:off x="2514600" y="1231607"/>
              <a:ext cx="546945" cy="400110"/>
            </a:xfrm>
            <a:prstGeom prst="rect">
              <a:avLst/>
            </a:prstGeom>
            <a:noFill/>
          </p:spPr>
          <p:txBody>
            <a:bodyPr wrap="none" rtlCol="0">
              <a:spAutoFit/>
            </a:bodyPr>
            <a:lstStyle/>
            <a:p>
              <a:r>
                <a:rPr lang="es-ES" sz="2000" b="1" dirty="0" smtClean="0">
                  <a:solidFill>
                    <a:srgbClr val="CC0066"/>
                  </a:solidFill>
                </a:rPr>
                <a:t>Mo</a:t>
              </a:r>
              <a:endParaRPr lang="en-US" sz="2000" b="1" dirty="0">
                <a:solidFill>
                  <a:srgbClr val="CC0066"/>
                </a:solidFill>
              </a:endParaRPr>
            </a:p>
          </p:txBody>
        </p:sp>
        <p:sp>
          <p:nvSpPr>
            <p:cNvPr id="9" name="TextBox 8"/>
            <p:cNvSpPr txBox="1"/>
            <p:nvPr/>
          </p:nvSpPr>
          <p:spPr>
            <a:xfrm>
              <a:off x="5006460" y="1223395"/>
              <a:ext cx="351378" cy="400110"/>
            </a:xfrm>
            <a:prstGeom prst="rect">
              <a:avLst/>
            </a:prstGeom>
            <a:noFill/>
          </p:spPr>
          <p:txBody>
            <a:bodyPr wrap="none" rtlCol="0">
              <a:spAutoFit/>
            </a:bodyPr>
            <a:lstStyle/>
            <a:p>
              <a:r>
                <a:rPr lang="es-ES" sz="2000" b="1" dirty="0" smtClean="0">
                  <a:solidFill>
                    <a:srgbClr val="0000FF"/>
                  </a:solidFill>
                </a:rPr>
                <a:t>U</a:t>
              </a:r>
              <a:endParaRPr lang="en-US" sz="2000" b="1" dirty="0">
                <a:solidFill>
                  <a:srgbClr val="0000FF"/>
                </a:solidFill>
              </a:endParaRPr>
            </a:p>
          </p:txBody>
        </p:sp>
        <p:sp>
          <p:nvSpPr>
            <p:cNvPr id="10" name="TextBox 9"/>
            <p:cNvSpPr txBox="1"/>
            <p:nvPr/>
          </p:nvSpPr>
          <p:spPr>
            <a:xfrm>
              <a:off x="4876800" y="2150321"/>
              <a:ext cx="397866" cy="400110"/>
            </a:xfrm>
            <a:prstGeom prst="rect">
              <a:avLst/>
            </a:prstGeom>
            <a:noFill/>
          </p:spPr>
          <p:txBody>
            <a:bodyPr wrap="none" rtlCol="0">
              <a:spAutoFit/>
            </a:bodyPr>
            <a:lstStyle/>
            <a:p>
              <a:r>
                <a:rPr lang="es-ES" sz="2000" b="1" dirty="0" smtClean="0">
                  <a:solidFill>
                    <a:srgbClr val="00B050"/>
                  </a:solidFill>
                </a:rPr>
                <a:t>Sr</a:t>
              </a:r>
              <a:endParaRPr lang="en-US" sz="2000" b="1" dirty="0">
                <a:solidFill>
                  <a:srgbClr val="00B050"/>
                </a:solidFill>
              </a:endParaRPr>
            </a:p>
          </p:txBody>
        </p:sp>
        <p:sp>
          <p:nvSpPr>
            <p:cNvPr id="13" name="TextBox 12"/>
            <p:cNvSpPr txBox="1"/>
            <p:nvPr/>
          </p:nvSpPr>
          <p:spPr>
            <a:xfrm>
              <a:off x="2476345" y="3388631"/>
              <a:ext cx="423514" cy="400110"/>
            </a:xfrm>
            <a:prstGeom prst="rect">
              <a:avLst/>
            </a:prstGeom>
            <a:noFill/>
          </p:spPr>
          <p:txBody>
            <a:bodyPr wrap="none" rtlCol="0">
              <a:spAutoFit/>
            </a:bodyPr>
            <a:lstStyle/>
            <a:p>
              <a:r>
                <a:rPr lang="es-ES" sz="2000" b="1" dirty="0" smtClean="0">
                  <a:solidFill>
                    <a:schemeClr val="accent6">
                      <a:lumMod val="75000"/>
                    </a:schemeClr>
                  </a:solidFill>
                </a:rPr>
                <a:t>Cs</a:t>
              </a:r>
              <a:endParaRPr lang="en-US" sz="2000" b="1" dirty="0">
                <a:solidFill>
                  <a:schemeClr val="accent6">
                    <a:lumMod val="75000"/>
                  </a:schemeClr>
                </a:solidFill>
              </a:endParaRPr>
            </a:p>
          </p:txBody>
        </p:sp>
        <p:sp>
          <p:nvSpPr>
            <p:cNvPr id="2" name="Rectangle 1"/>
            <p:cNvSpPr/>
            <p:nvPr/>
          </p:nvSpPr>
          <p:spPr>
            <a:xfrm>
              <a:off x="2688102" y="2350376"/>
              <a:ext cx="588498" cy="714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228600" y="1563306"/>
            <a:ext cx="6595075" cy="4674006"/>
            <a:chOff x="762000" y="1001525"/>
            <a:chExt cx="6595075" cy="4674006"/>
          </a:xfrm>
        </p:grpSpPr>
        <p:sp>
          <p:nvSpPr>
            <p:cNvPr id="15" name="TextBox 14"/>
            <p:cNvSpPr txBox="1"/>
            <p:nvPr/>
          </p:nvSpPr>
          <p:spPr>
            <a:xfrm>
              <a:off x="762000" y="5029200"/>
              <a:ext cx="6595075" cy="646331"/>
            </a:xfrm>
            <a:prstGeom prst="rect">
              <a:avLst/>
            </a:prstGeom>
            <a:noFill/>
          </p:spPr>
          <p:txBody>
            <a:bodyPr wrap="none" rtlCol="0">
              <a:spAutoFit/>
            </a:bodyPr>
            <a:lstStyle/>
            <a:p>
              <a:r>
                <a:rPr lang="es-ES" dirty="0" err="1" smtClean="0">
                  <a:solidFill>
                    <a:srgbClr val="0000FF"/>
                  </a:solidFill>
                  <a:latin typeface="Arial" panose="020B0604020202020204" pitchFamily="34" charset="0"/>
                  <a:cs typeface="Arial" panose="020B0604020202020204" pitchFamily="34" charset="0"/>
                </a:rPr>
                <a:t>Strip</a:t>
              </a:r>
              <a:r>
                <a:rPr lang="es-ES" dirty="0" smtClean="0">
                  <a:solidFill>
                    <a:srgbClr val="0000FF"/>
                  </a:solidFill>
                  <a:latin typeface="Arial" panose="020B0604020202020204" pitchFamily="34" charset="0"/>
                  <a:cs typeface="Arial" panose="020B0604020202020204" pitchFamily="34" charset="0"/>
                </a:rPr>
                <a:t> </a:t>
              </a:r>
              <a:r>
                <a:rPr lang="es-ES" b="1" dirty="0" smtClean="0">
                  <a:solidFill>
                    <a:schemeClr val="accent6">
                      <a:lumMod val="75000"/>
                    </a:schemeClr>
                  </a:solidFill>
                  <a:latin typeface="Arial" panose="020B0604020202020204" pitchFamily="34" charset="0"/>
                  <a:cs typeface="Arial" panose="020B0604020202020204" pitchFamily="34" charset="0"/>
                </a:rPr>
                <a:t>Cs</a:t>
              </a:r>
              <a:r>
                <a:rPr lang="es-ES" b="1" baseline="30000" dirty="0" smtClean="0">
                  <a:solidFill>
                    <a:schemeClr val="accent6">
                      <a:lumMod val="75000"/>
                    </a:schemeClr>
                  </a:solidFill>
                  <a:latin typeface="Arial" panose="020B0604020202020204" pitchFamily="34" charset="0"/>
                  <a:cs typeface="Arial" panose="020B0604020202020204" pitchFamily="34" charset="0"/>
                </a:rPr>
                <a:t>+</a:t>
              </a:r>
              <a:r>
                <a:rPr lang="es-ES" dirty="0" smtClean="0">
                  <a:solidFill>
                    <a:srgbClr val="0000FF"/>
                  </a:solidFill>
                  <a:latin typeface="Arial" panose="020B0604020202020204" pitchFamily="34" charset="0"/>
                  <a:cs typeface="Arial" panose="020B0604020202020204" pitchFamily="34" charset="0"/>
                </a:rPr>
                <a:t>, </a:t>
              </a:r>
              <a:r>
                <a:rPr lang="es-ES" b="1" dirty="0" smtClean="0">
                  <a:solidFill>
                    <a:srgbClr val="00B050"/>
                  </a:solidFill>
                  <a:latin typeface="Arial" panose="020B0604020202020204" pitchFamily="34" charset="0"/>
                  <a:cs typeface="Arial" panose="020B0604020202020204" pitchFamily="34" charset="0"/>
                </a:rPr>
                <a:t>Sr</a:t>
              </a:r>
              <a:r>
                <a:rPr lang="es-ES" b="1" baseline="30000" dirty="0" smtClean="0">
                  <a:solidFill>
                    <a:srgbClr val="00B050"/>
                  </a:solidFill>
                  <a:latin typeface="Arial" panose="020B0604020202020204" pitchFamily="34" charset="0"/>
                  <a:cs typeface="Arial" panose="020B0604020202020204" pitchFamily="34" charset="0"/>
                </a:rPr>
                <a:t>2+</a:t>
              </a:r>
              <a:r>
                <a:rPr lang="es-ES" dirty="0" smtClean="0">
                  <a:solidFill>
                    <a:srgbClr val="0000FF"/>
                  </a:solidFill>
                  <a:latin typeface="Arial" panose="020B0604020202020204" pitchFamily="34" charset="0"/>
                  <a:cs typeface="Arial" panose="020B0604020202020204" pitchFamily="34" charset="0"/>
                </a:rPr>
                <a:t> and </a:t>
              </a:r>
              <a:r>
                <a:rPr lang="es-ES" b="1" dirty="0" smtClean="0">
                  <a:solidFill>
                    <a:srgbClr val="0000FF"/>
                  </a:solidFill>
                  <a:latin typeface="Arial" panose="020B0604020202020204" pitchFamily="34" charset="0"/>
                  <a:cs typeface="Arial" panose="020B0604020202020204" pitchFamily="34" charset="0"/>
                </a:rPr>
                <a:t>UO</a:t>
              </a:r>
              <a:r>
                <a:rPr lang="es-ES" b="1" baseline="-25000" dirty="0" smtClean="0">
                  <a:solidFill>
                    <a:srgbClr val="0000FF"/>
                  </a:solidFill>
                  <a:latin typeface="Arial" panose="020B0604020202020204" pitchFamily="34" charset="0"/>
                  <a:cs typeface="Arial" panose="020B0604020202020204" pitchFamily="34" charset="0"/>
                </a:rPr>
                <a:t>2</a:t>
              </a:r>
              <a:r>
                <a:rPr lang="es-ES" b="1" baseline="30000" dirty="0" smtClean="0">
                  <a:solidFill>
                    <a:srgbClr val="0000FF"/>
                  </a:solidFill>
                  <a:latin typeface="Arial" panose="020B0604020202020204" pitchFamily="34" charset="0"/>
                  <a:cs typeface="Arial" panose="020B0604020202020204" pitchFamily="34" charset="0"/>
                </a:rPr>
                <a:t>2+</a:t>
              </a:r>
              <a:r>
                <a:rPr lang="es-ES" dirty="0" smtClean="0">
                  <a:solidFill>
                    <a:srgbClr val="0000FF"/>
                  </a:solidFill>
                  <a:latin typeface="Arial" panose="020B0604020202020204" pitchFamily="34" charset="0"/>
                  <a:cs typeface="Arial" panose="020B0604020202020204" pitchFamily="34" charset="0"/>
                </a:rPr>
                <a:t> </a:t>
              </a:r>
              <a:r>
                <a:rPr lang="es-ES" dirty="0" err="1" smtClean="0">
                  <a:solidFill>
                    <a:srgbClr val="0000FF"/>
                  </a:solidFill>
                  <a:latin typeface="Arial" panose="020B0604020202020204" pitchFamily="34" charset="0"/>
                  <a:cs typeface="Arial" panose="020B0604020202020204" pitchFamily="34" charset="0"/>
                </a:rPr>
                <a:t>using</a:t>
              </a:r>
              <a:r>
                <a:rPr lang="es-ES" dirty="0" smtClean="0">
                  <a:solidFill>
                    <a:srgbClr val="0000FF"/>
                  </a:solidFill>
                  <a:latin typeface="Arial" panose="020B0604020202020204" pitchFamily="34" charset="0"/>
                  <a:cs typeface="Arial" panose="020B0604020202020204" pitchFamily="34" charset="0"/>
                </a:rPr>
                <a:t> </a:t>
              </a:r>
              <a:r>
                <a:rPr lang="es-ES" dirty="0" err="1" smtClean="0">
                  <a:solidFill>
                    <a:srgbClr val="0000FF"/>
                  </a:solidFill>
                  <a:latin typeface="Arial" panose="020B0604020202020204" pitchFamily="34" charset="0"/>
                  <a:cs typeface="Arial" panose="020B0604020202020204" pitchFamily="34" charset="0"/>
                </a:rPr>
                <a:t>mildly</a:t>
              </a:r>
              <a:r>
                <a:rPr lang="es-ES" dirty="0" smtClean="0">
                  <a:solidFill>
                    <a:srgbClr val="0000FF"/>
                  </a:solidFill>
                  <a:latin typeface="Arial" panose="020B0604020202020204" pitchFamily="34" charset="0"/>
                  <a:cs typeface="Arial" panose="020B0604020202020204" pitchFamily="34" charset="0"/>
                </a:rPr>
                <a:t> </a:t>
              </a:r>
              <a:r>
                <a:rPr lang="es-ES" dirty="0" err="1" smtClean="0">
                  <a:solidFill>
                    <a:srgbClr val="0000FF"/>
                  </a:solidFill>
                  <a:latin typeface="Arial" panose="020B0604020202020204" pitchFamily="34" charset="0"/>
                  <a:cs typeface="Arial" panose="020B0604020202020204" pitchFamily="34" charset="0"/>
                </a:rPr>
                <a:t>acid</a:t>
              </a:r>
              <a:r>
                <a:rPr lang="es-ES" dirty="0" smtClean="0">
                  <a:solidFill>
                    <a:srgbClr val="0000FF"/>
                  </a:solidFill>
                  <a:latin typeface="Arial" panose="020B0604020202020204" pitchFamily="34" charset="0"/>
                  <a:cs typeface="Arial" panose="020B0604020202020204" pitchFamily="34" charset="0"/>
                </a:rPr>
                <a:t> </a:t>
              </a:r>
              <a:r>
                <a:rPr lang="es-ES" dirty="0" err="1" smtClean="0">
                  <a:solidFill>
                    <a:srgbClr val="0000FF"/>
                  </a:solidFill>
                  <a:latin typeface="Arial" panose="020B0604020202020204" pitchFamily="34" charset="0"/>
                  <a:cs typeface="Arial" panose="020B0604020202020204" pitchFamily="34" charset="0"/>
                </a:rPr>
                <a:t>solution</a:t>
              </a:r>
              <a:r>
                <a:rPr lang="es-ES" dirty="0" smtClean="0">
                  <a:solidFill>
                    <a:srgbClr val="0000FF"/>
                  </a:solidFill>
                  <a:latin typeface="Arial" panose="020B0604020202020204" pitchFamily="34" charset="0"/>
                  <a:cs typeface="Arial" panose="020B0604020202020204" pitchFamily="34" charset="0"/>
                </a:rPr>
                <a:t> 2 &lt; pH &lt; 3.</a:t>
              </a:r>
            </a:p>
            <a:p>
              <a:r>
                <a:rPr lang="es-ES" dirty="0" err="1" smtClean="0">
                  <a:solidFill>
                    <a:srgbClr val="0000FF"/>
                  </a:solidFill>
                  <a:latin typeface="Arial" panose="020B0604020202020204" pitchFamily="34" charset="0"/>
                  <a:cs typeface="Arial" panose="020B0604020202020204" pitchFamily="34" charset="0"/>
                </a:rPr>
                <a:t>Extract</a:t>
              </a:r>
              <a:r>
                <a:rPr lang="es-ES" dirty="0" smtClean="0">
                  <a:solidFill>
                    <a:srgbClr val="0000FF"/>
                  </a:solidFill>
                  <a:latin typeface="Arial" panose="020B0604020202020204" pitchFamily="34" charset="0"/>
                  <a:cs typeface="Arial" panose="020B0604020202020204" pitchFamily="34" charset="0"/>
                </a:rPr>
                <a:t> </a:t>
              </a:r>
              <a:r>
                <a:rPr lang="es-ES" b="1" dirty="0" smtClean="0">
                  <a:solidFill>
                    <a:srgbClr val="CC0066"/>
                  </a:solidFill>
                  <a:latin typeface="Arial" panose="020B0604020202020204" pitchFamily="34" charset="0"/>
                  <a:cs typeface="Arial" panose="020B0604020202020204" pitchFamily="34" charset="0"/>
                </a:rPr>
                <a:t>MoO</a:t>
              </a:r>
              <a:r>
                <a:rPr lang="es-ES" b="1" baseline="-25000" dirty="0" smtClean="0">
                  <a:solidFill>
                    <a:srgbClr val="CC0066"/>
                  </a:solidFill>
                  <a:latin typeface="Arial" panose="020B0604020202020204" pitchFamily="34" charset="0"/>
                  <a:cs typeface="Arial" panose="020B0604020202020204" pitchFamily="34" charset="0"/>
                </a:rPr>
                <a:t>4</a:t>
              </a:r>
              <a:r>
                <a:rPr lang="es-ES" b="1" baseline="30000" dirty="0" smtClean="0">
                  <a:solidFill>
                    <a:srgbClr val="CC0066"/>
                  </a:solidFill>
                  <a:latin typeface="Arial" panose="020B0604020202020204" pitchFamily="34" charset="0"/>
                  <a:cs typeface="Arial" panose="020B0604020202020204" pitchFamily="34" charset="0"/>
                </a:rPr>
                <a:t>-</a:t>
              </a:r>
              <a:r>
                <a:rPr lang="es-ES" dirty="0" smtClean="0">
                  <a:solidFill>
                    <a:srgbClr val="0000FF"/>
                  </a:solidFill>
                  <a:latin typeface="Arial" panose="020B0604020202020204" pitchFamily="34" charset="0"/>
                  <a:cs typeface="Arial" panose="020B0604020202020204" pitchFamily="34" charset="0"/>
                </a:rPr>
                <a:t> </a:t>
              </a:r>
              <a:r>
                <a:rPr lang="es-ES" dirty="0" err="1" smtClean="0">
                  <a:solidFill>
                    <a:srgbClr val="0000FF"/>
                  </a:solidFill>
                  <a:latin typeface="Arial" panose="020B0604020202020204" pitchFamily="34" charset="0"/>
                  <a:cs typeface="Arial" panose="020B0604020202020204" pitchFamily="34" charset="0"/>
                </a:rPr>
                <a:t>using</a:t>
              </a:r>
              <a:r>
                <a:rPr lang="es-ES" dirty="0" smtClean="0">
                  <a:solidFill>
                    <a:srgbClr val="0000FF"/>
                  </a:solidFill>
                  <a:latin typeface="Arial" panose="020B0604020202020204" pitchFamily="34" charset="0"/>
                  <a:cs typeface="Arial" panose="020B0604020202020204" pitchFamily="34" charset="0"/>
                </a:rPr>
                <a:t> </a:t>
              </a:r>
              <a:r>
                <a:rPr lang="es-ES" dirty="0" err="1" smtClean="0">
                  <a:solidFill>
                    <a:srgbClr val="0000FF"/>
                  </a:solidFill>
                  <a:latin typeface="Arial" panose="020B0604020202020204" pitchFamily="34" charset="0"/>
                  <a:cs typeface="Arial" panose="020B0604020202020204" pitchFamily="34" charset="0"/>
                </a:rPr>
                <a:t>mildly</a:t>
              </a:r>
              <a:r>
                <a:rPr lang="es-ES" dirty="0" smtClean="0">
                  <a:solidFill>
                    <a:srgbClr val="0000FF"/>
                  </a:solidFill>
                  <a:latin typeface="Arial" panose="020B0604020202020204" pitchFamily="34" charset="0"/>
                  <a:cs typeface="Arial" panose="020B0604020202020204" pitchFamily="34" charset="0"/>
                </a:rPr>
                <a:t> </a:t>
              </a:r>
              <a:r>
                <a:rPr lang="es-ES" dirty="0" err="1" smtClean="0">
                  <a:solidFill>
                    <a:srgbClr val="0000FF"/>
                  </a:solidFill>
                  <a:latin typeface="Arial" panose="020B0604020202020204" pitchFamily="34" charset="0"/>
                  <a:cs typeface="Arial" panose="020B0604020202020204" pitchFamily="34" charset="0"/>
                </a:rPr>
                <a:t>alkaline</a:t>
              </a:r>
              <a:r>
                <a:rPr lang="es-ES" dirty="0" smtClean="0">
                  <a:solidFill>
                    <a:srgbClr val="0000FF"/>
                  </a:solidFill>
                  <a:latin typeface="Arial" panose="020B0604020202020204" pitchFamily="34" charset="0"/>
                  <a:cs typeface="Arial" panose="020B0604020202020204" pitchFamily="34" charset="0"/>
                </a:rPr>
                <a:t> </a:t>
              </a:r>
              <a:r>
                <a:rPr lang="es-ES" dirty="0" err="1" smtClean="0">
                  <a:solidFill>
                    <a:srgbClr val="0000FF"/>
                  </a:solidFill>
                  <a:latin typeface="Arial" panose="020B0604020202020204" pitchFamily="34" charset="0"/>
                  <a:cs typeface="Arial" panose="020B0604020202020204" pitchFamily="34" charset="0"/>
                </a:rPr>
                <a:t>solution</a:t>
              </a:r>
              <a:r>
                <a:rPr lang="es-ES" dirty="0" smtClean="0">
                  <a:solidFill>
                    <a:srgbClr val="0000FF"/>
                  </a:solidFill>
                  <a:latin typeface="Arial" panose="020B0604020202020204" pitchFamily="34" charset="0"/>
                  <a:cs typeface="Arial" panose="020B0604020202020204" pitchFamily="34" charset="0"/>
                </a:rPr>
                <a:t> pH &gt; 11.</a:t>
              </a:r>
              <a:endParaRPr lang="en-US" dirty="0">
                <a:solidFill>
                  <a:srgbClr val="0000FF"/>
                </a:solidFill>
                <a:latin typeface="Arial" panose="020B0604020202020204" pitchFamily="34" charset="0"/>
                <a:cs typeface="Arial" panose="020B0604020202020204" pitchFamily="34" charset="0"/>
              </a:endParaRPr>
            </a:p>
          </p:txBody>
        </p:sp>
        <p:sp>
          <p:nvSpPr>
            <p:cNvPr id="14" name="Rectangle 13"/>
            <p:cNvSpPr/>
            <p:nvPr/>
          </p:nvSpPr>
          <p:spPr>
            <a:xfrm>
              <a:off x="2514600" y="1001525"/>
              <a:ext cx="438027" cy="2798141"/>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91247" y="1552381"/>
            <a:ext cx="4456953" cy="4026932"/>
            <a:chOff x="1181847" y="990600"/>
            <a:chExt cx="4456953" cy="4026932"/>
          </a:xfrm>
        </p:grpSpPr>
        <p:sp>
          <p:nvSpPr>
            <p:cNvPr id="17" name="Rectangle 16"/>
            <p:cNvSpPr/>
            <p:nvPr/>
          </p:nvSpPr>
          <p:spPr>
            <a:xfrm>
              <a:off x="3758120" y="990600"/>
              <a:ext cx="1880680" cy="2798141"/>
            </a:xfrm>
            <a:prstGeom prst="rect">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81847" y="4648200"/>
              <a:ext cx="4146200" cy="369332"/>
            </a:xfrm>
            <a:prstGeom prst="rect">
              <a:avLst/>
            </a:prstGeom>
            <a:noFill/>
          </p:spPr>
          <p:txBody>
            <a:bodyPr wrap="none" rtlCol="0">
              <a:spAutoFit/>
            </a:bodyPr>
            <a:lstStyle/>
            <a:p>
              <a:r>
                <a:rPr lang="es-ES" dirty="0" smtClean="0">
                  <a:solidFill>
                    <a:srgbClr val="0000FF"/>
                  </a:solidFill>
                  <a:latin typeface="Arial" panose="020B0604020202020204" pitchFamily="34" charset="0"/>
                  <a:cs typeface="Arial" panose="020B0604020202020204" pitchFamily="34" charset="0"/>
                </a:rPr>
                <a:t>Load </a:t>
              </a:r>
              <a:r>
                <a:rPr lang="es-ES" dirty="0" err="1" smtClean="0">
                  <a:solidFill>
                    <a:srgbClr val="0000FF"/>
                  </a:solidFill>
                  <a:latin typeface="Arial" panose="020B0604020202020204" pitchFamily="34" charset="0"/>
                  <a:cs typeface="Arial" panose="020B0604020202020204" pitchFamily="34" charset="0"/>
                </a:rPr>
                <a:t>uranium</a:t>
              </a:r>
              <a:r>
                <a:rPr lang="es-ES" dirty="0" smtClean="0">
                  <a:solidFill>
                    <a:srgbClr val="0000FF"/>
                  </a:solidFill>
                  <a:latin typeface="Arial" panose="020B0604020202020204" pitchFamily="34" charset="0"/>
                  <a:cs typeface="Arial" panose="020B0604020202020204" pitchFamily="34" charset="0"/>
                </a:rPr>
                <a:t> as </a:t>
              </a:r>
              <a:r>
                <a:rPr lang="es-ES" b="1" dirty="0" smtClean="0">
                  <a:solidFill>
                    <a:srgbClr val="0000FF"/>
                  </a:solidFill>
                  <a:latin typeface="Arial" panose="020B0604020202020204" pitchFamily="34" charset="0"/>
                  <a:cs typeface="Arial" panose="020B0604020202020204" pitchFamily="34" charset="0"/>
                </a:rPr>
                <a:t>UO</a:t>
              </a:r>
              <a:r>
                <a:rPr lang="es-ES" b="1" baseline="-25000" dirty="0" smtClean="0">
                  <a:solidFill>
                    <a:srgbClr val="0000FF"/>
                  </a:solidFill>
                  <a:latin typeface="Arial" panose="020B0604020202020204" pitchFamily="34" charset="0"/>
                  <a:cs typeface="Arial" panose="020B0604020202020204" pitchFamily="34" charset="0"/>
                </a:rPr>
                <a:t>2</a:t>
              </a:r>
              <a:r>
                <a:rPr lang="es-ES" b="1" baseline="30000" dirty="0" smtClean="0">
                  <a:solidFill>
                    <a:srgbClr val="0000FF"/>
                  </a:solidFill>
                  <a:latin typeface="Arial" panose="020B0604020202020204" pitchFamily="34" charset="0"/>
                  <a:cs typeface="Arial" panose="020B0604020202020204" pitchFamily="34" charset="0"/>
                </a:rPr>
                <a:t>2+</a:t>
              </a:r>
              <a:r>
                <a:rPr lang="es-ES" dirty="0" smtClean="0">
                  <a:solidFill>
                    <a:srgbClr val="0000FF"/>
                  </a:solidFill>
                  <a:latin typeface="Arial" panose="020B0604020202020204" pitchFamily="34" charset="0"/>
                  <a:cs typeface="Arial" panose="020B0604020202020204" pitchFamily="34" charset="0"/>
                </a:rPr>
                <a:t> at 3 &lt; pH &lt; 11.</a:t>
              </a:r>
            </a:p>
          </p:txBody>
        </p:sp>
      </p:grpSp>
      <p:graphicFrame>
        <p:nvGraphicFramePr>
          <p:cNvPr id="22" name="Table 21"/>
          <p:cNvGraphicFramePr>
            <a:graphicFrameLocks noGrp="1"/>
          </p:cNvGraphicFramePr>
          <p:nvPr>
            <p:extLst>
              <p:ext uri="{D42A27DB-BD31-4B8C-83A1-F6EECF244321}">
                <p14:modId xmlns:p14="http://schemas.microsoft.com/office/powerpoint/2010/main" val="3597354063"/>
              </p:ext>
            </p:extLst>
          </p:nvPr>
        </p:nvGraphicFramePr>
        <p:xfrm>
          <a:off x="6477000" y="1311390"/>
          <a:ext cx="2514600" cy="2488276"/>
        </p:xfrm>
        <a:graphic>
          <a:graphicData uri="http://schemas.openxmlformats.org/drawingml/2006/table">
            <a:tbl>
              <a:tblPr firstRow="1" firstCol="1" bandRow="1">
                <a:tableStyleId>{5C22544A-7EE6-4342-B048-85BDC9FD1C3A}</a:tableStyleId>
              </a:tblPr>
              <a:tblGrid>
                <a:gridCol w="663017"/>
                <a:gridCol w="897737"/>
                <a:gridCol w="953846"/>
              </a:tblGrid>
              <a:tr h="781396">
                <a:tc>
                  <a:txBody>
                    <a:bodyPr/>
                    <a:lstStyle/>
                    <a:p>
                      <a:pPr algn="ctr">
                        <a:lnSpc>
                          <a:spcPct val="200000"/>
                        </a:lnSpc>
                        <a:spcAft>
                          <a:spcPts val="800"/>
                        </a:spcAft>
                      </a:pPr>
                      <a:r>
                        <a:rPr lang="en-AU" sz="1600" dirty="0">
                          <a:effectLst/>
                        </a:rPr>
                        <a:t>Cycle</a:t>
                      </a:r>
                      <a:endParaRPr lang="en-US" sz="1600" dirty="0">
                        <a:effectLst/>
                        <a:latin typeface="Times New Roman"/>
                        <a:ea typeface="Times New Roman"/>
                      </a:endParaRPr>
                    </a:p>
                  </a:txBody>
                  <a:tcPr marL="68580" marR="68580" marT="0" marB="0"/>
                </a:tc>
                <a:tc>
                  <a:txBody>
                    <a:bodyPr/>
                    <a:lstStyle/>
                    <a:p>
                      <a:pPr algn="ctr">
                        <a:lnSpc>
                          <a:spcPct val="200000"/>
                        </a:lnSpc>
                        <a:spcAft>
                          <a:spcPts val="800"/>
                        </a:spcAft>
                      </a:pPr>
                      <a:r>
                        <a:rPr lang="en-AU" sz="1600" dirty="0" smtClean="0">
                          <a:effectLst/>
                        </a:rPr>
                        <a:t>Ads </a:t>
                      </a:r>
                      <a:r>
                        <a:rPr lang="en-AU" sz="1600" dirty="0">
                          <a:effectLst/>
                        </a:rPr>
                        <a:t>(%)</a:t>
                      </a:r>
                      <a:endParaRPr lang="en-US" sz="1600" dirty="0">
                        <a:effectLst/>
                        <a:latin typeface="Times New Roman"/>
                        <a:ea typeface="Times New Roman"/>
                      </a:endParaRPr>
                    </a:p>
                  </a:txBody>
                  <a:tcPr marL="68580" marR="68580" marT="0" marB="0"/>
                </a:tc>
                <a:tc>
                  <a:txBody>
                    <a:bodyPr/>
                    <a:lstStyle/>
                    <a:p>
                      <a:pPr algn="ctr">
                        <a:lnSpc>
                          <a:spcPct val="200000"/>
                        </a:lnSpc>
                        <a:spcAft>
                          <a:spcPts val="800"/>
                        </a:spcAft>
                      </a:pPr>
                      <a:r>
                        <a:rPr lang="en-AU" sz="1600" dirty="0" smtClean="0">
                          <a:effectLst/>
                        </a:rPr>
                        <a:t>Des </a:t>
                      </a:r>
                      <a:r>
                        <a:rPr lang="en-AU" sz="1600" dirty="0">
                          <a:effectLst/>
                        </a:rPr>
                        <a:t>(%)</a:t>
                      </a:r>
                      <a:endParaRPr lang="en-US" sz="1600" dirty="0">
                        <a:effectLst/>
                        <a:latin typeface="Times New Roman"/>
                        <a:ea typeface="Times New Roman"/>
                      </a:endParaRPr>
                    </a:p>
                  </a:txBody>
                  <a:tcPr marL="68580" marR="68580" marT="0" marB="0"/>
                </a:tc>
              </a:tr>
              <a:tr h="341861">
                <a:tc>
                  <a:txBody>
                    <a:bodyPr/>
                    <a:lstStyle/>
                    <a:p>
                      <a:pPr algn="ctr">
                        <a:lnSpc>
                          <a:spcPct val="200000"/>
                        </a:lnSpc>
                        <a:spcAft>
                          <a:spcPts val="800"/>
                        </a:spcAft>
                      </a:pPr>
                      <a:r>
                        <a:rPr lang="en-AU" sz="1400" dirty="0">
                          <a:effectLst/>
                        </a:rPr>
                        <a:t>1</a:t>
                      </a:r>
                      <a:endParaRPr lang="en-US" sz="1400" dirty="0">
                        <a:effectLst/>
                        <a:latin typeface="Times New Roman"/>
                        <a:ea typeface="Times New Roman"/>
                      </a:endParaRPr>
                    </a:p>
                  </a:txBody>
                  <a:tcPr marL="68580" marR="68580" marT="0" marB="0"/>
                </a:tc>
                <a:tc>
                  <a:txBody>
                    <a:bodyPr/>
                    <a:lstStyle/>
                    <a:p>
                      <a:pPr algn="ctr">
                        <a:lnSpc>
                          <a:spcPct val="200000"/>
                        </a:lnSpc>
                        <a:spcAft>
                          <a:spcPts val="800"/>
                        </a:spcAft>
                      </a:pPr>
                      <a:r>
                        <a:rPr lang="en-AU" sz="1400">
                          <a:effectLst/>
                        </a:rPr>
                        <a:t>&gt; 99</a:t>
                      </a:r>
                      <a:endParaRPr lang="en-US" sz="1400">
                        <a:effectLst/>
                        <a:latin typeface="Times New Roman"/>
                        <a:ea typeface="Times New Roman"/>
                      </a:endParaRPr>
                    </a:p>
                  </a:txBody>
                  <a:tcPr marL="68580" marR="68580" marT="0" marB="0"/>
                </a:tc>
                <a:tc>
                  <a:txBody>
                    <a:bodyPr/>
                    <a:lstStyle/>
                    <a:p>
                      <a:pPr algn="ctr">
                        <a:lnSpc>
                          <a:spcPct val="200000"/>
                        </a:lnSpc>
                        <a:spcAft>
                          <a:spcPts val="800"/>
                        </a:spcAft>
                      </a:pPr>
                      <a:r>
                        <a:rPr lang="en-AU" sz="1400" dirty="0">
                          <a:effectLst/>
                        </a:rPr>
                        <a:t>86</a:t>
                      </a:r>
                      <a:endParaRPr lang="en-US" sz="1400" dirty="0">
                        <a:effectLst/>
                        <a:latin typeface="Times New Roman"/>
                        <a:ea typeface="Times New Roman"/>
                      </a:endParaRPr>
                    </a:p>
                  </a:txBody>
                  <a:tcPr marL="68580" marR="68580" marT="0" marB="0"/>
                </a:tc>
              </a:tr>
              <a:tr h="341861">
                <a:tc>
                  <a:txBody>
                    <a:bodyPr/>
                    <a:lstStyle/>
                    <a:p>
                      <a:pPr algn="ctr">
                        <a:lnSpc>
                          <a:spcPct val="200000"/>
                        </a:lnSpc>
                        <a:spcAft>
                          <a:spcPts val="800"/>
                        </a:spcAft>
                      </a:pPr>
                      <a:r>
                        <a:rPr lang="en-AU" sz="1400" dirty="0">
                          <a:effectLst/>
                        </a:rPr>
                        <a:t>2</a:t>
                      </a:r>
                      <a:endParaRPr lang="en-US" sz="1400" dirty="0">
                        <a:effectLst/>
                        <a:latin typeface="Times New Roman"/>
                        <a:ea typeface="Times New Roman"/>
                      </a:endParaRPr>
                    </a:p>
                  </a:txBody>
                  <a:tcPr marL="68580" marR="68580" marT="0" marB="0"/>
                </a:tc>
                <a:tc>
                  <a:txBody>
                    <a:bodyPr/>
                    <a:lstStyle/>
                    <a:p>
                      <a:pPr algn="ctr">
                        <a:lnSpc>
                          <a:spcPct val="200000"/>
                        </a:lnSpc>
                        <a:spcAft>
                          <a:spcPts val="800"/>
                        </a:spcAft>
                      </a:pPr>
                      <a:r>
                        <a:rPr lang="en-AU" sz="1400" dirty="0">
                          <a:effectLst/>
                        </a:rPr>
                        <a:t>&gt; 99</a:t>
                      </a:r>
                      <a:endParaRPr lang="en-US" sz="1400" dirty="0">
                        <a:effectLst/>
                        <a:latin typeface="Times New Roman"/>
                        <a:ea typeface="Times New Roman"/>
                      </a:endParaRPr>
                    </a:p>
                  </a:txBody>
                  <a:tcPr marL="68580" marR="68580" marT="0" marB="0"/>
                </a:tc>
                <a:tc>
                  <a:txBody>
                    <a:bodyPr/>
                    <a:lstStyle/>
                    <a:p>
                      <a:pPr algn="ctr">
                        <a:lnSpc>
                          <a:spcPct val="200000"/>
                        </a:lnSpc>
                        <a:spcAft>
                          <a:spcPts val="800"/>
                        </a:spcAft>
                      </a:pPr>
                      <a:r>
                        <a:rPr lang="en-AU" sz="1400">
                          <a:effectLst/>
                        </a:rPr>
                        <a:t>91</a:t>
                      </a:r>
                      <a:endParaRPr lang="en-US" sz="1400">
                        <a:effectLst/>
                        <a:latin typeface="Times New Roman"/>
                        <a:ea typeface="Times New Roman"/>
                      </a:endParaRPr>
                    </a:p>
                  </a:txBody>
                  <a:tcPr marL="68580" marR="68580" marT="0" marB="0"/>
                </a:tc>
              </a:tr>
              <a:tr h="341861">
                <a:tc>
                  <a:txBody>
                    <a:bodyPr/>
                    <a:lstStyle/>
                    <a:p>
                      <a:pPr algn="ctr">
                        <a:lnSpc>
                          <a:spcPct val="200000"/>
                        </a:lnSpc>
                        <a:spcAft>
                          <a:spcPts val="800"/>
                        </a:spcAft>
                      </a:pPr>
                      <a:r>
                        <a:rPr lang="en-AU" sz="1400">
                          <a:effectLst/>
                        </a:rPr>
                        <a:t>3</a:t>
                      </a:r>
                      <a:endParaRPr lang="en-US" sz="1400">
                        <a:effectLst/>
                        <a:latin typeface="Times New Roman"/>
                        <a:ea typeface="Times New Roman"/>
                      </a:endParaRPr>
                    </a:p>
                  </a:txBody>
                  <a:tcPr marL="68580" marR="68580" marT="0" marB="0"/>
                </a:tc>
                <a:tc>
                  <a:txBody>
                    <a:bodyPr/>
                    <a:lstStyle/>
                    <a:p>
                      <a:pPr algn="ctr">
                        <a:lnSpc>
                          <a:spcPct val="200000"/>
                        </a:lnSpc>
                        <a:spcAft>
                          <a:spcPts val="800"/>
                        </a:spcAft>
                      </a:pPr>
                      <a:r>
                        <a:rPr lang="en-AU" sz="1400" dirty="0">
                          <a:effectLst/>
                        </a:rPr>
                        <a:t>&gt; 99</a:t>
                      </a:r>
                      <a:endParaRPr lang="en-US" sz="1400" dirty="0">
                        <a:effectLst/>
                        <a:latin typeface="Times New Roman"/>
                        <a:ea typeface="Times New Roman"/>
                      </a:endParaRPr>
                    </a:p>
                  </a:txBody>
                  <a:tcPr marL="68580" marR="68580" marT="0" marB="0"/>
                </a:tc>
                <a:tc>
                  <a:txBody>
                    <a:bodyPr/>
                    <a:lstStyle/>
                    <a:p>
                      <a:pPr algn="ctr">
                        <a:lnSpc>
                          <a:spcPct val="200000"/>
                        </a:lnSpc>
                        <a:spcAft>
                          <a:spcPts val="800"/>
                        </a:spcAft>
                      </a:pPr>
                      <a:r>
                        <a:rPr lang="en-AU" sz="1400">
                          <a:effectLst/>
                        </a:rPr>
                        <a:t>96</a:t>
                      </a:r>
                      <a:endParaRPr lang="en-US" sz="1400">
                        <a:effectLst/>
                        <a:latin typeface="Times New Roman"/>
                        <a:ea typeface="Times New Roman"/>
                      </a:endParaRPr>
                    </a:p>
                  </a:txBody>
                  <a:tcPr marL="68580" marR="68580" marT="0" marB="0"/>
                </a:tc>
              </a:tr>
              <a:tr h="341861">
                <a:tc>
                  <a:txBody>
                    <a:bodyPr/>
                    <a:lstStyle/>
                    <a:p>
                      <a:pPr algn="ctr">
                        <a:lnSpc>
                          <a:spcPct val="200000"/>
                        </a:lnSpc>
                        <a:spcAft>
                          <a:spcPts val="800"/>
                        </a:spcAft>
                      </a:pPr>
                      <a:r>
                        <a:rPr lang="en-AU" sz="1400">
                          <a:effectLst/>
                        </a:rPr>
                        <a:t>4</a:t>
                      </a:r>
                      <a:endParaRPr lang="en-US" sz="1400">
                        <a:effectLst/>
                        <a:latin typeface="Times New Roman"/>
                        <a:ea typeface="Times New Roman"/>
                      </a:endParaRPr>
                    </a:p>
                  </a:txBody>
                  <a:tcPr marL="68580" marR="68580" marT="0" marB="0"/>
                </a:tc>
                <a:tc>
                  <a:txBody>
                    <a:bodyPr/>
                    <a:lstStyle/>
                    <a:p>
                      <a:pPr algn="ctr">
                        <a:lnSpc>
                          <a:spcPct val="200000"/>
                        </a:lnSpc>
                        <a:spcAft>
                          <a:spcPts val="800"/>
                        </a:spcAft>
                      </a:pPr>
                      <a:r>
                        <a:rPr lang="en-AU" sz="1400" dirty="0">
                          <a:effectLst/>
                        </a:rPr>
                        <a:t>&gt; 99</a:t>
                      </a:r>
                      <a:endParaRPr lang="en-US" sz="1400" dirty="0">
                        <a:effectLst/>
                        <a:latin typeface="Times New Roman"/>
                        <a:ea typeface="Times New Roman"/>
                      </a:endParaRPr>
                    </a:p>
                  </a:txBody>
                  <a:tcPr marL="68580" marR="68580" marT="0" marB="0"/>
                </a:tc>
                <a:tc>
                  <a:txBody>
                    <a:bodyPr/>
                    <a:lstStyle/>
                    <a:p>
                      <a:pPr algn="ctr">
                        <a:lnSpc>
                          <a:spcPct val="200000"/>
                        </a:lnSpc>
                        <a:spcAft>
                          <a:spcPts val="800"/>
                        </a:spcAft>
                      </a:pPr>
                      <a:r>
                        <a:rPr lang="en-AU" sz="1400" dirty="0">
                          <a:effectLst/>
                        </a:rPr>
                        <a:t>83</a:t>
                      </a:r>
                      <a:endParaRPr lang="en-US" sz="1400" dirty="0">
                        <a:effectLst/>
                        <a:latin typeface="Times New Roman"/>
                        <a:ea typeface="Times New Roman"/>
                      </a:endParaRPr>
                    </a:p>
                  </a:txBody>
                  <a:tcPr marL="68580" marR="68580" marT="0" marB="0"/>
                </a:tc>
              </a:tr>
            </a:tbl>
          </a:graphicData>
        </a:graphic>
      </p:graphicFrame>
      <p:sp>
        <p:nvSpPr>
          <p:cNvPr id="4" name="TextBox 3"/>
          <p:cNvSpPr txBox="1"/>
          <p:nvPr/>
        </p:nvSpPr>
        <p:spPr>
          <a:xfrm>
            <a:off x="3223039" y="2193498"/>
            <a:ext cx="1114408"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0.025 </a:t>
            </a:r>
            <a:r>
              <a:rPr lang="en-US" sz="1200" dirty="0" err="1" smtClean="0">
                <a:latin typeface="Arial" panose="020B0604020202020204" pitchFamily="34" charset="0"/>
                <a:cs typeface="Arial" panose="020B0604020202020204" pitchFamily="34" charset="0"/>
              </a:rPr>
              <a:t>mmol</a:t>
            </a:r>
            <a:r>
              <a:rPr lang="es-ES" sz="1200" dirty="0" smtClean="0">
                <a:latin typeface="Arial" panose="020B0604020202020204" pitchFamily="34" charset="0"/>
                <a:cs typeface="Arial" panose="020B0604020202020204" pitchFamily="34" charset="0"/>
              </a:rPr>
              <a:t>/L</a:t>
            </a:r>
            <a:endParaRPr lang="en-US" sz="1200" dirty="0">
              <a:latin typeface="Arial" panose="020B0604020202020204" pitchFamily="34" charset="0"/>
              <a:cs typeface="Arial" panose="020B0604020202020204" pitchFamily="34" charset="0"/>
            </a:endParaRPr>
          </a:p>
        </p:txBody>
      </p:sp>
      <p:sp>
        <p:nvSpPr>
          <p:cNvPr id="7" name="Footer Placeholder 6"/>
          <p:cNvSpPr>
            <a:spLocks noGrp="1"/>
          </p:cNvSpPr>
          <p:nvPr>
            <p:ph type="ftr" sz="quarter" idx="11"/>
          </p:nvPr>
        </p:nvSpPr>
        <p:spPr/>
        <p:txBody>
          <a:bodyPr/>
          <a:lstStyle/>
          <a:p>
            <a:r>
              <a:rPr lang="en-US" smtClean="0"/>
              <a:t>Luca - MRS 2017</a:t>
            </a:r>
            <a:endParaRPr lang="en-US"/>
          </a:p>
        </p:txBody>
      </p:sp>
      <p:sp>
        <p:nvSpPr>
          <p:cNvPr id="11" name="Slide Number Placeholder 10"/>
          <p:cNvSpPr>
            <a:spLocks noGrp="1"/>
          </p:cNvSpPr>
          <p:nvPr>
            <p:ph type="sldNum" sz="quarter" idx="12"/>
          </p:nvPr>
        </p:nvSpPr>
        <p:spPr/>
        <p:txBody>
          <a:bodyPr/>
          <a:lstStyle/>
          <a:p>
            <a:fld id="{C3305951-25B3-468C-8F5A-DB64291C3F1E}" type="slidenum">
              <a:rPr lang="en-US" smtClean="0"/>
              <a:pPr/>
              <a:t>47</a:t>
            </a:fld>
            <a:endParaRPr lang="en-US"/>
          </a:p>
        </p:txBody>
      </p:sp>
      <p:sp>
        <p:nvSpPr>
          <p:cNvPr id="12" name="TextBox 11"/>
          <p:cNvSpPr txBox="1"/>
          <p:nvPr/>
        </p:nvSpPr>
        <p:spPr>
          <a:xfrm>
            <a:off x="755037" y="292006"/>
            <a:ext cx="6317370" cy="584775"/>
          </a:xfrm>
          <a:prstGeom prst="rect">
            <a:avLst/>
          </a:prstGeom>
          <a:noFill/>
        </p:spPr>
        <p:txBody>
          <a:bodyPr wrap="none" rtlCol="0">
            <a:spAutoFit/>
          </a:bodyPr>
          <a:lstStyle/>
          <a:p>
            <a:r>
              <a:rPr lang="es-ES" sz="3200" dirty="0" err="1" smtClean="0">
                <a:solidFill>
                  <a:schemeClr val="accent4">
                    <a:lumMod val="50000"/>
                  </a:schemeClr>
                </a:solidFill>
              </a:rPr>
              <a:t>ZrC-Carbon</a:t>
            </a:r>
            <a:r>
              <a:rPr lang="es-ES" sz="3200" dirty="0" smtClean="0">
                <a:solidFill>
                  <a:schemeClr val="accent4">
                    <a:lumMod val="50000"/>
                  </a:schemeClr>
                </a:solidFill>
              </a:rPr>
              <a:t> </a:t>
            </a:r>
            <a:r>
              <a:rPr lang="es-ES" sz="3200" dirty="0" err="1" smtClean="0">
                <a:solidFill>
                  <a:schemeClr val="accent4">
                    <a:lumMod val="50000"/>
                  </a:schemeClr>
                </a:solidFill>
              </a:rPr>
              <a:t>Composite</a:t>
            </a:r>
            <a:r>
              <a:rPr lang="es-ES" sz="3200" dirty="0" smtClean="0">
                <a:solidFill>
                  <a:schemeClr val="accent4">
                    <a:lumMod val="50000"/>
                  </a:schemeClr>
                </a:solidFill>
              </a:rPr>
              <a:t> </a:t>
            </a:r>
            <a:r>
              <a:rPr lang="es-ES" sz="3200" dirty="0" err="1" smtClean="0">
                <a:solidFill>
                  <a:schemeClr val="accent4">
                    <a:lumMod val="50000"/>
                  </a:schemeClr>
                </a:solidFill>
              </a:rPr>
              <a:t>Microspheres</a:t>
            </a:r>
            <a:endParaRPr lang="en-US" sz="3200" dirty="0">
              <a:solidFill>
                <a:schemeClr val="accent4">
                  <a:lumMod val="50000"/>
                </a:schemeClr>
              </a:solidFill>
            </a:endParaRPr>
          </a:p>
        </p:txBody>
      </p:sp>
      <p:sp>
        <p:nvSpPr>
          <p:cNvPr id="23" name="TextBox 22"/>
          <p:cNvSpPr txBox="1"/>
          <p:nvPr/>
        </p:nvSpPr>
        <p:spPr>
          <a:xfrm>
            <a:off x="5508104" y="4918925"/>
            <a:ext cx="2982676" cy="307777"/>
          </a:xfrm>
          <a:prstGeom prst="rect">
            <a:avLst/>
          </a:prstGeom>
          <a:noFill/>
        </p:spPr>
        <p:txBody>
          <a:bodyPr wrap="none" rtlCol="0">
            <a:spAutoFit/>
          </a:bodyPr>
          <a:lstStyle/>
          <a:p>
            <a:r>
              <a:rPr lang="es-ES" sz="1400" dirty="0" smtClean="0">
                <a:solidFill>
                  <a:srgbClr val="D60093"/>
                </a:solidFill>
              </a:rPr>
              <a:t>Scales </a:t>
            </a:r>
            <a:r>
              <a:rPr lang="es-ES" sz="1400" i="1" dirty="0" smtClean="0">
                <a:solidFill>
                  <a:srgbClr val="D60093"/>
                </a:solidFill>
              </a:rPr>
              <a:t>et</a:t>
            </a:r>
            <a:r>
              <a:rPr lang="es-ES" sz="1400" dirty="0" smtClean="0">
                <a:solidFill>
                  <a:srgbClr val="D60093"/>
                </a:solidFill>
              </a:rPr>
              <a:t> al. </a:t>
            </a:r>
            <a:r>
              <a:rPr lang="es-ES" sz="1400" i="1" dirty="0" smtClean="0">
                <a:solidFill>
                  <a:srgbClr val="D60093"/>
                </a:solidFill>
              </a:rPr>
              <a:t>MMM</a:t>
            </a:r>
            <a:r>
              <a:rPr lang="es-ES" sz="1400" dirty="0" smtClean="0">
                <a:solidFill>
                  <a:srgbClr val="D60093"/>
                </a:solidFill>
              </a:rPr>
              <a:t> </a:t>
            </a:r>
            <a:r>
              <a:rPr lang="es-ES" sz="1400" b="1" dirty="0" smtClean="0">
                <a:solidFill>
                  <a:srgbClr val="D60093"/>
                </a:solidFill>
              </a:rPr>
              <a:t>2015,</a:t>
            </a:r>
            <a:r>
              <a:rPr lang="es-ES" sz="1400" dirty="0" smtClean="0">
                <a:solidFill>
                  <a:srgbClr val="D60093"/>
                </a:solidFill>
              </a:rPr>
              <a:t> </a:t>
            </a:r>
            <a:r>
              <a:rPr lang="es-ES" sz="1400" i="1" dirty="0" smtClean="0">
                <a:solidFill>
                  <a:srgbClr val="D60093"/>
                </a:solidFill>
              </a:rPr>
              <a:t>212,</a:t>
            </a:r>
            <a:r>
              <a:rPr lang="es-ES" sz="1400" dirty="0" smtClean="0">
                <a:solidFill>
                  <a:srgbClr val="D60093"/>
                </a:solidFill>
              </a:rPr>
              <a:t> 100-109</a:t>
            </a:r>
            <a:endParaRPr lang="en-US" sz="1400" dirty="0">
              <a:solidFill>
                <a:srgbClr val="D60093"/>
              </a:solidFill>
            </a:endParaRPr>
          </a:p>
        </p:txBody>
      </p:sp>
    </p:spTree>
    <p:extLst>
      <p:ext uri="{BB962C8B-B14F-4D97-AF65-F5344CB8AC3E}">
        <p14:creationId xmlns:p14="http://schemas.microsoft.com/office/powerpoint/2010/main" val="22459124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grpSp>
        <p:nvGrpSpPr>
          <p:cNvPr id="10" name="Group 9"/>
          <p:cNvGrpSpPr>
            <a:grpSpLocks noChangeAspect="1"/>
          </p:cNvGrpSpPr>
          <p:nvPr/>
        </p:nvGrpSpPr>
        <p:grpSpPr>
          <a:xfrm>
            <a:off x="1403648" y="1934152"/>
            <a:ext cx="5186442" cy="3223040"/>
            <a:chOff x="1454150" y="1493838"/>
            <a:chExt cx="6235700" cy="3875087"/>
          </a:xfrm>
        </p:grpSpPr>
        <p:pic>
          <p:nvPicPr>
            <p:cNvPr id="2048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150" y="1493838"/>
              <a:ext cx="6235700" cy="387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60533" y="1676400"/>
              <a:ext cx="582211" cy="369332"/>
            </a:xfrm>
            <a:prstGeom prst="rect">
              <a:avLst/>
            </a:prstGeom>
            <a:noFill/>
          </p:spPr>
          <p:txBody>
            <a:bodyPr wrap="none" rtlCol="0">
              <a:spAutoFit/>
            </a:bodyPr>
            <a:lstStyle/>
            <a:p>
              <a:r>
                <a:rPr lang="es-ES" b="1" dirty="0" err="1" smtClean="0">
                  <a:solidFill>
                    <a:srgbClr val="00B050"/>
                  </a:solidFill>
                  <a:latin typeface="Arial" panose="020B0604020202020204" pitchFamily="34" charset="0"/>
                  <a:cs typeface="Arial" panose="020B0604020202020204" pitchFamily="34" charset="0"/>
                </a:rPr>
                <a:t>ZrC</a:t>
              </a:r>
              <a:endParaRPr lang="en-US" b="1" dirty="0">
                <a:solidFill>
                  <a:srgbClr val="00B050"/>
                </a:solidFill>
                <a:latin typeface="Arial" panose="020B0604020202020204" pitchFamily="34" charset="0"/>
                <a:cs typeface="Arial" panose="020B0604020202020204" pitchFamily="34" charset="0"/>
              </a:endParaRPr>
            </a:p>
          </p:txBody>
        </p:sp>
        <p:sp>
          <p:nvSpPr>
            <p:cNvPr id="6" name="TextBox 5"/>
            <p:cNvSpPr txBox="1"/>
            <p:nvPr/>
          </p:nvSpPr>
          <p:spPr>
            <a:xfrm>
              <a:off x="3670300" y="2547145"/>
              <a:ext cx="364202" cy="369332"/>
            </a:xfrm>
            <a:prstGeom prst="rect">
              <a:avLst/>
            </a:prstGeom>
            <a:noFill/>
          </p:spPr>
          <p:txBody>
            <a:bodyPr wrap="none" rtlCol="0">
              <a:spAutoFit/>
            </a:bodyPr>
            <a:lstStyle/>
            <a:p>
              <a:r>
                <a:rPr lang="es-ES" b="1" dirty="0" smtClean="0">
                  <a:solidFill>
                    <a:srgbClr val="00B050"/>
                  </a:solidFill>
                  <a:latin typeface="Arial" panose="020B0604020202020204" pitchFamily="34" charset="0"/>
                  <a:cs typeface="Arial" panose="020B0604020202020204" pitchFamily="34" charset="0"/>
                </a:rPr>
                <a:t>G</a:t>
              </a:r>
              <a:endParaRPr lang="en-US" b="1" dirty="0">
                <a:solidFill>
                  <a:srgbClr val="00B050"/>
                </a:solidFill>
                <a:latin typeface="Arial" panose="020B0604020202020204" pitchFamily="34" charset="0"/>
                <a:cs typeface="Arial" panose="020B0604020202020204" pitchFamily="34" charset="0"/>
              </a:endParaRPr>
            </a:p>
          </p:txBody>
        </p:sp>
      </p:grpSp>
      <p:sp>
        <p:nvSpPr>
          <p:cNvPr id="7" name="Rectangle 6"/>
          <p:cNvSpPr>
            <a:spLocks noChangeAspect="1"/>
          </p:cNvSpPr>
          <p:nvPr/>
        </p:nvSpPr>
        <p:spPr>
          <a:xfrm>
            <a:off x="2627784" y="2078168"/>
            <a:ext cx="912852" cy="2575047"/>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spect="1"/>
          </p:cNvSpPr>
          <p:nvPr/>
        </p:nvSpPr>
        <p:spPr>
          <a:xfrm>
            <a:off x="3903151" y="2078168"/>
            <a:ext cx="1676961" cy="2575047"/>
          </a:xfrm>
          <a:prstGeom prst="rect">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09461" y="2208515"/>
            <a:ext cx="806631" cy="646331"/>
          </a:xfrm>
          <a:prstGeom prst="rect">
            <a:avLst/>
          </a:prstGeom>
        </p:spPr>
        <p:txBody>
          <a:bodyPr wrap="none">
            <a:spAutoFit/>
          </a:bodyPr>
          <a:lstStyle/>
          <a:p>
            <a:r>
              <a:rPr lang="en-AU" b="1" dirty="0" err="1" smtClean="0">
                <a:solidFill>
                  <a:srgbClr val="FF0000"/>
                </a:solidFill>
              </a:rPr>
              <a:t>ZrOCN</a:t>
            </a:r>
            <a:endParaRPr lang="en-AU" b="1" dirty="0" smtClean="0">
              <a:solidFill>
                <a:srgbClr val="FF0000"/>
              </a:solidFill>
            </a:endParaRPr>
          </a:p>
          <a:p>
            <a:r>
              <a:rPr lang="en-AU" b="1" dirty="0" smtClean="0">
                <a:solidFill>
                  <a:srgbClr val="FF0000"/>
                </a:solidFill>
              </a:rPr>
              <a:t>96%</a:t>
            </a:r>
            <a:endParaRPr lang="en-US" b="1" dirty="0">
              <a:solidFill>
                <a:srgbClr val="FF0000"/>
              </a:solidFill>
            </a:endParaRPr>
          </a:p>
        </p:txBody>
      </p:sp>
      <p:cxnSp>
        <p:nvCxnSpPr>
          <p:cNvPr id="5" name="Straight Connector 4"/>
          <p:cNvCxnSpPr/>
          <p:nvPr/>
        </p:nvCxnSpPr>
        <p:spPr>
          <a:xfrm>
            <a:off x="6732240" y="2222184"/>
            <a:ext cx="7200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732240" y="2568576"/>
            <a:ext cx="72008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404304" y="2022204"/>
            <a:ext cx="806631" cy="369332"/>
          </a:xfrm>
          <a:prstGeom prst="rect">
            <a:avLst/>
          </a:prstGeom>
        </p:spPr>
        <p:txBody>
          <a:bodyPr wrap="none">
            <a:spAutoFit/>
          </a:bodyPr>
          <a:lstStyle/>
          <a:p>
            <a:r>
              <a:rPr lang="en-AU" dirty="0" err="1" smtClean="0"/>
              <a:t>ZrOCN</a:t>
            </a:r>
            <a:endParaRPr lang="en-US" dirty="0"/>
          </a:p>
        </p:txBody>
      </p:sp>
      <p:sp>
        <p:nvSpPr>
          <p:cNvPr id="33" name="Rectangle 32"/>
          <p:cNvSpPr/>
          <p:nvPr/>
        </p:nvSpPr>
        <p:spPr>
          <a:xfrm>
            <a:off x="7397728" y="2366200"/>
            <a:ext cx="1592872" cy="369332"/>
          </a:xfrm>
          <a:prstGeom prst="rect">
            <a:avLst/>
          </a:prstGeom>
        </p:spPr>
        <p:txBody>
          <a:bodyPr wrap="none">
            <a:spAutoFit/>
          </a:bodyPr>
          <a:lstStyle/>
          <a:p>
            <a:r>
              <a:rPr lang="en-AU" dirty="0" smtClean="0"/>
              <a:t>Nano- graphite</a:t>
            </a:r>
            <a:endParaRPr lang="en-US" dirty="0"/>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9" name="Slide Number Placeholder 8"/>
          <p:cNvSpPr>
            <a:spLocks noGrp="1"/>
          </p:cNvSpPr>
          <p:nvPr>
            <p:ph type="sldNum" sz="quarter" idx="12"/>
          </p:nvPr>
        </p:nvSpPr>
        <p:spPr/>
        <p:txBody>
          <a:bodyPr/>
          <a:lstStyle/>
          <a:p>
            <a:fld id="{C3305951-25B3-468C-8F5A-DB64291C3F1E}" type="slidenum">
              <a:rPr lang="en-US" smtClean="0"/>
              <a:pPr/>
              <a:t>48</a:t>
            </a:fld>
            <a:endParaRPr lang="en-US"/>
          </a:p>
        </p:txBody>
      </p:sp>
      <p:sp>
        <p:nvSpPr>
          <p:cNvPr id="34" name="TextBox 33"/>
          <p:cNvSpPr txBox="1"/>
          <p:nvPr/>
        </p:nvSpPr>
        <p:spPr>
          <a:xfrm>
            <a:off x="755037" y="292006"/>
            <a:ext cx="6854377" cy="584775"/>
          </a:xfrm>
          <a:prstGeom prst="rect">
            <a:avLst/>
          </a:prstGeom>
          <a:noFill/>
        </p:spPr>
        <p:txBody>
          <a:bodyPr wrap="none" rtlCol="0">
            <a:spAutoFit/>
          </a:bodyPr>
          <a:lstStyle/>
          <a:p>
            <a:r>
              <a:rPr lang="es-ES" sz="3200" dirty="0" err="1" smtClean="0">
                <a:solidFill>
                  <a:schemeClr val="accent4">
                    <a:lumMod val="50000"/>
                  </a:schemeClr>
                </a:solidFill>
              </a:rPr>
              <a:t>ZrOCN-Carbon</a:t>
            </a:r>
            <a:r>
              <a:rPr lang="es-ES" sz="3200" dirty="0" smtClean="0">
                <a:solidFill>
                  <a:schemeClr val="accent4">
                    <a:lumMod val="50000"/>
                  </a:schemeClr>
                </a:solidFill>
              </a:rPr>
              <a:t> </a:t>
            </a:r>
            <a:r>
              <a:rPr lang="es-ES" sz="3200" dirty="0" err="1" smtClean="0">
                <a:solidFill>
                  <a:schemeClr val="accent4">
                    <a:lumMod val="50000"/>
                  </a:schemeClr>
                </a:solidFill>
              </a:rPr>
              <a:t>Composite</a:t>
            </a:r>
            <a:r>
              <a:rPr lang="es-ES" sz="3200" dirty="0" smtClean="0">
                <a:solidFill>
                  <a:schemeClr val="accent4">
                    <a:lumMod val="50000"/>
                  </a:schemeClr>
                </a:solidFill>
              </a:rPr>
              <a:t> </a:t>
            </a:r>
            <a:r>
              <a:rPr lang="es-ES" sz="3200" dirty="0" err="1" smtClean="0">
                <a:solidFill>
                  <a:schemeClr val="accent4">
                    <a:lumMod val="50000"/>
                  </a:schemeClr>
                </a:solidFill>
              </a:rPr>
              <a:t>Microspheres</a:t>
            </a:r>
            <a:endParaRPr lang="en-US" sz="3200" dirty="0">
              <a:solidFill>
                <a:schemeClr val="accent4">
                  <a:lumMod val="50000"/>
                </a:schemeClr>
              </a:solidFill>
            </a:endParaRPr>
          </a:p>
        </p:txBody>
      </p:sp>
    </p:spTree>
    <p:extLst>
      <p:ext uri="{BB962C8B-B14F-4D97-AF65-F5344CB8AC3E}">
        <p14:creationId xmlns:p14="http://schemas.microsoft.com/office/powerpoint/2010/main" val="30802912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95086" y="1772271"/>
            <a:ext cx="1408069" cy="1296689"/>
          </a:xfrm>
          <a:prstGeom prst="rect">
            <a:avLst/>
          </a:prstGeom>
        </p:spPr>
      </p:pic>
      <p:sp>
        <p:nvSpPr>
          <p:cNvPr id="2" name="TextBox 1"/>
          <p:cNvSpPr txBox="1"/>
          <p:nvPr/>
        </p:nvSpPr>
        <p:spPr>
          <a:xfrm>
            <a:off x="739512" y="1764105"/>
            <a:ext cx="579005" cy="461665"/>
          </a:xfrm>
          <a:prstGeom prst="rect">
            <a:avLst/>
          </a:prstGeom>
          <a:noFill/>
        </p:spPr>
        <p:txBody>
          <a:bodyPr wrap="none" rtlCol="0">
            <a:spAutoFit/>
          </a:bodyPr>
          <a:lstStyle/>
          <a:p>
            <a:r>
              <a:rPr lang="es-ES" sz="2400" dirty="0" smtClean="0">
                <a:solidFill>
                  <a:srgbClr val="FF0000"/>
                </a:solidFill>
                <a:latin typeface="Arial" panose="020B0604020202020204" pitchFamily="34" charset="0"/>
                <a:cs typeface="Arial" panose="020B0604020202020204" pitchFamily="34" charset="0"/>
              </a:rPr>
              <a:t>Ce</a:t>
            </a:r>
            <a:endParaRPr lang="en-US" sz="2400" dirty="0">
              <a:solidFill>
                <a:srgbClr val="FF0000"/>
              </a:solidFill>
              <a:latin typeface="Arial" panose="020B0604020202020204" pitchFamily="34" charset="0"/>
              <a:cs typeface="Arial" panose="020B0604020202020204" pitchFamily="34" charset="0"/>
            </a:endParaRPr>
          </a:p>
        </p:txBody>
      </p:sp>
      <p:sp>
        <p:nvSpPr>
          <p:cNvPr id="5" name="Curved Left Arrow 4"/>
          <p:cNvSpPr/>
          <p:nvPr/>
        </p:nvSpPr>
        <p:spPr>
          <a:xfrm rot="17350701">
            <a:off x="1724211" y="646919"/>
            <a:ext cx="467508" cy="1254199"/>
          </a:xfrm>
          <a:prstGeom prst="curvedLeftArrow">
            <a:avLst>
              <a:gd name="adj1" fmla="val 21794"/>
              <a:gd name="adj2" fmla="val 50000"/>
              <a:gd name="adj3" fmla="val 140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457200" y="1268760"/>
            <a:ext cx="840295" cy="461665"/>
          </a:xfrm>
          <a:prstGeom prst="rect">
            <a:avLst/>
          </a:prstGeom>
          <a:noFill/>
        </p:spPr>
        <p:txBody>
          <a:bodyPr wrap="none" rtlCol="0">
            <a:spAutoFit/>
          </a:bodyPr>
          <a:lstStyle/>
          <a:p>
            <a:r>
              <a:rPr lang="es-ES" sz="2400" baseline="30000" dirty="0" smtClean="0">
                <a:solidFill>
                  <a:srgbClr val="FF0000"/>
                </a:solidFill>
                <a:latin typeface="Arial" panose="020B0604020202020204" pitchFamily="34" charset="0"/>
                <a:cs typeface="Arial" panose="020B0604020202020204" pitchFamily="34" charset="0"/>
              </a:rPr>
              <a:t>98</a:t>
            </a:r>
            <a:r>
              <a:rPr lang="es-ES" sz="2400" dirty="0" smtClean="0">
                <a:solidFill>
                  <a:srgbClr val="FF0000"/>
                </a:solidFill>
                <a:latin typeface="Arial" panose="020B0604020202020204" pitchFamily="34" charset="0"/>
                <a:cs typeface="Arial" panose="020B0604020202020204" pitchFamily="34" charset="0"/>
              </a:rPr>
              <a:t>Mo</a:t>
            </a:r>
            <a:endParaRPr lang="en-US" sz="2400"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395536" y="2204864"/>
            <a:ext cx="748923" cy="461665"/>
          </a:xfrm>
          <a:prstGeom prst="rect">
            <a:avLst/>
          </a:prstGeom>
          <a:noFill/>
        </p:spPr>
        <p:txBody>
          <a:bodyPr wrap="none" rtlCol="0">
            <a:spAutoFit/>
          </a:bodyPr>
          <a:lstStyle/>
          <a:p>
            <a:r>
              <a:rPr lang="es-ES" sz="2400" baseline="30000" dirty="0" smtClean="0">
                <a:solidFill>
                  <a:srgbClr val="FF0000"/>
                </a:solidFill>
                <a:latin typeface="Arial" panose="020B0604020202020204" pitchFamily="34" charset="0"/>
                <a:cs typeface="Arial" panose="020B0604020202020204" pitchFamily="34" charset="0"/>
              </a:rPr>
              <a:t>238</a:t>
            </a:r>
            <a:r>
              <a:rPr lang="es-ES" sz="2400" dirty="0" smtClean="0">
                <a:solidFill>
                  <a:srgbClr val="FF0000"/>
                </a:solidFill>
                <a:latin typeface="Arial" panose="020B0604020202020204" pitchFamily="34" charset="0"/>
                <a:cs typeface="Arial" panose="020B0604020202020204" pitchFamily="34" charset="0"/>
              </a:rPr>
              <a:t>U</a:t>
            </a:r>
            <a:endParaRPr lang="en-US" sz="2400"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665632" y="152400"/>
            <a:ext cx="4649030" cy="584775"/>
          </a:xfrm>
          <a:prstGeom prst="rect">
            <a:avLst/>
          </a:prstGeom>
          <a:noFill/>
        </p:spPr>
        <p:txBody>
          <a:bodyPr wrap="none" rtlCol="0">
            <a:spAutoFit/>
          </a:bodyPr>
          <a:lstStyle/>
          <a:p>
            <a:r>
              <a:rPr lang="es-ES" sz="3200" dirty="0" err="1" smtClean="0">
                <a:solidFill>
                  <a:schemeClr val="accent4">
                    <a:lumMod val="50000"/>
                  </a:schemeClr>
                </a:solidFill>
                <a:latin typeface="Arial" panose="020B0604020202020204" pitchFamily="34" charset="0"/>
                <a:cs typeface="Arial" panose="020B0604020202020204" pitchFamily="34" charset="0"/>
              </a:rPr>
              <a:t>Experiments</a:t>
            </a:r>
            <a:r>
              <a:rPr lang="es-ES" sz="3200" dirty="0" smtClean="0">
                <a:solidFill>
                  <a:schemeClr val="accent4">
                    <a:lumMod val="50000"/>
                  </a:schemeClr>
                </a:solidFill>
                <a:latin typeface="Arial" panose="020B0604020202020204" pitchFamily="34" charset="0"/>
                <a:cs typeface="Arial" panose="020B0604020202020204" pitchFamily="34" charset="0"/>
              </a:rPr>
              <a:t> in </a:t>
            </a:r>
            <a:r>
              <a:rPr lang="es-ES" sz="3200" dirty="0" err="1" smtClean="0">
                <a:solidFill>
                  <a:schemeClr val="accent4">
                    <a:lumMod val="50000"/>
                  </a:schemeClr>
                </a:solidFill>
                <a:latin typeface="Arial" panose="020B0604020202020204" pitchFamily="34" charset="0"/>
                <a:cs typeface="Arial" panose="020B0604020202020204" pitchFamily="34" charset="0"/>
              </a:rPr>
              <a:t>Progress</a:t>
            </a:r>
            <a:endParaRPr lang="en-US" sz="3200" dirty="0">
              <a:solidFill>
                <a:schemeClr val="accent4">
                  <a:lumMod val="50000"/>
                </a:schemeClr>
              </a:solidFill>
              <a:latin typeface="Arial" panose="020B0604020202020204" pitchFamily="34" charset="0"/>
              <a:cs typeface="Arial" panose="020B0604020202020204" pitchFamily="34" charset="0"/>
            </a:endParaRPr>
          </a:p>
        </p:txBody>
      </p:sp>
      <p:pic>
        <p:nvPicPr>
          <p:cNvPr id="9" name="Picture 2" descr="http://www.nationaldefensemagazine.org/archive/2013/June/PublishingImages/nuclear-reactor-we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3531" y="1507742"/>
            <a:ext cx="1600562" cy="1633226"/>
          </a:xfrm>
          <a:prstGeom prst="rect">
            <a:avLst/>
          </a:prstGeom>
          <a:noFill/>
          <a:extLst>
            <a:ext uri="{909E8E84-426E-40DD-AFC4-6F175D3DCCD1}">
              <a14:hiddenFill xmlns:a14="http://schemas.microsoft.com/office/drawing/2010/main">
                <a:solidFill>
                  <a:srgbClr val="FFFFFF"/>
                </a:solidFill>
              </a14:hiddenFill>
            </a:ext>
          </a:extLst>
        </p:spPr>
      </p:pic>
      <p:sp>
        <p:nvSpPr>
          <p:cNvPr id="12" name="Curved Left Arrow 11"/>
          <p:cNvSpPr/>
          <p:nvPr/>
        </p:nvSpPr>
        <p:spPr>
          <a:xfrm rot="16776155">
            <a:off x="4096423" y="154366"/>
            <a:ext cx="885062" cy="2394034"/>
          </a:xfrm>
          <a:prstGeom prst="curvedLeftArrow">
            <a:avLst>
              <a:gd name="adj1" fmla="val 16929"/>
              <a:gd name="adj2" fmla="val 41872"/>
              <a:gd name="adj3" fmla="val 17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36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3284984"/>
            <a:ext cx="5150726" cy="316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647631" y="4037463"/>
            <a:ext cx="771365" cy="307777"/>
          </a:xfrm>
          <a:prstGeom prst="rect">
            <a:avLst/>
          </a:prstGeom>
          <a:noFill/>
        </p:spPr>
        <p:txBody>
          <a:bodyPr wrap="none" rtlCol="0">
            <a:spAutoFit/>
          </a:bodyPr>
          <a:lstStyle/>
          <a:p>
            <a:r>
              <a:rPr lang="es-ES" sz="1400" b="1" dirty="0" smtClean="0">
                <a:solidFill>
                  <a:srgbClr val="FF9900"/>
                </a:solidFill>
                <a:latin typeface="Arial" panose="020B0604020202020204" pitchFamily="34" charset="0"/>
                <a:cs typeface="Arial" panose="020B0604020202020204" pitchFamily="34" charset="0"/>
              </a:rPr>
              <a:t>Ce-143</a:t>
            </a:r>
            <a:endParaRPr lang="en-US" sz="1400" b="1" dirty="0">
              <a:solidFill>
                <a:srgbClr val="FF9900"/>
              </a:solidFill>
              <a:latin typeface="Arial" panose="020B0604020202020204" pitchFamily="34" charset="0"/>
              <a:cs typeface="Arial" panose="020B0604020202020204" pitchFamily="34" charset="0"/>
            </a:endParaRPr>
          </a:p>
        </p:txBody>
      </p:sp>
      <p:sp>
        <p:nvSpPr>
          <p:cNvPr id="16" name="TextBox 15"/>
          <p:cNvSpPr txBox="1"/>
          <p:nvPr/>
        </p:nvSpPr>
        <p:spPr>
          <a:xfrm>
            <a:off x="3581401" y="4724400"/>
            <a:ext cx="771365" cy="307777"/>
          </a:xfrm>
          <a:prstGeom prst="rect">
            <a:avLst/>
          </a:prstGeom>
          <a:noFill/>
        </p:spPr>
        <p:txBody>
          <a:bodyPr wrap="none" rtlCol="0">
            <a:spAutoFit/>
          </a:bodyPr>
          <a:lstStyle/>
          <a:p>
            <a:r>
              <a:rPr lang="es-ES" sz="1400" b="1" dirty="0" smtClean="0">
                <a:solidFill>
                  <a:schemeClr val="tx2">
                    <a:lumMod val="60000"/>
                    <a:lumOff val="40000"/>
                  </a:schemeClr>
                </a:solidFill>
                <a:latin typeface="Arial" panose="020B0604020202020204" pitchFamily="34" charset="0"/>
                <a:cs typeface="Arial" panose="020B0604020202020204" pitchFamily="34" charset="0"/>
              </a:rPr>
              <a:t>Ce-141</a:t>
            </a:r>
            <a:endParaRPr lang="en-US" sz="14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3986319" y="5486399"/>
            <a:ext cx="732893" cy="307777"/>
          </a:xfrm>
          <a:prstGeom prst="rect">
            <a:avLst/>
          </a:prstGeom>
          <a:noFill/>
        </p:spPr>
        <p:txBody>
          <a:bodyPr wrap="none" rtlCol="0">
            <a:spAutoFit/>
          </a:bodyPr>
          <a:lstStyle/>
          <a:p>
            <a:r>
              <a:rPr lang="es-ES" sz="1400" b="1" dirty="0" smtClean="0">
                <a:solidFill>
                  <a:schemeClr val="accent3">
                    <a:lumMod val="50000"/>
                  </a:schemeClr>
                </a:solidFill>
                <a:latin typeface="Arial" panose="020B0604020202020204" pitchFamily="34" charset="0"/>
                <a:cs typeface="Arial" panose="020B0604020202020204" pitchFamily="34" charset="0"/>
              </a:rPr>
              <a:t>Pr-143</a:t>
            </a:r>
            <a:endParaRPr lang="en-US" sz="1400" b="1" dirty="0">
              <a:solidFill>
                <a:schemeClr val="accent3">
                  <a:lumMod val="50000"/>
                </a:schemeClr>
              </a:solidFill>
              <a:latin typeface="Arial" panose="020B0604020202020204" pitchFamily="34" charset="0"/>
              <a:cs typeface="Arial" panose="020B0604020202020204" pitchFamily="34" charset="0"/>
            </a:endParaRPr>
          </a:p>
        </p:txBody>
      </p:sp>
      <p:pic>
        <p:nvPicPr>
          <p:cNvPr id="15365" name="Picture 5" descr="https://upload.wikimedia.org/wikipedia/commons/thumb/9/9d/CNEA_logo.png/300px-CNEA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854252"/>
            <a:ext cx="872790" cy="91061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Luca - MRS 2017</a:t>
            </a:r>
            <a:endParaRPr lang="en-US"/>
          </a:p>
        </p:txBody>
      </p:sp>
      <p:sp>
        <p:nvSpPr>
          <p:cNvPr id="10" name="Slide Number Placeholder 9"/>
          <p:cNvSpPr>
            <a:spLocks noGrp="1"/>
          </p:cNvSpPr>
          <p:nvPr>
            <p:ph type="sldNum" sz="quarter" idx="12"/>
          </p:nvPr>
        </p:nvSpPr>
        <p:spPr/>
        <p:txBody>
          <a:bodyPr/>
          <a:lstStyle/>
          <a:p>
            <a:fld id="{C3305951-25B3-468C-8F5A-DB64291C3F1E}" type="slidenum">
              <a:rPr lang="en-US" smtClean="0"/>
              <a:pPr/>
              <a:t>49</a:t>
            </a:fld>
            <a:endParaRPr lang="en-US"/>
          </a:p>
        </p:txBody>
      </p:sp>
      <p:sp>
        <p:nvSpPr>
          <p:cNvPr id="13" name="TextBox 12"/>
          <p:cNvSpPr txBox="1"/>
          <p:nvPr/>
        </p:nvSpPr>
        <p:spPr>
          <a:xfrm>
            <a:off x="3613810" y="1296923"/>
            <a:ext cx="787395" cy="2062103"/>
          </a:xfrm>
          <a:prstGeom prst="rect">
            <a:avLst/>
          </a:prstGeom>
          <a:noFill/>
        </p:spPr>
        <p:txBody>
          <a:bodyPr wrap="none" rtlCol="0">
            <a:spAutoFit/>
          </a:bodyPr>
          <a:lstStyle/>
          <a:p>
            <a:r>
              <a:rPr lang="es-ES" sz="1600" dirty="0" err="1" smtClean="0"/>
              <a:t>Carbon</a:t>
            </a:r>
            <a:endParaRPr lang="es-ES" sz="1600" dirty="0" smtClean="0"/>
          </a:p>
          <a:p>
            <a:r>
              <a:rPr lang="es-ES" sz="1600" dirty="0" err="1" smtClean="0"/>
              <a:t>ZrC</a:t>
            </a:r>
            <a:endParaRPr lang="es-ES" sz="1600" dirty="0" smtClean="0"/>
          </a:p>
          <a:p>
            <a:r>
              <a:rPr lang="es-ES" sz="1600" dirty="0" err="1" smtClean="0"/>
              <a:t>ZrOCN</a:t>
            </a:r>
            <a:endParaRPr lang="es-ES" sz="1600" dirty="0" smtClean="0"/>
          </a:p>
          <a:p>
            <a:r>
              <a:rPr lang="es-ES" sz="1600" dirty="0" smtClean="0"/>
              <a:t>ZrO</a:t>
            </a:r>
            <a:r>
              <a:rPr lang="es-ES" sz="1600" baseline="-25000" dirty="0" smtClean="0"/>
              <a:t>2</a:t>
            </a:r>
          </a:p>
          <a:p>
            <a:r>
              <a:rPr lang="es-ES" sz="1600" dirty="0" smtClean="0"/>
              <a:t>Al</a:t>
            </a:r>
            <a:r>
              <a:rPr lang="es-ES" sz="1600" baseline="-25000" dirty="0" smtClean="0"/>
              <a:t>2</a:t>
            </a:r>
            <a:r>
              <a:rPr lang="es-ES" sz="1600" dirty="0" smtClean="0"/>
              <a:t>O</a:t>
            </a:r>
            <a:r>
              <a:rPr lang="es-ES" sz="1600" baseline="-25000" dirty="0" smtClean="0"/>
              <a:t>3</a:t>
            </a:r>
          </a:p>
          <a:p>
            <a:r>
              <a:rPr lang="es-ES" sz="1600" dirty="0" smtClean="0"/>
              <a:t>SnO</a:t>
            </a:r>
            <a:r>
              <a:rPr lang="es-ES" sz="1600" baseline="-25000" dirty="0" smtClean="0"/>
              <a:t>2</a:t>
            </a:r>
            <a:r>
              <a:rPr lang="es-ES" sz="1600" dirty="0" smtClean="0"/>
              <a:t> </a:t>
            </a:r>
          </a:p>
          <a:p>
            <a:r>
              <a:rPr lang="es-ES" sz="1600" dirty="0"/>
              <a:t>UO</a:t>
            </a:r>
            <a:r>
              <a:rPr lang="es-ES" sz="1600" baseline="-25000" dirty="0"/>
              <a:t>2</a:t>
            </a:r>
          </a:p>
          <a:p>
            <a:r>
              <a:rPr lang="es-ES" sz="1600" dirty="0" smtClean="0"/>
              <a:t>…</a:t>
            </a:r>
            <a:endParaRPr lang="es-ES" sz="1600" dirty="0"/>
          </a:p>
        </p:txBody>
      </p:sp>
    </p:spTree>
    <p:extLst>
      <p:ext uri="{BB962C8B-B14F-4D97-AF65-F5344CB8AC3E}">
        <p14:creationId xmlns:p14="http://schemas.microsoft.com/office/powerpoint/2010/main" val="2987020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5" name="Text Box 268"/>
          <p:cNvSpPr txBox="1">
            <a:spLocks noChangeArrowheads="1"/>
          </p:cNvSpPr>
          <p:nvPr/>
        </p:nvSpPr>
        <p:spPr bwMode="auto">
          <a:xfrm>
            <a:off x="683568" y="44624"/>
            <a:ext cx="7966283" cy="461665"/>
          </a:xfrm>
          <a:prstGeom prst="rect">
            <a:avLst/>
          </a:prstGeom>
          <a:noFill/>
          <a:ln w="9525">
            <a:noFill/>
            <a:miter lim="800000"/>
            <a:headEnd/>
            <a:tailEnd/>
          </a:ln>
          <a:effectLst/>
        </p:spPr>
        <p:txBody>
          <a:bodyPr wrap="none">
            <a:spAutoFit/>
          </a:bodyPr>
          <a:lstStyle/>
          <a:p>
            <a:pPr eaLnBrk="1" hangingPunct="1"/>
            <a:r>
              <a:rPr lang="es-AR" sz="2400" b="1" dirty="0" err="1">
                <a:solidFill>
                  <a:srgbClr val="FF0000"/>
                </a:solidFill>
              </a:rPr>
              <a:t>Cradle</a:t>
            </a:r>
            <a:r>
              <a:rPr lang="es-AR" sz="2400" b="1" dirty="0">
                <a:solidFill>
                  <a:srgbClr val="FF0000"/>
                </a:solidFill>
              </a:rPr>
              <a:t>-</a:t>
            </a:r>
            <a:r>
              <a:rPr lang="es-AR" sz="2400" b="1" dirty="0" err="1">
                <a:solidFill>
                  <a:srgbClr val="FF0000"/>
                </a:solidFill>
              </a:rPr>
              <a:t>to</a:t>
            </a:r>
            <a:r>
              <a:rPr lang="es-AR" sz="2400" b="1" dirty="0">
                <a:solidFill>
                  <a:srgbClr val="FF0000"/>
                </a:solidFill>
              </a:rPr>
              <a:t>-Grave Concept </a:t>
            </a:r>
            <a:r>
              <a:rPr lang="es-AR" sz="2400" b="1" dirty="0" err="1">
                <a:solidFill>
                  <a:srgbClr val="FF0000"/>
                </a:solidFill>
              </a:rPr>
              <a:t>for</a:t>
            </a:r>
            <a:r>
              <a:rPr lang="es-AR" sz="2400" b="1" dirty="0">
                <a:solidFill>
                  <a:srgbClr val="FF0000"/>
                </a:solidFill>
              </a:rPr>
              <a:t> </a:t>
            </a:r>
            <a:r>
              <a:rPr lang="es-AR" sz="2400" b="1" dirty="0" err="1" smtClean="0">
                <a:solidFill>
                  <a:srgbClr val="FF0000"/>
                </a:solidFill>
              </a:rPr>
              <a:t>Radioactive</a:t>
            </a:r>
            <a:r>
              <a:rPr lang="es-AR" sz="2400" b="1" dirty="0" smtClean="0">
                <a:solidFill>
                  <a:srgbClr val="FF0000"/>
                </a:solidFill>
              </a:rPr>
              <a:t> </a:t>
            </a:r>
            <a:r>
              <a:rPr lang="es-AR" sz="2400" b="1" dirty="0" err="1">
                <a:solidFill>
                  <a:srgbClr val="FF0000"/>
                </a:solidFill>
              </a:rPr>
              <a:t>Waste</a:t>
            </a:r>
            <a:r>
              <a:rPr lang="es-AR" sz="2400" b="1" dirty="0">
                <a:solidFill>
                  <a:srgbClr val="FF0000"/>
                </a:solidFill>
              </a:rPr>
              <a:t> Management</a:t>
            </a:r>
            <a:endParaRPr lang="en-US" sz="2400" b="1" dirty="0">
              <a:solidFill>
                <a:srgbClr val="FF0000"/>
              </a:solidFill>
            </a:endParaRPr>
          </a:p>
        </p:txBody>
      </p:sp>
      <p:sp>
        <p:nvSpPr>
          <p:cNvPr id="253" name="Text Box 256"/>
          <p:cNvSpPr txBox="1">
            <a:spLocks noChangeArrowheads="1"/>
          </p:cNvSpPr>
          <p:nvPr/>
        </p:nvSpPr>
        <p:spPr bwMode="auto">
          <a:xfrm>
            <a:off x="304801" y="509826"/>
            <a:ext cx="3578742" cy="1169551"/>
          </a:xfrm>
          <a:prstGeom prst="rect">
            <a:avLst/>
          </a:prstGeom>
          <a:noFill/>
          <a:ln w="9525">
            <a:noFill/>
            <a:miter lim="800000"/>
            <a:headEnd/>
            <a:tailEnd/>
          </a:ln>
          <a:effectLst/>
        </p:spPr>
        <p:txBody>
          <a:bodyPr wrap="square">
            <a:spAutoFit/>
          </a:bodyPr>
          <a:lstStyle/>
          <a:p>
            <a:pPr eaLnBrk="1" hangingPunct="1"/>
            <a:r>
              <a:rPr lang="es-AR" sz="1400" b="1" u="sng" dirty="0" err="1" smtClean="0">
                <a:solidFill>
                  <a:srgbClr val="0000CC"/>
                </a:solidFill>
              </a:rPr>
              <a:t>Step</a:t>
            </a:r>
            <a:r>
              <a:rPr lang="es-AR" sz="1400" b="1" u="sng" dirty="0" smtClean="0">
                <a:solidFill>
                  <a:srgbClr val="0000CC"/>
                </a:solidFill>
              </a:rPr>
              <a:t> </a:t>
            </a:r>
            <a:r>
              <a:rPr lang="es-AR" sz="1400" b="1" u="sng" dirty="0">
                <a:solidFill>
                  <a:srgbClr val="0000CC"/>
                </a:solidFill>
              </a:rPr>
              <a:t>1</a:t>
            </a:r>
          </a:p>
          <a:p>
            <a:pPr eaLnBrk="1" hangingPunct="1"/>
            <a:r>
              <a:rPr lang="es-AR" sz="1400" dirty="0" err="1" smtClean="0"/>
              <a:t>Utilization</a:t>
            </a:r>
            <a:r>
              <a:rPr lang="es-AR" sz="1400" dirty="0" smtClean="0"/>
              <a:t> and/</a:t>
            </a:r>
            <a:r>
              <a:rPr lang="es-AR" sz="1400" dirty="0" err="1" smtClean="0"/>
              <a:t>or</a:t>
            </a:r>
            <a:r>
              <a:rPr lang="es-AR" sz="1400" dirty="0" smtClean="0"/>
              <a:t> </a:t>
            </a:r>
            <a:r>
              <a:rPr lang="es-AR" sz="1400" dirty="0" err="1" smtClean="0"/>
              <a:t>development</a:t>
            </a:r>
            <a:r>
              <a:rPr lang="es-AR" sz="1400" dirty="0" smtClean="0"/>
              <a:t> of </a:t>
            </a:r>
            <a:r>
              <a:rPr lang="es-AR" sz="1400" dirty="0" err="1" smtClean="0"/>
              <a:t>predominantly</a:t>
            </a:r>
            <a:r>
              <a:rPr lang="es-AR" sz="1400" dirty="0" smtClean="0"/>
              <a:t> </a:t>
            </a:r>
            <a:r>
              <a:rPr lang="es-AR" sz="1400" dirty="0" err="1" smtClean="0"/>
              <a:t>inorganic</a:t>
            </a:r>
            <a:r>
              <a:rPr lang="es-AR" sz="1400" dirty="0"/>
              <a:t> </a:t>
            </a:r>
            <a:r>
              <a:rPr lang="es-AR" sz="1400" dirty="0" smtClean="0"/>
              <a:t>&amp; </a:t>
            </a:r>
            <a:r>
              <a:rPr lang="es-AR" sz="1400" dirty="0" err="1" smtClean="0"/>
              <a:t>hybrid</a:t>
            </a:r>
            <a:r>
              <a:rPr lang="es-AR" sz="1400" dirty="0" smtClean="0"/>
              <a:t> </a:t>
            </a:r>
            <a:r>
              <a:rPr lang="es-AR" sz="1400" dirty="0" err="1" smtClean="0"/>
              <a:t>adsorbents</a:t>
            </a:r>
            <a:r>
              <a:rPr lang="es-AR" sz="1400" dirty="0" smtClean="0"/>
              <a:t> </a:t>
            </a:r>
            <a:r>
              <a:rPr lang="es-AR" sz="1400" dirty="0" err="1" smtClean="0"/>
              <a:t>with</a:t>
            </a:r>
            <a:r>
              <a:rPr lang="es-AR" sz="1400" dirty="0" smtClean="0"/>
              <a:t> </a:t>
            </a:r>
            <a:r>
              <a:rPr lang="es-AR" sz="1400" dirty="0" err="1" smtClean="0"/>
              <a:t>tailorable</a:t>
            </a:r>
            <a:r>
              <a:rPr lang="es-AR" sz="1400" dirty="0" smtClean="0"/>
              <a:t> </a:t>
            </a:r>
            <a:r>
              <a:rPr lang="es-AR" sz="1400" dirty="0" err="1" smtClean="0"/>
              <a:t>porosity</a:t>
            </a:r>
            <a:r>
              <a:rPr lang="es-AR" sz="1400" dirty="0" smtClean="0"/>
              <a:t> and </a:t>
            </a:r>
            <a:r>
              <a:rPr lang="es-AR" sz="1400" dirty="0" err="1" smtClean="0"/>
              <a:t>composition</a:t>
            </a:r>
            <a:endParaRPr lang="es-AR" sz="1400" dirty="0" smtClean="0">
              <a:solidFill>
                <a:schemeClr val="tx1"/>
              </a:solidFill>
            </a:endParaRPr>
          </a:p>
          <a:p>
            <a:pPr eaLnBrk="1" hangingPunct="1"/>
            <a:r>
              <a:rPr lang="es-AR" sz="1400" dirty="0" smtClean="0">
                <a:solidFill>
                  <a:schemeClr val="tx1"/>
                </a:solidFill>
              </a:rPr>
              <a:t>(</a:t>
            </a:r>
            <a:r>
              <a:rPr lang="es-AR" sz="1400" b="1" i="1" dirty="0" err="1" smtClean="0">
                <a:solidFill>
                  <a:schemeClr val="tx1"/>
                </a:solidFill>
              </a:rPr>
              <a:t>e.g</a:t>
            </a:r>
            <a:r>
              <a:rPr lang="es-AR" sz="1400" b="1" i="1" dirty="0" smtClean="0">
                <a:solidFill>
                  <a:schemeClr val="tx1"/>
                </a:solidFill>
              </a:rPr>
              <a:t>.</a:t>
            </a:r>
            <a:r>
              <a:rPr lang="es-AR" sz="1400" dirty="0" smtClean="0">
                <a:solidFill>
                  <a:schemeClr val="tx1"/>
                </a:solidFill>
              </a:rPr>
              <a:t> Zr</a:t>
            </a:r>
            <a:r>
              <a:rPr lang="es-AR" sz="1400" i="1" baseline="-25000" dirty="0" smtClean="0">
                <a:solidFill>
                  <a:schemeClr val="tx1"/>
                </a:solidFill>
              </a:rPr>
              <a:t>x</a:t>
            </a:r>
            <a:r>
              <a:rPr lang="es-AR" sz="1400" dirty="0" smtClean="0">
                <a:solidFill>
                  <a:schemeClr val="tx1"/>
                </a:solidFill>
              </a:rPr>
              <a:t>Ti</a:t>
            </a:r>
            <a:r>
              <a:rPr lang="es-AR" sz="1400" baseline="-25000" dirty="0" smtClean="0">
                <a:solidFill>
                  <a:schemeClr val="tx1"/>
                </a:solidFill>
              </a:rPr>
              <a:t>1-</a:t>
            </a:r>
            <a:r>
              <a:rPr lang="es-AR" sz="1400" i="1" baseline="-25000" dirty="0" smtClean="0">
                <a:solidFill>
                  <a:schemeClr val="tx1"/>
                </a:solidFill>
              </a:rPr>
              <a:t>x</a:t>
            </a:r>
            <a:r>
              <a:rPr lang="es-AR" sz="1400" dirty="0" smtClean="0">
                <a:solidFill>
                  <a:schemeClr val="tx1"/>
                </a:solidFill>
              </a:rPr>
              <a:t>O</a:t>
            </a:r>
            <a:r>
              <a:rPr lang="es-AR" sz="1400" baseline="-25000" dirty="0" smtClean="0">
                <a:solidFill>
                  <a:schemeClr val="tx1"/>
                </a:solidFill>
              </a:rPr>
              <a:t>2</a:t>
            </a:r>
            <a:r>
              <a:rPr lang="es-AR" sz="1400" dirty="0" smtClean="0">
                <a:solidFill>
                  <a:schemeClr val="tx1"/>
                </a:solidFill>
              </a:rPr>
              <a:t>).</a:t>
            </a:r>
            <a:endParaRPr lang="en-US" sz="1400" dirty="0">
              <a:solidFill>
                <a:schemeClr val="tx1"/>
              </a:solidFill>
            </a:endParaRPr>
          </a:p>
        </p:txBody>
      </p:sp>
      <p:grpSp>
        <p:nvGrpSpPr>
          <p:cNvPr id="3" name="Group 262"/>
          <p:cNvGrpSpPr>
            <a:grpSpLocks/>
          </p:cNvGrpSpPr>
          <p:nvPr/>
        </p:nvGrpSpPr>
        <p:grpSpPr bwMode="auto">
          <a:xfrm>
            <a:off x="4017963" y="500063"/>
            <a:ext cx="946150" cy="857250"/>
            <a:chOff x="1661" y="1020"/>
            <a:chExt cx="596" cy="540"/>
          </a:xfrm>
        </p:grpSpPr>
        <p:grpSp>
          <p:nvGrpSpPr>
            <p:cNvPr id="4" name="Group 263"/>
            <p:cNvGrpSpPr>
              <a:grpSpLocks noChangeAspect="1"/>
            </p:cNvGrpSpPr>
            <p:nvPr/>
          </p:nvGrpSpPr>
          <p:grpSpPr bwMode="auto">
            <a:xfrm>
              <a:off x="1661" y="1020"/>
              <a:ext cx="596" cy="540"/>
              <a:chOff x="667" y="492"/>
              <a:chExt cx="4032" cy="3652"/>
            </a:xfrm>
          </p:grpSpPr>
          <p:sp>
            <p:nvSpPr>
              <p:cNvPr id="263" name="Rectangle 264"/>
              <p:cNvSpPr>
                <a:spLocks noChangeAspect="1" noChangeArrowheads="1"/>
              </p:cNvSpPr>
              <p:nvPr/>
            </p:nvSpPr>
            <p:spPr bwMode="auto">
              <a:xfrm>
                <a:off x="667" y="492"/>
                <a:ext cx="4032" cy="3652"/>
              </a:xfrm>
              <a:prstGeom prst="rect">
                <a:avLst/>
              </a:prstGeom>
              <a:solidFill>
                <a:srgbClr val="808080"/>
              </a:solidFill>
              <a:ln w="9525">
                <a:solidFill>
                  <a:srgbClr val="000000"/>
                </a:solidFill>
                <a:miter lim="800000"/>
                <a:headEnd/>
                <a:tailEnd/>
              </a:ln>
            </p:spPr>
            <p:txBody>
              <a:bodyPr anchor="ctr"/>
              <a:lstStyle/>
              <a:p>
                <a:endParaRPr lang="en-US"/>
              </a:p>
            </p:txBody>
          </p:sp>
          <p:sp>
            <p:nvSpPr>
              <p:cNvPr id="264" name="Oval 265"/>
              <p:cNvSpPr>
                <a:spLocks noChangeAspect="1" noChangeArrowheads="1"/>
              </p:cNvSpPr>
              <p:nvPr/>
            </p:nvSpPr>
            <p:spPr bwMode="auto">
              <a:xfrm>
                <a:off x="1253" y="888"/>
                <a:ext cx="2860" cy="2860"/>
              </a:xfrm>
              <a:prstGeom prst="ellipse">
                <a:avLst/>
              </a:prstGeom>
              <a:solidFill>
                <a:srgbClr val="FFFFFF"/>
              </a:solidFill>
              <a:ln w="9525">
                <a:solidFill>
                  <a:srgbClr val="000000"/>
                </a:solidFill>
                <a:round/>
                <a:headEnd/>
                <a:tailEnd/>
              </a:ln>
            </p:spPr>
            <p:txBody>
              <a:bodyPr anchor="ctr"/>
              <a:lstStyle/>
              <a:p>
                <a:endParaRPr lang="en-US"/>
              </a:p>
            </p:txBody>
          </p:sp>
        </p:grpSp>
        <p:sp>
          <p:nvSpPr>
            <p:cNvPr id="261" name="Line 266"/>
            <p:cNvSpPr>
              <a:spLocks noChangeAspect="1" noChangeShapeType="1"/>
            </p:cNvSpPr>
            <p:nvPr/>
          </p:nvSpPr>
          <p:spPr bwMode="auto">
            <a:xfrm flipV="1">
              <a:off x="1768" y="1211"/>
              <a:ext cx="393" cy="156"/>
            </a:xfrm>
            <a:prstGeom prst="line">
              <a:avLst/>
            </a:prstGeom>
            <a:noFill/>
            <a:ln w="9525">
              <a:solidFill>
                <a:schemeClr val="tx1"/>
              </a:solidFill>
              <a:round/>
              <a:headEnd type="arrow" w="med" len="med"/>
              <a:tailEnd type="arrow" w="med" len="med"/>
            </a:ln>
            <a:effectLst/>
          </p:spPr>
          <p:txBody>
            <a:bodyPr/>
            <a:lstStyle/>
            <a:p>
              <a:endParaRPr lang="en-US"/>
            </a:p>
          </p:txBody>
        </p:sp>
        <p:sp>
          <p:nvSpPr>
            <p:cNvPr id="262" name="Text Box 267"/>
            <p:cNvSpPr txBox="1">
              <a:spLocks noChangeAspect="1" noChangeArrowheads="1"/>
            </p:cNvSpPr>
            <p:nvPr/>
          </p:nvSpPr>
          <p:spPr bwMode="auto">
            <a:xfrm rot="-1203444">
              <a:off x="1739" y="1156"/>
              <a:ext cx="436" cy="144"/>
            </a:xfrm>
            <a:prstGeom prst="rect">
              <a:avLst/>
            </a:prstGeom>
            <a:noFill/>
            <a:ln w="9525">
              <a:noFill/>
              <a:miter lim="800000"/>
              <a:headEnd/>
              <a:tailEnd/>
            </a:ln>
            <a:effectLst/>
          </p:spPr>
          <p:txBody>
            <a:bodyPr wrap="none">
              <a:spAutoFit/>
            </a:bodyPr>
            <a:lstStyle/>
            <a:p>
              <a:pPr eaLnBrk="1" hangingPunct="1"/>
              <a:r>
                <a:rPr lang="en-AU" sz="900">
                  <a:solidFill>
                    <a:schemeClr val="tx1"/>
                  </a:solidFill>
                </a:rPr>
                <a:t>2 – 10 nm</a:t>
              </a:r>
              <a:endParaRPr lang="en-US" sz="900">
                <a:solidFill>
                  <a:schemeClr val="tx1"/>
                </a:solidFill>
                <a:cs typeface="Arial" pitchFamily="34" charset="0"/>
              </a:endParaRPr>
            </a:p>
          </p:txBody>
        </p:sp>
      </p:grpSp>
      <p:grpSp>
        <p:nvGrpSpPr>
          <p:cNvPr id="31" name="Group 30"/>
          <p:cNvGrpSpPr/>
          <p:nvPr/>
        </p:nvGrpSpPr>
        <p:grpSpPr>
          <a:xfrm>
            <a:off x="304799" y="2677512"/>
            <a:ext cx="4640462" cy="1160958"/>
            <a:chOff x="304799" y="2677512"/>
            <a:chExt cx="4640462" cy="1160958"/>
          </a:xfrm>
        </p:grpSpPr>
        <p:grpSp>
          <p:nvGrpSpPr>
            <p:cNvPr id="2" name="Group 458"/>
            <p:cNvGrpSpPr/>
            <p:nvPr/>
          </p:nvGrpSpPr>
          <p:grpSpPr>
            <a:xfrm>
              <a:off x="3995936" y="2979632"/>
              <a:ext cx="949325" cy="858838"/>
              <a:chOff x="3995936" y="1772816"/>
              <a:chExt cx="949325" cy="858838"/>
            </a:xfrm>
          </p:grpSpPr>
          <p:sp>
            <p:nvSpPr>
              <p:cNvPr id="460" name="Rectangle 7"/>
              <p:cNvSpPr>
                <a:spLocks noChangeAspect="1" noChangeArrowheads="1"/>
              </p:cNvSpPr>
              <p:nvPr/>
            </p:nvSpPr>
            <p:spPr bwMode="auto">
              <a:xfrm>
                <a:off x="3995936" y="1772816"/>
                <a:ext cx="949325" cy="858838"/>
              </a:xfrm>
              <a:prstGeom prst="rect">
                <a:avLst/>
              </a:prstGeom>
              <a:solidFill>
                <a:srgbClr val="808080"/>
              </a:solidFill>
              <a:ln w="9525">
                <a:solidFill>
                  <a:srgbClr val="000000"/>
                </a:solidFill>
                <a:miter lim="800000"/>
                <a:headEnd/>
                <a:tailEnd/>
              </a:ln>
            </p:spPr>
            <p:txBody>
              <a:bodyPr anchor="ctr"/>
              <a:lstStyle/>
              <a:p>
                <a:endParaRPr lang="en-US"/>
              </a:p>
            </p:txBody>
          </p:sp>
          <p:sp>
            <p:nvSpPr>
              <p:cNvPr id="461" name="Oval 8"/>
              <p:cNvSpPr>
                <a:spLocks noChangeAspect="1" noChangeArrowheads="1"/>
              </p:cNvSpPr>
              <p:nvPr/>
            </p:nvSpPr>
            <p:spPr bwMode="auto">
              <a:xfrm>
                <a:off x="4133908" y="1865943"/>
                <a:ext cx="673380" cy="672584"/>
              </a:xfrm>
              <a:prstGeom prst="ellipse">
                <a:avLst/>
              </a:prstGeom>
              <a:solidFill>
                <a:srgbClr val="FFC000"/>
              </a:solidFill>
              <a:ln w="9525">
                <a:solidFill>
                  <a:srgbClr val="000000"/>
                </a:solidFill>
                <a:round/>
                <a:headEnd/>
                <a:tailEnd/>
              </a:ln>
            </p:spPr>
            <p:txBody>
              <a:bodyPr anchor="ctr"/>
              <a:lstStyle/>
              <a:p>
                <a:endParaRPr lang="en-US"/>
              </a:p>
            </p:txBody>
          </p:sp>
          <p:sp>
            <p:nvSpPr>
              <p:cNvPr id="462" name="Oval 8"/>
              <p:cNvSpPr>
                <a:spLocks noChangeAspect="1" noChangeArrowheads="1"/>
              </p:cNvSpPr>
              <p:nvPr/>
            </p:nvSpPr>
            <p:spPr bwMode="auto">
              <a:xfrm>
                <a:off x="4182225" y="1914203"/>
                <a:ext cx="576746" cy="576064"/>
              </a:xfrm>
              <a:prstGeom prst="ellipse">
                <a:avLst/>
              </a:prstGeom>
              <a:solidFill>
                <a:srgbClr val="FFFFFF"/>
              </a:solidFill>
              <a:ln w="9525">
                <a:solidFill>
                  <a:srgbClr val="000000"/>
                </a:solidFill>
                <a:round/>
                <a:headEnd/>
                <a:tailEnd/>
              </a:ln>
            </p:spPr>
            <p:txBody>
              <a:bodyPr anchor="ctr"/>
              <a:lstStyle/>
              <a:p>
                <a:endParaRPr lang="en-US"/>
              </a:p>
            </p:txBody>
          </p:sp>
        </p:grpSp>
        <p:pic>
          <p:nvPicPr>
            <p:cNvPr id="125" name="Picture 248" descr="Cs Sr Na balls only"/>
            <p:cNvPicPr preferRelativeResize="0">
              <a:picLocks noChangeAspect="1" noChangeArrowheads="1"/>
            </p:cNvPicPr>
            <p:nvPr/>
          </p:nvPicPr>
          <p:blipFill>
            <a:blip r:embed="rId4" cstate="print"/>
            <a:srcRect l="45624" t="33913" r="40269" b="54796"/>
            <a:stretch>
              <a:fillRect/>
            </a:stretch>
          </p:blipFill>
          <p:spPr bwMode="auto">
            <a:xfrm>
              <a:off x="4343792" y="3240583"/>
              <a:ext cx="87347" cy="87339"/>
            </a:xfrm>
            <a:prstGeom prst="rect">
              <a:avLst/>
            </a:prstGeom>
            <a:noFill/>
          </p:spPr>
        </p:pic>
        <p:pic>
          <p:nvPicPr>
            <p:cNvPr id="126" name="Picture 249" descr="Cs Sr Na balls only"/>
            <p:cNvPicPr preferRelativeResize="0">
              <a:picLocks noChangeAspect="1" noChangeArrowheads="1"/>
            </p:cNvPicPr>
            <p:nvPr/>
          </p:nvPicPr>
          <p:blipFill>
            <a:blip r:embed="rId4" cstate="print"/>
            <a:srcRect l="45624" t="33913" r="40269" b="54796"/>
            <a:stretch>
              <a:fillRect/>
            </a:stretch>
          </p:blipFill>
          <p:spPr bwMode="auto">
            <a:xfrm>
              <a:off x="4274068" y="3379254"/>
              <a:ext cx="87347" cy="87339"/>
            </a:xfrm>
            <a:prstGeom prst="rect">
              <a:avLst/>
            </a:prstGeom>
            <a:noFill/>
          </p:spPr>
        </p:pic>
        <p:pic>
          <p:nvPicPr>
            <p:cNvPr id="127" name="Picture 250" descr="Cs Sr Na balls only"/>
            <p:cNvPicPr preferRelativeResize="0">
              <a:picLocks noChangeAspect="1" noChangeArrowheads="1"/>
            </p:cNvPicPr>
            <p:nvPr/>
          </p:nvPicPr>
          <p:blipFill>
            <a:blip r:embed="rId4" cstate="print"/>
            <a:srcRect l="45624" t="33913" r="40269" b="54796"/>
            <a:stretch>
              <a:fillRect/>
            </a:stretch>
          </p:blipFill>
          <p:spPr bwMode="auto">
            <a:xfrm>
              <a:off x="4343792" y="3518690"/>
              <a:ext cx="87347" cy="87339"/>
            </a:xfrm>
            <a:prstGeom prst="rect">
              <a:avLst/>
            </a:prstGeom>
            <a:noFill/>
          </p:spPr>
        </p:pic>
        <p:pic>
          <p:nvPicPr>
            <p:cNvPr id="128" name="Picture 251" descr="Cs Sr Na balls only"/>
            <p:cNvPicPr preferRelativeResize="0">
              <a:picLocks noChangeAspect="1" noChangeArrowheads="1"/>
            </p:cNvPicPr>
            <p:nvPr/>
          </p:nvPicPr>
          <p:blipFill>
            <a:blip r:embed="rId4" cstate="print"/>
            <a:srcRect l="45624" t="33913" r="40269" b="54796"/>
            <a:stretch>
              <a:fillRect/>
            </a:stretch>
          </p:blipFill>
          <p:spPr bwMode="auto">
            <a:xfrm>
              <a:off x="4464852" y="3222196"/>
              <a:ext cx="87347" cy="87339"/>
            </a:xfrm>
            <a:prstGeom prst="rect">
              <a:avLst/>
            </a:prstGeom>
            <a:noFill/>
          </p:spPr>
        </p:pic>
        <p:pic>
          <p:nvPicPr>
            <p:cNvPr id="129" name="Picture 252" descr="Cs Sr Na balls only"/>
            <p:cNvPicPr preferRelativeResize="0">
              <a:picLocks noChangeAspect="1" noChangeArrowheads="1"/>
            </p:cNvPicPr>
            <p:nvPr/>
          </p:nvPicPr>
          <p:blipFill>
            <a:blip r:embed="rId4" cstate="print"/>
            <a:srcRect l="45624" t="33913" r="40269" b="54796"/>
            <a:stretch>
              <a:fillRect/>
            </a:stretch>
          </p:blipFill>
          <p:spPr bwMode="auto">
            <a:xfrm>
              <a:off x="4552199" y="3309535"/>
              <a:ext cx="87347" cy="87339"/>
            </a:xfrm>
            <a:prstGeom prst="rect">
              <a:avLst/>
            </a:prstGeom>
            <a:noFill/>
          </p:spPr>
        </p:pic>
        <p:pic>
          <p:nvPicPr>
            <p:cNvPr id="130" name="Picture 253" descr="Cs Sr Na balls only"/>
            <p:cNvPicPr preferRelativeResize="0">
              <a:picLocks noChangeAspect="1" noChangeArrowheads="1"/>
            </p:cNvPicPr>
            <p:nvPr/>
          </p:nvPicPr>
          <p:blipFill>
            <a:blip r:embed="rId4" cstate="print"/>
            <a:srcRect l="45624" t="33913" r="40269" b="54796"/>
            <a:stretch>
              <a:fillRect/>
            </a:stretch>
          </p:blipFill>
          <p:spPr bwMode="auto">
            <a:xfrm>
              <a:off x="4552199" y="3448972"/>
              <a:ext cx="87347" cy="87339"/>
            </a:xfrm>
            <a:prstGeom prst="rect">
              <a:avLst/>
            </a:prstGeom>
            <a:noFill/>
          </p:spPr>
        </p:pic>
        <p:pic>
          <p:nvPicPr>
            <p:cNvPr id="131" name="Picture 254" descr="Cs Sr Na balls only"/>
            <p:cNvPicPr preferRelativeResize="0">
              <a:picLocks noChangeAspect="1" noChangeArrowheads="1"/>
            </p:cNvPicPr>
            <p:nvPr/>
          </p:nvPicPr>
          <p:blipFill>
            <a:blip r:embed="rId4" cstate="print"/>
            <a:srcRect l="45624" t="33913" r="40269" b="54796"/>
            <a:stretch>
              <a:fillRect/>
            </a:stretch>
          </p:blipFill>
          <p:spPr bwMode="auto">
            <a:xfrm>
              <a:off x="4482475" y="3553166"/>
              <a:ext cx="87347" cy="87339"/>
            </a:xfrm>
            <a:prstGeom prst="rect">
              <a:avLst/>
            </a:prstGeom>
            <a:noFill/>
          </p:spPr>
        </p:pic>
        <p:sp>
          <p:nvSpPr>
            <p:cNvPr id="255" name="Text Box 258"/>
            <p:cNvSpPr txBox="1">
              <a:spLocks noChangeArrowheads="1"/>
            </p:cNvSpPr>
            <p:nvPr/>
          </p:nvSpPr>
          <p:spPr bwMode="auto">
            <a:xfrm>
              <a:off x="304799" y="2918936"/>
              <a:ext cx="3470275" cy="523220"/>
            </a:xfrm>
            <a:prstGeom prst="rect">
              <a:avLst/>
            </a:prstGeom>
            <a:noFill/>
            <a:ln w="9525">
              <a:noFill/>
              <a:miter lim="800000"/>
              <a:headEnd/>
              <a:tailEnd/>
            </a:ln>
            <a:effectLst/>
          </p:spPr>
          <p:txBody>
            <a:bodyPr wrap="square">
              <a:spAutoFit/>
            </a:bodyPr>
            <a:lstStyle/>
            <a:p>
              <a:pPr eaLnBrk="1" hangingPunct="1"/>
              <a:r>
                <a:rPr lang="es-AR" sz="1400" b="1" u="sng" dirty="0" err="1">
                  <a:solidFill>
                    <a:srgbClr val="0000CC"/>
                  </a:solidFill>
                </a:rPr>
                <a:t>Step</a:t>
              </a:r>
              <a:r>
                <a:rPr lang="es-AR" sz="1400" b="1" u="sng" dirty="0">
                  <a:solidFill>
                    <a:srgbClr val="0000CC"/>
                  </a:solidFill>
                </a:rPr>
                <a:t> 3</a:t>
              </a:r>
            </a:p>
            <a:p>
              <a:pPr eaLnBrk="1" hangingPunct="1"/>
              <a:r>
                <a:rPr lang="es-AR" sz="1400" dirty="0" err="1" smtClean="0">
                  <a:solidFill>
                    <a:schemeClr val="tx1"/>
                  </a:solidFill>
                </a:rPr>
                <a:t>Selective</a:t>
              </a:r>
              <a:r>
                <a:rPr lang="es-AR" sz="1400" dirty="0" smtClean="0">
                  <a:solidFill>
                    <a:schemeClr val="tx1"/>
                  </a:solidFill>
                </a:rPr>
                <a:t> </a:t>
              </a:r>
              <a:r>
                <a:rPr lang="es-AR" sz="1400" dirty="0" err="1" smtClean="0">
                  <a:solidFill>
                    <a:schemeClr val="tx1"/>
                  </a:solidFill>
                </a:rPr>
                <a:t>extraction</a:t>
              </a:r>
              <a:r>
                <a:rPr lang="es-AR" sz="1400" dirty="0" smtClean="0">
                  <a:solidFill>
                    <a:schemeClr val="tx1"/>
                  </a:solidFill>
                </a:rPr>
                <a:t> of target </a:t>
              </a:r>
              <a:r>
                <a:rPr lang="es-AR" sz="1400" dirty="0" err="1" smtClean="0">
                  <a:solidFill>
                    <a:schemeClr val="tx1"/>
                  </a:solidFill>
                </a:rPr>
                <a:t>species</a:t>
              </a:r>
              <a:r>
                <a:rPr lang="es-AR" sz="1400" dirty="0" smtClean="0"/>
                <a:t>.</a:t>
              </a:r>
              <a:endParaRPr lang="en-US" sz="1400" dirty="0">
                <a:solidFill>
                  <a:schemeClr val="tx1"/>
                </a:solidFill>
              </a:endParaRPr>
            </a:p>
          </p:txBody>
        </p:sp>
        <p:sp>
          <p:nvSpPr>
            <p:cNvPr id="325" name="Line 329"/>
            <p:cNvSpPr>
              <a:spLocks noChangeShapeType="1"/>
            </p:cNvSpPr>
            <p:nvPr/>
          </p:nvSpPr>
          <p:spPr bwMode="auto">
            <a:xfrm>
              <a:off x="4491038" y="2677512"/>
              <a:ext cx="0" cy="296862"/>
            </a:xfrm>
            <a:prstGeom prst="line">
              <a:avLst/>
            </a:prstGeom>
            <a:noFill/>
            <a:ln w="28575">
              <a:solidFill>
                <a:srgbClr val="0000CC"/>
              </a:solidFill>
              <a:round/>
              <a:headEnd/>
              <a:tailEnd type="triangle" w="med" len="med"/>
            </a:ln>
            <a:effectLst/>
          </p:spPr>
          <p:txBody>
            <a:bodyPr/>
            <a:lstStyle/>
            <a:p>
              <a:endParaRPr lang="en-US"/>
            </a:p>
          </p:txBody>
        </p:sp>
      </p:grpSp>
      <p:grpSp>
        <p:nvGrpSpPr>
          <p:cNvPr id="29" name="Group 28"/>
          <p:cNvGrpSpPr/>
          <p:nvPr/>
        </p:nvGrpSpPr>
        <p:grpSpPr>
          <a:xfrm>
            <a:off x="304801" y="1395413"/>
            <a:ext cx="4651749" cy="1250969"/>
            <a:chOff x="539553" y="1395413"/>
            <a:chExt cx="4416997" cy="1250969"/>
          </a:xfrm>
        </p:grpSpPr>
        <p:sp>
          <p:nvSpPr>
            <p:cNvPr id="254" name="Text Box 257"/>
            <p:cNvSpPr txBox="1">
              <a:spLocks noChangeArrowheads="1"/>
            </p:cNvSpPr>
            <p:nvPr/>
          </p:nvSpPr>
          <p:spPr bwMode="auto">
            <a:xfrm>
              <a:off x="539553" y="1692275"/>
              <a:ext cx="3041848" cy="954107"/>
            </a:xfrm>
            <a:prstGeom prst="rect">
              <a:avLst/>
            </a:prstGeom>
            <a:noFill/>
            <a:ln w="9525">
              <a:noFill/>
              <a:miter lim="800000"/>
              <a:headEnd/>
              <a:tailEnd/>
            </a:ln>
            <a:effectLst/>
          </p:spPr>
          <p:txBody>
            <a:bodyPr wrap="square">
              <a:spAutoFit/>
            </a:bodyPr>
            <a:lstStyle/>
            <a:p>
              <a:pPr eaLnBrk="1" hangingPunct="1"/>
              <a:r>
                <a:rPr lang="es-AR" sz="1400" b="1" u="sng" dirty="0" err="1">
                  <a:solidFill>
                    <a:srgbClr val="0000CC"/>
                  </a:solidFill>
                </a:rPr>
                <a:t>Step</a:t>
              </a:r>
              <a:r>
                <a:rPr lang="es-AR" sz="1400" b="1" u="sng" dirty="0">
                  <a:solidFill>
                    <a:srgbClr val="0000CC"/>
                  </a:solidFill>
                </a:rPr>
                <a:t> 2</a:t>
              </a:r>
            </a:p>
            <a:p>
              <a:pPr eaLnBrk="1" hangingPunct="1"/>
              <a:r>
                <a:rPr lang="es-AR" sz="1400" dirty="0" err="1" smtClean="0">
                  <a:solidFill>
                    <a:schemeClr val="tx1"/>
                  </a:solidFill>
                </a:rPr>
                <a:t>Funcionalization</a:t>
              </a:r>
              <a:r>
                <a:rPr lang="es-AR" sz="1400" dirty="0" smtClean="0">
                  <a:solidFill>
                    <a:schemeClr val="tx1"/>
                  </a:solidFill>
                </a:rPr>
                <a:t> of </a:t>
              </a:r>
              <a:r>
                <a:rPr lang="es-AR" sz="1400" dirty="0" err="1" smtClean="0">
                  <a:solidFill>
                    <a:schemeClr val="tx1"/>
                  </a:solidFill>
                </a:rPr>
                <a:t>adsorbent</a:t>
              </a:r>
              <a:r>
                <a:rPr lang="es-AR" sz="1400" dirty="0" smtClean="0">
                  <a:solidFill>
                    <a:schemeClr val="tx1"/>
                  </a:solidFill>
                </a:rPr>
                <a:t> </a:t>
              </a:r>
              <a:r>
                <a:rPr lang="es-AR" sz="1400" dirty="0" err="1" smtClean="0">
                  <a:solidFill>
                    <a:schemeClr val="tx1"/>
                  </a:solidFill>
                </a:rPr>
                <a:t>surfaces</a:t>
              </a:r>
              <a:r>
                <a:rPr lang="es-AR" sz="1400" dirty="0" smtClean="0">
                  <a:solidFill>
                    <a:schemeClr val="tx1"/>
                  </a:solidFill>
                </a:rPr>
                <a:t> to </a:t>
              </a:r>
              <a:r>
                <a:rPr lang="es-AR" sz="1400" dirty="0" err="1" smtClean="0">
                  <a:solidFill>
                    <a:schemeClr val="tx1"/>
                  </a:solidFill>
                </a:rPr>
                <a:t>enhanced</a:t>
              </a:r>
              <a:r>
                <a:rPr lang="es-AR" sz="1400" dirty="0" smtClean="0">
                  <a:solidFill>
                    <a:schemeClr val="tx1"/>
                  </a:solidFill>
                </a:rPr>
                <a:t> </a:t>
              </a:r>
              <a:r>
                <a:rPr lang="es-AR" sz="1400" dirty="0" err="1" smtClean="0">
                  <a:solidFill>
                    <a:schemeClr val="tx1"/>
                  </a:solidFill>
                </a:rPr>
                <a:t>selectivity</a:t>
              </a:r>
              <a:r>
                <a:rPr lang="es-AR" sz="1400" dirty="0" smtClean="0">
                  <a:solidFill>
                    <a:schemeClr val="tx1"/>
                  </a:solidFill>
                </a:rPr>
                <a:t> </a:t>
              </a:r>
              <a:r>
                <a:rPr lang="es-AR" sz="1400" dirty="0" err="1" smtClean="0">
                  <a:solidFill>
                    <a:schemeClr val="tx1"/>
                  </a:solidFill>
                </a:rPr>
                <a:t>for</a:t>
              </a:r>
              <a:r>
                <a:rPr lang="es-AR" sz="1400" dirty="0" smtClean="0">
                  <a:solidFill>
                    <a:schemeClr val="tx1"/>
                  </a:solidFill>
                </a:rPr>
                <a:t> target </a:t>
              </a:r>
              <a:r>
                <a:rPr lang="es-AR" sz="1400" dirty="0" err="1" smtClean="0">
                  <a:solidFill>
                    <a:schemeClr val="tx1"/>
                  </a:solidFill>
                </a:rPr>
                <a:t>species</a:t>
              </a:r>
              <a:endParaRPr lang="es-AR" sz="1400" dirty="0"/>
            </a:p>
            <a:p>
              <a:pPr eaLnBrk="1" hangingPunct="1"/>
              <a:r>
                <a:rPr lang="es-AR" sz="1400" dirty="0" smtClean="0">
                  <a:solidFill>
                    <a:schemeClr val="tx1"/>
                  </a:solidFill>
                </a:rPr>
                <a:t>( </a:t>
              </a:r>
              <a:r>
                <a:rPr lang="es-AR" sz="1400" b="1" i="1" dirty="0" err="1" smtClean="0">
                  <a:solidFill>
                    <a:schemeClr val="tx1"/>
                  </a:solidFill>
                </a:rPr>
                <a:t>e.g</a:t>
              </a:r>
              <a:r>
                <a:rPr lang="es-AR" sz="1400" b="1" i="1" dirty="0" smtClean="0">
                  <a:solidFill>
                    <a:schemeClr val="tx1"/>
                  </a:solidFill>
                </a:rPr>
                <a:t>.</a:t>
              </a:r>
              <a:r>
                <a:rPr lang="es-AR" sz="1400" dirty="0" smtClean="0">
                  <a:solidFill>
                    <a:schemeClr val="tx1"/>
                  </a:solidFill>
                </a:rPr>
                <a:t>  </a:t>
              </a:r>
              <a:r>
                <a:rPr lang="es-AR" sz="1400" dirty="0" err="1" smtClean="0">
                  <a:solidFill>
                    <a:schemeClr val="tx1"/>
                  </a:solidFill>
                </a:rPr>
                <a:t>Polyphosphonic</a:t>
              </a:r>
              <a:r>
                <a:rPr lang="es-AR" sz="1400" dirty="0" smtClean="0">
                  <a:solidFill>
                    <a:schemeClr val="tx1"/>
                  </a:solidFill>
                </a:rPr>
                <a:t> </a:t>
              </a:r>
              <a:r>
                <a:rPr lang="es-AR" sz="1400" dirty="0" err="1" smtClean="0">
                  <a:solidFill>
                    <a:schemeClr val="tx1"/>
                  </a:solidFill>
                </a:rPr>
                <a:t>acids</a:t>
              </a:r>
              <a:r>
                <a:rPr lang="es-AR" sz="1400" dirty="0" smtClean="0">
                  <a:solidFill>
                    <a:schemeClr val="tx1"/>
                  </a:solidFill>
                </a:rPr>
                <a:t>).</a:t>
              </a:r>
              <a:endParaRPr lang="en-US" sz="1400" dirty="0">
                <a:solidFill>
                  <a:schemeClr val="tx1"/>
                </a:solidFill>
              </a:endParaRPr>
            </a:p>
          </p:txBody>
        </p:sp>
        <p:sp>
          <p:nvSpPr>
            <p:cNvPr id="333" name="Line 337"/>
            <p:cNvSpPr>
              <a:spLocks noChangeShapeType="1"/>
            </p:cNvSpPr>
            <p:nvPr/>
          </p:nvSpPr>
          <p:spPr bwMode="auto">
            <a:xfrm>
              <a:off x="4491038" y="1395413"/>
              <a:ext cx="0" cy="296862"/>
            </a:xfrm>
            <a:prstGeom prst="line">
              <a:avLst/>
            </a:prstGeom>
            <a:noFill/>
            <a:ln w="28575">
              <a:solidFill>
                <a:srgbClr val="0000CC"/>
              </a:solidFill>
              <a:round/>
              <a:headEnd/>
              <a:tailEnd type="triangle" w="med" len="med"/>
            </a:ln>
            <a:effectLst/>
          </p:spPr>
          <p:txBody>
            <a:bodyPr/>
            <a:lstStyle/>
            <a:p>
              <a:endParaRPr lang="en-US"/>
            </a:p>
          </p:txBody>
        </p:sp>
        <p:grpSp>
          <p:nvGrpSpPr>
            <p:cNvPr id="18" name="Group 454"/>
            <p:cNvGrpSpPr/>
            <p:nvPr/>
          </p:nvGrpSpPr>
          <p:grpSpPr>
            <a:xfrm>
              <a:off x="4007225" y="1738949"/>
              <a:ext cx="949325" cy="858838"/>
              <a:chOff x="3995936" y="1772816"/>
              <a:chExt cx="949325" cy="858838"/>
            </a:xfrm>
          </p:grpSpPr>
          <p:sp>
            <p:nvSpPr>
              <p:cNvPr id="456" name="Rectangle 7"/>
              <p:cNvSpPr>
                <a:spLocks noChangeAspect="1" noChangeArrowheads="1"/>
              </p:cNvSpPr>
              <p:nvPr/>
            </p:nvSpPr>
            <p:spPr bwMode="auto">
              <a:xfrm>
                <a:off x="3995936" y="1772816"/>
                <a:ext cx="949325" cy="858838"/>
              </a:xfrm>
              <a:prstGeom prst="rect">
                <a:avLst/>
              </a:prstGeom>
              <a:solidFill>
                <a:srgbClr val="808080"/>
              </a:solidFill>
              <a:ln w="9525">
                <a:solidFill>
                  <a:srgbClr val="000000"/>
                </a:solidFill>
                <a:miter lim="800000"/>
                <a:headEnd/>
                <a:tailEnd/>
              </a:ln>
            </p:spPr>
            <p:txBody>
              <a:bodyPr anchor="ctr"/>
              <a:lstStyle/>
              <a:p>
                <a:endParaRPr lang="en-US"/>
              </a:p>
            </p:txBody>
          </p:sp>
          <p:sp>
            <p:nvSpPr>
              <p:cNvPr id="457" name="Oval 8"/>
              <p:cNvSpPr>
                <a:spLocks noChangeAspect="1" noChangeArrowheads="1"/>
              </p:cNvSpPr>
              <p:nvPr/>
            </p:nvSpPr>
            <p:spPr bwMode="auto">
              <a:xfrm>
                <a:off x="4133908" y="1865943"/>
                <a:ext cx="673380" cy="672584"/>
              </a:xfrm>
              <a:prstGeom prst="ellipse">
                <a:avLst/>
              </a:prstGeom>
              <a:solidFill>
                <a:srgbClr val="FFC000"/>
              </a:solidFill>
              <a:ln w="9525">
                <a:solidFill>
                  <a:srgbClr val="000000"/>
                </a:solidFill>
                <a:round/>
                <a:headEnd/>
                <a:tailEnd/>
              </a:ln>
            </p:spPr>
            <p:txBody>
              <a:bodyPr anchor="ctr"/>
              <a:lstStyle/>
              <a:p>
                <a:endParaRPr lang="en-US"/>
              </a:p>
            </p:txBody>
          </p:sp>
          <p:sp>
            <p:nvSpPr>
              <p:cNvPr id="458" name="Oval 8"/>
              <p:cNvSpPr>
                <a:spLocks noChangeAspect="1" noChangeArrowheads="1"/>
              </p:cNvSpPr>
              <p:nvPr/>
            </p:nvSpPr>
            <p:spPr bwMode="auto">
              <a:xfrm>
                <a:off x="4182225" y="1914203"/>
                <a:ext cx="576746" cy="576064"/>
              </a:xfrm>
              <a:prstGeom prst="ellipse">
                <a:avLst/>
              </a:prstGeom>
              <a:solidFill>
                <a:srgbClr val="FFFFFF"/>
              </a:solidFill>
              <a:ln w="9525">
                <a:solidFill>
                  <a:srgbClr val="000000"/>
                </a:solidFill>
                <a:round/>
                <a:headEnd/>
                <a:tailEnd/>
              </a:ln>
            </p:spPr>
            <p:txBody>
              <a:bodyPr anchor="ctr"/>
              <a:lstStyle/>
              <a:p>
                <a:endParaRPr lang="en-US"/>
              </a:p>
            </p:txBody>
          </p:sp>
        </p:grpSp>
      </p:grpSp>
      <p:grpSp>
        <p:nvGrpSpPr>
          <p:cNvPr id="24" name="Group 23"/>
          <p:cNvGrpSpPr/>
          <p:nvPr/>
        </p:nvGrpSpPr>
        <p:grpSpPr>
          <a:xfrm>
            <a:off x="683568" y="3810000"/>
            <a:ext cx="3634173" cy="2933701"/>
            <a:chOff x="683568" y="3810000"/>
            <a:chExt cx="3634173" cy="2933701"/>
          </a:xfrm>
        </p:grpSpPr>
        <p:pic>
          <p:nvPicPr>
            <p:cNvPr id="252" name="Picture 255" descr="zirconolite"/>
            <p:cNvPicPr preferRelativeResize="0">
              <a:picLocks noChangeAspect="1" noChangeArrowheads="1"/>
            </p:cNvPicPr>
            <p:nvPr/>
          </p:nvPicPr>
          <p:blipFill>
            <a:blip r:embed="rId5" cstate="print"/>
            <a:srcRect/>
            <a:stretch>
              <a:fillRect/>
            </a:stretch>
          </p:blipFill>
          <p:spPr bwMode="auto">
            <a:xfrm>
              <a:off x="2771974" y="4379913"/>
              <a:ext cx="1223962" cy="979487"/>
            </a:xfrm>
            <a:prstGeom prst="rect">
              <a:avLst/>
            </a:prstGeom>
            <a:noFill/>
          </p:spPr>
        </p:pic>
        <p:sp>
          <p:nvSpPr>
            <p:cNvPr id="317" name="Line 320"/>
            <p:cNvSpPr>
              <a:spLocks noChangeShapeType="1"/>
            </p:cNvSpPr>
            <p:nvPr/>
          </p:nvSpPr>
          <p:spPr bwMode="auto">
            <a:xfrm flipH="1">
              <a:off x="2135188" y="5399088"/>
              <a:ext cx="720725" cy="584200"/>
            </a:xfrm>
            <a:prstGeom prst="line">
              <a:avLst/>
            </a:prstGeom>
            <a:noFill/>
            <a:ln w="28575">
              <a:solidFill>
                <a:srgbClr val="FF0000"/>
              </a:solidFill>
              <a:round/>
              <a:headEnd/>
              <a:tailEnd type="triangle" w="med" len="med"/>
            </a:ln>
            <a:effectLst/>
          </p:spPr>
          <p:txBody>
            <a:bodyPr/>
            <a:lstStyle/>
            <a:p>
              <a:endParaRPr lang="en-US"/>
            </a:p>
          </p:txBody>
        </p:sp>
        <p:sp>
          <p:nvSpPr>
            <p:cNvPr id="318" name="Text Box 321"/>
            <p:cNvSpPr txBox="1">
              <a:spLocks noChangeArrowheads="1"/>
            </p:cNvSpPr>
            <p:nvPr/>
          </p:nvSpPr>
          <p:spPr bwMode="auto">
            <a:xfrm>
              <a:off x="2644775" y="5761038"/>
              <a:ext cx="1569660" cy="523220"/>
            </a:xfrm>
            <a:prstGeom prst="rect">
              <a:avLst/>
            </a:prstGeom>
            <a:noFill/>
            <a:ln w="9525" algn="ctr">
              <a:noFill/>
              <a:miter lim="800000"/>
              <a:headEnd/>
              <a:tailEnd/>
            </a:ln>
            <a:effectLst/>
          </p:spPr>
          <p:txBody>
            <a:bodyPr wrap="none">
              <a:spAutoFit/>
            </a:bodyPr>
            <a:lstStyle/>
            <a:p>
              <a:pPr eaLnBrk="1" hangingPunct="1"/>
              <a:r>
                <a:rPr lang="en-AU" sz="1400" dirty="0">
                  <a:solidFill>
                    <a:srgbClr val="0000CC"/>
                  </a:solidFill>
                </a:rPr>
                <a:t>Deep underground</a:t>
              </a:r>
            </a:p>
            <a:p>
              <a:pPr eaLnBrk="1" hangingPunct="1"/>
              <a:r>
                <a:rPr lang="en-AU" sz="1400" dirty="0">
                  <a:solidFill>
                    <a:srgbClr val="0000CC"/>
                  </a:solidFill>
                </a:rPr>
                <a:t>repository disposal</a:t>
              </a:r>
            </a:p>
          </p:txBody>
        </p:sp>
        <p:pic>
          <p:nvPicPr>
            <p:cNvPr id="323" name="Picture 326"/>
            <p:cNvPicPr preferRelativeResize="0">
              <a:picLocks noChangeAspect="1" noChangeArrowheads="1"/>
            </p:cNvPicPr>
            <p:nvPr/>
          </p:nvPicPr>
          <p:blipFill>
            <a:blip r:embed="rId6" cstate="print"/>
            <a:srcRect t="6932"/>
            <a:stretch>
              <a:fillRect/>
            </a:stretch>
          </p:blipFill>
          <p:spPr bwMode="auto">
            <a:xfrm>
              <a:off x="683568" y="4935117"/>
              <a:ext cx="1415107" cy="1808584"/>
            </a:xfrm>
            <a:prstGeom prst="rect">
              <a:avLst/>
            </a:prstGeom>
            <a:noFill/>
            <a:ln w="9525">
              <a:noFill/>
              <a:miter lim="800000"/>
              <a:headEnd/>
              <a:tailEnd/>
            </a:ln>
            <a:effectLst/>
          </p:spPr>
        </p:pic>
        <p:sp>
          <p:nvSpPr>
            <p:cNvPr id="324" name="Line 327"/>
            <p:cNvSpPr>
              <a:spLocks noChangeShapeType="1"/>
            </p:cNvSpPr>
            <p:nvPr/>
          </p:nvSpPr>
          <p:spPr bwMode="auto">
            <a:xfrm flipH="1">
              <a:off x="3775075" y="4005064"/>
              <a:ext cx="542666" cy="393899"/>
            </a:xfrm>
            <a:prstGeom prst="line">
              <a:avLst/>
            </a:prstGeom>
            <a:noFill/>
            <a:ln w="28575">
              <a:solidFill>
                <a:srgbClr val="FF0000"/>
              </a:solidFill>
              <a:round/>
              <a:headEnd/>
              <a:tailEnd type="triangle" w="med" len="med"/>
            </a:ln>
            <a:effectLst/>
          </p:spPr>
          <p:txBody>
            <a:bodyPr/>
            <a:lstStyle/>
            <a:p>
              <a:endParaRPr lang="en-US"/>
            </a:p>
          </p:txBody>
        </p:sp>
        <p:sp>
          <p:nvSpPr>
            <p:cNvPr id="326" name="Text Box 330"/>
            <p:cNvSpPr txBox="1">
              <a:spLocks noChangeArrowheads="1"/>
            </p:cNvSpPr>
            <p:nvPr/>
          </p:nvSpPr>
          <p:spPr bwMode="auto">
            <a:xfrm>
              <a:off x="689034" y="3810000"/>
              <a:ext cx="2370797" cy="984885"/>
            </a:xfrm>
            <a:prstGeom prst="rect">
              <a:avLst/>
            </a:prstGeom>
            <a:noFill/>
            <a:ln w="9525">
              <a:noFill/>
              <a:miter lim="800000"/>
              <a:headEnd/>
              <a:tailEnd/>
            </a:ln>
            <a:effectLst/>
          </p:spPr>
          <p:txBody>
            <a:bodyPr wrap="square">
              <a:spAutoFit/>
            </a:bodyPr>
            <a:lstStyle/>
            <a:p>
              <a:pPr eaLnBrk="1" hangingPunct="1"/>
              <a:r>
                <a:rPr lang="es-AR" sz="1600" b="1" u="sng" dirty="0" err="1" smtClean="0">
                  <a:solidFill>
                    <a:srgbClr val="FF0000"/>
                  </a:solidFill>
                </a:rPr>
                <a:t>Option</a:t>
              </a:r>
              <a:r>
                <a:rPr lang="es-AR" sz="1600" b="1" u="sng" dirty="0" smtClean="0">
                  <a:solidFill>
                    <a:srgbClr val="FF0000"/>
                  </a:solidFill>
                </a:rPr>
                <a:t> 1:</a:t>
              </a:r>
              <a:r>
                <a:rPr lang="es-AR" sz="1600" b="1" dirty="0" smtClean="0">
                  <a:solidFill>
                    <a:srgbClr val="FF0000"/>
                  </a:solidFill>
                </a:rPr>
                <a:t> </a:t>
              </a:r>
              <a:r>
                <a:rPr lang="es-AR" sz="1600" b="1" dirty="0" err="1" smtClean="0">
                  <a:solidFill>
                    <a:srgbClr val="FF0000"/>
                  </a:solidFill>
                </a:rPr>
                <a:t>Cradle</a:t>
              </a:r>
              <a:r>
                <a:rPr lang="es-AR" sz="1600" b="1" dirty="0" smtClean="0">
                  <a:solidFill>
                    <a:srgbClr val="FF0000"/>
                  </a:solidFill>
                </a:rPr>
                <a:t>-to-Grave</a:t>
              </a:r>
              <a:endParaRPr lang="es-AR" sz="1600" b="1" dirty="0">
                <a:solidFill>
                  <a:srgbClr val="FF0000"/>
                </a:solidFill>
              </a:endParaRPr>
            </a:p>
            <a:p>
              <a:pPr eaLnBrk="1" hangingPunct="1"/>
              <a:r>
                <a:rPr lang="es-AR" sz="1400" dirty="0" smtClean="0">
                  <a:solidFill>
                    <a:schemeClr val="tx1"/>
                  </a:solidFill>
                </a:rPr>
                <a:t>Simple </a:t>
              </a:r>
              <a:r>
                <a:rPr lang="es-AR" sz="1400" dirty="0" err="1" smtClean="0">
                  <a:solidFill>
                    <a:schemeClr val="tx1"/>
                  </a:solidFill>
                </a:rPr>
                <a:t>convertion</a:t>
              </a:r>
              <a:r>
                <a:rPr lang="es-AR" sz="1400" dirty="0" smtClean="0">
                  <a:solidFill>
                    <a:schemeClr val="tx1"/>
                  </a:solidFill>
                </a:rPr>
                <a:t> to dense </a:t>
              </a:r>
              <a:r>
                <a:rPr lang="es-AR" sz="1400" dirty="0" err="1" smtClean="0">
                  <a:solidFill>
                    <a:schemeClr val="tx1"/>
                  </a:solidFill>
                </a:rPr>
                <a:t>highly</a:t>
              </a:r>
              <a:r>
                <a:rPr lang="es-AR" sz="1400" dirty="0" smtClean="0">
                  <a:solidFill>
                    <a:schemeClr val="tx1"/>
                  </a:solidFill>
                </a:rPr>
                <a:t> insoluble </a:t>
              </a:r>
              <a:r>
                <a:rPr lang="es-AR" sz="1400" dirty="0" err="1" smtClean="0">
                  <a:solidFill>
                    <a:schemeClr val="tx1"/>
                  </a:solidFill>
                </a:rPr>
                <a:t>ceramic</a:t>
              </a:r>
              <a:r>
                <a:rPr lang="es-AR" sz="1400" dirty="0" smtClean="0">
                  <a:solidFill>
                    <a:schemeClr val="tx1"/>
                  </a:solidFill>
                </a:rPr>
                <a:t>,</a:t>
              </a:r>
            </a:p>
            <a:p>
              <a:pPr eaLnBrk="1" hangingPunct="1"/>
              <a:r>
                <a:rPr lang="es-AR" sz="1400" dirty="0" err="1" smtClean="0">
                  <a:solidFill>
                    <a:schemeClr val="tx1"/>
                  </a:solidFill>
                </a:rPr>
                <a:t>glass</a:t>
              </a:r>
              <a:r>
                <a:rPr lang="es-AR" sz="1400" dirty="0" smtClean="0">
                  <a:solidFill>
                    <a:schemeClr val="tx1"/>
                  </a:solidFill>
                </a:rPr>
                <a:t> </a:t>
              </a:r>
              <a:r>
                <a:rPr lang="es-AR" sz="1400" dirty="0" err="1" smtClean="0">
                  <a:solidFill>
                    <a:schemeClr val="tx1"/>
                  </a:solidFill>
                </a:rPr>
                <a:t>or</a:t>
              </a:r>
              <a:r>
                <a:rPr lang="es-AR" sz="1400" dirty="0" smtClean="0">
                  <a:solidFill>
                    <a:schemeClr val="tx1"/>
                  </a:solidFill>
                </a:rPr>
                <a:t> </a:t>
              </a:r>
              <a:r>
                <a:rPr lang="es-AR" sz="1400" dirty="0" err="1" smtClean="0">
                  <a:solidFill>
                    <a:schemeClr val="tx1"/>
                  </a:solidFill>
                </a:rPr>
                <a:t>other</a:t>
              </a:r>
              <a:endParaRPr lang="en-US" sz="1400" dirty="0">
                <a:solidFill>
                  <a:schemeClr val="tx1"/>
                </a:solidFill>
              </a:endParaRPr>
            </a:p>
          </p:txBody>
        </p:sp>
        <p:sp>
          <p:nvSpPr>
            <p:cNvPr id="23" name="TextBox 22"/>
            <p:cNvSpPr txBox="1"/>
            <p:nvPr/>
          </p:nvSpPr>
          <p:spPr>
            <a:xfrm>
              <a:off x="3720678" y="3890410"/>
              <a:ext cx="325730" cy="369332"/>
            </a:xfrm>
            <a:prstGeom prst="rect">
              <a:avLst/>
            </a:prstGeom>
            <a:noFill/>
          </p:spPr>
          <p:txBody>
            <a:bodyPr wrap="none" rtlCol="0">
              <a:spAutoFit/>
            </a:bodyPr>
            <a:lstStyle/>
            <a:p>
              <a:r>
                <a:rPr lang="en-US" b="1" dirty="0" smtClean="0">
                  <a:solidFill>
                    <a:srgbClr val="FF0000"/>
                  </a:solidFill>
                  <a:latin typeface="Arial"/>
                  <a:cs typeface="Arial"/>
                </a:rPr>
                <a:t>∆</a:t>
              </a:r>
              <a:endParaRPr lang="en-US" b="1" dirty="0">
                <a:solidFill>
                  <a:srgbClr val="FF0000"/>
                </a:solidFill>
              </a:endParaRPr>
            </a:p>
          </p:txBody>
        </p:sp>
      </p:grpSp>
      <p:sp>
        <p:nvSpPr>
          <p:cNvPr id="20" name="TextBox 19"/>
          <p:cNvSpPr txBox="1"/>
          <p:nvPr/>
        </p:nvSpPr>
        <p:spPr>
          <a:xfrm>
            <a:off x="442672" y="4056540"/>
            <a:ext cx="4196874" cy="2308324"/>
          </a:xfrm>
          <a:prstGeom prst="rect">
            <a:avLst/>
          </a:prstGeom>
          <a:solidFill>
            <a:schemeClr val="bg1"/>
          </a:solidFill>
        </p:spPr>
        <p:txBody>
          <a:bodyPr wrap="square" rtlCol="0">
            <a:spAutoFit/>
          </a:bodyPr>
          <a:lstStyle/>
          <a:p>
            <a:r>
              <a:rPr lang="es-ES" sz="1600" b="1" u="sng" dirty="0" err="1" smtClean="0">
                <a:solidFill>
                  <a:srgbClr val="0000FF"/>
                </a:solidFill>
              </a:rPr>
              <a:t>Requirements</a:t>
            </a:r>
            <a:endParaRPr lang="es-ES" sz="1600" b="1" u="sng" dirty="0" smtClean="0">
              <a:solidFill>
                <a:srgbClr val="0000FF"/>
              </a:solidFill>
            </a:endParaRPr>
          </a:p>
          <a:p>
            <a:endParaRPr lang="es-ES" sz="1600" dirty="0">
              <a:solidFill>
                <a:srgbClr val="0000FF"/>
              </a:solidFill>
            </a:endParaRPr>
          </a:p>
          <a:p>
            <a:pPr marL="285750" indent="-285750">
              <a:buFontTx/>
              <a:buChar char="-"/>
            </a:pPr>
            <a:r>
              <a:rPr lang="es-ES" sz="1600" dirty="0" err="1" smtClean="0">
                <a:solidFill>
                  <a:srgbClr val="0000FF"/>
                </a:solidFill>
              </a:rPr>
              <a:t>Transparent</a:t>
            </a:r>
            <a:r>
              <a:rPr lang="es-ES" sz="1600" dirty="0" smtClean="0">
                <a:solidFill>
                  <a:srgbClr val="0000FF"/>
                </a:solidFill>
              </a:rPr>
              <a:t> to </a:t>
            </a:r>
            <a:r>
              <a:rPr lang="es-ES" sz="1600" dirty="0" err="1" smtClean="0">
                <a:solidFill>
                  <a:srgbClr val="0000FF"/>
                </a:solidFill>
              </a:rPr>
              <a:t>neutrons</a:t>
            </a:r>
            <a:endParaRPr lang="es-ES" sz="1600" dirty="0">
              <a:solidFill>
                <a:srgbClr val="0000FF"/>
              </a:solidFill>
            </a:endParaRPr>
          </a:p>
          <a:p>
            <a:pPr marL="285750" indent="-285750">
              <a:buFontTx/>
              <a:buChar char="-"/>
            </a:pPr>
            <a:r>
              <a:rPr lang="es-ES" sz="1600" dirty="0" err="1" smtClean="0">
                <a:solidFill>
                  <a:srgbClr val="0000FF"/>
                </a:solidFill>
              </a:rPr>
              <a:t>Stable</a:t>
            </a:r>
            <a:r>
              <a:rPr lang="es-ES" sz="1600" dirty="0" smtClean="0">
                <a:solidFill>
                  <a:srgbClr val="0000FF"/>
                </a:solidFill>
              </a:rPr>
              <a:t> in </a:t>
            </a:r>
            <a:r>
              <a:rPr lang="es-ES" sz="1600" dirty="0" err="1" smtClean="0">
                <a:solidFill>
                  <a:srgbClr val="0000FF"/>
                </a:solidFill>
              </a:rPr>
              <a:t>very</a:t>
            </a:r>
            <a:r>
              <a:rPr lang="es-ES" sz="1600" dirty="0" smtClean="0">
                <a:solidFill>
                  <a:srgbClr val="0000FF"/>
                </a:solidFill>
              </a:rPr>
              <a:t> </a:t>
            </a:r>
            <a:r>
              <a:rPr lang="es-ES" sz="1600" dirty="0" err="1" smtClean="0">
                <a:solidFill>
                  <a:srgbClr val="0000FF"/>
                </a:solidFill>
              </a:rPr>
              <a:t>high</a:t>
            </a:r>
            <a:r>
              <a:rPr lang="es-ES" sz="1600" dirty="0" smtClean="0">
                <a:solidFill>
                  <a:srgbClr val="0000FF"/>
                </a:solidFill>
              </a:rPr>
              <a:t> </a:t>
            </a:r>
            <a:r>
              <a:rPr lang="es-ES" sz="1600" dirty="0" err="1" smtClean="0">
                <a:solidFill>
                  <a:srgbClr val="0000FF"/>
                </a:solidFill>
              </a:rPr>
              <a:t>radiation</a:t>
            </a:r>
            <a:r>
              <a:rPr lang="es-ES" sz="1600" dirty="0" smtClean="0">
                <a:solidFill>
                  <a:srgbClr val="0000FF"/>
                </a:solidFill>
              </a:rPr>
              <a:t> </a:t>
            </a:r>
            <a:r>
              <a:rPr lang="es-ES" sz="1600" dirty="0" err="1" smtClean="0">
                <a:solidFill>
                  <a:srgbClr val="0000FF"/>
                </a:solidFill>
              </a:rPr>
              <a:t>fields</a:t>
            </a:r>
            <a:endParaRPr lang="es-ES" sz="1600" dirty="0" smtClean="0">
              <a:solidFill>
                <a:srgbClr val="0000FF"/>
              </a:solidFill>
            </a:endParaRPr>
          </a:p>
          <a:p>
            <a:pPr marL="285750" indent="-285750">
              <a:buFontTx/>
              <a:buChar char="-"/>
            </a:pPr>
            <a:r>
              <a:rPr lang="es-ES" sz="1600" dirty="0" err="1" smtClean="0">
                <a:solidFill>
                  <a:srgbClr val="0000FF"/>
                </a:solidFill>
              </a:rPr>
              <a:t>Good</a:t>
            </a:r>
            <a:r>
              <a:rPr lang="es-ES" sz="1600" dirty="0" smtClean="0">
                <a:solidFill>
                  <a:srgbClr val="0000FF"/>
                </a:solidFill>
              </a:rPr>
              <a:t> </a:t>
            </a:r>
            <a:r>
              <a:rPr lang="es-ES" sz="1600" dirty="0" err="1" smtClean="0">
                <a:solidFill>
                  <a:srgbClr val="0000FF"/>
                </a:solidFill>
              </a:rPr>
              <a:t>chemical</a:t>
            </a:r>
            <a:r>
              <a:rPr lang="es-ES" sz="1600" dirty="0" smtClean="0">
                <a:solidFill>
                  <a:srgbClr val="0000FF"/>
                </a:solidFill>
              </a:rPr>
              <a:t> </a:t>
            </a:r>
            <a:r>
              <a:rPr lang="es-ES" sz="1600" dirty="0" err="1" smtClean="0">
                <a:solidFill>
                  <a:srgbClr val="0000FF"/>
                </a:solidFill>
              </a:rPr>
              <a:t>stability</a:t>
            </a:r>
            <a:endParaRPr lang="es-ES" sz="1600" dirty="0" smtClean="0">
              <a:solidFill>
                <a:srgbClr val="0000FF"/>
              </a:solidFill>
            </a:endParaRPr>
          </a:p>
          <a:p>
            <a:pPr marL="285750" indent="-285750">
              <a:buFontTx/>
              <a:buChar char="-"/>
            </a:pPr>
            <a:r>
              <a:rPr lang="es-ES" sz="1600" dirty="0" smtClean="0">
                <a:solidFill>
                  <a:srgbClr val="0000FF"/>
                </a:solidFill>
              </a:rPr>
              <a:t>High </a:t>
            </a:r>
            <a:r>
              <a:rPr lang="es-ES" sz="1600" dirty="0" err="1" smtClean="0">
                <a:solidFill>
                  <a:srgbClr val="0000FF"/>
                </a:solidFill>
              </a:rPr>
              <a:t>thermal</a:t>
            </a:r>
            <a:r>
              <a:rPr lang="es-ES" sz="1600" dirty="0" smtClean="0">
                <a:solidFill>
                  <a:srgbClr val="0000FF"/>
                </a:solidFill>
              </a:rPr>
              <a:t> </a:t>
            </a:r>
            <a:r>
              <a:rPr lang="es-ES" sz="1600" dirty="0" err="1" smtClean="0">
                <a:solidFill>
                  <a:srgbClr val="0000FF"/>
                </a:solidFill>
              </a:rPr>
              <a:t>conductivity</a:t>
            </a:r>
            <a:endParaRPr lang="es-ES" sz="1600" dirty="0" smtClean="0">
              <a:solidFill>
                <a:srgbClr val="0000FF"/>
              </a:solidFill>
            </a:endParaRPr>
          </a:p>
          <a:p>
            <a:pPr marL="285750" indent="-285750">
              <a:buFontTx/>
              <a:buChar char="-"/>
            </a:pPr>
            <a:r>
              <a:rPr lang="es-ES" sz="1600" dirty="0" smtClean="0">
                <a:solidFill>
                  <a:srgbClr val="0000FF"/>
                </a:solidFill>
              </a:rPr>
              <a:t>No </a:t>
            </a:r>
            <a:r>
              <a:rPr lang="es-ES" sz="1600" dirty="0" err="1" smtClean="0">
                <a:solidFill>
                  <a:srgbClr val="0000FF"/>
                </a:solidFill>
              </a:rPr>
              <a:t>phase</a:t>
            </a:r>
            <a:r>
              <a:rPr lang="es-ES" sz="1600" dirty="0" smtClean="0">
                <a:solidFill>
                  <a:srgbClr val="0000FF"/>
                </a:solidFill>
              </a:rPr>
              <a:t> </a:t>
            </a:r>
            <a:r>
              <a:rPr lang="es-ES" sz="1600" dirty="0" err="1" smtClean="0">
                <a:solidFill>
                  <a:srgbClr val="0000FF"/>
                </a:solidFill>
              </a:rPr>
              <a:t>changes</a:t>
            </a:r>
            <a:endParaRPr lang="es-ES" sz="1600" dirty="0" smtClean="0">
              <a:solidFill>
                <a:srgbClr val="0000FF"/>
              </a:solidFill>
            </a:endParaRPr>
          </a:p>
          <a:p>
            <a:pPr marL="285750" indent="-285750">
              <a:buFontTx/>
              <a:buChar char="-"/>
            </a:pPr>
            <a:r>
              <a:rPr lang="es-ES" sz="1600" dirty="0" err="1" smtClean="0">
                <a:solidFill>
                  <a:srgbClr val="0000FF"/>
                </a:solidFill>
              </a:rPr>
              <a:t>Recyclable</a:t>
            </a:r>
            <a:r>
              <a:rPr lang="es-ES" sz="1600" dirty="0" smtClean="0">
                <a:solidFill>
                  <a:srgbClr val="0000FF"/>
                </a:solidFill>
              </a:rPr>
              <a:t>/</a:t>
            </a:r>
            <a:r>
              <a:rPr lang="es-ES" sz="1600" dirty="0" err="1" smtClean="0">
                <a:solidFill>
                  <a:srgbClr val="0000FF"/>
                </a:solidFill>
              </a:rPr>
              <a:t>reprocessable</a:t>
            </a:r>
            <a:endParaRPr lang="es-ES" sz="1600" dirty="0" smtClean="0">
              <a:solidFill>
                <a:srgbClr val="0000FF"/>
              </a:solidFill>
            </a:endParaRPr>
          </a:p>
          <a:p>
            <a:r>
              <a:rPr lang="es-ES" sz="1600" dirty="0" smtClean="0">
                <a:solidFill>
                  <a:srgbClr val="0000FF"/>
                </a:solidFill>
              </a:rPr>
              <a:t>      (i.e. soluble in HNO</a:t>
            </a:r>
            <a:r>
              <a:rPr lang="es-ES" sz="1600" baseline="-25000" dirty="0" smtClean="0">
                <a:solidFill>
                  <a:srgbClr val="0000FF"/>
                </a:solidFill>
              </a:rPr>
              <a:t>3</a:t>
            </a:r>
            <a:r>
              <a:rPr lang="es-ES" sz="1600" dirty="0" smtClean="0">
                <a:solidFill>
                  <a:srgbClr val="0000FF"/>
                </a:solidFill>
              </a:rPr>
              <a:t>)</a:t>
            </a:r>
            <a:endParaRPr lang="en-US" sz="1600" dirty="0">
              <a:solidFill>
                <a:srgbClr val="0000FF"/>
              </a:solidFill>
            </a:endParaRPr>
          </a:p>
        </p:txBody>
      </p:sp>
      <p:grpSp>
        <p:nvGrpSpPr>
          <p:cNvPr id="27" name="Group 26"/>
          <p:cNvGrpSpPr/>
          <p:nvPr/>
        </p:nvGrpSpPr>
        <p:grpSpPr>
          <a:xfrm>
            <a:off x="5181600" y="550044"/>
            <a:ext cx="3555504" cy="2345556"/>
            <a:chOff x="5436096" y="550044"/>
            <a:chExt cx="3555504" cy="2345556"/>
          </a:xfrm>
        </p:grpSpPr>
        <p:sp>
          <p:nvSpPr>
            <p:cNvPr id="257" name="Text Box 260"/>
            <p:cNvSpPr txBox="1">
              <a:spLocks noChangeArrowheads="1"/>
            </p:cNvSpPr>
            <p:nvPr/>
          </p:nvSpPr>
          <p:spPr bwMode="auto">
            <a:xfrm>
              <a:off x="5580559" y="1905000"/>
              <a:ext cx="1806079" cy="523220"/>
            </a:xfrm>
            <a:prstGeom prst="rect">
              <a:avLst/>
            </a:prstGeom>
            <a:noFill/>
            <a:ln w="9525">
              <a:noFill/>
              <a:miter lim="800000"/>
              <a:headEnd/>
              <a:tailEnd/>
            </a:ln>
            <a:effectLst/>
          </p:spPr>
          <p:txBody>
            <a:bodyPr wrap="square">
              <a:spAutoFit/>
            </a:bodyPr>
            <a:lstStyle/>
            <a:p>
              <a:pPr eaLnBrk="1" hangingPunct="1"/>
              <a:r>
                <a:rPr lang="es-AR" sz="1400" dirty="0" err="1" smtClean="0"/>
                <a:t>Ceramic</a:t>
              </a:r>
              <a:r>
                <a:rPr lang="es-AR" sz="1400" dirty="0" smtClean="0">
                  <a:solidFill>
                    <a:schemeClr val="tx1"/>
                  </a:solidFill>
                </a:rPr>
                <a:t> </a:t>
              </a:r>
              <a:r>
                <a:rPr lang="es-AR" sz="1400" dirty="0" err="1" smtClean="0">
                  <a:solidFill>
                    <a:schemeClr val="tx1"/>
                  </a:solidFill>
                </a:rPr>
                <a:t>with</a:t>
              </a:r>
              <a:r>
                <a:rPr lang="es-AR" sz="1400" dirty="0" smtClean="0">
                  <a:solidFill>
                    <a:schemeClr val="tx1"/>
                  </a:solidFill>
                </a:rPr>
                <a:t> </a:t>
              </a:r>
              <a:r>
                <a:rPr lang="es-AR" sz="1400" dirty="0" err="1" smtClean="0">
                  <a:solidFill>
                    <a:schemeClr val="tx1"/>
                  </a:solidFill>
                </a:rPr>
                <a:t>hierarchical</a:t>
              </a:r>
              <a:r>
                <a:rPr lang="es-AR" sz="1400" dirty="0" smtClean="0">
                  <a:solidFill>
                    <a:schemeClr val="tx1"/>
                  </a:solidFill>
                </a:rPr>
                <a:t> </a:t>
              </a:r>
              <a:r>
                <a:rPr lang="es-AR" sz="1400" dirty="0" err="1" smtClean="0">
                  <a:solidFill>
                    <a:schemeClr val="tx1"/>
                  </a:solidFill>
                </a:rPr>
                <a:t>porosity</a:t>
              </a:r>
              <a:endParaRPr lang="en-US" sz="1400" dirty="0">
                <a:solidFill>
                  <a:schemeClr val="tx1"/>
                </a:solidFill>
              </a:endParaRPr>
            </a:p>
          </p:txBody>
        </p:sp>
        <p:pic>
          <p:nvPicPr>
            <p:cNvPr id="319" name="Picture 322" descr="24126"/>
            <p:cNvPicPr preferRelativeResize="0">
              <a:picLocks noChangeAspect="1" noChangeArrowheads="1"/>
            </p:cNvPicPr>
            <p:nvPr/>
          </p:nvPicPr>
          <p:blipFill rotWithShape="1">
            <a:blip r:embed="rId7" cstate="print">
              <a:lum bright="6000"/>
            </a:blip>
            <a:srcRect r="11873"/>
            <a:stretch/>
          </p:blipFill>
          <p:spPr bwMode="auto">
            <a:xfrm>
              <a:off x="5664696" y="692696"/>
              <a:ext cx="1084910" cy="1231081"/>
            </a:xfrm>
            <a:prstGeom prst="rect">
              <a:avLst/>
            </a:prstGeom>
            <a:noFill/>
          </p:spPr>
        </p:pic>
        <p:sp>
          <p:nvSpPr>
            <p:cNvPr id="327" name="AutoShape 332"/>
            <p:cNvSpPr>
              <a:spLocks/>
            </p:cNvSpPr>
            <p:nvPr/>
          </p:nvSpPr>
          <p:spPr bwMode="auto">
            <a:xfrm>
              <a:off x="5436096" y="550044"/>
              <a:ext cx="215900" cy="1906356"/>
            </a:xfrm>
            <a:prstGeom prst="leftBrace">
              <a:avLst>
                <a:gd name="adj1" fmla="val 91667"/>
                <a:gd name="adj2" fmla="val 50000"/>
              </a:avLst>
            </a:prstGeom>
            <a:noFill/>
            <a:ln w="9525">
              <a:solidFill>
                <a:schemeClr val="tx1"/>
              </a:solidFill>
              <a:round/>
              <a:headEnd/>
              <a:tailEnd/>
            </a:ln>
            <a:effectLst/>
          </p:spPr>
          <p:txBody>
            <a:bodyPr wrap="none" anchor="ctr"/>
            <a:lstStyle/>
            <a:p>
              <a:endParaRPr lang="en-US"/>
            </a:p>
          </p:txBody>
        </p:sp>
        <p:pic>
          <p:nvPicPr>
            <p:cNvPr id="47106" name="Picture 2" descr="http://www.nature.com/nchem/journal/v3/n5/images/nchem.1040-i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2481" y="604204"/>
              <a:ext cx="975815" cy="95955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Lst>
            </a:blip>
            <a:srcRect/>
            <a:stretch>
              <a:fillRect/>
            </a:stretch>
          </p:blipFill>
          <p:spPr bwMode="auto">
            <a:xfrm>
              <a:off x="7823982" y="1736063"/>
              <a:ext cx="1167618" cy="1159537"/>
            </a:xfrm>
            <a:prstGeom prst="rect">
              <a:avLst/>
            </a:prstGeom>
            <a:noFill/>
            <a:ln w="9525" algn="ctr">
              <a:noFill/>
              <a:miter lim="800000"/>
              <a:headEnd/>
              <a:tailEnd/>
            </a:ln>
            <a:effectLst/>
          </p:spPr>
        </p:pic>
        <p:sp>
          <p:nvSpPr>
            <p:cNvPr id="25" name="TextBox 24"/>
            <p:cNvSpPr txBox="1"/>
            <p:nvPr/>
          </p:nvSpPr>
          <p:spPr>
            <a:xfrm>
              <a:off x="5715000" y="685800"/>
              <a:ext cx="950901" cy="338554"/>
            </a:xfrm>
            <a:prstGeom prst="rect">
              <a:avLst/>
            </a:prstGeom>
            <a:noFill/>
          </p:spPr>
          <p:txBody>
            <a:bodyPr wrap="none" rtlCol="0">
              <a:spAutoFit/>
            </a:bodyPr>
            <a:lstStyle/>
            <a:p>
              <a:r>
                <a:rPr lang="es-AR" sz="1600" b="1" dirty="0">
                  <a:solidFill>
                    <a:srgbClr val="FFFF00"/>
                  </a:solidFill>
                </a:rPr>
                <a:t>Zr</a:t>
              </a:r>
              <a:r>
                <a:rPr lang="es-AR" sz="1600" b="1" i="1" baseline="-25000" dirty="0">
                  <a:solidFill>
                    <a:srgbClr val="FFFF00"/>
                  </a:solidFill>
                </a:rPr>
                <a:t>x</a:t>
              </a:r>
              <a:r>
                <a:rPr lang="es-AR" sz="1600" b="1" dirty="0">
                  <a:solidFill>
                    <a:srgbClr val="FFFF00"/>
                  </a:solidFill>
                </a:rPr>
                <a:t>Ti</a:t>
              </a:r>
              <a:r>
                <a:rPr lang="es-AR" sz="1600" b="1" baseline="-25000" dirty="0">
                  <a:solidFill>
                    <a:srgbClr val="FFFF00"/>
                  </a:solidFill>
                </a:rPr>
                <a:t>1-</a:t>
              </a:r>
              <a:r>
                <a:rPr lang="es-AR" sz="1600" b="1" i="1" baseline="-25000" dirty="0">
                  <a:solidFill>
                    <a:srgbClr val="FFFF00"/>
                  </a:solidFill>
                </a:rPr>
                <a:t>x</a:t>
              </a:r>
              <a:r>
                <a:rPr lang="es-AR" sz="1600" b="1" dirty="0">
                  <a:solidFill>
                    <a:srgbClr val="FFFF00"/>
                  </a:solidFill>
                </a:rPr>
                <a:t>O</a:t>
              </a:r>
              <a:r>
                <a:rPr lang="es-AR" sz="1600" b="1" baseline="-25000" dirty="0">
                  <a:solidFill>
                    <a:srgbClr val="FFFF00"/>
                  </a:solidFill>
                </a:rPr>
                <a:t>2</a:t>
              </a:r>
              <a:endParaRPr lang="en-US" sz="1600" dirty="0">
                <a:solidFill>
                  <a:srgbClr val="FFFF00"/>
                </a:solidFill>
              </a:endParaRPr>
            </a:p>
          </p:txBody>
        </p:sp>
        <p:sp>
          <p:nvSpPr>
            <p:cNvPr id="109" name="TextBox 108"/>
            <p:cNvSpPr txBox="1"/>
            <p:nvPr/>
          </p:nvSpPr>
          <p:spPr>
            <a:xfrm>
              <a:off x="7803674" y="1736063"/>
              <a:ext cx="898195" cy="338554"/>
            </a:xfrm>
            <a:prstGeom prst="rect">
              <a:avLst/>
            </a:prstGeom>
            <a:noFill/>
          </p:spPr>
          <p:txBody>
            <a:bodyPr wrap="none" rtlCol="0">
              <a:spAutoFit/>
            </a:bodyPr>
            <a:lstStyle/>
            <a:p>
              <a:r>
                <a:rPr lang="es-AR" sz="1600" b="1" dirty="0" smtClean="0">
                  <a:solidFill>
                    <a:srgbClr val="FFFF00"/>
                  </a:solidFill>
                </a:rPr>
                <a:t>RF </a:t>
              </a:r>
              <a:r>
                <a:rPr lang="es-AR" sz="1600" b="1" dirty="0" err="1" smtClean="0">
                  <a:solidFill>
                    <a:srgbClr val="FFFF00"/>
                  </a:solidFill>
                </a:rPr>
                <a:t>Resin</a:t>
              </a:r>
              <a:endParaRPr lang="en-US" sz="1600" dirty="0">
                <a:solidFill>
                  <a:srgbClr val="FFFF00"/>
                </a:solidFill>
              </a:endParaRPr>
            </a:p>
          </p:txBody>
        </p:sp>
        <p:pic>
          <p:nvPicPr>
            <p:cNvPr id="111" name="Picture 2" descr="http://www.sagisa.com/images/dow/ion-exchange-resins-spares.jpg"/>
            <p:cNvPicPr>
              <a:picLocks noChangeAspect="1" noChangeArrowheads="1"/>
            </p:cNvPicPr>
            <p:nvPr/>
          </p:nvPicPr>
          <p:blipFill rotWithShape="1">
            <a:blip r:embed="rId11">
              <a:extLst>
                <a:ext uri="{28A0092B-C50C-407E-A947-70E740481C1C}">
                  <a14:useLocalDpi xmlns:a14="http://schemas.microsoft.com/office/drawing/2010/main" val="0"/>
                </a:ext>
              </a:extLst>
            </a:blip>
            <a:srcRect l="3642" t="1" r="28241" b="40453"/>
            <a:stretch/>
          </p:blipFill>
          <p:spPr bwMode="auto">
            <a:xfrm>
              <a:off x="7847508" y="609600"/>
              <a:ext cx="1144092" cy="1000145"/>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p:cNvSpPr txBox="1"/>
            <p:nvPr/>
          </p:nvSpPr>
          <p:spPr>
            <a:xfrm>
              <a:off x="7848600" y="645270"/>
              <a:ext cx="1133837" cy="338554"/>
            </a:xfrm>
            <a:prstGeom prst="rect">
              <a:avLst/>
            </a:prstGeom>
            <a:noFill/>
          </p:spPr>
          <p:txBody>
            <a:bodyPr wrap="none" rtlCol="0">
              <a:spAutoFit/>
            </a:bodyPr>
            <a:lstStyle/>
            <a:p>
              <a:r>
                <a:rPr lang="es-AR" sz="1600" b="1" dirty="0" err="1" smtClean="0">
                  <a:solidFill>
                    <a:srgbClr val="FFFF00"/>
                  </a:solidFill>
                </a:rPr>
                <a:t>SdVB</a:t>
              </a:r>
              <a:r>
                <a:rPr lang="es-AR" sz="1600" b="1" dirty="0" smtClean="0">
                  <a:solidFill>
                    <a:srgbClr val="FFFF00"/>
                  </a:solidFill>
                </a:rPr>
                <a:t> </a:t>
              </a:r>
              <a:r>
                <a:rPr lang="es-AR" sz="1600" b="1" dirty="0" err="1" smtClean="0">
                  <a:solidFill>
                    <a:srgbClr val="FFFF00"/>
                  </a:solidFill>
                </a:rPr>
                <a:t>Resin</a:t>
              </a:r>
              <a:endParaRPr lang="en-US" sz="1600" dirty="0">
                <a:solidFill>
                  <a:srgbClr val="FFFF00"/>
                </a:solidFill>
              </a:endParaRPr>
            </a:p>
          </p:txBody>
        </p:sp>
      </p:grpSp>
      <p:pic>
        <p:nvPicPr>
          <p:cNvPr id="113" name="Picture 2" descr="Image result for too hard baske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6487" y="3933056"/>
            <a:ext cx="2376263" cy="1989202"/>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8"/>
          <p:cNvSpPr>
            <a:spLocks noGrp="1"/>
          </p:cNvSpPr>
          <p:nvPr>
            <p:ph type="ftr" sz="quarter" idx="11"/>
          </p:nvPr>
        </p:nvSpPr>
        <p:spPr/>
        <p:txBody>
          <a:bodyPr/>
          <a:lstStyle/>
          <a:p>
            <a:r>
              <a:rPr lang="en-US" smtClean="0"/>
              <a:t>Luca - MRS 2017</a:t>
            </a:r>
            <a:endParaRPr lang="en-US"/>
          </a:p>
        </p:txBody>
      </p:sp>
      <p:sp>
        <p:nvSpPr>
          <p:cNvPr id="26" name="Slide Number Placeholder 25"/>
          <p:cNvSpPr>
            <a:spLocks noGrp="1"/>
          </p:cNvSpPr>
          <p:nvPr>
            <p:ph type="sldNum" sz="quarter" idx="12"/>
          </p:nvPr>
        </p:nvSpPr>
        <p:spPr/>
        <p:txBody>
          <a:bodyPr/>
          <a:lstStyle/>
          <a:p>
            <a:fld id="{C3305951-25B3-468C-8F5A-DB64291C3F1E}" type="slidenum">
              <a:rPr lang="en-US" smtClean="0"/>
              <a:pPr/>
              <a:t>5</a:t>
            </a:fld>
            <a:endParaRPr lang="en-US"/>
          </a:p>
        </p:txBody>
      </p:sp>
      <p:grpSp>
        <p:nvGrpSpPr>
          <p:cNvPr id="28" name="Group 27"/>
          <p:cNvGrpSpPr/>
          <p:nvPr/>
        </p:nvGrpSpPr>
        <p:grpSpPr>
          <a:xfrm>
            <a:off x="4706034" y="3353204"/>
            <a:ext cx="4114438" cy="3116521"/>
            <a:chOff x="4706034" y="3353204"/>
            <a:chExt cx="4114438" cy="3116521"/>
          </a:xfrm>
        </p:grpSpPr>
        <p:sp>
          <p:nvSpPr>
            <p:cNvPr id="256" name="Text Box 259"/>
            <p:cNvSpPr txBox="1">
              <a:spLocks noChangeArrowheads="1"/>
            </p:cNvSpPr>
            <p:nvPr/>
          </p:nvSpPr>
          <p:spPr bwMode="auto">
            <a:xfrm>
              <a:off x="6012160" y="3442648"/>
              <a:ext cx="2360216" cy="769441"/>
            </a:xfrm>
            <a:prstGeom prst="rect">
              <a:avLst/>
            </a:prstGeom>
            <a:noFill/>
            <a:ln w="9525">
              <a:noFill/>
              <a:miter lim="800000"/>
              <a:headEnd/>
              <a:tailEnd/>
            </a:ln>
            <a:effectLst/>
          </p:spPr>
          <p:txBody>
            <a:bodyPr wrap="square">
              <a:spAutoFit/>
            </a:bodyPr>
            <a:lstStyle/>
            <a:p>
              <a:pPr eaLnBrk="1" hangingPunct="1"/>
              <a:r>
                <a:rPr lang="es-AR" sz="1600" b="1" u="sng" dirty="0" err="1" smtClean="0">
                  <a:solidFill>
                    <a:srgbClr val="FF0000"/>
                  </a:solidFill>
                </a:rPr>
                <a:t>Option</a:t>
              </a:r>
              <a:r>
                <a:rPr lang="es-AR" sz="1600" b="1" u="sng" dirty="0" smtClean="0">
                  <a:solidFill>
                    <a:srgbClr val="FF0000"/>
                  </a:solidFill>
                </a:rPr>
                <a:t> </a:t>
              </a:r>
              <a:r>
                <a:rPr lang="es-AR" sz="1600" b="1" u="sng" dirty="0">
                  <a:solidFill>
                    <a:srgbClr val="FF0000"/>
                  </a:solidFill>
                </a:rPr>
                <a:t>2</a:t>
              </a:r>
            </a:p>
            <a:p>
              <a:pPr eaLnBrk="1" hangingPunct="1"/>
              <a:r>
                <a:rPr lang="es-AR" sz="1400" dirty="0" smtClean="0"/>
                <a:t>Use as </a:t>
              </a:r>
              <a:r>
                <a:rPr lang="es-AR" sz="1400" dirty="0" err="1" smtClean="0"/>
                <a:t>recyclable</a:t>
              </a:r>
              <a:r>
                <a:rPr lang="es-AR" sz="1400" dirty="0" smtClean="0"/>
                <a:t> </a:t>
              </a:r>
              <a:r>
                <a:rPr lang="es-AR" sz="1400" dirty="0" err="1" smtClean="0"/>
                <a:t>inert</a:t>
              </a:r>
              <a:r>
                <a:rPr lang="es-AR" sz="1400" dirty="0" smtClean="0"/>
                <a:t> </a:t>
              </a:r>
              <a:r>
                <a:rPr lang="es-AR" sz="1400" dirty="0" err="1" smtClean="0"/>
                <a:t>matrix</a:t>
              </a:r>
              <a:r>
                <a:rPr lang="es-AR" sz="1400" dirty="0" smtClean="0"/>
                <a:t> </a:t>
              </a:r>
              <a:r>
                <a:rPr lang="es-AR" sz="1400" b="1" dirty="0" err="1" smtClean="0"/>
                <a:t>e.g</a:t>
              </a:r>
              <a:r>
                <a:rPr lang="es-AR" sz="1400" b="1" dirty="0" smtClean="0"/>
                <a:t>.</a:t>
              </a:r>
              <a:r>
                <a:rPr lang="es-AR" sz="1400" dirty="0" smtClean="0"/>
                <a:t> </a:t>
              </a:r>
              <a:r>
                <a:rPr lang="es-AR" sz="1400" dirty="0" err="1" smtClean="0"/>
                <a:t>ZrC</a:t>
              </a:r>
              <a:r>
                <a:rPr lang="es-AR" sz="1400" dirty="0" smtClean="0"/>
                <a:t>, </a:t>
              </a:r>
              <a:r>
                <a:rPr lang="es-AR" sz="1400" dirty="0" err="1" smtClean="0"/>
                <a:t>SiC</a:t>
              </a:r>
              <a:r>
                <a:rPr lang="es-AR" sz="1400" dirty="0" smtClean="0"/>
                <a:t>, ZrO</a:t>
              </a:r>
              <a:r>
                <a:rPr lang="es-AR" sz="1400" baseline="-25000" dirty="0" smtClean="0"/>
                <a:t>2</a:t>
              </a:r>
              <a:r>
                <a:rPr lang="es-AR" sz="1400" dirty="0" smtClean="0"/>
                <a:t>, Al</a:t>
              </a:r>
              <a:r>
                <a:rPr lang="es-AR" sz="1400" baseline="-25000" dirty="0" smtClean="0"/>
                <a:t>2</a:t>
              </a:r>
              <a:r>
                <a:rPr lang="es-AR" sz="1400" dirty="0" smtClean="0"/>
                <a:t>O</a:t>
              </a:r>
              <a:r>
                <a:rPr lang="es-AR" sz="1400" baseline="-25000" dirty="0" smtClean="0"/>
                <a:t>3</a:t>
              </a:r>
              <a:r>
                <a:rPr lang="es-AR" sz="1400" dirty="0" smtClean="0"/>
                <a:t>…</a:t>
              </a:r>
              <a:endParaRPr lang="en-US" sz="1400" dirty="0">
                <a:solidFill>
                  <a:schemeClr val="tx1"/>
                </a:solidFill>
              </a:endParaRPr>
            </a:p>
          </p:txBody>
        </p:sp>
        <p:sp>
          <p:nvSpPr>
            <p:cNvPr id="270" name="Line 273"/>
            <p:cNvSpPr>
              <a:spLocks noChangeShapeType="1"/>
            </p:cNvSpPr>
            <p:nvPr/>
          </p:nvSpPr>
          <p:spPr bwMode="auto">
            <a:xfrm>
              <a:off x="6845448" y="4987776"/>
              <a:ext cx="792162"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271" name="Text Box 274"/>
            <p:cNvSpPr txBox="1">
              <a:spLocks noChangeArrowheads="1"/>
            </p:cNvSpPr>
            <p:nvPr/>
          </p:nvSpPr>
          <p:spPr bwMode="auto">
            <a:xfrm>
              <a:off x="6567985" y="5013176"/>
              <a:ext cx="1449388" cy="244475"/>
            </a:xfrm>
            <a:prstGeom prst="rect">
              <a:avLst/>
            </a:prstGeom>
            <a:noFill/>
            <a:ln w="9525" algn="ctr">
              <a:noFill/>
              <a:miter lim="800000"/>
              <a:headEnd/>
              <a:tailEnd/>
            </a:ln>
            <a:effectLst/>
          </p:spPr>
          <p:txBody>
            <a:bodyPr wrap="none">
              <a:spAutoFit/>
            </a:bodyPr>
            <a:lstStyle/>
            <a:p>
              <a:pPr algn="ctr" eaLnBrk="1" hangingPunct="1"/>
              <a:r>
                <a:rPr lang="en-AU" sz="1000" dirty="0">
                  <a:solidFill>
                    <a:schemeClr val="tx1"/>
                  </a:solidFill>
                </a:rPr>
                <a:t>5 mm Porous Monolith</a:t>
              </a:r>
              <a:endParaRPr lang="en-US" sz="1000" dirty="0">
                <a:solidFill>
                  <a:schemeClr val="tx1"/>
                </a:solidFill>
              </a:endParaRPr>
            </a:p>
          </p:txBody>
        </p:sp>
        <p:grpSp>
          <p:nvGrpSpPr>
            <p:cNvPr id="5" name="Group 275"/>
            <p:cNvGrpSpPr>
              <a:grpSpLocks noChangeAspect="1"/>
            </p:cNvGrpSpPr>
            <p:nvPr/>
          </p:nvGrpSpPr>
          <p:grpSpPr bwMode="auto">
            <a:xfrm>
              <a:off x="5292725" y="4492625"/>
              <a:ext cx="990600" cy="798513"/>
              <a:chOff x="1711" y="3195"/>
              <a:chExt cx="828" cy="667"/>
            </a:xfrm>
          </p:grpSpPr>
          <p:grpSp>
            <p:nvGrpSpPr>
              <p:cNvPr id="6" name="Group 276"/>
              <p:cNvGrpSpPr>
                <a:grpSpLocks noChangeAspect="1"/>
              </p:cNvGrpSpPr>
              <p:nvPr/>
            </p:nvGrpSpPr>
            <p:grpSpPr bwMode="auto">
              <a:xfrm>
                <a:off x="1711" y="3195"/>
                <a:ext cx="828" cy="667"/>
                <a:chOff x="1653" y="1129"/>
                <a:chExt cx="968" cy="780"/>
              </a:xfrm>
            </p:grpSpPr>
            <p:sp>
              <p:nvSpPr>
                <p:cNvPr id="291" name="AutoShape 277"/>
                <p:cNvSpPr>
                  <a:spLocks noChangeAspect="1" noChangeArrowheads="1"/>
                </p:cNvSpPr>
                <p:nvPr/>
              </p:nvSpPr>
              <p:spPr bwMode="auto">
                <a:xfrm>
                  <a:off x="1653" y="1129"/>
                  <a:ext cx="968" cy="780"/>
                </a:xfrm>
                <a:prstGeom prst="cube">
                  <a:avLst>
                    <a:gd name="adj" fmla="val 10384"/>
                  </a:avLst>
                </a:prstGeom>
                <a:solidFill>
                  <a:srgbClr val="777777"/>
                </a:solidFill>
                <a:ln w="9525">
                  <a:solidFill>
                    <a:schemeClr val="tx1"/>
                  </a:solidFill>
                  <a:miter lim="800000"/>
                  <a:headEnd/>
                  <a:tailEnd/>
                </a:ln>
                <a:effectLst/>
              </p:spPr>
              <p:txBody>
                <a:bodyPr wrap="none" anchor="ctr"/>
                <a:lstStyle/>
                <a:p>
                  <a:endParaRPr lang="en-US"/>
                </a:p>
              </p:txBody>
            </p:sp>
            <p:grpSp>
              <p:nvGrpSpPr>
                <p:cNvPr id="7" name="Group 278"/>
                <p:cNvGrpSpPr>
                  <a:grpSpLocks noChangeAspect="1"/>
                </p:cNvGrpSpPr>
                <p:nvPr/>
              </p:nvGrpSpPr>
              <p:grpSpPr bwMode="auto">
                <a:xfrm>
                  <a:off x="1712" y="1271"/>
                  <a:ext cx="774" cy="585"/>
                  <a:chOff x="4451" y="1346"/>
                  <a:chExt cx="774" cy="585"/>
                </a:xfrm>
              </p:grpSpPr>
              <p:grpSp>
                <p:nvGrpSpPr>
                  <p:cNvPr id="8" name="Group 279"/>
                  <p:cNvGrpSpPr>
                    <a:grpSpLocks noChangeAspect="1"/>
                  </p:cNvGrpSpPr>
                  <p:nvPr/>
                </p:nvGrpSpPr>
                <p:grpSpPr bwMode="auto">
                  <a:xfrm>
                    <a:off x="4451" y="1346"/>
                    <a:ext cx="190" cy="175"/>
                    <a:chOff x="2187" y="2664"/>
                    <a:chExt cx="438" cy="438"/>
                  </a:xfrm>
                </p:grpSpPr>
                <p:sp>
                  <p:nvSpPr>
                    <p:cNvPr id="315" name="Oval 280"/>
                    <p:cNvSpPr>
                      <a:spLocks noChangeAspect="1" noChangeArrowheads="1"/>
                    </p:cNvSpPr>
                    <p:nvPr/>
                  </p:nvSpPr>
                  <p:spPr bwMode="auto">
                    <a:xfrm>
                      <a:off x="2187" y="2664"/>
                      <a:ext cx="438" cy="438"/>
                    </a:xfrm>
                    <a:prstGeom prst="ellipse">
                      <a:avLst/>
                    </a:prstGeom>
                    <a:solidFill>
                      <a:schemeClr val="bg1"/>
                    </a:solidFill>
                    <a:ln w="9525">
                      <a:noFill/>
                      <a:round/>
                      <a:headEnd/>
                      <a:tailEnd/>
                    </a:ln>
                    <a:effectLst/>
                  </p:spPr>
                  <p:txBody>
                    <a:bodyPr wrap="none" anchor="ctr"/>
                    <a:lstStyle/>
                    <a:p>
                      <a:endParaRPr lang="en-US"/>
                    </a:p>
                  </p:txBody>
                </p:sp>
                <p:sp>
                  <p:nvSpPr>
                    <p:cNvPr id="316" name="Oval 281"/>
                    <p:cNvSpPr>
                      <a:spLocks noChangeAspect="1" noChangeArrowheads="1"/>
                    </p:cNvSpPr>
                    <p:nvPr/>
                  </p:nvSpPr>
                  <p:spPr bwMode="auto">
                    <a:xfrm>
                      <a:off x="2251" y="2728"/>
                      <a:ext cx="310" cy="310"/>
                    </a:xfrm>
                    <a:prstGeom prst="ellipse">
                      <a:avLst/>
                    </a:prstGeom>
                    <a:solidFill>
                      <a:schemeClr val="bg1"/>
                    </a:solidFill>
                    <a:ln w="9525">
                      <a:noFill/>
                      <a:round/>
                      <a:headEnd/>
                      <a:tailEnd/>
                    </a:ln>
                    <a:effectLst/>
                  </p:spPr>
                  <p:txBody>
                    <a:bodyPr wrap="none" anchor="ctr"/>
                    <a:lstStyle/>
                    <a:p>
                      <a:endParaRPr lang="en-US"/>
                    </a:p>
                  </p:txBody>
                </p:sp>
              </p:grpSp>
              <p:grpSp>
                <p:nvGrpSpPr>
                  <p:cNvPr id="9" name="Group 282"/>
                  <p:cNvGrpSpPr>
                    <a:grpSpLocks noChangeAspect="1"/>
                  </p:cNvGrpSpPr>
                  <p:nvPr/>
                </p:nvGrpSpPr>
                <p:grpSpPr bwMode="auto">
                  <a:xfrm>
                    <a:off x="4736" y="1346"/>
                    <a:ext cx="190" cy="175"/>
                    <a:chOff x="2187" y="2664"/>
                    <a:chExt cx="438" cy="438"/>
                  </a:xfrm>
                </p:grpSpPr>
                <p:sp>
                  <p:nvSpPr>
                    <p:cNvPr id="313" name="Oval 283"/>
                    <p:cNvSpPr>
                      <a:spLocks noChangeAspect="1" noChangeArrowheads="1"/>
                    </p:cNvSpPr>
                    <p:nvPr/>
                  </p:nvSpPr>
                  <p:spPr bwMode="auto">
                    <a:xfrm>
                      <a:off x="2187" y="2664"/>
                      <a:ext cx="438" cy="438"/>
                    </a:xfrm>
                    <a:prstGeom prst="ellipse">
                      <a:avLst/>
                    </a:prstGeom>
                    <a:solidFill>
                      <a:schemeClr val="bg1"/>
                    </a:solidFill>
                    <a:ln w="9525">
                      <a:noFill/>
                      <a:round/>
                      <a:headEnd/>
                      <a:tailEnd/>
                    </a:ln>
                    <a:effectLst/>
                  </p:spPr>
                  <p:txBody>
                    <a:bodyPr wrap="none" anchor="ctr"/>
                    <a:lstStyle/>
                    <a:p>
                      <a:endParaRPr lang="en-US"/>
                    </a:p>
                  </p:txBody>
                </p:sp>
                <p:sp>
                  <p:nvSpPr>
                    <p:cNvPr id="314" name="Oval 284"/>
                    <p:cNvSpPr>
                      <a:spLocks noChangeAspect="1" noChangeArrowheads="1"/>
                    </p:cNvSpPr>
                    <p:nvPr/>
                  </p:nvSpPr>
                  <p:spPr bwMode="auto">
                    <a:xfrm>
                      <a:off x="2251" y="2728"/>
                      <a:ext cx="310" cy="310"/>
                    </a:xfrm>
                    <a:prstGeom prst="ellipse">
                      <a:avLst/>
                    </a:prstGeom>
                    <a:solidFill>
                      <a:schemeClr val="bg1"/>
                    </a:solidFill>
                    <a:ln w="9525">
                      <a:noFill/>
                      <a:round/>
                      <a:headEnd/>
                      <a:tailEnd/>
                    </a:ln>
                    <a:effectLst/>
                  </p:spPr>
                  <p:txBody>
                    <a:bodyPr wrap="none" anchor="ctr"/>
                    <a:lstStyle/>
                    <a:p>
                      <a:endParaRPr lang="en-US"/>
                    </a:p>
                  </p:txBody>
                </p:sp>
              </p:grpSp>
              <p:grpSp>
                <p:nvGrpSpPr>
                  <p:cNvPr id="10" name="Group 285"/>
                  <p:cNvGrpSpPr>
                    <a:grpSpLocks noChangeAspect="1"/>
                  </p:cNvGrpSpPr>
                  <p:nvPr/>
                </p:nvGrpSpPr>
                <p:grpSpPr bwMode="auto">
                  <a:xfrm>
                    <a:off x="5013" y="1346"/>
                    <a:ext cx="191" cy="175"/>
                    <a:chOff x="2187" y="2664"/>
                    <a:chExt cx="438" cy="438"/>
                  </a:xfrm>
                </p:grpSpPr>
                <p:sp>
                  <p:nvSpPr>
                    <p:cNvPr id="311" name="Oval 286"/>
                    <p:cNvSpPr>
                      <a:spLocks noChangeAspect="1" noChangeArrowheads="1"/>
                    </p:cNvSpPr>
                    <p:nvPr/>
                  </p:nvSpPr>
                  <p:spPr bwMode="auto">
                    <a:xfrm>
                      <a:off x="2187" y="2664"/>
                      <a:ext cx="438" cy="438"/>
                    </a:xfrm>
                    <a:prstGeom prst="ellipse">
                      <a:avLst/>
                    </a:prstGeom>
                    <a:solidFill>
                      <a:schemeClr val="bg1"/>
                    </a:solidFill>
                    <a:ln w="9525">
                      <a:noFill/>
                      <a:round/>
                      <a:headEnd/>
                      <a:tailEnd/>
                    </a:ln>
                    <a:effectLst/>
                  </p:spPr>
                  <p:txBody>
                    <a:bodyPr wrap="none" anchor="ctr"/>
                    <a:lstStyle/>
                    <a:p>
                      <a:endParaRPr lang="en-US"/>
                    </a:p>
                  </p:txBody>
                </p:sp>
                <p:sp>
                  <p:nvSpPr>
                    <p:cNvPr id="312" name="Oval 287"/>
                    <p:cNvSpPr>
                      <a:spLocks noChangeAspect="1" noChangeArrowheads="1"/>
                    </p:cNvSpPr>
                    <p:nvPr/>
                  </p:nvSpPr>
                  <p:spPr bwMode="auto">
                    <a:xfrm>
                      <a:off x="2251" y="2728"/>
                      <a:ext cx="310" cy="310"/>
                    </a:xfrm>
                    <a:prstGeom prst="ellipse">
                      <a:avLst/>
                    </a:prstGeom>
                    <a:solidFill>
                      <a:schemeClr val="bg1"/>
                    </a:solidFill>
                    <a:ln w="9525">
                      <a:noFill/>
                      <a:round/>
                      <a:headEnd/>
                      <a:tailEnd/>
                    </a:ln>
                    <a:effectLst/>
                  </p:spPr>
                  <p:txBody>
                    <a:bodyPr wrap="none" anchor="ctr"/>
                    <a:lstStyle/>
                    <a:p>
                      <a:endParaRPr lang="en-US"/>
                    </a:p>
                  </p:txBody>
                </p:sp>
              </p:grpSp>
              <p:grpSp>
                <p:nvGrpSpPr>
                  <p:cNvPr id="11" name="Group 288"/>
                  <p:cNvGrpSpPr>
                    <a:grpSpLocks noChangeAspect="1"/>
                  </p:cNvGrpSpPr>
                  <p:nvPr/>
                </p:nvGrpSpPr>
                <p:grpSpPr bwMode="auto">
                  <a:xfrm>
                    <a:off x="4458" y="1756"/>
                    <a:ext cx="191" cy="175"/>
                    <a:chOff x="2187" y="2664"/>
                    <a:chExt cx="438" cy="438"/>
                  </a:xfrm>
                </p:grpSpPr>
                <p:sp>
                  <p:nvSpPr>
                    <p:cNvPr id="309" name="Oval 289"/>
                    <p:cNvSpPr>
                      <a:spLocks noChangeAspect="1" noChangeArrowheads="1"/>
                    </p:cNvSpPr>
                    <p:nvPr/>
                  </p:nvSpPr>
                  <p:spPr bwMode="auto">
                    <a:xfrm>
                      <a:off x="2187" y="2664"/>
                      <a:ext cx="438" cy="438"/>
                    </a:xfrm>
                    <a:prstGeom prst="ellipse">
                      <a:avLst/>
                    </a:prstGeom>
                    <a:solidFill>
                      <a:schemeClr val="bg1"/>
                    </a:solidFill>
                    <a:ln w="9525">
                      <a:noFill/>
                      <a:round/>
                      <a:headEnd/>
                      <a:tailEnd/>
                    </a:ln>
                    <a:effectLst/>
                  </p:spPr>
                  <p:txBody>
                    <a:bodyPr wrap="none" anchor="ctr"/>
                    <a:lstStyle/>
                    <a:p>
                      <a:endParaRPr lang="en-US"/>
                    </a:p>
                  </p:txBody>
                </p:sp>
                <p:sp>
                  <p:nvSpPr>
                    <p:cNvPr id="310" name="Oval 290"/>
                    <p:cNvSpPr>
                      <a:spLocks noChangeAspect="1" noChangeArrowheads="1"/>
                    </p:cNvSpPr>
                    <p:nvPr/>
                  </p:nvSpPr>
                  <p:spPr bwMode="auto">
                    <a:xfrm>
                      <a:off x="2251" y="2728"/>
                      <a:ext cx="310" cy="310"/>
                    </a:xfrm>
                    <a:prstGeom prst="ellipse">
                      <a:avLst/>
                    </a:prstGeom>
                    <a:solidFill>
                      <a:schemeClr val="bg1"/>
                    </a:solidFill>
                    <a:ln w="9525">
                      <a:noFill/>
                      <a:round/>
                      <a:headEnd/>
                      <a:tailEnd/>
                    </a:ln>
                    <a:effectLst/>
                  </p:spPr>
                  <p:txBody>
                    <a:bodyPr wrap="none" anchor="ctr"/>
                    <a:lstStyle/>
                    <a:p>
                      <a:endParaRPr lang="en-US"/>
                    </a:p>
                  </p:txBody>
                </p:sp>
              </p:grpSp>
              <p:grpSp>
                <p:nvGrpSpPr>
                  <p:cNvPr id="12" name="Group 291"/>
                  <p:cNvGrpSpPr>
                    <a:grpSpLocks noChangeAspect="1"/>
                  </p:cNvGrpSpPr>
                  <p:nvPr/>
                </p:nvGrpSpPr>
                <p:grpSpPr bwMode="auto">
                  <a:xfrm>
                    <a:off x="4750" y="1756"/>
                    <a:ext cx="190" cy="175"/>
                    <a:chOff x="2187" y="2664"/>
                    <a:chExt cx="438" cy="438"/>
                  </a:xfrm>
                </p:grpSpPr>
                <p:sp>
                  <p:nvSpPr>
                    <p:cNvPr id="307" name="Oval 292"/>
                    <p:cNvSpPr>
                      <a:spLocks noChangeAspect="1" noChangeArrowheads="1"/>
                    </p:cNvSpPr>
                    <p:nvPr/>
                  </p:nvSpPr>
                  <p:spPr bwMode="auto">
                    <a:xfrm>
                      <a:off x="2187" y="2664"/>
                      <a:ext cx="438" cy="438"/>
                    </a:xfrm>
                    <a:prstGeom prst="ellipse">
                      <a:avLst/>
                    </a:prstGeom>
                    <a:solidFill>
                      <a:schemeClr val="bg1"/>
                    </a:solidFill>
                    <a:ln w="9525">
                      <a:noFill/>
                      <a:round/>
                      <a:headEnd/>
                      <a:tailEnd/>
                    </a:ln>
                    <a:effectLst/>
                  </p:spPr>
                  <p:txBody>
                    <a:bodyPr wrap="none" anchor="ctr"/>
                    <a:lstStyle/>
                    <a:p>
                      <a:endParaRPr lang="en-US"/>
                    </a:p>
                  </p:txBody>
                </p:sp>
                <p:sp>
                  <p:nvSpPr>
                    <p:cNvPr id="308" name="Oval 293"/>
                    <p:cNvSpPr>
                      <a:spLocks noChangeAspect="1" noChangeArrowheads="1"/>
                    </p:cNvSpPr>
                    <p:nvPr/>
                  </p:nvSpPr>
                  <p:spPr bwMode="auto">
                    <a:xfrm>
                      <a:off x="2251" y="2728"/>
                      <a:ext cx="310" cy="310"/>
                    </a:xfrm>
                    <a:prstGeom prst="ellipse">
                      <a:avLst/>
                    </a:prstGeom>
                    <a:solidFill>
                      <a:schemeClr val="bg1"/>
                    </a:solidFill>
                    <a:ln w="9525">
                      <a:noFill/>
                      <a:round/>
                      <a:headEnd/>
                      <a:tailEnd/>
                    </a:ln>
                    <a:effectLst/>
                  </p:spPr>
                  <p:txBody>
                    <a:bodyPr wrap="none" anchor="ctr"/>
                    <a:lstStyle/>
                    <a:p>
                      <a:endParaRPr lang="en-US"/>
                    </a:p>
                  </p:txBody>
                </p:sp>
              </p:grpSp>
              <p:grpSp>
                <p:nvGrpSpPr>
                  <p:cNvPr id="13" name="Group 294"/>
                  <p:cNvGrpSpPr>
                    <a:grpSpLocks noChangeAspect="1"/>
                  </p:cNvGrpSpPr>
                  <p:nvPr/>
                </p:nvGrpSpPr>
                <p:grpSpPr bwMode="auto">
                  <a:xfrm>
                    <a:off x="5035" y="1756"/>
                    <a:ext cx="190" cy="175"/>
                    <a:chOff x="2187" y="2664"/>
                    <a:chExt cx="438" cy="438"/>
                  </a:xfrm>
                </p:grpSpPr>
                <p:sp>
                  <p:nvSpPr>
                    <p:cNvPr id="305" name="Oval 295"/>
                    <p:cNvSpPr>
                      <a:spLocks noChangeAspect="1" noChangeArrowheads="1"/>
                    </p:cNvSpPr>
                    <p:nvPr/>
                  </p:nvSpPr>
                  <p:spPr bwMode="auto">
                    <a:xfrm>
                      <a:off x="2187" y="2664"/>
                      <a:ext cx="438" cy="438"/>
                    </a:xfrm>
                    <a:prstGeom prst="ellipse">
                      <a:avLst/>
                    </a:prstGeom>
                    <a:solidFill>
                      <a:schemeClr val="bg1"/>
                    </a:solidFill>
                    <a:ln w="9525">
                      <a:noFill/>
                      <a:round/>
                      <a:headEnd/>
                      <a:tailEnd/>
                    </a:ln>
                    <a:effectLst/>
                  </p:spPr>
                  <p:txBody>
                    <a:bodyPr wrap="none" anchor="ctr"/>
                    <a:lstStyle/>
                    <a:p>
                      <a:endParaRPr lang="en-US"/>
                    </a:p>
                  </p:txBody>
                </p:sp>
                <p:sp>
                  <p:nvSpPr>
                    <p:cNvPr id="306" name="Oval 296"/>
                    <p:cNvSpPr>
                      <a:spLocks noChangeAspect="1" noChangeArrowheads="1"/>
                    </p:cNvSpPr>
                    <p:nvPr/>
                  </p:nvSpPr>
                  <p:spPr bwMode="auto">
                    <a:xfrm>
                      <a:off x="2251" y="2728"/>
                      <a:ext cx="310" cy="310"/>
                    </a:xfrm>
                    <a:prstGeom prst="ellipse">
                      <a:avLst/>
                    </a:prstGeom>
                    <a:solidFill>
                      <a:schemeClr val="bg1"/>
                    </a:solidFill>
                    <a:ln w="9525">
                      <a:noFill/>
                      <a:round/>
                      <a:headEnd/>
                      <a:tailEnd/>
                    </a:ln>
                    <a:effectLst/>
                  </p:spPr>
                  <p:txBody>
                    <a:bodyPr wrap="none" anchor="ctr"/>
                    <a:lstStyle/>
                    <a:p>
                      <a:endParaRPr lang="en-US"/>
                    </a:p>
                  </p:txBody>
                </p:sp>
              </p:grpSp>
              <p:grpSp>
                <p:nvGrpSpPr>
                  <p:cNvPr id="14" name="Group 297"/>
                  <p:cNvGrpSpPr>
                    <a:grpSpLocks noChangeAspect="1"/>
                  </p:cNvGrpSpPr>
                  <p:nvPr/>
                </p:nvGrpSpPr>
                <p:grpSpPr bwMode="auto">
                  <a:xfrm>
                    <a:off x="4601" y="1539"/>
                    <a:ext cx="190" cy="176"/>
                    <a:chOff x="2187" y="2664"/>
                    <a:chExt cx="438" cy="438"/>
                  </a:xfrm>
                </p:grpSpPr>
                <p:sp>
                  <p:nvSpPr>
                    <p:cNvPr id="303" name="Oval 298"/>
                    <p:cNvSpPr>
                      <a:spLocks noChangeAspect="1" noChangeArrowheads="1"/>
                    </p:cNvSpPr>
                    <p:nvPr/>
                  </p:nvSpPr>
                  <p:spPr bwMode="auto">
                    <a:xfrm>
                      <a:off x="2187" y="2664"/>
                      <a:ext cx="438" cy="438"/>
                    </a:xfrm>
                    <a:prstGeom prst="ellipse">
                      <a:avLst/>
                    </a:prstGeom>
                    <a:solidFill>
                      <a:schemeClr val="bg1"/>
                    </a:solidFill>
                    <a:ln w="9525">
                      <a:noFill/>
                      <a:round/>
                      <a:headEnd/>
                      <a:tailEnd/>
                    </a:ln>
                    <a:effectLst/>
                  </p:spPr>
                  <p:txBody>
                    <a:bodyPr wrap="none" anchor="ctr"/>
                    <a:lstStyle/>
                    <a:p>
                      <a:endParaRPr lang="en-US"/>
                    </a:p>
                  </p:txBody>
                </p:sp>
                <p:sp>
                  <p:nvSpPr>
                    <p:cNvPr id="304" name="Oval 299"/>
                    <p:cNvSpPr>
                      <a:spLocks noChangeAspect="1" noChangeArrowheads="1"/>
                    </p:cNvSpPr>
                    <p:nvPr/>
                  </p:nvSpPr>
                  <p:spPr bwMode="auto">
                    <a:xfrm>
                      <a:off x="2251" y="2728"/>
                      <a:ext cx="310" cy="310"/>
                    </a:xfrm>
                    <a:prstGeom prst="ellipse">
                      <a:avLst/>
                    </a:prstGeom>
                    <a:solidFill>
                      <a:schemeClr val="bg1"/>
                    </a:solidFill>
                    <a:ln w="9525">
                      <a:noFill/>
                      <a:round/>
                      <a:headEnd/>
                      <a:tailEnd/>
                    </a:ln>
                    <a:effectLst/>
                  </p:spPr>
                  <p:txBody>
                    <a:bodyPr wrap="none" anchor="ctr"/>
                    <a:lstStyle/>
                    <a:p>
                      <a:endParaRPr lang="en-US"/>
                    </a:p>
                  </p:txBody>
                </p:sp>
              </p:grpSp>
              <p:grpSp>
                <p:nvGrpSpPr>
                  <p:cNvPr id="15" name="Group 300"/>
                  <p:cNvGrpSpPr>
                    <a:grpSpLocks noChangeAspect="1"/>
                  </p:cNvGrpSpPr>
                  <p:nvPr/>
                </p:nvGrpSpPr>
                <p:grpSpPr bwMode="auto">
                  <a:xfrm>
                    <a:off x="4878" y="1539"/>
                    <a:ext cx="191" cy="176"/>
                    <a:chOff x="2187" y="2664"/>
                    <a:chExt cx="438" cy="438"/>
                  </a:xfrm>
                </p:grpSpPr>
                <p:sp>
                  <p:nvSpPr>
                    <p:cNvPr id="301" name="Oval 301"/>
                    <p:cNvSpPr>
                      <a:spLocks noChangeAspect="1" noChangeArrowheads="1"/>
                    </p:cNvSpPr>
                    <p:nvPr/>
                  </p:nvSpPr>
                  <p:spPr bwMode="auto">
                    <a:xfrm>
                      <a:off x="2187" y="2664"/>
                      <a:ext cx="438" cy="438"/>
                    </a:xfrm>
                    <a:prstGeom prst="ellipse">
                      <a:avLst/>
                    </a:prstGeom>
                    <a:solidFill>
                      <a:schemeClr val="bg1"/>
                    </a:solidFill>
                    <a:ln w="9525">
                      <a:noFill/>
                      <a:round/>
                      <a:headEnd/>
                      <a:tailEnd/>
                    </a:ln>
                    <a:effectLst/>
                  </p:spPr>
                  <p:txBody>
                    <a:bodyPr wrap="none" anchor="ctr"/>
                    <a:lstStyle/>
                    <a:p>
                      <a:endParaRPr lang="en-US"/>
                    </a:p>
                  </p:txBody>
                </p:sp>
                <p:sp>
                  <p:nvSpPr>
                    <p:cNvPr id="302" name="Oval 302"/>
                    <p:cNvSpPr>
                      <a:spLocks noChangeAspect="1" noChangeArrowheads="1"/>
                    </p:cNvSpPr>
                    <p:nvPr/>
                  </p:nvSpPr>
                  <p:spPr bwMode="auto">
                    <a:xfrm>
                      <a:off x="2251" y="2728"/>
                      <a:ext cx="310" cy="310"/>
                    </a:xfrm>
                    <a:prstGeom prst="ellipse">
                      <a:avLst/>
                    </a:prstGeom>
                    <a:solidFill>
                      <a:schemeClr val="bg1"/>
                    </a:solidFill>
                    <a:ln w="9525">
                      <a:noFill/>
                      <a:round/>
                      <a:headEnd/>
                      <a:tailEnd/>
                    </a:ln>
                    <a:effectLst/>
                  </p:spPr>
                  <p:txBody>
                    <a:bodyPr wrap="none" anchor="ctr"/>
                    <a:lstStyle/>
                    <a:p>
                      <a:endParaRPr lang="en-US"/>
                    </a:p>
                  </p:txBody>
                </p:sp>
              </p:grpSp>
            </p:grpSp>
          </p:grpSp>
          <p:grpSp>
            <p:nvGrpSpPr>
              <p:cNvPr id="16" name="Group 303"/>
              <p:cNvGrpSpPr>
                <a:grpSpLocks noChangeAspect="1"/>
              </p:cNvGrpSpPr>
              <p:nvPr/>
            </p:nvGrpSpPr>
            <p:grpSpPr bwMode="auto">
              <a:xfrm>
                <a:off x="1758" y="3318"/>
                <a:ext cx="662" cy="501"/>
                <a:chOff x="1976" y="3192"/>
                <a:chExt cx="662" cy="501"/>
              </a:xfrm>
            </p:grpSpPr>
            <p:sp>
              <p:nvSpPr>
                <p:cNvPr id="275" name="Oval 304"/>
                <p:cNvSpPr>
                  <a:spLocks noChangeAspect="1" noChangeArrowheads="1"/>
                </p:cNvSpPr>
                <p:nvPr/>
              </p:nvSpPr>
              <p:spPr bwMode="auto">
                <a:xfrm>
                  <a:off x="1976" y="3192"/>
                  <a:ext cx="163" cy="150"/>
                </a:xfrm>
                <a:prstGeom prst="ellipse">
                  <a:avLst/>
                </a:prstGeom>
                <a:solidFill>
                  <a:srgbClr val="66FF33"/>
                </a:solidFill>
                <a:ln w="9525">
                  <a:solidFill>
                    <a:schemeClr val="tx1"/>
                  </a:solidFill>
                  <a:round/>
                  <a:headEnd/>
                  <a:tailEnd/>
                </a:ln>
                <a:effectLst/>
              </p:spPr>
              <p:txBody>
                <a:bodyPr wrap="none" anchor="ctr"/>
                <a:lstStyle/>
                <a:p>
                  <a:endParaRPr lang="en-US"/>
                </a:p>
              </p:txBody>
            </p:sp>
            <p:sp>
              <p:nvSpPr>
                <p:cNvPr id="276" name="Oval 305"/>
                <p:cNvSpPr>
                  <a:spLocks noChangeAspect="1" noChangeArrowheads="1"/>
                </p:cNvSpPr>
                <p:nvPr/>
              </p:nvSpPr>
              <p:spPr bwMode="auto">
                <a:xfrm>
                  <a:off x="2000" y="3214"/>
                  <a:ext cx="115" cy="10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277" name="Oval 306"/>
                <p:cNvSpPr>
                  <a:spLocks noChangeAspect="1" noChangeArrowheads="1"/>
                </p:cNvSpPr>
                <p:nvPr/>
              </p:nvSpPr>
              <p:spPr bwMode="auto">
                <a:xfrm>
                  <a:off x="2220" y="3192"/>
                  <a:ext cx="162" cy="150"/>
                </a:xfrm>
                <a:prstGeom prst="ellipse">
                  <a:avLst/>
                </a:prstGeom>
                <a:solidFill>
                  <a:srgbClr val="66FF33"/>
                </a:solidFill>
                <a:ln w="9525">
                  <a:solidFill>
                    <a:schemeClr val="tx1"/>
                  </a:solidFill>
                  <a:round/>
                  <a:headEnd/>
                  <a:tailEnd/>
                </a:ln>
                <a:effectLst/>
              </p:spPr>
              <p:txBody>
                <a:bodyPr wrap="none" anchor="ctr"/>
                <a:lstStyle/>
                <a:p>
                  <a:endParaRPr lang="en-US"/>
                </a:p>
              </p:txBody>
            </p:sp>
            <p:sp>
              <p:nvSpPr>
                <p:cNvPr id="278" name="Oval 307"/>
                <p:cNvSpPr>
                  <a:spLocks noChangeAspect="1" noChangeArrowheads="1"/>
                </p:cNvSpPr>
                <p:nvPr/>
              </p:nvSpPr>
              <p:spPr bwMode="auto">
                <a:xfrm>
                  <a:off x="2244" y="3214"/>
                  <a:ext cx="114" cy="10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279" name="Oval 308"/>
                <p:cNvSpPr>
                  <a:spLocks noChangeAspect="1" noChangeArrowheads="1"/>
                </p:cNvSpPr>
                <p:nvPr/>
              </p:nvSpPr>
              <p:spPr bwMode="auto">
                <a:xfrm>
                  <a:off x="2457" y="3192"/>
                  <a:ext cx="163" cy="150"/>
                </a:xfrm>
                <a:prstGeom prst="ellipse">
                  <a:avLst/>
                </a:prstGeom>
                <a:solidFill>
                  <a:srgbClr val="66FF33"/>
                </a:solidFill>
                <a:ln w="9525">
                  <a:solidFill>
                    <a:schemeClr val="tx1"/>
                  </a:solidFill>
                  <a:round/>
                  <a:headEnd/>
                  <a:tailEnd/>
                </a:ln>
                <a:effectLst/>
              </p:spPr>
              <p:txBody>
                <a:bodyPr wrap="none" anchor="ctr"/>
                <a:lstStyle/>
                <a:p>
                  <a:endParaRPr lang="en-US"/>
                </a:p>
              </p:txBody>
            </p:sp>
            <p:sp>
              <p:nvSpPr>
                <p:cNvPr id="280" name="Oval 309"/>
                <p:cNvSpPr>
                  <a:spLocks noChangeAspect="1" noChangeArrowheads="1"/>
                </p:cNvSpPr>
                <p:nvPr/>
              </p:nvSpPr>
              <p:spPr bwMode="auto">
                <a:xfrm>
                  <a:off x="2481" y="3214"/>
                  <a:ext cx="115" cy="10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281" name="Oval 310"/>
                <p:cNvSpPr>
                  <a:spLocks noChangeAspect="1" noChangeArrowheads="1"/>
                </p:cNvSpPr>
                <p:nvPr/>
              </p:nvSpPr>
              <p:spPr bwMode="auto">
                <a:xfrm>
                  <a:off x="1982" y="3543"/>
                  <a:ext cx="163" cy="150"/>
                </a:xfrm>
                <a:prstGeom prst="ellipse">
                  <a:avLst/>
                </a:prstGeom>
                <a:solidFill>
                  <a:srgbClr val="66FF33"/>
                </a:solidFill>
                <a:ln w="9525">
                  <a:solidFill>
                    <a:schemeClr val="tx1"/>
                  </a:solidFill>
                  <a:round/>
                  <a:headEnd/>
                  <a:tailEnd/>
                </a:ln>
                <a:effectLst/>
              </p:spPr>
              <p:txBody>
                <a:bodyPr wrap="none" anchor="ctr"/>
                <a:lstStyle/>
                <a:p>
                  <a:endParaRPr lang="en-US"/>
                </a:p>
              </p:txBody>
            </p:sp>
            <p:sp>
              <p:nvSpPr>
                <p:cNvPr id="282" name="Oval 311"/>
                <p:cNvSpPr>
                  <a:spLocks noChangeAspect="1" noChangeArrowheads="1"/>
                </p:cNvSpPr>
                <p:nvPr/>
              </p:nvSpPr>
              <p:spPr bwMode="auto">
                <a:xfrm>
                  <a:off x="2006" y="3565"/>
                  <a:ext cx="115" cy="10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283" name="Oval 312"/>
                <p:cNvSpPr>
                  <a:spLocks noChangeAspect="1" noChangeArrowheads="1"/>
                </p:cNvSpPr>
                <p:nvPr/>
              </p:nvSpPr>
              <p:spPr bwMode="auto">
                <a:xfrm>
                  <a:off x="2232" y="3543"/>
                  <a:ext cx="162" cy="150"/>
                </a:xfrm>
                <a:prstGeom prst="ellipse">
                  <a:avLst/>
                </a:prstGeom>
                <a:solidFill>
                  <a:srgbClr val="66FF33"/>
                </a:solidFill>
                <a:ln w="9525">
                  <a:solidFill>
                    <a:schemeClr val="tx1"/>
                  </a:solidFill>
                  <a:round/>
                  <a:headEnd/>
                  <a:tailEnd/>
                </a:ln>
                <a:effectLst/>
              </p:spPr>
              <p:txBody>
                <a:bodyPr wrap="none" anchor="ctr"/>
                <a:lstStyle/>
                <a:p>
                  <a:endParaRPr lang="en-US"/>
                </a:p>
              </p:txBody>
            </p:sp>
            <p:sp>
              <p:nvSpPr>
                <p:cNvPr id="284" name="Oval 313"/>
                <p:cNvSpPr>
                  <a:spLocks noChangeAspect="1" noChangeArrowheads="1"/>
                </p:cNvSpPr>
                <p:nvPr/>
              </p:nvSpPr>
              <p:spPr bwMode="auto">
                <a:xfrm>
                  <a:off x="2256" y="3565"/>
                  <a:ext cx="114" cy="10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285" name="Oval 314"/>
                <p:cNvSpPr>
                  <a:spLocks noChangeAspect="1" noChangeArrowheads="1"/>
                </p:cNvSpPr>
                <p:nvPr/>
              </p:nvSpPr>
              <p:spPr bwMode="auto">
                <a:xfrm>
                  <a:off x="2475" y="3543"/>
                  <a:ext cx="163" cy="150"/>
                </a:xfrm>
                <a:prstGeom prst="ellipse">
                  <a:avLst/>
                </a:prstGeom>
                <a:solidFill>
                  <a:srgbClr val="66FF33"/>
                </a:solidFill>
                <a:ln w="9525">
                  <a:solidFill>
                    <a:schemeClr val="tx1"/>
                  </a:solidFill>
                  <a:round/>
                  <a:headEnd/>
                  <a:tailEnd/>
                </a:ln>
                <a:effectLst/>
              </p:spPr>
              <p:txBody>
                <a:bodyPr wrap="none" anchor="ctr"/>
                <a:lstStyle/>
                <a:p>
                  <a:endParaRPr lang="en-US"/>
                </a:p>
              </p:txBody>
            </p:sp>
            <p:sp>
              <p:nvSpPr>
                <p:cNvPr id="286" name="Oval 315"/>
                <p:cNvSpPr>
                  <a:spLocks noChangeAspect="1" noChangeArrowheads="1"/>
                </p:cNvSpPr>
                <p:nvPr/>
              </p:nvSpPr>
              <p:spPr bwMode="auto">
                <a:xfrm>
                  <a:off x="2499" y="3565"/>
                  <a:ext cx="115" cy="106"/>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287" name="Oval 316"/>
                <p:cNvSpPr>
                  <a:spLocks noChangeAspect="1" noChangeArrowheads="1"/>
                </p:cNvSpPr>
                <p:nvPr/>
              </p:nvSpPr>
              <p:spPr bwMode="auto">
                <a:xfrm>
                  <a:off x="2104" y="3357"/>
                  <a:ext cx="163" cy="151"/>
                </a:xfrm>
                <a:prstGeom prst="ellipse">
                  <a:avLst/>
                </a:prstGeom>
                <a:solidFill>
                  <a:srgbClr val="66FF33"/>
                </a:solidFill>
                <a:ln w="9525">
                  <a:solidFill>
                    <a:schemeClr val="tx1"/>
                  </a:solidFill>
                  <a:round/>
                  <a:headEnd/>
                  <a:tailEnd/>
                </a:ln>
                <a:effectLst/>
              </p:spPr>
              <p:txBody>
                <a:bodyPr wrap="none" anchor="ctr"/>
                <a:lstStyle/>
                <a:p>
                  <a:endParaRPr lang="en-US"/>
                </a:p>
              </p:txBody>
            </p:sp>
            <p:sp>
              <p:nvSpPr>
                <p:cNvPr id="288" name="Oval 317"/>
                <p:cNvSpPr>
                  <a:spLocks noChangeAspect="1" noChangeArrowheads="1"/>
                </p:cNvSpPr>
                <p:nvPr/>
              </p:nvSpPr>
              <p:spPr bwMode="auto">
                <a:xfrm>
                  <a:off x="2128" y="3379"/>
                  <a:ext cx="115" cy="107"/>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289" name="Oval 318"/>
                <p:cNvSpPr>
                  <a:spLocks noChangeAspect="1" noChangeArrowheads="1"/>
                </p:cNvSpPr>
                <p:nvPr/>
              </p:nvSpPr>
              <p:spPr bwMode="auto">
                <a:xfrm>
                  <a:off x="2341" y="3357"/>
                  <a:ext cx="164" cy="151"/>
                </a:xfrm>
                <a:prstGeom prst="ellipse">
                  <a:avLst/>
                </a:prstGeom>
                <a:solidFill>
                  <a:srgbClr val="66FF33"/>
                </a:solidFill>
                <a:ln w="9525">
                  <a:solidFill>
                    <a:schemeClr val="tx1"/>
                  </a:solidFill>
                  <a:round/>
                  <a:headEnd/>
                  <a:tailEnd/>
                </a:ln>
                <a:effectLst/>
              </p:spPr>
              <p:txBody>
                <a:bodyPr wrap="none" anchor="ctr"/>
                <a:lstStyle/>
                <a:p>
                  <a:endParaRPr lang="en-US"/>
                </a:p>
              </p:txBody>
            </p:sp>
            <p:sp>
              <p:nvSpPr>
                <p:cNvPr id="290" name="Oval 319"/>
                <p:cNvSpPr>
                  <a:spLocks noChangeAspect="1" noChangeArrowheads="1"/>
                </p:cNvSpPr>
                <p:nvPr/>
              </p:nvSpPr>
              <p:spPr bwMode="auto">
                <a:xfrm>
                  <a:off x="2365" y="3379"/>
                  <a:ext cx="116" cy="107"/>
                </a:xfrm>
                <a:prstGeom prst="ellipse">
                  <a:avLst/>
                </a:prstGeom>
                <a:solidFill>
                  <a:schemeClr val="bg1"/>
                </a:solidFill>
                <a:ln w="9525">
                  <a:solidFill>
                    <a:schemeClr val="tx1"/>
                  </a:solidFill>
                  <a:round/>
                  <a:headEnd/>
                  <a:tailEnd/>
                </a:ln>
                <a:effectLst/>
              </p:spPr>
              <p:txBody>
                <a:bodyPr wrap="none" anchor="ctr"/>
                <a:lstStyle/>
                <a:p>
                  <a:endParaRPr lang="en-US"/>
                </a:p>
              </p:txBody>
            </p:sp>
          </p:grpSp>
        </p:grpSp>
        <p:pic>
          <p:nvPicPr>
            <p:cNvPr id="322" name="Picture 325"/>
            <p:cNvPicPr preferRelativeResize="0">
              <a:picLocks noChangeAspect="1" noChangeArrowheads="1"/>
            </p:cNvPicPr>
            <p:nvPr/>
          </p:nvPicPr>
          <p:blipFill>
            <a:blip r:embed="rId13" cstate="print"/>
            <a:srcRect/>
            <a:stretch>
              <a:fillRect/>
            </a:stretch>
          </p:blipFill>
          <p:spPr bwMode="auto">
            <a:xfrm>
              <a:off x="6886723" y="4228381"/>
              <a:ext cx="709613" cy="712787"/>
            </a:xfrm>
            <a:prstGeom prst="rect">
              <a:avLst/>
            </a:prstGeom>
            <a:noFill/>
            <a:ln w="9525">
              <a:noFill/>
              <a:miter lim="800000"/>
              <a:headEnd/>
              <a:tailEnd/>
            </a:ln>
            <a:effectLst/>
          </p:spPr>
        </p:pic>
        <p:sp>
          <p:nvSpPr>
            <p:cNvPr id="266" name="Line 269"/>
            <p:cNvSpPr>
              <a:spLocks noChangeShapeType="1"/>
            </p:cNvSpPr>
            <p:nvPr/>
          </p:nvSpPr>
          <p:spPr bwMode="auto">
            <a:xfrm>
              <a:off x="4706034" y="4005064"/>
              <a:ext cx="653366" cy="424061"/>
            </a:xfrm>
            <a:prstGeom prst="line">
              <a:avLst/>
            </a:prstGeom>
            <a:noFill/>
            <a:ln w="28575">
              <a:solidFill>
                <a:srgbClr val="FF0000"/>
              </a:solidFill>
              <a:round/>
              <a:headEnd/>
              <a:tailEnd type="triangle" w="med" len="med"/>
            </a:ln>
            <a:effectLst/>
          </p:spPr>
          <p:txBody>
            <a:bodyPr/>
            <a:lstStyle/>
            <a:p>
              <a:endParaRPr lang="en-US"/>
            </a:p>
          </p:txBody>
        </p:sp>
        <p:sp>
          <p:nvSpPr>
            <p:cNvPr id="269" name="Text Box 272"/>
            <p:cNvSpPr txBox="1">
              <a:spLocks noChangeArrowheads="1"/>
            </p:cNvSpPr>
            <p:nvPr/>
          </p:nvSpPr>
          <p:spPr bwMode="auto">
            <a:xfrm>
              <a:off x="4804968" y="5637213"/>
              <a:ext cx="1855564" cy="523220"/>
            </a:xfrm>
            <a:prstGeom prst="rect">
              <a:avLst/>
            </a:prstGeom>
            <a:noFill/>
            <a:ln w="9525">
              <a:noFill/>
              <a:miter lim="800000"/>
              <a:headEnd/>
              <a:tailEnd/>
            </a:ln>
            <a:effectLst/>
          </p:spPr>
          <p:txBody>
            <a:bodyPr wrap="square">
              <a:spAutoFit/>
            </a:bodyPr>
            <a:lstStyle/>
            <a:p>
              <a:pPr eaLnBrk="1" hangingPunct="1"/>
              <a:r>
                <a:rPr lang="es-AR" sz="1400" dirty="0" err="1" smtClean="0">
                  <a:solidFill>
                    <a:srgbClr val="0000CC"/>
                  </a:solidFill>
                </a:rPr>
                <a:t>Transmutation</a:t>
              </a:r>
              <a:r>
                <a:rPr lang="es-AR" sz="1400" dirty="0" smtClean="0">
                  <a:solidFill>
                    <a:srgbClr val="0000CC"/>
                  </a:solidFill>
                </a:rPr>
                <a:t> in FR, LWR </a:t>
              </a:r>
              <a:r>
                <a:rPr lang="es-AR" sz="1400" dirty="0" err="1" smtClean="0">
                  <a:solidFill>
                    <a:srgbClr val="0000CC"/>
                  </a:solidFill>
                </a:rPr>
                <a:t>or</a:t>
              </a:r>
              <a:r>
                <a:rPr lang="es-AR" sz="1400" dirty="0" smtClean="0">
                  <a:solidFill>
                    <a:srgbClr val="0000CC"/>
                  </a:solidFill>
                </a:rPr>
                <a:t> ADS</a:t>
              </a:r>
              <a:endParaRPr lang="en-US" sz="1400" dirty="0">
                <a:solidFill>
                  <a:srgbClr val="0000CC"/>
                </a:solidFill>
              </a:endParaRPr>
            </a:p>
          </p:txBody>
        </p:sp>
        <p:sp>
          <p:nvSpPr>
            <p:cNvPr id="332" name="Line 331"/>
            <p:cNvSpPr>
              <a:spLocks noChangeShapeType="1"/>
            </p:cNvSpPr>
            <p:nvPr/>
          </p:nvSpPr>
          <p:spPr bwMode="auto">
            <a:xfrm>
              <a:off x="6276529" y="5356225"/>
              <a:ext cx="743743" cy="566033"/>
            </a:xfrm>
            <a:prstGeom prst="line">
              <a:avLst/>
            </a:prstGeom>
            <a:noFill/>
            <a:ln w="28575">
              <a:solidFill>
                <a:srgbClr val="FF0000"/>
              </a:solidFill>
              <a:round/>
              <a:headEnd/>
              <a:tailEnd type="triangle" w="med" len="med"/>
            </a:ln>
            <a:effectLst/>
          </p:spPr>
          <p:txBody>
            <a:bodyPr/>
            <a:lstStyle/>
            <a:p>
              <a:endParaRPr lang="en-US"/>
            </a:p>
          </p:txBody>
        </p:sp>
        <p:grpSp>
          <p:nvGrpSpPr>
            <p:cNvPr id="22" name="Group 21"/>
            <p:cNvGrpSpPr/>
            <p:nvPr/>
          </p:nvGrpSpPr>
          <p:grpSpPr>
            <a:xfrm>
              <a:off x="4999738" y="3353204"/>
              <a:ext cx="3676718" cy="1883676"/>
              <a:chOff x="4999738" y="3353204"/>
              <a:chExt cx="3676718" cy="1883676"/>
            </a:xfrm>
          </p:grpSpPr>
          <p:sp>
            <p:nvSpPr>
              <p:cNvPr id="101" name="Line 331"/>
              <p:cNvSpPr>
                <a:spLocks noChangeShapeType="1"/>
              </p:cNvSpPr>
              <p:nvPr/>
            </p:nvSpPr>
            <p:spPr bwMode="auto">
              <a:xfrm flipV="1">
                <a:off x="8676456" y="3353204"/>
                <a:ext cx="0" cy="1883676"/>
              </a:xfrm>
              <a:prstGeom prst="line">
                <a:avLst/>
              </a:prstGeom>
              <a:noFill/>
              <a:ln w="38100">
                <a:solidFill>
                  <a:srgbClr val="92D050"/>
                </a:solidFill>
                <a:round/>
                <a:headEnd/>
                <a:tailEnd type="none" w="med" len="med"/>
              </a:ln>
              <a:effectLst/>
            </p:spPr>
            <p:txBody>
              <a:bodyPr/>
              <a:lstStyle/>
              <a:p>
                <a:endParaRPr lang="en-US"/>
              </a:p>
            </p:txBody>
          </p:sp>
          <p:sp>
            <p:nvSpPr>
              <p:cNvPr id="102" name="Line 331"/>
              <p:cNvSpPr>
                <a:spLocks noChangeShapeType="1"/>
              </p:cNvSpPr>
              <p:nvPr/>
            </p:nvSpPr>
            <p:spPr bwMode="auto">
              <a:xfrm flipH="1" flipV="1">
                <a:off x="4999738" y="3372980"/>
                <a:ext cx="3676718" cy="6273"/>
              </a:xfrm>
              <a:prstGeom prst="line">
                <a:avLst/>
              </a:prstGeom>
              <a:noFill/>
              <a:ln w="38100">
                <a:solidFill>
                  <a:srgbClr val="92D050"/>
                </a:solidFill>
                <a:round/>
                <a:headEnd/>
                <a:tailEnd type="triangle" w="med" len="med"/>
              </a:ln>
              <a:effectLst/>
            </p:spPr>
            <p:txBody>
              <a:bodyPr/>
              <a:lstStyle/>
              <a:p>
                <a:endParaRPr lang="en-US"/>
              </a:p>
            </p:txBody>
          </p:sp>
        </p:grpSp>
        <p:pic>
          <p:nvPicPr>
            <p:cNvPr id="6146" name="Picture 2" descr="MBIR-plant-(NIIAR).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17234" y="5229200"/>
              <a:ext cx="1703238" cy="12405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47861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childTnLst>
                                  <p:subTnLst>
                                    <p:set>
                                      <p:cBhvr override="childStyle">
                                        <p:cTn dur="1" fill="hold" display="0" masterRel="nextClick" afterEffect="1"/>
                                        <p:tgtEl>
                                          <p:spTgt spid="11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6" name="TextBox 5"/>
          <p:cNvSpPr txBox="1"/>
          <p:nvPr/>
        </p:nvSpPr>
        <p:spPr>
          <a:xfrm>
            <a:off x="960108" y="762000"/>
            <a:ext cx="612668" cy="400110"/>
          </a:xfrm>
          <a:prstGeom prst="rect">
            <a:avLst/>
          </a:prstGeom>
          <a:noFill/>
        </p:spPr>
        <p:txBody>
          <a:bodyPr wrap="none" rtlCol="0">
            <a:spAutoFit/>
          </a:bodyPr>
          <a:lstStyle/>
          <a:p>
            <a:r>
              <a:rPr lang="es-ES" sz="2000" dirty="0" err="1" smtClean="0">
                <a:latin typeface="Arial" panose="020B0604020202020204" pitchFamily="34" charset="0"/>
                <a:cs typeface="Arial" panose="020B0604020202020204" pitchFamily="34" charset="0"/>
              </a:rPr>
              <a:t>ZrC</a:t>
            </a:r>
            <a:endParaRPr lang="en-US" sz="2000" dirty="0">
              <a:latin typeface="Arial" panose="020B0604020202020204" pitchFamily="34" charset="0"/>
              <a:cs typeface="Arial" panose="020B0604020202020204" pitchFamily="34" charset="0"/>
            </a:endParaRPr>
          </a:p>
        </p:txBody>
      </p:sp>
      <p:sp>
        <p:nvSpPr>
          <p:cNvPr id="7" name="TextBox 6"/>
          <p:cNvSpPr txBox="1"/>
          <p:nvPr/>
        </p:nvSpPr>
        <p:spPr>
          <a:xfrm>
            <a:off x="4800600" y="762000"/>
            <a:ext cx="720069" cy="400110"/>
          </a:xfrm>
          <a:prstGeom prst="rect">
            <a:avLst/>
          </a:prstGeom>
          <a:noFill/>
        </p:spPr>
        <p:txBody>
          <a:bodyPr wrap="none" rtlCol="0">
            <a:spAutoFit/>
          </a:bodyPr>
          <a:lstStyle/>
          <a:p>
            <a:r>
              <a:rPr lang="es-ES" sz="2000" dirty="0" smtClean="0">
                <a:latin typeface="Arial" panose="020B0604020202020204" pitchFamily="34" charset="0"/>
                <a:cs typeface="Arial" panose="020B0604020202020204" pitchFamily="34" charset="0"/>
              </a:rPr>
              <a:t>ZrO</a:t>
            </a:r>
            <a:r>
              <a:rPr lang="es-ES" sz="2000" baseline="-25000" dirty="0" smtClean="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7552"/>
          <a:stretch/>
        </p:blipFill>
        <p:spPr bwMode="auto">
          <a:xfrm>
            <a:off x="741832" y="2720529"/>
            <a:ext cx="4134968" cy="33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09600" y="76200"/>
            <a:ext cx="7883890" cy="523220"/>
          </a:xfrm>
          <a:prstGeom prst="rect">
            <a:avLst/>
          </a:prstGeom>
          <a:noFill/>
        </p:spPr>
        <p:txBody>
          <a:bodyPr wrap="none" rtlCol="0">
            <a:spAutoFit/>
          </a:bodyPr>
          <a:lstStyle/>
          <a:p>
            <a:r>
              <a:rPr lang="es-ES" sz="2800" dirty="0" err="1" smtClean="0">
                <a:solidFill>
                  <a:schemeClr val="accent4">
                    <a:lumMod val="50000"/>
                  </a:schemeClr>
                </a:solidFill>
                <a:latin typeface="Arial" panose="020B0604020202020204" pitchFamily="34" charset="0"/>
                <a:cs typeface="Arial" panose="020B0604020202020204" pitchFamily="34" charset="0"/>
              </a:rPr>
              <a:t>Oxidation</a:t>
            </a:r>
            <a:r>
              <a:rPr lang="es-ES" sz="2800" dirty="0" smtClean="0">
                <a:solidFill>
                  <a:schemeClr val="accent4">
                    <a:lumMod val="50000"/>
                  </a:schemeClr>
                </a:solidFill>
                <a:latin typeface="Arial" panose="020B0604020202020204" pitchFamily="34" charset="0"/>
                <a:cs typeface="Arial" panose="020B0604020202020204" pitchFamily="34" charset="0"/>
              </a:rPr>
              <a:t> of </a:t>
            </a:r>
            <a:r>
              <a:rPr lang="es-ES" sz="2800" dirty="0" err="1" smtClean="0">
                <a:solidFill>
                  <a:schemeClr val="accent4">
                    <a:lumMod val="50000"/>
                  </a:schemeClr>
                </a:solidFill>
                <a:latin typeface="Arial" panose="020B0604020202020204" pitchFamily="34" charset="0"/>
                <a:cs typeface="Arial" panose="020B0604020202020204" pitchFamily="34" charset="0"/>
              </a:rPr>
              <a:t>Nanocrystalline</a:t>
            </a:r>
            <a:r>
              <a:rPr lang="es-ES" sz="2800" dirty="0" smtClean="0">
                <a:solidFill>
                  <a:schemeClr val="accent4">
                    <a:lumMod val="50000"/>
                  </a:schemeClr>
                </a:solidFill>
                <a:latin typeface="Arial" panose="020B0604020202020204" pitchFamily="34" charset="0"/>
                <a:cs typeface="Arial" panose="020B0604020202020204" pitchFamily="34" charset="0"/>
              </a:rPr>
              <a:t> </a:t>
            </a:r>
            <a:r>
              <a:rPr lang="es-ES" sz="2800" dirty="0" err="1" smtClean="0">
                <a:solidFill>
                  <a:schemeClr val="accent4">
                    <a:lumMod val="50000"/>
                  </a:schemeClr>
                </a:solidFill>
                <a:latin typeface="Arial" panose="020B0604020202020204" pitchFamily="34" charset="0"/>
                <a:cs typeface="Arial" panose="020B0604020202020204" pitchFamily="34" charset="0"/>
              </a:rPr>
              <a:t>Zirconium</a:t>
            </a:r>
            <a:r>
              <a:rPr lang="es-ES" sz="2800" dirty="0" smtClean="0">
                <a:solidFill>
                  <a:schemeClr val="accent4">
                    <a:lumMod val="50000"/>
                  </a:schemeClr>
                </a:solidFill>
                <a:latin typeface="Arial" panose="020B0604020202020204" pitchFamily="34" charset="0"/>
                <a:cs typeface="Arial" panose="020B0604020202020204" pitchFamily="34" charset="0"/>
              </a:rPr>
              <a:t> </a:t>
            </a:r>
            <a:r>
              <a:rPr lang="es-ES" sz="2800" dirty="0" err="1" smtClean="0">
                <a:solidFill>
                  <a:schemeClr val="accent4">
                    <a:lumMod val="50000"/>
                  </a:schemeClr>
                </a:solidFill>
                <a:latin typeface="Arial" panose="020B0604020202020204" pitchFamily="34" charset="0"/>
                <a:cs typeface="Arial" panose="020B0604020202020204" pitchFamily="34" charset="0"/>
              </a:rPr>
              <a:t>Carbides</a:t>
            </a:r>
            <a:endParaRPr lang="en-US" sz="2800" dirty="0">
              <a:solidFill>
                <a:schemeClr val="accent4">
                  <a:lumMod val="50000"/>
                </a:schemeClr>
              </a:solidFill>
              <a:latin typeface="Arial" panose="020B0604020202020204" pitchFamily="34" charset="0"/>
              <a:cs typeface="Arial" panose="020B0604020202020204" pitchFamily="34" charset="0"/>
            </a:endParaRPr>
          </a:p>
        </p:txBody>
      </p:sp>
      <p:pic>
        <p:nvPicPr>
          <p:cNvPr id="194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472834"/>
            <a:ext cx="4847456" cy="300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914"/>
          <a:stretch/>
        </p:blipFill>
        <p:spPr bwMode="auto">
          <a:xfrm>
            <a:off x="741832" y="3055961"/>
            <a:ext cx="4134968" cy="37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609600" y="1114455"/>
            <a:ext cx="6878073" cy="1476346"/>
            <a:chOff x="609600" y="1114455"/>
            <a:chExt cx="6878073" cy="1476346"/>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152213"/>
              <a:ext cx="1150871" cy="143858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1114455"/>
              <a:ext cx="1181077" cy="1476346"/>
            </a:xfrm>
            <a:prstGeom prst="rect">
              <a:avLst/>
            </a:prstGeom>
          </p:spPr>
        </p:pic>
        <p:sp>
          <p:nvSpPr>
            <p:cNvPr id="2" name="TextBox 1"/>
            <p:cNvSpPr txBox="1"/>
            <p:nvPr/>
          </p:nvSpPr>
          <p:spPr>
            <a:xfrm>
              <a:off x="2148083" y="1680876"/>
              <a:ext cx="389850" cy="584775"/>
            </a:xfrm>
            <a:prstGeom prst="rect">
              <a:avLst/>
            </a:prstGeom>
            <a:noFill/>
          </p:spPr>
          <p:txBody>
            <a:bodyPr wrap="none" rtlCol="0">
              <a:spAutoFit/>
            </a:bodyPr>
            <a:lstStyle/>
            <a:p>
              <a:r>
                <a:rPr lang="es-ES" sz="3200" dirty="0" smtClean="0"/>
                <a:t>+</a:t>
              </a:r>
              <a:endParaRPr lang="en-US" sz="3200" dirty="0"/>
            </a:p>
          </p:txBody>
        </p:sp>
        <p:sp>
          <p:nvSpPr>
            <p:cNvPr id="13" name="TextBox 12"/>
            <p:cNvSpPr txBox="1"/>
            <p:nvPr/>
          </p:nvSpPr>
          <p:spPr>
            <a:xfrm>
              <a:off x="2611730" y="1773208"/>
              <a:ext cx="620683" cy="400110"/>
            </a:xfrm>
            <a:prstGeom prst="rect">
              <a:avLst/>
            </a:prstGeom>
            <a:noFill/>
          </p:spPr>
          <p:txBody>
            <a:bodyPr wrap="none" rtlCol="0">
              <a:spAutoFit/>
            </a:bodyPr>
            <a:lstStyle/>
            <a:p>
              <a:r>
                <a:rPr lang="es-ES" sz="2000" dirty="0" smtClean="0">
                  <a:latin typeface="Arial" panose="020B0604020202020204" pitchFamily="34" charset="0"/>
                  <a:cs typeface="Arial" panose="020B0604020202020204" pitchFamily="34" charset="0"/>
                </a:rPr>
                <a:t>2O</a:t>
              </a:r>
              <a:r>
                <a:rPr lang="es-ES" sz="2000" baseline="-25000" dirty="0" smtClean="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p:txBody>
        </p:sp>
        <p:cxnSp>
          <p:nvCxnSpPr>
            <p:cNvPr id="10" name="Straight Arrow Connector 9"/>
            <p:cNvCxnSpPr/>
            <p:nvPr/>
          </p:nvCxnSpPr>
          <p:spPr>
            <a:xfrm>
              <a:off x="3429000" y="1973263"/>
              <a:ext cx="8382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823709" y="1773208"/>
              <a:ext cx="663964" cy="400110"/>
            </a:xfrm>
            <a:prstGeom prst="rect">
              <a:avLst/>
            </a:prstGeom>
            <a:noFill/>
          </p:spPr>
          <p:txBody>
            <a:bodyPr wrap="none" rtlCol="0">
              <a:spAutoFit/>
            </a:bodyPr>
            <a:lstStyle/>
            <a:p>
              <a:r>
                <a:rPr lang="es-ES" sz="2000" dirty="0" smtClean="0">
                  <a:latin typeface="Arial" panose="020B0604020202020204" pitchFamily="34" charset="0"/>
                  <a:cs typeface="Arial" panose="020B0604020202020204" pitchFamily="34" charset="0"/>
                </a:rPr>
                <a:t>CO</a:t>
              </a:r>
              <a:r>
                <a:rPr lang="es-ES" sz="2000" baseline="-25000" dirty="0" smtClean="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p:txBody>
        </p:sp>
        <p:sp>
          <p:nvSpPr>
            <p:cNvPr id="16" name="TextBox 15"/>
            <p:cNvSpPr txBox="1"/>
            <p:nvPr/>
          </p:nvSpPr>
          <p:spPr>
            <a:xfrm>
              <a:off x="6199250" y="1680876"/>
              <a:ext cx="389850" cy="584775"/>
            </a:xfrm>
            <a:prstGeom prst="rect">
              <a:avLst/>
            </a:prstGeom>
            <a:noFill/>
          </p:spPr>
          <p:txBody>
            <a:bodyPr wrap="none" rtlCol="0">
              <a:spAutoFit/>
            </a:bodyPr>
            <a:lstStyle/>
            <a:p>
              <a:r>
                <a:rPr lang="es-ES" sz="3200" dirty="0" smtClean="0"/>
                <a:t>+</a:t>
              </a:r>
              <a:endParaRPr lang="en-US" sz="3200" dirty="0"/>
            </a:p>
          </p:txBody>
        </p:sp>
      </p:gr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400" y="3581400"/>
            <a:ext cx="3476527" cy="2607395"/>
          </a:xfrm>
          <a:prstGeom prst="rect">
            <a:avLst/>
          </a:prstGeom>
        </p:spPr>
      </p:pic>
      <p:sp>
        <p:nvSpPr>
          <p:cNvPr id="3" name="Footer Placeholder 2"/>
          <p:cNvSpPr>
            <a:spLocks noGrp="1"/>
          </p:cNvSpPr>
          <p:nvPr>
            <p:ph type="ftr" sz="quarter" idx="11"/>
          </p:nvPr>
        </p:nvSpPr>
        <p:spPr/>
        <p:txBody>
          <a:bodyPr/>
          <a:lstStyle/>
          <a:p>
            <a:r>
              <a:rPr lang="en-US" smtClean="0"/>
              <a:t>Luca - MRS 2017</a:t>
            </a:r>
            <a:endParaRPr lang="en-US"/>
          </a:p>
        </p:txBody>
      </p:sp>
      <p:sp>
        <p:nvSpPr>
          <p:cNvPr id="8" name="Slide Number Placeholder 7"/>
          <p:cNvSpPr>
            <a:spLocks noGrp="1"/>
          </p:cNvSpPr>
          <p:nvPr>
            <p:ph type="sldNum" sz="quarter" idx="12"/>
          </p:nvPr>
        </p:nvSpPr>
        <p:spPr/>
        <p:txBody>
          <a:bodyPr/>
          <a:lstStyle/>
          <a:p>
            <a:fld id="{C3305951-25B3-468C-8F5A-DB64291C3F1E}" type="slidenum">
              <a:rPr lang="en-US" smtClean="0"/>
              <a:pPr/>
              <a:t>50</a:t>
            </a:fld>
            <a:endParaRPr lang="en-US"/>
          </a:p>
        </p:txBody>
      </p:sp>
    </p:spTree>
    <p:extLst>
      <p:ext uri="{BB962C8B-B14F-4D97-AF65-F5344CB8AC3E}">
        <p14:creationId xmlns:p14="http://schemas.microsoft.com/office/powerpoint/2010/main" val="850062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686658" y="170637"/>
            <a:ext cx="7957628" cy="523220"/>
          </a:xfrm>
          <a:prstGeom prst="rect">
            <a:avLst/>
          </a:prstGeom>
          <a:noFill/>
        </p:spPr>
        <p:txBody>
          <a:bodyPr wrap="none" rtlCol="0">
            <a:spAutoFit/>
          </a:bodyPr>
          <a:lstStyle/>
          <a:p>
            <a:pPr algn="ctr"/>
            <a:r>
              <a:rPr lang="en-AU" sz="2800" b="1" dirty="0" smtClean="0">
                <a:solidFill>
                  <a:srgbClr val="0000FF"/>
                </a:solidFill>
                <a:latin typeface="Arial" panose="020B0604020202020204" pitchFamily="34" charset="0"/>
                <a:cs typeface="Arial" panose="020B0604020202020204" pitchFamily="34" charset="0"/>
              </a:rPr>
              <a:t>Radiation Response of </a:t>
            </a:r>
            <a:r>
              <a:rPr lang="en-AU" sz="2800" b="1" dirty="0" err="1" smtClean="0">
                <a:solidFill>
                  <a:srgbClr val="0000FF"/>
                </a:solidFill>
                <a:latin typeface="Arial" panose="020B0604020202020204" pitchFamily="34" charset="0"/>
                <a:cs typeface="Arial" panose="020B0604020202020204" pitchFamily="34" charset="0"/>
              </a:rPr>
              <a:t>Nanoporous</a:t>
            </a:r>
            <a:r>
              <a:rPr lang="en-AU" sz="2800" b="1" dirty="0" smtClean="0">
                <a:solidFill>
                  <a:srgbClr val="0000FF"/>
                </a:solidFill>
                <a:latin typeface="Arial" panose="020B0604020202020204" pitchFamily="34" charset="0"/>
                <a:cs typeface="Arial" panose="020B0604020202020204" pitchFamily="34" charset="0"/>
              </a:rPr>
              <a:t> Materials</a:t>
            </a:r>
          </a:p>
        </p:txBody>
      </p:sp>
      <p:sp>
        <p:nvSpPr>
          <p:cNvPr id="11" name="TextBox 10"/>
          <p:cNvSpPr txBox="1"/>
          <p:nvPr/>
        </p:nvSpPr>
        <p:spPr>
          <a:xfrm>
            <a:off x="315463" y="764704"/>
            <a:ext cx="7928946" cy="1477328"/>
          </a:xfrm>
          <a:prstGeom prst="rect">
            <a:avLst/>
          </a:prstGeom>
          <a:noFill/>
        </p:spPr>
        <p:txBody>
          <a:bodyPr wrap="square" rtlCol="0">
            <a:spAutoFit/>
          </a:bodyPr>
          <a:lstStyle/>
          <a:p>
            <a:pPr>
              <a:buClr>
                <a:srgbClr val="FF0000"/>
              </a:buClr>
              <a:buSzPct val="130000"/>
            </a:pPr>
            <a:r>
              <a:rPr lang="en-AU" dirty="0" smtClean="0">
                <a:solidFill>
                  <a:srgbClr val="0000FF"/>
                </a:solidFill>
                <a:latin typeface="Arial" panose="020B0604020202020204" pitchFamily="34" charset="0"/>
                <a:cs typeface="Arial" panose="020B0604020202020204" pitchFamily="34" charset="0"/>
              </a:rPr>
              <a:t>If </a:t>
            </a:r>
            <a:r>
              <a:rPr lang="en-AU" dirty="0" err="1" smtClean="0">
                <a:solidFill>
                  <a:srgbClr val="0000FF"/>
                </a:solidFill>
                <a:latin typeface="Arial" panose="020B0604020202020204" pitchFamily="34" charset="0"/>
                <a:cs typeface="Arial" panose="020B0604020202020204" pitchFamily="34" charset="0"/>
              </a:rPr>
              <a:t>nanoporous</a:t>
            </a:r>
            <a:r>
              <a:rPr lang="en-AU" dirty="0" smtClean="0">
                <a:solidFill>
                  <a:srgbClr val="0000FF"/>
                </a:solidFill>
                <a:latin typeface="Arial" panose="020B0604020202020204" pitchFamily="34" charset="0"/>
                <a:cs typeface="Arial" panose="020B0604020202020204" pitchFamily="34" charset="0"/>
              </a:rPr>
              <a:t>/nanostructured materials are going to be use in high radiation fields then:</a:t>
            </a:r>
          </a:p>
          <a:p>
            <a:pPr>
              <a:buClr>
                <a:srgbClr val="FF0000"/>
              </a:buClr>
              <a:buSzPct val="130000"/>
            </a:pPr>
            <a:endParaRPr lang="en-AU" dirty="0" smtClean="0">
              <a:solidFill>
                <a:srgbClr val="0000FF"/>
              </a:solidFill>
              <a:latin typeface="Arial" panose="020B0604020202020204" pitchFamily="34" charset="0"/>
              <a:cs typeface="Arial" panose="020B0604020202020204" pitchFamily="34" charset="0"/>
            </a:endParaRPr>
          </a:p>
          <a:p>
            <a:pPr marL="342900" indent="-342900">
              <a:buClr>
                <a:srgbClr val="FF0000"/>
              </a:buClr>
              <a:buSzPct val="130000"/>
              <a:buFont typeface="Arial" panose="020B0604020202020204" pitchFamily="34" charset="0"/>
              <a:buChar char="•"/>
            </a:pPr>
            <a:r>
              <a:rPr lang="en-AU" dirty="0" smtClean="0">
                <a:solidFill>
                  <a:srgbClr val="0000FF"/>
                </a:solidFill>
                <a:latin typeface="Arial" panose="020B0604020202020204" pitchFamily="34" charset="0"/>
                <a:cs typeface="Arial" panose="020B0604020202020204" pitchFamily="34" charset="0"/>
              </a:rPr>
              <a:t>How do they respond to different kinds of radiation?</a:t>
            </a:r>
          </a:p>
          <a:p>
            <a:pPr marL="342900" indent="-342900">
              <a:buClr>
                <a:srgbClr val="FF0000"/>
              </a:buClr>
              <a:buSzPct val="130000"/>
              <a:buFont typeface="Arial" panose="020B0604020202020204" pitchFamily="34" charset="0"/>
              <a:buChar char="•"/>
            </a:pPr>
            <a:r>
              <a:rPr lang="en-AU" dirty="0" smtClean="0">
                <a:solidFill>
                  <a:srgbClr val="0000FF"/>
                </a:solidFill>
                <a:latin typeface="Arial" panose="020B0604020202020204" pitchFamily="34" charset="0"/>
                <a:cs typeface="Arial" panose="020B0604020202020204" pitchFamily="34" charset="0"/>
              </a:rPr>
              <a:t>Can we use them as targets for </a:t>
            </a:r>
            <a:r>
              <a:rPr lang="en-AU" dirty="0" smtClean="0">
                <a:solidFill>
                  <a:srgbClr val="0000FF"/>
                </a:solidFill>
                <a:latin typeface="Arial" panose="020B0604020202020204" pitchFamily="34" charset="0"/>
                <a:cs typeface="Arial" panose="020B0604020202020204" pitchFamily="34" charset="0"/>
              </a:rPr>
              <a:t>the production of fission </a:t>
            </a:r>
            <a:r>
              <a:rPr lang="en-AU" baseline="30000" dirty="0" smtClean="0">
                <a:solidFill>
                  <a:srgbClr val="0000FF"/>
                </a:solidFill>
                <a:latin typeface="Arial" panose="020B0604020202020204" pitchFamily="34" charset="0"/>
                <a:cs typeface="Arial" panose="020B0604020202020204" pitchFamily="34" charset="0"/>
              </a:rPr>
              <a:t>99</a:t>
            </a:r>
            <a:r>
              <a:rPr lang="en-AU" dirty="0" smtClean="0">
                <a:solidFill>
                  <a:srgbClr val="0000FF"/>
                </a:solidFill>
                <a:latin typeface="Arial" panose="020B0604020202020204" pitchFamily="34" charset="0"/>
                <a:cs typeface="Arial" panose="020B0604020202020204" pitchFamily="34" charset="0"/>
              </a:rPr>
              <a:t>Mo?</a:t>
            </a:r>
            <a:endParaRPr lang="en-AU" dirty="0" smtClean="0">
              <a:solidFill>
                <a:srgbClr val="0000FF"/>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359"/>
          <a:stretch/>
        </p:blipFill>
        <p:spPr bwMode="auto">
          <a:xfrm>
            <a:off x="1363612" y="2533741"/>
            <a:ext cx="6016700" cy="3919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Luca - MRS 2017</a:t>
            </a:r>
            <a:endParaRPr lang="en-US"/>
          </a:p>
        </p:txBody>
      </p:sp>
      <p:sp>
        <p:nvSpPr>
          <p:cNvPr id="3" name="Slide Number Placeholder 2"/>
          <p:cNvSpPr>
            <a:spLocks noGrp="1"/>
          </p:cNvSpPr>
          <p:nvPr>
            <p:ph type="sldNum" sz="quarter" idx="12"/>
          </p:nvPr>
        </p:nvSpPr>
        <p:spPr/>
        <p:txBody>
          <a:bodyPr/>
          <a:lstStyle/>
          <a:p>
            <a:fld id="{C3305951-25B3-468C-8F5A-DB64291C3F1E}" type="slidenum">
              <a:rPr lang="en-US" smtClean="0"/>
              <a:pPr/>
              <a:t>51</a:t>
            </a:fld>
            <a:endParaRPr lang="en-US"/>
          </a:p>
        </p:txBody>
      </p:sp>
    </p:spTree>
    <p:extLst>
      <p:ext uri="{BB962C8B-B14F-4D97-AF65-F5344CB8AC3E}">
        <p14:creationId xmlns:p14="http://schemas.microsoft.com/office/powerpoint/2010/main" val="30045291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35905" y="117793"/>
            <a:ext cx="8412559" cy="430887"/>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AU" sz="2200" b="1" dirty="0" smtClean="0">
                <a:solidFill>
                  <a:srgbClr val="0000FF"/>
                </a:solidFill>
                <a:latin typeface="+mn-lt"/>
              </a:rPr>
              <a:t>Radiation Response of Mesoporous Silicate and Borosilicate Thin Films</a:t>
            </a:r>
          </a:p>
        </p:txBody>
      </p:sp>
      <p:grpSp>
        <p:nvGrpSpPr>
          <p:cNvPr id="10" name="Group 9"/>
          <p:cNvGrpSpPr>
            <a:grpSpLocks noChangeAspect="1"/>
          </p:cNvGrpSpPr>
          <p:nvPr/>
        </p:nvGrpSpPr>
        <p:grpSpPr>
          <a:xfrm>
            <a:off x="219919" y="877119"/>
            <a:ext cx="2767905" cy="2767905"/>
            <a:chOff x="150515" y="951731"/>
            <a:chExt cx="2116291" cy="2116291"/>
          </a:xfrm>
        </p:grpSpPr>
        <p:pic>
          <p:nvPicPr>
            <p:cNvPr id="21507" name="Picture 3" descr="09082004 2010F EDXF634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15" y="951731"/>
              <a:ext cx="2116291" cy="211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rot="20509093">
              <a:off x="885532" y="1531847"/>
              <a:ext cx="1374094" cy="276999"/>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AU" sz="1200" b="1" dirty="0" smtClean="0">
                  <a:solidFill>
                    <a:srgbClr val="FFFF00"/>
                  </a:solidFill>
                  <a:latin typeface="+mn-lt"/>
                </a:rPr>
                <a:t>meso-Ti</a:t>
              </a:r>
              <a:r>
                <a:rPr lang="en-AU" sz="1200" b="1" baseline="-25000" dirty="0" smtClean="0">
                  <a:solidFill>
                    <a:srgbClr val="FFFF00"/>
                  </a:solidFill>
                  <a:latin typeface="+mn-lt"/>
                </a:rPr>
                <a:t>0.66</a:t>
              </a:r>
              <a:r>
                <a:rPr lang="en-AU" sz="1200" b="1" dirty="0" smtClean="0">
                  <a:solidFill>
                    <a:srgbClr val="FFFF00"/>
                  </a:solidFill>
                  <a:latin typeface="+mn-lt"/>
                </a:rPr>
                <a:t>Zr</a:t>
              </a:r>
              <a:r>
                <a:rPr lang="en-AU" sz="1200" b="1" baseline="-25000" dirty="0" smtClean="0">
                  <a:solidFill>
                    <a:srgbClr val="FFFF00"/>
                  </a:solidFill>
                  <a:latin typeface="+mn-lt"/>
                </a:rPr>
                <a:t>0.33</a:t>
              </a:r>
              <a:r>
                <a:rPr lang="en-AU" sz="1200" b="1" dirty="0" smtClean="0">
                  <a:solidFill>
                    <a:srgbClr val="FFFF00"/>
                  </a:solidFill>
                  <a:latin typeface="+mn-lt"/>
                </a:rPr>
                <a:t>O</a:t>
              </a:r>
              <a:r>
                <a:rPr lang="en-AU" sz="1200" b="1" baseline="-25000" dirty="0" smtClean="0">
                  <a:solidFill>
                    <a:srgbClr val="FFFF00"/>
                  </a:solidFill>
                  <a:latin typeface="+mn-lt"/>
                </a:rPr>
                <a:t>2</a:t>
              </a:r>
              <a:r>
                <a:rPr lang="en-AU" sz="1200" b="1" dirty="0" smtClean="0">
                  <a:solidFill>
                    <a:srgbClr val="FFFF00"/>
                  </a:solidFill>
                  <a:latin typeface="+mn-lt"/>
                </a:rPr>
                <a:t> </a:t>
              </a:r>
              <a:endParaRPr lang="en-US" sz="1200" b="1" dirty="0">
                <a:solidFill>
                  <a:srgbClr val="FFFF00"/>
                </a:solidFill>
                <a:latin typeface="+mn-lt"/>
              </a:endParaRPr>
            </a:p>
          </p:txBody>
        </p:sp>
        <p:sp>
          <p:nvSpPr>
            <p:cNvPr id="8" name="Text Box 3"/>
            <p:cNvSpPr txBox="1">
              <a:spLocks noChangeArrowheads="1"/>
            </p:cNvSpPr>
            <p:nvPr/>
          </p:nvSpPr>
          <p:spPr bwMode="auto">
            <a:xfrm rot="20596130">
              <a:off x="629601" y="2276105"/>
              <a:ext cx="518091" cy="276999"/>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AU" sz="1200" b="1" dirty="0" smtClean="0">
                  <a:solidFill>
                    <a:srgbClr val="FFFF00"/>
                  </a:solidFill>
                  <a:latin typeface="+mn-lt"/>
                </a:rPr>
                <a:t>Glass</a:t>
              </a:r>
              <a:endParaRPr lang="en-US" sz="1200" b="1" dirty="0">
                <a:solidFill>
                  <a:srgbClr val="FFFF00"/>
                </a:solidFill>
                <a:latin typeface="+mn-lt"/>
              </a:endParaRPr>
            </a:p>
          </p:txBody>
        </p:sp>
      </p:grpSp>
      <p:grpSp>
        <p:nvGrpSpPr>
          <p:cNvPr id="21510" name="Group 21509"/>
          <p:cNvGrpSpPr/>
          <p:nvPr/>
        </p:nvGrpSpPr>
        <p:grpSpPr>
          <a:xfrm>
            <a:off x="146745" y="3645024"/>
            <a:ext cx="5596842" cy="3024336"/>
            <a:chOff x="146745" y="3645024"/>
            <a:chExt cx="5596842" cy="3024336"/>
          </a:xfrm>
        </p:grpSpPr>
        <p:grpSp>
          <p:nvGrpSpPr>
            <p:cNvPr id="3" name="Group 2"/>
            <p:cNvGrpSpPr/>
            <p:nvPr/>
          </p:nvGrpSpPr>
          <p:grpSpPr>
            <a:xfrm>
              <a:off x="232585" y="4260806"/>
              <a:ext cx="5059495" cy="2408554"/>
              <a:chOff x="232585" y="3976489"/>
              <a:chExt cx="5059495" cy="2408554"/>
            </a:xfrm>
          </p:grpSpPr>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85" y="4191606"/>
                <a:ext cx="2467207" cy="218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0425" y="4221088"/>
                <a:ext cx="2481655" cy="2163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69245" y="3976489"/>
                <a:ext cx="1154483" cy="276999"/>
              </a:xfrm>
              <a:prstGeom prst="rect">
                <a:avLst/>
              </a:prstGeom>
              <a:solidFill>
                <a:schemeClr val="bg1"/>
              </a:solidFill>
            </p:spPr>
            <p:txBody>
              <a:bodyPr wrap="none" rtlCol="0">
                <a:spAutoFit/>
              </a:bodyPr>
              <a:lstStyle/>
              <a:p>
                <a:r>
                  <a:rPr lang="es-AR" sz="1200" dirty="0" smtClean="0">
                    <a:latin typeface="Arial" panose="020B0604020202020204" pitchFamily="34" charset="0"/>
                    <a:cs typeface="Arial" panose="020B0604020202020204" pitchFamily="34" charset="0"/>
                  </a:rPr>
                  <a:t>2D Hexagonal</a:t>
                </a:r>
                <a:endParaRPr lang="en-NZ" sz="1200" dirty="0">
                  <a:latin typeface="Arial" panose="020B0604020202020204" pitchFamily="34" charset="0"/>
                  <a:cs typeface="Arial" panose="020B0604020202020204" pitchFamily="34" charset="0"/>
                </a:endParaRPr>
              </a:p>
            </p:txBody>
          </p:sp>
          <p:sp>
            <p:nvSpPr>
              <p:cNvPr id="55" name="TextBox 54"/>
              <p:cNvSpPr txBox="1"/>
              <p:nvPr/>
            </p:nvSpPr>
            <p:spPr>
              <a:xfrm>
                <a:off x="3561533" y="4005064"/>
                <a:ext cx="1154483" cy="276999"/>
              </a:xfrm>
              <a:prstGeom prst="rect">
                <a:avLst/>
              </a:prstGeom>
              <a:solidFill>
                <a:schemeClr val="bg1"/>
              </a:solidFill>
            </p:spPr>
            <p:txBody>
              <a:bodyPr wrap="none" rtlCol="0">
                <a:spAutoFit/>
              </a:bodyPr>
              <a:lstStyle/>
              <a:p>
                <a:r>
                  <a:rPr lang="es-AR" sz="1200" dirty="0">
                    <a:latin typeface="Arial" panose="020B0604020202020204" pitchFamily="34" charset="0"/>
                    <a:cs typeface="Arial" panose="020B0604020202020204" pitchFamily="34" charset="0"/>
                  </a:rPr>
                  <a:t>3</a:t>
                </a:r>
                <a:r>
                  <a:rPr lang="es-AR" sz="1200" dirty="0" smtClean="0">
                    <a:latin typeface="Arial" panose="020B0604020202020204" pitchFamily="34" charset="0"/>
                    <a:cs typeface="Arial" panose="020B0604020202020204" pitchFamily="34" charset="0"/>
                  </a:rPr>
                  <a:t>D Hexagonal</a:t>
                </a:r>
                <a:endParaRPr lang="en-NZ" sz="1200" dirty="0">
                  <a:latin typeface="Arial" panose="020B0604020202020204" pitchFamily="34" charset="0"/>
                  <a:cs typeface="Arial" panose="020B0604020202020204" pitchFamily="34" charset="0"/>
                </a:endParaRPr>
              </a:p>
            </p:txBody>
          </p:sp>
        </p:grpSp>
        <p:sp>
          <p:nvSpPr>
            <p:cNvPr id="4" name="Rectangle 3"/>
            <p:cNvSpPr/>
            <p:nvPr/>
          </p:nvSpPr>
          <p:spPr>
            <a:xfrm>
              <a:off x="251520" y="3952763"/>
              <a:ext cx="3614349" cy="307777"/>
            </a:xfrm>
            <a:prstGeom prst="rect">
              <a:avLst/>
            </a:prstGeom>
          </p:spPr>
          <p:txBody>
            <a:bodyPr wrap="square">
              <a:spAutoFit/>
            </a:bodyPr>
            <a:lstStyle/>
            <a:p>
              <a:r>
                <a:rPr lang="en-NZ" sz="1400" dirty="0" err="1" smtClean="0">
                  <a:solidFill>
                    <a:srgbClr val="00B050"/>
                  </a:solidFill>
                </a:rPr>
                <a:t>Dourdain</a:t>
              </a:r>
              <a:r>
                <a:rPr lang="en-NZ" sz="1400" dirty="0" smtClean="0">
                  <a:solidFill>
                    <a:srgbClr val="00B050"/>
                  </a:solidFill>
                </a:rPr>
                <a:t> et al. </a:t>
              </a:r>
              <a:r>
                <a:rPr lang="en-NZ" sz="1400" i="1" dirty="0" smtClean="0">
                  <a:solidFill>
                    <a:srgbClr val="00B050"/>
                  </a:solidFill>
                </a:rPr>
                <a:t>J. </a:t>
              </a:r>
              <a:r>
                <a:rPr lang="en-NZ" sz="1400" i="1" dirty="0" err="1" smtClean="0">
                  <a:solidFill>
                    <a:srgbClr val="00B050"/>
                  </a:solidFill>
                </a:rPr>
                <a:t>Nucl</a:t>
              </a:r>
              <a:r>
                <a:rPr lang="en-NZ" sz="1400" i="1" dirty="0" smtClean="0">
                  <a:solidFill>
                    <a:srgbClr val="00B050"/>
                  </a:solidFill>
                </a:rPr>
                <a:t>. Mater.</a:t>
              </a:r>
              <a:r>
                <a:rPr lang="en-NZ" sz="1400" dirty="0" smtClean="0">
                  <a:solidFill>
                    <a:srgbClr val="00B050"/>
                  </a:solidFill>
                </a:rPr>
                <a:t> </a:t>
              </a:r>
              <a:r>
                <a:rPr lang="en-NZ" sz="1400" b="1" dirty="0" smtClean="0">
                  <a:solidFill>
                    <a:srgbClr val="00B050"/>
                  </a:solidFill>
                </a:rPr>
                <a:t>2012,</a:t>
              </a:r>
              <a:r>
                <a:rPr lang="en-NZ" sz="1400" dirty="0" smtClean="0">
                  <a:solidFill>
                    <a:srgbClr val="00B050"/>
                  </a:solidFill>
                </a:rPr>
                <a:t> </a:t>
              </a:r>
              <a:r>
                <a:rPr lang="en-NZ" sz="1400" i="1" dirty="0" smtClean="0">
                  <a:solidFill>
                    <a:srgbClr val="00B050"/>
                  </a:solidFill>
                </a:rPr>
                <a:t>427,</a:t>
              </a:r>
              <a:r>
                <a:rPr lang="en-NZ" sz="1400" dirty="0" smtClean="0">
                  <a:solidFill>
                    <a:srgbClr val="00B050"/>
                  </a:solidFill>
                </a:rPr>
                <a:t> 411</a:t>
              </a:r>
              <a:endParaRPr lang="en-NZ" sz="1400" dirty="0">
                <a:solidFill>
                  <a:srgbClr val="00B050"/>
                </a:solidFill>
              </a:endParaRPr>
            </a:p>
          </p:txBody>
        </p:sp>
        <p:sp>
          <p:nvSpPr>
            <p:cNvPr id="11" name="TextBox 10"/>
            <p:cNvSpPr txBox="1"/>
            <p:nvPr/>
          </p:nvSpPr>
          <p:spPr>
            <a:xfrm>
              <a:off x="146745" y="3645024"/>
              <a:ext cx="5459251" cy="369332"/>
            </a:xfrm>
            <a:prstGeom prst="rect">
              <a:avLst/>
            </a:prstGeom>
            <a:noFill/>
          </p:spPr>
          <p:txBody>
            <a:bodyPr wrap="none" rtlCol="0">
              <a:spAutoFit/>
            </a:bodyPr>
            <a:lstStyle/>
            <a:p>
              <a:r>
                <a:rPr lang="es-AR" dirty="0" err="1" smtClean="0">
                  <a:solidFill>
                    <a:srgbClr val="0000FF"/>
                  </a:solidFill>
                </a:rPr>
                <a:t>First</a:t>
              </a:r>
              <a:r>
                <a:rPr lang="es-AR" dirty="0" smtClean="0">
                  <a:solidFill>
                    <a:srgbClr val="0000FF"/>
                  </a:solidFill>
                </a:rPr>
                <a:t> </a:t>
              </a:r>
              <a:r>
                <a:rPr lang="es-AR" dirty="0" err="1" smtClean="0">
                  <a:solidFill>
                    <a:srgbClr val="0000FF"/>
                  </a:solidFill>
                </a:rPr>
                <a:t>studies</a:t>
              </a:r>
              <a:r>
                <a:rPr lang="es-AR" dirty="0" smtClean="0">
                  <a:solidFill>
                    <a:srgbClr val="0000FF"/>
                  </a:solidFill>
                </a:rPr>
                <a:t> of </a:t>
              </a:r>
              <a:r>
                <a:rPr lang="es-AR" dirty="0" err="1" smtClean="0">
                  <a:solidFill>
                    <a:srgbClr val="0000FF"/>
                  </a:solidFill>
                </a:rPr>
                <a:t>radiation</a:t>
              </a:r>
              <a:r>
                <a:rPr lang="es-AR" dirty="0" smtClean="0">
                  <a:solidFill>
                    <a:srgbClr val="0000FF"/>
                  </a:solidFill>
                </a:rPr>
                <a:t> </a:t>
              </a:r>
              <a:r>
                <a:rPr lang="es-AR" dirty="0" err="1" smtClean="0">
                  <a:solidFill>
                    <a:srgbClr val="0000FF"/>
                  </a:solidFill>
                </a:rPr>
                <a:t>damage</a:t>
              </a:r>
              <a:r>
                <a:rPr lang="es-AR" dirty="0" smtClean="0">
                  <a:solidFill>
                    <a:srgbClr val="0000FF"/>
                  </a:solidFill>
                </a:rPr>
                <a:t> of </a:t>
              </a:r>
              <a:r>
                <a:rPr lang="es-AR" dirty="0" err="1" smtClean="0">
                  <a:solidFill>
                    <a:srgbClr val="0000FF"/>
                  </a:solidFill>
                </a:rPr>
                <a:t>nanoporous</a:t>
              </a:r>
              <a:r>
                <a:rPr lang="es-AR" dirty="0" smtClean="0">
                  <a:solidFill>
                    <a:srgbClr val="0000FF"/>
                  </a:solidFill>
                </a:rPr>
                <a:t> </a:t>
              </a:r>
              <a:r>
                <a:rPr lang="es-AR" dirty="0" err="1" smtClean="0">
                  <a:solidFill>
                    <a:srgbClr val="0000FF"/>
                  </a:solidFill>
                </a:rPr>
                <a:t>silicates</a:t>
              </a:r>
              <a:endParaRPr lang="en-NZ" dirty="0">
                <a:solidFill>
                  <a:srgbClr val="0000FF"/>
                </a:solidFill>
              </a:endParaRPr>
            </a:p>
          </p:txBody>
        </p:sp>
        <p:sp>
          <p:nvSpPr>
            <p:cNvPr id="12" name="TextBox 11"/>
            <p:cNvSpPr txBox="1"/>
            <p:nvPr/>
          </p:nvSpPr>
          <p:spPr>
            <a:xfrm>
              <a:off x="3563888" y="3933056"/>
              <a:ext cx="2179699" cy="338554"/>
            </a:xfrm>
            <a:prstGeom prst="rect">
              <a:avLst/>
            </a:prstGeom>
            <a:noFill/>
          </p:spPr>
          <p:txBody>
            <a:bodyPr wrap="none" rtlCol="0">
              <a:spAutoFit/>
            </a:bodyPr>
            <a:lstStyle/>
            <a:p>
              <a:r>
                <a:rPr lang="es-AR" sz="1600" dirty="0" smtClean="0"/>
                <a:t>92 </a:t>
              </a:r>
              <a:r>
                <a:rPr lang="es-AR" sz="1600" dirty="0" err="1" smtClean="0"/>
                <a:t>MeV</a:t>
              </a:r>
              <a:r>
                <a:rPr lang="es-AR" sz="1600" dirty="0" smtClean="0"/>
                <a:t> Xe</a:t>
              </a:r>
              <a:r>
                <a:rPr lang="es-AR" sz="1600" baseline="30000" dirty="0" smtClean="0"/>
                <a:t>+</a:t>
              </a:r>
              <a:r>
                <a:rPr lang="es-AR" sz="1600" dirty="0" smtClean="0"/>
                <a:t> 1x10</a:t>
              </a:r>
              <a:r>
                <a:rPr lang="es-AR" sz="1600" baseline="30000" dirty="0" smtClean="0"/>
                <a:t>14</a:t>
              </a:r>
              <a:r>
                <a:rPr lang="es-AR" sz="1600" dirty="0" smtClean="0"/>
                <a:t> cm</a:t>
              </a:r>
              <a:r>
                <a:rPr lang="es-AR" sz="1600" baseline="30000" dirty="0" smtClean="0"/>
                <a:t>-2</a:t>
              </a:r>
              <a:endParaRPr lang="en-NZ" sz="1600" baseline="30000" dirty="0"/>
            </a:p>
          </p:txBody>
        </p:sp>
      </p:grpSp>
      <p:grpSp>
        <p:nvGrpSpPr>
          <p:cNvPr id="21512" name="Group 21511"/>
          <p:cNvGrpSpPr/>
          <p:nvPr/>
        </p:nvGrpSpPr>
        <p:grpSpPr>
          <a:xfrm>
            <a:off x="3059832" y="620688"/>
            <a:ext cx="5976665" cy="5904656"/>
            <a:chOff x="3059832" y="620688"/>
            <a:chExt cx="5976665" cy="5904656"/>
          </a:xfrm>
        </p:grpSpPr>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1573" y="4106651"/>
              <a:ext cx="3224924" cy="2418693"/>
            </a:xfrm>
            <a:prstGeom prst="rect">
              <a:avLst/>
            </a:prstGeom>
          </p:spPr>
        </p:pic>
        <p:pic>
          <p:nvPicPr>
            <p:cNvPr id="21508" name="Picture 4" descr="glassfilm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832" y="949127"/>
              <a:ext cx="3170456" cy="269589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649856" y="1700808"/>
              <a:ext cx="3242624" cy="1201636"/>
              <a:chOff x="5517650" y="1947646"/>
              <a:chExt cx="3242624" cy="1201636"/>
            </a:xfrm>
          </p:grpSpPr>
          <p:grpSp>
            <p:nvGrpSpPr>
              <p:cNvPr id="13" name="Group 12"/>
              <p:cNvGrpSpPr>
                <a:grpSpLocks noChangeAspect="1"/>
              </p:cNvGrpSpPr>
              <p:nvPr/>
            </p:nvGrpSpPr>
            <p:grpSpPr>
              <a:xfrm>
                <a:off x="6048261" y="2482006"/>
                <a:ext cx="2517703" cy="667276"/>
                <a:chOff x="539559" y="1073412"/>
                <a:chExt cx="5145551" cy="1363742"/>
              </a:xfrm>
            </p:grpSpPr>
            <p:sp>
              <p:nvSpPr>
                <p:cNvPr id="18" name="Rectangle 17"/>
                <p:cNvSpPr/>
                <p:nvPr/>
              </p:nvSpPr>
              <p:spPr>
                <a:xfrm>
                  <a:off x="539559" y="1073412"/>
                  <a:ext cx="5139973" cy="89824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18"/>
                <p:cNvSpPr/>
                <p:nvPr/>
              </p:nvSpPr>
              <p:spPr>
                <a:xfrm>
                  <a:off x="539559" y="1971662"/>
                  <a:ext cx="5139973" cy="29941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20" name="Group 19"/>
                <p:cNvGrpSpPr/>
                <p:nvPr/>
              </p:nvGrpSpPr>
              <p:grpSpPr>
                <a:xfrm>
                  <a:off x="838975" y="1227569"/>
                  <a:ext cx="4591044" cy="149708"/>
                  <a:chOff x="1043608" y="3307178"/>
                  <a:chExt cx="6624736" cy="216024"/>
                </a:xfrm>
              </p:grpSpPr>
              <p:sp>
                <p:nvSpPr>
                  <p:cNvPr id="44" name="Oval 43"/>
                  <p:cNvSpPr/>
                  <p:nvPr/>
                </p:nvSpPr>
                <p:spPr>
                  <a:xfrm>
                    <a:off x="1043608"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Oval 44"/>
                  <p:cNvSpPr/>
                  <p:nvPr/>
                </p:nvSpPr>
                <p:spPr>
                  <a:xfrm>
                    <a:off x="1691680"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 name="Oval 45"/>
                  <p:cNvSpPr/>
                  <p:nvPr/>
                </p:nvSpPr>
                <p:spPr>
                  <a:xfrm>
                    <a:off x="2339752"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Oval 46"/>
                  <p:cNvSpPr/>
                  <p:nvPr/>
                </p:nvSpPr>
                <p:spPr>
                  <a:xfrm>
                    <a:off x="5796136"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Oval 47"/>
                  <p:cNvSpPr/>
                  <p:nvPr/>
                </p:nvSpPr>
                <p:spPr>
                  <a:xfrm>
                    <a:off x="6444208"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Oval 48"/>
                  <p:cNvSpPr/>
                  <p:nvPr/>
                </p:nvSpPr>
                <p:spPr>
                  <a:xfrm>
                    <a:off x="7164288"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Oval 49"/>
                  <p:cNvSpPr/>
                  <p:nvPr/>
                </p:nvSpPr>
                <p:spPr>
                  <a:xfrm>
                    <a:off x="3707904"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Oval 50"/>
                  <p:cNvSpPr/>
                  <p:nvPr/>
                </p:nvSpPr>
                <p:spPr>
                  <a:xfrm>
                    <a:off x="2987824"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2" name="Oval 51"/>
                  <p:cNvSpPr/>
                  <p:nvPr/>
                </p:nvSpPr>
                <p:spPr>
                  <a:xfrm>
                    <a:off x="4427984"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3" name="Oval 52"/>
                  <p:cNvSpPr/>
                  <p:nvPr/>
                </p:nvSpPr>
                <p:spPr>
                  <a:xfrm>
                    <a:off x="5115953"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21" name="Group 20"/>
                <p:cNvGrpSpPr/>
                <p:nvPr/>
              </p:nvGrpSpPr>
              <p:grpSpPr>
                <a:xfrm>
                  <a:off x="988683" y="1461702"/>
                  <a:ext cx="4591044" cy="149708"/>
                  <a:chOff x="1043608" y="3307178"/>
                  <a:chExt cx="6624736" cy="216024"/>
                </a:xfrm>
              </p:grpSpPr>
              <p:sp>
                <p:nvSpPr>
                  <p:cNvPr id="34" name="Oval 33"/>
                  <p:cNvSpPr/>
                  <p:nvPr/>
                </p:nvSpPr>
                <p:spPr>
                  <a:xfrm>
                    <a:off x="1043608"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Oval 34"/>
                  <p:cNvSpPr/>
                  <p:nvPr/>
                </p:nvSpPr>
                <p:spPr>
                  <a:xfrm>
                    <a:off x="1691680"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Oval 35"/>
                  <p:cNvSpPr/>
                  <p:nvPr/>
                </p:nvSpPr>
                <p:spPr>
                  <a:xfrm>
                    <a:off x="2339752"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Oval 36"/>
                  <p:cNvSpPr/>
                  <p:nvPr/>
                </p:nvSpPr>
                <p:spPr>
                  <a:xfrm>
                    <a:off x="5796136"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Oval 37"/>
                  <p:cNvSpPr/>
                  <p:nvPr/>
                </p:nvSpPr>
                <p:spPr>
                  <a:xfrm>
                    <a:off x="6444208"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Oval 38"/>
                  <p:cNvSpPr/>
                  <p:nvPr/>
                </p:nvSpPr>
                <p:spPr>
                  <a:xfrm>
                    <a:off x="7164288"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Oval 39"/>
                  <p:cNvSpPr/>
                  <p:nvPr/>
                </p:nvSpPr>
                <p:spPr>
                  <a:xfrm>
                    <a:off x="3707904"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Oval 40"/>
                  <p:cNvSpPr/>
                  <p:nvPr/>
                </p:nvSpPr>
                <p:spPr>
                  <a:xfrm>
                    <a:off x="2987824"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Oval 41"/>
                  <p:cNvSpPr/>
                  <p:nvPr/>
                </p:nvSpPr>
                <p:spPr>
                  <a:xfrm>
                    <a:off x="4427984"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Oval 42"/>
                  <p:cNvSpPr/>
                  <p:nvPr/>
                </p:nvSpPr>
                <p:spPr>
                  <a:xfrm>
                    <a:off x="5115953"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22" name="Group 21"/>
                <p:cNvGrpSpPr/>
                <p:nvPr/>
              </p:nvGrpSpPr>
              <p:grpSpPr>
                <a:xfrm>
                  <a:off x="789072" y="1676693"/>
                  <a:ext cx="4591044" cy="149708"/>
                  <a:chOff x="1043608" y="3307178"/>
                  <a:chExt cx="6624736" cy="216024"/>
                </a:xfrm>
              </p:grpSpPr>
              <p:sp>
                <p:nvSpPr>
                  <p:cNvPr id="24" name="Oval 23"/>
                  <p:cNvSpPr/>
                  <p:nvPr/>
                </p:nvSpPr>
                <p:spPr>
                  <a:xfrm>
                    <a:off x="1043608"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Oval 24"/>
                  <p:cNvSpPr/>
                  <p:nvPr/>
                </p:nvSpPr>
                <p:spPr>
                  <a:xfrm>
                    <a:off x="1691680"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Oval 25"/>
                  <p:cNvSpPr/>
                  <p:nvPr/>
                </p:nvSpPr>
                <p:spPr>
                  <a:xfrm>
                    <a:off x="2339752"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Oval 26"/>
                  <p:cNvSpPr/>
                  <p:nvPr/>
                </p:nvSpPr>
                <p:spPr>
                  <a:xfrm>
                    <a:off x="5796136"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Oval 27"/>
                  <p:cNvSpPr/>
                  <p:nvPr/>
                </p:nvSpPr>
                <p:spPr>
                  <a:xfrm>
                    <a:off x="6444208"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Oval 28"/>
                  <p:cNvSpPr/>
                  <p:nvPr/>
                </p:nvSpPr>
                <p:spPr>
                  <a:xfrm>
                    <a:off x="7164288"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Oval 29"/>
                  <p:cNvSpPr/>
                  <p:nvPr/>
                </p:nvSpPr>
                <p:spPr>
                  <a:xfrm>
                    <a:off x="3707904"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Oval 30"/>
                  <p:cNvSpPr/>
                  <p:nvPr/>
                </p:nvSpPr>
                <p:spPr>
                  <a:xfrm>
                    <a:off x="2987824"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Oval 31"/>
                  <p:cNvSpPr/>
                  <p:nvPr/>
                </p:nvSpPr>
                <p:spPr>
                  <a:xfrm>
                    <a:off x="4427984"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Oval 32"/>
                  <p:cNvSpPr/>
                  <p:nvPr/>
                </p:nvSpPr>
                <p:spPr>
                  <a:xfrm>
                    <a:off x="5115953" y="3307178"/>
                    <a:ext cx="504056"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23" name="TextBox 22"/>
                <p:cNvSpPr txBox="1"/>
                <p:nvPr/>
              </p:nvSpPr>
              <p:spPr>
                <a:xfrm>
                  <a:off x="1929314" y="1808136"/>
                  <a:ext cx="3755796" cy="629018"/>
                </a:xfrm>
                <a:prstGeom prst="rect">
                  <a:avLst/>
                </a:prstGeom>
                <a:noFill/>
              </p:spPr>
              <p:txBody>
                <a:bodyPr wrap="square" rtlCol="0">
                  <a:spAutoFit/>
                </a:bodyPr>
                <a:lstStyle/>
                <a:p>
                  <a:r>
                    <a:rPr lang="es-AR" sz="1400" b="1" dirty="0" err="1" smtClean="0">
                      <a:solidFill>
                        <a:schemeClr val="bg1"/>
                      </a:solidFill>
                    </a:rPr>
                    <a:t>Silicon</a:t>
                  </a:r>
                  <a:r>
                    <a:rPr lang="es-AR" sz="1400" b="1" dirty="0" smtClean="0">
                      <a:solidFill>
                        <a:schemeClr val="bg1"/>
                      </a:solidFill>
                    </a:rPr>
                    <a:t> </a:t>
                  </a:r>
                  <a:r>
                    <a:rPr lang="es-AR" sz="1400" b="1" dirty="0">
                      <a:solidFill>
                        <a:schemeClr val="bg1"/>
                      </a:solidFill>
                    </a:rPr>
                    <a:t> </a:t>
                  </a:r>
                  <a:r>
                    <a:rPr lang="es-AR" sz="1400" b="1" dirty="0" err="1" smtClean="0">
                      <a:solidFill>
                        <a:schemeClr val="bg1"/>
                      </a:solidFill>
                    </a:rPr>
                    <a:t>substrate</a:t>
                  </a:r>
                  <a:endParaRPr lang="en-NZ" sz="1400" b="1" dirty="0">
                    <a:solidFill>
                      <a:schemeClr val="bg1"/>
                    </a:solidFill>
                  </a:endParaRPr>
                </a:p>
              </p:txBody>
            </p:sp>
          </p:grpSp>
          <p:cxnSp>
            <p:nvCxnSpPr>
              <p:cNvPr id="14" name="Straight Arrow Connector 13"/>
              <p:cNvCxnSpPr>
                <a:endCxn id="18" idx="0"/>
              </p:cNvCxnSpPr>
              <p:nvPr/>
            </p:nvCxnSpPr>
            <p:spPr>
              <a:xfrm>
                <a:off x="5517650" y="1947646"/>
                <a:ext cx="1788099" cy="5343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285788" y="2098842"/>
                <a:ext cx="1474486" cy="3684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992922" y="2164886"/>
                <a:ext cx="249631" cy="302392"/>
              </a:xfrm>
              <a:prstGeom prst="rect">
                <a:avLst/>
              </a:prstGeom>
              <a:noFill/>
            </p:spPr>
            <p:txBody>
              <a:bodyPr wrap="none" rtlCol="0">
                <a:spAutoFit/>
              </a:bodyPr>
              <a:lstStyle/>
              <a:p>
                <a:r>
                  <a:rPr lang="es-AR" dirty="0" smtClean="0">
                    <a:latin typeface="Symbol" pitchFamily="18" charset="2"/>
                  </a:rPr>
                  <a:t>q</a:t>
                </a:r>
                <a:endParaRPr lang="en-NZ" dirty="0">
                  <a:latin typeface="Symbol" pitchFamily="18" charset="2"/>
                </a:endParaRPr>
              </a:p>
            </p:txBody>
          </p:sp>
          <p:sp>
            <p:nvSpPr>
              <p:cNvPr id="17" name="TextBox 16"/>
              <p:cNvSpPr txBox="1"/>
              <p:nvPr/>
            </p:nvSpPr>
            <p:spPr>
              <a:xfrm>
                <a:off x="8441149" y="2179614"/>
                <a:ext cx="249631" cy="302392"/>
              </a:xfrm>
              <a:prstGeom prst="rect">
                <a:avLst/>
              </a:prstGeom>
              <a:noFill/>
            </p:spPr>
            <p:txBody>
              <a:bodyPr wrap="none" rtlCol="0">
                <a:spAutoFit/>
              </a:bodyPr>
              <a:lstStyle/>
              <a:p>
                <a:r>
                  <a:rPr lang="es-AR" dirty="0" smtClean="0">
                    <a:latin typeface="Symbol" pitchFamily="18" charset="2"/>
                  </a:rPr>
                  <a:t>q</a:t>
                </a:r>
                <a:endParaRPr lang="en-NZ" dirty="0">
                  <a:latin typeface="Symbol" pitchFamily="18" charset="2"/>
                </a:endParaRPr>
              </a:p>
            </p:txBody>
          </p:sp>
        </p:grpSp>
        <p:sp>
          <p:nvSpPr>
            <p:cNvPr id="21509" name="TextBox 21508"/>
            <p:cNvSpPr txBox="1"/>
            <p:nvPr/>
          </p:nvSpPr>
          <p:spPr>
            <a:xfrm>
              <a:off x="4262009" y="620688"/>
              <a:ext cx="3749744" cy="523220"/>
            </a:xfrm>
            <a:prstGeom prst="rect">
              <a:avLst/>
            </a:prstGeom>
            <a:noFill/>
          </p:spPr>
          <p:txBody>
            <a:bodyPr wrap="none" rtlCol="0">
              <a:spAutoFit/>
            </a:bodyPr>
            <a:lstStyle/>
            <a:p>
              <a:r>
                <a:rPr lang="es-ES" sz="1400" dirty="0" smtClean="0">
                  <a:solidFill>
                    <a:srgbClr val="FF0000"/>
                  </a:solidFill>
                  <a:latin typeface="Arial" panose="020B0604020202020204" pitchFamily="34" charset="0"/>
                  <a:cs typeface="Arial" panose="020B0604020202020204" pitchFamily="34" charset="0"/>
                </a:rPr>
                <a:t>Position of </a:t>
              </a:r>
              <a:r>
                <a:rPr lang="es-ES" sz="1400" dirty="0" err="1" smtClean="0">
                  <a:solidFill>
                    <a:srgbClr val="FF0000"/>
                  </a:solidFill>
                  <a:latin typeface="Arial" panose="020B0604020202020204" pitchFamily="34" charset="0"/>
                  <a:cs typeface="Arial" panose="020B0604020202020204" pitchFamily="34" charset="0"/>
                </a:rPr>
                <a:t>main</a:t>
              </a:r>
              <a:r>
                <a:rPr lang="es-ES" sz="1400" dirty="0" smtClean="0">
                  <a:solidFill>
                    <a:srgbClr val="FF0000"/>
                  </a:solidFill>
                  <a:latin typeface="Arial" panose="020B0604020202020204" pitchFamily="34" charset="0"/>
                  <a:cs typeface="Arial" panose="020B0604020202020204" pitchFamily="34" charset="0"/>
                </a:rPr>
                <a:t> </a:t>
              </a:r>
              <a:r>
                <a:rPr lang="es-ES" sz="1400" dirty="0" err="1" smtClean="0">
                  <a:solidFill>
                    <a:srgbClr val="FF0000"/>
                  </a:solidFill>
                  <a:latin typeface="Arial" panose="020B0604020202020204" pitchFamily="34" charset="0"/>
                  <a:cs typeface="Arial" panose="020B0604020202020204" pitchFamily="34" charset="0"/>
                </a:rPr>
                <a:t>reflection</a:t>
              </a:r>
              <a:r>
                <a:rPr lang="es-ES" sz="1400" dirty="0" smtClean="0">
                  <a:solidFill>
                    <a:srgbClr val="FF0000"/>
                  </a:solidFill>
                  <a:latin typeface="Arial" panose="020B0604020202020204" pitchFamily="34" charset="0"/>
                  <a:cs typeface="Arial" panose="020B0604020202020204" pitchFamily="34" charset="0"/>
                </a:rPr>
                <a:t> </a:t>
              </a:r>
              <a:r>
                <a:rPr lang="es-ES" sz="1400" b="1" dirty="0" smtClean="0">
                  <a:solidFill>
                    <a:srgbClr val="FF0000"/>
                  </a:solidFill>
                  <a:latin typeface="Arial"/>
                  <a:cs typeface="Arial"/>
                </a:rPr>
                <a:t>→</a:t>
              </a:r>
              <a:r>
                <a:rPr lang="es-ES" sz="1400" dirty="0" smtClean="0">
                  <a:solidFill>
                    <a:srgbClr val="FF0000"/>
                  </a:solidFill>
                  <a:latin typeface="Arial"/>
                  <a:cs typeface="Arial"/>
                </a:rPr>
                <a:t> </a:t>
              </a:r>
              <a:r>
                <a:rPr lang="es-ES" sz="1400" dirty="0" err="1" smtClean="0">
                  <a:solidFill>
                    <a:srgbClr val="FF0000"/>
                  </a:solidFill>
                  <a:latin typeface="Arial"/>
                  <a:cs typeface="Arial"/>
                </a:rPr>
                <a:t>cell</a:t>
              </a:r>
              <a:r>
                <a:rPr lang="es-ES" sz="1400" dirty="0" smtClean="0">
                  <a:solidFill>
                    <a:srgbClr val="FF0000"/>
                  </a:solidFill>
                  <a:latin typeface="Arial"/>
                  <a:cs typeface="Arial"/>
                </a:rPr>
                <a:t> </a:t>
              </a:r>
              <a:r>
                <a:rPr lang="es-ES" sz="1400" dirty="0" err="1" smtClean="0">
                  <a:solidFill>
                    <a:srgbClr val="FF0000"/>
                  </a:solidFill>
                  <a:latin typeface="Arial"/>
                  <a:cs typeface="Arial"/>
                </a:rPr>
                <a:t>dimension</a:t>
              </a:r>
              <a:endParaRPr lang="es-ES" sz="1400" dirty="0" smtClean="0">
                <a:solidFill>
                  <a:srgbClr val="FF0000"/>
                </a:solidFill>
                <a:latin typeface="Arial"/>
                <a:cs typeface="Arial"/>
              </a:endParaRPr>
            </a:p>
            <a:p>
              <a:r>
                <a:rPr lang="es-ES" sz="1400" dirty="0" err="1" smtClean="0">
                  <a:solidFill>
                    <a:srgbClr val="FF0000"/>
                  </a:solidFill>
                  <a:latin typeface="Arial" panose="020B0604020202020204" pitchFamily="34" charset="0"/>
                  <a:cs typeface="Arial" panose="020B0604020202020204" pitchFamily="34" charset="0"/>
                </a:rPr>
                <a:t>Intensity</a:t>
              </a:r>
              <a:r>
                <a:rPr lang="es-ES" sz="1400" dirty="0" smtClean="0">
                  <a:solidFill>
                    <a:srgbClr val="FF0000"/>
                  </a:solidFill>
                  <a:latin typeface="Arial" panose="020B0604020202020204" pitchFamily="34" charset="0"/>
                  <a:cs typeface="Arial" panose="020B0604020202020204" pitchFamily="34" charset="0"/>
                </a:rPr>
                <a:t> </a:t>
              </a:r>
              <a:r>
                <a:rPr lang="es-ES" sz="1400" b="1" dirty="0">
                  <a:solidFill>
                    <a:srgbClr val="FF0000"/>
                  </a:solidFill>
                  <a:latin typeface="Arial"/>
                  <a:cs typeface="Arial"/>
                </a:rPr>
                <a:t>→</a:t>
              </a:r>
              <a:r>
                <a:rPr lang="es-ES" sz="1400" dirty="0" smtClean="0">
                  <a:solidFill>
                    <a:srgbClr val="FF0000"/>
                  </a:solidFill>
                  <a:latin typeface="Arial" panose="020B0604020202020204" pitchFamily="34" charset="0"/>
                  <a:cs typeface="Arial" panose="020B0604020202020204" pitchFamily="34" charset="0"/>
                </a:rPr>
                <a:t> </a:t>
              </a:r>
              <a:r>
                <a:rPr lang="es-ES" sz="1400" dirty="0" err="1" smtClean="0">
                  <a:solidFill>
                    <a:srgbClr val="FF0000"/>
                  </a:solidFill>
                  <a:latin typeface="Arial" panose="020B0604020202020204" pitchFamily="34" charset="0"/>
                  <a:cs typeface="Arial" panose="020B0604020202020204" pitchFamily="34" charset="0"/>
                </a:rPr>
                <a:t>contrast</a:t>
              </a:r>
              <a:r>
                <a:rPr lang="es-ES" sz="1400" dirty="0">
                  <a:solidFill>
                    <a:srgbClr val="FF0000"/>
                  </a:solidFill>
                  <a:latin typeface="Arial" panose="020B0604020202020204" pitchFamily="34" charset="0"/>
                  <a:cs typeface="Arial" panose="020B0604020202020204" pitchFamily="34" charset="0"/>
                </a:rPr>
                <a:t> </a:t>
              </a:r>
              <a:r>
                <a:rPr lang="es-ES" sz="1400" dirty="0" smtClean="0">
                  <a:solidFill>
                    <a:srgbClr val="FF0000"/>
                  </a:solidFill>
                  <a:latin typeface="Arial" panose="020B0604020202020204" pitchFamily="34" charset="0"/>
                  <a:cs typeface="Arial" panose="020B0604020202020204" pitchFamily="34" charset="0"/>
                </a:rPr>
                <a:t>&amp; </a:t>
              </a:r>
              <a:r>
                <a:rPr lang="es-ES" sz="1400" dirty="0" err="1" smtClean="0">
                  <a:solidFill>
                    <a:srgbClr val="FF0000"/>
                  </a:solidFill>
                  <a:latin typeface="Arial" panose="020B0604020202020204" pitchFamily="34" charset="0"/>
                  <a:cs typeface="Arial" panose="020B0604020202020204" pitchFamily="34" charset="0"/>
                </a:rPr>
                <a:t>order</a:t>
              </a:r>
              <a:endParaRPr lang="en-US" sz="1400" dirty="0">
                <a:solidFill>
                  <a:srgbClr val="FF0000"/>
                </a:solidFill>
                <a:latin typeface="Arial" panose="020B0604020202020204" pitchFamily="34" charset="0"/>
                <a:cs typeface="Arial" panose="020B0604020202020204" pitchFamily="34" charset="0"/>
              </a:endParaRPr>
            </a:p>
          </p:txBody>
        </p:sp>
      </p:grpSp>
      <p:grpSp>
        <p:nvGrpSpPr>
          <p:cNvPr id="21511" name="Group 21510"/>
          <p:cNvGrpSpPr/>
          <p:nvPr/>
        </p:nvGrpSpPr>
        <p:grpSpPr>
          <a:xfrm>
            <a:off x="5690736" y="1912761"/>
            <a:ext cx="366136" cy="1039067"/>
            <a:chOff x="5690736" y="1912761"/>
            <a:chExt cx="366136" cy="1039067"/>
          </a:xfrm>
        </p:grpSpPr>
        <p:cxnSp>
          <p:nvCxnSpPr>
            <p:cNvPr id="21505" name="Straight Arrow Connector 21504"/>
            <p:cNvCxnSpPr/>
            <p:nvPr/>
          </p:nvCxnSpPr>
          <p:spPr>
            <a:xfrm>
              <a:off x="6056872" y="2218512"/>
              <a:ext cx="0" cy="46800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506" name="TextBox 21505"/>
            <p:cNvSpPr txBox="1"/>
            <p:nvPr/>
          </p:nvSpPr>
          <p:spPr>
            <a:xfrm rot="16200000">
              <a:off x="5325091" y="2278406"/>
              <a:ext cx="1039067" cy="307777"/>
            </a:xfrm>
            <a:prstGeom prst="rect">
              <a:avLst/>
            </a:prstGeom>
            <a:noFill/>
          </p:spPr>
          <p:txBody>
            <a:bodyPr wrap="none" rtlCol="0">
              <a:spAutoFit/>
            </a:bodyPr>
            <a:lstStyle/>
            <a:p>
              <a:r>
                <a:rPr lang="es-ES" sz="1400" dirty="0" smtClean="0">
                  <a:solidFill>
                    <a:srgbClr val="0000FF"/>
                  </a:solidFill>
                  <a:latin typeface="Arial" panose="020B0604020202020204" pitchFamily="34" charset="0"/>
                  <a:cs typeface="Arial" panose="020B0604020202020204" pitchFamily="34" charset="0"/>
                </a:rPr>
                <a:t>60-100 </a:t>
              </a:r>
              <a:r>
                <a:rPr lang="es-ES" sz="1400" dirty="0" err="1" smtClean="0">
                  <a:solidFill>
                    <a:srgbClr val="0000FF"/>
                  </a:solidFill>
                  <a:latin typeface="Arial" panose="020B0604020202020204" pitchFamily="34" charset="0"/>
                  <a:cs typeface="Arial" panose="020B0604020202020204" pitchFamily="34" charset="0"/>
                </a:rPr>
                <a:t>nm</a:t>
              </a:r>
              <a:endParaRPr lang="en-US" sz="1400" dirty="0">
                <a:solidFill>
                  <a:srgbClr val="0000FF"/>
                </a:solidFill>
                <a:latin typeface="Arial" panose="020B0604020202020204" pitchFamily="34" charset="0"/>
                <a:cs typeface="Arial" panose="020B0604020202020204" pitchFamily="34" charset="0"/>
              </a:endParaRPr>
            </a:p>
          </p:txBody>
        </p:sp>
      </p:grpSp>
      <p:sp>
        <p:nvSpPr>
          <p:cNvPr id="21504" name="Footer Placeholder 21503"/>
          <p:cNvSpPr>
            <a:spLocks noGrp="1"/>
          </p:cNvSpPr>
          <p:nvPr>
            <p:ph type="ftr" sz="quarter" idx="11"/>
          </p:nvPr>
        </p:nvSpPr>
        <p:spPr/>
        <p:txBody>
          <a:bodyPr/>
          <a:lstStyle/>
          <a:p>
            <a:r>
              <a:rPr lang="en-US" smtClean="0"/>
              <a:t>Luca - MRS 2017</a:t>
            </a:r>
            <a:endParaRPr lang="en-US"/>
          </a:p>
        </p:txBody>
      </p:sp>
      <p:sp>
        <p:nvSpPr>
          <p:cNvPr id="21513" name="Slide Number Placeholder 21512"/>
          <p:cNvSpPr>
            <a:spLocks noGrp="1"/>
          </p:cNvSpPr>
          <p:nvPr>
            <p:ph type="sldNum" sz="quarter" idx="12"/>
          </p:nvPr>
        </p:nvSpPr>
        <p:spPr/>
        <p:txBody>
          <a:bodyPr/>
          <a:lstStyle/>
          <a:p>
            <a:fld id="{C3305951-25B3-468C-8F5A-DB64291C3F1E}" type="slidenum">
              <a:rPr lang="en-US" smtClean="0"/>
              <a:pPr/>
              <a:t>52</a:t>
            </a:fld>
            <a:endParaRPr lang="en-US"/>
          </a:p>
        </p:txBody>
      </p:sp>
    </p:spTree>
    <p:extLst>
      <p:ext uri="{BB962C8B-B14F-4D97-AF65-F5344CB8AC3E}">
        <p14:creationId xmlns:p14="http://schemas.microsoft.com/office/powerpoint/2010/main" val="26364060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50" name="Oval 49"/>
          <p:cNvSpPr/>
          <p:nvPr/>
        </p:nvSpPr>
        <p:spPr>
          <a:xfrm>
            <a:off x="2264242" y="4116378"/>
            <a:ext cx="310896" cy="308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1369271" y="3687909"/>
            <a:ext cx="267281" cy="28585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730216" y="3323129"/>
            <a:ext cx="470766" cy="46615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1627602" y="2951507"/>
            <a:ext cx="470766" cy="46615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1123546" y="4823715"/>
            <a:ext cx="470766" cy="46615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2530416" y="3489665"/>
            <a:ext cx="267281" cy="28585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1090256" y="4317102"/>
            <a:ext cx="267281" cy="28585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730216" y="3840309"/>
            <a:ext cx="267281" cy="285859"/>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1803377" y="4813519"/>
            <a:ext cx="267281" cy="285859"/>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3199239" y="4353761"/>
            <a:ext cx="267281" cy="28585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1131821" y="3043762"/>
            <a:ext cx="267281" cy="285859"/>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613910" y="3059790"/>
            <a:ext cx="267281" cy="285859"/>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528047" y="4801837"/>
            <a:ext cx="267281" cy="285859"/>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3343255" y="3431512"/>
            <a:ext cx="267281" cy="28585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2218837" y="2927456"/>
            <a:ext cx="267281" cy="285859"/>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2779730" y="3023515"/>
            <a:ext cx="470766" cy="466150"/>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2203666" y="5042472"/>
            <a:ext cx="470766" cy="466150"/>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1195554" y="5687811"/>
            <a:ext cx="470766" cy="466150"/>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3211778" y="3887611"/>
            <a:ext cx="470766" cy="466150"/>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3859850" y="3239539"/>
            <a:ext cx="470766" cy="466150"/>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2995754" y="4823715"/>
            <a:ext cx="470766" cy="466150"/>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2164948" y="5915178"/>
            <a:ext cx="470766" cy="466150"/>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3754951" y="4285175"/>
            <a:ext cx="470766" cy="466150"/>
          </a:xfrm>
          <a:prstGeom prst="rect">
            <a:avLst/>
          </a:prstGeom>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5050696" y="3323129"/>
            <a:ext cx="470766" cy="466150"/>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4444600" y="3804270"/>
            <a:ext cx="470766" cy="466150"/>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4491615" y="3345649"/>
            <a:ext cx="267281" cy="285859"/>
          </a:xfrm>
          <a:prstGeom prst="rect">
            <a:avLst/>
          </a:prstGeom>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4219890" y="4823715"/>
            <a:ext cx="470766" cy="466150"/>
          </a:xfrm>
          <a:prstGeom prst="rect">
            <a:avLst/>
          </a:prstGeom>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3799264" y="5602155"/>
            <a:ext cx="470766" cy="466150"/>
          </a:xfrm>
          <a:prstGeom prst="rect">
            <a:avLst/>
          </a:prstGeom>
        </p:spPr>
      </p:pic>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1423000" y="4108846"/>
            <a:ext cx="267281" cy="285859"/>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1903095" y="5436054"/>
            <a:ext cx="267281" cy="285859"/>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2818448" y="5336750"/>
            <a:ext cx="267281" cy="285859"/>
          </a:xfrm>
          <a:prstGeom prst="rect">
            <a:avLst/>
          </a:prstGeom>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2749775" y="5809742"/>
            <a:ext cx="267281" cy="285859"/>
          </a:xfrm>
          <a:prstGeom prst="rect">
            <a:avLst/>
          </a:prstGeom>
        </p:spPr>
      </p:pic>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3779071" y="4952271"/>
            <a:ext cx="267281" cy="285859"/>
          </a:xfrm>
          <a:prstGeom prst="rect">
            <a:avLst/>
          </a:prstGeom>
        </p:spPr>
      </p:pic>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4279359" y="4425769"/>
            <a:ext cx="267281" cy="285859"/>
          </a:xfrm>
          <a:prstGeom prst="rect">
            <a:avLst/>
          </a:prstGeom>
        </p:spPr>
      </p:pic>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4423375" y="5508062"/>
            <a:ext cx="267281" cy="285859"/>
          </a:xfrm>
          <a:prstGeom prst="rect">
            <a:avLst/>
          </a:prstGeom>
        </p:spPr>
      </p:pic>
      <p:pic>
        <p:nvPicPr>
          <p:cNvPr id="43" name="Picture 42"/>
          <p:cNvPicPr>
            <a:picLocks noChangeAspect="1"/>
          </p:cNvPicPr>
          <p:nvPr/>
        </p:nvPicPr>
        <p:blipFill rotWithShape="1">
          <a:blip r:embed="rId4" cstate="print">
            <a:extLst>
              <a:ext uri="{28A0092B-C50C-407E-A947-70E740481C1C}">
                <a14:useLocalDpi xmlns:a14="http://schemas.microsoft.com/office/drawing/2010/main" val="0"/>
              </a:ext>
            </a:extLst>
          </a:blip>
          <a:srcRect l="46049" t="33630" r="40062" b="54486"/>
          <a:stretch/>
        </p:blipFill>
        <p:spPr>
          <a:xfrm>
            <a:off x="4927431" y="4713801"/>
            <a:ext cx="267281" cy="285859"/>
          </a:xfrm>
          <a:prstGeom prst="rect">
            <a:avLst/>
          </a:prstGeom>
        </p:spPr>
      </p:pic>
      <p:pic>
        <p:nvPicPr>
          <p:cNvPr id="44" name="Picture 43"/>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4959329" y="5301485"/>
            <a:ext cx="470766" cy="466150"/>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21465" t="34887" r="56093" b="47336"/>
          <a:stretch/>
        </p:blipFill>
        <p:spPr>
          <a:xfrm>
            <a:off x="5225331" y="4166049"/>
            <a:ext cx="470766" cy="466150"/>
          </a:xfrm>
          <a:prstGeom prst="rect">
            <a:avLst/>
          </a:prstGeom>
        </p:spPr>
      </p:pic>
      <p:sp>
        <p:nvSpPr>
          <p:cNvPr id="47" name="Freeform 46"/>
          <p:cNvSpPr/>
          <p:nvPr/>
        </p:nvSpPr>
        <p:spPr>
          <a:xfrm>
            <a:off x="2651424" y="2633589"/>
            <a:ext cx="3495847" cy="1765535"/>
          </a:xfrm>
          <a:custGeom>
            <a:avLst/>
            <a:gdLst>
              <a:gd name="connsiteX0" fmla="*/ 3439235 w 3495847"/>
              <a:gd name="connsiteY0" fmla="*/ 0 h 1765535"/>
              <a:gd name="connsiteX1" fmla="*/ 3493826 w 3495847"/>
              <a:gd name="connsiteY1" fmla="*/ 259308 h 1765535"/>
              <a:gd name="connsiteX2" fmla="*/ 3439235 w 3495847"/>
              <a:gd name="connsiteY2" fmla="*/ 395785 h 1765535"/>
              <a:gd name="connsiteX3" fmla="*/ 3057098 w 3495847"/>
              <a:gd name="connsiteY3" fmla="*/ 450376 h 1765535"/>
              <a:gd name="connsiteX4" fmla="*/ 3111689 w 3495847"/>
              <a:gd name="connsiteY4" fmla="*/ 655093 h 1765535"/>
              <a:gd name="connsiteX5" fmla="*/ 2442949 w 3495847"/>
              <a:gd name="connsiteY5" fmla="*/ 723332 h 1765535"/>
              <a:gd name="connsiteX6" fmla="*/ 2442949 w 3495847"/>
              <a:gd name="connsiteY6" fmla="*/ 1187355 h 1765535"/>
              <a:gd name="connsiteX7" fmla="*/ 1869743 w 3495847"/>
              <a:gd name="connsiteY7" fmla="*/ 1173708 h 1765535"/>
              <a:gd name="connsiteX8" fmla="*/ 1746913 w 3495847"/>
              <a:gd name="connsiteY8" fmla="*/ 1460311 h 1765535"/>
              <a:gd name="connsiteX9" fmla="*/ 1501253 w 3495847"/>
              <a:gd name="connsiteY9" fmla="*/ 1392072 h 1765535"/>
              <a:gd name="connsiteX10" fmla="*/ 1405719 w 3495847"/>
              <a:gd name="connsiteY10" fmla="*/ 1637732 h 1765535"/>
              <a:gd name="connsiteX11" fmla="*/ 1187355 w 3495847"/>
              <a:gd name="connsiteY11" fmla="*/ 1501254 h 1765535"/>
              <a:gd name="connsiteX12" fmla="*/ 982638 w 3495847"/>
              <a:gd name="connsiteY12" fmla="*/ 1733266 h 1765535"/>
              <a:gd name="connsiteX13" fmla="*/ 614149 w 3495847"/>
              <a:gd name="connsiteY13" fmla="*/ 1637732 h 1765535"/>
              <a:gd name="connsiteX14" fmla="*/ 477671 w 3495847"/>
              <a:gd name="connsiteY14" fmla="*/ 1760561 h 1765535"/>
              <a:gd name="connsiteX15" fmla="*/ 232011 w 3495847"/>
              <a:gd name="connsiteY15" fmla="*/ 1433015 h 1765535"/>
              <a:gd name="connsiteX16" fmla="*/ 0 w 3495847"/>
              <a:gd name="connsiteY16" fmla="*/ 1555845 h 1765535"/>
              <a:gd name="connsiteX17" fmla="*/ 0 w 3495847"/>
              <a:gd name="connsiteY17" fmla="*/ 1555845 h 176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95847" h="1765535">
                <a:moveTo>
                  <a:pt x="3439235" y="0"/>
                </a:moveTo>
                <a:cubicBezTo>
                  <a:pt x="3466530" y="96672"/>
                  <a:pt x="3493826" y="193344"/>
                  <a:pt x="3493826" y="259308"/>
                </a:cubicBezTo>
                <a:cubicBezTo>
                  <a:pt x="3493826" y="325272"/>
                  <a:pt x="3512023" y="363940"/>
                  <a:pt x="3439235" y="395785"/>
                </a:cubicBezTo>
                <a:cubicBezTo>
                  <a:pt x="3366447" y="427630"/>
                  <a:pt x="3111689" y="407158"/>
                  <a:pt x="3057098" y="450376"/>
                </a:cubicBezTo>
                <a:cubicBezTo>
                  <a:pt x="3002507" y="493594"/>
                  <a:pt x="3214047" y="609600"/>
                  <a:pt x="3111689" y="655093"/>
                </a:cubicBezTo>
                <a:cubicBezTo>
                  <a:pt x="3009331" y="700586"/>
                  <a:pt x="2554406" y="634622"/>
                  <a:pt x="2442949" y="723332"/>
                </a:cubicBezTo>
                <a:cubicBezTo>
                  <a:pt x="2331492" y="812042"/>
                  <a:pt x="2538483" y="1112292"/>
                  <a:pt x="2442949" y="1187355"/>
                </a:cubicBezTo>
                <a:cubicBezTo>
                  <a:pt x="2347415" y="1262418"/>
                  <a:pt x="1985749" y="1128215"/>
                  <a:pt x="1869743" y="1173708"/>
                </a:cubicBezTo>
                <a:cubicBezTo>
                  <a:pt x="1753737" y="1219201"/>
                  <a:pt x="1808328" y="1423917"/>
                  <a:pt x="1746913" y="1460311"/>
                </a:cubicBezTo>
                <a:cubicBezTo>
                  <a:pt x="1685498" y="1496705"/>
                  <a:pt x="1558119" y="1362502"/>
                  <a:pt x="1501253" y="1392072"/>
                </a:cubicBezTo>
                <a:cubicBezTo>
                  <a:pt x="1444387" y="1421642"/>
                  <a:pt x="1458035" y="1619535"/>
                  <a:pt x="1405719" y="1637732"/>
                </a:cubicBezTo>
                <a:cubicBezTo>
                  <a:pt x="1353403" y="1655929"/>
                  <a:pt x="1257868" y="1485332"/>
                  <a:pt x="1187355" y="1501254"/>
                </a:cubicBezTo>
                <a:cubicBezTo>
                  <a:pt x="1116841" y="1517176"/>
                  <a:pt x="1078172" y="1710520"/>
                  <a:pt x="982638" y="1733266"/>
                </a:cubicBezTo>
                <a:cubicBezTo>
                  <a:pt x="887104" y="1756012"/>
                  <a:pt x="698310" y="1633183"/>
                  <a:pt x="614149" y="1637732"/>
                </a:cubicBezTo>
                <a:cubicBezTo>
                  <a:pt x="529988" y="1642281"/>
                  <a:pt x="541361" y="1794681"/>
                  <a:pt x="477671" y="1760561"/>
                </a:cubicBezTo>
                <a:cubicBezTo>
                  <a:pt x="413981" y="1726442"/>
                  <a:pt x="311623" y="1467134"/>
                  <a:pt x="232011" y="1433015"/>
                </a:cubicBezTo>
                <a:cubicBezTo>
                  <a:pt x="152399" y="1398896"/>
                  <a:pt x="0" y="1555845"/>
                  <a:pt x="0" y="1555845"/>
                </a:cubicBezTo>
                <a:lnTo>
                  <a:pt x="0" y="1555845"/>
                </a:lnTo>
              </a:path>
            </a:pathLst>
          </a:custGeom>
          <a:noFill/>
          <a:ln>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864527" y="2157138"/>
            <a:ext cx="426720" cy="646331"/>
          </a:xfrm>
          <a:prstGeom prst="rect">
            <a:avLst/>
          </a:prstGeom>
          <a:noFill/>
        </p:spPr>
        <p:txBody>
          <a:bodyPr wrap="none" rtlCol="0">
            <a:spAutoFit/>
          </a:bodyPr>
          <a:lstStyle/>
          <a:p>
            <a:r>
              <a:rPr lang="es-ES" sz="3600" dirty="0" smtClean="0"/>
              <a:t>n</a:t>
            </a:r>
            <a:endParaRPr lang="en-US" sz="3600" dirty="0"/>
          </a:p>
        </p:txBody>
      </p:sp>
      <p:grpSp>
        <p:nvGrpSpPr>
          <p:cNvPr id="82" name="Group 81"/>
          <p:cNvGrpSpPr/>
          <p:nvPr/>
        </p:nvGrpSpPr>
        <p:grpSpPr>
          <a:xfrm>
            <a:off x="2173376" y="4023927"/>
            <a:ext cx="432048" cy="495660"/>
            <a:chOff x="7452320" y="4255362"/>
            <a:chExt cx="432048" cy="495660"/>
          </a:xfrm>
        </p:grpSpPr>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0877" t="47692" r="44851" b="48387"/>
            <a:stretch/>
          </p:blipFill>
          <p:spPr>
            <a:xfrm>
              <a:off x="7452320" y="4255362"/>
              <a:ext cx="432048" cy="495660"/>
            </a:xfrm>
            <a:prstGeom prst="rect">
              <a:avLst/>
            </a:prstGeom>
          </p:spPr>
        </p:pic>
        <p:sp>
          <p:nvSpPr>
            <p:cNvPr id="81" name="TextBox 80"/>
            <p:cNvSpPr txBox="1"/>
            <p:nvPr/>
          </p:nvSpPr>
          <p:spPr>
            <a:xfrm>
              <a:off x="7524328" y="4339651"/>
              <a:ext cx="285656" cy="307777"/>
            </a:xfrm>
            <a:prstGeom prst="rect">
              <a:avLst/>
            </a:prstGeom>
            <a:noFill/>
          </p:spPr>
          <p:txBody>
            <a:bodyPr wrap="none" rtlCol="0">
              <a:spAutoFit/>
            </a:bodyPr>
            <a:lstStyle/>
            <a:p>
              <a:r>
                <a:rPr lang="es-ES" sz="1400" b="1" dirty="0" smtClean="0">
                  <a:solidFill>
                    <a:schemeClr val="bg1"/>
                  </a:solidFill>
                </a:rPr>
                <a:t>B</a:t>
              </a:r>
              <a:endParaRPr lang="en-US" sz="1400" b="1" dirty="0">
                <a:solidFill>
                  <a:schemeClr val="bg1"/>
                </a:solidFill>
              </a:endParaRPr>
            </a:p>
          </p:txBody>
        </p:sp>
      </p:grpSp>
      <p:grpSp>
        <p:nvGrpSpPr>
          <p:cNvPr id="83" name="Group 82"/>
          <p:cNvGrpSpPr/>
          <p:nvPr/>
        </p:nvGrpSpPr>
        <p:grpSpPr>
          <a:xfrm>
            <a:off x="1790067" y="3454838"/>
            <a:ext cx="1192376" cy="1463924"/>
            <a:chOff x="513468" y="3058243"/>
            <a:chExt cx="1192376" cy="1463924"/>
          </a:xfrm>
        </p:grpSpPr>
        <p:pic>
          <p:nvPicPr>
            <p:cNvPr id="49" name="Picture 48"/>
            <p:cNvPicPr>
              <a:picLocks noChangeAspect="1"/>
            </p:cNvPicPr>
            <p:nvPr/>
          </p:nvPicPr>
          <p:blipFill rotWithShape="1">
            <a:blip r:embed="rId7" cstate="print">
              <a:extLst>
                <a:ext uri="{28A0092B-C50C-407E-A947-70E740481C1C}">
                  <a14:useLocalDpi xmlns:a14="http://schemas.microsoft.com/office/drawing/2010/main" val="0"/>
                </a:ext>
              </a:extLst>
            </a:blip>
            <a:srcRect l="64339" t="54511" r="19798" b="33056"/>
            <a:stretch/>
          </p:blipFill>
          <p:spPr>
            <a:xfrm>
              <a:off x="1394979" y="4124619"/>
              <a:ext cx="310865" cy="304566"/>
            </a:xfrm>
            <a:prstGeom prst="rect">
              <a:avLst/>
            </a:prstGeom>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27953" t="40841" r="49445" b="41258"/>
            <a:stretch/>
          </p:blipFill>
          <p:spPr>
            <a:xfrm>
              <a:off x="513468" y="3212976"/>
              <a:ext cx="233358" cy="231038"/>
            </a:xfrm>
            <a:prstGeom prst="rect">
              <a:avLst/>
            </a:prstGeom>
          </p:spPr>
        </p:pic>
        <p:cxnSp>
          <p:nvCxnSpPr>
            <p:cNvPr id="22" name="Straight Arrow Connector 21"/>
            <p:cNvCxnSpPr/>
            <p:nvPr/>
          </p:nvCxnSpPr>
          <p:spPr>
            <a:xfrm flipH="1" flipV="1">
              <a:off x="727743" y="3453410"/>
              <a:ext cx="233357" cy="23307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31105" y="3058243"/>
              <a:ext cx="622286" cy="338554"/>
            </a:xfrm>
            <a:prstGeom prst="rect">
              <a:avLst/>
            </a:prstGeom>
            <a:noFill/>
          </p:spPr>
          <p:txBody>
            <a:bodyPr wrap="none" rtlCol="0">
              <a:spAutoFit/>
            </a:bodyPr>
            <a:lstStyle/>
            <a:p>
              <a:r>
                <a:rPr lang="es-ES" sz="1600" b="1" baseline="30000" dirty="0" smtClean="0">
                  <a:solidFill>
                    <a:srgbClr val="FF00FF"/>
                  </a:solidFill>
                </a:rPr>
                <a:t>4</a:t>
              </a:r>
              <a:r>
                <a:rPr lang="es-ES" sz="1600" b="1" dirty="0" smtClean="0">
                  <a:solidFill>
                    <a:srgbClr val="FF00FF"/>
                  </a:solidFill>
                </a:rPr>
                <a:t>He</a:t>
              </a:r>
              <a:r>
                <a:rPr lang="es-ES" sz="1600" b="1" baseline="30000" dirty="0" smtClean="0">
                  <a:solidFill>
                    <a:srgbClr val="FF00FF"/>
                  </a:solidFill>
                </a:rPr>
                <a:t>2+</a:t>
              </a:r>
              <a:endParaRPr lang="en-US" sz="1600" b="1" baseline="30000" dirty="0">
                <a:solidFill>
                  <a:srgbClr val="FF00FF"/>
                </a:solidFill>
              </a:endParaRPr>
            </a:p>
          </p:txBody>
        </p:sp>
        <p:sp>
          <p:nvSpPr>
            <p:cNvPr id="80" name="TextBox 79"/>
            <p:cNvSpPr txBox="1"/>
            <p:nvPr/>
          </p:nvSpPr>
          <p:spPr>
            <a:xfrm>
              <a:off x="919137" y="4183613"/>
              <a:ext cx="526106" cy="338554"/>
            </a:xfrm>
            <a:prstGeom prst="rect">
              <a:avLst/>
            </a:prstGeom>
            <a:noFill/>
          </p:spPr>
          <p:txBody>
            <a:bodyPr wrap="none" rtlCol="0">
              <a:spAutoFit/>
            </a:bodyPr>
            <a:lstStyle/>
            <a:p>
              <a:r>
                <a:rPr lang="es-ES" sz="1600" b="1" baseline="30000" dirty="0" smtClean="0">
                  <a:solidFill>
                    <a:srgbClr val="FFC000"/>
                  </a:solidFill>
                </a:rPr>
                <a:t>7</a:t>
              </a:r>
              <a:r>
                <a:rPr lang="es-ES" sz="1600" b="1" dirty="0" smtClean="0">
                  <a:solidFill>
                    <a:srgbClr val="FFC000"/>
                  </a:solidFill>
                </a:rPr>
                <a:t>Li</a:t>
              </a:r>
              <a:r>
                <a:rPr lang="es-ES" sz="1600" b="1" baseline="30000" dirty="0" smtClean="0">
                  <a:solidFill>
                    <a:srgbClr val="FFC000"/>
                  </a:solidFill>
                </a:rPr>
                <a:t>3+</a:t>
              </a:r>
              <a:endParaRPr lang="en-US" sz="1600" b="1" baseline="30000" dirty="0">
                <a:solidFill>
                  <a:srgbClr val="FFC000"/>
                </a:solidFill>
              </a:endParaRPr>
            </a:p>
          </p:txBody>
        </p:sp>
        <p:cxnSp>
          <p:nvCxnSpPr>
            <p:cNvPr id="54" name="Straight Arrow Connector 53"/>
            <p:cNvCxnSpPr/>
            <p:nvPr/>
          </p:nvCxnSpPr>
          <p:spPr>
            <a:xfrm>
              <a:off x="1293854" y="4022572"/>
              <a:ext cx="153441" cy="1340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672359" y="2613341"/>
            <a:ext cx="4162313" cy="3154294"/>
            <a:chOff x="1705831" y="1112516"/>
            <a:chExt cx="4162313" cy="3154294"/>
          </a:xfrm>
        </p:grpSpPr>
        <p:cxnSp>
          <p:nvCxnSpPr>
            <p:cNvPr id="30" name="Straight Arrow Connector 29"/>
            <p:cNvCxnSpPr/>
            <p:nvPr/>
          </p:nvCxnSpPr>
          <p:spPr>
            <a:xfrm flipH="1" flipV="1">
              <a:off x="2412178" y="1787574"/>
              <a:ext cx="431630" cy="3673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1705831" y="1477712"/>
              <a:ext cx="461859" cy="9184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2209155" y="1112516"/>
              <a:ext cx="22914" cy="4101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4264609" y="3813718"/>
              <a:ext cx="12891" cy="4530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523259" y="3172372"/>
              <a:ext cx="789572" cy="27670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593288" y="3129359"/>
              <a:ext cx="274856" cy="1211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5525087" y="2784350"/>
              <a:ext cx="55025" cy="1509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970394" y="3252220"/>
              <a:ext cx="137428" cy="1211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84" name="TextBox 83"/>
          <p:cNvSpPr txBox="1"/>
          <p:nvPr/>
        </p:nvSpPr>
        <p:spPr>
          <a:xfrm>
            <a:off x="467544" y="3397912"/>
            <a:ext cx="332142" cy="338554"/>
          </a:xfrm>
          <a:prstGeom prst="rect">
            <a:avLst/>
          </a:prstGeom>
          <a:noFill/>
        </p:spPr>
        <p:txBody>
          <a:bodyPr wrap="none" rtlCol="0">
            <a:spAutoFit/>
          </a:bodyPr>
          <a:lstStyle/>
          <a:p>
            <a:r>
              <a:rPr lang="es-ES" sz="1600" b="1" dirty="0" smtClean="0">
                <a:solidFill>
                  <a:schemeClr val="accent6">
                    <a:lumMod val="75000"/>
                  </a:schemeClr>
                </a:solidFill>
              </a:rPr>
              <a:t>Si</a:t>
            </a:r>
            <a:endParaRPr lang="en-US" sz="1600" b="1" baseline="30000" dirty="0">
              <a:solidFill>
                <a:schemeClr val="accent6">
                  <a:lumMod val="75000"/>
                </a:schemeClr>
              </a:solidFill>
            </a:endParaRPr>
          </a:p>
        </p:txBody>
      </p:sp>
      <p:sp>
        <p:nvSpPr>
          <p:cNvPr id="85" name="TextBox 84"/>
          <p:cNvSpPr txBox="1"/>
          <p:nvPr/>
        </p:nvSpPr>
        <p:spPr>
          <a:xfrm>
            <a:off x="506696" y="3837975"/>
            <a:ext cx="306494" cy="307777"/>
          </a:xfrm>
          <a:prstGeom prst="rect">
            <a:avLst/>
          </a:prstGeom>
          <a:noFill/>
        </p:spPr>
        <p:txBody>
          <a:bodyPr wrap="none" rtlCol="0">
            <a:spAutoFit/>
          </a:bodyPr>
          <a:lstStyle/>
          <a:p>
            <a:r>
              <a:rPr lang="es-ES" sz="1400" b="1" dirty="0" smtClean="0">
                <a:solidFill>
                  <a:schemeClr val="accent3">
                    <a:lumMod val="75000"/>
                  </a:schemeClr>
                </a:solidFill>
              </a:rPr>
              <a:t>O</a:t>
            </a:r>
            <a:endParaRPr lang="en-US" sz="1400" b="1" baseline="30000" dirty="0">
              <a:solidFill>
                <a:schemeClr val="accent3">
                  <a:lumMod val="75000"/>
                </a:schemeClr>
              </a:solidFill>
            </a:endParaRPr>
          </a:p>
        </p:txBody>
      </p:sp>
      <p:sp>
        <p:nvSpPr>
          <p:cNvPr id="63" name="Rectangle 62"/>
          <p:cNvSpPr/>
          <p:nvPr/>
        </p:nvSpPr>
        <p:spPr>
          <a:xfrm>
            <a:off x="461716" y="1815207"/>
            <a:ext cx="8142731" cy="461665"/>
          </a:xfrm>
          <a:prstGeom prst="rect">
            <a:avLst/>
          </a:prstGeom>
        </p:spPr>
        <p:txBody>
          <a:bodyPr wrap="square">
            <a:spAutoFit/>
          </a:bodyPr>
          <a:lstStyle/>
          <a:p>
            <a:r>
              <a:rPr lang="en-US" sz="2400" baseline="30000" dirty="0">
                <a:solidFill>
                  <a:srgbClr val="0000FF"/>
                </a:solidFill>
              </a:rPr>
              <a:t>10</a:t>
            </a:r>
            <a:r>
              <a:rPr lang="en-US" sz="2400" dirty="0">
                <a:solidFill>
                  <a:srgbClr val="0000FF"/>
                </a:solidFill>
              </a:rPr>
              <a:t>B  +  1n  </a:t>
            </a:r>
            <a:r>
              <a:rPr lang="en-US" sz="2400" dirty="0">
                <a:solidFill>
                  <a:srgbClr val="0000FF"/>
                </a:solidFill>
                <a:sym typeface="Symbol"/>
              </a:rPr>
              <a:t></a:t>
            </a:r>
            <a:r>
              <a:rPr lang="en-US" sz="2400" dirty="0">
                <a:solidFill>
                  <a:srgbClr val="0000FF"/>
                </a:solidFill>
              </a:rPr>
              <a:t>  </a:t>
            </a:r>
            <a:r>
              <a:rPr lang="en-US" sz="2400" baseline="30000" dirty="0">
                <a:solidFill>
                  <a:srgbClr val="0000FF"/>
                </a:solidFill>
              </a:rPr>
              <a:t>7</a:t>
            </a:r>
            <a:r>
              <a:rPr lang="en-US" sz="2400" dirty="0">
                <a:solidFill>
                  <a:srgbClr val="0000FF"/>
                </a:solidFill>
              </a:rPr>
              <a:t>Li  +  </a:t>
            </a:r>
            <a:r>
              <a:rPr lang="en-US" sz="2400" baseline="30000" dirty="0">
                <a:solidFill>
                  <a:srgbClr val="0000FF"/>
                </a:solidFill>
              </a:rPr>
              <a:t>4</a:t>
            </a:r>
            <a:r>
              <a:rPr lang="en-US" sz="2400" dirty="0">
                <a:solidFill>
                  <a:srgbClr val="0000FF"/>
                </a:solidFill>
              </a:rPr>
              <a:t>He (2.8 MeV) +  </a:t>
            </a:r>
            <a:r>
              <a:rPr lang="en-US" sz="2400" dirty="0">
                <a:solidFill>
                  <a:srgbClr val="0000FF"/>
                </a:solidFill>
                <a:latin typeface="Symbol" panose="05050102010706020507" pitchFamily="18" charset="2"/>
              </a:rPr>
              <a:t>g</a:t>
            </a:r>
            <a:r>
              <a:rPr lang="en-US" sz="2400" dirty="0">
                <a:solidFill>
                  <a:srgbClr val="0000FF"/>
                </a:solidFill>
              </a:rPr>
              <a:t> (478 </a:t>
            </a:r>
            <a:r>
              <a:rPr lang="en-US" sz="2400" dirty="0" err="1">
                <a:solidFill>
                  <a:srgbClr val="0000FF"/>
                </a:solidFill>
              </a:rPr>
              <a:t>KeV</a:t>
            </a:r>
            <a:r>
              <a:rPr lang="en-US" sz="2400" dirty="0" smtClean="0">
                <a:solidFill>
                  <a:srgbClr val="0000FF"/>
                </a:solidFill>
              </a:rPr>
              <a:t>)	</a:t>
            </a:r>
            <a:r>
              <a:rPr lang="en-US" sz="2400" dirty="0" smtClean="0"/>
              <a:t>RA3 </a:t>
            </a:r>
            <a:r>
              <a:rPr lang="en-US" sz="2400" dirty="0" err="1" smtClean="0"/>
              <a:t>Ezeiza</a:t>
            </a:r>
            <a:endParaRPr lang="en-NZ" sz="2400" dirty="0"/>
          </a:p>
        </p:txBody>
      </p:sp>
      <p:pic>
        <p:nvPicPr>
          <p:cNvPr id="65" name="Picture 2" descr="http://www.nature.com/nchem/journal/v3/n5/images/nchem.1040-i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0232" y="3345649"/>
            <a:ext cx="2318533" cy="2279892"/>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6291247" y="2927456"/>
            <a:ext cx="585009" cy="3597888"/>
            <a:chOff x="6291247" y="1847336"/>
            <a:chExt cx="585009" cy="3597888"/>
          </a:xfrm>
        </p:grpSpPr>
        <p:sp>
          <p:nvSpPr>
            <p:cNvPr id="51" name="Rectangle 50"/>
            <p:cNvSpPr/>
            <p:nvPr/>
          </p:nvSpPr>
          <p:spPr>
            <a:xfrm>
              <a:off x="6660232" y="3522841"/>
              <a:ext cx="216024" cy="220754"/>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Brace 51"/>
            <p:cNvSpPr/>
            <p:nvPr/>
          </p:nvSpPr>
          <p:spPr>
            <a:xfrm>
              <a:off x="6291247" y="1847336"/>
              <a:ext cx="368985" cy="3597888"/>
            </a:xfrm>
            <a:prstGeom prst="rightBrace">
              <a:avLst>
                <a:gd name="adj1" fmla="val 41621"/>
                <a:gd name="adj2" fmla="val 50000"/>
              </a:avLst>
            </a:prstGeom>
            <a:ln w="38100">
              <a:solidFill>
                <a:srgbClr val="00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0" name="Text Box 3"/>
          <p:cNvSpPr txBox="1">
            <a:spLocks noChangeArrowheads="1"/>
          </p:cNvSpPr>
          <p:nvPr/>
        </p:nvSpPr>
        <p:spPr bwMode="auto">
          <a:xfrm>
            <a:off x="335905" y="117793"/>
            <a:ext cx="8412559" cy="430887"/>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AU" sz="2200" b="1" dirty="0" smtClean="0">
                <a:solidFill>
                  <a:srgbClr val="0000FF"/>
                </a:solidFill>
                <a:latin typeface="+mn-lt"/>
              </a:rPr>
              <a:t>Radiation Response of Mesoporous Silicate and Borosilicate Thin Films</a:t>
            </a:r>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23" name="Slide Number Placeholder 22"/>
          <p:cNvSpPr>
            <a:spLocks noGrp="1"/>
          </p:cNvSpPr>
          <p:nvPr>
            <p:ph type="sldNum" sz="quarter" idx="12"/>
          </p:nvPr>
        </p:nvSpPr>
        <p:spPr/>
        <p:txBody>
          <a:bodyPr/>
          <a:lstStyle/>
          <a:p>
            <a:fld id="{C3305951-25B3-468C-8F5A-DB64291C3F1E}" type="slidenum">
              <a:rPr lang="en-US" smtClean="0"/>
              <a:pPr/>
              <a:t>53</a:t>
            </a:fld>
            <a:endParaRPr lang="en-US"/>
          </a:p>
        </p:txBody>
      </p:sp>
    </p:spTree>
    <p:extLst>
      <p:ext uri="{BB962C8B-B14F-4D97-AF65-F5344CB8AC3E}">
        <p14:creationId xmlns:p14="http://schemas.microsoft.com/office/powerpoint/2010/main" val="23327923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2"/>
                                        </p:tgtEl>
                                      </p:cBhvr>
                                    </p:animEffect>
                                    <p:set>
                                      <p:cBhvr>
                                        <p:cTn id="11" dur="1" fill="hold">
                                          <p:stCondLst>
                                            <p:cond delay="499"/>
                                          </p:stCondLst>
                                        </p:cTn>
                                        <p:tgtEl>
                                          <p:spTgt spid="82"/>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par>
                          <p:cTn id="16" fill="hold">
                            <p:stCondLst>
                              <p:cond delay="1000"/>
                            </p:stCondLst>
                            <p:childTnLst>
                              <p:par>
                                <p:cTn id="17" presetID="10" presetClass="entr" presetSubtype="0" fill="hold" nodeType="afterEffect">
                                  <p:stCondLst>
                                    <p:cond delay="100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461716" y="1167135"/>
            <a:ext cx="8142731" cy="461665"/>
          </a:xfrm>
          <a:prstGeom prst="rect">
            <a:avLst/>
          </a:prstGeom>
        </p:spPr>
        <p:txBody>
          <a:bodyPr wrap="square">
            <a:spAutoFit/>
          </a:bodyPr>
          <a:lstStyle/>
          <a:p>
            <a:r>
              <a:rPr lang="en-US" sz="2400" baseline="30000" dirty="0">
                <a:solidFill>
                  <a:srgbClr val="0000FF"/>
                </a:solidFill>
              </a:rPr>
              <a:t>10</a:t>
            </a:r>
            <a:r>
              <a:rPr lang="en-US" sz="2400" dirty="0">
                <a:solidFill>
                  <a:srgbClr val="0000FF"/>
                </a:solidFill>
              </a:rPr>
              <a:t>B  +  1n  </a:t>
            </a:r>
            <a:r>
              <a:rPr lang="en-US" sz="2400" dirty="0">
                <a:solidFill>
                  <a:srgbClr val="0000FF"/>
                </a:solidFill>
                <a:sym typeface="Symbol"/>
              </a:rPr>
              <a:t></a:t>
            </a:r>
            <a:r>
              <a:rPr lang="en-US" sz="2400" dirty="0">
                <a:solidFill>
                  <a:srgbClr val="0000FF"/>
                </a:solidFill>
              </a:rPr>
              <a:t>  </a:t>
            </a:r>
            <a:r>
              <a:rPr lang="en-US" sz="2400" baseline="30000" dirty="0">
                <a:solidFill>
                  <a:srgbClr val="0000FF"/>
                </a:solidFill>
              </a:rPr>
              <a:t>7</a:t>
            </a:r>
            <a:r>
              <a:rPr lang="en-US" sz="2400" dirty="0">
                <a:solidFill>
                  <a:srgbClr val="0000FF"/>
                </a:solidFill>
              </a:rPr>
              <a:t>Li  +  </a:t>
            </a:r>
            <a:r>
              <a:rPr lang="en-US" sz="2400" baseline="30000" dirty="0">
                <a:solidFill>
                  <a:srgbClr val="0000FF"/>
                </a:solidFill>
              </a:rPr>
              <a:t>4</a:t>
            </a:r>
            <a:r>
              <a:rPr lang="en-US" sz="2400" dirty="0">
                <a:solidFill>
                  <a:srgbClr val="0000FF"/>
                </a:solidFill>
              </a:rPr>
              <a:t>He (2.8 MeV) +  </a:t>
            </a:r>
            <a:r>
              <a:rPr lang="en-US" sz="2400" dirty="0">
                <a:solidFill>
                  <a:srgbClr val="0000FF"/>
                </a:solidFill>
                <a:latin typeface="Symbol" panose="05050102010706020507" pitchFamily="18" charset="2"/>
              </a:rPr>
              <a:t>g</a:t>
            </a:r>
            <a:r>
              <a:rPr lang="en-US" sz="2400" dirty="0">
                <a:solidFill>
                  <a:srgbClr val="0000FF"/>
                </a:solidFill>
              </a:rPr>
              <a:t> (478 </a:t>
            </a:r>
            <a:r>
              <a:rPr lang="en-US" sz="2400" dirty="0" err="1">
                <a:solidFill>
                  <a:srgbClr val="0000FF"/>
                </a:solidFill>
              </a:rPr>
              <a:t>KeV</a:t>
            </a:r>
            <a:r>
              <a:rPr lang="en-US" sz="2400" dirty="0" smtClean="0">
                <a:solidFill>
                  <a:srgbClr val="0000FF"/>
                </a:solidFill>
              </a:rPr>
              <a:t>)	</a:t>
            </a:r>
            <a:r>
              <a:rPr lang="en-US" sz="2400" dirty="0" smtClean="0"/>
              <a:t>RA3 </a:t>
            </a:r>
            <a:r>
              <a:rPr lang="en-US" sz="2400" dirty="0" err="1" smtClean="0"/>
              <a:t>Ezeiza</a:t>
            </a:r>
            <a:endParaRPr lang="en-NZ" sz="2400" dirty="0"/>
          </a:p>
        </p:txBody>
      </p:sp>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403" y="1871246"/>
            <a:ext cx="4012554" cy="306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35905" y="5068341"/>
            <a:ext cx="5184576" cy="1384995"/>
          </a:xfrm>
          <a:prstGeom prst="rect">
            <a:avLst/>
          </a:prstGeom>
          <a:noFill/>
        </p:spPr>
        <p:txBody>
          <a:bodyPr wrap="square" rtlCol="0">
            <a:spAutoFit/>
          </a:bodyPr>
          <a:lstStyle/>
          <a:p>
            <a:pPr marL="285750" indent="-285750">
              <a:buClr>
                <a:srgbClr val="FF0000"/>
              </a:buClr>
              <a:buSzPct val="130000"/>
              <a:buFont typeface="Arial" panose="020B0604020202020204" pitchFamily="34" charset="0"/>
              <a:buChar char="•"/>
            </a:pPr>
            <a:r>
              <a:rPr lang="es-AR" sz="1400" i="1" dirty="0">
                <a:solidFill>
                  <a:srgbClr val="0000FF"/>
                </a:solidFill>
              </a:rPr>
              <a:t>d</a:t>
            </a:r>
            <a:r>
              <a:rPr lang="es-AR" sz="1400" dirty="0" smtClean="0">
                <a:solidFill>
                  <a:srgbClr val="0000FF"/>
                </a:solidFill>
              </a:rPr>
              <a:t>-</a:t>
            </a:r>
            <a:r>
              <a:rPr lang="es-AR" sz="1400" dirty="0" err="1" smtClean="0">
                <a:solidFill>
                  <a:srgbClr val="0000FF"/>
                </a:solidFill>
              </a:rPr>
              <a:t>spacing</a:t>
            </a:r>
            <a:r>
              <a:rPr lang="es-AR" sz="1400" dirty="0" smtClean="0">
                <a:solidFill>
                  <a:srgbClr val="0000FF"/>
                </a:solidFill>
              </a:rPr>
              <a:t> </a:t>
            </a:r>
            <a:r>
              <a:rPr lang="es-AR" sz="1400" dirty="0" err="1" smtClean="0">
                <a:solidFill>
                  <a:srgbClr val="0000FF"/>
                </a:solidFill>
              </a:rPr>
              <a:t>is</a:t>
            </a:r>
            <a:r>
              <a:rPr lang="es-AR" sz="1400" dirty="0" smtClean="0">
                <a:solidFill>
                  <a:srgbClr val="0000FF"/>
                </a:solidFill>
              </a:rPr>
              <a:t> </a:t>
            </a:r>
            <a:r>
              <a:rPr lang="es-AR" sz="1400" dirty="0" err="1" smtClean="0">
                <a:solidFill>
                  <a:srgbClr val="0000FF"/>
                </a:solidFill>
              </a:rPr>
              <a:t>maximum</a:t>
            </a:r>
            <a:r>
              <a:rPr lang="es-AR" sz="1400" dirty="0" smtClean="0">
                <a:solidFill>
                  <a:srgbClr val="0000FF"/>
                </a:solidFill>
              </a:rPr>
              <a:t> </a:t>
            </a:r>
            <a:r>
              <a:rPr lang="es-AR" sz="1400" dirty="0" err="1" smtClean="0">
                <a:solidFill>
                  <a:srgbClr val="0000FF"/>
                </a:solidFill>
              </a:rPr>
              <a:t>for</a:t>
            </a:r>
            <a:r>
              <a:rPr lang="es-AR" sz="1400" dirty="0" smtClean="0">
                <a:solidFill>
                  <a:srgbClr val="0000FF"/>
                </a:solidFill>
              </a:rPr>
              <a:t> B </a:t>
            </a:r>
            <a:r>
              <a:rPr lang="es-AR" sz="1400" dirty="0" err="1" smtClean="0">
                <a:solidFill>
                  <a:srgbClr val="0000FF"/>
                </a:solidFill>
              </a:rPr>
              <a:t>content</a:t>
            </a:r>
            <a:r>
              <a:rPr lang="es-AR" sz="1400" dirty="0" smtClean="0">
                <a:solidFill>
                  <a:srgbClr val="0000FF"/>
                </a:solidFill>
              </a:rPr>
              <a:t> of 5 % and </a:t>
            </a:r>
            <a:r>
              <a:rPr lang="es-AR" sz="1400" dirty="0" err="1" smtClean="0">
                <a:solidFill>
                  <a:srgbClr val="0000FF"/>
                </a:solidFill>
              </a:rPr>
              <a:t>then</a:t>
            </a:r>
            <a:r>
              <a:rPr lang="es-AR" sz="1400" dirty="0" smtClean="0">
                <a:solidFill>
                  <a:srgbClr val="0000FF"/>
                </a:solidFill>
              </a:rPr>
              <a:t> </a:t>
            </a:r>
            <a:r>
              <a:rPr lang="es-AR" sz="1400" dirty="0" err="1" smtClean="0">
                <a:solidFill>
                  <a:srgbClr val="0000FF"/>
                </a:solidFill>
              </a:rPr>
              <a:t>decreases</a:t>
            </a:r>
            <a:r>
              <a:rPr lang="es-AR" sz="1400" dirty="0" smtClean="0">
                <a:solidFill>
                  <a:srgbClr val="0000FF"/>
                </a:solidFill>
              </a:rPr>
              <a:t> </a:t>
            </a:r>
            <a:r>
              <a:rPr lang="es-AR" sz="1400" dirty="0" err="1" smtClean="0">
                <a:solidFill>
                  <a:srgbClr val="0000FF"/>
                </a:solidFill>
              </a:rPr>
              <a:t>again</a:t>
            </a:r>
            <a:r>
              <a:rPr lang="es-AR" sz="1400" dirty="0" smtClean="0">
                <a:solidFill>
                  <a:srgbClr val="0000FF"/>
                </a:solidFill>
              </a:rPr>
              <a:t>.</a:t>
            </a:r>
            <a:endParaRPr lang="es-AR" sz="1400" dirty="0">
              <a:solidFill>
                <a:srgbClr val="0000FF"/>
              </a:solidFill>
            </a:endParaRPr>
          </a:p>
          <a:p>
            <a:pPr marL="285750" indent="-285750">
              <a:buClr>
                <a:srgbClr val="FF0000"/>
              </a:buClr>
              <a:buSzPct val="130000"/>
              <a:buFont typeface="Arial" panose="020B0604020202020204" pitchFamily="34" charset="0"/>
              <a:buChar char="•"/>
            </a:pPr>
            <a:r>
              <a:rPr lang="es-AR" sz="1400" dirty="0" err="1" smtClean="0">
                <a:solidFill>
                  <a:srgbClr val="0000FF"/>
                </a:solidFill>
              </a:rPr>
              <a:t>The</a:t>
            </a:r>
            <a:r>
              <a:rPr lang="es-AR" sz="1400" dirty="0" smtClean="0">
                <a:solidFill>
                  <a:srgbClr val="0000FF"/>
                </a:solidFill>
              </a:rPr>
              <a:t> d-</a:t>
            </a:r>
            <a:r>
              <a:rPr lang="es-AR" sz="1400" dirty="0" err="1" smtClean="0">
                <a:solidFill>
                  <a:srgbClr val="0000FF"/>
                </a:solidFill>
              </a:rPr>
              <a:t>spacing</a:t>
            </a:r>
            <a:r>
              <a:rPr lang="es-AR" sz="1400" dirty="0" smtClean="0">
                <a:solidFill>
                  <a:srgbClr val="0000FF"/>
                </a:solidFill>
              </a:rPr>
              <a:t> </a:t>
            </a:r>
            <a:r>
              <a:rPr lang="es-AR" sz="1400" dirty="0" err="1" smtClean="0">
                <a:solidFill>
                  <a:srgbClr val="0000FF"/>
                </a:solidFill>
              </a:rPr>
              <a:t>contracts</a:t>
            </a:r>
            <a:r>
              <a:rPr lang="es-AR" sz="1400" dirty="0" smtClean="0">
                <a:solidFill>
                  <a:srgbClr val="0000FF"/>
                </a:solidFill>
              </a:rPr>
              <a:t> as a </a:t>
            </a:r>
            <a:r>
              <a:rPr lang="es-AR" sz="1400" dirty="0" err="1" smtClean="0">
                <a:solidFill>
                  <a:srgbClr val="0000FF"/>
                </a:solidFill>
              </a:rPr>
              <a:t>function</a:t>
            </a:r>
            <a:r>
              <a:rPr lang="es-AR" sz="1400" dirty="0" smtClean="0">
                <a:solidFill>
                  <a:srgbClr val="0000FF"/>
                </a:solidFill>
              </a:rPr>
              <a:t> of </a:t>
            </a:r>
            <a:r>
              <a:rPr lang="es-AR" sz="1400" dirty="0" err="1" smtClean="0">
                <a:solidFill>
                  <a:srgbClr val="0000FF"/>
                </a:solidFill>
              </a:rPr>
              <a:t>irradation</a:t>
            </a:r>
            <a:r>
              <a:rPr lang="es-AR" sz="1400" dirty="0" smtClean="0">
                <a:solidFill>
                  <a:srgbClr val="0000FF"/>
                </a:solidFill>
              </a:rPr>
              <a:t> time </a:t>
            </a:r>
            <a:r>
              <a:rPr lang="es-AR" sz="1400" dirty="0" err="1" smtClean="0">
                <a:solidFill>
                  <a:srgbClr val="0000FF"/>
                </a:solidFill>
              </a:rPr>
              <a:t>for</a:t>
            </a:r>
            <a:r>
              <a:rPr lang="es-AR" sz="1400" dirty="0" smtClean="0">
                <a:solidFill>
                  <a:srgbClr val="0000FF"/>
                </a:solidFill>
              </a:rPr>
              <a:t> </a:t>
            </a:r>
            <a:r>
              <a:rPr lang="es-AR" sz="1400" dirty="0" err="1" smtClean="0">
                <a:solidFill>
                  <a:srgbClr val="0000FF"/>
                </a:solidFill>
              </a:rPr>
              <a:t>given</a:t>
            </a:r>
            <a:r>
              <a:rPr lang="es-AR" sz="1400" dirty="0" smtClean="0">
                <a:solidFill>
                  <a:srgbClr val="0000FF"/>
                </a:solidFill>
              </a:rPr>
              <a:t> B </a:t>
            </a:r>
            <a:r>
              <a:rPr lang="es-AR" sz="1400" dirty="0" err="1" smtClean="0">
                <a:solidFill>
                  <a:srgbClr val="0000FF"/>
                </a:solidFill>
              </a:rPr>
              <a:t>content</a:t>
            </a:r>
            <a:r>
              <a:rPr lang="es-AR" sz="1400" dirty="0" smtClean="0">
                <a:solidFill>
                  <a:srgbClr val="0000FF"/>
                </a:solidFill>
              </a:rPr>
              <a:t>.</a:t>
            </a:r>
            <a:endParaRPr lang="es-AR" sz="1400" dirty="0">
              <a:solidFill>
                <a:srgbClr val="0000FF"/>
              </a:solidFill>
            </a:endParaRPr>
          </a:p>
          <a:p>
            <a:pPr marL="285750" indent="-285750">
              <a:buClr>
                <a:srgbClr val="FF0000"/>
              </a:buClr>
              <a:buSzPct val="130000"/>
              <a:buFont typeface="Arial" panose="020B0604020202020204" pitchFamily="34" charset="0"/>
              <a:buChar char="•"/>
            </a:pPr>
            <a:r>
              <a:rPr lang="es-AR" sz="1400" dirty="0" err="1" smtClean="0">
                <a:solidFill>
                  <a:srgbClr val="0000FF"/>
                </a:solidFill>
              </a:rPr>
              <a:t>Area</a:t>
            </a:r>
            <a:r>
              <a:rPr lang="es-AR" sz="1400" dirty="0" smtClean="0">
                <a:solidFill>
                  <a:srgbClr val="0000FF"/>
                </a:solidFill>
              </a:rPr>
              <a:t> of </a:t>
            </a:r>
            <a:r>
              <a:rPr lang="es-AR" sz="1400" dirty="0" err="1" smtClean="0">
                <a:solidFill>
                  <a:srgbClr val="0000FF"/>
                </a:solidFill>
              </a:rPr>
              <a:t>main</a:t>
            </a:r>
            <a:r>
              <a:rPr lang="es-AR" sz="1400" dirty="0" smtClean="0">
                <a:solidFill>
                  <a:srgbClr val="0000FF"/>
                </a:solidFill>
              </a:rPr>
              <a:t> </a:t>
            </a:r>
            <a:r>
              <a:rPr lang="es-AR" sz="1400" dirty="0" err="1" smtClean="0">
                <a:solidFill>
                  <a:srgbClr val="0000FF"/>
                </a:solidFill>
              </a:rPr>
              <a:t>reflection</a:t>
            </a:r>
            <a:r>
              <a:rPr lang="es-AR" sz="1400" dirty="0" smtClean="0">
                <a:solidFill>
                  <a:srgbClr val="0000FF"/>
                </a:solidFill>
              </a:rPr>
              <a:t> </a:t>
            </a:r>
            <a:r>
              <a:rPr lang="es-AR" sz="1400" dirty="0" err="1" smtClean="0">
                <a:solidFill>
                  <a:srgbClr val="0000FF"/>
                </a:solidFill>
              </a:rPr>
              <a:t>is</a:t>
            </a:r>
            <a:r>
              <a:rPr lang="es-AR" sz="1400" dirty="0" smtClean="0">
                <a:solidFill>
                  <a:srgbClr val="0000FF"/>
                </a:solidFill>
              </a:rPr>
              <a:t> </a:t>
            </a:r>
            <a:r>
              <a:rPr lang="es-AR" sz="1400" dirty="0" err="1" smtClean="0">
                <a:solidFill>
                  <a:srgbClr val="0000FF"/>
                </a:solidFill>
              </a:rPr>
              <a:t>relatively</a:t>
            </a:r>
            <a:r>
              <a:rPr lang="es-AR" sz="1400" dirty="0" smtClean="0">
                <a:solidFill>
                  <a:srgbClr val="0000FF"/>
                </a:solidFill>
              </a:rPr>
              <a:t> </a:t>
            </a:r>
            <a:r>
              <a:rPr lang="es-AR" sz="1400" dirty="0" err="1" smtClean="0">
                <a:solidFill>
                  <a:srgbClr val="0000FF"/>
                </a:solidFill>
              </a:rPr>
              <a:t>unaltered</a:t>
            </a:r>
            <a:r>
              <a:rPr lang="es-AR" sz="1400" dirty="0" smtClean="0">
                <a:solidFill>
                  <a:srgbClr val="0000FF"/>
                </a:solidFill>
              </a:rPr>
              <a:t> as a </a:t>
            </a:r>
            <a:r>
              <a:rPr lang="es-AR" sz="1400" dirty="0" err="1" smtClean="0">
                <a:solidFill>
                  <a:srgbClr val="0000FF"/>
                </a:solidFill>
              </a:rPr>
              <a:t>function</a:t>
            </a:r>
            <a:r>
              <a:rPr lang="es-AR" sz="1400" dirty="0" smtClean="0">
                <a:solidFill>
                  <a:srgbClr val="0000FF"/>
                </a:solidFill>
              </a:rPr>
              <a:t> of </a:t>
            </a:r>
            <a:r>
              <a:rPr lang="es-AR" sz="1400" dirty="0" err="1" smtClean="0">
                <a:solidFill>
                  <a:srgbClr val="0000FF"/>
                </a:solidFill>
              </a:rPr>
              <a:t>irradiation</a:t>
            </a:r>
            <a:r>
              <a:rPr lang="es-AR" sz="1400" dirty="0" smtClean="0">
                <a:solidFill>
                  <a:srgbClr val="0000FF"/>
                </a:solidFill>
              </a:rPr>
              <a:t> time </a:t>
            </a:r>
            <a:r>
              <a:rPr lang="es-AR" sz="1400" dirty="0" err="1" smtClean="0">
                <a:solidFill>
                  <a:srgbClr val="0000FF"/>
                </a:solidFill>
              </a:rPr>
              <a:t>for</a:t>
            </a:r>
            <a:r>
              <a:rPr lang="es-AR" sz="1400" dirty="0" smtClean="0">
                <a:solidFill>
                  <a:srgbClr val="0000FF"/>
                </a:solidFill>
              </a:rPr>
              <a:t> </a:t>
            </a:r>
            <a:r>
              <a:rPr lang="es-AR" sz="1400" dirty="0" err="1" smtClean="0">
                <a:solidFill>
                  <a:srgbClr val="0000FF"/>
                </a:solidFill>
              </a:rPr>
              <a:t>given</a:t>
            </a:r>
            <a:r>
              <a:rPr lang="es-AR" sz="1400" dirty="0">
                <a:solidFill>
                  <a:srgbClr val="0000FF"/>
                </a:solidFill>
              </a:rPr>
              <a:t> </a:t>
            </a:r>
            <a:r>
              <a:rPr lang="es-AR" sz="1400" dirty="0" smtClean="0">
                <a:solidFill>
                  <a:srgbClr val="0000FF"/>
                </a:solidFill>
              </a:rPr>
              <a:t>B </a:t>
            </a:r>
            <a:r>
              <a:rPr lang="es-AR" sz="1400" dirty="0" err="1" smtClean="0">
                <a:solidFill>
                  <a:srgbClr val="0000FF"/>
                </a:solidFill>
              </a:rPr>
              <a:t>content</a:t>
            </a:r>
            <a:r>
              <a:rPr lang="es-AR" sz="1400" dirty="0" smtClean="0">
                <a:solidFill>
                  <a:srgbClr val="0000FF"/>
                </a:solidFill>
              </a:rPr>
              <a:t>.</a:t>
            </a:r>
            <a:endParaRPr lang="en-NZ" sz="1400" dirty="0">
              <a:solidFill>
                <a:srgbClr val="0000FF"/>
              </a:solidFill>
            </a:endParaRPr>
          </a:p>
        </p:txBody>
      </p:sp>
      <p:grpSp>
        <p:nvGrpSpPr>
          <p:cNvPr id="15" name="Group 14"/>
          <p:cNvGrpSpPr/>
          <p:nvPr/>
        </p:nvGrpSpPr>
        <p:grpSpPr>
          <a:xfrm>
            <a:off x="2493714" y="2051444"/>
            <a:ext cx="1574230" cy="1547994"/>
            <a:chOff x="2133675" y="2300310"/>
            <a:chExt cx="1574230" cy="1547994"/>
          </a:xfrm>
        </p:grpSpPr>
        <p:pic>
          <p:nvPicPr>
            <p:cNvPr id="12" name="Picture 2" descr="http://www.nature.com/nchem/journal/v3/n5/images/nchem.1040-i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75" y="2300310"/>
              <a:ext cx="1574230" cy="154799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2350486" y="2585872"/>
              <a:ext cx="504056" cy="252140"/>
            </a:xfrm>
            <a:prstGeom prst="straightConnector1">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3" name="Chart 12"/>
          <p:cNvGraphicFramePr>
            <a:graphicFrameLocks noChangeAspect="1"/>
          </p:cNvGraphicFramePr>
          <p:nvPr>
            <p:extLst>
              <p:ext uri="{D42A27DB-BD31-4B8C-83A1-F6EECF244321}">
                <p14:modId xmlns:p14="http://schemas.microsoft.com/office/powerpoint/2010/main" val="1982184204"/>
              </p:ext>
            </p:extLst>
          </p:nvPr>
        </p:nvGraphicFramePr>
        <p:xfrm>
          <a:off x="5292080" y="1690326"/>
          <a:ext cx="3510000" cy="234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p:cNvGraphicFramePr>
            <a:graphicFrameLocks noChangeAspect="1"/>
          </p:cNvGraphicFramePr>
          <p:nvPr>
            <p:extLst>
              <p:ext uri="{D42A27DB-BD31-4B8C-83A1-F6EECF244321}">
                <p14:modId xmlns:p14="http://schemas.microsoft.com/office/powerpoint/2010/main" val="3698883932"/>
              </p:ext>
            </p:extLst>
          </p:nvPr>
        </p:nvGraphicFramePr>
        <p:xfrm>
          <a:off x="5436096" y="4176805"/>
          <a:ext cx="3510000" cy="2340000"/>
        </p:xfrm>
        <a:graphic>
          <a:graphicData uri="http://schemas.openxmlformats.org/drawingml/2006/chart">
            <c:chart xmlns:c="http://schemas.openxmlformats.org/drawingml/2006/chart" xmlns:r="http://schemas.openxmlformats.org/officeDocument/2006/relationships" r:id="rId7"/>
          </a:graphicData>
        </a:graphic>
      </p:graphicFrame>
      <p:sp>
        <p:nvSpPr>
          <p:cNvPr id="16" name="Text Box 3"/>
          <p:cNvSpPr txBox="1">
            <a:spLocks noChangeArrowheads="1"/>
          </p:cNvSpPr>
          <p:nvPr/>
        </p:nvSpPr>
        <p:spPr bwMode="auto">
          <a:xfrm>
            <a:off x="335905" y="117793"/>
            <a:ext cx="8412559" cy="430887"/>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AU" sz="2200" b="1" dirty="0" smtClean="0">
                <a:solidFill>
                  <a:srgbClr val="0000FF"/>
                </a:solidFill>
                <a:latin typeface="+mn-lt"/>
              </a:rPr>
              <a:t>Radiation Response of Mesoporous Silicate and Borosilicate Thin Films</a:t>
            </a: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54</a:t>
            </a:fld>
            <a:endParaRPr lang="en-US"/>
          </a:p>
        </p:txBody>
      </p:sp>
      <p:sp>
        <p:nvSpPr>
          <p:cNvPr id="17" name="TextBox 16"/>
          <p:cNvSpPr txBox="1"/>
          <p:nvPr/>
        </p:nvSpPr>
        <p:spPr>
          <a:xfrm>
            <a:off x="451596" y="548680"/>
            <a:ext cx="2867965" cy="307777"/>
          </a:xfrm>
          <a:prstGeom prst="rect">
            <a:avLst/>
          </a:prstGeom>
          <a:noFill/>
        </p:spPr>
        <p:txBody>
          <a:bodyPr wrap="none" rtlCol="0">
            <a:spAutoFit/>
          </a:bodyPr>
          <a:lstStyle/>
          <a:p>
            <a:r>
              <a:rPr lang="es-ES" sz="1400" dirty="0" smtClean="0">
                <a:solidFill>
                  <a:srgbClr val="FF3399"/>
                </a:solidFill>
              </a:rPr>
              <a:t>Manzini </a:t>
            </a:r>
            <a:r>
              <a:rPr lang="es-ES" sz="1400" i="1" dirty="0" smtClean="0">
                <a:solidFill>
                  <a:srgbClr val="FF3399"/>
                </a:solidFill>
              </a:rPr>
              <a:t>et al.</a:t>
            </a:r>
            <a:r>
              <a:rPr lang="es-ES" sz="1400" dirty="0" smtClean="0">
                <a:solidFill>
                  <a:srgbClr val="FF3399"/>
                </a:solidFill>
              </a:rPr>
              <a:t>  </a:t>
            </a:r>
            <a:r>
              <a:rPr lang="es-ES" sz="1400" i="1" dirty="0" smtClean="0">
                <a:solidFill>
                  <a:srgbClr val="FF3399"/>
                </a:solidFill>
              </a:rPr>
              <a:t>NIM B</a:t>
            </a:r>
            <a:r>
              <a:rPr lang="es-ES" sz="1400" dirty="0" smtClean="0">
                <a:solidFill>
                  <a:srgbClr val="FF3399"/>
                </a:solidFill>
              </a:rPr>
              <a:t> </a:t>
            </a:r>
            <a:r>
              <a:rPr lang="es-ES" sz="1400" b="1" dirty="0" smtClean="0">
                <a:solidFill>
                  <a:srgbClr val="FF3399"/>
                </a:solidFill>
              </a:rPr>
              <a:t>2017,</a:t>
            </a:r>
            <a:r>
              <a:rPr lang="es-ES" sz="1400" dirty="0" smtClean="0">
                <a:solidFill>
                  <a:srgbClr val="FF3399"/>
                </a:solidFill>
              </a:rPr>
              <a:t> (in </a:t>
            </a:r>
            <a:r>
              <a:rPr lang="es-ES" sz="1400" dirty="0" err="1" smtClean="0">
                <a:solidFill>
                  <a:srgbClr val="FF3399"/>
                </a:solidFill>
              </a:rPr>
              <a:t>press</a:t>
            </a:r>
            <a:r>
              <a:rPr lang="es-ES" sz="1400" dirty="0" smtClean="0">
                <a:solidFill>
                  <a:srgbClr val="FF3399"/>
                </a:solidFill>
              </a:rPr>
              <a:t>)</a:t>
            </a:r>
            <a:endParaRPr lang="en-US" sz="1400" dirty="0">
              <a:solidFill>
                <a:srgbClr val="FF3399"/>
              </a:solidFill>
            </a:endParaRPr>
          </a:p>
        </p:txBody>
      </p:sp>
    </p:spTree>
    <p:extLst>
      <p:ext uri="{BB962C8B-B14F-4D97-AF65-F5344CB8AC3E}">
        <p14:creationId xmlns:p14="http://schemas.microsoft.com/office/powerpoint/2010/main" val="2787420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528" y="1268760"/>
            <a:ext cx="3737284" cy="287062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1" y="1350461"/>
            <a:ext cx="3528393" cy="2813215"/>
          </a:xfrm>
          <a:prstGeom prst="rect">
            <a:avLst/>
          </a:prstGeom>
        </p:spPr>
      </p:pic>
      <p:sp>
        <p:nvSpPr>
          <p:cNvPr id="4" name="Rectangle 3"/>
          <p:cNvSpPr/>
          <p:nvPr/>
        </p:nvSpPr>
        <p:spPr>
          <a:xfrm>
            <a:off x="1192623" y="3046764"/>
            <a:ext cx="1003113" cy="335489"/>
          </a:xfrm>
          <a:prstGeom prst="rect">
            <a:avLst/>
          </a:prstGeom>
        </p:spPr>
        <p:txBody>
          <a:bodyPr wrap="square">
            <a:spAutoFit/>
          </a:bodyPr>
          <a:lstStyle/>
          <a:p>
            <a:pPr>
              <a:defRPr/>
            </a:pPr>
            <a:r>
              <a:rPr lang="en-US" sz="1600" dirty="0" smtClean="0">
                <a:latin typeface="Arial" panose="020B0604020202020204" pitchFamily="34" charset="0"/>
                <a:cs typeface="Arial" panose="020B0604020202020204" pitchFamily="34" charset="0"/>
              </a:rPr>
              <a:t>70 MeV</a:t>
            </a:r>
            <a:endParaRPr lang="en-US" sz="1600" dirty="0">
              <a:latin typeface="Arial" panose="020B0604020202020204" pitchFamily="34" charset="0"/>
              <a:cs typeface="Arial" panose="020B0604020202020204" pitchFamily="34" charset="0"/>
            </a:endParaRPr>
          </a:p>
        </p:txBody>
      </p:sp>
      <p:sp>
        <p:nvSpPr>
          <p:cNvPr id="5" name="Rectangle 4"/>
          <p:cNvSpPr/>
          <p:nvPr/>
        </p:nvSpPr>
        <p:spPr>
          <a:xfrm>
            <a:off x="5508104" y="3212976"/>
            <a:ext cx="936104" cy="338554"/>
          </a:xfrm>
          <a:prstGeom prst="rect">
            <a:avLst/>
          </a:prstGeom>
        </p:spPr>
        <p:txBody>
          <a:bodyPr wrap="square">
            <a:spAutoFit/>
          </a:bodyPr>
          <a:lstStyle/>
          <a:p>
            <a:pPr>
              <a:defRPr/>
            </a:pPr>
            <a:r>
              <a:rPr lang="en-US" sz="1600" dirty="0" smtClean="0">
                <a:latin typeface="Arial" panose="020B0604020202020204" pitchFamily="34" charset="0"/>
                <a:cs typeface="Arial" panose="020B0604020202020204" pitchFamily="34" charset="0"/>
              </a:rPr>
              <a:t>180 </a:t>
            </a:r>
            <a:r>
              <a:rPr lang="en-US" sz="1600" dirty="0" err="1" smtClean="0">
                <a:latin typeface="Arial" panose="020B0604020202020204" pitchFamily="34" charset="0"/>
                <a:cs typeface="Arial" panose="020B0604020202020204" pitchFamily="34" charset="0"/>
              </a:rPr>
              <a:t>keV</a:t>
            </a:r>
            <a:endParaRPr lang="en-US" sz="1600" dirty="0">
              <a:latin typeface="Arial"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335905" y="261809"/>
            <a:ext cx="8702190" cy="430887"/>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AU" sz="2200" b="1" dirty="0" smtClean="0">
                <a:solidFill>
                  <a:srgbClr val="0000FF"/>
                </a:solidFill>
                <a:latin typeface="+mn-lt"/>
              </a:rPr>
              <a:t>Iodine Ion Irradiations of Mesoporous Silicate and Borosilicate Thin Films</a:t>
            </a:r>
          </a:p>
        </p:txBody>
      </p:sp>
      <p:pic>
        <p:nvPicPr>
          <p:cNvPr id="6146" name="Picture 2" descr="Image result for tandar acelerador particulas argenti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0670" y="4132024"/>
            <a:ext cx="2393320" cy="23933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04858" y="4154014"/>
            <a:ext cx="2061718" cy="369332"/>
          </a:xfrm>
          <a:prstGeom prst="rect">
            <a:avLst/>
          </a:prstGeom>
          <a:noFill/>
        </p:spPr>
        <p:txBody>
          <a:bodyPr wrap="none" rtlCol="0">
            <a:spAutoFit/>
          </a:bodyPr>
          <a:lstStyle/>
          <a:p>
            <a:r>
              <a:rPr lang="en-US" dirty="0" smtClean="0">
                <a:solidFill>
                  <a:schemeClr val="bg1"/>
                </a:solidFill>
              </a:rPr>
              <a:t>TANDAR accelerator</a:t>
            </a:r>
            <a:endParaRPr lang="en-US" dirty="0">
              <a:solidFill>
                <a:schemeClr val="bg1"/>
              </a:solidFill>
            </a:endParaRPr>
          </a:p>
        </p:txBody>
      </p:sp>
      <p:sp>
        <p:nvSpPr>
          <p:cNvPr id="9" name="Footer Placeholder 8"/>
          <p:cNvSpPr>
            <a:spLocks noGrp="1"/>
          </p:cNvSpPr>
          <p:nvPr>
            <p:ph type="ftr" sz="quarter" idx="11"/>
          </p:nvPr>
        </p:nvSpPr>
        <p:spPr/>
        <p:txBody>
          <a:bodyPr/>
          <a:lstStyle/>
          <a:p>
            <a:r>
              <a:rPr lang="en-US" smtClean="0"/>
              <a:t>Luca - MRS 2017</a:t>
            </a:r>
            <a:endParaRPr lang="en-US"/>
          </a:p>
        </p:txBody>
      </p:sp>
      <p:sp>
        <p:nvSpPr>
          <p:cNvPr id="10" name="Slide Number Placeholder 9"/>
          <p:cNvSpPr>
            <a:spLocks noGrp="1"/>
          </p:cNvSpPr>
          <p:nvPr>
            <p:ph type="sldNum" sz="quarter" idx="12"/>
          </p:nvPr>
        </p:nvSpPr>
        <p:spPr/>
        <p:txBody>
          <a:bodyPr/>
          <a:lstStyle/>
          <a:p>
            <a:fld id="{C3305951-25B3-468C-8F5A-DB64291C3F1E}" type="slidenum">
              <a:rPr lang="en-US" smtClean="0"/>
              <a:pPr/>
              <a:t>55</a:t>
            </a:fld>
            <a:endParaRPr lang="en-US"/>
          </a:p>
        </p:txBody>
      </p:sp>
    </p:spTree>
    <p:extLst>
      <p:ext uri="{BB962C8B-B14F-4D97-AF65-F5344CB8AC3E}">
        <p14:creationId xmlns:p14="http://schemas.microsoft.com/office/powerpoint/2010/main" val="26140425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95573"/>
            <a:ext cx="4901186" cy="4437683"/>
          </a:xfrm>
          <a:prstGeom prst="rect">
            <a:avLst/>
          </a:prstGeom>
          <a:noFill/>
          <a:ln>
            <a:noFill/>
          </a:ln>
        </p:spPr>
      </p:pic>
      <p:sp>
        <p:nvSpPr>
          <p:cNvPr id="16" name="TextBox 15"/>
          <p:cNvSpPr txBox="1"/>
          <p:nvPr/>
        </p:nvSpPr>
        <p:spPr>
          <a:xfrm>
            <a:off x="3068090" y="2955824"/>
            <a:ext cx="1614096" cy="307777"/>
          </a:xfrm>
          <a:prstGeom prst="rect">
            <a:avLst/>
          </a:prstGeom>
          <a:noFill/>
        </p:spPr>
        <p:txBody>
          <a:bodyPr wrap="none" rtlCol="0">
            <a:spAutoFit/>
          </a:bodyPr>
          <a:lstStyle/>
          <a:p>
            <a:r>
              <a:rPr lang="es-AR" sz="1400" dirty="0" smtClean="0">
                <a:solidFill>
                  <a:srgbClr val="FF0000"/>
                </a:solidFill>
                <a:latin typeface="Arial" panose="020B0604020202020204" pitchFamily="34" charset="0"/>
                <a:cs typeface="Arial" panose="020B0604020202020204" pitchFamily="34" charset="0"/>
              </a:rPr>
              <a:t>70 </a:t>
            </a:r>
            <a:r>
              <a:rPr lang="es-AR" sz="1400" dirty="0" err="1" smtClean="0">
                <a:solidFill>
                  <a:srgbClr val="FF0000"/>
                </a:solidFill>
                <a:latin typeface="Arial" panose="020B0604020202020204" pitchFamily="34" charset="0"/>
                <a:cs typeface="Arial" panose="020B0604020202020204" pitchFamily="34" charset="0"/>
              </a:rPr>
              <a:t>MeV</a:t>
            </a:r>
            <a:r>
              <a:rPr lang="es-AR" sz="1400" dirty="0" smtClean="0">
                <a:solidFill>
                  <a:srgbClr val="FF0000"/>
                </a:solidFill>
                <a:latin typeface="Arial" panose="020B0604020202020204" pitchFamily="34" charset="0"/>
                <a:cs typeface="Arial" panose="020B0604020202020204" pitchFamily="34" charset="0"/>
              </a:rPr>
              <a:t>, 10</a:t>
            </a:r>
            <a:r>
              <a:rPr lang="es-AR" sz="1400" baseline="30000" dirty="0" smtClean="0">
                <a:solidFill>
                  <a:srgbClr val="FF0000"/>
                </a:solidFill>
                <a:latin typeface="Arial" panose="020B0604020202020204" pitchFamily="34" charset="0"/>
                <a:cs typeface="Arial" panose="020B0604020202020204" pitchFamily="34" charset="0"/>
              </a:rPr>
              <a:t>14</a:t>
            </a:r>
            <a:r>
              <a:rPr lang="es-AR" sz="1400" dirty="0" smtClean="0">
                <a:solidFill>
                  <a:srgbClr val="FF0000"/>
                </a:solidFill>
                <a:latin typeface="Arial" panose="020B0604020202020204" pitchFamily="34" charset="0"/>
                <a:cs typeface="Arial" panose="020B0604020202020204" pitchFamily="34" charset="0"/>
              </a:rPr>
              <a:t> cm</a:t>
            </a:r>
            <a:r>
              <a:rPr lang="es-AR" sz="1400" baseline="30000" dirty="0" smtClean="0">
                <a:solidFill>
                  <a:srgbClr val="FF0000"/>
                </a:solidFill>
                <a:latin typeface="Arial" panose="020B0604020202020204" pitchFamily="34" charset="0"/>
                <a:cs typeface="Arial" panose="020B0604020202020204" pitchFamily="34" charset="0"/>
              </a:rPr>
              <a:t>-2</a:t>
            </a:r>
            <a:endParaRPr lang="en-NZ" sz="1400" baseline="30000" dirty="0">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366061" y="5661248"/>
            <a:ext cx="4493971" cy="830997"/>
          </a:xfrm>
          <a:prstGeom prst="rect">
            <a:avLst/>
          </a:prstGeom>
          <a:noFill/>
        </p:spPr>
        <p:txBody>
          <a:bodyPr wrap="square" rtlCol="0">
            <a:spAutoFit/>
          </a:bodyPr>
          <a:lstStyle/>
          <a:p>
            <a:r>
              <a:rPr lang="es-AR" sz="1600" dirty="0" smtClean="0">
                <a:solidFill>
                  <a:srgbClr val="0000FF"/>
                </a:solidFill>
              </a:rPr>
              <a:t>Poca diferencia en los parámetros de la celda cristalina luego de irradiar a 70 </a:t>
            </a:r>
            <a:r>
              <a:rPr lang="es-AR" sz="1600" dirty="0" err="1" smtClean="0">
                <a:solidFill>
                  <a:srgbClr val="0000FF"/>
                </a:solidFill>
              </a:rPr>
              <a:t>MeV</a:t>
            </a:r>
            <a:r>
              <a:rPr lang="es-AR" sz="1600" dirty="0" smtClean="0">
                <a:solidFill>
                  <a:srgbClr val="0000FF"/>
                </a:solidFill>
              </a:rPr>
              <a:t> (0.002 </a:t>
            </a:r>
            <a:r>
              <a:rPr lang="es-AR" sz="1600" dirty="0" err="1" smtClean="0">
                <a:solidFill>
                  <a:srgbClr val="0000FF"/>
                </a:solidFill>
              </a:rPr>
              <a:t>dpa</a:t>
            </a:r>
            <a:r>
              <a:rPr lang="es-AR" sz="1600" dirty="0" smtClean="0">
                <a:solidFill>
                  <a:srgbClr val="0000FF"/>
                </a:solidFill>
              </a:rPr>
              <a:t>) 132 </a:t>
            </a:r>
            <a:r>
              <a:rPr lang="es-AR" sz="1600" dirty="0" err="1" smtClean="0">
                <a:solidFill>
                  <a:srgbClr val="0000FF"/>
                </a:solidFill>
              </a:rPr>
              <a:t>keV</a:t>
            </a:r>
            <a:r>
              <a:rPr lang="es-AR" sz="1600" dirty="0" smtClean="0">
                <a:solidFill>
                  <a:srgbClr val="0000FF"/>
                </a:solidFill>
              </a:rPr>
              <a:t> (1.73 </a:t>
            </a:r>
            <a:r>
              <a:rPr lang="es-AR" sz="1600" dirty="0" err="1" smtClean="0">
                <a:solidFill>
                  <a:srgbClr val="0000FF"/>
                </a:solidFill>
              </a:rPr>
              <a:t>dpa</a:t>
            </a:r>
            <a:r>
              <a:rPr lang="es-AR" sz="1600" dirty="0" smtClean="0">
                <a:solidFill>
                  <a:srgbClr val="0000FF"/>
                </a:solidFill>
              </a:rPr>
              <a:t>).</a:t>
            </a:r>
            <a:endParaRPr lang="en-NZ" sz="1600" dirty="0">
              <a:solidFill>
                <a:srgbClr val="0000FF"/>
              </a:solidFill>
            </a:endParaRPr>
          </a:p>
        </p:txBody>
      </p:sp>
      <p:sp>
        <p:nvSpPr>
          <p:cNvPr id="20" name="TextBox 19"/>
          <p:cNvSpPr txBox="1"/>
          <p:nvPr/>
        </p:nvSpPr>
        <p:spPr>
          <a:xfrm>
            <a:off x="2989275" y="4610156"/>
            <a:ext cx="1654171" cy="307777"/>
          </a:xfrm>
          <a:prstGeom prst="rect">
            <a:avLst/>
          </a:prstGeom>
          <a:noFill/>
        </p:spPr>
        <p:txBody>
          <a:bodyPr wrap="none" rtlCol="0">
            <a:spAutoFit/>
          </a:bodyPr>
          <a:lstStyle/>
          <a:p>
            <a:r>
              <a:rPr lang="es-AR" sz="1400" dirty="0" smtClean="0">
                <a:solidFill>
                  <a:srgbClr val="FF0000"/>
                </a:solidFill>
                <a:latin typeface="Arial" panose="020B0604020202020204" pitchFamily="34" charset="0"/>
                <a:cs typeface="Arial" panose="020B0604020202020204" pitchFamily="34" charset="0"/>
              </a:rPr>
              <a:t>132 </a:t>
            </a:r>
            <a:r>
              <a:rPr lang="es-AR" sz="1400" dirty="0" err="1" smtClean="0">
                <a:solidFill>
                  <a:srgbClr val="FF0000"/>
                </a:solidFill>
                <a:latin typeface="Arial" panose="020B0604020202020204" pitchFamily="34" charset="0"/>
                <a:cs typeface="Arial" panose="020B0604020202020204" pitchFamily="34" charset="0"/>
              </a:rPr>
              <a:t>keV</a:t>
            </a:r>
            <a:r>
              <a:rPr lang="es-AR" sz="1400" dirty="0" smtClean="0">
                <a:solidFill>
                  <a:srgbClr val="FF0000"/>
                </a:solidFill>
                <a:latin typeface="Arial" panose="020B0604020202020204" pitchFamily="34" charset="0"/>
                <a:cs typeface="Arial" panose="020B0604020202020204" pitchFamily="34" charset="0"/>
              </a:rPr>
              <a:t>, 10</a:t>
            </a:r>
            <a:r>
              <a:rPr lang="es-AR" sz="1400" baseline="30000" dirty="0" smtClean="0">
                <a:solidFill>
                  <a:srgbClr val="FF0000"/>
                </a:solidFill>
                <a:latin typeface="Arial" panose="020B0604020202020204" pitchFamily="34" charset="0"/>
                <a:cs typeface="Arial" panose="020B0604020202020204" pitchFamily="34" charset="0"/>
              </a:rPr>
              <a:t>14</a:t>
            </a:r>
            <a:r>
              <a:rPr lang="es-AR" sz="1400" dirty="0" smtClean="0">
                <a:solidFill>
                  <a:srgbClr val="FF0000"/>
                </a:solidFill>
                <a:latin typeface="Arial" panose="020B0604020202020204" pitchFamily="34" charset="0"/>
                <a:cs typeface="Arial" panose="020B0604020202020204" pitchFamily="34" charset="0"/>
              </a:rPr>
              <a:t> cm</a:t>
            </a:r>
            <a:r>
              <a:rPr lang="es-AR" sz="1400" baseline="30000" dirty="0" smtClean="0">
                <a:solidFill>
                  <a:srgbClr val="FF0000"/>
                </a:solidFill>
                <a:latin typeface="Arial" panose="020B0604020202020204" pitchFamily="34" charset="0"/>
                <a:cs typeface="Arial" panose="020B0604020202020204" pitchFamily="34" charset="0"/>
              </a:rPr>
              <a:t>-2</a:t>
            </a:r>
            <a:endParaRPr lang="en-NZ" sz="1400" baseline="30000" dirty="0">
              <a:solidFill>
                <a:srgbClr val="FF0000"/>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49611"/>
          <a:stretch/>
        </p:blipFill>
        <p:spPr bwMode="auto">
          <a:xfrm>
            <a:off x="5013685" y="1466180"/>
            <a:ext cx="2088232" cy="1454617"/>
          </a:xfrm>
          <a:prstGeom prst="rect">
            <a:avLst/>
          </a:prstGeom>
          <a:noFill/>
          <a:ln>
            <a:noFill/>
          </a:ln>
          <a:extLst>
            <a:ext uri="{53640926-AAD7-44D8-BBD7-CCE9431645EC}">
              <a14:shadowObscured xmlns:a14="http://schemas.microsoft.com/office/drawing/2010/main"/>
            </a:ext>
          </a:extLst>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50638"/>
          <a:stretch/>
        </p:blipFill>
        <p:spPr bwMode="auto">
          <a:xfrm>
            <a:off x="7020272" y="1500139"/>
            <a:ext cx="2088232" cy="1424805"/>
          </a:xfrm>
          <a:prstGeom prst="rect">
            <a:avLst/>
          </a:prstGeom>
          <a:noFill/>
          <a:ln>
            <a:noFill/>
          </a:ln>
          <a:extLst>
            <a:ext uri="{53640926-AAD7-44D8-BBD7-CCE9431645EC}">
              <a14:shadowObscured xmlns:a14="http://schemas.microsoft.com/office/drawing/2010/main"/>
            </a:ext>
          </a:extLst>
        </p:spPr>
      </p:pic>
      <p:sp>
        <p:nvSpPr>
          <p:cNvPr id="23" name="TextBox 22"/>
          <p:cNvSpPr txBox="1"/>
          <p:nvPr/>
        </p:nvSpPr>
        <p:spPr>
          <a:xfrm>
            <a:off x="7162617" y="2472668"/>
            <a:ext cx="1724575" cy="338554"/>
          </a:xfrm>
          <a:prstGeom prst="rect">
            <a:avLst/>
          </a:prstGeom>
          <a:noFill/>
        </p:spPr>
        <p:txBody>
          <a:bodyPr wrap="none" rtlCol="0">
            <a:spAutoFit/>
          </a:bodyPr>
          <a:lstStyle/>
          <a:p>
            <a:r>
              <a:rPr lang="es-AR" sz="1600" dirty="0" smtClean="0">
                <a:solidFill>
                  <a:srgbClr val="FFFF00"/>
                </a:solidFill>
              </a:rPr>
              <a:t>70 </a:t>
            </a:r>
            <a:r>
              <a:rPr lang="es-AR" sz="1600" dirty="0" err="1" smtClean="0">
                <a:solidFill>
                  <a:srgbClr val="FFFF00"/>
                </a:solidFill>
              </a:rPr>
              <a:t>MeV</a:t>
            </a:r>
            <a:r>
              <a:rPr lang="es-AR" sz="1600" dirty="0" smtClean="0">
                <a:solidFill>
                  <a:srgbClr val="FFFF00"/>
                </a:solidFill>
              </a:rPr>
              <a:t>, 10</a:t>
            </a:r>
            <a:r>
              <a:rPr lang="es-AR" sz="1600" baseline="30000" dirty="0" smtClean="0">
                <a:solidFill>
                  <a:srgbClr val="FFFF00"/>
                </a:solidFill>
              </a:rPr>
              <a:t>14</a:t>
            </a:r>
            <a:r>
              <a:rPr lang="es-AR" sz="1600" dirty="0" smtClean="0">
                <a:solidFill>
                  <a:srgbClr val="FFFF00"/>
                </a:solidFill>
              </a:rPr>
              <a:t> cm</a:t>
            </a:r>
            <a:r>
              <a:rPr lang="es-AR" sz="1600" baseline="30000" dirty="0" smtClean="0">
                <a:solidFill>
                  <a:srgbClr val="FFFF00"/>
                </a:solidFill>
              </a:rPr>
              <a:t>-2</a:t>
            </a:r>
            <a:endParaRPr lang="en-NZ" sz="1600" baseline="30000" dirty="0">
              <a:solidFill>
                <a:srgbClr val="FFFF00"/>
              </a:solidFill>
            </a:endParaRPr>
          </a:p>
        </p:txBody>
      </p:sp>
      <p:sp>
        <p:nvSpPr>
          <p:cNvPr id="24" name="TextBox 23"/>
          <p:cNvSpPr txBox="1"/>
          <p:nvPr/>
        </p:nvSpPr>
        <p:spPr>
          <a:xfrm>
            <a:off x="5157701" y="2395952"/>
            <a:ext cx="1225592" cy="338554"/>
          </a:xfrm>
          <a:prstGeom prst="rect">
            <a:avLst/>
          </a:prstGeom>
          <a:noFill/>
        </p:spPr>
        <p:txBody>
          <a:bodyPr wrap="none" rtlCol="0">
            <a:spAutoFit/>
          </a:bodyPr>
          <a:lstStyle/>
          <a:p>
            <a:r>
              <a:rPr lang="es-AR" sz="1600" dirty="0" smtClean="0">
                <a:solidFill>
                  <a:srgbClr val="FFFF00"/>
                </a:solidFill>
              </a:rPr>
              <a:t>No irradiado</a:t>
            </a:r>
            <a:endParaRPr lang="en-NZ" sz="1600" baseline="30000" dirty="0">
              <a:solidFill>
                <a:srgbClr val="FFFF00"/>
              </a:solidFill>
            </a:endParaRPr>
          </a:p>
        </p:txBody>
      </p:sp>
      <p:sp>
        <p:nvSpPr>
          <p:cNvPr id="2" name="TextBox 1"/>
          <p:cNvSpPr txBox="1"/>
          <p:nvPr/>
        </p:nvSpPr>
        <p:spPr>
          <a:xfrm>
            <a:off x="611560" y="930206"/>
            <a:ext cx="3817584" cy="338554"/>
          </a:xfrm>
          <a:prstGeom prst="rect">
            <a:avLst/>
          </a:prstGeom>
          <a:noFill/>
        </p:spPr>
        <p:txBody>
          <a:bodyPr wrap="none" rtlCol="0">
            <a:spAutoFit/>
          </a:bodyPr>
          <a:lstStyle/>
          <a:p>
            <a:r>
              <a:rPr lang="es-ES" sz="1600" dirty="0" smtClean="0">
                <a:solidFill>
                  <a:srgbClr val="FF3399"/>
                </a:solidFill>
              </a:rPr>
              <a:t>Manzini et al. </a:t>
            </a:r>
            <a:r>
              <a:rPr lang="es-ES" sz="1600" i="1" dirty="0" smtClean="0">
                <a:solidFill>
                  <a:srgbClr val="FF3399"/>
                </a:solidFill>
              </a:rPr>
              <a:t>J. </a:t>
            </a:r>
            <a:r>
              <a:rPr lang="es-ES" sz="1600" i="1" dirty="0" err="1" smtClean="0">
                <a:solidFill>
                  <a:srgbClr val="FF3399"/>
                </a:solidFill>
              </a:rPr>
              <a:t>Nucl</a:t>
            </a:r>
            <a:r>
              <a:rPr lang="es-ES" sz="1600" i="1" dirty="0" smtClean="0">
                <a:solidFill>
                  <a:srgbClr val="FF3399"/>
                </a:solidFill>
              </a:rPr>
              <a:t>. Mater.</a:t>
            </a:r>
            <a:r>
              <a:rPr lang="es-ES" sz="1600" dirty="0" smtClean="0">
                <a:solidFill>
                  <a:srgbClr val="FF3399"/>
                </a:solidFill>
              </a:rPr>
              <a:t> </a:t>
            </a:r>
            <a:r>
              <a:rPr lang="es-ES" sz="1600" b="1" dirty="0" smtClean="0">
                <a:solidFill>
                  <a:srgbClr val="FF3399"/>
                </a:solidFill>
              </a:rPr>
              <a:t>2016,</a:t>
            </a:r>
            <a:r>
              <a:rPr lang="es-ES" sz="1600" dirty="0" smtClean="0">
                <a:solidFill>
                  <a:srgbClr val="FF3399"/>
                </a:solidFill>
              </a:rPr>
              <a:t> </a:t>
            </a:r>
            <a:r>
              <a:rPr lang="es-ES" sz="1600" i="1" dirty="0" smtClean="0">
                <a:solidFill>
                  <a:srgbClr val="FF3399"/>
                </a:solidFill>
              </a:rPr>
              <a:t>482,</a:t>
            </a:r>
            <a:r>
              <a:rPr lang="es-ES" sz="1600" dirty="0" smtClean="0">
                <a:solidFill>
                  <a:srgbClr val="FF3399"/>
                </a:solidFill>
              </a:rPr>
              <a:t> 175</a:t>
            </a:r>
            <a:endParaRPr lang="en-US" sz="1600" dirty="0">
              <a:solidFill>
                <a:srgbClr val="FF3399"/>
              </a:solidFill>
            </a:endParaRPr>
          </a:p>
        </p:txBody>
      </p:sp>
      <p:sp>
        <p:nvSpPr>
          <p:cNvPr id="5" name="TextBox 4"/>
          <p:cNvSpPr txBox="1"/>
          <p:nvPr/>
        </p:nvSpPr>
        <p:spPr>
          <a:xfrm>
            <a:off x="1508596" y="2955824"/>
            <a:ext cx="998991" cy="307777"/>
          </a:xfrm>
          <a:prstGeom prst="rect">
            <a:avLst/>
          </a:prstGeom>
          <a:noFill/>
        </p:spPr>
        <p:txBody>
          <a:bodyPr wrap="none" rtlCol="0">
            <a:spAutoFit/>
          </a:bodyPr>
          <a:lstStyle/>
          <a:p>
            <a:r>
              <a:rPr lang="es-ES" sz="1400" b="1" dirty="0" smtClean="0">
                <a:solidFill>
                  <a:srgbClr val="FF0000"/>
                </a:solidFill>
                <a:latin typeface="Arial" panose="020B0604020202020204" pitchFamily="34" charset="0"/>
                <a:cs typeface="Arial" panose="020B0604020202020204" pitchFamily="34" charset="0"/>
              </a:rPr>
              <a:t>0.002 </a:t>
            </a:r>
            <a:r>
              <a:rPr lang="es-ES" sz="1400" b="1" dirty="0" err="1" smtClean="0">
                <a:solidFill>
                  <a:srgbClr val="FF0000"/>
                </a:solidFill>
                <a:latin typeface="Arial" panose="020B0604020202020204" pitchFamily="34" charset="0"/>
                <a:cs typeface="Arial" panose="020B0604020202020204" pitchFamily="34" charset="0"/>
              </a:rPr>
              <a:t>dpa</a:t>
            </a:r>
            <a:endParaRPr lang="en-US" sz="14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1641854" y="4664137"/>
            <a:ext cx="899605" cy="307777"/>
          </a:xfrm>
          <a:prstGeom prst="rect">
            <a:avLst/>
          </a:prstGeom>
          <a:noFill/>
        </p:spPr>
        <p:txBody>
          <a:bodyPr wrap="none" rtlCol="0">
            <a:spAutoFit/>
          </a:bodyPr>
          <a:lstStyle/>
          <a:p>
            <a:r>
              <a:rPr lang="es-ES" sz="1400" b="1" dirty="0" smtClean="0">
                <a:solidFill>
                  <a:srgbClr val="FF0000"/>
                </a:solidFill>
                <a:latin typeface="Arial" panose="020B0604020202020204" pitchFamily="34" charset="0"/>
                <a:cs typeface="Arial" panose="020B0604020202020204" pitchFamily="34" charset="0"/>
              </a:rPr>
              <a:t>1.73 </a:t>
            </a:r>
            <a:r>
              <a:rPr lang="es-ES" sz="1400" b="1" dirty="0" err="1" smtClean="0">
                <a:solidFill>
                  <a:srgbClr val="FF0000"/>
                </a:solidFill>
                <a:latin typeface="Arial" panose="020B0604020202020204" pitchFamily="34" charset="0"/>
                <a:cs typeface="Arial" panose="020B0604020202020204" pitchFamily="34" charset="0"/>
              </a:rPr>
              <a:t>dpa</a:t>
            </a:r>
            <a:endParaRPr lang="en-US" sz="1400" b="1" dirty="0">
              <a:solidFill>
                <a:srgbClr val="FF0000"/>
              </a:solidFill>
              <a:latin typeface="Arial" panose="020B0604020202020204" pitchFamily="34" charset="0"/>
              <a:cs typeface="Arial" panose="020B0604020202020204" pitchFamily="34" charset="0"/>
            </a:endParaRPr>
          </a:p>
        </p:txBody>
      </p:sp>
      <p:pic>
        <p:nvPicPr>
          <p:cNvPr id="26" name="Picture 25"/>
          <p:cNvPicPr/>
          <p:nvPr/>
        </p:nvPicPr>
        <p:blipFill>
          <a:blip r:embed="rId4">
            <a:extLst>
              <a:ext uri="{28A0092B-C50C-407E-A947-70E740481C1C}">
                <a14:useLocalDpi xmlns:a14="http://schemas.microsoft.com/office/drawing/2010/main" val="0"/>
              </a:ext>
            </a:extLst>
          </a:blip>
          <a:srcRect/>
          <a:stretch>
            <a:fillRect/>
          </a:stretch>
        </p:blipFill>
        <p:spPr bwMode="auto">
          <a:xfrm>
            <a:off x="5013685" y="3131708"/>
            <a:ext cx="3950803" cy="3321628"/>
          </a:xfrm>
          <a:prstGeom prst="rect">
            <a:avLst/>
          </a:prstGeom>
          <a:noFill/>
          <a:ln>
            <a:noFill/>
          </a:ln>
        </p:spPr>
      </p:pic>
      <p:sp>
        <p:nvSpPr>
          <p:cNvPr id="15" name="Text Box 3"/>
          <p:cNvSpPr txBox="1">
            <a:spLocks noChangeArrowheads="1"/>
          </p:cNvSpPr>
          <p:nvPr/>
        </p:nvSpPr>
        <p:spPr bwMode="auto">
          <a:xfrm>
            <a:off x="335905" y="117793"/>
            <a:ext cx="8551287" cy="769441"/>
          </a:xfrm>
          <a:prstGeom prst="rect">
            <a:avLst/>
          </a:prstGeom>
          <a:noFill/>
          <a:ln w="9525" algn="ctr">
            <a:noFill/>
            <a:miter lim="800000"/>
            <a:headEnd/>
            <a:tailEnd/>
          </a:ln>
          <a:effectLst/>
        </p:spPr>
        <p:txBody>
          <a:bodyPr wrap="square">
            <a:spAutoFit/>
          </a:bodyPr>
          <a:lstStyle/>
          <a:p>
            <a:pPr fontAlgn="auto">
              <a:spcBef>
                <a:spcPts val="0"/>
              </a:spcBef>
              <a:spcAft>
                <a:spcPts val="0"/>
              </a:spcAft>
              <a:defRPr/>
            </a:pPr>
            <a:r>
              <a:rPr lang="en-AU" sz="2200" b="1" dirty="0" smtClean="0">
                <a:solidFill>
                  <a:srgbClr val="0000FF"/>
                </a:solidFill>
                <a:latin typeface="+mn-lt"/>
              </a:rPr>
              <a:t>Radiation Response of Mesoporous and Nanocrystalline Zirconium Oxide Thin Films</a:t>
            </a:r>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56</a:t>
            </a:fld>
            <a:endParaRPr lang="en-US"/>
          </a:p>
        </p:txBody>
      </p:sp>
    </p:spTree>
    <p:extLst>
      <p:ext uri="{BB962C8B-B14F-4D97-AF65-F5344CB8AC3E}">
        <p14:creationId xmlns:p14="http://schemas.microsoft.com/office/powerpoint/2010/main" val="3166137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84706"/>
            <a:ext cx="4492416" cy="567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51520" y="116632"/>
            <a:ext cx="8424936" cy="461665"/>
          </a:xfrm>
          <a:prstGeom prst="rect">
            <a:avLst/>
          </a:prstGeom>
          <a:noFill/>
        </p:spPr>
        <p:txBody>
          <a:bodyPr wrap="square" rtlCol="0">
            <a:spAutoFit/>
          </a:bodyPr>
          <a:lstStyle/>
          <a:p>
            <a:r>
              <a:rPr lang="en-AU" sz="2400" b="1" dirty="0" smtClean="0">
                <a:solidFill>
                  <a:srgbClr val="0000FF"/>
                </a:solidFill>
              </a:rPr>
              <a:t>Radiation Tolerance of Mesoporous Nanocrystalline Zirconia</a:t>
            </a:r>
            <a:endParaRPr lang="en-AU" sz="2400" b="1" dirty="0">
              <a:solidFill>
                <a:srgbClr val="0000FF"/>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201797"/>
            <a:ext cx="4220845" cy="2515235"/>
          </a:xfrm>
          <a:prstGeom prst="rect">
            <a:avLst/>
          </a:prstGeom>
          <a:noFill/>
          <a:ln>
            <a:noFill/>
          </a:ln>
        </p:spPr>
      </p:pic>
      <p:sp>
        <p:nvSpPr>
          <p:cNvPr id="2" name="TextBox 1"/>
          <p:cNvSpPr txBox="1"/>
          <p:nvPr/>
        </p:nvSpPr>
        <p:spPr>
          <a:xfrm>
            <a:off x="2696546" y="5085184"/>
            <a:ext cx="1443024" cy="369332"/>
          </a:xfrm>
          <a:prstGeom prst="rect">
            <a:avLst/>
          </a:prstGeom>
          <a:noFill/>
        </p:spPr>
        <p:txBody>
          <a:bodyPr wrap="none" rtlCol="0">
            <a:spAutoFit/>
          </a:bodyPr>
          <a:lstStyle/>
          <a:p>
            <a:r>
              <a:rPr lang="es-ES" dirty="0" smtClean="0">
                <a:solidFill>
                  <a:srgbClr val="00B050"/>
                </a:solidFill>
              </a:rPr>
              <a:t>Ce</a:t>
            </a:r>
            <a:r>
              <a:rPr lang="es-ES" baseline="-25000" dirty="0" smtClean="0">
                <a:solidFill>
                  <a:srgbClr val="00B050"/>
                </a:solidFill>
              </a:rPr>
              <a:t>0.10</a:t>
            </a:r>
            <a:r>
              <a:rPr lang="es-ES" dirty="0" smtClean="0">
                <a:solidFill>
                  <a:srgbClr val="00B050"/>
                </a:solidFill>
              </a:rPr>
              <a:t>Zr</a:t>
            </a:r>
            <a:r>
              <a:rPr lang="es-ES" baseline="-25000" dirty="0" smtClean="0">
                <a:solidFill>
                  <a:srgbClr val="00B050"/>
                </a:solidFill>
              </a:rPr>
              <a:t>0.90</a:t>
            </a:r>
            <a:r>
              <a:rPr lang="es-ES" dirty="0" smtClean="0">
                <a:solidFill>
                  <a:srgbClr val="00B050"/>
                </a:solidFill>
              </a:rPr>
              <a:t>O</a:t>
            </a:r>
            <a:r>
              <a:rPr lang="es-ES" baseline="-25000" dirty="0" smtClean="0">
                <a:solidFill>
                  <a:srgbClr val="00B050"/>
                </a:solidFill>
              </a:rPr>
              <a:t>2</a:t>
            </a:r>
            <a:r>
              <a:rPr lang="es-ES" dirty="0" smtClean="0">
                <a:solidFill>
                  <a:srgbClr val="00B050"/>
                </a:solidFill>
              </a:rPr>
              <a:t> </a:t>
            </a:r>
            <a:endParaRPr lang="en-US" dirty="0">
              <a:solidFill>
                <a:srgbClr val="00B050"/>
              </a:solidFill>
            </a:endParaRPr>
          </a:p>
        </p:txBody>
      </p:sp>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359"/>
          <a:stretch/>
        </p:blipFill>
        <p:spPr bwMode="auto">
          <a:xfrm>
            <a:off x="4716016" y="3790346"/>
            <a:ext cx="4236789" cy="2760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5959266" y="3851756"/>
            <a:ext cx="825867" cy="2097524"/>
            <a:chOff x="5959266" y="3851756"/>
            <a:chExt cx="825867" cy="2097524"/>
          </a:xfrm>
        </p:grpSpPr>
        <p:cxnSp>
          <p:nvCxnSpPr>
            <p:cNvPr id="4" name="Straight Connector 3"/>
            <p:cNvCxnSpPr/>
            <p:nvPr/>
          </p:nvCxnSpPr>
          <p:spPr>
            <a:xfrm>
              <a:off x="6364228" y="4221088"/>
              <a:ext cx="7972" cy="172819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59266" y="3851756"/>
              <a:ext cx="825867" cy="369332"/>
            </a:xfrm>
            <a:prstGeom prst="rect">
              <a:avLst/>
            </a:prstGeom>
            <a:noFill/>
          </p:spPr>
          <p:txBody>
            <a:bodyPr wrap="none" rtlCol="0">
              <a:spAutoFit/>
            </a:bodyPr>
            <a:lstStyle/>
            <a:p>
              <a:r>
                <a:rPr lang="es-ES" b="1" dirty="0" smtClean="0">
                  <a:solidFill>
                    <a:srgbClr val="FF0000"/>
                  </a:solidFill>
                </a:rPr>
                <a:t>82 </a:t>
              </a:r>
              <a:r>
                <a:rPr lang="es-ES" b="1" dirty="0" err="1" smtClean="0">
                  <a:solidFill>
                    <a:srgbClr val="FF0000"/>
                  </a:solidFill>
                </a:rPr>
                <a:t>dpa</a:t>
              </a:r>
              <a:endParaRPr lang="en-US" b="1" dirty="0">
                <a:solidFill>
                  <a:srgbClr val="FF0000"/>
                </a:solidFill>
              </a:endParaRPr>
            </a:p>
          </p:txBody>
        </p:sp>
      </p:grpSp>
      <p:sp>
        <p:nvSpPr>
          <p:cNvPr id="3" name="TextBox 2"/>
          <p:cNvSpPr txBox="1"/>
          <p:nvPr/>
        </p:nvSpPr>
        <p:spPr>
          <a:xfrm>
            <a:off x="2195736" y="1344055"/>
            <a:ext cx="1863395" cy="338554"/>
          </a:xfrm>
          <a:prstGeom prst="rect">
            <a:avLst/>
          </a:prstGeom>
          <a:noFill/>
        </p:spPr>
        <p:txBody>
          <a:bodyPr wrap="none" rtlCol="0">
            <a:spAutoFit/>
          </a:bodyPr>
          <a:lstStyle/>
          <a:p>
            <a:r>
              <a:rPr lang="es-ES" sz="1600" dirty="0" smtClean="0">
                <a:solidFill>
                  <a:srgbClr val="FF0000"/>
                </a:solidFill>
                <a:latin typeface="Arial" panose="020B0604020202020204" pitchFamily="34" charset="0"/>
                <a:cs typeface="Arial" panose="020B0604020202020204" pitchFamily="34" charset="0"/>
              </a:rPr>
              <a:t>180 </a:t>
            </a:r>
            <a:r>
              <a:rPr lang="es-ES" sz="1600" dirty="0" err="1" smtClean="0">
                <a:solidFill>
                  <a:srgbClr val="FF0000"/>
                </a:solidFill>
                <a:latin typeface="Arial" panose="020B0604020202020204" pitchFamily="34" charset="0"/>
                <a:cs typeface="Arial" panose="020B0604020202020204" pitchFamily="34" charset="0"/>
              </a:rPr>
              <a:t>keV</a:t>
            </a:r>
            <a:r>
              <a:rPr lang="es-ES" sz="1600" dirty="0" smtClean="0">
                <a:solidFill>
                  <a:srgbClr val="FF0000"/>
                </a:solidFill>
                <a:latin typeface="Arial" panose="020B0604020202020204" pitchFamily="34" charset="0"/>
                <a:cs typeface="Arial" panose="020B0604020202020204" pitchFamily="34" charset="0"/>
              </a:rPr>
              <a:t>, 10</a:t>
            </a:r>
            <a:r>
              <a:rPr lang="es-ES" sz="1600" baseline="30000" dirty="0" smtClean="0">
                <a:solidFill>
                  <a:srgbClr val="FF0000"/>
                </a:solidFill>
                <a:latin typeface="Arial" panose="020B0604020202020204" pitchFamily="34" charset="0"/>
                <a:cs typeface="Arial" panose="020B0604020202020204" pitchFamily="34" charset="0"/>
              </a:rPr>
              <a:t>16</a:t>
            </a:r>
            <a:r>
              <a:rPr lang="es-ES" sz="1600" dirty="0" smtClean="0">
                <a:solidFill>
                  <a:srgbClr val="FF0000"/>
                </a:solidFill>
                <a:latin typeface="Arial" panose="020B0604020202020204" pitchFamily="34" charset="0"/>
                <a:cs typeface="Arial" panose="020B0604020202020204" pitchFamily="34" charset="0"/>
              </a:rPr>
              <a:t> cm</a:t>
            </a:r>
            <a:r>
              <a:rPr lang="es-ES" sz="1600" baseline="30000" dirty="0" smtClean="0">
                <a:solidFill>
                  <a:srgbClr val="FF0000"/>
                </a:solidFill>
                <a:latin typeface="Arial" panose="020B0604020202020204" pitchFamily="34" charset="0"/>
                <a:cs typeface="Arial" panose="020B0604020202020204" pitchFamily="34" charset="0"/>
              </a:rPr>
              <a:t>-2</a:t>
            </a:r>
            <a:endParaRPr lang="en-US" sz="1600" baseline="30000" dirty="0">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1378628" y="1333224"/>
            <a:ext cx="833883" cy="338554"/>
          </a:xfrm>
          <a:prstGeom prst="rect">
            <a:avLst/>
          </a:prstGeom>
          <a:noFill/>
        </p:spPr>
        <p:txBody>
          <a:bodyPr wrap="none" rtlCol="0">
            <a:spAutoFit/>
          </a:bodyPr>
          <a:lstStyle/>
          <a:p>
            <a:r>
              <a:rPr lang="es-ES" sz="1600" b="1" dirty="0" smtClean="0">
                <a:solidFill>
                  <a:srgbClr val="FF0000"/>
                </a:solidFill>
                <a:latin typeface="Arial" panose="020B0604020202020204" pitchFamily="34" charset="0"/>
                <a:cs typeface="Arial" panose="020B0604020202020204" pitchFamily="34" charset="0"/>
              </a:rPr>
              <a:t>82 </a:t>
            </a:r>
            <a:r>
              <a:rPr lang="es-ES" sz="1600" b="1" dirty="0" err="1" smtClean="0">
                <a:solidFill>
                  <a:srgbClr val="FF0000"/>
                </a:solidFill>
                <a:latin typeface="Arial" panose="020B0604020202020204" pitchFamily="34" charset="0"/>
                <a:cs typeface="Arial" panose="020B0604020202020204" pitchFamily="34" charset="0"/>
              </a:rPr>
              <a:t>dpa</a:t>
            </a:r>
            <a:endParaRPr lang="en-US" sz="1600" b="1" dirty="0">
              <a:solidFill>
                <a:srgbClr val="FF0000"/>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r>
              <a:rPr lang="en-US" smtClean="0"/>
              <a:t>Luca - MRS 2017</a:t>
            </a:r>
            <a:endParaRPr lang="en-US"/>
          </a:p>
        </p:txBody>
      </p:sp>
      <p:sp>
        <p:nvSpPr>
          <p:cNvPr id="6" name="Slide Number Placeholder 5"/>
          <p:cNvSpPr>
            <a:spLocks noGrp="1"/>
          </p:cNvSpPr>
          <p:nvPr>
            <p:ph type="sldNum" sz="quarter" idx="12"/>
          </p:nvPr>
        </p:nvSpPr>
        <p:spPr/>
        <p:txBody>
          <a:bodyPr/>
          <a:lstStyle/>
          <a:p>
            <a:fld id="{C3305951-25B3-468C-8F5A-DB64291C3F1E}" type="slidenum">
              <a:rPr lang="en-US" smtClean="0"/>
              <a:pPr/>
              <a:t>57</a:t>
            </a:fld>
            <a:endParaRPr lang="en-US"/>
          </a:p>
        </p:txBody>
      </p:sp>
    </p:spTree>
    <p:extLst>
      <p:ext uri="{BB962C8B-B14F-4D97-AF65-F5344CB8AC3E}">
        <p14:creationId xmlns:p14="http://schemas.microsoft.com/office/powerpoint/2010/main" val="36133865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15000">
              <a:schemeClr val="bg1"/>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2195736" y="1207583"/>
            <a:ext cx="1863395" cy="338554"/>
          </a:xfrm>
          <a:prstGeom prst="rect">
            <a:avLst/>
          </a:prstGeom>
          <a:noFill/>
        </p:spPr>
        <p:txBody>
          <a:bodyPr wrap="none" rtlCol="0">
            <a:spAutoFit/>
          </a:bodyPr>
          <a:lstStyle/>
          <a:p>
            <a:r>
              <a:rPr lang="es-ES" sz="1600" dirty="0" smtClean="0">
                <a:solidFill>
                  <a:srgbClr val="FF0000"/>
                </a:solidFill>
                <a:latin typeface="Arial" panose="020B0604020202020204" pitchFamily="34" charset="0"/>
                <a:cs typeface="Arial" panose="020B0604020202020204" pitchFamily="34" charset="0"/>
              </a:rPr>
              <a:t>180 </a:t>
            </a:r>
            <a:r>
              <a:rPr lang="es-ES" sz="1600" dirty="0" err="1" smtClean="0">
                <a:solidFill>
                  <a:srgbClr val="FF0000"/>
                </a:solidFill>
                <a:latin typeface="Arial" panose="020B0604020202020204" pitchFamily="34" charset="0"/>
                <a:cs typeface="Arial" panose="020B0604020202020204" pitchFamily="34" charset="0"/>
              </a:rPr>
              <a:t>keV</a:t>
            </a:r>
            <a:r>
              <a:rPr lang="es-ES" sz="1600" dirty="0" smtClean="0">
                <a:solidFill>
                  <a:srgbClr val="FF0000"/>
                </a:solidFill>
                <a:latin typeface="Arial" panose="020B0604020202020204" pitchFamily="34" charset="0"/>
                <a:cs typeface="Arial" panose="020B0604020202020204" pitchFamily="34" charset="0"/>
              </a:rPr>
              <a:t>, 10</a:t>
            </a:r>
            <a:r>
              <a:rPr lang="es-ES" sz="1600" baseline="30000" dirty="0" smtClean="0">
                <a:solidFill>
                  <a:srgbClr val="FF0000"/>
                </a:solidFill>
                <a:latin typeface="Arial" panose="020B0604020202020204" pitchFamily="34" charset="0"/>
                <a:cs typeface="Arial" panose="020B0604020202020204" pitchFamily="34" charset="0"/>
              </a:rPr>
              <a:t>16</a:t>
            </a:r>
            <a:r>
              <a:rPr lang="es-ES" sz="1600" dirty="0" smtClean="0">
                <a:solidFill>
                  <a:srgbClr val="FF0000"/>
                </a:solidFill>
                <a:latin typeface="Arial" panose="020B0604020202020204" pitchFamily="34" charset="0"/>
                <a:cs typeface="Arial" panose="020B0604020202020204" pitchFamily="34" charset="0"/>
              </a:rPr>
              <a:t> cm</a:t>
            </a:r>
            <a:r>
              <a:rPr lang="es-ES" sz="1600" baseline="30000" dirty="0" smtClean="0">
                <a:solidFill>
                  <a:srgbClr val="FF0000"/>
                </a:solidFill>
                <a:latin typeface="Arial" panose="020B0604020202020204" pitchFamily="34" charset="0"/>
                <a:cs typeface="Arial" panose="020B0604020202020204" pitchFamily="34" charset="0"/>
              </a:rPr>
              <a:t>-2</a:t>
            </a:r>
            <a:endParaRPr lang="en-US" sz="1600" baseline="30000" dirty="0">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1378628" y="1196752"/>
            <a:ext cx="833883" cy="338554"/>
          </a:xfrm>
          <a:prstGeom prst="rect">
            <a:avLst/>
          </a:prstGeom>
          <a:noFill/>
        </p:spPr>
        <p:txBody>
          <a:bodyPr wrap="none" rtlCol="0">
            <a:spAutoFit/>
          </a:bodyPr>
          <a:lstStyle/>
          <a:p>
            <a:r>
              <a:rPr lang="es-ES" sz="1600" b="1" dirty="0" smtClean="0">
                <a:solidFill>
                  <a:srgbClr val="FF0000"/>
                </a:solidFill>
                <a:latin typeface="Arial" panose="020B0604020202020204" pitchFamily="34" charset="0"/>
                <a:cs typeface="Arial" panose="020B0604020202020204" pitchFamily="34" charset="0"/>
              </a:rPr>
              <a:t>82 </a:t>
            </a:r>
            <a:r>
              <a:rPr lang="es-ES" sz="1600" b="1" dirty="0" err="1" smtClean="0">
                <a:solidFill>
                  <a:srgbClr val="FF0000"/>
                </a:solidFill>
                <a:latin typeface="Arial" panose="020B0604020202020204" pitchFamily="34" charset="0"/>
                <a:cs typeface="Arial" panose="020B0604020202020204" pitchFamily="34" charset="0"/>
              </a:rPr>
              <a:t>dpa</a:t>
            </a:r>
            <a:endParaRPr lang="en-US" sz="1600" b="1" dirty="0">
              <a:solidFill>
                <a:srgbClr val="FF0000"/>
              </a:solidFill>
              <a:latin typeface="Arial" panose="020B0604020202020204" pitchFamily="34" charset="0"/>
              <a:cs typeface="Arial" panose="020B0604020202020204" pitchFamily="34" charset="0"/>
            </a:endParaRPr>
          </a:p>
        </p:txBody>
      </p:sp>
      <p:grpSp>
        <p:nvGrpSpPr>
          <p:cNvPr id="5" name="Group 4"/>
          <p:cNvGrpSpPr>
            <a:grpSpLocks noChangeAspect="1"/>
          </p:cNvGrpSpPr>
          <p:nvPr/>
        </p:nvGrpSpPr>
        <p:grpSpPr>
          <a:xfrm>
            <a:off x="5853069" y="1344054"/>
            <a:ext cx="2995623" cy="2246717"/>
            <a:chOff x="4023904" y="1491338"/>
            <a:chExt cx="3988461" cy="2991346"/>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904" y="1491338"/>
              <a:ext cx="3988461" cy="2991346"/>
            </a:xfrm>
            <a:prstGeom prst="rect">
              <a:avLst/>
            </a:prstGeom>
          </p:spPr>
        </p:pic>
        <p:cxnSp>
          <p:nvCxnSpPr>
            <p:cNvPr id="19" name="Straight Connector 18"/>
            <p:cNvCxnSpPr/>
            <p:nvPr/>
          </p:nvCxnSpPr>
          <p:spPr>
            <a:xfrm>
              <a:off x="6696151" y="4349785"/>
              <a:ext cx="126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764853" y="3782454"/>
              <a:ext cx="1157211" cy="450761"/>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2</a:t>
              </a:r>
              <a:r>
                <a:rPr lang="es-ES" sz="1600" dirty="0" smtClean="0">
                  <a:latin typeface="Arial" panose="020B0604020202020204" pitchFamily="34" charset="0"/>
                  <a:cs typeface="Arial" panose="020B0604020202020204" pitchFamily="34" charset="0"/>
                </a:rPr>
                <a:t>00 </a:t>
              </a:r>
              <a:r>
                <a:rPr lang="es-ES" sz="1600" dirty="0" err="1" smtClean="0">
                  <a:latin typeface="Arial" panose="020B0604020202020204" pitchFamily="34" charset="0"/>
                  <a:cs typeface="Arial" panose="020B0604020202020204" pitchFamily="34" charset="0"/>
                </a:rPr>
                <a:t>nm</a:t>
              </a:r>
              <a:endParaRPr lang="en-US" sz="1600" dirty="0">
                <a:latin typeface="Arial" panose="020B0604020202020204" pitchFamily="34" charset="0"/>
                <a:cs typeface="Arial" panose="020B0604020202020204" pitchFamily="34" charset="0"/>
              </a:endParaRPr>
            </a:p>
          </p:txBody>
        </p:sp>
      </p:grpSp>
      <p:grpSp>
        <p:nvGrpSpPr>
          <p:cNvPr id="6" name="Group 5"/>
          <p:cNvGrpSpPr>
            <a:grpSpLocks noChangeAspect="1"/>
          </p:cNvGrpSpPr>
          <p:nvPr/>
        </p:nvGrpSpPr>
        <p:grpSpPr>
          <a:xfrm>
            <a:off x="5812759" y="4221089"/>
            <a:ext cx="3035934" cy="2276950"/>
            <a:chOff x="4599919" y="3589511"/>
            <a:chExt cx="3988461" cy="2991346"/>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919" y="3589511"/>
              <a:ext cx="3988461" cy="2991346"/>
            </a:xfrm>
            <a:prstGeom prst="rect">
              <a:avLst/>
            </a:prstGeom>
          </p:spPr>
        </p:pic>
        <p:cxnSp>
          <p:nvCxnSpPr>
            <p:cNvPr id="20" name="Straight Connector 19"/>
            <p:cNvCxnSpPr/>
            <p:nvPr/>
          </p:nvCxnSpPr>
          <p:spPr>
            <a:xfrm>
              <a:off x="7779099" y="6439894"/>
              <a:ext cx="738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510698" y="5954525"/>
              <a:ext cx="980528" cy="381939"/>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2</a:t>
              </a:r>
              <a:r>
                <a:rPr lang="es-ES" sz="1600" dirty="0" smtClean="0">
                  <a:latin typeface="Arial" panose="020B0604020202020204" pitchFamily="34" charset="0"/>
                  <a:cs typeface="Arial" panose="020B0604020202020204" pitchFamily="34" charset="0"/>
                </a:rPr>
                <a:t>00 </a:t>
              </a:r>
              <a:r>
                <a:rPr lang="es-ES" sz="1600" dirty="0" err="1" smtClean="0">
                  <a:latin typeface="Arial" panose="020B0604020202020204" pitchFamily="34" charset="0"/>
                  <a:cs typeface="Arial" panose="020B0604020202020204" pitchFamily="34" charset="0"/>
                </a:rPr>
                <a:t>nm</a:t>
              </a:r>
              <a:endParaRPr lang="en-US" sz="1600" dirty="0">
                <a:latin typeface="Arial" panose="020B0604020202020204" pitchFamily="34" charset="0"/>
                <a:cs typeface="Arial" panose="020B0604020202020204" pitchFamily="34" charset="0"/>
              </a:endParaRPr>
            </a:p>
          </p:txBody>
        </p:sp>
      </p:grpSp>
      <p:pic>
        <p:nvPicPr>
          <p:cNvPr id="35" name="Picture 3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419" y="1584757"/>
            <a:ext cx="5530701" cy="4143117"/>
          </a:xfrm>
          <a:prstGeom prst="rect">
            <a:avLst/>
          </a:prstGeom>
          <a:noFill/>
          <a:ln>
            <a:noFill/>
          </a:ln>
        </p:spPr>
      </p:pic>
      <p:pic>
        <p:nvPicPr>
          <p:cNvPr id="54274" name="Picture 2" descr="C:\CNEA\Data\TEM\Aye 23Jul15\AM97A-001_cropp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974" y="3910553"/>
            <a:ext cx="1567241" cy="1449011"/>
          </a:xfrm>
          <a:prstGeom prst="rect">
            <a:avLst/>
          </a:prstGeom>
          <a:noFill/>
          <a:extLst>
            <a:ext uri="{909E8E84-426E-40DD-AFC4-6F175D3DCCD1}">
              <a14:hiddenFill xmlns:a14="http://schemas.microsoft.com/office/drawing/2010/main">
                <a:solidFill>
                  <a:srgbClr val="FFFFFF"/>
                </a:solidFill>
              </a14:hiddenFill>
            </a:ext>
          </a:extLst>
        </p:spPr>
      </p:pic>
      <p:pic>
        <p:nvPicPr>
          <p:cNvPr id="54275" name="Picture 3" descr="C:\CNEA\Data\TEM\Aye 23Jul15\AM97B-001_cropp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5974" y="1012961"/>
            <a:ext cx="1567241" cy="14512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12619" y="1649327"/>
            <a:ext cx="962123" cy="369332"/>
          </a:xfrm>
          <a:prstGeom prst="rect">
            <a:avLst/>
          </a:prstGeom>
          <a:noFill/>
        </p:spPr>
        <p:txBody>
          <a:bodyPr wrap="none" rtlCol="0">
            <a:spAutoFit/>
          </a:bodyPr>
          <a:lstStyle/>
          <a:p>
            <a:r>
              <a:rPr lang="es-ES" b="1" dirty="0" smtClean="0">
                <a:solidFill>
                  <a:srgbClr val="FFFF00"/>
                </a:solidFill>
              </a:rPr>
              <a:t>BCZ-350</a:t>
            </a:r>
            <a:endParaRPr lang="en-US" b="1" dirty="0">
              <a:solidFill>
                <a:srgbClr val="FFFF00"/>
              </a:solidFill>
            </a:endParaRPr>
          </a:p>
        </p:txBody>
      </p:sp>
      <p:sp>
        <p:nvSpPr>
          <p:cNvPr id="39" name="TextBox 38"/>
          <p:cNvSpPr txBox="1"/>
          <p:nvPr/>
        </p:nvSpPr>
        <p:spPr>
          <a:xfrm>
            <a:off x="7714333" y="4265726"/>
            <a:ext cx="1024639" cy="369332"/>
          </a:xfrm>
          <a:prstGeom prst="rect">
            <a:avLst/>
          </a:prstGeom>
          <a:noFill/>
        </p:spPr>
        <p:txBody>
          <a:bodyPr wrap="none" rtlCol="0">
            <a:spAutoFit/>
          </a:bodyPr>
          <a:lstStyle/>
          <a:p>
            <a:r>
              <a:rPr lang="es-ES" b="1" dirty="0" smtClean="0">
                <a:solidFill>
                  <a:srgbClr val="FFFF00"/>
                </a:solidFill>
              </a:rPr>
              <a:t>BCZ-350i</a:t>
            </a:r>
            <a:endParaRPr lang="en-US" b="1" dirty="0">
              <a:solidFill>
                <a:srgbClr val="FFFF00"/>
              </a:solidFill>
            </a:endParaRP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58</a:t>
            </a:fld>
            <a:endParaRPr lang="en-US"/>
          </a:p>
        </p:txBody>
      </p:sp>
      <p:sp>
        <p:nvSpPr>
          <p:cNvPr id="21" name="TextBox 20"/>
          <p:cNvSpPr txBox="1"/>
          <p:nvPr/>
        </p:nvSpPr>
        <p:spPr>
          <a:xfrm>
            <a:off x="251520" y="116632"/>
            <a:ext cx="8424936" cy="461665"/>
          </a:xfrm>
          <a:prstGeom prst="rect">
            <a:avLst/>
          </a:prstGeom>
          <a:noFill/>
        </p:spPr>
        <p:txBody>
          <a:bodyPr wrap="square" rtlCol="0">
            <a:spAutoFit/>
          </a:bodyPr>
          <a:lstStyle/>
          <a:p>
            <a:r>
              <a:rPr lang="en-AU" sz="2400" b="1" dirty="0" smtClean="0">
                <a:solidFill>
                  <a:srgbClr val="0000FF"/>
                </a:solidFill>
              </a:rPr>
              <a:t>Radiation Tolerance of Mesoporous Nanocrystalline Zirconia</a:t>
            </a:r>
            <a:endParaRPr lang="en-AU" sz="2400" b="1" dirty="0">
              <a:solidFill>
                <a:srgbClr val="0000FF"/>
              </a:solidFill>
            </a:endParaRPr>
          </a:p>
        </p:txBody>
      </p:sp>
    </p:spTree>
    <p:extLst>
      <p:ext uri="{BB962C8B-B14F-4D97-AF65-F5344CB8AC3E}">
        <p14:creationId xmlns:p14="http://schemas.microsoft.com/office/powerpoint/2010/main" val="40273985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0616" y="260648"/>
            <a:ext cx="8146160" cy="5416868"/>
          </a:xfrm>
          <a:prstGeom prst="rect">
            <a:avLst/>
          </a:prstGeom>
          <a:noFill/>
        </p:spPr>
        <p:txBody>
          <a:bodyPr wrap="square" rtlCol="0">
            <a:spAutoFit/>
          </a:bodyPr>
          <a:lstStyle/>
          <a:p>
            <a:pPr algn="ctr"/>
            <a:r>
              <a:rPr lang="en-US" sz="4000" b="1" dirty="0" smtClean="0">
                <a:solidFill>
                  <a:srgbClr val="FF0000"/>
                </a:solidFill>
                <a:latin typeface="Arial" panose="020B0604020202020204" pitchFamily="34" charset="0"/>
                <a:cs typeface="Arial" panose="020B0604020202020204" pitchFamily="34" charset="0"/>
              </a:rPr>
              <a:t>Main Conclusions</a:t>
            </a:r>
            <a:endParaRPr lang="en-US" sz="1000" b="1" dirty="0" smtClean="0">
              <a:solidFill>
                <a:srgbClr val="0000FF"/>
              </a:solidFill>
              <a:latin typeface="Arial" panose="020B0604020202020204" pitchFamily="34" charset="0"/>
              <a:cs typeface="Arial" panose="020B0604020202020204" pitchFamily="34" charset="0"/>
            </a:endParaRPr>
          </a:p>
          <a:p>
            <a:pPr>
              <a:buClr>
                <a:srgbClr val="FF0000"/>
              </a:buClr>
              <a:buSzPct val="130000"/>
            </a:pPr>
            <a:endParaRPr lang="en-US" dirty="0" smtClean="0">
              <a:solidFill>
                <a:srgbClr val="0000FF"/>
              </a:solidFill>
              <a:latin typeface="Arial" panose="020B0604020202020204" pitchFamily="34" charset="0"/>
              <a:cs typeface="Arial" panose="020B0604020202020204" pitchFamily="34" charset="0"/>
            </a:endParaRPr>
          </a:p>
          <a:p>
            <a:pPr marL="285750" indent="-285750">
              <a:buClr>
                <a:srgbClr val="FF0000"/>
              </a:buClr>
              <a:buSzPct val="130000"/>
              <a:buFont typeface="Arial" panose="020B0604020202020204" pitchFamily="34" charset="0"/>
              <a:buChar char="•"/>
            </a:pPr>
            <a:r>
              <a:rPr lang="en-US" dirty="0" smtClean="0">
                <a:solidFill>
                  <a:srgbClr val="0000FF"/>
                </a:solidFill>
                <a:latin typeface="Arial" panose="020B0604020202020204" pitchFamily="34" charset="0"/>
                <a:cs typeface="Arial" panose="020B0604020202020204" pitchFamily="34" charset="0"/>
              </a:rPr>
              <a:t>A capability for conducting novel research relevant to the back-end of the nuclear fuel cycle has been established.</a:t>
            </a:r>
          </a:p>
          <a:p>
            <a:pPr marL="285750" indent="-285750">
              <a:buClr>
                <a:srgbClr val="FF0000"/>
              </a:buClr>
              <a:buSzPct val="130000"/>
              <a:buFont typeface="Arial" panose="020B0604020202020204" pitchFamily="34" charset="0"/>
              <a:buChar char="•"/>
            </a:pPr>
            <a:endParaRPr lang="en-US" dirty="0" smtClean="0">
              <a:solidFill>
                <a:srgbClr val="0000FF"/>
              </a:solidFill>
              <a:latin typeface="Arial" panose="020B0604020202020204" pitchFamily="34" charset="0"/>
              <a:cs typeface="Arial" panose="020B0604020202020204" pitchFamily="34" charset="0"/>
            </a:endParaRPr>
          </a:p>
          <a:p>
            <a:pPr marL="285750" indent="-285750">
              <a:buClr>
                <a:srgbClr val="FF0000"/>
              </a:buClr>
              <a:buSzPct val="130000"/>
              <a:buFont typeface="Arial" panose="020B0604020202020204" pitchFamily="34" charset="0"/>
              <a:buChar char="•"/>
            </a:pPr>
            <a:r>
              <a:rPr lang="en-US" dirty="0" smtClean="0">
                <a:solidFill>
                  <a:srgbClr val="0000FF"/>
                </a:solidFill>
                <a:latin typeface="Arial" panose="020B0604020202020204" pitchFamily="34" charset="0"/>
                <a:cs typeface="Arial" panose="020B0604020202020204" pitchFamily="34" charset="0"/>
              </a:rPr>
              <a:t>Scientific underpinnings have been established for a new low-temperature pyrolysis process for the treatment of spent IX resins that generates highly stable pyropolymers.</a:t>
            </a:r>
          </a:p>
          <a:p>
            <a:pPr marL="285750" indent="-285750">
              <a:buClr>
                <a:srgbClr val="FF0000"/>
              </a:buClr>
              <a:buSzPct val="130000"/>
              <a:buFont typeface="Arial" panose="020B0604020202020204" pitchFamily="34" charset="0"/>
              <a:buChar char="•"/>
            </a:pPr>
            <a:endParaRPr lang="en-US" dirty="0" smtClean="0">
              <a:solidFill>
                <a:srgbClr val="0000FF"/>
              </a:solidFill>
              <a:latin typeface="Arial" panose="020B0604020202020204" pitchFamily="34" charset="0"/>
              <a:cs typeface="Arial" panose="020B0604020202020204" pitchFamily="34" charset="0"/>
            </a:endParaRPr>
          </a:p>
          <a:p>
            <a:pPr marL="285750" indent="-285750">
              <a:buClr>
                <a:srgbClr val="FF0000"/>
              </a:buClr>
              <a:buSzPct val="130000"/>
              <a:buFont typeface="Arial" panose="020B0604020202020204" pitchFamily="34" charset="0"/>
              <a:buChar char="•"/>
            </a:pPr>
            <a:r>
              <a:rPr lang="en-US" dirty="0" smtClean="0">
                <a:solidFill>
                  <a:srgbClr val="0000FF"/>
                </a:solidFill>
                <a:latin typeface="Arial" panose="020B0604020202020204" pitchFamily="34" charset="0"/>
                <a:cs typeface="Arial" panose="020B0604020202020204" pitchFamily="34" charset="0"/>
              </a:rPr>
              <a:t>New LN and AN selective </a:t>
            </a:r>
            <a:r>
              <a:rPr lang="en-US" dirty="0" err="1" smtClean="0">
                <a:solidFill>
                  <a:srgbClr val="0000FF"/>
                </a:solidFill>
                <a:latin typeface="Arial" panose="020B0604020202020204" pitchFamily="34" charset="0"/>
                <a:cs typeface="Arial" panose="020B0604020202020204" pitchFamily="34" charset="0"/>
              </a:rPr>
              <a:t>Zr</a:t>
            </a:r>
            <a:r>
              <a:rPr lang="en-US" dirty="0" smtClean="0">
                <a:solidFill>
                  <a:srgbClr val="0000FF"/>
                </a:solidFill>
                <a:latin typeface="Arial" panose="020B0604020202020204" pitchFamily="34" charset="0"/>
                <a:cs typeface="Arial" panose="020B0604020202020204" pitchFamily="34" charset="0"/>
              </a:rPr>
              <a:t>(IV)-coordination polymers have been developed that lend themselves to facile end-of-life management (cradle-to-grave).</a:t>
            </a:r>
          </a:p>
          <a:p>
            <a:pPr marL="285750" indent="-285750">
              <a:buClr>
                <a:srgbClr val="FF0000"/>
              </a:buClr>
              <a:buSzPct val="130000"/>
              <a:buFont typeface="Arial" panose="020B0604020202020204" pitchFamily="34" charset="0"/>
              <a:buChar char="•"/>
            </a:pPr>
            <a:endParaRPr lang="en-US" dirty="0" smtClean="0">
              <a:solidFill>
                <a:srgbClr val="0000FF"/>
              </a:solidFill>
              <a:latin typeface="Arial" panose="020B0604020202020204" pitchFamily="34" charset="0"/>
              <a:cs typeface="Arial" panose="020B0604020202020204" pitchFamily="34" charset="0"/>
            </a:endParaRPr>
          </a:p>
          <a:p>
            <a:pPr marL="285750" indent="-285750">
              <a:buClr>
                <a:srgbClr val="FF0000"/>
              </a:buClr>
              <a:buSzPct val="130000"/>
              <a:buFont typeface="Arial" panose="020B0604020202020204" pitchFamily="34" charset="0"/>
              <a:buChar char="•"/>
            </a:pPr>
            <a:r>
              <a:rPr lang="en-US" dirty="0" smtClean="0">
                <a:solidFill>
                  <a:srgbClr val="0000FF"/>
                </a:solidFill>
                <a:latin typeface="Arial" panose="020B0604020202020204" pitchFamily="34" charset="0"/>
                <a:cs typeface="Arial" panose="020B0604020202020204" pitchFamily="34" charset="0"/>
              </a:rPr>
              <a:t>Strategy has been developed for the development for the cleaner production </a:t>
            </a:r>
            <a:r>
              <a:rPr lang="en-US" baseline="30000" dirty="0" smtClean="0">
                <a:solidFill>
                  <a:srgbClr val="0000FF"/>
                </a:solidFill>
                <a:latin typeface="Arial" panose="020B0604020202020204" pitchFamily="34" charset="0"/>
                <a:cs typeface="Arial" panose="020B0604020202020204" pitchFamily="34" charset="0"/>
              </a:rPr>
              <a:t>99</a:t>
            </a:r>
            <a:r>
              <a:rPr lang="en-US" dirty="0" smtClean="0">
                <a:solidFill>
                  <a:srgbClr val="0000FF"/>
                </a:solidFill>
                <a:latin typeface="Arial" panose="020B0604020202020204" pitchFamily="34" charset="0"/>
                <a:cs typeface="Arial" panose="020B0604020202020204" pitchFamily="34" charset="0"/>
              </a:rPr>
              <a:t>Mo from the fission of LEU.</a:t>
            </a:r>
          </a:p>
          <a:p>
            <a:pPr marL="285750" indent="-285750">
              <a:buClr>
                <a:srgbClr val="FF0000"/>
              </a:buClr>
              <a:buSzPct val="130000"/>
              <a:buFont typeface="Arial" panose="020B0604020202020204" pitchFamily="34" charset="0"/>
              <a:buChar char="•"/>
            </a:pPr>
            <a:endParaRPr lang="en-US" dirty="0" smtClean="0">
              <a:solidFill>
                <a:srgbClr val="0000FF"/>
              </a:solidFill>
              <a:latin typeface="Arial" panose="020B0604020202020204" pitchFamily="34" charset="0"/>
              <a:cs typeface="Arial" panose="020B0604020202020204" pitchFamily="34" charset="0"/>
            </a:endParaRPr>
          </a:p>
          <a:p>
            <a:pPr marL="285750" indent="-285750">
              <a:buClr>
                <a:srgbClr val="FF0000"/>
              </a:buClr>
              <a:buSzPct val="130000"/>
              <a:buFont typeface="Arial" panose="020B0604020202020204" pitchFamily="34" charset="0"/>
              <a:buChar char="•"/>
            </a:pPr>
            <a:r>
              <a:rPr lang="en-US" dirty="0" smtClean="0">
                <a:solidFill>
                  <a:srgbClr val="0000FF"/>
                </a:solidFill>
                <a:latin typeface="Arial" panose="020B0604020202020204" pitchFamily="34" charset="0"/>
                <a:cs typeface="Arial" panose="020B0604020202020204" pitchFamily="34" charset="0"/>
              </a:rPr>
              <a:t>Provided first insights into the radiation response of mesoporous nanocrystalline zirconia and LN-zirconia thin films.</a:t>
            </a:r>
            <a:endParaRPr lang="en-US" dirty="0">
              <a:solidFill>
                <a:srgbClr val="0000FF"/>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59</a:t>
            </a:fld>
            <a:endParaRPr lang="en-US"/>
          </a:p>
        </p:txBody>
      </p:sp>
    </p:spTree>
    <p:extLst>
      <p:ext uri="{BB962C8B-B14F-4D97-AF65-F5344CB8AC3E}">
        <p14:creationId xmlns:p14="http://schemas.microsoft.com/office/powerpoint/2010/main" val="3964992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345701" y="1154030"/>
            <a:ext cx="3810475" cy="1914930"/>
            <a:chOff x="2273693" y="404664"/>
            <a:chExt cx="4098507" cy="2059679"/>
          </a:xfrm>
        </p:grpSpPr>
        <p:sp>
          <p:nvSpPr>
            <p:cNvPr id="23" name="AutoShape 4"/>
            <p:cNvSpPr>
              <a:spLocks noChangeArrowheads="1"/>
            </p:cNvSpPr>
            <p:nvPr/>
          </p:nvSpPr>
          <p:spPr bwMode="auto">
            <a:xfrm>
              <a:off x="2603863" y="977892"/>
              <a:ext cx="771620" cy="954168"/>
            </a:xfrm>
            <a:prstGeom prst="can">
              <a:avLst>
                <a:gd name="adj" fmla="val 30914"/>
              </a:avLst>
            </a:prstGeom>
            <a:noFill/>
            <a:ln w="9525">
              <a:solidFill>
                <a:schemeClr val="tx1"/>
              </a:solidFill>
              <a:round/>
              <a:headEnd/>
              <a:tailEnd/>
            </a:ln>
            <a:effectLst/>
          </p:spPr>
          <p:txBody>
            <a:bodyPr wrap="none" anchor="ctr"/>
            <a:lstStyle/>
            <a:p>
              <a:endParaRPr lang="en-US"/>
            </a:p>
          </p:txBody>
        </p:sp>
        <p:sp>
          <p:nvSpPr>
            <p:cNvPr id="24" name="AutoShape 5" descr="Small checker board"/>
            <p:cNvSpPr>
              <a:spLocks noChangeArrowheads="1"/>
            </p:cNvSpPr>
            <p:nvPr/>
          </p:nvSpPr>
          <p:spPr bwMode="auto">
            <a:xfrm>
              <a:off x="4833276" y="1197985"/>
              <a:ext cx="495856" cy="638270"/>
            </a:xfrm>
            <a:prstGeom prst="can">
              <a:avLst>
                <a:gd name="adj" fmla="val 32180"/>
              </a:avLst>
            </a:prstGeom>
            <a:noFill/>
            <a:ln w="9525">
              <a:solidFill>
                <a:schemeClr val="tx1"/>
              </a:solidFill>
              <a:round/>
              <a:headEnd/>
              <a:tailEnd/>
            </a:ln>
            <a:effectLst/>
          </p:spPr>
          <p:txBody>
            <a:bodyPr wrap="none" anchor="ctr"/>
            <a:lstStyle/>
            <a:p>
              <a:endParaRPr lang="en-US"/>
            </a:p>
          </p:txBody>
        </p:sp>
        <p:sp>
          <p:nvSpPr>
            <p:cNvPr id="25" name="Line 6"/>
            <p:cNvSpPr>
              <a:spLocks noChangeShapeType="1"/>
            </p:cNvSpPr>
            <p:nvPr/>
          </p:nvSpPr>
          <p:spPr bwMode="auto">
            <a:xfrm flipV="1">
              <a:off x="3330170" y="862667"/>
              <a:ext cx="0" cy="223977"/>
            </a:xfrm>
            <a:prstGeom prst="line">
              <a:avLst/>
            </a:prstGeom>
            <a:noFill/>
            <a:ln w="9525">
              <a:solidFill>
                <a:schemeClr val="tx1"/>
              </a:solidFill>
              <a:round/>
              <a:headEnd/>
              <a:tailEnd/>
            </a:ln>
            <a:effectLst/>
          </p:spPr>
          <p:txBody>
            <a:bodyPr wrap="none" anchor="ctr"/>
            <a:lstStyle/>
            <a:p>
              <a:endParaRPr lang="en-US"/>
            </a:p>
          </p:txBody>
        </p:sp>
        <p:sp>
          <p:nvSpPr>
            <p:cNvPr id="26" name="Line 7"/>
            <p:cNvSpPr>
              <a:spLocks noChangeShapeType="1"/>
            </p:cNvSpPr>
            <p:nvPr/>
          </p:nvSpPr>
          <p:spPr bwMode="auto">
            <a:xfrm>
              <a:off x="3330170" y="862667"/>
              <a:ext cx="423355" cy="0"/>
            </a:xfrm>
            <a:prstGeom prst="line">
              <a:avLst/>
            </a:prstGeom>
            <a:noFill/>
            <a:ln w="9525">
              <a:solidFill>
                <a:schemeClr val="tx1"/>
              </a:solidFill>
              <a:round/>
              <a:headEnd/>
              <a:tailEnd/>
            </a:ln>
            <a:effectLst/>
          </p:spPr>
          <p:txBody>
            <a:bodyPr wrap="none" anchor="ctr"/>
            <a:lstStyle/>
            <a:p>
              <a:endParaRPr lang="en-US"/>
            </a:p>
          </p:txBody>
        </p:sp>
        <p:sp>
          <p:nvSpPr>
            <p:cNvPr id="27" name="Line 8"/>
            <p:cNvSpPr>
              <a:spLocks noChangeShapeType="1"/>
            </p:cNvSpPr>
            <p:nvPr/>
          </p:nvSpPr>
          <p:spPr bwMode="auto">
            <a:xfrm flipV="1">
              <a:off x="4097906" y="1801299"/>
              <a:ext cx="0" cy="222682"/>
            </a:xfrm>
            <a:prstGeom prst="line">
              <a:avLst/>
            </a:prstGeom>
            <a:noFill/>
            <a:ln w="9525">
              <a:solidFill>
                <a:schemeClr val="tx1"/>
              </a:solidFill>
              <a:round/>
              <a:headEnd/>
              <a:tailEnd/>
            </a:ln>
            <a:effectLst/>
          </p:spPr>
          <p:txBody>
            <a:bodyPr wrap="none" anchor="ctr"/>
            <a:lstStyle/>
            <a:p>
              <a:endParaRPr lang="en-US"/>
            </a:p>
          </p:txBody>
        </p:sp>
        <p:sp>
          <p:nvSpPr>
            <p:cNvPr id="28" name="Line 9"/>
            <p:cNvSpPr>
              <a:spLocks noChangeShapeType="1"/>
            </p:cNvSpPr>
            <p:nvPr/>
          </p:nvSpPr>
          <p:spPr bwMode="auto">
            <a:xfrm>
              <a:off x="4100495" y="2025276"/>
              <a:ext cx="234334" cy="0"/>
            </a:xfrm>
            <a:prstGeom prst="line">
              <a:avLst/>
            </a:prstGeom>
            <a:noFill/>
            <a:ln w="9525">
              <a:solidFill>
                <a:schemeClr val="tx1"/>
              </a:solidFill>
              <a:round/>
              <a:headEnd/>
              <a:tailEnd/>
            </a:ln>
            <a:effectLst/>
          </p:spPr>
          <p:txBody>
            <a:bodyPr wrap="none" anchor="ctr"/>
            <a:lstStyle/>
            <a:p>
              <a:endParaRPr lang="en-US"/>
            </a:p>
          </p:txBody>
        </p:sp>
        <p:sp>
          <p:nvSpPr>
            <p:cNvPr id="29" name="Line 10"/>
            <p:cNvSpPr>
              <a:spLocks noChangeShapeType="1"/>
            </p:cNvSpPr>
            <p:nvPr/>
          </p:nvSpPr>
          <p:spPr bwMode="auto">
            <a:xfrm>
              <a:off x="5092208" y="809586"/>
              <a:ext cx="0" cy="361211"/>
            </a:xfrm>
            <a:prstGeom prst="line">
              <a:avLst/>
            </a:prstGeom>
            <a:noFill/>
            <a:ln w="9525">
              <a:solidFill>
                <a:schemeClr val="tx1"/>
              </a:solidFill>
              <a:round/>
              <a:headEnd/>
              <a:tailEnd type="triangle" w="med" len="med"/>
            </a:ln>
            <a:effectLst/>
          </p:spPr>
          <p:txBody>
            <a:bodyPr wrap="none" anchor="ctr"/>
            <a:lstStyle/>
            <a:p>
              <a:endParaRPr lang="en-US"/>
            </a:p>
          </p:txBody>
        </p:sp>
        <p:sp>
          <p:nvSpPr>
            <p:cNvPr id="30" name="AutoShape 11" descr="30%"/>
            <p:cNvSpPr>
              <a:spLocks noChangeArrowheads="1"/>
            </p:cNvSpPr>
            <p:nvPr/>
          </p:nvSpPr>
          <p:spPr bwMode="auto">
            <a:xfrm rot="5367532">
              <a:off x="4721934" y="589493"/>
              <a:ext cx="128172" cy="446659"/>
            </a:xfrm>
            <a:prstGeom prst="can">
              <a:avLst>
                <a:gd name="adj" fmla="val 31638"/>
              </a:avLst>
            </a:prstGeom>
            <a:pattFill prst="pct30">
              <a:fgClr>
                <a:srgbClr val="FF3300"/>
              </a:fgClr>
              <a:bgClr>
                <a:srgbClr val="FFFFFF"/>
              </a:bgClr>
            </a:pattFill>
            <a:ln w="9525">
              <a:solidFill>
                <a:schemeClr val="tx1"/>
              </a:solidFill>
              <a:round/>
              <a:headEnd/>
              <a:tailEnd/>
            </a:ln>
            <a:effectLst/>
          </p:spPr>
          <p:txBody>
            <a:bodyPr wrap="none" anchor="ctr"/>
            <a:lstStyle/>
            <a:p>
              <a:endParaRPr lang="en-US"/>
            </a:p>
          </p:txBody>
        </p:sp>
        <p:sp>
          <p:nvSpPr>
            <p:cNvPr id="31" name="Line 12"/>
            <p:cNvSpPr>
              <a:spLocks noChangeShapeType="1"/>
            </p:cNvSpPr>
            <p:nvPr/>
          </p:nvSpPr>
          <p:spPr bwMode="auto">
            <a:xfrm>
              <a:off x="3752231" y="1787057"/>
              <a:ext cx="0" cy="91921"/>
            </a:xfrm>
            <a:prstGeom prst="line">
              <a:avLst/>
            </a:prstGeom>
            <a:noFill/>
            <a:ln w="9525">
              <a:solidFill>
                <a:schemeClr val="tx1"/>
              </a:solidFill>
              <a:round/>
              <a:headEnd/>
              <a:tailEnd/>
            </a:ln>
            <a:effectLst/>
          </p:spPr>
          <p:txBody>
            <a:bodyPr wrap="none" anchor="ctr"/>
            <a:lstStyle/>
            <a:p>
              <a:endParaRPr lang="en-US"/>
            </a:p>
          </p:txBody>
        </p:sp>
        <p:sp>
          <p:nvSpPr>
            <p:cNvPr id="32" name="Line 13"/>
            <p:cNvSpPr>
              <a:spLocks noChangeShapeType="1"/>
            </p:cNvSpPr>
            <p:nvPr/>
          </p:nvSpPr>
          <p:spPr bwMode="auto">
            <a:xfrm>
              <a:off x="3752231" y="1878979"/>
              <a:ext cx="148886" cy="0"/>
            </a:xfrm>
            <a:prstGeom prst="line">
              <a:avLst/>
            </a:prstGeom>
            <a:noFill/>
            <a:ln w="9525">
              <a:solidFill>
                <a:schemeClr val="tx1"/>
              </a:solidFill>
              <a:round/>
              <a:headEnd/>
              <a:tailEnd/>
            </a:ln>
            <a:effectLst/>
          </p:spPr>
          <p:txBody>
            <a:bodyPr wrap="none" anchor="ctr"/>
            <a:lstStyle/>
            <a:p>
              <a:endParaRPr lang="en-US"/>
            </a:p>
          </p:txBody>
        </p:sp>
        <p:sp>
          <p:nvSpPr>
            <p:cNvPr id="33" name="Line 14"/>
            <p:cNvSpPr>
              <a:spLocks noChangeShapeType="1"/>
            </p:cNvSpPr>
            <p:nvPr/>
          </p:nvSpPr>
          <p:spPr bwMode="auto">
            <a:xfrm flipV="1">
              <a:off x="3901117" y="1005080"/>
              <a:ext cx="0" cy="873899"/>
            </a:xfrm>
            <a:prstGeom prst="line">
              <a:avLst/>
            </a:prstGeom>
            <a:noFill/>
            <a:ln w="9525">
              <a:solidFill>
                <a:schemeClr val="tx1"/>
              </a:solidFill>
              <a:round/>
              <a:headEnd/>
              <a:tailEnd/>
            </a:ln>
            <a:effectLst/>
          </p:spPr>
          <p:txBody>
            <a:bodyPr wrap="none" anchor="ctr"/>
            <a:lstStyle/>
            <a:p>
              <a:endParaRPr lang="en-US"/>
            </a:p>
          </p:txBody>
        </p:sp>
        <p:sp>
          <p:nvSpPr>
            <p:cNvPr id="34" name="Line 15"/>
            <p:cNvSpPr>
              <a:spLocks noChangeShapeType="1"/>
            </p:cNvSpPr>
            <p:nvPr/>
          </p:nvSpPr>
          <p:spPr bwMode="auto">
            <a:xfrm>
              <a:off x="3901117" y="1005080"/>
              <a:ext cx="181253" cy="0"/>
            </a:xfrm>
            <a:prstGeom prst="line">
              <a:avLst/>
            </a:prstGeom>
            <a:noFill/>
            <a:ln w="9525">
              <a:solidFill>
                <a:schemeClr val="tx1"/>
              </a:solidFill>
              <a:round/>
              <a:headEnd/>
              <a:tailEnd/>
            </a:ln>
            <a:effectLst/>
          </p:spPr>
          <p:txBody>
            <a:bodyPr wrap="none" anchor="ctr"/>
            <a:lstStyle/>
            <a:p>
              <a:endParaRPr lang="en-US"/>
            </a:p>
          </p:txBody>
        </p:sp>
        <p:sp>
          <p:nvSpPr>
            <p:cNvPr id="35" name="Line 16"/>
            <p:cNvSpPr>
              <a:spLocks noChangeShapeType="1"/>
            </p:cNvSpPr>
            <p:nvPr/>
          </p:nvSpPr>
          <p:spPr bwMode="auto">
            <a:xfrm>
              <a:off x="4082370" y="1005080"/>
              <a:ext cx="0" cy="117814"/>
            </a:xfrm>
            <a:prstGeom prst="line">
              <a:avLst/>
            </a:prstGeom>
            <a:noFill/>
            <a:ln w="9525">
              <a:solidFill>
                <a:schemeClr val="tx1"/>
              </a:solidFill>
              <a:round/>
              <a:headEnd/>
              <a:tailEnd/>
            </a:ln>
            <a:effectLst/>
          </p:spPr>
          <p:txBody>
            <a:bodyPr wrap="none" anchor="ctr"/>
            <a:lstStyle/>
            <a:p>
              <a:endParaRPr lang="en-US"/>
            </a:p>
          </p:txBody>
        </p:sp>
        <p:sp>
          <p:nvSpPr>
            <p:cNvPr id="36" name="Line 17"/>
            <p:cNvSpPr>
              <a:spLocks noChangeShapeType="1"/>
            </p:cNvSpPr>
            <p:nvPr/>
          </p:nvSpPr>
          <p:spPr bwMode="auto">
            <a:xfrm flipV="1">
              <a:off x="4332240" y="790166"/>
              <a:ext cx="0" cy="1227342"/>
            </a:xfrm>
            <a:prstGeom prst="line">
              <a:avLst/>
            </a:prstGeom>
            <a:noFill/>
            <a:ln w="9525">
              <a:solidFill>
                <a:schemeClr val="tx1"/>
              </a:solidFill>
              <a:round/>
              <a:headEnd/>
              <a:tailEnd/>
            </a:ln>
            <a:effectLst/>
          </p:spPr>
          <p:txBody>
            <a:bodyPr wrap="none" anchor="ctr"/>
            <a:lstStyle/>
            <a:p>
              <a:endParaRPr lang="en-US"/>
            </a:p>
          </p:txBody>
        </p:sp>
        <p:sp>
          <p:nvSpPr>
            <p:cNvPr id="37" name="Line 18"/>
            <p:cNvSpPr>
              <a:spLocks noChangeShapeType="1"/>
            </p:cNvSpPr>
            <p:nvPr/>
          </p:nvSpPr>
          <p:spPr bwMode="auto">
            <a:xfrm>
              <a:off x="4334830" y="792755"/>
              <a:ext cx="212325" cy="0"/>
            </a:xfrm>
            <a:prstGeom prst="line">
              <a:avLst/>
            </a:prstGeom>
            <a:noFill/>
            <a:ln w="9525">
              <a:solidFill>
                <a:schemeClr val="tx1"/>
              </a:solidFill>
              <a:round/>
              <a:headEnd/>
              <a:tailEnd/>
            </a:ln>
            <a:effectLst/>
          </p:spPr>
          <p:txBody>
            <a:bodyPr wrap="none" anchor="ctr"/>
            <a:lstStyle/>
            <a:p>
              <a:endParaRPr lang="en-US"/>
            </a:p>
          </p:txBody>
        </p:sp>
        <p:sp>
          <p:nvSpPr>
            <p:cNvPr id="38" name="Line 19"/>
            <p:cNvSpPr>
              <a:spLocks noChangeShapeType="1"/>
            </p:cNvSpPr>
            <p:nvPr/>
          </p:nvSpPr>
          <p:spPr bwMode="auto">
            <a:xfrm>
              <a:off x="5015823" y="814764"/>
              <a:ext cx="76385" cy="0"/>
            </a:xfrm>
            <a:prstGeom prst="line">
              <a:avLst/>
            </a:prstGeom>
            <a:noFill/>
            <a:ln w="9525">
              <a:solidFill>
                <a:schemeClr val="tx1"/>
              </a:solidFill>
              <a:round/>
              <a:headEnd/>
              <a:tailEnd/>
            </a:ln>
            <a:effectLst/>
          </p:spPr>
          <p:txBody>
            <a:bodyPr wrap="none" anchor="ctr"/>
            <a:lstStyle/>
            <a:p>
              <a:endParaRPr lang="en-US"/>
            </a:p>
          </p:txBody>
        </p:sp>
        <p:sp>
          <p:nvSpPr>
            <p:cNvPr id="39" name="AutoShape 20" descr="Large confetti"/>
            <p:cNvSpPr>
              <a:spLocks noChangeArrowheads="1"/>
            </p:cNvSpPr>
            <p:nvPr/>
          </p:nvSpPr>
          <p:spPr bwMode="auto">
            <a:xfrm>
              <a:off x="4039646" y="1069813"/>
              <a:ext cx="104868" cy="731486"/>
            </a:xfrm>
            <a:prstGeom prst="can">
              <a:avLst>
                <a:gd name="adj" fmla="val 63327"/>
              </a:avLst>
            </a:prstGeom>
            <a:pattFill prst="lgConfetti">
              <a:fgClr>
                <a:srgbClr val="777777"/>
              </a:fgClr>
              <a:bgClr>
                <a:srgbClr val="FFFFFF"/>
              </a:bgClr>
            </a:pattFill>
            <a:ln w="9525">
              <a:solidFill>
                <a:schemeClr val="tx1"/>
              </a:solidFill>
              <a:round/>
              <a:headEnd/>
              <a:tailEnd/>
            </a:ln>
            <a:effectLst/>
          </p:spPr>
          <p:txBody>
            <a:bodyPr wrap="none" anchor="ctr"/>
            <a:lstStyle/>
            <a:p>
              <a:endParaRPr lang="en-US"/>
            </a:p>
          </p:txBody>
        </p:sp>
        <p:sp>
          <p:nvSpPr>
            <p:cNvPr id="40" name="AutoShape 21" descr="Large confetti"/>
            <p:cNvSpPr>
              <a:spLocks noChangeArrowheads="1"/>
            </p:cNvSpPr>
            <p:nvPr/>
          </p:nvSpPr>
          <p:spPr bwMode="auto">
            <a:xfrm>
              <a:off x="3701739" y="1068519"/>
              <a:ext cx="103573" cy="732780"/>
            </a:xfrm>
            <a:prstGeom prst="can">
              <a:avLst>
                <a:gd name="adj" fmla="val 64232"/>
              </a:avLst>
            </a:prstGeom>
            <a:pattFill prst="lgConfetti">
              <a:fgClr>
                <a:schemeClr val="accent1"/>
              </a:fgClr>
              <a:bgClr>
                <a:srgbClr val="FFFFFF"/>
              </a:bgClr>
            </a:pattFill>
            <a:ln w="9525">
              <a:solidFill>
                <a:schemeClr val="tx1"/>
              </a:solidFill>
              <a:round/>
              <a:headEnd/>
              <a:tailEnd/>
            </a:ln>
            <a:effectLst/>
          </p:spPr>
          <p:txBody>
            <a:bodyPr wrap="none" anchor="ctr"/>
            <a:lstStyle/>
            <a:p>
              <a:endParaRPr lang="en-US"/>
            </a:p>
          </p:txBody>
        </p:sp>
        <p:sp>
          <p:nvSpPr>
            <p:cNvPr id="41" name="Line 22"/>
            <p:cNvSpPr>
              <a:spLocks noChangeShapeType="1"/>
            </p:cNvSpPr>
            <p:nvPr/>
          </p:nvSpPr>
          <p:spPr bwMode="auto">
            <a:xfrm>
              <a:off x="3753525" y="862667"/>
              <a:ext cx="0" cy="240808"/>
            </a:xfrm>
            <a:prstGeom prst="line">
              <a:avLst/>
            </a:prstGeom>
            <a:noFill/>
            <a:ln w="9525">
              <a:solidFill>
                <a:schemeClr val="tx1"/>
              </a:solidFill>
              <a:round/>
              <a:headEnd/>
              <a:tailEnd type="triangle" w="med" len="med"/>
            </a:ln>
            <a:effectLst/>
          </p:spPr>
          <p:txBody>
            <a:bodyPr wrap="none" anchor="ctr"/>
            <a:lstStyle/>
            <a:p>
              <a:endParaRPr lang="en-US"/>
            </a:p>
          </p:txBody>
        </p:sp>
        <p:sp>
          <p:nvSpPr>
            <p:cNvPr id="42" name="Text Box 23"/>
            <p:cNvSpPr txBox="1">
              <a:spLocks noChangeArrowheads="1"/>
            </p:cNvSpPr>
            <p:nvPr/>
          </p:nvSpPr>
          <p:spPr bwMode="auto">
            <a:xfrm>
              <a:off x="4459118" y="1882863"/>
              <a:ext cx="1913082" cy="562770"/>
            </a:xfrm>
            <a:prstGeom prst="rect">
              <a:avLst/>
            </a:prstGeom>
            <a:noFill/>
            <a:ln w="9525">
              <a:noFill/>
              <a:miter lim="800000"/>
              <a:headEnd/>
              <a:tailEnd/>
            </a:ln>
            <a:effectLst/>
          </p:spPr>
          <p:txBody>
            <a:bodyPr wrap="square">
              <a:spAutoFit/>
            </a:bodyPr>
            <a:lstStyle/>
            <a:p>
              <a:pPr>
                <a:spcBef>
                  <a:spcPct val="0"/>
                </a:spcBef>
              </a:pPr>
              <a:r>
                <a:rPr lang="en-AU" sz="1400" dirty="0" smtClean="0">
                  <a:solidFill>
                    <a:schemeClr val="tx1"/>
                  </a:solidFill>
                </a:rPr>
                <a:t>Decontaminated</a:t>
              </a:r>
              <a:endParaRPr lang="en-AU" sz="1400" dirty="0">
                <a:solidFill>
                  <a:schemeClr val="tx1"/>
                </a:solidFill>
              </a:endParaRPr>
            </a:p>
            <a:p>
              <a:pPr>
                <a:spcBef>
                  <a:spcPct val="0"/>
                </a:spcBef>
              </a:pPr>
              <a:r>
                <a:rPr lang="en-AU" sz="1400" dirty="0">
                  <a:solidFill>
                    <a:schemeClr val="tx1"/>
                  </a:solidFill>
                </a:rPr>
                <a:t>liquid</a:t>
              </a:r>
              <a:endParaRPr lang="en-AU" sz="1400" dirty="0">
                <a:solidFill>
                  <a:schemeClr val="tx1"/>
                </a:solidFill>
                <a:latin typeface="Times New Roman" pitchFamily="18" charset="0"/>
              </a:endParaRPr>
            </a:p>
          </p:txBody>
        </p:sp>
        <p:sp>
          <p:nvSpPr>
            <p:cNvPr id="43" name="Text Box 24"/>
            <p:cNvSpPr txBox="1">
              <a:spLocks noChangeArrowheads="1"/>
            </p:cNvSpPr>
            <p:nvPr/>
          </p:nvSpPr>
          <p:spPr bwMode="auto">
            <a:xfrm>
              <a:off x="3286337" y="404664"/>
              <a:ext cx="1698414" cy="307777"/>
            </a:xfrm>
            <a:prstGeom prst="rect">
              <a:avLst/>
            </a:prstGeom>
            <a:noFill/>
            <a:ln w="9525">
              <a:noFill/>
              <a:miter lim="800000"/>
              <a:headEnd/>
              <a:tailEnd/>
            </a:ln>
            <a:effectLst/>
          </p:spPr>
          <p:txBody>
            <a:bodyPr wrap="square">
              <a:spAutoFit/>
            </a:bodyPr>
            <a:lstStyle/>
            <a:p>
              <a:pPr>
                <a:spcBef>
                  <a:spcPct val="0"/>
                </a:spcBef>
              </a:pPr>
              <a:r>
                <a:rPr lang="en-AU" sz="1400" dirty="0">
                  <a:solidFill>
                    <a:schemeClr val="tx1"/>
                  </a:solidFill>
                </a:rPr>
                <a:t>Sorbent </a:t>
              </a:r>
              <a:r>
                <a:rPr lang="en-AU" sz="1400" dirty="0" smtClean="0">
                  <a:solidFill>
                    <a:schemeClr val="tx1"/>
                  </a:solidFill>
                </a:rPr>
                <a:t>Columns</a:t>
              </a:r>
              <a:endParaRPr lang="en-AU" sz="1400" dirty="0">
                <a:solidFill>
                  <a:schemeClr val="tx1"/>
                </a:solidFill>
                <a:latin typeface="Times New Roman" pitchFamily="18" charset="0"/>
              </a:endParaRPr>
            </a:p>
          </p:txBody>
        </p:sp>
        <p:sp>
          <p:nvSpPr>
            <p:cNvPr id="44" name="AutoShape 25"/>
            <p:cNvSpPr>
              <a:spLocks noChangeArrowheads="1"/>
            </p:cNvSpPr>
            <p:nvPr/>
          </p:nvSpPr>
          <p:spPr bwMode="auto">
            <a:xfrm>
              <a:off x="2607747" y="1407721"/>
              <a:ext cx="765147" cy="521750"/>
            </a:xfrm>
            <a:prstGeom prst="can">
              <a:avLst>
                <a:gd name="adj" fmla="val 41361"/>
              </a:avLst>
            </a:prstGeom>
            <a:solidFill>
              <a:srgbClr val="FF99CC"/>
            </a:solidFill>
            <a:ln w="9525">
              <a:solidFill>
                <a:schemeClr val="tx1"/>
              </a:solidFill>
              <a:round/>
              <a:headEnd/>
              <a:tailEnd/>
            </a:ln>
            <a:effectLst/>
          </p:spPr>
          <p:txBody>
            <a:bodyPr wrap="none" anchor="ctr"/>
            <a:lstStyle/>
            <a:p>
              <a:endParaRPr lang="en-US"/>
            </a:p>
          </p:txBody>
        </p:sp>
        <p:sp>
          <p:nvSpPr>
            <p:cNvPr id="45" name="Text Box 26"/>
            <p:cNvSpPr txBox="1">
              <a:spLocks noChangeArrowheads="1"/>
            </p:cNvSpPr>
            <p:nvPr/>
          </p:nvSpPr>
          <p:spPr bwMode="auto">
            <a:xfrm>
              <a:off x="2273693" y="1941123"/>
              <a:ext cx="1861852" cy="523220"/>
            </a:xfrm>
            <a:prstGeom prst="rect">
              <a:avLst/>
            </a:prstGeom>
            <a:noFill/>
            <a:ln w="9525">
              <a:noFill/>
              <a:miter lim="800000"/>
              <a:headEnd/>
              <a:tailEnd/>
            </a:ln>
            <a:effectLst/>
          </p:spPr>
          <p:txBody>
            <a:bodyPr wrap="square">
              <a:spAutoFit/>
            </a:bodyPr>
            <a:lstStyle/>
            <a:p>
              <a:pPr algn="ctr">
                <a:spcBef>
                  <a:spcPct val="0"/>
                </a:spcBef>
              </a:pPr>
              <a:r>
                <a:rPr lang="en-AU" sz="1400" dirty="0">
                  <a:solidFill>
                    <a:schemeClr val="tx1"/>
                  </a:solidFill>
                </a:rPr>
                <a:t>Contaminated </a:t>
              </a:r>
              <a:r>
                <a:rPr lang="en-AU" sz="1400" dirty="0" smtClean="0">
                  <a:solidFill>
                    <a:schemeClr val="tx1"/>
                  </a:solidFill>
                </a:rPr>
                <a:t>waste</a:t>
              </a:r>
              <a:endParaRPr lang="en-AU" sz="1400" dirty="0">
                <a:solidFill>
                  <a:schemeClr val="tx1"/>
                </a:solidFill>
              </a:endParaRPr>
            </a:p>
            <a:p>
              <a:pPr algn="ctr">
                <a:spcBef>
                  <a:spcPct val="0"/>
                </a:spcBef>
              </a:pPr>
              <a:r>
                <a:rPr lang="en-AU" sz="1400" dirty="0"/>
                <a:t>l</a:t>
              </a:r>
              <a:r>
                <a:rPr lang="en-AU" sz="1400" dirty="0" smtClean="0">
                  <a:solidFill>
                    <a:schemeClr val="tx1"/>
                  </a:solidFill>
                </a:rPr>
                <a:t>iquid</a:t>
              </a:r>
              <a:endParaRPr lang="en-AU" sz="1400" dirty="0">
                <a:solidFill>
                  <a:schemeClr val="tx1"/>
                </a:solidFill>
                <a:latin typeface="Times New Roman" pitchFamily="18" charset="0"/>
              </a:endParaRPr>
            </a:p>
          </p:txBody>
        </p:sp>
        <p:sp>
          <p:nvSpPr>
            <p:cNvPr id="46" name="AutoShape 27"/>
            <p:cNvSpPr>
              <a:spLocks noChangeArrowheads="1"/>
            </p:cNvSpPr>
            <p:nvPr/>
          </p:nvSpPr>
          <p:spPr bwMode="auto">
            <a:xfrm>
              <a:off x="4833276" y="1524241"/>
              <a:ext cx="495856" cy="312014"/>
            </a:xfrm>
            <a:prstGeom prst="can">
              <a:avLst>
                <a:gd name="adj" fmla="val 50000"/>
              </a:avLst>
            </a:prstGeom>
            <a:solidFill>
              <a:srgbClr val="00FFFF"/>
            </a:solidFill>
            <a:ln w="9525">
              <a:solidFill>
                <a:schemeClr val="tx1"/>
              </a:solidFill>
              <a:round/>
              <a:headEnd/>
              <a:tailEnd/>
            </a:ln>
            <a:effectLst/>
          </p:spPr>
          <p:txBody>
            <a:bodyPr wrap="none" anchor="ctr"/>
            <a:lstStyle/>
            <a:p>
              <a:endParaRPr lang="en-US"/>
            </a:p>
          </p:txBody>
        </p:sp>
      </p:grpSp>
      <p:sp>
        <p:nvSpPr>
          <p:cNvPr id="47" name="TextBox 46"/>
          <p:cNvSpPr txBox="1"/>
          <p:nvPr/>
        </p:nvSpPr>
        <p:spPr>
          <a:xfrm>
            <a:off x="1186836" y="39060"/>
            <a:ext cx="6347703" cy="1138773"/>
          </a:xfrm>
          <a:prstGeom prst="rect">
            <a:avLst/>
          </a:prstGeom>
          <a:noFill/>
        </p:spPr>
        <p:txBody>
          <a:bodyPr wrap="square" rtlCol="0">
            <a:spAutoFit/>
          </a:bodyPr>
          <a:lstStyle/>
          <a:p>
            <a:pPr algn="ctr"/>
            <a:r>
              <a:rPr lang="es-ES" sz="3600" b="1" baseline="30000" dirty="0" smtClean="0">
                <a:solidFill>
                  <a:srgbClr val="FF0000"/>
                </a:solidFill>
              </a:rPr>
              <a:t>137</a:t>
            </a:r>
            <a:r>
              <a:rPr lang="es-ES" sz="3600" b="1" dirty="0" smtClean="0">
                <a:solidFill>
                  <a:srgbClr val="FF0000"/>
                </a:solidFill>
              </a:rPr>
              <a:t>Cs-selective </a:t>
            </a:r>
            <a:r>
              <a:rPr lang="es-ES" sz="3600" b="1" dirty="0" err="1" smtClean="0">
                <a:solidFill>
                  <a:srgbClr val="FF0000"/>
                </a:solidFill>
              </a:rPr>
              <a:t>Silicotitanate</a:t>
            </a:r>
            <a:endParaRPr lang="es-ES" sz="3600" b="1" dirty="0" smtClean="0">
              <a:solidFill>
                <a:srgbClr val="FF0000"/>
              </a:solidFill>
            </a:endParaRPr>
          </a:p>
          <a:p>
            <a:pPr algn="ctr"/>
            <a:r>
              <a:rPr lang="en-US" sz="3200" dirty="0" smtClean="0">
                <a:solidFill>
                  <a:srgbClr val="FF0000"/>
                </a:solidFill>
              </a:rPr>
              <a:t>Cradle-to-Grave</a:t>
            </a:r>
            <a:endParaRPr lang="en-US" sz="3200" dirty="0">
              <a:solidFill>
                <a:srgbClr val="FF0000"/>
              </a:solidFill>
            </a:endParaRPr>
          </a:p>
        </p:txBody>
      </p:sp>
      <p:sp>
        <p:nvSpPr>
          <p:cNvPr id="3" name="TextBox 2"/>
          <p:cNvSpPr txBox="1"/>
          <p:nvPr/>
        </p:nvSpPr>
        <p:spPr>
          <a:xfrm>
            <a:off x="4258240" y="5762485"/>
            <a:ext cx="3660810" cy="646331"/>
          </a:xfrm>
          <a:prstGeom prst="rect">
            <a:avLst/>
          </a:prstGeom>
          <a:noFill/>
        </p:spPr>
        <p:txBody>
          <a:bodyPr wrap="none" rtlCol="0">
            <a:spAutoFit/>
          </a:bodyPr>
          <a:lstStyle/>
          <a:p>
            <a:r>
              <a:rPr lang="es-AR" sz="1200" dirty="0" err="1" smtClean="0">
                <a:solidFill>
                  <a:srgbClr val="FF3399"/>
                </a:solidFill>
              </a:rPr>
              <a:t>Nyman</a:t>
            </a:r>
            <a:r>
              <a:rPr lang="es-AR" sz="1200" dirty="0" smtClean="0">
                <a:solidFill>
                  <a:srgbClr val="FF3399"/>
                </a:solidFill>
              </a:rPr>
              <a:t> </a:t>
            </a:r>
            <a:r>
              <a:rPr lang="es-AR" sz="1200" i="1" dirty="0" smtClean="0">
                <a:solidFill>
                  <a:srgbClr val="FF3399"/>
                </a:solidFill>
              </a:rPr>
              <a:t>et al.</a:t>
            </a:r>
            <a:r>
              <a:rPr lang="es-AR" sz="1200" dirty="0" smtClean="0">
                <a:solidFill>
                  <a:srgbClr val="FF3399"/>
                </a:solidFill>
              </a:rPr>
              <a:t> </a:t>
            </a:r>
            <a:r>
              <a:rPr lang="en-NZ" sz="1200" i="1" dirty="0">
                <a:solidFill>
                  <a:srgbClr val="FF3399"/>
                </a:solidFill>
              </a:rPr>
              <a:t>Mater. Res. Soc. </a:t>
            </a:r>
            <a:r>
              <a:rPr lang="en-NZ" sz="1200" i="1" dirty="0" err="1">
                <a:solidFill>
                  <a:srgbClr val="FF3399"/>
                </a:solidFill>
              </a:rPr>
              <a:t>Symp</a:t>
            </a:r>
            <a:r>
              <a:rPr lang="en-NZ" sz="1200" i="1" dirty="0">
                <a:solidFill>
                  <a:srgbClr val="FF3399"/>
                </a:solidFill>
              </a:rPr>
              <a:t>. Proc</a:t>
            </a:r>
            <a:r>
              <a:rPr lang="en-NZ" sz="1200" i="1" dirty="0" smtClean="0">
                <a:solidFill>
                  <a:srgbClr val="FF3399"/>
                </a:solidFill>
              </a:rPr>
              <a:t>.</a:t>
            </a:r>
            <a:r>
              <a:rPr lang="en-NZ" sz="1200" dirty="0" smtClean="0">
                <a:solidFill>
                  <a:srgbClr val="FF3399"/>
                </a:solidFill>
              </a:rPr>
              <a:t> </a:t>
            </a:r>
            <a:r>
              <a:rPr lang="en-NZ" sz="1200" b="1" dirty="0" smtClean="0">
                <a:solidFill>
                  <a:srgbClr val="FF3399"/>
                </a:solidFill>
              </a:rPr>
              <a:t>1999,</a:t>
            </a:r>
            <a:r>
              <a:rPr lang="en-NZ" sz="1200" dirty="0" smtClean="0">
                <a:solidFill>
                  <a:srgbClr val="FF3399"/>
                </a:solidFill>
              </a:rPr>
              <a:t> </a:t>
            </a:r>
            <a:r>
              <a:rPr lang="en-NZ" sz="1200" i="1" dirty="0" smtClean="0">
                <a:solidFill>
                  <a:srgbClr val="FF3399"/>
                </a:solidFill>
              </a:rPr>
              <a:t>556,</a:t>
            </a:r>
            <a:r>
              <a:rPr lang="en-NZ" sz="1200" dirty="0" smtClean="0">
                <a:solidFill>
                  <a:srgbClr val="FF3399"/>
                </a:solidFill>
              </a:rPr>
              <a:t> 71</a:t>
            </a:r>
            <a:endParaRPr lang="es-AR" sz="1200" dirty="0" smtClean="0">
              <a:solidFill>
                <a:srgbClr val="FF3399"/>
              </a:solidFill>
            </a:endParaRPr>
          </a:p>
          <a:p>
            <a:r>
              <a:rPr lang="es-AR" sz="1200" dirty="0" smtClean="0">
                <a:solidFill>
                  <a:srgbClr val="FF3399"/>
                </a:solidFill>
              </a:rPr>
              <a:t>Su </a:t>
            </a:r>
            <a:r>
              <a:rPr lang="es-AR" sz="1200" i="1" dirty="0">
                <a:solidFill>
                  <a:srgbClr val="FF3399"/>
                </a:solidFill>
              </a:rPr>
              <a:t>et al.</a:t>
            </a:r>
            <a:r>
              <a:rPr lang="es-AR" sz="1200" dirty="0">
                <a:solidFill>
                  <a:srgbClr val="FF3399"/>
                </a:solidFill>
              </a:rPr>
              <a:t> </a:t>
            </a:r>
            <a:r>
              <a:rPr lang="en-NZ" sz="1200" i="1" dirty="0">
                <a:solidFill>
                  <a:srgbClr val="FF3399"/>
                </a:solidFill>
              </a:rPr>
              <a:t>Mater. Res. Soc. </a:t>
            </a:r>
            <a:r>
              <a:rPr lang="en-NZ" sz="1200" i="1" dirty="0" err="1">
                <a:solidFill>
                  <a:srgbClr val="FF3399"/>
                </a:solidFill>
              </a:rPr>
              <a:t>Symp</a:t>
            </a:r>
            <a:r>
              <a:rPr lang="en-NZ" sz="1200" i="1" dirty="0">
                <a:solidFill>
                  <a:srgbClr val="FF3399"/>
                </a:solidFill>
              </a:rPr>
              <a:t>. Proc. </a:t>
            </a:r>
            <a:r>
              <a:rPr lang="en-NZ" sz="1200" b="1" dirty="0">
                <a:solidFill>
                  <a:srgbClr val="FF3399"/>
                </a:solidFill>
              </a:rPr>
              <a:t>1999,</a:t>
            </a:r>
            <a:r>
              <a:rPr lang="en-NZ" sz="1200" dirty="0">
                <a:solidFill>
                  <a:srgbClr val="FF3399"/>
                </a:solidFill>
              </a:rPr>
              <a:t> </a:t>
            </a:r>
            <a:r>
              <a:rPr lang="en-NZ" sz="1200" i="1" dirty="0">
                <a:solidFill>
                  <a:srgbClr val="FF3399"/>
                </a:solidFill>
              </a:rPr>
              <a:t>556,</a:t>
            </a:r>
            <a:r>
              <a:rPr lang="en-NZ" sz="1200" dirty="0">
                <a:solidFill>
                  <a:srgbClr val="FF3399"/>
                </a:solidFill>
              </a:rPr>
              <a:t> </a:t>
            </a:r>
            <a:r>
              <a:rPr lang="en-NZ" sz="1200" dirty="0" smtClean="0">
                <a:solidFill>
                  <a:srgbClr val="FF3399"/>
                </a:solidFill>
              </a:rPr>
              <a:t>77</a:t>
            </a:r>
          </a:p>
          <a:p>
            <a:r>
              <a:rPr lang="es-AR" sz="1200" dirty="0" err="1" smtClean="0">
                <a:solidFill>
                  <a:srgbClr val="FF3399"/>
                </a:solidFill>
              </a:rPr>
              <a:t>Tomasberger</a:t>
            </a:r>
            <a:r>
              <a:rPr lang="es-AR" sz="1200" dirty="0" smtClean="0">
                <a:solidFill>
                  <a:srgbClr val="FF3399"/>
                </a:solidFill>
              </a:rPr>
              <a:t> et al. </a:t>
            </a:r>
            <a:r>
              <a:rPr lang="es-AR" sz="1200" i="1" dirty="0" err="1" smtClean="0">
                <a:solidFill>
                  <a:srgbClr val="FF3399"/>
                </a:solidFill>
              </a:rPr>
              <a:t>Radiochim</a:t>
            </a:r>
            <a:r>
              <a:rPr lang="es-AR" sz="1200" i="1" dirty="0">
                <a:solidFill>
                  <a:srgbClr val="FF3399"/>
                </a:solidFill>
              </a:rPr>
              <a:t>. </a:t>
            </a:r>
            <a:r>
              <a:rPr lang="es-AR" sz="1200" i="1" dirty="0" smtClean="0">
                <a:solidFill>
                  <a:srgbClr val="FF3399"/>
                </a:solidFill>
              </a:rPr>
              <a:t>Acta</a:t>
            </a:r>
            <a:r>
              <a:rPr lang="es-AR" sz="1200" dirty="0" smtClean="0">
                <a:solidFill>
                  <a:srgbClr val="FF3399"/>
                </a:solidFill>
              </a:rPr>
              <a:t> </a:t>
            </a:r>
            <a:r>
              <a:rPr lang="es-AR" sz="1200" b="1" dirty="0" smtClean="0">
                <a:solidFill>
                  <a:srgbClr val="FF3399"/>
                </a:solidFill>
              </a:rPr>
              <a:t>2001,</a:t>
            </a:r>
            <a:r>
              <a:rPr lang="es-AR" sz="1200" dirty="0" smtClean="0">
                <a:solidFill>
                  <a:srgbClr val="FF3399"/>
                </a:solidFill>
              </a:rPr>
              <a:t> </a:t>
            </a:r>
            <a:r>
              <a:rPr lang="es-AR" sz="1200" i="1" dirty="0" smtClean="0">
                <a:solidFill>
                  <a:srgbClr val="FF3399"/>
                </a:solidFill>
              </a:rPr>
              <a:t>89</a:t>
            </a:r>
            <a:r>
              <a:rPr lang="es-AR" sz="1200" i="1" dirty="0">
                <a:solidFill>
                  <a:srgbClr val="FF3399"/>
                </a:solidFill>
              </a:rPr>
              <a:t>,</a:t>
            </a:r>
            <a:r>
              <a:rPr lang="es-AR" sz="1200" dirty="0">
                <a:solidFill>
                  <a:srgbClr val="FF3399"/>
                </a:solidFill>
              </a:rPr>
              <a:t> </a:t>
            </a:r>
            <a:r>
              <a:rPr lang="es-AR" sz="1200" dirty="0" smtClean="0">
                <a:solidFill>
                  <a:srgbClr val="FF3399"/>
                </a:solidFill>
              </a:rPr>
              <a:t>145</a:t>
            </a:r>
            <a:endParaRPr lang="es-AR" sz="1200" dirty="0">
              <a:solidFill>
                <a:srgbClr val="FF3399"/>
              </a:solidFill>
            </a:endParaRPr>
          </a:p>
        </p:txBody>
      </p:sp>
      <p:grpSp>
        <p:nvGrpSpPr>
          <p:cNvPr id="7" name="Group 6"/>
          <p:cNvGrpSpPr/>
          <p:nvPr/>
        </p:nvGrpSpPr>
        <p:grpSpPr>
          <a:xfrm>
            <a:off x="272665" y="3068960"/>
            <a:ext cx="8043751" cy="2716368"/>
            <a:chOff x="272665" y="3171356"/>
            <a:chExt cx="8043751" cy="2716368"/>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325" t="6315" r="10435" b="6423"/>
            <a:stretch/>
          </p:blipFill>
          <p:spPr>
            <a:xfrm>
              <a:off x="781057" y="3501008"/>
              <a:ext cx="1918735" cy="173953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2125" b="12125"/>
            <a:stretch/>
          </p:blipFill>
          <p:spPr>
            <a:xfrm>
              <a:off x="5364088" y="3501008"/>
              <a:ext cx="1974786" cy="1869876"/>
            </a:xfrm>
            <a:prstGeom prst="rect">
              <a:avLst/>
            </a:prstGeom>
          </p:spPr>
        </p:pic>
        <p:cxnSp>
          <p:nvCxnSpPr>
            <p:cNvPr id="9" name="Straight Arrow Connector 8"/>
            <p:cNvCxnSpPr/>
            <p:nvPr/>
          </p:nvCxnSpPr>
          <p:spPr>
            <a:xfrm>
              <a:off x="3347864" y="4629201"/>
              <a:ext cx="1440160" cy="0"/>
            </a:xfrm>
            <a:prstGeom prst="straightConnector1">
              <a:avLst/>
            </a:prstGeom>
            <a:ln w="254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51920" y="4125145"/>
              <a:ext cx="436338" cy="584775"/>
            </a:xfrm>
            <a:prstGeom prst="rect">
              <a:avLst/>
            </a:prstGeom>
            <a:noFill/>
          </p:spPr>
          <p:txBody>
            <a:bodyPr wrap="none" rtlCol="0">
              <a:spAutoFit/>
            </a:bodyPr>
            <a:lstStyle/>
            <a:p>
              <a:r>
                <a:rPr lang="en-NZ" sz="3200" b="1" dirty="0" smtClean="0">
                  <a:solidFill>
                    <a:schemeClr val="tx1">
                      <a:lumMod val="50000"/>
                      <a:lumOff val="50000"/>
                    </a:schemeClr>
                  </a:solidFill>
                  <a:latin typeface="Arial"/>
                  <a:cs typeface="Arial"/>
                  <a:sym typeface="Symbol"/>
                </a:rPr>
                <a:t></a:t>
              </a:r>
              <a:endParaRPr lang="en-NZ" sz="3200" b="1" dirty="0">
                <a:solidFill>
                  <a:schemeClr val="tx1">
                    <a:lumMod val="50000"/>
                    <a:lumOff val="50000"/>
                  </a:schemeClr>
                </a:solidFill>
              </a:endParaRPr>
            </a:p>
          </p:txBody>
        </p:sp>
        <p:sp>
          <p:nvSpPr>
            <p:cNvPr id="11" name="TextBox 10"/>
            <p:cNvSpPr txBox="1"/>
            <p:nvPr/>
          </p:nvSpPr>
          <p:spPr>
            <a:xfrm>
              <a:off x="272665" y="3179934"/>
              <a:ext cx="1478033" cy="369332"/>
            </a:xfrm>
            <a:prstGeom prst="rect">
              <a:avLst/>
            </a:prstGeom>
            <a:noFill/>
          </p:spPr>
          <p:txBody>
            <a:bodyPr wrap="none" rtlCol="0">
              <a:spAutoFit/>
            </a:bodyPr>
            <a:lstStyle/>
            <a:p>
              <a:r>
                <a:rPr lang="es-AR" b="1" dirty="0" smtClean="0">
                  <a:solidFill>
                    <a:srgbClr val="0000FF"/>
                  </a:solidFill>
                </a:rPr>
                <a:t>CST </a:t>
              </a:r>
              <a:r>
                <a:rPr lang="es-AR" b="1" dirty="0" err="1" smtClean="0">
                  <a:solidFill>
                    <a:srgbClr val="0000FF"/>
                  </a:solidFill>
                </a:rPr>
                <a:t>Sitinakite</a:t>
              </a:r>
              <a:endParaRPr lang="en-NZ" b="1" dirty="0">
                <a:solidFill>
                  <a:srgbClr val="0000FF"/>
                </a:solidFill>
              </a:endParaRPr>
            </a:p>
          </p:txBody>
        </p:sp>
        <p:sp>
          <p:nvSpPr>
            <p:cNvPr id="12" name="TextBox 11"/>
            <p:cNvSpPr txBox="1"/>
            <p:nvPr/>
          </p:nvSpPr>
          <p:spPr>
            <a:xfrm>
              <a:off x="5364088" y="3172798"/>
              <a:ext cx="1008481" cy="369332"/>
            </a:xfrm>
            <a:prstGeom prst="rect">
              <a:avLst/>
            </a:prstGeom>
            <a:noFill/>
          </p:spPr>
          <p:txBody>
            <a:bodyPr wrap="none" rtlCol="0">
              <a:spAutoFit/>
            </a:bodyPr>
            <a:lstStyle/>
            <a:p>
              <a:r>
                <a:rPr lang="es-AR" b="1" dirty="0" err="1" smtClean="0">
                  <a:solidFill>
                    <a:srgbClr val="0000FF"/>
                  </a:solidFill>
                </a:rPr>
                <a:t>Pollucite</a:t>
              </a:r>
              <a:endParaRPr lang="en-NZ" b="1" dirty="0">
                <a:solidFill>
                  <a:srgbClr val="0000FF"/>
                </a:solidFill>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9504" t="38006" r="50000" b="36681"/>
            <a:stretch/>
          </p:blipFill>
          <p:spPr>
            <a:xfrm>
              <a:off x="853790" y="5399350"/>
              <a:ext cx="333834" cy="335138"/>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57820" t="42957" r="29505" b="42064"/>
            <a:stretch/>
          </p:blipFill>
          <p:spPr>
            <a:xfrm>
              <a:off x="2664436" y="5445711"/>
              <a:ext cx="206447" cy="198318"/>
            </a:xfrm>
            <a:prstGeom prst="rect">
              <a:avLst/>
            </a:prstGeom>
          </p:spPr>
        </p:pic>
        <p:sp>
          <p:nvSpPr>
            <p:cNvPr id="16" name="Curved Up Arrow 15"/>
            <p:cNvSpPr/>
            <p:nvPr/>
          </p:nvSpPr>
          <p:spPr>
            <a:xfrm rot="19934333">
              <a:off x="1222282" y="5329649"/>
              <a:ext cx="753998" cy="33513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7" name="Curved Up Arrow 16"/>
            <p:cNvSpPr/>
            <p:nvPr/>
          </p:nvSpPr>
          <p:spPr>
            <a:xfrm rot="1760288">
              <a:off x="1905333" y="5289273"/>
              <a:ext cx="548510" cy="28749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8" name="TextBox 17"/>
            <p:cNvSpPr txBox="1"/>
            <p:nvPr/>
          </p:nvSpPr>
          <p:spPr>
            <a:xfrm>
              <a:off x="6228184" y="3171356"/>
              <a:ext cx="1253869" cy="369332"/>
            </a:xfrm>
            <a:prstGeom prst="rect">
              <a:avLst/>
            </a:prstGeom>
            <a:noFill/>
          </p:spPr>
          <p:txBody>
            <a:bodyPr wrap="none" rtlCol="0">
              <a:spAutoFit/>
            </a:bodyPr>
            <a:lstStyle/>
            <a:p>
              <a:r>
                <a:rPr lang="en-NZ" dirty="0"/>
                <a:t> CsTiSi</a:t>
              </a:r>
              <a:r>
                <a:rPr lang="en-NZ" baseline="-25000" dirty="0"/>
                <a:t>2</a:t>
              </a:r>
              <a:r>
                <a:rPr lang="en-NZ" dirty="0"/>
                <a:t>O</a:t>
              </a:r>
              <a:r>
                <a:rPr lang="en-NZ" baseline="-25000" dirty="0"/>
                <a:t>6.5</a:t>
              </a:r>
              <a:r>
                <a:rPr lang="en-NZ" dirty="0"/>
                <a:t> </a:t>
              </a:r>
            </a:p>
          </p:txBody>
        </p:sp>
        <p:sp>
          <p:nvSpPr>
            <p:cNvPr id="19" name="TextBox 18"/>
            <p:cNvSpPr txBox="1"/>
            <p:nvPr/>
          </p:nvSpPr>
          <p:spPr>
            <a:xfrm>
              <a:off x="1680674" y="3210712"/>
              <a:ext cx="1523174" cy="338554"/>
            </a:xfrm>
            <a:prstGeom prst="rect">
              <a:avLst/>
            </a:prstGeom>
            <a:noFill/>
          </p:spPr>
          <p:txBody>
            <a:bodyPr wrap="none" rtlCol="0">
              <a:spAutoFit/>
            </a:bodyPr>
            <a:lstStyle/>
            <a:p>
              <a:r>
                <a:rPr lang="en-NZ" sz="1600" dirty="0"/>
                <a:t> </a:t>
              </a:r>
              <a:r>
                <a:rPr lang="en-NZ" sz="1600" dirty="0" smtClean="0"/>
                <a:t>Na</a:t>
              </a:r>
              <a:r>
                <a:rPr lang="en-NZ" sz="1600" baseline="-25000" dirty="0" smtClean="0"/>
                <a:t>2</a:t>
              </a:r>
              <a:r>
                <a:rPr lang="en-NZ" sz="1600" dirty="0" smtClean="0"/>
                <a:t>Ti</a:t>
              </a:r>
              <a:r>
                <a:rPr lang="en-NZ" sz="1600" baseline="-25000" dirty="0" smtClean="0"/>
                <a:t>2</a:t>
              </a:r>
              <a:r>
                <a:rPr lang="en-NZ" sz="1600" dirty="0" smtClean="0"/>
                <a:t>SiO</a:t>
              </a:r>
              <a:r>
                <a:rPr lang="en-NZ" sz="1600" baseline="-25000" dirty="0" smtClean="0"/>
                <a:t>7</a:t>
              </a:r>
              <a:r>
                <a:rPr lang="en-NZ" sz="1600" dirty="0" smtClean="0"/>
                <a:t>.H</a:t>
              </a:r>
              <a:r>
                <a:rPr lang="en-NZ" sz="1600" baseline="-25000" dirty="0" smtClean="0"/>
                <a:t>2</a:t>
              </a:r>
              <a:r>
                <a:rPr lang="en-NZ" sz="1600" dirty="0" smtClean="0"/>
                <a:t>O </a:t>
              </a:r>
              <a:endParaRPr lang="en-NZ" sz="1600" dirty="0"/>
            </a:p>
          </p:txBody>
        </p:sp>
        <p:sp>
          <p:nvSpPr>
            <p:cNvPr id="20" name="TextBox 19"/>
            <p:cNvSpPr txBox="1"/>
            <p:nvPr/>
          </p:nvSpPr>
          <p:spPr>
            <a:xfrm>
              <a:off x="2880881" y="5312552"/>
              <a:ext cx="521297" cy="369332"/>
            </a:xfrm>
            <a:prstGeom prst="rect">
              <a:avLst/>
            </a:prstGeom>
            <a:noFill/>
          </p:spPr>
          <p:txBody>
            <a:bodyPr wrap="none" rtlCol="0">
              <a:spAutoFit/>
            </a:bodyPr>
            <a:lstStyle/>
            <a:p>
              <a:r>
                <a:rPr lang="es-AR" dirty="0" err="1" smtClean="0"/>
                <a:t>Na</a:t>
              </a:r>
              <a:r>
                <a:rPr lang="es-AR" baseline="30000" dirty="0" smtClean="0"/>
                <a:t>+</a:t>
              </a:r>
              <a:endParaRPr lang="en-NZ" baseline="30000" dirty="0"/>
            </a:p>
          </p:txBody>
        </p:sp>
        <p:sp>
          <p:nvSpPr>
            <p:cNvPr id="21" name="TextBox 20"/>
            <p:cNvSpPr txBox="1"/>
            <p:nvPr/>
          </p:nvSpPr>
          <p:spPr>
            <a:xfrm>
              <a:off x="378980" y="5370884"/>
              <a:ext cx="474810" cy="369332"/>
            </a:xfrm>
            <a:prstGeom prst="rect">
              <a:avLst/>
            </a:prstGeom>
            <a:noFill/>
          </p:spPr>
          <p:txBody>
            <a:bodyPr wrap="none" rtlCol="0">
              <a:spAutoFit/>
            </a:bodyPr>
            <a:lstStyle/>
            <a:p>
              <a:r>
                <a:rPr lang="es-AR" dirty="0" smtClean="0"/>
                <a:t>Cs</a:t>
              </a:r>
              <a:r>
                <a:rPr lang="es-AR" baseline="30000" dirty="0" smtClean="0"/>
                <a:t>+</a:t>
              </a:r>
              <a:endParaRPr lang="en-NZ" baseline="30000" dirty="0"/>
            </a:p>
          </p:txBody>
        </p:sp>
        <p:sp>
          <p:nvSpPr>
            <p:cNvPr id="4" name="Rectangle 3"/>
            <p:cNvSpPr/>
            <p:nvPr/>
          </p:nvSpPr>
          <p:spPr>
            <a:xfrm>
              <a:off x="4192116" y="5302949"/>
              <a:ext cx="4124300" cy="584775"/>
            </a:xfrm>
            <a:prstGeom prst="rect">
              <a:avLst/>
            </a:prstGeom>
          </p:spPr>
          <p:txBody>
            <a:bodyPr wrap="square">
              <a:spAutoFit/>
            </a:bodyPr>
            <a:lstStyle/>
            <a:p>
              <a:r>
                <a:rPr lang="en-NZ" sz="1600" dirty="0" smtClean="0">
                  <a:solidFill>
                    <a:srgbClr val="0000FF"/>
                  </a:solidFill>
                </a:rPr>
                <a:t>Leach rates </a:t>
              </a:r>
              <a:r>
                <a:rPr lang="en-NZ" sz="1600" dirty="0">
                  <a:solidFill>
                    <a:srgbClr val="0000FF"/>
                  </a:solidFill>
                </a:rPr>
                <a:t>several orders of </a:t>
              </a:r>
              <a:r>
                <a:rPr lang="en-NZ" sz="1600" dirty="0" smtClean="0">
                  <a:solidFill>
                    <a:srgbClr val="0000FF"/>
                  </a:solidFill>
                </a:rPr>
                <a:t>magnitude lower </a:t>
              </a:r>
              <a:r>
                <a:rPr lang="en-NZ" sz="1600" dirty="0">
                  <a:solidFill>
                    <a:srgbClr val="0000FF"/>
                  </a:solidFill>
                </a:rPr>
                <a:t>than that of borosilicate </a:t>
              </a:r>
              <a:r>
                <a:rPr lang="en-NZ" sz="1600" dirty="0" smtClean="0">
                  <a:solidFill>
                    <a:srgbClr val="0000FF"/>
                  </a:solidFill>
                </a:rPr>
                <a:t>glass</a:t>
              </a:r>
              <a:endParaRPr lang="en-NZ" sz="1600" dirty="0">
                <a:solidFill>
                  <a:srgbClr val="0000FF"/>
                </a:solidFill>
              </a:endParaRPr>
            </a:p>
          </p:txBody>
        </p:sp>
      </p:grpSp>
      <p:sp>
        <p:nvSpPr>
          <p:cNvPr id="8" name="Footer Placeholder 7"/>
          <p:cNvSpPr>
            <a:spLocks noGrp="1"/>
          </p:cNvSpPr>
          <p:nvPr>
            <p:ph type="ftr" sz="quarter" idx="11"/>
          </p:nvPr>
        </p:nvSpPr>
        <p:spPr/>
        <p:txBody>
          <a:bodyPr/>
          <a:lstStyle/>
          <a:p>
            <a:r>
              <a:rPr lang="en-US" smtClean="0"/>
              <a:t>Luca - MRS 2017</a:t>
            </a:r>
            <a:endParaRPr lang="en-US"/>
          </a:p>
        </p:txBody>
      </p:sp>
      <p:sp>
        <p:nvSpPr>
          <p:cNvPr id="13" name="Slide Number Placeholder 12"/>
          <p:cNvSpPr>
            <a:spLocks noGrp="1"/>
          </p:cNvSpPr>
          <p:nvPr>
            <p:ph type="sldNum" sz="quarter" idx="12"/>
          </p:nvPr>
        </p:nvSpPr>
        <p:spPr/>
        <p:txBody>
          <a:bodyPr/>
          <a:lstStyle/>
          <a:p>
            <a:fld id="{C3305951-25B3-468C-8F5A-DB64291C3F1E}" type="slidenum">
              <a:rPr lang="en-US" smtClean="0"/>
              <a:pPr/>
              <a:t>6</a:t>
            </a:fld>
            <a:endParaRPr lang="en-US"/>
          </a:p>
        </p:txBody>
      </p:sp>
    </p:spTree>
    <p:extLst>
      <p:ext uri="{BB962C8B-B14F-4D97-AF65-F5344CB8AC3E}">
        <p14:creationId xmlns:p14="http://schemas.microsoft.com/office/powerpoint/2010/main" val="29715325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60</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3530445"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srcRect/>
          <a:stretch>
            <a:fillRect/>
          </a:stretch>
        </p:blipFill>
        <p:spPr bwMode="auto">
          <a:xfrm>
            <a:off x="4306655" y="961740"/>
            <a:ext cx="3577713" cy="2683284"/>
          </a:xfrm>
          <a:prstGeom prst="rect">
            <a:avLst/>
          </a:prstGeom>
          <a:noFill/>
          <a:ln w="9525">
            <a:noFill/>
            <a:miter lim="800000"/>
            <a:headEnd/>
            <a:tailEnd/>
          </a:ln>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3899024"/>
            <a:ext cx="2446433" cy="248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CuadroTexto"/>
          <p:cNvSpPr txBox="1"/>
          <p:nvPr/>
        </p:nvSpPr>
        <p:spPr>
          <a:xfrm>
            <a:off x="395536" y="5068341"/>
            <a:ext cx="4680520" cy="1384995"/>
          </a:xfrm>
          <a:prstGeom prst="rect">
            <a:avLst/>
          </a:prstGeom>
          <a:noFill/>
        </p:spPr>
        <p:txBody>
          <a:bodyPr wrap="square" rtlCol="0">
            <a:spAutoFit/>
          </a:bodyPr>
          <a:lstStyle/>
          <a:p>
            <a:r>
              <a:rPr lang="en-AU" sz="1400" b="1" dirty="0" smtClean="0"/>
              <a:t>Direct Containerization in High Integrity Container</a:t>
            </a:r>
          </a:p>
          <a:p>
            <a:endParaRPr lang="en-AU" sz="1400" dirty="0" smtClean="0"/>
          </a:p>
          <a:p>
            <a:pPr marL="285750" indent="-285750">
              <a:buFont typeface="Arial" pitchFamily="34" charset="0"/>
              <a:buChar char="•"/>
            </a:pPr>
            <a:r>
              <a:rPr lang="en-AU" sz="1400" dirty="0" smtClean="0"/>
              <a:t>Cast from lead</a:t>
            </a:r>
          </a:p>
          <a:p>
            <a:pPr marL="285750" indent="-285750">
              <a:buFont typeface="Arial" pitchFamily="34" charset="0"/>
              <a:buChar char="•"/>
            </a:pPr>
            <a:r>
              <a:rPr lang="en-AU" sz="1400" dirty="0" smtClean="0"/>
              <a:t>Lined with iron for mechanical strength</a:t>
            </a:r>
          </a:p>
          <a:p>
            <a:pPr marL="285750" indent="-285750">
              <a:buFont typeface="Arial" pitchFamily="34" charset="0"/>
              <a:buChar char="•"/>
            </a:pPr>
            <a:r>
              <a:rPr lang="en-AU" sz="1400" dirty="0" smtClean="0"/>
              <a:t>Presently used for storing Co-60 (1900 Ci)</a:t>
            </a:r>
          </a:p>
          <a:p>
            <a:pPr marL="285750" indent="-285750">
              <a:buFont typeface="Arial" pitchFamily="34" charset="0"/>
              <a:buChar char="•"/>
            </a:pPr>
            <a:r>
              <a:rPr lang="en-AU" sz="1400" dirty="0" smtClean="0"/>
              <a:t>30 of the Cs-CST columns have 750 Ci </a:t>
            </a:r>
            <a:r>
              <a:rPr lang="en-AU" sz="1400" baseline="30000" dirty="0" smtClean="0"/>
              <a:t>137</a:t>
            </a:r>
            <a:r>
              <a:rPr lang="en-AU" sz="1400" dirty="0" smtClean="0"/>
              <a:t>Cs</a:t>
            </a:r>
            <a:endParaRPr lang="en-AU" sz="1400" dirty="0"/>
          </a:p>
        </p:txBody>
      </p:sp>
      <p:pic>
        <p:nvPicPr>
          <p:cNvPr id="7170" name="Picture 2" descr="C:\CNEA\Lectures\Rad Waste\Images\Logo - Fort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752" y="2132856"/>
            <a:ext cx="1584176" cy="5958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5536" y="260648"/>
            <a:ext cx="7834581" cy="461665"/>
          </a:xfrm>
          <a:prstGeom prst="rect">
            <a:avLst/>
          </a:prstGeom>
          <a:noFill/>
        </p:spPr>
        <p:txBody>
          <a:bodyPr wrap="none" rtlCol="0">
            <a:spAutoFit/>
          </a:bodyPr>
          <a:lstStyle/>
          <a:p>
            <a:r>
              <a:rPr lang="en-AU" sz="2400" b="1" dirty="0" smtClean="0">
                <a:solidFill>
                  <a:schemeClr val="accent3">
                    <a:lumMod val="50000"/>
                  </a:schemeClr>
                </a:solidFill>
              </a:rPr>
              <a:t>Conditioning of </a:t>
            </a:r>
            <a:r>
              <a:rPr lang="en-AU" sz="2400" b="1" dirty="0" smtClean="0">
                <a:solidFill>
                  <a:schemeClr val="accent3">
                    <a:lumMod val="50000"/>
                  </a:schemeClr>
                </a:solidFill>
              </a:rPr>
              <a:t>Spent CST </a:t>
            </a:r>
            <a:r>
              <a:rPr lang="en-AU" sz="2400" b="1" dirty="0" smtClean="0">
                <a:solidFill>
                  <a:schemeClr val="accent3">
                    <a:lumMod val="50000"/>
                  </a:schemeClr>
                </a:solidFill>
              </a:rPr>
              <a:t>Columns - </a:t>
            </a:r>
            <a:r>
              <a:rPr lang="en-AU" sz="2400" b="1" dirty="0" smtClean="0">
                <a:solidFill>
                  <a:schemeClr val="accent3">
                    <a:lumMod val="50000"/>
                  </a:schemeClr>
                </a:solidFill>
              </a:rPr>
              <a:t>Direct Containerization</a:t>
            </a:r>
          </a:p>
        </p:txBody>
      </p:sp>
    </p:spTree>
    <p:extLst>
      <p:ext uri="{BB962C8B-B14F-4D97-AF65-F5344CB8AC3E}">
        <p14:creationId xmlns:p14="http://schemas.microsoft.com/office/powerpoint/2010/main" val="42948245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325" t="6315" r="10435" b="6423"/>
          <a:stretch/>
        </p:blipFill>
        <p:spPr>
          <a:xfrm>
            <a:off x="2434635" y="3492168"/>
            <a:ext cx="1633309" cy="1480768"/>
          </a:xfrm>
          <a:prstGeom prst="rect">
            <a:avLst/>
          </a:prstGeom>
        </p:spPr>
      </p:pic>
      <p:sp>
        <p:nvSpPr>
          <p:cNvPr id="16" name="TextBox 15"/>
          <p:cNvSpPr txBox="1"/>
          <p:nvPr/>
        </p:nvSpPr>
        <p:spPr>
          <a:xfrm>
            <a:off x="2411760" y="4993431"/>
            <a:ext cx="1667444" cy="307777"/>
          </a:xfrm>
          <a:prstGeom prst="rect">
            <a:avLst/>
          </a:prstGeom>
          <a:noFill/>
        </p:spPr>
        <p:txBody>
          <a:bodyPr wrap="none" rtlCol="0">
            <a:spAutoFit/>
          </a:bodyPr>
          <a:lstStyle/>
          <a:p>
            <a:r>
              <a:rPr lang="en-NZ" sz="1400" baseline="30000" dirty="0" smtClean="0">
                <a:solidFill>
                  <a:srgbClr val="FF0000"/>
                </a:solidFill>
              </a:rPr>
              <a:t>137</a:t>
            </a:r>
            <a:r>
              <a:rPr lang="en-NZ" sz="1400" dirty="0" smtClean="0">
                <a:solidFill>
                  <a:srgbClr val="FF0000"/>
                </a:solidFill>
              </a:rPr>
              <a:t>Cs</a:t>
            </a:r>
            <a:r>
              <a:rPr lang="en-NZ" sz="1400" dirty="0" smtClean="0"/>
              <a:t>NaTi</a:t>
            </a:r>
            <a:r>
              <a:rPr lang="en-NZ" sz="1400" baseline="-25000" dirty="0" smtClean="0"/>
              <a:t>2</a:t>
            </a:r>
            <a:r>
              <a:rPr lang="en-NZ" sz="1400" dirty="0" smtClean="0"/>
              <a:t>SiO</a:t>
            </a:r>
            <a:r>
              <a:rPr lang="en-NZ" sz="1400" baseline="-25000" dirty="0" smtClean="0"/>
              <a:t>7</a:t>
            </a:r>
            <a:r>
              <a:rPr lang="en-NZ" sz="1400" dirty="0" smtClean="0"/>
              <a:t>.H</a:t>
            </a:r>
            <a:r>
              <a:rPr lang="en-NZ" sz="1400" baseline="-25000" dirty="0" smtClean="0"/>
              <a:t>2</a:t>
            </a:r>
            <a:r>
              <a:rPr lang="en-NZ" sz="1400" dirty="0" smtClean="0"/>
              <a:t>O </a:t>
            </a:r>
            <a:endParaRPr lang="en-NZ" sz="1400" dirty="0"/>
          </a:p>
        </p:txBody>
      </p:sp>
      <p:sp>
        <p:nvSpPr>
          <p:cNvPr id="228" name="AutoShape 38" descr="Large confetti"/>
          <p:cNvSpPr>
            <a:spLocks noChangeArrowheads="1"/>
          </p:cNvSpPr>
          <p:nvPr/>
        </p:nvSpPr>
        <p:spPr bwMode="auto">
          <a:xfrm>
            <a:off x="4404097" y="2348880"/>
            <a:ext cx="357896" cy="1536325"/>
          </a:xfrm>
          <a:prstGeom prst="can">
            <a:avLst>
              <a:gd name="adj" fmla="val 25561"/>
            </a:avLst>
          </a:prstGeom>
          <a:pattFill prst="lgConfetti">
            <a:fgClr>
              <a:schemeClr val="accent3">
                <a:lumMod val="75000"/>
              </a:schemeClr>
            </a:fgClr>
            <a:bgClr>
              <a:srgbClr val="FFFFFF"/>
            </a:bgClr>
          </a:pattFill>
          <a:ln w="9525">
            <a:solidFill>
              <a:schemeClr val="tx1"/>
            </a:solidFill>
            <a:round/>
            <a:headEnd/>
            <a:tailEnd/>
          </a:ln>
          <a:effectLst/>
        </p:spPr>
        <p:txBody>
          <a:bodyPr wrap="none" anchor="ctr"/>
          <a:lstStyle/>
          <a:p>
            <a:endParaRPr lang="en-US"/>
          </a:p>
        </p:txBody>
      </p:sp>
      <p:grpSp>
        <p:nvGrpSpPr>
          <p:cNvPr id="391" name="Group 390"/>
          <p:cNvGrpSpPr/>
          <p:nvPr/>
        </p:nvGrpSpPr>
        <p:grpSpPr>
          <a:xfrm>
            <a:off x="3023156" y="1943225"/>
            <a:ext cx="979877" cy="982662"/>
            <a:chOff x="1508125" y="1934836"/>
            <a:chExt cx="979877" cy="982662"/>
          </a:xfrm>
        </p:grpSpPr>
        <p:sp>
          <p:nvSpPr>
            <p:cNvPr id="256" name="Oval 142"/>
            <p:cNvSpPr>
              <a:spLocks noChangeAspect="1" noChangeArrowheads="1"/>
            </p:cNvSpPr>
            <p:nvPr/>
          </p:nvSpPr>
          <p:spPr bwMode="auto">
            <a:xfrm>
              <a:off x="1508125" y="1934836"/>
              <a:ext cx="979877" cy="982662"/>
            </a:xfrm>
            <a:prstGeom prst="ellipse">
              <a:avLst/>
            </a:prstGeom>
            <a:solidFill>
              <a:schemeClr val="bg1"/>
            </a:solidFill>
            <a:ln w="57150">
              <a:solidFill>
                <a:schemeClr val="tx1"/>
              </a:solidFill>
              <a:round/>
              <a:headEnd/>
              <a:tailEnd/>
            </a:ln>
            <a:effectLst/>
          </p:spPr>
          <p:txBody>
            <a:bodyPr wrap="none" anchor="ctr"/>
            <a:lstStyle/>
            <a:p>
              <a:endParaRPr lang="en-US"/>
            </a:p>
          </p:txBody>
        </p:sp>
        <p:grpSp>
          <p:nvGrpSpPr>
            <p:cNvPr id="257" name="Group 256"/>
            <p:cNvGrpSpPr/>
            <p:nvPr/>
          </p:nvGrpSpPr>
          <p:grpSpPr>
            <a:xfrm>
              <a:off x="1508125" y="1955561"/>
              <a:ext cx="956656" cy="957874"/>
              <a:chOff x="1508125" y="1955561"/>
              <a:chExt cx="956656" cy="957874"/>
            </a:xfrm>
          </p:grpSpPr>
          <p:sp>
            <p:nvSpPr>
              <p:cNvPr id="21" name="Freeform 5"/>
              <p:cNvSpPr>
                <a:spLocks noChangeAspect="1"/>
              </p:cNvSpPr>
              <p:nvPr/>
            </p:nvSpPr>
            <p:spPr bwMode="auto">
              <a:xfrm flipV="1">
                <a:off x="2280104" y="2387425"/>
                <a:ext cx="66873"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Freeform 6"/>
              <p:cNvSpPr>
                <a:spLocks noChangeAspect="1"/>
              </p:cNvSpPr>
              <p:nvPr/>
            </p:nvSpPr>
            <p:spPr bwMode="auto">
              <a:xfrm flipV="1">
                <a:off x="1979023" y="2735494"/>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9"/>
              <p:cNvSpPr>
                <a:spLocks noChangeAspect="1"/>
              </p:cNvSpPr>
              <p:nvPr/>
            </p:nvSpPr>
            <p:spPr bwMode="auto">
              <a:xfrm flipV="1">
                <a:off x="1686453" y="2589422"/>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10"/>
              <p:cNvSpPr>
                <a:spLocks noChangeAspect="1"/>
              </p:cNvSpPr>
              <p:nvPr/>
            </p:nvSpPr>
            <p:spPr bwMode="auto">
              <a:xfrm flipV="1">
                <a:off x="2131345" y="2726641"/>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Freeform 11"/>
              <p:cNvSpPr>
                <a:spLocks noChangeAspect="1"/>
              </p:cNvSpPr>
              <p:nvPr/>
            </p:nvSpPr>
            <p:spPr bwMode="auto">
              <a:xfrm flipV="1">
                <a:off x="2131345" y="2126420"/>
                <a:ext cx="65016"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Freeform 12"/>
              <p:cNvSpPr>
                <a:spLocks noChangeAspect="1"/>
              </p:cNvSpPr>
              <p:nvPr/>
            </p:nvSpPr>
            <p:spPr bwMode="auto">
              <a:xfrm flipV="1">
                <a:off x="1803481" y="2742576"/>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Freeform 38"/>
              <p:cNvSpPr>
                <a:spLocks noChangeAspect="1"/>
              </p:cNvSpPr>
              <p:nvPr/>
            </p:nvSpPr>
            <p:spPr bwMode="auto">
              <a:xfrm flipV="1">
                <a:off x="1710602" y="2119338"/>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Freeform 39"/>
              <p:cNvSpPr>
                <a:spLocks noChangeAspect="1"/>
              </p:cNvSpPr>
              <p:nvPr/>
            </p:nvSpPr>
            <p:spPr bwMode="auto">
              <a:xfrm flipV="1">
                <a:off x="2238156" y="2150323"/>
                <a:ext cx="65016"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40"/>
              <p:cNvSpPr>
                <a:spLocks noChangeAspect="1"/>
              </p:cNvSpPr>
              <p:nvPr/>
            </p:nvSpPr>
            <p:spPr bwMode="auto">
              <a:xfrm flipV="1">
                <a:off x="2279952" y="2206096"/>
                <a:ext cx="69659"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41"/>
              <p:cNvSpPr>
                <a:spLocks noChangeAspect="1"/>
              </p:cNvSpPr>
              <p:nvPr/>
            </p:nvSpPr>
            <p:spPr bwMode="auto">
              <a:xfrm flipV="1">
                <a:off x="2299457" y="2269836"/>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Freeform 42"/>
              <p:cNvSpPr>
                <a:spLocks noChangeAspect="1"/>
              </p:cNvSpPr>
              <p:nvPr/>
            </p:nvSpPr>
            <p:spPr bwMode="auto">
              <a:xfrm flipV="1">
                <a:off x="2321748" y="2340505"/>
                <a:ext cx="65944"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Freeform 43"/>
              <p:cNvSpPr>
                <a:spLocks noChangeAspect="1"/>
              </p:cNvSpPr>
              <p:nvPr/>
            </p:nvSpPr>
            <p:spPr bwMode="auto">
              <a:xfrm flipV="1">
                <a:off x="1608435" y="2421219"/>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Freeform 44"/>
              <p:cNvSpPr>
                <a:spLocks noChangeAspect="1"/>
              </p:cNvSpPr>
              <p:nvPr/>
            </p:nvSpPr>
            <p:spPr bwMode="auto">
              <a:xfrm flipV="1">
                <a:off x="2174998" y="2169799"/>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Freeform 45"/>
              <p:cNvSpPr>
                <a:spLocks noChangeAspect="1"/>
              </p:cNvSpPr>
              <p:nvPr/>
            </p:nvSpPr>
            <p:spPr bwMode="auto">
              <a:xfrm flipV="1">
                <a:off x="1627939" y="2367217"/>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Freeform 46"/>
              <p:cNvSpPr>
                <a:spLocks noChangeAspect="1"/>
              </p:cNvSpPr>
              <p:nvPr/>
            </p:nvSpPr>
            <p:spPr bwMode="auto">
              <a:xfrm flipV="1">
                <a:off x="1874069" y="2764708"/>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Freeform 50"/>
              <p:cNvSpPr>
                <a:spLocks noChangeAspect="1"/>
              </p:cNvSpPr>
              <p:nvPr/>
            </p:nvSpPr>
            <p:spPr bwMode="auto">
              <a:xfrm flipV="1">
                <a:off x="2248676" y="2555782"/>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Freeform 51"/>
              <p:cNvSpPr>
                <a:spLocks noChangeAspect="1"/>
              </p:cNvSpPr>
              <p:nvPr/>
            </p:nvSpPr>
            <p:spPr bwMode="auto">
              <a:xfrm flipV="1">
                <a:off x="2103481" y="2058254"/>
                <a:ext cx="65944"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Freeform 52"/>
              <p:cNvSpPr>
                <a:spLocks noChangeAspect="1"/>
              </p:cNvSpPr>
              <p:nvPr/>
            </p:nvSpPr>
            <p:spPr bwMode="auto">
              <a:xfrm flipV="1">
                <a:off x="1927939" y="2704509"/>
                <a:ext cx="65016"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Freeform 53"/>
              <p:cNvSpPr>
                <a:spLocks noChangeAspect="1"/>
              </p:cNvSpPr>
              <p:nvPr/>
            </p:nvSpPr>
            <p:spPr bwMode="auto">
              <a:xfrm flipV="1">
                <a:off x="1739394" y="2222916"/>
                <a:ext cx="68731"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Freeform 54"/>
              <p:cNvSpPr>
                <a:spLocks noChangeAspect="1"/>
              </p:cNvSpPr>
              <p:nvPr/>
            </p:nvSpPr>
            <p:spPr bwMode="auto">
              <a:xfrm flipV="1">
                <a:off x="1669735" y="2290197"/>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Freeform 55"/>
              <p:cNvSpPr>
                <a:spLocks noChangeAspect="1"/>
              </p:cNvSpPr>
              <p:nvPr/>
            </p:nvSpPr>
            <p:spPr bwMode="auto">
              <a:xfrm flipV="1">
                <a:off x="1916794" y="1979464"/>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Freeform 56"/>
              <p:cNvSpPr>
                <a:spLocks noChangeAspect="1"/>
              </p:cNvSpPr>
              <p:nvPr/>
            </p:nvSpPr>
            <p:spPr bwMode="auto">
              <a:xfrm flipV="1">
                <a:off x="1991097" y="1955561"/>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Freeform 57"/>
              <p:cNvSpPr>
                <a:spLocks noChangeAspect="1"/>
              </p:cNvSpPr>
              <p:nvPr/>
            </p:nvSpPr>
            <p:spPr bwMode="auto">
              <a:xfrm flipV="1">
                <a:off x="2055184" y="1983890"/>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Freeform 58"/>
              <p:cNvSpPr>
                <a:spLocks noChangeAspect="1"/>
              </p:cNvSpPr>
              <p:nvPr/>
            </p:nvSpPr>
            <p:spPr bwMode="auto">
              <a:xfrm flipV="1">
                <a:off x="2218652" y="2040548"/>
                <a:ext cx="68731"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Freeform 59"/>
              <p:cNvSpPr>
                <a:spLocks noChangeAspect="1"/>
              </p:cNvSpPr>
              <p:nvPr/>
            </p:nvSpPr>
            <p:spPr bwMode="auto">
              <a:xfrm flipV="1">
                <a:off x="2302243" y="2120223"/>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Freeform 60"/>
              <p:cNvSpPr>
                <a:spLocks noChangeAspect="1"/>
              </p:cNvSpPr>
              <p:nvPr/>
            </p:nvSpPr>
            <p:spPr bwMode="auto">
              <a:xfrm flipV="1">
                <a:off x="2338466" y="2186620"/>
                <a:ext cx="65016"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Freeform 62"/>
              <p:cNvSpPr>
                <a:spLocks noChangeAspect="1"/>
              </p:cNvSpPr>
              <p:nvPr/>
            </p:nvSpPr>
            <p:spPr bwMode="auto">
              <a:xfrm flipV="1">
                <a:off x="2374689" y="2239736"/>
                <a:ext cx="65016"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Freeform 63"/>
              <p:cNvSpPr>
                <a:spLocks noChangeAspect="1"/>
              </p:cNvSpPr>
              <p:nvPr/>
            </p:nvSpPr>
            <p:spPr bwMode="auto">
              <a:xfrm flipV="1">
                <a:off x="2398837" y="2305247"/>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Freeform 64"/>
              <p:cNvSpPr>
                <a:spLocks noChangeAspect="1"/>
              </p:cNvSpPr>
              <p:nvPr/>
            </p:nvSpPr>
            <p:spPr bwMode="auto">
              <a:xfrm flipV="1">
                <a:off x="1597289" y="2307903"/>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Freeform 65"/>
              <p:cNvSpPr>
                <a:spLocks noChangeAspect="1"/>
              </p:cNvSpPr>
              <p:nvPr/>
            </p:nvSpPr>
            <p:spPr bwMode="auto">
              <a:xfrm flipV="1">
                <a:off x="1680880" y="2169799"/>
                <a:ext cx="65016"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Freeform 66"/>
              <p:cNvSpPr>
                <a:spLocks noChangeAspect="1"/>
              </p:cNvSpPr>
              <p:nvPr/>
            </p:nvSpPr>
            <p:spPr bwMode="auto">
              <a:xfrm flipV="1">
                <a:off x="1666020" y="2236195"/>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Freeform 67"/>
              <p:cNvSpPr>
                <a:spLocks noChangeAspect="1"/>
              </p:cNvSpPr>
              <p:nvPr/>
            </p:nvSpPr>
            <p:spPr bwMode="auto">
              <a:xfrm flipV="1">
                <a:off x="2300385" y="2588537"/>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Freeform 68"/>
              <p:cNvSpPr>
                <a:spLocks noChangeAspect="1"/>
              </p:cNvSpPr>
              <p:nvPr/>
            </p:nvSpPr>
            <p:spPr bwMode="auto">
              <a:xfrm flipV="1">
                <a:off x="2315246" y="2523026"/>
                <a:ext cx="65944"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Freeform 69"/>
              <p:cNvSpPr>
                <a:spLocks noChangeAspect="1"/>
              </p:cNvSpPr>
              <p:nvPr/>
            </p:nvSpPr>
            <p:spPr bwMode="auto">
              <a:xfrm flipV="1">
                <a:off x="2029178" y="2790381"/>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Freeform 70"/>
              <p:cNvSpPr>
                <a:spLocks noChangeAspect="1"/>
              </p:cNvSpPr>
              <p:nvPr/>
            </p:nvSpPr>
            <p:spPr bwMode="auto">
              <a:xfrm flipV="1">
                <a:off x="2271593" y="2730182"/>
                <a:ext cx="67802"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Freeform 71"/>
              <p:cNvSpPr>
                <a:spLocks noChangeAspect="1"/>
              </p:cNvSpPr>
              <p:nvPr/>
            </p:nvSpPr>
            <p:spPr bwMode="auto">
              <a:xfrm flipV="1">
                <a:off x="1592494" y="2633107"/>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Freeform 72"/>
              <p:cNvSpPr>
                <a:spLocks noChangeAspect="1"/>
              </p:cNvSpPr>
              <p:nvPr/>
            </p:nvSpPr>
            <p:spPr bwMode="auto">
              <a:xfrm flipV="1">
                <a:off x="1552707" y="2541617"/>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Freeform 73"/>
              <p:cNvSpPr>
                <a:spLocks noChangeAspect="1"/>
              </p:cNvSpPr>
              <p:nvPr/>
            </p:nvSpPr>
            <p:spPr bwMode="auto">
              <a:xfrm flipV="1">
                <a:off x="1508125" y="2492042"/>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Freeform 74"/>
              <p:cNvSpPr>
                <a:spLocks noChangeAspect="1"/>
              </p:cNvSpPr>
              <p:nvPr/>
            </p:nvSpPr>
            <p:spPr bwMode="auto">
              <a:xfrm flipV="1">
                <a:off x="1543419" y="2430072"/>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Freeform 75"/>
              <p:cNvSpPr>
                <a:spLocks noChangeAspect="1"/>
              </p:cNvSpPr>
              <p:nvPr/>
            </p:nvSpPr>
            <p:spPr bwMode="auto">
              <a:xfrm flipV="1">
                <a:off x="1593574" y="2487615"/>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Freeform 76"/>
              <p:cNvSpPr>
                <a:spLocks noChangeAspect="1"/>
              </p:cNvSpPr>
              <p:nvPr/>
            </p:nvSpPr>
            <p:spPr bwMode="auto">
              <a:xfrm flipV="1">
                <a:off x="1622367" y="2561093"/>
                <a:ext cx="65944"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Freeform 77"/>
              <p:cNvSpPr>
                <a:spLocks noChangeAspect="1"/>
              </p:cNvSpPr>
              <p:nvPr/>
            </p:nvSpPr>
            <p:spPr bwMode="auto">
              <a:xfrm flipV="1">
                <a:off x="1529487" y="2371643"/>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Freeform 78"/>
              <p:cNvSpPr>
                <a:spLocks noChangeAspect="1"/>
              </p:cNvSpPr>
              <p:nvPr/>
            </p:nvSpPr>
            <p:spPr bwMode="auto">
              <a:xfrm flipV="1">
                <a:off x="1540633" y="2308788"/>
                <a:ext cx="66873"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Freeform 79"/>
              <p:cNvSpPr>
                <a:spLocks noChangeAspect="1"/>
              </p:cNvSpPr>
              <p:nvPr/>
            </p:nvSpPr>
            <p:spPr bwMode="auto">
              <a:xfrm flipV="1">
                <a:off x="1598218" y="2180423"/>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Freeform 80"/>
              <p:cNvSpPr>
                <a:spLocks noChangeAspect="1"/>
              </p:cNvSpPr>
              <p:nvPr/>
            </p:nvSpPr>
            <p:spPr bwMode="auto">
              <a:xfrm flipV="1">
                <a:off x="1632583" y="2114027"/>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Freeform 81"/>
              <p:cNvSpPr>
                <a:spLocks noChangeAspect="1"/>
              </p:cNvSpPr>
              <p:nvPr/>
            </p:nvSpPr>
            <p:spPr bwMode="auto">
              <a:xfrm flipV="1">
                <a:off x="1755184" y="2019301"/>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Freeform 82"/>
              <p:cNvSpPr>
                <a:spLocks noChangeAspect="1"/>
              </p:cNvSpPr>
              <p:nvPr/>
            </p:nvSpPr>
            <p:spPr bwMode="auto">
              <a:xfrm flipV="1">
                <a:off x="1713388" y="2518600"/>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Freeform 83"/>
              <p:cNvSpPr>
                <a:spLocks noChangeAspect="1"/>
              </p:cNvSpPr>
              <p:nvPr/>
            </p:nvSpPr>
            <p:spPr bwMode="auto">
              <a:xfrm flipV="1">
                <a:off x="1785834" y="2123765"/>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Freeform 84"/>
              <p:cNvSpPr>
                <a:spLocks noChangeAspect="1"/>
              </p:cNvSpPr>
              <p:nvPr/>
            </p:nvSpPr>
            <p:spPr bwMode="auto">
              <a:xfrm flipV="1">
                <a:off x="1747754" y="2786840"/>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Freeform 85"/>
              <p:cNvSpPr>
                <a:spLocks noChangeAspect="1"/>
              </p:cNvSpPr>
              <p:nvPr/>
            </p:nvSpPr>
            <p:spPr bwMode="auto">
              <a:xfrm flipV="1">
                <a:off x="1683667" y="2752314"/>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Freeform 86"/>
              <p:cNvSpPr>
                <a:spLocks noChangeAspect="1"/>
              </p:cNvSpPr>
              <p:nvPr/>
            </p:nvSpPr>
            <p:spPr bwMode="auto">
              <a:xfrm flipV="1">
                <a:off x="2151779" y="2809857"/>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Freeform 87"/>
              <p:cNvSpPr>
                <a:spLocks noChangeAspect="1"/>
              </p:cNvSpPr>
              <p:nvPr/>
            </p:nvSpPr>
            <p:spPr bwMode="auto">
              <a:xfrm flipV="1">
                <a:off x="1670664" y="2661130"/>
                <a:ext cx="69659"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Freeform 88"/>
              <p:cNvSpPr>
                <a:spLocks noChangeAspect="1"/>
              </p:cNvSpPr>
              <p:nvPr/>
            </p:nvSpPr>
            <p:spPr bwMode="auto">
              <a:xfrm flipV="1">
                <a:off x="2204720" y="2773561"/>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Freeform 89"/>
              <p:cNvSpPr>
                <a:spLocks noChangeAspect="1"/>
              </p:cNvSpPr>
              <p:nvPr/>
            </p:nvSpPr>
            <p:spPr bwMode="auto">
              <a:xfrm flipV="1">
                <a:off x="2077475" y="2777102"/>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Freeform 90"/>
              <p:cNvSpPr>
                <a:spLocks noChangeAspect="1"/>
              </p:cNvSpPr>
              <p:nvPr/>
            </p:nvSpPr>
            <p:spPr bwMode="auto">
              <a:xfrm flipV="1">
                <a:off x="2333822" y="2632801"/>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Freeform 95"/>
              <p:cNvSpPr>
                <a:spLocks noChangeAspect="1"/>
              </p:cNvSpPr>
              <p:nvPr/>
            </p:nvSpPr>
            <p:spPr bwMode="auto">
              <a:xfrm flipV="1">
                <a:off x="1928868" y="2776217"/>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Freeform 99"/>
              <p:cNvSpPr>
                <a:spLocks noChangeAspect="1"/>
              </p:cNvSpPr>
              <p:nvPr/>
            </p:nvSpPr>
            <p:spPr bwMode="auto">
              <a:xfrm flipV="1">
                <a:off x="1916794" y="2850580"/>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Freeform 100"/>
              <p:cNvSpPr>
                <a:spLocks noChangeAspect="1"/>
              </p:cNvSpPr>
              <p:nvPr/>
            </p:nvSpPr>
            <p:spPr bwMode="auto">
              <a:xfrm flipV="1">
                <a:off x="1826701" y="2825793"/>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Freeform 101"/>
              <p:cNvSpPr>
                <a:spLocks noChangeAspect="1"/>
              </p:cNvSpPr>
              <p:nvPr/>
            </p:nvSpPr>
            <p:spPr bwMode="auto">
              <a:xfrm flipV="1">
                <a:off x="2391407" y="2431842"/>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Freeform 102"/>
              <p:cNvSpPr>
                <a:spLocks noChangeAspect="1"/>
              </p:cNvSpPr>
              <p:nvPr/>
            </p:nvSpPr>
            <p:spPr bwMode="auto">
              <a:xfrm flipV="1">
                <a:off x="2305958" y="2684148"/>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Freeform 103"/>
              <p:cNvSpPr>
                <a:spLocks noChangeAspect="1"/>
              </p:cNvSpPr>
              <p:nvPr/>
            </p:nvSpPr>
            <p:spPr bwMode="auto">
              <a:xfrm flipV="1">
                <a:off x="2365401" y="2579684"/>
                <a:ext cx="68731"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Freeform 104"/>
              <p:cNvSpPr>
                <a:spLocks noChangeAspect="1"/>
              </p:cNvSpPr>
              <p:nvPr/>
            </p:nvSpPr>
            <p:spPr bwMode="auto">
              <a:xfrm flipV="1">
                <a:off x="2266949" y="2644310"/>
                <a:ext cx="65016"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Freeform 105"/>
              <p:cNvSpPr>
                <a:spLocks noChangeAspect="1"/>
              </p:cNvSpPr>
              <p:nvPr/>
            </p:nvSpPr>
            <p:spPr bwMode="auto">
              <a:xfrm flipV="1">
                <a:off x="2214008" y="2694771"/>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Freeform 106"/>
              <p:cNvSpPr>
                <a:spLocks noChangeAspect="1"/>
              </p:cNvSpPr>
              <p:nvPr/>
            </p:nvSpPr>
            <p:spPr bwMode="auto">
              <a:xfrm flipV="1">
                <a:off x="2331036" y="2451319"/>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Freeform 107"/>
              <p:cNvSpPr>
                <a:spLocks noChangeAspect="1"/>
              </p:cNvSpPr>
              <p:nvPr/>
            </p:nvSpPr>
            <p:spPr bwMode="auto">
              <a:xfrm flipV="1">
                <a:off x="1656732" y="2501780"/>
                <a:ext cx="66873"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Freeform 108"/>
              <p:cNvSpPr>
                <a:spLocks noChangeAspect="1"/>
              </p:cNvSpPr>
              <p:nvPr/>
            </p:nvSpPr>
            <p:spPr bwMode="auto">
              <a:xfrm flipV="1">
                <a:off x="1628868" y="2698312"/>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Freeform 109"/>
              <p:cNvSpPr>
                <a:spLocks noChangeAspect="1"/>
              </p:cNvSpPr>
              <p:nvPr/>
            </p:nvSpPr>
            <p:spPr bwMode="auto">
              <a:xfrm flipV="1">
                <a:off x="1547134" y="2224687"/>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Freeform 110"/>
              <p:cNvSpPr>
                <a:spLocks noChangeAspect="1"/>
              </p:cNvSpPr>
              <p:nvPr/>
            </p:nvSpPr>
            <p:spPr bwMode="auto">
              <a:xfrm flipV="1">
                <a:off x="1701314" y="2052942"/>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Freeform 111"/>
              <p:cNvSpPr>
                <a:spLocks noChangeAspect="1"/>
              </p:cNvSpPr>
              <p:nvPr/>
            </p:nvSpPr>
            <p:spPr bwMode="auto">
              <a:xfrm flipV="1">
                <a:off x="1841562" y="1990087"/>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Freeform 112"/>
              <p:cNvSpPr>
                <a:spLocks noChangeAspect="1"/>
              </p:cNvSpPr>
              <p:nvPr/>
            </p:nvSpPr>
            <p:spPr bwMode="auto">
              <a:xfrm flipV="1">
                <a:off x="2393265" y="2362791"/>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Freeform 113"/>
              <p:cNvSpPr>
                <a:spLocks noChangeAspect="1"/>
              </p:cNvSpPr>
              <p:nvPr/>
            </p:nvSpPr>
            <p:spPr bwMode="auto">
              <a:xfrm flipV="1">
                <a:off x="1822057" y="2067107"/>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Freeform 114"/>
              <p:cNvSpPr>
                <a:spLocks noChangeAspect="1"/>
              </p:cNvSpPr>
              <p:nvPr/>
            </p:nvSpPr>
            <p:spPr bwMode="auto">
              <a:xfrm flipV="1">
                <a:off x="1886144" y="2052057"/>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Freeform 115"/>
              <p:cNvSpPr>
                <a:spLocks noChangeAspect="1"/>
              </p:cNvSpPr>
              <p:nvPr/>
            </p:nvSpPr>
            <p:spPr bwMode="auto">
              <a:xfrm flipV="1">
                <a:off x="1737537" y="2708050"/>
                <a:ext cx="67802"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Freeform 117"/>
              <p:cNvSpPr>
                <a:spLocks noChangeAspect="1"/>
              </p:cNvSpPr>
              <p:nvPr/>
            </p:nvSpPr>
            <p:spPr bwMode="auto">
              <a:xfrm flipV="1">
                <a:off x="1977165" y="2023728"/>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Freeform 118"/>
              <p:cNvSpPr>
                <a:spLocks noChangeAspect="1"/>
              </p:cNvSpPr>
              <p:nvPr/>
            </p:nvSpPr>
            <p:spPr bwMode="auto">
              <a:xfrm flipV="1">
                <a:off x="2381190" y="2506206"/>
                <a:ext cx="66873"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Freeform 119"/>
              <p:cNvSpPr>
                <a:spLocks noChangeAspect="1"/>
              </p:cNvSpPr>
              <p:nvPr/>
            </p:nvSpPr>
            <p:spPr bwMode="auto">
              <a:xfrm flipV="1">
                <a:off x="2087692" y="2834645"/>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Freeform 120"/>
              <p:cNvSpPr>
                <a:spLocks noChangeAspect="1"/>
              </p:cNvSpPr>
              <p:nvPr/>
            </p:nvSpPr>
            <p:spPr bwMode="auto">
              <a:xfrm flipV="1">
                <a:off x="2001314" y="2846154"/>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Freeform 121"/>
              <p:cNvSpPr>
                <a:spLocks noChangeAspect="1"/>
              </p:cNvSpPr>
              <p:nvPr/>
            </p:nvSpPr>
            <p:spPr bwMode="auto">
              <a:xfrm flipV="1">
                <a:off x="2210293" y="2634572"/>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Freeform 123"/>
              <p:cNvSpPr>
                <a:spLocks noChangeAspect="1"/>
              </p:cNvSpPr>
              <p:nvPr/>
            </p:nvSpPr>
            <p:spPr bwMode="auto">
              <a:xfrm flipV="1">
                <a:off x="2119271" y="1980349"/>
                <a:ext cx="67802"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Freeform 124"/>
              <p:cNvSpPr>
                <a:spLocks noChangeAspect="1"/>
              </p:cNvSpPr>
              <p:nvPr/>
            </p:nvSpPr>
            <p:spPr bwMode="auto">
              <a:xfrm flipV="1">
                <a:off x="2168497" y="2021072"/>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Freeform 125"/>
              <p:cNvSpPr>
                <a:spLocks noChangeAspect="1"/>
              </p:cNvSpPr>
              <p:nvPr/>
            </p:nvSpPr>
            <p:spPr bwMode="auto">
              <a:xfrm flipV="1">
                <a:off x="2253946" y="2087468"/>
                <a:ext cx="67802"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Freeform 126"/>
              <p:cNvSpPr>
                <a:spLocks noChangeAspect="1"/>
              </p:cNvSpPr>
              <p:nvPr/>
            </p:nvSpPr>
            <p:spPr bwMode="auto">
              <a:xfrm flipV="1">
                <a:off x="1608435" y="2231769"/>
                <a:ext cx="65944"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Freeform 127"/>
              <p:cNvSpPr>
                <a:spLocks noChangeAspect="1"/>
              </p:cNvSpPr>
              <p:nvPr/>
            </p:nvSpPr>
            <p:spPr bwMode="auto">
              <a:xfrm flipV="1">
                <a:off x="2186144" y="2096321"/>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Freeform 9"/>
              <p:cNvSpPr>
                <a:spLocks noChangeAspect="1"/>
              </p:cNvSpPr>
              <p:nvPr/>
            </p:nvSpPr>
            <p:spPr bwMode="auto">
              <a:xfrm flipV="1">
                <a:off x="2061995" y="2129668"/>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 name="Freeform 43"/>
              <p:cNvSpPr>
                <a:spLocks noChangeAspect="1"/>
              </p:cNvSpPr>
              <p:nvPr/>
            </p:nvSpPr>
            <p:spPr bwMode="auto">
              <a:xfrm flipV="1">
                <a:off x="1919580" y="2117966"/>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 name="Freeform 45"/>
              <p:cNvSpPr>
                <a:spLocks noChangeAspect="1"/>
              </p:cNvSpPr>
              <p:nvPr/>
            </p:nvSpPr>
            <p:spPr bwMode="auto">
              <a:xfrm flipV="1">
                <a:off x="1826701" y="2199634"/>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Freeform 53"/>
              <p:cNvSpPr>
                <a:spLocks noChangeAspect="1"/>
              </p:cNvSpPr>
              <p:nvPr/>
            </p:nvSpPr>
            <p:spPr bwMode="auto">
              <a:xfrm flipV="1">
                <a:off x="2111841" y="2183078"/>
                <a:ext cx="68731"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Freeform 54"/>
              <p:cNvSpPr>
                <a:spLocks noChangeAspect="1"/>
              </p:cNvSpPr>
              <p:nvPr/>
            </p:nvSpPr>
            <p:spPr bwMode="auto">
              <a:xfrm flipV="1">
                <a:off x="2169121" y="2564904"/>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Freeform 64"/>
              <p:cNvSpPr>
                <a:spLocks noChangeAspect="1"/>
              </p:cNvSpPr>
              <p:nvPr/>
            </p:nvSpPr>
            <p:spPr bwMode="auto">
              <a:xfrm flipV="1">
                <a:off x="1993533" y="2165042"/>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Freeform 65"/>
              <p:cNvSpPr>
                <a:spLocks noChangeAspect="1"/>
              </p:cNvSpPr>
              <p:nvPr/>
            </p:nvSpPr>
            <p:spPr bwMode="auto">
              <a:xfrm flipV="1">
                <a:off x="1779227" y="2523326"/>
                <a:ext cx="65016"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Freeform 66"/>
              <p:cNvSpPr>
                <a:spLocks noChangeAspect="1"/>
              </p:cNvSpPr>
              <p:nvPr/>
            </p:nvSpPr>
            <p:spPr bwMode="auto">
              <a:xfrm flipV="1">
                <a:off x="1759073" y="2626782"/>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 name="Freeform 71"/>
              <p:cNvSpPr>
                <a:spLocks noChangeAspect="1"/>
              </p:cNvSpPr>
              <p:nvPr/>
            </p:nvSpPr>
            <p:spPr bwMode="auto">
              <a:xfrm flipV="1">
                <a:off x="2041275" y="2706762"/>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Freeform 72"/>
              <p:cNvSpPr>
                <a:spLocks noChangeAspect="1"/>
              </p:cNvSpPr>
              <p:nvPr/>
            </p:nvSpPr>
            <p:spPr bwMode="auto">
              <a:xfrm flipV="1">
                <a:off x="2002133" y="2481075"/>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 name="Freeform 73"/>
              <p:cNvSpPr>
                <a:spLocks noChangeAspect="1"/>
              </p:cNvSpPr>
              <p:nvPr/>
            </p:nvSpPr>
            <p:spPr bwMode="auto">
              <a:xfrm flipV="1">
                <a:off x="2146206" y="2247455"/>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 name="Freeform 74"/>
              <p:cNvSpPr>
                <a:spLocks noChangeAspect="1"/>
              </p:cNvSpPr>
              <p:nvPr/>
            </p:nvSpPr>
            <p:spPr bwMode="auto">
              <a:xfrm flipV="1">
                <a:off x="2003257" y="2555074"/>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 name="Freeform 75"/>
              <p:cNvSpPr>
                <a:spLocks noChangeAspect="1"/>
              </p:cNvSpPr>
              <p:nvPr/>
            </p:nvSpPr>
            <p:spPr bwMode="auto">
              <a:xfrm flipV="1">
                <a:off x="1925679" y="2498238"/>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 name="Freeform 76"/>
              <p:cNvSpPr>
                <a:spLocks noChangeAspect="1"/>
              </p:cNvSpPr>
              <p:nvPr/>
            </p:nvSpPr>
            <p:spPr bwMode="auto">
              <a:xfrm flipV="1">
                <a:off x="1999907" y="2089238"/>
                <a:ext cx="65944"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 name="Freeform 77"/>
              <p:cNvSpPr>
                <a:spLocks noChangeAspect="1"/>
              </p:cNvSpPr>
              <p:nvPr/>
            </p:nvSpPr>
            <p:spPr bwMode="auto">
              <a:xfrm flipV="1">
                <a:off x="1892707" y="2642274"/>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 name="Freeform 78"/>
              <p:cNvSpPr>
                <a:spLocks noChangeAspect="1"/>
              </p:cNvSpPr>
              <p:nvPr/>
            </p:nvSpPr>
            <p:spPr bwMode="auto">
              <a:xfrm flipV="1">
                <a:off x="1822986" y="2662015"/>
                <a:ext cx="66873"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 name="Freeform 79"/>
              <p:cNvSpPr>
                <a:spLocks noChangeAspect="1"/>
              </p:cNvSpPr>
              <p:nvPr/>
            </p:nvSpPr>
            <p:spPr bwMode="auto">
              <a:xfrm flipV="1">
                <a:off x="1702866" y="2368102"/>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 name="Freeform 80"/>
              <p:cNvSpPr>
                <a:spLocks noChangeAspect="1"/>
              </p:cNvSpPr>
              <p:nvPr/>
            </p:nvSpPr>
            <p:spPr bwMode="auto">
              <a:xfrm flipV="1">
                <a:off x="1693380" y="2434498"/>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 name="Freeform 82"/>
              <p:cNvSpPr>
                <a:spLocks noChangeAspect="1"/>
              </p:cNvSpPr>
              <p:nvPr/>
            </p:nvSpPr>
            <p:spPr bwMode="auto">
              <a:xfrm flipV="1">
                <a:off x="1838436" y="2574993"/>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Freeform 85"/>
              <p:cNvSpPr>
                <a:spLocks noChangeAspect="1"/>
              </p:cNvSpPr>
              <p:nvPr/>
            </p:nvSpPr>
            <p:spPr bwMode="auto">
              <a:xfrm flipV="1">
                <a:off x="2220894" y="2303477"/>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9" name="Freeform 87"/>
              <p:cNvSpPr>
                <a:spLocks noChangeAspect="1"/>
              </p:cNvSpPr>
              <p:nvPr/>
            </p:nvSpPr>
            <p:spPr bwMode="auto">
              <a:xfrm flipV="1">
                <a:off x="2060757" y="2224687"/>
                <a:ext cx="69659"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Freeform 107"/>
              <p:cNvSpPr>
                <a:spLocks noChangeAspect="1"/>
              </p:cNvSpPr>
              <p:nvPr/>
            </p:nvSpPr>
            <p:spPr bwMode="auto">
              <a:xfrm flipV="1">
                <a:off x="1920471" y="2568796"/>
                <a:ext cx="66873"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Freeform 108"/>
              <p:cNvSpPr>
                <a:spLocks noChangeAspect="1"/>
              </p:cNvSpPr>
              <p:nvPr/>
            </p:nvSpPr>
            <p:spPr bwMode="auto">
              <a:xfrm flipV="1">
                <a:off x="1989239" y="2221146"/>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 name="Freeform 109"/>
              <p:cNvSpPr>
                <a:spLocks noChangeAspect="1"/>
              </p:cNvSpPr>
              <p:nvPr/>
            </p:nvSpPr>
            <p:spPr bwMode="auto">
              <a:xfrm flipV="1">
                <a:off x="1765723" y="2431842"/>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 name="Freeform 126"/>
              <p:cNvSpPr>
                <a:spLocks noChangeAspect="1"/>
              </p:cNvSpPr>
              <p:nvPr/>
            </p:nvSpPr>
            <p:spPr bwMode="auto">
              <a:xfrm flipV="1">
                <a:off x="1757042" y="2305247"/>
                <a:ext cx="65944"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 name="Freeform 53"/>
              <p:cNvSpPr>
                <a:spLocks noChangeAspect="1"/>
              </p:cNvSpPr>
              <p:nvPr/>
            </p:nvSpPr>
            <p:spPr bwMode="auto">
              <a:xfrm flipV="1">
                <a:off x="2219581" y="2232840"/>
                <a:ext cx="68731"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 name="Freeform 54"/>
              <p:cNvSpPr>
                <a:spLocks noChangeAspect="1"/>
              </p:cNvSpPr>
              <p:nvPr/>
            </p:nvSpPr>
            <p:spPr bwMode="auto">
              <a:xfrm flipV="1">
                <a:off x="1988311" y="2636912"/>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 name="Freeform 64"/>
              <p:cNvSpPr>
                <a:spLocks noChangeAspect="1"/>
              </p:cNvSpPr>
              <p:nvPr/>
            </p:nvSpPr>
            <p:spPr bwMode="auto">
              <a:xfrm flipV="1">
                <a:off x="1834884" y="2438151"/>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 name="Freeform 72"/>
              <p:cNvSpPr>
                <a:spLocks noChangeAspect="1"/>
              </p:cNvSpPr>
              <p:nvPr/>
            </p:nvSpPr>
            <p:spPr bwMode="auto">
              <a:xfrm flipV="1">
                <a:off x="1811735" y="2361021"/>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 name="Freeform 73"/>
              <p:cNvSpPr>
                <a:spLocks noChangeAspect="1"/>
              </p:cNvSpPr>
              <p:nvPr/>
            </p:nvSpPr>
            <p:spPr bwMode="auto">
              <a:xfrm flipV="1">
                <a:off x="1853742" y="2501891"/>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 name="Freeform 74"/>
              <p:cNvSpPr>
                <a:spLocks noChangeAspect="1"/>
              </p:cNvSpPr>
              <p:nvPr/>
            </p:nvSpPr>
            <p:spPr bwMode="auto">
              <a:xfrm flipV="1">
                <a:off x="1882429" y="2339330"/>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 name="Freeform 82"/>
              <p:cNvSpPr>
                <a:spLocks noChangeAspect="1"/>
              </p:cNvSpPr>
              <p:nvPr/>
            </p:nvSpPr>
            <p:spPr bwMode="auto">
              <a:xfrm flipV="1">
                <a:off x="1824843" y="2276918"/>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8" name="Freeform 85"/>
              <p:cNvSpPr>
                <a:spLocks noChangeAspect="1"/>
              </p:cNvSpPr>
              <p:nvPr/>
            </p:nvSpPr>
            <p:spPr bwMode="auto">
              <a:xfrm flipV="1">
                <a:off x="2036693" y="2385663"/>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9" name="Freeform 87"/>
              <p:cNvSpPr>
                <a:spLocks noChangeAspect="1"/>
              </p:cNvSpPr>
              <p:nvPr/>
            </p:nvSpPr>
            <p:spPr bwMode="auto">
              <a:xfrm flipV="1">
                <a:off x="2074247" y="2314099"/>
                <a:ext cx="69659"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 name="Freeform 107"/>
              <p:cNvSpPr>
                <a:spLocks noChangeAspect="1"/>
              </p:cNvSpPr>
              <p:nvPr/>
            </p:nvSpPr>
            <p:spPr bwMode="auto">
              <a:xfrm flipV="1">
                <a:off x="1844842" y="2137043"/>
                <a:ext cx="66873"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 name="Freeform 108"/>
              <p:cNvSpPr>
                <a:spLocks noChangeAspect="1"/>
              </p:cNvSpPr>
              <p:nvPr/>
            </p:nvSpPr>
            <p:spPr bwMode="auto">
              <a:xfrm flipV="1">
                <a:off x="2067713" y="2636912"/>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 name="Freeform 64"/>
              <p:cNvSpPr>
                <a:spLocks noChangeAspect="1"/>
              </p:cNvSpPr>
              <p:nvPr/>
            </p:nvSpPr>
            <p:spPr bwMode="auto">
              <a:xfrm flipV="1">
                <a:off x="1980693" y="2399972"/>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 name="Freeform 72"/>
              <p:cNvSpPr>
                <a:spLocks noChangeAspect="1"/>
              </p:cNvSpPr>
              <p:nvPr/>
            </p:nvSpPr>
            <p:spPr bwMode="auto">
              <a:xfrm flipV="1">
                <a:off x="2172485" y="2493659"/>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 name="Freeform 73"/>
              <p:cNvSpPr>
                <a:spLocks noChangeAspect="1"/>
              </p:cNvSpPr>
              <p:nvPr/>
            </p:nvSpPr>
            <p:spPr bwMode="auto">
              <a:xfrm flipV="1">
                <a:off x="2113698" y="2406378"/>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 name="Freeform 74"/>
              <p:cNvSpPr>
                <a:spLocks noChangeAspect="1"/>
              </p:cNvSpPr>
              <p:nvPr/>
            </p:nvSpPr>
            <p:spPr bwMode="auto">
              <a:xfrm flipV="1">
                <a:off x="2085834" y="2555235"/>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 name="Freeform 75"/>
              <p:cNvSpPr>
                <a:spLocks noChangeAspect="1"/>
              </p:cNvSpPr>
              <p:nvPr/>
            </p:nvSpPr>
            <p:spPr bwMode="auto">
              <a:xfrm flipV="1">
                <a:off x="1932105" y="2281577"/>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 name="Freeform 85"/>
              <p:cNvSpPr>
                <a:spLocks noChangeAspect="1"/>
              </p:cNvSpPr>
              <p:nvPr/>
            </p:nvSpPr>
            <p:spPr bwMode="auto">
              <a:xfrm flipV="1">
                <a:off x="1903452" y="2417335"/>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 name="Freeform 87"/>
              <p:cNvSpPr>
                <a:spLocks noChangeAspect="1"/>
              </p:cNvSpPr>
              <p:nvPr/>
            </p:nvSpPr>
            <p:spPr bwMode="auto">
              <a:xfrm flipV="1">
                <a:off x="2181626" y="2396178"/>
                <a:ext cx="69659"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 name="Freeform 108"/>
              <p:cNvSpPr>
                <a:spLocks noChangeAspect="1"/>
              </p:cNvSpPr>
              <p:nvPr/>
            </p:nvSpPr>
            <p:spPr bwMode="auto">
              <a:xfrm flipV="1">
                <a:off x="1995741" y="2322898"/>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0" name="Freeform 74"/>
              <p:cNvSpPr>
                <a:spLocks noChangeAspect="1"/>
              </p:cNvSpPr>
              <p:nvPr/>
            </p:nvSpPr>
            <p:spPr bwMode="auto">
              <a:xfrm flipV="1">
                <a:off x="2155494" y="2638830"/>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1" name="Freeform 75"/>
              <p:cNvSpPr>
                <a:spLocks noChangeAspect="1"/>
              </p:cNvSpPr>
              <p:nvPr/>
            </p:nvSpPr>
            <p:spPr bwMode="auto">
              <a:xfrm flipV="1">
                <a:off x="1911910" y="2212293"/>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 name="Freeform 85"/>
              <p:cNvSpPr>
                <a:spLocks noChangeAspect="1"/>
              </p:cNvSpPr>
              <p:nvPr/>
            </p:nvSpPr>
            <p:spPr bwMode="auto">
              <a:xfrm flipV="1">
                <a:off x="2082392" y="2481075"/>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 name="Freeform 87"/>
              <p:cNvSpPr>
                <a:spLocks noChangeAspect="1"/>
              </p:cNvSpPr>
              <p:nvPr/>
            </p:nvSpPr>
            <p:spPr bwMode="auto">
              <a:xfrm flipV="1">
                <a:off x="2245274" y="2466368"/>
                <a:ext cx="69659"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4" name="Freeform 73"/>
              <p:cNvSpPr>
                <a:spLocks noChangeAspect="1"/>
              </p:cNvSpPr>
              <p:nvPr/>
            </p:nvSpPr>
            <p:spPr bwMode="auto">
              <a:xfrm flipV="1">
                <a:off x="2151933" y="2322995"/>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396" name="Straight Connector 395"/>
          <p:cNvCxnSpPr>
            <a:stCxn id="256" idx="0"/>
            <a:endCxn id="228" idx="1"/>
          </p:cNvCxnSpPr>
          <p:nvPr/>
        </p:nvCxnSpPr>
        <p:spPr>
          <a:xfrm>
            <a:off x="3513095" y="1943225"/>
            <a:ext cx="1069950" cy="4056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8" name="Straight Connector 397"/>
          <p:cNvCxnSpPr>
            <a:endCxn id="228" idx="0"/>
          </p:cNvCxnSpPr>
          <p:nvPr/>
        </p:nvCxnSpPr>
        <p:spPr>
          <a:xfrm flipV="1">
            <a:off x="3678884" y="2440362"/>
            <a:ext cx="904161" cy="491668"/>
          </a:xfrm>
          <a:prstGeom prst="line">
            <a:avLst/>
          </a:prstGeom>
        </p:spPr>
        <p:style>
          <a:lnRef idx="1">
            <a:schemeClr val="accent1"/>
          </a:lnRef>
          <a:fillRef idx="0">
            <a:schemeClr val="accent1"/>
          </a:fillRef>
          <a:effectRef idx="0">
            <a:schemeClr val="accent1"/>
          </a:effectRef>
          <a:fontRef idx="minor">
            <a:schemeClr val="tx1"/>
          </a:fontRef>
        </p:style>
      </p:cxnSp>
      <p:grpSp>
        <p:nvGrpSpPr>
          <p:cNvPr id="445" name="Group 444"/>
          <p:cNvGrpSpPr/>
          <p:nvPr/>
        </p:nvGrpSpPr>
        <p:grpSpPr>
          <a:xfrm>
            <a:off x="6312429" y="1865109"/>
            <a:ext cx="1859971" cy="1995939"/>
            <a:chOff x="3962196" y="2405365"/>
            <a:chExt cx="1859971" cy="1995939"/>
          </a:xfrm>
        </p:grpSpPr>
        <p:grpSp>
          <p:nvGrpSpPr>
            <p:cNvPr id="392" name="Group 391"/>
            <p:cNvGrpSpPr/>
            <p:nvPr/>
          </p:nvGrpSpPr>
          <p:grpSpPr>
            <a:xfrm>
              <a:off x="4842290" y="2405365"/>
              <a:ext cx="979877" cy="982662"/>
              <a:chOff x="2538593" y="2367387"/>
              <a:chExt cx="979877" cy="982662"/>
            </a:xfrm>
          </p:grpSpPr>
          <p:sp>
            <p:nvSpPr>
              <p:cNvPr id="104" name="Oval 142"/>
              <p:cNvSpPr>
                <a:spLocks noChangeAspect="1" noChangeArrowheads="1"/>
              </p:cNvSpPr>
              <p:nvPr/>
            </p:nvSpPr>
            <p:spPr bwMode="auto">
              <a:xfrm>
                <a:off x="2538593" y="2367387"/>
                <a:ext cx="979877" cy="982662"/>
              </a:xfrm>
              <a:prstGeom prst="ellipse">
                <a:avLst/>
              </a:prstGeom>
              <a:solidFill>
                <a:schemeClr val="tx2">
                  <a:lumMod val="40000"/>
                  <a:lumOff val="60000"/>
                </a:schemeClr>
              </a:solidFill>
              <a:ln w="57150">
                <a:solidFill>
                  <a:schemeClr val="tx1"/>
                </a:solidFill>
                <a:round/>
                <a:headEnd/>
                <a:tailEnd/>
              </a:ln>
              <a:effectLst/>
            </p:spPr>
            <p:txBody>
              <a:bodyPr wrap="none" anchor="ctr"/>
              <a:lstStyle/>
              <a:p>
                <a:endParaRPr lang="en-US"/>
              </a:p>
            </p:txBody>
          </p:sp>
          <p:grpSp>
            <p:nvGrpSpPr>
              <p:cNvPr id="258" name="Group 257"/>
              <p:cNvGrpSpPr/>
              <p:nvPr/>
            </p:nvGrpSpPr>
            <p:grpSpPr>
              <a:xfrm>
                <a:off x="2538593" y="2374502"/>
                <a:ext cx="956656" cy="957874"/>
                <a:chOff x="1508125" y="1955561"/>
                <a:chExt cx="956656" cy="957874"/>
              </a:xfrm>
            </p:grpSpPr>
            <p:sp>
              <p:nvSpPr>
                <p:cNvPr id="259" name="Freeform 5"/>
                <p:cNvSpPr>
                  <a:spLocks noChangeAspect="1"/>
                </p:cNvSpPr>
                <p:nvPr/>
              </p:nvSpPr>
              <p:spPr bwMode="auto">
                <a:xfrm flipV="1">
                  <a:off x="2280104" y="2387425"/>
                  <a:ext cx="66873"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0" name="Freeform 6"/>
                <p:cNvSpPr>
                  <a:spLocks noChangeAspect="1"/>
                </p:cNvSpPr>
                <p:nvPr/>
              </p:nvSpPr>
              <p:spPr bwMode="auto">
                <a:xfrm flipV="1">
                  <a:off x="1979023" y="2735494"/>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1" name="Freeform 9"/>
                <p:cNvSpPr>
                  <a:spLocks noChangeAspect="1"/>
                </p:cNvSpPr>
                <p:nvPr/>
              </p:nvSpPr>
              <p:spPr bwMode="auto">
                <a:xfrm flipV="1">
                  <a:off x="1686453" y="2589422"/>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 name="Freeform 10"/>
                <p:cNvSpPr>
                  <a:spLocks noChangeAspect="1"/>
                </p:cNvSpPr>
                <p:nvPr/>
              </p:nvSpPr>
              <p:spPr bwMode="auto">
                <a:xfrm flipV="1">
                  <a:off x="2131345" y="2726641"/>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 name="Freeform 11"/>
                <p:cNvSpPr>
                  <a:spLocks noChangeAspect="1"/>
                </p:cNvSpPr>
                <p:nvPr/>
              </p:nvSpPr>
              <p:spPr bwMode="auto">
                <a:xfrm flipV="1">
                  <a:off x="2131345" y="2126420"/>
                  <a:ext cx="65016"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 name="Freeform 12"/>
                <p:cNvSpPr>
                  <a:spLocks noChangeAspect="1"/>
                </p:cNvSpPr>
                <p:nvPr/>
              </p:nvSpPr>
              <p:spPr bwMode="auto">
                <a:xfrm flipV="1">
                  <a:off x="1803481" y="2742576"/>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5" name="Freeform 38"/>
                <p:cNvSpPr>
                  <a:spLocks noChangeAspect="1"/>
                </p:cNvSpPr>
                <p:nvPr/>
              </p:nvSpPr>
              <p:spPr bwMode="auto">
                <a:xfrm flipV="1">
                  <a:off x="1710602" y="2119338"/>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 name="Freeform 39"/>
                <p:cNvSpPr>
                  <a:spLocks noChangeAspect="1"/>
                </p:cNvSpPr>
                <p:nvPr/>
              </p:nvSpPr>
              <p:spPr bwMode="auto">
                <a:xfrm flipV="1">
                  <a:off x="2238156" y="2150323"/>
                  <a:ext cx="65016"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 name="Freeform 40"/>
                <p:cNvSpPr>
                  <a:spLocks noChangeAspect="1"/>
                </p:cNvSpPr>
                <p:nvPr/>
              </p:nvSpPr>
              <p:spPr bwMode="auto">
                <a:xfrm flipV="1">
                  <a:off x="2279952" y="2206096"/>
                  <a:ext cx="69659"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 name="Freeform 41"/>
                <p:cNvSpPr>
                  <a:spLocks noChangeAspect="1"/>
                </p:cNvSpPr>
                <p:nvPr/>
              </p:nvSpPr>
              <p:spPr bwMode="auto">
                <a:xfrm flipV="1">
                  <a:off x="2299457" y="2269836"/>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 name="Freeform 42"/>
                <p:cNvSpPr>
                  <a:spLocks noChangeAspect="1"/>
                </p:cNvSpPr>
                <p:nvPr/>
              </p:nvSpPr>
              <p:spPr bwMode="auto">
                <a:xfrm flipV="1">
                  <a:off x="2321748" y="2340505"/>
                  <a:ext cx="65944"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 name="Freeform 43"/>
                <p:cNvSpPr>
                  <a:spLocks noChangeAspect="1"/>
                </p:cNvSpPr>
                <p:nvPr/>
              </p:nvSpPr>
              <p:spPr bwMode="auto">
                <a:xfrm flipV="1">
                  <a:off x="1608435" y="2421219"/>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 name="Freeform 44"/>
                <p:cNvSpPr>
                  <a:spLocks noChangeAspect="1"/>
                </p:cNvSpPr>
                <p:nvPr/>
              </p:nvSpPr>
              <p:spPr bwMode="auto">
                <a:xfrm flipV="1">
                  <a:off x="2174998" y="2169799"/>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 name="Freeform 45"/>
                <p:cNvSpPr>
                  <a:spLocks noChangeAspect="1"/>
                </p:cNvSpPr>
                <p:nvPr/>
              </p:nvSpPr>
              <p:spPr bwMode="auto">
                <a:xfrm flipV="1">
                  <a:off x="1627939" y="2367217"/>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3" name="Freeform 46"/>
                <p:cNvSpPr>
                  <a:spLocks noChangeAspect="1"/>
                </p:cNvSpPr>
                <p:nvPr/>
              </p:nvSpPr>
              <p:spPr bwMode="auto">
                <a:xfrm flipV="1">
                  <a:off x="1874069" y="2764708"/>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 name="Freeform 50"/>
                <p:cNvSpPr>
                  <a:spLocks noChangeAspect="1"/>
                </p:cNvSpPr>
                <p:nvPr/>
              </p:nvSpPr>
              <p:spPr bwMode="auto">
                <a:xfrm flipV="1">
                  <a:off x="2248676" y="2555782"/>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5" name="Freeform 51"/>
                <p:cNvSpPr>
                  <a:spLocks noChangeAspect="1"/>
                </p:cNvSpPr>
                <p:nvPr/>
              </p:nvSpPr>
              <p:spPr bwMode="auto">
                <a:xfrm flipV="1">
                  <a:off x="2103481" y="2058254"/>
                  <a:ext cx="65944"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 name="Freeform 52"/>
                <p:cNvSpPr>
                  <a:spLocks noChangeAspect="1"/>
                </p:cNvSpPr>
                <p:nvPr/>
              </p:nvSpPr>
              <p:spPr bwMode="auto">
                <a:xfrm flipV="1">
                  <a:off x="1927939" y="2704509"/>
                  <a:ext cx="65016"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 name="Freeform 53"/>
                <p:cNvSpPr>
                  <a:spLocks noChangeAspect="1"/>
                </p:cNvSpPr>
                <p:nvPr/>
              </p:nvSpPr>
              <p:spPr bwMode="auto">
                <a:xfrm flipV="1">
                  <a:off x="1739394" y="2222916"/>
                  <a:ext cx="68731"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 name="Freeform 54"/>
                <p:cNvSpPr>
                  <a:spLocks noChangeAspect="1"/>
                </p:cNvSpPr>
                <p:nvPr/>
              </p:nvSpPr>
              <p:spPr bwMode="auto">
                <a:xfrm flipV="1">
                  <a:off x="1669735" y="2290197"/>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9" name="Freeform 55"/>
                <p:cNvSpPr>
                  <a:spLocks noChangeAspect="1"/>
                </p:cNvSpPr>
                <p:nvPr/>
              </p:nvSpPr>
              <p:spPr bwMode="auto">
                <a:xfrm flipV="1">
                  <a:off x="1916794" y="1979464"/>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 name="Freeform 56"/>
                <p:cNvSpPr>
                  <a:spLocks noChangeAspect="1"/>
                </p:cNvSpPr>
                <p:nvPr/>
              </p:nvSpPr>
              <p:spPr bwMode="auto">
                <a:xfrm flipV="1">
                  <a:off x="1991097" y="1955561"/>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1" name="Freeform 57"/>
                <p:cNvSpPr>
                  <a:spLocks noChangeAspect="1"/>
                </p:cNvSpPr>
                <p:nvPr/>
              </p:nvSpPr>
              <p:spPr bwMode="auto">
                <a:xfrm flipV="1">
                  <a:off x="2055184" y="1983890"/>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 name="Freeform 58"/>
                <p:cNvSpPr>
                  <a:spLocks noChangeAspect="1"/>
                </p:cNvSpPr>
                <p:nvPr/>
              </p:nvSpPr>
              <p:spPr bwMode="auto">
                <a:xfrm flipV="1">
                  <a:off x="2218652" y="2040548"/>
                  <a:ext cx="68731"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3" name="Freeform 59"/>
                <p:cNvSpPr>
                  <a:spLocks noChangeAspect="1"/>
                </p:cNvSpPr>
                <p:nvPr/>
              </p:nvSpPr>
              <p:spPr bwMode="auto">
                <a:xfrm flipV="1">
                  <a:off x="2302243" y="2120223"/>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 name="Freeform 60"/>
                <p:cNvSpPr>
                  <a:spLocks noChangeAspect="1"/>
                </p:cNvSpPr>
                <p:nvPr/>
              </p:nvSpPr>
              <p:spPr bwMode="auto">
                <a:xfrm flipV="1">
                  <a:off x="2338466" y="2186620"/>
                  <a:ext cx="65016"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5" name="Freeform 62"/>
                <p:cNvSpPr>
                  <a:spLocks noChangeAspect="1"/>
                </p:cNvSpPr>
                <p:nvPr/>
              </p:nvSpPr>
              <p:spPr bwMode="auto">
                <a:xfrm flipV="1">
                  <a:off x="2374689" y="2239736"/>
                  <a:ext cx="65016"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 name="Freeform 63"/>
                <p:cNvSpPr>
                  <a:spLocks noChangeAspect="1"/>
                </p:cNvSpPr>
                <p:nvPr/>
              </p:nvSpPr>
              <p:spPr bwMode="auto">
                <a:xfrm flipV="1">
                  <a:off x="2398837" y="2305247"/>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 name="Freeform 64"/>
                <p:cNvSpPr>
                  <a:spLocks noChangeAspect="1"/>
                </p:cNvSpPr>
                <p:nvPr/>
              </p:nvSpPr>
              <p:spPr bwMode="auto">
                <a:xfrm flipV="1">
                  <a:off x="1597289" y="2307903"/>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 name="Freeform 65"/>
                <p:cNvSpPr>
                  <a:spLocks noChangeAspect="1"/>
                </p:cNvSpPr>
                <p:nvPr/>
              </p:nvSpPr>
              <p:spPr bwMode="auto">
                <a:xfrm flipV="1">
                  <a:off x="1680880" y="2169799"/>
                  <a:ext cx="65016"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9" name="Freeform 66"/>
                <p:cNvSpPr>
                  <a:spLocks noChangeAspect="1"/>
                </p:cNvSpPr>
                <p:nvPr/>
              </p:nvSpPr>
              <p:spPr bwMode="auto">
                <a:xfrm flipV="1">
                  <a:off x="1666020" y="2236195"/>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Freeform 67"/>
                <p:cNvSpPr>
                  <a:spLocks noChangeAspect="1"/>
                </p:cNvSpPr>
                <p:nvPr/>
              </p:nvSpPr>
              <p:spPr bwMode="auto">
                <a:xfrm flipV="1">
                  <a:off x="2300385" y="2588537"/>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Freeform 68"/>
                <p:cNvSpPr>
                  <a:spLocks noChangeAspect="1"/>
                </p:cNvSpPr>
                <p:nvPr/>
              </p:nvSpPr>
              <p:spPr bwMode="auto">
                <a:xfrm flipV="1">
                  <a:off x="2315246" y="2523026"/>
                  <a:ext cx="65944"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Freeform 69"/>
                <p:cNvSpPr>
                  <a:spLocks noChangeAspect="1"/>
                </p:cNvSpPr>
                <p:nvPr/>
              </p:nvSpPr>
              <p:spPr bwMode="auto">
                <a:xfrm flipV="1">
                  <a:off x="2029178" y="2790381"/>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Freeform 70"/>
                <p:cNvSpPr>
                  <a:spLocks noChangeAspect="1"/>
                </p:cNvSpPr>
                <p:nvPr/>
              </p:nvSpPr>
              <p:spPr bwMode="auto">
                <a:xfrm flipV="1">
                  <a:off x="2271593" y="2730182"/>
                  <a:ext cx="67802"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Freeform 71"/>
                <p:cNvSpPr>
                  <a:spLocks noChangeAspect="1"/>
                </p:cNvSpPr>
                <p:nvPr/>
              </p:nvSpPr>
              <p:spPr bwMode="auto">
                <a:xfrm flipV="1">
                  <a:off x="1592494" y="2633107"/>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Freeform 72"/>
                <p:cNvSpPr>
                  <a:spLocks noChangeAspect="1"/>
                </p:cNvSpPr>
                <p:nvPr/>
              </p:nvSpPr>
              <p:spPr bwMode="auto">
                <a:xfrm flipV="1">
                  <a:off x="1552707" y="2541617"/>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Freeform 73"/>
                <p:cNvSpPr>
                  <a:spLocks noChangeAspect="1"/>
                </p:cNvSpPr>
                <p:nvPr/>
              </p:nvSpPr>
              <p:spPr bwMode="auto">
                <a:xfrm flipV="1">
                  <a:off x="1508125" y="2492042"/>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Freeform 74"/>
                <p:cNvSpPr>
                  <a:spLocks noChangeAspect="1"/>
                </p:cNvSpPr>
                <p:nvPr/>
              </p:nvSpPr>
              <p:spPr bwMode="auto">
                <a:xfrm flipV="1">
                  <a:off x="1543419" y="2430072"/>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Freeform 75"/>
                <p:cNvSpPr>
                  <a:spLocks noChangeAspect="1"/>
                </p:cNvSpPr>
                <p:nvPr/>
              </p:nvSpPr>
              <p:spPr bwMode="auto">
                <a:xfrm flipV="1">
                  <a:off x="1593574" y="2487615"/>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Freeform 76"/>
                <p:cNvSpPr>
                  <a:spLocks noChangeAspect="1"/>
                </p:cNvSpPr>
                <p:nvPr/>
              </p:nvSpPr>
              <p:spPr bwMode="auto">
                <a:xfrm flipV="1">
                  <a:off x="1622367" y="2561093"/>
                  <a:ext cx="65944"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Freeform 77"/>
                <p:cNvSpPr>
                  <a:spLocks noChangeAspect="1"/>
                </p:cNvSpPr>
                <p:nvPr/>
              </p:nvSpPr>
              <p:spPr bwMode="auto">
                <a:xfrm flipV="1">
                  <a:off x="1529487" y="2371643"/>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Freeform 78"/>
                <p:cNvSpPr>
                  <a:spLocks noChangeAspect="1"/>
                </p:cNvSpPr>
                <p:nvPr/>
              </p:nvSpPr>
              <p:spPr bwMode="auto">
                <a:xfrm flipV="1">
                  <a:off x="1540633" y="2308788"/>
                  <a:ext cx="66873"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Freeform 79"/>
                <p:cNvSpPr>
                  <a:spLocks noChangeAspect="1"/>
                </p:cNvSpPr>
                <p:nvPr/>
              </p:nvSpPr>
              <p:spPr bwMode="auto">
                <a:xfrm flipV="1">
                  <a:off x="1598218" y="2180423"/>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Freeform 80"/>
                <p:cNvSpPr>
                  <a:spLocks noChangeAspect="1"/>
                </p:cNvSpPr>
                <p:nvPr/>
              </p:nvSpPr>
              <p:spPr bwMode="auto">
                <a:xfrm flipV="1">
                  <a:off x="1632583" y="2114027"/>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Freeform 81"/>
                <p:cNvSpPr>
                  <a:spLocks noChangeAspect="1"/>
                </p:cNvSpPr>
                <p:nvPr/>
              </p:nvSpPr>
              <p:spPr bwMode="auto">
                <a:xfrm flipV="1">
                  <a:off x="1755184" y="2019301"/>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Freeform 82"/>
                <p:cNvSpPr>
                  <a:spLocks noChangeAspect="1"/>
                </p:cNvSpPr>
                <p:nvPr/>
              </p:nvSpPr>
              <p:spPr bwMode="auto">
                <a:xfrm flipV="1">
                  <a:off x="1713388" y="2518600"/>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Freeform 83"/>
                <p:cNvSpPr>
                  <a:spLocks noChangeAspect="1"/>
                </p:cNvSpPr>
                <p:nvPr/>
              </p:nvSpPr>
              <p:spPr bwMode="auto">
                <a:xfrm flipV="1">
                  <a:off x="1785834" y="2123765"/>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Freeform 84"/>
                <p:cNvSpPr>
                  <a:spLocks noChangeAspect="1"/>
                </p:cNvSpPr>
                <p:nvPr/>
              </p:nvSpPr>
              <p:spPr bwMode="auto">
                <a:xfrm flipV="1">
                  <a:off x="1747754" y="2786840"/>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Freeform 85"/>
                <p:cNvSpPr>
                  <a:spLocks noChangeAspect="1"/>
                </p:cNvSpPr>
                <p:nvPr/>
              </p:nvSpPr>
              <p:spPr bwMode="auto">
                <a:xfrm flipV="1">
                  <a:off x="1683667" y="2752314"/>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Freeform 86"/>
                <p:cNvSpPr>
                  <a:spLocks noChangeAspect="1"/>
                </p:cNvSpPr>
                <p:nvPr/>
              </p:nvSpPr>
              <p:spPr bwMode="auto">
                <a:xfrm flipV="1">
                  <a:off x="2151779" y="2809857"/>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Freeform 87"/>
                <p:cNvSpPr>
                  <a:spLocks noChangeAspect="1"/>
                </p:cNvSpPr>
                <p:nvPr/>
              </p:nvSpPr>
              <p:spPr bwMode="auto">
                <a:xfrm flipV="1">
                  <a:off x="1670664" y="2661130"/>
                  <a:ext cx="69659"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Freeform 88"/>
                <p:cNvSpPr>
                  <a:spLocks noChangeAspect="1"/>
                </p:cNvSpPr>
                <p:nvPr/>
              </p:nvSpPr>
              <p:spPr bwMode="auto">
                <a:xfrm flipV="1">
                  <a:off x="2204720" y="2773561"/>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 name="Freeform 89"/>
                <p:cNvSpPr>
                  <a:spLocks noChangeAspect="1"/>
                </p:cNvSpPr>
                <p:nvPr/>
              </p:nvSpPr>
              <p:spPr bwMode="auto">
                <a:xfrm flipV="1">
                  <a:off x="2077475" y="2777102"/>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 name="Freeform 90"/>
                <p:cNvSpPr>
                  <a:spLocks noChangeAspect="1"/>
                </p:cNvSpPr>
                <p:nvPr/>
              </p:nvSpPr>
              <p:spPr bwMode="auto">
                <a:xfrm flipV="1">
                  <a:off x="2333822" y="2632801"/>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 name="Freeform 95"/>
                <p:cNvSpPr>
                  <a:spLocks noChangeAspect="1"/>
                </p:cNvSpPr>
                <p:nvPr/>
              </p:nvSpPr>
              <p:spPr bwMode="auto">
                <a:xfrm flipV="1">
                  <a:off x="1928868" y="2776217"/>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 name="Freeform 99"/>
                <p:cNvSpPr>
                  <a:spLocks noChangeAspect="1"/>
                </p:cNvSpPr>
                <p:nvPr/>
              </p:nvSpPr>
              <p:spPr bwMode="auto">
                <a:xfrm flipV="1">
                  <a:off x="1916794" y="2850580"/>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 name="Freeform 100"/>
                <p:cNvSpPr>
                  <a:spLocks noChangeAspect="1"/>
                </p:cNvSpPr>
                <p:nvPr/>
              </p:nvSpPr>
              <p:spPr bwMode="auto">
                <a:xfrm flipV="1">
                  <a:off x="1826701" y="2825793"/>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 name="Freeform 101"/>
                <p:cNvSpPr>
                  <a:spLocks noChangeAspect="1"/>
                </p:cNvSpPr>
                <p:nvPr/>
              </p:nvSpPr>
              <p:spPr bwMode="auto">
                <a:xfrm flipV="1">
                  <a:off x="2391407" y="2431842"/>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 name="Freeform 102"/>
                <p:cNvSpPr>
                  <a:spLocks noChangeAspect="1"/>
                </p:cNvSpPr>
                <p:nvPr/>
              </p:nvSpPr>
              <p:spPr bwMode="auto">
                <a:xfrm flipV="1">
                  <a:off x="2305958" y="2684148"/>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 name="Freeform 103"/>
                <p:cNvSpPr>
                  <a:spLocks noChangeAspect="1"/>
                </p:cNvSpPr>
                <p:nvPr/>
              </p:nvSpPr>
              <p:spPr bwMode="auto">
                <a:xfrm flipV="1">
                  <a:off x="2365401" y="2579684"/>
                  <a:ext cx="68731"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 name="Freeform 104"/>
                <p:cNvSpPr>
                  <a:spLocks noChangeAspect="1"/>
                </p:cNvSpPr>
                <p:nvPr/>
              </p:nvSpPr>
              <p:spPr bwMode="auto">
                <a:xfrm flipV="1">
                  <a:off x="2266949" y="2644310"/>
                  <a:ext cx="65016"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 name="Freeform 105"/>
                <p:cNvSpPr>
                  <a:spLocks noChangeAspect="1"/>
                </p:cNvSpPr>
                <p:nvPr/>
              </p:nvSpPr>
              <p:spPr bwMode="auto">
                <a:xfrm flipV="1">
                  <a:off x="2214008" y="2694771"/>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2" name="Freeform 106"/>
                <p:cNvSpPr>
                  <a:spLocks noChangeAspect="1"/>
                </p:cNvSpPr>
                <p:nvPr/>
              </p:nvSpPr>
              <p:spPr bwMode="auto">
                <a:xfrm flipV="1">
                  <a:off x="2331036" y="2451319"/>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 name="Freeform 107"/>
                <p:cNvSpPr>
                  <a:spLocks noChangeAspect="1"/>
                </p:cNvSpPr>
                <p:nvPr/>
              </p:nvSpPr>
              <p:spPr bwMode="auto">
                <a:xfrm flipV="1">
                  <a:off x="1656732" y="2501780"/>
                  <a:ext cx="66873"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4" name="Freeform 108"/>
                <p:cNvSpPr>
                  <a:spLocks noChangeAspect="1"/>
                </p:cNvSpPr>
                <p:nvPr/>
              </p:nvSpPr>
              <p:spPr bwMode="auto">
                <a:xfrm flipV="1">
                  <a:off x="1628868" y="2698312"/>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5" name="Freeform 109"/>
                <p:cNvSpPr>
                  <a:spLocks noChangeAspect="1"/>
                </p:cNvSpPr>
                <p:nvPr/>
              </p:nvSpPr>
              <p:spPr bwMode="auto">
                <a:xfrm flipV="1">
                  <a:off x="1547134" y="2224687"/>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 name="Freeform 110"/>
                <p:cNvSpPr>
                  <a:spLocks noChangeAspect="1"/>
                </p:cNvSpPr>
                <p:nvPr/>
              </p:nvSpPr>
              <p:spPr bwMode="auto">
                <a:xfrm flipV="1">
                  <a:off x="1701314" y="2052942"/>
                  <a:ext cx="65944"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 name="Freeform 111"/>
                <p:cNvSpPr>
                  <a:spLocks noChangeAspect="1"/>
                </p:cNvSpPr>
                <p:nvPr/>
              </p:nvSpPr>
              <p:spPr bwMode="auto">
                <a:xfrm flipV="1">
                  <a:off x="1841562" y="1990087"/>
                  <a:ext cx="65016"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 name="Freeform 112"/>
                <p:cNvSpPr>
                  <a:spLocks noChangeAspect="1"/>
                </p:cNvSpPr>
                <p:nvPr/>
              </p:nvSpPr>
              <p:spPr bwMode="auto">
                <a:xfrm flipV="1">
                  <a:off x="2393265" y="2362791"/>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 name="Freeform 113"/>
                <p:cNvSpPr>
                  <a:spLocks noChangeAspect="1"/>
                </p:cNvSpPr>
                <p:nvPr/>
              </p:nvSpPr>
              <p:spPr bwMode="auto">
                <a:xfrm flipV="1">
                  <a:off x="1822057" y="2067107"/>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 name="Freeform 114"/>
                <p:cNvSpPr>
                  <a:spLocks noChangeAspect="1"/>
                </p:cNvSpPr>
                <p:nvPr/>
              </p:nvSpPr>
              <p:spPr bwMode="auto">
                <a:xfrm flipV="1">
                  <a:off x="1886144" y="2052057"/>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1" name="Freeform 115"/>
                <p:cNvSpPr>
                  <a:spLocks noChangeAspect="1"/>
                </p:cNvSpPr>
                <p:nvPr/>
              </p:nvSpPr>
              <p:spPr bwMode="auto">
                <a:xfrm flipV="1">
                  <a:off x="1737537" y="2708050"/>
                  <a:ext cx="67802"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2" name="Freeform 117"/>
                <p:cNvSpPr>
                  <a:spLocks noChangeAspect="1"/>
                </p:cNvSpPr>
                <p:nvPr/>
              </p:nvSpPr>
              <p:spPr bwMode="auto">
                <a:xfrm flipV="1">
                  <a:off x="1977165" y="2023728"/>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3" name="Freeform 118"/>
                <p:cNvSpPr>
                  <a:spLocks noChangeAspect="1"/>
                </p:cNvSpPr>
                <p:nvPr/>
              </p:nvSpPr>
              <p:spPr bwMode="auto">
                <a:xfrm flipV="1">
                  <a:off x="2381190" y="2506206"/>
                  <a:ext cx="66873"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4" name="Freeform 119"/>
                <p:cNvSpPr>
                  <a:spLocks noChangeAspect="1"/>
                </p:cNvSpPr>
                <p:nvPr/>
              </p:nvSpPr>
              <p:spPr bwMode="auto">
                <a:xfrm flipV="1">
                  <a:off x="2087692" y="2834645"/>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5" name="Freeform 120"/>
                <p:cNvSpPr>
                  <a:spLocks noChangeAspect="1"/>
                </p:cNvSpPr>
                <p:nvPr/>
              </p:nvSpPr>
              <p:spPr bwMode="auto">
                <a:xfrm flipV="1">
                  <a:off x="2001314" y="2846154"/>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6" name="Freeform 121"/>
                <p:cNvSpPr>
                  <a:spLocks noChangeAspect="1"/>
                </p:cNvSpPr>
                <p:nvPr/>
              </p:nvSpPr>
              <p:spPr bwMode="auto">
                <a:xfrm flipV="1">
                  <a:off x="2210293" y="2634572"/>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 name="Freeform 123"/>
                <p:cNvSpPr>
                  <a:spLocks noChangeAspect="1"/>
                </p:cNvSpPr>
                <p:nvPr/>
              </p:nvSpPr>
              <p:spPr bwMode="auto">
                <a:xfrm flipV="1">
                  <a:off x="2119271" y="1980349"/>
                  <a:ext cx="67802"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 name="Freeform 124"/>
                <p:cNvSpPr>
                  <a:spLocks noChangeAspect="1"/>
                </p:cNvSpPr>
                <p:nvPr/>
              </p:nvSpPr>
              <p:spPr bwMode="auto">
                <a:xfrm flipV="1">
                  <a:off x="2168497" y="2021072"/>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 name="Freeform 125"/>
                <p:cNvSpPr>
                  <a:spLocks noChangeAspect="1"/>
                </p:cNvSpPr>
                <p:nvPr/>
              </p:nvSpPr>
              <p:spPr bwMode="auto">
                <a:xfrm flipV="1">
                  <a:off x="2253946" y="2087468"/>
                  <a:ext cx="67802"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 name="Freeform 126"/>
                <p:cNvSpPr>
                  <a:spLocks noChangeAspect="1"/>
                </p:cNvSpPr>
                <p:nvPr/>
              </p:nvSpPr>
              <p:spPr bwMode="auto">
                <a:xfrm flipV="1">
                  <a:off x="1608435" y="2231769"/>
                  <a:ext cx="65944"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 name="Freeform 127"/>
                <p:cNvSpPr>
                  <a:spLocks noChangeAspect="1"/>
                </p:cNvSpPr>
                <p:nvPr/>
              </p:nvSpPr>
              <p:spPr bwMode="auto">
                <a:xfrm flipV="1">
                  <a:off x="2186144" y="2096321"/>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 name="Freeform 9"/>
                <p:cNvSpPr>
                  <a:spLocks noChangeAspect="1"/>
                </p:cNvSpPr>
                <p:nvPr/>
              </p:nvSpPr>
              <p:spPr bwMode="auto">
                <a:xfrm flipV="1">
                  <a:off x="2061995" y="2129668"/>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 name="Freeform 43"/>
                <p:cNvSpPr>
                  <a:spLocks noChangeAspect="1"/>
                </p:cNvSpPr>
                <p:nvPr/>
              </p:nvSpPr>
              <p:spPr bwMode="auto">
                <a:xfrm flipV="1">
                  <a:off x="1919580" y="2117966"/>
                  <a:ext cx="66873"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 name="Freeform 45"/>
                <p:cNvSpPr>
                  <a:spLocks noChangeAspect="1"/>
                </p:cNvSpPr>
                <p:nvPr/>
              </p:nvSpPr>
              <p:spPr bwMode="auto">
                <a:xfrm flipV="1">
                  <a:off x="1826701" y="2199634"/>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 name="Freeform 53"/>
                <p:cNvSpPr>
                  <a:spLocks noChangeAspect="1"/>
                </p:cNvSpPr>
                <p:nvPr/>
              </p:nvSpPr>
              <p:spPr bwMode="auto">
                <a:xfrm flipV="1">
                  <a:off x="2111841" y="2183078"/>
                  <a:ext cx="68731"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 name="Freeform 54"/>
                <p:cNvSpPr>
                  <a:spLocks noChangeAspect="1"/>
                </p:cNvSpPr>
                <p:nvPr/>
              </p:nvSpPr>
              <p:spPr bwMode="auto">
                <a:xfrm flipV="1">
                  <a:off x="2169121" y="2564904"/>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 name="Freeform 64"/>
                <p:cNvSpPr>
                  <a:spLocks noChangeAspect="1"/>
                </p:cNvSpPr>
                <p:nvPr/>
              </p:nvSpPr>
              <p:spPr bwMode="auto">
                <a:xfrm flipV="1">
                  <a:off x="1993533" y="2165042"/>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 name="Freeform 65"/>
                <p:cNvSpPr>
                  <a:spLocks noChangeAspect="1"/>
                </p:cNvSpPr>
                <p:nvPr/>
              </p:nvSpPr>
              <p:spPr bwMode="auto">
                <a:xfrm flipV="1">
                  <a:off x="1779227" y="2523326"/>
                  <a:ext cx="65016"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9" name="Freeform 66"/>
                <p:cNvSpPr>
                  <a:spLocks noChangeAspect="1"/>
                </p:cNvSpPr>
                <p:nvPr/>
              </p:nvSpPr>
              <p:spPr bwMode="auto">
                <a:xfrm flipV="1">
                  <a:off x="1759073" y="2626782"/>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0" name="Freeform 71"/>
                <p:cNvSpPr>
                  <a:spLocks noChangeAspect="1"/>
                </p:cNvSpPr>
                <p:nvPr/>
              </p:nvSpPr>
              <p:spPr bwMode="auto">
                <a:xfrm flipV="1">
                  <a:off x="2041275" y="2706762"/>
                  <a:ext cx="67802"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1" name="Freeform 72"/>
                <p:cNvSpPr>
                  <a:spLocks noChangeAspect="1"/>
                </p:cNvSpPr>
                <p:nvPr/>
              </p:nvSpPr>
              <p:spPr bwMode="auto">
                <a:xfrm flipV="1">
                  <a:off x="2002133" y="2481075"/>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2" name="Freeform 73"/>
                <p:cNvSpPr>
                  <a:spLocks noChangeAspect="1"/>
                </p:cNvSpPr>
                <p:nvPr/>
              </p:nvSpPr>
              <p:spPr bwMode="auto">
                <a:xfrm flipV="1">
                  <a:off x="2146206" y="2247455"/>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3" name="Freeform 74"/>
                <p:cNvSpPr>
                  <a:spLocks noChangeAspect="1"/>
                </p:cNvSpPr>
                <p:nvPr/>
              </p:nvSpPr>
              <p:spPr bwMode="auto">
                <a:xfrm flipV="1">
                  <a:off x="2003257" y="2555074"/>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 name="Freeform 75"/>
                <p:cNvSpPr>
                  <a:spLocks noChangeAspect="1"/>
                </p:cNvSpPr>
                <p:nvPr/>
              </p:nvSpPr>
              <p:spPr bwMode="auto">
                <a:xfrm flipV="1">
                  <a:off x="1925679" y="2498238"/>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5" name="Freeform 76"/>
                <p:cNvSpPr>
                  <a:spLocks noChangeAspect="1"/>
                </p:cNvSpPr>
                <p:nvPr/>
              </p:nvSpPr>
              <p:spPr bwMode="auto">
                <a:xfrm flipV="1">
                  <a:off x="1999907" y="2089238"/>
                  <a:ext cx="65944"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6" name="Freeform 77"/>
                <p:cNvSpPr>
                  <a:spLocks noChangeAspect="1"/>
                </p:cNvSpPr>
                <p:nvPr/>
              </p:nvSpPr>
              <p:spPr bwMode="auto">
                <a:xfrm flipV="1">
                  <a:off x="1892707" y="2642274"/>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 name="Freeform 78"/>
                <p:cNvSpPr>
                  <a:spLocks noChangeAspect="1"/>
                </p:cNvSpPr>
                <p:nvPr/>
              </p:nvSpPr>
              <p:spPr bwMode="auto">
                <a:xfrm flipV="1">
                  <a:off x="1822986" y="2662015"/>
                  <a:ext cx="66873"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 name="Freeform 79"/>
                <p:cNvSpPr>
                  <a:spLocks noChangeAspect="1"/>
                </p:cNvSpPr>
                <p:nvPr/>
              </p:nvSpPr>
              <p:spPr bwMode="auto">
                <a:xfrm flipV="1">
                  <a:off x="1702866" y="2368102"/>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 name="Freeform 80"/>
                <p:cNvSpPr>
                  <a:spLocks noChangeAspect="1"/>
                </p:cNvSpPr>
                <p:nvPr/>
              </p:nvSpPr>
              <p:spPr bwMode="auto">
                <a:xfrm flipV="1">
                  <a:off x="1693380" y="2434498"/>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 name="Freeform 82"/>
                <p:cNvSpPr>
                  <a:spLocks noChangeAspect="1"/>
                </p:cNvSpPr>
                <p:nvPr/>
              </p:nvSpPr>
              <p:spPr bwMode="auto">
                <a:xfrm flipV="1">
                  <a:off x="1838436" y="2574993"/>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1" name="Freeform 85"/>
                <p:cNvSpPr>
                  <a:spLocks noChangeAspect="1"/>
                </p:cNvSpPr>
                <p:nvPr/>
              </p:nvSpPr>
              <p:spPr bwMode="auto">
                <a:xfrm flipV="1">
                  <a:off x="2220894" y="2303477"/>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2" name="Freeform 87"/>
                <p:cNvSpPr>
                  <a:spLocks noChangeAspect="1"/>
                </p:cNvSpPr>
                <p:nvPr/>
              </p:nvSpPr>
              <p:spPr bwMode="auto">
                <a:xfrm flipV="1">
                  <a:off x="2060757" y="2224687"/>
                  <a:ext cx="69659"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3" name="Freeform 107"/>
                <p:cNvSpPr>
                  <a:spLocks noChangeAspect="1"/>
                </p:cNvSpPr>
                <p:nvPr/>
              </p:nvSpPr>
              <p:spPr bwMode="auto">
                <a:xfrm flipV="1">
                  <a:off x="1920471" y="2568796"/>
                  <a:ext cx="66873"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 name="Freeform 108"/>
                <p:cNvSpPr>
                  <a:spLocks noChangeAspect="1"/>
                </p:cNvSpPr>
                <p:nvPr/>
              </p:nvSpPr>
              <p:spPr bwMode="auto">
                <a:xfrm flipV="1">
                  <a:off x="1989239" y="2221146"/>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 name="Freeform 109"/>
                <p:cNvSpPr>
                  <a:spLocks noChangeAspect="1"/>
                </p:cNvSpPr>
                <p:nvPr/>
              </p:nvSpPr>
              <p:spPr bwMode="auto">
                <a:xfrm flipV="1">
                  <a:off x="1765723" y="2431842"/>
                  <a:ext cx="65944"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6" name="Freeform 126"/>
                <p:cNvSpPr>
                  <a:spLocks noChangeAspect="1"/>
                </p:cNvSpPr>
                <p:nvPr/>
              </p:nvSpPr>
              <p:spPr bwMode="auto">
                <a:xfrm flipV="1">
                  <a:off x="1757042" y="2305247"/>
                  <a:ext cx="65944"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 name="Freeform 53"/>
                <p:cNvSpPr>
                  <a:spLocks noChangeAspect="1"/>
                </p:cNvSpPr>
                <p:nvPr/>
              </p:nvSpPr>
              <p:spPr bwMode="auto">
                <a:xfrm flipV="1">
                  <a:off x="2219581" y="2232840"/>
                  <a:ext cx="68731" cy="6197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 name="Freeform 54"/>
                <p:cNvSpPr>
                  <a:spLocks noChangeAspect="1"/>
                </p:cNvSpPr>
                <p:nvPr/>
              </p:nvSpPr>
              <p:spPr bwMode="auto">
                <a:xfrm flipV="1">
                  <a:off x="1988311" y="2636912"/>
                  <a:ext cx="66873"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 name="Freeform 64"/>
                <p:cNvSpPr>
                  <a:spLocks noChangeAspect="1"/>
                </p:cNvSpPr>
                <p:nvPr/>
              </p:nvSpPr>
              <p:spPr bwMode="auto">
                <a:xfrm flipV="1">
                  <a:off x="1834884" y="2438151"/>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0" name="Freeform 72"/>
                <p:cNvSpPr>
                  <a:spLocks noChangeAspect="1"/>
                </p:cNvSpPr>
                <p:nvPr/>
              </p:nvSpPr>
              <p:spPr bwMode="auto">
                <a:xfrm flipV="1">
                  <a:off x="1811735" y="2361021"/>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1" name="Freeform 73"/>
                <p:cNvSpPr>
                  <a:spLocks noChangeAspect="1"/>
                </p:cNvSpPr>
                <p:nvPr/>
              </p:nvSpPr>
              <p:spPr bwMode="auto">
                <a:xfrm flipV="1">
                  <a:off x="1853742" y="2501891"/>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 name="Freeform 74"/>
                <p:cNvSpPr>
                  <a:spLocks noChangeAspect="1"/>
                </p:cNvSpPr>
                <p:nvPr/>
              </p:nvSpPr>
              <p:spPr bwMode="auto">
                <a:xfrm flipV="1">
                  <a:off x="1882429" y="2339330"/>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3" name="Freeform 82"/>
                <p:cNvSpPr>
                  <a:spLocks noChangeAspect="1"/>
                </p:cNvSpPr>
                <p:nvPr/>
              </p:nvSpPr>
              <p:spPr bwMode="auto">
                <a:xfrm flipV="1">
                  <a:off x="1824843" y="2276918"/>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4" name="Freeform 85"/>
                <p:cNvSpPr>
                  <a:spLocks noChangeAspect="1"/>
                </p:cNvSpPr>
                <p:nvPr/>
              </p:nvSpPr>
              <p:spPr bwMode="auto">
                <a:xfrm flipV="1">
                  <a:off x="2036693" y="2385663"/>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5" name="Freeform 87"/>
                <p:cNvSpPr>
                  <a:spLocks noChangeAspect="1"/>
                </p:cNvSpPr>
                <p:nvPr/>
              </p:nvSpPr>
              <p:spPr bwMode="auto">
                <a:xfrm flipV="1">
                  <a:off x="2074247" y="2314099"/>
                  <a:ext cx="69659"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6" name="Freeform 107"/>
                <p:cNvSpPr>
                  <a:spLocks noChangeAspect="1"/>
                </p:cNvSpPr>
                <p:nvPr/>
              </p:nvSpPr>
              <p:spPr bwMode="auto">
                <a:xfrm flipV="1">
                  <a:off x="1844842" y="2137043"/>
                  <a:ext cx="66873" cy="64626"/>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 name="Freeform 108"/>
                <p:cNvSpPr>
                  <a:spLocks noChangeAspect="1"/>
                </p:cNvSpPr>
                <p:nvPr/>
              </p:nvSpPr>
              <p:spPr bwMode="auto">
                <a:xfrm flipV="1">
                  <a:off x="2067713" y="2636912"/>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 name="Freeform 64"/>
                <p:cNvSpPr>
                  <a:spLocks noChangeAspect="1"/>
                </p:cNvSpPr>
                <p:nvPr/>
              </p:nvSpPr>
              <p:spPr bwMode="auto">
                <a:xfrm flipV="1">
                  <a:off x="1980693" y="2399972"/>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 name="Freeform 72"/>
                <p:cNvSpPr>
                  <a:spLocks noChangeAspect="1"/>
                </p:cNvSpPr>
                <p:nvPr/>
              </p:nvSpPr>
              <p:spPr bwMode="auto">
                <a:xfrm flipV="1">
                  <a:off x="2172485" y="2493659"/>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 name="Freeform 73"/>
                <p:cNvSpPr>
                  <a:spLocks noChangeAspect="1"/>
                </p:cNvSpPr>
                <p:nvPr/>
              </p:nvSpPr>
              <p:spPr bwMode="auto">
                <a:xfrm flipV="1">
                  <a:off x="2113698" y="2406378"/>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1" name="Freeform 74"/>
                <p:cNvSpPr>
                  <a:spLocks noChangeAspect="1"/>
                </p:cNvSpPr>
                <p:nvPr/>
              </p:nvSpPr>
              <p:spPr bwMode="auto">
                <a:xfrm flipV="1">
                  <a:off x="2085834" y="2555235"/>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2" name="Freeform 75"/>
                <p:cNvSpPr>
                  <a:spLocks noChangeAspect="1"/>
                </p:cNvSpPr>
                <p:nvPr/>
              </p:nvSpPr>
              <p:spPr bwMode="auto">
                <a:xfrm flipV="1">
                  <a:off x="1932105" y="2281577"/>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3" name="Freeform 85"/>
                <p:cNvSpPr>
                  <a:spLocks noChangeAspect="1"/>
                </p:cNvSpPr>
                <p:nvPr/>
              </p:nvSpPr>
              <p:spPr bwMode="auto">
                <a:xfrm flipV="1">
                  <a:off x="1903452" y="2417335"/>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4" name="Freeform 87"/>
                <p:cNvSpPr>
                  <a:spLocks noChangeAspect="1"/>
                </p:cNvSpPr>
                <p:nvPr/>
              </p:nvSpPr>
              <p:spPr bwMode="auto">
                <a:xfrm flipV="1">
                  <a:off x="2181626" y="2396178"/>
                  <a:ext cx="69659"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 name="Freeform 108"/>
                <p:cNvSpPr>
                  <a:spLocks noChangeAspect="1"/>
                </p:cNvSpPr>
                <p:nvPr/>
              </p:nvSpPr>
              <p:spPr bwMode="auto">
                <a:xfrm flipV="1">
                  <a:off x="1995741" y="2322898"/>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6" name="Freeform 74"/>
                <p:cNvSpPr>
                  <a:spLocks noChangeAspect="1"/>
                </p:cNvSpPr>
                <p:nvPr/>
              </p:nvSpPr>
              <p:spPr bwMode="auto">
                <a:xfrm flipV="1">
                  <a:off x="2155494" y="2638830"/>
                  <a:ext cx="66873"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7" name="Freeform 75"/>
                <p:cNvSpPr>
                  <a:spLocks noChangeAspect="1"/>
                </p:cNvSpPr>
                <p:nvPr/>
              </p:nvSpPr>
              <p:spPr bwMode="auto">
                <a:xfrm flipV="1">
                  <a:off x="1911910" y="2212293"/>
                  <a:ext cx="67802" cy="62855"/>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8" name="Freeform 85"/>
                <p:cNvSpPr>
                  <a:spLocks noChangeAspect="1"/>
                </p:cNvSpPr>
                <p:nvPr/>
              </p:nvSpPr>
              <p:spPr bwMode="auto">
                <a:xfrm flipV="1">
                  <a:off x="2082392" y="2481075"/>
                  <a:ext cx="67802"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 name="Freeform 87"/>
                <p:cNvSpPr>
                  <a:spLocks noChangeAspect="1"/>
                </p:cNvSpPr>
                <p:nvPr/>
              </p:nvSpPr>
              <p:spPr bwMode="auto">
                <a:xfrm flipV="1">
                  <a:off x="2245274" y="2466368"/>
                  <a:ext cx="69659" cy="65511"/>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0" name="Freeform 73"/>
                <p:cNvSpPr>
                  <a:spLocks noChangeAspect="1"/>
                </p:cNvSpPr>
                <p:nvPr/>
              </p:nvSpPr>
              <p:spPr bwMode="auto">
                <a:xfrm flipV="1">
                  <a:off x="2151933" y="2322995"/>
                  <a:ext cx="65016" cy="63740"/>
                </a:xfrm>
                <a:custGeom>
                  <a:avLst/>
                  <a:gdLst>
                    <a:gd name="T0" fmla="*/ 299 w 2562"/>
                    <a:gd name="T1" fmla="*/ 2100 h 2563"/>
                    <a:gd name="T2" fmla="*/ 444 w 2562"/>
                    <a:gd name="T3" fmla="*/ 2246 h 2563"/>
                    <a:gd name="T4" fmla="*/ 608 w 2562"/>
                    <a:gd name="T5" fmla="*/ 2346 h 2563"/>
                    <a:gd name="T6" fmla="*/ 871 w 2562"/>
                    <a:gd name="T7" fmla="*/ 2473 h 2563"/>
                    <a:gd name="T8" fmla="*/ 1653 w 2562"/>
                    <a:gd name="T9" fmla="*/ 2500 h 2563"/>
                    <a:gd name="T10" fmla="*/ 1826 w 2562"/>
                    <a:gd name="T11" fmla="*/ 2427 h 2563"/>
                    <a:gd name="T12" fmla="*/ 1908 w 2562"/>
                    <a:gd name="T13" fmla="*/ 2391 h 2563"/>
                    <a:gd name="T14" fmla="*/ 1990 w 2562"/>
                    <a:gd name="T15" fmla="*/ 2346 h 2563"/>
                    <a:gd name="T16" fmla="*/ 2062 w 2562"/>
                    <a:gd name="T17" fmla="*/ 2309 h 2563"/>
                    <a:gd name="T18" fmla="*/ 2144 w 2562"/>
                    <a:gd name="T19" fmla="*/ 2236 h 2563"/>
                    <a:gd name="T20" fmla="*/ 2217 w 2562"/>
                    <a:gd name="T21" fmla="*/ 2173 h 2563"/>
                    <a:gd name="T22" fmla="*/ 2290 w 2562"/>
                    <a:gd name="T23" fmla="*/ 2082 h 2563"/>
                    <a:gd name="T24" fmla="*/ 2390 w 2562"/>
                    <a:gd name="T25" fmla="*/ 1936 h 2563"/>
                    <a:gd name="T26" fmla="*/ 2481 w 2562"/>
                    <a:gd name="T27" fmla="*/ 1700 h 2563"/>
                    <a:gd name="T28" fmla="*/ 2562 w 2562"/>
                    <a:gd name="T29" fmla="*/ 1409 h 2563"/>
                    <a:gd name="T30" fmla="*/ 2508 w 2562"/>
                    <a:gd name="T31" fmla="*/ 964 h 2563"/>
                    <a:gd name="T32" fmla="*/ 2471 w 2562"/>
                    <a:gd name="T33" fmla="*/ 855 h 2563"/>
                    <a:gd name="T34" fmla="*/ 2362 w 2562"/>
                    <a:gd name="T35" fmla="*/ 582 h 2563"/>
                    <a:gd name="T36" fmla="*/ 2235 w 2562"/>
                    <a:gd name="T37" fmla="*/ 391 h 2563"/>
                    <a:gd name="T38" fmla="*/ 2190 w 2562"/>
                    <a:gd name="T39" fmla="*/ 318 h 2563"/>
                    <a:gd name="T40" fmla="*/ 2071 w 2562"/>
                    <a:gd name="T41" fmla="*/ 264 h 2563"/>
                    <a:gd name="T42" fmla="*/ 1890 w 2562"/>
                    <a:gd name="T43" fmla="*/ 136 h 2563"/>
                    <a:gd name="T44" fmla="*/ 1771 w 2562"/>
                    <a:gd name="T45" fmla="*/ 109 h 2563"/>
                    <a:gd name="T46" fmla="*/ 1471 w 2562"/>
                    <a:gd name="T47" fmla="*/ 9 h 2563"/>
                    <a:gd name="T48" fmla="*/ 962 w 2562"/>
                    <a:gd name="T49" fmla="*/ 27 h 2563"/>
                    <a:gd name="T50" fmla="*/ 717 w 2562"/>
                    <a:gd name="T51" fmla="*/ 145 h 2563"/>
                    <a:gd name="T52" fmla="*/ 517 w 2562"/>
                    <a:gd name="T53" fmla="*/ 245 h 2563"/>
                    <a:gd name="T54" fmla="*/ 426 w 2562"/>
                    <a:gd name="T55" fmla="*/ 309 h 2563"/>
                    <a:gd name="T56" fmla="*/ 317 w 2562"/>
                    <a:gd name="T57" fmla="*/ 427 h 2563"/>
                    <a:gd name="T58" fmla="*/ 253 w 2562"/>
                    <a:gd name="T59" fmla="*/ 509 h 2563"/>
                    <a:gd name="T60" fmla="*/ 117 w 2562"/>
                    <a:gd name="T61" fmla="*/ 745 h 2563"/>
                    <a:gd name="T62" fmla="*/ 53 w 2562"/>
                    <a:gd name="T63" fmla="*/ 918 h 2563"/>
                    <a:gd name="T64" fmla="*/ 35 w 2562"/>
                    <a:gd name="T65" fmla="*/ 1564 h 2563"/>
                    <a:gd name="T66" fmla="*/ 135 w 2562"/>
                    <a:gd name="T67" fmla="*/ 1773 h 2563"/>
                    <a:gd name="T68" fmla="*/ 199 w 2562"/>
                    <a:gd name="T69" fmla="*/ 1882 h 2563"/>
                    <a:gd name="T70" fmla="*/ 271 w 2562"/>
                    <a:gd name="T71" fmla="*/ 2009 h 2563"/>
                    <a:gd name="T72" fmla="*/ 262 w 2562"/>
                    <a:gd name="T73" fmla="*/ 2018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62" h="2563">
                      <a:moveTo>
                        <a:pt x="262" y="2018"/>
                      </a:moveTo>
                      <a:cubicBezTo>
                        <a:pt x="280" y="2046"/>
                        <a:pt x="285" y="2072"/>
                        <a:pt x="299" y="2100"/>
                      </a:cubicBezTo>
                      <a:cubicBezTo>
                        <a:pt x="319" y="2139"/>
                        <a:pt x="312" y="2115"/>
                        <a:pt x="335" y="2146"/>
                      </a:cubicBezTo>
                      <a:cubicBezTo>
                        <a:pt x="382" y="2210"/>
                        <a:pt x="374" y="2210"/>
                        <a:pt x="444" y="2246"/>
                      </a:cubicBezTo>
                      <a:cubicBezTo>
                        <a:pt x="481" y="2265"/>
                        <a:pt x="503" y="2295"/>
                        <a:pt x="544" y="2309"/>
                      </a:cubicBezTo>
                      <a:cubicBezTo>
                        <a:pt x="603" y="2368"/>
                        <a:pt x="535" y="2309"/>
                        <a:pt x="608" y="2346"/>
                      </a:cubicBezTo>
                      <a:cubicBezTo>
                        <a:pt x="661" y="2373"/>
                        <a:pt x="695" y="2412"/>
                        <a:pt x="753" y="2427"/>
                      </a:cubicBezTo>
                      <a:cubicBezTo>
                        <a:pt x="784" y="2460"/>
                        <a:pt x="829" y="2459"/>
                        <a:pt x="871" y="2473"/>
                      </a:cubicBezTo>
                      <a:cubicBezTo>
                        <a:pt x="966" y="2563"/>
                        <a:pt x="1277" y="2534"/>
                        <a:pt x="1335" y="2536"/>
                      </a:cubicBezTo>
                      <a:cubicBezTo>
                        <a:pt x="1450" y="2552"/>
                        <a:pt x="1546" y="2536"/>
                        <a:pt x="1653" y="2500"/>
                      </a:cubicBezTo>
                      <a:cubicBezTo>
                        <a:pt x="1666" y="2496"/>
                        <a:pt x="1703" y="2490"/>
                        <a:pt x="1717" y="2482"/>
                      </a:cubicBezTo>
                      <a:cubicBezTo>
                        <a:pt x="1822" y="2424"/>
                        <a:pt x="1719" y="2463"/>
                        <a:pt x="1826" y="2427"/>
                      </a:cubicBezTo>
                      <a:cubicBezTo>
                        <a:pt x="1844" y="2421"/>
                        <a:pt x="1881" y="2409"/>
                        <a:pt x="1881" y="2409"/>
                      </a:cubicBezTo>
                      <a:cubicBezTo>
                        <a:pt x="1890" y="2403"/>
                        <a:pt x="1898" y="2396"/>
                        <a:pt x="1908" y="2391"/>
                      </a:cubicBezTo>
                      <a:cubicBezTo>
                        <a:pt x="1916" y="2387"/>
                        <a:pt x="1927" y="2387"/>
                        <a:pt x="1935" y="2382"/>
                      </a:cubicBezTo>
                      <a:cubicBezTo>
                        <a:pt x="1954" y="2371"/>
                        <a:pt x="1972" y="2358"/>
                        <a:pt x="1990" y="2346"/>
                      </a:cubicBezTo>
                      <a:cubicBezTo>
                        <a:pt x="1997" y="2341"/>
                        <a:pt x="2000" y="2331"/>
                        <a:pt x="2008" y="2327"/>
                      </a:cubicBezTo>
                      <a:cubicBezTo>
                        <a:pt x="2025" y="2318"/>
                        <a:pt x="2062" y="2309"/>
                        <a:pt x="2062" y="2309"/>
                      </a:cubicBezTo>
                      <a:cubicBezTo>
                        <a:pt x="2076" y="2296"/>
                        <a:pt x="2096" y="2288"/>
                        <a:pt x="2108" y="2273"/>
                      </a:cubicBezTo>
                      <a:cubicBezTo>
                        <a:pt x="2144" y="2228"/>
                        <a:pt x="2084" y="2258"/>
                        <a:pt x="2144" y="2236"/>
                      </a:cubicBezTo>
                      <a:cubicBezTo>
                        <a:pt x="2159" y="2221"/>
                        <a:pt x="2172" y="2203"/>
                        <a:pt x="2190" y="2191"/>
                      </a:cubicBezTo>
                      <a:cubicBezTo>
                        <a:pt x="2199" y="2185"/>
                        <a:pt x="2209" y="2180"/>
                        <a:pt x="2217" y="2173"/>
                      </a:cubicBezTo>
                      <a:cubicBezTo>
                        <a:pt x="2233" y="2159"/>
                        <a:pt x="2262" y="2127"/>
                        <a:pt x="2262" y="2127"/>
                      </a:cubicBezTo>
                      <a:cubicBezTo>
                        <a:pt x="2287" y="2052"/>
                        <a:pt x="2252" y="2143"/>
                        <a:pt x="2290" y="2082"/>
                      </a:cubicBezTo>
                      <a:cubicBezTo>
                        <a:pt x="2295" y="2074"/>
                        <a:pt x="2294" y="2063"/>
                        <a:pt x="2299" y="2055"/>
                      </a:cubicBezTo>
                      <a:cubicBezTo>
                        <a:pt x="2324" y="2013"/>
                        <a:pt x="2359" y="1974"/>
                        <a:pt x="2390" y="1936"/>
                      </a:cubicBezTo>
                      <a:cubicBezTo>
                        <a:pt x="2416" y="1904"/>
                        <a:pt x="2416" y="1866"/>
                        <a:pt x="2444" y="1836"/>
                      </a:cubicBezTo>
                      <a:cubicBezTo>
                        <a:pt x="2453" y="1789"/>
                        <a:pt x="2469" y="1746"/>
                        <a:pt x="2481" y="1700"/>
                      </a:cubicBezTo>
                      <a:cubicBezTo>
                        <a:pt x="2497" y="1636"/>
                        <a:pt x="2508" y="1572"/>
                        <a:pt x="2526" y="1509"/>
                      </a:cubicBezTo>
                      <a:cubicBezTo>
                        <a:pt x="2536" y="1474"/>
                        <a:pt x="2553" y="1444"/>
                        <a:pt x="2562" y="1409"/>
                      </a:cubicBezTo>
                      <a:cubicBezTo>
                        <a:pt x="2559" y="1297"/>
                        <a:pt x="2559" y="1185"/>
                        <a:pt x="2553" y="1073"/>
                      </a:cubicBezTo>
                      <a:cubicBezTo>
                        <a:pt x="2551" y="1030"/>
                        <a:pt x="2544" y="988"/>
                        <a:pt x="2508" y="964"/>
                      </a:cubicBezTo>
                      <a:cubicBezTo>
                        <a:pt x="2499" y="937"/>
                        <a:pt x="2491" y="909"/>
                        <a:pt x="2481" y="882"/>
                      </a:cubicBezTo>
                      <a:cubicBezTo>
                        <a:pt x="2478" y="873"/>
                        <a:pt x="2471" y="855"/>
                        <a:pt x="2471" y="855"/>
                      </a:cubicBezTo>
                      <a:cubicBezTo>
                        <a:pt x="2464" y="789"/>
                        <a:pt x="2455" y="713"/>
                        <a:pt x="2417" y="655"/>
                      </a:cubicBezTo>
                      <a:cubicBezTo>
                        <a:pt x="2400" y="630"/>
                        <a:pt x="2362" y="582"/>
                        <a:pt x="2362" y="582"/>
                      </a:cubicBezTo>
                      <a:cubicBezTo>
                        <a:pt x="2349" y="543"/>
                        <a:pt x="2339" y="477"/>
                        <a:pt x="2308" y="445"/>
                      </a:cubicBezTo>
                      <a:cubicBezTo>
                        <a:pt x="2289" y="426"/>
                        <a:pt x="2257" y="406"/>
                        <a:pt x="2235" y="391"/>
                      </a:cubicBezTo>
                      <a:cubicBezTo>
                        <a:pt x="2224" y="375"/>
                        <a:pt x="2209" y="362"/>
                        <a:pt x="2199" y="345"/>
                      </a:cubicBezTo>
                      <a:cubicBezTo>
                        <a:pt x="2194" y="337"/>
                        <a:pt x="2197" y="325"/>
                        <a:pt x="2190" y="318"/>
                      </a:cubicBezTo>
                      <a:cubicBezTo>
                        <a:pt x="2183" y="311"/>
                        <a:pt x="2171" y="312"/>
                        <a:pt x="2162" y="309"/>
                      </a:cubicBezTo>
                      <a:cubicBezTo>
                        <a:pt x="2133" y="289"/>
                        <a:pt x="2103" y="279"/>
                        <a:pt x="2071" y="264"/>
                      </a:cubicBezTo>
                      <a:cubicBezTo>
                        <a:pt x="2050" y="242"/>
                        <a:pt x="1999" y="209"/>
                        <a:pt x="1999" y="209"/>
                      </a:cubicBezTo>
                      <a:cubicBezTo>
                        <a:pt x="1969" y="164"/>
                        <a:pt x="1933" y="164"/>
                        <a:pt x="1890" y="136"/>
                      </a:cubicBezTo>
                      <a:cubicBezTo>
                        <a:pt x="1883" y="131"/>
                        <a:pt x="1880" y="120"/>
                        <a:pt x="1871" y="118"/>
                      </a:cubicBezTo>
                      <a:cubicBezTo>
                        <a:pt x="1838" y="111"/>
                        <a:pt x="1804" y="112"/>
                        <a:pt x="1771" y="109"/>
                      </a:cubicBezTo>
                      <a:cubicBezTo>
                        <a:pt x="1700" y="85"/>
                        <a:pt x="1631" y="62"/>
                        <a:pt x="1562" y="36"/>
                      </a:cubicBezTo>
                      <a:cubicBezTo>
                        <a:pt x="1532" y="25"/>
                        <a:pt x="1501" y="19"/>
                        <a:pt x="1471" y="9"/>
                      </a:cubicBezTo>
                      <a:cubicBezTo>
                        <a:pt x="1462" y="6"/>
                        <a:pt x="1444" y="0"/>
                        <a:pt x="1444" y="0"/>
                      </a:cubicBezTo>
                      <a:cubicBezTo>
                        <a:pt x="1271" y="8"/>
                        <a:pt x="1139" y="21"/>
                        <a:pt x="962" y="27"/>
                      </a:cubicBezTo>
                      <a:cubicBezTo>
                        <a:pt x="926" y="36"/>
                        <a:pt x="879" y="27"/>
                        <a:pt x="853" y="54"/>
                      </a:cubicBezTo>
                      <a:cubicBezTo>
                        <a:pt x="815" y="94"/>
                        <a:pt x="769" y="128"/>
                        <a:pt x="717" y="145"/>
                      </a:cubicBezTo>
                      <a:cubicBezTo>
                        <a:pt x="670" y="178"/>
                        <a:pt x="616" y="183"/>
                        <a:pt x="562" y="200"/>
                      </a:cubicBezTo>
                      <a:cubicBezTo>
                        <a:pt x="461" y="268"/>
                        <a:pt x="606" y="165"/>
                        <a:pt x="517" y="245"/>
                      </a:cubicBezTo>
                      <a:cubicBezTo>
                        <a:pt x="497" y="262"/>
                        <a:pt x="474" y="276"/>
                        <a:pt x="453" y="291"/>
                      </a:cubicBezTo>
                      <a:cubicBezTo>
                        <a:pt x="444" y="297"/>
                        <a:pt x="426" y="309"/>
                        <a:pt x="426" y="309"/>
                      </a:cubicBezTo>
                      <a:cubicBezTo>
                        <a:pt x="405" y="340"/>
                        <a:pt x="384" y="361"/>
                        <a:pt x="353" y="382"/>
                      </a:cubicBezTo>
                      <a:cubicBezTo>
                        <a:pt x="333" y="443"/>
                        <a:pt x="361" y="377"/>
                        <a:pt x="317" y="427"/>
                      </a:cubicBezTo>
                      <a:cubicBezTo>
                        <a:pt x="302" y="444"/>
                        <a:pt x="296" y="466"/>
                        <a:pt x="280" y="482"/>
                      </a:cubicBezTo>
                      <a:cubicBezTo>
                        <a:pt x="271" y="491"/>
                        <a:pt x="262" y="500"/>
                        <a:pt x="253" y="509"/>
                      </a:cubicBezTo>
                      <a:cubicBezTo>
                        <a:pt x="223" y="600"/>
                        <a:pt x="230" y="635"/>
                        <a:pt x="153" y="691"/>
                      </a:cubicBezTo>
                      <a:cubicBezTo>
                        <a:pt x="141" y="709"/>
                        <a:pt x="124" y="724"/>
                        <a:pt x="117" y="745"/>
                      </a:cubicBezTo>
                      <a:cubicBezTo>
                        <a:pt x="96" y="808"/>
                        <a:pt x="113" y="787"/>
                        <a:pt x="80" y="818"/>
                      </a:cubicBezTo>
                      <a:cubicBezTo>
                        <a:pt x="72" y="852"/>
                        <a:pt x="61" y="884"/>
                        <a:pt x="53" y="918"/>
                      </a:cubicBezTo>
                      <a:cubicBezTo>
                        <a:pt x="45" y="1014"/>
                        <a:pt x="56" y="1128"/>
                        <a:pt x="26" y="1218"/>
                      </a:cubicBezTo>
                      <a:cubicBezTo>
                        <a:pt x="18" y="1348"/>
                        <a:pt x="0" y="1438"/>
                        <a:pt x="35" y="1564"/>
                      </a:cubicBezTo>
                      <a:cubicBezTo>
                        <a:pt x="49" y="1612"/>
                        <a:pt x="53" y="1665"/>
                        <a:pt x="90" y="1700"/>
                      </a:cubicBezTo>
                      <a:cubicBezTo>
                        <a:pt x="101" y="1732"/>
                        <a:pt x="120" y="1744"/>
                        <a:pt x="135" y="1773"/>
                      </a:cubicBezTo>
                      <a:cubicBezTo>
                        <a:pt x="145" y="1793"/>
                        <a:pt x="141" y="1818"/>
                        <a:pt x="153" y="1836"/>
                      </a:cubicBezTo>
                      <a:cubicBezTo>
                        <a:pt x="165" y="1854"/>
                        <a:pt x="199" y="1882"/>
                        <a:pt x="199" y="1882"/>
                      </a:cubicBezTo>
                      <a:cubicBezTo>
                        <a:pt x="232" y="1981"/>
                        <a:pt x="198" y="1905"/>
                        <a:pt x="235" y="1955"/>
                      </a:cubicBezTo>
                      <a:cubicBezTo>
                        <a:pt x="248" y="1972"/>
                        <a:pt x="255" y="1994"/>
                        <a:pt x="271" y="2009"/>
                      </a:cubicBezTo>
                      <a:cubicBezTo>
                        <a:pt x="277" y="2015"/>
                        <a:pt x="296" y="2021"/>
                        <a:pt x="290" y="2027"/>
                      </a:cubicBezTo>
                      <a:cubicBezTo>
                        <a:pt x="283" y="2034"/>
                        <a:pt x="271" y="2021"/>
                        <a:pt x="262" y="2018"/>
                      </a:cubicBezTo>
                      <a:close/>
                    </a:path>
                  </a:pathLst>
                </a:custGeom>
                <a:solidFill>
                  <a:srgbClr val="CC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94" name="AutoShape 38" descr="Large confetti"/>
            <p:cNvSpPr>
              <a:spLocks noChangeArrowheads="1"/>
            </p:cNvSpPr>
            <p:nvPr/>
          </p:nvSpPr>
          <p:spPr bwMode="auto">
            <a:xfrm>
              <a:off x="3962196" y="2864979"/>
              <a:ext cx="357896" cy="1536325"/>
            </a:xfrm>
            <a:prstGeom prst="can">
              <a:avLst>
                <a:gd name="adj" fmla="val 25561"/>
              </a:avLst>
            </a:prstGeom>
            <a:pattFill prst="lgConfetti">
              <a:fgClr>
                <a:schemeClr val="accent3">
                  <a:lumMod val="75000"/>
                </a:schemeClr>
              </a:fgClr>
              <a:bgClr>
                <a:schemeClr val="accent1">
                  <a:lumMod val="60000"/>
                  <a:lumOff val="40000"/>
                </a:schemeClr>
              </a:bgClr>
            </a:pattFill>
            <a:ln w="9525">
              <a:solidFill>
                <a:schemeClr val="tx1"/>
              </a:solidFill>
              <a:round/>
              <a:headEnd/>
              <a:tailEnd/>
            </a:ln>
            <a:effectLst/>
          </p:spPr>
          <p:txBody>
            <a:bodyPr wrap="none" anchor="ctr"/>
            <a:lstStyle/>
            <a:p>
              <a:endParaRPr lang="en-US"/>
            </a:p>
          </p:txBody>
        </p:sp>
        <p:cxnSp>
          <p:nvCxnSpPr>
            <p:cNvPr id="404" name="Straight Connector 403"/>
            <p:cNvCxnSpPr>
              <a:endCxn id="104" idx="0"/>
            </p:cNvCxnSpPr>
            <p:nvPr/>
          </p:nvCxnSpPr>
          <p:spPr>
            <a:xfrm flipV="1">
              <a:off x="4112838" y="2405365"/>
              <a:ext cx="1219391" cy="461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7" name="Straight Connector 406"/>
            <p:cNvCxnSpPr>
              <a:endCxn id="104" idx="4"/>
            </p:cNvCxnSpPr>
            <p:nvPr/>
          </p:nvCxnSpPr>
          <p:spPr>
            <a:xfrm>
              <a:off x="4161154" y="2962303"/>
              <a:ext cx="1171075" cy="42572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10" name="Straight Connector 409"/>
          <p:cNvCxnSpPr/>
          <p:nvPr/>
        </p:nvCxnSpPr>
        <p:spPr>
          <a:xfrm flipH="1">
            <a:off x="2581281" y="2706024"/>
            <a:ext cx="947717" cy="725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2" name="Straight Connector 411"/>
          <p:cNvCxnSpPr>
            <a:stCxn id="153" idx="1"/>
          </p:cNvCxnSpPr>
          <p:nvPr/>
        </p:nvCxnSpPr>
        <p:spPr>
          <a:xfrm>
            <a:off x="3568056" y="2722816"/>
            <a:ext cx="261757" cy="701613"/>
          </a:xfrm>
          <a:prstGeom prst="line">
            <a:avLst/>
          </a:prstGeom>
        </p:spPr>
        <p:style>
          <a:lnRef idx="1">
            <a:schemeClr val="accent1"/>
          </a:lnRef>
          <a:fillRef idx="0">
            <a:schemeClr val="accent1"/>
          </a:fillRef>
          <a:effectRef idx="0">
            <a:schemeClr val="accent1"/>
          </a:effectRef>
          <a:fontRef idx="minor">
            <a:schemeClr val="tx1"/>
          </a:fontRef>
        </p:style>
      </p:cxnSp>
      <p:grpSp>
        <p:nvGrpSpPr>
          <p:cNvPr id="437" name="Group 436"/>
          <p:cNvGrpSpPr/>
          <p:nvPr/>
        </p:nvGrpSpPr>
        <p:grpSpPr>
          <a:xfrm>
            <a:off x="6141506" y="2394213"/>
            <a:ext cx="716492" cy="1421702"/>
            <a:chOff x="3781748" y="4869160"/>
            <a:chExt cx="716492" cy="1421702"/>
          </a:xfrm>
        </p:grpSpPr>
        <p:grpSp>
          <p:nvGrpSpPr>
            <p:cNvPr id="425" name="Group 424"/>
            <p:cNvGrpSpPr/>
            <p:nvPr/>
          </p:nvGrpSpPr>
          <p:grpSpPr>
            <a:xfrm>
              <a:off x="3781748" y="4869160"/>
              <a:ext cx="142180" cy="1421702"/>
              <a:chOff x="4202365" y="4760280"/>
              <a:chExt cx="142180" cy="1421702"/>
            </a:xfrm>
          </p:grpSpPr>
          <p:sp>
            <p:nvSpPr>
              <p:cNvPr id="417" name="Rectangle 416"/>
              <p:cNvSpPr/>
              <p:nvPr/>
            </p:nvSpPr>
            <p:spPr>
              <a:xfrm>
                <a:off x="4298826" y="4760280"/>
                <a:ext cx="45719" cy="14217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4" name="Group 423"/>
              <p:cNvGrpSpPr>
                <a:grpSpLocks noChangeAspect="1"/>
              </p:cNvGrpSpPr>
              <p:nvPr/>
            </p:nvGrpSpPr>
            <p:grpSpPr>
              <a:xfrm>
                <a:off x="4202365" y="4924685"/>
                <a:ext cx="65528" cy="1092892"/>
                <a:chOff x="4202365" y="4892316"/>
                <a:chExt cx="72008" cy="1200980"/>
              </a:xfrm>
            </p:grpSpPr>
            <p:sp>
              <p:nvSpPr>
                <p:cNvPr id="416" name="Oval 415"/>
                <p:cNvSpPr>
                  <a:spLocks noChangeAspect="1"/>
                </p:cNvSpPr>
                <p:nvPr/>
              </p:nvSpPr>
              <p:spPr>
                <a:xfrm>
                  <a:off x="4202365" y="4892316"/>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p:cNvSpPr>
                  <a:spLocks noChangeAspect="1"/>
                </p:cNvSpPr>
                <p:nvPr/>
              </p:nvSpPr>
              <p:spPr>
                <a:xfrm>
                  <a:off x="4202365" y="5073291"/>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p:cNvSpPr>
                  <a:spLocks noChangeAspect="1"/>
                </p:cNvSpPr>
                <p:nvPr/>
              </p:nvSpPr>
              <p:spPr>
                <a:xfrm>
                  <a:off x="4202365" y="5281014"/>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p:cNvSpPr>
                  <a:spLocks noChangeAspect="1"/>
                </p:cNvSpPr>
                <p:nvPr/>
              </p:nvSpPr>
              <p:spPr>
                <a:xfrm>
                  <a:off x="4202365" y="5472655"/>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p:cNvSpPr>
                  <a:spLocks noChangeAspect="1"/>
                </p:cNvSpPr>
                <p:nvPr/>
              </p:nvSpPr>
              <p:spPr>
                <a:xfrm>
                  <a:off x="4202365" y="5665440"/>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p:cNvSpPr>
                  <a:spLocks noChangeAspect="1"/>
                </p:cNvSpPr>
                <p:nvPr/>
              </p:nvSpPr>
              <p:spPr>
                <a:xfrm>
                  <a:off x="4202365" y="5851745"/>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a:spLocks noChangeAspect="1"/>
                </p:cNvSpPr>
                <p:nvPr/>
              </p:nvSpPr>
              <p:spPr>
                <a:xfrm>
                  <a:off x="4202365" y="6020144"/>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6" name="Group 435"/>
            <p:cNvGrpSpPr/>
            <p:nvPr/>
          </p:nvGrpSpPr>
          <p:grpSpPr>
            <a:xfrm>
              <a:off x="4355976" y="4869160"/>
              <a:ext cx="142264" cy="1421702"/>
              <a:chOff x="4725541" y="4874943"/>
              <a:chExt cx="142264" cy="1421702"/>
            </a:xfrm>
          </p:grpSpPr>
          <p:sp>
            <p:nvSpPr>
              <p:cNvPr id="427" name="Rectangle 426"/>
              <p:cNvSpPr/>
              <p:nvPr/>
            </p:nvSpPr>
            <p:spPr>
              <a:xfrm>
                <a:off x="4725541" y="4874943"/>
                <a:ext cx="45719" cy="14217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8" name="Group 427"/>
              <p:cNvGrpSpPr>
                <a:grpSpLocks noChangeAspect="1"/>
              </p:cNvGrpSpPr>
              <p:nvPr/>
            </p:nvGrpSpPr>
            <p:grpSpPr>
              <a:xfrm>
                <a:off x="4802277" y="5039348"/>
                <a:ext cx="65528" cy="1092892"/>
                <a:chOff x="4202365" y="4892316"/>
                <a:chExt cx="72008" cy="1200980"/>
              </a:xfrm>
            </p:grpSpPr>
            <p:sp>
              <p:nvSpPr>
                <p:cNvPr id="429" name="Oval 428"/>
                <p:cNvSpPr>
                  <a:spLocks noChangeAspect="1"/>
                </p:cNvSpPr>
                <p:nvPr/>
              </p:nvSpPr>
              <p:spPr>
                <a:xfrm>
                  <a:off x="4202365" y="4892316"/>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p:cNvSpPr>
                  <a:spLocks noChangeAspect="1"/>
                </p:cNvSpPr>
                <p:nvPr/>
              </p:nvSpPr>
              <p:spPr>
                <a:xfrm>
                  <a:off x="4202365" y="5073291"/>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p:cNvSpPr>
                  <a:spLocks noChangeAspect="1"/>
                </p:cNvSpPr>
                <p:nvPr/>
              </p:nvSpPr>
              <p:spPr>
                <a:xfrm>
                  <a:off x="4202365" y="5281014"/>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p:cNvSpPr>
                  <a:spLocks noChangeAspect="1"/>
                </p:cNvSpPr>
                <p:nvPr/>
              </p:nvSpPr>
              <p:spPr>
                <a:xfrm>
                  <a:off x="4202365" y="5472655"/>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p:cNvSpPr>
                  <a:spLocks noChangeAspect="1"/>
                </p:cNvSpPr>
                <p:nvPr/>
              </p:nvSpPr>
              <p:spPr>
                <a:xfrm>
                  <a:off x="4202365" y="5665440"/>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p:cNvSpPr>
                  <a:spLocks noChangeAspect="1"/>
                </p:cNvSpPr>
                <p:nvPr/>
              </p:nvSpPr>
              <p:spPr>
                <a:xfrm>
                  <a:off x="4202365" y="5851745"/>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p:cNvSpPr>
                  <a:spLocks noChangeAspect="1"/>
                </p:cNvSpPr>
                <p:nvPr/>
              </p:nvSpPr>
              <p:spPr>
                <a:xfrm>
                  <a:off x="4202365" y="6020144"/>
                  <a:ext cx="72008" cy="7315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446" name="6 Imagen"/>
          <p:cNvPicPr>
            <a:picLocks noChangeAspect="1"/>
          </p:cNvPicPr>
          <p:nvPr/>
        </p:nvPicPr>
        <p:blipFill rotWithShape="1">
          <a:blip r:embed="rId4" cstate="print">
            <a:extLst>
              <a:ext uri="{28A0092B-C50C-407E-A947-70E740481C1C}">
                <a14:useLocalDpi xmlns:a14="http://schemas.microsoft.com/office/drawing/2010/main" val="0"/>
              </a:ext>
            </a:extLst>
          </a:blip>
          <a:srcRect t="7258" r="60898" b="8934"/>
          <a:stretch/>
        </p:blipFill>
        <p:spPr>
          <a:xfrm>
            <a:off x="1971174" y="2067072"/>
            <a:ext cx="898788" cy="914524"/>
          </a:xfrm>
          <a:prstGeom prst="rect">
            <a:avLst/>
          </a:prstGeom>
        </p:spPr>
      </p:pic>
      <p:pic>
        <p:nvPicPr>
          <p:cNvPr id="447" name="Picture 446"/>
          <p:cNvPicPr>
            <a:picLocks noChangeAspect="1"/>
          </p:cNvPicPr>
          <p:nvPr/>
        </p:nvPicPr>
        <p:blipFill rotWithShape="1">
          <a:blip r:embed="rId5" cstate="print">
            <a:extLst>
              <a:ext uri="{28A0092B-C50C-407E-A947-70E740481C1C}">
                <a14:useLocalDpi xmlns:a14="http://schemas.microsoft.com/office/drawing/2010/main" val="0"/>
              </a:ext>
            </a:extLst>
          </a:blip>
          <a:srcRect t="30022" b="32617"/>
          <a:stretch/>
        </p:blipFill>
        <p:spPr>
          <a:xfrm rot="5400000">
            <a:off x="-959106" y="2409719"/>
            <a:ext cx="3570406" cy="1000456"/>
          </a:xfrm>
          <a:prstGeom prst="rect">
            <a:avLst/>
          </a:prstGeom>
        </p:spPr>
      </p:pic>
      <p:sp>
        <p:nvSpPr>
          <p:cNvPr id="395" name="TextBox 394"/>
          <p:cNvSpPr txBox="1"/>
          <p:nvPr/>
        </p:nvSpPr>
        <p:spPr>
          <a:xfrm>
            <a:off x="585845" y="188640"/>
            <a:ext cx="7946595" cy="584775"/>
          </a:xfrm>
          <a:prstGeom prst="rect">
            <a:avLst/>
          </a:prstGeom>
          <a:noFill/>
        </p:spPr>
        <p:txBody>
          <a:bodyPr wrap="square" rtlCol="0">
            <a:spAutoFit/>
          </a:bodyPr>
          <a:lstStyle/>
          <a:p>
            <a:pPr algn="ctr"/>
            <a:r>
              <a:rPr lang="en-US" sz="3200" b="1" dirty="0" smtClean="0">
                <a:solidFill>
                  <a:schemeClr val="accent3">
                    <a:lumMod val="50000"/>
                  </a:schemeClr>
                </a:solidFill>
              </a:rPr>
              <a:t>In-Situ Immobilization/Conditioning of CST</a:t>
            </a:r>
            <a:endParaRPr lang="en-US" sz="3200" b="1" dirty="0">
              <a:solidFill>
                <a:schemeClr val="accent3">
                  <a:lumMod val="50000"/>
                </a:schemeClr>
              </a:solidFill>
            </a:endParaRPr>
          </a:p>
        </p:txBody>
      </p:sp>
      <p:grpSp>
        <p:nvGrpSpPr>
          <p:cNvPr id="10" name="Group 9"/>
          <p:cNvGrpSpPr/>
          <p:nvPr/>
        </p:nvGrpSpPr>
        <p:grpSpPr>
          <a:xfrm>
            <a:off x="3780884" y="1187460"/>
            <a:ext cx="1541576" cy="3052545"/>
            <a:chOff x="3276828" y="1187460"/>
            <a:chExt cx="1541576" cy="3052545"/>
          </a:xfrm>
        </p:grpSpPr>
        <p:grpSp>
          <p:nvGrpSpPr>
            <p:cNvPr id="444" name="Group 443"/>
            <p:cNvGrpSpPr/>
            <p:nvPr/>
          </p:nvGrpSpPr>
          <p:grpSpPr>
            <a:xfrm>
              <a:off x="4047616" y="1556792"/>
              <a:ext cx="76456" cy="2683213"/>
              <a:chOff x="2703351" y="2060848"/>
              <a:chExt cx="76456" cy="2683213"/>
            </a:xfrm>
          </p:grpSpPr>
          <p:grpSp>
            <p:nvGrpSpPr>
              <p:cNvPr id="116" name="Group 115"/>
              <p:cNvGrpSpPr>
                <a:grpSpLocks noChangeAspect="1"/>
              </p:cNvGrpSpPr>
              <p:nvPr/>
            </p:nvGrpSpPr>
            <p:grpSpPr>
              <a:xfrm>
                <a:off x="2703351" y="2060848"/>
                <a:ext cx="76456" cy="697865"/>
                <a:chOff x="3355355" y="2276872"/>
                <a:chExt cx="136525" cy="1246187"/>
              </a:xfrm>
              <a:solidFill>
                <a:schemeClr val="accent1">
                  <a:lumMod val="60000"/>
                  <a:lumOff val="40000"/>
                </a:schemeClr>
              </a:solidFill>
            </p:grpSpPr>
            <p:sp>
              <p:nvSpPr>
                <p:cNvPr id="106" name="Freeform 156"/>
                <p:cNvSpPr>
                  <a:spLocks noChangeAspect="1"/>
                </p:cNvSpPr>
                <p:nvPr/>
              </p:nvSpPr>
              <p:spPr bwMode="auto">
                <a:xfrm>
                  <a:off x="3361705" y="3291284"/>
                  <a:ext cx="128587" cy="231775"/>
                </a:xfrm>
                <a:custGeom>
                  <a:avLst/>
                  <a:gdLst>
                    <a:gd name="T0" fmla="*/ 163 w 532"/>
                    <a:gd name="T1" fmla="*/ 8 h 973"/>
                    <a:gd name="T2" fmla="*/ 145 w 532"/>
                    <a:gd name="T3" fmla="*/ 271 h 973"/>
                    <a:gd name="T4" fmla="*/ 18 w 532"/>
                    <a:gd name="T5" fmla="*/ 617 h 973"/>
                    <a:gd name="T6" fmla="*/ 54 w 532"/>
                    <a:gd name="T7" fmla="*/ 880 h 973"/>
                    <a:gd name="T8" fmla="*/ 345 w 532"/>
                    <a:gd name="T9" fmla="*/ 953 h 973"/>
                    <a:gd name="T10" fmla="*/ 509 w 532"/>
                    <a:gd name="T11" fmla="*/ 762 h 973"/>
                    <a:gd name="T12" fmla="*/ 481 w 532"/>
                    <a:gd name="T13" fmla="*/ 544 h 973"/>
                    <a:gd name="T14" fmla="*/ 300 w 532"/>
                    <a:gd name="T15" fmla="*/ 317 h 973"/>
                    <a:gd name="T16" fmla="*/ 163 w 532"/>
                    <a:gd name="T17" fmla="*/ 8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grpFill/>
                <a:ln w="9525">
                  <a:solidFill>
                    <a:schemeClr val="accent1">
                      <a:lumMod val="7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Freeform 159"/>
                <p:cNvSpPr>
                  <a:spLocks noChangeAspect="1"/>
                </p:cNvSpPr>
                <p:nvPr/>
              </p:nvSpPr>
              <p:spPr bwMode="auto">
                <a:xfrm>
                  <a:off x="3355355" y="2881709"/>
                  <a:ext cx="128587" cy="231775"/>
                </a:xfrm>
                <a:custGeom>
                  <a:avLst/>
                  <a:gdLst>
                    <a:gd name="T0" fmla="*/ 163 w 532"/>
                    <a:gd name="T1" fmla="*/ 8 h 973"/>
                    <a:gd name="T2" fmla="*/ 145 w 532"/>
                    <a:gd name="T3" fmla="*/ 271 h 973"/>
                    <a:gd name="T4" fmla="*/ 18 w 532"/>
                    <a:gd name="T5" fmla="*/ 617 h 973"/>
                    <a:gd name="T6" fmla="*/ 54 w 532"/>
                    <a:gd name="T7" fmla="*/ 880 h 973"/>
                    <a:gd name="T8" fmla="*/ 345 w 532"/>
                    <a:gd name="T9" fmla="*/ 953 h 973"/>
                    <a:gd name="T10" fmla="*/ 509 w 532"/>
                    <a:gd name="T11" fmla="*/ 762 h 973"/>
                    <a:gd name="T12" fmla="*/ 481 w 532"/>
                    <a:gd name="T13" fmla="*/ 544 h 973"/>
                    <a:gd name="T14" fmla="*/ 300 w 532"/>
                    <a:gd name="T15" fmla="*/ 317 h 973"/>
                    <a:gd name="T16" fmla="*/ 163 w 532"/>
                    <a:gd name="T17" fmla="*/ 8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grpFill/>
                <a:ln w="9525">
                  <a:solidFill>
                    <a:schemeClr val="accent1">
                      <a:lumMod val="7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Freeform 160"/>
                <p:cNvSpPr>
                  <a:spLocks noChangeAspect="1"/>
                </p:cNvSpPr>
                <p:nvPr/>
              </p:nvSpPr>
              <p:spPr bwMode="auto">
                <a:xfrm>
                  <a:off x="3363292" y="2570559"/>
                  <a:ext cx="128588" cy="231775"/>
                </a:xfrm>
                <a:custGeom>
                  <a:avLst/>
                  <a:gdLst>
                    <a:gd name="T0" fmla="*/ 163 w 532"/>
                    <a:gd name="T1" fmla="*/ 8 h 973"/>
                    <a:gd name="T2" fmla="*/ 145 w 532"/>
                    <a:gd name="T3" fmla="*/ 271 h 973"/>
                    <a:gd name="T4" fmla="*/ 18 w 532"/>
                    <a:gd name="T5" fmla="*/ 617 h 973"/>
                    <a:gd name="T6" fmla="*/ 54 w 532"/>
                    <a:gd name="T7" fmla="*/ 880 h 973"/>
                    <a:gd name="T8" fmla="*/ 345 w 532"/>
                    <a:gd name="T9" fmla="*/ 953 h 973"/>
                    <a:gd name="T10" fmla="*/ 509 w 532"/>
                    <a:gd name="T11" fmla="*/ 762 h 973"/>
                    <a:gd name="T12" fmla="*/ 481 w 532"/>
                    <a:gd name="T13" fmla="*/ 544 h 973"/>
                    <a:gd name="T14" fmla="*/ 300 w 532"/>
                    <a:gd name="T15" fmla="*/ 317 h 973"/>
                    <a:gd name="T16" fmla="*/ 163 w 532"/>
                    <a:gd name="T17" fmla="*/ 8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grpFill/>
                <a:ln w="9525">
                  <a:solidFill>
                    <a:schemeClr val="accent1">
                      <a:lumMod val="7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Freeform 161"/>
                <p:cNvSpPr>
                  <a:spLocks noChangeAspect="1"/>
                </p:cNvSpPr>
                <p:nvPr/>
              </p:nvSpPr>
              <p:spPr bwMode="auto">
                <a:xfrm>
                  <a:off x="3356942" y="2276872"/>
                  <a:ext cx="128588" cy="231775"/>
                </a:xfrm>
                <a:custGeom>
                  <a:avLst/>
                  <a:gdLst>
                    <a:gd name="T0" fmla="*/ 163 w 532"/>
                    <a:gd name="T1" fmla="*/ 8 h 973"/>
                    <a:gd name="T2" fmla="*/ 145 w 532"/>
                    <a:gd name="T3" fmla="*/ 271 h 973"/>
                    <a:gd name="T4" fmla="*/ 18 w 532"/>
                    <a:gd name="T5" fmla="*/ 617 h 973"/>
                    <a:gd name="T6" fmla="*/ 54 w 532"/>
                    <a:gd name="T7" fmla="*/ 880 h 973"/>
                    <a:gd name="T8" fmla="*/ 345 w 532"/>
                    <a:gd name="T9" fmla="*/ 953 h 973"/>
                    <a:gd name="T10" fmla="*/ 509 w 532"/>
                    <a:gd name="T11" fmla="*/ 762 h 973"/>
                    <a:gd name="T12" fmla="*/ 481 w 532"/>
                    <a:gd name="T13" fmla="*/ 544 h 973"/>
                    <a:gd name="T14" fmla="*/ 300 w 532"/>
                    <a:gd name="T15" fmla="*/ 317 h 973"/>
                    <a:gd name="T16" fmla="*/ 163 w 532"/>
                    <a:gd name="T17" fmla="*/ 8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grpFill/>
                <a:ln w="9525">
                  <a:solidFill>
                    <a:schemeClr val="accent1">
                      <a:lumMod val="7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43" name="Group 442"/>
              <p:cNvGrpSpPr/>
              <p:nvPr/>
            </p:nvGrpSpPr>
            <p:grpSpPr>
              <a:xfrm>
                <a:off x="2703796" y="4449802"/>
                <a:ext cx="75567" cy="294259"/>
                <a:chOff x="2700681" y="4449802"/>
                <a:chExt cx="75567" cy="294259"/>
              </a:xfrm>
            </p:grpSpPr>
            <p:sp>
              <p:nvSpPr>
                <p:cNvPr id="441" name="Freeform 160"/>
                <p:cNvSpPr>
                  <a:spLocks noChangeAspect="1"/>
                </p:cNvSpPr>
                <p:nvPr/>
              </p:nvSpPr>
              <p:spPr bwMode="auto">
                <a:xfrm>
                  <a:off x="2704237" y="4614267"/>
                  <a:ext cx="72011" cy="129794"/>
                </a:xfrm>
                <a:custGeom>
                  <a:avLst/>
                  <a:gdLst>
                    <a:gd name="T0" fmla="*/ 163 w 532"/>
                    <a:gd name="T1" fmla="*/ 8 h 973"/>
                    <a:gd name="T2" fmla="*/ 145 w 532"/>
                    <a:gd name="T3" fmla="*/ 271 h 973"/>
                    <a:gd name="T4" fmla="*/ 18 w 532"/>
                    <a:gd name="T5" fmla="*/ 617 h 973"/>
                    <a:gd name="T6" fmla="*/ 54 w 532"/>
                    <a:gd name="T7" fmla="*/ 880 h 973"/>
                    <a:gd name="T8" fmla="*/ 345 w 532"/>
                    <a:gd name="T9" fmla="*/ 953 h 973"/>
                    <a:gd name="T10" fmla="*/ 509 w 532"/>
                    <a:gd name="T11" fmla="*/ 762 h 973"/>
                    <a:gd name="T12" fmla="*/ 481 w 532"/>
                    <a:gd name="T13" fmla="*/ 544 h 973"/>
                    <a:gd name="T14" fmla="*/ 300 w 532"/>
                    <a:gd name="T15" fmla="*/ 317 h 973"/>
                    <a:gd name="T16" fmla="*/ 163 w 532"/>
                    <a:gd name="T17" fmla="*/ 8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solidFill>
                  <a:schemeClr val="accent1">
                    <a:lumMod val="60000"/>
                    <a:lumOff val="40000"/>
                  </a:schemeClr>
                </a:solidFill>
                <a:ln w="9525">
                  <a:solidFill>
                    <a:schemeClr val="accent1">
                      <a:lumMod val="7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 name="Freeform 161"/>
                <p:cNvSpPr>
                  <a:spLocks noChangeAspect="1"/>
                </p:cNvSpPr>
                <p:nvPr/>
              </p:nvSpPr>
              <p:spPr bwMode="auto">
                <a:xfrm>
                  <a:off x="2700681" y="4449802"/>
                  <a:ext cx="72011" cy="129794"/>
                </a:xfrm>
                <a:custGeom>
                  <a:avLst/>
                  <a:gdLst>
                    <a:gd name="T0" fmla="*/ 163 w 532"/>
                    <a:gd name="T1" fmla="*/ 8 h 973"/>
                    <a:gd name="T2" fmla="*/ 145 w 532"/>
                    <a:gd name="T3" fmla="*/ 271 h 973"/>
                    <a:gd name="T4" fmla="*/ 18 w 532"/>
                    <a:gd name="T5" fmla="*/ 617 h 973"/>
                    <a:gd name="T6" fmla="*/ 54 w 532"/>
                    <a:gd name="T7" fmla="*/ 880 h 973"/>
                    <a:gd name="T8" fmla="*/ 345 w 532"/>
                    <a:gd name="T9" fmla="*/ 953 h 973"/>
                    <a:gd name="T10" fmla="*/ 509 w 532"/>
                    <a:gd name="T11" fmla="*/ 762 h 973"/>
                    <a:gd name="T12" fmla="*/ 481 w 532"/>
                    <a:gd name="T13" fmla="*/ 544 h 973"/>
                    <a:gd name="T14" fmla="*/ 300 w 532"/>
                    <a:gd name="T15" fmla="*/ 317 h 973"/>
                    <a:gd name="T16" fmla="*/ 163 w 532"/>
                    <a:gd name="T17" fmla="*/ 8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973">
                      <a:moveTo>
                        <a:pt x="163" y="8"/>
                      </a:moveTo>
                      <a:cubicBezTo>
                        <a:pt x="137" y="0"/>
                        <a:pt x="169" y="170"/>
                        <a:pt x="145" y="271"/>
                      </a:cubicBezTo>
                      <a:cubicBezTo>
                        <a:pt x="121" y="372"/>
                        <a:pt x="33" y="516"/>
                        <a:pt x="18" y="617"/>
                      </a:cubicBezTo>
                      <a:cubicBezTo>
                        <a:pt x="3" y="718"/>
                        <a:pt x="0" y="824"/>
                        <a:pt x="54" y="880"/>
                      </a:cubicBezTo>
                      <a:cubicBezTo>
                        <a:pt x="108" y="936"/>
                        <a:pt x="269" y="973"/>
                        <a:pt x="345" y="953"/>
                      </a:cubicBezTo>
                      <a:cubicBezTo>
                        <a:pt x="421" y="933"/>
                        <a:pt x="486" y="830"/>
                        <a:pt x="509" y="762"/>
                      </a:cubicBezTo>
                      <a:cubicBezTo>
                        <a:pt x="532" y="694"/>
                        <a:pt x="516" y="618"/>
                        <a:pt x="481" y="544"/>
                      </a:cubicBezTo>
                      <a:cubicBezTo>
                        <a:pt x="446" y="470"/>
                        <a:pt x="356" y="406"/>
                        <a:pt x="300" y="317"/>
                      </a:cubicBezTo>
                      <a:cubicBezTo>
                        <a:pt x="244" y="228"/>
                        <a:pt x="189" y="16"/>
                        <a:pt x="163" y="8"/>
                      </a:cubicBezTo>
                      <a:close/>
                    </a:path>
                  </a:pathLst>
                </a:custGeom>
                <a:solidFill>
                  <a:schemeClr val="accent1">
                    <a:lumMod val="60000"/>
                    <a:lumOff val="40000"/>
                  </a:schemeClr>
                </a:solidFill>
                <a:ln w="9525">
                  <a:solidFill>
                    <a:schemeClr val="accent1">
                      <a:lumMod val="7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 name="TextBox 8"/>
            <p:cNvSpPr txBox="1"/>
            <p:nvPr/>
          </p:nvSpPr>
          <p:spPr>
            <a:xfrm>
              <a:off x="3276828" y="1187460"/>
              <a:ext cx="1541576" cy="369332"/>
            </a:xfrm>
            <a:prstGeom prst="rect">
              <a:avLst/>
            </a:prstGeom>
            <a:noFill/>
          </p:spPr>
          <p:txBody>
            <a:bodyPr wrap="none" rtlCol="0">
              <a:spAutoFit/>
            </a:bodyPr>
            <a:lstStyle/>
            <a:p>
              <a:r>
                <a:rPr lang="es-ES" dirty="0" err="1" smtClean="0"/>
                <a:t>Phenolic</a:t>
              </a:r>
              <a:r>
                <a:rPr lang="es-ES" dirty="0" smtClean="0"/>
                <a:t> </a:t>
              </a:r>
              <a:r>
                <a:rPr lang="es-ES" dirty="0" err="1" smtClean="0"/>
                <a:t>Resin</a:t>
              </a:r>
              <a:endParaRPr lang="en-US" dirty="0"/>
            </a:p>
          </p:txBody>
        </p:sp>
      </p:grpSp>
    </p:spTree>
    <p:extLst>
      <p:ext uri="{BB962C8B-B14F-4D97-AF65-F5344CB8AC3E}">
        <p14:creationId xmlns:p14="http://schemas.microsoft.com/office/powerpoint/2010/main" val="56825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5"/>
                                        </p:tgtEl>
                                        <p:attrNameLst>
                                          <p:attrName>style.visibility</p:attrName>
                                        </p:attrNameLst>
                                      </p:cBhvr>
                                      <p:to>
                                        <p:strVal val="visible"/>
                                      </p:to>
                                    </p:set>
                                    <p:animEffect transition="in" filter="fade">
                                      <p:cBhvr>
                                        <p:cTn id="11" dur="500"/>
                                        <p:tgtEl>
                                          <p:spTgt spid="44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37"/>
                                        </p:tgtEl>
                                        <p:attrNameLst>
                                          <p:attrName>style.visibility</p:attrName>
                                        </p:attrNameLst>
                                      </p:cBhvr>
                                      <p:to>
                                        <p:strVal val="visible"/>
                                      </p:to>
                                    </p:set>
                                    <p:animEffect transition="in" filter="fade">
                                      <p:cBhvr>
                                        <p:cTn id="16"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457883" y="523557"/>
            <a:ext cx="6212801" cy="1969339"/>
            <a:chOff x="694016" y="355818"/>
            <a:chExt cx="6626019" cy="2100321"/>
          </a:xfrm>
        </p:grpSpPr>
        <p:pic>
          <p:nvPicPr>
            <p:cNvPr id="51" name="Picture 2" descr="C:\CNEA\Data\SEM\Rod\IE-911 24Jul15\IE-911-PR-SS 100x.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4016" y="429912"/>
              <a:ext cx="2165136" cy="199385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 descr="C:\CNEA\Data\SEM\Rod\IE-911 24Jul15\IE-911-PR-SS 2000x.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32582" y="441735"/>
              <a:ext cx="2187453" cy="201440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C:\CNEA\Data\SEM\Rod\IE-911 24Jul15\IE-911-PR-SS 200x.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765" y="429912"/>
              <a:ext cx="2188328" cy="2015211"/>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94016" y="355818"/>
              <a:ext cx="356188" cy="461665"/>
            </a:xfrm>
            <a:prstGeom prst="rect">
              <a:avLst/>
            </a:prstGeom>
            <a:noFill/>
          </p:spPr>
          <p:txBody>
            <a:bodyPr wrap="none" rtlCol="0">
              <a:spAutoFit/>
            </a:bodyPr>
            <a:lstStyle/>
            <a:p>
              <a:r>
                <a:rPr lang="es-ES" sz="2400" dirty="0" smtClean="0">
                  <a:solidFill>
                    <a:schemeClr val="bg1"/>
                  </a:solidFill>
                  <a:latin typeface="Arial" panose="020B0604020202020204" pitchFamily="34" charset="0"/>
                  <a:cs typeface="Arial" panose="020B0604020202020204" pitchFamily="34" charset="0"/>
                </a:rPr>
                <a:t>a</a:t>
              </a:r>
              <a:endParaRPr lang="en-US" sz="2400" dirty="0">
                <a:solidFill>
                  <a:schemeClr val="bg1"/>
                </a:solidFill>
                <a:latin typeface="Arial" panose="020B0604020202020204" pitchFamily="34" charset="0"/>
                <a:cs typeface="Arial" panose="020B0604020202020204" pitchFamily="34" charset="0"/>
              </a:endParaRPr>
            </a:p>
          </p:txBody>
        </p:sp>
        <p:sp>
          <p:nvSpPr>
            <p:cNvPr id="55" name="TextBox 54"/>
            <p:cNvSpPr txBox="1"/>
            <p:nvPr/>
          </p:nvSpPr>
          <p:spPr>
            <a:xfrm>
              <a:off x="2906221" y="355818"/>
              <a:ext cx="356188" cy="461665"/>
            </a:xfrm>
            <a:prstGeom prst="rect">
              <a:avLst/>
            </a:prstGeom>
            <a:noFill/>
          </p:spPr>
          <p:txBody>
            <a:bodyPr wrap="none" rtlCol="0">
              <a:spAutoFit/>
            </a:bodyPr>
            <a:lstStyle/>
            <a:p>
              <a:r>
                <a:rPr lang="es-ES" sz="2400" dirty="0">
                  <a:solidFill>
                    <a:schemeClr val="bg1"/>
                  </a:solidFill>
                  <a:latin typeface="Arial" panose="020B0604020202020204" pitchFamily="34" charset="0"/>
                  <a:cs typeface="Arial" panose="020B0604020202020204" pitchFamily="34" charset="0"/>
                </a:rPr>
                <a:t>b</a:t>
              </a:r>
              <a:endParaRPr lang="en-US" sz="2400"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5118426" y="355818"/>
              <a:ext cx="338554" cy="461665"/>
            </a:xfrm>
            <a:prstGeom prst="rect">
              <a:avLst/>
            </a:prstGeom>
            <a:noFill/>
          </p:spPr>
          <p:txBody>
            <a:bodyPr wrap="none" rtlCol="0">
              <a:spAutoFit/>
            </a:bodyPr>
            <a:lstStyle/>
            <a:p>
              <a:r>
                <a:rPr lang="es-ES" sz="2400" dirty="0">
                  <a:solidFill>
                    <a:schemeClr val="bg1"/>
                  </a:solidFill>
                  <a:latin typeface="Arial" panose="020B0604020202020204" pitchFamily="34" charset="0"/>
                  <a:cs typeface="Arial" panose="020B0604020202020204" pitchFamily="34" charset="0"/>
                </a:rPr>
                <a:t>c</a:t>
              </a:r>
              <a:endParaRPr lang="en-US" sz="2400" dirty="0">
                <a:solidFill>
                  <a:schemeClr val="bg1"/>
                </a:solidFill>
                <a:latin typeface="Arial" panose="020B0604020202020204" pitchFamily="34" charset="0"/>
                <a:cs typeface="Arial" panose="020B0604020202020204" pitchFamily="34" charset="0"/>
              </a:endParaRPr>
            </a:p>
          </p:txBody>
        </p:sp>
        <p:sp>
          <p:nvSpPr>
            <p:cNvPr id="57" name="TextBox 56"/>
            <p:cNvSpPr txBox="1"/>
            <p:nvPr/>
          </p:nvSpPr>
          <p:spPr>
            <a:xfrm>
              <a:off x="5417831" y="1449340"/>
              <a:ext cx="327334" cy="400110"/>
            </a:xfrm>
            <a:prstGeom prst="rect">
              <a:avLst/>
            </a:prstGeom>
            <a:noFill/>
          </p:spPr>
          <p:txBody>
            <a:bodyPr wrap="none" rtlCol="0">
              <a:spAutoFit/>
            </a:bodyPr>
            <a:lstStyle/>
            <a:p>
              <a:r>
                <a:rPr lang="es-ES" sz="2000" b="1" dirty="0" smtClean="0">
                  <a:solidFill>
                    <a:schemeClr val="bg1"/>
                  </a:solidFill>
                  <a:latin typeface="Arial" panose="020B0604020202020204" pitchFamily="34" charset="0"/>
                  <a:cs typeface="Arial" panose="020B0604020202020204" pitchFamily="34" charset="0"/>
                </a:rPr>
                <a:t>1</a:t>
              </a:r>
              <a:endParaRPr lang="en-US" sz="2000" b="1" dirty="0">
                <a:solidFill>
                  <a:schemeClr val="bg1"/>
                </a:solidFill>
                <a:latin typeface="Arial" panose="020B0604020202020204" pitchFamily="34" charset="0"/>
                <a:cs typeface="Arial" panose="020B0604020202020204" pitchFamily="34" charset="0"/>
              </a:endParaRPr>
            </a:p>
          </p:txBody>
        </p:sp>
        <p:sp>
          <p:nvSpPr>
            <p:cNvPr id="58" name="TextBox 57"/>
            <p:cNvSpPr txBox="1"/>
            <p:nvPr/>
          </p:nvSpPr>
          <p:spPr>
            <a:xfrm>
              <a:off x="6215992" y="724519"/>
              <a:ext cx="327334" cy="400110"/>
            </a:xfrm>
            <a:prstGeom prst="rect">
              <a:avLst/>
            </a:prstGeom>
            <a:noFill/>
          </p:spPr>
          <p:txBody>
            <a:bodyPr wrap="none" rtlCol="0">
              <a:spAutoFit/>
            </a:bodyPr>
            <a:lstStyle/>
            <a:p>
              <a:r>
                <a:rPr lang="es-ES" sz="2000" b="1" dirty="0">
                  <a:solidFill>
                    <a:schemeClr val="bg1"/>
                  </a:solidFill>
                  <a:latin typeface="Arial" panose="020B0604020202020204" pitchFamily="34" charset="0"/>
                  <a:cs typeface="Arial" panose="020B0604020202020204" pitchFamily="34" charset="0"/>
                </a:rPr>
                <a:t>2</a:t>
              </a:r>
              <a:endParaRPr lang="en-US" sz="20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p:nvSpPr>
          <p:spPr>
            <a:xfrm>
              <a:off x="6989129" y="1754213"/>
              <a:ext cx="327334" cy="400110"/>
            </a:xfrm>
            <a:prstGeom prst="rect">
              <a:avLst/>
            </a:prstGeom>
            <a:noFill/>
          </p:spPr>
          <p:txBody>
            <a:bodyPr wrap="none" rtlCol="0">
              <a:spAutoFit/>
            </a:bodyPr>
            <a:lstStyle/>
            <a:p>
              <a:r>
                <a:rPr lang="es-ES" sz="2000" b="1" dirty="0" smtClean="0">
                  <a:solidFill>
                    <a:schemeClr val="bg1"/>
                  </a:solidFill>
                  <a:latin typeface="Arial" panose="020B0604020202020204" pitchFamily="34" charset="0"/>
                  <a:cs typeface="Arial" panose="020B0604020202020204" pitchFamily="34" charset="0"/>
                </a:rPr>
                <a:t>4</a:t>
              </a:r>
              <a:endParaRPr lang="en-US" sz="20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p:nvSpPr>
          <p:spPr>
            <a:xfrm>
              <a:off x="6460838" y="1426838"/>
              <a:ext cx="327334" cy="400110"/>
            </a:xfrm>
            <a:prstGeom prst="rect">
              <a:avLst/>
            </a:prstGeom>
            <a:noFill/>
          </p:spPr>
          <p:txBody>
            <a:bodyPr wrap="none" rtlCol="0">
              <a:spAutoFit/>
            </a:bodyPr>
            <a:lstStyle/>
            <a:p>
              <a:r>
                <a:rPr lang="es-ES" sz="2000" b="1" dirty="0">
                  <a:solidFill>
                    <a:schemeClr val="bg1"/>
                  </a:solidFill>
                  <a:latin typeface="Arial" panose="020B0604020202020204" pitchFamily="34" charset="0"/>
                  <a:cs typeface="Arial" panose="020B0604020202020204" pitchFamily="34" charset="0"/>
                </a:rPr>
                <a:t>3</a:t>
              </a:r>
              <a:endParaRPr lang="en-US" sz="2000" b="1" dirty="0">
                <a:solidFill>
                  <a:schemeClr val="bg1"/>
                </a:solidFill>
                <a:latin typeface="Arial" panose="020B0604020202020204" pitchFamily="34" charset="0"/>
                <a:cs typeface="Arial" panose="020B0604020202020204" pitchFamily="34" charset="0"/>
              </a:endParaRPr>
            </a:p>
          </p:txBody>
        </p:sp>
        <p:cxnSp>
          <p:nvCxnSpPr>
            <p:cNvPr id="61" name="Straight Connector 60"/>
            <p:cNvCxnSpPr/>
            <p:nvPr/>
          </p:nvCxnSpPr>
          <p:spPr>
            <a:xfrm>
              <a:off x="2414620" y="2234890"/>
              <a:ext cx="3687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442475" y="2260772"/>
              <a:ext cx="5990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689592" y="2260772"/>
              <a:ext cx="5990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410000" y="2627342"/>
            <a:ext cx="6330352" cy="3692099"/>
            <a:chOff x="1119628" y="2627342"/>
            <a:chExt cx="6330352" cy="3692099"/>
          </a:xfrm>
        </p:grpSpPr>
        <p:pic>
          <p:nvPicPr>
            <p:cNvPr id="110" name="Picture 109"/>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39229" y="5110047"/>
              <a:ext cx="1548024" cy="1209394"/>
            </a:xfrm>
            <a:prstGeom prst="rect">
              <a:avLst/>
            </a:prstGeom>
          </p:spPr>
        </p:pic>
        <p:pic>
          <p:nvPicPr>
            <p:cNvPr id="111" name="Picture 110"/>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15712" y="5110047"/>
              <a:ext cx="1548024" cy="1209394"/>
            </a:xfrm>
            <a:prstGeom prst="rect">
              <a:avLst/>
            </a:prstGeom>
          </p:spPr>
        </p:pic>
        <p:pic>
          <p:nvPicPr>
            <p:cNvPr id="112" name="Picture 111"/>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96371" y="5110047"/>
              <a:ext cx="1548024" cy="1209394"/>
            </a:xfrm>
            <a:prstGeom prst="rect">
              <a:avLst/>
            </a:prstGeom>
          </p:spPr>
        </p:pic>
        <p:pic>
          <p:nvPicPr>
            <p:cNvPr id="113" name="Picture 112"/>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96371" y="3865780"/>
              <a:ext cx="1548024" cy="1209394"/>
            </a:xfrm>
            <a:prstGeom prst="rect">
              <a:avLst/>
            </a:prstGeom>
          </p:spPr>
        </p:pic>
        <p:pic>
          <p:nvPicPr>
            <p:cNvPr id="114" name="Picture 113"/>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39229" y="3865780"/>
              <a:ext cx="1548024" cy="1209394"/>
            </a:xfrm>
            <a:prstGeom prst="rect">
              <a:avLst/>
            </a:prstGeom>
          </p:spPr>
        </p:pic>
        <p:pic>
          <p:nvPicPr>
            <p:cNvPr id="115" name="Picture 114"/>
            <p:cNvPicPr>
              <a:picLocks noChangeAspect="1"/>
            </p:cNvPicPr>
            <p:nvPr/>
          </p:nvPicPr>
          <p:blipFill>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15712" y="3865780"/>
              <a:ext cx="1548024" cy="1209394"/>
            </a:xfrm>
            <a:prstGeom prst="rect">
              <a:avLst/>
            </a:prstGeom>
          </p:spPr>
        </p:pic>
        <p:pic>
          <p:nvPicPr>
            <p:cNvPr id="116" name="Picture 115"/>
            <p:cNvPicPr>
              <a:picLocks noChangeAspect="1"/>
            </p:cNvPicPr>
            <p:nvPr/>
          </p:nvPicPr>
          <p:blipFill>
            <a:blip r:embed="rId20">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74704" y="2627342"/>
              <a:ext cx="1548024" cy="1209394"/>
            </a:xfrm>
            <a:prstGeom prst="rect">
              <a:avLst/>
            </a:prstGeom>
          </p:spPr>
        </p:pic>
        <p:pic>
          <p:nvPicPr>
            <p:cNvPr id="117" name="Picture 116"/>
            <p:cNvPicPr>
              <a:picLocks noChangeAspect="1"/>
            </p:cNvPicPr>
            <p:nvPr/>
          </p:nvPicPr>
          <p:blipFill>
            <a:blip r:embed="rId22">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96371" y="2627342"/>
              <a:ext cx="1548024" cy="1209394"/>
            </a:xfrm>
            <a:prstGeom prst="rect">
              <a:avLst/>
            </a:prstGeom>
          </p:spPr>
        </p:pic>
        <p:pic>
          <p:nvPicPr>
            <p:cNvPr id="118" name="Picture 117"/>
            <p:cNvPicPr>
              <a:picLocks noChangeAspect="1"/>
            </p:cNvPicPr>
            <p:nvPr/>
          </p:nvPicPr>
          <p:blipFill>
            <a:blip r:embed="rId24">
              <a:extLst>
                <a:ext uri="{BEBA8EAE-BF5A-486C-A8C5-ECC9F3942E4B}">
                  <a14:imgProps xmlns:a14="http://schemas.microsoft.com/office/drawing/2010/main">
                    <a14:imgLayer r:embed="rId2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15712" y="2627342"/>
              <a:ext cx="1548024" cy="1209394"/>
            </a:xfrm>
            <a:prstGeom prst="rect">
              <a:avLst/>
            </a:prstGeom>
          </p:spPr>
        </p:pic>
        <p:pic>
          <p:nvPicPr>
            <p:cNvPr id="119" name="Picture 118"/>
            <p:cNvPicPr>
              <a:picLocks noChangeAspect="1"/>
            </p:cNvPicPr>
            <p:nvPr/>
          </p:nvPicPr>
          <p:blipFill>
            <a:blip r:embed="rId26">
              <a:extLst>
                <a:ext uri="{BEBA8EAE-BF5A-486C-A8C5-ECC9F3942E4B}">
                  <a14:imgProps xmlns:a14="http://schemas.microsoft.com/office/drawing/2010/main">
                    <a14:imgLayer r:embed="rId2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74704" y="5110047"/>
              <a:ext cx="1548024" cy="1209394"/>
            </a:xfrm>
            <a:prstGeom prst="rect">
              <a:avLst/>
            </a:prstGeom>
          </p:spPr>
        </p:pic>
        <p:pic>
          <p:nvPicPr>
            <p:cNvPr id="120" name="Picture 119"/>
            <p:cNvPicPr>
              <a:picLocks noChangeAspect="1"/>
            </p:cNvPicPr>
            <p:nvPr/>
          </p:nvPicPr>
          <p:blipFill>
            <a:blip r:embed="rId28">
              <a:extLst>
                <a:ext uri="{BEBA8EAE-BF5A-486C-A8C5-ECC9F3942E4B}">
                  <a14:imgProps xmlns:a14="http://schemas.microsoft.com/office/drawing/2010/main">
                    <a14:imgLayer r:embed="rId2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74704" y="3865780"/>
              <a:ext cx="1548024" cy="1209394"/>
            </a:xfrm>
            <a:prstGeom prst="rect">
              <a:avLst/>
            </a:prstGeom>
          </p:spPr>
        </p:pic>
        <p:pic>
          <p:nvPicPr>
            <p:cNvPr id="121" name="Picture 12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139229" y="2627342"/>
              <a:ext cx="1548024" cy="1209394"/>
            </a:xfrm>
            <a:prstGeom prst="rect">
              <a:avLst/>
            </a:prstGeom>
          </p:spPr>
        </p:pic>
        <p:sp>
          <p:nvSpPr>
            <p:cNvPr id="99" name="TextBox 98"/>
            <p:cNvSpPr txBox="1"/>
            <p:nvPr/>
          </p:nvSpPr>
          <p:spPr>
            <a:xfrm>
              <a:off x="2275715" y="3895100"/>
              <a:ext cx="490840" cy="400110"/>
            </a:xfrm>
            <a:prstGeom prst="rect">
              <a:avLst/>
            </a:prstGeom>
            <a:noFill/>
          </p:spPr>
          <p:txBody>
            <a:bodyPr wrap="none" rtlCol="0">
              <a:spAutoFit/>
            </a:bodyPr>
            <a:lstStyle/>
            <a:p>
              <a:r>
                <a:rPr lang="es-ES" sz="2000" b="1" dirty="0" smtClean="0">
                  <a:solidFill>
                    <a:srgbClr val="FF0000"/>
                  </a:solidFill>
                </a:rPr>
                <a:t>Nb</a:t>
              </a:r>
              <a:endParaRPr lang="en-US" sz="2000" b="1" dirty="0">
                <a:solidFill>
                  <a:srgbClr val="FF0000"/>
                </a:solidFill>
              </a:endParaRPr>
            </a:p>
          </p:txBody>
        </p:sp>
        <p:sp>
          <p:nvSpPr>
            <p:cNvPr id="100" name="TextBox 99"/>
            <p:cNvSpPr txBox="1"/>
            <p:nvPr/>
          </p:nvSpPr>
          <p:spPr>
            <a:xfrm>
              <a:off x="6986079" y="2655156"/>
              <a:ext cx="423514" cy="400110"/>
            </a:xfrm>
            <a:prstGeom prst="rect">
              <a:avLst/>
            </a:prstGeom>
            <a:noFill/>
          </p:spPr>
          <p:txBody>
            <a:bodyPr wrap="none" rtlCol="0">
              <a:spAutoFit/>
            </a:bodyPr>
            <a:lstStyle/>
            <a:p>
              <a:r>
                <a:rPr lang="es-ES" sz="2000" b="1" dirty="0" smtClean="0">
                  <a:solidFill>
                    <a:srgbClr val="66FF33"/>
                  </a:solidFill>
                </a:rPr>
                <a:t>Cs</a:t>
              </a:r>
              <a:endParaRPr lang="en-US" sz="2000" b="1" dirty="0">
                <a:solidFill>
                  <a:srgbClr val="66FF33"/>
                </a:solidFill>
              </a:endParaRPr>
            </a:p>
          </p:txBody>
        </p:sp>
        <p:sp>
          <p:nvSpPr>
            <p:cNvPr id="101" name="TextBox 100"/>
            <p:cNvSpPr txBox="1"/>
            <p:nvPr/>
          </p:nvSpPr>
          <p:spPr>
            <a:xfrm>
              <a:off x="5487899" y="3895100"/>
              <a:ext cx="397866" cy="400110"/>
            </a:xfrm>
            <a:prstGeom prst="rect">
              <a:avLst/>
            </a:prstGeom>
            <a:noFill/>
          </p:spPr>
          <p:txBody>
            <a:bodyPr wrap="none" rtlCol="0">
              <a:spAutoFit/>
            </a:bodyPr>
            <a:lstStyle/>
            <a:p>
              <a:r>
                <a:rPr lang="es-ES" sz="2000" b="1" dirty="0" smtClean="0">
                  <a:solidFill>
                    <a:srgbClr val="00FFFF"/>
                  </a:solidFill>
                </a:rPr>
                <a:t>Zr</a:t>
              </a:r>
              <a:endParaRPr lang="en-US" sz="2000" b="1" dirty="0">
                <a:solidFill>
                  <a:srgbClr val="00FFFF"/>
                </a:solidFill>
              </a:endParaRPr>
            </a:p>
          </p:txBody>
        </p:sp>
        <p:sp>
          <p:nvSpPr>
            <p:cNvPr id="102" name="TextBox 101"/>
            <p:cNvSpPr txBox="1"/>
            <p:nvPr/>
          </p:nvSpPr>
          <p:spPr>
            <a:xfrm>
              <a:off x="3927226" y="3895100"/>
              <a:ext cx="373820" cy="400110"/>
            </a:xfrm>
            <a:prstGeom prst="rect">
              <a:avLst/>
            </a:prstGeom>
            <a:noFill/>
          </p:spPr>
          <p:txBody>
            <a:bodyPr wrap="none" rtlCol="0">
              <a:spAutoFit/>
            </a:bodyPr>
            <a:lstStyle/>
            <a:p>
              <a:r>
                <a:rPr lang="es-ES" sz="2000" b="1" dirty="0" smtClean="0">
                  <a:solidFill>
                    <a:srgbClr val="0000FF"/>
                  </a:solidFill>
                </a:rPr>
                <a:t>Ti</a:t>
              </a:r>
              <a:endParaRPr lang="en-US" sz="2000" b="1" dirty="0">
                <a:solidFill>
                  <a:srgbClr val="0000FF"/>
                </a:solidFill>
              </a:endParaRPr>
            </a:p>
          </p:txBody>
        </p:sp>
        <p:sp>
          <p:nvSpPr>
            <p:cNvPr id="103" name="TextBox 102"/>
            <p:cNvSpPr txBox="1"/>
            <p:nvPr/>
          </p:nvSpPr>
          <p:spPr>
            <a:xfrm>
              <a:off x="5388579" y="2655156"/>
              <a:ext cx="479618" cy="400110"/>
            </a:xfrm>
            <a:prstGeom prst="rect">
              <a:avLst/>
            </a:prstGeom>
            <a:noFill/>
          </p:spPr>
          <p:txBody>
            <a:bodyPr wrap="none" rtlCol="0">
              <a:spAutoFit/>
            </a:bodyPr>
            <a:lstStyle/>
            <a:p>
              <a:r>
                <a:rPr lang="es-ES" sz="2000" b="1" dirty="0" err="1" smtClean="0">
                  <a:solidFill>
                    <a:srgbClr val="00FFFF"/>
                  </a:solidFill>
                </a:rPr>
                <a:t>Na</a:t>
              </a:r>
              <a:endParaRPr lang="en-US" sz="2000" b="1" dirty="0">
                <a:solidFill>
                  <a:srgbClr val="00FFFF"/>
                </a:solidFill>
              </a:endParaRPr>
            </a:p>
          </p:txBody>
        </p:sp>
        <p:sp>
          <p:nvSpPr>
            <p:cNvPr id="104" name="TextBox 103"/>
            <p:cNvSpPr txBox="1"/>
            <p:nvPr/>
          </p:nvSpPr>
          <p:spPr>
            <a:xfrm>
              <a:off x="1119628" y="5114152"/>
              <a:ext cx="415498" cy="400110"/>
            </a:xfrm>
            <a:prstGeom prst="rect">
              <a:avLst/>
            </a:prstGeom>
            <a:noFill/>
          </p:spPr>
          <p:txBody>
            <a:bodyPr wrap="none" rtlCol="0">
              <a:spAutoFit/>
            </a:bodyPr>
            <a:lstStyle/>
            <a:p>
              <a:r>
                <a:rPr lang="es-ES" sz="2000" b="1" dirty="0" smtClean="0">
                  <a:solidFill>
                    <a:srgbClr val="FF0000"/>
                  </a:solidFill>
                </a:rPr>
                <a:t>Ni</a:t>
              </a:r>
              <a:endParaRPr lang="en-US" sz="2000" b="1" dirty="0">
                <a:solidFill>
                  <a:srgbClr val="FF0000"/>
                </a:solidFill>
              </a:endParaRPr>
            </a:p>
          </p:txBody>
        </p:sp>
        <p:sp>
          <p:nvSpPr>
            <p:cNvPr id="105" name="TextBox 104"/>
            <p:cNvSpPr txBox="1"/>
            <p:nvPr/>
          </p:nvSpPr>
          <p:spPr>
            <a:xfrm>
              <a:off x="2704915" y="5073132"/>
              <a:ext cx="546945" cy="400110"/>
            </a:xfrm>
            <a:prstGeom prst="rect">
              <a:avLst/>
            </a:prstGeom>
            <a:noFill/>
          </p:spPr>
          <p:txBody>
            <a:bodyPr wrap="none" rtlCol="0">
              <a:spAutoFit/>
            </a:bodyPr>
            <a:lstStyle/>
            <a:p>
              <a:r>
                <a:rPr lang="es-ES" sz="2000" b="1" dirty="0" smtClean="0">
                  <a:solidFill>
                    <a:srgbClr val="FF66CC"/>
                  </a:solidFill>
                </a:rPr>
                <a:t>Mn</a:t>
              </a:r>
              <a:endParaRPr lang="en-US" sz="2000" b="1" dirty="0">
                <a:solidFill>
                  <a:srgbClr val="FF66CC"/>
                </a:solidFill>
              </a:endParaRPr>
            </a:p>
          </p:txBody>
        </p:sp>
        <p:sp>
          <p:nvSpPr>
            <p:cNvPr id="106" name="TextBox 105"/>
            <p:cNvSpPr txBox="1"/>
            <p:nvPr/>
          </p:nvSpPr>
          <p:spPr>
            <a:xfrm>
              <a:off x="4288120" y="5109278"/>
              <a:ext cx="427746" cy="400110"/>
            </a:xfrm>
            <a:prstGeom prst="rect">
              <a:avLst/>
            </a:prstGeom>
            <a:noFill/>
          </p:spPr>
          <p:txBody>
            <a:bodyPr wrap="none" rtlCol="0">
              <a:spAutoFit/>
            </a:bodyPr>
            <a:lstStyle/>
            <a:p>
              <a:r>
                <a:rPr lang="es-ES" sz="2000" b="1" dirty="0" smtClean="0">
                  <a:solidFill>
                    <a:srgbClr val="00FFFF"/>
                  </a:solidFill>
                </a:rPr>
                <a:t>Fe</a:t>
              </a:r>
              <a:endParaRPr lang="en-US" sz="2000" b="1" dirty="0">
                <a:solidFill>
                  <a:srgbClr val="00FFFF"/>
                </a:solidFill>
              </a:endParaRPr>
            </a:p>
          </p:txBody>
        </p:sp>
        <p:sp>
          <p:nvSpPr>
            <p:cNvPr id="107" name="TextBox 106"/>
            <p:cNvSpPr txBox="1"/>
            <p:nvPr/>
          </p:nvSpPr>
          <p:spPr>
            <a:xfrm>
              <a:off x="3923928" y="2705950"/>
              <a:ext cx="320922" cy="400110"/>
            </a:xfrm>
            <a:prstGeom prst="rect">
              <a:avLst/>
            </a:prstGeom>
            <a:noFill/>
          </p:spPr>
          <p:txBody>
            <a:bodyPr wrap="none" rtlCol="0">
              <a:spAutoFit/>
            </a:bodyPr>
            <a:lstStyle/>
            <a:p>
              <a:r>
                <a:rPr lang="es-ES" sz="2000" b="1" dirty="0" smtClean="0">
                  <a:solidFill>
                    <a:srgbClr val="FF0000"/>
                  </a:solidFill>
                </a:rPr>
                <a:t>C</a:t>
              </a:r>
              <a:endParaRPr lang="en-US" sz="2000" b="1" dirty="0">
                <a:solidFill>
                  <a:srgbClr val="FF0000"/>
                </a:solidFill>
              </a:endParaRPr>
            </a:p>
          </p:txBody>
        </p:sp>
        <p:sp>
          <p:nvSpPr>
            <p:cNvPr id="108" name="TextBox 107"/>
            <p:cNvSpPr txBox="1"/>
            <p:nvPr/>
          </p:nvSpPr>
          <p:spPr>
            <a:xfrm>
              <a:off x="5894250" y="5114152"/>
              <a:ext cx="412292" cy="400110"/>
            </a:xfrm>
            <a:prstGeom prst="rect">
              <a:avLst/>
            </a:prstGeom>
            <a:noFill/>
          </p:spPr>
          <p:txBody>
            <a:bodyPr wrap="none" rtlCol="0">
              <a:spAutoFit/>
            </a:bodyPr>
            <a:lstStyle/>
            <a:p>
              <a:r>
                <a:rPr lang="es-ES" sz="2000" b="1" dirty="0" smtClean="0">
                  <a:solidFill>
                    <a:srgbClr val="FFFF00"/>
                  </a:solidFill>
                </a:rPr>
                <a:t>Cr</a:t>
              </a:r>
              <a:endParaRPr lang="en-US" sz="2000" b="1" dirty="0">
                <a:solidFill>
                  <a:srgbClr val="FFFF00"/>
                </a:solidFill>
              </a:endParaRPr>
            </a:p>
          </p:txBody>
        </p:sp>
        <p:sp>
          <p:nvSpPr>
            <p:cNvPr id="109" name="TextBox 108"/>
            <p:cNvSpPr txBox="1"/>
            <p:nvPr/>
          </p:nvSpPr>
          <p:spPr>
            <a:xfrm>
              <a:off x="7080968" y="3895100"/>
              <a:ext cx="369012" cy="400110"/>
            </a:xfrm>
            <a:prstGeom prst="rect">
              <a:avLst/>
            </a:prstGeom>
            <a:noFill/>
          </p:spPr>
          <p:txBody>
            <a:bodyPr wrap="none" rtlCol="0">
              <a:spAutoFit/>
            </a:bodyPr>
            <a:lstStyle/>
            <a:p>
              <a:r>
                <a:rPr lang="es-ES" sz="2000" b="1" dirty="0" smtClean="0">
                  <a:solidFill>
                    <a:srgbClr val="FF66CC"/>
                  </a:solidFill>
                </a:rPr>
                <a:t>Si</a:t>
              </a:r>
              <a:endParaRPr lang="en-US" sz="2000" b="1" dirty="0">
                <a:solidFill>
                  <a:srgbClr val="FF66CC"/>
                </a:solidFill>
              </a:endParaRPr>
            </a:p>
          </p:txBody>
        </p:sp>
        <p:cxnSp>
          <p:nvCxnSpPr>
            <p:cNvPr id="95" name="Straight Connector 94"/>
            <p:cNvCxnSpPr/>
            <p:nvPr/>
          </p:nvCxnSpPr>
          <p:spPr>
            <a:xfrm>
              <a:off x="2760697" y="3691924"/>
              <a:ext cx="38091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2760122" y="3321505"/>
              <a:ext cx="797013" cy="307777"/>
            </a:xfrm>
            <a:prstGeom prst="rect">
              <a:avLst/>
            </a:prstGeom>
            <a:noFill/>
          </p:spPr>
          <p:txBody>
            <a:bodyPr wrap="none" rtlCol="0">
              <a:spAutoFit/>
            </a:bodyPr>
            <a:lstStyle/>
            <a:p>
              <a:r>
                <a:rPr lang="es-ES" sz="1400" b="1" dirty="0" smtClean="0">
                  <a:solidFill>
                    <a:schemeClr val="bg1"/>
                  </a:solidFill>
                  <a:latin typeface="Arial" panose="020B0604020202020204" pitchFamily="34" charset="0"/>
                  <a:cs typeface="Arial" panose="020B0604020202020204" pitchFamily="34" charset="0"/>
                </a:rPr>
                <a:t>200 </a:t>
              </a:r>
              <a:r>
                <a:rPr lang="es-ES" sz="1400" b="1" dirty="0" smtClean="0">
                  <a:solidFill>
                    <a:schemeClr val="bg1"/>
                  </a:solidFill>
                  <a:latin typeface="Symbol" panose="05050102010706020507" pitchFamily="18" charset="2"/>
                  <a:cs typeface="Arial" panose="020B0604020202020204" pitchFamily="34" charset="0"/>
                </a:rPr>
                <a:t>m</a:t>
              </a:r>
              <a:r>
                <a:rPr lang="es-ES" sz="1400" b="1" dirty="0" smtClean="0">
                  <a:solidFill>
                    <a:schemeClr val="bg1"/>
                  </a:solidFill>
                  <a:latin typeface="Arial" panose="020B0604020202020204" pitchFamily="34" charset="0"/>
                  <a:cs typeface="Arial" panose="020B0604020202020204" pitchFamily="34" charset="0"/>
                </a:rPr>
                <a:t>m</a:t>
              </a:r>
              <a:endParaRPr lang="en-US" sz="1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827437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Luca - MRS 2017</a:t>
            </a:r>
            <a:endParaRPr lang="en-US"/>
          </a:p>
        </p:txBody>
      </p:sp>
      <p:sp>
        <p:nvSpPr>
          <p:cNvPr id="5" name="Slide Number Placeholder 4"/>
          <p:cNvSpPr>
            <a:spLocks noGrp="1"/>
          </p:cNvSpPr>
          <p:nvPr>
            <p:ph type="sldNum" sz="quarter" idx="12"/>
          </p:nvPr>
        </p:nvSpPr>
        <p:spPr/>
        <p:txBody>
          <a:bodyPr/>
          <a:lstStyle/>
          <a:p>
            <a:fld id="{C3305951-25B3-468C-8F5A-DB64291C3F1E}" type="slidenum">
              <a:rPr lang="en-US" smtClean="0"/>
              <a:pPr/>
              <a:t>63</a:t>
            </a:fld>
            <a:endParaRPr lang="en-US"/>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7" y="3501008"/>
            <a:ext cx="4998417" cy="290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5" y="476672"/>
            <a:ext cx="5014611" cy="290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741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Text Box 9"/>
          <p:cNvSpPr txBox="1">
            <a:spLocks noChangeArrowheads="1"/>
          </p:cNvSpPr>
          <p:nvPr/>
        </p:nvSpPr>
        <p:spPr bwMode="auto">
          <a:xfrm>
            <a:off x="53913" y="44624"/>
            <a:ext cx="5238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rgbClr val="0000FF"/>
                </a:solidFill>
                <a:latin typeface="Arial" pitchFamily="34" charset="0"/>
              </a:defRPr>
            </a:lvl1pPr>
            <a:lvl2pPr marL="742950" indent="-285750">
              <a:defRPr sz="1600">
                <a:solidFill>
                  <a:srgbClr val="0000FF"/>
                </a:solidFill>
                <a:latin typeface="Arial" pitchFamily="34" charset="0"/>
              </a:defRPr>
            </a:lvl2pPr>
            <a:lvl3pPr marL="1143000" indent="-228600">
              <a:defRPr sz="1600">
                <a:solidFill>
                  <a:srgbClr val="0000FF"/>
                </a:solidFill>
                <a:latin typeface="Arial" pitchFamily="34" charset="0"/>
              </a:defRPr>
            </a:lvl3pPr>
            <a:lvl4pPr marL="1600200" indent="-228600">
              <a:defRPr sz="1600">
                <a:solidFill>
                  <a:srgbClr val="0000FF"/>
                </a:solidFill>
                <a:latin typeface="Arial" pitchFamily="34" charset="0"/>
              </a:defRPr>
            </a:lvl4pPr>
            <a:lvl5pPr marL="2057400" indent="-22860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lgn="ctr">
              <a:buClr>
                <a:srgbClr val="FF0000"/>
              </a:buClr>
              <a:buSzPct val="140000"/>
            </a:pPr>
            <a:r>
              <a:rPr lang="en-AU" altLang="en-US" sz="3200" b="1" dirty="0" smtClean="0">
                <a:solidFill>
                  <a:srgbClr val="FF0000"/>
                </a:solidFill>
              </a:rPr>
              <a:t>Mesoporous Zr</a:t>
            </a:r>
            <a:r>
              <a:rPr lang="en-AU" altLang="en-US" sz="3200" b="1" baseline="-25000" dirty="0" smtClean="0">
                <a:solidFill>
                  <a:srgbClr val="FF0000"/>
                </a:solidFill>
              </a:rPr>
              <a:t>0.33</a:t>
            </a:r>
            <a:r>
              <a:rPr lang="en-AU" altLang="en-US" sz="3200" b="1" dirty="0" smtClean="0">
                <a:solidFill>
                  <a:srgbClr val="FF0000"/>
                </a:solidFill>
              </a:rPr>
              <a:t>Ti</a:t>
            </a:r>
            <a:r>
              <a:rPr lang="en-AU" altLang="en-US" sz="3200" b="1" baseline="-25000" dirty="0" smtClean="0">
                <a:solidFill>
                  <a:srgbClr val="FF0000"/>
                </a:solidFill>
              </a:rPr>
              <a:t>0.66</a:t>
            </a:r>
            <a:r>
              <a:rPr lang="en-AU" altLang="en-US" sz="3200" b="1" dirty="0" smtClean="0">
                <a:solidFill>
                  <a:srgbClr val="FF0000"/>
                </a:solidFill>
              </a:rPr>
              <a:t>O</a:t>
            </a:r>
            <a:r>
              <a:rPr lang="en-AU" altLang="en-US" sz="3200" b="1" baseline="-25000" dirty="0" smtClean="0">
                <a:solidFill>
                  <a:srgbClr val="FF0000"/>
                </a:solidFill>
              </a:rPr>
              <a:t>2</a:t>
            </a:r>
            <a:endParaRPr lang="en-AU" altLang="en-US" sz="3200" b="1" dirty="0" smtClean="0">
              <a:solidFill>
                <a:srgbClr val="FF0000"/>
              </a:solidFill>
            </a:endParaRPr>
          </a:p>
        </p:txBody>
      </p:sp>
      <p:grpSp>
        <p:nvGrpSpPr>
          <p:cNvPr id="7" name="Group 6"/>
          <p:cNvGrpSpPr/>
          <p:nvPr/>
        </p:nvGrpSpPr>
        <p:grpSpPr>
          <a:xfrm>
            <a:off x="288689" y="4870262"/>
            <a:ext cx="4574220" cy="1511066"/>
            <a:chOff x="288689" y="4366206"/>
            <a:chExt cx="4574220" cy="1511066"/>
          </a:xfrm>
        </p:grpSpPr>
        <p:pic>
          <p:nvPicPr>
            <p:cNvPr id="107527" name="Picture 10" descr="105071321 Fig7b base reflief"/>
            <p:cNvPicPr>
              <a:picLocks noChangeAspect="1" noChangeArrowheads="1"/>
            </p:cNvPicPr>
            <p:nvPr/>
          </p:nvPicPr>
          <p:blipFill>
            <a:blip r:embed="rId3">
              <a:extLst>
                <a:ext uri="{28A0092B-C50C-407E-A947-70E740481C1C}">
                  <a14:useLocalDpi xmlns:a14="http://schemas.microsoft.com/office/drawing/2010/main" val="0"/>
                </a:ext>
              </a:extLst>
            </a:blip>
            <a:srcRect l="19318" t="14326" r="19345" b="17624"/>
            <a:stretch>
              <a:fillRect/>
            </a:stretch>
          </p:blipFill>
          <p:spPr bwMode="auto">
            <a:xfrm>
              <a:off x="671247" y="4566567"/>
              <a:ext cx="1236457" cy="123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1" descr="zirconolite"/>
            <p:cNvPicPr>
              <a:picLocks noChangeAspect="1" noChangeArrowheads="1"/>
            </p:cNvPicPr>
            <p:nvPr/>
          </p:nvPicPr>
          <p:blipFill>
            <a:blip r:embed="rId4" cstate="print">
              <a:extLst>
                <a:ext uri="{28A0092B-C50C-407E-A947-70E740481C1C}">
                  <a14:useLocalDpi xmlns:a14="http://schemas.microsoft.com/office/drawing/2010/main" val="0"/>
                </a:ext>
              </a:extLst>
            </a:blip>
            <a:srcRect l="8093" r="8455"/>
            <a:stretch>
              <a:fillRect/>
            </a:stretch>
          </p:blipFill>
          <p:spPr bwMode="auto">
            <a:xfrm>
              <a:off x="3419872" y="4494559"/>
              <a:ext cx="1443037"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9" name="Line 12"/>
            <p:cNvSpPr>
              <a:spLocks noChangeShapeType="1"/>
            </p:cNvSpPr>
            <p:nvPr/>
          </p:nvSpPr>
          <p:spPr bwMode="auto">
            <a:xfrm>
              <a:off x="2051720" y="5171144"/>
              <a:ext cx="1290810" cy="0"/>
            </a:xfrm>
            <a:prstGeom prst="line">
              <a:avLst/>
            </a:prstGeom>
            <a:noFill/>
            <a:ln w="38100">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107530" name="Text Box 13"/>
            <p:cNvSpPr txBox="1">
              <a:spLocks noChangeArrowheads="1"/>
            </p:cNvSpPr>
            <p:nvPr/>
          </p:nvSpPr>
          <p:spPr bwMode="auto">
            <a:xfrm>
              <a:off x="2555776" y="4782591"/>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FF"/>
                  </a:solidFill>
                  <a:latin typeface="Arial" pitchFamily="34" charset="0"/>
                </a:defRPr>
              </a:lvl1pPr>
              <a:lvl2pPr marL="742950" indent="-285750">
                <a:defRPr sz="1600">
                  <a:solidFill>
                    <a:srgbClr val="0000FF"/>
                  </a:solidFill>
                  <a:latin typeface="Arial" pitchFamily="34" charset="0"/>
                </a:defRPr>
              </a:lvl2pPr>
              <a:lvl3pPr marL="1143000" indent="-228600">
                <a:defRPr sz="1600">
                  <a:solidFill>
                    <a:srgbClr val="0000FF"/>
                  </a:solidFill>
                  <a:latin typeface="Arial" pitchFamily="34" charset="0"/>
                </a:defRPr>
              </a:lvl3pPr>
              <a:lvl4pPr marL="1600200" indent="-228600">
                <a:defRPr sz="1600">
                  <a:solidFill>
                    <a:srgbClr val="0000FF"/>
                  </a:solidFill>
                  <a:latin typeface="Arial" pitchFamily="34" charset="0"/>
                </a:defRPr>
              </a:lvl4pPr>
              <a:lvl5pPr marL="2057400" indent="-22860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r>
                <a:rPr lang="el-GR" altLang="en-US" sz="2400" dirty="0">
                  <a:solidFill>
                    <a:schemeClr val="tx1"/>
                  </a:solidFill>
                  <a:cs typeface="Arial" pitchFamily="34" charset="0"/>
                </a:rPr>
                <a:t>Δ</a:t>
              </a:r>
            </a:p>
          </p:txBody>
        </p:sp>
        <p:pic>
          <p:nvPicPr>
            <p:cNvPr id="107531" name="Picture 14" descr="mesophases xrd 100 dpi"/>
            <p:cNvPicPr>
              <a:picLocks noChangeAspect="1" noChangeArrowheads="1"/>
            </p:cNvPicPr>
            <p:nvPr/>
          </p:nvPicPr>
          <p:blipFill>
            <a:blip r:embed="rId5">
              <a:extLst>
                <a:ext uri="{28A0092B-C50C-407E-A947-70E740481C1C}">
                  <a14:useLocalDpi xmlns:a14="http://schemas.microsoft.com/office/drawing/2010/main" val="0"/>
                </a:ext>
              </a:extLst>
            </a:blip>
            <a:srcRect l="9171" t="72864" r="63037" b="2708"/>
            <a:stretch>
              <a:fillRect/>
            </a:stretch>
          </p:blipFill>
          <p:spPr bwMode="auto">
            <a:xfrm>
              <a:off x="288689" y="4366206"/>
              <a:ext cx="898935" cy="84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p:nvGrpSpPr>
        <p:grpSpPr>
          <a:xfrm>
            <a:off x="786040" y="3403286"/>
            <a:ext cx="2561824" cy="1321858"/>
            <a:chOff x="786040" y="2671282"/>
            <a:chExt cx="2561824" cy="1321858"/>
          </a:xfrm>
        </p:grpSpPr>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l="10556" t="39505" r="13858" b="13252"/>
            <a:stretch>
              <a:fillRect/>
            </a:stretch>
          </p:blipFill>
          <p:spPr bwMode="auto">
            <a:xfrm>
              <a:off x="2041063" y="2684089"/>
              <a:ext cx="1306801" cy="13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3" name="Group 2"/>
            <p:cNvGrpSpPr>
              <a:grpSpLocks noChangeAspect="1"/>
            </p:cNvGrpSpPr>
            <p:nvPr/>
          </p:nvGrpSpPr>
          <p:grpSpPr>
            <a:xfrm>
              <a:off x="786040" y="2671282"/>
              <a:ext cx="1153463" cy="1321858"/>
              <a:chOff x="1450407" y="2397991"/>
              <a:chExt cx="1048603" cy="1201689"/>
            </a:xfrm>
          </p:grpSpPr>
          <p:grpSp>
            <p:nvGrpSpPr>
              <p:cNvPr id="2" name="Group 1"/>
              <p:cNvGrpSpPr>
                <a:grpSpLocks noChangeAspect="1"/>
              </p:cNvGrpSpPr>
              <p:nvPr/>
            </p:nvGrpSpPr>
            <p:grpSpPr>
              <a:xfrm>
                <a:off x="1450407" y="2397991"/>
                <a:ext cx="1048603" cy="1201689"/>
                <a:chOff x="1450407" y="2397991"/>
                <a:chExt cx="1648538" cy="1889209"/>
              </a:xfrm>
            </p:grpSpPr>
            <p:pic>
              <p:nvPicPr>
                <p:cNvPr id="1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l="21404" t="3445" r="21384" b="9171"/>
                <a:stretch>
                  <a:fillRect/>
                </a:stretch>
              </p:blipFill>
              <p:spPr bwMode="auto">
                <a:xfrm>
                  <a:off x="1450407" y="2397991"/>
                  <a:ext cx="1648538" cy="188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7"/>
                <p:cNvSpPr>
                  <a:spLocks noChangeAspect="1" noChangeShapeType="1"/>
                </p:cNvSpPr>
                <p:nvPr/>
              </p:nvSpPr>
              <p:spPr bwMode="auto">
                <a:xfrm>
                  <a:off x="2297619" y="4120293"/>
                  <a:ext cx="40278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NZ">
                    <a:solidFill>
                      <a:srgbClr val="FFFF00"/>
                    </a:solidFill>
                  </a:endParaRPr>
                </a:p>
              </p:txBody>
            </p:sp>
          </p:grpSp>
          <p:sp>
            <p:nvSpPr>
              <p:cNvPr id="13" name="Text Box 8"/>
              <p:cNvSpPr txBox="1">
                <a:spLocks noChangeAspect="1" noChangeArrowheads="1"/>
              </p:cNvSpPr>
              <p:nvPr/>
            </p:nvSpPr>
            <p:spPr bwMode="auto">
              <a:xfrm>
                <a:off x="1815483" y="3212976"/>
                <a:ext cx="594860" cy="2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600">
                    <a:solidFill>
                      <a:srgbClr val="0000FF"/>
                    </a:solidFill>
                    <a:latin typeface="Arial" pitchFamily="34" charset="0"/>
                  </a:defRPr>
                </a:lvl1pPr>
                <a:lvl2pPr marL="742950" indent="-285750">
                  <a:defRPr sz="1600">
                    <a:solidFill>
                      <a:srgbClr val="0000FF"/>
                    </a:solidFill>
                    <a:latin typeface="Arial" pitchFamily="34" charset="0"/>
                  </a:defRPr>
                </a:lvl2pPr>
                <a:lvl3pPr marL="1143000" indent="-228600">
                  <a:defRPr sz="1600">
                    <a:solidFill>
                      <a:srgbClr val="0000FF"/>
                    </a:solidFill>
                    <a:latin typeface="Arial" pitchFamily="34" charset="0"/>
                  </a:defRPr>
                </a:lvl3pPr>
                <a:lvl4pPr marL="1600200" indent="-228600">
                  <a:defRPr sz="1600">
                    <a:solidFill>
                      <a:srgbClr val="0000FF"/>
                    </a:solidFill>
                    <a:latin typeface="Arial" pitchFamily="34" charset="0"/>
                  </a:defRPr>
                </a:lvl4pPr>
                <a:lvl5pPr marL="2057400" indent="-22860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r>
                  <a:rPr lang="en-AU" altLang="en-US" sz="1400" b="1" dirty="0" smtClean="0">
                    <a:solidFill>
                      <a:schemeClr val="bg1"/>
                    </a:solidFill>
                  </a:rPr>
                  <a:t>1 mm</a:t>
                </a:r>
                <a:endParaRPr lang="en-AU" altLang="en-US" sz="1400" b="1" dirty="0">
                  <a:solidFill>
                    <a:schemeClr val="bg1"/>
                  </a:solidFill>
                </a:endParaRPr>
              </a:p>
            </p:txBody>
          </p:sp>
        </p:grpSp>
        <p:sp>
          <p:nvSpPr>
            <p:cNvPr id="14" name="Line 9"/>
            <p:cNvSpPr>
              <a:spLocks noChangeAspect="1" noChangeShapeType="1"/>
            </p:cNvSpPr>
            <p:nvPr/>
          </p:nvSpPr>
          <p:spPr bwMode="auto">
            <a:xfrm>
              <a:off x="2843808" y="3861048"/>
              <a:ext cx="402782"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15" name="Text Box 10"/>
            <p:cNvSpPr txBox="1">
              <a:spLocks noChangeAspect="1" noChangeArrowheads="1"/>
            </p:cNvSpPr>
            <p:nvPr/>
          </p:nvSpPr>
          <p:spPr bwMode="auto">
            <a:xfrm>
              <a:off x="850871" y="2694406"/>
              <a:ext cx="10054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600">
                  <a:solidFill>
                    <a:srgbClr val="0000FF"/>
                  </a:solidFill>
                  <a:latin typeface="Arial" pitchFamily="34" charset="0"/>
                </a:defRPr>
              </a:lvl1pPr>
              <a:lvl2pPr marL="742950" indent="-285750">
                <a:defRPr sz="1600">
                  <a:solidFill>
                    <a:srgbClr val="0000FF"/>
                  </a:solidFill>
                  <a:latin typeface="Arial" pitchFamily="34" charset="0"/>
                </a:defRPr>
              </a:lvl2pPr>
              <a:lvl3pPr marL="1143000" indent="-228600">
                <a:defRPr sz="1600">
                  <a:solidFill>
                    <a:srgbClr val="0000FF"/>
                  </a:solidFill>
                  <a:latin typeface="Arial" pitchFamily="34" charset="0"/>
                </a:defRPr>
              </a:lvl3pPr>
              <a:lvl4pPr marL="1600200" indent="-228600">
                <a:defRPr sz="1600">
                  <a:solidFill>
                    <a:srgbClr val="0000FF"/>
                  </a:solidFill>
                  <a:latin typeface="Arial" pitchFamily="34" charset="0"/>
                </a:defRPr>
              </a:lvl4pPr>
              <a:lvl5pPr marL="2057400" indent="-22860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r>
                <a:rPr lang="en-AU" altLang="en-US" sz="1200" b="1" dirty="0">
                  <a:solidFill>
                    <a:srgbClr val="FFFF00"/>
                  </a:solidFill>
                </a:rPr>
                <a:t>Uncalcined</a:t>
              </a:r>
              <a:endParaRPr lang="en-US" altLang="en-US" sz="1200" b="1" dirty="0">
                <a:solidFill>
                  <a:srgbClr val="FFFF00"/>
                </a:solidFill>
              </a:endParaRPr>
            </a:p>
          </p:txBody>
        </p:sp>
        <p:sp>
          <p:nvSpPr>
            <p:cNvPr id="16" name="Text Box 17"/>
            <p:cNvSpPr txBox="1">
              <a:spLocks noChangeAspect="1" noChangeArrowheads="1"/>
            </p:cNvSpPr>
            <p:nvPr/>
          </p:nvSpPr>
          <p:spPr bwMode="auto">
            <a:xfrm>
              <a:off x="2007432" y="2695306"/>
              <a:ext cx="13404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600">
                  <a:solidFill>
                    <a:srgbClr val="0000FF"/>
                  </a:solidFill>
                  <a:latin typeface="Arial" pitchFamily="34" charset="0"/>
                </a:defRPr>
              </a:lvl1pPr>
              <a:lvl2pPr marL="742950" indent="-285750">
                <a:defRPr sz="1600">
                  <a:solidFill>
                    <a:srgbClr val="0000FF"/>
                  </a:solidFill>
                  <a:latin typeface="Arial" pitchFamily="34" charset="0"/>
                </a:defRPr>
              </a:lvl2pPr>
              <a:lvl3pPr marL="1143000" indent="-228600">
                <a:defRPr sz="1600">
                  <a:solidFill>
                    <a:srgbClr val="0000FF"/>
                  </a:solidFill>
                  <a:latin typeface="Arial" pitchFamily="34" charset="0"/>
                </a:defRPr>
              </a:lvl3pPr>
              <a:lvl4pPr marL="1600200" indent="-228600">
                <a:defRPr sz="1600">
                  <a:solidFill>
                    <a:srgbClr val="0000FF"/>
                  </a:solidFill>
                  <a:latin typeface="Arial" pitchFamily="34" charset="0"/>
                </a:defRPr>
              </a:lvl4pPr>
              <a:lvl5pPr marL="2057400" indent="-22860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eaLnBrk="1" hangingPunct="1"/>
              <a:r>
                <a:rPr lang="en-AU" altLang="en-US" sz="1200" b="1" dirty="0" err="1">
                  <a:solidFill>
                    <a:srgbClr val="FFFF00"/>
                  </a:solidFill>
                </a:rPr>
                <a:t>Calcined</a:t>
              </a:r>
              <a:r>
                <a:rPr lang="en-AU" altLang="en-US" sz="1200" b="1" dirty="0">
                  <a:solidFill>
                    <a:srgbClr val="FFFF00"/>
                  </a:solidFill>
                </a:rPr>
                <a:t> 450 </a:t>
              </a:r>
              <a:r>
                <a:rPr lang="en-AU" altLang="en-US" sz="1200" b="1" baseline="30000" dirty="0" err="1">
                  <a:solidFill>
                    <a:srgbClr val="FFFF00"/>
                  </a:solidFill>
                </a:rPr>
                <a:t>o</a:t>
              </a:r>
              <a:r>
                <a:rPr lang="en-AU" altLang="en-US" sz="1200" b="1" dirty="0" err="1">
                  <a:solidFill>
                    <a:srgbClr val="FFFF00"/>
                  </a:solidFill>
                </a:rPr>
                <a:t>C</a:t>
              </a:r>
              <a:endParaRPr lang="en-US" altLang="en-US" sz="1200" b="1" dirty="0">
                <a:solidFill>
                  <a:srgbClr val="FFFF00"/>
                </a:solidFill>
              </a:endParaRPr>
            </a:p>
          </p:txBody>
        </p:sp>
      </p:grpSp>
      <p:sp>
        <p:nvSpPr>
          <p:cNvPr id="9" name="Rectangle 8"/>
          <p:cNvSpPr/>
          <p:nvPr/>
        </p:nvSpPr>
        <p:spPr>
          <a:xfrm>
            <a:off x="219509" y="2489949"/>
            <a:ext cx="4014192" cy="646331"/>
          </a:xfrm>
          <a:prstGeom prst="rect">
            <a:avLst/>
          </a:prstGeom>
        </p:spPr>
        <p:txBody>
          <a:bodyPr wrap="square">
            <a:spAutoFit/>
          </a:bodyPr>
          <a:lstStyle/>
          <a:p>
            <a:r>
              <a:rPr lang="en-US" sz="1200" dirty="0">
                <a:solidFill>
                  <a:srgbClr val="FF3399"/>
                </a:solidFill>
                <a:latin typeface="Arial" pitchFamily="34" charset="0"/>
                <a:cs typeface="Arial" pitchFamily="34" charset="0"/>
              </a:rPr>
              <a:t>Luca et al. </a:t>
            </a:r>
            <a:r>
              <a:rPr lang="fr-FR" sz="1200" i="1" dirty="0" smtClean="0">
                <a:solidFill>
                  <a:srgbClr val="FF3399"/>
                </a:solidFill>
                <a:latin typeface="Arial" pitchFamily="34" charset="0"/>
                <a:cs typeface="Arial" pitchFamily="34" charset="0"/>
              </a:rPr>
              <a:t>Micro. </a:t>
            </a:r>
            <a:r>
              <a:rPr lang="fr-FR" sz="1200" i="1" dirty="0" err="1" smtClean="0">
                <a:solidFill>
                  <a:srgbClr val="FF3399"/>
                </a:solidFill>
                <a:latin typeface="Arial" pitchFamily="34" charset="0"/>
                <a:cs typeface="Arial" pitchFamily="34" charset="0"/>
              </a:rPr>
              <a:t>Meso</a:t>
            </a:r>
            <a:r>
              <a:rPr lang="fr-FR" sz="1200" i="1" dirty="0" smtClean="0">
                <a:solidFill>
                  <a:srgbClr val="FF3399"/>
                </a:solidFill>
                <a:latin typeface="Arial" pitchFamily="34" charset="0"/>
                <a:cs typeface="Arial" pitchFamily="34" charset="0"/>
              </a:rPr>
              <a:t>. </a:t>
            </a:r>
            <a:r>
              <a:rPr lang="fr-FR" sz="1200" i="1" dirty="0">
                <a:solidFill>
                  <a:srgbClr val="FF3399"/>
                </a:solidFill>
                <a:latin typeface="Arial" pitchFamily="34" charset="0"/>
                <a:cs typeface="Arial" pitchFamily="34" charset="0"/>
              </a:rPr>
              <a:t>Mater.</a:t>
            </a:r>
            <a:r>
              <a:rPr lang="fr-FR" sz="1200" dirty="0">
                <a:solidFill>
                  <a:srgbClr val="FF3399"/>
                </a:solidFill>
                <a:latin typeface="Arial" pitchFamily="34" charset="0"/>
                <a:cs typeface="Arial" pitchFamily="34" charset="0"/>
              </a:rPr>
              <a:t> </a:t>
            </a:r>
            <a:r>
              <a:rPr lang="en-US" sz="1200" b="1" dirty="0" smtClean="0">
                <a:solidFill>
                  <a:srgbClr val="FF3399"/>
                </a:solidFill>
                <a:latin typeface="Arial" pitchFamily="34" charset="0"/>
                <a:cs typeface="Arial" pitchFamily="34" charset="0"/>
              </a:rPr>
              <a:t>2007,</a:t>
            </a:r>
            <a:r>
              <a:rPr lang="en-US" sz="1200" dirty="0" smtClean="0">
                <a:solidFill>
                  <a:srgbClr val="FF3399"/>
                </a:solidFill>
                <a:latin typeface="Arial" pitchFamily="34" charset="0"/>
                <a:cs typeface="Arial" pitchFamily="34" charset="0"/>
              </a:rPr>
              <a:t> </a:t>
            </a:r>
            <a:r>
              <a:rPr lang="en-US" sz="1200" i="1" dirty="0" smtClean="0">
                <a:solidFill>
                  <a:srgbClr val="FF3399"/>
                </a:solidFill>
                <a:latin typeface="Arial" pitchFamily="34" charset="0"/>
                <a:cs typeface="Arial" pitchFamily="34" charset="0"/>
              </a:rPr>
              <a:t>103</a:t>
            </a:r>
            <a:r>
              <a:rPr lang="en-US" sz="1200" dirty="0">
                <a:solidFill>
                  <a:srgbClr val="FF3399"/>
                </a:solidFill>
                <a:latin typeface="Arial" pitchFamily="34" charset="0"/>
                <a:cs typeface="Arial" pitchFamily="34" charset="0"/>
              </a:rPr>
              <a:t>, </a:t>
            </a:r>
            <a:r>
              <a:rPr lang="en-US" sz="1200" dirty="0" smtClean="0">
                <a:solidFill>
                  <a:srgbClr val="FF3399"/>
                </a:solidFill>
                <a:latin typeface="Arial" pitchFamily="34" charset="0"/>
                <a:cs typeface="Arial" pitchFamily="34" charset="0"/>
              </a:rPr>
              <a:t>123</a:t>
            </a:r>
          </a:p>
          <a:p>
            <a:r>
              <a:rPr lang="en-US" sz="1200" dirty="0" smtClean="0">
                <a:solidFill>
                  <a:srgbClr val="FF3399"/>
                </a:solidFill>
                <a:latin typeface="Arial" pitchFamily="34" charset="0"/>
                <a:cs typeface="Arial" pitchFamily="34" charset="0"/>
              </a:rPr>
              <a:t>Griffith </a:t>
            </a:r>
            <a:r>
              <a:rPr lang="en-US" sz="1200" i="1" dirty="0">
                <a:solidFill>
                  <a:srgbClr val="FF3399"/>
                </a:solidFill>
                <a:latin typeface="Arial" pitchFamily="34" charset="0"/>
                <a:cs typeface="Arial" pitchFamily="34" charset="0"/>
              </a:rPr>
              <a:t>et al.</a:t>
            </a:r>
            <a:r>
              <a:rPr lang="en-US" sz="1200" dirty="0">
                <a:solidFill>
                  <a:srgbClr val="FF3399"/>
                </a:solidFill>
                <a:latin typeface="Arial" pitchFamily="34" charset="0"/>
                <a:cs typeface="Arial" pitchFamily="34" charset="0"/>
              </a:rPr>
              <a:t> </a:t>
            </a:r>
            <a:r>
              <a:rPr lang="en-US" sz="1200" i="1" dirty="0">
                <a:solidFill>
                  <a:srgbClr val="FF3399"/>
                </a:solidFill>
                <a:latin typeface="Arial" pitchFamily="34" charset="0"/>
                <a:cs typeface="Arial" pitchFamily="34" charset="0"/>
              </a:rPr>
              <a:t>Langmuir</a:t>
            </a:r>
            <a:r>
              <a:rPr lang="en-US" sz="1200" dirty="0">
                <a:solidFill>
                  <a:srgbClr val="FF3399"/>
                </a:solidFill>
                <a:latin typeface="Arial" pitchFamily="34" charset="0"/>
                <a:cs typeface="Arial" pitchFamily="34" charset="0"/>
              </a:rPr>
              <a:t> </a:t>
            </a:r>
            <a:r>
              <a:rPr lang="en-US" sz="1200" b="1" dirty="0">
                <a:solidFill>
                  <a:srgbClr val="FF3399"/>
                </a:solidFill>
                <a:latin typeface="Arial" pitchFamily="34" charset="0"/>
                <a:cs typeface="Arial" pitchFamily="34" charset="0"/>
              </a:rPr>
              <a:t>2008,</a:t>
            </a:r>
            <a:r>
              <a:rPr lang="en-US" sz="1200" dirty="0">
                <a:solidFill>
                  <a:srgbClr val="FF3399"/>
                </a:solidFill>
                <a:latin typeface="Arial" pitchFamily="34" charset="0"/>
                <a:cs typeface="Arial" pitchFamily="34" charset="0"/>
              </a:rPr>
              <a:t> </a:t>
            </a:r>
            <a:r>
              <a:rPr lang="en-US" sz="1200" i="1" dirty="0" smtClean="0">
                <a:solidFill>
                  <a:srgbClr val="FF3399"/>
                </a:solidFill>
                <a:latin typeface="Arial" pitchFamily="34" charset="0"/>
                <a:cs typeface="Arial" pitchFamily="34" charset="0"/>
              </a:rPr>
              <a:t>24</a:t>
            </a:r>
            <a:r>
              <a:rPr lang="en-US" sz="1200" dirty="0" smtClean="0">
                <a:solidFill>
                  <a:srgbClr val="FF3399"/>
                </a:solidFill>
                <a:latin typeface="Arial" pitchFamily="34" charset="0"/>
                <a:cs typeface="Arial" pitchFamily="34" charset="0"/>
              </a:rPr>
              <a:t>,12312</a:t>
            </a:r>
          </a:p>
          <a:p>
            <a:r>
              <a:rPr lang="en-US" sz="1200" dirty="0" err="1">
                <a:solidFill>
                  <a:srgbClr val="FF3399"/>
                </a:solidFill>
                <a:latin typeface="Arial" pitchFamily="34" charset="0"/>
                <a:cs typeface="Arial" pitchFamily="34" charset="0"/>
              </a:rPr>
              <a:t>Sizgek</a:t>
            </a:r>
            <a:r>
              <a:rPr lang="en-US" sz="1200" dirty="0">
                <a:solidFill>
                  <a:srgbClr val="FF3399"/>
                </a:solidFill>
                <a:latin typeface="Arial" pitchFamily="34" charset="0"/>
                <a:cs typeface="Arial" pitchFamily="34" charset="0"/>
              </a:rPr>
              <a:t> </a:t>
            </a:r>
            <a:r>
              <a:rPr lang="en-US" sz="1200" i="1" dirty="0">
                <a:solidFill>
                  <a:srgbClr val="FF3399"/>
                </a:solidFill>
                <a:latin typeface="Arial" pitchFamily="34" charset="0"/>
                <a:cs typeface="Arial" pitchFamily="34" charset="0"/>
              </a:rPr>
              <a:t>et al.</a:t>
            </a:r>
            <a:r>
              <a:rPr lang="en-US" sz="1200" dirty="0">
                <a:solidFill>
                  <a:srgbClr val="FF3399"/>
                </a:solidFill>
                <a:latin typeface="Arial" pitchFamily="34" charset="0"/>
                <a:cs typeface="Arial" pitchFamily="34" charset="0"/>
              </a:rPr>
              <a:t> </a:t>
            </a:r>
            <a:r>
              <a:rPr lang="en-US" sz="1200" i="1" dirty="0">
                <a:solidFill>
                  <a:srgbClr val="FF3399"/>
                </a:solidFill>
                <a:latin typeface="Arial" pitchFamily="34" charset="0"/>
                <a:cs typeface="Arial" pitchFamily="34" charset="0"/>
              </a:rPr>
              <a:t>Langmuir</a:t>
            </a:r>
            <a:r>
              <a:rPr lang="en-US" sz="1200" dirty="0">
                <a:solidFill>
                  <a:srgbClr val="FF3399"/>
                </a:solidFill>
                <a:latin typeface="Arial" pitchFamily="34" charset="0"/>
                <a:cs typeface="Arial" pitchFamily="34" charset="0"/>
              </a:rPr>
              <a:t> </a:t>
            </a:r>
            <a:r>
              <a:rPr lang="en-US" sz="1200" b="1" dirty="0">
                <a:solidFill>
                  <a:srgbClr val="FF3399"/>
                </a:solidFill>
                <a:latin typeface="Arial" pitchFamily="34" charset="0"/>
                <a:cs typeface="Arial" pitchFamily="34" charset="0"/>
              </a:rPr>
              <a:t>2008,</a:t>
            </a:r>
            <a:r>
              <a:rPr lang="en-US" sz="1200" dirty="0">
                <a:solidFill>
                  <a:srgbClr val="FF3399"/>
                </a:solidFill>
                <a:latin typeface="Arial" pitchFamily="34" charset="0"/>
                <a:cs typeface="Arial" pitchFamily="34" charset="0"/>
              </a:rPr>
              <a:t> </a:t>
            </a:r>
            <a:r>
              <a:rPr lang="en-US" sz="1200" i="1" dirty="0">
                <a:solidFill>
                  <a:srgbClr val="FF3399"/>
                </a:solidFill>
                <a:latin typeface="Arial" pitchFamily="34" charset="0"/>
                <a:cs typeface="Arial" pitchFamily="34" charset="0"/>
              </a:rPr>
              <a:t>24</a:t>
            </a:r>
            <a:r>
              <a:rPr lang="en-US" sz="1200" dirty="0">
                <a:solidFill>
                  <a:srgbClr val="FF3399"/>
                </a:solidFill>
                <a:latin typeface="Arial" pitchFamily="34" charset="0"/>
                <a:cs typeface="Arial" pitchFamily="34" charset="0"/>
              </a:rPr>
              <a:t>, 12323 </a:t>
            </a:r>
            <a:endParaRPr lang="en-NZ" sz="1200" dirty="0">
              <a:solidFill>
                <a:srgbClr val="FF3399"/>
              </a:solidFill>
            </a:endParaRPr>
          </a:p>
        </p:txBody>
      </p:sp>
      <p:grpSp>
        <p:nvGrpSpPr>
          <p:cNvPr id="8" name="Group 7"/>
          <p:cNvGrpSpPr/>
          <p:nvPr/>
        </p:nvGrpSpPr>
        <p:grpSpPr>
          <a:xfrm>
            <a:off x="5508104" y="1261866"/>
            <a:ext cx="3484143" cy="1231030"/>
            <a:chOff x="5508104" y="594380"/>
            <a:chExt cx="3484143" cy="1231030"/>
          </a:xfrm>
        </p:grpSpPr>
        <p:pic>
          <p:nvPicPr>
            <p:cNvPr id="23" name="Picture 5" descr="hexagon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104" y="594380"/>
              <a:ext cx="1601784" cy="123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http://www.nature.com/nchem/journal/v3/n5/images/nchem.1040-i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0352" y="594380"/>
              <a:ext cx="1251895" cy="123103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7181896" y="1196752"/>
              <a:ext cx="558456"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5148064" y="2980639"/>
            <a:ext cx="3744416" cy="3760729"/>
            <a:chOff x="5148064" y="2908631"/>
            <a:chExt cx="3744416" cy="3760729"/>
          </a:xfrm>
        </p:grpSpPr>
        <p:pic>
          <p:nvPicPr>
            <p:cNvPr id="17" name="Picture 2"/>
            <p:cNvPicPr>
              <a:picLocks noChangeAspect="1" noChangeArrowheads="1"/>
            </p:cNvPicPr>
            <p:nvPr/>
          </p:nvPicPr>
          <p:blipFill rotWithShape="1">
            <a:blip r:embed="rId10" cstate="print"/>
            <a:srcRect r="2991" b="10499"/>
            <a:stretch/>
          </p:blipFill>
          <p:spPr bwMode="auto">
            <a:xfrm>
              <a:off x="5148064" y="2908631"/>
              <a:ext cx="3744416" cy="3760729"/>
            </a:xfrm>
            <a:prstGeom prst="rect">
              <a:avLst/>
            </a:prstGeom>
            <a:noFill/>
            <a:ln w="9525">
              <a:noFill/>
              <a:miter lim="800000"/>
              <a:headEnd/>
              <a:tailEnd/>
            </a:ln>
          </p:spPr>
        </p:pic>
        <p:sp>
          <p:nvSpPr>
            <p:cNvPr id="18" name="TextBox 17"/>
            <p:cNvSpPr txBox="1"/>
            <p:nvPr/>
          </p:nvSpPr>
          <p:spPr>
            <a:xfrm>
              <a:off x="8028384" y="3109299"/>
              <a:ext cx="657552" cy="307777"/>
            </a:xfrm>
            <a:prstGeom prst="rect">
              <a:avLst/>
            </a:prstGeom>
            <a:noFill/>
          </p:spPr>
          <p:txBody>
            <a:bodyPr wrap="none" rtlCol="0">
              <a:spAutoFit/>
            </a:bodyPr>
            <a:lstStyle/>
            <a:p>
              <a:r>
                <a:rPr lang="es-ES" sz="1400" dirty="0" smtClean="0"/>
                <a:t>900 </a:t>
              </a:r>
              <a:r>
                <a:rPr lang="es-ES" sz="1400" baseline="30000" dirty="0" err="1" smtClean="0"/>
                <a:t>o</a:t>
              </a:r>
              <a:r>
                <a:rPr lang="es-ES" sz="1400" dirty="0" err="1" smtClean="0"/>
                <a:t>C</a:t>
              </a:r>
              <a:endParaRPr lang="en-US" sz="1400" dirty="0"/>
            </a:p>
          </p:txBody>
        </p:sp>
        <p:sp>
          <p:nvSpPr>
            <p:cNvPr id="27" name="TextBox 26"/>
            <p:cNvSpPr txBox="1"/>
            <p:nvPr/>
          </p:nvSpPr>
          <p:spPr>
            <a:xfrm>
              <a:off x="8028384" y="4993431"/>
              <a:ext cx="748923" cy="307777"/>
            </a:xfrm>
            <a:prstGeom prst="rect">
              <a:avLst/>
            </a:prstGeom>
            <a:noFill/>
          </p:spPr>
          <p:txBody>
            <a:bodyPr wrap="none" rtlCol="0">
              <a:spAutoFit/>
            </a:bodyPr>
            <a:lstStyle/>
            <a:p>
              <a:r>
                <a:rPr lang="es-ES" sz="1400" dirty="0" smtClean="0"/>
                <a:t>1300 </a:t>
              </a:r>
              <a:r>
                <a:rPr lang="es-ES" sz="1400" baseline="30000" dirty="0" err="1" smtClean="0"/>
                <a:t>o</a:t>
              </a:r>
              <a:r>
                <a:rPr lang="es-ES" sz="1400" dirty="0" err="1" smtClean="0"/>
                <a:t>C</a:t>
              </a:r>
              <a:endParaRPr lang="en-US" sz="1400" dirty="0"/>
            </a:p>
          </p:txBody>
        </p:sp>
      </p:grpSp>
      <p:sp>
        <p:nvSpPr>
          <p:cNvPr id="28" name="Text Box 9"/>
          <p:cNvSpPr txBox="1">
            <a:spLocks noChangeArrowheads="1"/>
          </p:cNvSpPr>
          <p:nvPr/>
        </p:nvSpPr>
        <p:spPr bwMode="auto">
          <a:xfrm>
            <a:off x="78042" y="891297"/>
            <a:ext cx="54300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rgbClr val="0000FF"/>
                </a:solidFill>
                <a:latin typeface="Arial" pitchFamily="34" charset="0"/>
              </a:defRPr>
            </a:lvl1pPr>
            <a:lvl2pPr marL="742950" indent="-285750">
              <a:defRPr sz="1600">
                <a:solidFill>
                  <a:srgbClr val="0000FF"/>
                </a:solidFill>
                <a:latin typeface="Arial" pitchFamily="34" charset="0"/>
              </a:defRPr>
            </a:lvl2pPr>
            <a:lvl3pPr marL="1143000" indent="-228600">
              <a:defRPr sz="1600">
                <a:solidFill>
                  <a:srgbClr val="0000FF"/>
                </a:solidFill>
                <a:latin typeface="Arial" pitchFamily="34" charset="0"/>
              </a:defRPr>
            </a:lvl3pPr>
            <a:lvl4pPr marL="1600200" indent="-228600">
              <a:defRPr sz="1600">
                <a:solidFill>
                  <a:srgbClr val="0000FF"/>
                </a:solidFill>
                <a:latin typeface="Arial" pitchFamily="34" charset="0"/>
              </a:defRPr>
            </a:lvl4pPr>
            <a:lvl5pPr marL="2057400" indent="-228600">
              <a:defRPr sz="1600">
                <a:solidFill>
                  <a:srgbClr val="0000FF"/>
                </a:solidFill>
                <a:latin typeface="Arial" pitchFamily="34" charset="0"/>
              </a:defRPr>
            </a:lvl5pPr>
            <a:lvl6pPr marL="2514600" indent="-228600" eaLnBrk="0" fontAlgn="base" hangingPunct="0">
              <a:spcBef>
                <a:spcPct val="0"/>
              </a:spcBef>
              <a:spcAft>
                <a:spcPct val="0"/>
              </a:spcAft>
              <a:defRPr sz="1600">
                <a:solidFill>
                  <a:srgbClr val="0000FF"/>
                </a:solidFill>
                <a:latin typeface="Arial" pitchFamily="34" charset="0"/>
              </a:defRPr>
            </a:lvl6pPr>
            <a:lvl7pPr marL="2971800" indent="-228600" eaLnBrk="0" fontAlgn="base" hangingPunct="0">
              <a:spcBef>
                <a:spcPct val="0"/>
              </a:spcBef>
              <a:spcAft>
                <a:spcPct val="0"/>
              </a:spcAft>
              <a:defRPr sz="1600">
                <a:solidFill>
                  <a:srgbClr val="0000FF"/>
                </a:solidFill>
                <a:latin typeface="Arial" pitchFamily="34" charset="0"/>
              </a:defRPr>
            </a:lvl7pPr>
            <a:lvl8pPr marL="3429000" indent="-228600" eaLnBrk="0" fontAlgn="base" hangingPunct="0">
              <a:spcBef>
                <a:spcPct val="0"/>
              </a:spcBef>
              <a:spcAft>
                <a:spcPct val="0"/>
              </a:spcAft>
              <a:defRPr sz="1600">
                <a:solidFill>
                  <a:srgbClr val="0000FF"/>
                </a:solidFill>
                <a:latin typeface="Arial" pitchFamily="34" charset="0"/>
              </a:defRPr>
            </a:lvl8pPr>
            <a:lvl9pPr marL="3886200" indent="-228600" eaLnBrk="0" fontAlgn="base" hangingPunct="0">
              <a:spcBef>
                <a:spcPct val="0"/>
              </a:spcBef>
              <a:spcAft>
                <a:spcPct val="0"/>
              </a:spcAft>
              <a:defRPr sz="1600">
                <a:solidFill>
                  <a:srgbClr val="0000FF"/>
                </a:solidFill>
                <a:latin typeface="Arial" pitchFamily="34" charset="0"/>
              </a:defRPr>
            </a:lvl9pPr>
          </a:lstStyle>
          <a:p>
            <a:pPr>
              <a:buClr>
                <a:srgbClr val="FF0000"/>
              </a:buClr>
              <a:buSzPct val="140000"/>
              <a:buFontTx/>
              <a:buChar char="•"/>
            </a:pPr>
            <a:r>
              <a:rPr lang="en-AU" altLang="en-US" dirty="0" smtClean="0">
                <a:solidFill>
                  <a:srgbClr val="3366FF"/>
                </a:solidFill>
              </a:rPr>
              <a:t>  </a:t>
            </a:r>
            <a:r>
              <a:rPr lang="en-AU" altLang="en-US" dirty="0" smtClean="0"/>
              <a:t>Uniform porosity (</a:t>
            </a:r>
            <a:r>
              <a:rPr lang="en-AU" altLang="en-US" dirty="0" err="1" smtClean="0"/>
              <a:t>monomodal</a:t>
            </a:r>
            <a:r>
              <a:rPr lang="en-AU" altLang="en-US" dirty="0" smtClean="0"/>
              <a:t>)</a:t>
            </a:r>
          </a:p>
          <a:p>
            <a:pPr>
              <a:buClr>
                <a:srgbClr val="FF0000"/>
              </a:buClr>
              <a:buSzPct val="140000"/>
              <a:buFontTx/>
              <a:buChar char="•"/>
            </a:pPr>
            <a:r>
              <a:rPr lang="en-AU" altLang="en-US" dirty="0" smtClean="0"/>
              <a:t>  Homogenous distribution of </a:t>
            </a:r>
            <a:r>
              <a:rPr lang="en-AU" altLang="en-US" dirty="0" err="1" smtClean="0"/>
              <a:t>Zr</a:t>
            </a:r>
            <a:r>
              <a:rPr lang="en-AU" altLang="en-US" dirty="0" smtClean="0"/>
              <a:t> and </a:t>
            </a:r>
            <a:r>
              <a:rPr lang="en-AU" altLang="en-US" dirty="0" err="1" smtClean="0"/>
              <a:t>Ti</a:t>
            </a:r>
            <a:endParaRPr lang="en-AU" altLang="en-US" dirty="0" smtClean="0"/>
          </a:p>
          <a:p>
            <a:pPr>
              <a:buClr>
                <a:srgbClr val="FF0000"/>
              </a:buClr>
              <a:buSzPct val="140000"/>
              <a:buFontTx/>
              <a:buChar char="•"/>
            </a:pPr>
            <a:r>
              <a:rPr lang="en-AU" altLang="en-US" dirty="0" smtClean="0"/>
              <a:t>  Very high thermal stability</a:t>
            </a:r>
          </a:p>
          <a:p>
            <a:pPr>
              <a:buClr>
                <a:srgbClr val="FF0000"/>
              </a:buClr>
              <a:buSzPct val="140000"/>
              <a:buFontTx/>
              <a:buChar char="•"/>
            </a:pPr>
            <a:r>
              <a:rPr lang="en-AU" altLang="en-US" dirty="0" smtClean="0"/>
              <a:t>  Conversion to zirconolite possible</a:t>
            </a:r>
          </a:p>
          <a:p>
            <a:pPr>
              <a:buClr>
                <a:srgbClr val="FF0000"/>
              </a:buClr>
              <a:buSzPct val="140000"/>
              <a:buFontTx/>
              <a:buChar char="•"/>
            </a:pPr>
            <a:r>
              <a:rPr lang="en-AU" altLang="en-US" dirty="0" smtClean="0"/>
              <a:t> Able to be produced directly in column-ready bead form</a:t>
            </a:r>
            <a:endParaRPr lang="en-AU" altLang="en-US" dirty="0"/>
          </a:p>
        </p:txBody>
      </p:sp>
      <p:sp>
        <p:nvSpPr>
          <p:cNvPr id="4" name="Footer Placeholder 3"/>
          <p:cNvSpPr>
            <a:spLocks noGrp="1"/>
          </p:cNvSpPr>
          <p:nvPr>
            <p:ph type="ftr" sz="quarter" idx="11"/>
          </p:nvPr>
        </p:nvSpPr>
        <p:spPr/>
        <p:txBody>
          <a:bodyPr/>
          <a:lstStyle/>
          <a:p>
            <a:r>
              <a:rPr lang="en-US" smtClean="0"/>
              <a:t>Luca - MRS 2017</a:t>
            </a:r>
            <a:endParaRPr lang="en-US"/>
          </a:p>
        </p:txBody>
      </p:sp>
      <p:sp>
        <p:nvSpPr>
          <p:cNvPr id="20" name="Slide Number Placeholder 19"/>
          <p:cNvSpPr>
            <a:spLocks noGrp="1"/>
          </p:cNvSpPr>
          <p:nvPr>
            <p:ph type="sldNum" sz="quarter" idx="12"/>
          </p:nvPr>
        </p:nvSpPr>
        <p:spPr/>
        <p:txBody>
          <a:bodyPr/>
          <a:lstStyle/>
          <a:p>
            <a:fld id="{C3305951-25B3-468C-8F5A-DB64291C3F1E}" type="slidenum">
              <a:rPr lang="en-US" smtClean="0"/>
              <a:pPr/>
              <a:t>7</a:t>
            </a:fld>
            <a:endParaRPr lang="en-US"/>
          </a:p>
        </p:txBody>
      </p:sp>
    </p:spTree>
    <p:extLst>
      <p:ext uri="{BB962C8B-B14F-4D97-AF65-F5344CB8AC3E}">
        <p14:creationId xmlns:p14="http://schemas.microsoft.com/office/powerpoint/2010/main" val="2859340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rgbClr val="FFC000"/>
            </a:gs>
            <a:gs pos="15000">
              <a:schemeClr val="bg1"/>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467544" y="162506"/>
            <a:ext cx="8280920" cy="1754326"/>
          </a:xfrm>
          <a:prstGeom prst="rect">
            <a:avLst/>
          </a:prstGeom>
        </p:spPr>
        <p:txBody>
          <a:bodyPr wrap="square">
            <a:spAutoFit/>
          </a:bodyPr>
          <a:lstStyle/>
          <a:p>
            <a:pPr algn="ctr"/>
            <a:r>
              <a:rPr lang="en-US" sz="5400" b="1" dirty="0" smtClean="0">
                <a:solidFill>
                  <a:schemeClr val="accent6">
                    <a:lumMod val="50000"/>
                  </a:schemeClr>
                </a:solidFill>
              </a:rPr>
              <a:t>Treatment and Conditioning of Spent Resins</a:t>
            </a:r>
            <a:endParaRPr lang="en-US" sz="5400" b="1" dirty="0">
              <a:solidFill>
                <a:schemeClr val="accent6">
                  <a:lumMod val="50000"/>
                </a:schemeClr>
              </a:solidFill>
            </a:endParaRPr>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4" name="Slide Number Placeholder 3"/>
          <p:cNvSpPr>
            <a:spLocks noGrp="1"/>
          </p:cNvSpPr>
          <p:nvPr>
            <p:ph type="sldNum" sz="quarter" idx="12"/>
          </p:nvPr>
        </p:nvSpPr>
        <p:spPr/>
        <p:txBody>
          <a:bodyPr/>
          <a:lstStyle/>
          <a:p>
            <a:fld id="{C3305951-25B3-468C-8F5A-DB64291C3F1E}" type="slidenum">
              <a:rPr lang="en-US" smtClean="0"/>
              <a:pPr/>
              <a:t>8</a:t>
            </a:fld>
            <a:endParaRPr lang="en-US"/>
          </a:p>
        </p:txBody>
      </p:sp>
      <p:pic>
        <p:nvPicPr>
          <p:cNvPr id="5" name="Picture 2" descr="Image result for ion exchange res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88840"/>
            <a:ext cx="8640960" cy="433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4886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0">
              <a:srgbClr val="FFC000"/>
            </a:gs>
            <a:gs pos="15000">
              <a:schemeClr val="bg1"/>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25" y="1635867"/>
            <a:ext cx="8809702" cy="333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16200000">
            <a:off x="378447" y="775434"/>
            <a:ext cx="1354858" cy="276999"/>
          </a:xfrm>
          <a:prstGeom prst="rect">
            <a:avLst/>
          </a:prstGeom>
          <a:noFill/>
        </p:spPr>
        <p:txBody>
          <a:bodyPr wrap="none" rtlCol="0">
            <a:spAutoFit/>
          </a:bodyPr>
          <a:lstStyle/>
          <a:p>
            <a:r>
              <a:rPr lang="en-US" sz="1200" dirty="0" smtClean="0"/>
              <a:t>Sensitivity Factor</a:t>
            </a:r>
            <a:endParaRPr lang="en-US" sz="1200" dirty="0"/>
          </a:p>
        </p:txBody>
      </p:sp>
      <p:sp>
        <p:nvSpPr>
          <p:cNvPr id="5" name="TextBox 4"/>
          <p:cNvSpPr txBox="1"/>
          <p:nvPr/>
        </p:nvSpPr>
        <p:spPr>
          <a:xfrm rot="16200000">
            <a:off x="-154744" y="803908"/>
            <a:ext cx="1386918" cy="276999"/>
          </a:xfrm>
          <a:prstGeom prst="rect">
            <a:avLst/>
          </a:prstGeom>
          <a:noFill/>
        </p:spPr>
        <p:txBody>
          <a:bodyPr wrap="none" rtlCol="0">
            <a:spAutoFit/>
          </a:bodyPr>
          <a:lstStyle/>
          <a:p>
            <a:r>
              <a:rPr lang="en-US" sz="1200" dirty="0" smtClean="0"/>
              <a:t>Criteria</a:t>
            </a:r>
            <a:r>
              <a:rPr lang="es-ES" sz="1200" dirty="0" smtClean="0"/>
              <a:t>/</a:t>
            </a:r>
            <a:r>
              <a:rPr lang="es-ES" sz="1200" dirty="0" err="1" smtClean="0"/>
              <a:t>Indicators</a:t>
            </a:r>
            <a:endParaRPr lang="en-US" sz="1200" dirty="0"/>
          </a:p>
        </p:txBody>
      </p:sp>
      <p:sp>
        <p:nvSpPr>
          <p:cNvPr id="6" name="TextBox 5"/>
          <p:cNvSpPr txBox="1"/>
          <p:nvPr/>
        </p:nvSpPr>
        <p:spPr>
          <a:xfrm>
            <a:off x="2210593" y="236505"/>
            <a:ext cx="5236883" cy="584775"/>
          </a:xfrm>
          <a:prstGeom prst="rect">
            <a:avLst/>
          </a:prstGeom>
          <a:noFill/>
        </p:spPr>
        <p:txBody>
          <a:bodyPr wrap="none" rtlCol="0">
            <a:spAutoFit/>
          </a:bodyPr>
          <a:lstStyle/>
          <a:p>
            <a:r>
              <a:rPr lang="en-AU" sz="3200" b="1" dirty="0" smtClean="0">
                <a:solidFill>
                  <a:schemeClr val="accent6">
                    <a:lumMod val="50000"/>
                  </a:schemeClr>
                </a:solidFill>
              </a:rPr>
              <a:t>Down Selection Methodology</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104" y="5067324"/>
            <a:ext cx="1850194" cy="165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29104" y="5193594"/>
            <a:ext cx="1051891" cy="338554"/>
          </a:xfrm>
          <a:prstGeom prst="rect">
            <a:avLst/>
          </a:prstGeom>
          <a:noFill/>
        </p:spPr>
        <p:txBody>
          <a:bodyPr wrap="none" rtlCol="0">
            <a:spAutoFit/>
          </a:bodyPr>
          <a:lstStyle/>
          <a:p>
            <a:r>
              <a:rPr lang="es-ES" dirty="0" smtClean="0"/>
              <a:t>Short </a:t>
            </a:r>
            <a:r>
              <a:rPr lang="es-ES" dirty="0" err="1" smtClean="0"/>
              <a:t>List</a:t>
            </a:r>
            <a:endParaRPr lang="en-US" dirty="0"/>
          </a:p>
        </p:txBody>
      </p:sp>
      <p:sp>
        <p:nvSpPr>
          <p:cNvPr id="2" name="Rectangle 1"/>
          <p:cNvSpPr/>
          <p:nvPr/>
        </p:nvSpPr>
        <p:spPr>
          <a:xfrm>
            <a:off x="2283329" y="1043444"/>
            <a:ext cx="5974136" cy="369332"/>
          </a:xfrm>
          <a:prstGeom prst="rect">
            <a:avLst/>
          </a:prstGeom>
        </p:spPr>
        <p:txBody>
          <a:bodyPr wrap="none">
            <a:spAutoFit/>
          </a:bodyPr>
          <a:lstStyle/>
          <a:p>
            <a:r>
              <a:rPr lang="en-AU" dirty="0"/>
              <a:t>BAT (Best Available Technology) Analysis (</a:t>
            </a:r>
            <a:r>
              <a:rPr lang="en-AU" dirty="0" smtClean="0"/>
              <a:t>IAEA, TECDOC 1744)</a:t>
            </a:r>
            <a:endParaRPr lang="en-AU" dirty="0">
              <a:solidFill>
                <a:srgbClr val="FF0000"/>
              </a:solidFill>
            </a:endParaRPr>
          </a:p>
        </p:txBody>
      </p:sp>
      <p:sp>
        <p:nvSpPr>
          <p:cNvPr id="3" name="Footer Placeholder 2"/>
          <p:cNvSpPr>
            <a:spLocks noGrp="1"/>
          </p:cNvSpPr>
          <p:nvPr>
            <p:ph type="ftr" sz="quarter" idx="11"/>
          </p:nvPr>
        </p:nvSpPr>
        <p:spPr/>
        <p:txBody>
          <a:bodyPr/>
          <a:lstStyle/>
          <a:p>
            <a:r>
              <a:rPr lang="en-US" smtClean="0"/>
              <a:t>Luca - MRS 2017</a:t>
            </a:r>
            <a:endParaRPr lang="en-US"/>
          </a:p>
        </p:txBody>
      </p:sp>
      <p:sp>
        <p:nvSpPr>
          <p:cNvPr id="8" name="Slide Number Placeholder 7"/>
          <p:cNvSpPr>
            <a:spLocks noGrp="1"/>
          </p:cNvSpPr>
          <p:nvPr>
            <p:ph type="sldNum" sz="quarter" idx="12"/>
          </p:nvPr>
        </p:nvSpPr>
        <p:spPr/>
        <p:txBody>
          <a:bodyPr/>
          <a:lstStyle/>
          <a:p>
            <a:fld id="{C3305951-25B3-468C-8F5A-DB64291C3F1E}" type="slidenum">
              <a:rPr lang="en-US" smtClean="0"/>
              <a:pPr/>
              <a:t>9</a:t>
            </a:fld>
            <a:endParaRPr lang="en-US"/>
          </a:p>
        </p:txBody>
      </p:sp>
    </p:spTree>
    <p:extLst>
      <p:ext uri="{BB962C8B-B14F-4D97-AF65-F5344CB8AC3E}">
        <p14:creationId xmlns:p14="http://schemas.microsoft.com/office/powerpoint/2010/main" val="21026060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Diseño personalizado">
  <a:themeElements>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iseño personalizado">
  <a:themeElements>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Diseño personalizado">
  <a:themeElements>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iseño personalizado">
  <a:themeElements>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iseño personalizado">
  <a:themeElements>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iseño personalizado">
  <a:themeElements>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Diseño personalizado">
  <a:themeElements>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iseño personalizado">
  <a:themeElements>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28663</TotalTime>
  <Words>3839</Words>
  <Application>Microsoft Office PowerPoint</Application>
  <PresentationFormat>On-screen Show (4:3)</PresentationFormat>
  <Paragraphs>906</Paragraphs>
  <Slides>63</Slides>
  <Notes>21</Notes>
  <HiddenSlides>0</HiddenSlides>
  <MMClips>0</MMClips>
  <ScaleCrop>false</ScaleCrop>
  <HeadingPairs>
    <vt:vector size="6" baseType="variant">
      <vt:variant>
        <vt:lpstr>Theme</vt:lpstr>
      </vt:variant>
      <vt:variant>
        <vt:i4>16</vt:i4>
      </vt:variant>
      <vt:variant>
        <vt:lpstr>Embedded OLE Servers</vt:lpstr>
      </vt:variant>
      <vt:variant>
        <vt:i4>1</vt:i4>
      </vt:variant>
      <vt:variant>
        <vt:lpstr>Slide Titles</vt:lpstr>
      </vt:variant>
      <vt:variant>
        <vt:i4>63</vt:i4>
      </vt:variant>
    </vt:vector>
  </HeadingPairs>
  <TitlesOfParts>
    <vt:vector size="80" baseType="lpstr">
      <vt:lpstr>Office Theme</vt:lpstr>
      <vt:lpstr>1_Custom Design</vt:lpstr>
      <vt:lpstr>6_Diseño personalizado</vt:lpstr>
      <vt:lpstr>5_Diseño personalizado</vt:lpstr>
      <vt:lpstr>4_Diseño personalizado</vt:lpstr>
      <vt:lpstr>3_Diseño personalizado</vt:lpstr>
      <vt:lpstr>Custom Design</vt:lpstr>
      <vt:lpstr>2_Diseño personalizado</vt:lpstr>
      <vt:lpstr>1_Diseño personalizado</vt:lpstr>
      <vt:lpstr>7_Diseño personalizado</vt:lpstr>
      <vt:lpstr>8_Diseño personalizado</vt:lpstr>
      <vt:lpstr>1_Office Theme</vt:lpstr>
      <vt:lpstr>2_Office Theme</vt:lpstr>
      <vt:lpstr>3_Office Theme</vt:lpstr>
      <vt:lpstr>4_Office Theme</vt:lpstr>
      <vt:lpstr>5_Office Theme</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Victor</dc:creator>
  <cp:lastModifiedBy>Vittorio</cp:lastModifiedBy>
  <cp:revision>1237</cp:revision>
  <dcterms:created xsi:type="dcterms:W3CDTF">2012-06-30T11:13:08Z</dcterms:created>
  <dcterms:modified xsi:type="dcterms:W3CDTF">2017-11-01T17:39:23Z</dcterms:modified>
</cp:coreProperties>
</file>