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71" r:id="rId5"/>
    <p:sldId id="259" r:id="rId6"/>
    <p:sldId id="272" r:id="rId7"/>
    <p:sldId id="264" r:id="rId8"/>
    <p:sldId id="269" r:id="rId9"/>
    <p:sldId id="262" r:id="rId10"/>
    <p:sldId id="265" r:id="rId11"/>
    <p:sldId id="266" r:id="rId12"/>
    <p:sldId id="270"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314"/>
    <p:restoredTop sz="74434"/>
  </p:normalViewPr>
  <p:slideViewPr>
    <p:cSldViewPr snapToGrid="0" snapToObjects="1">
      <p:cViewPr>
        <p:scale>
          <a:sx n="85" d="100"/>
          <a:sy n="85" d="100"/>
        </p:scale>
        <p:origin x="-132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sers/bryan/Desktop/170804Uranium%20minerals%20peak%20positions%20wo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O17 NMR in determining</a:t>
            </a:r>
            <a:r>
              <a:rPr lang="en-GB" baseline="0"/>
              <a:t> Uranyl Bond Distance</a:t>
            </a:r>
            <a:endParaRPr lang="en-GB"/>
          </a:p>
        </c:rich>
      </c:tx>
      <c:layout/>
      <c:overlay val="0"/>
    </c:title>
    <c:autoTitleDeleted val="0"/>
    <c:plotArea>
      <c:layout>
        <c:manualLayout>
          <c:layoutTarget val="inner"/>
          <c:xMode val="edge"/>
          <c:yMode val="edge"/>
          <c:x val="0.183334897162096"/>
          <c:y val="0.0412422438958159"/>
          <c:w val="0.715793252460393"/>
          <c:h val="0.883790957763289"/>
        </c:manualLayout>
      </c:layout>
      <c:scatterChart>
        <c:scatterStyle val="lineMarker"/>
        <c:varyColors val="0"/>
        <c:ser>
          <c:idx val="2"/>
          <c:order val="0"/>
          <c:tx>
            <c:v>Becquerelite</c:v>
          </c:tx>
          <c:spPr>
            <a:ln w="19050">
              <a:noFill/>
            </a:ln>
          </c:spPr>
          <c:marker>
            <c:symbol val="triangle"/>
            <c:size val="12"/>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trendline>
            <c:trendlineType val="linear"/>
            <c:dispRSqr val="1"/>
            <c:dispEq val="1"/>
            <c:trendlineLbl>
              <c:layout>
                <c:manualLayout>
                  <c:x val="0.146744134724809"/>
                  <c:y val="-0.117461202507298"/>
                </c:manualLayout>
              </c:layout>
              <c:tx>
                <c:rich>
                  <a:bodyPr/>
                  <a:lstStyle/>
                  <a:p>
                    <a:pPr>
                      <a:defRPr/>
                    </a:pPr>
                    <a:r>
                      <a:rPr lang="en-US" sz="1600" baseline="0" dirty="0"/>
                      <a:t>y = 563.6x + 92.061</a:t>
                    </a:r>
                    <a:br>
                      <a:rPr lang="en-US" sz="1600" baseline="0" dirty="0"/>
                    </a:br>
                    <a:r>
                      <a:rPr lang="en-US" sz="1600" baseline="0" dirty="0"/>
                      <a:t>R² = 0.97649</a:t>
                    </a:r>
                    <a:endParaRPr lang="en-US" sz="1600" dirty="0"/>
                  </a:p>
                </c:rich>
              </c:tx>
              <c:numFmt formatCode="General" sourceLinked="0"/>
            </c:trendlineLbl>
          </c:trendline>
          <c:xVal>
            <c:numRef>
              <c:f>Sheet1!$X$6:$X$11</c:f>
              <c:numCache>
                <c:formatCode>General</c:formatCode>
                <c:ptCount val="6"/>
                <c:pt idx="0">
                  <c:v>1.765</c:v>
                </c:pt>
                <c:pt idx="1">
                  <c:v>1.785</c:v>
                </c:pt>
                <c:pt idx="2">
                  <c:v>1.795</c:v>
                </c:pt>
                <c:pt idx="3">
                  <c:v>1.805</c:v>
                </c:pt>
                <c:pt idx="4">
                  <c:v>1.815</c:v>
                </c:pt>
                <c:pt idx="5">
                  <c:v>1.825</c:v>
                </c:pt>
              </c:numCache>
            </c:numRef>
          </c:xVal>
          <c:yVal>
            <c:numRef>
              <c:f>Sheet1!$Y$6:$Y$11</c:f>
              <c:numCache>
                <c:formatCode>General</c:formatCode>
                <c:ptCount val="6"/>
                <c:pt idx="0">
                  <c:v>1087.77</c:v>
                </c:pt>
                <c:pt idx="1">
                  <c:v>1094.68</c:v>
                </c:pt>
                <c:pt idx="2">
                  <c:v>1105.66</c:v>
                </c:pt>
                <c:pt idx="3">
                  <c:v>1110.52</c:v>
                </c:pt>
                <c:pt idx="4">
                  <c:v>1114.76</c:v>
                </c:pt>
                <c:pt idx="5">
                  <c:v>1120.22</c:v>
                </c:pt>
              </c:numCache>
            </c:numRef>
          </c:yVal>
          <c:smooth val="0"/>
          <c:extLst xmlns:c16r2="http://schemas.microsoft.com/office/drawing/2015/06/chart">
            <c:ext xmlns:c16="http://schemas.microsoft.com/office/drawing/2014/chart" uri="{C3380CC4-5D6E-409C-BE32-E72D297353CC}">
              <c16:uniqueId val="{00000002-A6FB-4397-A033-536EC4FF2072}"/>
            </c:ext>
          </c:extLst>
        </c:ser>
        <c:ser>
          <c:idx val="3"/>
          <c:order val="1"/>
          <c:tx>
            <c:v>Metashoepite</c:v>
          </c:tx>
          <c:spPr>
            <a:ln w="19050">
              <a:noFill/>
            </a:ln>
          </c:spPr>
          <c:marker>
            <c:symbol val="x"/>
            <c:size val="12"/>
            <c:spPr>
              <a:ln w="28575"/>
            </c:spPr>
          </c:marker>
          <c:dLbls>
            <c:spPr>
              <a:noFill/>
              <a:ln>
                <a:noFill/>
              </a:ln>
              <a:effectLst/>
            </c:spPr>
            <c:dLblPos val="t"/>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layout/>
                <c15:showLeaderLines val="1"/>
              </c:ext>
            </c:extLst>
          </c:dLbls>
          <c:trendline>
            <c:trendlineType val="linear"/>
            <c:dispRSqr val="1"/>
            <c:dispEq val="1"/>
            <c:trendlineLbl>
              <c:layout>
                <c:manualLayout>
                  <c:x val="-0.0817706744551861"/>
                  <c:y val="0.0163240934415501"/>
                </c:manualLayout>
              </c:layout>
              <c:tx>
                <c:rich>
                  <a:bodyPr/>
                  <a:lstStyle/>
                  <a:p>
                    <a:pPr>
                      <a:defRPr/>
                    </a:pPr>
                    <a:r>
                      <a:rPr lang="en-US" sz="1600" baseline="0" dirty="0"/>
                      <a:t>y = 1170.4x - 960.18</a:t>
                    </a:r>
                    <a:br>
                      <a:rPr lang="en-US" sz="1600" baseline="0" dirty="0"/>
                    </a:br>
                    <a:r>
                      <a:rPr lang="en-US" sz="1600" baseline="0" dirty="0"/>
                      <a:t>R² = 0.9688</a:t>
                    </a:r>
                    <a:endParaRPr lang="en-US" sz="1600" dirty="0"/>
                  </a:p>
                </c:rich>
              </c:tx>
              <c:numFmt formatCode="General" sourceLinked="0"/>
            </c:trendlineLbl>
          </c:trendline>
          <c:xVal>
            <c:numRef>
              <c:f>Sheet1!$X$18:$X$24</c:f>
              <c:numCache>
                <c:formatCode>General</c:formatCode>
                <c:ptCount val="7"/>
                <c:pt idx="0">
                  <c:v>1.735</c:v>
                </c:pt>
                <c:pt idx="1">
                  <c:v>1.755</c:v>
                </c:pt>
                <c:pt idx="2">
                  <c:v>1.765</c:v>
                </c:pt>
                <c:pt idx="3">
                  <c:v>1.775</c:v>
                </c:pt>
                <c:pt idx="4">
                  <c:v>1.785</c:v>
                </c:pt>
                <c:pt idx="5">
                  <c:v>1.805</c:v>
                </c:pt>
                <c:pt idx="6">
                  <c:v>1.815</c:v>
                </c:pt>
              </c:numCache>
            </c:numRef>
          </c:xVal>
          <c:yVal>
            <c:numRef>
              <c:f>Sheet1!$Y$18:$Y$24</c:f>
              <c:numCache>
                <c:formatCode>General</c:formatCode>
                <c:ptCount val="7"/>
                <c:pt idx="0">
                  <c:v>1074.31</c:v>
                </c:pt>
                <c:pt idx="1">
                  <c:v>1091.33</c:v>
                </c:pt>
                <c:pt idx="2">
                  <c:v>1106.19</c:v>
                </c:pt>
                <c:pt idx="3">
                  <c:v>1113.42</c:v>
                </c:pt>
                <c:pt idx="4">
                  <c:v>1131.13</c:v>
                </c:pt>
                <c:pt idx="5">
                  <c:v>1143.25</c:v>
                </c:pt>
                <c:pt idx="6">
                  <c:v>1173.15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3-A6FB-4397-A033-536EC4FF2072}"/>
            </c:ext>
          </c:extLst>
        </c:ser>
        <c:dLbls>
          <c:dLblPos val="t"/>
          <c:showLegendKey val="0"/>
          <c:showVal val="1"/>
          <c:showCatName val="0"/>
          <c:showSerName val="0"/>
          <c:showPercent val="0"/>
          <c:showBubbleSize val="0"/>
        </c:dLbls>
        <c:axId val="-257803728"/>
        <c:axId val="-257424304"/>
        <c:extLst xmlns:c16r2="http://schemas.microsoft.com/office/drawing/2015/06/chart"/>
      </c:scatterChart>
      <c:valAx>
        <c:axId val="-257803728"/>
        <c:scaling>
          <c:orientation val="minMax"/>
        </c:scaling>
        <c:delete val="0"/>
        <c:axPos val="b"/>
        <c:title>
          <c:tx>
            <c:rich>
              <a:bodyPr/>
              <a:lstStyle/>
              <a:p>
                <a:pPr>
                  <a:defRPr/>
                </a:pPr>
                <a:r>
                  <a:rPr lang="en-GB"/>
                  <a:t>Uranyl bond</a:t>
                </a:r>
                <a:r>
                  <a:rPr lang="en-GB" baseline="0"/>
                  <a:t> distance</a:t>
                </a:r>
                <a:endParaRPr lang="en-GB"/>
              </a:p>
            </c:rich>
          </c:tx>
          <c:layout/>
          <c:overlay val="0"/>
        </c:title>
        <c:numFmt formatCode="General" sourceLinked="1"/>
        <c:majorTickMark val="out"/>
        <c:minorTickMark val="none"/>
        <c:tickLblPos val="nextTo"/>
        <c:crossAx val="-257424304"/>
        <c:crosses val="autoZero"/>
        <c:crossBetween val="midCat"/>
      </c:valAx>
      <c:valAx>
        <c:axId val="-257424304"/>
        <c:scaling>
          <c:orientation val="minMax"/>
        </c:scaling>
        <c:delete val="0"/>
        <c:axPos val="l"/>
        <c:majorGridlines>
          <c:spPr>
            <a:ln>
              <a:noFill/>
            </a:ln>
          </c:spPr>
        </c:majorGridlines>
        <c:title>
          <c:tx>
            <c:rich>
              <a:bodyPr/>
              <a:lstStyle/>
              <a:p>
                <a:pPr>
                  <a:defRPr/>
                </a:pPr>
                <a:r>
                  <a:rPr lang="en-GB"/>
                  <a:t>O17</a:t>
                </a:r>
                <a:r>
                  <a:rPr lang="en-GB" baseline="0"/>
                  <a:t> NMR shift in ppm</a:t>
                </a:r>
                <a:endParaRPr lang="en-GB"/>
              </a:p>
            </c:rich>
          </c:tx>
          <c:layout/>
          <c:overlay val="0"/>
        </c:title>
        <c:numFmt formatCode="General" sourceLinked="1"/>
        <c:majorTickMark val="out"/>
        <c:minorTickMark val="none"/>
        <c:tickLblPos val="nextTo"/>
        <c:crossAx val="-257803728"/>
        <c:crosses val="autoZero"/>
        <c:crossBetween val="midCat"/>
      </c:valAx>
    </c:plotArea>
    <c:legend>
      <c:legendPos val="r"/>
      <c:layout>
        <c:manualLayout>
          <c:xMode val="edge"/>
          <c:yMode val="edge"/>
          <c:x val="0.807553869532649"/>
          <c:y val="0.666275576474848"/>
          <c:w val="0.165817359128296"/>
          <c:h val="0.184691362494626"/>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BAAFC-325D-D348-9954-860170106804}" type="datetimeFigureOut">
              <a:rPr lang="en-US" smtClean="0"/>
              <a:t>10/30/17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51778-BA86-0F43-B965-77B00C20B601}" type="slidenum">
              <a:rPr lang="en-US" smtClean="0"/>
              <a:t>‹#›</a:t>
            </a:fld>
            <a:endParaRPr lang="en-US"/>
          </a:p>
        </p:txBody>
      </p:sp>
    </p:spTree>
    <p:extLst>
      <p:ext uri="{BB962C8B-B14F-4D97-AF65-F5344CB8AC3E}">
        <p14:creationId xmlns:p14="http://schemas.microsoft.com/office/powerpoint/2010/main" val="146273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interesting keynote and</a:t>
            </a:r>
            <a:r>
              <a:rPr lang="en-US" baseline="0" dirty="0" smtClean="0"/>
              <a:t> speeches today! I have </a:t>
            </a:r>
            <a:r>
              <a:rPr lang="en-US" baseline="0" dirty="0" smtClean="0"/>
              <a:t>benefitted greatly. </a:t>
            </a:r>
            <a:r>
              <a:rPr lang="en-US" baseline="0" dirty="0" smtClean="0"/>
              <a:t>I am </a:t>
            </a:r>
            <a:r>
              <a:rPr lang="en-US" baseline="0" dirty="0" err="1" smtClean="0"/>
              <a:t>Beng</a:t>
            </a:r>
            <a:r>
              <a:rPr lang="en-US" baseline="0" dirty="0" smtClean="0"/>
              <a:t> </a:t>
            </a:r>
            <a:r>
              <a:rPr lang="en-US" baseline="0" dirty="0" err="1" smtClean="0"/>
              <a:t>Thye</a:t>
            </a:r>
            <a:r>
              <a:rPr lang="en-US" baseline="0" dirty="0" smtClean="0"/>
              <a:t> and I am here to share my turnkey research </a:t>
            </a:r>
            <a:r>
              <a:rPr lang="en-US" baseline="0" dirty="0" smtClean="0"/>
              <a:t>project encompassing </a:t>
            </a:r>
            <a:r>
              <a:rPr lang="en-US" baseline="0" dirty="0" smtClean="0"/>
              <a:t>sample fabrication, XRD and crystal structure analysis, NMR experiments and analysis and lastly DFT calculations to </a:t>
            </a:r>
            <a:r>
              <a:rPr lang="en-US" baseline="0" dirty="0" smtClean="0"/>
              <a:t>back </a:t>
            </a:r>
            <a:r>
              <a:rPr lang="en-US" baseline="0" dirty="0" smtClean="0"/>
              <a:t>my experimental data. </a:t>
            </a:r>
          </a:p>
          <a:p>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1</a:t>
            </a:fld>
            <a:endParaRPr lang="en-US"/>
          </a:p>
        </p:txBody>
      </p:sp>
    </p:spTree>
    <p:extLst>
      <p:ext uri="{BB962C8B-B14F-4D97-AF65-F5344CB8AC3E}">
        <p14:creationId xmlns:p14="http://schemas.microsoft.com/office/powerpoint/2010/main" val="57160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baseline="30000" dirty="0" smtClean="0"/>
              <a:t>17</a:t>
            </a:r>
            <a:r>
              <a:rPr lang="en-US" sz="1200" dirty="0" smtClean="0"/>
              <a:t>O chemical shift in ppm was plotted against the uranyl bond lengths (from XRD literature) and we noted high linear correlations with R</a:t>
            </a:r>
            <a:r>
              <a:rPr lang="en-US" sz="1200" baseline="30000" dirty="0" smtClean="0"/>
              <a:t>2</a:t>
            </a:r>
            <a:r>
              <a:rPr lang="en-US" sz="1200" dirty="0" smtClean="0"/>
              <a:t> values of  0.97 to 0.98 for each secondary phase. </a:t>
            </a:r>
          </a:p>
          <a:p>
            <a:pPr marL="0" indent="0" algn="just">
              <a:buNone/>
            </a:pPr>
            <a:endParaRPr lang="en-US" sz="1200" dirty="0" smtClean="0"/>
          </a:p>
          <a:p>
            <a:pPr marL="0" indent="0" algn="just">
              <a:buNone/>
            </a:pPr>
            <a:r>
              <a:rPr lang="en-US" sz="1200" dirty="0" smtClean="0"/>
              <a:t>Different secondary phases include different ions which will affect the chemical shift due to the additional electron shielding/ </a:t>
            </a:r>
            <a:r>
              <a:rPr lang="en-US" sz="1200" dirty="0" err="1" smtClean="0"/>
              <a:t>deshielding</a:t>
            </a:r>
            <a:r>
              <a:rPr lang="en-US" sz="1200" dirty="0" smtClean="0"/>
              <a:t>. Ignoring such effects, we obtain a linear relationship for each secondary phase.</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10</a:t>
            </a:fld>
            <a:endParaRPr lang="en-US"/>
          </a:p>
        </p:txBody>
      </p:sp>
    </p:spTree>
    <p:extLst>
      <p:ext uri="{BB962C8B-B14F-4D97-AF65-F5344CB8AC3E}">
        <p14:creationId xmlns:p14="http://schemas.microsoft.com/office/powerpoint/2010/main" val="204878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GIPAW (Gauge Including Projector Augmented Waves) is a DFT based method to calculate magnetic resonance properties, exploiting the full translational symmetry of crystals. The use of pseudopotentials and plane waves provides an excellent balance of speed and accuracy.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GIPAW calculations are naturally adapted to ordered crystalline solids, since size convergence is effectively achieved by using primitive unit cells with well-converged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-point (quadrature) grids for Brillouin zone integrations. </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11</a:t>
            </a:fld>
            <a:endParaRPr lang="en-US"/>
          </a:p>
        </p:txBody>
      </p:sp>
    </p:spTree>
    <p:extLst>
      <p:ext uri="{BB962C8B-B14F-4D97-AF65-F5344CB8AC3E}">
        <p14:creationId xmlns:p14="http://schemas.microsoft.com/office/powerpoint/2010/main" val="177620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geometrically optimizing the structure, the calculated NMR parameters fits quite closely with our experimental NMR spectra. The calculations verified there to be one uranyl oxygen peak at about 1078 ppm and a large </a:t>
            </a:r>
            <a:r>
              <a:rPr lang="en-US" baseline="0" smtClean="0"/>
              <a:t>quadrupolar</a:t>
            </a:r>
            <a:r>
              <a:rPr lang="en-US" baseline="0" dirty="0" smtClean="0"/>
              <a:t> interaction at 100 to 250 ppm.  </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12</a:t>
            </a:fld>
            <a:endParaRPr lang="en-US"/>
          </a:p>
        </p:txBody>
      </p:sp>
    </p:spTree>
    <p:extLst>
      <p:ext uri="{BB962C8B-B14F-4D97-AF65-F5344CB8AC3E}">
        <p14:creationId xmlns:p14="http://schemas.microsoft.com/office/powerpoint/2010/main" val="689851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most of us will agree is an important issue for spent nuclear fuel research.</a:t>
            </a:r>
            <a:endParaRPr lang="en-US" dirty="0" smtClean="0"/>
          </a:p>
        </p:txBody>
      </p:sp>
      <p:sp>
        <p:nvSpPr>
          <p:cNvPr id="4" name="Slide Number Placeholder 3"/>
          <p:cNvSpPr>
            <a:spLocks noGrp="1"/>
          </p:cNvSpPr>
          <p:nvPr>
            <p:ph type="sldNum" sz="quarter" idx="10"/>
          </p:nvPr>
        </p:nvSpPr>
        <p:spPr/>
        <p:txBody>
          <a:bodyPr/>
          <a:lstStyle/>
          <a:p>
            <a:fld id="{0B151778-BA86-0F43-B965-77B00C20B601}" type="slidenum">
              <a:rPr lang="en-US" smtClean="0"/>
              <a:t>13</a:t>
            </a:fld>
            <a:endParaRPr lang="en-US"/>
          </a:p>
        </p:txBody>
      </p:sp>
    </p:spTree>
    <p:extLst>
      <p:ext uri="{BB962C8B-B14F-4D97-AF65-F5344CB8AC3E}">
        <p14:creationId xmlns:p14="http://schemas.microsoft.com/office/powerpoint/2010/main" val="30869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glad to be scheduled in this session where many have already discussed the reasons and concerns of underground repositories. </a:t>
            </a:r>
            <a:endParaRPr lang="en-US" baseline="0" dirty="0" smtClean="0"/>
          </a:p>
          <a:p>
            <a:endParaRPr lang="en-US" baseline="0" dirty="0" smtClean="0"/>
          </a:p>
          <a:p>
            <a:r>
              <a:rPr lang="en-US" baseline="0" dirty="0" smtClean="0"/>
              <a:t>Migration of radioactivity from underground repository will likely occur when groundwater ingresses into underground repositories and react with the spent nuclear fuel which is made up of</a:t>
            </a:r>
            <a:r>
              <a:rPr lang="en-US" dirty="0" smtClean="0"/>
              <a:t> </a:t>
            </a:r>
            <a:r>
              <a:rPr lang="en-US" dirty="0" smtClean="0"/>
              <a:t>96% Uranium</a:t>
            </a:r>
            <a:r>
              <a:rPr lang="en-US" baseline="0" dirty="0" smtClean="0"/>
              <a:t> dioxide, 3 % fission </a:t>
            </a:r>
            <a:r>
              <a:rPr lang="en-US" baseline="0" dirty="0" smtClean="0"/>
              <a:t>products and the remaining being plutonium </a:t>
            </a:r>
            <a:r>
              <a:rPr lang="en-US" baseline="0" dirty="0" smtClean="0"/>
              <a:t>and minor </a:t>
            </a:r>
            <a:r>
              <a:rPr lang="en-US" baseline="0" dirty="0" smtClean="0"/>
              <a:t>actinides.</a:t>
            </a:r>
            <a:endParaRPr lang="en-US" baseline="0" dirty="0" smtClean="0"/>
          </a:p>
          <a:p>
            <a:endParaRPr lang="en-US" baseline="0" dirty="0" smtClean="0"/>
          </a:p>
          <a:p>
            <a:r>
              <a:rPr lang="en-US" baseline="0" dirty="0" smtClean="0"/>
              <a:t>Hence, possible uranium secondary phases were fabricated in collaboration with </a:t>
            </a:r>
            <a:r>
              <a:rPr lang="en-US" baseline="0" dirty="0" smtClean="0"/>
              <a:t>Trinity College Dublin under the supervision of Prof Robert Baker from the </a:t>
            </a:r>
            <a:r>
              <a:rPr lang="en-US" baseline="0" dirty="0" err="1" smtClean="0"/>
              <a:t>Dept</a:t>
            </a:r>
            <a:r>
              <a:rPr lang="en-US" baseline="0" dirty="0" smtClean="0"/>
              <a:t> of Chemistry.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are also working with high surface area UO2 to produce altered surfaces. O17 NMR can be used</a:t>
            </a:r>
            <a:r>
              <a:rPr lang="en-US" sz="1200" baseline="0" dirty="0" smtClean="0"/>
              <a:t> to detect in- situ dissolution and precipitation of uranium secondary phases.</a:t>
            </a:r>
            <a:endParaRPr lang="en-US" sz="1200" dirty="0" smtClean="0">
              <a:solidFill>
                <a:schemeClr val="bg1"/>
              </a:solidFill>
            </a:endParaRPr>
          </a:p>
          <a:p>
            <a:endParaRPr lang="en-US" baseline="0" dirty="0" smtClean="0"/>
          </a:p>
        </p:txBody>
      </p:sp>
      <p:sp>
        <p:nvSpPr>
          <p:cNvPr id="4" name="Slide Number Placeholder 3"/>
          <p:cNvSpPr>
            <a:spLocks noGrp="1"/>
          </p:cNvSpPr>
          <p:nvPr>
            <p:ph type="sldNum" sz="quarter" idx="10"/>
          </p:nvPr>
        </p:nvSpPr>
        <p:spPr/>
        <p:txBody>
          <a:bodyPr/>
          <a:lstStyle/>
          <a:p>
            <a:fld id="{0B151778-BA86-0F43-B965-77B00C20B601}" type="slidenum">
              <a:rPr lang="en-US" smtClean="0"/>
              <a:t>2</a:t>
            </a:fld>
            <a:endParaRPr lang="en-US"/>
          </a:p>
        </p:txBody>
      </p:sp>
    </p:spTree>
    <p:extLst>
      <p:ext uri="{BB962C8B-B14F-4D97-AF65-F5344CB8AC3E}">
        <p14:creationId xmlns:p14="http://schemas.microsoft.com/office/powerpoint/2010/main" val="214587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analysing</a:t>
            </a:r>
            <a:r>
              <a:rPr lang="en-US" baseline="0" dirty="0" smtClean="0"/>
              <a:t> the crystal structure of these fabricated minerals such as their bond lengths and angles, we are able to examine the different oxygen environments. </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3</a:t>
            </a:fld>
            <a:endParaRPr lang="en-US"/>
          </a:p>
        </p:txBody>
      </p:sp>
    </p:spTree>
    <p:extLst>
      <p:ext uri="{BB962C8B-B14F-4D97-AF65-F5344CB8AC3E}">
        <p14:creationId xmlns:p14="http://schemas.microsoft.com/office/powerpoint/2010/main" val="12092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relatively simple structure</a:t>
            </a:r>
            <a:r>
              <a:rPr lang="en-US" sz="1200" kern="1200" baseline="0" dirty="0" smtClean="0">
                <a:solidFill>
                  <a:schemeClr val="tx1"/>
                </a:solidFill>
                <a:effectLst/>
                <a:latin typeface="+mn-lt"/>
                <a:ea typeface="+mn-ea"/>
                <a:cs typeface="+mn-cs"/>
              </a:rPr>
              <a:t> is </a:t>
            </a:r>
            <a:r>
              <a:rPr lang="en-US" sz="1200" kern="1200" baseline="0" dirty="0" err="1" smtClean="0">
                <a:solidFill>
                  <a:schemeClr val="tx1"/>
                </a:solidFill>
                <a:effectLst/>
                <a:latin typeface="+mn-lt"/>
                <a:ea typeface="+mn-ea"/>
                <a:cs typeface="+mn-cs"/>
              </a:rPr>
              <a:t>studtite</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structure of </a:t>
            </a:r>
            <a:r>
              <a:rPr lang="en-US" sz="1200" kern="1200" dirty="0" err="1" smtClean="0">
                <a:solidFill>
                  <a:schemeClr val="tx1"/>
                </a:solidFill>
                <a:effectLst/>
                <a:latin typeface="+mn-lt"/>
                <a:ea typeface="+mn-ea"/>
                <a:cs typeface="+mn-cs"/>
              </a:rPr>
              <a:t>studtite</a:t>
            </a:r>
            <a:r>
              <a:rPr lang="en-US" sz="1200" kern="1200" dirty="0" smtClean="0">
                <a:solidFill>
                  <a:schemeClr val="tx1"/>
                </a:solidFill>
                <a:effectLst/>
                <a:latin typeface="+mn-lt"/>
                <a:ea typeface="+mn-ea"/>
                <a:cs typeface="+mn-cs"/>
              </a:rPr>
              <a:t> contains one symmetrically unique U6+ cation and six O atoms, two of which (O4 and O4</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correspond to H2O groups. A pair of symmetrically equivalent O3 atoms are bonded to form a peroxide group, with an O3-O3 separation of 1.46 Å. The U6+ cation is strongly bonded to two oxygen atoms, O1 and O2, resulting in a linear (UO2)2+ uranyl ion. Together, they form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distorted hexagonal bipyramid.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bond within the peroxide group is parallel to the equatorial plane of the hexagonal bipyramid, and defines an equatorial edge of the polyhedron </a:t>
            </a:r>
          </a:p>
          <a:p>
            <a:r>
              <a:rPr lang="en-US" sz="1200" kern="1200" dirty="0" smtClean="0">
                <a:solidFill>
                  <a:schemeClr val="tx1"/>
                </a:solidFill>
                <a:effectLst/>
                <a:latin typeface="+mn-lt"/>
                <a:ea typeface="+mn-ea"/>
                <a:cs typeface="+mn-cs"/>
              </a:rPr>
              <a:t>Hence</a:t>
            </a:r>
            <a:r>
              <a:rPr lang="en-US" sz="1200" kern="1200" baseline="0" dirty="0" smtClean="0">
                <a:solidFill>
                  <a:schemeClr val="tx1"/>
                </a:solidFill>
                <a:effectLst/>
                <a:latin typeface="+mn-lt"/>
                <a:ea typeface="+mn-ea"/>
                <a:cs typeface="+mn-cs"/>
              </a:rPr>
              <a:t>, there are 3 different oxygen environments which can be detected by O- 17 NMR...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relatively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simple</a:t>
            </a:r>
            <a:r>
              <a:rPr lang="en-US" sz="1200" kern="1200" baseline="0" dirty="0" smtClean="0">
                <a:solidFill>
                  <a:schemeClr val="tx1"/>
                </a:solidFill>
                <a:effectLst/>
                <a:latin typeface="+mn-lt"/>
                <a:ea typeface="+mn-ea"/>
                <a:cs typeface="+mn-cs"/>
              </a:rPr>
              <a:t> crystal structure with a small unit cell. </a:t>
            </a:r>
          </a:p>
          <a:p>
            <a:r>
              <a:rPr lang="en-US" sz="1200" kern="1200" baseline="0" dirty="0" smtClean="0">
                <a:solidFill>
                  <a:schemeClr val="tx1"/>
                </a:solidFill>
                <a:effectLst/>
                <a:latin typeface="+mn-lt"/>
                <a:ea typeface="+mn-ea"/>
                <a:cs typeface="+mn-cs"/>
              </a:rPr>
              <a:t>Most of our samples </a:t>
            </a:r>
            <a:r>
              <a:rPr lang="en-US" sz="1200" kern="1200" dirty="0" smtClean="0">
                <a:solidFill>
                  <a:schemeClr val="tx1"/>
                </a:solidFill>
                <a:effectLst/>
                <a:latin typeface="+mn-lt"/>
                <a:ea typeface="+mn-ea"/>
                <a:cs typeface="+mn-cs"/>
              </a:rPr>
              <a:t>are minerals with large unit cells,  </a:t>
            </a:r>
          </a:p>
          <a:p>
            <a:r>
              <a:rPr lang="en-US" sz="1200" kern="1200" dirty="0" smtClean="0">
                <a:solidFill>
                  <a:schemeClr val="tx1"/>
                </a:solidFill>
                <a:effectLst/>
                <a:latin typeface="+mn-lt"/>
                <a:ea typeface="+mn-ea"/>
                <a:cs typeface="+mn-cs"/>
              </a:rPr>
              <a:t>XRD </a:t>
            </a:r>
            <a:r>
              <a:rPr lang="en-US" sz="1200" kern="1200" dirty="0" smtClean="0">
                <a:solidFill>
                  <a:schemeClr val="tx1"/>
                </a:solidFill>
                <a:effectLst/>
                <a:latin typeface="+mn-lt"/>
                <a:ea typeface="+mn-ea"/>
                <a:cs typeface="+mn-cs"/>
              </a:rPr>
              <a:t>does not capture positions of hydrogen and also precursor alteration phases could be amorphous.</a:t>
            </a:r>
          </a:p>
          <a:p>
            <a:r>
              <a:rPr lang="en-US" sz="1200" kern="1200" baseline="0" dirty="0" err="1" smtClean="0">
                <a:solidFill>
                  <a:schemeClr val="tx1"/>
                </a:solidFill>
                <a:effectLst/>
                <a:latin typeface="+mn-lt"/>
                <a:ea typeface="+mn-ea"/>
                <a:cs typeface="+mn-cs"/>
              </a:rPr>
              <a:t>Therfore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O17 </a:t>
            </a:r>
            <a:r>
              <a:rPr lang="en-US" sz="1200" kern="1200" dirty="0" smtClean="0">
                <a:solidFill>
                  <a:schemeClr val="tx1"/>
                </a:solidFill>
                <a:effectLst/>
                <a:latin typeface="+mn-lt"/>
                <a:ea typeface="+mn-ea"/>
                <a:cs typeface="+mn-cs"/>
              </a:rPr>
              <a:t>NMR is a good way to study them, but there is little information to go on.</a:t>
            </a:r>
          </a:p>
          <a:p>
            <a:r>
              <a:rPr lang="en-US" sz="1200" u="sng" kern="1200" dirty="0" smtClean="0">
                <a:solidFill>
                  <a:schemeClr val="tx1"/>
                </a:solidFill>
                <a:effectLst/>
                <a:latin typeface="+mn-lt"/>
                <a:ea typeface="+mn-ea"/>
                <a:cs typeface="+mn-cs"/>
              </a:rPr>
              <a:t>Hence we are making uranyl minerals that contain O17 as a way of ultimately interpreting amorphous phases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4</a:t>
            </a:fld>
            <a:endParaRPr lang="en-US"/>
          </a:p>
        </p:txBody>
      </p:sp>
    </p:spTree>
    <p:extLst>
      <p:ext uri="{BB962C8B-B14F-4D97-AF65-F5344CB8AC3E}">
        <p14:creationId xmlns:p14="http://schemas.microsoft.com/office/powerpoint/2010/main" val="16465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pulse at a small angle to ensure a linear relationship between signal’s intensity and their corresponding environment’s population. </a:t>
            </a:r>
          </a:p>
          <a:p>
            <a:endParaRPr lang="en-US" dirty="0" smtClean="0"/>
          </a:p>
          <a:p>
            <a:r>
              <a:rPr lang="en-US" dirty="0" smtClean="0"/>
              <a:t>We </a:t>
            </a:r>
            <a:r>
              <a:rPr lang="en-US" dirty="0" smtClean="0"/>
              <a:t>spin</a:t>
            </a:r>
            <a:r>
              <a:rPr lang="en-US" baseline="0" dirty="0" smtClean="0"/>
              <a:t> at the magic angle to average out the orientation-dependent frequencies </a:t>
            </a:r>
            <a:r>
              <a:rPr lang="en-US" baseline="0" dirty="0" err="1" smtClean="0"/>
              <a:t>i.e</a:t>
            </a:r>
            <a:r>
              <a:rPr lang="en-US" baseline="0" dirty="0" smtClean="0"/>
              <a:t> the anisotropies.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disadvantage of spinning is 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presence of </a:t>
            </a:r>
            <a:r>
              <a:rPr lang="en-US" sz="1200" b="1" i="0" kern="1200" dirty="0" smtClean="0">
                <a:solidFill>
                  <a:schemeClr val="tx1"/>
                </a:solidFill>
                <a:effectLst/>
                <a:latin typeface="+mn-lt"/>
                <a:ea typeface="+mn-ea"/>
                <a:cs typeface="+mn-cs"/>
              </a:rPr>
              <a:t>spinning sidebands</a:t>
            </a:r>
            <a:r>
              <a:rPr lang="en-US" sz="1200" b="0" i="0" kern="1200" dirty="0" smtClean="0">
                <a:solidFill>
                  <a:schemeClr val="tx1"/>
                </a:solidFill>
                <a:effectLst/>
                <a:latin typeface="+mn-lt"/>
                <a:ea typeface="+mn-ea"/>
                <a:cs typeface="+mn-cs"/>
              </a:rPr>
              <a:t>. These are repetitive signals (i.e. peaks) that result from the modulation of the magnetic field at the spinning frequency. </a:t>
            </a:r>
          </a:p>
          <a:p>
            <a:endParaRPr lang="en-US" dirty="0" smtClean="0"/>
          </a:p>
          <a:p>
            <a:r>
              <a:rPr lang="en-US" dirty="0" smtClean="0"/>
              <a:t>But the advantage of spinning for solid state NMR is the increased</a:t>
            </a:r>
            <a:r>
              <a:rPr lang="en-US" baseline="0" dirty="0" smtClean="0"/>
              <a:t> resolution. </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5</a:t>
            </a:fld>
            <a:endParaRPr lang="en-US"/>
          </a:p>
        </p:txBody>
      </p:sp>
    </p:spTree>
    <p:extLst>
      <p:ext uri="{BB962C8B-B14F-4D97-AF65-F5344CB8AC3E}">
        <p14:creationId xmlns:p14="http://schemas.microsoft.com/office/powerpoint/2010/main" val="8923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chose these minerals because of the common constituents present in groundwater.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chose</a:t>
            </a:r>
            <a:r>
              <a:rPr lang="en-US" sz="1200" baseline="0" dirty="0" smtClean="0"/>
              <a:t> to isotopically enrich them with </a:t>
            </a:r>
            <a:r>
              <a:rPr lang="en-US" sz="1200" dirty="0" smtClean="0"/>
              <a:t>O-17 with</a:t>
            </a:r>
            <a:r>
              <a:rPr lang="en-US" sz="1200" baseline="0" dirty="0" smtClean="0"/>
              <a:t> </a:t>
            </a:r>
            <a:r>
              <a:rPr lang="en-US" sz="1200" dirty="0" smtClean="0"/>
              <a:t>a </a:t>
            </a:r>
            <a:r>
              <a:rPr lang="en-US" sz="1200" dirty="0" smtClean="0"/>
              <a:t>nuclear spin of 5/2 </a:t>
            </a:r>
            <a:r>
              <a:rPr lang="en-US" sz="1200" dirty="0" smtClean="0"/>
              <a:t>as</a:t>
            </a:r>
            <a:r>
              <a:rPr lang="en-US" sz="1200" baseline="0" dirty="0" smtClean="0"/>
              <a:t> the </a:t>
            </a:r>
            <a:r>
              <a:rPr lang="en-US" sz="1200" baseline="0" dirty="0" smtClean="0"/>
              <a:t>natural </a:t>
            </a:r>
            <a:r>
              <a:rPr lang="en-US" sz="1200" baseline="0" dirty="0" smtClean="0"/>
              <a:t>abundance of O-17  </a:t>
            </a:r>
            <a:r>
              <a:rPr lang="en-US" sz="1200" baseline="0" dirty="0" smtClean="0"/>
              <a:t>is low at 0.04%.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To demonstrate successful </a:t>
            </a:r>
            <a:r>
              <a:rPr lang="en-GB" sz="1200" dirty="0" smtClean="0"/>
              <a:t>isotopic enrichment of the </a:t>
            </a:r>
            <a:r>
              <a:rPr lang="en-GB" sz="1200" dirty="0" smtClean="0"/>
              <a:t>mineral,</a:t>
            </a:r>
            <a:r>
              <a:rPr lang="en-GB" sz="1200" baseline="0" dirty="0" smtClean="0"/>
              <a:t> we perform </a:t>
            </a:r>
            <a:r>
              <a:rPr lang="en-GB" sz="1200" baseline="0" dirty="0" err="1" smtClean="0"/>
              <a:t>raman</a:t>
            </a:r>
            <a:r>
              <a:rPr lang="en-GB" sz="1200" baseline="0" dirty="0" smtClean="0"/>
              <a:t> and emission spectroscopies to compare with the non-enriched form</a:t>
            </a:r>
            <a:r>
              <a:rPr lang="mr-IN" sz="1200" baseline="0" dirty="0" smtClean="0"/>
              <a:t>…</a:t>
            </a:r>
            <a:r>
              <a:rPr lang="en-GB" sz="1200" baseline="0" dirty="0" smtClean="0"/>
              <a:t>.</a:t>
            </a:r>
            <a:r>
              <a:rPr lang="en-GB" sz="1200" dirty="0" smtClean="0"/>
              <a:t> The peak corresponding to uranyl bond</a:t>
            </a:r>
            <a:r>
              <a:rPr lang="en-GB" sz="1200" baseline="0" dirty="0" smtClean="0"/>
              <a:t> </a:t>
            </a:r>
            <a:r>
              <a:rPr lang="en-GB" sz="1200" dirty="0" smtClean="0"/>
              <a:t>(750 cm</a:t>
            </a:r>
            <a:r>
              <a:rPr lang="en-GB" sz="1200" baseline="30000" dirty="0" smtClean="0"/>
              <a:t>-1</a:t>
            </a:r>
            <a:r>
              <a:rPr lang="en-GB" sz="1200" dirty="0" smtClean="0"/>
              <a:t>) is lower due to the heavier </a:t>
            </a:r>
            <a:r>
              <a:rPr lang="en-GB" sz="1200" baseline="30000" dirty="0" smtClean="0"/>
              <a:t>17</a:t>
            </a:r>
            <a:r>
              <a:rPr lang="en-GB" sz="1200" dirty="0" smtClean="0"/>
              <a:t>O atom.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With that, lets look at some NMR spectra</a:t>
            </a:r>
            <a:r>
              <a:rPr lang="en-GB" sz="1200" baseline="0" dirty="0" smtClean="0"/>
              <a:t> obtained...</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6</a:t>
            </a:fld>
            <a:endParaRPr lang="en-US"/>
          </a:p>
        </p:txBody>
      </p:sp>
    </p:spTree>
    <p:extLst>
      <p:ext uri="{BB962C8B-B14F-4D97-AF65-F5344CB8AC3E}">
        <p14:creationId xmlns:p14="http://schemas.microsoft.com/office/powerpoint/2010/main" val="70919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grimselite</a:t>
            </a:r>
            <a:r>
              <a:rPr lang="en-US" baseline="0" dirty="0" smtClean="0"/>
              <a:t> data shows good correlations with our DFT calculations which will be shown later. The uranyl peak seems to be smaller due to our fabrication reaction which favors the non- uranyl oxygen </a:t>
            </a:r>
            <a:endParaRPr lang="en-US" sz="1200" dirty="0" smtClean="0"/>
          </a:p>
          <a:p>
            <a:endParaRPr lang="en-US" baseline="0" dirty="0" smtClean="0"/>
          </a:p>
          <a:p>
            <a:r>
              <a:rPr lang="en-US" baseline="0" dirty="0" smtClean="0"/>
              <a:t>Recently </a:t>
            </a:r>
            <a:r>
              <a:rPr lang="en-US" baseline="0" dirty="0" smtClean="0"/>
              <a:t>published theoretical calculations done with uranyl solution </a:t>
            </a:r>
            <a:r>
              <a:rPr lang="en-US" sz="1200" dirty="0" smtClean="0"/>
              <a:t>(of 140 ppm/ 0.1 </a:t>
            </a:r>
            <a:r>
              <a:rPr lang="en-US" sz="1200" dirty="0" err="1" smtClean="0"/>
              <a:t>Å</a:t>
            </a:r>
            <a:r>
              <a:rPr lang="en-US" sz="1200" dirty="0" smtClean="0"/>
              <a:t>. )</a:t>
            </a:r>
            <a:r>
              <a:rPr lang="en-US" baseline="0" dirty="0" smtClean="0"/>
              <a:t> </a:t>
            </a:r>
            <a:r>
              <a:rPr lang="en-US" baseline="0" dirty="0" smtClean="0"/>
              <a:t>agrees with our data. </a:t>
            </a:r>
          </a:p>
          <a:p>
            <a:r>
              <a:rPr lang="en-US" baseline="0" dirty="0" smtClean="0"/>
              <a:t>For more complicated structures..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7</a:t>
            </a:fld>
            <a:endParaRPr lang="en-US"/>
          </a:p>
        </p:txBody>
      </p:sp>
    </p:spTree>
    <p:extLst>
      <p:ext uri="{BB962C8B-B14F-4D97-AF65-F5344CB8AC3E}">
        <p14:creationId xmlns:p14="http://schemas.microsoft.com/office/powerpoint/2010/main" val="173524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1100 ppm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By the way, </a:t>
            </a:r>
            <a:r>
              <a:rPr lang="en-US" sz="1200" dirty="0" smtClean="0"/>
              <a:t>the manifold isotropic central peak </a:t>
            </a:r>
            <a:r>
              <a:rPr lang="en-US" sz="1200" dirty="0" smtClean="0"/>
              <a:t>can be detected by spinning at different speed as</a:t>
            </a:r>
            <a:r>
              <a:rPr lang="en-US" sz="1200" baseline="0" dirty="0" smtClean="0"/>
              <a:t> the spinning sideband will move away at higher speed.</a:t>
            </a:r>
            <a:r>
              <a:rPr lang="en-US" sz="1200" dirty="0" smtClean="0"/>
              <a:t>. </a:t>
            </a:r>
            <a:endParaRPr lang="en-US" sz="1200" dirty="0" smtClean="0"/>
          </a:p>
          <a:p>
            <a:endParaRPr lang="en-US" sz="12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Particularly, </a:t>
            </a:r>
            <a:r>
              <a:rPr lang="en-US" baseline="0" dirty="0" smtClean="0"/>
              <a:t>we focused on the uranyl bond length as a main component affecting the magnetic resonance, as you will appreciate the proximity of the uranium atom with its high electron density will have a large impact on the shielding of the oxygen nucleus resulting in a smaller shift in the resonant frequency or in normalized terms a smaller ppm value. </a:t>
            </a:r>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8</a:t>
            </a:fld>
            <a:endParaRPr lang="en-US"/>
          </a:p>
        </p:txBody>
      </p:sp>
    </p:spTree>
    <p:extLst>
      <p:ext uri="{BB962C8B-B14F-4D97-AF65-F5344CB8AC3E}">
        <p14:creationId xmlns:p14="http://schemas.microsoft.com/office/powerpoint/2010/main" val="17111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dirty="0" smtClean="0"/>
              <a:t>For </a:t>
            </a:r>
            <a:r>
              <a:rPr lang="en-US" sz="1200" dirty="0" err="1" smtClean="0"/>
              <a:t>Metaschoepite</a:t>
            </a:r>
            <a:r>
              <a:rPr lang="en-US" sz="1200" dirty="0" smtClean="0"/>
              <a:t>, there are 12 different uranyl bond lengths within 7 regions of 0.1 </a:t>
            </a:r>
            <a:r>
              <a:rPr lang="en-US" sz="1200" dirty="0" err="1" smtClean="0"/>
              <a:t>Å</a:t>
            </a:r>
            <a:r>
              <a:rPr lang="en-US" sz="1200" dirty="0" smtClean="0"/>
              <a:t>. It was shown clearly that we are able to </a:t>
            </a:r>
            <a:r>
              <a:rPr lang="en-US" sz="1200" dirty="0" err="1" smtClean="0"/>
              <a:t>deconvolve</a:t>
            </a:r>
            <a:r>
              <a:rPr lang="en-US" sz="1200" dirty="0" smtClean="0"/>
              <a:t> the </a:t>
            </a:r>
            <a:r>
              <a:rPr lang="en-US" sz="1200" dirty="0" err="1" smtClean="0"/>
              <a:t>centre</a:t>
            </a:r>
            <a:r>
              <a:rPr lang="en-US" sz="1200" dirty="0" smtClean="0"/>
              <a:t> bands to </a:t>
            </a:r>
            <a:r>
              <a:rPr lang="en-US" sz="1200" dirty="0" smtClean="0"/>
              <a:t>7 </a:t>
            </a:r>
            <a:r>
              <a:rPr lang="en-US" sz="1200" dirty="0" smtClean="0"/>
              <a:t>peaks with</a:t>
            </a:r>
            <a:r>
              <a:rPr lang="en-US" sz="1200" baseline="0" dirty="0" smtClean="0"/>
              <a:t> a close fit in area </a:t>
            </a:r>
            <a:r>
              <a:rPr lang="en-US" sz="1200" dirty="0" smtClean="0"/>
              <a:t>too.</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For </a:t>
            </a:r>
            <a:r>
              <a:rPr lang="en-US" sz="1200" dirty="0" err="1" smtClean="0"/>
              <a:t>Becquerelite</a:t>
            </a:r>
            <a:r>
              <a:rPr lang="en-US" sz="1200" dirty="0" smtClean="0"/>
              <a:t>, there are 8 unique uranyl bond lengths within 6 regions of 0.1 </a:t>
            </a:r>
            <a:r>
              <a:rPr lang="en-US" sz="1200" dirty="0" err="1" smtClean="0"/>
              <a:t>Å</a:t>
            </a:r>
            <a:r>
              <a:rPr lang="en-US" sz="1200" dirty="0" smtClean="0"/>
              <a:t>. It was shown clearly that we are able to </a:t>
            </a:r>
            <a:r>
              <a:rPr lang="en-US" sz="1200" dirty="0" err="1" smtClean="0"/>
              <a:t>deconvolve</a:t>
            </a:r>
            <a:r>
              <a:rPr lang="en-US" sz="1200" dirty="0" smtClean="0"/>
              <a:t> the </a:t>
            </a:r>
            <a:r>
              <a:rPr lang="en-US" sz="1200" dirty="0" err="1" smtClean="0"/>
              <a:t>centre</a:t>
            </a:r>
            <a:r>
              <a:rPr lang="en-US" sz="1200" dirty="0" smtClean="0"/>
              <a:t> isotropic bands to </a:t>
            </a:r>
            <a:r>
              <a:rPr lang="en-US" sz="1200" dirty="0" smtClean="0"/>
              <a:t>6 </a:t>
            </a:r>
            <a:r>
              <a:rPr lang="en-US" sz="1200" dirty="0" smtClean="0"/>
              <a:t>peaks with a close fit to the intensities and relative positions of the expected chemical shift. </a:t>
            </a:r>
          </a:p>
          <a:p>
            <a:endParaRPr lang="en-US" dirty="0" smtClean="0"/>
          </a:p>
          <a:p>
            <a:r>
              <a:rPr lang="en-US" dirty="0" smtClean="0"/>
              <a:t>We can also</a:t>
            </a:r>
            <a:r>
              <a:rPr lang="en-US" baseline="0" dirty="0" smtClean="0"/>
              <a:t> observe that a shorter bond length results in greater shielding and hence a smaller resonance frequency i.e. a smaller ppm shift. </a:t>
            </a:r>
            <a:endParaRPr lang="en-US" dirty="0"/>
          </a:p>
        </p:txBody>
      </p:sp>
      <p:sp>
        <p:nvSpPr>
          <p:cNvPr id="4" name="Slide Number Placeholder 3"/>
          <p:cNvSpPr>
            <a:spLocks noGrp="1"/>
          </p:cNvSpPr>
          <p:nvPr>
            <p:ph type="sldNum" sz="quarter" idx="10"/>
          </p:nvPr>
        </p:nvSpPr>
        <p:spPr/>
        <p:txBody>
          <a:bodyPr/>
          <a:lstStyle/>
          <a:p>
            <a:fld id="{0B151778-BA86-0F43-B965-77B00C20B601}" type="slidenum">
              <a:rPr lang="en-US" smtClean="0"/>
              <a:t>9</a:t>
            </a:fld>
            <a:endParaRPr lang="en-US"/>
          </a:p>
        </p:txBody>
      </p:sp>
    </p:spTree>
    <p:extLst>
      <p:ext uri="{BB962C8B-B14F-4D97-AF65-F5344CB8AC3E}">
        <p14:creationId xmlns:p14="http://schemas.microsoft.com/office/powerpoint/2010/main" val="24293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A810B-02E7-E74D-B65F-C870FA2F1E6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89593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810B-02E7-E74D-B65F-C870FA2F1E6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59363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810B-02E7-E74D-B65F-C870FA2F1E6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2038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810B-02E7-E74D-B65F-C870FA2F1E6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91835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A810B-02E7-E74D-B65F-C870FA2F1E6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54427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A810B-02E7-E74D-B65F-C870FA2F1E6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0633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2A810B-02E7-E74D-B65F-C870FA2F1E61}"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40655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2A810B-02E7-E74D-B65F-C870FA2F1E61}"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82033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A810B-02E7-E74D-B65F-C870FA2F1E61}"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34518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A810B-02E7-E74D-B65F-C870FA2F1E6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195101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A810B-02E7-E74D-B65F-C870FA2F1E6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57497-4193-C144-995D-C4C72E95DD6C}" type="slidenum">
              <a:rPr lang="en-US" smtClean="0"/>
              <a:t>‹#›</a:t>
            </a:fld>
            <a:endParaRPr lang="en-US"/>
          </a:p>
        </p:txBody>
      </p:sp>
    </p:spTree>
    <p:extLst>
      <p:ext uri="{BB962C8B-B14F-4D97-AF65-F5344CB8AC3E}">
        <p14:creationId xmlns:p14="http://schemas.microsoft.com/office/powerpoint/2010/main" val="839249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A810B-02E7-E74D-B65F-C870FA2F1E61}" type="datetimeFigureOut">
              <a:rPr lang="en-US" smtClean="0"/>
              <a:t>10/30/17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57497-4193-C144-995D-C4C72E95DD6C}" type="slidenum">
              <a:rPr lang="en-US" smtClean="0"/>
              <a:t>‹#›</a:t>
            </a:fld>
            <a:endParaRPr lang="en-US"/>
          </a:p>
        </p:txBody>
      </p:sp>
    </p:spTree>
    <p:extLst>
      <p:ext uri="{BB962C8B-B14F-4D97-AF65-F5344CB8AC3E}">
        <p14:creationId xmlns:p14="http://schemas.microsoft.com/office/powerpoint/2010/main" val="209221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tiff"/></Relationships>
</file>

<file path=ppt/slides/_rels/slide9.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3.tiff"/><Relationship Id="rId5" Type="http://schemas.openxmlformats.org/officeDocument/2006/relationships/image" Target="../media/image25.tiff"/><Relationship Id="rId6" Type="http://schemas.openxmlformats.org/officeDocument/2006/relationships/image" Target="../media/image26.emf"/><Relationship Id="rId7" Type="http://schemas.openxmlformats.org/officeDocument/2006/relationships/image" Target="../media/image27.tiff"/><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19">
            <a:extLst>
              <a:ext uri="{FF2B5EF4-FFF2-40B4-BE49-F238E27FC236}">
                <a16:creationId xmlns:a16="http://schemas.microsoft.com/office/drawing/2014/main" xmlns="" id="{FFE24BB0-6C00-4CD0-B19A-F415130257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22"/>
          <a:stretch/>
        </p:blipFill>
        <p:spPr>
          <a:xfrm>
            <a:off x="20" y="10"/>
            <a:ext cx="5920598" cy="2130941"/>
          </a:xfrm>
          <a:custGeom>
            <a:avLst/>
            <a:gdLst>
              <a:gd name="connsiteX0" fmla="*/ 0 w 5920618"/>
              <a:gd name="connsiteY0" fmla="*/ 0 h 2130951"/>
              <a:gd name="connsiteX1" fmla="*/ 5920618 w 5920618"/>
              <a:gd name="connsiteY1" fmla="*/ 0 h 2130951"/>
              <a:gd name="connsiteX2" fmla="*/ 4933709 w 5920618"/>
              <a:gd name="connsiteY2" fmla="*/ 2130951 h 2130951"/>
              <a:gd name="connsiteX3" fmla="*/ 0 w 5920618"/>
              <a:gd name="connsiteY3" fmla="*/ 2130951 h 2130951"/>
            </a:gdLst>
            <a:ahLst/>
            <a:cxnLst>
              <a:cxn ang="0">
                <a:pos x="connsiteX0" y="connsiteY0"/>
              </a:cxn>
              <a:cxn ang="0">
                <a:pos x="connsiteX1" y="connsiteY1"/>
              </a:cxn>
              <a:cxn ang="0">
                <a:pos x="connsiteX2" y="connsiteY2"/>
              </a:cxn>
              <a:cxn ang="0">
                <a:pos x="connsiteX3" y="connsiteY3"/>
              </a:cxn>
            </a:cxnLst>
            <a:rect l="l" t="t" r="r" b="b"/>
            <a:pathLst>
              <a:path w="5920618" h="2130951">
                <a:moveTo>
                  <a:pt x="0" y="0"/>
                </a:moveTo>
                <a:lnTo>
                  <a:pt x="5920618" y="0"/>
                </a:lnTo>
                <a:lnTo>
                  <a:pt x="4933709" y="2130951"/>
                </a:lnTo>
                <a:lnTo>
                  <a:pt x="0" y="2130951"/>
                </a:lnTo>
                <a:close/>
              </a:path>
            </a:pathLst>
          </a:custGeom>
        </p:spPr>
      </p:pic>
      <p:sp>
        <p:nvSpPr>
          <p:cNvPr id="13" name="Freeform 16">
            <a:extLst>
              <a:ext uri="{FF2B5EF4-FFF2-40B4-BE49-F238E27FC236}">
                <a16:creationId xmlns:a16="http://schemas.microsoft.com/office/drawing/2014/main" xmlns="" id="{B0BDD275-E79C-4B6F-9875-E474D59DC55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2">
            <a:extLst>
              <a:ext uri="{FF2B5EF4-FFF2-40B4-BE49-F238E27FC236}">
                <a16:creationId xmlns:a16="http://schemas.microsoft.com/office/drawing/2014/main" xmlns="" id="{045D7A58-411F-4E92-A78E-A6FEB18900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76942"/>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99260" y="3113611"/>
            <a:ext cx="11316886" cy="1355750"/>
          </a:xfrm>
        </p:spPr>
        <p:txBody>
          <a:bodyPr>
            <a:normAutofit fontScale="90000"/>
          </a:bodyPr>
          <a:lstStyle/>
          <a:p>
            <a:pPr algn="l"/>
            <a:r>
              <a:rPr lang="en-US" sz="5400" dirty="0" smtClean="0"/>
              <a:t>Solid State MAS-NMR for characterizing uranium minerals produced during dissolution of spent nuclear fuel</a:t>
            </a:r>
            <a:endParaRPr lang="en-US" sz="5400" dirty="0"/>
          </a:p>
        </p:txBody>
      </p:sp>
      <p:sp>
        <p:nvSpPr>
          <p:cNvPr id="5" name="Subtitle 4"/>
          <p:cNvSpPr>
            <a:spLocks noGrp="1"/>
          </p:cNvSpPr>
          <p:nvPr>
            <p:ph type="subTitle" idx="1"/>
          </p:nvPr>
        </p:nvSpPr>
        <p:spPr>
          <a:xfrm>
            <a:off x="42703" y="5585187"/>
            <a:ext cx="6181405" cy="1189686"/>
          </a:xfrm>
        </p:spPr>
        <p:txBody>
          <a:bodyPr/>
          <a:lstStyle/>
          <a:p>
            <a:pPr algn="l"/>
            <a:r>
              <a:rPr lang="en-US" sz="2000" dirty="0" err="1" smtClean="0">
                <a:latin typeface="Calibri" charset="0"/>
                <a:ea typeface="Calibri" charset="0"/>
                <a:cs typeface="Calibri" charset="0"/>
              </a:rPr>
              <a:t>Beng</a:t>
            </a:r>
            <a:r>
              <a:rPr lang="en-US" sz="2000" dirty="0" smtClean="0">
                <a:latin typeface="Calibri" charset="0"/>
                <a:ea typeface="Calibri" charset="0"/>
                <a:cs typeface="Calibri" charset="0"/>
              </a:rPr>
              <a:t> </a:t>
            </a:r>
            <a:r>
              <a:rPr lang="en-US" sz="2000" dirty="0" err="1" smtClean="0">
                <a:latin typeface="Calibri" charset="0"/>
                <a:ea typeface="Calibri" charset="0"/>
                <a:cs typeface="Calibri" charset="0"/>
              </a:rPr>
              <a:t>Thye</a:t>
            </a:r>
            <a:r>
              <a:rPr lang="en-US" sz="2000" dirty="0" smtClean="0">
                <a:latin typeface="Calibri" charset="0"/>
                <a:ea typeface="Calibri" charset="0"/>
                <a:cs typeface="Calibri" charset="0"/>
              </a:rPr>
              <a:t> Tan</a:t>
            </a:r>
            <a:r>
              <a:rPr lang="en-US" sz="2000" baseline="30000" dirty="0" smtClean="0">
                <a:latin typeface="Calibri" charset="0"/>
                <a:ea typeface="Calibri" charset="0"/>
                <a:cs typeface="Calibri" charset="0"/>
              </a:rPr>
              <a:t>1</a:t>
            </a:r>
            <a:r>
              <a:rPr lang="en-US" sz="2000" dirty="0" smtClean="0">
                <a:latin typeface="Calibri" charset="0"/>
                <a:ea typeface="Calibri" charset="0"/>
                <a:cs typeface="Calibri" charset="0"/>
              </a:rPr>
              <a:t>, Robert Baker</a:t>
            </a:r>
            <a:r>
              <a:rPr lang="en-US" sz="2000" baseline="30000" dirty="0" smtClean="0">
                <a:latin typeface="Calibri" charset="0"/>
                <a:ea typeface="Calibri" charset="0"/>
                <a:cs typeface="Calibri" charset="0"/>
              </a:rPr>
              <a:t>2</a:t>
            </a:r>
            <a:r>
              <a:rPr lang="en-US" sz="2000" dirty="0" smtClean="0">
                <a:latin typeface="Calibri" charset="0"/>
                <a:ea typeface="Calibri" charset="0"/>
                <a:cs typeface="Calibri" charset="0"/>
              </a:rPr>
              <a:t>, Ian Farnan</a:t>
            </a:r>
            <a:r>
              <a:rPr lang="en-US" sz="2000" baseline="30000" dirty="0" smtClean="0">
                <a:latin typeface="Calibri" charset="0"/>
                <a:ea typeface="Calibri" charset="0"/>
                <a:cs typeface="Calibri" charset="0"/>
              </a:rPr>
              <a:t>1</a:t>
            </a:r>
          </a:p>
          <a:p>
            <a:pPr algn="l"/>
            <a:r>
              <a:rPr lang="en-US" sz="2000" baseline="30000" dirty="0" smtClean="0">
                <a:latin typeface="Calibri" charset="0"/>
                <a:ea typeface="Calibri" charset="0"/>
                <a:cs typeface="Calibri" charset="0"/>
              </a:rPr>
              <a:t>1</a:t>
            </a:r>
            <a:r>
              <a:rPr lang="en-US" sz="2000" dirty="0" smtClean="0">
                <a:latin typeface="Calibri" charset="0"/>
                <a:ea typeface="Calibri" charset="0"/>
                <a:cs typeface="Calibri" charset="0"/>
              </a:rPr>
              <a:t>Department of Earth Sciences, University of Cambridge,  </a:t>
            </a:r>
          </a:p>
          <a:p>
            <a:pPr algn="l"/>
            <a:r>
              <a:rPr lang="en-US" sz="2000" baseline="30000" dirty="0" smtClean="0">
                <a:latin typeface="Calibri" charset="0"/>
                <a:ea typeface="Calibri" charset="0"/>
                <a:cs typeface="Calibri" charset="0"/>
              </a:rPr>
              <a:t>2</a:t>
            </a:r>
            <a:r>
              <a:rPr lang="en-US" sz="2000" dirty="0" smtClean="0">
                <a:latin typeface="Calibri" charset="0"/>
                <a:ea typeface="Calibri" charset="0"/>
                <a:cs typeface="Calibri" charset="0"/>
              </a:rPr>
              <a:t>Department of Chemistry, Trinity College, Dublin</a:t>
            </a:r>
            <a:endParaRPr lang="en-US" sz="2000" baseline="30000" dirty="0" smtClean="0">
              <a:latin typeface="Calibri" charset="0"/>
              <a:ea typeface="Calibri" charset="0"/>
              <a:cs typeface="Calibri" charset="0"/>
            </a:endParaRPr>
          </a:p>
          <a:p>
            <a:endParaRPr lang="en-US" dirty="0" smtClean="0"/>
          </a:p>
          <a:p>
            <a:endParaRPr lang="en-US" dirty="0"/>
          </a:p>
        </p:txBody>
      </p:sp>
      <p:pic>
        <p:nvPicPr>
          <p:cNvPr id="12" name="Picture 11"/>
          <p:cNvPicPr>
            <a:picLocks noChangeAspect="1"/>
          </p:cNvPicPr>
          <p:nvPr/>
        </p:nvPicPr>
        <p:blipFill>
          <a:blip r:embed="rId4"/>
          <a:stretch>
            <a:fillRect/>
          </a:stretch>
        </p:blipFill>
        <p:spPr>
          <a:xfrm>
            <a:off x="7610330" y="5660001"/>
            <a:ext cx="4349646" cy="891507"/>
          </a:xfrm>
          <a:prstGeom prst="rect">
            <a:avLst/>
          </a:prstGeom>
        </p:spPr>
      </p:pic>
      <p:pic>
        <p:nvPicPr>
          <p:cNvPr id="7" name="Picture 6"/>
          <p:cNvPicPr>
            <a:picLocks noChangeAspect="1"/>
          </p:cNvPicPr>
          <p:nvPr/>
        </p:nvPicPr>
        <p:blipFill>
          <a:blip r:embed="rId5"/>
          <a:stretch>
            <a:fillRect/>
          </a:stretch>
        </p:blipFill>
        <p:spPr>
          <a:xfrm>
            <a:off x="9422488" y="0"/>
            <a:ext cx="1416817" cy="21305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0933" y="0"/>
            <a:ext cx="1531555" cy="213055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9305" y="0"/>
            <a:ext cx="1352696" cy="2130552"/>
          </a:xfrm>
          <a:prstGeom prst="rect">
            <a:avLst/>
          </a:prstGeom>
        </p:spPr>
      </p:pic>
    </p:spTree>
    <p:extLst>
      <p:ext uri="{BB962C8B-B14F-4D97-AF65-F5344CB8AC3E}">
        <p14:creationId xmlns:p14="http://schemas.microsoft.com/office/powerpoint/2010/main" val="1588017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4930" y="6335175"/>
            <a:ext cx="6224028" cy="1837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smtClean="0"/>
              <a:t>Fig 11. Graph of Chemical Shift/ ppm against Uranyl Bond Length/ Angstrom </a:t>
            </a:r>
          </a:p>
        </p:txBody>
      </p:sp>
      <p:graphicFrame>
        <p:nvGraphicFramePr>
          <p:cNvPr id="8" name="Chart 7"/>
          <p:cNvGraphicFramePr>
            <a:graphicFrameLocks/>
          </p:cNvGraphicFramePr>
          <p:nvPr>
            <p:extLst>
              <p:ext uri="{D42A27DB-BD31-4B8C-83A1-F6EECF244321}">
                <p14:modId xmlns:p14="http://schemas.microsoft.com/office/powerpoint/2010/main" val="464999336"/>
              </p:ext>
            </p:extLst>
          </p:nvPr>
        </p:nvGraphicFramePr>
        <p:xfrm>
          <a:off x="224851" y="674557"/>
          <a:ext cx="11572408" cy="552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031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520246" cy="1325563"/>
          </a:xfrm>
        </p:spPr>
        <p:txBody>
          <a:bodyPr>
            <a:normAutofit/>
          </a:bodyPr>
          <a:lstStyle/>
          <a:p>
            <a:r>
              <a:rPr lang="en-US" sz="4000" dirty="0" smtClean="0"/>
              <a:t>Work in progress: "First principles methods using CASTEP" </a:t>
            </a:r>
            <a:endParaRPr lang="en-US" sz="4000" dirty="0"/>
          </a:p>
        </p:txBody>
      </p:sp>
      <p:sp>
        <p:nvSpPr>
          <p:cNvPr id="3" name="Content Placeholder 2"/>
          <p:cNvSpPr>
            <a:spLocks noGrp="1"/>
          </p:cNvSpPr>
          <p:nvPr>
            <p:ph idx="1"/>
          </p:nvPr>
        </p:nvSpPr>
        <p:spPr/>
        <p:txBody>
          <a:bodyPr/>
          <a:lstStyle/>
          <a:p>
            <a:pPr marL="0" indent="0">
              <a:buNone/>
            </a:pPr>
            <a:r>
              <a:rPr lang="en-US" dirty="0" smtClean="0"/>
              <a:t>Gauge Including Projector Augmented Waves (GIPAW) </a:t>
            </a:r>
            <a:r>
              <a:rPr lang="en-US" dirty="0"/>
              <a:t>was </a:t>
            </a:r>
            <a:r>
              <a:rPr lang="en-US" dirty="0" smtClean="0"/>
              <a:t>employed to calculate NMR spectroscopy on our samples.</a:t>
            </a:r>
            <a:endParaRPr lang="en-US" dirty="0"/>
          </a:p>
          <a:p>
            <a:pPr marL="0" indent="0">
              <a:buNone/>
            </a:pPr>
            <a:r>
              <a:rPr lang="en-US" dirty="0" smtClean="0"/>
              <a:t>This program calculates </a:t>
            </a:r>
            <a:r>
              <a:rPr lang="en-US" dirty="0"/>
              <a:t>the electric field gradients and chemical </a:t>
            </a:r>
            <a:r>
              <a:rPr lang="en-US" dirty="0" smtClean="0"/>
              <a:t>shielding tensors due to </a:t>
            </a:r>
            <a:r>
              <a:rPr lang="en-US" dirty="0"/>
              <a:t>the surrounding atoms </a:t>
            </a:r>
            <a:r>
              <a:rPr lang="en-US" dirty="0" smtClean="0"/>
              <a:t>of </a:t>
            </a:r>
            <a:r>
              <a:rPr lang="en-US" dirty="0"/>
              <a:t>the oxygen atom </a:t>
            </a:r>
            <a:r>
              <a:rPr lang="en-US" dirty="0" smtClean="0"/>
              <a:t>on a first-principal basis.  </a:t>
            </a:r>
          </a:p>
          <a:p>
            <a:pPr marL="0" indent="0">
              <a:buNone/>
            </a:pPr>
            <a:r>
              <a:rPr lang="en-US" dirty="0" smtClean="0"/>
              <a:t>Prior to that, we geometrically </a:t>
            </a:r>
            <a:r>
              <a:rPr lang="en-US" dirty="0" err="1" smtClean="0"/>
              <a:t>optimise</a:t>
            </a:r>
            <a:r>
              <a:rPr lang="en-US" dirty="0" smtClean="0"/>
              <a:t> the crystal structure by reducing the force per unit atom. This also position the hydrogen atoms in the water molecules as well, which are often absent in XRD data.</a:t>
            </a:r>
            <a:endParaRPr lang="en-US" dirty="0"/>
          </a:p>
        </p:txBody>
      </p:sp>
    </p:spTree>
    <p:extLst>
      <p:ext uri="{BB962C8B-B14F-4D97-AF65-F5344CB8AC3E}">
        <p14:creationId xmlns:p14="http://schemas.microsoft.com/office/powerpoint/2010/main" val="84669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1" y="2588504"/>
            <a:ext cx="6546713" cy="40916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2" y="2588504"/>
            <a:ext cx="6546713" cy="4091696"/>
          </a:xfrm>
          <a:prstGeom prst="rect">
            <a:avLst/>
          </a:prstGeom>
        </p:spPr>
      </p:pic>
      <p:cxnSp>
        <p:nvCxnSpPr>
          <p:cNvPr id="7" name="Straight Arrow Connector 6"/>
          <p:cNvCxnSpPr/>
          <p:nvPr/>
        </p:nvCxnSpPr>
        <p:spPr>
          <a:xfrm flipH="1">
            <a:off x="1752600" y="3804023"/>
            <a:ext cx="0" cy="991394"/>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43400" y="1926431"/>
            <a:ext cx="0" cy="99139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6934200" y="0"/>
            <a:ext cx="10515600" cy="1325563"/>
          </a:xfrm>
        </p:spPr>
        <p:txBody>
          <a:bodyPr>
            <a:noAutofit/>
          </a:bodyPr>
          <a:lstStyle/>
          <a:p>
            <a:r>
              <a:rPr lang="en-US" sz="2800" dirty="0" err="1" smtClean="0"/>
              <a:t>Grimselite</a:t>
            </a:r>
            <a:endParaRPr lang="en-US" sz="2800" dirty="0"/>
          </a:p>
        </p:txBody>
      </p:sp>
      <p:cxnSp>
        <p:nvCxnSpPr>
          <p:cNvPr id="14" name="Straight Arrow Connector 13"/>
          <p:cNvCxnSpPr/>
          <p:nvPr/>
        </p:nvCxnSpPr>
        <p:spPr>
          <a:xfrm flipH="1">
            <a:off x="4330700" y="1926431"/>
            <a:ext cx="0" cy="99139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89883836"/>
              </p:ext>
            </p:extLst>
          </p:nvPr>
        </p:nvGraphicFramePr>
        <p:xfrm>
          <a:off x="6415790" y="1139244"/>
          <a:ext cx="5242810" cy="5302710"/>
        </p:xfrm>
        <a:graphic>
          <a:graphicData uri="http://schemas.openxmlformats.org/drawingml/2006/table">
            <a:tbl>
              <a:tblPr>
                <a:tableStyleId>{5C22544A-7EE6-4342-B048-85BDC9FD1C3A}</a:tableStyleId>
              </a:tblPr>
              <a:tblGrid>
                <a:gridCol w="1098331"/>
                <a:gridCol w="961039"/>
                <a:gridCol w="1027137"/>
                <a:gridCol w="894940"/>
                <a:gridCol w="1261363"/>
              </a:tblGrid>
              <a:tr h="299661">
                <a:tc>
                  <a:txBody>
                    <a:bodyPr/>
                    <a:lstStyle/>
                    <a:p>
                      <a:pPr algn="ctr" fontAlgn="b"/>
                      <a:r>
                        <a:rPr lang="mr-IN" sz="800" u="none" strike="noStrike">
                          <a:effectLst/>
                        </a:rPr>
                        <a:t>===============</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mr-IN" sz="800" u="none" strike="noStrike">
                          <a:effectLst/>
                        </a:rPr>
                        <a:t>=============</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mr-IN" sz="800" u="none" strike="noStrike">
                          <a:effectLst/>
                        </a:rPr>
                        <a:t>==============</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mr-IN" sz="800" u="none" strike="noStrike">
                          <a:effectLst/>
                        </a:rPr>
                        <a:t>============</a:t>
                      </a:r>
                      <a:endParaRPr lang="mr-IN"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r>
              <a:tr h="163638">
                <a:tc>
                  <a:txBody>
                    <a:bodyPr/>
                    <a:lstStyle/>
                    <a:p>
                      <a:pPr algn="ctr" fontAlgn="b"/>
                      <a:r>
                        <a:rPr lang="hr-HR" sz="800" u="none" strike="noStrike">
                          <a:effectLst/>
                        </a:rPr>
                        <a:t>|</a:t>
                      </a:r>
                      <a:endParaRPr lang="hr-HR"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Chemical</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Shielding Tensor</a:t>
                      </a:r>
                      <a:endParaRPr lang="en-US"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r>
              <a:tr h="163638">
                <a:tc>
                  <a:txBody>
                    <a:bodyPr/>
                    <a:lstStyle/>
                    <a:p>
                      <a:pPr algn="ctr" fontAlgn="b"/>
                      <a:r>
                        <a:rPr lang="en-US" sz="800" u="none" strike="noStrike">
                          <a:effectLst/>
                        </a:rPr>
                        <a:t>|--------------</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a:t>
                      </a:r>
                      <a:endParaRPr lang="en-US"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r>
              <a:tr h="163638">
                <a:tc>
                  <a:txBody>
                    <a:bodyPr/>
                    <a:lstStyle/>
                    <a:p>
                      <a:pPr algn="ctr" fontAlgn="b"/>
                      <a:r>
                        <a:rPr lang="de-DE" sz="800" u="none" strike="noStrike">
                          <a:effectLst/>
                        </a:rPr>
                        <a:t>|     Nucleus</a:t>
                      </a:r>
                      <a:endParaRPr lang="de-DE"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Shielding tensor</a:t>
                      </a:r>
                      <a:endParaRPr lang="en-US"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c>
                  <a:txBody>
                    <a:bodyPr/>
                    <a:lstStyle/>
                    <a:p>
                      <a:pPr algn="ctr" fontAlgn="b"/>
                      <a:endParaRPr lang="en-US" sz="800" b="0" i="0" u="none" strike="noStrike">
                        <a:solidFill>
                          <a:srgbClr val="000000"/>
                        </a:solidFill>
                        <a:effectLst/>
                        <a:latin typeface="Calibri" charset="0"/>
                      </a:endParaRPr>
                    </a:p>
                  </a:txBody>
                  <a:tcPr marL="4272" marR="4272" marT="4272" marB="0" anchor="b"/>
                </a:tc>
              </a:tr>
              <a:tr h="163638">
                <a:tc>
                  <a:txBody>
                    <a:bodyPr/>
                    <a:lstStyle/>
                    <a:p>
                      <a:pPr algn="ctr" fontAlgn="b"/>
                      <a:r>
                        <a:rPr lang="en-US" sz="800" u="none" strike="noStrike">
                          <a:effectLst/>
                        </a:rPr>
                        <a:t>|  Species</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Ion</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Iso(ppm)</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Aniso(ppm)</a:t>
                      </a:r>
                      <a:endParaRPr lang="en-US" sz="800" b="0" i="0" u="none" strike="noStrike">
                        <a:solidFill>
                          <a:srgbClr val="000000"/>
                        </a:solidFill>
                        <a:effectLst/>
                        <a:latin typeface="Calibri" charset="0"/>
                      </a:endParaRPr>
                    </a:p>
                  </a:txBody>
                  <a:tcPr marL="4272" marR="4272" marT="4272" marB="0" anchor="b"/>
                </a:tc>
                <a:tc>
                  <a:txBody>
                    <a:bodyPr/>
                    <a:lstStyle/>
                    <a:p>
                      <a:pPr algn="ctr" fontAlgn="b"/>
                      <a:r>
                        <a:rPr lang="en-US" sz="800" u="none" strike="noStrike">
                          <a:effectLst/>
                        </a:rPr>
                        <a:t>ppm after reference</a:t>
                      </a:r>
                      <a:endParaRPr lang="en-US" sz="800" b="0" i="0" u="none" strike="noStrike">
                        <a:solidFill>
                          <a:srgbClr val="000000"/>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1</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-82.38</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-316.7</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257.73</a:t>
                      </a:r>
                      <a:endParaRPr lang="nb-NO"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-77.19</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-291.57</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252.54</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3</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-56.83</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234.71</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232.18</a:t>
                      </a:r>
                      <a:endParaRPr lang="is-IS"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4</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dirty="0">
                          <a:solidFill>
                            <a:schemeClr val="accent1">
                              <a:lumMod val="75000"/>
                            </a:schemeClr>
                          </a:solidFill>
                          <a:effectLst/>
                        </a:rPr>
                        <a:t>-63.82</a:t>
                      </a:r>
                      <a:endParaRPr lang="mr-IN"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246.05</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239.17</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5</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-60.36</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-261.55</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235.71</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6</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-57.6</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-264.64</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232.95</a:t>
                      </a:r>
                      <a:endParaRPr lang="is-IS"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7</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-63.12</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dirty="0">
                          <a:solidFill>
                            <a:schemeClr val="accent1">
                              <a:lumMod val="75000"/>
                            </a:schemeClr>
                          </a:solidFill>
                          <a:effectLst/>
                        </a:rPr>
                        <a:t>-278.31</a:t>
                      </a:r>
                      <a:endParaRPr lang="is-IS"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238.47</a:t>
                      </a:r>
                      <a:endParaRPr lang="is-IS"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8</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-71.12</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-282.34</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246.47</a:t>
                      </a:r>
                      <a:endParaRPr lang="is-IS"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9</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-8.29</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221.99</a:t>
                      </a:r>
                      <a:endParaRPr lang="nb-NO"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183.64</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10</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0.13</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209.21</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175.22</a:t>
                      </a:r>
                      <a:endParaRPr lang="nb-NO" sz="800" b="0" i="0" u="none" strike="noStrike">
                        <a:solidFill>
                          <a:schemeClr val="accent1">
                            <a:lumMod val="75000"/>
                          </a:schemeClr>
                        </a:solidFill>
                        <a:effectLst/>
                        <a:latin typeface="Calibri" charset="0"/>
                      </a:endParaRPr>
                    </a:p>
                  </a:txBody>
                  <a:tcPr marL="4272" marR="4272" marT="4272" marB="0" anchor="b"/>
                </a:tc>
              </a:tr>
              <a:tr h="257547">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cs-CZ" sz="800" u="none" strike="noStrike">
                          <a:solidFill>
                            <a:schemeClr val="accent1">
                              <a:lumMod val="75000"/>
                            </a:schemeClr>
                          </a:solidFill>
                          <a:effectLst/>
                        </a:rPr>
                        <a:t>11</a:t>
                      </a:r>
                      <a:endParaRPr lang="cs-CZ"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-74.8</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-296.39</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250.15</a:t>
                      </a:r>
                      <a:endParaRPr lang="nb-NO"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12</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-80.23</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mr-IN" sz="800" u="none" strike="noStrike">
                          <a:solidFill>
                            <a:schemeClr val="accent1">
                              <a:lumMod val="75000"/>
                            </a:schemeClr>
                          </a:solidFill>
                          <a:effectLst/>
                        </a:rPr>
                        <a:t>-324.61</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dirty="0">
                          <a:solidFill>
                            <a:schemeClr val="accent1">
                              <a:lumMod val="75000"/>
                            </a:schemeClr>
                          </a:solidFill>
                          <a:effectLst/>
                        </a:rPr>
                        <a:t>255.58</a:t>
                      </a:r>
                      <a:endParaRPr lang="nb-NO" sz="800" b="0" i="0" u="none" strike="noStrike" dirty="0">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6"/>
                          </a:solidFill>
                          <a:effectLst/>
                        </a:rPr>
                        <a:t>|    O</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is-IS" sz="800" u="none" strike="noStrike" dirty="0">
                          <a:solidFill>
                            <a:schemeClr val="accent6"/>
                          </a:solidFill>
                          <a:effectLst/>
                        </a:rPr>
                        <a:t>13</a:t>
                      </a:r>
                      <a:endParaRPr lang="is-IS" sz="800" b="0" i="0" u="none" strike="noStrike" dirty="0">
                        <a:solidFill>
                          <a:schemeClr val="accent6"/>
                        </a:solidFill>
                        <a:effectLst/>
                        <a:latin typeface="Calibri" charset="0"/>
                      </a:endParaRPr>
                    </a:p>
                  </a:txBody>
                  <a:tcPr marL="4272" marR="4272" marT="4272" marB="0" anchor="b"/>
                </a:tc>
                <a:tc>
                  <a:txBody>
                    <a:bodyPr/>
                    <a:lstStyle/>
                    <a:p>
                      <a:pPr algn="ctr" fontAlgn="b"/>
                      <a:r>
                        <a:rPr lang="mr-IN" sz="800" u="none" strike="noStrike">
                          <a:solidFill>
                            <a:schemeClr val="accent6"/>
                          </a:solidFill>
                          <a:effectLst/>
                        </a:rPr>
                        <a:t>-902.65</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nb-NO" sz="800" u="none" strike="noStrike">
                          <a:solidFill>
                            <a:schemeClr val="accent6"/>
                          </a:solidFill>
                          <a:effectLst/>
                        </a:rPr>
                        <a:t>1880.65</a:t>
                      </a:r>
                      <a:endParaRPr lang="nb-NO" sz="800" b="0" i="0" u="none" strike="noStrike">
                        <a:solidFill>
                          <a:schemeClr val="accent6"/>
                        </a:solidFill>
                        <a:effectLst/>
                        <a:latin typeface="Calibri" charset="0"/>
                      </a:endParaRPr>
                    </a:p>
                  </a:txBody>
                  <a:tcPr marL="4272" marR="4272" marT="4272" marB="0" anchor="b"/>
                </a:tc>
                <a:tc>
                  <a:txBody>
                    <a:bodyPr/>
                    <a:lstStyle/>
                    <a:p>
                      <a:pPr algn="ctr" fontAlgn="b"/>
                      <a:r>
                        <a:rPr lang="is-IS" sz="800" u="none" strike="noStrike">
                          <a:solidFill>
                            <a:schemeClr val="accent6"/>
                          </a:solidFill>
                          <a:effectLst/>
                        </a:rPr>
                        <a:t>1078</a:t>
                      </a:r>
                      <a:endParaRPr lang="is-IS" sz="800" b="0" i="0" u="none" strike="noStrike">
                        <a:solidFill>
                          <a:schemeClr val="accent6"/>
                        </a:solidFill>
                        <a:effectLst/>
                        <a:latin typeface="Calibri" charset="0"/>
                      </a:endParaRPr>
                    </a:p>
                  </a:txBody>
                  <a:tcPr marL="4272" marR="4272" marT="4272" marB="0" anchor="b"/>
                </a:tc>
              </a:tr>
              <a:tr h="163638">
                <a:tc>
                  <a:txBody>
                    <a:bodyPr/>
                    <a:lstStyle/>
                    <a:p>
                      <a:pPr algn="ctr" fontAlgn="b"/>
                      <a:r>
                        <a:rPr lang="mr-IN" sz="800" u="none" strike="noStrike">
                          <a:solidFill>
                            <a:schemeClr val="accent6"/>
                          </a:solidFill>
                          <a:effectLst/>
                        </a:rPr>
                        <a:t>|    O</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en-US" sz="800" u="none" strike="noStrike">
                          <a:solidFill>
                            <a:schemeClr val="accent6"/>
                          </a:solidFill>
                          <a:effectLst/>
                        </a:rPr>
                        <a:t>14</a:t>
                      </a:r>
                      <a:endParaRPr lang="en-US" sz="800" b="0" i="0" u="none" strike="noStrike">
                        <a:solidFill>
                          <a:schemeClr val="accent6"/>
                        </a:solidFill>
                        <a:effectLst/>
                        <a:latin typeface="Calibri" charset="0"/>
                      </a:endParaRPr>
                    </a:p>
                  </a:txBody>
                  <a:tcPr marL="4272" marR="4272" marT="4272" marB="0" anchor="b"/>
                </a:tc>
                <a:tc>
                  <a:txBody>
                    <a:bodyPr/>
                    <a:lstStyle/>
                    <a:p>
                      <a:pPr algn="ctr" fontAlgn="b"/>
                      <a:r>
                        <a:rPr lang="mr-IN" sz="800" u="none" strike="noStrike">
                          <a:solidFill>
                            <a:schemeClr val="accent6"/>
                          </a:solidFill>
                          <a:effectLst/>
                        </a:rPr>
                        <a:t>-902.98</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nb-NO" sz="800" u="none" strike="noStrike">
                          <a:solidFill>
                            <a:schemeClr val="accent6"/>
                          </a:solidFill>
                          <a:effectLst/>
                        </a:rPr>
                        <a:t>1880.98</a:t>
                      </a:r>
                      <a:endParaRPr lang="nb-NO" sz="800" b="0" i="0" u="none" strike="noStrike">
                        <a:solidFill>
                          <a:schemeClr val="accent6"/>
                        </a:solidFill>
                        <a:effectLst/>
                        <a:latin typeface="Calibri" charset="0"/>
                      </a:endParaRPr>
                    </a:p>
                  </a:txBody>
                  <a:tcPr marL="4272" marR="4272" marT="4272" marB="0" anchor="b"/>
                </a:tc>
                <a:tc>
                  <a:txBody>
                    <a:bodyPr/>
                    <a:lstStyle/>
                    <a:p>
                      <a:pPr algn="ctr" fontAlgn="b"/>
                      <a:r>
                        <a:rPr lang="hr-HR" sz="800" u="none" strike="noStrike">
                          <a:solidFill>
                            <a:schemeClr val="accent6"/>
                          </a:solidFill>
                          <a:effectLst/>
                        </a:rPr>
                        <a:t>1078.33</a:t>
                      </a:r>
                      <a:endParaRPr lang="hr-HR" sz="800" b="0" i="0" u="none" strike="noStrike">
                        <a:solidFill>
                          <a:schemeClr val="accent6"/>
                        </a:solidFill>
                        <a:effectLst/>
                        <a:latin typeface="Calibri" charset="0"/>
                      </a:endParaRPr>
                    </a:p>
                  </a:txBody>
                  <a:tcPr marL="4272" marR="4272" marT="4272" marB="0" anchor="b"/>
                </a:tc>
              </a:tr>
              <a:tr h="163638">
                <a:tc>
                  <a:txBody>
                    <a:bodyPr/>
                    <a:lstStyle/>
                    <a:p>
                      <a:pPr algn="ctr" fontAlgn="b"/>
                      <a:r>
                        <a:rPr lang="mr-IN" sz="800" u="none" strike="noStrike">
                          <a:solidFill>
                            <a:schemeClr val="accent6"/>
                          </a:solidFill>
                          <a:effectLst/>
                        </a:rPr>
                        <a:t>|    O</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en-US" sz="800" u="none" strike="noStrike">
                          <a:solidFill>
                            <a:schemeClr val="accent6"/>
                          </a:solidFill>
                          <a:effectLst/>
                        </a:rPr>
                        <a:t>15</a:t>
                      </a:r>
                      <a:endParaRPr lang="en-US" sz="800" b="0" i="0" u="none" strike="noStrike">
                        <a:solidFill>
                          <a:schemeClr val="accent6"/>
                        </a:solidFill>
                        <a:effectLst/>
                        <a:latin typeface="Calibri" charset="0"/>
                      </a:endParaRPr>
                    </a:p>
                  </a:txBody>
                  <a:tcPr marL="4272" marR="4272" marT="4272" marB="0" anchor="b"/>
                </a:tc>
                <a:tc>
                  <a:txBody>
                    <a:bodyPr/>
                    <a:lstStyle/>
                    <a:p>
                      <a:pPr algn="ctr" fontAlgn="b"/>
                      <a:r>
                        <a:rPr lang="mr-IN" sz="800" u="none" strike="noStrike">
                          <a:solidFill>
                            <a:schemeClr val="accent6"/>
                          </a:solidFill>
                          <a:effectLst/>
                        </a:rPr>
                        <a:t>-902.63</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nb-NO" sz="800" u="none" strike="noStrike">
                          <a:solidFill>
                            <a:schemeClr val="accent6"/>
                          </a:solidFill>
                          <a:effectLst/>
                        </a:rPr>
                        <a:t>1880.6</a:t>
                      </a:r>
                      <a:endParaRPr lang="nb-NO" sz="800" b="0" i="0" u="none" strike="noStrike">
                        <a:solidFill>
                          <a:schemeClr val="accent6"/>
                        </a:solidFill>
                        <a:effectLst/>
                        <a:latin typeface="Calibri" charset="0"/>
                      </a:endParaRPr>
                    </a:p>
                  </a:txBody>
                  <a:tcPr marL="4272" marR="4272" marT="4272" marB="0" anchor="b"/>
                </a:tc>
                <a:tc>
                  <a:txBody>
                    <a:bodyPr/>
                    <a:lstStyle/>
                    <a:p>
                      <a:pPr algn="ctr" fontAlgn="b"/>
                      <a:r>
                        <a:rPr lang="hr-HR" sz="800" u="none" strike="noStrike">
                          <a:solidFill>
                            <a:schemeClr val="accent6"/>
                          </a:solidFill>
                          <a:effectLst/>
                        </a:rPr>
                        <a:t>1077.98</a:t>
                      </a:r>
                      <a:endParaRPr lang="hr-HR" sz="800" b="0" i="0" u="none" strike="noStrike">
                        <a:solidFill>
                          <a:schemeClr val="accent6"/>
                        </a:solidFill>
                        <a:effectLst/>
                        <a:latin typeface="Calibri" charset="0"/>
                      </a:endParaRPr>
                    </a:p>
                  </a:txBody>
                  <a:tcPr marL="4272" marR="4272" marT="4272" marB="0" anchor="b"/>
                </a:tc>
              </a:tr>
              <a:tr h="163638">
                <a:tc>
                  <a:txBody>
                    <a:bodyPr/>
                    <a:lstStyle/>
                    <a:p>
                      <a:pPr algn="ctr" fontAlgn="b"/>
                      <a:r>
                        <a:rPr lang="mr-IN" sz="800" u="none" strike="noStrike">
                          <a:solidFill>
                            <a:schemeClr val="accent6"/>
                          </a:solidFill>
                          <a:effectLst/>
                        </a:rPr>
                        <a:t>|    O</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en-US" sz="800" u="none" strike="noStrike">
                          <a:solidFill>
                            <a:schemeClr val="accent6"/>
                          </a:solidFill>
                          <a:effectLst/>
                        </a:rPr>
                        <a:t>16</a:t>
                      </a:r>
                      <a:endParaRPr lang="en-US" sz="800" b="0" i="0" u="none" strike="noStrike">
                        <a:solidFill>
                          <a:schemeClr val="accent6"/>
                        </a:solidFill>
                        <a:effectLst/>
                        <a:latin typeface="Calibri" charset="0"/>
                      </a:endParaRPr>
                    </a:p>
                  </a:txBody>
                  <a:tcPr marL="4272" marR="4272" marT="4272" marB="0" anchor="b"/>
                </a:tc>
                <a:tc>
                  <a:txBody>
                    <a:bodyPr/>
                    <a:lstStyle/>
                    <a:p>
                      <a:pPr algn="ctr" fontAlgn="b"/>
                      <a:r>
                        <a:rPr lang="mr-IN" sz="800" u="none" strike="noStrike">
                          <a:solidFill>
                            <a:schemeClr val="accent6"/>
                          </a:solidFill>
                          <a:effectLst/>
                        </a:rPr>
                        <a:t>-902.95</a:t>
                      </a:r>
                      <a:endParaRPr lang="mr-IN" sz="800" b="0" i="0" u="none" strike="noStrike">
                        <a:solidFill>
                          <a:schemeClr val="accent6"/>
                        </a:solidFill>
                        <a:effectLst/>
                        <a:latin typeface="Calibri" charset="0"/>
                      </a:endParaRPr>
                    </a:p>
                  </a:txBody>
                  <a:tcPr marL="4272" marR="4272" marT="4272" marB="0" anchor="b"/>
                </a:tc>
                <a:tc>
                  <a:txBody>
                    <a:bodyPr/>
                    <a:lstStyle/>
                    <a:p>
                      <a:pPr algn="ctr" fontAlgn="b"/>
                      <a:r>
                        <a:rPr lang="nb-NO" sz="800" u="none" strike="noStrike">
                          <a:solidFill>
                            <a:schemeClr val="accent6"/>
                          </a:solidFill>
                          <a:effectLst/>
                        </a:rPr>
                        <a:t>1880.9</a:t>
                      </a:r>
                      <a:endParaRPr lang="nb-NO" sz="800" b="0" i="0" u="none" strike="noStrike">
                        <a:solidFill>
                          <a:schemeClr val="accent6"/>
                        </a:solidFill>
                        <a:effectLst/>
                        <a:latin typeface="Calibri" charset="0"/>
                      </a:endParaRPr>
                    </a:p>
                  </a:txBody>
                  <a:tcPr marL="4272" marR="4272" marT="4272" marB="0" anchor="b"/>
                </a:tc>
                <a:tc>
                  <a:txBody>
                    <a:bodyPr/>
                    <a:lstStyle/>
                    <a:p>
                      <a:pPr algn="ctr" fontAlgn="b"/>
                      <a:r>
                        <a:rPr lang="hr-HR" sz="800" u="none" strike="noStrike" dirty="0">
                          <a:solidFill>
                            <a:schemeClr val="accent6"/>
                          </a:solidFill>
                          <a:effectLst/>
                        </a:rPr>
                        <a:t>1078.3</a:t>
                      </a:r>
                      <a:endParaRPr lang="hr-HR" sz="800" b="0" i="0" u="none" strike="noStrike" dirty="0">
                        <a:solidFill>
                          <a:schemeClr val="accent6"/>
                        </a:solidFill>
                        <a:effectLst/>
                        <a:latin typeface="Calibri" charset="0"/>
                      </a:endParaRPr>
                    </a:p>
                  </a:txBody>
                  <a:tcPr marL="4272" marR="4272" marT="4272" marB="0" anchor="b"/>
                </a:tc>
              </a:tr>
              <a:tr h="163638">
                <a:tc>
                  <a:txBody>
                    <a:bodyPr/>
                    <a:lstStyle/>
                    <a:p>
                      <a:pPr algn="ctr" fontAlgn="b"/>
                      <a:r>
                        <a:rPr lang="mr-IN" sz="800" u="none" strike="noStrike" dirty="0">
                          <a:solidFill>
                            <a:schemeClr val="accent1">
                              <a:lumMod val="75000"/>
                            </a:schemeClr>
                          </a:solidFill>
                          <a:effectLst/>
                        </a:rPr>
                        <a:t>| </a:t>
                      </a:r>
                      <a:r>
                        <a:rPr lang="en-GB" sz="800" u="none" strike="noStrike" baseline="0" dirty="0" smtClean="0">
                          <a:solidFill>
                            <a:schemeClr val="accent1">
                              <a:lumMod val="75000"/>
                            </a:schemeClr>
                          </a:solidFill>
                          <a:effectLst/>
                        </a:rPr>
                        <a:t> </a:t>
                      </a:r>
                      <a:r>
                        <a:rPr lang="mr-IN" sz="800" u="none" strike="noStrike" dirty="0" err="1" smtClean="0">
                          <a:solidFill>
                            <a:schemeClr val="accent1">
                              <a:lumMod val="75000"/>
                            </a:schemeClr>
                          </a:solidFill>
                          <a:effectLst/>
                        </a:rPr>
                        <a:t>O</a:t>
                      </a:r>
                      <a:endParaRPr lang="mr-IN"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a:solidFill>
                            <a:schemeClr val="accent1">
                              <a:lumMod val="75000"/>
                            </a:schemeClr>
                          </a:solidFill>
                          <a:effectLst/>
                        </a:rPr>
                        <a:t>17</a:t>
                      </a:r>
                      <a:endParaRPr lang="en-U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27.68</a:t>
                      </a:r>
                      <a:endParaRPr lang="nb-NO"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251.37</a:t>
                      </a:r>
                      <a:endParaRPr lang="nb-NO"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nb-NO" sz="800" u="none" strike="noStrike">
                          <a:solidFill>
                            <a:schemeClr val="accent1">
                              <a:lumMod val="75000"/>
                            </a:schemeClr>
                          </a:solidFill>
                          <a:effectLst/>
                        </a:rPr>
                        <a:t>147.67</a:t>
                      </a:r>
                      <a:endParaRPr lang="nb-NO"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dirty="0">
                          <a:solidFill>
                            <a:schemeClr val="accent1">
                              <a:lumMod val="75000"/>
                            </a:schemeClr>
                          </a:solidFill>
                          <a:effectLst/>
                        </a:rPr>
                        <a:t>|  </a:t>
                      </a:r>
                      <a:r>
                        <a:rPr lang="mr-IN" sz="800" u="none" strike="noStrike" dirty="0" err="1" smtClean="0">
                          <a:solidFill>
                            <a:schemeClr val="accent1">
                              <a:lumMod val="75000"/>
                            </a:schemeClr>
                          </a:solidFill>
                          <a:effectLst/>
                        </a:rPr>
                        <a:t>O</a:t>
                      </a:r>
                      <a:endParaRPr lang="mr-IN"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fi-FI" sz="800" u="none" strike="noStrike" dirty="0">
                          <a:solidFill>
                            <a:schemeClr val="accent1">
                              <a:lumMod val="75000"/>
                            </a:schemeClr>
                          </a:solidFill>
                          <a:effectLst/>
                        </a:rPr>
                        <a:t>18</a:t>
                      </a:r>
                      <a:endParaRPr lang="fi-FI"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31.05</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246.51</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144.3</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en-US" sz="800" u="none" strike="noStrike" dirty="0">
                          <a:solidFill>
                            <a:schemeClr val="accent1">
                              <a:lumMod val="75000"/>
                            </a:schemeClr>
                          </a:solidFill>
                          <a:effectLst/>
                        </a:rPr>
                        <a:t>19</a:t>
                      </a:r>
                      <a:endParaRPr lang="en-US"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38.25</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186.59</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137.1</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dirty="0">
                          <a:solidFill>
                            <a:schemeClr val="accent1">
                              <a:lumMod val="75000"/>
                            </a:schemeClr>
                          </a:solidFill>
                          <a:effectLst/>
                        </a:rPr>
                        <a:t>20</a:t>
                      </a:r>
                      <a:endParaRPr lang="is-IS"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uk-UA" sz="800" u="none" strike="noStrike">
                          <a:solidFill>
                            <a:schemeClr val="accent1">
                              <a:lumMod val="75000"/>
                            </a:schemeClr>
                          </a:solidFill>
                          <a:effectLst/>
                        </a:rPr>
                        <a:t>39.46</a:t>
                      </a:r>
                      <a:endParaRPr lang="uk-UA"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184.84</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135.89</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cs-CZ" sz="800" u="none" strike="noStrike">
                          <a:solidFill>
                            <a:schemeClr val="accent1">
                              <a:lumMod val="75000"/>
                            </a:schemeClr>
                          </a:solidFill>
                          <a:effectLst/>
                        </a:rPr>
                        <a:t>21</a:t>
                      </a:r>
                      <a:endParaRPr lang="cs-CZ"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33.06</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236.71</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142.29</a:t>
                      </a:r>
                      <a:endParaRPr lang="hr-HR" sz="800" b="0" i="0" u="none" strike="noStrike">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solidFill>
                            <a:schemeClr val="accent1">
                              <a:lumMod val="75000"/>
                            </a:schemeClr>
                          </a:solidFill>
                          <a:effectLst/>
                        </a:rPr>
                        <a:t>|    O</a:t>
                      </a:r>
                      <a:endParaRPr lang="mr-IN"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is-IS" sz="800" u="none" strike="noStrike">
                          <a:solidFill>
                            <a:schemeClr val="accent1">
                              <a:lumMod val="75000"/>
                            </a:schemeClr>
                          </a:solidFill>
                          <a:effectLst/>
                        </a:rPr>
                        <a:t>22</a:t>
                      </a:r>
                      <a:endParaRPr lang="is-IS"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dirty="0">
                          <a:solidFill>
                            <a:schemeClr val="accent1">
                              <a:lumMod val="75000"/>
                            </a:schemeClr>
                          </a:solidFill>
                          <a:effectLst/>
                        </a:rPr>
                        <a:t>28.64</a:t>
                      </a:r>
                      <a:endParaRPr lang="hr-HR" sz="800" b="0" i="0" u="none" strike="noStrike" dirty="0">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a:solidFill>
                            <a:schemeClr val="accent1">
                              <a:lumMod val="75000"/>
                            </a:schemeClr>
                          </a:solidFill>
                          <a:effectLst/>
                        </a:rPr>
                        <a:t>243.21</a:t>
                      </a:r>
                      <a:endParaRPr lang="hr-HR" sz="800" b="0" i="0" u="none" strike="noStrike">
                        <a:solidFill>
                          <a:schemeClr val="accent1">
                            <a:lumMod val="75000"/>
                          </a:schemeClr>
                        </a:solidFill>
                        <a:effectLst/>
                        <a:latin typeface="Calibri" charset="0"/>
                      </a:endParaRPr>
                    </a:p>
                  </a:txBody>
                  <a:tcPr marL="4272" marR="4272" marT="4272" marB="0" anchor="b"/>
                </a:tc>
                <a:tc>
                  <a:txBody>
                    <a:bodyPr/>
                    <a:lstStyle/>
                    <a:p>
                      <a:pPr algn="ctr" fontAlgn="b"/>
                      <a:r>
                        <a:rPr lang="hr-HR" sz="800" u="none" strike="noStrike" dirty="0">
                          <a:solidFill>
                            <a:schemeClr val="accent1">
                              <a:lumMod val="75000"/>
                            </a:schemeClr>
                          </a:solidFill>
                          <a:effectLst/>
                        </a:rPr>
                        <a:t>146.71</a:t>
                      </a:r>
                      <a:endParaRPr lang="hr-HR" sz="800" b="0" i="0" u="none" strike="noStrike" dirty="0">
                        <a:solidFill>
                          <a:schemeClr val="accent1">
                            <a:lumMod val="75000"/>
                          </a:schemeClr>
                        </a:solidFill>
                        <a:effectLst/>
                        <a:latin typeface="Calibri" charset="0"/>
                      </a:endParaRPr>
                    </a:p>
                  </a:txBody>
                  <a:tcPr marL="4272" marR="4272" marT="4272" marB="0" anchor="b"/>
                </a:tc>
              </a:tr>
              <a:tr h="163638">
                <a:tc>
                  <a:txBody>
                    <a:bodyPr/>
                    <a:lstStyle/>
                    <a:p>
                      <a:pPr algn="ctr" fontAlgn="b"/>
                      <a:r>
                        <a:rPr lang="mr-IN" sz="800" u="none" strike="noStrike">
                          <a:effectLst/>
                        </a:rPr>
                        <a:t>|    O</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23</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dirty="0">
                          <a:effectLst/>
                        </a:rPr>
                        <a:t>200.58</a:t>
                      </a:r>
                      <a:endParaRPr lang="is-IS" sz="800" b="0" i="0" u="none" strike="noStrike" dirty="0">
                        <a:solidFill>
                          <a:srgbClr val="000000"/>
                        </a:solidFill>
                        <a:effectLst/>
                        <a:latin typeface="Calibri" charset="0"/>
                      </a:endParaRPr>
                    </a:p>
                  </a:txBody>
                  <a:tcPr marL="4272" marR="4272" marT="4272" marB="0" anchor="b"/>
                </a:tc>
                <a:tc>
                  <a:txBody>
                    <a:bodyPr/>
                    <a:lstStyle/>
                    <a:p>
                      <a:pPr algn="ctr" fontAlgn="b"/>
                      <a:r>
                        <a:rPr lang="hr-HR" sz="800" u="none" strike="noStrike" dirty="0">
                          <a:effectLst/>
                        </a:rPr>
                        <a:t>108.69</a:t>
                      </a:r>
                      <a:endParaRPr lang="hr-HR" sz="800" b="0" i="0" u="none" strike="noStrike" dirty="0">
                        <a:solidFill>
                          <a:srgbClr val="000000"/>
                        </a:solidFill>
                        <a:effectLst/>
                        <a:latin typeface="Calibri" charset="0"/>
                      </a:endParaRPr>
                    </a:p>
                  </a:txBody>
                  <a:tcPr marL="4272" marR="4272" marT="4272" marB="0" anchor="b"/>
                </a:tc>
                <a:tc>
                  <a:txBody>
                    <a:bodyPr/>
                    <a:lstStyle/>
                    <a:p>
                      <a:pPr algn="ctr" fontAlgn="b"/>
                      <a:r>
                        <a:rPr lang="mr-IN" sz="800" u="none" strike="noStrike">
                          <a:effectLst/>
                        </a:rPr>
                        <a:t>-25.23</a:t>
                      </a:r>
                      <a:endParaRPr lang="mr-IN" sz="800" b="0" i="0" u="none" strike="noStrike">
                        <a:solidFill>
                          <a:srgbClr val="000000"/>
                        </a:solidFill>
                        <a:effectLst/>
                        <a:latin typeface="Calibri" charset="0"/>
                      </a:endParaRPr>
                    </a:p>
                  </a:txBody>
                  <a:tcPr marL="4272" marR="4272" marT="4272" marB="0" anchor="b"/>
                </a:tc>
              </a:tr>
              <a:tr h="163638">
                <a:tc>
                  <a:txBody>
                    <a:bodyPr/>
                    <a:lstStyle/>
                    <a:p>
                      <a:pPr algn="ctr" fontAlgn="b"/>
                      <a:r>
                        <a:rPr lang="mr-IN" sz="800" u="none" strike="noStrike">
                          <a:effectLst/>
                        </a:rPr>
                        <a:t>|    O</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24</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nb-NO" sz="800" u="none" strike="noStrike">
                          <a:effectLst/>
                        </a:rPr>
                        <a:t>202.1</a:t>
                      </a:r>
                      <a:endParaRPr lang="nb-NO" sz="800" b="0" i="0" u="none" strike="noStrike">
                        <a:solidFill>
                          <a:srgbClr val="000000"/>
                        </a:solidFill>
                        <a:effectLst/>
                        <a:latin typeface="Calibri" charset="0"/>
                      </a:endParaRPr>
                    </a:p>
                  </a:txBody>
                  <a:tcPr marL="4272" marR="4272" marT="4272" marB="0" anchor="b"/>
                </a:tc>
                <a:tc>
                  <a:txBody>
                    <a:bodyPr/>
                    <a:lstStyle/>
                    <a:p>
                      <a:pPr algn="ctr" fontAlgn="b"/>
                      <a:r>
                        <a:rPr lang="hr-HR" sz="800" u="none" strike="noStrike" dirty="0">
                          <a:effectLst/>
                        </a:rPr>
                        <a:t>109.17</a:t>
                      </a:r>
                      <a:endParaRPr lang="hr-HR" sz="800" b="0" i="0" u="none" strike="noStrike" dirty="0">
                        <a:solidFill>
                          <a:srgbClr val="000000"/>
                        </a:solidFill>
                        <a:effectLst/>
                        <a:latin typeface="Calibri" charset="0"/>
                      </a:endParaRPr>
                    </a:p>
                  </a:txBody>
                  <a:tcPr marL="4272" marR="4272" marT="4272" marB="0" anchor="b"/>
                </a:tc>
                <a:tc>
                  <a:txBody>
                    <a:bodyPr/>
                    <a:lstStyle/>
                    <a:p>
                      <a:pPr algn="ctr" fontAlgn="b"/>
                      <a:r>
                        <a:rPr lang="mr-IN" sz="800" u="none" strike="noStrike">
                          <a:effectLst/>
                        </a:rPr>
                        <a:t>-26.75</a:t>
                      </a:r>
                      <a:endParaRPr lang="mr-IN" sz="800" b="0" i="0" u="none" strike="noStrike">
                        <a:solidFill>
                          <a:srgbClr val="000000"/>
                        </a:solidFill>
                        <a:effectLst/>
                        <a:latin typeface="Calibri" charset="0"/>
                      </a:endParaRPr>
                    </a:p>
                  </a:txBody>
                  <a:tcPr marL="4272" marR="4272" marT="4272" marB="0" anchor="b"/>
                </a:tc>
              </a:tr>
              <a:tr h="163638">
                <a:tc>
                  <a:txBody>
                    <a:bodyPr/>
                    <a:lstStyle/>
                    <a:p>
                      <a:pPr algn="ctr" fontAlgn="b"/>
                      <a:r>
                        <a:rPr lang="mr-IN" sz="800" u="none" strike="noStrike">
                          <a:effectLst/>
                        </a:rPr>
                        <a:t>|    O</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25</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200.55</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hr-HR" sz="800" u="none" strike="noStrike">
                          <a:effectLst/>
                        </a:rPr>
                        <a:t>108.57</a:t>
                      </a:r>
                      <a:endParaRPr lang="hr-HR" sz="800" b="0" i="0" u="none" strike="noStrike">
                        <a:solidFill>
                          <a:srgbClr val="000000"/>
                        </a:solidFill>
                        <a:effectLst/>
                        <a:latin typeface="Calibri" charset="0"/>
                      </a:endParaRPr>
                    </a:p>
                  </a:txBody>
                  <a:tcPr marL="4272" marR="4272" marT="4272" marB="0" anchor="b"/>
                </a:tc>
                <a:tc>
                  <a:txBody>
                    <a:bodyPr/>
                    <a:lstStyle/>
                    <a:p>
                      <a:pPr algn="ctr" fontAlgn="b"/>
                      <a:r>
                        <a:rPr lang="mr-IN" sz="800" u="none" strike="noStrike" dirty="0">
                          <a:effectLst/>
                        </a:rPr>
                        <a:t>-25.2</a:t>
                      </a:r>
                      <a:endParaRPr lang="mr-IN" sz="800" b="0" i="0" u="none" strike="noStrike" dirty="0">
                        <a:solidFill>
                          <a:srgbClr val="000000"/>
                        </a:solidFill>
                        <a:effectLst/>
                        <a:latin typeface="Calibri" charset="0"/>
                      </a:endParaRPr>
                    </a:p>
                  </a:txBody>
                  <a:tcPr marL="4272" marR="4272" marT="4272" marB="0" anchor="b"/>
                </a:tc>
              </a:tr>
              <a:tr h="163638">
                <a:tc>
                  <a:txBody>
                    <a:bodyPr/>
                    <a:lstStyle/>
                    <a:p>
                      <a:pPr algn="ctr" fontAlgn="b"/>
                      <a:r>
                        <a:rPr lang="mr-IN" sz="800" u="none" strike="noStrike">
                          <a:effectLst/>
                        </a:rPr>
                        <a:t>|    O</a:t>
                      </a:r>
                      <a:endParaRPr lang="mr-IN"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26</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202.06</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is-IS" sz="800" u="none" strike="noStrike">
                          <a:effectLst/>
                        </a:rPr>
                        <a:t>109.07</a:t>
                      </a:r>
                      <a:endParaRPr lang="is-IS" sz="800" b="0" i="0" u="none" strike="noStrike">
                        <a:solidFill>
                          <a:srgbClr val="000000"/>
                        </a:solidFill>
                        <a:effectLst/>
                        <a:latin typeface="Calibri" charset="0"/>
                      </a:endParaRPr>
                    </a:p>
                  </a:txBody>
                  <a:tcPr marL="4272" marR="4272" marT="4272" marB="0" anchor="b"/>
                </a:tc>
                <a:tc>
                  <a:txBody>
                    <a:bodyPr/>
                    <a:lstStyle/>
                    <a:p>
                      <a:pPr algn="ctr" fontAlgn="b"/>
                      <a:r>
                        <a:rPr lang="mr-IN" sz="800" u="none" strike="noStrike" dirty="0">
                          <a:effectLst/>
                        </a:rPr>
                        <a:t>-26.71</a:t>
                      </a:r>
                      <a:endParaRPr lang="mr-IN" sz="800" b="0" i="0" u="none" strike="noStrike" dirty="0">
                        <a:solidFill>
                          <a:srgbClr val="000000"/>
                        </a:solidFill>
                        <a:effectLst/>
                        <a:latin typeface="Calibri" charset="0"/>
                      </a:endParaRPr>
                    </a:p>
                  </a:txBody>
                  <a:tcPr marL="4272" marR="4272" marT="4272" marB="0" anchor="b"/>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6" y="41648"/>
            <a:ext cx="4465516" cy="1908648"/>
          </a:xfrm>
          <a:prstGeom prst="rect">
            <a:avLst/>
          </a:prstGeom>
        </p:spPr>
      </p:pic>
    </p:spTree>
    <p:extLst>
      <p:ext uri="{BB962C8B-B14F-4D97-AF65-F5344CB8AC3E}">
        <p14:creationId xmlns:p14="http://schemas.microsoft.com/office/powerpoint/2010/main" val="11172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231900"/>
            <a:ext cx="10515600" cy="4945063"/>
          </a:xfrm>
        </p:spPr>
        <p:txBody>
          <a:bodyPr>
            <a:normAutofit lnSpcReduction="10000"/>
          </a:bodyPr>
          <a:lstStyle/>
          <a:p>
            <a:endParaRPr lang="en-US" dirty="0"/>
          </a:p>
          <a:p>
            <a:pPr marL="0" indent="0" algn="just">
              <a:buNone/>
            </a:pPr>
            <a:r>
              <a:rPr lang="en-GB" dirty="0" smtClean="0"/>
              <a:t>Recent theoretical </a:t>
            </a:r>
            <a:r>
              <a:rPr lang="en-GB" dirty="0" smtClean="0"/>
              <a:t>Ab </a:t>
            </a:r>
            <a:r>
              <a:rPr lang="en-GB" dirty="0"/>
              <a:t>Initio Molecular Dynamics Calculation</a:t>
            </a:r>
            <a:r>
              <a:rPr lang="en-GB" baseline="30000" dirty="0"/>
              <a:t>9 </a:t>
            </a:r>
            <a:r>
              <a:rPr lang="en-GB" dirty="0"/>
              <a:t> on uranyl solution </a:t>
            </a:r>
            <a:r>
              <a:rPr lang="en-GB" dirty="0" smtClean="0"/>
              <a:t>(</a:t>
            </a:r>
            <a:r>
              <a:rPr lang="en-GB" b="1" dirty="0" smtClean="0"/>
              <a:t>140 </a:t>
            </a:r>
            <a:r>
              <a:rPr lang="en-GB" b="1" dirty="0"/>
              <a:t>ppm shift/ 0.1 </a:t>
            </a:r>
            <a:r>
              <a:rPr lang="en-GB" b="1" dirty="0" err="1" smtClean="0"/>
              <a:t>Å</a:t>
            </a:r>
            <a:r>
              <a:rPr lang="en-GB" b="1" dirty="0" smtClean="0"/>
              <a:t>) </a:t>
            </a:r>
            <a:r>
              <a:rPr lang="en-GB" dirty="0" smtClean="0"/>
              <a:t>agrees with our experimental data.</a:t>
            </a:r>
          </a:p>
          <a:p>
            <a:pPr marL="0" indent="0" algn="just">
              <a:buNone/>
            </a:pPr>
            <a:endParaRPr lang="en-GB" dirty="0" smtClean="0"/>
          </a:p>
          <a:p>
            <a:pPr marL="0" indent="0" algn="just">
              <a:buNone/>
            </a:pPr>
            <a:r>
              <a:rPr lang="en-GB" dirty="0" smtClean="0"/>
              <a:t>With </a:t>
            </a:r>
            <a:r>
              <a:rPr lang="en-GB" baseline="30000" dirty="0" smtClean="0"/>
              <a:t>17</a:t>
            </a:r>
            <a:r>
              <a:rPr lang="en-GB" dirty="0" smtClean="0"/>
              <a:t>O NMR, we obtain high resolution information on the oxygen environment in alteration phases of UO</a:t>
            </a:r>
            <a:r>
              <a:rPr lang="en-GB" baseline="-25000" dirty="0" smtClean="0"/>
              <a:t>2</a:t>
            </a:r>
            <a:r>
              <a:rPr lang="en-GB" dirty="0" smtClean="0"/>
              <a:t>, and we are beginning to get systematic data on variation of structure with chemical shift that will allow interpretation of amorphous phases.  </a:t>
            </a:r>
          </a:p>
          <a:p>
            <a:pPr marL="0" indent="0" algn="just">
              <a:buNone/>
            </a:pPr>
            <a:endParaRPr lang="en-GB" dirty="0" smtClean="0"/>
          </a:p>
          <a:p>
            <a:pPr marL="0" indent="0" algn="just">
              <a:buNone/>
            </a:pPr>
            <a:r>
              <a:rPr lang="en-GB" dirty="0" smtClean="0"/>
              <a:t>There is potential to investigate the inclusion of other actinides into these uranyl alteration phases. </a:t>
            </a:r>
          </a:p>
        </p:txBody>
      </p:sp>
      <p:sp>
        <p:nvSpPr>
          <p:cNvPr id="5" name="TextBox 4"/>
          <p:cNvSpPr txBox="1"/>
          <p:nvPr/>
        </p:nvSpPr>
        <p:spPr>
          <a:xfrm>
            <a:off x="838200" y="5915353"/>
            <a:ext cx="5694401" cy="307777"/>
          </a:xfrm>
          <a:prstGeom prst="rect">
            <a:avLst/>
          </a:prstGeom>
          <a:noFill/>
        </p:spPr>
        <p:txBody>
          <a:bodyPr wrap="square" rtlCol="0">
            <a:spAutoFit/>
          </a:bodyPr>
          <a:lstStyle/>
          <a:p>
            <a:r>
              <a:rPr lang="en-GB" sz="1400" dirty="0" smtClean="0"/>
              <a:t>[</a:t>
            </a:r>
            <a:r>
              <a:rPr lang="en-GB" sz="1400" dirty="0"/>
              <a:t>9] Alex </a:t>
            </a:r>
            <a:r>
              <a:rPr lang="en-GB" sz="1400" dirty="0" err="1"/>
              <a:t>Marchenko</a:t>
            </a:r>
            <a:r>
              <a:rPr lang="en-GB" sz="1400" dirty="0"/>
              <a:t> et. al., Inorganic Chemistry, 2017, 56, 7384-7396</a:t>
            </a:r>
            <a:endParaRPr lang="en-US" sz="1400" dirty="0"/>
          </a:p>
        </p:txBody>
      </p:sp>
    </p:spTree>
    <p:extLst>
      <p:ext uri="{BB962C8B-B14F-4D97-AF65-F5344CB8AC3E}">
        <p14:creationId xmlns:p14="http://schemas.microsoft.com/office/powerpoint/2010/main" val="1251263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3612" y="2967335"/>
            <a:ext cx="152477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Q&amp;A</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424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1418" y="232404"/>
            <a:ext cx="2878619" cy="420797"/>
          </a:xfrm>
          <a:solidFill>
            <a:schemeClr val="bg1">
              <a:alpha val="50000"/>
            </a:schemeClr>
          </a:solidFill>
          <a:ln w="25400" cap="sq">
            <a:solidFill>
              <a:schemeClr val="tx1"/>
            </a:solidFill>
            <a:miter lim="800000"/>
          </a:ln>
        </p:spPr>
        <p:txBody>
          <a:bodyPr>
            <a:normAutofit fontScale="90000"/>
          </a:bodyPr>
          <a:lstStyle/>
          <a:p>
            <a:pPr algn="ctr"/>
            <a:r>
              <a:rPr lang="en-US" sz="3200" dirty="0" smtClean="0"/>
              <a:t>Rationale</a:t>
            </a:r>
            <a:endParaRPr lang="en-US" sz="3200" dirty="0"/>
          </a:p>
        </p:txBody>
      </p:sp>
      <p:sp>
        <p:nvSpPr>
          <p:cNvPr id="3" name="Content Placeholder 2"/>
          <p:cNvSpPr>
            <a:spLocks noGrp="1"/>
          </p:cNvSpPr>
          <p:nvPr>
            <p:ph idx="1"/>
          </p:nvPr>
        </p:nvSpPr>
        <p:spPr>
          <a:xfrm>
            <a:off x="5826054" y="-280528"/>
            <a:ext cx="5854951" cy="6025730"/>
          </a:xfrm>
        </p:spPr>
        <p:txBody>
          <a:bodyPr anchor="ctr">
            <a:normAutofit/>
          </a:bodyPr>
          <a:lstStyle/>
          <a:p>
            <a:pPr marL="0" indent="0" algn="just">
              <a:buNone/>
            </a:pPr>
            <a:r>
              <a:rPr lang="en-US" sz="2400" dirty="0" smtClean="0">
                <a:solidFill>
                  <a:schemeClr val="bg1"/>
                </a:solidFill>
              </a:rPr>
              <a:t>Migration of uranium and other actinides from underground repositories will depend on the minerals</a:t>
            </a:r>
            <a:r>
              <a:rPr lang="en-US" sz="2400" baseline="30000" dirty="0" smtClean="0">
                <a:solidFill>
                  <a:schemeClr val="bg1"/>
                </a:solidFill>
              </a:rPr>
              <a:t>1</a:t>
            </a:r>
            <a:r>
              <a:rPr lang="en-US" sz="2400" dirty="0" smtClean="0">
                <a:solidFill>
                  <a:schemeClr val="bg1"/>
                </a:solidFill>
              </a:rPr>
              <a:t> formed when spent nuclear fuel reacts with groundwater containing soluble ions in the anoxic</a:t>
            </a:r>
            <a:r>
              <a:rPr lang="en-US" sz="2400" baseline="30000" dirty="0" smtClean="0">
                <a:solidFill>
                  <a:schemeClr val="bg1"/>
                </a:solidFill>
              </a:rPr>
              <a:t>2</a:t>
            </a:r>
            <a:r>
              <a:rPr lang="en-US" sz="2400" dirty="0" smtClean="0">
                <a:solidFill>
                  <a:schemeClr val="bg1"/>
                </a:solidFill>
              </a:rPr>
              <a:t> environment of the repository. </a:t>
            </a:r>
          </a:p>
          <a:p>
            <a:pPr marL="0" indent="0" algn="just">
              <a:buNone/>
            </a:pPr>
            <a:endParaRPr lang="en-GB" sz="2400" dirty="0" smtClean="0">
              <a:solidFill>
                <a:schemeClr val="bg1"/>
              </a:solidFill>
            </a:endParaRPr>
          </a:p>
          <a:p>
            <a:pPr marL="0" indent="0" algn="just">
              <a:buNone/>
            </a:pPr>
            <a:r>
              <a:rPr lang="en-US" sz="2400" dirty="0" smtClean="0">
                <a:solidFill>
                  <a:schemeClr val="bg1"/>
                </a:solidFill>
              </a:rPr>
              <a:t>Secondary phases of possible uranium minerals were fabricated to develop a better understanding of their chemical structure. </a:t>
            </a:r>
          </a:p>
          <a:p>
            <a:pPr marL="0" indent="0" algn="just">
              <a:buNone/>
            </a:pPr>
            <a:endParaRPr lang="en-US" sz="2400" dirty="0" smtClean="0">
              <a:solidFill>
                <a:schemeClr val="bg1"/>
              </a:solidFill>
            </a:endParaRPr>
          </a:p>
          <a:p>
            <a:pPr marL="0" indent="0" algn="just">
              <a:buNone/>
            </a:pPr>
            <a:r>
              <a:rPr lang="en-US" sz="2400" dirty="0" smtClean="0">
                <a:solidFill>
                  <a:schemeClr val="bg1"/>
                </a:solidFill>
              </a:rPr>
              <a:t>Although these are </a:t>
            </a:r>
            <a:r>
              <a:rPr lang="en-US" sz="2400" dirty="0" err="1" smtClean="0">
                <a:solidFill>
                  <a:schemeClr val="bg1"/>
                </a:solidFill>
              </a:rPr>
              <a:t>oxic</a:t>
            </a:r>
            <a:r>
              <a:rPr lang="en-US" sz="2400" dirty="0" smtClean="0">
                <a:solidFill>
                  <a:schemeClr val="bg1"/>
                </a:solidFill>
              </a:rPr>
              <a:t> fabrication, </a:t>
            </a:r>
            <a:r>
              <a:rPr lang="en-US" sz="2400" dirty="0">
                <a:solidFill>
                  <a:schemeClr val="bg1"/>
                </a:solidFill>
              </a:rPr>
              <a:t>but </a:t>
            </a:r>
            <a:r>
              <a:rPr lang="en-US" sz="2400" dirty="0" smtClean="0">
                <a:solidFill>
                  <a:schemeClr val="bg1"/>
                </a:solidFill>
              </a:rPr>
              <a:t>they </a:t>
            </a:r>
            <a:r>
              <a:rPr lang="en-US" sz="2400" dirty="0">
                <a:solidFill>
                  <a:schemeClr val="bg1"/>
                </a:solidFill>
              </a:rPr>
              <a:t>could occur under anoxic conditions if there was local oxidation due to water </a:t>
            </a:r>
            <a:r>
              <a:rPr lang="en-US" sz="2400" dirty="0" smtClean="0">
                <a:solidFill>
                  <a:schemeClr val="bg1"/>
                </a:solidFill>
              </a:rPr>
              <a:t>radiolysis.</a:t>
            </a:r>
            <a:r>
              <a:rPr lang="en-US" sz="2400" dirty="0" smtClean="0"/>
              <a:t> </a:t>
            </a:r>
            <a:endParaRPr lang="en-US" sz="2400" dirty="0">
              <a:solidFill>
                <a:schemeClr val="bg1"/>
              </a:solidFill>
            </a:endParaRPr>
          </a:p>
        </p:txBody>
      </p:sp>
      <p:grpSp>
        <p:nvGrpSpPr>
          <p:cNvPr id="7" name="Group 6"/>
          <p:cNvGrpSpPr/>
          <p:nvPr/>
        </p:nvGrpSpPr>
        <p:grpSpPr>
          <a:xfrm>
            <a:off x="150924" y="840154"/>
            <a:ext cx="5089478" cy="6239786"/>
            <a:chOff x="-53486" y="855406"/>
            <a:chExt cx="5089478" cy="6239786"/>
          </a:xfrm>
        </p:grpSpPr>
        <p:pic>
          <p:nvPicPr>
            <p:cNvPr id="8" name="Picture 7" descr="http://www.cjournal.info/wp-content/uploads/2011/03/SpentFuelR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2" y="855406"/>
              <a:ext cx="2493700" cy="161294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53486" y="6385905"/>
              <a:ext cx="3132348" cy="70928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000" dirty="0" smtClean="0"/>
                <a:t>For </a:t>
              </a:r>
              <a:r>
                <a:rPr lang="en-GB" sz="1000" dirty="0"/>
                <a:t>the bentonite-canister near field, redox potentials of about -100 to -300 mV (SHE) are </a:t>
              </a:r>
              <a:r>
                <a:rPr lang="en-GB" sz="1000" dirty="0" smtClean="0"/>
                <a:t>estimated.</a:t>
              </a:r>
              <a:endParaRPr lang="en-GB" sz="1000" dirty="0"/>
            </a:p>
          </p:txBody>
        </p:sp>
        <p:cxnSp>
          <p:nvCxnSpPr>
            <p:cNvPr id="10" name="Straight Arrow Connector 9"/>
            <p:cNvCxnSpPr/>
            <p:nvPr/>
          </p:nvCxnSpPr>
          <p:spPr>
            <a:xfrm>
              <a:off x="2407069" y="1802573"/>
              <a:ext cx="1317054" cy="761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1" name="Picture 10" descr="pvagent"/>
            <p:cNvPicPr/>
            <p:nvPr/>
          </p:nvPicPr>
          <p:blipFill rotWithShape="1">
            <a:blip r:embed="rId4">
              <a:extLst>
                <a:ext uri="{28A0092B-C50C-407E-A947-70E740481C1C}">
                  <a14:useLocalDpi xmlns:a14="http://schemas.microsoft.com/office/drawing/2010/main" val="0"/>
                </a:ext>
              </a:extLst>
            </a:blip>
            <a:srcRect l="38070" r="374"/>
            <a:stretch/>
          </p:blipFill>
          <p:spPr bwMode="auto">
            <a:xfrm>
              <a:off x="-53486" y="3417884"/>
              <a:ext cx="3528000" cy="3076575"/>
            </a:xfrm>
            <a:prstGeom prst="rect">
              <a:avLst/>
            </a:prstGeom>
            <a:noFill/>
            <a:ln>
              <a:noFill/>
            </a:ln>
            <a:extLst/>
          </p:spPr>
        </p:pic>
        <p:pic>
          <p:nvPicPr>
            <p:cNvPr id="12" name="Picture 11" descr="pvagent"/>
            <p:cNvPicPr/>
            <p:nvPr/>
          </p:nvPicPr>
          <p:blipFill>
            <a:blip r:embed="rId5" cstate="print"/>
            <a:srcRect/>
            <a:stretch>
              <a:fillRect/>
            </a:stretch>
          </p:blipFill>
          <p:spPr bwMode="auto">
            <a:xfrm>
              <a:off x="3754792" y="855406"/>
              <a:ext cx="1281200" cy="2168048"/>
            </a:xfrm>
            <a:prstGeom prst="rect">
              <a:avLst/>
            </a:prstGeom>
            <a:noFill/>
            <a:ln w="9525">
              <a:noFill/>
              <a:miter lim="800000"/>
              <a:headEnd/>
              <a:tailEnd/>
            </a:ln>
          </p:spPr>
        </p:pic>
        <p:cxnSp>
          <p:nvCxnSpPr>
            <p:cNvPr id="13" name="Straight Arrow Connector 12"/>
            <p:cNvCxnSpPr/>
            <p:nvPr/>
          </p:nvCxnSpPr>
          <p:spPr>
            <a:xfrm flipH="1">
              <a:off x="3436413" y="3022472"/>
              <a:ext cx="1512168" cy="89689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53486" y="2388444"/>
              <a:ext cx="3092824" cy="448447"/>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Spent Fuel Pool</a:t>
              </a:r>
              <a:r>
                <a:rPr lang="en-GB" dirty="0" smtClean="0"/>
                <a:t> </a:t>
              </a:r>
              <a:endParaRPr lang="en-GB" dirty="0"/>
            </a:p>
          </p:txBody>
        </p:sp>
      </p:grpSp>
      <p:sp>
        <p:nvSpPr>
          <p:cNvPr id="15" name="TextBox 14"/>
          <p:cNvSpPr txBox="1"/>
          <p:nvPr/>
        </p:nvSpPr>
        <p:spPr>
          <a:xfrm>
            <a:off x="5826054" y="6078965"/>
            <a:ext cx="5694401" cy="523220"/>
          </a:xfrm>
          <a:prstGeom prst="rect">
            <a:avLst/>
          </a:prstGeom>
          <a:noFill/>
        </p:spPr>
        <p:txBody>
          <a:bodyPr wrap="square" rtlCol="0">
            <a:spAutoFit/>
          </a:bodyPr>
          <a:lstStyle/>
          <a:p>
            <a:r>
              <a:rPr lang="en-GB" sz="1400" dirty="0" smtClean="0">
                <a:solidFill>
                  <a:schemeClr val="bg1"/>
                </a:solidFill>
              </a:rPr>
              <a:t>[1]  R. J. Baker, </a:t>
            </a:r>
            <a:r>
              <a:rPr lang="en-GB" sz="1400" dirty="0" err="1" smtClean="0">
                <a:solidFill>
                  <a:schemeClr val="bg1"/>
                </a:solidFill>
              </a:rPr>
              <a:t>Coord</a:t>
            </a:r>
            <a:r>
              <a:rPr lang="en-GB" sz="1400" dirty="0" smtClean="0">
                <a:solidFill>
                  <a:schemeClr val="bg1"/>
                </a:solidFill>
              </a:rPr>
              <a:t>. Chem. Rev., 2014, 123-136</a:t>
            </a:r>
          </a:p>
          <a:p>
            <a:r>
              <a:rPr lang="en-GB" sz="1400" dirty="0" smtClean="0">
                <a:solidFill>
                  <a:schemeClr val="bg1"/>
                </a:solidFill>
              </a:rPr>
              <a:t>[2] </a:t>
            </a:r>
            <a:r>
              <a:rPr lang="en-GB" sz="1400" dirty="0" err="1" smtClean="0">
                <a:solidFill>
                  <a:schemeClr val="bg1"/>
                </a:solidFill>
              </a:rPr>
              <a:t>Amme</a:t>
            </a:r>
            <a:r>
              <a:rPr lang="en-GB" sz="1400" dirty="0" smtClean="0">
                <a:solidFill>
                  <a:schemeClr val="bg1"/>
                </a:solidFill>
              </a:rPr>
              <a:t>, M., </a:t>
            </a:r>
            <a:r>
              <a:rPr lang="en-GB" sz="1400" dirty="0" err="1" smtClean="0">
                <a:solidFill>
                  <a:schemeClr val="bg1"/>
                </a:solidFill>
              </a:rPr>
              <a:t>Wiss</a:t>
            </a:r>
            <a:r>
              <a:rPr lang="en-GB" sz="1400" dirty="0" smtClean="0">
                <a:solidFill>
                  <a:schemeClr val="bg1"/>
                </a:solidFill>
              </a:rPr>
              <a:t> et al, J. </a:t>
            </a:r>
            <a:r>
              <a:rPr lang="en-GB" sz="1400" dirty="0" err="1" smtClean="0">
                <a:solidFill>
                  <a:schemeClr val="bg1"/>
                </a:solidFill>
              </a:rPr>
              <a:t>Nuc</a:t>
            </a:r>
            <a:r>
              <a:rPr lang="en-GB" sz="1400" dirty="0" smtClean="0">
                <a:solidFill>
                  <a:schemeClr val="bg1"/>
                </a:solidFill>
              </a:rPr>
              <a:t>. Mat., 2005 341</a:t>
            </a:r>
            <a:r>
              <a:rPr lang="en-GB" sz="1400" i="1" dirty="0" smtClean="0">
                <a:solidFill>
                  <a:schemeClr val="bg1"/>
                </a:solidFill>
              </a:rPr>
              <a:t>, </a:t>
            </a:r>
            <a:r>
              <a:rPr lang="en-GB" sz="1400" dirty="0" smtClean="0">
                <a:solidFill>
                  <a:schemeClr val="bg1"/>
                </a:solidFill>
              </a:rPr>
              <a:t>209-233</a:t>
            </a:r>
            <a:r>
              <a:rPr lang="en-GB" sz="1400" dirty="0" smtClean="0"/>
              <a:t>.</a:t>
            </a:r>
            <a:endParaRPr lang="en-US" sz="1400" dirty="0" smtClean="0"/>
          </a:p>
        </p:txBody>
      </p:sp>
    </p:spTree>
    <p:extLst>
      <p:ext uri="{BB962C8B-B14F-4D97-AF65-F5344CB8AC3E}">
        <p14:creationId xmlns:p14="http://schemas.microsoft.com/office/powerpoint/2010/main" val="1704217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dirty="0" smtClean="0"/>
              <a:t>Existing XRD literature</a:t>
            </a:r>
            <a:endParaRPr lang="en-US" dirty="0"/>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981" y="29165864"/>
            <a:ext cx="3944252" cy="283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73" y="25821836"/>
            <a:ext cx="5331148" cy="38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0752" y="24367391"/>
            <a:ext cx="4785217" cy="242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381" y="29318264"/>
            <a:ext cx="3944252" cy="283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73" y="25974236"/>
            <a:ext cx="5331148" cy="38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152" y="24519791"/>
            <a:ext cx="4785217" cy="242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781" y="29470664"/>
            <a:ext cx="3944252" cy="283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73" y="26126636"/>
            <a:ext cx="5331148" cy="388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5552" y="24672191"/>
            <a:ext cx="4785217" cy="242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917" y="1088694"/>
            <a:ext cx="6353980" cy="5561806"/>
          </a:xfrm>
          <a:prstGeom prst="rect">
            <a:avLst/>
          </a:prstGeom>
        </p:spPr>
      </p:pic>
      <p:sp>
        <p:nvSpPr>
          <p:cNvPr id="14" name="TextBox 13"/>
          <p:cNvSpPr txBox="1"/>
          <p:nvPr/>
        </p:nvSpPr>
        <p:spPr>
          <a:xfrm>
            <a:off x="838200" y="1500188"/>
            <a:ext cx="3734717" cy="4524315"/>
          </a:xfrm>
          <a:prstGeom prst="rect">
            <a:avLst/>
          </a:prstGeom>
          <a:noFill/>
        </p:spPr>
        <p:txBody>
          <a:bodyPr wrap="square" rtlCol="0">
            <a:spAutoFit/>
          </a:bodyPr>
          <a:lstStyle/>
          <a:p>
            <a:r>
              <a:rPr lang="en-US" sz="2400" dirty="0"/>
              <a:t>S</a:t>
            </a:r>
            <a:r>
              <a:rPr lang="en-US" sz="2400" dirty="0" smtClean="0"/>
              <a:t>tructural </a:t>
            </a:r>
            <a:r>
              <a:rPr lang="en-US" sz="2400" dirty="0"/>
              <a:t>analysis of minerals from XRD literature with </a:t>
            </a:r>
            <a:r>
              <a:rPr lang="en-US" sz="2400" dirty="0" err="1"/>
              <a:t>Crystalmaker</a:t>
            </a:r>
            <a:r>
              <a:rPr lang="en-US" sz="2400" dirty="0"/>
              <a:t>™, </a:t>
            </a:r>
            <a:endParaRPr lang="en-US" sz="2400" dirty="0" smtClean="0"/>
          </a:p>
          <a:p>
            <a:endParaRPr lang="en-US" sz="2400" dirty="0"/>
          </a:p>
          <a:p>
            <a:pPr marL="342900" indent="-342900">
              <a:buFont typeface="Arial" charset="0"/>
              <a:buChar char="•"/>
            </a:pPr>
            <a:r>
              <a:rPr lang="en-US" sz="2400" dirty="0" smtClean="0"/>
              <a:t>measuring </a:t>
            </a:r>
            <a:r>
              <a:rPr lang="en-US" sz="2400" dirty="0"/>
              <a:t>the uranyl (</a:t>
            </a:r>
            <a:r>
              <a:rPr lang="en-US" sz="2400" b="1" dirty="0"/>
              <a:t>U=O</a:t>
            </a:r>
            <a:r>
              <a:rPr lang="en-US" sz="2400" dirty="0"/>
              <a:t>) bond lengths </a:t>
            </a:r>
            <a:endParaRPr lang="en-US" sz="2400" dirty="0" smtClean="0"/>
          </a:p>
          <a:p>
            <a:pPr marL="342900" indent="-342900">
              <a:buFont typeface="Arial" charset="0"/>
              <a:buChar char="•"/>
            </a:pPr>
            <a:r>
              <a:rPr lang="en-US" sz="2400" dirty="0" smtClean="0"/>
              <a:t>comparing the angles. </a:t>
            </a:r>
          </a:p>
          <a:p>
            <a:endParaRPr lang="en-US" sz="2400" dirty="0" smtClean="0"/>
          </a:p>
          <a:p>
            <a:r>
              <a:rPr lang="en-US" sz="2400" dirty="0" smtClean="0"/>
              <a:t> </a:t>
            </a:r>
            <a:r>
              <a:rPr lang="en-US" sz="2400" dirty="0"/>
              <a:t>the different oxygen environment </a:t>
            </a:r>
            <a:r>
              <a:rPr lang="en-US" sz="2400" dirty="0" smtClean="0"/>
              <a:t>can be examined</a:t>
            </a:r>
            <a:endParaRPr lang="en-US" sz="2400" dirty="0"/>
          </a:p>
          <a:p>
            <a:endParaRPr lang="en-US" sz="2400" dirty="0" smtClean="0"/>
          </a:p>
        </p:txBody>
      </p:sp>
    </p:spTree>
    <p:extLst>
      <p:ext uri="{BB962C8B-B14F-4D97-AF65-F5344CB8AC3E}">
        <p14:creationId xmlns:p14="http://schemas.microsoft.com/office/powerpoint/2010/main" val="192777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04"/>
            <a:ext cx="10515600" cy="1325563"/>
          </a:xfrm>
        </p:spPr>
        <p:txBody>
          <a:bodyPr>
            <a:normAutofit/>
          </a:bodyPr>
          <a:lstStyle/>
          <a:p>
            <a:r>
              <a:rPr lang="en-US" dirty="0" smtClean="0"/>
              <a:t>A typical structure: </a:t>
            </a:r>
            <a:r>
              <a:rPr lang="en-US" dirty="0" err="1" smtClean="0"/>
              <a:t>Studtite</a:t>
            </a:r>
            <a:r>
              <a:rPr lang="en-US" dirty="0" smtClean="0"/>
              <a:t> </a:t>
            </a:r>
            <a:br>
              <a:rPr lang="en-US" dirty="0" smtClean="0"/>
            </a:br>
            <a:r>
              <a:rPr lang="en-US" dirty="0" smtClean="0"/>
              <a:t>Different oxygen environments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300" y="1287552"/>
            <a:ext cx="3505200" cy="2819400"/>
          </a:xfrm>
        </p:spPr>
      </p:pic>
      <p:sp>
        <p:nvSpPr>
          <p:cNvPr id="5" name="TextBox 4"/>
          <p:cNvSpPr txBox="1"/>
          <p:nvPr/>
        </p:nvSpPr>
        <p:spPr>
          <a:xfrm>
            <a:off x="4838700" y="2097088"/>
            <a:ext cx="5867400" cy="1200329"/>
          </a:xfrm>
          <a:prstGeom prst="rect">
            <a:avLst/>
          </a:prstGeom>
          <a:noFill/>
        </p:spPr>
        <p:txBody>
          <a:bodyPr wrap="square" rtlCol="0">
            <a:spAutoFit/>
          </a:bodyPr>
          <a:lstStyle/>
          <a:p>
            <a:pPr marL="342900" indent="-342900">
              <a:buAutoNum type="arabicParenR"/>
            </a:pPr>
            <a:r>
              <a:rPr lang="en-US" sz="2400" dirty="0" smtClean="0"/>
              <a:t>O</a:t>
            </a:r>
            <a:r>
              <a:rPr lang="en-US" sz="2400" baseline="-25000" dirty="0" smtClean="0"/>
              <a:t>1</a:t>
            </a:r>
            <a:r>
              <a:rPr lang="en-US" sz="2400" dirty="0" smtClean="0"/>
              <a:t> = U = O</a:t>
            </a:r>
            <a:r>
              <a:rPr lang="en-US" sz="2400" baseline="-25000" dirty="0" smtClean="0"/>
              <a:t>2</a:t>
            </a:r>
            <a:r>
              <a:rPr lang="en-US" sz="2400" dirty="0" smtClean="0"/>
              <a:t> (Linear Uranyl ions- UO</a:t>
            </a:r>
            <a:r>
              <a:rPr lang="en-US" sz="2400" baseline="-25000" dirty="0" smtClean="0"/>
              <a:t>2</a:t>
            </a:r>
            <a:r>
              <a:rPr lang="en-US" sz="2400" baseline="30000" dirty="0" smtClean="0"/>
              <a:t>2+</a:t>
            </a:r>
            <a:r>
              <a:rPr lang="en-US" sz="2400" dirty="0" smtClean="0"/>
              <a:t>)</a:t>
            </a:r>
          </a:p>
          <a:p>
            <a:pPr marL="342900" indent="-342900">
              <a:buAutoNum type="arabicParenR"/>
            </a:pPr>
            <a:r>
              <a:rPr lang="en-US" sz="2400" dirty="0" smtClean="0"/>
              <a:t>O</a:t>
            </a:r>
            <a:r>
              <a:rPr lang="en-US" sz="2400" baseline="-25000" dirty="0" smtClean="0"/>
              <a:t>3</a:t>
            </a:r>
            <a:r>
              <a:rPr lang="en-US" sz="2400" dirty="0" smtClean="0"/>
              <a:t>-O</a:t>
            </a:r>
            <a:r>
              <a:rPr lang="en-US" sz="2400" baseline="-25000" dirty="0" smtClean="0"/>
              <a:t>3</a:t>
            </a:r>
            <a:r>
              <a:rPr lang="en-US" sz="2400" baseline="30000" dirty="0" smtClean="0"/>
              <a:t>1</a:t>
            </a:r>
            <a:r>
              <a:rPr lang="en-US" sz="2400" dirty="0" smtClean="0"/>
              <a:t> (Peroxide ions O</a:t>
            </a:r>
            <a:r>
              <a:rPr lang="en-US" sz="2400" baseline="-25000" dirty="0" smtClean="0"/>
              <a:t>2</a:t>
            </a:r>
            <a:r>
              <a:rPr lang="en-US" sz="2400" baseline="30000" dirty="0" smtClean="0"/>
              <a:t>2-</a:t>
            </a:r>
            <a:r>
              <a:rPr lang="en-US" sz="2400" dirty="0" smtClean="0"/>
              <a:t>)</a:t>
            </a:r>
          </a:p>
          <a:p>
            <a:pPr marL="342900" indent="-342900">
              <a:buAutoNum type="arabicParenR"/>
            </a:pPr>
            <a:r>
              <a:rPr lang="en-US" sz="2400" dirty="0" smtClean="0"/>
              <a:t>H-O-H (Water molecule, H</a:t>
            </a:r>
            <a:r>
              <a:rPr lang="en-US" sz="2400" baseline="-25000" dirty="0" smtClean="0"/>
              <a:t>2</a:t>
            </a:r>
            <a:r>
              <a:rPr lang="en-US" sz="2400" dirty="0" smtClean="0"/>
              <a:t>O) </a:t>
            </a:r>
            <a:endParaRPr lang="en-US" sz="2400" dirty="0"/>
          </a:p>
        </p:txBody>
      </p:sp>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7807"/>
          <a:stretch/>
        </p:blipFill>
        <p:spPr bwMode="auto">
          <a:xfrm>
            <a:off x="0" y="4129307"/>
            <a:ext cx="704691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18300" y="4289645"/>
            <a:ext cx="5867400" cy="193899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400" dirty="0" smtClean="0"/>
              <a:t>NMR Spectrum of </a:t>
            </a:r>
            <a:r>
              <a:rPr lang="en-US" sz="2400" dirty="0" err="1" smtClean="0"/>
              <a:t>Studtite</a:t>
            </a:r>
            <a:r>
              <a:rPr lang="en-US" sz="2400" dirty="0" smtClean="0"/>
              <a:t> </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400" dirty="0" smtClean="0"/>
              <a:t>with a single uranyl peak.</a:t>
            </a:r>
          </a:p>
          <a:p>
            <a:pPr marL="342900" marR="0" lvl="0" indent="-342900" defTabSz="914400" eaLnBrk="1" fontAlgn="auto" latinLnBrk="0" hangingPunct="1">
              <a:lnSpc>
                <a:spcPct val="100000"/>
              </a:lnSpc>
              <a:spcBef>
                <a:spcPts val="0"/>
              </a:spcBef>
              <a:spcAft>
                <a:spcPts val="0"/>
              </a:spcAft>
              <a:buClrTx/>
              <a:buSzTx/>
              <a:buFontTx/>
              <a:buNone/>
              <a:tabLst/>
              <a:defRPr/>
            </a:pPr>
            <a:endParaRPr lang="en-US" sz="2400" dirty="0" smtClean="0"/>
          </a:p>
          <a:p>
            <a:pPr marL="342900" marR="0" lvl="0" indent="-342900" defTabSz="914400" eaLnBrk="1" fontAlgn="auto" latinLnBrk="0" hangingPunct="1">
              <a:lnSpc>
                <a:spcPct val="100000"/>
              </a:lnSpc>
              <a:spcBef>
                <a:spcPts val="0"/>
              </a:spcBef>
              <a:spcAft>
                <a:spcPts val="0"/>
              </a:spcAft>
              <a:buClrTx/>
              <a:buSzTx/>
              <a:buFontTx/>
              <a:buNone/>
              <a:tabLst/>
              <a:defRPr/>
            </a:pPr>
            <a:endParaRPr lang="en-US" sz="2400" dirty="0"/>
          </a:p>
          <a:p>
            <a:pPr marL="342900" marR="0" lvl="0" indent="-342900" defTabSz="914400" eaLnBrk="1" fontAlgn="auto" latinLnBrk="0" hangingPunct="1">
              <a:lnSpc>
                <a:spcPct val="100000"/>
              </a:lnSpc>
              <a:spcBef>
                <a:spcPts val="0"/>
              </a:spcBef>
              <a:spcAft>
                <a:spcPts val="0"/>
              </a:spcAft>
              <a:buClrTx/>
              <a:buSzTx/>
              <a:buFontTx/>
              <a:buNone/>
              <a:tabLst/>
              <a:defRPr/>
            </a:pPr>
            <a:r>
              <a:rPr lang="en-US" sz="2400" dirty="0" smtClean="0"/>
              <a:t>				* Spinning sidebands</a:t>
            </a:r>
            <a:endParaRPr lang="en-US" sz="2400" dirty="0"/>
          </a:p>
        </p:txBody>
      </p:sp>
      <p:grpSp>
        <p:nvGrpSpPr>
          <p:cNvPr id="3" name="Group 2"/>
          <p:cNvGrpSpPr/>
          <p:nvPr/>
        </p:nvGrpSpPr>
        <p:grpSpPr>
          <a:xfrm>
            <a:off x="309563" y="3940176"/>
            <a:ext cx="6103937" cy="624532"/>
            <a:chOff x="309563" y="3940176"/>
            <a:chExt cx="6103937" cy="624532"/>
          </a:xfrm>
        </p:grpSpPr>
        <p:sp>
          <p:nvSpPr>
            <p:cNvPr id="8" name="TextBox 7"/>
            <p:cNvSpPr txBox="1"/>
            <p:nvPr/>
          </p:nvSpPr>
          <p:spPr>
            <a:xfrm>
              <a:off x="3797300" y="4182676"/>
              <a:ext cx="304800" cy="369332"/>
            </a:xfrm>
            <a:prstGeom prst="rect">
              <a:avLst/>
            </a:prstGeom>
            <a:noFill/>
          </p:spPr>
          <p:txBody>
            <a:bodyPr wrap="square" rtlCol="0">
              <a:spAutoFit/>
            </a:bodyPr>
            <a:lstStyle/>
            <a:p>
              <a:r>
                <a:rPr lang="en-US" smtClean="0"/>
                <a:t>*</a:t>
              </a:r>
              <a:endParaRPr lang="en-US"/>
            </a:p>
          </p:txBody>
        </p:sp>
        <p:sp>
          <p:nvSpPr>
            <p:cNvPr id="9" name="TextBox 8"/>
            <p:cNvSpPr txBox="1"/>
            <p:nvPr/>
          </p:nvSpPr>
          <p:spPr>
            <a:xfrm>
              <a:off x="4356100" y="4188084"/>
              <a:ext cx="304800" cy="369332"/>
            </a:xfrm>
            <a:prstGeom prst="rect">
              <a:avLst/>
            </a:prstGeom>
            <a:noFill/>
          </p:spPr>
          <p:txBody>
            <a:bodyPr wrap="square" rtlCol="0">
              <a:spAutoFit/>
            </a:bodyPr>
            <a:lstStyle/>
            <a:p>
              <a:r>
                <a:rPr lang="en-US" dirty="0" smtClean="0"/>
                <a:t>*</a:t>
              </a:r>
              <a:endParaRPr lang="en-US" dirty="0"/>
            </a:p>
          </p:txBody>
        </p:sp>
        <p:sp>
          <p:nvSpPr>
            <p:cNvPr id="10" name="TextBox 9"/>
            <p:cNvSpPr txBox="1"/>
            <p:nvPr/>
          </p:nvSpPr>
          <p:spPr>
            <a:xfrm>
              <a:off x="4940300" y="4182676"/>
              <a:ext cx="304800" cy="369332"/>
            </a:xfrm>
            <a:prstGeom prst="rect">
              <a:avLst/>
            </a:prstGeom>
            <a:noFill/>
          </p:spPr>
          <p:txBody>
            <a:bodyPr wrap="square" rtlCol="0">
              <a:spAutoFit/>
            </a:bodyPr>
            <a:lstStyle/>
            <a:p>
              <a:r>
                <a:rPr lang="en-US" dirty="0" smtClean="0"/>
                <a:t>*</a:t>
              </a:r>
              <a:endParaRPr lang="en-US" dirty="0"/>
            </a:p>
          </p:txBody>
        </p:sp>
        <p:sp>
          <p:nvSpPr>
            <p:cNvPr id="11" name="TextBox 10"/>
            <p:cNvSpPr txBox="1"/>
            <p:nvPr/>
          </p:nvSpPr>
          <p:spPr>
            <a:xfrm>
              <a:off x="5499100" y="4188084"/>
              <a:ext cx="304800" cy="369332"/>
            </a:xfrm>
            <a:prstGeom prst="rect">
              <a:avLst/>
            </a:prstGeom>
            <a:noFill/>
          </p:spPr>
          <p:txBody>
            <a:bodyPr wrap="square" rtlCol="0">
              <a:spAutoFit/>
            </a:bodyPr>
            <a:lstStyle/>
            <a:p>
              <a:r>
                <a:rPr lang="en-US" dirty="0" smtClean="0"/>
                <a:t>*</a:t>
              </a:r>
              <a:endParaRPr lang="en-US" dirty="0"/>
            </a:p>
          </p:txBody>
        </p:sp>
        <p:sp>
          <p:nvSpPr>
            <p:cNvPr id="12" name="TextBox 11"/>
            <p:cNvSpPr txBox="1"/>
            <p:nvPr/>
          </p:nvSpPr>
          <p:spPr>
            <a:xfrm>
              <a:off x="2601913" y="3940176"/>
              <a:ext cx="304800" cy="369332"/>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1458913" y="4176455"/>
              <a:ext cx="3048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2017713" y="4181863"/>
              <a:ext cx="304800" cy="369332"/>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309563" y="4167188"/>
              <a:ext cx="304800" cy="369332"/>
            </a:xfrm>
            <a:prstGeom prst="rect">
              <a:avLst/>
            </a:prstGeom>
            <a:noFill/>
          </p:spPr>
          <p:txBody>
            <a:bodyPr wrap="square" rtlCol="0">
              <a:spAutoFit/>
            </a:bodyPr>
            <a:lstStyle/>
            <a:p>
              <a:r>
                <a:rPr lang="en-US" dirty="0" smtClean="0"/>
                <a:t>*</a:t>
              </a:r>
              <a:endParaRPr lang="en-US" dirty="0"/>
            </a:p>
          </p:txBody>
        </p:sp>
        <p:sp>
          <p:nvSpPr>
            <p:cNvPr id="17" name="TextBox 16"/>
            <p:cNvSpPr txBox="1"/>
            <p:nvPr/>
          </p:nvSpPr>
          <p:spPr>
            <a:xfrm>
              <a:off x="868363" y="4172596"/>
              <a:ext cx="3048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6108700" y="4195376"/>
              <a:ext cx="304800" cy="369332"/>
            </a:xfrm>
            <a:prstGeom prst="rect">
              <a:avLst/>
            </a:prstGeom>
            <a:noFill/>
          </p:spPr>
          <p:txBody>
            <a:bodyPr wrap="square" rtlCol="0">
              <a:spAutoFit/>
            </a:bodyPr>
            <a:lstStyle/>
            <a:p>
              <a:r>
                <a:rPr lang="en-US" dirty="0" smtClean="0"/>
                <a:t>*</a:t>
              </a:r>
              <a:endParaRPr lang="en-US" dirty="0"/>
            </a:p>
          </p:txBody>
        </p:sp>
      </p:grpSp>
      <p:sp>
        <p:nvSpPr>
          <p:cNvPr id="22" name="TextBox 21"/>
          <p:cNvSpPr txBox="1"/>
          <p:nvPr/>
        </p:nvSpPr>
        <p:spPr>
          <a:xfrm>
            <a:off x="2932113" y="5964457"/>
            <a:ext cx="867545" cy="369332"/>
          </a:xfrm>
          <a:prstGeom prst="rect">
            <a:avLst/>
          </a:prstGeom>
          <a:noFill/>
        </p:spPr>
        <p:txBody>
          <a:bodyPr wrap="none" rtlCol="0">
            <a:spAutoFit/>
          </a:bodyPr>
          <a:lstStyle/>
          <a:p>
            <a:r>
              <a:rPr lang="en-US" dirty="0" smtClean="0"/>
              <a:t>O=U=O</a:t>
            </a:r>
            <a:endParaRPr lang="en-US" dirty="0"/>
          </a:p>
        </p:txBody>
      </p:sp>
      <p:cxnSp>
        <p:nvCxnSpPr>
          <p:cNvPr id="24" name="Straight Arrow Connector 23"/>
          <p:cNvCxnSpPr/>
          <p:nvPr/>
        </p:nvCxnSpPr>
        <p:spPr>
          <a:xfrm flipV="1">
            <a:off x="3354032" y="5727700"/>
            <a:ext cx="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8119" y="5964457"/>
            <a:ext cx="559769" cy="369332"/>
          </a:xfrm>
          <a:prstGeom prst="rect">
            <a:avLst/>
          </a:prstGeom>
          <a:noFill/>
        </p:spPr>
        <p:txBody>
          <a:bodyPr wrap="none" rtlCol="0">
            <a:spAutoFit/>
          </a:bodyPr>
          <a:lstStyle/>
          <a:p>
            <a:r>
              <a:rPr lang="en-US" dirty="0" smtClean="0"/>
              <a:t>O-O</a:t>
            </a:r>
            <a:endParaRPr lang="en-US" dirty="0"/>
          </a:p>
        </p:txBody>
      </p:sp>
      <p:cxnSp>
        <p:nvCxnSpPr>
          <p:cNvPr id="26" name="Straight Arrow Connector 25"/>
          <p:cNvCxnSpPr/>
          <p:nvPr/>
        </p:nvCxnSpPr>
        <p:spPr>
          <a:xfrm flipV="1">
            <a:off x="4653403" y="5905500"/>
            <a:ext cx="0"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44513" y="5964457"/>
            <a:ext cx="766557" cy="369332"/>
          </a:xfrm>
          <a:prstGeom prst="rect">
            <a:avLst/>
          </a:prstGeom>
          <a:noFill/>
        </p:spPr>
        <p:txBody>
          <a:bodyPr wrap="none" rtlCol="0">
            <a:spAutoFit/>
          </a:bodyPr>
          <a:lstStyle/>
          <a:p>
            <a:r>
              <a:rPr lang="en-US" smtClean="0"/>
              <a:t>H-O-H</a:t>
            </a:r>
            <a:endParaRPr lang="en-US" dirty="0"/>
          </a:p>
        </p:txBody>
      </p:sp>
      <p:cxnSp>
        <p:nvCxnSpPr>
          <p:cNvPr id="29" name="Straight Arrow Connector 28"/>
          <p:cNvCxnSpPr/>
          <p:nvPr/>
        </p:nvCxnSpPr>
        <p:spPr>
          <a:xfrm flipV="1">
            <a:off x="5332994" y="5867400"/>
            <a:ext cx="0" cy="20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smtClean="0"/>
              <a:t>MAS-NMR Analysis</a:t>
            </a:r>
            <a:endParaRPr lang="en-US" dirty="0"/>
          </a:p>
        </p:txBody>
      </p:sp>
      <p:sp>
        <p:nvSpPr>
          <p:cNvPr id="3" name="Content Placeholder 2"/>
          <p:cNvSpPr>
            <a:spLocks noGrp="1"/>
          </p:cNvSpPr>
          <p:nvPr>
            <p:ph idx="1"/>
          </p:nvPr>
        </p:nvSpPr>
        <p:spPr>
          <a:xfrm>
            <a:off x="911026" y="1615611"/>
            <a:ext cx="4060371" cy="3871762"/>
          </a:xfrm>
        </p:spPr>
        <p:txBody>
          <a:bodyPr>
            <a:normAutofit/>
          </a:bodyPr>
          <a:lstStyle/>
          <a:p>
            <a:endParaRPr lang="en-US" sz="2400" baseline="30000" dirty="0"/>
          </a:p>
          <a:p>
            <a:r>
              <a:rPr lang="en-US" sz="2400" dirty="0" smtClean="0"/>
              <a:t>30- 35 mg of each sample was loaded into zirconia rotors in an anoxic glovebox.</a:t>
            </a:r>
          </a:p>
          <a:p>
            <a:r>
              <a:rPr lang="en-US" sz="2400" baseline="30000" dirty="0" smtClean="0"/>
              <a:t>17</a:t>
            </a:r>
            <a:r>
              <a:rPr lang="en-US" sz="2400" dirty="0" smtClean="0"/>
              <a:t>O </a:t>
            </a:r>
            <a:r>
              <a:rPr lang="en-US" sz="2400" dirty="0"/>
              <a:t>Nuclear Magnetic Resonance (NMR) spectroscopy was conducted with a 9.39 T magnetic field with rotor spinning at 18 kHz at a small pulse angle</a:t>
            </a:r>
            <a:r>
              <a:rPr lang="en-US" sz="2400" baseline="30000" dirty="0"/>
              <a:t>8</a:t>
            </a:r>
            <a:r>
              <a:rPr lang="en-US" sz="2400" dirty="0"/>
              <a:t> of about 10</a:t>
            </a:r>
            <a:r>
              <a:rPr lang="en-US" sz="2400" baseline="30000" dirty="0"/>
              <a:t>0</a:t>
            </a:r>
            <a:r>
              <a:rPr lang="en-US" sz="2400" dirty="0"/>
              <a:t>. </a:t>
            </a:r>
          </a:p>
          <a:p>
            <a:endParaRPr lang="en-US" sz="2400" dirty="0" smtClean="0"/>
          </a:p>
          <a:p>
            <a:endParaRPr lang="en-US" sz="2400" dirty="0"/>
          </a:p>
        </p:txBody>
      </p:sp>
      <p:sp>
        <p:nvSpPr>
          <p:cNvPr id="6" name="TextBox 5"/>
          <p:cNvSpPr txBox="1"/>
          <p:nvPr/>
        </p:nvSpPr>
        <p:spPr>
          <a:xfrm>
            <a:off x="5243267" y="6235429"/>
            <a:ext cx="5275355" cy="369332"/>
          </a:xfrm>
          <a:prstGeom prst="rect">
            <a:avLst/>
          </a:prstGeom>
          <a:noFill/>
        </p:spPr>
        <p:txBody>
          <a:bodyPr wrap="none" rtlCol="0">
            <a:spAutoFit/>
          </a:bodyPr>
          <a:lstStyle/>
          <a:p>
            <a:r>
              <a:rPr lang="en-US" dirty="0" smtClean="0"/>
              <a:t>Without spinning, poor resolution spanning 5000 ppm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267" y="4251959"/>
            <a:ext cx="6449061" cy="20610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267" y="320040"/>
            <a:ext cx="6717792" cy="3931920"/>
          </a:xfrm>
          <a:prstGeom prst="rect">
            <a:avLst/>
          </a:prstGeom>
        </p:spPr>
      </p:pic>
      <p:grpSp>
        <p:nvGrpSpPr>
          <p:cNvPr id="16" name="Group 15"/>
          <p:cNvGrpSpPr/>
          <p:nvPr/>
        </p:nvGrpSpPr>
        <p:grpSpPr>
          <a:xfrm>
            <a:off x="5284015" y="286805"/>
            <a:ext cx="6994044" cy="5664884"/>
            <a:chOff x="4401777" y="2944167"/>
            <a:chExt cx="6994044" cy="5664884"/>
          </a:xfrm>
        </p:grpSpPr>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265" t="57807"/>
            <a:stretch/>
          </p:blipFill>
          <p:spPr bwMode="auto">
            <a:xfrm>
              <a:off x="4447088" y="2944167"/>
              <a:ext cx="6948733" cy="399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4401777" y="2973487"/>
              <a:ext cx="6953533" cy="5635564"/>
              <a:chOff x="4401777" y="2973487"/>
              <a:chExt cx="6953533" cy="5635564"/>
            </a:xfrm>
          </p:grpSpPr>
          <p:sp>
            <p:nvSpPr>
              <p:cNvPr id="13" name="Rectangle 12"/>
              <p:cNvSpPr/>
              <p:nvPr/>
            </p:nvSpPr>
            <p:spPr>
              <a:xfrm>
                <a:off x="7272410" y="7095044"/>
                <a:ext cx="1319713" cy="1514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406577" y="6825221"/>
                <a:ext cx="2971343" cy="26982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592123" y="6825221"/>
                <a:ext cx="2763187" cy="26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01777" y="2973487"/>
                <a:ext cx="6948733" cy="3817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84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40239" y="3057099"/>
            <a:ext cx="184731" cy="369332"/>
          </a:xfrm>
          <a:prstGeom prst="rect">
            <a:avLst/>
          </a:prstGeom>
          <a:noFill/>
        </p:spPr>
        <p:txBody>
          <a:bodyPr wrap="none" rtlCol="0">
            <a:spAutoFit/>
          </a:bodyPr>
          <a:lstStyle/>
          <a:p>
            <a:endParaRPr lang="en-US" dirty="0"/>
          </a:p>
        </p:txBody>
      </p:sp>
      <p:sp>
        <p:nvSpPr>
          <p:cNvPr id="9" name="TextBox 8"/>
          <p:cNvSpPr txBox="1"/>
          <p:nvPr/>
        </p:nvSpPr>
        <p:spPr>
          <a:xfrm>
            <a:off x="4654296" y="2189018"/>
            <a:ext cx="88580" cy="410896"/>
          </a:xfrm>
          <a:prstGeom prst="rect">
            <a:avLst/>
          </a:prstGeom>
          <a:noFill/>
        </p:spPr>
        <p:txBody>
          <a:bodyPr wrap="square" rtlCol="0">
            <a:spAutoFit/>
          </a:bodyPr>
          <a:lstStyle/>
          <a:p>
            <a:endParaRPr lang="en-US"/>
          </a:p>
        </p:txBody>
      </p:sp>
      <p:sp>
        <p:nvSpPr>
          <p:cNvPr id="2" name="Title 1"/>
          <p:cNvSpPr>
            <a:spLocks noGrp="1"/>
          </p:cNvSpPr>
          <p:nvPr>
            <p:ph type="title"/>
          </p:nvPr>
        </p:nvSpPr>
        <p:spPr>
          <a:xfrm>
            <a:off x="528522" y="481007"/>
            <a:ext cx="10370127" cy="1100008"/>
          </a:xfrm>
        </p:spPr>
        <p:txBody>
          <a:bodyPr>
            <a:normAutofit/>
          </a:bodyPr>
          <a:lstStyle/>
          <a:p>
            <a:r>
              <a:rPr lang="en-US" dirty="0"/>
              <a:t>Fabrication</a:t>
            </a:r>
          </a:p>
        </p:txBody>
      </p:sp>
      <p:sp>
        <p:nvSpPr>
          <p:cNvPr id="3" name="Content Placeholder 2"/>
          <p:cNvSpPr>
            <a:spLocks noGrp="1"/>
          </p:cNvSpPr>
          <p:nvPr>
            <p:ph idx="1"/>
          </p:nvPr>
        </p:nvSpPr>
        <p:spPr>
          <a:xfrm>
            <a:off x="528522" y="1561063"/>
            <a:ext cx="5710981" cy="4396273"/>
          </a:xfrm>
        </p:spPr>
        <p:txBody>
          <a:bodyPr>
            <a:normAutofit/>
          </a:bodyPr>
          <a:lstStyle/>
          <a:p>
            <a:pPr marL="0" indent="0">
              <a:buNone/>
            </a:pPr>
            <a:r>
              <a:rPr lang="en-US" sz="2400" dirty="0"/>
              <a:t>Fabrication and isotopic enrichment </a:t>
            </a:r>
            <a:r>
              <a:rPr lang="en-US" sz="2400" dirty="0" smtClean="0"/>
              <a:t>with </a:t>
            </a:r>
            <a:r>
              <a:rPr lang="en-US" sz="2400" dirty="0"/>
              <a:t>NMR-sensitive </a:t>
            </a:r>
            <a:r>
              <a:rPr lang="en-US" sz="2400" baseline="30000" dirty="0" smtClean="0"/>
              <a:t>17</a:t>
            </a:r>
            <a:r>
              <a:rPr lang="en-US" sz="2400" dirty="0" smtClean="0"/>
              <a:t>O </a:t>
            </a:r>
            <a:r>
              <a:rPr lang="en-US" sz="2400" dirty="0"/>
              <a:t>to characterize these </a:t>
            </a:r>
            <a:r>
              <a:rPr lang="en-US" sz="2400" dirty="0" smtClean="0"/>
              <a:t>samples.</a:t>
            </a:r>
            <a:endParaRPr lang="en-GB" sz="2400" dirty="0"/>
          </a:p>
          <a:p>
            <a:pPr marL="0" indent="0">
              <a:buNone/>
            </a:pPr>
            <a:r>
              <a:rPr lang="en-US" sz="2400" dirty="0"/>
              <a:t>      a) Andersonite</a:t>
            </a:r>
            <a:r>
              <a:rPr lang="en-US" sz="2400" baseline="30000" dirty="0"/>
              <a:t>3</a:t>
            </a:r>
            <a:r>
              <a:rPr lang="en-US" sz="2400" dirty="0"/>
              <a:t>, Na</a:t>
            </a:r>
            <a:r>
              <a:rPr lang="en-US" sz="2400" baseline="-25000" dirty="0"/>
              <a:t>2</a:t>
            </a:r>
            <a:r>
              <a:rPr lang="en-US" sz="2400" dirty="0"/>
              <a:t>Ca(UO</a:t>
            </a:r>
            <a:r>
              <a:rPr lang="en-US" sz="2400" baseline="-25000" dirty="0"/>
              <a:t>2</a:t>
            </a:r>
            <a:r>
              <a:rPr lang="en-US" sz="2400" dirty="0"/>
              <a:t>)(CO</a:t>
            </a:r>
            <a:r>
              <a:rPr lang="en-US" sz="2400" baseline="-25000" dirty="0"/>
              <a:t>3</a:t>
            </a:r>
            <a:r>
              <a:rPr lang="en-US" sz="2400" dirty="0"/>
              <a:t>)</a:t>
            </a:r>
            <a:r>
              <a:rPr lang="en-US" sz="2400" baseline="-25000" dirty="0"/>
              <a:t>3 </a:t>
            </a:r>
            <a:r>
              <a:rPr lang="en-US" sz="2400" dirty="0"/>
              <a:t>· 6H</a:t>
            </a:r>
            <a:r>
              <a:rPr lang="en-US" sz="2400" baseline="-25000" dirty="0"/>
              <a:t>2</a:t>
            </a:r>
            <a:r>
              <a:rPr lang="en-US" sz="2400" dirty="0"/>
              <a:t>O</a:t>
            </a:r>
            <a:endParaRPr lang="en-US" sz="2400" baseline="30000" dirty="0"/>
          </a:p>
          <a:p>
            <a:pPr marL="0" indent="0">
              <a:buNone/>
            </a:pPr>
            <a:r>
              <a:rPr lang="en-US" sz="2400" dirty="0"/>
              <a:t>      b) Becquerelite</a:t>
            </a:r>
            <a:r>
              <a:rPr lang="en-US" sz="2400" baseline="30000" dirty="0"/>
              <a:t>4</a:t>
            </a:r>
            <a:r>
              <a:rPr lang="en-US" sz="2400" dirty="0"/>
              <a:t>, Ca(UO</a:t>
            </a:r>
            <a:r>
              <a:rPr lang="en-US" sz="2400" baseline="-25000" dirty="0"/>
              <a:t>2</a:t>
            </a:r>
            <a:r>
              <a:rPr lang="en-US" sz="2400" dirty="0"/>
              <a:t>)</a:t>
            </a:r>
            <a:r>
              <a:rPr lang="en-US" sz="2400" baseline="-25000" dirty="0"/>
              <a:t>6</a:t>
            </a:r>
            <a:r>
              <a:rPr lang="en-US" sz="2400" dirty="0"/>
              <a:t>O</a:t>
            </a:r>
            <a:r>
              <a:rPr lang="en-US" sz="2400" baseline="-25000" dirty="0"/>
              <a:t>4</a:t>
            </a:r>
            <a:r>
              <a:rPr lang="en-US" sz="2400" dirty="0"/>
              <a:t>(OH)</a:t>
            </a:r>
            <a:r>
              <a:rPr lang="en-US" sz="2400" baseline="-25000" dirty="0"/>
              <a:t>6 </a:t>
            </a:r>
            <a:r>
              <a:rPr lang="en-US" sz="2400" dirty="0"/>
              <a:t>· 8H</a:t>
            </a:r>
            <a:r>
              <a:rPr lang="en-US" sz="2400" baseline="-25000" dirty="0"/>
              <a:t>2</a:t>
            </a:r>
            <a:r>
              <a:rPr lang="en-US" sz="2400" dirty="0"/>
              <a:t>O</a:t>
            </a:r>
          </a:p>
          <a:p>
            <a:pPr marL="0" indent="0">
              <a:buNone/>
            </a:pPr>
            <a:r>
              <a:rPr lang="en-US" sz="2400" dirty="0"/>
              <a:t>      c) Grimselite</a:t>
            </a:r>
            <a:r>
              <a:rPr lang="en-US" sz="2400" baseline="30000" dirty="0"/>
              <a:t>5</a:t>
            </a:r>
            <a:r>
              <a:rPr lang="en-US" sz="2400" dirty="0"/>
              <a:t>,  K</a:t>
            </a:r>
            <a:r>
              <a:rPr lang="en-US" sz="2400" baseline="-25000" dirty="0"/>
              <a:t>3</a:t>
            </a:r>
            <a:r>
              <a:rPr lang="en-US" sz="2400" dirty="0"/>
              <a:t>Na(UO</a:t>
            </a:r>
            <a:r>
              <a:rPr lang="en-US" sz="2400" baseline="-25000" dirty="0"/>
              <a:t>2</a:t>
            </a:r>
            <a:r>
              <a:rPr lang="en-US" sz="2400" dirty="0"/>
              <a:t>)(CO</a:t>
            </a:r>
            <a:r>
              <a:rPr lang="en-US" sz="2400" baseline="-25000" dirty="0"/>
              <a:t>3</a:t>
            </a:r>
            <a:r>
              <a:rPr lang="en-US" sz="2400" dirty="0"/>
              <a:t>)</a:t>
            </a:r>
            <a:r>
              <a:rPr lang="en-US" sz="2400" baseline="-25000" dirty="0"/>
              <a:t>3</a:t>
            </a:r>
            <a:r>
              <a:rPr lang="en-US" sz="2400" dirty="0"/>
              <a:t> · H</a:t>
            </a:r>
            <a:r>
              <a:rPr lang="en-US" sz="2400" baseline="-25000" dirty="0"/>
              <a:t>2</a:t>
            </a:r>
            <a:r>
              <a:rPr lang="en-US" sz="2400" dirty="0"/>
              <a:t>O</a:t>
            </a:r>
          </a:p>
          <a:p>
            <a:pPr marL="0" indent="0">
              <a:buNone/>
            </a:pPr>
            <a:r>
              <a:rPr lang="en-US" sz="2400" dirty="0"/>
              <a:t>      d) Metaschoepite</a:t>
            </a:r>
            <a:r>
              <a:rPr lang="en-US" sz="2400" baseline="30000" dirty="0"/>
              <a:t>6</a:t>
            </a:r>
            <a:r>
              <a:rPr lang="en-US" sz="2400" dirty="0"/>
              <a:t>, </a:t>
            </a:r>
            <a:r>
              <a:rPr lang="en-GB" sz="2400" dirty="0"/>
              <a:t>(UO</a:t>
            </a:r>
            <a:r>
              <a:rPr lang="en-GB" sz="2400" baseline="-25000" dirty="0"/>
              <a:t>2</a:t>
            </a:r>
            <a:r>
              <a:rPr lang="en-GB" sz="2400" dirty="0"/>
              <a:t>)</a:t>
            </a:r>
            <a:r>
              <a:rPr lang="en-GB" sz="2400" baseline="-25000" dirty="0"/>
              <a:t>4</a:t>
            </a:r>
            <a:r>
              <a:rPr lang="en-GB" sz="2400" dirty="0"/>
              <a:t>O(OH)</a:t>
            </a:r>
            <a:r>
              <a:rPr lang="en-GB" sz="2400" baseline="-25000" dirty="0"/>
              <a:t>6 </a:t>
            </a:r>
            <a:r>
              <a:rPr lang="en-US" sz="2400" dirty="0"/>
              <a:t>· </a:t>
            </a:r>
            <a:r>
              <a:rPr lang="en-GB" sz="2400" dirty="0"/>
              <a:t>5H</a:t>
            </a:r>
            <a:r>
              <a:rPr lang="en-GB" sz="2400" baseline="-25000" dirty="0"/>
              <a:t>2</a:t>
            </a:r>
            <a:r>
              <a:rPr lang="en-GB" sz="2400" dirty="0"/>
              <a:t>O</a:t>
            </a:r>
            <a:endParaRPr lang="en-US" sz="2400" dirty="0"/>
          </a:p>
          <a:p>
            <a:pPr marL="0" indent="0">
              <a:buNone/>
            </a:pPr>
            <a:r>
              <a:rPr lang="en-US" sz="2400" dirty="0"/>
              <a:t>      e) Studtite</a:t>
            </a:r>
            <a:r>
              <a:rPr lang="en-US" sz="2400" baseline="30000" dirty="0"/>
              <a:t>7</a:t>
            </a:r>
            <a:r>
              <a:rPr lang="en-US" sz="2400" dirty="0"/>
              <a:t>, [</a:t>
            </a:r>
            <a:r>
              <a:rPr lang="en-GB" sz="2400" dirty="0"/>
              <a:t>(UO</a:t>
            </a:r>
            <a:r>
              <a:rPr lang="en-GB" sz="2400" baseline="-25000" dirty="0"/>
              <a:t>2</a:t>
            </a:r>
            <a:r>
              <a:rPr lang="en-GB" sz="2400" dirty="0"/>
              <a:t>)(O</a:t>
            </a:r>
            <a:r>
              <a:rPr lang="en-GB" sz="2400" baseline="-25000" dirty="0"/>
              <a:t>2</a:t>
            </a:r>
            <a:r>
              <a:rPr lang="en-GB" sz="2400" dirty="0"/>
              <a:t>)(H</a:t>
            </a:r>
            <a:r>
              <a:rPr lang="en-GB" sz="2400" baseline="-25000" dirty="0"/>
              <a:t>2</a:t>
            </a:r>
            <a:r>
              <a:rPr lang="en-GB" sz="2400" dirty="0"/>
              <a:t>O)</a:t>
            </a:r>
            <a:r>
              <a:rPr lang="en-GB" sz="2400" baseline="-25000" dirty="0"/>
              <a:t>2</a:t>
            </a:r>
            <a:r>
              <a:rPr lang="en-GB" sz="2400" dirty="0"/>
              <a:t>]</a:t>
            </a:r>
            <a:r>
              <a:rPr lang="en-US" sz="2400" dirty="0"/>
              <a:t> · </a:t>
            </a:r>
            <a:r>
              <a:rPr lang="en-GB" sz="2400" dirty="0"/>
              <a:t>2H</a:t>
            </a:r>
            <a:r>
              <a:rPr lang="en-GB" sz="2400" baseline="-25000" dirty="0"/>
              <a:t>2</a:t>
            </a:r>
            <a:r>
              <a:rPr lang="en-GB" sz="2400" dirty="0"/>
              <a:t>O</a:t>
            </a:r>
            <a:endParaRPr lang="en-GB" sz="2400" baseline="-25000" dirty="0"/>
          </a:p>
          <a:p>
            <a:endParaRPr lang="en-US" sz="2400" dirty="0"/>
          </a:p>
        </p:txBody>
      </p:sp>
      <p:grpSp>
        <p:nvGrpSpPr>
          <p:cNvPr id="7" name="Group 6"/>
          <p:cNvGrpSpPr/>
          <p:nvPr/>
        </p:nvGrpSpPr>
        <p:grpSpPr>
          <a:xfrm>
            <a:off x="1219915" y="18799762"/>
            <a:ext cx="8597185" cy="3378893"/>
            <a:chOff x="1219915" y="18799762"/>
            <a:chExt cx="8597185" cy="3378893"/>
          </a:xfrm>
        </p:grpSpPr>
        <p:pic>
          <p:nvPicPr>
            <p:cNvPr id="10" name="Picture 9"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12" name="TextBox 11"/>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13" name="TextBox 12"/>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14" name="TextBox 13"/>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15" name="Group 14"/>
          <p:cNvGrpSpPr/>
          <p:nvPr/>
        </p:nvGrpSpPr>
        <p:grpSpPr>
          <a:xfrm>
            <a:off x="1372315" y="18952162"/>
            <a:ext cx="8597185" cy="3378893"/>
            <a:chOff x="1219915" y="18799762"/>
            <a:chExt cx="8597185" cy="3378893"/>
          </a:xfrm>
        </p:grpSpPr>
        <p:pic>
          <p:nvPicPr>
            <p:cNvPr id="16" name="Picture 15"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18" name="TextBox 17"/>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19" name="TextBox 18"/>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20" name="TextBox 19"/>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21" name="Group 20"/>
          <p:cNvGrpSpPr/>
          <p:nvPr/>
        </p:nvGrpSpPr>
        <p:grpSpPr>
          <a:xfrm>
            <a:off x="1524715" y="19104562"/>
            <a:ext cx="8597185" cy="3378893"/>
            <a:chOff x="1219915" y="18799762"/>
            <a:chExt cx="8597185" cy="3378893"/>
          </a:xfrm>
        </p:grpSpPr>
        <p:pic>
          <p:nvPicPr>
            <p:cNvPr id="22" name="Picture 21"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24" name="TextBox 23"/>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25" name="TextBox 24"/>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26" name="TextBox 25"/>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28" name="Group 27"/>
          <p:cNvGrpSpPr/>
          <p:nvPr/>
        </p:nvGrpSpPr>
        <p:grpSpPr>
          <a:xfrm>
            <a:off x="1677115" y="19256962"/>
            <a:ext cx="8597185" cy="3378893"/>
            <a:chOff x="1219915" y="18799762"/>
            <a:chExt cx="8597185" cy="3378893"/>
          </a:xfrm>
        </p:grpSpPr>
        <p:pic>
          <p:nvPicPr>
            <p:cNvPr id="29" name="Picture 28"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30" name="Picture 29"/>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31" name="TextBox 30"/>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32" name="TextBox 31"/>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33" name="TextBox 32"/>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34" name="Group 33"/>
          <p:cNvGrpSpPr/>
          <p:nvPr/>
        </p:nvGrpSpPr>
        <p:grpSpPr>
          <a:xfrm>
            <a:off x="1829515" y="19409362"/>
            <a:ext cx="8597185" cy="3378893"/>
            <a:chOff x="1219915" y="18799762"/>
            <a:chExt cx="8597185" cy="3378893"/>
          </a:xfrm>
        </p:grpSpPr>
        <p:pic>
          <p:nvPicPr>
            <p:cNvPr id="35" name="Picture 34"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36" name="Picture 35"/>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37" name="TextBox 36"/>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38" name="TextBox 37"/>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39" name="TextBox 38"/>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40" name="Group 39"/>
          <p:cNvGrpSpPr/>
          <p:nvPr/>
        </p:nvGrpSpPr>
        <p:grpSpPr>
          <a:xfrm>
            <a:off x="1981915" y="19561762"/>
            <a:ext cx="8597185" cy="3378893"/>
            <a:chOff x="1219915" y="18799762"/>
            <a:chExt cx="8597185" cy="3378893"/>
          </a:xfrm>
        </p:grpSpPr>
        <p:pic>
          <p:nvPicPr>
            <p:cNvPr id="41" name="Picture 40"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42" name="Picture 41"/>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43" name="TextBox 42"/>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44" name="TextBox 43"/>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45" name="TextBox 44"/>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46" name="Group 45"/>
          <p:cNvGrpSpPr/>
          <p:nvPr/>
        </p:nvGrpSpPr>
        <p:grpSpPr>
          <a:xfrm>
            <a:off x="2134315" y="19714162"/>
            <a:ext cx="8597185" cy="3378893"/>
            <a:chOff x="1219915" y="18799762"/>
            <a:chExt cx="8597185" cy="3378893"/>
          </a:xfrm>
        </p:grpSpPr>
        <p:pic>
          <p:nvPicPr>
            <p:cNvPr id="47" name="Picture 46"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48" name="Picture 47"/>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49" name="TextBox 48"/>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50" name="TextBox 49"/>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51" name="TextBox 50"/>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grpSp>
        <p:nvGrpSpPr>
          <p:cNvPr id="52" name="Group 51"/>
          <p:cNvGrpSpPr/>
          <p:nvPr/>
        </p:nvGrpSpPr>
        <p:grpSpPr>
          <a:xfrm>
            <a:off x="2286715" y="19866562"/>
            <a:ext cx="8597185" cy="3378893"/>
            <a:chOff x="1219915" y="18799762"/>
            <a:chExt cx="8597185" cy="3378893"/>
          </a:xfrm>
        </p:grpSpPr>
        <p:pic>
          <p:nvPicPr>
            <p:cNvPr id="53" name="Picture 52" descr="C:\Users\bengt_udxalqh\Desktop\ireland\IMG_58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63998" y="19155680"/>
              <a:ext cx="2847975" cy="2136140"/>
            </a:xfrm>
            <a:prstGeom prst="rect">
              <a:avLst/>
            </a:prstGeom>
            <a:noFill/>
            <a:ln>
              <a:noFill/>
            </a:ln>
          </p:spPr>
        </p:pic>
        <p:pic>
          <p:nvPicPr>
            <p:cNvPr id="54" name="Picture 53"/>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sp>
          <p:nvSpPr>
            <p:cNvPr id="55" name="TextBox 54"/>
            <p:cNvSpPr txBox="1"/>
            <p:nvPr/>
          </p:nvSpPr>
          <p:spPr>
            <a:xfrm>
              <a:off x="6845300" y="18905005"/>
              <a:ext cx="2971800" cy="3170099"/>
            </a:xfrm>
            <a:prstGeom prst="rect">
              <a:avLst/>
            </a:prstGeom>
            <a:noFill/>
          </p:spPr>
          <p:txBody>
            <a:bodyPr wrap="square" rtlCol="0">
              <a:spAutoFit/>
            </a:bodyPr>
            <a:lstStyle/>
            <a:p>
              <a:r>
                <a:rPr lang="en-GB" sz="2000" dirty="0" smtClean="0"/>
                <a:t>Emission and Raman spectroscopies show the same peaks.  The peak corresponding to oxygen element (750 cm</a:t>
              </a:r>
              <a:r>
                <a:rPr lang="en-GB" sz="2000" baseline="30000" dirty="0" smtClean="0"/>
                <a:t>-1</a:t>
              </a:r>
              <a:r>
                <a:rPr lang="en-GB" sz="2000" dirty="0" smtClean="0"/>
                <a:t>) is higher due to the heavier </a:t>
              </a:r>
              <a:r>
                <a:rPr lang="en-GB" sz="2000" baseline="30000" dirty="0" smtClean="0"/>
                <a:t>17</a:t>
              </a:r>
              <a:r>
                <a:rPr lang="en-GB" sz="2000" dirty="0" smtClean="0"/>
                <a:t>O atom. This demonstrated the successful isotopic enrichment of the mineral.</a:t>
              </a:r>
            </a:p>
          </p:txBody>
        </p:sp>
        <p:sp>
          <p:nvSpPr>
            <p:cNvPr id="56" name="TextBox 55"/>
            <p:cNvSpPr txBox="1"/>
            <p:nvPr/>
          </p:nvSpPr>
          <p:spPr>
            <a:xfrm>
              <a:off x="1219915" y="21716990"/>
              <a:ext cx="2384683" cy="461665"/>
            </a:xfrm>
            <a:prstGeom prst="rect">
              <a:avLst/>
            </a:prstGeom>
            <a:noFill/>
          </p:spPr>
          <p:txBody>
            <a:bodyPr wrap="square" rtlCol="0">
              <a:spAutoFit/>
            </a:bodyPr>
            <a:lstStyle/>
            <a:p>
              <a:r>
                <a:rPr lang="en-GB" sz="1200" dirty="0" smtClean="0"/>
                <a:t>Fig 1. Oil bath for heat treatment and reaction of H</a:t>
              </a:r>
              <a:r>
                <a:rPr lang="en-GB" sz="1200" baseline="-25000" dirty="0" smtClean="0"/>
                <a:t>2</a:t>
              </a:r>
              <a:r>
                <a:rPr lang="en-GB" sz="1200" baseline="30000" dirty="0" smtClean="0"/>
                <a:t>17</a:t>
              </a:r>
              <a:r>
                <a:rPr lang="en-GB" sz="1200" dirty="0" smtClean="0"/>
                <a:t>O Becquerelite</a:t>
              </a:r>
            </a:p>
          </p:txBody>
        </p:sp>
        <p:sp>
          <p:nvSpPr>
            <p:cNvPr id="57" name="TextBox 56"/>
            <p:cNvSpPr txBox="1"/>
            <p:nvPr/>
          </p:nvSpPr>
          <p:spPr>
            <a:xfrm>
              <a:off x="3675875" y="217169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pic>
        <p:nvPicPr>
          <p:cNvPr id="59" name="Picture 58"/>
          <p:cNvPicPr/>
          <p:nvPr/>
        </p:nvPicPr>
        <p:blipFill>
          <a:blip r:embed="rId4" cstate="print">
            <a:extLst>
              <a:ext uri="{28A0092B-C50C-407E-A947-70E740481C1C}">
                <a14:useLocalDpi xmlns:a14="http://schemas.microsoft.com/office/drawing/2010/main" val="0"/>
              </a:ext>
            </a:extLst>
          </a:blip>
          <a:stretch>
            <a:fillRect/>
          </a:stretch>
        </p:blipFill>
        <p:spPr>
          <a:xfrm>
            <a:off x="4556102" y="20018962"/>
            <a:ext cx="4039235" cy="2819400"/>
          </a:xfrm>
          <a:prstGeom prst="rect">
            <a:avLst/>
          </a:prstGeom>
        </p:spPr>
      </p:pic>
      <p:sp>
        <p:nvSpPr>
          <p:cNvPr id="60" name="TextBox 59"/>
          <p:cNvSpPr txBox="1"/>
          <p:nvPr/>
        </p:nvSpPr>
        <p:spPr>
          <a:xfrm>
            <a:off x="4895075" y="22936190"/>
            <a:ext cx="2993656" cy="461665"/>
          </a:xfrm>
          <a:prstGeom prst="rect">
            <a:avLst/>
          </a:prstGeom>
          <a:noFill/>
        </p:spPr>
        <p:txBody>
          <a:bodyPr wrap="square" rtlCol="0">
            <a:spAutoFit/>
          </a:bodyPr>
          <a:lstStyle/>
          <a:p>
            <a:r>
              <a:rPr lang="en-GB" sz="1200" dirty="0" smtClean="0"/>
              <a:t>Fig 2. Raman  spectroscopies of Becquerelite formed with normal H</a:t>
            </a:r>
            <a:r>
              <a:rPr lang="en-GB" sz="1200" baseline="-25000" dirty="0" smtClean="0"/>
              <a:t>2</a:t>
            </a:r>
            <a:r>
              <a:rPr lang="en-GB" sz="1200" dirty="0" smtClean="0"/>
              <a:t>O and H</a:t>
            </a:r>
            <a:r>
              <a:rPr lang="en-GB" sz="1200" baseline="-25000" dirty="0" smtClean="0"/>
              <a:t>2</a:t>
            </a:r>
            <a:r>
              <a:rPr lang="en-GB" sz="1200" baseline="30000" dirty="0" smtClean="0"/>
              <a:t>17</a:t>
            </a:r>
            <a:r>
              <a:rPr lang="en-GB" sz="1200" dirty="0" smtClean="0"/>
              <a:t>O</a:t>
            </a:r>
          </a:p>
        </p:txBody>
      </p:sp>
      <p:grpSp>
        <p:nvGrpSpPr>
          <p:cNvPr id="61" name="Group 60"/>
          <p:cNvGrpSpPr/>
          <p:nvPr/>
        </p:nvGrpSpPr>
        <p:grpSpPr>
          <a:xfrm>
            <a:off x="4708502" y="20171362"/>
            <a:ext cx="4039235" cy="2819400"/>
            <a:chOff x="3336902" y="18799762"/>
            <a:chExt cx="4039235" cy="2819400"/>
          </a:xfrm>
        </p:grpSpPr>
        <p:pic>
          <p:nvPicPr>
            <p:cNvPr id="62" name="Picture 61"/>
            <p:cNvPicPr/>
            <p:nvPr/>
          </p:nvPicPr>
          <p:blipFill>
            <a:blip r:embed="rId4" cstate="print">
              <a:extLst>
                <a:ext uri="{28A0092B-C50C-407E-A947-70E740481C1C}">
                  <a14:useLocalDpi xmlns:a14="http://schemas.microsoft.com/office/drawing/2010/main" val="0"/>
                </a:ext>
              </a:extLst>
            </a:blip>
            <a:stretch>
              <a:fillRect/>
            </a:stretch>
          </p:blipFill>
          <p:spPr>
            <a:xfrm>
              <a:off x="3336902" y="18799762"/>
              <a:ext cx="4039235" cy="2819400"/>
            </a:xfrm>
            <a:prstGeom prst="rect">
              <a:avLst/>
            </a:prstGeom>
          </p:spPr>
        </p:pic>
        <p:cxnSp>
          <p:nvCxnSpPr>
            <p:cNvPr id="63" name="Straight Arrow Connector 62"/>
            <p:cNvCxnSpPr/>
            <p:nvPr/>
          </p:nvCxnSpPr>
          <p:spPr>
            <a:xfrm flipV="1">
              <a:off x="5951349" y="20109451"/>
              <a:ext cx="114883" cy="22832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951349" y="20552353"/>
              <a:ext cx="220397" cy="433127"/>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pic>
        <p:nvPicPr>
          <p:cNvPr id="65" name="Picture 64"/>
          <p:cNvPicPr/>
          <p:nvPr/>
        </p:nvPicPr>
        <p:blipFill>
          <a:blip r:embed="rId4" cstate="print">
            <a:extLst>
              <a:ext uri="{28A0092B-C50C-407E-A947-70E740481C1C}">
                <a14:useLocalDpi xmlns:a14="http://schemas.microsoft.com/office/drawing/2010/main" val="0"/>
              </a:ext>
            </a:extLst>
          </a:blip>
          <a:stretch>
            <a:fillRect/>
          </a:stretch>
        </p:blipFill>
        <p:spPr>
          <a:xfrm>
            <a:off x="4860902" y="20323762"/>
            <a:ext cx="4039235" cy="2819400"/>
          </a:xfrm>
          <a:prstGeom prst="rect">
            <a:avLst/>
          </a:prstGeom>
        </p:spPr>
      </p:pic>
      <p:sp>
        <p:nvSpPr>
          <p:cNvPr id="6" name="TextBox 5"/>
          <p:cNvSpPr txBox="1"/>
          <p:nvPr/>
        </p:nvSpPr>
        <p:spPr>
          <a:xfrm>
            <a:off x="6575719" y="4853844"/>
            <a:ext cx="5498621" cy="923330"/>
          </a:xfrm>
          <a:prstGeom prst="rect">
            <a:avLst/>
          </a:prstGeom>
          <a:noFill/>
        </p:spPr>
        <p:txBody>
          <a:bodyPr wrap="square" rtlCol="0">
            <a:spAutoFit/>
          </a:bodyPr>
          <a:lstStyle/>
          <a:p>
            <a:r>
              <a:rPr lang="en-GB" dirty="0" smtClean="0"/>
              <a:t>Fig 1. Raman  spectroscopies of </a:t>
            </a:r>
            <a:r>
              <a:rPr lang="en-GB" dirty="0" err="1" smtClean="0"/>
              <a:t>Becquerelite</a:t>
            </a:r>
            <a:r>
              <a:rPr lang="en-GB" dirty="0" smtClean="0"/>
              <a:t> formed with normal H</a:t>
            </a:r>
            <a:r>
              <a:rPr lang="en-GB" baseline="-25000" dirty="0" smtClean="0"/>
              <a:t>2</a:t>
            </a:r>
            <a:r>
              <a:rPr lang="en-GB" dirty="0" smtClean="0"/>
              <a:t>O and H</a:t>
            </a:r>
            <a:r>
              <a:rPr lang="en-GB" baseline="-25000" dirty="0" smtClean="0"/>
              <a:t>2</a:t>
            </a:r>
            <a:r>
              <a:rPr lang="en-GB" baseline="30000" dirty="0" smtClean="0"/>
              <a:t>17</a:t>
            </a:r>
            <a:r>
              <a:rPr lang="en-GB" dirty="0" smtClean="0"/>
              <a:t>O with a shifted oxygen peak, demonstrating the successful isotopic enrichment</a:t>
            </a:r>
          </a:p>
        </p:txBody>
      </p:sp>
      <p:grpSp>
        <p:nvGrpSpPr>
          <p:cNvPr id="66" name="Group 65"/>
          <p:cNvGrpSpPr/>
          <p:nvPr/>
        </p:nvGrpSpPr>
        <p:grpSpPr>
          <a:xfrm>
            <a:off x="4815386" y="20109451"/>
            <a:ext cx="1453888" cy="876029"/>
            <a:chOff x="4815386" y="20109451"/>
            <a:chExt cx="1453888" cy="876029"/>
          </a:xfrm>
        </p:grpSpPr>
        <p:sp>
          <p:nvSpPr>
            <p:cNvPr id="67" name="TextBox 66"/>
            <p:cNvSpPr txBox="1"/>
            <p:nvPr/>
          </p:nvSpPr>
          <p:spPr>
            <a:xfrm>
              <a:off x="4815386" y="20275354"/>
              <a:ext cx="1453888" cy="276999"/>
            </a:xfrm>
            <a:prstGeom prst="rect">
              <a:avLst/>
            </a:prstGeom>
            <a:noFill/>
          </p:spPr>
          <p:txBody>
            <a:bodyPr wrap="square" rtlCol="0">
              <a:spAutoFit/>
            </a:bodyPr>
            <a:lstStyle/>
            <a:p>
              <a:r>
                <a:rPr lang="en-GB" sz="1200" dirty="0" smtClean="0"/>
                <a:t>Shifted oxygen peak</a:t>
              </a:r>
            </a:p>
          </p:txBody>
        </p:sp>
        <p:grpSp>
          <p:nvGrpSpPr>
            <p:cNvPr id="68" name="Group 67"/>
            <p:cNvGrpSpPr/>
            <p:nvPr/>
          </p:nvGrpSpPr>
          <p:grpSpPr>
            <a:xfrm>
              <a:off x="5951349" y="20109451"/>
              <a:ext cx="220397" cy="876029"/>
              <a:chOff x="5951349" y="20109451"/>
              <a:chExt cx="220397" cy="876029"/>
            </a:xfrm>
          </p:grpSpPr>
          <p:cxnSp>
            <p:nvCxnSpPr>
              <p:cNvPr id="69" name="Straight Arrow Connector 68"/>
              <p:cNvCxnSpPr/>
              <p:nvPr/>
            </p:nvCxnSpPr>
            <p:spPr>
              <a:xfrm flipV="1">
                <a:off x="5951349" y="20109451"/>
                <a:ext cx="114883" cy="22832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951349" y="20552353"/>
                <a:ext cx="220397" cy="433127"/>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0" name="Group 79"/>
          <p:cNvGrpSpPr/>
          <p:nvPr/>
        </p:nvGrpSpPr>
        <p:grpSpPr>
          <a:xfrm>
            <a:off x="8752332" y="2959749"/>
            <a:ext cx="2131568" cy="958400"/>
            <a:chOff x="8752332" y="2959749"/>
            <a:chExt cx="2131568" cy="958400"/>
          </a:xfrm>
        </p:grpSpPr>
        <p:cxnSp>
          <p:nvCxnSpPr>
            <p:cNvPr id="58" name="Straight Arrow Connector 57"/>
            <p:cNvCxnSpPr/>
            <p:nvPr/>
          </p:nvCxnSpPr>
          <p:spPr>
            <a:xfrm flipV="1">
              <a:off x="10043889" y="2959749"/>
              <a:ext cx="230411" cy="37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0045706" y="3607286"/>
              <a:ext cx="380994" cy="310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752332" y="3254283"/>
              <a:ext cx="2131568" cy="369332"/>
            </a:xfrm>
            <a:prstGeom prst="rect">
              <a:avLst/>
            </a:prstGeom>
            <a:noFill/>
          </p:spPr>
          <p:txBody>
            <a:bodyPr wrap="square" rtlCol="0">
              <a:spAutoFit/>
            </a:bodyPr>
            <a:lstStyle/>
            <a:p>
              <a:r>
                <a:rPr lang="en-GB" dirty="0" smtClean="0"/>
                <a:t>Shifted oxygen peak</a:t>
              </a: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284" y="493247"/>
            <a:ext cx="5410631" cy="3892749"/>
          </a:xfrm>
          <a:prstGeom prst="rect">
            <a:avLst/>
          </a:prstGeom>
          <a:ln>
            <a:solidFill>
              <a:schemeClr val="accent1">
                <a:shade val="50000"/>
              </a:schemeClr>
            </a:solidFill>
          </a:ln>
        </p:spPr>
      </p:pic>
      <p:sp>
        <p:nvSpPr>
          <p:cNvPr id="71" name="Rectangle 70"/>
          <p:cNvSpPr/>
          <p:nvPr/>
        </p:nvSpPr>
        <p:spPr>
          <a:xfrm>
            <a:off x="7279131" y="1648916"/>
            <a:ext cx="1661669" cy="2110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shifting and broadening </a:t>
            </a:r>
            <a:r>
              <a:rPr lang="en-US" dirty="0">
                <a:solidFill>
                  <a:schemeClr val="tx1"/>
                </a:solidFill>
              </a:rPr>
              <a:t>is related to the isotopic disorder of </a:t>
            </a:r>
            <a:r>
              <a:rPr lang="en-US" dirty="0" smtClean="0">
                <a:solidFill>
                  <a:schemeClr val="tx1"/>
                </a:solidFill>
              </a:rPr>
              <a:t>the </a:t>
            </a:r>
            <a:r>
              <a:rPr lang="en-US" dirty="0">
                <a:solidFill>
                  <a:schemeClr val="tx1"/>
                </a:solidFill>
              </a:rPr>
              <a:t>crystal </a:t>
            </a:r>
            <a:r>
              <a:rPr lang="en-US" dirty="0" smtClean="0">
                <a:solidFill>
                  <a:schemeClr val="tx1"/>
                </a:solidFill>
              </a:rPr>
              <a:t>lattice.</a:t>
            </a:r>
            <a:endParaRPr lang="en-US" dirty="0">
              <a:solidFill>
                <a:schemeClr val="tx1"/>
              </a:solidFill>
            </a:endParaRPr>
          </a:p>
        </p:txBody>
      </p:sp>
    </p:spTree>
    <p:extLst>
      <p:ext uri="{BB962C8B-B14F-4D97-AF65-F5344CB8AC3E}">
        <p14:creationId xmlns:p14="http://schemas.microsoft.com/office/powerpoint/2010/main" val="155363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48994" y="963877"/>
            <a:ext cx="6704806" cy="4865423"/>
          </a:xfrm>
        </p:spPr>
        <p:txBody>
          <a:bodyPr anchor="ctr">
            <a:normAutofit lnSpcReduction="10000"/>
          </a:bodyPr>
          <a:lstStyle/>
          <a:p>
            <a:pPr marL="0" indent="0" algn="just">
              <a:buNone/>
            </a:pPr>
            <a:r>
              <a:rPr lang="en-US" sz="2400" b="1" dirty="0" err="1" smtClean="0"/>
              <a:t>Grimselite</a:t>
            </a:r>
            <a:endParaRPr lang="en-US" sz="2400" b="1" dirty="0"/>
          </a:p>
          <a:p>
            <a:pPr algn="just">
              <a:buFont typeface="Arial" charset="0"/>
              <a:buChar char="•"/>
            </a:pPr>
            <a:r>
              <a:rPr lang="en-US" sz="2400" dirty="0"/>
              <a:t>1</a:t>
            </a:r>
            <a:r>
              <a:rPr lang="en-US" sz="2400" dirty="0" smtClean="0"/>
              <a:t> uranyl peak at about 1100 ppm</a:t>
            </a:r>
          </a:p>
          <a:p>
            <a:pPr algn="just">
              <a:buFont typeface="Arial" charset="0"/>
              <a:buChar char="•"/>
            </a:pPr>
            <a:r>
              <a:rPr lang="en-US" sz="2400" dirty="0"/>
              <a:t>a strong </a:t>
            </a:r>
            <a:r>
              <a:rPr lang="en-US" sz="2400" dirty="0" err="1"/>
              <a:t>quadrupolar</a:t>
            </a:r>
            <a:r>
              <a:rPr lang="en-US" sz="2400" dirty="0"/>
              <a:t> interaction at about 250 </a:t>
            </a:r>
            <a:r>
              <a:rPr lang="en-US" sz="2400" dirty="0" smtClean="0"/>
              <a:t>ppm</a:t>
            </a:r>
          </a:p>
          <a:p>
            <a:pPr algn="just">
              <a:buFont typeface="Arial" charset="0"/>
              <a:buChar char="•"/>
            </a:pPr>
            <a:r>
              <a:rPr lang="en-US" sz="2400" dirty="0" smtClean="0"/>
              <a:t>indicates </a:t>
            </a:r>
            <a:r>
              <a:rPr lang="en-US" sz="2400" dirty="0"/>
              <a:t>the presence of more than one </a:t>
            </a:r>
            <a:r>
              <a:rPr lang="en-US" sz="2400" baseline="30000" dirty="0"/>
              <a:t>17</a:t>
            </a:r>
            <a:r>
              <a:rPr lang="en-US" sz="2400" dirty="0"/>
              <a:t>O environment. </a:t>
            </a:r>
          </a:p>
          <a:p>
            <a:pPr marL="0" indent="0" algn="just">
              <a:buNone/>
            </a:pPr>
            <a:endParaRPr lang="en-US" sz="2400" dirty="0"/>
          </a:p>
          <a:p>
            <a:pPr marL="0" indent="0" algn="just">
              <a:buNone/>
            </a:pPr>
            <a:r>
              <a:rPr lang="en-US" sz="2400" b="1" dirty="0" err="1" smtClean="0"/>
              <a:t>Andersonite</a:t>
            </a:r>
            <a:endParaRPr lang="en-US" sz="2400" dirty="0"/>
          </a:p>
          <a:p>
            <a:pPr algn="just">
              <a:buFont typeface="Wingdings" charset="2"/>
              <a:buChar char="§"/>
            </a:pPr>
            <a:r>
              <a:rPr lang="en-US" sz="2400" dirty="0" smtClean="0"/>
              <a:t>2 uranyl peaks at about 1100 ppm. </a:t>
            </a:r>
          </a:p>
          <a:p>
            <a:pPr algn="just">
              <a:buFont typeface="Wingdings" charset="2"/>
              <a:buChar char="§"/>
            </a:pPr>
            <a:r>
              <a:rPr lang="en-US" sz="2400" dirty="0" smtClean="0"/>
              <a:t>2 </a:t>
            </a:r>
            <a:r>
              <a:rPr lang="en-US" sz="2400" dirty="0"/>
              <a:t>unique uranyl bond lengths of 1.7763 </a:t>
            </a:r>
            <a:r>
              <a:rPr lang="en-US" sz="2400" dirty="0" err="1"/>
              <a:t>Å</a:t>
            </a:r>
            <a:r>
              <a:rPr lang="en-US" sz="2400" dirty="0"/>
              <a:t> and 1.8078 </a:t>
            </a:r>
            <a:r>
              <a:rPr lang="en-US" sz="2400" dirty="0" err="1"/>
              <a:t>Å</a:t>
            </a:r>
            <a:r>
              <a:rPr lang="en-US" sz="2400" dirty="0"/>
              <a:t> that are separated by a chemical shift of 47.3 </a:t>
            </a:r>
            <a:r>
              <a:rPr lang="en-US" sz="2400" dirty="0" smtClean="0"/>
              <a:t>ppm</a:t>
            </a:r>
          </a:p>
          <a:p>
            <a:pPr algn="just">
              <a:buFont typeface="Wingdings" charset="2"/>
              <a:buChar char="§"/>
            </a:pPr>
            <a:r>
              <a:rPr lang="en-US" sz="2400" dirty="0" smtClean="0"/>
              <a:t>good </a:t>
            </a:r>
            <a:r>
              <a:rPr lang="en-US" sz="2400" dirty="0"/>
              <a:t>resolution with a gradient of 150 ppm/ 0.1 </a:t>
            </a:r>
            <a:r>
              <a:rPr lang="en-US" sz="2400" dirty="0" err="1" smtClean="0"/>
              <a:t>Å</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1" y="620004"/>
            <a:ext cx="4599665" cy="2874791"/>
          </a:xfrm>
          <a:prstGeom prst="rect">
            <a:avLst/>
          </a:prstGeom>
        </p:spPr>
      </p:pic>
      <p:pic>
        <p:nvPicPr>
          <p:cNvPr id="7" name="Content Placeholder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1" y="3632285"/>
            <a:ext cx="4583923" cy="2707668"/>
          </a:xfrm>
          <a:prstGeom prst="rect">
            <a:avLst/>
          </a:prstGeom>
        </p:spPr>
      </p:pic>
      <p:grpSp>
        <p:nvGrpSpPr>
          <p:cNvPr id="9" name="Group 8"/>
          <p:cNvGrpSpPr/>
          <p:nvPr/>
        </p:nvGrpSpPr>
        <p:grpSpPr>
          <a:xfrm>
            <a:off x="554593" y="2674871"/>
            <a:ext cx="2864086" cy="2731173"/>
            <a:chOff x="10965820" y="26560821"/>
            <a:chExt cx="2864086" cy="2731173"/>
          </a:xfrm>
        </p:grpSpPr>
        <p:sp>
          <p:nvSpPr>
            <p:cNvPr id="11" name="TextBox 10"/>
            <p:cNvSpPr txBox="1"/>
            <p:nvPr/>
          </p:nvSpPr>
          <p:spPr>
            <a:xfrm>
              <a:off x="10965820" y="26560822"/>
              <a:ext cx="273050" cy="276999"/>
            </a:xfrm>
            <a:prstGeom prst="rect">
              <a:avLst/>
            </a:prstGeom>
            <a:noFill/>
          </p:spPr>
          <p:txBody>
            <a:bodyPr wrap="square" rtlCol="0">
              <a:spAutoFit/>
            </a:bodyPr>
            <a:lstStyle/>
            <a:p>
              <a:r>
                <a:rPr lang="en-GB" sz="1200" dirty="0" smtClean="0"/>
                <a:t>*</a:t>
              </a:r>
            </a:p>
          </p:txBody>
        </p:sp>
        <p:sp>
          <p:nvSpPr>
            <p:cNvPr id="12" name="TextBox 11"/>
            <p:cNvSpPr txBox="1"/>
            <p:nvPr/>
          </p:nvSpPr>
          <p:spPr>
            <a:xfrm>
              <a:off x="12210512" y="26560821"/>
              <a:ext cx="273050" cy="276999"/>
            </a:xfrm>
            <a:prstGeom prst="rect">
              <a:avLst/>
            </a:prstGeom>
            <a:noFill/>
          </p:spPr>
          <p:txBody>
            <a:bodyPr wrap="square" rtlCol="0">
              <a:spAutoFit/>
            </a:bodyPr>
            <a:lstStyle/>
            <a:p>
              <a:r>
                <a:rPr lang="en-GB" sz="1200" dirty="0" smtClean="0"/>
                <a:t>*</a:t>
              </a:r>
            </a:p>
          </p:txBody>
        </p:sp>
        <p:sp>
          <p:nvSpPr>
            <p:cNvPr id="13" name="TextBox 12"/>
            <p:cNvSpPr txBox="1"/>
            <p:nvPr/>
          </p:nvSpPr>
          <p:spPr>
            <a:xfrm>
              <a:off x="11973073" y="28019508"/>
              <a:ext cx="273050" cy="276999"/>
            </a:xfrm>
            <a:prstGeom prst="rect">
              <a:avLst/>
            </a:prstGeom>
            <a:noFill/>
          </p:spPr>
          <p:txBody>
            <a:bodyPr wrap="square" rtlCol="0">
              <a:spAutoFit/>
            </a:bodyPr>
            <a:lstStyle/>
            <a:p>
              <a:r>
                <a:rPr lang="en-GB" sz="1200" dirty="0" smtClean="0"/>
                <a:t>*</a:t>
              </a:r>
            </a:p>
          </p:txBody>
        </p:sp>
        <p:sp>
          <p:nvSpPr>
            <p:cNvPr id="14" name="TextBox 13"/>
            <p:cNvSpPr txBox="1"/>
            <p:nvPr/>
          </p:nvSpPr>
          <p:spPr>
            <a:xfrm>
              <a:off x="11564173" y="28636365"/>
              <a:ext cx="273050" cy="276999"/>
            </a:xfrm>
            <a:prstGeom prst="rect">
              <a:avLst/>
            </a:prstGeom>
            <a:noFill/>
          </p:spPr>
          <p:txBody>
            <a:bodyPr wrap="square" rtlCol="0">
              <a:spAutoFit/>
            </a:bodyPr>
            <a:lstStyle/>
            <a:p>
              <a:r>
                <a:rPr lang="en-GB" sz="1200" dirty="0" smtClean="0"/>
                <a:t>*</a:t>
              </a:r>
            </a:p>
          </p:txBody>
        </p:sp>
        <p:sp>
          <p:nvSpPr>
            <p:cNvPr id="15" name="TextBox 14"/>
            <p:cNvSpPr txBox="1"/>
            <p:nvPr/>
          </p:nvSpPr>
          <p:spPr>
            <a:xfrm>
              <a:off x="11175789" y="28919553"/>
              <a:ext cx="273050" cy="276999"/>
            </a:xfrm>
            <a:prstGeom prst="rect">
              <a:avLst/>
            </a:prstGeom>
            <a:noFill/>
          </p:spPr>
          <p:txBody>
            <a:bodyPr wrap="square" rtlCol="0">
              <a:spAutoFit/>
            </a:bodyPr>
            <a:lstStyle/>
            <a:p>
              <a:r>
                <a:rPr lang="en-GB" sz="1200" dirty="0" smtClean="0"/>
                <a:t>*</a:t>
              </a:r>
            </a:p>
          </p:txBody>
        </p:sp>
        <p:sp>
          <p:nvSpPr>
            <p:cNvPr id="16" name="TextBox 15"/>
            <p:cNvSpPr txBox="1"/>
            <p:nvPr/>
          </p:nvSpPr>
          <p:spPr>
            <a:xfrm>
              <a:off x="13176504" y="28737996"/>
              <a:ext cx="273050" cy="276999"/>
            </a:xfrm>
            <a:prstGeom prst="rect">
              <a:avLst/>
            </a:prstGeom>
            <a:noFill/>
          </p:spPr>
          <p:txBody>
            <a:bodyPr wrap="square" rtlCol="0">
              <a:spAutoFit/>
            </a:bodyPr>
            <a:lstStyle/>
            <a:p>
              <a:r>
                <a:rPr lang="en-GB" sz="1200" dirty="0" smtClean="0"/>
                <a:t>*</a:t>
              </a:r>
            </a:p>
          </p:txBody>
        </p:sp>
        <p:sp>
          <p:nvSpPr>
            <p:cNvPr id="17" name="TextBox 16"/>
            <p:cNvSpPr txBox="1"/>
            <p:nvPr/>
          </p:nvSpPr>
          <p:spPr>
            <a:xfrm>
              <a:off x="12767230" y="28781053"/>
              <a:ext cx="273050" cy="276999"/>
            </a:xfrm>
            <a:prstGeom prst="rect">
              <a:avLst/>
            </a:prstGeom>
            <a:noFill/>
          </p:spPr>
          <p:txBody>
            <a:bodyPr wrap="square" rtlCol="0">
              <a:spAutoFit/>
            </a:bodyPr>
            <a:lstStyle/>
            <a:p>
              <a:r>
                <a:rPr lang="en-GB" sz="1200" dirty="0" smtClean="0"/>
                <a:t>*</a:t>
              </a:r>
            </a:p>
          </p:txBody>
        </p:sp>
        <p:sp>
          <p:nvSpPr>
            <p:cNvPr id="18" name="TextBox 17"/>
            <p:cNvSpPr txBox="1"/>
            <p:nvPr/>
          </p:nvSpPr>
          <p:spPr>
            <a:xfrm>
              <a:off x="13556856" y="29014995"/>
              <a:ext cx="273050" cy="276999"/>
            </a:xfrm>
            <a:prstGeom prst="rect">
              <a:avLst/>
            </a:prstGeom>
            <a:noFill/>
          </p:spPr>
          <p:txBody>
            <a:bodyPr wrap="square" rtlCol="0">
              <a:spAutoFit/>
            </a:bodyPr>
            <a:lstStyle/>
            <a:p>
              <a:r>
                <a:rPr lang="en-GB" sz="1200" dirty="0" smtClean="0"/>
                <a:t>*</a:t>
              </a:r>
            </a:p>
          </p:txBody>
        </p:sp>
      </p:grpSp>
      <p:sp>
        <p:nvSpPr>
          <p:cNvPr id="23" name="TextBox 22"/>
          <p:cNvSpPr txBox="1"/>
          <p:nvPr/>
        </p:nvSpPr>
        <p:spPr>
          <a:xfrm>
            <a:off x="1591079" y="3643283"/>
            <a:ext cx="487634" cy="215444"/>
          </a:xfrm>
          <a:prstGeom prst="rect">
            <a:avLst/>
          </a:prstGeom>
          <a:noFill/>
        </p:spPr>
        <p:txBody>
          <a:bodyPr wrap="none" rtlCol="0">
            <a:spAutoFit/>
          </a:bodyPr>
          <a:lstStyle/>
          <a:p>
            <a:r>
              <a:rPr lang="en-US" sz="800" dirty="0" smtClean="0"/>
              <a:t>O=U=O</a:t>
            </a:r>
            <a:endParaRPr lang="en-US" sz="800" dirty="0"/>
          </a:p>
        </p:txBody>
      </p:sp>
      <p:cxnSp>
        <p:nvCxnSpPr>
          <p:cNvPr id="24" name="Straight Arrow Connector 23"/>
          <p:cNvCxnSpPr/>
          <p:nvPr/>
        </p:nvCxnSpPr>
        <p:spPr>
          <a:xfrm>
            <a:off x="2087250" y="3609635"/>
            <a:ext cx="5633" cy="1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3795" y="2104302"/>
            <a:ext cx="487634" cy="215444"/>
          </a:xfrm>
          <a:prstGeom prst="rect">
            <a:avLst/>
          </a:prstGeom>
          <a:noFill/>
        </p:spPr>
        <p:txBody>
          <a:bodyPr wrap="none" rtlCol="0">
            <a:spAutoFit/>
          </a:bodyPr>
          <a:lstStyle/>
          <a:p>
            <a:r>
              <a:rPr lang="en-US" sz="800" dirty="0" smtClean="0"/>
              <a:t>O=U=O</a:t>
            </a:r>
            <a:endParaRPr lang="en-US" sz="800" dirty="0"/>
          </a:p>
        </p:txBody>
      </p:sp>
      <p:cxnSp>
        <p:nvCxnSpPr>
          <p:cNvPr id="35" name="Straight Arrow Connector 34"/>
          <p:cNvCxnSpPr/>
          <p:nvPr/>
        </p:nvCxnSpPr>
        <p:spPr>
          <a:xfrm>
            <a:off x="1269418" y="2122024"/>
            <a:ext cx="5633" cy="1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8021861" y="0"/>
            <a:ext cx="4004274" cy="2951870"/>
            <a:chOff x="8475647" y="0"/>
            <a:chExt cx="3550488" cy="2497413"/>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647" y="0"/>
              <a:ext cx="3550488" cy="2497413"/>
            </a:xfrm>
            <a:prstGeom prst="rect">
              <a:avLst/>
            </a:prstGeom>
          </p:spPr>
        </p:pic>
        <p:sp>
          <p:nvSpPr>
            <p:cNvPr id="4" name="TextBox 3"/>
            <p:cNvSpPr txBox="1"/>
            <p:nvPr/>
          </p:nvSpPr>
          <p:spPr>
            <a:xfrm>
              <a:off x="9043386" y="1021528"/>
              <a:ext cx="756511" cy="730982"/>
            </a:xfrm>
            <a:prstGeom prst="rect">
              <a:avLst/>
            </a:prstGeom>
            <a:solidFill>
              <a:schemeClr val="bg1"/>
            </a:solidFill>
          </p:spPr>
          <p:txBody>
            <a:bodyPr wrap="square" rtlCol="0">
              <a:spAutoFit/>
            </a:bodyPr>
            <a:lstStyle/>
            <a:p>
              <a:r>
                <a:rPr lang="en-US" sz="900" dirty="0" smtClean="0"/>
                <a:t>Fabrication seems to favor </a:t>
              </a:r>
              <a:r>
                <a:rPr lang="en-US" sz="900" smtClean="0"/>
                <a:t>non-uranyl oxygen.</a:t>
              </a:r>
              <a:endParaRPr lang="en-US" sz="900" dirty="0"/>
            </a:p>
          </p:txBody>
        </p:sp>
      </p:grpSp>
    </p:spTree>
    <p:extLst>
      <p:ext uri="{BB962C8B-B14F-4D97-AF65-F5344CB8AC3E}">
        <p14:creationId xmlns:p14="http://schemas.microsoft.com/office/powerpoint/2010/main" val="34684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4500" y="838200"/>
            <a:ext cx="3492500" cy="3416320"/>
          </a:xfrm>
          <a:prstGeom prst="rect">
            <a:avLst/>
          </a:prstGeom>
          <a:noFill/>
        </p:spPr>
        <p:txBody>
          <a:bodyPr wrap="square" rtlCol="0">
            <a:spAutoFit/>
          </a:bodyPr>
          <a:lstStyle/>
          <a:p>
            <a:pPr algn="just"/>
            <a:r>
              <a:rPr lang="en-US" sz="2400" dirty="0" smtClean="0"/>
              <a:t>For more complicated structure with multiple uranyl bonds of different lengths, we can </a:t>
            </a:r>
            <a:r>
              <a:rPr lang="en-US" sz="2400" dirty="0" err="1" smtClean="0"/>
              <a:t>deconvolve</a:t>
            </a:r>
            <a:r>
              <a:rPr lang="en-US" sz="2400" dirty="0" smtClean="0"/>
              <a:t> them to </a:t>
            </a:r>
            <a:r>
              <a:rPr lang="en-US" sz="2400" dirty="0"/>
              <a:t>resolve the isotropic </a:t>
            </a:r>
            <a:r>
              <a:rPr lang="en-US" sz="2400" dirty="0" smtClean="0"/>
              <a:t>chemical shifts </a:t>
            </a:r>
            <a:r>
              <a:rPr lang="en-US" sz="2400" dirty="0"/>
              <a:t>corresponding to different </a:t>
            </a:r>
            <a:r>
              <a:rPr lang="en-US" sz="2400" dirty="0" smtClean="0"/>
              <a:t>oxygen environments</a:t>
            </a:r>
            <a:r>
              <a:rPr lang="en-US" sz="2400" dirty="0"/>
              <a:t>. </a:t>
            </a:r>
          </a:p>
        </p:txBody>
      </p:sp>
      <p:grpSp>
        <p:nvGrpSpPr>
          <p:cNvPr id="4" name="Group 3"/>
          <p:cNvGrpSpPr/>
          <p:nvPr/>
        </p:nvGrpSpPr>
        <p:grpSpPr>
          <a:xfrm>
            <a:off x="4174783" y="453764"/>
            <a:ext cx="6921497" cy="4620976"/>
            <a:chOff x="10408008" y="10638052"/>
            <a:chExt cx="4705305" cy="273292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008" y="10661842"/>
              <a:ext cx="4586400" cy="2709131"/>
            </a:xfrm>
            <a:prstGeom prst="rect">
              <a:avLst/>
            </a:prstGeom>
          </p:spPr>
        </p:pic>
        <p:sp>
          <p:nvSpPr>
            <p:cNvPr id="7" name="TextBox 6"/>
            <p:cNvSpPr txBox="1"/>
            <p:nvPr/>
          </p:nvSpPr>
          <p:spPr>
            <a:xfrm flipH="1">
              <a:off x="14500328" y="11576662"/>
              <a:ext cx="612985" cy="163822"/>
            </a:xfrm>
            <a:prstGeom prst="rect">
              <a:avLst/>
            </a:prstGeom>
            <a:noFill/>
          </p:spPr>
          <p:txBody>
            <a:bodyPr wrap="square" rtlCol="0">
              <a:spAutoFit/>
            </a:bodyPr>
            <a:lstStyle/>
            <a:p>
              <a:r>
                <a:rPr lang="en-GB" sz="1200" dirty="0" smtClean="0"/>
                <a:t>*</a:t>
              </a:r>
            </a:p>
          </p:txBody>
        </p:sp>
        <p:sp>
          <p:nvSpPr>
            <p:cNvPr id="9" name="TextBox 8"/>
            <p:cNvSpPr txBox="1"/>
            <p:nvPr/>
          </p:nvSpPr>
          <p:spPr>
            <a:xfrm flipH="1">
              <a:off x="11523851" y="10741913"/>
              <a:ext cx="648481" cy="276999"/>
            </a:xfrm>
            <a:prstGeom prst="rect">
              <a:avLst/>
            </a:prstGeom>
            <a:noFill/>
          </p:spPr>
          <p:txBody>
            <a:bodyPr wrap="square" rtlCol="0">
              <a:spAutoFit/>
            </a:bodyPr>
            <a:lstStyle/>
            <a:p>
              <a:r>
                <a:rPr lang="en-GB" sz="1200" dirty="0" smtClean="0"/>
                <a:t>*</a:t>
              </a:r>
            </a:p>
          </p:txBody>
        </p:sp>
        <p:sp>
          <p:nvSpPr>
            <p:cNvPr id="11" name="TextBox 10"/>
            <p:cNvSpPr txBox="1"/>
            <p:nvPr/>
          </p:nvSpPr>
          <p:spPr>
            <a:xfrm flipH="1">
              <a:off x="12026827" y="10638052"/>
              <a:ext cx="648481" cy="276999"/>
            </a:xfrm>
            <a:prstGeom prst="rect">
              <a:avLst/>
            </a:prstGeom>
            <a:noFill/>
          </p:spPr>
          <p:txBody>
            <a:bodyPr wrap="square" rtlCol="0">
              <a:spAutoFit/>
            </a:bodyPr>
            <a:lstStyle/>
            <a:p>
              <a:r>
                <a:rPr lang="en-GB" sz="1200" dirty="0" smtClean="0"/>
                <a:t>*</a:t>
              </a:r>
            </a:p>
          </p:txBody>
        </p:sp>
        <p:sp>
          <p:nvSpPr>
            <p:cNvPr id="12" name="TextBox 11"/>
            <p:cNvSpPr txBox="1"/>
            <p:nvPr/>
          </p:nvSpPr>
          <p:spPr>
            <a:xfrm flipH="1">
              <a:off x="13020972" y="11570992"/>
              <a:ext cx="648481" cy="276999"/>
            </a:xfrm>
            <a:prstGeom prst="rect">
              <a:avLst/>
            </a:prstGeom>
            <a:noFill/>
          </p:spPr>
          <p:txBody>
            <a:bodyPr wrap="square" rtlCol="0">
              <a:spAutoFit/>
            </a:bodyPr>
            <a:lstStyle/>
            <a:p>
              <a:r>
                <a:rPr lang="en-GB" sz="1200" dirty="0" smtClean="0"/>
                <a:t>*</a:t>
              </a:r>
            </a:p>
          </p:txBody>
        </p:sp>
        <p:sp>
          <p:nvSpPr>
            <p:cNvPr id="13" name="TextBox 12"/>
            <p:cNvSpPr txBox="1"/>
            <p:nvPr/>
          </p:nvSpPr>
          <p:spPr>
            <a:xfrm flipH="1">
              <a:off x="13995045" y="11570991"/>
              <a:ext cx="648481" cy="276999"/>
            </a:xfrm>
            <a:prstGeom prst="rect">
              <a:avLst/>
            </a:prstGeom>
            <a:noFill/>
          </p:spPr>
          <p:txBody>
            <a:bodyPr wrap="square" rtlCol="0">
              <a:spAutoFit/>
            </a:bodyPr>
            <a:lstStyle/>
            <a:p>
              <a:r>
                <a:rPr lang="en-GB" sz="1200" dirty="0" smtClean="0"/>
                <a:t>*</a:t>
              </a:r>
            </a:p>
          </p:txBody>
        </p:sp>
        <p:sp>
          <p:nvSpPr>
            <p:cNvPr id="14" name="TextBox 13"/>
            <p:cNvSpPr txBox="1"/>
            <p:nvPr/>
          </p:nvSpPr>
          <p:spPr>
            <a:xfrm flipH="1">
              <a:off x="11031939" y="11658573"/>
              <a:ext cx="648481" cy="276999"/>
            </a:xfrm>
            <a:prstGeom prst="rect">
              <a:avLst/>
            </a:prstGeom>
            <a:noFill/>
          </p:spPr>
          <p:txBody>
            <a:bodyPr wrap="square" rtlCol="0">
              <a:spAutoFit/>
            </a:bodyPr>
            <a:lstStyle/>
            <a:p>
              <a:r>
                <a:rPr lang="en-GB" sz="1200" dirty="0" smtClean="0"/>
                <a:t>*</a:t>
              </a:r>
            </a:p>
          </p:txBody>
        </p:sp>
      </p:grpSp>
      <p:sp>
        <p:nvSpPr>
          <p:cNvPr id="15" name="TextBox 14"/>
          <p:cNvSpPr txBox="1"/>
          <p:nvPr/>
        </p:nvSpPr>
        <p:spPr>
          <a:xfrm flipH="1">
            <a:off x="8753480" y="2083634"/>
            <a:ext cx="953915" cy="468365"/>
          </a:xfrm>
          <a:prstGeom prst="rect">
            <a:avLst/>
          </a:prstGeom>
          <a:noFill/>
        </p:spPr>
        <p:txBody>
          <a:bodyPr wrap="square" rtlCol="0">
            <a:spAutoFit/>
          </a:bodyPr>
          <a:lstStyle/>
          <a:p>
            <a:r>
              <a:rPr lang="en-GB" sz="1200" dirty="0" smtClean="0"/>
              <a:t>*</a:t>
            </a:r>
          </a:p>
        </p:txBody>
      </p:sp>
      <p:sp>
        <p:nvSpPr>
          <p:cNvPr id="16" name="TextBox 15"/>
          <p:cNvSpPr txBox="1"/>
          <p:nvPr/>
        </p:nvSpPr>
        <p:spPr>
          <a:xfrm>
            <a:off x="444500" y="5337631"/>
            <a:ext cx="3036127" cy="1200329"/>
          </a:xfrm>
          <a:prstGeom prst="rect">
            <a:avLst/>
          </a:prstGeom>
          <a:noFill/>
        </p:spPr>
        <p:txBody>
          <a:bodyPr wrap="square" rtlCol="0">
            <a:spAutoFit/>
          </a:bodyPr>
          <a:lstStyle/>
          <a:p>
            <a:pPr algn="just"/>
            <a:r>
              <a:rPr lang="en-US" sz="2400" dirty="0" smtClean="0"/>
              <a:t>Increased Proximity of uranium atom </a:t>
            </a:r>
          </a:p>
          <a:p>
            <a:pPr algn="just"/>
            <a:r>
              <a:rPr lang="en-US" sz="2400" dirty="0" smtClean="0"/>
              <a:t>(shorter bond length)</a:t>
            </a:r>
            <a:endParaRPr lang="en-US" sz="2400" dirty="0"/>
          </a:p>
        </p:txBody>
      </p:sp>
      <p:sp>
        <p:nvSpPr>
          <p:cNvPr id="17" name="TextBox 16"/>
          <p:cNvSpPr txBox="1"/>
          <p:nvPr/>
        </p:nvSpPr>
        <p:spPr>
          <a:xfrm>
            <a:off x="4174783" y="5425438"/>
            <a:ext cx="3036127" cy="1200329"/>
          </a:xfrm>
          <a:prstGeom prst="rect">
            <a:avLst/>
          </a:prstGeom>
          <a:noFill/>
        </p:spPr>
        <p:txBody>
          <a:bodyPr wrap="square" rtlCol="0">
            <a:spAutoFit/>
          </a:bodyPr>
          <a:lstStyle/>
          <a:p>
            <a:pPr algn="just"/>
            <a:r>
              <a:rPr lang="en-US" sz="2400" dirty="0" smtClean="0"/>
              <a:t>Shielding of Oxygen Nucleus </a:t>
            </a:r>
          </a:p>
          <a:p>
            <a:pPr algn="just"/>
            <a:r>
              <a:rPr lang="en-US" sz="2400" dirty="0" smtClean="0"/>
              <a:t>(Smaller ppm values)</a:t>
            </a:r>
            <a:endParaRPr lang="en-US" sz="2400" dirty="0"/>
          </a:p>
        </p:txBody>
      </p:sp>
      <p:cxnSp>
        <p:nvCxnSpPr>
          <p:cNvPr id="18" name="Straight Arrow Connector 17"/>
          <p:cNvCxnSpPr/>
          <p:nvPr/>
        </p:nvCxnSpPr>
        <p:spPr>
          <a:xfrm flipV="1">
            <a:off x="3480627" y="6047650"/>
            <a:ext cx="504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8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808" y="1190077"/>
            <a:ext cx="4037298" cy="21752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98" y="1257203"/>
            <a:ext cx="4025655" cy="2168928"/>
          </a:xfrm>
          <a:prstGeom prst="rect">
            <a:avLst/>
          </a:prstGeom>
        </p:spPr>
      </p:pic>
      <p:sp>
        <p:nvSpPr>
          <p:cNvPr id="7" name="Rectangle 6"/>
          <p:cNvSpPr/>
          <p:nvPr/>
        </p:nvSpPr>
        <p:spPr>
          <a:xfrm flipH="1">
            <a:off x="3240392" y="1806394"/>
            <a:ext cx="513242" cy="131960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smtClean="0"/>
          </a:p>
        </p:txBody>
      </p:sp>
      <p:cxnSp>
        <p:nvCxnSpPr>
          <p:cNvPr id="8" name="Straight Connector 7"/>
          <p:cNvCxnSpPr/>
          <p:nvPr/>
        </p:nvCxnSpPr>
        <p:spPr>
          <a:xfrm>
            <a:off x="3240249" y="3100245"/>
            <a:ext cx="2" cy="1127373"/>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239708" y="2949192"/>
            <a:ext cx="0" cy="884583"/>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47069" y="3683434"/>
            <a:ext cx="5084404" cy="268271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smtClean="0"/>
          </a:p>
        </p:txBody>
      </p:sp>
      <p:sp>
        <p:nvSpPr>
          <p:cNvPr id="11" name="Rectangle 10"/>
          <p:cNvSpPr/>
          <p:nvPr/>
        </p:nvSpPr>
        <p:spPr>
          <a:xfrm>
            <a:off x="6795635" y="1192748"/>
            <a:ext cx="444073" cy="17564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smtClean="0"/>
          </a:p>
        </p:txBody>
      </p:sp>
      <p:sp>
        <p:nvSpPr>
          <p:cNvPr id="16" name="TextBox 15"/>
          <p:cNvSpPr txBox="1"/>
          <p:nvPr/>
        </p:nvSpPr>
        <p:spPr>
          <a:xfrm>
            <a:off x="4324626" y="1512649"/>
            <a:ext cx="1901201" cy="221765"/>
          </a:xfrm>
          <a:prstGeom prst="rect">
            <a:avLst/>
          </a:prstGeom>
          <a:noFill/>
        </p:spPr>
        <p:txBody>
          <a:bodyPr wrap="square" rtlCol="0">
            <a:spAutoFit/>
          </a:bodyPr>
          <a:lstStyle/>
          <a:p>
            <a:r>
              <a:rPr lang="en-GB" sz="1200" dirty="0" smtClean="0"/>
              <a:t>Centre isotropic band</a:t>
            </a:r>
          </a:p>
        </p:txBody>
      </p:sp>
      <p:cxnSp>
        <p:nvCxnSpPr>
          <p:cNvPr id="17" name="Straight Arrow Connector 16"/>
          <p:cNvCxnSpPr/>
          <p:nvPr/>
        </p:nvCxnSpPr>
        <p:spPr>
          <a:xfrm flipH="1" flipV="1">
            <a:off x="3580492" y="1609793"/>
            <a:ext cx="744134" cy="1373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80805" y="1300953"/>
            <a:ext cx="985732" cy="32257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63681" y="3328606"/>
            <a:ext cx="9167792" cy="400110"/>
          </a:xfrm>
          <a:prstGeom prst="rect">
            <a:avLst/>
          </a:prstGeom>
          <a:noFill/>
        </p:spPr>
        <p:txBody>
          <a:bodyPr wrap="square" rtlCol="0">
            <a:spAutoFit/>
          </a:bodyPr>
          <a:lstStyle/>
          <a:p>
            <a:r>
              <a:rPr lang="en-GB" sz="2000" dirty="0" smtClean="0"/>
              <a:t>* Spinning sideband manifold, separated by the spinning speed in frequency unit </a:t>
            </a:r>
          </a:p>
        </p:txBody>
      </p:sp>
      <p:sp>
        <p:nvSpPr>
          <p:cNvPr id="20" name="TextBox 19"/>
          <p:cNvSpPr txBox="1"/>
          <p:nvPr/>
        </p:nvSpPr>
        <p:spPr>
          <a:xfrm flipH="1">
            <a:off x="5129170" y="2654479"/>
            <a:ext cx="569196" cy="221765"/>
          </a:xfrm>
          <a:prstGeom prst="rect">
            <a:avLst/>
          </a:prstGeom>
          <a:noFill/>
        </p:spPr>
        <p:txBody>
          <a:bodyPr wrap="square" rtlCol="0">
            <a:spAutoFit/>
          </a:bodyPr>
          <a:lstStyle/>
          <a:p>
            <a:r>
              <a:rPr lang="en-GB" sz="1200" dirty="0" smtClean="0"/>
              <a:t>*</a:t>
            </a:r>
          </a:p>
        </p:txBody>
      </p:sp>
      <p:sp>
        <p:nvSpPr>
          <p:cNvPr id="21" name="TextBox 20"/>
          <p:cNvSpPr txBox="1"/>
          <p:nvPr/>
        </p:nvSpPr>
        <p:spPr>
          <a:xfrm flipH="1">
            <a:off x="2525027" y="1211426"/>
            <a:ext cx="569196" cy="221765"/>
          </a:xfrm>
          <a:prstGeom prst="rect">
            <a:avLst/>
          </a:prstGeom>
          <a:noFill/>
        </p:spPr>
        <p:txBody>
          <a:bodyPr wrap="square" rtlCol="0">
            <a:spAutoFit/>
          </a:bodyPr>
          <a:lstStyle/>
          <a:p>
            <a:r>
              <a:rPr lang="en-GB" sz="1200" dirty="0" smtClean="0"/>
              <a:t>*</a:t>
            </a:r>
          </a:p>
        </p:txBody>
      </p:sp>
      <p:sp>
        <p:nvSpPr>
          <p:cNvPr id="22" name="TextBox 21"/>
          <p:cNvSpPr txBox="1"/>
          <p:nvPr/>
        </p:nvSpPr>
        <p:spPr>
          <a:xfrm flipH="1">
            <a:off x="2968316" y="1129798"/>
            <a:ext cx="569196" cy="221765"/>
          </a:xfrm>
          <a:prstGeom prst="rect">
            <a:avLst/>
          </a:prstGeom>
          <a:noFill/>
        </p:spPr>
        <p:txBody>
          <a:bodyPr wrap="square" rtlCol="0">
            <a:spAutoFit/>
          </a:bodyPr>
          <a:lstStyle/>
          <a:p>
            <a:r>
              <a:rPr lang="en-GB" sz="1200" dirty="0" smtClean="0"/>
              <a:t>*</a:t>
            </a:r>
          </a:p>
        </p:txBody>
      </p:sp>
      <p:sp>
        <p:nvSpPr>
          <p:cNvPr id="23" name="TextBox 22"/>
          <p:cNvSpPr txBox="1"/>
          <p:nvPr/>
        </p:nvSpPr>
        <p:spPr>
          <a:xfrm flipH="1">
            <a:off x="3831527" y="1953359"/>
            <a:ext cx="569196" cy="221765"/>
          </a:xfrm>
          <a:prstGeom prst="rect">
            <a:avLst/>
          </a:prstGeom>
          <a:noFill/>
        </p:spPr>
        <p:txBody>
          <a:bodyPr wrap="square" rtlCol="0">
            <a:spAutoFit/>
          </a:bodyPr>
          <a:lstStyle/>
          <a:p>
            <a:r>
              <a:rPr lang="en-GB" sz="1200" dirty="0" smtClean="0"/>
              <a:t>*</a:t>
            </a:r>
          </a:p>
        </p:txBody>
      </p:sp>
      <p:sp>
        <p:nvSpPr>
          <p:cNvPr id="24" name="TextBox 23"/>
          <p:cNvSpPr txBox="1"/>
          <p:nvPr/>
        </p:nvSpPr>
        <p:spPr>
          <a:xfrm flipH="1">
            <a:off x="4255479" y="1970789"/>
            <a:ext cx="569196" cy="221765"/>
          </a:xfrm>
          <a:prstGeom prst="rect">
            <a:avLst/>
          </a:prstGeom>
          <a:noFill/>
        </p:spPr>
        <p:txBody>
          <a:bodyPr wrap="square" rtlCol="0">
            <a:spAutoFit/>
          </a:bodyPr>
          <a:lstStyle/>
          <a:p>
            <a:r>
              <a:rPr lang="en-GB" sz="1200" dirty="0" smtClean="0"/>
              <a:t>*</a:t>
            </a:r>
          </a:p>
        </p:txBody>
      </p:sp>
      <p:sp>
        <p:nvSpPr>
          <p:cNvPr id="25" name="TextBox 24"/>
          <p:cNvSpPr txBox="1"/>
          <p:nvPr/>
        </p:nvSpPr>
        <p:spPr>
          <a:xfrm flipH="1">
            <a:off x="4696938" y="2229703"/>
            <a:ext cx="569196" cy="221765"/>
          </a:xfrm>
          <a:prstGeom prst="rect">
            <a:avLst/>
          </a:prstGeom>
          <a:noFill/>
        </p:spPr>
        <p:txBody>
          <a:bodyPr wrap="square" rtlCol="0">
            <a:spAutoFit/>
          </a:bodyPr>
          <a:lstStyle/>
          <a:p>
            <a:r>
              <a:rPr lang="en-GB" sz="1200" dirty="0" smtClean="0"/>
              <a:t>*</a:t>
            </a:r>
          </a:p>
        </p:txBody>
      </p:sp>
      <p:sp>
        <p:nvSpPr>
          <p:cNvPr id="26" name="TextBox 25"/>
          <p:cNvSpPr txBox="1"/>
          <p:nvPr/>
        </p:nvSpPr>
        <p:spPr>
          <a:xfrm flipH="1">
            <a:off x="2093258" y="2027352"/>
            <a:ext cx="569196" cy="221765"/>
          </a:xfrm>
          <a:prstGeom prst="rect">
            <a:avLst/>
          </a:prstGeom>
          <a:noFill/>
        </p:spPr>
        <p:txBody>
          <a:bodyPr wrap="square" rtlCol="0">
            <a:spAutoFit/>
          </a:bodyPr>
          <a:lstStyle/>
          <a:p>
            <a:r>
              <a:rPr lang="en-GB" sz="1200" dirty="0" smtClean="0"/>
              <a:t>*</a:t>
            </a:r>
          </a:p>
        </p:txBody>
      </p:sp>
      <p:sp>
        <p:nvSpPr>
          <p:cNvPr id="27" name="TextBox 26"/>
          <p:cNvSpPr txBox="1"/>
          <p:nvPr/>
        </p:nvSpPr>
        <p:spPr>
          <a:xfrm>
            <a:off x="5931973" y="2138235"/>
            <a:ext cx="239666" cy="221765"/>
          </a:xfrm>
          <a:prstGeom prst="rect">
            <a:avLst/>
          </a:prstGeom>
          <a:noFill/>
        </p:spPr>
        <p:txBody>
          <a:bodyPr wrap="square" rtlCol="0">
            <a:spAutoFit/>
          </a:bodyPr>
          <a:lstStyle/>
          <a:p>
            <a:r>
              <a:rPr lang="en-GB" sz="1200" dirty="0" smtClean="0"/>
              <a:t>*</a:t>
            </a:r>
          </a:p>
        </p:txBody>
      </p:sp>
      <p:sp>
        <p:nvSpPr>
          <p:cNvPr id="28" name="TextBox 27"/>
          <p:cNvSpPr txBox="1"/>
          <p:nvPr/>
        </p:nvSpPr>
        <p:spPr>
          <a:xfrm>
            <a:off x="6419669" y="1100543"/>
            <a:ext cx="239666" cy="221765"/>
          </a:xfrm>
          <a:prstGeom prst="rect">
            <a:avLst/>
          </a:prstGeom>
          <a:noFill/>
        </p:spPr>
        <p:txBody>
          <a:bodyPr wrap="square" rtlCol="0">
            <a:spAutoFit/>
          </a:bodyPr>
          <a:lstStyle/>
          <a:p>
            <a:r>
              <a:rPr lang="en-GB" sz="1200" dirty="0" smtClean="0"/>
              <a:t>*</a:t>
            </a:r>
          </a:p>
        </p:txBody>
      </p:sp>
      <p:sp>
        <p:nvSpPr>
          <p:cNvPr id="29" name="TextBox 28"/>
          <p:cNvSpPr txBox="1"/>
          <p:nvPr/>
        </p:nvSpPr>
        <p:spPr>
          <a:xfrm>
            <a:off x="7395965" y="1997863"/>
            <a:ext cx="239666" cy="221765"/>
          </a:xfrm>
          <a:prstGeom prst="rect">
            <a:avLst/>
          </a:prstGeom>
          <a:noFill/>
        </p:spPr>
        <p:txBody>
          <a:bodyPr wrap="square" rtlCol="0">
            <a:spAutoFit/>
          </a:bodyPr>
          <a:lstStyle/>
          <a:p>
            <a:r>
              <a:rPr lang="en-GB" sz="1200" dirty="0" smtClean="0"/>
              <a:t>*</a:t>
            </a:r>
          </a:p>
        </p:txBody>
      </p:sp>
      <p:sp>
        <p:nvSpPr>
          <p:cNvPr id="30" name="TextBox 29"/>
          <p:cNvSpPr txBox="1"/>
          <p:nvPr/>
        </p:nvSpPr>
        <p:spPr>
          <a:xfrm>
            <a:off x="7885190" y="1997863"/>
            <a:ext cx="239666" cy="221765"/>
          </a:xfrm>
          <a:prstGeom prst="rect">
            <a:avLst/>
          </a:prstGeom>
          <a:noFill/>
        </p:spPr>
        <p:txBody>
          <a:bodyPr wrap="square" rtlCol="0">
            <a:spAutoFit/>
          </a:bodyPr>
          <a:lstStyle/>
          <a:p>
            <a:r>
              <a:rPr lang="en-GB" sz="1200" dirty="0" smtClean="0"/>
              <a:t>*</a:t>
            </a: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3314" y="3718019"/>
            <a:ext cx="4915072" cy="2648128"/>
          </a:xfrm>
          <a:prstGeom prst="rect">
            <a:avLst/>
          </a:prstGeom>
        </p:spPr>
      </p:pic>
      <p:sp>
        <p:nvSpPr>
          <p:cNvPr id="33" name="Rectangle 32"/>
          <p:cNvSpPr/>
          <p:nvPr/>
        </p:nvSpPr>
        <p:spPr>
          <a:xfrm>
            <a:off x="322983" y="3683435"/>
            <a:ext cx="5201740" cy="268271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0" dirty="0" smtClean="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604" y="669631"/>
            <a:ext cx="5233686" cy="302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902" y="3683435"/>
            <a:ext cx="5360790" cy="2682713"/>
          </a:xfrm>
          <a:prstGeom prst="rect">
            <a:avLst/>
          </a:prstGeom>
        </p:spPr>
      </p:pic>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071" y="641471"/>
            <a:ext cx="5209771" cy="308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1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6371</TotalTime>
  <Words>2514</Words>
  <Application>Microsoft Macintosh PowerPoint</Application>
  <PresentationFormat>Widescreen</PresentationFormat>
  <Paragraphs>364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Mangal</vt:lpstr>
      <vt:lpstr>Wingdings</vt:lpstr>
      <vt:lpstr>Arial</vt:lpstr>
      <vt:lpstr>Office Theme</vt:lpstr>
      <vt:lpstr>Solid State MAS-NMR for characterizing uranium minerals produced during dissolution of spent nuclear fuel</vt:lpstr>
      <vt:lpstr>Rationale</vt:lpstr>
      <vt:lpstr>Existing XRD literature</vt:lpstr>
      <vt:lpstr>A typical structure: Studtite  Different oxygen environments</vt:lpstr>
      <vt:lpstr>MAS-NMR Analysis</vt:lpstr>
      <vt:lpstr>Fabrication</vt:lpstr>
      <vt:lpstr>PowerPoint Presentation</vt:lpstr>
      <vt:lpstr>PowerPoint Presentation</vt:lpstr>
      <vt:lpstr>PowerPoint Presentation</vt:lpstr>
      <vt:lpstr>PowerPoint Presentation</vt:lpstr>
      <vt:lpstr>Work in progress: "First principles methods using CASTEP" </vt:lpstr>
      <vt:lpstr>Grimselite</vt:lpstr>
      <vt:lpstr>Conclusion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Tan</dc:creator>
  <cp:lastModifiedBy>B.T. Tan</cp:lastModifiedBy>
  <cp:revision>111</cp:revision>
  <dcterms:created xsi:type="dcterms:W3CDTF">2017-10-23T01:32:00Z</dcterms:created>
  <dcterms:modified xsi:type="dcterms:W3CDTF">2017-10-29T14:44:04Z</dcterms:modified>
</cp:coreProperties>
</file>