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9" r:id="rId3"/>
    <p:sldId id="266" r:id="rId4"/>
    <p:sldId id="291" r:id="rId5"/>
    <p:sldId id="298" r:id="rId6"/>
    <p:sldId id="284" r:id="rId7"/>
    <p:sldId id="283" r:id="rId8"/>
    <p:sldId id="268" r:id="rId9"/>
    <p:sldId id="294" r:id="rId10"/>
    <p:sldId id="280" r:id="rId11"/>
    <p:sldId id="299" r:id="rId12"/>
    <p:sldId id="290" r:id="rId13"/>
    <p:sldId id="288" r:id="rId14"/>
    <p:sldId id="296" r:id="rId15"/>
    <p:sldId id="282" r:id="rId16"/>
    <p:sldId id="274" r:id="rId17"/>
    <p:sldId id="272" r:id="rId18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8C2A3B-AC85-43B6-A97A-67945B02F27A}">
          <p14:sldIdLst>
            <p14:sldId id="258"/>
            <p14:sldId id="289"/>
            <p14:sldId id="266"/>
            <p14:sldId id="291"/>
            <p14:sldId id="298"/>
            <p14:sldId id="284"/>
            <p14:sldId id="283"/>
            <p14:sldId id="268"/>
            <p14:sldId id="294"/>
            <p14:sldId id="280"/>
            <p14:sldId id="299"/>
            <p14:sldId id="290"/>
            <p14:sldId id="288"/>
            <p14:sldId id="296"/>
            <p14:sldId id="282"/>
            <p14:sldId id="274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5C1B0-B535-4FCE-B772-5A6052281AED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31E1-C87E-46A5-957E-822B5A15D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19FE-E083-4E53-9B3C-3416EE8656DB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77EEA-9B90-4697-8757-465DEDF01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0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Both cans displayed</a:t>
            </a:r>
            <a:r>
              <a:rPr lang="en-GB" baseline="0" dirty="0" smtClean="0"/>
              <a:t> similar quantities of Fe present.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5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Image: http://www.antenchem.com/UpFiles/EN2014/7/24/2014072456846485.gif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1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5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6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according to percentage</a:t>
            </a:r>
            <a:r>
              <a:rPr lang="en-GB" baseline="0" dirty="0" smtClean="0"/>
              <a:t> batch mass – Dark amber colour associated with Ce 3+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7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according to percentage</a:t>
            </a:r>
            <a:r>
              <a:rPr lang="en-GB" baseline="0" dirty="0" smtClean="0"/>
              <a:t> batch mass – Dark amber colour associated with Ce 3+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4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9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9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1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</a:t>
            </a:r>
            <a:r>
              <a:rPr lang="en-GB" dirty="0" err="1" smtClean="0"/>
              <a:t>HIPing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successful</a:t>
            </a:r>
            <a:r>
              <a:rPr lang="en-GB" baseline="0" dirty="0" smtClean="0"/>
              <a:t> as this is free from 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3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075055" y="6096000"/>
            <a:ext cx="1967345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57567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992747"/>
            <a:ext cx="82296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63575" y="6553200"/>
            <a:ext cx="5553564" cy="3048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dirty="0" smtClean="0"/>
              <a:t>2017 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416530" y="144959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2A196F"/>
                </a:solidFill>
              </a:rPr>
              <a:t>Department </a:t>
            </a:r>
          </a:p>
          <a:p>
            <a:r>
              <a:rPr lang="en-GB" sz="1100" baseline="0" dirty="0" smtClean="0">
                <a:solidFill>
                  <a:srgbClr val="2A196F"/>
                </a:solidFill>
              </a:rPr>
              <a:t>Of</a:t>
            </a:r>
          </a:p>
          <a:p>
            <a:r>
              <a:rPr lang="en-GB" sz="1100" baseline="0" dirty="0" smtClean="0">
                <a:solidFill>
                  <a:srgbClr val="2A196F"/>
                </a:solidFill>
              </a:rPr>
              <a:t>Materials Science &amp; </a:t>
            </a:r>
          </a:p>
          <a:p>
            <a:r>
              <a:rPr lang="en-GB" sz="1100" baseline="0" dirty="0" smtClean="0">
                <a:solidFill>
                  <a:srgbClr val="2A196F"/>
                </a:solidFill>
              </a:rPr>
              <a:t>Engineering</a:t>
            </a:r>
            <a:endParaRPr lang="en-GB" sz="1100" dirty="0" smtClean="0">
              <a:solidFill>
                <a:srgbClr val="2A196F"/>
              </a:solidFill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 userDrawn="1"/>
        </p:nvSpPr>
        <p:spPr bwMode="auto">
          <a:xfrm>
            <a:off x="8589819" y="6557818"/>
            <a:ext cx="452581" cy="3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rgbClr val="2A196F"/>
                </a:solidFill>
                <a:latin typeface="TUOS Blake" panose="020B050304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06CE05-E226-43D3-BD83-0C8F410A0B97}" type="slidenum">
              <a:rPr lang="en-GB" altLang="en-US" smtClean="0">
                <a:solidFill>
                  <a:srgbClr val="2A196F"/>
                </a:solidFill>
              </a:rPr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831" y="6553200"/>
            <a:ext cx="549030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2A196F"/>
                </a:solidFill>
                <a:latin typeface="TUOS Blake" panose="020B0503040000020004" pitchFamily="34" charset="0"/>
              </a:defRPr>
            </a:lvl1pPr>
          </a:lstStyle>
          <a:p>
            <a:r>
              <a:rPr lang="en-GB" altLang="en-US" dirty="0" smtClean="0"/>
              <a:t>2017 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103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42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KB Transparent -Student-Experience-Survey-Logo_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319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82" y="152400"/>
            <a:ext cx="1526632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rgbClr val="2A196F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anose="02070503080000020004" pitchFamily="18" charset="0"/>
        <a:buChar char="•"/>
        <a:defRPr sz="2800">
          <a:solidFill>
            <a:srgbClr val="2A196F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A196F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defRPr sz="1400">
          <a:solidFill>
            <a:srgbClr val="2A196F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•"/>
        <a:defRPr sz="900">
          <a:solidFill>
            <a:srgbClr val="2A196F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5.jpeg"/><Relationship Id="rId10" Type="http://schemas.openxmlformats.org/officeDocument/2006/relationships/image" Target="../media/image35.jpeg"/><Relationship Id="rId4" Type="http://schemas.openxmlformats.org/officeDocument/2006/relationships/image" Target="../media/image6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8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tiff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tif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1522367"/>
            <a:ext cx="8499764" cy="1895383"/>
          </a:xfrm>
        </p:spPr>
        <p:txBody>
          <a:bodyPr/>
          <a:lstStyle/>
          <a:p>
            <a:pPr algn="ctr"/>
            <a:r>
              <a:rPr lang="en-GB" sz="4800" dirty="0" smtClean="0"/>
              <a:t>Alkali tin silicate glass as a wasteform for the immobilisation of plutonium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90" y="3753492"/>
            <a:ext cx="8873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Amber R. Mason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, Neil C. Hyatt and Martin C. Stennett</a:t>
            </a:r>
          </a:p>
          <a:p>
            <a:pPr algn="ctr"/>
            <a:endParaRPr lang="en-GB" sz="24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 Scientific Basis for Nuclear Waste Management S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ymposium 2017</a:t>
            </a: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Sydney, Australia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Shape 18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4800" y="6520934"/>
            <a:ext cx="574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@AmberRose1605 @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ISL_Sheffield</a:t>
            </a:r>
            <a:endParaRPr lang="en-GB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4" descr="sponsor-high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1025604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endParaRPr lang="en-US" kern="0" dirty="0"/>
          </a:p>
        </p:txBody>
      </p:sp>
      <p:pic>
        <p:nvPicPr>
          <p:cNvPr id="9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043" y="977668"/>
            <a:ext cx="8229600" cy="762000"/>
          </a:xfrm>
        </p:spPr>
        <p:txBody>
          <a:bodyPr/>
          <a:lstStyle/>
          <a:p>
            <a:r>
              <a:rPr lang="en-GB" dirty="0" smtClean="0"/>
              <a:t>Hot </a:t>
            </a:r>
            <a:r>
              <a:rPr lang="en-GB" dirty="0"/>
              <a:t>Isostatic Pressing (HIP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5678" y="1717533"/>
            <a:ext cx="5711999" cy="4550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HIP production of glass wasteforms not well established</a:t>
            </a:r>
          </a:p>
          <a:p>
            <a:pPr marL="0" indent="0">
              <a:buNone/>
            </a:pPr>
            <a:r>
              <a:rPr lang="en-GB" sz="2400" dirty="0"/>
              <a:t>Potential advantages</a:t>
            </a:r>
          </a:p>
          <a:p>
            <a:pPr lvl="1"/>
            <a:r>
              <a:rPr lang="en-GB" sz="2000" dirty="0" err="1"/>
              <a:t>Batchwise</a:t>
            </a:r>
            <a:r>
              <a:rPr lang="en-GB" sz="2000" dirty="0"/>
              <a:t> process – accountancy, safeguards, criticality, and security</a:t>
            </a:r>
          </a:p>
          <a:p>
            <a:pPr lvl="1"/>
            <a:r>
              <a:rPr lang="en-GB" sz="2000" dirty="0"/>
              <a:t>Processing in sealed container so no-off gas requirements</a:t>
            </a:r>
          </a:p>
          <a:p>
            <a:pPr lvl="1"/>
            <a:r>
              <a:rPr lang="en-GB" sz="2000" dirty="0"/>
              <a:t>Scalable and adaptable to different an variable waste feed</a:t>
            </a:r>
          </a:p>
          <a:p>
            <a:pPr marL="0" indent="0">
              <a:buNone/>
            </a:pPr>
            <a:r>
              <a:rPr lang="en-GB" sz="2400" dirty="0"/>
              <a:t>Initial </a:t>
            </a:r>
            <a:r>
              <a:rPr lang="en-GB" sz="2400" dirty="0" smtClean="0"/>
              <a:t>study</a:t>
            </a:r>
            <a:r>
              <a:rPr lang="en-GB" sz="2400" dirty="0"/>
              <a:t>: ATS glass frit mixed with waste surrogate (CeO</a:t>
            </a:r>
            <a:r>
              <a:rPr lang="en-GB" sz="2400" baseline="-25000" dirty="0"/>
              <a:t>2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Scale: 30ml stainless steel can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15499" r="309" b="1736"/>
          <a:stretch/>
        </p:blipFill>
        <p:spPr>
          <a:xfrm>
            <a:off x="6001981" y="1594699"/>
            <a:ext cx="2693584" cy="3963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6" t="37822" r="38545" b="42557"/>
          <a:stretch/>
        </p:blipFill>
        <p:spPr>
          <a:xfrm rot="5400000">
            <a:off x="4839180" y="4747533"/>
            <a:ext cx="2428507" cy="672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9" t="3858" r="31364" b="16465"/>
          <a:stretch/>
        </p:blipFill>
        <p:spPr>
          <a:xfrm>
            <a:off x="8221736" y="3907024"/>
            <a:ext cx="723209" cy="236120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580315" y="6297850"/>
            <a:ext cx="946235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 smtClean="0">
                <a:solidFill>
                  <a:srgbClr val="C00000"/>
                </a:solidFill>
              </a:rPr>
              <a:t>BEFORE</a:t>
            </a:r>
            <a:endParaRPr lang="en-GB" sz="1600" kern="0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197765" y="6267628"/>
            <a:ext cx="946235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 smtClean="0">
                <a:solidFill>
                  <a:srgbClr val="C00000"/>
                </a:solidFill>
              </a:rPr>
              <a:t>AFTER</a:t>
            </a:r>
            <a:endParaRPr lang="en-GB" sz="1600" kern="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526550" y="5893724"/>
            <a:ext cx="157004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49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8982" r="11532" b="1605"/>
          <a:stretch/>
        </p:blipFill>
        <p:spPr>
          <a:xfrm>
            <a:off x="5602248" y="3860799"/>
            <a:ext cx="3496711" cy="275554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870860" y="3222722"/>
          <a:ext cx="3819525" cy="350192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76412">
                  <a:extLst>
                    <a:ext uri="{9D8B030D-6E8A-4147-A177-3AD203B41FA5}">
                      <a16:colId xmlns:a16="http://schemas.microsoft.com/office/drawing/2014/main" val="340864339"/>
                    </a:ext>
                  </a:extLst>
                </a:gridCol>
                <a:gridCol w="1342621">
                  <a:extLst>
                    <a:ext uri="{9D8B030D-6E8A-4147-A177-3AD203B41FA5}">
                      <a16:colId xmlns:a16="http://schemas.microsoft.com/office/drawing/2014/main" val="2695013087"/>
                    </a:ext>
                  </a:extLst>
                </a:gridCol>
                <a:gridCol w="1400492">
                  <a:extLst>
                    <a:ext uri="{9D8B030D-6E8A-4147-A177-3AD203B41FA5}">
                      <a16:colId xmlns:a16="http://schemas.microsoft.com/office/drawing/2014/main" val="4025480154"/>
                    </a:ext>
                  </a:extLst>
                </a:gridCol>
              </a:tblGrid>
              <a:tr h="412741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HIP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Run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% CeO</a:t>
                      </a:r>
                      <a:r>
                        <a:rPr lang="en-GB" sz="16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34168"/>
                  </a:ext>
                </a:extLst>
              </a:tr>
              <a:tr h="415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No Fe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Fe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04248"/>
                  </a:ext>
                </a:extLst>
              </a:tr>
              <a:tr h="136017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70C0"/>
                          </a:solidFill>
                        </a:rPr>
                        <a:t>1100</a:t>
                      </a:r>
                      <a:r>
                        <a:rPr lang="en-GB" sz="1600" baseline="300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GB" sz="1600" baseline="0" dirty="0" smtClean="0">
                          <a:solidFill>
                            <a:srgbClr val="0070C0"/>
                          </a:solidFill>
                        </a:rPr>
                        <a:t>C 20MPa 4hr dwell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74127"/>
                  </a:ext>
                </a:extLst>
              </a:tr>
              <a:tr h="13132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0070C0"/>
                          </a:solidFill>
                        </a:rPr>
                        <a:t>1250</a:t>
                      </a:r>
                      <a:r>
                        <a:rPr lang="en-GB" sz="1600" baseline="30000" dirty="0" smtClean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GB" sz="1600" baseline="0" dirty="0" smtClean="0">
                          <a:solidFill>
                            <a:srgbClr val="0070C0"/>
                          </a:solidFill>
                        </a:rPr>
                        <a:t>C 20MPa 6hr dwell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7870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1532" y="1057567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sz="4000" kern="0" dirty="0" smtClean="0"/>
              <a:t>ATS Glass HIP Matrix</a:t>
            </a:r>
            <a:endParaRPr lang="en-US" sz="4000" kern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27" y="284196"/>
            <a:ext cx="1264855" cy="453390"/>
          </a:xfrm>
          <a:prstGeom prst="rect">
            <a:avLst/>
          </a:prstGeom>
        </p:spPr>
      </p:pic>
      <p:pic>
        <p:nvPicPr>
          <p:cNvPr id="17" name="Picture 4" descr="sponsor-high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5084" y="148170"/>
            <a:ext cx="1549558" cy="7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6" t="31398" r="44360" b="25198"/>
          <a:stretch/>
        </p:blipFill>
        <p:spPr>
          <a:xfrm>
            <a:off x="2212577" y="4118801"/>
            <a:ext cx="868074" cy="122104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t="30099" r="45667" b="17421"/>
          <a:stretch/>
        </p:blipFill>
        <p:spPr>
          <a:xfrm>
            <a:off x="3536582" y="4118801"/>
            <a:ext cx="863968" cy="1194977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28518" r="38056" b="2592"/>
          <a:stretch/>
        </p:blipFill>
        <p:spPr>
          <a:xfrm>
            <a:off x="3544457" y="5438944"/>
            <a:ext cx="839811" cy="125063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4449" r="36718" b="11848"/>
          <a:stretch/>
        </p:blipFill>
        <p:spPr>
          <a:xfrm>
            <a:off x="2212577" y="5474020"/>
            <a:ext cx="868074" cy="1180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 t="7683" r="11828" b="3821"/>
          <a:stretch/>
        </p:blipFill>
        <p:spPr>
          <a:xfrm>
            <a:off x="5602248" y="1193593"/>
            <a:ext cx="3492932" cy="267160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076709" y="915959"/>
            <a:ext cx="3265880" cy="50133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sz="2000" kern="0" dirty="0" smtClean="0">
                <a:latin typeface="Wingdings" panose="05000000000000000000" pitchFamily="2" charset="2"/>
              </a:rPr>
              <a:t>u</a:t>
            </a:r>
            <a:r>
              <a:rPr lang="en-GB" sz="2000" kern="0" dirty="0" smtClean="0"/>
              <a:t>-CeO</a:t>
            </a:r>
            <a:r>
              <a:rPr lang="en-GB" sz="2000" kern="0" baseline="-25000" dirty="0" smtClean="0"/>
              <a:t>2  </a:t>
            </a:r>
            <a:r>
              <a:rPr lang="en-GB" sz="2000" kern="0" dirty="0" smtClean="0">
                <a:latin typeface="Wingdings" panose="05000000000000000000" pitchFamily="2" charset="2"/>
              </a:rPr>
              <a:t>l</a:t>
            </a:r>
            <a:r>
              <a:rPr lang="en-GB" sz="2000" kern="0" dirty="0" smtClean="0"/>
              <a:t>- Fe</a:t>
            </a:r>
            <a:r>
              <a:rPr lang="en-GB" sz="2000" kern="0" baseline="-25000" dirty="0" smtClean="0"/>
              <a:t>3</a:t>
            </a:r>
            <a:r>
              <a:rPr lang="en-GB" sz="2000" kern="0" dirty="0" smtClean="0"/>
              <a:t>O</a:t>
            </a:r>
            <a:r>
              <a:rPr lang="en-GB" sz="2000" kern="0" baseline="-25000" dirty="0" smtClean="0"/>
              <a:t>4   </a:t>
            </a:r>
            <a:r>
              <a:rPr lang="en-GB" sz="2000" kern="0" dirty="0" smtClean="0">
                <a:latin typeface="Wingdings" panose="05000000000000000000" pitchFamily="2" charset="2"/>
              </a:rPr>
              <a:t>n</a:t>
            </a:r>
            <a:r>
              <a:rPr lang="en-GB" sz="2000" kern="0" dirty="0" smtClean="0"/>
              <a:t>- Fe</a:t>
            </a:r>
          </a:p>
          <a:p>
            <a:endParaRPr lang="en-GB" sz="2000" kern="0" baseline="-25000" dirty="0"/>
          </a:p>
          <a:p>
            <a:r>
              <a:rPr lang="en-GB" kern="0" dirty="0" smtClean="0"/>
              <a:t> </a:t>
            </a:r>
            <a:endParaRPr lang="en-GB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5678" y="1664273"/>
            <a:ext cx="5555829" cy="4550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/>
              <a:t>Two HIP  runs completed so far</a:t>
            </a:r>
          </a:p>
          <a:p>
            <a:pPr marL="0" indent="0">
              <a:buNone/>
            </a:pPr>
            <a:r>
              <a:rPr lang="en-GB" sz="2400" kern="0" dirty="0" smtClean="0"/>
              <a:t>Must consider effects of SS can on redox potential of melt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7124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/>
          </p:cNvPicPr>
          <p:nvPr/>
        </p:nvPicPr>
        <p:blipFill rotWithShape="1">
          <a:blip r:embed="rId2"/>
          <a:srcRect l="67957" t="50613" b="28341"/>
          <a:stretch/>
        </p:blipFill>
        <p:spPr>
          <a:xfrm>
            <a:off x="5916002" y="4029476"/>
            <a:ext cx="2201028" cy="1463357"/>
          </a:xfrm>
          <a:prstGeom prst="rect">
            <a:avLst/>
          </a:prstGeom>
        </p:spPr>
      </p:pic>
      <p:pic>
        <p:nvPicPr>
          <p:cNvPr id="35" name="Content Placeholder 4"/>
          <p:cNvPicPr>
            <a:picLocks/>
          </p:cNvPicPr>
          <p:nvPr/>
        </p:nvPicPr>
        <p:blipFill rotWithShape="1">
          <a:blip r:embed="rId2"/>
          <a:srcRect l="33893" t="25346" r="34248" b="54007"/>
          <a:stretch/>
        </p:blipFill>
        <p:spPr>
          <a:xfrm>
            <a:off x="3800539" y="4063045"/>
            <a:ext cx="2142124" cy="1429789"/>
          </a:xfrm>
          <a:prstGeom prst="rect">
            <a:avLst/>
          </a:prstGeom>
        </p:spPr>
      </p:pic>
      <p:pic>
        <p:nvPicPr>
          <p:cNvPr id="28" name="Content Placeholder 4"/>
          <p:cNvPicPr>
            <a:picLocks/>
          </p:cNvPicPr>
          <p:nvPr/>
        </p:nvPicPr>
        <p:blipFill rotWithShape="1">
          <a:blip r:embed="rId2"/>
          <a:srcRect l="33917" t="1" r="33928" b="79159"/>
          <a:stretch/>
        </p:blipFill>
        <p:spPr>
          <a:xfrm>
            <a:off x="3808851" y="2620047"/>
            <a:ext cx="2152997" cy="144321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67859" b="79239"/>
          <a:stretch/>
        </p:blipFill>
        <p:spPr>
          <a:xfrm>
            <a:off x="5959288" y="2625057"/>
            <a:ext cx="2152120" cy="143767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47078" y="1940086"/>
            <a:ext cx="4699116" cy="617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800" kern="0" dirty="0" smtClean="0"/>
              <a:t>1100</a:t>
            </a:r>
            <a:r>
              <a:rPr lang="en-GB" sz="2800" kern="0" baseline="30000" dirty="0" smtClean="0"/>
              <a:t>o</a:t>
            </a:r>
            <a:r>
              <a:rPr lang="en-GB" sz="2800" kern="0" dirty="0" smtClean="0"/>
              <a:t>C 20MPa 5 </a:t>
            </a:r>
            <a:r>
              <a:rPr lang="en-GB" sz="2800" kern="0" dirty="0" err="1" smtClean="0"/>
              <a:t>mol</a:t>
            </a:r>
            <a:r>
              <a:rPr lang="en-GB" sz="2800" kern="0" dirty="0" smtClean="0"/>
              <a:t>% CeO</a:t>
            </a:r>
            <a:r>
              <a:rPr lang="en-GB" sz="2800" kern="0" baseline="-25000" dirty="0" smtClean="0"/>
              <a:t>2</a:t>
            </a:r>
            <a:endParaRPr lang="en-GB" sz="2800" kern="0" dirty="0"/>
          </a:p>
        </p:txBody>
      </p:sp>
      <p:pic>
        <p:nvPicPr>
          <p:cNvPr id="9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/>
              <a:t>ATS Glass HIP 1 and 2 - SEM</a:t>
            </a:r>
            <a:endParaRPr lang="en-GB" kern="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6" t="36234" r="44360" b="25199"/>
          <a:stretch/>
        </p:blipFill>
        <p:spPr>
          <a:xfrm>
            <a:off x="7853300" y="5286529"/>
            <a:ext cx="1290700" cy="1634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097171" y="5760473"/>
            <a:ext cx="190832" cy="1282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8232" y="1783870"/>
            <a:ext cx="3579925" cy="2278858"/>
            <a:chOff x="336841" y="1865863"/>
            <a:chExt cx="3037305" cy="1970122"/>
          </a:xfrm>
        </p:grpSpPr>
        <p:grpSp>
          <p:nvGrpSpPr>
            <p:cNvPr id="24" name="Group 23"/>
            <p:cNvGrpSpPr/>
            <p:nvPr/>
          </p:nvGrpSpPr>
          <p:grpSpPr>
            <a:xfrm>
              <a:off x="336841" y="1865863"/>
              <a:ext cx="2650072" cy="1970122"/>
              <a:chOff x="336841" y="1869492"/>
              <a:chExt cx="2650072" cy="197012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2"/>
              <a:stretch/>
            </p:blipFill>
            <p:spPr>
              <a:xfrm>
                <a:off x="336841" y="1869492"/>
                <a:ext cx="2650072" cy="197012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 bwMode="auto">
              <a:xfrm>
                <a:off x="2562262" y="1887989"/>
                <a:ext cx="393577" cy="182282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>
                <a:off x="2696579" y="1929041"/>
                <a:ext cx="1548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2537531" y="1881549"/>
              <a:ext cx="8366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bg1"/>
                  </a:solidFill>
                </a:rPr>
                <a:t>100µm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9258" y="4228677"/>
            <a:ext cx="3598417" cy="2292237"/>
            <a:chOff x="354455" y="4224078"/>
            <a:chExt cx="3040088" cy="1987227"/>
          </a:xfrm>
        </p:grpSpPr>
        <p:grpSp>
          <p:nvGrpSpPr>
            <p:cNvPr id="23" name="Group 22"/>
            <p:cNvGrpSpPr/>
            <p:nvPr/>
          </p:nvGrpSpPr>
          <p:grpSpPr>
            <a:xfrm>
              <a:off x="354455" y="4224078"/>
              <a:ext cx="2660741" cy="1987227"/>
              <a:chOff x="354455" y="4224078"/>
              <a:chExt cx="2660741" cy="198722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78"/>
              <a:stretch/>
            </p:blipFill>
            <p:spPr>
              <a:xfrm>
                <a:off x="354455" y="4224078"/>
                <a:ext cx="2660741" cy="1987227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 bwMode="auto">
              <a:xfrm>
                <a:off x="2593336" y="4263552"/>
                <a:ext cx="393577" cy="182282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2727653" y="4304604"/>
                <a:ext cx="1548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2557928" y="4254884"/>
              <a:ext cx="8366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bg1"/>
                  </a:solidFill>
                </a:rPr>
                <a:t>10 µm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5475545" y="2683979"/>
            <a:ext cx="377459" cy="297269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7313" y="2673471"/>
            <a:ext cx="41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06619" y="4121881"/>
            <a:ext cx="377459" cy="297269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88387" y="4111373"/>
            <a:ext cx="41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Zr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57313" y="4131409"/>
            <a:ext cx="377459" cy="297269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9081" y="4120901"/>
            <a:ext cx="41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Al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726001" y="3835985"/>
            <a:ext cx="377459" cy="297269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07769" y="3825477"/>
            <a:ext cx="41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690736" y="2683979"/>
            <a:ext cx="377459" cy="297269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72504" y="2673471"/>
            <a:ext cx="41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Na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3348123" y="1782582"/>
            <a:ext cx="5995085" cy="617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800" kern="0" dirty="0" smtClean="0"/>
              <a:t>1250</a:t>
            </a:r>
            <a:r>
              <a:rPr lang="en-GB" sz="2800" kern="0" baseline="30000" dirty="0" smtClean="0"/>
              <a:t>o</a:t>
            </a:r>
            <a:r>
              <a:rPr lang="en-GB" sz="2800" kern="0" dirty="0" smtClean="0"/>
              <a:t>C 20MPa 5 </a:t>
            </a:r>
            <a:r>
              <a:rPr lang="en-GB" sz="2800" kern="0" dirty="0" err="1" smtClean="0"/>
              <a:t>mol</a:t>
            </a:r>
            <a:r>
              <a:rPr lang="en-GB" sz="2800" kern="0" dirty="0" smtClean="0"/>
              <a:t>% CeO</a:t>
            </a:r>
            <a:r>
              <a:rPr lang="en-GB" sz="2800" kern="0" baseline="-25000" dirty="0" smtClean="0"/>
              <a:t>2</a:t>
            </a:r>
            <a:r>
              <a:rPr lang="en-GB" sz="2800" kern="0" dirty="0" smtClean="0"/>
              <a:t> &amp; Fe(0)</a:t>
            </a:r>
            <a:endParaRPr lang="en-GB" sz="2800" kern="0" dirty="0"/>
          </a:p>
        </p:txBody>
      </p:sp>
      <p:pic>
        <p:nvPicPr>
          <p:cNvPr id="10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/>
              <a:t>ATS Glass HIP 3 and 4 - SEM</a:t>
            </a:r>
            <a:endParaRPr lang="en-GB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265596" y="1773683"/>
            <a:ext cx="3214982" cy="2323905"/>
            <a:chOff x="769385" y="1604066"/>
            <a:chExt cx="2920011" cy="20665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7"/>
            <a:stretch/>
          </p:blipFill>
          <p:spPr>
            <a:xfrm>
              <a:off x="769385" y="1604066"/>
              <a:ext cx="2770228" cy="206653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3131611" y="1639105"/>
              <a:ext cx="375735" cy="18228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31612" y="1631946"/>
              <a:ext cx="5577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2</a:t>
              </a:r>
              <a:r>
                <a:rPr lang="en-GB" sz="800" dirty="0" smtClean="0">
                  <a:solidFill>
                    <a:schemeClr val="bg1"/>
                  </a:solidFill>
                </a:rPr>
                <a:t>0µm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3265928" y="1680157"/>
              <a:ext cx="1478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3783975" y="2402930"/>
            <a:ext cx="4697460" cy="3102085"/>
            <a:chOff x="4219118" y="2905787"/>
            <a:chExt cx="4697460" cy="3102085"/>
          </a:xfrm>
        </p:grpSpPr>
        <p:grpSp>
          <p:nvGrpSpPr>
            <p:cNvPr id="2" name="Group 1"/>
            <p:cNvGrpSpPr/>
            <p:nvPr/>
          </p:nvGrpSpPr>
          <p:grpSpPr>
            <a:xfrm>
              <a:off x="4219118" y="2905787"/>
              <a:ext cx="4697460" cy="3102085"/>
              <a:chOff x="4219118" y="2905787"/>
              <a:chExt cx="4697460" cy="310208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34159" r="33979" b="79103"/>
              <a:stretch/>
            </p:blipFill>
            <p:spPr>
              <a:xfrm>
                <a:off x="4219118" y="2915718"/>
                <a:ext cx="2347040" cy="15633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/>
              <a:srcRect l="34118" t="51134" r="33835" b="28416"/>
              <a:stretch/>
            </p:blipFill>
            <p:spPr>
              <a:xfrm>
                <a:off x="4219118" y="4476375"/>
                <a:ext cx="2363174" cy="153149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/>
              <a:srcRect l="68255" b="79148"/>
              <a:stretch/>
            </p:blipFill>
            <p:spPr>
              <a:xfrm>
                <a:off x="6562165" y="2905787"/>
                <a:ext cx="2354413" cy="157058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/>
              <a:srcRect l="67907" t="51088" r="131" b="28326"/>
              <a:stretch/>
            </p:blipFill>
            <p:spPr>
              <a:xfrm>
                <a:off x="6575125" y="4476375"/>
                <a:ext cx="2341453" cy="1531497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 bwMode="auto">
            <a:xfrm>
              <a:off x="8517993" y="4497391"/>
              <a:ext cx="377459" cy="29726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99761" y="4486883"/>
              <a:ext cx="413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Si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156714" y="4499482"/>
              <a:ext cx="377459" cy="29726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38482" y="4488974"/>
              <a:ext cx="413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Al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499761" y="2943319"/>
              <a:ext cx="377459" cy="29726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81529" y="2932811"/>
              <a:ext cx="413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Na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174948" y="2926226"/>
              <a:ext cx="377459" cy="29726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56716" y="2915718"/>
              <a:ext cx="413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Fe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5596" y="4291803"/>
            <a:ext cx="3214982" cy="2323905"/>
            <a:chOff x="769385" y="3838974"/>
            <a:chExt cx="2902169" cy="20449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44"/>
            <a:stretch/>
          </p:blipFill>
          <p:spPr>
            <a:xfrm>
              <a:off x="769385" y="3838974"/>
              <a:ext cx="2770228" cy="204499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3113769" y="3891277"/>
              <a:ext cx="393577" cy="182282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248086" y="3932329"/>
              <a:ext cx="1548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134382" y="3898314"/>
              <a:ext cx="537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3</a:t>
              </a:r>
              <a:r>
                <a:rPr lang="en-GB" sz="800" dirty="0" smtClean="0">
                  <a:solidFill>
                    <a:schemeClr val="bg1"/>
                  </a:solidFill>
                </a:rPr>
                <a:t>µm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7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69642" y="1923902"/>
            <a:ext cx="4126329" cy="617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400" kern="0" dirty="0" smtClean="0"/>
              <a:t>1100</a:t>
            </a:r>
            <a:r>
              <a:rPr lang="en-GB" sz="2400" kern="0" baseline="30000" dirty="0" smtClean="0"/>
              <a:t>o</a:t>
            </a:r>
            <a:r>
              <a:rPr lang="en-GB" sz="2400" kern="0" dirty="0" smtClean="0"/>
              <a:t>C 20MPa 4hr</a:t>
            </a:r>
            <a:endParaRPr lang="en-GB" sz="24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20695" y="1890224"/>
            <a:ext cx="4126329" cy="617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400" kern="0" dirty="0" smtClean="0"/>
              <a:t>1250</a:t>
            </a:r>
            <a:r>
              <a:rPr lang="en-GB" sz="2400" kern="0" baseline="30000" dirty="0" smtClean="0"/>
              <a:t>o</a:t>
            </a:r>
            <a:r>
              <a:rPr lang="en-GB" sz="2400" kern="0" dirty="0" smtClean="0"/>
              <a:t>C 20MPa 6hr</a:t>
            </a:r>
            <a:endParaRPr lang="en-GB" sz="24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6256" y="1733878"/>
            <a:ext cx="9625781" cy="5565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GB" sz="2800" kern="0" dirty="0"/>
          </a:p>
        </p:txBody>
      </p:sp>
      <p:pic>
        <p:nvPicPr>
          <p:cNvPr id="12" name="Picture 4" descr="sponsor-high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/>
              <a:t>ATS Glass HIP - XANES</a:t>
            </a:r>
            <a:endParaRPr lang="en-GB" kern="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1532" y="1502793"/>
            <a:ext cx="8742911" cy="4550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400" kern="0" dirty="0"/>
              <a:t>Measured Ce L</a:t>
            </a:r>
            <a:r>
              <a:rPr lang="en-GB" sz="2400" kern="0" baseline="-25000" dirty="0"/>
              <a:t>3</a:t>
            </a:r>
            <a:r>
              <a:rPr lang="en-GB" sz="2400" kern="0" dirty="0"/>
              <a:t> edge (5723eV) </a:t>
            </a:r>
            <a:r>
              <a:rPr lang="en-GB" sz="2400" kern="0" dirty="0" smtClean="0"/>
              <a:t>at BM26 </a:t>
            </a:r>
            <a:r>
              <a:rPr lang="en-GB" sz="2400" kern="0" dirty="0"/>
              <a:t>ESRF, Grenoble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9578" r="10167" b="2997"/>
          <a:stretch/>
        </p:blipFill>
        <p:spPr>
          <a:xfrm>
            <a:off x="-12492" y="2320489"/>
            <a:ext cx="4696148" cy="360074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8579" r="10888" b="3231"/>
          <a:stretch/>
        </p:blipFill>
        <p:spPr>
          <a:xfrm>
            <a:off x="4542418" y="2273472"/>
            <a:ext cx="4605431" cy="3608591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71631" y="4013232"/>
            <a:ext cx="1802768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 smtClean="0">
                <a:solidFill>
                  <a:srgbClr val="C00000"/>
                </a:solidFill>
              </a:rPr>
              <a:t>Ce</a:t>
            </a:r>
            <a:r>
              <a:rPr lang="en-GB" sz="1800" kern="0" baseline="30000" dirty="0" smtClean="0">
                <a:solidFill>
                  <a:srgbClr val="C00000"/>
                </a:solidFill>
              </a:rPr>
              <a:t>3+</a:t>
            </a:r>
            <a:r>
              <a:rPr lang="en-GB" sz="1800" kern="0" dirty="0" smtClean="0">
                <a:solidFill>
                  <a:srgbClr val="C00000"/>
                </a:solidFill>
              </a:rPr>
              <a:t>=100(±1)%</a:t>
            </a:r>
            <a:endParaRPr lang="en-GB" sz="1800" kern="0" dirty="0">
              <a:solidFill>
                <a:srgbClr val="C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1631" y="4570849"/>
            <a:ext cx="1802768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 smtClean="0">
                <a:solidFill>
                  <a:srgbClr val="C00000"/>
                </a:solidFill>
              </a:rPr>
              <a:t>Ce</a:t>
            </a:r>
            <a:r>
              <a:rPr lang="en-GB" sz="1800" kern="0" baseline="30000" dirty="0" smtClean="0">
                <a:solidFill>
                  <a:srgbClr val="C00000"/>
                </a:solidFill>
              </a:rPr>
              <a:t>3+</a:t>
            </a:r>
            <a:r>
              <a:rPr lang="en-GB" sz="1800" kern="0" dirty="0" smtClean="0">
                <a:solidFill>
                  <a:srgbClr val="C00000"/>
                </a:solidFill>
              </a:rPr>
              <a:t>=71(±4)%</a:t>
            </a:r>
            <a:endParaRPr lang="en-GB" sz="1800" kern="0" dirty="0">
              <a:solidFill>
                <a:srgbClr val="C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27678" y="3981917"/>
            <a:ext cx="1802768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 smtClean="0">
                <a:solidFill>
                  <a:srgbClr val="C00000"/>
                </a:solidFill>
              </a:rPr>
              <a:t>Ce</a:t>
            </a:r>
            <a:r>
              <a:rPr lang="en-GB" sz="1800" kern="0" baseline="30000" dirty="0" smtClean="0">
                <a:solidFill>
                  <a:srgbClr val="C00000"/>
                </a:solidFill>
              </a:rPr>
              <a:t>3+</a:t>
            </a:r>
            <a:r>
              <a:rPr lang="en-GB" sz="1800" kern="0" dirty="0" smtClean="0">
                <a:solidFill>
                  <a:srgbClr val="C00000"/>
                </a:solidFill>
              </a:rPr>
              <a:t>=100(±1)%</a:t>
            </a:r>
            <a:endParaRPr lang="en-GB" sz="1800" kern="0" dirty="0">
              <a:solidFill>
                <a:srgbClr val="C0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27678" y="4569766"/>
            <a:ext cx="1802768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800" kern="0" dirty="0" smtClean="0">
                <a:solidFill>
                  <a:srgbClr val="C00000"/>
                </a:solidFill>
              </a:rPr>
              <a:t>Ce</a:t>
            </a:r>
            <a:r>
              <a:rPr lang="en-GB" sz="1800" kern="0" baseline="30000" dirty="0" smtClean="0">
                <a:solidFill>
                  <a:srgbClr val="C00000"/>
                </a:solidFill>
              </a:rPr>
              <a:t>3+</a:t>
            </a:r>
            <a:r>
              <a:rPr lang="en-GB" sz="1800" kern="0" dirty="0" smtClean="0">
                <a:solidFill>
                  <a:srgbClr val="C00000"/>
                </a:solidFill>
              </a:rPr>
              <a:t>=100(±1)%</a:t>
            </a:r>
            <a:endParaRPr lang="en-GB" sz="1800" kern="0" dirty="0">
              <a:solidFill>
                <a:srgbClr val="C00000"/>
              </a:solidFill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939" y="6517479"/>
            <a:ext cx="8229600" cy="304800"/>
          </a:xfrm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GB" dirty="0" smtClean="0"/>
              <a:t>4</a:t>
            </a:r>
            <a:r>
              <a:rPr lang="en-GB" dirty="0"/>
              <a:t>. . Ravel and M. Newville, ATHENA, ARTEMIS, HEPHAESTUS: data analysis for X-ray absorption spectroscopy using IFEFFIT, Journal of Synchrotron Radiation 12, 537–541 (2005)</a:t>
            </a:r>
            <a:endParaRPr lang="en-GB" dirty="0"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821623"/>
            <a:ext cx="916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Linear combination fitting</a:t>
            </a:r>
            <a:r>
              <a:rPr lang="en-GB" sz="2400" kern="0" baseline="30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4</a:t>
            </a:r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 used to </a:t>
            </a:r>
            <a:r>
              <a:rPr lang="en-GB" sz="2400" kern="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determine </a:t>
            </a:r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the percentage of Ce</a:t>
            </a:r>
            <a:r>
              <a:rPr lang="en-GB" sz="2400" kern="0" baseline="30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3+ </a:t>
            </a:r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in each sample.</a:t>
            </a:r>
          </a:p>
        </p:txBody>
      </p:sp>
    </p:spTree>
    <p:extLst>
      <p:ext uri="{BB962C8B-B14F-4D97-AF65-F5344CB8AC3E}">
        <p14:creationId xmlns:p14="http://schemas.microsoft.com/office/powerpoint/2010/main" val="31354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onsor-high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/>
              <a:t>Conclusions</a:t>
            </a:r>
            <a:endParaRPr lang="en-GB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8929" y="1647648"/>
            <a:ext cx="8742911" cy="19767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Ce solubility is associated with reduction of Ce</a:t>
            </a:r>
            <a:r>
              <a:rPr lang="en-GB" sz="2400" baseline="30000" dirty="0"/>
              <a:t>4+</a:t>
            </a:r>
            <a:r>
              <a:rPr lang="en-GB" sz="2400" dirty="0"/>
              <a:t> to Ce</a:t>
            </a:r>
            <a:r>
              <a:rPr lang="en-GB" sz="2400" baseline="30000" dirty="0"/>
              <a:t>3+</a:t>
            </a:r>
          </a:p>
          <a:p>
            <a:pPr marL="0" indent="0">
              <a:buNone/>
            </a:pPr>
            <a:r>
              <a:rPr lang="en-GB" sz="2400" dirty="0"/>
              <a:t>CeO</a:t>
            </a:r>
            <a:r>
              <a:rPr lang="en-GB" sz="2400" baseline="-25000" dirty="0"/>
              <a:t>2</a:t>
            </a:r>
            <a:r>
              <a:rPr lang="en-GB" sz="2400" dirty="0"/>
              <a:t> solubility up to 5 </a:t>
            </a:r>
            <a:r>
              <a:rPr lang="en-GB" sz="2400" dirty="0" err="1"/>
              <a:t>mol</a:t>
            </a:r>
            <a:r>
              <a:rPr lang="en-GB" sz="2400" dirty="0"/>
              <a:t>% at </a:t>
            </a:r>
            <a:r>
              <a:rPr lang="en-GB" sz="2400" dirty="0" smtClean="0"/>
              <a:t>1300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C</a:t>
            </a:r>
          </a:p>
          <a:p>
            <a:pPr marL="0" indent="0">
              <a:buNone/>
            </a:pPr>
            <a:r>
              <a:rPr lang="en-GB" sz="2400" dirty="0" smtClean="0"/>
              <a:t>Equimolar </a:t>
            </a:r>
            <a:r>
              <a:rPr lang="en-GB" sz="2400" dirty="0"/>
              <a:t>addition of </a:t>
            </a:r>
            <a:r>
              <a:rPr lang="en-GB" sz="2400" dirty="0" smtClean="0"/>
              <a:t>Fe(0), </a:t>
            </a:r>
            <a:r>
              <a:rPr lang="en-GB" sz="2400" dirty="0"/>
              <a:t>CeO</a:t>
            </a:r>
            <a:r>
              <a:rPr lang="en-GB" sz="2400" baseline="-25000" dirty="0"/>
              <a:t>2</a:t>
            </a:r>
            <a:r>
              <a:rPr lang="en-GB" sz="2400" dirty="0"/>
              <a:t> solubility at 5 </a:t>
            </a:r>
            <a:r>
              <a:rPr lang="en-GB" sz="2400" dirty="0" err="1"/>
              <a:t>mol</a:t>
            </a:r>
            <a:r>
              <a:rPr lang="en-GB" sz="2400" dirty="0"/>
              <a:t>% at 1100</a:t>
            </a:r>
            <a:r>
              <a:rPr lang="en-GB" sz="2400" baseline="30000" dirty="0"/>
              <a:t>o</a:t>
            </a:r>
            <a:r>
              <a:rPr lang="en-GB" sz="2400" dirty="0"/>
              <a:t>C</a:t>
            </a:r>
          </a:p>
          <a:p>
            <a:pPr marL="0" indent="0">
              <a:buNone/>
            </a:pPr>
            <a:r>
              <a:rPr lang="en-GB" sz="2400" dirty="0"/>
              <a:t>HIP processing of ATS glasses demonstrated to be </a:t>
            </a:r>
            <a:r>
              <a:rPr lang="en-GB" sz="2400" dirty="0" smtClean="0"/>
              <a:t>feasible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574" y="3782291"/>
            <a:ext cx="4789094" cy="2739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929" y="3441680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Results promising for application: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Reduction in melt temperature advantageous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Increase in CeO2 </a:t>
            </a:r>
            <a:r>
              <a:rPr lang="en-GB" sz="20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solubility </a:t>
            </a:r>
            <a:r>
              <a:rPr lang="en-GB" sz="2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implies higher waste loading possible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HIP offers batch processing technology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-23960" y="6488668"/>
            <a:ext cx="6938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74747"/>
                </a:solidFill>
                <a:latin typeface="NexusSans"/>
              </a:rPr>
              <a:t> </a:t>
            </a:r>
            <a:r>
              <a:rPr lang="en-GB" sz="1000" dirty="0">
                <a:solidFill>
                  <a:srgbClr val="2A196F"/>
                </a:solidFill>
                <a:latin typeface="TUOS Blake" panose="020B0503040000020004" pitchFamily="34" charset="0"/>
              </a:rPr>
              <a:t>5. C</a:t>
            </a:r>
            <a:r>
              <a:rPr lang="en-GB" sz="1000" dirty="0">
                <a:solidFill>
                  <a:srgbClr val="2A196F"/>
                </a:solidFill>
                <a:latin typeface="TUOS Blake" panose="020B0503040000020004" pitchFamily="34" charset="0"/>
              </a:rPr>
              <a:t>. Lopez et al., Solubility of actinide surrogates in nuclear glasses. Journal of Nuclear Materials. 312, 76–80 (2003).</a:t>
            </a:r>
          </a:p>
        </p:txBody>
      </p:sp>
    </p:spTree>
    <p:extLst>
      <p:ext uri="{BB962C8B-B14F-4D97-AF65-F5344CB8AC3E}">
        <p14:creationId xmlns:p14="http://schemas.microsoft.com/office/powerpoint/2010/main" val="25609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/>
              <a:t>Future Work</a:t>
            </a:r>
            <a:endParaRPr lang="en-GB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5678" y="1664273"/>
            <a:ext cx="8742911" cy="4550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/>
              <a:t>Refine addition of Fe and Ce to optimise waste loading in ATS HIP cans. </a:t>
            </a:r>
          </a:p>
          <a:p>
            <a:pPr marL="0" indent="0">
              <a:buNone/>
            </a:pPr>
            <a:r>
              <a:rPr lang="en-GB" sz="2400" dirty="0" smtClean="0"/>
              <a:t>Fit </a:t>
            </a:r>
            <a:r>
              <a:rPr lang="en-GB" sz="2400" dirty="0"/>
              <a:t>EXAFS data to give information about the coordination environment of Ce and Fe.</a:t>
            </a:r>
          </a:p>
          <a:p>
            <a:pPr marL="0" indent="0">
              <a:buNone/>
            </a:pPr>
            <a:r>
              <a:rPr lang="en-GB" sz="2400" dirty="0"/>
              <a:t>Dissolution testing using PCT B method </a:t>
            </a:r>
            <a:r>
              <a:rPr lang="en-GB" sz="2400" dirty="0" smtClean="0"/>
              <a:t>to investigate the </a:t>
            </a:r>
            <a:r>
              <a:rPr lang="en-GB" sz="2400" dirty="0"/>
              <a:t>durability of </a:t>
            </a:r>
            <a:r>
              <a:rPr lang="en-GB" sz="2400" dirty="0" smtClean="0"/>
              <a:t>ATS glass. </a:t>
            </a:r>
          </a:p>
          <a:p>
            <a:pPr marL="0" indent="0">
              <a:buNone/>
            </a:pPr>
            <a:r>
              <a:rPr lang="en-GB" sz="2400" dirty="0" smtClean="0"/>
              <a:t>Ion irradiation of samples at Inter University Accelerator Centre, New Delhi – further characterisation of samples.</a:t>
            </a:r>
          </a:p>
          <a:p>
            <a:pPr marL="0" indent="0">
              <a:buNone/>
            </a:pPr>
            <a:r>
              <a:rPr lang="en-GB" sz="2400" dirty="0" smtClean="0"/>
              <a:t>Use U as Pu surrogate to investigate solubility in ATS glass</a:t>
            </a:r>
          </a:p>
          <a:p>
            <a:pPr marL="0" indent="0">
              <a:buNone/>
            </a:pPr>
            <a:r>
              <a:rPr lang="en-GB" sz="2400" dirty="0" smtClean="0"/>
              <a:t>Continue work with zirconolite ceramics for PhD project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31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513982" y="858741"/>
            <a:ext cx="1506414" cy="3815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96" y="4827458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08" y="2001806"/>
            <a:ext cx="8229600" cy="3733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Any questions?</a:t>
            </a:r>
          </a:p>
        </p:txBody>
      </p:sp>
      <p:pic>
        <p:nvPicPr>
          <p:cNvPr id="11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77485" y="1593658"/>
            <a:ext cx="8742911" cy="4550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Thank you to my supervisors for their patience and guidance and everyone at the ISL for training and assistance, particularly Dr. Laura Gardner, Steph </a:t>
            </a:r>
            <a:r>
              <a:rPr lang="en-US" sz="2400" dirty="0" err="1"/>
              <a:t>Thornber</a:t>
            </a:r>
            <a:r>
              <a:rPr lang="en-US" sz="2400" dirty="0"/>
              <a:t>, Dan Bailey, Dr. </a:t>
            </a:r>
            <a:r>
              <a:rPr lang="en-US" sz="2400" dirty="0" err="1"/>
              <a:t>Florent</a:t>
            </a:r>
            <a:r>
              <a:rPr lang="en-US" sz="2400" dirty="0"/>
              <a:t> </a:t>
            </a:r>
            <a:r>
              <a:rPr lang="en-US" sz="2400" dirty="0" err="1"/>
              <a:t>Tocino</a:t>
            </a:r>
            <a:r>
              <a:rPr lang="en-US" sz="2400" dirty="0"/>
              <a:t> and Jack Clarke.</a:t>
            </a:r>
          </a:p>
          <a:p>
            <a:pPr marL="0" indent="0">
              <a:buNone/>
            </a:pPr>
            <a:r>
              <a:rPr lang="en-GB" sz="2400" dirty="0"/>
              <a:t>This research was performed at the MIDAS Facility, at the University of Sheffield, which was established with support from the Department of Energy and Climate Change.</a:t>
            </a:r>
            <a:endParaRPr lang="en-US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 smtClean="0"/>
              <a:t>Acknowledgements</a:t>
            </a:r>
            <a:endParaRPr lang="en-GB" kern="0" dirty="0"/>
          </a:p>
        </p:txBody>
      </p:sp>
      <p:pic>
        <p:nvPicPr>
          <p:cNvPr id="1026" name="Picture 2" descr="https://encrypted-tbn0.gstatic.com/images?q=tbn:ANd9GcSvDALrzdlEMV1wNoLAQzqWN3xlEh1_rp0XEnHdCvl2QjMnHRf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3" y="4804105"/>
            <a:ext cx="1331650" cy="16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westcumbriamrws.org.uk/images/Multi-barrier%20graphic%20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7" y="1509298"/>
            <a:ext cx="3684233" cy="2467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" y="977668"/>
            <a:ext cx="8229600" cy="762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79" y="1664273"/>
            <a:ext cx="5379656" cy="45500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Upon completion </a:t>
            </a:r>
            <a:r>
              <a:rPr lang="en-GB" sz="2400" dirty="0" smtClean="0"/>
              <a:t>of fuel </a:t>
            </a:r>
            <a:r>
              <a:rPr lang="en-GB" sz="2400" dirty="0"/>
              <a:t>reprocessing in the UK, 140t of PuO</a:t>
            </a:r>
            <a:r>
              <a:rPr lang="en-GB" sz="2400" baseline="-25000" dirty="0"/>
              <a:t>2</a:t>
            </a:r>
            <a:r>
              <a:rPr lang="en-GB" sz="2400" dirty="0"/>
              <a:t> stockpile will be stored as zero value asset at Sellafield </a:t>
            </a:r>
          </a:p>
          <a:p>
            <a:pPr marL="0" indent="0">
              <a:buNone/>
            </a:pPr>
            <a:r>
              <a:rPr lang="en-GB" sz="2400" dirty="0" smtClean="0"/>
              <a:t>UK government </a:t>
            </a:r>
            <a:r>
              <a:rPr lang="en-GB" sz="2400" dirty="0"/>
              <a:t>policy – either reuse in </a:t>
            </a:r>
            <a:r>
              <a:rPr lang="en-GB" sz="2400" dirty="0" err="1"/>
              <a:t>MOx</a:t>
            </a:r>
            <a:r>
              <a:rPr lang="en-GB" sz="2400" dirty="0"/>
              <a:t> or </a:t>
            </a:r>
            <a:r>
              <a:rPr lang="en-GB" sz="2400" dirty="0" err="1"/>
              <a:t>immoblilisation</a:t>
            </a:r>
            <a:r>
              <a:rPr lang="en-GB" sz="2400" dirty="0"/>
              <a:t> and disposal in geological disposal facility (GDF).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5679" y="4444883"/>
            <a:ext cx="8352294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GB" sz="24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Dual track </a:t>
            </a:r>
            <a:r>
              <a:rPr lang="en-GB" sz="24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strategy also suggested</a:t>
            </a:r>
            <a:r>
              <a:rPr lang="en-GB" sz="2400" baseline="300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1</a:t>
            </a:r>
            <a:r>
              <a:rPr lang="en-GB" sz="24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GB" sz="24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since some </a:t>
            </a:r>
            <a:r>
              <a:rPr lang="en-GB" sz="24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material unsuitable for recycle</a:t>
            </a:r>
            <a:endParaRPr lang="en-GB" sz="2400" dirty="0">
              <a:solidFill>
                <a:srgbClr val="2A196F"/>
              </a:solidFill>
              <a:ea typeface="MS PGothic" panose="020B0600070205080204" pitchFamily="34" charset="-128"/>
              <a:cs typeface="ＭＳ Ｐゴシック" charset="0"/>
            </a:endParaRP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GB" sz="24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Develop wasteforms to immobilise </a:t>
            </a:r>
            <a:r>
              <a:rPr lang="en-GB" sz="24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this </a:t>
            </a:r>
            <a:r>
              <a:rPr lang="en-GB" sz="24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waste </a:t>
            </a:r>
            <a:r>
              <a:rPr lang="en-GB" sz="24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stream for </a:t>
            </a:r>
            <a:r>
              <a:rPr lang="en-GB" sz="24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over 100000 </a:t>
            </a:r>
            <a:r>
              <a:rPr lang="en-GB" sz="2400" dirty="0" err="1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yrs</a:t>
            </a:r>
            <a:endParaRPr lang="en-GB" sz="2400" dirty="0">
              <a:solidFill>
                <a:srgbClr val="2A196F"/>
              </a:solidFill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8008" y="6169252"/>
            <a:ext cx="835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GB" sz="2400" dirty="0">
              <a:solidFill>
                <a:srgbClr val="2A196F"/>
              </a:solidFill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62375"/>
            <a:ext cx="835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1. Hyatt</a:t>
            </a:r>
            <a:r>
              <a:rPr lang="en-GB" sz="12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, N. C. (2017). Plutonium management policy in the United Kingdom: The need for a dual track strategy. Energy Policy, 101, 303–309</a:t>
            </a:r>
          </a:p>
        </p:txBody>
      </p:sp>
    </p:spTree>
    <p:extLst>
      <p:ext uri="{BB962C8B-B14F-4D97-AF65-F5344CB8AC3E}">
        <p14:creationId xmlns:p14="http://schemas.microsoft.com/office/powerpoint/2010/main" val="901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kern="0" dirty="0" smtClean="0"/>
              <a:t>Alkali tin silicate glass</a:t>
            </a:r>
            <a:endParaRPr lang="en-GB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2311" y="1575497"/>
            <a:ext cx="8742911" cy="45500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Alkali Tin Silicate (ATS) glass </a:t>
            </a:r>
            <a:r>
              <a:rPr lang="en-GB" sz="2400" dirty="0"/>
              <a:t>– type of borosilicate glass developed in the US for immobilization of </a:t>
            </a:r>
            <a:r>
              <a:rPr lang="en-GB" sz="2400" dirty="0" smtClean="0"/>
              <a:t>wPu</a:t>
            </a:r>
            <a:r>
              <a:rPr lang="en-GB" sz="2400" baseline="30000" dirty="0" smtClean="0"/>
              <a:t>2</a:t>
            </a:r>
            <a:endParaRPr lang="en-GB" sz="2400" dirty="0"/>
          </a:p>
          <a:p>
            <a:r>
              <a:rPr lang="en-GB" sz="2000" dirty="0" smtClean="0"/>
              <a:t>Increased alkali elements to increase Pu waste loading</a:t>
            </a:r>
          </a:p>
          <a:p>
            <a:r>
              <a:rPr lang="en-GB" sz="2000" dirty="0" smtClean="0"/>
              <a:t>Sn added to improve chemical durability</a:t>
            </a:r>
            <a:endParaRPr lang="en-GB" sz="2000" dirty="0"/>
          </a:p>
          <a:p>
            <a:pPr marL="0" indent="0">
              <a:buNone/>
            </a:pPr>
            <a:r>
              <a:rPr lang="en-GB" sz="2400" b="1" dirty="0" smtClean="0"/>
              <a:t>Objectives</a:t>
            </a:r>
            <a:endParaRPr lang="en-GB" sz="2400" b="1" dirty="0"/>
          </a:p>
          <a:p>
            <a:r>
              <a:rPr lang="en-GB" sz="2000" dirty="0"/>
              <a:t>Determine solubility of CeO</a:t>
            </a:r>
            <a:r>
              <a:rPr lang="en-GB" sz="2000" baseline="-25000" dirty="0"/>
              <a:t>2</a:t>
            </a:r>
            <a:r>
              <a:rPr lang="en-GB" sz="2000" dirty="0"/>
              <a:t> as function of melt temperature</a:t>
            </a:r>
          </a:p>
          <a:p>
            <a:r>
              <a:rPr lang="en-GB" sz="2000" dirty="0"/>
              <a:t>Determine solubility of CeO</a:t>
            </a:r>
            <a:r>
              <a:rPr lang="en-GB" sz="2000" baseline="-25000" dirty="0"/>
              <a:t>2</a:t>
            </a:r>
            <a:r>
              <a:rPr lang="en-GB" sz="2000" dirty="0"/>
              <a:t> in presence of </a:t>
            </a:r>
            <a:r>
              <a:rPr lang="en-GB" sz="2000" dirty="0" smtClean="0"/>
              <a:t>Fe(0) </a:t>
            </a:r>
            <a:r>
              <a:rPr lang="en-GB" sz="2000" dirty="0"/>
              <a:t>reduction</a:t>
            </a:r>
          </a:p>
          <a:p>
            <a:r>
              <a:rPr lang="en-GB" sz="2000" dirty="0"/>
              <a:t>Determine feasibility of </a:t>
            </a:r>
            <a:r>
              <a:rPr lang="en-GB" sz="2000" dirty="0" err="1"/>
              <a:t>batchwise</a:t>
            </a:r>
            <a:r>
              <a:rPr lang="en-GB" sz="2000" dirty="0"/>
              <a:t> </a:t>
            </a:r>
            <a:r>
              <a:rPr lang="en-GB" sz="2000" dirty="0" smtClean="0"/>
              <a:t>HIP (Hot Isostatic Pressing)	 </a:t>
            </a:r>
            <a:r>
              <a:rPr lang="en-GB" sz="2000" dirty="0"/>
              <a:t>processing</a:t>
            </a:r>
          </a:p>
          <a:p>
            <a:pPr marL="0" indent="0">
              <a:buNone/>
            </a:pPr>
            <a:r>
              <a:rPr lang="en-GB" sz="2000" dirty="0"/>
              <a:t>Note: melt temperature &lt;1300</a:t>
            </a:r>
            <a:r>
              <a:rPr lang="en-GB" sz="2000" baseline="30000" dirty="0"/>
              <a:t>o</a:t>
            </a:r>
            <a:r>
              <a:rPr lang="en-GB" sz="2000" dirty="0"/>
              <a:t>C to limit </a:t>
            </a:r>
            <a:r>
              <a:rPr lang="en-GB" sz="2000" dirty="0" err="1"/>
              <a:t>melter</a:t>
            </a:r>
            <a:r>
              <a:rPr lang="en-GB" sz="2000" dirty="0"/>
              <a:t> corrosion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26660"/>
              </p:ext>
            </p:extLst>
          </p:nvPr>
        </p:nvGraphicFramePr>
        <p:xfrm>
          <a:off x="142043" y="5270270"/>
          <a:ext cx="8852907" cy="1314651"/>
        </p:xfrm>
        <a:graphic>
          <a:graphicData uri="http://schemas.openxmlformats.org/drawingml/2006/table">
            <a:tbl>
              <a:tblPr/>
              <a:tblGrid>
                <a:gridCol w="903570">
                  <a:extLst>
                    <a:ext uri="{9D8B030D-6E8A-4147-A177-3AD203B41FA5}">
                      <a16:colId xmlns:a16="http://schemas.microsoft.com/office/drawing/2014/main" val="808572139"/>
                    </a:ext>
                  </a:extLst>
                </a:gridCol>
                <a:gridCol w="903570">
                  <a:extLst>
                    <a:ext uri="{9D8B030D-6E8A-4147-A177-3AD203B41FA5}">
                      <a16:colId xmlns:a16="http://schemas.microsoft.com/office/drawing/2014/main" val="704417639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136597912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881876280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37689270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490285082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347467532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3678500748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333319331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589163773"/>
                    </a:ext>
                  </a:extLst>
                </a:gridCol>
                <a:gridCol w="782863">
                  <a:extLst>
                    <a:ext uri="{9D8B030D-6E8A-4147-A177-3AD203B41FA5}">
                      <a16:colId xmlns:a16="http://schemas.microsoft.com/office/drawing/2014/main" val="1365095368"/>
                    </a:ext>
                  </a:extLst>
                </a:gridCol>
              </a:tblGrid>
              <a:tr h="438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Reagent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CeO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SiO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SnO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TiO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ZrO</a:t>
                      </a:r>
                      <a:r>
                        <a:rPr lang="en-GB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38422"/>
                  </a:ext>
                </a:extLst>
              </a:tr>
              <a:tr h="438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wt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6.37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48694"/>
                  </a:ext>
                </a:extLst>
              </a:tr>
              <a:tr h="4382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mol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21.20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40.80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33618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584921"/>
            <a:ext cx="8487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2</a:t>
            </a:r>
            <a:r>
              <a:rPr lang="en-GB" sz="12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. Bates, J. </a:t>
            </a:r>
            <a:r>
              <a:rPr lang="en-GB" sz="120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K. et al. (1996</a:t>
            </a:r>
            <a:r>
              <a:rPr lang="en-GB" sz="12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). Glass as a waste form for the immobilisation of plutonium. Mat. Res. Soc. </a:t>
            </a:r>
            <a:r>
              <a:rPr lang="en-GB" sz="1200" dirty="0" err="1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Symp</a:t>
            </a:r>
            <a:r>
              <a:rPr lang="en-GB" sz="12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. Proc., 412, 57–64.</a:t>
            </a:r>
          </a:p>
        </p:txBody>
      </p:sp>
    </p:spTree>
    <p:extLst>
      <p:ext uri="{BB962C8B-B14F-4D97-AF65-F5344CB8AC3E}">
        <p14:creationId xmlns:p14="http://schemas.microsoft.com/office/powerpoint/2010/main" val="6934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kern="0" dirty="0" smtClean="0"/>
              <a:t>Wasteform Optimisation</a:t>
            </a:r>
          </a:p>
          <a:p>
            <a:endParaRPr lang="en-GB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319" y="1725742"/>
            <a:ext cx="2039399" cy="3728834"/>
            <a:chOff x="144319" y="1725742"/>
            <a:chExt cx="2039399" cy="3728834"/>
          </a:xfrm>
        </p:grpSpPr>
        <p:sp>
          <p:nvSpPr>
            <p:cNvPr id="83" name="Rounded Rectangle 82"/>
            <p:cNvSpPr/>
            <p:nvPr/>
          </p:nvSpPr>
          <p:spPr>
            <a:xfrm>
              <a:off x="147533" y="1725742"/>
              <a:ext cx="2036185" cy="706055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Fabrication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</a:p>
          </p:txBody>
        </p:sp>
        <p:cxnSp>
          <p:nvCxnSpPr>
            <p:cNvPr id="84" name="Straight Connector 83"/>
            <p:cNvCxnSpPr>
              <a:stCxn id="83" idx="2"/>
              <a:endCxn id="85" idx="0"/>
            </p:cNvCxnSpPr>
            <p:nvPr/>
          </p:nvCxnSpPr>
          <p:spPr>
            <a:xfrm flipH="1">
              <a:off x="1162412" y="2431797"/>
              <a:ext cx="3214" cy="42138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85" name="Rounded Rectangle 84"/>
            <p:cNvSpPr/>
            <p:nvPr/>
          </p:nvSpPr>
          <p:spPr>
            <a:xfrm>
              <a:off x="144319" y="2853182"/>
              <a:ext cx="2036185" cy="2601394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Reagent type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noProof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Oxide, carbonate, chloride etc.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Hydrated?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i="0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u="sng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Synthesis route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Cold uniaxial press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Hot isostatic press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Glass melting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(stirring?)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78228" y="1484552"/>
            <a:ext cx="6871157" cy="1174374"/>
            <a:chOff x="2180747" y="1182711"/>
            <a:chExt cx="6871157" cy="1174374"/>
          </a:xfrm>
        </p:grpSpPr>
        <p:sp>
          <p:nvSpPr>
            <p:cNvPr id="87" name="Rounded Rectangle 86"/>
            <p:cNvSpPr/>
            <p:nvPr/>
          </p:nvSpPr>
          <p:spPr>
            <a:xfrm>
              <a:off x="6890880" y="1182711"/>
              <a:ext cx="2161024" cy="1174374"/>
            </a:xfrm>
            <a:prstGeom prst="roundRect">
              <a:avLst/>
            </a:prstGeom>
            <a:solidFill>
              <a:srgbClr val="FFFFFF"/>
            </a:solidFill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Techniques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 XRD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 SEM with EDX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 XAS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2180747" y="1776927"/>
              <a:ext cx="26651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89" name="Straight Connector 88"/>
            <p:cNvCxnSpPr>
              <a:stCxn id="87" idx="1"/>
              <a:endCxn id="90" idx="3"/>
            </p:cNvCxnSpPr>
            <p:nvPr/>
          </p:nvCxnSpPr>
          <p:spPr>
            <a:xfrm flipH="1">
              <a:off x="4557969" y="1769898"/>
              <a:ext cx="2332911" cy="7031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90" name="Rounded Rectangle 89"/>
            <p:cNvSpPr/>
            <p:nvPr/>
          </p:nvSpPr>
          <p:spPr>
            <a:xfrm>
              <a:off x="2447261" y="1423901"/>
              <a:ext cx="2110708" cy="706055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Characterisation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55450" y="2380887"/>
            <a:ext cx="4493936" cy="2997633"/>
            <a:chOff x="4557969" y="2079046"/>
            <a:chExt cx="4493936" cy="2997633"/>
          </a:xfrm>
        </p:grpSpPr>
        <p:sp>
          <p:nvSpPr>
            <p:cNvPr id="92" name="Rounded Rectangle 91"/>
            <p:cNvSpPr/>
            <p:nvPr/>
          </p:nvSpPr>
          <p:spPr>
            <a:xfrm>
              <a:off x="6890880" y="3139618"/>
              <a:ext cx="2161025" cy="1056903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Final Characterisation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991074" y="2079046"/>
              <a:ext cx="1777525" cy="944591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Dissolution tests 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991073" y="4334622"/>
              <a:ext cx="1777525" cy="742057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Radiation stability tests</a:t>
              </a:r>
            </a:p>
          </p:txBody>
        </p:sp>
        <p:cxnSp>
          <p:nvCxnSpPr>
            <p:cNvPr id="95" name="Straight Arrow Connector 94"/>
            <p:cNvCxnSpPr>
              <a:stCxn id="99" idx="3"/>
              <a:endCxn id="92" idx="1"/>
            </p:cNvCxnSpPr>
            <p:nvPr/>
          </p:nvCxnSpPr>
          <p:spPr>
            <a:xfrm>
              <a:off x="4557969" y="3668070"/>
              <a:ext cx="233291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96" name="Straight Arrow Connector 95"/>
            <p:cNvCxnSpPr>
              <a:stCxn id="94" idx="0"/>
              <a:endCxn id="93" idx="2"/>
            </p:cNvCxnSpPr>
            <p:nvPr/>
          </p:nvCxnSpPr>
          <p:spPr>
            <a:xfrm flipV="1">
              <a:off x="5879836" y="3023637"/>
              <a:ext cx="1" cy="131098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cxnSp>
          <p:nvCxnSpPr>
            <p:cNvPr id="97" name="Straight Connector 96"/>
            <p:cNvCxnSpPr>
              <a:stCxn id="92" idx="0"/>
              <a:endCxn id="87" idx="2"/>
            </p:cNvCxnSpPr>
            <p:nvPr/>
          </p:nvCxnSpPr>
          <p:spPr>
            <a:xfrm flipH="1" flipV="1">
              <a:off x="7971392" y="2357085"/>
              <a:ext cx="1" cy="78253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321781" y="2197316"/>
            <a:ext cx="2500182" cy="4457883"/>
            <a:chOff x="2321781" y="2197316"/>
            <a:chExt cx="2500182" cy="4457883"/>
          </a:xfrm>
        </p:grpSpPr>
        <p:cxnSp>
          <p:nvCxnSpPr>
            <p:cNvPr id="100" name="Straight Connector 99"/>
            <p:cNvCxnSpPr>
              <a:stCxn id="99" idx="2"/>
              <a:endCxn id="101" idx="0"/>
            </p:cNvCxnSpPr>
            <p:nvPr/>
          </p:nvCxnSpPr>
          <p:spPr>
            <a:xfrm flipH="1">
              <a:off x="3498574" y="4498363"/>
              <a:ext cx="1522" cy="46792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16" name="Group 15"/>
            <p:cNvGrpSpPr/>
            <p:nvPr/>
          </p:nvGrpSpPr>
          <p:grpSpPr>
            <a:xfrm>
              <a:off x="2321781" y="2197316"/>
              <a:ext cx="2500182" cy="4457883"/>
              <a:chOff x="2321781" y="2197316"/>
              <a:chExt cx="2500182" cy="4457883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2321781" y="4966290"/>
                <a:ext cx="2353586" cy="1688909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Synthesis</a:t>
                </a:r>
                <a:r>
                  <a:rPr kumimoji="0" lang="en-GB" sz="1400" b="1" i="0" u="sng" strike="noStrike" kern="0" cap="none" spc="0" normalizeH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GB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Parameters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Temperature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Time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Sintering atmosphere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Excess reagents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444741" y="2197316"/>
                <a:ext cx="2377222" cy="2301047"/>
                <a:chOff x="2444741" y="2197316"/>
                <a:chExt cx="2377222" cy="2301047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2444741" y="3441459"/>
                  <a:ext cx="2110709" cy="1056904"/>
                </a:xfrm>
                <a:prstGeom prst="roundRect">
                  <a:avLst/>
                </a:prstGeom>
                <a:solidFill>
                  <a:srgbClr val="1F497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Optimisation</a:t>
                  </a:r>
                </a:p>
              </p:txBody>
            </p:sp>
            <p:cxnSp>
              <p:nvCxnSpPr>
                <p:cNvPr id="102" name="Straight Arrow Connector 101"/>
                <p:cNvCxnSpPr>
                  <a:stCxn id="90" idx="2"/>
                  <a:endCxn id="99" idx="0"/>
                </p:cNvCxnSpPr>
                <p:nvPr/>
              </p:nvCxnSpPr>
              <p:spPr>
                <a:xfrm>
                  <a:off x="3500096" y="2431797"/>
                  <a:ext cx="0" cy="1009662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0000"/>
                  </a:solidFill>
                  <a:prstDash val="solid"/>
                  <a:tailEnd type="stealth" w="lg" len="lg"/>
                </a:ln>
                <a:effectLst/>
              </p:spPr>
            </p:cxnSp>
            <p:grpSp>
              <p:nvGrpSpPr>
                <p:cNvPr id="103" name="Group 102"/>
                <p:cNvGrpSpPr/>
                <p:nvPr/>
              </p:nvGrpSpPr>
              <p:grpSpPr>
                <a:xfrm>
                  <a:off x="4542601" y="2197316"/>
                  <a:ext cx="279362" cy="1485380"/>
                  <a:chOff x="4545120" y="1895475"/>
                  <a:chExt cx="279362" cy="1485380"/>
                </a:xfrm>
              </p:grpSpPr>
              <p:cxnSp>
                <p:nvCxnSpPr>
                  <p:cNvPr id="104" name="Straight Arrow Connector 103"/>
                  <p:cNvCxnSpPr/>
                  <p:nvPr/>
                </p:nvCxnSpPr>
                <p:spPr>
                  <a:xfrm flipH="1">
                    <a:off x="4545120" y="1895475"/>
                    <a:ext cx="279362" cy="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000000"/>
                    </a:solidFill>
                    <a:prstDash val="solid"/>
                    <a:tailEnd type="stealth" w="lg" len="lg"/>
                  </a:ln>
                  <a:effectLst/>
                </p:spPr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H="1">
                    <a:off x="4809611" y="1895475"/>
                    <a:ext cx="9382" cy="1483519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4557968" y="3378994"/>
                    <a:ext cx="266514" cy="186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00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25645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kern="0" dirty="0" smtClean="0"/>
              <a:t>ATS Glass Matrix</a:t>
            </a:r>
          </a:p>
          <a:p>
            <a:endParaRPr lang="en-GB" kern="0" dirty="0"/>
          </a:p>
        </p:txBody>
      </p:sp>
      <p:graphicFrame>
        <p:nvGraphicFramePr>
          <p:cNvPr id="3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21"/>
              </p:ext>
            </p:extLst>
          </p:nvPr>
        </p:nvGraphicFramePr>
        <p:xfrm>
          <a:off x="1564149" y="1758801"/>
          <a:ext cx="6073859" cy="44768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96435">
                  <a:extLst>
                    <a:ext uri="{9D8B030D-6E8A-4147-A177-3AD203B41FA5}">
                      <a16:colId xmlns:a16="http://schemas.microsoft.com/office/drawing/2014/main" val="340864339"/>
                    </a:ext>
                  </a:extLst>
                </a:gridCol>
                <a:gridCol w="1133108">
                  <a:extLst>
                    <a:ext uri="{9D8B030D-6E8A-4147-A177-3AD203B41FA5}">
                      <a16:colId xmlns:a16="http://schemas.microsoft.com/office/drawing/2014/main" val="2221858768"/>
                    </a:ext>
                  </a:extLst>
                </a:gridCol>
                <a:gridCol w="1214772">
                  <a:extLst>
                    <a:ext uri="{9D8B030D-6E8A-4147-A177-3AD203B41FA5}">
                      <a16:colId xmlns:a16="http://schemas.microsoft.com/office/drawing/2014/main" val="2695013087"/>
                    </a:ext>
                  </a:extLst>
                </a:gridCol>
                <a:gridCol w="1214772">
                  <a:extLst>
                    <a:ext uri="{9D8B030D-6E8A-4147-A177-3AD203B41FA5}">
                      <a16:colId xmlns:a16="http://schemas.microsoft.com/office/drawing/2014/main" val="4025480154"/>
                    </a:ext>
                  </a:extLst>
                </a:gridCol>
                <a:gridCol w="1214772">
                  <a:extLst>
                    <a:ext uri="{9D8B030D-6E8A-4147-A177-3AD203B41FA5}">
                      <a16:colId xmlns:a16="http://schemas.microsoft.com/office/drawing/2014/main" val="536311018"/>
                    </a:ext>
                  </a:extLst>
                </a:gridCol>
              </a:tblGrid>
              <a:tr h="583836"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Synthesis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Temp.</a:t>
                      </a:r>
                    </a:p>
                    <a:p>
                      <a:pPr algn="ctr"/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GB" sz="1800" b="1" baseline="30000" dirty="0" err="1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GB" sz="1800" b="1" baseline="0" dirty="0" err="1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2097" marR="92097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% CeO</a:t>
                      </a:r>
                      <a:r>
                        <a:rPr lang="en-GB" sz="18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34168"/>
                  </a:ext>
                </a:extLst>
              </a:tr>
              <a:tr h="549501">
                <a:tc vMerge="1"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2.5 </a:t>
                      </a:r>
                      <a:r>
                        <a:rPr lang="en-GB" sz="1800" b="1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2097" marR="92097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en-GB" sz="1800" b="1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en-GB" sz="1800" b="1" dirty="0" err="1" smtClean="0">
                          <a:solidFill>
                            <a:schemeClr val="bg1"/>
                          </a:solidFill>
                        </a:rPr>
                        <a:t>mol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2097" marR="92097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9112"/>
                  </a:ext>
                </a:extLst>
              </a:tr>
              <a:tr h="4239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 Fe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Fe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04248"/>
                  </a:ext>
                </a:extLst>
              </a:tr>
              <a:tr h="97319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1100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74127"/>
                  </a:ext>
                </a:extLst>
              </a:tr>
              <a:tr h="97319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1200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78706"/>
                  </a:ext>
                </a:extLst>
              </a:tr>
              <a:tr h="97319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1300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2097" marR="92097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32340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3152561" y="3320249"/>
            <a:ext cx="4349071" cy="3093868"/>
            <a:chOff x="1491711" y="2923589"/>
            <a:chExt cx="3551461" cy="2382244"/>
          </a:xfrm>
        </p:grpSpPr>
        <p:sp>
          <p:nvSpPr>
            <p:cNvPr id="38" name="TextBox 37"/>
            <p:cNvSpPr txBox="1"/>
            <p:nvPr/>
          </p:nvSpPr>
          <p:spPr>
            <a:xfrm>
              <a:off x="3428867" y="4659502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pic>
          <p:nvPicPr>
            <p:cNvPr id="39" name="Picture 38" descr="20170403_0811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1" t="31500" r="30623" b="46188"/>
            <a:stretch/>
          </p:blipFill>
          <p:spPr bwMode="auto">
            <a:xfrm>
              <a:off x="1585428" y="2923589"/>
              <a:ext cx="546119" cy="62587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20170403_08140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60" t="40976" r="41576" b="37909"/>
            <a:stretch/>
          </p:blipFill>
          <p:spPr bwMode="auto">
            <a:xfrm rot="5400000">
              <a:off x="1495989" y="3765795"/>
              <a:ext cx="630320" cy="5531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20170403_0813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1" t="31671" r="30623" b="49179"/>
            <a:stretch/>
          </p:blipFill>
          <p:spPr bwMode="auto">
            <a:xfrm>
              <a:off x="2425429" y="3752619"/>
              <a:ext cx="636927" cy="6030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20170403_0815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8" t="37471" r="45669" b="39351"/>
            <a:stretch/>
          </p:blipFill>
          <p:spPr bwMode="auto">
            <a:xfrm>
              <a:off x="3339860" y="2944846"/>
              <a:ext cx="708644" cy="6735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20170403_08160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91" t="53690" r="47958" b="15947"/>
            <a:stretch/>
          </p:blipFill>
          <p:spPr bwMode="auto">
            <a:xfrm>
              <a:off x="3403657" y="3684434"/>
              <a:ext cx="572155" cy="70712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20170403_0813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8" t="34781" r="35616" b="49880"/>
            <a:stretch/>
          </p:blipFill>
          <p:spPr bwMode="auto">
            <a:xfrm>
              <a:off x="1491711" y="4454909"/>
              <a:ext cx="671853" cy="6906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20170403_0814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0" t="42818" r="44652" b="37526"/>
            <a:stretch/>
          </p:blipFill>
          <p:spPr bwMode="auto">
            <a:xfrm>
              <a:off x="2375027" y="4454909"/>
              <a:ext cx="727735" cy="6899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20170403_08150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6" t="37482" r="44240" b="41858"/>
            <a:stretch/>
          </p:blipFill>
          <p:spPr bwMode="auto">
            <a:xfrm rot="5400000">
              <a:off x="3358827" y="4479852"/>
              <a:ext cx="690623" cy="6407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47" r="-9524"/>
            <a:stretch/>
          </p:blipFill>
          <p:spPr bwMode="auto">
            <a:xfrm>
              <a:off x="2514537" y="2942636"/>
              <a:ext cx="466787" cy="6758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21" t="35186" r="44617" b="39514"/>
            <a:stretch/>
          </p:blipFill>
          <p:spPr bwMode="auto">
            <a:xfrm>
              <a:off x="4286180" y="4477673"/>
              <a:ext cx="756992" cy="5834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611089" y="4614194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44257" y="3831342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65421" y="3814474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39278" y="3089733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84139" y="4614193"/>
              <a:ext cx="5469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GB" sz="3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16232" y="4626948"/>
            <a:ext cx="669781" cy="839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GB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7444" r="12071" b="4162"/>
          <a:stretch/>
        </p:blipFill>
        <p:spPr>
          <a:xfrm>
            <a:off x="-137652" y="1966451"/>
            <a:ext cx="4675818" cy="363793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754761" y="6147280"/>
            <a:ext cx="2140759" cy="5681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sz="2400" kern="0" dirty="0" smtClean="0">
                <a:latin typeface="Wingdings" panose="05000000000000000000" pitchFamily="2" charset="2"/>
              </a:rPr>
              <a:t>u</a:t>
            </a:r>
            <a:r>
              <a:rPr lang="en-GB" sz="2400" kern="0" dirty="0" smtClean="0">
                <a:latin typeface="+mn-lt"/>
              </a:rPr>
              <a:t>-</a:t>
            </a:r>
            <a:r>
              <a:rPr lang="en-GB" sz="2400" kern="0" dirty="0" smtClean="0"/>
              <a:t>CeO</a:t>
            </a:r>
            <a:r>
              <a:rPr lang="en-GB" sz="2400" kern="0" baseline="-25000" dirty="0" smtClean="0"/>
              <a:t>2</a:t>
            </a:r>
            <a:endParaRPr lang="en-GB" sz="2400" kern="0" baseline="-25000" dirty="0"/>
          </a:p>
          <a:p>
            <a:r>
              <a:rPr lang="en-GB" sz="2400" kern="0" dirty="0" smtClean="0"/>
              <a:t> </a:t>
            </a:r>
            <a:endParaRPr lang="en-GB" sz="2400" kern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5473" r="10974" b="2978"/>
          <a:stretch/>
        </p:blipFill>
        <p:spPr>
          <a:xfrm>
            <a:off x="4538165" y="1912430"/>
            <a:ext cx="4704157" cy="3813061"/>
          </a:xfrm>
        </p:spPr>
      </p:pic>
      <p:pic>
        <p:nvPicPr>
          <p:cNvPr id="7" name="Picture 4" descr="sponsor-high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 err="1"/>
              <a:t>Xray</a:t>
            </a:r>
            <a:r>
              <a:rPr lang="en-GB" dirty="0"/>
              <a:t> Diffraction Results I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32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754761" y="6147280"/>
            <a:ext cx="2140759" cy="5681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sz="2400" kern="0" dirty="0" smtClean="0">
                <a:latin typeface="Wingdings" panose="05000000000000000000" pitchFamily="2" charset="2"/>
              </a:rPr>
              <a:t>u</a:t>
            </a:r>
            <a:r>
              <a:rPr lang="en-GB" sz="2400" kern="0" dirty="0" smtClean="0">
                <a:latin typeface="+mn-lt"/>
              </a:rPr>
              <a:t>-</a:t>
            </a:r>
            <a:r>
              <a:rPr lang="en-GB" sz="2400" kern="0" dirty="0" smtClean="0"/>
              <a:t>CeO</a:t>
            </a:r>
            <a:r>
              <a:rPr lang="en-GB" sz="2400" kern="0" baseline="-25000" dirty="0" smtClean="0"/>
              <a:t>2</a:t>
            </a:r>
            <a:endParaRPr lang="en-GB" sz="2400" kern="0" baseline="-25000" dirty="0"/>
          </a:p>
          <a:p>
            <a:r>
              <a:rPr lang="en-GB" sz="2400" kern="0" dirty="0" smtClean="0"/>
              <a:t> </a:t>
            </a:r>
            <a:endParaRPr lang="en-GB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8771" r="11936" b="4415"/>
          <a:stretch/>
        </p:blipFill>
        <p:spPr>
          <a:xfrm>
            <a:off x="-19660" y="2143435"/>
            <a:ext cx="4555155" cy="3529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8466" r="12151" b="4873"/>
          <a:stretch/>
        </p:blipFill>
        <p:spPr>
          <a:xfrm>
            <a:off x="4535495" y="2125141"/>
            <a:ext cx="4520013" cy="3544740"/>
          </a:xfrm>
          <a:prstGeom prst="rect">
            <a:avLst/>
          </a:prstGeom>
        </p:spPr>
      </p:pic>
      <p:pic>
        <p:nvPicPr>
          <p:cNvPr id="7" name="Picture 4" descr="sponsor-high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 err="1"/>
              <a:t>Xray</a:t>
            </a:r>
            <a:r>
              <a:rPr lang="en-GB" dirty="0"/>
              <a:t> Diffraction Results II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276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950763" y="2009067"/>
            <a:ext cx="4915938" cy="56388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1100</a:t>
            </a:r>
            <a:r>
              <a:rPr lang="en-GB" sz="2800" baseline="30000" dirty="0" smtClean="0"/>
              <a:t>o</a:t>
            </a:r>
            <a:r>
              <a:rPr lang="en-GB" sz="2800" dirty="0" smtClean="0"/>
              <a:t>C 5 </a:t>
            </a:r>
            <a:r>
              <a:rPr lang="en-GB" sz="2800" dirty="0" err="1" smtClean="0"/>
              <a:t>mol</a:t>
            </a:r>
            <a:r>
              <a:rPr lang="en-GB" sz="2800" dirty="0" smtClean="0"/>
              <a:t>% CeO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&amp; Fe(0)</a:t>
            </a:r>
            <a:endParaRPr lang="en-GB" sz="2800" dirty="0"/>
          </a:p>
        </p:txBody>
      </p:sp>
      <p:pic>
        <p:nvPicPr>
          <p:cNvPr id="10" name="Picture 4" descr="sponsor-high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US" dirty="0"/>
              <a:t>ATS Glass - SEM</a:t>
            </a:r>
            <a:endParaRPr lang="en-GB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65" y="1604356"/>
            <a:ext cx="3896229" cy="5029200"/>
            <a:chOff x="609600" y="2089311"/>
            <a:chExt cx="3171910" cy="4258223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2089311"/>
              <a:ext cx="2809776" cy="4258223"/>
              <a:chOff x="609600" y="2089311"/>
              <a:chExt cx="2809776" cy="425822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671"/>
              <a:stretch/>
            </p:blipFill>
            <p:spPr>
              <a:xfrm>
                <a:off x="657782" y="4360402"/>
                <a:ext cx="2677900" cy="198713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157"/>
              <a:stretch/>
            </p:blipFill>
            <p:spPr>
              <a:xfrm>
                <a:off x="609600" y="2089311"/>
                <a:ext cx="2774264" cy="204768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1731146" y="2889121"/>
                <a:ext cx="514904" cy="511027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630261" y="2889121"/>
                <a:ext cx="1100885" cy="147128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2257429" y="2889122"/>
                <a:ext cx="1089506" cy="14654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Rectangle 20"/>
              <p:cNvSpPr/>
              <p:nvPr/>
            </p:nvSpPr>
            <p:spPr bwMode="auto">
              <a:xfrm>
                <a:off x="2969626" y="2109552"/>
                <a:ext cx="393577" cy="182282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3103943" y="2150604"/>
                <a:ext cx="1548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Rectangle 25"/>
              <p:cNvSpPr/>
              <p:nvPr/>
            </p:nvSpPr>
            <p:spPr bwMode="auto">
              <a:xfrm>
                <a:off x="2895902" y="4401010"/>
                <a:ext cx="393577" cy="182282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>
                <a:off x="3030219" y="4442062"/>
                <a:ext cx="15488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2906683" y="4400963"/>
                <a:ext cx="51269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schemeClr val="bg1"/>
                    </a:solidFill>
                  </a:rPr>
                  <a:t>10µm</a:t>
                </a:r>
                <a:endParaRPr lang="en-GB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944895" y="2109552"/>
              <a:ext cx="8366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chemeClr val="bg1"/>
                  </a:solidFill>
                </a:rPr>
                <a:t>100µm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6098" y="2666960"/>
            <a:ext cx="5342040" cy="3283862"/>
            <a:chOff x="3676098" y="2666960"/>
            <a:chExt cx="5342040" cy="3283862"/>
          </a:xfrm>
        </p:grpSpPr>
        <p:pic>
          <p:nvPicPr>
            <p:cNvPr id="32" name="Picture 31"/>
            <p:cNvPicPr/>
            <p:nvPr/>
          </p:nvPicPr>
          <p:blipFill rotWithShape="1">
            <a:blip r:embed="rId7"/>
            <a:srcRect t="50758" r="67325" b="6148"/>
            <a:stretch/>
          </p:blipFill>
          <p:spPr>
            <a:xfrm>
              <a:off x="3677566" y="4271971"/>
              <a:ext cx="2756004" cy="1668677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 rotWithShape="1">
            <a:blip r:embed="rId7"/>
            <a:srcRect l="67430" r="-165" b="58334"/>
            <a:stretch/>
          </p:blipFill>
          <p:spPr>
            <a:xfrm>
              <a:off x="6330095" y="2675273"/>
              <a:ext cx="2681577" cy="1642840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 rotWithShape="1">
            <a:blip r:embed="rId7"/>
            <a:srcRect r="67932" b="57758"/>
            <a:stretch/>
          </p:blipFill>
          <p:spPr>
            <a:xfrm>
              <a:off x="3676098" y="2666960"/>
              <a:ext cx="2677374" cy="164284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7"/>
            <a:srcRect l="34008" r="33835" b="57491"/>
            <a:stretch/>
          </p:blipFill>
          <p:spPr>
            <a:xfrm>
              <a:off x="6366502" y="4304995"/>
              <a:ext cx="2627752" cy="164582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 bwMode="auto">
            <a:xfrm>
              <a:off x="5923687" y="4354542"/>
              <a:ext cx="377459" cy="297269"/>
            </a:xfrm>
            <a:prstGeom prst="rect">
              <a:avLst/>
            </a:prstGeom>
            <a:solidFill>
              <a:srgbClr val="00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06374" y="4367264"/>
              <a:ext cx="413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Ce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923687" y="2673044"/>
              <a:ext cx="376066" cy="307777"/>
              <a:chOff x="5703683" y="4166863"/>
              <a:chExt cx="324042" cy="307777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5703683" y="4195587"/>
                <a:ext cx="324042" cy="250981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03683" y="4166863"/>
                <a:ext cx="318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Si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599016" y="2666960"/>
              <a:ext cx="362319" cy="285789"/>
              <a:chOff x="5628203" y="4261639"/>
              <a:chExt cx="312189" cy="313861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5662806" y="4301518"/>
                <a:ext cx="245557" cy="273982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28203" y="4261639"/>
                <a:ext cx="3121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Al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613561" y="4334019"/>
              <a:ext cx="404577" cy="307777"/>
              <a:chOff x="5581738" y="4322247"/>
              <a:chExt cx="348600" cy="30777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5603808" y="4347639"/>
                <a:ext cx="275728" cy="256995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UOS Stephenson" pitchFamily="-12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81738" y="4322247"/>
                <a:ext cx="34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Na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6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16396"/>
            <a:ext cx="9625781" cy="5565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GB" sz="2800" kern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9840" r="11400" b="1943"/>
          <a:stretch/>
        </p:blipFill>
        <p:spPr>
          <a:xfrm>
            <a:off x="18127" y="2264910"/>
            <a:ext cx="4603035" cy="3561239"/>
          </a:xfrm>
        </p:spPr>
      </p:pic>
      <p:pic>
        <p:nvPicPr>
          <p:cNvPr id="7" name="Picture 4" descr="sponsor-high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16800" r="17360" b="25972"/>
          <a:stretch>
            <a:fillRect/>
          </a:stretch>
        </p:blipFill>
        <p:spPr bwMode="auto">
          <a:xfrm>
            <a:off x="5916002" y="160440"/>
            <a:ext cx="1585630" cy="74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79" y="331372"/>
            <a:ext cx="1264855" cy="45339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2043" y="977668"/>
            <a:ext cx="82296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r>
              <a:rPr lang="en-GB" dirty="0"/>
              <a:t>ATS Glass - XANES</a:t>
            </a:r>
            <a:endParaRPr lang="en-GB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5678" y="1696219"/>
            <a:ext cx="8742911" cy="5686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400" kern="0" dirty="0" smtClean="0"/>
              <a:t>Measured Ce </a:t>
            </a:r>
            <a:r>
              <a:rPr lang="en-GB" sz="2400" kern="0" dirty="0"/>
              <a:t>L</a:t>
            </a:r>
            <a:r>
              <a:rPr lang="en-GB" sz="2400" kern="0" baseline="-25000" dirty="0"/>
              <a:t>3</a:t>
            </a:r>
            <a:r>
              <a:rPr lang="en-GB" sz="2400" kern="0" dirty="0"/>
              <a:t> edge (5723eV) </a:t>
            </a:r>
            <a:r>
              <a:rPr lang="en-GB" sz="2400" kern="0" dirty="0" smtClean="0"/>
              <a:t>at BM26 </a:t>
            </a:r>
            <a:r>
              <a:rPr lang="en-GB" sz="2400" kern="0" dirty="0"/>
              <a:t>ESRF, </a:t>
            </a:r>
            <a:r>
              <a:rPr lang="en-GB" sz="2400" kern="0" dirty="0" smtClean="0"/>
              <a:t>Grenoble</a:t>
            </a:r>
          </a:p>
          <a:p>
            <a:pPr marL="0" indent="0">
              <a:buFontTx/>
              <a:buNone/>
            </a:pPr>
            <a:endParaRPr lang="en-GB" sz="2400" kern="0" dirty="0"/>
          </a:p>
          <a:p>
            <a:pPr marL="0" indent="0">
              <a:buFontTx/>
              <a:buNone/>
            </a:pPr>
            <a:endParaRPr lang="en-GB" sz="2400" kern="0" dirty="0" smtClean="0"/>
          </a:p>
          <a:p>
            <a:pPr marL="0" indent="0">
              <a:buFontTx/>
              <a:buNone/>
            </a:pPr>
            <a:endParaRPr lang="en-GB" sz="2400" kern="0" dirty="0"/>
          </a:p>
          <a:p>
            <a:pPr marL="0" indent="0">
              <a:buFontTx/>
              <a:buNone/>
            </a:pPr>
            <a:endParaRPr lang="en-GB" sz="2400" kern="0" dirty="0" smtClean="0"/>
          </a:p>
          <a:p>
            <a:pPr marL="0" indent="0">
              <a:buFontTx/>
              <a:buNone/>
            </a:pPr>
            <a:endParaRPr lang="en-GB" sz="2400" kern="0" dirty="0"/>
          </a:p>
          <a:p>
            <a:pPr marL="0" indent="0">
              <a:buFontTx/>
              <a:buNone/>
            </a:pPr>
            <a:endParaRPr lang="en-GB" sz="2400" kern="0" dirty="0" smtClean="0"/>
          </a:p>
          <a:p>
            <a:pPr marL="0" indent="0">
              <a:buFontTx/>
              <a:buNone/>
            </a:pPr>
            <a:endParaRPr lang="en-GB" sz="2400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7365" y="4064434"/>
            <a:ext cx="1802768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 smtClean="0">
                <a:solidFill>
                  <a:srgbClr val="C00000"/>
                </a:solidFill>
              </a:rPr>
              <a:t>Ce</a:t>
            </a:r>
            <a:r>
              <a:rPr lang="en-GB" sz="1600" kern="0" baseline="30000" dirty="0" smtClean="0">
                <a:solidFill>
                  <a:srgbClr val="C00000"/>
                </a:solidFill>
              </a:rPr>
              <a:t>3+</a:t>
            </a:r>
            <a:r>
              <a:rPr lang="en-GB" sz="1600" kern="0" dirty="0" smtClean="0">
                <a:solidFill>
                  <a:srgbClr val="C00000"/>
                </a:solidFill>
              </a:rPr>
              <a:t>=62(±</a:t>
            </a:r>
            <a:r>
              <a:rPr lang="en-GB" sz="1600" kern="0" dirty="0">
                <a:solidFill>
                  <a:srgbClr val="C00000"/>
                </a:solidFill>
              </a:rPr>
              <a:t>2</a:t>
            </a:r>
            <a:r>
              <a:rPr lang="en-GB" sz="1600" kern="0" dirty="0" smtClean="0">
                <a:solidFill>
                  <a:srgbClr val="C00000"/>
                </a:solidFill>
              </a:rPr>
              <a:t>)%</a:t>
            </a:r>
            <a:endParaRPr lang="en-GB" sz="1600" kern="0" dirty="0">
              <a:solidFill>
                <a:srgbClr val="C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5678" y="3518526"/>
            <a:ext cx="1802768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 smtClean="0">
                <a:solidFill>
                  <a:srgbClr val="C00000"/>
                </a:solidFill>
              </a:rPr>
              <a:t>Ce</a:t>
            </a:r>
            <a:r>
              <a:rPr lang="en-GB" sz="1600" kern="0" baseline="30000" dirty="0" smtClean="0">
                <a:solidFill>
                  <a:srgbClr val="C00000"/>
                </a:solidFill>
              </a:rPr>
              <a:t>3+</a:t>
            </a:r>
            <a:r>
              <a:rPr lang="en-GB" sz="1600" kern="0" dirty="0" smtClean="0">
                <a:solidFill>
                  <a:srgbClr val="C00000"/>
                </a:solidFill>
              </a:rPr>
              <a:t>=21(±1)%</a:t>
            </a:r>
            <a:endParaRPr lang="en-GB" sz="1600" kern="0" dirty="0">
              <a:solidFill>
                <a:srgbClr val="C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0617" y="4660220"/>
            <a:ext cx="1802768" cy="332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kern="0" dirty="0" smtClean="0">
                <a:solidFill>
                  <a:srgbClr val="C00000"/>
                </a:solidFill>
              </a:rPr>
              <a:t>Ce</a:t>
            </a:r>
            <a:r>
              <a:rPr lang="en-GB" sz="1600" kern="0" baseline="30000" dirty="0" smtClean="0">
                <a:solidFill>
                  <a:srgbClr val="C00000"/>
                </a:solidFill>
              </a:rPr>
              <a:t>3+</a:t>
            </a:r>
            <a:r>
              <a:rPr lang="en-GB" sz="1600" kern="0" dirty="0" smtClean="0">
                <a:solidFill>
                  <a:srgbClr val="C00000"/>
                </a:solidFill>
              </a:rPr>
              <a:t>=70(±1)%</a:t>
            </a:r>
            <a:endParaRPr lang="en-GB" sz="1600" kern="0" dirty="0">
              <a:solidFill>
                <a:srgbClr val="C00000"/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532" y="6470073"/>
            <a:ext cx="8229600" cy="304800"/>
          </a:xfrm>
        </p:spPr>
        <p:txBody>
          <a:bodyPr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GB" dirty="0" smtClean="0"/>
              <a:t>4</a:t>
            </a:r>
            <a:r>
              <a:rPr lang="en-GB" dirty="0"/>
              <a:t>. . Ravel and M. Newville, ATHENA, ARTEMIS, HEPHAESTUS: data analysis for X-ray absorption spectroscopy using IFEFFIT, Journal of Synchrotron Radiation 12, 537–541 (2005)</a:t>
            </a:r>
            <a:endParaRPr lang="en-GB" dirty="0">
              <a:ea typeface="MS PGothic" panose="020B0600070205080204" pitchFamily="34" charset="-128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15568" y="2240289"/>
            <a:ext cx="4530195" cy="3644839"/>
            <a:chOff x="4615568" y="2240289"/>
            <a:chExt cx="4530195" cy="36448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2" t="9741" r="11091"/>
            <a:stretch/>
          </p:blipFill>
          <p:spPr>
            <a:xfrm>
              <a:off x="4615568" y="2240289"/>
              <a:ext cx="4530195" cy="3644839"/>
            </a:xfrm>
            <a:prstGeom prst="rect">
              <a:avLst/>
            </a:prstGeom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827643" y="4758981"/>
              <a:ext cx="1872861" cy="33200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32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30000"/>
                </a:spcBef>
                <a:spcAft>
                  <a:spcPct val="0"/>
                </a:spcAft>
                <a:buFont typeface="TUOS Stephenson" panose="02070503080000020004" pitchFamily="18" charset="0"/>
                <a:buChar char="•"/>
                <a:defRPr sz="28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UOS Stephenson" panose="02070503080000020004" pitchFamily="18" charset="0"/>
                <a:defRPr sz="14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anose="02070503080000020004" pitchFamily="18" charset="0"/>
                <a:buChar char="•"/>
                <a:defRPr sz="9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6pPr>
              <a:lvl7pPr marL="29718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7pPr>
              <a:lvl8pPr marL="34290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8pPr>
              <a:lvl9pPr marL="38862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GB" sz="1600" kern="0" dirty="0" smtClean="0">
                  <a:solidFill>
                    <a:srgbClr val="C00000"/>
                  </a:solidFill>
                </a:rPr>
                <a:t>Ce</a:t>
              </a:r>
              <a:r>
                <a:rPr lang="en-GB" sz="1600" kern="0" baseline="30000" dirty="0" smtClean="0">
                  <a:solidFill>
                    <a:srgbClr val="C00000"/>
                  </a:solidFill>
                </a:rPr>
                <a:t>3+</a:t>
              </a:r>
              <a:r>
                <a:rPr lang="en-GB" sz="1600" kern="0" dirty="0" smtClean="0">
                  <a:solidFill>
                    <a:srgbClr val="C00000"/>
                  </a:solidFill>
                </a:rPr>
                <a:t>=100 (±1)%</a:t>
              </a:r>
              <a:endParaRPr lang="en-GB" sz="1600" kern="0" dirty="0">
                <a:solidFill>
                  <a:srgbClr val="C00000"/>
                </a:solidFill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838835" y="4149096"/>
              <a:ext cx="1872861" cy="33200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32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30000"/>
                </a:spcBef>
                <a:spcAft>
                  <a:spcPct val="0"/>
                </a:spcAft>
                <a:buFont typeface="TUOS Stephenson" panose="02070503080000020004" pitchFamily="18" charset="0"/>
                <a:buChar char="•"/>
                <a:defRPr sz="28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UOS Stephenson" panose="02070503080000020004" pitchFamily="18" charset="0"/>
                <a:defRPr sz="14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anose="02070503080000020004" pitchFamily="18" charset="0"/>
                <a:buChar char="•"/>
                <a:defRPr sz="9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6pPr>
              <a:lvl7pPr marL="29718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7pPr>
              <a:lvl8pPr marL="34290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8pPr>
              <a:lvl9pPr marL="38862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GB" sz="1600" kern="0" dirty="0" smtClean="0">
                  <a:solidFill>
                    <a:srgbClr val="C00000"/>
                  </a:solidFill>
                </a:rPr>
                <a:t>Ce</a:t>
              </a:r>
              <a:r>
                <a:rPr lang="en-GB" sz="1600" kern="0" baseline="30000" dirty="0" smtClean="0">
                  <a:solidFill>
                    <a:srgbClr val="C00000"/>
                  </a:solidFill>
                </a:rPr>
                <a:t>3+</a:t>
              </a:r>
              <a:r>
                <a:rPr lang="en-GB" sz="1600" kern="0" dirty="0" smtClean="0">
                  <a:solidFill>
                    <a:srgbClr val="C00000"/>
                  </a:solidFill>
                </a:rPr>
                <a:t>=100 (±1)%</a:t>
              </a:r>
              <a:endParaRPr lang="en-GB" sz="1600" kern="0" dirty="0">
                <a:solidFill>
                  <a:srgbClr val="C00000"/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827642" y="3601004"/>
              <a:ext cx="1872861" cy="33200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30000"/>
                </a:spcBef>
                <a:spcAft>
                  <a:spcPct val="0"/>
                </a:spcAft>
                <a:buChar char="•"/>
                <a:defRPr sz="32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30000"/>
                </a:spcBef>
                <a:spcAft>
                  <a:spcPct val="0"/>
                </a:spcAft>
                <a:buFont typeface="TUOS Stephenson" panose="02070503080000020004" pitchFamily="18" charset="0"/>
                <a:buChar char="•"/>
                <a:defRPr sz="28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TUOS Stephenson" panose="02070503080000020004" pitchFamily="18" charset="0"/>
                <a:defRPr sz="14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anose="02070503080000020004" pitchFamily="18" charset="0"/>
                <a:buChar char="•"/>
                <a:defRPr sz="900">
                  <a:solidFill>
                    <a:srgbClr val="2A196F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6pPr>
              <a:lvl7pPr marL="29718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7pPr>
              <a:lvl8pPr marL="34290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8pPr>
              <a:lvl9pPr marL="3886200" indent="-228600" algn="l" rtl="0" eaLnBrk="1" fontAlgn="base" hangingPunct="1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Font typeface="TUOS Stephenson" pitchFamily="-128" charset="0"/>
                <a:buChar char="•"/>
                <a:defRPr sz="900">
                  <a:solidFill>
                    <a:srgbClr val="2A196F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GB" sz="1600" kern="0" dirty="0" smtClean="0">
                  <a:solidFill>
                    <a:srgbClr val="C00000"/>
                  </a:solidFill>
                </a:rPr>
                <a:t>Ce</a:t>
              </a:r>
              <a:r>
                <a:rPr lang="en-GB" sz="1600" kern="0" baseline="30000" dirty="0" smtClean="0">
                  <a:solidFill>
                    <a:srgbClr val="C00000"/>
                  </a:solidFill>
                </a:rPr>
                <a:t>3+</a:t>
              </a:r>
              <a:r>
                <a:rPr lang="en-GB" sz="1600" kern="0" dirty="0" smtClean="0">
                  <a:solidFill>
                    <a:srgbClr val="C00000"/>
                  </a:solidFill>
                </a:rPr>
                <a:t>=100 (±1)%</a:t>
              </a:r>
              <a:endParaRPr lang="en-GB" sz="1600" kern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8126" y="5752036"/>
            <a:ext cx="916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Linear combination fitting</a:t>
            </a:r>
            <a:r>
              <a:rPr lang="en-GB" sz="2400" kern="0" baseline="30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4</a:t>
            </a:r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 used to </a:t>
            </a:r>
            <a:r>
              <a:rPr lang="en-GB" sz="2400" kern="0" dirty="0" smtClean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determine </a:t>
            </a:r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the percentage of Ce</a:t>
            </a:r>
            <a:r>
              <a:rPr lang="en-GB" sz="2400" kern="0" baseline="3000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3+ </a:t>
            </a:r>
            <a:r>
              <a:rPr lang="en-GB" sz="2400" kern="0" dirty="0">
                <a:solidFill>
                  <a:srgbClr val="2A196F"/>
                </a:solidFill>
                <a:ea typeface="MS PGothic" panose="020B0600070205080204" pitchFamily="34" charset="-128"/>
                <a:cs typeface="ＭＳ Ｐゴシック" charset="0"/>
              </a:rPr>
              <a:t>in each sample.</a:t>
            </a:r>
          </a:p>
        </p:txBody>
      </p:sp>
    </p:spTree>
    <p:extLst>
      <p:ext uri="{BB962C8B-B14F-4D97-AF65-F5344CB8AC3E}">
        <p14:creationId xmlns:p14="http://schemas.microsoft.com/office/powerpoint/2010/main" val="1674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os_ppt_template_white">
  <a:themeElements>
    <a:clrScheme name="">
      <a:dk1>
        <a:srgbClr val="00FFFF"/>
      </a:dk1>
      <a:lt1>
        <a:srgbClr val="FFFFFF"/>
      </a:lt1>
      <a:dk2>
        <a:srgbClr val="FFFF33"/>
      </a:dk2>
      <a:lt2>
        <a:srgbClr val="FCFBE3"/>
      </a:lt2>
      <a:accent1>
        <a:srgbClr val="FFFF00"/>
      </a:accent1>
      <a:accent2>
        <a:srgbClr val="B5B5B5"/>
      </a:accent2>
      <a:accent3>
        <a:srgbClr val="FFFFFF"/>
      </a:accent3>
      <a:accent4>
        <a:srgbClr val="00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Default Design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13267</TotalTime>
  <Words>1020</Words>
  <Application>Microsoft Office PowerPoint</Application>
  <PresentationFormat>On-screen Show (4:3)</PresentationFormat>
  <Paragraphs>223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NexusSans</vt:lpstr>
      <vt:lpstr>TUOS Blake</vt:lpstr>
      <vt:lpstr>TUOS Stephenson</vt:lpstr>
      <vt:lpstr>Wingdings</vt:lpstr>
      <vt:lpstr>tuos_ppt_template_white</vt:lpstr>
      <vt:lpstr>Alkali tin silicate glass as a wasteform for the immobilisation of plutonium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Hot Isostatic Pressing (HIP)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Manager>Design team</Manager>
  <Company>Univeristy of Sheffield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MSE_OpenDay template</dc:title>
  <dc:subject>PowerPoint template</dc:subject>
  <dc:creator>Admin</dc:creator>
  <cp:keywords>tuos, sheffield, university, powerpoint, ppt, template, i-d, 2005, white, dmc</cp:keywords>
  <dc:description>Title</dc:description>
  <cp:lastModifiedBy>Amber Mason</cp:lastModifiedBy>
  <cp:revision>304</cp:revision>
  <cp:lastPrinted>2017-10-11T12:11:53Z</cp:lastPrinted>
  <dcterms:created xsi:type="dcterms:W3CDTF">2011-12-13T16:55:01Z</dcterms:created>
  <dcterms:modified xsi:type="dcterms:W3CDTF">2017-10-30T03:16:51Z</dcterms:modified>
  <cp:category>Templates, identity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MSE_OpenDay template</vt:lpwstr>
  </property>
  <property fmtid="{D5CDD505-2E9C-101B-9397-08002B2CF9AE}" pid="3" name="SlideDescription">
    <vt:lpwstr>Title</vt:lpwstr>
  </property>
</Properties>
</file>