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445" r:id="rId3"/>
    <p:sldId id="442" r:id="rId4"/>
    <p:sldId id="448" r:id="rId5"/>
    <p:sldId id="462" r:id="rId6"/>
    <p:sldId id="463" r:id="rId7"/>
    <p:sldId id="458" r:id="rId8"/>
    <p:sldId id="460" r:id="rId9"/>
    <p:sldId id="466" r:id="rId10"/>
    <p:sldId id="467" r:id="rId11"/>
    <p:sldId id="468" r:id="rId12"/>
    <p:sldId id="459" r:id="rId13"/>
    <p:sldId id="469" r:id="rId14"/>
    <p:sldId id="470" r:id="rId15"/>
    <p:sldId id="451" r:id="rId16"/>
    <p:sldId id="455" r:id="rId17"/>
    <p:sldId id="464" r:id="rId18"/>
    <p:sldId id="272" r:id="rId19"/>
    <p:sldId id="461" r:id="rId20"/>
    <p:sldId id="447" r:id="rId21"/>
    <p:sldId id="465" r:id="rId22"/>
    <p:sldId id="472" r:id="rId23"/>
    <p:sldId id="473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432" autoAdjust="0"/>
    <p:restoredTop sz="95405" autoAdjust="0"/>
  </p:normalViewPr>
  <p:slideViewPr>
    <p:cSldViewPr showGuides="1">
      <p:cViewPr>
        <p:scale>
          <a:sx n="90" d="100"/>
          <a:sy n="90" d="100"/>
        </p:scale>
        <p:origin x="1766" y="-125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31/10/2017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31/10/2017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65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6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33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ONDRAF/NIRAS decided to apply the same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formulation to the cementitious backfill (premix mortar) but replacing siliceous sand by a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calcareous sand (limestone). Alkali-aggregate reaction (AAR) is a well known cause of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concrete deterioration. It arises from use of reactive (with cement) siliceous aggregates and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in expansion and cracking. AAR is eliminated by using sand-grade high-purity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limestone aggregate (for coarse as well as for fine aggregate).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18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Ettringite</a:t>
            </a:r>
            <a:r>
              <a:rPr lang="en-AU" dirty="0" smtClean="0"/>
              <a:t> and </a:t>
            </a:r>
            <a:r>
              <a:rPr lang="en-AU" dirty="0" err="1" smtClean="0"/>
              <a:t>Tca</a:t>
            </a:r>
            <a:r>
              <a:rPr lang="en-AU" baseline="0" dirty="0" smtClean="0"/>
              <a:t> (</a:t>
            </a:r>
            <a:r>
              <a:rPr lang="en-AU" baseline="0" dirty="0" err="1" smtClean="0"/>
              <a:t>tricarboaluminate</a:t>
            </a:r>
            <a:r>
              <a:rPr lang="en-AU" baseline="0" dirty="0" smtClean="0"/>
              <a:t>) </a:t>
            </a:r>
            <a:r>
              <a:rPr lang="en-AU" dirty="0" smtClean="0"/>
              <a:t>is </a:t>
            </a:r>
            <a:r>
              <a:rPr lang="en-AU" dirty="0" err="1" smtClean="0"/>
              <a:t>AFt</a:t>
            </a:r>
            <a:r>
              <a:rPr lang="en-AU" dirty="0" smtClean="0"/>
              <a:t>: calcium </a:t>
            </a:r>
            <a:r>
              <a:rPr lang="en-AU" dirty="0" err="1" smtClean="0"/>
              <a:t>aluminumsulphate</a:t>
            </a:r>
            <a:r>
              <a:rPr lang="en-AU" dirty="0" smtClean="0"/>
              <a:t> hydrate</a:t>
            </a:r>
          </a:p>
          <a:p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Afm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monocarboaluminate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strätlingite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(containing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silicium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70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U(VI) speciation in an oxidising</a:t>
            </a:r>
            <a:r>
              <a:rPr lang="en-AU" baseline="0" dirty="0" smtClean="0"/>
              <a:t> cementitious environment is dominated by the hydrolysis species UO2(OH)3- and UO2(OH)3-2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93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62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Alkali-aggregate reaction (AAR) is a well known cause of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concrete deterioration. It arises from use of reactive (with cement) siliceous aggregates and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in expansion and cracking. AAR is eliminated by using sand-grade high-purity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limestone aggregate (for coarse as well as for fine aggregate). </a:t>
            </a:r>
          </a:p>
          <a:p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alkali-dolomite reaction, another reported cause of deterioration induced by aggregates, will be entirely avoided by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limestones low in magnesia (no more than 2% each of magnesium, silicon and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aluminum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oxide) [68].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98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sorption process can be quantified through use of the 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constant if it is experimentally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 that sorption is linear and reversible. In the majority of the reported experimental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studies, however, neither the linearity nor the reversibility were tested. As a result, the reported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sorption values should be considered as a distribution ratio 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(ℓ/kg):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03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Radionuclide sorption on cementitious materials  |  Dirk Mallants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Land AND Water 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692056" cy="1080000"/>
          </a:xfrm>
        </p:spPr>
        <p:txBody>
          <a:bodyPr>
            <a:noAutofit/>
          </a:bodyPr>
          <a:lstStyle/>
          <a:p>
            <a:r>
              <a:rPr lang="en-AU" sz="3600" dirty="0"/>
              <a:t>Radionuclide Sorption Behaviour on Fresh and Aged </a:t>
            </a:r>
            <a:r>
              <a:rPr lang="en-AU" sz="3600" dirty="0" smtClean="0"/>
              <a:t>Cementitious Materials</a:t>
            </a:r>
            <a:r>
              <a:rPr lang="en-AU" sz="3600" dirty="0"/>
              <a:t>: A Comprehensive Database </a:t>
            </a:r>
            <a:r>
              <a:rPr lang="en-AU" sz="3600" dirty="0" smtClean="0"/>
              <a:t>With 25 Elements</a:t>
            </a:r>
            <a:endParaRPr lang="en-AU" sz="35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 2017 Sydney</a:t>
            </a:r>
            <a:endParaRPr lang="en-AU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360363" y="4700964"/>
            <a:ext cx="8612721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Dirk Mallants, Michael Ochs, </a:t>
            </a:r>
            <a:r>
              <a:rPr lang="en-AU" sz="1600" b="1" dirty="0" err="1" smtClean="0">
                <a:solidFill>
                  <a:schemeClr val="bg1"/>
                </a:solidFill>
                <a:latin typeface="Calibri" pitchFamily="34" charset="0"/>
              </a:rPr>
              <a:t>Lian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 Wang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30 October-2 November 2017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324"/>
          <a:stretch/>
        </p:blipFill>
        <p:spPr bwMode="auto">
          <a:xfrm>
            <a:off x="2648605" y="-23393"/>
            <a:ext cx="392289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9933"/>
          <a:stretch>
            <a:fillRect/>
          </a:stretch>
        </p:blipFill>
        <p:spPr bwMode="auto">
          <a:xfrm>
            <a:off x="-1" y="0"/>
            <a:ext cx="2648605" cy="25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523" y="-31370"/>
            <a:ext cx="2573477" cy="25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Cs: Sorption Mechanisms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7125"/>
            <a:ext cx="8461375" cy="4714143"/>
          </a:xfrm>
        </p:spPr>
        <p:txBody>
          <a:bodyPr>
            <a:normAutofit/>
          </a:bodyPr>
          <a:lstStyle/>
          <a:p>
            <a:r>
              <a:rPr lang="en-AU" dirty="0" smtClean="0"/>
              <a:t>State III: </a:t>
            </a:r>
            <a:r>
              <a:rPr lang="en-AU" b="1" dirty="0"/>
              <a:t>20 </a:t>
            </a:r>
            <a:r>
              <a:rPr lang="en-AU" b="1" dirty="0" smtClean="0"/>
              <a:t>L/kg [</a:t>
            </a:r>
            <a:r>
              <a:rPr lang="en-AU" b="1" dirty="0"/>
              <a:t>1 </a:t>
            </a:r>
            <a:r>
              <a:rPr lang="en-AU" b="1" dirty="0" smtClean="0"/>
              <a:t>– 300]</a:t>
            </a:r>
            <a:endParaRPr lang="en-AU" b="1" dirty="0"/>
          </a:p>
          <a:p>
            <a:pPr lvl="1"/>
            <a:r>
              <a:rPr lang="en-AU" dirty="0" smtClean="0"/>
              <a:t>Cs </a:t>
            </a:r>
            <a:r>
              <a:rPr lang="en-AU" dirty="0"/>
              <a:t>sorption increases </a:t>
            </a:r>
            <a:r>
              <a:rPr lang="en-AU" dirty="0" smtClean="0"/>
              <a:t>with decreasing </a:t>
            </a:r>
            <a:r>
              <a:rPr lang="en-AU" dirty="0"/>
              <a:t>C/S ratio due to the condition of the interlayer CSH surface </a:t>
            </a:r>
            <a:r>
              <a:rPr lang="en-AU" dirty="0" smtClean="0"/>
              <a:t>which changes </a:t>
            </a:r>
            <a:r>
              <a:rPr lang="en-AU" dirty="0"/>
              <a:t>sign as a function of C/S </a:t>
            </a:r>
            <a:r>
              <a:rPr lang="en-AU" dirty="0" smtClean="0"/>
              <a:t>ratio</a:t>
            </a:r>
          </a:p>
          <a:p>
            <a:pPr lvl="1"/>
            <a:r>
              <a:rPr lang="en-AU" dirty="0" smtClean="0"/>
              <a:t>Lower Ca</a:t>
            </a:r>
            <a:r>
              <a:rPr lang="en-AU" baseline="30000" dirty="0" smtClean="0"/>
              <a:t>2+ </a:t>
            </a:r>
            <a:r>
              <a:rPr lang="en-AU" dirty="0" smtClean="0"/>
              <a:t>=&gt; </a:t>
            </a:r>
            <a:r>
              <a:rPr lang="en-AU" dirty="0"/>
              <a:t>increase in </a:t>
            </a:r>
            <a:r>
              <a:rPr lang="en-AU" dirty="0" smtClean="0"/>
              <a:t>surface sites </a:t>
            </a:r>
            <a:r>
              <a:rPr lang="en-AU" dirty="0"/>
              <a:t>with high affinity for Cs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71" y="2420888"/>
            <a:ext cx="7874121" cy="3926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6056" y="2420888"/>
            <a:ext cx="1224136" cy="39260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7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Cs: Sorption Mechanisms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7125"/>
            <a:ext cx="8461375" cy="4714143"/>
          </a:xfrm>
        </p:spPr>
        <p:txBody>
          <a:bodyPr>
            <a:normAutofit/>
          </a:bodyPr>
          <a:lstStyle/>
          <a:p>
            <a:r>
              <a:rPr lang="en-AU" dirty="0" smtClean="0"/>
              <a:t>State IV:  </a:t>
            </a:r>
            <a:r>
              <a:rPr lang="en-AU" b="1" dirty="0" err="1"/>
              <a:t>i.d</a:t>
            </a:r>
            <a:r>
              <a:rPr lang="en-AU" b="1" dirty="0" err="1" smtClean="0"/>
              <a:t>.</a:t>
            </a:r>
            <a:r>
              <a:rPr lang="en-AU" b="1" dirty="0" smtClean="0"/>
              <a:t> </a:t>
            </a:r>
            <a:endParaRPr lang="en-AU" b="1" dirty="0"/>
          </a:p>
          <a:p>
            <a:pPr lvl="1"/>
            <a:r>
              <a:rPr lang="en-AU" dirty="0" smtClean="0"/>
              <a:t>calcareous </a:t>
            </a:r>
            <a:r>
              <a:rPr lang="en-AU" dirty="0"/>
              <a:t>aggregates </a:t>
            </a:r>
            <a:r>
              <a:rPr lang="en-AU" dirty="0" smtClean="0"/>
              <a:t>contribute </a:t>
            </a:r>
            <a:r>
              <a:rPr lang="en-AU" dirty="0"/>
              <a:t>only slightly to Cs </a:t>
            </a:r>
            <a:r>
              <a:rPr lang="en-AU" dirty="0" smtClean="0"/>
              <a:t>sorption</a:t>
            </a:r>
          </a:p>
          <a:p>
            <a:pPr lvl="1"/>
            <a:r>
              <a:rPr lang="en-AU" dirty="0"/>
              <a:t>higher </a:t>
            </a:r>
            <a:r>
              <a:rPr lang="en-AU" dirty="0" smtClean="0"/>
              <a:t>silica and clays will give </a:t>
            </a:r>
            <a:r>
              <a:rPr lang="en-AU" dirty="0"/>
              <a:t>higher </a:t>
            </a:r>
            <a:r>
              <a:rPr lang="en-AU" i="1" dirty="0" smtClean="0"/>
              <a:t>R</a:t>
            </a:r>
            <a:r>
              <a:rPr lang="en-AU" i="1" baseline="-25000" dirty="0" smtClean="0"/>
              <a:t>d</a:t>
            </a:r>
            <a:r>
              <a:rPr lang="en-AU" i="1" dirty="0" smtClean="0"/>
              <a:t> </a:t>
            </a:r>
            <a:r>
              <a:rPr lang="en-AU" dirty="0" smtClean="0"/>
              <a:t>values </a:t>
            </a:r>
            <a:r>
              <a:rPr lang="en-AU" dirty="0"/>
              <a:t>for caesium.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2204864"/>
            <a:ext cx="7648218" cy="4122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44209" y="2204864"/>
            <a:ext cx="1008112" cy="41228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8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Uranium Sorption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7125"/>
            <a:ext cx="5023307" cy="486916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1979712" y="6019700"/>
            <a:ext cx="2808311" cy="48463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Evolving cement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803" y="48449"/>
            <a:ext cx="4012618" cy="414237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48064" y="4277441"/>
            <a:ext cx="3923357" cy="170511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u="sng" dirty="0" smtClean="0"/>
              <a:t>Best Estimate </a:t>
            </a:r>
            <a:r>
              <a:rPr lang="en-AU" i="1" u="sng" dirty="0" smtClean="0"/>
              <a:t>R</a:t>
            </a:r>
            <a:r>
              <a:rPr lang="en-AU" u="sng" baseline="-25000" dirty="0" smtClean="0"/>
              <a:t>D</a:t>
            </a:r>
            <a:r>
              <a:rPr lang="en-AU" u="sng" dirty="0" smtClean="0"/>
              <a:t> U(VI) (L/kg)</a:t>
            </a:r>
          </a:p>
          <a:p>
            <a:r>
              <a:rPr lang="en-AU" dirty="0" smtClean="0"/>
              <a:t>State 1: </a:t>
            </a:r>
            <a:r>
              <a:rPr lang="en-AU" b="1" dirty="0"/>
              <a:t>2,000 </a:t>
            </a:r>
            <a:r>
              <a:rPr lang="en-AU" b="1" dirty="0" smtClean="0"/>
              <a:t>[400 – 10,000]</a:t>
            </a:r>
          </a:p>
          <a:p>
            <a:r>
              <a:rPr lang="en-AU" dirty="0" smtClean="0"/>
              <a:t>State 2: </a:t>
            </a:r>
            <a:r>
              <a:rPr lang="en-AU" b="1" dirty="0" smtClean="0"/>
              <a:t>30,000 [3,000 – 300,000]</a:t>
            </a:r>
          </a:p>
          <a:p>
            <a:r>
              <a:rPr lang="en-AU" dirty="0" smtClean="0"/>
              <a:t>State 3: </a:t>
            </a:r>
            <a:r>
              <a:rPr lang="en-AU" b="1" dirty="0" smtClean="0"/>
              <a:t>30,000 [10,000 – 300,000]</a:t>
            </a:r>
          </a:p>
          <a:p>
            <a:r>
              <a:rPr lang="en-AU" dirty="0" smtClean="0"/>
              <a:t>State 4: </a:t>
            </a:r>
            <a:r>
              <a:rPr lang="en-AU" b="1" dirty="0" smtClean="0"/>
              <a:t>50 [5 </a:t>
            </a:r>
            <a:r>
              <a:rPr lang="en-AU" b="1" dirty="0"/>
              <a:t>– </a:t>
            </a:r>
            <a:r>
              <a:rPr lang="en-AU" b="1" dirty="0" smtClean="0"/>
              <a:t>500</a:t>
            </a:r>
            <a:r>
              <a:rPr lang="en-AU" b="1" dirty="0"/>
              <a:t>]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520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U: Sorption Mechanisms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784975" cy="4572855"/>
          </a:xfrm>
        </p:spPr>
        <p:txBody>
          <a:bodyPr/>
          <a:lstStyle/>
          <a:p>
            <a:r>
              <a:rPr lang="en-AU" dirty="0" smtClean="0"/>
              <a:t>U (VI)-speciation</a:t>
            </a:r>
          </a:p>
          <a:p>
            <a:r>
              <a:rPr lang="en-AU" dirty="0" smtClean="0"/>
              <a:t>Solubility-controlling</a:t>
            </a:r>
            <a:br>
              <a:rPr lang="en-AU" dirty="0" smtClean="0"/>
            </a:br>
            <a:r>
              <a:rPr lang="en-AU" dirty="0" smtClean="0"/>
              <a:t>phase: </a:t>
            </a:r>
            <a:br>
              <a:rPr lang="en-AU" dirty="0" smtClean="0"/>
            </a:br>
            <a:r>
              <a:rPr lang="en-AU" dirty="0" smtClean="0"/>
              <a:t>CaUO</a:t>
            </a:r>
            <a:r>
              <a:rPr lang="en-AU" baseline="-25000" dirty="0" smtClean="0"/>
              <a:t>4</a:t>
            </a:r>
            <a:r>
              <a:rPr lang="en-AU" dirty="0" smtClean="0"/>
              <a:t>(c) 10</a:t>
            </a:r>
            <a:r>
              <a:rPr lang="en-AU" baseline="30000" dirty="0" smtClean="0"/>
              <a:t>-7</a:t>
            </a:r>
            <a:r>
              <a:rPr lang="en-AU" dirty="0" smtClean="0"/>
              <a:t> – 10</a:t>
            </a:r>
            <a:r>
              <a:rPr lang="en-AU" baseline="30000" dirty="0" smtClean="0"/>
              <a:t>-5 </a:t>
            </a:r>
            <a:r>
              <a:rPr lang="en-AU" dirty="0" smtClean="0"/>
              <a:t>M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Sorption mechanisms:</a:t>
            </a:r>
          </a:p>
          <a:p>
            <a:pPr lvl="1"/>
            <a:r>
              <a:rPr lang="en-AU" dirty="0" smtClean="0"/>
              <a:t>Linear sorption onto HCP</a:t>
            </a:r>
            <a:br>
              <a:rPr lang="en-AU" dirty="0" smtClean="0"/>
            </a:br>
            <a:r>
              <a:rPr lang="en-AU" dirty="0" smtClean="0"/>
              <a:t>and CSH, with U(VI) uptake increasing with decreasing Ca [</a:t>
            </a:r>
            <a:r>
              <a:rPr lang="en-AU" dirty="0" err="1" smtClean="0"/>
              <a:t>Pointeau</a:t>
            </a:r>
            <a:r>
              <a:rPr lang="en-AU" dirty="0" smtClean="0"/>
              <a:t> et al. 2008]</a:t>
            </a:r>
          </a:p>
          <a:p>
            <a:pPr lvl="1"/>
            <a:r>
              <a:rPr lang="en-AU" dirty="0" smtClean="0"/>
              <a:t>Non-linear sorption onto </a:t>
            </a:r>
            <a:r>
              <a:rPr lang="en-AU" dirty="0" smtClean="0"/>
              <a:t>CSH: </a:t>
            </a:r>
            <a:r>
              <a:rPr lang="en-AU" dirty="0" smtClean="0"/>
              <a:t>co-precipitation of Ca and U(VI) on the sorbent [Tits et al. 2008]</a:t>
            </a:r>
            <a:endParaRPr lang="en-AU" dirty="0"/>
          </a:p>
          <a:p>
            <a:pPr lvl="1"/>
            <a:r>
              <a:rPr lang="en-AU" dirty="0" smtClean="0"/>
              <a:t>Ca influences U sorption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92" y="764704"/>
            <a:ext cx="5724128" cy="34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 (VI) Sorption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State I : </a:t>
            </a:r>
            <a:r>
              <a:rPr lang="en-AU" b="1" dirty="0" smtClean="0"/>
              <a:t>2000 L/kg [400-10,000]</a:t>
            </a:r>
          </a:p>
          <a:p>
            <a:pPr lvl="1"/>
            <a:r>
              <a:rPr lang="en-AU" dirty="0" smtClean="0"/>
              <a:t>Weaker sorption than in State II, III</a:t>
            </a:r>
          </a:p>
          <a:p>
            <a:endParaRPr lang="en-AU" dirty="0" smtClean="0"/>
          </a:p>
          <a:p>
            <a:r>
              <a:rPr lang="en-AU" dirty="0" smtClean="0"/>
              <a:t>State II: </a:t>
            </a:r>
            <a:r>
              <a:rPr lang="en-AU" b="1" dirty="0"/>
              <a:t>30,000 </a:t>
            </a:r>
            <a:r>
              <a:rPr lang="en-AU" b="1" dirty="0" smtClean="0"/>
              <a:t>L/kg [3,000 </a:t>
            </a:r>
            <a:r>
              <a:rPr lang="en-AU" b="1" dirty="0"/>
              <a:t>– 300,000]</a:t>
            </a:r>
            <a:endParaRPr lang="en-AU" dirty="0" smtClean="0"/>
          </a:p>
          <a:p>
            <a:pPr lvl="1"/>
            <a:r>
              <a:rPr lang="en-AU" dirty="0" smtClean="0"/>
              <a:t>Higher Ca than State III =&gt; more competition for sorption sites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State III: </a:t>
            </a:r>
            <a:r>
              <a:rPr lang="en-AU" b="1" dirty="0"/>
              <a:t>30,000 </a:t>
            </a:r>
            <a:r>
              <a:rPr lang="en-AU" b="1" dirty="0" smtClean="0"/>
              <a:t>L/kg [10,000 </a:t>
            </a:r>
            <a:r>
              <a:rPr lang="en-AU" b="1" dirty="0"/>
              <a:t>– 300,000]</a:t>
            </a:r>
            <a:endParaRPr lang="en-AU" dirty="0" smtClean="0"/>
          </a:p>
          <a:p>
            <a:pPr lvl="1"/>
            <a:r>
              <a:rPr lang="en-AU" dirty="0" smtClean="0"/>
              <a:t>Increased sorption due to loss of Ca resulting in increased availability of </a:t>
            </a:r>
            <a:r>
              <a:rPr lang="en-AU" dirty="0" err="1" smtClean="0"/>
              <a:t>silanol</a:t>
            </a:r>
            <a:r>
              <a:rPr lang="en-AU" dirty="0" smtClean="0"/>
              <a:t> sites for U sorption</a:t>
            </a:r>
          </a:p>
          <a:p>
            <a:pPr lvl="1"/>
            <a:r>
              <a:rPr lang="en-AU" dirty="0" smtClean="0"/>
              <a:t>High sorption due to high surface area of CSH (150 m</a:t>
            </a:r>
            <a:r>
              <a:rPr lang="en-AU" baseline="30000" dirty="0" smtClean="0"/>
              <a:t>2</a:t>
            </a:r>
            <a:r>
              <a:rPr lang="en-AU" dirty="0" smtClean="0"/>
              <a:t>/g)</a:t>
            </a:r>
          </a:p>
          <a:p>
            <a:pPr lvl="1"/>
            <a:endParaRPr lang="en-AU" dirty="0"/>
          </a:p>
          <a:p>
            <a:r>
              <a:rPr lang="en-AU" dirty="0" smtClean="0"/>
              <a:t>State IV: </a:t>
            </a:r>
            <a:r>
              <a:rPr lang="en-AU" b="1" dirty="0"/>
              <a:t>50 </a:t>
            </a:r>
            <a:r>
              <a:rPr lang="en-AU" b="1" dirty="0" smtClean="0"/>
              <a:t>L/kg [5 </a:t>
            </a:r>
            <a:r>
              <a:rPr lang="en-AU" b="1" dirty="0"/>
              <a:t>– 500</a:t>
            </a:r>
            <a:r>
              <a:rPr lang="en-AU" b="1" dirty="0" smtClean="0"/>
              <a:t>]</a:t>
            </a:r>
          </a:p>
          <a:p>
            <a:pPr lvl="1"/>
            <a:r>
              <a:rPr lang="en-AU" dirty="0" smtClean="0"/>
              <a:t>Low sorption on calcite (small reactive surface: 0.2 – 1 m</a:t>
            </a:r>
            <a:r>
              <a:rPr lang="en-AU" baseline="30000" dirty="0" smtClean="0"/>
              <a:t>2</a:t>
            </a:r>
            <a:r>
              <a:rPr lang="en-AU" dirty="0" smtClean="0"/>
              <a:t>/g)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25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200135" y="268572"/>
            <a:ext cx="865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Summary of </a:t>
            </a:r>
            <a:r>
              <a:rPr lang="en-AU" sz="3600" b="1" i="1" dirty="0" smtClean="0"/>
              <a:t>R</a:t>
            </a:r>
            <a:r>
              <a:rPr lang="en-AU" sz="3600" b="1" baseline="-25000" dirty="0" smtClean="0"/>
              <a:t>D</a:t>
            </a:r>
            <a:r>
              <a:rPr lang="en-AU" sz="3600" b="1" dirty="0" smtClean="0"/>
              <a:t> </a:t>
            </a:r>
            <a:r>
              <a:rPr lang="en-AU" sz="3600" b="1" dirty="0"/>
              <a:t>values for </a:t>
            </a:r>
            <a:r>
              <a:rPr lang="en-AU" sz="3600" b="1" dirty="0" smtClean="0"/>
              <a:t>evolving cement</a:t>
            </a: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2" y="1268760"/>
            <a:ext cx="8547303" cy="28048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443" y="4293096"/>
            <a:ext cx="8610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Chemical degradation (evolution) of cement does generally not result in decreased 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CSH provide high density of non-specific sorption sites across both States II-III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Decrease of CSH mass during State III compensated by higher affinity due to decreased Ca in solution</a:t>
            </a:r>
            <a:endParaRPr lang="en-A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631339" y="34124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, U (+VI)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93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413"/>
            <a:ext cx="5904655" cy="457285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Critically reviewed radionuclide sorption data on cementitious materials for 25 elements </a:t>
            </a:r>
          </a:p>
          <a:p>
            <a:endParaRPr lang="en-AU" dirty="0" smtClean="0"/>
          </a:p>
          <a:p>
            <a:r>
              <a:rPr lang="en-AU" dirty="0" smtClean="0"/>
              <a:t>For each element sorption data were grouped according to one of four cement degradation states </a:t>
            </a:r>
          </a:p>
          <a:p>
            <a:endParaRPr lang="en-AU" dirty="0" smtClean="0"/>
          </a:p>
          <a:p>
            <a:r>
              <a:rPr lang="en-AU" dirty="0" smtClean="0"/>
              <a:t>Sorption behaviour was explained on the basis of cement pore water composition and available solid phases for sorption</a:t>
            </a:r>
          </a:p>
          <a:p>
            <a:endParaRPr lang="en-AU" dirty="0" smtClean="0"/>
          </a:p>
          <a:p>
            <a:r>
              <a:rPr lang="en-AU" dirty="0" smtClean="0"/>
              <a:t>Derived best estimate, LL, UL sorption values following expert panel elicitation  </a:t>
            </a:r>
          </a:p>
          <a:p>
            <a:endParaRPr lang="en-AU" dirty="0" smtClean="0"/>
          </a:p>
          <a:p>
            <a:r>
              <a:rPr lang="en-AU" dirty="0" smtClean="0"/>
              <a:t>Cement degradation across State II-III does </a:t>
            </a:r>
            <a:r>
              <a:rPr lang="en-AU" dirty="0"/>
              <a:t>generally not result in decreased sorption </a:t>
            </a:r>
            <a:r>
              <a:rPr lang="en-AU" dirty="0" smtClean="0"/>
              <a:t>values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261486"/>
            <a:ext cx="3016907" cy="45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02" y="1477982"/>
            <a:ext cx="3277121" cy="4694817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John Berry</a:t>
            </a:r>
          </a:p>
          <a:p>
            <a:r>
              <a:rPr lang="en-AU" dirty="0" err="1" smtClean="0"/>
              <a:t>Virginie</a:t>
            </a:r>
            <a:r>
              <a:rPr lang="en-AU" dirty="0" smtClean="0"/>
              <a:t> Blin</a:t>
            </a:r>
          </a:p>
          <a:p>
            <a:r>
              <a:rPr lang="en-AU" dirty="0" smtClean="0"/>
              <a:t>Pierre </a:t>
            </a:r>
            <a:r>
              <a:rPr lang="en-AU" dirty="0"/>
              <a:t>de </a:t>
            </a:r>
            <a:r>
              <a:rPr lang="en-AU" dirty="0" err="1" smtClean="0"/>
              <a:t>Cannière</a:t>
            </a:r>
            <a:endParaRPr lang="en-AU" dirty="0" smtClean="0"/>
          </a:p>
          <a:p>
            <a:r>
              <a:rPr lang="en-AU" dirty="0" smtClean="0"/>
              <a:t>Christoph </a:t>
            </a:r>
            <a:r>
              <a:rPr lang="en-AU" dirty="0" err="1" smtClean="0"/>
              <a:t>Gallé</a:t>
            </a:r>
            <a:endParaRPr lang="en-AU" dirty="0" smtClean="0"/>
          </a:p>
          <a:p>
            <a:r>
              <a:rPr lang="en-AU" dirty="0" smtClean="0"/>
              <a:t>Fred </a:t>
            </a:r>
            <a:r>
              <a:rPr lang="en-AU" dirty="0" err="1" smtClean="0"/>
              <a:t>Glasser</a:t>
            </a:r>
            <a:endParaRPr lang="en-AU" dirty="0" smtClean="0"/>
          </a:p>
          <a:p>
            <a:r>
              <a:rPr lang="en-AU" dirty="0" smtClean="0"/>
              <a:t>Eric </a:t>
            </a:r>
            <a:r>
              <a:rPr lang="en-AU" dirty="0" err="1" smtClean="0"/>
              <a:t>Giffaut</a:t>
            </a:r>
            <a:endParaRPr lang="en-AU" dirty="0" smtClean="0"/>
          </a:p>
          <a:p>
            <a:pPr>
              <a:lnSpc>
                <a:spcPct val="110000"/>
              </a:lnSpc>
            </a:pPr>
            <a:r>
              <a:rPr lang="en-AU" dirty="0" smtClean="0"/>
              <a:t>Alan Hooper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Diederik </a:t>
            </a:r>
            <a:r>
              <a:rPr lang="en-AU" dirty="0"/>
              <a:t>Jacques</a:t>
            </a:r>
          </a:p>
          <a:p>
            <a:pPr>
              <a:lnSpc>
                <a:spcPct val="110000"/>
              </a:lnSpc>
            </a:pPr>
            <a:r>
              <a:rPr lang="en-AU" dirty="0"/>
              <a:t>David Lever</a:t>
            </a:r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55976" y="1340769"/>
            <a:ext cx="4464174" cy="48127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>
              <a:lnSpc>
                <a:spcPct val="110000"/>
              </a:lnSpc>
            </a:pPr>
            <a:r>
              <a:rPr lang="en-AU" sz="2600" dirty="0" smtClean="0"/>
              <a:t>Evelien </a:t>
            </a:r>
            <a:r>
              <a:rPr lang="en-AU" sz="2600" dirty="0"/>
              <a:t>Martens</a:t>
            </a:r>
          </a:p>
          <a:p>
            <a:pPr>
              <a:lnSpc>
                <a:spcPct val="110000"/>
              </a:lnSpc>
            </a:pPr>
            <a:r>
              <a:rPr lang="en-AU" sz="2600" dirty="0"/>
              <a:t>Bernhard </a:t>
            </a:r>
            <a:r>
              <a:rPr lang="en-AU" sz="2600" dirty="0" err="1"/>
              <a:t>Schwyn</a:t>
            </a:r>
            <a:r>
              <a:rPr lang="en-AU" sz="2600" dirty="0"/>
              <a:t> </a:t>
            </a:r>
          </a:p>
          <a:p>
            <a:pPr>
              <a:lnSpc>
                <a:spcPct val="110000"/>
              </a:lnSpc>
            </a:pPr>
            <a:r>
              <a:rPr lang="en-AU" sz="2600" dirty="0" err="1"/>
              <a:t>Ludovic</a:t>
            </a:r>
            <a:r>
              <a:rPr lang="en-AU" sz="2600" dirty="0"/>
              <a:t> </a:t>
            </a:r>
            <a:r>
              <a:rPr lang="de-DE" sz="2600" dirty="0"/>
              <a:t>Vielle-Petit </a:t>
            </a:r>
          </a:p>
          <a:p>
            <a:pPr>
              <a:lnSpc>
                <a:spcPct val="110000"/>
              </a:lnSpc>
            </a:pPr>
            <a:r>
              <a:rPr lang="de-DE" sz="2600" dirty="0"/>
              <a:t>Erich </a:t>
            </a:r>
            <a:r>
              <a:rPr lang="de-DE" sz="2600" dirty="0" smtClean="0"/>
              <a:t>Wieland</a:t>
            </a:r>
            <a:endParaRPr lang="de-DE" sz="2600" dirty="0"/>
          </a:p>
          <a:p>
            <a:pPr>
              <a:lnSpc>
                <a:spcPct val="110000"/>
              </a:lnSpc>
            </a:pPr>
            <a:r>
              <a:rPr lang="de-DE" sz="2600" dirty="0"/>
              <a:t>Steve Williams</a:t>
            </a:r>
            <a:endParaRPr lang="en-AU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324"/>
          <a:stretch/>
        </p:blipFill>
        <p:spPr bwMode="auto">
          <a:xfrm>
            <a:off x="4283968" y="80769"/>
            <a:ext cx="4714984" cy="30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358774" y="3717032"/>
            <a:ext cx="9109770" cy="172819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CSIRO  Land and Water 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Dirk Mallants</a:t>
            </a:r>
            <a:br>
              <a:rPr lang="en-US" sz="1500" dirty="0" smtClean="0"/>
            </a:br>
            <a:r>
              <a:rPr lang="en-US" sz="1500" dirty="0" smtClean="0"/>
              <a:t>Senior Principal Research Scientist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+61 8 8303 8595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dirk.mallants@csiro.au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  </a:t>
            </a:r>
            <a:r>
              <a:rPr lang="en-US" sz="1500" dirty="0" smtClean="0"/>
              <a:t>http</a:t>
            </a:r>
            <a:r>
              <a:rPr lang="en-US" sz="1500" dirty="0"/>
              <a:t>://</a:t>
            </a:r>
            <a:r>
              <a:rPr lang="en-US" sz="1500" dirty="0" smtClean="0"/>
              <a:t>www.csiro.au/en/Organisation-Structure/Divisions/Land-and-Water/DirkMallants.aspx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23528" y="5589240"/>
            <a:ext cx="5688632" cy="323321"/>
          </a:xfrm>
        </p:spPr>
        <p:txBody>
          <a:bodyPr/>
          <a:lstStyle/>
          <a:p>
            <a:pPr algn="r" rtl="0" eaLnBrk="1" latinLnBrk="0" hangingPunct="1"/>
            <a:endParaRPr lang="en-AU" dirty="0"/>
          </a:p>
          <a:p>
            <a:pPr algn="r" rtl="0" eaLnBrk="1" latinLnBrk="0" hangingPunct="1"/>
            <a:r>
              <a:rPr lang="en-AU" sz="1200" b="1" kern="1200" cap="all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Land and water </a:t>
            </a:r>
            <a:r>
              <a:rPr lang="en-AU" sz="1200" b="1" kern="1200" cap="all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Flagship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852936"/>
            <a:ext cx="6048350" cy="298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Backup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8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908720"/>
            <a:ext cx="8856984" cy="518612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Challenge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Safety assessments require </a:t>
            </a:r>
          </a:p>
          <a:p>
            <a:pPr lvl="2"/>
            <a:r>
              <a:rPr lang="en-GB" dirty="0" smtClean="0"/>
              <a:t>sorption parameters (</a:t>
            </a:r>
            <a:r>
              <a:rPr lang="en-GB" i="1" dirty="0" smtClean="0"/>
              <a:t>R</a:t>
            </a:r>
            <a:r>
              <a:rPr lang="en-GB" baseline="-25000" dirty="0" smtClean="0"/>
              <a:t>D</a:t>
            </a:r>
            <a:r>
              <a:rPr lang="en-GB" dirty="0"/>
              <a:t>) </a:t>
            </a:r>
            <a:r>
              <a:rPr lang="en-GB" dirty="0" smtClean="0"/>
              <a:t>for large set of radionuclides for cementitious engineered barriers 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orption parameters account for cement evolution (degradation) </a:t>
            </a:r>
          </a:p>
          <a:p>
            <a:endParaRPr lang="en-GB" b="1" dirty="0" smtClean="0"/>
          </a:p>
          <a:p>
            <a:r>
              <a:rPr lang="en-GB" b="1" dirty="0" smtClean="0"/>
              <a:t>Solution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Develop comprehensive </a:t>
            </a:r>
            <a:r>
              <a:rPr lang="en-GB" i="1" dirty="0" smtClean="0"/>
              <a:t>R</a:t>
            </a:r>
            <a:r>
              <a:rPr lang="en-GB" baseline="-25000" dirty="0" smtClean="0"/>
              <a:t>D  </a:t>
            </a:r>
            <a:r>
              <a:rPr lang="en-GB" dirty="0" smtClean="0"/>
              <a:t>database for cementitious materials (benchmark cement)</a:t>
            </a:r>
          </a:p>
          <a:p>
            <a:pPr lvl="1"/>
            <a:r>
              <a:rPr lang="en-GB" dirty="0" smtClean="0"/>
              <a:t>Establish relationship between </a:t>
            </a:r>
            <a:r>
              <a:rPr lang="en-GB" i="1" dirty="0"/>
              <a:t>R</a:t>
            </a:r>
            <a:r>
              <a:rPr lang="en-GB" baseline="-25000" dirty="0" smtClean="0"/>
              <a:t>D </a:t>
            </a:r>
            <a:r>
              <a:rPr lang="en-GB" dirty="0" smtClean="0"/>
              <a:t>and main phases of cement evolution</a:t>
            </a:r>
          </a:p>
          <a:p>
            <a:endParaRPr lang="en-GB" b="1" dirty="0" smtClean="0"/>
          </a:p>
          <a:p>
            <a:r>
              <a:rPr lang="en-GB" b="1" dirty="0" smtClean="0"/>
              <a:t>Objective</a:t>
            </a:r>
            <a:endParaRPr lang="en-GB" b="1" dirty="0"/>
          </a:p>
          <a:p>
            <a:pPr lvl="1"/>
            <a:r>
              <a:rPr lang="en-GB" dirty="0" smtClean="0"/>
              <a:t>Compile </a:t>
            </a:r>
            <a:r>
              <a:rPr lang="en-GB" i="1" dirty="0" smtClean="0"/>
              <a:t>R</a:t>
            </a:r>
            <a:r>
              <a:rPr lang="en-GB" baseline="-25000" dirty="0" smtClean="0"/>
              <a:t>D </a:t>
            </a:r>
            <a:r>
              <a:rPr lang="en-GB" dirty="0"/>
              <a:t>values </a:t>
            </a:r>
            <a:r>
              <a:rPr lang="en-GB" dirty="0" smtClean="0"/>
              <a:t>from literature following strict selection and analysis procedures (QA/QC, international expert panel, process description)</a:t>
            </a:r>
            <a:endParaRPr lang="en-GB" dirty="0"/>
          </a:p>
          <a:p>
            <a:pPr lvl="1"/>
            <a:r>
              <a:rPr lang="en-GB" dirty="0" smtClean="0"/>
              <a:t>Select best estimate (uncertainty) </a:t>
            </a:r>
            <a:r>
              <a:rPr lang="en-GB" i="1" dirty="0"/>
              <a:t>R</a:t>
            </a:r>
            <a:r>
              <a:rPr lang="en-GB" baseline="-25000" dirty="0" smtClean="0"/>
              <a:t>D </a:t>
            </a:r>
            <a:r>
              <a:rPr lang="en-GB" dirty="0"/>
              <a:t>values </a:t>
            </a:r>
            <a:r>
              <a:rPr lang="en-GB" dirty="0" smtClean="0"/>
              <a:t>for 25 elements for 4 cement evolution phases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Challenge &amp; Solution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46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49" y="209215"/>
            <a:ext cx="8785224" cy="8524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Benchmark Cement-1 </a:t>
            </a:r>
            <a:r>
              <a:rPr lang="en-AU" dirty="0"/>
              <a:t>C</a:t>
            </a:r>
            <a:r>
              <a:rPr lang="en-AU" dirty="0" smtClean="0"/>
              <a:t>omposition for LLW Disposal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0" y="908720"/>
            <a:ext cx="8913723" cy="47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2487"/>
          </a:xfrm>
        </p:spPr>
        <p:txBody>
          <a:bodyPr>
            <a:normAutofit fontScale="90000"/>
          </a:bodyPr>
          <a:lstStyle/>
          <a:p>
            <a:r>
              <a:rPr lang="en-AU" dirty="0"/>
              <a:t>Benchmark </a:t>
            </a:r>
            <a:r>
              <a:rPr lang="en-AU" dirty="0" smtClean="0"/>
              <a:t>Cement-2 </a:t>
            </a:r>
            <a:r>
              <a:rPr lang="en-AU" dirty="0"/>
              <a:t>Composition for LLW 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52880"/>
            <a:ext cx="9001000" cy="35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20" y="13050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Procedure for data selection and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17" y="836712"/>
            <a:ext cx="8817783" cy="4572855"/>
          </a:xfrm>
        </p:spPr>
        <p:txBody>
          <a:bodyPr>
            <a:normAutofit fontScale="92500" lnSpcReduction="20000"/>
          </a:bodyPr>
          <a:lstStyle/>
          <a:p>
            <a:endParaRPr lang="en-AU" i="1" dirty="0" smtClean="0"/>
          </a:p>
          <a:p>
            <a:r>
              <a:rPr lang="en-AU" i="1" dirty="0" err="1" smtClean="0"/>
              <a:t>K</a:t>
            </a:r>
            <a:r>
              <a:rPr lang="en-AU" baseline="-25000" dirty="0" err="1" smtClean="0"/>
              <a:t>d</a:t>
            </a:r>
            <a:r>
              <a:rPr lang="en-AU" dirty="0" smtClean="0"/>
              <a:t> (linear &amp; reversible) or </a:t>
            </a:r>
            <a:r>
              <a:rPr lang="en-AU" i="1" dirty="0" smtClean="0"/>
              <a:t>R</a:t>
            </a:r>
            <a:r>
              <a:rPr lang="en-AU" baseline="-25000" dirty="0" smtClean="0"/>
              <a:t>d</a:t>
            </a:r>
            <a:r>
              <a:rPr lang="en-AU" dirty="0" smtClean="0"/>
              <a:t> (uptake)?</a:t>
            </a:r>
          </a:p>
          <a:p>
            <a:r>
              <a:rPr lang="en-AU" dirty="0" smtClean="0"/>
              <a:t>Experimental </a:t>
            </a:r>
            <a:r>
              <a:rPr lang="en-AU" dirty="0"/>
              <a:t>or calculated </a:t>
            </a:r>
            <a:r>
              <a:rPr lang="en-AU" dirty="0" smtClean="0"/>
              <a:t>(thermodynamic models) values?</a:t>
            </a:r>
          </a:p>
          <a:p>
            <a:r>
              <a:rPr lang="en-AU" dirty="0" smtClean="0"/>
              <a:t>Batch </a:t>
            </a:r>
            <a:r>
              <a:rPr lang="en-AU" dirty="0"/>
              <a:t>tests or </a:t>
            </a:r>
            <a:r>
              <a:rPr lang="en-AU" dirty="0" smtClean="0"/>
              <a:t>dynamic </a:t>
            </a:r>
            <a:r>
              <a:rPr lang="en-AU" dirty="0"/>
              <a:t>leaching </a:t>
            </a:r>
            <a:r>
              <a:rPr lang="en-AU" dirty="0" smtClean="0"/>
              <a:t>experiments (model uncertainty)?</a:t>
            </a:r>
          </a:p>
          <a:p>
            <a:r>
              <a:rPr lang="en-AU" dirty="0" smtClean="0"/>
              <a:t>Keeping </a:t>
            </a:r>
            <a:r>
              <a:rPr lang="en-AU" dirty="0"/>
              <a:t>control of the oxidation </a:t>
            </a:r>
            <a:r>
              <a:rPr lang="en-AU" dirty="0" smtClean="0"/>
              <a:t>state (redox sensitive elements)?</a:t>
            </a:r>
          </a:p>
          <a:p>
            <a:r>
              <a:rPr lang="en-AU" dirty="0" smtClean="0"/>
              <a:t>Dominant </a:t>
            </a:r>
            <a:r>
              <a:rPr lang="en-AU" dirty="0"/>
              <a:t>aqueous </a:t>
            </a:r>
            <a:r>
              <a:rPr lang="en-AU" dirty="0" smtClean="0"/>
              <a:t>speciation for </a:t>
            </a:r>
            <a:r>
              <a:rPr lang="en-AU" dirty="0"/>
              <a:t>given experimental </a:t>
            </a:r>
            <a:r>
              <a:rPr lang="en-AU" dirty="0" smtClean="0"/>
              <a:t>conditions</a:t>
            </a:r>
            <a:r>
              <a:rPr lang="en-AU" dirty="0"/>
              <a:t>?</a:t>
            </a:r>
            <a:endParaRPr lang="en-AU" dirty="0" smtClean="0"/>
          </a:p>
          <a:p>
            <a:r>
              <a:rPr lang="en-AU" dirty="0"/>
              <a:t>Liquid-to-solid separation </a:t>
            </a:r>
            <a:r>
              <a:rPr lang="en-AU" dirty="0" smtClean="0"/>
              <a:t>technique (removal of colloids)?</a:t>
            </a:r>
          </a:p>
          <a:p>
            <a:r>
              <a:rPr lang="en-AU" dirty="0"/>
              <a:t>Liquid-to-solid </a:t>
            </a:r>
            <a:r>
              <a:rPr lang="en-AU" dirty="0" smtClean="0"/>
              <a:t>(L/S) ratio (low reliability if high sorption &amp; low L/S)</a:t>
            </a:r>
          </a:p>
          <a:p>
            <a:r>
              <a:rPr lang="en-AU" dirty="0"/>
              <a:t>Single measurement point versus sorption </a:t>
            </a:r>
            <a:r>
              <a:rPr lang="en-AU" dirty="0" smtClean="0"/>
              <a:t>isotherm</a:t>
            </a:r>
          </a:p>
          <a:p>
            <a:r>
              <a:rPr lang="en-AU" dirty="0"/>
              <a:t>Initial tracer </a:t>
            </a:r>
            <a:r>
              <a:rPr lang="en-AU" dirty="0" smtClean="0"/>
              <a:t>concentration (sorption, not solubility limitation)</a:t>
            </a:r>
          </a:p>
          <a:p>
            <a:r>
              <a:rPr lang="en-AU" dirty="0" smtClean="0"/>
              <a:t>Contact </a:t>
            </a:r>
            <a:r>
              <a:rPr lang="en-AU" dirty="0"/>
              <a:t>time for batch </a:t>
            </a:r>
            <a:r>
              <a:rPr lang="en-AU" dirty="0" smtClean="0"/>
              <a:t>tests (equilibration time)</a:t>
            </a:r>
          </a:p>
          <a:p>
            <a:r>
              <a:rPr lang="en-AU" dirty="0"/>
              <a:t>Pore water </a:t>
            </a:r>
            <a:r>
              <a:rPr lang="en-AU" dirty="0" smtClean="0"/>
              <a:t>characteristics (cement state)</a:t>
            </a:r>
          </a:p>
          <a:p>
            <a:r>
              <a:rPr lang="en-AU" dirty="0" smtClean="0"/>
              <a:t>Solid type (</a:t>
            </a:r>
            <a:r>
              <a:rPr lang="en-AU" dirty="0"/>
              <a:t>crushed concrete, hardened cement paste, pure mineral </a:t>
            </a:r>
            <a:r>
              <a:rPr lang="en-AU" dirty="0" smtClean="0"/>
              <a:t>phases </a:t>
            </a: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/>
              <a:t>CSH</a:t>
            </a:r>
            <a:r>
              <a:rPr lang="en-AU" dirty="0" smtClean="0"/>
              <a:t>)</a:t>
            </a:r>
          </a:p>
          <a:p>
            <a:r>
              <a:rPr lang="en-AU" dirty="0" smtClean="0"/>
              <a:t>Focus on State II and III (State I is very short, </a:t>
            </a:r>
            <a:r>
              <a:rPr lang="en-AU" dirty="0" smtClean="0"/>
              <a:t>IV </a:t>
            </a:r>
            <a:r>
              <a:rPr lang="en-AU" dirty="0" smtClean="0"/>
              <a:t>has little sorption capacity)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6217" y="6490172"/>
            <a:ext cx="288789" cy="127346"/>
          </a:xfrm>
        </p:spPr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U(IV) Sorption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08720"/>
            <a:ext cx="8785225" cy="5328592"/>
          </a:xfrm>
        </p:spPr>
        <p:txBody>
          <a:bodyPr>
            <a:normAutofit/>
          </a:bodyPr>
          <a:lstStyle/>
          <a:p>
            <a:r>
              <a:rPr lang="en-AU" dirty="0" smtClean="0"/>
              <a:t>Based on </a:t>
            </a:r>
            <a:r>
              <a:rPr lang="en-AU" dirty="0" err="1" smtClean="0"/>
              <a:t>Th</a:t>
            </a:r>
            <a:r>
              <a:rPr lang="en-AU" dirty="0" smtClean="0"/>
              <a:t>(IV) data (chemical analogy); single species </a:t>
            </a:r>
            <a:r>
              <a:rPr lang="en-AU" dirty="0" err="1" smtClean="0"/>
              <a:t>Th</a:t>
            </a:r>
            <a:r>
              <a:rPr lang="en-AU" dirty="0" smtClean="0"/>
              <a:t>(OH)</a:t>
            </a:r>
            <a:r>
              <a:rPr lang="en-AU" baseline="30000" dirty="0" smtClean="0"/>
              <a:t>4 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State I, II, III, IV: </a:t>
            </a:r>
          </a:p>
          <a:p>
            <a:pPr lvl="1"/>
            <a:r>
              <a:rPr lang="en-AU" dirty="0" smtClean="0"/>
              <a:t>30,000 L/kg</a:t>
            </a:r>
            <a:endParaRPr lang="en-AU" dirty="0"/>
          </a:p>
          <a:p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9062"/>
            <a:ext cx="5112568" cy="3164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947" y="1340768"/>
            <a:ext cx="3669557" cy="3545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0517" y="400506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</a:t>
            </a:r>
            <a:r>
              <a:rPr lang="en-AU" dirty="0" smtClean="0"/>
              <a:t>horium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r="5174"/>
          <a:stretch>
            <a:fillRect/>
          </a:stretch>
        </p:blipFill>
        <p:spPr bwMode="auto">
          <a:xfrm>
            <a:off x="2023425" y="2060848"/>
            <a:ext cx="3040062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74638"/>
            <a:ext cx="8568629" cy="1066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Cementitious Materials as Engineered Barrier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08721"/>
            <a:ext cx="8461375" cy="4932548"/>
          </a:xfrm>
        </p:spPr>
        <p:txBody>
          <a:bodyPr/>
          <a:lstStyle/>
          <a:p>
            <a:r>
              <a:rPr lang="en-AU" dirty="0" smtClean="0"/>
              <a:t>Multiple Engineered Barriers for LLW</a:t>
            </a:r>
          </a:p>
          <a:p>
            <a:pPr marL="0" indent="0">
              <a:buNone/>
            </a:pPr>
            <a:r>
              <a:rPr lang="en-AU" dirty="0" smtClean="0"/>
              <a:t>   Repository</a:t>
            </a:r>
          </a:p>
          <a:p>
            <a:r>
              <a:rPr lang="en-AU" dirty="0" smtClean="0"/>
              <a:t>Surface repository</a:t>
            </a:r>
          </a:p>
          <a:p>
            <a:pPr lvl="1"/>
            <a:r>
              <a:rPr lang="en-AU" dirty="0" smtClean="0"/>
              <a:t>Faster cement </a:t>
            </a:r>
            <a:br>
              <a:rPr lang="en-AU" dirty="0" smtClean="0"/>
            </a:br>
            <a:r>
              <a:rPr lang="en-AU" dirty="0" smtClean="0"/>
              <a:t>degradation</a:t>
            </a:r>
          </a:p>
          <a:p>
            <a:pPr lvl="1"/>
            <a:r>
              <a:rPr lang="en-AU" dirty="0" smtClean="0"/>
              <a:t>Oxidising</a:t>
            </a:r>
            <a:br>
              <a:rPr lang="en-AU" dirty="0" smtClean="0"/>
            </a:br>
            <a:r>
              <a:rPr lang="en-AU" dirty="0" smtClean="0"/>
              <a:t>conditions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89040"/>
            <a:ext cx="1447018" cy="216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1684297" y="3933056"/>
            <a:ext cx="1087503" cy="694810"/>
          </a:xfrm>
          <a:custGeom>
            <a:avLst/>
            <a:gdLst>
              <a:gd name="connsiteX0" fmla="*/ 0 w 1149927"/>
              <a:gd name="connsiteY0" fmla="*/ 734291 h 734291"/>
              <a:gd name="connsiteX1" fmla="*/ 457200 w 1149927"/>
              <a:gd name="connsiteY1" fmla="*/ 290946 h 734291"/>
              <a:gd name="connsiteX2" fmla="*/ 1149927 w 1149927"/>
              <a:gd name="connsiteY2" fmla="*/ 0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927" h="734291">
                <a:moveTo>
                  <a:pt x="0" y="734291"/>
                </a:moveTo>
                <a:cubicBezTo>
                  <a:pt x="132772" y="573809"/>
                  <a:pt x="265545" y="413328"/>
                  <a:pt x="457200" y="290946"/>
                </a:cubicBezTo>
                <a:cubicBezTo>
                  <a:pt x="648855" y="168564"/>
                  <a:pt x="899391" y="84282"/>
                  <a:pt x="1149927" y="0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4716016" y="2145897"/>
            <a:ext cx="887989" cy="347000"/>
          </a:xfrm>
          <a:custGeom>
            <a:avLst/>
            <a:gdLst>
              <a:gd name="connsiteX0" fmla="*/ 0 w 1149927"/>
              <a:gd name="connsiteY0" fmla="*/ 734291 h 734291"/>
              <a:gd name="connsiteX1" fmla="*/ 457200 w 1149927"/>
              <a:gd name="connsiteY1" fmla="*/ 290946 h 734291"/>
              <a:gd name="connsiteX2" fmla="*/ 1149927 w 1149927"/>
              <a:gd name="connsiteY2" fmla="*/ 0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927" h="734291">
                <a:moveTo>
                  <a:pt x="0" y="734291"/>
                </a:moveTo>
                <a:cubicBezTo>
                  <a:pt x="132772" y="573809"/>
                  <a:pt x="265545" y="413328"/>
                  <a:pt x="457200" y="290946"/>
                </a:cubicBezTo>
                <a:cubicBezTo>
                  <a:pt x="648855" y="168564"/>
                  <a:pt x="899391" y="84282"/>
                  <a:pt x="1149927" y="0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6" r="4778"/>
          <a:stretch/>
        </p:blipFill>
        <p:spPr bwMode="auto">
          <a:xfrm>
            <a:off x="5625443" y="982841"/>
            <a:ext cx="34194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02314" y="5589573"/>
            <a:ext cx="2094932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 smtClean="0"/>
              <a:t>Conditioning Matrix</a:t>
            </a:r>
            <a:endParaRPr lang="en-A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88904" y="4366760"/>
            <a:ext cx="1889684" cy="92333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 smtClean="0"/>
              <a:t>Concrete Disposal</a:t>
            </a:r>
          </a:p>
          <a:p>
            <a:r>
              <a:rPr lang="en-AU" b="1" dirty="0" smtClean="0"/>
              <a:t>Container &amp; </a:t>
            </a:r>
          </a:p>
          <a:p>
            <a:r>
              <a:rPr lang="en-AU" b="1" dirty="0" smtClean="0"/>
              <a:t>Backfill Material</a:t>
            </a:r>
            <a:endParaRPr lang="en-A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55234" y="2811239"/>
            <a:ext cx="1992469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 smtClean="0"/>
              <a:t>Structural Material</a:t>
            </a:r>
          </a:p>
          <a:p>
            <a:r>
              <a:rPr lang="en-AU" b="1" dirty="0" smtClean="0"/>
              <a:t>For Concrete Vault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0411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121781" cy="852487"/>
          </a:xfrm>
        </p:spPr>
        <p:txBody>
          <a:bodyPr>
            <a:noAutofit/>
          </a:bodyPr>
          <a:lstStyle/>
          <a:p>
            <a:r>
              <a:rPr lang="en-AU" sz="2900" dirty="0" smtClean="0"/>
              <a:t>Evolution of cementitious materials</a:t>
            </a:r>
            <a:endParaRPr lang="en-AU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400599"/>
          </a:xfrm>
        </p:spPr>
        <p:txBody>
          <a:bodyPr>
            <a:normAutofit/>
          </a:bodyPr>
          <a:lstStyle/>
          <a:p>
            <a:r>
              <a:rPr lang="en-AU" dirty="0" smtClean="0"/>
              <a:t> Simplified model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Four States:</a:t>
            </a:r>
          </a:p>
          <a:p>
            <a:pPr lvl="1"/>
            <a:r>
              <a:rPr lang="en-AU" b="1" dirty="0" smtClean="0"/>
              <a:t>I</a:t>
            </a:r>
            <a:r>
              <a:rPr lang="en-AU" dirty="0" smtClean="0"/>
              <a:t>: </a:t>
            </a:r>
            <a:r>
              <a:rPr lang="en-GB" altLang="en-US" dirty="0"/>
              <a:t>pH &gt; 12.5 due to the presence of high concentrations of alkalis (Na and K</a:t>
            </a:r>
            <a:r>
              <a:rPr lang="en-GB" altLang="en-US" dirty="0" smtClean="0"/>
              <a:t>)</a:t>
            </a:r>
            <a:endParaRPr lang="en-AU" dirty="0" smtClean="0"/>
          </a:p>
          <a:p>
            <a:pPr lvl="1"/>
            <a:r>
              <a:rPr lang="en-AU" b="1" dirty="0" smtClean="0"/>
              <a:t>II</a:t>
            </a:r>
            <a:r>
              <a:rPr lang="en-AU" dirty="0" smtClean="0"/>
              <a:t>: </a:t>
            </a:r>
            <a:r>
              <a:rPr lang="en-GB" altLang="en-US" dirty="0"/>
              <a:t>pH</a:t>
            </a:r>
            <a:r>
              <a:rPr lang="en-GB" altLang="en-US" dirty="0">
                <a:sym typeface="Symbol" panose="05050102010706020507" pitchFamily="18" charset="2"/>
              </a:rPr>
              <a:t></a:t>
            </a:r>
            <a:r>
              <a:rPr lang="en-GB" altLang="en-US" dirty="0"/>
              <a:t>12.5 controlled by the solubility of </a:t>
            </a:r>
            <a:r>
              <a:rPr lang="en-GB" altLang="en-US" dirty="0" err="1"/>
              <a:t>portlandite</a:t>
            </a:r>
            <a:r>
              <a:rPr lang="en-GB" altLang="en-US" dirty="0"/>
              <a:t> (Ca(OH)</a:t>
            </a:r>
            <a:r>
              <a:rPr lang="en-GB" altLang="en-US" baseline="-25000" dirty="0"/>
              <a:t>2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pPr lvl="1"/>
            <a:r>
              <a:rPr lang="en-AU" b="1" dirty="0" smtClean="0"/>
              <a:t>III</a:t>
            </a:r>
            <a:r>
              <a:rPr lang="en-AU" dirty="0" smtClean="0"/>
              <a:t>: </a:t>
            </a:r>
            <a:r>
              <a:rPr lang="en-GB" altLang="en-US" dirty="0"/>
              <a:t>10.5&lt;pH&lt;12.5 regulated by the equilibrium of </a:t>
            </a:r>
            <a:r>
              <a:rPr lang="en-GB" altLang="en-US" dirty="0" smtClean="0"/>
              <a:t>amorphous C-S-H </a:t>
            </a:r>
            <a:r>
              <a:rPr lang="en-GB" altLang="en-US" dirty="0"/>
              <a:t>with the infiltrated water from the surrounding non-cementitious materials</a:t>
            </a:r>
          </a:p>
          <a:p>
            <a:pPr lvl="1"/>
            <a:r>
              <a:rPr lang="en-AU" b="1" dirty="0" smtClean="0"/>
              <a:t>IV</a:t>
            </a:r>
            <a:r>
              <a:rPr lang="en-AU" dirty="0" smtClean="0"/>
              <a:t>: </a:t>
            </a:r>
            <a:r>
              <a:rPr lang="en-GB" altLang="en-US" dirty="0"/>
              <a:t>pH &lt; 10.5 controlled by </a:t>
            </a:r>
            <a:r>
              <a:rPr lang="en-GB" altLang="en-US" dirty="0" smtClean="0"/>
              <a:t>aggregates (calcite - CaCO</a:t>
            </a:r>
            <a:r>
              <a:rPr lang="en-GB" altLang="en-US" baseline="-25000" dirty="0" smtClean="0"/>
              <a:t>3</a:t>
            </a:r>
            <a:r>
              <a:rPr lang="en-GB" altLang="en-US" dirty="0"/>
              <a:t> </a:t>
            </a:r>
            <a:r>
              <a:rPr lang="en-GB" altLang="en-US" dirty="0" smtClean="0"/>
              <a:t>&lt;&gt; AAR)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45706"/>
            <a:ext cx="4694342" cy="2815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27" y="188640"/>
            <a:ext cx="1775098" cy="1438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27" y="1772816"/>
            <a:ext cx="1775098" cy="132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27" y="3212976"/>
            <a:ext cx="1775098" cy="1232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3983" y="652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II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583983" y="217593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III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526275" y="35939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IIV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515943" y="126876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Ca(OH)</a:t>
            </a:r>
            <a:r>
              <a:rPr lang="en-AU" b="1" baseline="-25000" dirty="0" smtClean="0">
                <a:solidFill>
                  <a:schemeClr val="bg1"/>
                </a:solidFill>
              </a:rPr>
              <a:t>2</a:t>
            </a:r>
            <a:endParaRPr lang="en-AU" b="1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5044" y="262762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CSH</a:t>
            </a:r>
            <a:endParaRPr lang="en-AU" b="1" baseline="-25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344" y="3933056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Calcite</a:t>
            </a:r>
            <a:endParaRPr lang="en-AU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1628800"/>
            <a:ext cx="1654620" cy="36933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Ca↓ =&gt; Ca/Si↓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447656" y="2276872"/>
            <a:ext cx="10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150 m</a:t>
            </a:r>
            <a:r>
              <a:rPr lang="en-AU" b="1" baseline="30000" dirty="0" smtClean="0">
                <a:solidFill>
                  <a:schemeClr val="bg1"/>
                </a:solidFill>
              </a:rPr>
              <a:t>2</a:t>
            </a:r>
            <a:r>
              <a:rPr lang="en-AU" b="1" dirty="0" smtClean="0">
                <a:solidFill>
                  <a:schemeClr val="bg1"/>
                </a:solidFill>
              </a:rPr>
              <a:t>/g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3645024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1 m</a:t>
            </a:r>
            <a:r>
              <a:rPr lang="en-AU" b="1" baseline="30000" dirty="0" smtClean="0">
                <a:solidFill>
                  <a:schemeClr val="bg1"/>
                </a:solidFill>
              </a:rPr>
              <a:t>2</a:t>
            </a:r>
            <a:r>
              <a:rPr lang="en-AU" b="1" dirty="0" smtClean="0">
                <a:solidFill>
                  <a:schemeClr val="bg1"/>
                </a:solidFill>
              </a:rPr>
              <a:t>/g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6424" y="908720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6</a:t>
            </a:r>
            <a:r>
              <a:rPr lang="en-AU" b="1" dirty="0" smtClean="0">
                <a:solidFill>
                  <a:schemeClr val="bg1"/>
                </a:solidFill>
              </a:rPr>
              <a:t> m</a:t>
            </a:r>
            <a:r>
              <a:rPr lang="en-AU" b="1" baseline="30000" dirty="0" smtClean="0">
                <a:solidFill>
                  <a:schemeClr val="bg1"/>
                </a:solidFill>
              </a:rPr>
              <a:t>2</a:t>
            </a:r>
            <a:r>
              <a:rPr lang="en-AU" b="1" dirty="0" smtClean="0">
                <a:solidFill>
                  <a:schemeClr val="bg1"/>
                </a:solidFill>
              </a:rPr>
              <a:t>/g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8729" y="3335586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75wt%</a:t>
            </a:r>
            <a:endParaRPr lang="en-AU" b="1" baseline="-25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1979548"/>
            <a:ext cx="128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60wt% HCP</a:t>
            </a:r>
            <a:endParaRPr lang="en-AU" b="1" baseline="-25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7004" y="548680"/>
            <a:ext cx="128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25wt% HCP</a:t>
            </a:r>
            <a:endParaRPr lang="en-AU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27" y="188640"/>
            <a:ext cx="7992899" cy="2762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90" y="2852936"/>
            <a:ext cx="7874121" cy="39260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12215" y="2656152"/>
            <a:ext cx="7648218" cy="4170541"/>
            <a:chOff x="812215" y="2656152"/>
            <a:chExt cx="7648218" cy="4170541"/>
          </a:xfrm>
        </p:grpSpPr>
        <p:grpSp>
          <p:nvGrpSpPr>
            <p:cNvPr id="31" name="Group 30"/>
            <p:cNvGrpSpPr/>
            <p:nvPr/>
          </p:nvGrpSpPr>
          <p:grpSpPr>
            <a:xfrm>
              <a:off x="812215" y="2656152"/>
              <a:ext cx="7648218" cy="4122825"/>
              <a:chOff x="812215" y="2656152"/>
              <a:chExt cx="7648218" cy="41228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215" y="2656152"/>
                <a:ext cx="7648218" cy="412282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24128" y="3614612"/>
                <a:ext cx="604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b="1" dirty="0" smtClean="0"/>
                  <a:t>CSH</a:t>
                </a:r>
                <a:endParaRPr lang="en-AU" sz="2000" b="1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026454" y="4014722"/>
                <a:ext cx="201730" cy="2783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5712653" y="4010737"/>
                <a:ext cx="191462" cy="282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788024" y="5765194"/>
                <a:ext cx="5453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b="1" dirty="0" err="1" smtClean="0"/>
                  <a:t>AFt</a:t>
                </a:r>
                <a:endParaRPr lang="en-AU" sz="2000" b="1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220072" y="5157194"/>
                <a:ext cx="279246" cy="6079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4671416" y="5535232"/>
                <a:ext cx="272670" cy="2299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995936" y="4437112"/>
                <a:ext cx="665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b="1" dirty="0" err="1" smtClean="0"/>
                  <a:t>AFm</a:t>
                </a:r>
                <a:endParaRPr lang="en-AU" sz="2000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948490" y="4802825"/>
                <a:ext cx="191462" cy="282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5" idx="3"/>
              </p:cNvCxnSpPr>
              <p:nvPr/>
            </p:nvCxnSpPr>
            <p:spPr>
              <a:xfrm>
                <a:off x="4661503" y="4637167"/>
                <a:ext cx="1667278" cy="3189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2047005" y="6457361"/>
              <a:ext cx="45155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dirty="0" err="1" smtClean="0"/>
                <a:t>Afm</a:t>
              </a:r>
              <a:r>
                <a:rPr lang="en-AU" dirty="0" smtClean="0"/>
                <a:t>, Aft: calcium </a:t>
              </a:r>
              <a:r>
                <a:rPr lang="en-AU" dirty="0" err="1" smtClean="0"/>
                <a:t>aluminiumsulphate</a:t>
              </a:r>
              <a:r>
                <a:rPr lang="en-AU" dirty="0" smtClean="0"/>
                <a:t> hydrates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7119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61374" cy="852487"/>
          </a:xfrm>
        </p:spPr>
        <p:txBody>
          <a:bodyPr/>
          <a:lstStyle/>
          <a:p>
            <a:r>
              <a:rPr lang="en-AU" dirty="0" smtClean="0"/>
              <a:t>25 Elements: Radionuclides &amp; Metals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2571"/>
            <a:ext cx="2369214" cy="48478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AU" b="1" dirty="0" smtClean="0"/>
              <a:t>Ag</a:t>
            </a:r>
            <a:r>
              <a:rPr lang="en-AU" dirty="0" smtClean="0"/>
              <a:t>: </a:t>
            </a:r>
            <a:r>
              <a:rPr lang="en-AU" baseline="30000" dirty="0" smtClean="0"/>
              <a:t>108m</a:t>
            </a:r>
            <a:r>
              <a:rPr lang="en-AU" dirty="0" smtClean="0"/>
              <a:t>Ag, </a:t>
            </a:r>
            <a:r>
              <a:rPr lang="en-AU" baseline="30000" dirty="0" smtClean="0"/>
              <a:t>110m</a:t>
            </a:r>
            <a:r>
              <a:rPr lang="en-AU" dirty="0" smtClean="0"/>
              <a:t>Ag</a:t>
            </a:r>
            <a:endParaRPr lang="en-AU" dirty="0"/>
          </a:p>
          <a:p>
            <a:r>
              <a:rPr lang="en-AU" b="1" dirty="0" smtClean="0"/>
              <a:t>Am</a:t>
            </a:r>
            <a:r>
              <a:rPr lang="en-AU" dirty="0" smtClean="0"/>
              <a:t>: </a:t>
            </a:r>
            <a:r>
              <a:rPr lang="en-AU" baseline="30000" dirty="0" smtClean="0"/>
              <a:t>241</a:t>
            </a:r>
            <a:r>
              <a:rPr lang="en-AU" dirty="0" smtClean="0"/>
              <a:t>Am</a:t>
            </a:r>
          </a:p>
          <a:p>
            <a:r>
              <a:rPr lang="en-AU" b="1" dirty="0" smtClean="0"/>
              <a:t>Be</a:t>
            </a:r>
            <a:r>
              <a:rPr lang="en-AU" dirty="0" smtClean="0"/>
              <a:t>: </a:t>
            </a:r>
            <a:r>
              <a:rPr lang="en-AU" baseline="30000" dirty="0"/>
              <a:t>10</a:t>
            </a:r>
            <a:r>
              <a:rPr lang="en-AU" dirty="0"/>
              <a:t>Be</a:t>
            </a:r>
            <a:endParaRPr lang="en-AU" dirty="0" smtClean="0"/>
          </a:p>
          <a:p>
            <a:r>
              <a:rPr lang="en-AU" b="1" dirty="0" smtClean="0"/>
              <a:t>C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/>
              <a:t>14</a:t>
            </a:r>
            <a:r>
              <a:rPr lang="en-AU" dirty="0"/>
              <a:t>C</a:t>
            </a:r>
            <a:endParaRPr lang="en-AU" dirty="0" smtClean="0"/>
          </a:p>
          <a:p>
            <a:r>
              <a:rPr lang="en-AU" b="1" dirty="0" smtClean="0"/>
              <a:t>Ca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 smtClean="0"/>
              <a:t>41</a:t>
            </a:r>
            <a:r>
              <a:rPr lang="en-AU" dirty="0" smtClean="0"/>
              <a:t>Ca, </a:t>
            </a:r>
            <a:r>
              <a:rPr lang="en-AU" baseline="30000" dirty="0"/>
              <a:t>45</a:t>
            </a:r>
            <a:r>
              <a:rPr lang="en-AU" dirty="0"/>
              <a:t>Ca</a:t>
            </a:r>
            <a:endParaRPr lang="en-AU" dirty="0" smtClean="0"/>
          </a:p>
          <a:p>
            <a:r>
              <a:rPr lang="en-AU" b="1" dirty="0" smtClean="0"/>
              <a:t>Cl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 smtClean="0"/>
              <a:t>36</a:t>
            </a:r>
            <a:r>
              <a:rPr lang="en-AU" dirty="0" smtClean="0"/>
              <a:t>Cl</a:t>
            </a:r>
          </a:p>
          <a:p>
            <a:r>
              <a:rPr lang="en-AU" b="1" dirty="0" smtClean="0"/>
              <a:t>Cs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/>
              <a:t>137</a:t>
            </a:r>
            <a:r>
              <a:rPr lang="en-AU" dirty="0"/>
              <a:t>Cs</a:t>
            </a:r>
            <a:endParaRPr lang="en-AU" dirty="0" smtClean="0"/>
          </a:p>
          <a:p>
            <a:r>
              <a:rPr lang="en-AU" b="1" dirty="0" smtClean="0"/>
              <a:t>H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 smtClean="0"/>
              <a:t>3</a:t>
            </a:r>
            <a:r>
              <a:rPr lang="en-AU" dirty="0" smtClean="0"/>
              <a:t>H</a:t>
            </a:r>
          </a:p>
          <a:p>
            <a:r>
              <a:rPr lang="en-AU" b="1" dirty="0" smtClean="0"/>
              <a:t>I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/>
              <a:t>125</a:t>
            </a:r>
            <a:r>
              <a:rPr lang="en-AU" dirty="0"/>
              <a:t>I, </a:t>
            </a:r>
            <a:r>
              <a:rPr lang="en-AU" baseline="30000" dirty="0"/>
              <a:t>131</a:t>
            </a:r>
            <a:r>
              <a:rPr lang="en-AU" dirty="0"/>
              <a:t>I, </a:t>
            </a:r>
            <a:r>
              <a:rPr lang="en-AU" baseline="30000" dirty="0"/>
              <a:t>129</a:t>
            </a:r>
            <a:r>
              <a:rPr lang="en-AU" dirty="0"/>
              <a:t>I</a:t>
            </a:r>
          </a:p>
          <a:p>
            <a:r>
              <a:rPr lang="en-AU" b="1" dirty="0" smtClean="0"/>
              <a:t>Mo</a:t>
            </a:r>
            <a:r>
              <a:rPr lang="en-AU" dirty="0" smtClean="0"/>
              <a:t>:</a:t>
            </a:r>
            <a:r>
              <a:rPr lang="en-AU" dirty="0"/>
              <a:t> </a:t>
            </a:r>
            <a:r>
              <a:rPr lang="en-AU" baseline="30000" dirty="0"/>
              <a:t>93</a:t>
            </a:r>
            <a:r>
              <a:rPr lang="en-AU" dirty="0"/>
              <a:t>Mo</a:t>
            </a:r>
            <a:endParaRPr lang="en-AU" dirty="0" smtClean="0"/>
          </a:p>
          <a:p>
            <a:r>
              <a:rPr lang="en-AU" b="1" dirty="0" smtClean="0"/>
              <a:t>Nb</a:t>
            </a:r>
            <a:r>
              <a:rPr lang="en-AU" dirty="0" smtClean="0"/>
              <a:t>: </a:t>
            </a:r>
            <a:r>
              <a:rPr lang="en-AU" baseline="30000" dirty="0"/>
              <a:t>94</a:t>
            </a:r>
            <a:r>
              <a:rPr lang="en-AU" dirty="0"/>
              <a:t>Nb</a:t>
            </a:r>
          </a:p>
          <a:p>
            <a:r>
              <a:rPr lang="en-AU" b="1" dirty="0" smtClean="0"/>
              <a:t>Ni</a:t>
            </a:r>
            <a:r>
              <a:rPr lang="en-AU" dirty="0" smtClean="0"/>
              <a:t>: </a:t>
            </a:r>
            <a:r>
              <a:rPr lang="en-AU" baseline="30000" dirty="0" smtClean="0"/>
              <a:t>59</a:t>
            </a:r>
            <a:r>
              <a:rPr lang="en-AU" dirty="0" smtClean="0"/>
              <a:t>Ni, </a:t>
            </a:r>
            <a:r>
              <a:rPr lang="en-AU" baseline="30000" dirty="0" smtClean="0"/>
              <a:t>63</a:t>
            </a:r>
            <a:r>
              <a:rPr lang="en-AU" dirty="0" smtClean="0"/>
              <a:t>Ni</a:t>
            </a:r>
            <a:endParaRPr lang="en-AU" dirty="0"/>
          </a:p>
          <a:p>
            <a:r>
              <a:rPr lang="en-AU" b="1" dirty="0" smtClean="0"/>
              <a:t>Np</a:t>
            </a:r>
            <a:r>
              <a:rPr lang="en-AU" dirty="0" smtClean="0"/>
              <a:t>: </a:t>
            </a:r>
            <a:r>
              <a:rPr lang="en-AU" baseline="30000" dirty="0" smtClean="0"/>
              <a:t>227</a:t>
            </a:r>
            <a:r>
              <a:rPr lang="en-AU" dirty="0" smtClean="0"/>
              <a:t>Np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7784" y="1164693"/>
            <a:ext cx="3774012" cy="48329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/>
              <a:t>Pa</a:t>
            </a:r>
            <a:r>
              <a:rPr lang="en-AU" dirty="0" smtClean="0"/>
              <a:t>: </a:t>
            </a:r>
            <a:r>
              <a:rPr lang="en-AU" baseline="30000" dirty="0"/>
              <a:t>231</a:t>
            </a:r>
            <a:r>
              <a:rPr lang="en-AU" dirty="0"/>
              <a:t>Pa</a:t>
            </a:r>
            <a:endParaRPr lang="en-AU" dirty="0" smtClean="0"/>
          </a:p>
          <a:p>
            <a:r>
              <a:rPr lang="en-AU" b="1" dirty="0" err="1" smtClean="0"/>
              <a:t>Pb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 smtClean="0"/>
              <a:t>210</a:t>
            </a:r>
            <a:r>
              <a:rPr lang="en-AU" dirty="0" smtClean="0"/>
              <a:t>Pb</a:t>
            </a:r>
          </a:p>
          <a:p>
            <a:r>
              <a:rPr lang="en-AU" b="1" dirty="0" err="1" smtClean="0"/>
              <a:t>Pd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/>
              <a:t>107</a:t>
            </a:r>
            <a:r>
              <a:rPr lang="en-AU" dirty="0"/>
              <a:t>Pd</a:t>
            </a:r>
            <a:endParaRPr lang="en-AU" dirty="0" smtClean="0"/>
          </a:p>
          <a:p>
            <a:r>
              <a:rPr lang="en-AU" b="1" dirty="0" smtClean="0"/>
              <a:t>Pu</a:t>
            </a:r>
            <a:r>
              <a:rPr lang="en-AU" dirty="0" smtClean="0"/>
              <a:t>: </a:t>
            </a:r>
            <a:r>
              <a:rPr lang="en-AU" baseline="30000" dirty="0" smtClean="0"/>
              <a:t>238</a:t>
            </a:r>
            <a:r>
              <a:rPr lang="en-AU" dirty="0" smtClean="0"/>
              <a:t>Pu, </a:t>
            </a:r>
            <a:r>
              <a:rPr lang="en-AU" baseline="30000" dirty="0" smtClean="0"/>
              <a:t>239</a:t>
            </a:r>
            <a:r>
              <a:rPr lang="en-AU" dirty="0" smtClean="0"/>
              <a:t>Pu, </a:t>
            </a:r>
            <a:r>
              <a:rPr lang="en-AU" baseline="30000" dirty="0" smtClean="0"/>
              <a:t>240</a:t>
            </a:r>
            <a:r>
              <a:rPr lang="en-AU" dirty="0" smtClean="0"/>
              <a:t>Pu, </a:t>
            </a:r>
            <a:r>
              <a:rPr lang="en-AU" baseline="30000" dirty="0"/>
              <a:t>241</a:t>
            </a:r>
            <a:r>
              <a:rPr lang="en-AU" dirty="0"/>
              <a:t>Pu</a:t>
            </a:r>
          </a:p>
          <a:p>
            <a:r>
              <a:rPr lang="en-AU" b="1" dirty="0" smtClean="0"/>
              <a:t>Ra</a:t>
            </a:r>
            <a:r>
              <a:rPr lang="en-AU" dirty="0" smtClean="0"/>
              <a:t>: </a:t>
            </a:r>
            <a:r>
              <a:rPr lang="en-AU" baseline="30000" dirty="0" smtClean="0"/>
              <a:t>226</a:t>
            </a:r>
            <a:r>
              <a:rPr lang="en-AU" dirty="0" smtClean="0"/>
              <a:t>Ra</a:t>
            </a:r>
          </a:p>
          <a:p>
            <a:r>
              <a:rPr lang="en-AU" b="1" dirty="0" smtClean="0"/>
              <a:t>Se</a:t>
            </a:r>
            <a:r>
              <a:rPr lang="en-AU" dirty="0" smtClean="0"/>
              <a:t>: </a:t>
            </a:r>
            <a:r>
              <a:rPr lang="en-AU" baseline="30000" dirty="0"/>
              <a:t>79</a:t>
            </a:r>
            <a:r>
              <a:rPr lang="en-AU" dirty="0"/>
              <a:t>Se</a:t>
            </a:r>
            <a:endParaRPr lang="en-AU" dirty="0" smtClean="0"/>
          </a:p>
          <a:p>
            <a:r>
              <a:rPr lang="en-AU" b="1" dirty="0" smtClean="0"/>
              <a:t>Sn</a:t>
            </a:r>
            <a:r>
              <a:rPr lang="en-AU" dirty="0" smtClean="0"/>
              <a:t>: </a:t>
            </a:r>
            <a:r>
              <a:rPr lang="en-AU" baseline="30000" dirty="0"/>
              <a:t>126</a:t>
            </a:r>
            <a:r>
              <a:rPr lang="en-AU" dirty="0"/>
              <a:t>Sn</a:t>
            </a:r>
            <a:endParaRPr lang="en-AU" dirty="0" smtClean="0"/>
          </a:p>
          <a:p>
            <a:r>
              <a:rPr lang="en-AU" b="1" dirty="0" smtClean="0"/>
              <a:t>Sr</a:t>
            </a:r>
            <a:r>
              <a:rPr lang="en-AU" dirty="0" smtClean="0"/>
              <a:t>: </a:t>
            </a:r>
            <a:r>
              <a:rPr lang="en-AU" baseline="30000" dirty="0" smtClean="0"/>
              <a:t>90</a:t>
            </a:r>
            <a:r>
              <a:rPr lang="en-AU" dirty="0" smtClean="0"/>
              <a:t>Sr </a:t>
            </a:r>
          </a:p>
          <a:p>
            <a:r>
              <a:rPr lang="en-AU" b="1" dirty="0" smtClean="0"/>
              <a:t>Tc</a:t>
            </a:r>
            <a:r>
              <a:rPr lang="en-AU" dirty="0" smtClean="0"/>
              <a:t>: </a:t>
            </a:r>
            <a:r>
              <a:rPr lang="en-AU" baseline="30000" dirty="0"/>
              <a:t>99</a:t>
            </a:r>
            <a:r>
              <a:rPr lang="en-AU" dirty="0"/>
              <a:t>Tc</a:t>
            </a:r>
            <a:endParaRPr lang="en-AU" dirty="0" smtClean="0"/>
          </a:p>
          <a:p>
            <a:r>
              <a:rPr lang="en-AU" b="1" dirty="0" err="1" smtClean="0"/>
              <a:t>Th</a:t>
            </a:r>
            <a:r>
              <a:rPr lang="en-AU" dirty="0"/>
              <a:t>:</a:t>
            </a:r>
            <a:r>
              <a:rPr lang="en-AU" dirty="0" smtClean="0"/>
              <a:t> </a:t>
            </a:r>
            <a:r>
              <a:rPr lang="en-AU" baseline="30000" dirty="0" smtClean="0"/>
              <a:t>230</a:t>
            </a:r>
            <a:r>
              <a:rPr lang="en-AU" dirty="0" smtClean="0"/>
              <a:t>Th, </a:t>
            </a:r>
            <a:r>
              <a:rPr lang="en-AU" baseline="30000" dirty="0"/>
              <a:t>232</a:t>
            </a:r>
            <a:r>
              <a:rPr lang="en-AU" dirty="0"/>
              <a:t>Th</a:t>
            </a:r>
            <a:endParaRPr lang="en-AU" dirty="0" smtClean="0"/>
          </a:p>
          <a:p>
            <a:r>
              <a:rPr lang="en-AU" b="1" dirty="0" smtClean="0"/>
              <a:t>U</a:t>
            </a:r>
            <a:r>
              <a:rPr lang="en-AU" dirty="0" smtClean="0"/>
              <a:t>: </a:t>
            </a:r>
            <a:r>
              <a:rPr lang="en-AU" baseline="30000" dirty="0" smtClean="0"/>
              <a:t>234</a:t>
            </a:r>
            <a:r>
              <a:rPr lang="en-AU" dirty="0" smtClean="0"/>
              <a:t>U, </a:t>
            </a:r>
            <a:r>
              <a:rPr lang="en-AU" baseline="30000" dirty="0" smtClean="0"/>
              <a:t>235</a:t>
            </a:r>
            <a:r>
              <a:rPr lang="en-AU" dirty="0" smtClean="0"/>
              <a:t>U, </a:t>
            </a:r>
            <a:r>
              <a:rPr lang="en-AU" baseline="30000" dirty="0" smtClean="0"/>
              <a:t>238</a:t>
            </a:r>
            <a:r>
              <a:rPr lang="en-AU" dirty="0" smtClean="0"/>
              <a:t>U</a:t>
            </a:r>
          </a:p>
          <a:p>
            <a:r>
              <a:rPr lang="en-AU" b="1" dirty="0" err="1" smtClean="0"/>
              <a:t>Zr</a:t>
            </a:r>
            <a:r>
              <a:rPr lang="en-AU" dirty="0" smtClean="0"/>
              <a:t>: </a:t>
            </a:r>
            <a:r>
              <a:rPr lang="en-AU" baseline="30000" dirty="0"/>
              <a:t>93</a:t>
            </a:r>
            <a:r>
              <a:rPr lang="en-AU" dirty="0"/>
              <a:t>Zr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17997"/>
            <a:ext cx="4237910" cy="56864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836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Cesium</a:t>
            </a:r>
            <a:r>
              <a:rPr lang="en-AU" dirty="0" smtClean="0"/>
              <a:t> Sorption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4136153"/>
            <a:ext cx="3384054" cy="1705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u="sng" dirty="0" smtClean="0"/>
              <a:t>Best Estimate [LL-UL] </a:t>
            </a:r>
            <a:r>
              <a:rPr lang="en-AU" i="1" u="sng" dirty="0" smtClean="0"/>
              <a:t>R</a:t>
            </a:r>
            <a:r>
              <a:rPr lang="en-AU" u="sng" baseline="-25000" dirty="0" smtClean="0"/>
              <a:t>D</a:t>
            </a:r>
            <a:r>
              <a:rPr lang="en-AU" u="sng" dirty="0" smtClean="0"/>
              <a:t> (L/kg)</a:t>
            </a:r>
          </a:p>
          <a:p>
            <a:r>
              <a:rPr lang="en-AU" dirty="0" smtClean="0"/>
              <a:t>State 1: i.d. </a:t>
            </a:r>
            <a:r>
              <a:rPr lang="en-AU" b="1" dirty="0" smtClean="0"/>
              <a:t>[0.1 - 10]</a:t>
            </a:r>
          </a:p>
          <a:p>
            <a:r>
              <a:rPr lang="en-AU" dirty="0" smtClean="0"/>
              <a:t>State 2: </a:t>
            </a:r>
            <a:r>
              <a:rPr lang="en-AU" b="1" dirty="0" smtClean="0"/>
              <a:t>2 [0.1 - 50]</a:t>
            </a:r>
          </a:p>
          <a:p>
            <a:r>
              <a:rPr lang="en-AU" dirty="0" smtClean="0"/>
              <a:t>State 3: </a:t>
            </a:r>
            <a:r>
              <a:rPr lang="en-AU" b="1" dirty="0" smtClean="0"/>
              <a:t>20 [1 - 300]</a:t>
            </a:r>
          </a:p>
          <a:p>
            <a:r>
              <a:rPr lang="en-AU" dirty="0" smtClean="0"/>
              <a:t>State 4: i.d.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6" y="908719"/>
            <a:ext cx="5245404" cy="516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30" y="1039808"/>
            <a:ext cx="3863669" cy="2965256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979712" y="6019700"/>
            <a:ext cx="2808311" cy="48463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Evolving cement</a:t>
            </a:r>
            <a:endParaRPr lang="en-AU" dirty="0"/>
          </a:p>
        </p:txBody>
      </p:sp>
      <p:sp>
        <p:nvSpPr>
          <p:cNvPr id="10" name="Notched Right Arrow 9"/>
          <p:cNvSpPr/>
          <p:nvPr/>
        </p:nvSpPr>
        <p:spPr>
          <a:xfrm rot="13521372">
            <a:off x="2481171" y="3322960"/>
            <a:ext cx="180539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5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Cs: Sorption Mechanisms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7125"/>
            <a:ext cx="8461375" cy="4714143"/>
          </a:xfrm>
        </p:spPr>
        <p:txBody>
          <a:bodyPr>
            <a:normAutofit/>
          </a:bodyPr>
          <a:lstStyle/>
          <a:p>
            <a:r>
              <a:rPr lang="en-AU" dirty="0" smtClean="0"/>
              <a:t>Sorption mechanism:</a:t>
            </a:r>
          </a:p>
          <a:p>
            <a:pPr lvl="1"/>
            <a:r>
              <a:rPr lang="en-AU" dirty="0"/>
              <a:t>Simple speciation: Cs</a:t>
            </a:r>
            <a:r>
              <a:rPr lang="en-AU" baseline="30000" dirty="0"/>
              <a:t>+</a:t>
            </a:r>
          </a:p>
          <a:p>
            <a:pPr lvl="1"/>
            <a:r>
              <a:rPr lang="en-AU" dirty="0" smtClean="0"/>
              <a:t>Cs </a:t>
            </a:r>
            <a:r>
              <a:rPr lang="en-AU" dirty="0"/>
              <a:t>sorption mainly via ion exchange on the CSH phases</a:t>
            </a:r>
          </a:p>
          <a:p>
            <a:pPr lvl="1"/>
            <a:r>
              <a:rPr lang="en-AU" dirty="0" smtClean="0"/>
              <a:t>Sorption on impurities in aggregates (clays, silica gel, …)</a:t>
            </a:r>
          </a:p>
          <a:p>
            <a:endParaRPr lang="en-AU" dirty="0" smtClean="0"/>
          </a:p>
          <a:p>
            <a:r>
              <a:rPr lang="en-AU" dirty="0" smtClean="0"/>
              <a:t>State I: </a:t>
            </a:r>
            <a:r>
              <a:rPr lang="en-AU" b="1" dirty="0"/>
              <a:t>i.d. [0.1 </a:t>
            </a:r>
            <a:r>
              <a:rPr lang="en-AU" b="1" dirty="0" smtClean="0"/>
              <a:t>– 10 L/kg]</a:t>
            </a:r>
            <a:endParaRPr lang="en-AU" dirty="0" smtClean="0"/>
          </a:p>
          <a:p>
            <a:pPr lvl="1"/>
            <a:r>
              <a:rPr lang="en-AU" dirty="0"/>
              <a:t>C</a:t>
            </a:r>
            <a:r>
              <a:rPr lang="en-AU" dirty="0" smtClean="0"/>
              <a:t>ompetition from other alkali metal ions (K, Na), ionic strength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3717032"/>
            <a:ext cx="7494409" cy="2590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3717032"/>
            <a:ext cx="2232249" cy="25202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7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Cs: Sorption Mechanisms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7125"/>
            <a:ext cx="8461375" cy="4714143"/>
          </a:xfrm>
        </p:spPr>
        <p:txBody>
          <a:bodyPr>
            <a:normAutofit/>
          </a:bodyPr>
          <a:lstStyle/>
          <a:p>
            <a:r>
              <a:rPr lang="en-AU" dirty="0" smtClean="0"/>
              <a:t>State II: </a:t>
            </a:r>
            <a:r>
              <a:rPr lang="en-AU" b="1" dirty="0"/>
              <a:t>2 </a:t>
            </a:r>
            <a:r>
              <a:rPr lang="en-AU" b="1" dirty="0" smtClean="0"/>
              <a:t>L/kg [</a:t>
            </a:r>
            <a:r>
              <a:rPr lang="en-AU" b="1" dirty="0"/>
              <a:t>0.1 </a:t>
            </a:r>
            <a:r>
              <a:rPr lang="en-AU" b="1" dirty="0" smtClean="0"/>
              <a:t>– 50]</a:t>
            </a:r>
            <a:endParaRPr lang="en-AU" b="1" dirty="0"/>
          </a:p>
          <a:p>
            <a:pPr lvl="1"/>
            <a:r>
              <a:rPr lang="en-AU" dirty="0" smtClean="0"/>
              <a:t>Ionic strength and alkali decrease, sorption increases</a:t>
            </a:r>
            <a:endParaRPr lang="en-AU" dirty="0"/>
          </a:p>
          <a:p>
            <a:pPr lvl="1"/>
            <a:r>
              <a:rPr lang="en-AU" dirty="0" smtClean="0"/>
              <a:t>Competition with Ca </a:t>
            </a:r>
            <a:r>
              <a:rPr lang="en-AU" sz="400" dirty="0" smtClean="0"/>
              <a:t> </a:t>
            </a:r>
            <a:r>
              <a:rPr lang="en-AU" dirty="0"/>
              <a:t>for negatively charged CSH </a:t>
            </a:r>
            <a:r>
              <a:rPr lang="en-AU" dirty="0" smtClean="0"/>
              <a:t>surfaces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Radionuclide sorption on cementitious materials  |  Dirk Mallants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2132856"/>
            <a:ext cx="7874121" cy="3926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1800" y="2166194"/>
            <a:ext cx="2448272" cy="38550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95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</Template>
  <TotalTime>9530</TotalTime>
  <Words>1598</Words>
  <Application>Microsoft Office PowerPoint</Application>
  <PresentationFormat>On-screen Show (4:3)</PresentationFormat>
  <Paragraphs>292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CSIRO_PowerPoint_120322</vt:lpstr>
      <vt:lpstr>Radionuclide Sorption Behaviour on Fresh and Aged Cementitious Materials: A Comprehensive Database With 25 Elements</vt:lpstr>
      <vt:lpstr>PowerPoint Presentation</vt:lpstr>
      <vt:lpstr>Cementitious Materials as Engineered Barrier </vt:lpstr>
      <vt:lpstr>Evolution of cementitious materials</vt:lpstr>
      <vt:lpstr>PowerPoint Presentation</vt:lpstr>
      <vt:lpstr>25 Elements: Radionuclides &amp; Metals </vt:lpstr>
      <vt:lpstr>Cesium Sorption</vt:lpstr>
      <vt:lpstr>Cs: Sorption Mechanisms</vt:lpstr>
      <vt:lpstr>Cs: Sorption Mechanisms</vt:lpstr>
      <vt:lpstr>Cs: Sorption Mechanisms</vt:lpstr>
      <vt:lpstr>Cs: Sorption Mechanisms</vt:lpstr>
      <vt:lpstr>Uranium Sorption</vt:lpstr>
      <vt:lpstr>U: Sorption Mechanisms</vt:lpstr>
      <vt:lpstr>U (VI) Sorption</vt:lpstr>
      <vt:lpstr>PowerPoint Presentation</vt:lpstr>
      <vt:lpstr>Conclusions</vt:lpstr>
      <vt:lpstr>Acknowledgements</vt:lpstr>
      <vt:lpstr>Thank you</vt:lpstr>
      <vt:lpstr>PowerPoint Presentation</vt:lpstr>
      <vt:lpstr>Benchmark Cement-1 Composition for LLW Disposal</vt:lpstr>
      <vt:lpstr>Benchmark Cement-2 Composition for LLW Disposal</vt:lpstr>
      <vt:lpstr>Procedure for data selection and analysis</vt:lpstr>
      <vt:lpstr>U(IV) Sorption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passive samplers</dc:title>
  <dc:creator>Konrad</dc:creator>
  <cp:lastModifiedBy>Mallants, Dirk (L&amp;W, Waite Campus)</cp:lastModifiedBy>
  <cp:revision>1162</cp:revision>
  <cp:lastPrinted>2016-05-24T04:57:37Z</cp:lastPrinted>
  <dcterms:created xsi:type="dcterms:W3CDTF">2013-06-16T12:29:33Z</dcterms:created>
  <dcterms:modified xsi:type="dcterms:W3CDTF">2017-10-31T00:59:15Z</dcterms:modified>
</cp:coreProperties>
</file>