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1.mov" ContentType="video/unknown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inor">
          <a:srgbClr val="005185"/>
        </a:fontRef>
        <a:srgbClr val="005185"/>
      </a:tcTxStyle>
      <a:tcStyle>
        <a:tcBdr>
          <a:left>
            <a:ln w="12700" cap="flat">
              <a:solidFill>
                <a:srgbClr val="005185"/>
              </a:solidFill>
              <a:prstDash val="solid"/>
              <a:miter lim="400000"/>
            </a:ln>
          </a:left>
          <a:right>
            <a:ln w="12700" cap="flat">
              <a:solidFill>
                <a:srgbClr val="005185"/>
              </a:solidFill>
              <a:prstDash val="solid"/>
              <a:miter lim="400000"/>
            </a:ln>
          </a:right>
          <a:top>
            <a:ln w="12700" cap="flat">
              <a:solidFill>
                <a:srgbClr val="005185"/>
              </a:solidFill>
              <a:prstDash val="solid"/>
              <a:miter lim="400000"/>
            </a:ln>
          </a:top>
          <a:bottom>
            <a:ln w="12700" cap="flat">
              <a:solidFill>
                <a:srgbClr val="005185"/>
              </a:solidFill>
              <a:prstDash val="solid"/>
              <a:miter lim="400000"/>
            </a:ln>
          </a:bottom>
          <a:insideH>
            <a:ln w="12700" cap="flat">
              <a:solidFill>
                <a:srgbClr val="005185"/>
              </a:solidFill>
              <a:prstDash val="solid"/>
              <a:miter lim="400000"/>
            </a:ln>
          </a:insideH>
          <a:insideV>
            <a:ln w="12700" cap="flat">
              <a:solidFill>
                <a:srgbClr val="00518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5185"/>
        </a:fontRef>
        <a:srgbClr val="005185"/>
      </a:tcTxStyle>
      <a:tcStyle>
        <a:tcBdr>
          <a:left>
            <a:ln w="28575" cap="flat">
              <a:solidFill>
                <a:srgbClr val="005185"/>
              </a:solidFill>
              <a:prstDash val="solid"/>
              <a:miter lim="400000"/>
            </a:ln>
          </a:left>
          <a:right>
            <a:ln w="12700" cap="flat">
              <a:solidFill>
                <a:srgbClr val="005185"/>
              </a:solidFill>
              <a:prstDash val="solid"/>
              <a:miter lim="400000"/>
            </a:ln>
          </a:right>
          <a:top>
            <a:ln w="12700" cap="flat">
              <a:solidFill>
                <a:srgbClr val="005185"/>
              </a:solidFill>
              <a:prstDash val="solid"/>
              <a:miter lim="400000"/>
            </a:ln>
          </a:top>
          <a:bottom>
            <a:ln w="12700" cap="flat">
              <a:solidFill>
                <a:srgbClr val="005185"/>
              </a:solidFill>
              <a:prstDash val="solid"/>
              <a:miter lim="400000"/>
            </a:ln>
          </a:bottom>
          <a:insideH>
            <a:ln w="12700" cap="flat">
              <a:solidFill>
                <a:srgbClr val="005185"/>
              </a:solidFill>
              <a:prstDash val="solid"/>
              <a:miter lim="400000"/>
            </a:ln>
          </a:insideH>
          <a:insideV>
            <a:ln w="12700" cap="flat">
              <a:solidFill>
                <a:srgbClr val="005185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5185"/>
        </a:fontRef>
        <a:srgbClr val="005185"/>
      </a:tcTxStyle>
      <a:tcStyle>
        <a:tcBdr>
          <a:left>
            <a:ln w="12700" cap="flat">
              <a:solidFill>
                <a:srgbClr val="005185"/>
              </a:solidFill>
              <a:prstDash val="solid"/>
              <a:miter lim="400000"/>
            </a:ln>
          </a:left>
          <a:right>
            <a:ln w="12700" cap="flat">
              <a:solidFill>
                <a:srgbClr val="005185"/>
              </a:solidFill>
              <a:prstDash val="solid"/>
              <a:miter lim="400000"/>
            </a:ln>
          </a:right>
          <a:top>
            <a:ln w="12700" cap="flat">
              <a:solidFill>
                <a:srgbClr val="005185"/>
              </a:solidFill>
              <a:prstDash val="solid"/>
              <a:miter lim="400000"/>
            </a:ln>
          </a:top>
          <a:bottom>
            <a:ln w="28575" cap="flat">
              <a:solidFill>
                <a:srgbClr val="005185"/>
              </a:solidFill>
              <a:prstDash val="solid"/>
              <a:miter lim="400000"/>
            </a:ln>
          </a:bottom>
          <a:insideH>
            <a:ln w="12700" cap="flat">
              <a:solidFill>
                <a:srgbClr val="005185"/>
              </a:solidFill>
              <a:prstDash val="solid"/>
              <a:miter lim="400000"/>
            </a:ln>
          </a:insideH>
          <a:insideV>
            <a:ln w="12700" cap="flat">
              <a:solidFill>
                <a:srgbClr val="005185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5185"/>
        </a:fontRef>
        <a:srgbClr val="005185"/>
      </a:tcTxStyle>
      <a:tcStyle>
        <a:tcBdr>
          <a:left>
            <a:ln w="12700" cap="flat">
              <a:solidFill>
                <a:srgbClr val="005185"/>
              </a:solidFill>
              <a:prstDash val="solid"/>
              <a:miter lim="400000"/>
            </a:ln>
          </a:left>
          <a:right>
            <a:ln w="12700" cap="flat">
              <a:solidFill>
                <a:srgbClr val="005185"/>
              </a:solidFill>
              <a:prstDash val="solid"/>
              <a:miter lim="400000"/>
            </a:ln>
          </a:right>
          <a:top>
            <a:ln w="28575" cap="flat">
              <a:solidFill>
                <a:srgbClr val="005185"/>
              </a:solidFill>
              <a:prstDash val="solid"/>
              <a:miter lim="400000"/>
            </a:ln>
          </a:top>
          <a:bottom>
            <a:ln w="12700" cap="flat">
              <a:solidFill>
                <a:srgbClr val="005185"/>
              </a:solidFill>
              <a:prstDash val="solid"/>
              <a:miter lim="400000"/>
            </a:ln>
          </a:bottom>
          <a:insideH>
            <a:ln w="12700" cap="flat">
              <a:solidFill>
                <a:srgbClr val="005185"/>
              </a:solidFill>
              <a:prstDash val="solid"/>
              <a:miter lim="400000"/>
            </a:ln>
          </a:insideH>
          <a:insideV>
            <a:ln w="12700" cap="flat">
              <a:solidFill>
                <a:srgbClr val="005185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5185"/>
        </a:fontRef>
        <a:srgbClr val="005185"/>
      </a:tcTxStyle>
      <a:tcStyle>
        <a:tcBdr>
          <a:left>
            <a:ln w="12700" cap="flat">
              <a:solidFill>
                <a:srgbClr val="005185"/>
              </a:solidFill>
              <a:prstDash val="solid"/>
              <a:miter lim="400000"/>
            </a:ln>
          </a:left>
          <a:right>
            <a:ln w="12700" cap="flat">
              <a:solidFill>
                <a:srgbClr val="005185"/>
              </a:solidFill>
              <a:prstDash val="solid"/>
              <a:miter lim="400000"/>
            </a:ln>
          </a:right>
          <a:top>
            <a:ln w="12700" cap="flat">
              <a:solidFill>
                <a:srgbClr val="005185"/>
              </a:solidFill>
              <a:prstDash val="solid"/>
              <a:miter lim="400000"/>
            </a:ln>
          </a:top>
          <a:bottom>
            <a:ln w="12700" cap="flat">
              <a:solidFill>
                <a:srgbClr val="005185"/>
              </a:solidFill>
              <a:prstDash val="solid"/>
              <a:miter lim="400000"/>
            </a:ln>
          </a:bottom>
          <a:insideH>
            <a:ln w="12700" cap="flat">
              <a:solidFill>
                <a:srgbClr val="005185"/>
              </a:solidFill>
              <a:prstDash val="solid"/>
              <a:miter lim="400000"/>
            </a:ln>
          </a:insideH>
          <a:insideV>
            <a:ln w="12700" cap="flat">
              <a:solidFill>
                <a:srgbClr val="00518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5185"/>
        </a:fontRef>
        <a:srgbClr val="005185"/>
      </a:tcTxStyle>
      <a:tcStyle>
        <a:tcBdr>
          <a:left>
            <a:ln w="28575" cap="flat">
              <a:solidFill>
                <a:srgbClr val="005185"/>
              </a:solidFill>
              <a:prstDash val="solid"/>
              <a:miter lim="400000"/>
            </a:ln>
          </a:left>
          <a:right>
            <a:ln w="12700" cap="flat">
              <a:solidFill>
                <a:srgbClr val="005185"/>
              </a:solidFill>
              <a:prstDash val="solid"/>
              <a:miter lim="400000"/>
            </a:ln>
          </a:right>
          <a:top>
            <a:ln w="12700" cap="flat">
              <a:solidFill>
                <a:srgbClr val="005185"/>
              </a:solidFill>
              <a:prstDash val="solid"/>
              <a:miter lim="400000"/>
            </a:ln>
          </a:top>
          <a:bottom>
            <a:ln w="12700" cap="flat">
              <a:solidFill>
                <a:srgbClr val="005185"/>
              </a:solidFill>
              <a:prstDash val="solid"/>
              <a:miter lim="400000"/>
            </a:ln>
          </a:bottom>
          <a:insideH>
            <a:ln w="12700" cap="flat">
              <a:solidFill>
                <a:srgbClr val="005185"/>
              </a:solidFill>
              <a:prstDash val="solid"/>
              <a:miter lim="400000"/>
            </a:ln>
          </a:insideH>
          <a:insideV>
            <a:ln w="12700" cap="flat">
              <a:solidFill>
                <a:srgbClr val="005185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5185"/>
        </a:fontRef>
        <a:srgbClr val="005185"/>
      </a:tcTxStyle>
      <a:tcStyle>
        <a:tcBdr>
          <a:left>
            <a:ln w="12700" cap="flat">
              <a:solidFill>
                <a:srgbClr val="005185"/>
              </a:solidFill>
              <a:prstDash val="solid"/>
              <a:miter lim="400000"/>
            </a:ln>
          </a:left>
          <a:right>
            <a:ln w="12700" cap="flat">
              <a:solidFill>
                <a:srgbClr val="005185"/>
              </a:solidFill>
              <a:prstDash val="solid"/>
              <a:miter lim="400000"/>
            </a:ln>
          </a:right>
          <a:top>
            <a:ln w="12700" cap="flat">
              <a:solidFill>
                <a:srgbClr val="005185"/>
              </a:solidFill>
              <a:prstDash val="solid"/>
              <a:miter lim="400000"/>
            </a:ln>
          </a:top>
          <a:bottom>
            <a:ln w="28575" cap="flat">
              <a:solidFill>
                <a:srgbClr val="005185"/>
              </a:solidFill>
              <a:prstDash val="solid"/>
              <a:miter lim="400000"/>
            </a:ln>
          </a:bottom>
          <a:insideH>
            <a:ln w="12700" cap="flat">
              <a:solidFill>
                <a:srgbClr val="005185"/>
              </a:solidFill>
              <a:prstDash val="solid"/>
              <a:miter lim="400000"/>
            </a:ln>
          </a:insideH>
          <a:insideV>
            <a:ln w="12700" cap="flat">
              <a:solidFill>
                <a:srgbClr val="005185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5185"/>
        </a:fontRef>
        <a:srgbClr val="005185"/>
      </a:tcTxStyle>
      <a:tcStyle>
        <a:tcBdr>
          <a:left>
            <a:ln w="12700" cap="flat">
              <a:solidFill>
                <a:srgbClr val="005185"/>
              </a:solidFill>
              <a:prstDash val="solid"/>
              <a:miter lim="400000"/>
            </a:ln>
          </a:left>
          <a:right>
            <a:ln w="12700" cap="flat">
              <a:solidFill>
                <a:srgbClr val="005185"/>
              </a:solidFill>
              <a:prstDash val="solid"/>
              <a:miter lim="400000"/>
            </a:ln>
          </a:right>
          <a:top>
            <a:ln w="28575" cap="flat">
              <a:solidFill>
                <a:srgbClr val="005185"/>
              </a:solidFill>
              <a:prstDash val="solid"/>
              <a:miter lim="400000"/>
            </a:ln>
          </a:top>
          <a:bottom>
            <a:ln w="12700" cap="flat">
              <a:solidFill>
                <a:srgbClr val="005185"/>
              </a:solidFill>
              <a:prstDash val="solid"/>
              <a:miter lim="400000"/>
            </a:ln>
          </a:bottom>
          <a:insideH>
            <a:ln w="12700" cap="flat">
              <a:solidFill>
                <a:srgbClr val="005185"/>
              </a:solidFill>
              <a:prstDash val="solid"/>
              <a:miter lim="400000"/>
            </a:ln>
          </a:insideH>
          <a:insideV>
            <a:ln w="12700" cap="flat">
              <a:solidFill>
                <a:srgbClr val="005185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hape 26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"/>
          <p:cNvSpPr/>
          <p:nvPr/>
        </p:nvSpPr>
        <p:spPr>
          <a:xfrm>
            <a:off x="0" y="7631289"/>
            <a:ext cx="13000285" cy="946010"/>
          </a:xfrm>
          <a:prstGeom prst="rect">
            <a:avLst/>
          </a:prstGeom>
          <a:solidFill>
            <a:srgbClr val="00518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36" name="Rectangle"/>
          <p:cNvSpPr/>
          <p:nvPr/>
        </p:nvSpPr>
        <p:spPr>
          <a:xfrm>
            <a:off x="0" y="8577298"/>
            <a:ext cx="13000285" cy="246098"/>
          </a:xfrm>
          <a:prstGeom prst="rect">
            <a:avLst/>
          </a:prstGeom>
          <a:solidFill>
            <a:srgbClr val="7BBCE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37" name="Title Text"/>
          <p:cNvSpPr txBox="1"/>
          <p:nvPr>
            <p:ph type="title"/>
          </p:nvPr>
        </p:nvSpPr>
        <p:spPr>
          <a:xfrm>
            <a:off x="546382" y="2867377"/>
            <a:ext cx="11909778" cy="1079219"/>
          </a:xfrm>
          <a:prstGeom prst="rect">
            <a:avLst/>
          </a:prstGeom>
        </p:spPr>
        <p:txBody>
          <a:bodyPr lIns="0" tIns="0" rIns="0" bIns="0" anchor="t"/>
          <a:lstStyle>
            <a:lvl1pPr algn="l" defTabSz="1295400">
              <a:defRPr b="1" sz="5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8" name="Body Level One…"/>
          <p:cNvSpPr txBox="1"/>
          <p:nvPr>
            <p:ph type="body" sz="half" idx="1"/>
          </p:nvPr>
        </p:nvSpPr>
        <p:spPr>
          <a:xfrm>
            <a:off x="546382" y="3946595"/>
            <a:ext cx="11909778" cy="3206046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1295400">
              <a:spcBef>
                <a:spcPts val="2200"/>
              </a:spcBef>
              <a:buSzTx/>
              <a:buNone/>
              <a:defRPr b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386079" indent="0" algn="ctr" defTabSz="1295400">
              <a:spcBef>
                <a:spcPts val="2400"/>
              </a:spcBef>
              <a:buSzTx/>
              <a:buNone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767644" indent="0" algn="ctr" defTabSz="1295400">
              <a:spcBef>
                <a:spcPts val="2400"/>
              </a:spcBef>
              <a:buSzTx/>
              <a:buNone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153724" indent="0" algn="ctr" defTabSz="1295400">
              <a:spcBef>
                <a:spcPts val="2400"/>
              </a:spcBef>
              <a:buSzTx/>
              <a:buNone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537547" indent="0" algn="ctr" defTabSz="1295400">
              <a:spcBef>
                <a:spcPts val="2400"/>
              </a:spcBef>
              <a:buSzTx/>
              <a:buNone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11717619" y="9171093"/>
            <a:ext cx="210469" cy="197384"/>
          </a:xfrm>
          <a:prstGeom prst="rect">
            <a:avLst/>
          </a:prstGeom>
        </p:spPr>
        <p:txBody>
          <a:bodyPr lIns="0" tIns="0" rIns="0" bIns="0"/>
          <a:lstStyle>
            <a:lvl1pPr defTabSz="825500">
              <a:defRPr sz="1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/>
          <p:nvPr>
            <p:ph type="title"/>
          </p:nvPr>
        </p:nvSpPr>
        <p:spPr>
          <a:xfrm>
            <a:off x="546382" y="566702"/>
            <a:ext cx="11912036" cy="1862667"/>
          </a:xfrm>
          <a:prstGeom prst="rect">
            <a:avLst/>
          </a:prstGeom>
        </p:spPr>
        <p:txBody>
          <a:bodyPr lIns="0" tIns="0" rIns="0" bIns="0" anchor="t"/>
          <a:lstStyle>
            <a:lvl1pPr algn="l" defTabSz="1295400">
              <a:defRPr b="1"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7" name="Body Level One…"/>
          <p:cNvSpPr txBox="1"/>
          <p:nvPr>
            <p:ph type="body" idx="1"/>
          </p:nvPr>
        </p:nvSpPr>
        <p:spPr>
          <a:xfrm>
            <a:off x="546382" y="2429368"/>
            <a:ext cx="11909778" cy="7324233"/>
          </a:xfrm>
          <a:prstGeom prst="rect">
            <a:avLst/>
          </a:prstGeom>
        </p:spPr>
        <p:txBody>
          <a:bodyPr lIns="0" tIns="0" rIns="0" bIns="0" anchor="t"/>
          <a:lstStyle>
            <a:lvl1pPr marL="26987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38162" indent="-266700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80962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079500" indent="-268287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350962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/>
          <p:nvPr>
            <p:ph type="sldNum" sz="quarter" idx="2"/>
          </p:nvPr>
        </p:nvSpPr>
        <p:spPr>
          <a:xfrm>
            <a:off x="11717619" y="9169400"/>
            <a:ext cx="210469" cy="197384"/>
          </a:xfrm>
          <a:prstGeom prst="rect">
            <a:avLst/>
          </a:prstGeom>
        </p:spPr>
        <p:txBody>
          <a:bodyPr lIns="0" tIns="0" rIns="0" bIns="0"/>
          <a:lstStyle>
            <a:lvl1pPr defTabSz="825500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Text"/>
          <p:cNvSpPr txBox="1"/>
          <p:nvPr>
            <p:ph type="title"/>
          </p:nvPr>
        </p:nvSpPr>
        <p:spPr>
          <a:xfrm>
            <a:off x="546382" y="566702"/>
            <a:ext cx="11912036" cy="1862667"/>
          </a:xfrm>
          <a:prstGeom prst="rect">
            <a:avLst/>
          </a:prstGeom>
        </p:spPr>
        <p:txBody>
          <a:bodyPr lIns="0" tIns="0" rIns="0" bIns="0" anchor="t"/>
          <a:lstStyle>
            <a:lvl1pPr algn="l" defTabSz="1295400">
              <a:defRPr b="1"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6" name="Body Level One…"/>
          <p:cNvSpPr txBox="1"/>
          <p:nvPr>
            <p:ph type="body" idx="1"/>
          </p:nvPr>
        </p:nvSpPr>
        <p:spPr>
          <a:xfrm>
            <a:off x="546382" y="2429368"/>
            <a:ext cx="11909778" cy="7324233"/>
          </a:xfrm>
          <a:prstGeom prst="rect">
            <a:avLst/>
          </a:prstGeom>
        </p:spPr>
        <p:txBody>
          <a:bodyPr lIns="0" tIns="0" rIns="0" bIns="0" anchor="t"/>
          <a:lstStyle>
            <a:lvl1pPr marL="26987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38162" indent="-266700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80962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079500" indent="-268287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350962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lide Number"/>
          <p:cNvSpPr txBox="1"/>
          <p:nvPr>
            <p:ph type="sldNum" sz="quarter" idx="2"/>
          </p:nvPr>
        </p:nvSpPr>
        <p:spPr>
          <a:xfrm>
            <a:off x="11717619" y="9169400"/>
            <a:ext cx="210469" cy="197384"/>
          </a:xfrm>
          <a:prstGeom prst="rect">
            <a:avLst/>
          </a:prstGeom>
        </p:spPr>
        <p:txBody>
          <a:bodyPr lIns="0" tIns="0" rIns="0" bIns="0"/>
          <a:lstStyle>
            <a:lvl1pPr defTabSz="825500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Text"/>
          <p:cNvSpPr txBox="1"/>
          <p:nvPr>
            <p:ph type="title"/>
          </p:nvPr>
        </p:nvSpPr>
        <p:spPr>
          <a:xfrm>
            <a:off x="546382" y="566702"/>
            <a:ext cx="11912036" cy="1862667"/>
          </a:xfrm>
          <a:prstGeom prst="rect">
            <a:avLst/>
          </a:prstGeom>
        </p:spPr>
        <p:txBody>
          <a:bodyPr lIns="0" tIns="0" rIns="0" bIns="0" anchor="t"/>
          <a:lstStyle>
            <a:lvl1pPr algn="l" defTabSz="1295400">
              <a:defRPr b="1"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5" name="Body Level One…"/>
          <p:cNvSpPr txBox="1"/>
          <p:nvPr>
            <p:ph type="body" idx="1"/>
          </p:nvPr>
        </p:nvSpPr>
        <p:spPr>
          <a:xfrm>
            <a:off x="546382" y="2429368"/>
            <a:ext cx="11909778" cy="7324233"/>
          </a:xfrm>
          <a:prstGeom prst="rect">
            <a:avLst/>
          </a:prstGeom>
        </p:spPr>
        <p:txBody>
          <a:bodyPr lIns="0" tIns="0" rIns="0" bIns="0" anchor="t"/>
          <a:lstStyle>
            <a:lvl1pPr marL="26987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38162" indent="-266700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80962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079500" indent="-268287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350962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xfrm>
            <a:off x="11717619" y="9169400"/>
            <a:ext cx="210469" cy="197384"/>
          </a:xfrm>
          <a:prstGeom prst="rect">
            <a:avLst/>
          </a:prstGeom>
        </p:spPr>
        <p:txBody>
          <a:bodyPr lIns="0" tIns="0" rIns="0" bIns="0"/>
          <a:lstStyle>
            <a:lvl1pPr defTabSz="825500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copy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Text"/>
          <p:cNvSpPr txBox="1"/>
          <p:nvPr>
            <p:ph type="title"/>
          </p:nvPr>
        </p:nvSpPr>
        <p:spPr>
          <a:xfrm>
            <a:off x="546382" y="566702"/>
            <a:ext cx="11912036" cy="1862667"/>
          </a:xfrm>
          <a:prstGeom prst="rect">
            <a:avLst/>
          </a:prstGeom>
        </p:spPr>
        <p:txBody>
          <a:bodyPr lIns="0" tIns="0" rIns="0" bIns="0" anchor="t"/>
          <a:lstStyle>
            <a:lvl1pPr algn="l" defTabSz="1295400">
              <a:defRPr b="1"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4" name="Body Level One…"/>
          <p:cNvSpPr txBox="1"/>
          <p:nvPr>
            <p:ph type="body" idx="1"/>
          </p:nvPr>
        </p:nvSpPr>
        <p:spPr>
          <a:xfrm>
            <a:off x="546382" y="2429368"/>
            <a:ext cx="11909778" cy="7324233"/>
          </a:xfrm>
          <a:prstGeom prst="rect">
            <a:avLst/>
          </a:prstGeom>
        </p:spPr>
        <p:txBody>
          <a:bodyPr lIns="0" tIns="0" rIns="0" bIns="0" anchor="t"/>
          <a:lstStyle>
            <a:lvl1pPr marL="26987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38162" indent="-266700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80962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079500" indent="-268287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350962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/>
          <p:nvPr>
            <p:ph type="sldNum" sz="quarter" idx="2"/>
          </p:nvPr>
        </p:nvSpPr>
        <p:spPr>
          <a:xfrm>
            <a:off x="11717619" y="9169400"/>
            <a:ext cx="210469" cy="197384"/>
          </a:xfrm>
          <a:prstGeom prst="rect">
            <a:avLst/>
          </a:prstGeom>
        </p:spPr>
        <p:txBody>
          <a:bodyPr lIns="0" tIns="0" rIns="0" bIns="0"/>
          <a:lstStyle>
            <a:lvl1pPr defTabSz="825500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copy 3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/>
          <p:nvPr>
            <p:ph type="title"/>
          </p:nvPr>
        </p:nvSpPr>
        <p:spPr>
          <a:xfrm>
            <a:off x="546382" y="566702"/>
            <a:ext cx="11912036" cy="1862667"/>
          </a:xfrm>
          <a:prstGeom prst="rect">
            <a:avLst/>
          </a:prstGeom>
        </p:spPr>
        <p:txBody>
          <a:bodyPr lIns="0" tIns="0" rIns="0" bIns="0" anchor="t"/>
          <a:lstStyle>
            <a:lvl1pPr algn="l" defTabSz="1295400">
              <a:defRPr b="1"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3" name="Body Level One…"/>
          <p:cNvSpPr txBox="1"/>
          <p:nvPr>
            <p:ph type="body" idx="1"/>
          </p:nvPr>
        </p:nvSpPr>
        <p:spPr>
          <a:xfrm>
            <a:off x="546382" y="2429368"/>
            <a:ext cx="11909778" cy="7324233"/>
          </a:xfrm>
          <a:prstGeom prst="rect">
            <a:avLst/>
          </a:prstGeom>
        </p:spPr>
        <p:txBody>
          <a:bodyPr lIns="0" tIns="0" rIns="0" bIns="0" anchor="t"/>
          <a:lstStyle>
            <a:lvl1pPr marL="26987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38162" indent="-266700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80962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079500" indent="-268287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350962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/>
          <p:nvPr>
            <p:ph type="sldNum" sz="quarter" idx="2"/>
          </p:nvPr>
        </p:nvSpPr>
        <p:spPr>
          <a:xfrm>
            <a:off x="11717619" y="9169400"/>
            <a:ext cx="210469" cy="197384"/>
          </a:xfrm>
          <a:prstGeom prst="rect">
            <a:avLst/>
          </a:prstGeom>
        </p:spPr>
        <p:txBody>
          <a:bodyPr lIns="0" tIns="0" rIns="0" bIns="0"/>
          <a:lstStyle>
            <a:lvl1pPr defTabSz="825500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copy 4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/>
          <p:nvPr>
            <p:ph type="title"/>
          </p:nvPr>
        </p:nvSpPr>
        <p:spPr>
          <a:xfrm>
            <a:off x="546382" y="566702"/>
            <a:ext cx="11912036" cy="1862667"/>
          </a:xfrm>
          <a:prstGeom prst="rect">
            <a:avLst/>
          </a:prstGeom>
        </p:spPr>
        <p:txBody>
          <a:bodyPr lIns="0" tIns="0" rIns="0" bIns="0" anchor="t"/>
          <a:lstStyle>
            <a:lvl1pPr algn="l" defTabSz="1295400">
              <a:defRPr b="1"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2" name="Body Level One…"/>
          <p:cNvSpPr txBox="1"/>
          <p:nvPr>
            <p:ph type="body" idx="1"/>
          </p:nvPr>
        </p:nvSpPr>
        <p:spPr>
          <a:xfrm>
            <a:off x="546382" y="2429368"/>
            <a:ext cx="11909778" cy="7324233"/>
          </a:xfrm>
          <a:prstGeom prst="rect">
            <a:avLst/>
          </a:prstGeom>
        </p:spPr>
        <p:txBody>
          <a:bodyPr lIns="0" tIns="0" rIns="0" bIns="0" anchor="t"/>
          <a:lstStyle>
            <a:lvl1pPr marL="26987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38162" indent="-266700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80962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079500" indent="-268287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350962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xfrm>
            <a:off x="11717619" y="9169400"/>
            <a:ext cx="210469" cy="197384"/>
          </a:xfrm>
          <a:prstGeom prst="rect">
            <a:avLst/>
          </a:prstGeom>
        </p:spPr>
        <p:txBody>
          <a:bodyPr lIns="0" tIns="0" rIns="0" bIns="0"/>
          <a:lstStyle>
            <a:lvl1pPr defTabSz="825500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copy 5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/>
          <p:nvPr>
            <p:ph type="title"/>
          </p:nvPr>
        </p:nvSpPr>
        <p:spPr>
          <a:xfrm>
            <a:off x="546382" y="566702"/>
            <a:ext cx="11912036" cy="1862667"/>
          </a:xfrm>
          <a:prstGeom prst="rect">
            <a:avLst/>
          </a:prstGeom>
        </p:spPr>
        <p:txBody>
          <a:bodyPr lIns="0" tIns="0" rIns="0" bIns="0" anchor="t"/>
          <a:lstStyle>
            <a:lvl1pPr algn="l" defTabSz="1295400">
              <a:defRPr b="1"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1" name="Body Level One…"/>
          <p:cNvSpPr txBox="1"/>
          <p:nvPr>
            <p:ph type="body" idx="1"/>
          </p:nvPr>
        </p:nvSpPr>
        <p:spPr>
          <a:xfrm>
            <a:off x="546382" y="2429368"/>
            <a:ext cx="11909778" cy="7324233"/>
          </a:xfrm>
          <a:prstGeom prst="rect">
            <a:avLst/>
          </a:prstGeom>
        </p:spPr>
        <p:txBody>
          <a:bodyPr lIns="0" tIns="0" rIns="0" bIns="0" anchor="t"/>
          <a:lstStyle>
            <a:lvl1pPr marL="26987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38162" indent="-266700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80962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079500" indent="-268287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350962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/>
          <p:nvPr>
            <p:ph type="sldNum" sz="quarter" idx="2"/>
          </p:nvPr>
        </p:nvSpPr>
        <p:spPr>
          <a:xfrm>
            <a:off x="11717619" y="9169400"/>
            <a:ext cx="210469" cy="197384"/>
          </a:xfrm>
          <a:prstGeom prst="rect">
            <a:avLst/>
          </a:prstGeom>
        </p:spPr>
        <p:txBody>
          <a:bodyPr lIns="0" tIns="0" rIns="0" bIns="0"/>
          <a:lstStyle>
            <a:lvl1pPr defTabSz="825500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copy 6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/>
          <p:nvPr>
            <p:ph type="title"/>
          </p:nvPr>
        </p:nvSpPr>
        <p:spPr>
          <a:xfrm>
            <a:off x="546382" y="566702"/>
            <a:ext cx="11912036" cy="1862667"/>
          </a:xfrm>
          <a:prstGeom prst="rect">
            <a:avLst/>
          </a:prstGeom>
        </p:spPr>
        <p:txBody>
          <a:bodyPr lIns="0" tIns="0" rIns="0" bIns="0" anchor="t"/>
          <a:lstStyle>
            <a:lvl1pPr algn="l" defTabSz="1295400">
              <a:defRPr b="1"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0" name="Body Level One…"/>
          <p:cNvSpPr txBox="1"/>
          <p:nvPr>
            <p:ph type="body" idx="1"/>
          </p:nvPr>
        </p:nvSpPr>
        <p:spPr>
          <a:xfrm>
            <a:off x="546382" y="2429368"/>
            <a:ext cx="11909778" cy="7324233"/>
          </a:xfrm>
          <a:prstGeom prst="rect">
            <a:avLst/>
          </a:prstGeom>
        </p:spPr>
        <p:txBody>
          <a:bodyPr lIns="0" tIns="0" rIns="0" bIns="0" anchor="t"/>
          <a:lstStyle>
            <a:lvl1pPr marL="26987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38162" indent="-266700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80962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079500" indent="-268287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350962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/>
          <p:nvPr>
            <p:ph type="sldNum" sz="quarter" idx="2"/>
          </p:nvPr>
        </p:nvSpPr>
        <p:spPr>
          <a:xfrm>
            <a:off x="11717619" y="9169400"/>
            <a:ext cx="210469" cy="197384"/>
          </a:xfrm>
          <a:prstGeom prst="rect">
            <a:avLst/>
          </a:prstGeom>
        </p:spPr>
        <p:txBody>
          <a:bodyPr lIns="0" tIns="0" rIns="0" bIns="0"/>
          <a:lstStyle>
            <a:lvl1pPr defTabSz="825500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copy 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/>
          <p:nvPr>
            <p:ph type="title"/>
          </p:nvPr>
        </p:nvSpPr>
        <p:spPr>
          <a:xfrm>
            <a:off x="546382" y="566702"/>
            <a:ext cx="11912036" cy="1862667"/>
          </a:xfrm>
          <a:prstGeom prst="rect">
            <a:avLst/>
          </a:prstGeom>
        </p:spPr>
        <p:txBody>
          <a:bodyPr lIns="0" tIns="0" rIns="0" bIns="0" anchor="t"/>
          <a:lstStyle>
            <a:lvl1pPr algn="l" defTabSz="1295400">
              <a:defRPr b="1"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9" name="Body Level One…"/>
          <p:cNvSpPr txBox="1"/>
          <p:nvPr>
            <p:ph type="body" idx="1"/>
          </p:nvPr>
        </p:nvSpPr>
        <p:spPr>
          <a:xfrm>
            <a:off x="546382" y="2429368"/>
            <a:ext cx="11909778" cy="7324233"/>
          </a:xfrm>
          <a:prstGeom prst="rect">
            <a:avLst/>
          </a:prstGeom>
        </p:spPr>
        <p:txBody>
          <a:bodyPr lIns="0" tIns="0" rIns="0" bIns="0" anchor="t"/>
          <a:lstStyle>
            <a:lvl1pPr marL="26987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38162" indent="-266700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80962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079500" indent="-268287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350962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lide Number"/>
          <p:cNvSpPr txBox="1"/>
          <p:nvPr>
            <p:ph type="sldNum" sz="quarter" idx="2"/>
          </p:nvPr>
        </p:nvSpPr>
        <p:spPr>
          <a:xfrm>
            <a:off x="11717619" y="9169400"/>
            <a:ext cx="210469" cy="197384"/>
          </a:xfrm>
          <a:prstGeom prst="rect">
            <a:avLst/>
          </a:prstGeom>
        </p:spPr>
        <p:txBody>
          <a:bodyPr lIns="0" tIns="0" rIns="0" bIns="0"/>
          <a:lstStyle>
            <a:lvl1pPr defTabSz="825500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copy 8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Text"/>
          <p:cNvSpPr txBox="1"/>
          <p:nvPr>
            <p:ph type="title"/>
          </p:nvPr>
        </p:nvSpPr>
        <p:spPr>
          <a:xfrm>
            <a:off x="546382" y="566702"/>
            <a:ext cx="11912036" cy="1862667"/>
          </a:xfrm>
          <a:prstGeom prst="rect">
            <a:avLst/>
          </a:prstGeom>
        </p:spPr>
        <p:txBody>
          <a:bodyPr lIns="0" tIns="0" rIns="0" bIns="0" anchor="t"/>
          <a:lstStyle>
            <a:lvl1pPr algn="l" defTabSz="1295400">
              <a:defRPr b="1"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8" name="Body Level One…"/>
          <p:cNvSpPr txBox="1"/>
          <p:nvPr>
            <p:ph type="body" idx="1"/>
          </p:nvPr>
        </p:nvSpPr>
        <p:spPr>
          <a:xfrm>
            <a:off x="546382" y="2429368"/>
            <a:ext cx="11909778" cy="7324233"/>
          </a:xfrm>
          <a:prstGeom prst="rect">
            <a:avLst/>
          </a:prstGeom>
        </p:spPr>
        <p:txBody>
          <a:bodyPr lIns="0" tIns="0" rIns="0" bIns="0" anchor="t"/>
          <a:lstStyle>
            <a:lvl1pPr marL="26987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38162" indent="-266700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80962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079500" indent="-268287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350962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Slide Number"/>
          <p:cNvSpPr txBox="1"/>
          <p:nvPr>
            <p:ph type="sldNum" sz="quarter" idx="2"/>
          </p:nvPr>
        </p:nvSpPr>
        <p:spPr>
          <a:xfrm>
            <a:off x="11717619" y="9169400"/>
            <a:ext cx="210469" cy="197384"/>
          </a:xfrm>
          <a:prstGeom prst="rect">
            <a:avLst/>
          </a:prstGeom>
        </p:spPr>
        <p:txBody>
          <a:bodyPr lIns="0" tIns="0" rIns="0" bIns="0"/>
          <a:lstStyle>
            <a:lvl1pPr defTabSz="825500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copy 9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Text"/>
          <p:cNvSpPr txBox="1"/>
          <p:nvPr>
            <p:ph type="title"/>
          </p:nvPr>
        </p:nvSpPr>
        <p:spPr>
          <a:xfrm>
            <a:off x="546382" y="566702"/>
            <a:ext cx="11912036" cy="1862667"/>
          </a:xfrm>
          <a:prstGeom prst="rect">
            <a:avLst/>
          </a:prstGeom>
        </p:spPr>
        <p:txBody>
          <a:bodyPr lIns="0" tIns="0" rIns="0" bIns="0" anchor="t"/>
          <a:lstStyle>
            <a:lvl1pPr algn="l" defTabSz="1295400">
              <a:defRPr b="1"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7" name="Body Level One…"/>
          <p:cNvSpPr txBox="1"/>
          <p:nvPr>
            <p:ph type="body" idx="1"/>
          </p:nvPr>
        </p:nvSpPr>
        <p:spPr>
          <a:xfrm>
            <a:off x="546382" y="2429368"/>
            <a:ext cx="11909778" cy="7324233"/>
          </a:xfrm>
          <a:prstGeom prst="rect">
            <a:avLst/>
          </a:prstGeom>
        </p:spPr>
        <p:txBody>
          <a:bodyPr lIns="0" tIns="0" rIns="0" bIns="0" anchor="t"/>
          <a:lstStyle>
            <a:lvl1pPr marL="26987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38162" indent="-266700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80962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079500" indent="-268287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350962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lide Number"/>
          <p:cNvSpPr txBox="1"/>
          <p:nvPr>
            <p:ph type="sldNum" sz="quarter" idx="2"/>
          </p:nvPr>
        </p:nvSpPr>
        <p:spPr>
          <a:xfrm>
            <a:off x="11717619" y="9169400"/>
            <a:ext cx="210469" cy="197384"/>
          </a:xfrm>
          <a:prstGeom prst="rect">
            <a:avLst/>
          </a:prstGeom>
        </p:spPr>
        <p:txBody>
          <a:bodyPr lIns="0" tIns="0" rIns="0" bIns="0"/>
          <a:lstStyle>
            <a:lvl1pPr defTabSz="825500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copy 10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le Text"/>
          <p:cNvSpPr txBox="1"/>
          <p:nvPr>
            <p:ph type="title"/>
          </p:nvPr>
        </p:nvSpPr>
        <p:spPr>
          <a:xfrm>
            <a:off x="546382" y="566702"/>
            <a:ext cx="11912036" cy="1862667"/>
          </a:xfrm>
          <a:prstGeom prst="rect">
            <a:avLst/>
          </a:prstGeom>
        </p:spPr>
        <p:txBody>
          <a:bodyPr lIns="0" tIns="0" rIns="0" bIns="0" anchor="t"/>
          <a:lstStyle>
            <a:lvl1pPr algn="l" defTabSz="1295400">
              <a:defRPr b="1"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6" name="Body Level One…"/>
          <p:cNvSpPr txBox="1"/>
          <p:nvPr>
            <p:ph type="body" idx="1"/>
          </p:nvPr>
        </p:nvSpPr>
        <p:spPr>
          <a:xfrm>
            <a:off x="546382" y="2429368"/>
            <a:ext cx="11909778" cy="7324233"/>
          </a:xfrm>
          <a:prstGeom prst="rect">
            <a:avLst/>
          </a:prstGeom>
        </p:spPr>
        <p:txBody>
          <a:bodyPr lIns="0" tIns="0" rIns="0" bIns="0" anchor="t"/>
          <a:lstStyle>
            <a:lvl1pPr marL="26987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38162" indent="-266700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80962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079500" indent="-268287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350962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Slide Number"/>
          <p:cNvSpPr txBox="1"/>
          <p:nvPr>
            <p:ph type="sldNum" sz="quarter" idx="2"/>
          </p:nvPr>
        </p:nvSpPr>
        <p:spPr>
          <a:xfrm>
            <a:off x="11717619" y="9169400"/>
            <a:ext cx="210469" cy="197384"/>
          </a:xfrm>
          <a:prstGeom prst="rect">
            <a:avLst/>
          </a:prstGeom>
        </p:spPr>
        <p:txBody>
          <a:bodyPr lIns="0" tIns="0" rIns="0" bIns="0"/>
          <a:lstStyle>
            <a:lvl1pPr defTabSz="825500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copy 5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/>
          <p:nvPr>
            <p:ph type="title"/>
          </p:nvPr>
        </p:nvSpPr>
        <p:spPr>
          <a:xfrm>
            <a:off x="546382" y="566702"/>
            <a:ext cx="11912036" cy="1862667"/>
          </a:xfrm>
          <a:prstGeom prst="rect">
            <a:avLst/>
          </a:prstGeom>
        </p:spPr>
        <p:txBody>
          <a:bodyPr lIns="0" tIns="0" rIns="0" bIns="0" anchor="t"/>
          <a:lstStyle>
            <a:lvl1pPr algn="l" defTabSz="1295400">
              <a:defRPr b="1"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5" name="Body Level One…"/>
          <p:cNvSpPr txBox="1"/>
          <p:nvPr>
            <p:ph type="body" idx="1"/>
          </p:nvPr>
        </p:nvSpPr>
        <p:spPr>
          <a:xfrm>
            <a:off x="546382" y="2429368"/>
            <a:ext cx="11909778" cy="7324233"/>
          </a:xfrm>
          <a:prstGeom prst="rect">
            <a:avLst/>
          </a:prstGeom>
        </p:spPr>
        <p:txBody>
          <a:bodyPr lIns="0" tIns="0" rIns="0" bIns="0" anchor="t"/>
          <a:lstStyle>
            <a:lvl1pPr marL="26987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38162" indent="-266700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809625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079500" indent="-268287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350962" indent="-269875" defTabSz="1295400">
              <a:spcBef>
                <a:spcPts val="2400"/>
              </a:spcBef>
              <a:buSzPct val="100000"/>
              <a:defRPr sz="2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lide Number"/>
          <p:cNvSpPr txBox="1"/>
          <p:nvPr>
            <p:ph type="sldNum" sz="quarter" idx="2"/>
          </p:nvPr>
        </p:nvSpPr>
        <p:spPr>
          <a:xfrm>
            <a:off x="11717619" y="9169400"/>
            <a:ext cx="210469" cy="197384"/>
          </a:xfrm>
          <a:prstGeom prst="rect">
            <a:avLst/>
          </a:prstGeom>
        </p:spPr>
        <p:txBody>
          <a:bodyPr lIns="0" tIns="0" rIns="0" bIns="0"/>
          <a:lstStyle>
            <a:lvl1pPr defTabSz="825500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Relationship Id="rId3" Type="http://schemas.openxmlformats.org/officeDocument/2006/relationships/image" Target="../media/image7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tif"/><Relationship Id="rId3" Type="http://schemas.openxmlformats.org/officeDocument/2006/relationships/image" Target="../media/image8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tif"/><Relationship Id="rId3" Type="http://schemas.openxmlformats.org/officeDocument/2006/relationships/image" Target="../media/image6.jpeg"/><Relationship Id="rId4" Type="http://schemas.openxmlformats.org/officeDocument/2006/relationships/image" Target="../media/image8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hyperlink" Target="http://www.euract-nmr.eu" TargetMode="Externa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png"/><Relationship Id="rId3" Type="http://schemas.openxmlformats.org/officeDocument/2006/relationships/image" Target="../media/image7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13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4.png"/><Relationship Id="rId3" Type="http://schemas.openxmlformats.org/officeDocument/2006/relationships/image" Target="../media/image7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.tif"/><Relationship Id="rId3" Type="http://schemas.openxmlformats.org/officeDocument/2006/relationships/image" Target="../media/image11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.png"/><Relationship Id="rId3" Type="http://schemas.openxmlformats.org/officeDocument/2006/relationships/image" Target="../media/image1.jpeg"/><Relationship Id="rId4" Type="http://schemas.openxmlformats.org/officeDocument/2006/relationships/image" Target="../media/image6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.t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3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.png"/><Relationship Id="rId3" Type="http://schemas.openxmlformats.org/officeDocument/2006/relationships/image" Target="../media/image1.jpeg"/><Relationship Id="rId4" Type="http://schemas.openxmlformats.org/officeDocument/2006/relationships/image" Target="../media/image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jpeg"/><Relationship Id="rId3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ectangle"/>
          <p:cNvSpPr/>
          <p:nvPr/>
        </p:nvSpPr>
        <p:spPr>
          <a:xfrm>
            <a:off x="0" y="7631289"/>
            <a:ext cx="13000285" cy="946010"/>
          </a:xfrm>
          <a:prstGeom prst="rect">
            <a:avLst/>
          </a:prstGeom>
          <a:solidFill>
            <a:srgbClr val="00518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6" name="Rectangle"/>
          <p:cNvSpPr/>
          <p:nvPr/>
        </p:nvSpPr>
        <p:spPr>
          <a:xfrm>
            <a:off x="0" y="8577298"/>
            <a:ext cx="13000285" cy="246098"/>
          </a:xfrm>
          <a:prstGeom prst="rect">
            <a:avLst/>
          </a:prstGeom>
          <a:solidFill>
            <a:srgbClr val="7BBCE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7" name="Ian Farnan &amp; Katie Gunderson…"/>
          <p:cNvSpPr txBox="1"/>
          <p:nvPr>
            <p:ph type="body" sz="half" idx="1"/>
          </p:nvPr>
        </p:nvSpPr>
        <p:spPr>
          <a:xfrm>
            <a:off x="704850" y="4893733"/>
            <a:ext cx="11595100" cy="2857501"/>
          </a:xfrm>
          <a:prstGeom prst="rect">
            <a:avLst/>
          </a:prstGeom>
        </p:spPr>
        <p:txBody>
          <a:bodyPr/>
          <a:lstStyle/>
          <a:p>
            <a:pPr marR="647700" algn="ctr" defTabSz="647700">
              <a:lnSpc>
                <a:spcPct val="150000"/>
              </a:lnSpc>
              <a:spcBef>
                <a:spcPts val="0"/>
              </a:spcBef>
              <a:defRPr b="0" sz="14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</a:rPr>
              <a:t> </a:t>
            </a:r>
            <a:r>
              <a:rPr sz="2800">
                <a:solidFill>
                  <a:srgbClr val="FFFFFF"/>
                </a:solidFill>
              </a:rPr>
              <a:t>Ian Farnan &amp; Katie Gunderson </a:t>
            </a:r>
            <a:endParaRPr sz="2800">
              <a:solidFill>
                <a:srgbClr val="FFFFFF"/>
              </a:solidFill>
            </a:endParaRPr>
          </a:p>
          <a:p>
            <a:pPr marR="647700" algn="ctr" defTabSz="647700">
              <a:spcBef>
                <a:spcPts val="0"/>
              </a:spcBef>
              <a:defRPr b="0" sz="14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</a:rPr>
              <a:t>Lou Vance </a:t>
            </a:r>
            <a:endParaRPr sz="2800">
              <a:solidFill>
                <a:srgbClr val="FFFFFF"/>
              </a:solidFill>
            </a:endParaRPr>
          </a:p>
          <a:p>
            <a:pPr marR="647700" algn="ctr" defTabSz="647700">
              <a:lnSpc>
                <a:spcPct val="150000"/>
              </a:lnSpc>
              <a:spcBef>
                <a:spcPts val="0"/>
              </a:spcBef>
              <a:defRPr b="0" sz="2000"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</a:rPr>
              <a:t>ANSTO</a:t>
            </a:r>
            <a:endParaRPr sz="2800">
              <a:solidFill>
                <a:srgbClr val="FFFFFF"/>
              </a:solidFill>
            </a:endParaRPr>
          </a:p>
          <a:p>
            <a:pPr marR="647700" algn="ctr" defTabSz="647700">
              <a:spcBef>
                <a:spcPts val="0"/>
              </a:spcBef>
              <a:defRPr b="0" sz="14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</a:rPr>
              <a:t>Laura Martel &amp; Joseph Somers</a:t>
            </a:r>
            <a:endParaRPr sz="2800">
              <a:solidFill>
                <a:srgbClr val="FFFFFF"/>
              </a:solidFill>
            </a:endParaRPr>
          </a:p>
          <a:p>
            <a:pPr marR="647700" algn="ctr" defTabSz="647700">
              <a:spcBef>
                <a:spcPts val="0"/>
              </a:spcBef>
              <a:defRPr b="0" sz="1400">
                <a:solidFill>
                  <a:srgbClr val="000000"/>
                </a:solidFill>
                <a:uFillTx/>
              </a:defRPr>
            </a:pPr>
            <a:r>
              <a:rPr sz="2300">
                <a:solidFill>
                  <a:srgbClr val="FFFFFF"/>
                </a:solidFill>
              </a:rPr>
              <a:t>JRC-ITU Karlsruhe</a:t>
            </a:r>
          </a:p>
        </p:txBody>
      </p:sp>
      <p:sp>
        <p:nvSpPr>
          <p:cNvPr id="268" name="Department of Earth Sciences &amp; Cambridge Nuclear Energy Centre"/>
          <p:cNvSpPr txBox="1"/>
          <p:nvPr/>
        </p:nvSpPr>
        <p:spPr>
          <a:xfrm>
            <a:off x="546382" y="7890933"/>
            <a:ext cx="9701412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295400">
              <a:buClr>
                <a:srgbClr val="FFFFFF"/>
              </a:buClr>
              <a:buFont typeface="Arial"/>
              <a:defRPr b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Department of Earth Sciences &amp; Cambridge Nuclear Energy Centre</a:t>
            </a:r>
          </a:p>
        </p:txBody>
      </p:sp>
      <p:sp>
        <p:nvSpPr>
          <p:cNvPr id="269" name="31P nuclear magnetic resonance as a probe of plutonium incorporation and radiation damage in phosphates"/>
          <p:cNvSpPr txBox="1"/>
          <p:nvPr/>
        </p:nvSpPr>
        <p:spPr>
          <a:xfrm>
            <a:off x="298450" y="2494294"/>
            <a:ext cx="12407900" cy="1573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647700">
              <a:tabLst>
                <a:tab pos="508000" algn="l"/>
                <a:tab pos="1016000" algn="l"/>
                <a:tab pos="1511300" algn="l"/>
                <a:tab pos="2019300" algn="l"/>
                <a:tab pos="2527300" algn="l"/>
                <a:tab pos="3035300" algn="l"/>
                <a:tab pos="3543300" algn="l"/>
                <a:tab pos="4051300" algn="l"/>
                <a:tab pos="4546600" algn="l"/>
                <a:tab pos="5054600" algn="l"/>
                <a:tab pos="5562600" algn="l"/>
                <a:tab pos="6070600" algn="l"/>
              </a:tabLst>
              <a:defRPr b="1"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  <a:p>
            <a:pPr algn="ctr" defTabSz="647700">
              <a:tabLst>
                <a:tab pos="508000" algn="l"/>
                <a:tab pos="1016000" algn="l"/>
                <a:tab pos="1511300" algn="l"/>
                <a:tab pos="2019300" algn="l"/>
                <a:tab pos="2527300" algn="l"/>
                <a:tab pos="3035300" algn="l"/>
                <a:tab pos="3543300" algn="l"/>
                <a:tab pos="4051300" algn="l"/>
                <a:tab pos="4546600" algn="l"/>
                <a:tab pos="5054600" algn="l"/>
                <a:tab pos="5562600" algn="l"/>
                <a:tab pos="6070600" algn="l"/>
              </a:tabLst>
              <a:defRPr b="1"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baseline="31999"/>
              <a:t>31</a:t>
            </a:r>
            <a:r>
              <a:t>P nuclear magnetic resonance as a probe of plutonium incorporation and radiation damage in phosphates </a:t>
            </a:r>
          </a:p>
        </p:txBody>
      </p:sp>
      <p:sp>
        <p:nvSpPr>
          <p:cNvPr id="270" name="MRS SBNWM  Sydney, Australia,  29 October - 3 November 2017"/>
          <p:cNvSpPr txBox="1"/>
          <p:nvPr/>
        </p:nvSpPr>
        <p:spPr>
          <a:xfrm>
            <a:off x="6758309" y="9341966"/>
            <a:ext cx="60962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5493"/>
                </a:solidFill>
              </a:defRPr>
            </a:lvl1pPr>
          </a:lstStyle>
          <a:p>
            <a:pPr/>
            <a:r>
              <a:t>MRS SBNWM  Sydney, Australia,  29 October - 3 November 2017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u incorporation in xenotime"/>
          <p:cNvSpPr txBox="1"/>
          <p:nvPr/>
        </p:nvSpPr>
        <p:spPr>
          <a:xfrm>
            <a:off x="3564466" y="618066"/>
            <a:ext cx="120650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Pu incorporation in xenotime</a:t>
            </a:r>
          </a:p>
        </p:txBody>
      </p:sp>
      <p:sp>
        <p:nvSpPr>
          <p:cNvPr id="345" name="4% Pu in YPO4 (xenotime)"/>
          <p:cNvSpPr txBox="1"/>
          <p:nvPr/>
        </p:nvSpPr>
        <p:spPr>
          <a:xfrm>
            <a:off x="1073100" y="2472266"/>
            <a:ext cx="309797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4% Pu in YPO</a:t>
            </a:r>
            <a:r>
              <a:rPr baseline="-5999"/>
              <a:t>4</a:t>
            </a:r>
            <a:r>
              <a:t> (xenotime)</a:t>
            </a:r>
          </a:p>
        </p:txBody>
      </p:sp>
      <p:pic>
        <p:nvPicPr>
          <p:cNvPr id="346" name="Pu850ms.jpg" descr="Pu850m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1866" y="3003304"/>
            <a:ext cx="8873068" cy="5505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xenotime-P-Ydistances.pdf" descr="xenotime-P-Ydistance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09909" y="1848690"/>
            <a:ext cx="5382254" cy="4434675"/>
          </a:xfrm>
          <a:prstGeom prst="rect">
            <a:avLst/>
          </a:prstGeom>
        </p:spPr>
      </p:pic>
      <p:sp>
        <p:nvSpPr>
          <p:cNvPr id="348" name="31P MASNMR @ 55 kHz"/>
          <p:cNvSpPr txBox="1"/>
          <p:nvPr/>
        </p:nvSpPr>
        <p:spPr>
          <a:xfrm>
            <a:off x="1064633" y="3378200"/>
            <a:ext cx="285654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rPr baseline="31999"/>
              <a:t>31</a:t>
            </a:r>
            <a:r>
              <a:t>P MASNMR @ 55 kHz</a:t>
            </a:r>
          </a:p>
        </p:txBody>
      </p:sp>
      <p:sp>
        <p:nvSpPr>
          <p:cNvPr id="349" name="50ms pulse delay"/>
          <p:cNvSpPr txBox="1"/>
          <p:nvPr/>
        </p:nvSpPr>
        <p:spPr>
          <a:xfrm>
            <a:off x="1064633" y="4284133"/>
            <a:ext cx="209098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50ms pulse delay</a:t>
            </a:r>
          </a:p>
        </p:txBody>
      </p:sp>
      <p:sp>
        <p:nvSpPr>
          <p:cNvPr id="350" name="Line"/>
          <p:cNvSpPr/>
          <p:nvPr/>
        </p:nvSpPr>
        <p:spPr>
          <a:xfrm>
            <a:off x="5408480" y="5681128"/>
            <a:ext cx="1" cy="101336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351" name="main peak"/>
          <p:cNvSpPr txBox="1"/>
          <p:nvPr/>
        </p:nvSpPr>
        <p:spPr>
          <a:xfrm>
            <a:off x="4595233" y="5037666"/>
            <a:ext cx="128619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main peak</a:t>
            </a:r>
          </a:p>
        </p:txBody>
      </p:sp>
      <p:sp>
        <p:nvSpPr>
          <p:cNvPr id="352" name="Slide Number"/>
          <p:cNvSpPr txBox="1"/>
          <p:nvPr>
            <p:ph type="sldNum" sz="quarter" idx="2"/>
          </p:nvPr>
        </p:nvSpPr>
        <p:spPr>
          <a:xfrm>
            <a:off x="6066966" y="9372600"/>
            <a:ext cx="210468" cy="203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3" name="MRS SBNWM  Sydney, Australia,  29 October - 3 November 2017"/>
          <p:cNvSpPr txBox="1"/>
          <p:nvPr/>
        </p:nvSpPr>
        <p:spPr>
          <a:xfrm>
            <a:off x="6758309" y="9341966"/>
            <a:ext cx="60962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MRS SBNWM  Sydney, Australia,  29 October - 3 November 2017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tructural radiation damage in xenotime"/>
          <p:cNvSpPr txBox="1"/>
          <p:nvPr/>
        </p:nvSpPr>
        <p:spPr>
          <a:xfrm>
            <a:off x="2311400" y="584200"/>
            <a:ext cx="12065000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structural radiation damage in xenotime</a:t>
            </a:r>
          </a:p>
        </p:txBody>
      </p:sp>
      <p:sp>
        <p:nvSpPr>
          <p:cNvPr id="356" name="4% 238Pu in YPO4, 2.1 x 1018 alpha/g"/>
          <p:cNvSpPr txBox="1"/>
          <p:nvPr/>
        </p:nvSpPr>
        <p:spPr>
          <a:xfrm>
            <a:off x="3688208" y="2023533"/>
            <a:ext cx="424725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4% </a:t>
            </a:r>
            <a:r>
              <a:rPr baseline="31999"/>
              <a:t>238</a:t>
            </a:r>
            <a:r>
              <a:t>Pu in YPO</a:t>
            </a:r>
            <a:r>
              <a:rPr baseline="-5999"/>
              <a:t>4</a:t>
            </a:r>
            <a:r>
              <a:t>, 2.1 x 10</a:t>
            </a:r>
            <a:r>
              <a:rPr baseline="31999"/>
              <a:t>18</a:t>
            </a:r>
            <a:r>
              <a:t> alpha/g</a:t>
            </a:r>
          </a:p>
        </p:txBody>
      </p:sp>
      <p:pic>
        <p:nvPicPr>
          <p:cNvPr id="357" name="Pu4OldVAnn copy.tiff" descr="Pu4OldVAnn copy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5183" y="2792190"/>
            <a:ext cx="10040617" cy="5850160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31P MASNMR @ 55 kHz"/>
          <p:cNvSpPr txBox="1"/>
          <p:nvPr/>
        </p:nvSpPr>
        <p:spPr>
          <a:xfrm>
            <a:off x="1741967" y="3039533"/>
            <a:ext cx="285654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rPr baseline="31999"/>
              <a:t>31</a:t>
            </a:r>
            <a:r>
              <a:t>P MASNMR @ 55 kHz</a:t>
            </a:r>
          </a:p>
        </p:txBody>
      </p:sp>
      <p:sp>
        <p:nvSpPr>
          <p:cNvPr id="359" name="Slide Number"/>
          <p:cNvSpPr txBox="1"/>
          <p:nvPr>
            <p:ph type="sldNum" sz="quarter" idx="2"/>
          </p:nvPr>
        </p:nvSpPr>
        <p:spPr>
          <a:xfrm>
            <a:off x="6121153" y="9408583"/>
            <a:ext cx="210468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0" name="MRS SBNWM  Sydney, Australia,  29 October - 3 November 2017"/>
          <p:cNvSpPr txBox="1"/>
          <p:nvPr/>
        </p:nvSpPr>
        <p:spPr>
          <a:xfrm>
            <a:off x="6758309" y="9341966"/>
            <a:ext cx="60962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MRS SBNWM  Sydney, Australia,  29 October - 3 November 2017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u radiation damage in xenotime"/>
          <p:cNvSpPr txBox="1"/>
          <p:nvPr/>
        </p:nvSpPr>
        <p:spPr>
          <a:xfrm>
            <a:off x="3530600" y="787400"/>
            <a:ext cx="12065000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Pu radiation damage in xenotime</a:t>
            </a:r>
          </a:p>
        </p:txBody>
      </p:sp>
      <p:pic>
        <p:nvPicPr>
          <p:cNvPr id="363" name="Pu4OldVAnn.tif" descr="Pu4OldVAnn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207" y="2420825"/>
            <a:ext cx="10456386" cy="6092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mor_z5.pdf" descr="mor_z5.pdf"/>
          <p:cNvPicPr>
            <a:picLocks noChangeAspect="0"/>
          </p:cNvPicPr>
          <p:nvPr/>
        </p:nvPicPr>
        <p:blipFill>
          <a:blip r:embed="rId3">
            <a:extLst/>
          </a:blip>
          <a:srcRect l="20456" t="32046" r="0" b="14485"/>
          <a:stretch>
            <a:fillRect/>
          </a:stretch>
        </p:blipFill>
        <p:spPr>
          <a:xfrm>
            <a:off x="6668889" y="2484569"/>
            <a:ext cx="6180302" cy="4284532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500 s pulse delay"/>
          <p:cNvSpPr txBox="1"/>
          <p:nvPr/>
        </p:nvSpPr>
        <p:spPr>
          <a:xfrm>
            <a:off x="505833" y="3615266"/>
            <a:ext cx="209123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500 s pulse delay</a:t>
            </a:r>
          </a:p>
        </p:txBody>
      </p:sp>
      <p:sp>
        <p:nvSpPr>
          <p:cNvPr id="366" name="31P MASNMR @ 55 kHz"/>
          <p:cNvSpPr txBox="1"/>
          <p:nvPr/>
        </p:nvSpPr>
        <p:spPr>
          <a:xfrm>
            <a:off x="478780" y="2980266"/>
            <a:ext cx="285654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rPr baseline="31999"/>
              <a:t>31</a:t>
            </a:r>
            <a:r>
              <a:t>P MASNMR @ 55 kHz</a:t>
            </a:r>
          </a:p>
        </p:txBody>
      </p:sp>
      <p:sp>
        <p:nvSpPr>
          <p:cNvPr id="367" name="4% 238Pu in YPO4, 2.1 x 1018 alpha/g"/>
          <p:cNvSpPr txBox="1"/>
          <p:nvPr/>
        </p:nvSpPr>
        <p:spPr>
          <a:xfrm>
            <a:off x="455033" y="2345266"/>
            <a:ext cx="424725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4% </a:t>
            </a:r>
            <a:r>
              <a:rPr baseline="31999"/>
              <a:t>238</a:t>
            </a:r>
            <a:r>
              <a:t>Pu in YPO</a:t>
            </a:r>
            <a:r>
              <a:rPr baseline="-5999"/>
              <a:t>4</a:t>
            </a:r>
            <a:r>
              <a:t>, 2.1 x 10</a:t>
            </a:r>
            <a:r>
              <a:rPr baseline="31999"/>
              <a:t>18</a:t>
            </a:r>
            <a:r>
              <a:t> alpha/g</a:t>
            </a:r>
          </a:p>
        </p:txBody>
      </p:sp>
      <p:sp>
        <p:nvSpPr>
          <p:cNvPr id="368" name="29Si MASNMR @ 5 kHz"/>
          <p:cNvSpPr txBox="1"/>
          <p:nvPr/>
        </p:nvSpPr>
        <p:spPr>
          <a:xfrm>
            <a:off x="6888047" y="2980266"/>
            <a:ext cx="277617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rPr baseline="31999"/>
              <a:t>29</a:t>
            </a:r>
            <a:r>
              <a:t>Si MASNMR @ 5 kHz</a:t>
            </a:r>
          </a:p>
        </p:txBody>
      </p:sp>
      <p:sp>
        <p:nvSpPr>
          <p:cNvPr id="369" name="Natural zircon 238U /570 million years"/>
          <p:cNvSpPr txBox="1"/>
          <p:nvPr/>
        </p:nvSpPr>
        <p:spPr>
          <a:xfrm>
            <a:off x="6847863" y="2192866"/>
            <a:ext cx="426474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Natural zircon </a:t>
            </a:r>
            <a:r>
              <a:rPr baseline="31999"/>
              <a:t>238</a:t>
            </a:r>
            <a:r>
              <a:t>U /570 million years</a:t>
            </a:r>
          </a:p>
        </p:txBody>
      </p:sp>
      <p:sp>
        <p:nvSpPr>
          <p:cNvPr id="370" name="Slide Number"/>
          <p:cNvSpPr txBox="1"/>
          <p:nvPr>
            <p:ph type="sldNum" sz="quarter" idx="2"/>
          </p:nvPr>
        </p:nvSpPr>
        <p:spPr>
          <a:xfrm>
            <a:off x="6121153" y="9408583"/>
            <a:ext cx="210468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1" name="MRS SBNWM  Sydney, Australia,  29 October - 3 November 2017"/>
          <p:cNvSpPr txBox="1"/>
          <p:nvPr/>
        </p:nvSpPr>
        <p:spPr>
          <a:xfrm>
            <a:off x="6758309" y="9341966"/>
            <a:ext cx="60962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MRS SBNWM  Sydney, Australia,  29 October - 3 November 2017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tructural radiation damage in xenotime &amp; zircon"/>
          <p:cNvSpPr txBox="1"/>
          <p:nvPr/>
        </p:nvSpPr>
        <p:spPr>
          <a:xfrm>
            <a:off x="1905000" y="584200"/>
            <a:ext cx="12065000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structural radiation damage in xenotime &amp; zircon</a:t>
            </a:r>
          </a:p>
        </p:txBody>
      </p:sp>
      <p:pic>
        <p:nvPicPr>
          <p:cNvPr id="374" name="P31-Qspecies.tiff" descr="P31-Qspecies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859" y="4744900"/>
            <a:ext cx="7234806" cy="408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expPu4.jpg" descr="expPu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521" y="1913536"/>
            <a:ext cx="6009473" cy="3762453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31P MASNMR shifts in phosphate glasses"/>
          <p:cNvSpPr txBox="1"/>
          <p:nvPr/>
        </p:nvSpPr>
        <p:spPr>
          <a:xfrm>
            <a:off x="7027474" y="8229600"/>
            <a:ext cx="478746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rPr baseline="31999"/>
              <a:t>31</a:t>
            </a:r>
            <a:r>
              <a:t>P MASNMR shifts in phosphate glasses</a:t>
            </a:r>
          </a:p>
        </p:txBody>
      </p:sp>
      <p:sp>
        <p:nvSpPr>
          <p:cNvPr id="377" name="31P MASNMR @ 55 kHz"/>
          <p:cNvSpPr txBox="1"/>
          <p:nvPr/>
        </p:nvSpPr>
        <p:spPr>
          <a:xfrm>
            <a:off x="3486100" y="3623733"/>
            <a:ext cx="285654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rPr baseline="31999"/>
              <a:t>31</a:t>
            </a:r>
            <a:r>
              <a:t>P MASNMR @ 55 kHz</a:t>
            </a:r>
          </a:p>
        </p:txBody>
      </p:sp>
      <p:sp>
        <p:nvSpPr>
          <p:cNvPr id="378" name="4% 238Pu in YPO4, 2.1 x 1018 alpha/g"/>
          <p:cNvSpPr txBox="1"/>
          <p:nvPr/>
        </p:nvSpPr>
        <p:spPr>
          <a:xfrm>
            <a:off x="3298742" y="2192866"/>
            <a:ext cx="424725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4% </a:t>
            </a:r>
            <a:r>
              <a:rPr baseline="31999"/>
              <a:t>238</a:t>
            </a:r>
            <a:r>
              <a:t>Pu in YPO</a:t>
            </a:r>
            <a:r>
              <a:rPr baseline="-5999"/>
              <a:t>4</a:t>
            </a:r>
            <a:r>
              <a:t>, 2.1 x 10</a:t>
            </a:r>
            <a:r>
              <a:rPr baseline="31999"/>
              <a:t>18</a:t>
            </a:r>
            <a:r>
              <a:t> alpha/g</a:t>
            </a:r>
          </a:p>
        </p:txBody>
      </p:sp>
      <p:pic>
        <p:nvPicPr>
          <p:cNvPr id="379" name="mor_z5.pdf" descr="mor_z5.pdf"/>
          <p:cNvPicPr>
            <a:picLocks noChangeAspect="0"/>
          </p:cNvPicPr>
          <p:nvPr/>
        </p:nvPicPr>
        <p:blipFill>
          <a:blip r:embed="rId4">
            <a:extLst/>
          </a:blip>
          <a:srcRect l="20456" t="32046" r="0" b="14485"/>
          <a:stretch>
            <a:fillRect/>
          </a:stretch>
        </p:blipFill>
        <p:spPr>
          <a:xfrm>
            <a:off x="6804355" y="1942703"/>
            <a:ext cx="6180303" cy="4284531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29Si MASNMR @ 5 kHz"/>
          <p:cNvSpPr txBox="1"/>
          <p:nvPr/>
        </p:nvSpPr>
        <p:spPr>
          <a:xfrm>
            <a:off x="9021647" y="1940650"/>
            <a:ext cx="277617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rPr baseline="31999"/>
              <a:t>29</a:t>
            </a:r>
            <a:r>
              <a:t>Si MASNMR @ 5 kHz</a:t>
            </a:r>
          </a:p>
        </p:txBody>
      </p:sp>
      <p:sp>
        <p:nvSpPr>
          <p:cNvPr id="381" name="Slide Number"/>
          <p:cNvSpPr txBox="1"/>
          <p:nvPr>
            <p:ph type="sldNum" sz="quarter" idx="2"/>
          </p:nvPr>
        </p:nvSpPr>
        <p:spPr>
          <a:xfrm>
            <a:off x="6121153" y="9408583"/>
            <a:ext cx="210468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2" name="MRS SBNWM  Sydney, Australia,  29 October - 3 November 2017"/>
          <p:cNvSpPr txBox="1"/>
          <p:nvPr/>
        </p:nvSpPr>
        <p:spPr>
          <a:xfrm>
            <a:off x="6758309" y="9341966"/>
            <a:ext cx="60962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MRS SBNWM  Sydney, Australia,  29 October - 3 November 2017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wift heavy ion radiation damage in xenotime"/>
          <p:cNvSpPr txBox="1"/>
          <p:nvPr/>
        </p:nvSpPr>
        <p:spPr>
          <a:xfrm>
            <a:off x="2311400" y="584200"/>
            <a:ext cx="12065000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Swift heavy ion radiation damage in xenotime</a:t>
            </a:r>
          </a:p>
        </p:txBody>
      </p:sp>
      <p:pic>
        <p:nvPicPr>
          <p:cNvPr id="385" name="xenotimeSHI.tiff" descr="xenotimeSHI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2533" y="1881991"/>
            <a:ext cx="10159471" cy="6908442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2 GeV Pb"/>
          <p:cNvSpPr txBox="1"/>
          <p:nvPr/>
        </p:nvSpPr>
        <p:spPr>
          <a:xfrm>
            <a:off x="8927752" y="1974849"/>
            <a:ext cx="1270696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2 GeV Pb</a:t>
            </a:r>
          </a:p>
        </p:txBody>
      </p:sp>
      <p:sp>
        <p:nvSpPr>
          <p:cNvPr id="387" name="31P MASNMR @ 20 kHz"/>
          <p:cNvSpPr txBox="1"/>
          <p:nvPr/>
        </p:nvSpPr>
        <p:spPr>
          <a:xfrm>
            <a:off x="996900" y="2667000"/>
            <a:ext cx="285654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rPr baseline="31999"/>
              <a:t>31</a:t>
            </a:r>
            <a:r>
              <a:t>P MASNMR @ 20 kHz</a:t>
            </a:r>
          </a:p>
        </p:txBody>
      </p:sp>
      <p:sp>
        <p:nvSpPr>
          <p:cNvPr id="388" name="Slide Number"/>
          <p:cNvSpPr txBox="1"/>
          <p:nvPr>
            <p:ph type="sldNum" sz="quarter" idx="2"/>
          </p:nvPr>
        </p:nvSpPr>
        <p:spPr>
          <a:xfrm>
            <a:off x="6121153" y="9408583"/>
            <a:ext cx="210468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9" name="MRS SBNWM  Sydney, Australia,  29 October - 3 November 2017"/>
          <p:cNvSpPr txBox="1"/>
          <p:nvPr/>
        </p:nvSpPr>
        <p:spPr>
          <a:xfrm>
            <a:off x="6758309" y="9341966"/>
            <a:ext cx="60962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MRS SBNWM  Sydney, Australia,  29 October - 3 November 2017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238Pu damage in YPO4 (xenotime) and ZrSiO4 (zircon) from XRD"/>
          <p:cNvSpPr txBox="1"/>
          <p:nvPr/>
        </p:nvSpPr>
        <p:spPr>
          <a:xfrm>
            <a:off x="2367980" y="2078566"/>
            <a:ext cx="916672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rPr baseline="31999"/>
              <a:t>238</a:t>
            </a:r>
            <a:r>
              <a:t>Pu damage in YPO</a:t>
            </a:r>
            <a:r>
              <a:rPr baseline="-5999"/>
              <a:t>4</a:t>
            </a:r>
            <a:r>
              <a:t> (xenotime) and ZrSiO</a:t>
            </a:r>
            <a:r>
              <a:rPr baseline="-5999"/>
              <a:t>4</a:t>
            </a:r>
            <a:r>
              <a:t> (zircon) from XRD</a:t>
            </a:r>
          </a:p>
        </p:txBody>
      </p:sp>
      <p:sp>
        <p:nvSpPr>
          <p:cNvPr id="392" name="Pu radiation damage in xenotime"/>
          <p:cNvSpPr txBox="1"/>
          <p:nvPr/>
        </p:nvSpPr>
        <p:spPr>
          <a:xfrm>
            <a:off x="3530600" y="787400"/>
            <a:ext cx="12065000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Pu radiation damage in xenotime</a:t>
            </a:r>
          </a:p>
        </p:txBody>
      </p:sp>
      <p:pic>
        <p:nvPicPr>
          <p:cNvPr id="393" name="Puxrd.tiff" descr="Puxrd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9333" y="2510773"/>
            <a:ext cx="9542245" cy="5991917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lide Number"/>
          <p:cNvSpPr txBox="1"/>
          <p:nvPr>
            <p:ph type="sldNum" sz="quarter" idx="2"/>
          </p:nvPr>
        </p:nvSpPr>
        <p:spPr>
          <a:xfrm>
            <a:off x="6121153" y="9408583"/>
            <a:ext cx="210468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5" name="MRS SBNWM  Sydney, Australia,  29 October - 3 November 2017"/>
          <p:cNvSpPr txBox="1"/>
          <p:nvPr/>
        </p:nvSpPr>
        <p:spPr>
          <a:xfrm>
            <a:off x="6758309" y="9341966"/>
            <a:ext cx="60962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MRS SBNWM  Sydney, Australia,  29 October - 3 November 2017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Acknowledgements"/>
          <p:cNvSpPr txBox="1"/>
          <p:nvPr>
            <p:ph type="title"/>
          </p:nvPr>
        </p:nvSpPr>
        <p:spPr>
          <a:xfrm>
            <a:off x="681848" y="7273478"/>
            <a:ext cx="11912037" cy="73199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Acknowledgements</a:t>
            </a:r>
          </a:p>
        </p:txBody>
      </p:sp>
      <p:sp>
        <p:nvSpPr>
          <p:cNvPr id="398" name="Slide Number"/>
          <p:cNvSpPr txBox="1"/>
          <p:nvPr>
            <p:ph type="sldNum" sz="quarter" idx="2"/>
          </p:nvPr>
        </p:nvSpPr>
        <p:spPr>
          <a:xfrm>
            <a:off x="6197352" y="9355666"/>
            <a:ext cx="210469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9" name="Bill &amp; Melinda Gates Foundation, Engineering &amp; Physical Sciences Research Council (UK)…"/>
          <p:cNvSpPr txBox="1"/>
          <p:nvPr/>
        </p:nvSpPr>
        <p:spPr>
          <a:xfrm>
            <a:off x="564238" y="7813792"/>
            <a:ext cx="12437770" cy="222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Bill &amp; Melinda Gates Foundation, Engineering &amp; Physical Sciences Research Council (UK)</a:t>
            </a:r>
          </a:p>
          <a:p>
            <a: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European Commission Framework 7 - Euract-NMR project:  </a:t>
            </a:r>
            <a:r>
              <a:rPr u="sng">
                <a:hlinkClick r:id="rId2" invalidUrl="" action="" tgtFrame="" tooltip="" history="1" highlightClick="0" endSnd="0"/>
              </a:rPr>
              <a:t>www.euract-nmr.eu</a:t>
            </a:r>
          </a:p>
        </p:txBody>
      </p:sp>
      <p:sp>
        <p:nvSpPr>
          <p:cNvPr id="400" name="MRS SBNWM  Sydney, Australia,  29 October - 3 November 2017"/>
          <p:cNvSpPr txBox="1"/>
          <p:nvPr/>
        </p:nvSpPr>
        <p:spPr>
          <a:xfrm>
            <a:off x="6741376" y="9285816"/>
            <a:ext cx="60962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MRS SBNWM  Sydney, Australia,  29 October - 3 November 2017 </a:t>
            </a:r>
          </a:p>
        </p:txBody>
      </p:sp>
      <p:sp>
        <p:nvSpPr>
          <p:cNvPr id="401" name="Summary"/>
          <p:cNvSpPr txBox="1"/>
          <p:nvPr/>
        </p:nvSpPr>
        <p:spPr>
          <a:xfrm>
            <a:off x="5267412" y="539750"/>
            <a:ext cx="207034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Summary</a:t>
            </a:r>
          </a:p>
        </p:txBody>
      </p:sp>
      <p:sp>
        <p:nvSpPr>
          <p:cNvPr id="402" name="Can observe substitution of Pu into the xenotime structure by NMR…"/>
          <p:cNvSpPr txBox="1"/>
          <p:nvPr/>
        </p:nvSpPr>
        <p:spPr>
          <a:xfrm>
            <a:off x="584965" y="1710854"/>
            <a:ext cx="11435244" cy="525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</a:p>
          <a:p>
            <a:pPr marL="228600" indent="-228600">
              <a:buSzPct val="100000"/>
              <a:buChar char="•"/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Can observe substitution of Pu into the xenotime structure by NMR </a:t>
            </a:r>
          </a:p>
          <a:p>
            <a:pPr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(transferred hyperfine shift from 5f electrons to phosphorus) - quantitative effect.</a:t>
            </a:r>
          </a:p>
          <a:p>
            <a:pPr marL="228600" indent="-228600">
              <a:buSzPct val="100000"/>
              <a:buChar char="•"/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</a:p>
          <a:p>
            <a:pPr marL="228600" indent="-228600">
              <a:buSzPct val="100000"/>
              <a:buChar char="•"/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The structure of xenotime recovers from heavy recoil more readily than zircon</a:t>
            </a:r>
          </a:p>
          <a:p>
            <a:pPr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(phosphate vs silicate)</a:t>
            </a:r>
          </a:p>
          <a:p>
            <a:pPr marL="228600" indent="-228600">
              <a:buSzPct val="100000"/>
              <a:buChar char="•"/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</a:p>
          <a:p>
            <a:pPr marL="228600" indent="-228600">
              <a:buSzPct val="100000"/>
              <a:buChar char="•"/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This is true for measured amorphised fraction and unit cell swelling.</a:t>
            </a:r>
          </a:p>
          <a:p>
            <a:pPr marL="228600" indent="-228600">
              <a:buSzPct val="100000"/>
              <a:buChar char="•"/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</a:p>
          <a:p>
            <a:pPr marL="228600" indent="-228600">
              <a:buSzPct val="100000"/>
              <a:buChar char="•"/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The amount of radiation damage is lower and has a different structure </a:t>
            </a:r>
          </a:p>
          <a:p>
            <a:pPr marL="228600" indent="-228600">
              <a:buSzPct val="100000"/>
              <a:buChar char="•"/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</a:p>
          <a:p>
            <a:pPr marL="228600" indent="-228600">
              <a:buSzPct val="100000"/>
              <a:buChar char="•"/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Amorphous structure is chemically controlled (lower tendency to polymerise)</a:t>
            </a:r>
          </a:p>
          <a:p>
            <a:pPr marL="228600" indent="-228600">
              <a:buSzPct val="100000"/>
              <a:buChar char="•"/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</a:p>
          <a:p>
            <a:pPr marL="228600" indent="-228600">
              <a:buSzPct val="100000"/>
              <a:buChar char="•"/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Amorphous structure is similar for heavy recoil damage and SHI damage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Alpha decay event"/>
          <p:cNvSpPr txBox="1"/>
          <p:nvPr/>
        </p:nvSpPr>
        <p:spPr>
          <a:xfrm>
            <a:off x="4373033" y="533400"/>
            <a:ext cx="120650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Alpha decay event</a:t>
            </a:r>
          </a:p>
        </p:txBody>
      </p:sp>
      <p:sp>
        <p:nvSpPr>
          <p:cNvPr id="405" name="alpha particle travels about 13 µm and causes ionisations and a  few atomic displacements along track then 100-200 atomic   displacements at end of track."/>
          <p:cNvSpPr txBox="1"/>
          <p:nvPr/>
        </p:nvSpPr>
        <p:spPr>
          <a:xfrm>
            <a:off x="675869" y="2324100"/>
            <a:ext cx="11653061" cy="115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95899" marR="1795384" indent="-38100" defTabSz="1295400">
              <a:buSzPct val="125000"/>
              <a:buChar char="•"/>
              <a:tabLst>
                <a:tab pos="469900" algn="l"/>
              </a:tabLst>
              <a:defRPr b="1"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	alpha particle travels about 13 µm and causes ionisations and a 	few atomic displacements along track then 100-200 atomic 		displacements at end of track.</a:t>
            </a:r>
          </a:p>
        </p:txBody>
      </p:sp>
      <p:pic>
        <p:nvPicPr>
          <p:cNvPr id="406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18400" y="3594100"/>
            <a:ext cx="5100043" cy="4357512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recoil of heavy daughter causes ~5000-6000  atomic displacements within 25 nm of event."/>
          <p:cNvSpPr txBox="1"/>
          <p:nvPr/>
        </p:nvSpPr>
        <p:spPr>
          <a:xfrm>
            <a:off x="774700" y="4220633"/>
            <a:ext cx="9114467" cy="802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95899" marR="1795384" indent="-38100" defTabSz="1295400">
              <a:buSzPct val="125000"/>
              <a:buChar char="•"/>
              <a:tabLst>
                <a:tab pos="469900" algn="l"/>
              </a:tabLst>
              <a:defRPr b="1"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 	recoil of heavy daughter causes ~5000-6000 	atomic displacements within 25 nm of event.</a:t>
            </a:r>
          </a:p>
        </p:txBody>
      </p:sp>
      <p:sp>
        <p:nvSpPr>
          <p:cNvPr id="408" name="~ 5 MeV"/>
          <p:cNvSpPr txBox="1"/>
          <p:nvPr/>
        </p:nvSpPr>
        <p:spPr>
          <a:xfrm>
            <a:off x="11620500" y="2984500"/>
            <a:ext cx="1315695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~ 5 MeV</a:t>
            </a:r>
          </a:p>
        </p:txBody>
      </p:sp>
      <p:sp>
        <p:nvSpPr>
          <p:cNvPr id="409" name="86 keV"/>
          <p:cNvSpPr txBox="1"/>
          <p:nvPr/>
        </p:nvSpPr>
        <p:spPr>
          <a:xfrm>
            <a:off x="6972300" y="7704666"/>
            <a:ext cx="1121028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86 keV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e incorporation in xenotime"/>
          <p:cNvSpPr txBox="1"/>
          <p:nvPr/>
        </p:nvSpPr>
        <p:spPr>
          <a:xfrm>
            <a:off x="3530600" y="787400"/>
            <a:ext cx="12065000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Ce incorporation in xenotime</a:t>
            </a:r>
          </a:p>
        </p:txBody>
      </p:sp>
      <p:pic>
        <p:nvPicPr>
          <p:cNvPr id="412" name="YPCerapid.pdf" descr="YPCerapi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2573" y="2053299"/>
            <a:ext cx="3546181" cy="6723666"/>
          </a:xfrm>
          <a:prstGeom prst="rect">
            <a:avLst/>
          </a:prstGeom>
        </p:spPr>
      </p:pic>
      <p:sp>
        <p:nvSpPr>
          <p:cNvPr id="413" name="pd=500s"/>
          <p:cNvSpPr txBox="1"/>
          <p:nvPr/>
        </p:nvSpPr>
        <p:spPr>
          <a:xfrm>
            <a:off x="10837333" y="4068233"/>
            <a:ext cx="1147080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5155" marR="45155" defTabSz="1016000">
              <a:defRPr sz="21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pd=500s </a:t>
            </a:r>
          </a:p>
        </p:txBody>
      </p:sp>
      <p:sp>
        <p:nvSpPr>
          <p:cNvPr id="414" name="pd=250ms"/>
          <p:cNvSpPr txBox="1"/>
          <p:nvPr/>
        </p:nvSpPr>
        <p:spPr>
          <a:xfrm>
            <a:off x="11006666" y="6536266"/>
            <a:ext cx="135452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5155" marR="45155" defTabSz="1016000">
              <a:defRPr sz="21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pd=250ms </a:t>
            </a:r>
          </a:p>
        </p:txBody>
      </p:sp>
      <p:pic>
        <p:nvPicPr>
          <p:cNvPr id="415" name="xenotime-P-Ydistances.pdf" descr="xenotime-P-Ydistance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66" y="2912533"/>
            <a:ext cx="6915652" cy="5698108"/>
          </a:xfrm>
          <a:prstGeom prst="rect">
            <a:avLst/>
          </a:prstGeom>
        </p:spPr>
      </p:pic>
      <p:sp>
        <p:nvSpPr>
          <p:cNvPr id="416" name="3% Ce in YPO4 (xenotime)"/>
          <p:cNvSpPr txBox="1"/>
          <p:nvPr/>
        </p:nvSpPr>
        <p:spPr>
          <a:xfrm>
            <a:off x="802167" y="2099733"/>
            <a:ext cx="31119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3% Ce in YPO</a:t>
            </a:r>
            <a:r>
              <a:rPr baseline="-5999"/>
              <a:t>4</a:t>
            </a:r>
            <a:r>
              <a:t> (xenotime)</a:t>
            </a:r>
          </a:p>
        </p:txBody>
      </p:sp>
      <p:sp>
        <p:nvSpPr>
          <p:cNvPr id="417" name="31P MASNMR @ 20 kHz"/>
          <p:cNvSpPr txBox="1"/>
          <p:nvPr/>
        </p:nvSpPr>
        <p:spPr>
          <a:xfrm>
            <a:off x="6280100" y="2531533"/>
            <a:ext cx="285654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rPr baseline="31999"/>
              <a:t>31</a:t>
            </a:r>
            <a:r>
              <a:t>P MASNMR @ 20 kHz</a:t>
            </a:r>
          </a:p>
        </p:txBody>
      </p:sp>
      <p:sp>
        <p:nvSpPr>
          <p:cNvPr id="418" name="Slide Number"/>
          <p:cNvSpPr txBox="1"/>
          <p:nvPr>
            <p:ph type="sldNum" sz="quarter" idx="2"/>
          </p:nvPr>
        </p:nvSpPr>
        <p:spPr>
          <a:xfrm>
            <a:off x="6121153" y="9408583"/>
            <a:ext cx="210468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9" name="MRS SBNWM  Sydney, Australia,  29 October - 3 November 2017"/>
          <p:cNvSpPr txBox="1"/>
          <p:nvPr/>
        </p:nvSpPr>
        <p:spPr>
          <a:xfrm>
            <a:off x="6758309" y="9341966"/>
            <a:ext cx="60962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MRS SBNWM  Sydney, Australia,  29 October - 3 November 2017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Alpha radiation damage"/>
          <p:cNvSpPr txBox="1"/>
          <p:nvPr>
            <p:ph type="title"/>
          </p:nvPr>
        </p:nvSpPr>
        <p:spPr>
          <a:xfrm>
            <a:off x="3149882" y="541302"/>
            <a:ext cx="11912036" cy="1862667"/>
          </a:xfrm>
          <a:prstGeom prst="rect">
            <a:avLst/>
          </a:prstGeom>
        </p:spPr>
        <p:txBody>
          <a:bodyPr/>
          <a:lstStyle/>
          <a:p>
            <a:pPr/>
            <a:r>
              <a:t>Alpha radiation damage</a:t>
            </a:r>
          </a:p>
        </p:txBody>
      </p:sp>
      <p:sp>
        <p:nvSpPr>
          <p:cNvPr id="422" name="Alpha recoil in zircon (ZrSiO4)"/>
          <p:cNvSpPr txBox="1"/>
          <p:nvPr>
            <p:ph type="body" sz="quarter" idx="1"/>
          </p:nvPr>
        </p:nvSpPr>
        <p:spPr>
          <a:xfrm>
            <a:off x="441395" y="1941688"/>
            <a:ext cx="6375401" cy="4826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Alpha recoil in zircon (ZrSiO</a:t>
            </a:r>
            <a:r>
              <a:rPr baseline="-5999"/>
              <a:t>4</a:t>
            </a:r>
            <a:r>
              <a:t>)</a:t>
            </a:r>
          </a:p>
        </p:txBody>
      </p:sp>
      <p:sp>
        <p:nvSpPr>
          <p:cNvPr id="423" name="Slide Number"/>
          <p:cNvSpPr txBox="1"/>
          <p:nvPr>
            <p:ph type="sldNum" sz="quarter" idx="2"/>
          </p:nvPr>
        </p:nvSpPr>
        <p:spPr>
          <a:xfrm>
            <a:off x="6044953" y="9374716"/>
            <a:ext cx="210468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4" name="zir30-2-116.mov" descr="zir30-2-116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997200" y="2527300"/>
            <a:ext cx="5854700" cy="5854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zir30.pdf" descr="zir30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7200" y="2552700"/>
            <a:ext cx="5854700" cy="5854700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30 keV heavy daughter recoil"/>
          <p:cNvSpPr txBox="1"/>
          <p:nvPr/>
        </p:nvSpPr>
        <p:spPr>
          <a:xfrm>
            <a:off x="9398000" y="7556500"/>
            <a:ext cx="3060700" cy="802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30 keV heavy daughter recoil</a:t>
            </a:r>
          </a:p>
        </p:txBody>
      </p:sp>
      <p:sp>
        <p:nvSpPr>
          <p:cNvPr id="427" name="ATAS 2016, Richland, WA, 7-10 November 2016"/>
          <p:cNvSpPr txBox="1"/>
          <p:nvPr/>
        </p:nvSpPr>
        <p:spPr>
          <a:xfrm>
            <a:off x="8379817" y="9304866"/>
            <a:ext cx="453826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ATAS 2016, Richland, WA, 7-10 November 2016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66" fill="hold"/>
                                        <p:tgtEl>
                                          <p:spTgt spid="4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424"/>
                </p:tgtEl>
              </p:cMediaNode>
            </p:video>
          </p:childTnLst>
        </p:cTn>
      </p:par>
    </p:tnLst>
    <p:bldLst>
      <p:bldP build="whole" bldLvl="1" animBg="1" rev="0" advAuto="0" spid="424" grpId="2"/>
      <p:bldP build="whole" bldLvl="1" animBg="1" rev="0" advAuto="0" spid="42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adiation resistance of zircon and xenotime"/>
          <p:cNvSpPr txBox="1"/>
          <p:nvPr>
            <p:ph type="title"/>
          </p:nvPr>
        </p:nvSpPr>
        <p:spPr>
          <a:xfrm>
            <a:off x="1867182" y="532835"/>
            <a:ext cx="11912037" cy="1862668"/>
          </a:xfrm>
          <a:prstGeom prst="rect">
            <a:avLst/>
          </a:prstGeom>
        </p:spPr>
        <p:txBody>
          <a:bodyPr/>
          <a:lstStyle/>
          <a:p>
            <a:pPr/>
            <a:r>
              <a:t>Radiation resistance of zircon and xenotime</a:t>
            </a:r>
          </a:p>
        </p:txBody>
      </p:sp>
      <p:sp>
        <p:nvSpPr>
          <p:cNvPr id="273" name="Slide Number"/>
          <p:cNvSpPr txBox="1"/>
          <p:nvPr>
            <p:ph type="sldNum" sz="quarter" idx="2"/>
          </p:nvPr>
        </p:nvSpPr>
        <p:spPr>
          <a:xfrm>
            <a:off x="6121153" y="9408583"/>
            <a:ext cx="210468" cy="2096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5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274" name="CATPO4.tiff" descr="CATPO4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42111" y="2286764"/>
            <a:ext cx="7535486" cy="5180072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Meldrum et al.  [2000]"/>
          <p:cNvSpPr txBox="1"/>
          <p:nvPr/>
        </p:nvSpPr>
        <p:spPr>
          <a:xfrm>
            <a:off x="10393940" y="7399866"/>
            <a:ext cx="226233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 Meldrum et al.  [2000]</a:t>
            </a:r>
          </a:p>
        </p:txBody>
      </p:sp>
      <p:sp>
        <p:nvSpPr>
          <p:cNvPr id="276" name="Monoclinic and tetragonal…"/>
          <p:cNvSpPr txBox="1"/>
          <p:nvPr/>
        </p:nvSpPr>
        <p:spPr>
          <a:xfrm>
            <a:off x="226433" y="3268133"/>
            <a:ext cx="5534601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7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Monoclinic and tetragonal </a:t>
            </a:r>
          </a:p>
          <a:p>
            <a:pPr>
              <a:defRPr sz="27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phosphates are significantly more radiation tolerant than the corresponding silicate as measured by the critical amorphisation temperature</a:t>
            </a:r>
          </a:p>
        </p:txBody>
      </p:sp>
      <p:sp>
        <p:nvSpPr>
          <p:cNvPr id="277" name="MRS SBNWM  Sydney, Australia,  29 October - 3 November 2017"/>
          <p:cNvSpPr txBox="1"/>
          <p:nvPr/>
        </p:nvSpPr>
        <p:spPr>
          <a:xfrm>
            <a:off x="6758309" y="9341966"/>
            <a:ext cx="60962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MRS SBNWM  Sydney, Australia,  29 October - 3 November 2017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NMR as a measure of radiation damage"/>
          <p:cNvSpPr txBox="1"/>
          <p:nvPr>
            <p:ph type="title"/>
          </p:nvPr>
        </p:nvSpPr>
        <p:spPr>
          <a:xfrm>
            <a:off x="2155048" y="482035"/>
            <a:ext cx="11912037" cy="1862668"/>
          </a:xfrm>
          <a:prstGeom prst="rect">
            <a:avLst/>
          </a:prstGeom>
        </p:spPr>
        <p:txBody>
          <a:bodyPr/>
          <a:lstStyle/>
          <a:p>
            <a:pPr/>
            <a:r>
              <a:t>NMR as a measure of radiation damage</a:t>
            </a:r>
          </a:p>
        </p:txBody>
      </p:sp>
      <p:sp>
        <p:nvSpPr>
          <p:cNvPr id="430" name="Slide Number"/>
          <p:cNvSpPr txBox="1"/>
          <p:nvPr>
            <p:ph type="sldNum" sz="quarter" idx="2"/>
          </p:nvPr>
        </p:nvSpPr>
        <p:spPr>
          <a:xfrm>
            <a:off x="6121153" y="9408583"/>
            <a:ext cx="210468" cy="2096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5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31" name="ATAS 2016, Richland ,WA, 7-10 November 2016"/>
          <p:cNvSpPr txBox="1"/>
          <p:nvPr/>
        </p:nvSpPr>
        <p:spPr>
          <a:xfrm>
            <a:off x="8396750" y="9338733"/>
            <a:ext cx="453826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ATAS 2016, Richland ,WA, 7-10 November 2016 </a:t>
            </a:r>
          </a:p>
        </p:txBody>
      </p:sp>
      <p:pic>
        <p:nvPicPr>
          <p:cNvPr id="432" name="mor_z5.pdf" descr="mor_z5.pdf"/>
          <p:cNvPicPr>
            <a:picLocks noChangeAspect="0"/>
          </p:cNvPicPr>
          <p:nvPr/>
        </p:nvPicPr>
        <p:blipFill>
          <a:blip r:embed="rId2">
            <a:extLst/>
          </a:blip>
          <a:srcRect l="20456" t="32046" r="0" b="14485"/>
          <a:stretch>
            <a:fillRect/>
          </a:stretch>
        </p:blipFill>
        <p:spPr>
          <a:xfrm>
            <a:off x="495300" y="3923836"/>
            <a:ext cx="7036049" cy="4716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zir30end.pdf" descr="zir30en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92533" y="3365500"/>
            <a:ext cx="4538266" cy="4538266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Single pulse 29Si MASNMR (π/12 pulse every 300 s)"/>
          <p:cNvSpPr txBox="1"/>
          <p:nvPr/>
        </p:nvSpPr>
        <p:spPr>
          <a:xfrm>
            <a:off x="1870287" y="1976966"/>
            <a:ext cx="87122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2019" marR="52019" defTabSz="1168400">
              <a:spcBef>
                <a:spcPts val="1800"/>
              </a:spcBef>
              <a:defRPr sz="3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pPr>
            <a:r>
              <a:t>Single pulse </a:t>
            </a:r>
            <a:r>
              <a:rPr baseline="30399"/>
              <a:t>29</a:t>
            </a:r>
            <a:r>
              <a:t>Si MASNMR (π/12 pulse every 300 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trategies for MASNMR of actinide materials"/>
          <p:cNvSpPr txBox="1"/>
          <p:nvPr>
            <p:ph type="title"/>
          </p:nvPr>
        </p:nvSpPr>
        <p:spPr>
          <a:xfrm>
            <a:off x="1613182" y="532835"/>
            <a:ext cx="11912036" cy="1862668"/>
          </a:xfrm>
          <a:prstGeom prst="rect">
            <a:avLst/>
          </a:prstGeom>
        </p:spPr>
        <p:txBody>
          <a:bodyPr/>
          <a:lstStyle/>
          <a:p>
            <a:pPr/>
            <a:r>
              <a:t>Strategies for MASNMR of actinide materials</a:t>
            </a:r>
          </a:p>
        </p:txBody>
      </p:sp>
      <p:sp>
        <p:nvSpPr>
          <p:cNvPr id="437" name="Slide Number"/>
          <p:cNvSpPr txBox="1"/>
          <p:nvPr>
            <p:ph type="sldNum" sz="quarter" idx="2"/>
          </p:nvPr>
        </p:nvSpPr>
        <p:spPr>
          <a:xfrm>
            <a:off x="6121153" y="9408583"/>
            <a:ext cx="210468" cy="2096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5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38" name="ATAS 2016, Richland, WA, 7-10 November 2016"/>
          <p:cNvSpPr txBox="1"/>
          <p:nvPr/>
        </p:nvSpPr>
        <p:spPr>
          <a:xfrm>
            <a:off x="8396750" y="9338733"/>
            <a:ext cx="453826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ATAS 2016, Richland, WA, 7-10 November 2016 </a:t>
            </a:r>
          </a:p>
        </p:txBody>
      </p:sp>
      <p:grpSp>
        <p:nvGrpSpPr>
          <p:cNvPr id="448" name="Group"/>
          <p:cNvGrpSpPr/>
          <p:nvPr/>
        </p:nvGrpSpPr>
        <p:grpSpPr>
          <a:xfrm>
            <a:off x="485246" y="2840831"/>
            <a:ext cx="5791201" cy="4071938"/>
            <a:chOff x="0" y="0"/>
            <a:chExt cx="5791200" cy="4071937"/>
          </a:xfrm>
        </p:grpSpPr>
        <p:pic>
          <p:nvPicPr>
            <p:cNvPr id="439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791201" cy="40719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0" name="Rectangle"/>
            <p:cNvSpPr/>
            <p:nvPr/>
          </p:nvSpPr>
          <p:spPr>
            <a:xfrm>
              <a:off x="539220" y="1583795"/>
              <a:ext cx="3555009" cy="168229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ECF5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441" name="Rectangle"/>
            <p:cNvSpPr/>
            <p:nvPr/>
          </p:nvSpPr>
          <p:spPr>
            <a:xfrm>
              <a:off x="539220" y="1931134"/>
              <a:ext cx="2602443" cy="209669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ECF5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442" name="Rectangle"/>
            <p:cNvSpPr/>
            <p:nvPr/>
          </p:nvSpPr>
          <p:spPr>
            <a:xfrm>
              <a:off x="539220" y="2278473"/>
              <a:ext cx="2602443" cy="209669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ECF5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443" name="Rectangle"/>
            <p:cNvSpPr/>
            <p:nvPr/>
          </p:nvSpPr>
          <p:spPr>
            <a:xfrm>
              <a:off x="539220" y="2605028"/>
              <a:ext cx="2087035" cy="209669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ECF5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sp>
          <p:nvSpPr>
            <p:cNvPr id="444" name="PTFE secondary containment"/>
            <p:cNvSpPr txBox="1"/>
            <p:nvPr/>
          </p:nvSpPr>
          <p:spPr>
            <a:xfrm>
              <a:off x="625475" y="1495502"/>
              <a:ext cx="3089739" cy="323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40639" marR="40639" defTabSz="914400">
                <a:spcBef>
                  <a:spcPts val="900"/>
                </a:spcBef>
                <a:defRPr b="1" sz="16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PTFE secondary containment</a:t>
              </a:r>
            </a:p>
          </p:txBody>
        </p:sp>
        <p:sp>
          <p:nvSpPr>
            <p:cNvPr id="445" name="Sample core"/>
            <p:cNvSpPr txBox="1"/>
            <p:nvPr/>
          </p:nvSpPr>
          <p:spPr>
            <a:xfrm>
              <a:off x="633941" y="1886086"/>
              <a:ext cx="1897593" cy="323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40639" marR="40639" defTabSz="914400">
                <a:spcBef>
                  <a:spcPts val="900"/>
                </a:spcBef>
                <a:defRPr b="1" sz="16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Sample core</a:t>
              </a:r>
            </a:p>
          </p:txBody>
        </p:sp>
        <p:sp>
          <p:nvSpPr>
            <p:cNvPr id="446" name="Pencil rotor"/>
            <p:cNvSpPr txBox="1"/>
            <p:nvPr/>
          </p:nvSpPr>
          <p:spPr>
            <a:xfrm>
              <a:off x="604837" y="2548086"/>
              <a:ext cx="1284050" cy="323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39" marR="40639" defTabSz="914400">
                <a:defRPr b="1" sz="16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Pencil rotor</a:t>
              </a:r>
            </a:p>
          </p:txBody>
        </p:sp>
        <p:sp>
          <p:nvSpPr>
            <p:cNvPr id="447" name="AlN inner rotor"/>
            <p:cNvSpPr txBox="1"/>
            <p:nvPr/>
          </p:nvSpPr>
          <p:spPr>
            <a:xfrm>
              <a:off x="633941" y="2211139"/>
              <a:ext cx="1897593" cy="323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40639" marR="40639" defTabSz="914400">
                <a:spcBef>
                  <a:spcPts val="900"/>
                </a:spcBef>
                <a:defRPr b="1" sz="16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AlN inner rotor</a:t>
              </a:r>
            </a:p>
          </p:txBody>
        </p:sp>
      </p:grpSp>
      <p:sp>
        <p:nvSpPr>
          <p:cNvPr id="449" name="Internal triple containment"/>
          <p:cNvSpPr txBox="1"/>
          <p:nvPr/>
        </p:nvSpPr>
        <p:spPr>
          <a:xfrm>
            <a:off x="1140833" y="2087033"/>
            <a:ext cx="3329175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Internal triple containment</a:t>
            </a:r>
          </a:p>
        </p:txBody>
      </p:sp>
      <p:pic>
        <p:nvPicPr>
          <p:cNvPr id="450" name="DSCF0173.jpg" descr="DSCF0173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56400" y="3025302"/>
            <a:ext cx="6061122" cy="3702996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Fast spinning requires small rotors"/>
          <p:cNvSpPr txBox="1"/>
          <p:nvPr/>
        </p:nvSpPr>
        <p:spPr>
          <a:xfrm>
            <a:off x="7363833" y="2087033"/>
            <a:ext cx="438456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Fast spinning requires small rotors</a:t>
            </a:r>
          </a:p>
        </p:txBody>
      </p:sp>
      <p:sp>
        <p:nvSpPr>
          <p:cNvPr id="452" name="small rotors not compatible with internal containment"/>
          <p:cNvSpPr txBox="1"/>
          <p:nvPr/>
        </p:nvSpPr>
        <p:spPr>
          <a:xfrm>
            <a:off x="6245551" y="7817615"/>
            <a:ext cx="662112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small rotors not compatible with internal containment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MASNMR of actinide materials - glovebox approach"/>
          <p:cNvSpPr txBox="1"/>
          <p:nvPr>
            <p:ph type="title"/>
          </p:nvPr>
        </p:nvSpPr>
        <p:spPr>
          <a:xfrm>
            <a:off x="808848" y="545535"/>
            <a:ext cx="11912037" cy="1862668"/>
          </a:xfrm>
          <a:prstGeom prst="rect">
            <a:avLst/>
          </a:prstGeom>
        </p:spPr>
        <p:txBody>
          <a:bodyPr/>
          <a:lstStyle/>
          <a:p>
            <a:pPr/>
            <a:r>
              <a:t>MASNMR of actinide materials - glovebox approach</a:t>
            </a:r>
          </a:p>
        </p:txBody>
      </p:sp>
      <p:sp>
        <p:nvSpPr>
          <p:cNvPr id="455" name="Slide Number"/>
          <p:cNvSpPr txBox="1"/>
          <p:nvPr>
            <p:ph type="sldNum" sz="quarter" idx="2"/>
          </p:nvPr>
        </p:nvSpPr>
        <p:spPr>
          <a:xfrm>
            <a:off x="6519086" y="9408583"/>
            <a:ext cx="210469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6" name="IMG_1416 2.jpg" descr="IMG_1416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" y="3162300"/>
            <a:ext cx="3238500" cy="4853252"/>
          </a:xfrm>
          <a:prstGeom prst="rect">
            <a:avLst/>
          </a:prstGeom>
        </p:spPr>
      </p:pic>
      <p:pic>
        <p:nvPicPr>
          <p:cNvPr id="457" name="IMG_1391 2.jpg" descr="IMG_1391 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51900" y="3079608"/>
            <a:ext cx="3386667" cy="5080001"/>
          </a:xfrm>
          <a:prstGeom prst="rect">
            <a:avLst/>
          </a:prstGeom>
        </p:spPr>
      </p:pic>
      <p:sp>
        <p:nvSpPr>
          <p:cNvPr id="458" name="Challenges for MASNMR in alpha GB"/>
          <p:cNvSpPr txBox="1"/>
          <p:nvPr/>
        </p:nvSpPr>
        <p:spPr>
          <a:xfrm>
            <a:off x="431800" y="2108200"/>
            <a:ext cx="5523513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defRPr b="1"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Challenges for MASNMR in alpha GB</a:t>
            </a:r>
          </a:p>
        </p:txBody>
      </p:sp>
      <p:sp>
        <p:nvSpPr>
          <p:cNvPr id="459" name="can only use approved connectors in and out:…"/>
          <p:cNvSpPr txBox="1"/>
          <p:nvPr/>
        </p:nvSpPr>
        <p:spPr>
          <a:xfrm>
            <a:off x="4064000" y="5778500"/>
            <a:ext cx="4622800" cy="1514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can only use approved connectors in and out:</a:t>
            </a:r>
          </a:p>
          <a:p>
            <a: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electrical/RF</a:t>
            </a:r>
          </a:p>
          <a:p>
            <a: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and gas</a:t>
            </a:r>
          </a:p>
        </p:txBody>
      </p:sp>
      <p:sp>
        <p:nvSpPr>
          <p:cNvPr id="460" name="MAS probes introduce 100-200 l min-1 N2 into GB"/>
          <p:cNvSpPr txBox="1"/>
          <p:nvPr/>
        </p:nvSpPr>
        <p:spPr>
          <a:xfrm>
            <a:off x="4102100" y="3136900"/>
            <a:ext cx="4483100" cy="802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MAS probes introduce 100-200 l min</a:t>
            </a:r>
            <a:r>
              <a:rPr baseline="31999"/>
              <a:t>-1</a:t>
            </a:r>
            <a:r>
              <a:t> N</a:t>
            </a:r>
            <a:r>
              <a:rPr baseline="-5999"/>
              <a:t>2</a:t>
            </a:r>
            <a:r>
              <a:t> into GB</a:t>
            </a:r>
          </a:p>
        </p:txBody>
      </p:sp>
      <p:sp>
        <p:nvSpPr>
          <p:cNvPr id="461" name="rad GBs operate at 0.95 atm, over pressure triggers alarm for lab."/>
          <p:cNvSpPr txBox="1"/>
          <p:nvPr/>
        </p:nvSpPr>
        <p:spPr>
          <a:xfrm>
            <a:off x="4102100" y="4368800"/>
            <a:ext cx="4483100" cy="115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rad GBs operate at 0.95 atm, over pressure triggers alarm for lab.</a:t>
            </a:r>
          </a:p>
        </p:txBody>
      </p:sp>
      <p:pic>
        <p:nvPicPr>
          <p:cNvPr id="462" name="IMG_1414.jpg" descr="IMG_141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" y="3162300"/>
            <a:ext cx="3227117" cy="4840676"/>
          </a:xfrm>
          <a:prstGeom prst="rect">
            <a:avLst/>
          </a:prstGeom>
        </p:spPr>
      </p:pic>
      <p:sp>
        <p:nvSpPr>
          <p:cNvPr id="463" name="Line"/>
          <p:cNvSpPr/>
          <p:nvPr/>
        </p:nvSpPr>
        <p:spPr>
          <a:xfrm flipH="1" flipV="1">
            <a:off x="6186029" y="6887209"/>
            <a:ext cx="4103653" cy="35279"/>
          </a:xfrm>
          <a:prstGeom prst="line">
            <a:avLst/>
          </a:prstGeom>
          <a:ln w="38100">
            <a:solidFill>
              <a:srgbClr val="005185"/>
            </a:solidFill>
            <a:head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64" name="Line"/>
          <p:cNvSpPr/>
          <p:nvPr/>
        </p:nvSpPr>
        <p:spPr>
          <a:xfrm flipH="1" flipV="1">
            <a:off x="5676900" y="7200900"/>
            <a:ext cx="3533705" cy="395666"/>
          </a:xfrm>
          <a:prstGeom prst="line">
            <a:avLst/>
          </a:prstGeom>
          <a:ln w="38100">
            <a:solidFill>
              <a:srgbClr val="005185"/>
            </a:solidFill>
            <a:head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65" name="ATAS 2016, Richland, WA, 7-10 November 2016"/>
          <p:cNvSpPr txBox="1"/>
          <p:nvPr/>
        </p:nvSpPr>
        <p:spPr>
          <a:xfrm>
            <a:off x="8396750" y="9338733"/>
            <a:ext cx="453826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ATAS 2016, Richland, WA, 7-10 November 2016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6" grpId="1"/>
      <p:bldP build="whole" bldLvl="1" animBg="1" rev="0" advAuto="0" spid="462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MASNMR of actinide materials"/>
          <p:cNvSpPr txBox="1"/>
          <p:nvPr>
            <p:ph type="title"/>
          </p:nvPr>
        </p:nvSpPr>
        <p:spPr>
          <a:xfrm>
            <a:off x="2629182" y="668302"/>
            <a:ext cx="11912036" cy="1862667"/>
          </a:xfrm>
          <a:prstGeom prst="rect">
            <a:avLst/>
          </a:prstGeom>
        </p:spPr>
        <p:txBody>
          <a:bodyPr/>
          <a:lstStyle/>
          <a:p>
            <a:pPr/>
            <a:r>
              <a:t>MASNMR of actinide materials</a:t>
            </a:r>
          </a:p>
        </p:txBody>
      </p:sp>
      <p:sp>
        <p:nvSpPr>
          <p:cNvPr id="468" name="Actinide dioxides 17O MASNMR at 55kHz (1.3 mm rotor)"/>
          <p:cNvSpPr txBox="1"/>
          <p:nvPr/>
        </p:nvSpPr>
        <p:spPr>
          <a:xfrm>
            <a:off x="342900" y="2082800"/>
            <a:ext cx="8154893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57799" marR="57799" defTabSz="1295400">
              <a:defRPr b="1"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Actinide dioxides </a:t>
            </a:r>
            <a:r>
              <a:rPr baseline="31999"/>
              <a:t>17</a:t>
            </a:r>
            <a:r>
              <a:t>O MASNMR at 55kHz (1.3 mm rotor)</a:t>
            </a:r>
          </a:p>
        </p:txBody>
      </p:sp>
      <p:pic>
        <p:nvPicPr>
          <p:cNvPr id="469" name="mixedoxideMAS.tiff" descr="mixedoxideMAS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3500" y="3402524"/>
            <a:ext cx="6654800" cy="5411276"/>
          </a:xfrm>
          <a:prstGeom prst="rect">
            <a:avLst/>
          </a:prstGeom>
        </p:spPr>
      </p:pic>
      <p:pic>
        <p:nvPicPr>
          <p:cNvPr id="470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rcRect l="24248" t="18165" r="23384" b="18165"/>
          <a:stretch>
            <a:fillRect/>
          </a:stretch>
        </p:blipFill>
        <p:spPr>
          <a:xfrm>
            <a:off x="254000" y="2645614"/>
            <a:ext cx="4086579" cy="4011319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U0.4Th0.6O2"/>
          <p:cNvSpPr txBox="1"/>
          <p:nvPr/>
        </p:nvSpPr>
        <p:spPr>
          <a:xfrm>
            <a:off x="7467600" y="2959100"/>
            <a:ext cx="1679629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57799" marR="57799" defTabSz="1295400">
              <a:defRPr b="1"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U</a:t>
            </a:r>
            <a:r>
              <a:rPr baseline="-5999"/>
              <a:t>0.4</a:t>
            </a:r>
            <a:r>
              <a:t>Th</a:t>
            </a:r>
            <a:r>
              <a:rPr baseline="-5999"/>
              <a:t>0.6</a:t>
            </a:r>
            <a:r>
              <a:t>O</a:t>
            </a:r>
            <a:r>
              <a:rPr baseline="-5999"/>
              <a:t>2</a:t>
            </a:r>
          </a:p>
        </p:txBody>
      </p:sp>
      <p:sp>
        <p:nvSpPr>
          <p:cNvPr id="472" name="Line"/>
          <p:cNvSpPr/>
          <p:nvPr/>
        </p:nvSpPr>
        <p:spPr>
          <a:xfrm flipV="1">
            <a:off x="8449402" y="4243784"/>
            <a:ext cx="1440658" cy="897335"/>
          </a:xfrm>
          <a:prstGeom prst="line">
            <a:avLst/>
          </a:prstGeom>
          <a:ln w="25400">
            <a:solidFill>
              <a:srgbClr val="005185"/>
            </a:solidFill>
            <a:head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73" name="OTh4"/>
          <p:cNvSpPr txBox="1"/>
          <p:nvPr/>
        </p:nvSpPr>
        <p:spPr>
          <a:xfrm>
            <a:off x="10147300" y="3759200"/>
            <a:ext cx="877892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OTh</a:t>
            </a:r>
            <a:r>
              <a:rPr baseline="-5999"/>
              <a:t>4</a:t>
            </a:r>
          </a:p>
        </p:txBody>
      </p:sp>
      <p:sp>
        <p:nvSpPr>
          <p:cNvPr id="474" name="ATAS 2016, Richland, WA, 7-10 November 2016"/>
          <p:cNvSpPr txBox="1"/>
          <p:nvPr/>
        </p:nvSpPr>
        <p:spPr>
          <a:xfrm>
            <a:off x="8396750" y="9338733"/>
            <a:ext cx="453826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ATAS 2016, Richland, WA, 7-10 November 2016 </a:t>
            </a:r>
          </a:p>
        </p:txBody>
      </p:sp>
      <p:sp>
        <p:nvSpPr>
          <p:cNvPr id="475" name="Slide Number"/>
          <p:cNvSpPr txBox="1"/>
          <p:nvPr>
            <p:ph type="sldNum" sz="quarter" idx="2"/>
          </p:nvPr>
        </p:nvSpPr>
        <p:spPr>
          <a:xfrm>
            <a:off x="6519086" y="9408583"/>
            <a:ext cx="210469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Zirconstruct.pdf" descr="Zirconstruc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01700" y="2205067"/>
            <a:ext cx="7701730" cy="6592712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Comparison of zircon and xenoti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of zircon and xenotime</a:t>
            </a:r>
          </a:p>
        </p:txBody>
      </p:sp>
      <p:sp>
        <p:nvSpPr>
          <p:cNvPr id="479" name="Slide Number"/>
          <p:cNvSpPr txBox="1"/>
          <p:nvPr>
            <p:ph type="sldNum" sz="quarter" idx="2"/>
          </p:nvPr>
        </p:nvSpPr>
        <p:spPr>
          <a:xfrm>
            <a:off x="6121153" y="9408583"/>
            <a:ext cx="210468" cy="2096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5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80" name="Xenotime (YPO4)"/>
          <p:cNvSpPr txBox="1"/>
          <p:nvPr/>
        </p:nvSpPr>
        <p:spPr>
          <a:xfrm>
            <a:off x="772001" y="2195735"/>
            <a:ext cx="2420939" cy="42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ctr" defTabSz="647700"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t>Xenotime (YPO</a:t>
            </a:r>
            <a:r>
              <a:rPr baseline="-5999"/>
              <a:t>4</a:t>
            </a:r>
            <a:r>
              <a:t>)</a:t>
            </a:r>
          </a:p>
        </p:txBody>
      </p:sp>
      <p:sp>
        <p:nvSpPr>
          <p:cNvPr id="481" name="Orthophospate (no bridging oxygens)"/>
          <p:cNvSpPr txBox="1"/>
          <p:nvPr/>
        </p:nvSpPr>
        <p:spPr>
          <a:xfrm>
            <a:off x="5126425" y="2195735"/>
            <a:ext cx="5905501" cy="42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647700"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	Orthophospate (no bridging oxygens)</a:t>
            </a:r>
          </a:p>
        </p:txBody>
      </p:sp>
      <p:pic>
        <p:nvPicPr>
          <p:cNvPr id="482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rcRect l="21259" t="0" r="17034" b="0"/>
          <a:stretch>
            <a:fillRect/>
          </a:stretch>
        </p:blipFill>
        <p:spPr>
          <a:xfrm>
            <a:off x="8444194" y="4159250"/>
            <a:ext cx="1879601" cy="1854200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Q0 phosphorus forming chains with YO8 dodecahedra"/>
          <p:cNvSpPr txBox="1"/>
          <p:nvPr/>
        </p:nvSpPr>
        <p:spPr>
          <a:xfrm>
            <a:off x="5044828" y="3313335"/>
            <a:ext cx="7899401" cy="42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ctr" defTabSz="647700"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t>Q</a:t>
            </a:r>
            <a:r>
              <a:rPr baseline="31999"/>
              <a:t>0</a:t>
            </a:r>
            <a:r>
              <a:t> phosphorus forming chains with YO</a:t>
            </a:r>
            <a:r>
              <a:rPr baseline="-5999"/>
              <a:t>8</a:t>
            </a:r>
            <a:r>
              <a:t> dodecahedra</a:t>
            </a:r>
          </a:p>
        </p:txBody>
      </p:sp>
      <p:pic>
        <p:nvPicPr>
          <p:cNvPr id="484" name="trefoil.png" descr="trefoi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0819" y="4356100"/>
            <a:ext cx="362249" cy="343183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actinides can substitute onto Y site ?"/>
          <p:cNvSpPr txBox="1"/>
          <p:nvPr/>
        </p:nvSpPr>
        <p:spPr>
          <a:xfrm>
            <a:off x="5638800" y="6437535"/>
            <a:ext cx="6972300" cy="42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647700"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actinides can substitute onto Y site ?</a:t>
            </a:r>
          </a:p>
        </p:txBody>
      </p:sp>
      <p:sp>
        <p:nvSpPr>
          <p:cNvPr id="486" name="ATAS 2016, Richland ,WA, 7-10 November 2016"/>
          <p:cNvSpPr txBox="1"/>
          <p:nvPr/>
        </p:nvSpPr>
        <p:spPr>
          <a:xfrm>
            <a:off x="8396750" y="9338733"/>
            <a:ext cx="453826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ATAS 2016, Richland ,WA, 7-10 November 2016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NMR measurement of radiation dam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NMR measurement of radiation damage</a:t>
            </a:r>
          </a:p>
        </p:txBody>
      </p:sp>
      <p:sp>
        <p:nvSpPr>
          <p:cNvPr id="489" name="Slide Number"/>
          <p:cNvSpPr txBox="1"/>
          <p:nvPr>
            <p:ph type="sldNum" sz="quarter" idx="2"/>
          </p:nvPr>
        </p:nvSpPr>
        <p:spPr>
          <a:xfrm>
            <a:off x="6397166" y="9408583"/>
            <a:ext cx="210468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0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" y="3102186"/>
            <a:ext cx="4140200" cy="3517901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Partitioning between daughter recoil and alpha particle"/>
          <p:cNvSpPr txBox="1"/>
          <p:nvPr/>
        </p:nvSpPr>
        <p:spPr>
          <a:xfrm>
            <a:off x="457200" y="2133600"/>
            <a:ext cx="8132172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defRPr b="1"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Partitioning between daughter recoil and alpha particle</a:t>
            </a:r>
          </a:p>
        </p:txBody>
      </p:sp>
      <p:sp>
        <p:nvSpPr>
          <p:cNvPr id="492" name="α - particle damage without recoil"/>
          <p:cNvSpPr txBox="1"/>
          <p:nvPr/>
        </p:nvSpPr>
        <p:spPr>
          <a:xfrm>
            <a:off x="7099300" y="3213100"/>
            <a:ext cx="4651380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α - particle damage without recoil</a:t>
            </a:r>
          </a:p>
        </p:txBody>
      </p:sp>
      <p:sp>
        <p:nvSpPr>
          <p:cNvPr id="493" name="10B (n, α) reaction"/>
          <p:cNvSpPr txBox="1"/>
          <p:nvPr/>
        </p:nvSpPr>
        <p:spPr>
          <a:xfrm>
            <a:off x="9372600" y="7658100"/>
            <a:ext cx="2573243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31999"/>
              <a:t>10</a:t>
            </a:r>
            <a:r>
              <a:t>B (n, α) reaction</a:t>
            </a:r>
          </a:p>
        </p:txBody>
      </p:sp>
      <p:grpSp>
        <p:nvGrpSpPr>
          <p:cNvPr id="505" name="Group"/>
          <p:cNvGrpSpPr/>
          <p:nvPr/>
        </p:nvGrpSpPr>
        <p:grpSpPr>
          <a:xfrm>
            <a:off x="6281809" y="4145255"/>
            <a:ext cx="6028142" cy="4020845"/>
            <a:chOff x="0" y="0"/>
            <a:chExt cx="6028140" cy="4020844"/>
          </a:xfrm>
        </p:grpSpPr>
        <p:sp>
          <p:nvSpPr>
            <p:cNvPr id="494" name="Oval"/>
            <p:cNvSpPr/>
            <p:nvPr/>
          </p:nvSpPr>
          <p:spPr>
            <a:xfrm>
              <a:off x="1472805" y="441087"/>
              <a:ext cx="161966" cy="177118"/>
            </a:xfrm>
            <a:prstGeom prst="ellipse">
              <a:avLst/>
            </a:prstGeom>
            <a:solidFill>
              <a:srgbClr val="29CB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825500">
                <a:defRPr sz="5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</a:p>
          </p:txBody>
        </p:sp>
        <p:grpSp>
          <p:nvGrpSpPr>
            <p:cNvPr id="504" name="Group"/>
            <p:cNvGrpSpPr/>
            <p:nvPr/>
          </p:nvGrpSpPr>
          <p:grpSpPr>
            <a:xfrm>
              <a:off x="0" y="0"/>
              <a:ext cx="6028141" cy="4020845"/>
              <a:chOff x="0" y="0"/>
              <a:chExt cx="6028140" cy="4020844"/>
            </a:xfrm>
          </p:grpSpPr>
          <p:sp>
            <p:nvSpPr>
              <p:cNvPr id="495" name="Oval"/>
              <p:cNvSpPr/>
              <p:nvPr/>
            </p:nvSpPr>
            <p:spPr>
              <a:xfrm>
                <a:off x="2281634" y="1208611"/>
                <a:ext cx="1219497" cy="1333586"/>
              </a:xfrm>
              <a:prstGeom prst="ellipse">
                <a:avLst/>
              </a:prstGeom>
              <a:solidFill>
                <a:srgbClr val="69FA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825500">
                  <a:defRPr sz="54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</a:p>
            </p:txBody>
          </p:sp>
          <p:sp>
            <p:nvSpPr>
              <p:cNvPr id="496" name="10B"/>
              <p:cNvSpPr txBox="1"/>
              <p:nvPr/>
            </p:nvSpPr>
            <p:spPr>
              <a:xfrm>
                <a:off x="2098037" y="1658657"/>
                <a:ext cx="1574801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825500">
                  <a:defRPr sz="3400">
                    <a:latin typeface="+mj-lt"/>
                    <a:ea typeface="+mj-ea"/>
                    <a:cs typeface="+mj-cs"/>
                    <a:sym typeface="Gill Sans"/>
                  </a:defRPr>
                </a:pPr>
                <a:r>
                  <a:rPr baseline="31999"/>
                  <a:t>10</a:t>
                </a:r>
                <a:r>
                  <a:t>B</a:t>
                </a:r>
              </a:p>
            </p:txBody>
          </p:sp>
          <p:sp>
            <p:nvSpPr>
              <p:cNvPr id="497" name="Line"/>
              <p:cNvSpPr/>
              <p:nvPr/>
            </p:nvSpPr>
            <p:spPr>
              <a:xfrm flipH="1" flipV="1">
                <a:off x="1652832" y="698097"/>
                <a:ext cx="771713" cy="79181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8" name="n0"/>
              <p:cNvSpPr txBox="1"/>
              <p:nvPr/>
            </p:nvSpPr>
            <p:spPr>
              <a:xfrm>
                <a:off x="978005" y="0"/>
                <a:ext cx="635001" cy="8128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825500">
                  <a:defRPr sz="3400">
                    <a:latin typeface="+mj-lt"/>
                    <a:ea typeface="+mj-ea"/>
                    <a:cs typeface="+mj-cs"/>
                    <a:sym typeface="Gill Sans"/>
                  </a:defRPr>
                </a:pPr>
                <a:r>
                  <a:t>n</a:t>
                </a:r>
                <a:r>
                  <a:rPr baseline="31999"/>
                  <a:t>0</a:t>
                </a:r>
              </a:p>
            </p:txBody>
          </p:sp>
          <p:sp>
            <p:nvSpPr>
              <p:cNvPr id="499" name="Line"/>
              <p:cNvSpPr/>
              <p:nvPr/>
            </p:nvSpPr>
            <p:spPr>
              <a:xfrm flipH="1">
                <a:off x="3424911" y="458468"/>
                <a:ext cx="1381461" cy="110437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00" name="Line"/>
              <p:cNvSpPr/>
              <p:nvPr/>
            </p:nvSpPr>
            <p:spPr>
              <a:xfrm flipV="1">
                <a:off x="671519" y="2375498"/>
                <a:ext cx="1781608" cy="139609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01" name="7Li"/>
              <p:cNvSpPr txBox="1"/>
              <p:nvPr/>
            </p:nvSpPr>
            <p:spPr>
              <a:xfrm>
                <a:off x="0" y="3462044"/>
                <a:ext cx="800100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825500">
                  <a:defRPr sz="3400">
                    <a:latin typeface="+mj-lt"/>
                    <a:ea typeface="+mj-ea"/>
                    <a:cs typeface="+mj-cs"/>
                    <a:sym typeface="Gill Sans"/>
                  </a:defRPr>
                </a:pPr>
                <a:r>
                  <a:rPr baseline="31999"/>
                  <a:t>7</a:t>
                </a:r>
                <a:r>
                  <a:t>Li</a:t>
                </a:r>
              </a:p>
            </p:txBody>
          </p:sp>
          <p:sp>
            <p:nvSpPr>
              <p:cNvPr id="502" name="4He2+"/>
              <p:cNvSpPr txBox="1"/>
              <p:nvPr/>
            </p:nvSpPr>
            <p:spPr>
              <a:xfrm>
                <a:off x="4796240" y="134644"/>
                <a:ext cx="1231901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825500">
                  <a:defRPr sz="3400">
                    <a:latin typeface="+mj-lt"/>
                    <a:ea typeface="+mj-ea"/>
                    <a:cs typeface="+mj-cs"/>
                    <a:sym typeface="Gill Sans"/>
                  </a:defRPr>
                </a:pPr>
                <a:r>
                  <a:rPr baseline="31999"/>
                  <a:t>4</a:t>
                </a:r>
                <a:r>
                  <a:t>He</a:t>
                </a:r>
                <a:r>
                  <a:rPr baseline="31999"/>
                  <a:t>2+</a:t>
                </a:r>
              </a:p>
            </p:txBody>
          </p:sp>
          <p:sp>
            <p:nvSpPr>
              <p:cNvPr id="503" name="2"/>
              <p:cNvSpPr txBox="1"/>
              <p:nvPr/>
            </p:nvSpPr>
            <p:spPr>
              <a:xfrm>
                <a:off x="4795565" y="356905"/>
                <a:ext cx="469901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>
                <a:lvl1pPr algn="ctr" defTabSz="825500">
                  <a:defRPr sz="2400">
                    <a:latin typeface="+mj-lt"/>
                    <a:ea typeface="+mj-ea"/>
                    <a:cs typeface="+mj-cs"/>
                    <a:sym typeface="Gill Sans"/>
                  </a:defRPr>
                </a:lvl1pPr>
              </a:lstStyle>
              <a:p>
                <a:pPr/>
                <a:r>
                  <a:t>2</a:t>
                </a:r>
              </a:p>
            </p:txBody>
          </p:sp>
        </p:grpSp>
      </p:grpSp>
      <p:sp>
        <p:nvSpPr>
          <p:cNvPr id="506" name="ATAS 2016, Richland, WA, 7-10 November 2016"/>
          <p:cNvSpPr txBox="1"/>
          <p:nvPr/>
        </p:nvSpPr>
        <p:spPr>
          <a:xfrm>
            <a:off x="8396750" y="9338733"/>
            <a:ext cx="453826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ATAS 2016, Richland, WA, 7-10 November 2016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NMR measurement of radiation dam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NMR measurement of radiation damage</a:t>
            </a:r>
          </a:p>
        </p:txBody>
      </p:sp>
      <p:sp>
        <p:nvSpPr>
          <p:cNvPr id="509" name="Slide Number"/>
          <p:cNvSpPr txBox="1"/>
          <p:nvPr>
            <p:ph type="sldNum" sz="quarter" idx="2"/>
          </p:nvPr>
        </p:nvSpPr>
        <p:spPr>
          <a:xfrm>
            <a:off x="11717619" y="9169400"/>
            <a:ext cx="210469" cy="203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0" name="10B (n, α) reaction"/>
          <p:cNvSpPr txBox="1"/>
          <p:nvPr/>
        </p:nvSpPr>
        <p:spPr>
          <a:xfrm>
            <a:off x="3543300" y="1981200"/>
            <a:ext cx="3573719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57799" marR="57799" defTabSz="1295400">
              <a:defRPr sz="3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31999"/>
              <a:t>10</a:t>
            </a:r>
            <a:r>
              <a:t>B (n, α) reaction</a:t>
            </a:r>
          </a:p>
        </p:txBody>
      </p:sp>
      <p:sp>
        <p:nvSpPr>
          <p:cNvPr id="511" name="0"/>
          <p:cNvSpPr txBox="1"/>
          <p:nvPr/>
        </p:nvSpPr>
        <p:spPr>
          <a:xfrm>
            <a:off x="5854700" y="7239000"/>
            <a:ext cx="299236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defRPr sz="18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0</a:t>
            </a:r>
          </a:p>
        </p:txBody>
      </p:sp>
      <p:grpSp>
        <p:nvGrpSpPr>
          <p:cNvPr id="514" name="Group"/>
          <p:cNvGrpSpPr/>
          <p:nvPr/>
        </p:nvGrpSpPr>
        <p:grpSpPr>
          <a:xfrm>
            <a:off x="153528" y="4380213"/>
            <a:ext cx="5298915" cy="3901456"/>
            <a:chOff x="0" y="0"/>
            <a:chExt cx="5298913" cy="3901454"/>
          </a:xfrm>
        </p:grpSpPr>
        <p:pic>
          <p:nvPicPr>
            <p:cNvPr id="512" name="B10nalpha-Li7spec.png" descr="B10nalpha-Li7spec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1396" y="0"/>
              <a:ext cx="5147518" cy="3901455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513" name="Rectangle"/>
            <p:cNvSpPr/>
            <p:nvPr/>
          </p:nvSpPr>
          <p:spPr>
            <a:xfrm>
              <a:off x="0" y="208170"/>
              <a:ext cx="719135" cy="662362"/>
            </a:xfrm>
            <a:prstGeom prst="rect">
              <a:avLst/>
            </a:prstGeom>
            <a:solidFill>
              <a:srgbClr val="FFF9F6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4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515" name="7Li MASNMR 28 day xenotime sample - direct detection of the 10B(n,α) nuclear reaction"/>
          <p:cNvSpPr txBox="1"/>
          <p:nvPr/>
        </p:nvSpPr>
        <p:spPr>
          <a:xfrm>
            <a:off x="330200" y="2695551"/>
            <a:ext cx="4267200" cy="1133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825500">
              <a:defRPr sz="2400">
                <a:solidFill>
                  <a:srgbClr val="004D65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baseline="31999"/>
              <a:t>7</a:t>
            </a:r>
            <a:r>
              <a:t>Li MASNMR 28 day xenotime sample - direct detection of the </a:t>
            </a:r>
            <a:r>
              <a:rPr baseline="31999"/>
              <a:t>10</a:t>
            </a:r>
            <a:r>
              <a:t>B(n,α) nuclear reaction</a:t>
            </a:r>
          </a:p>
        </p:txBody>
      </p:sp>
      <p:sp>
        <p:nvSpPr>
          <p:cNvPr id="516" name="Line"/>
          <p:cNvSpPr/>
          <p:nvPr/>
        </p:nvSpPr>
        <p:spPr>
          <a:xfrm>
            <a:off x="7708900" y="7531100"/>
            <a:ext cx="0" cy="88900"/>
          </a:xfrm>
          <a:prstGeom prst="line">
            <a:avLst/>
          </a:prstGeom>
          <a:ln w="12700">
            <a:solidFill>
              <a:srgbClr val="005185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7" name="Line"/>
          <p:cNvSpPr/>
          <p:nvPr/>
        </p:nvSpPr>
        <p:spPr>
          <a:xfrm>
            <a:off x="9194800" y="7531099"/>
            <a:ext cx="1" cy="94052"/>
          </a:xfrm>
          <a:prstGeom prst="line">
            <a:avLst/>
          </a:prstGeom>
          <a:ln w="12700">
            <a:solidFill>
              <a:srgbClr val="005185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8" name="Line"/>
          <p:cNvSpPr/>
          <p:nvPr/>
        </p:nvSpPr>
        <p:spPr>
          <a:xfrm>
            <a:off x="10680700" y="7531099"/>
            <a:ext cx="1" cy="94052"/>
          </a:xfrm>
          <a:prstGeom prst="line">
            <a:avLst/>
          </a:prstGeom>
          <a:ln w="12700">
            <a:solidFill>
              <a:srgbClr val="005185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9" name="Line"/>
          <p:cNvSpPr/>
          <p:nvPr/>
        </p:nvSpPr>
        <p:spPr>
          <a:xfrm>
            <a:off x="6159500" y="6242367"/>
            <a:ext cx="88900" cy="1"/>
          </a:xfrm>
          <a:prstGeom prst="line">
            <a:avLst/>
          </a:prstGeom>
          <a:ln w="12700">
            <a:solidFill>
              <a:srgbClr val="005185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544" name="Group"/>
          <p:cNvGrpSpPr/>
          <p:nvPr/>
        </p:nvGrpSpPr>
        <p:grpSpPr>
          <a:xfrm>
            <a:off x="5554133" y="2532127"/>
            <a:ext cx="6832601" cy="5950476"/>
            <a:chOff x="0" y="0"/>
            <a:chExt cx="6832600" cy="5950474"/>
          </a:xfrm>
        </p:grpSpPr>
        <p:grpSp>
          <p:nvGrpSpPr>
            <p:cNvPr id="526" name="Group"/>
            <p:cNvGrpSpPr/>
            <p:nvPr/>
          </p:nvGrpSpPr>
          <p:grpSpPr>
            <a:xfrm>
              <a:off x="0" y="0"/>
              <a:ext cx="6832600" cy="5950475"/>
              <a:chOff x="0" y="0"/>
              <a:chExt cx="6832600" cy="5950474"/>
            </a:xfrm>
          </p:grpSpPr>
          <p:grpSp>
            <p:nvGrpSpPr>
              <p:cNvPr id="524" name="Group"/>
              <p:cNvGrpSpPr/>
              <p:nvPr/>
            </p:nvGrpSpPr>
            <p:grpSpPr>
              <a:xfrm>
                <a:off x="0" y="0"/>
                <a:ext cx="6832600" cy="5950475"/>
                <a:chOff x="0" y="0"/>
                <a:chExt cx="6832600" cy="5950474"/>
              </a:xfrm>
            </p:grpSpPr>
            <p:grpSp>
              <p:nvGrpSpPr>
                <p:cNvPr id="522" name="Group"/>
                <p:cNvGrpSpPr/>
                <p:nvPr/>
              </p:nvGrpSpPr>
              <p:grpSpPr>
                <a:xfrm>
                  <a:off x="0" y="0"/>
                  <a:ext cx="6832600" cy="5950475"/>
                  <a:chOff x="0" y="0"/>
                  <a:chExt cx="6832600" cy="5950474"/>
                </a:xfrm>
              </p:grpSpPr>
              <p:pic>
                <p:nvPicPr>
                  <p:cNvPr id="520" name="droppedImage.pdf" descr="droppedImage.pdf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6832600" cy="595047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521" name="Rectangle"/>
                  <p:cNvSpPr/>
                  <p:nvPr/>
                </p:nvSpPr>
                <p:spPr>
                  <a:xfrm>
                    <a:off x="186266" y="172972"/>
                    <a:ext cx="506048" cy="4915885"/>
                  </a:xfrm>
                  <a:prstGeom prst="rect">
                    <a:avLst/>
                  </a:prstGeom>
                  <a:solidFill>
                    <a:srgbClr val="FFFBFB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57799" marR="57799" defTabSz="1295400">
                      <a:defRPr sz="2400">
                        <a:solidFill>
                          <a:srgbClr val="005185"/>
                        </a:solidFill>
                        <a:uFill>
                          <a:solidFill>
                            <a:srgbClr val="005185"/>
                          </a:solidFill>
                        </a:u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523" name="Rectangle"/>
                <p:cNvSpPr/>
                <p:nvPr/>
              </p:nvSpPr>
              <p:spPr>
                <a:xfrm>
                  <a:off x="497010" y="5075124"/>
                  <a:ext cx="6253296" cy="487975"/>
                </a:xfrm>
                <a:prstGeom prst="rect">
                  <a:avLst/>
                </a:prstGeom>
                <a:solidFill>
                  <a:srgbClr val="FFFCFB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57799" marR="57799" defTabSz="1295400">
                    <a:defRPr sz="2400">
                      <a:solidFill>
                        <a:srgbClr val="005185"/>
                      </a:solidFill>
                      <a:uFill>
                        <a:solidFill>
                          <a:srgbClr val="005185"/>
                        </a:solidFill>
                      </a:u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525" name="Rectangle"/>
              <p:cNvSpPr/>
              <p:nvPr/>
            </p:nvSpPr>
            <p:spPr>
              <a:xfrm>
                <a:off x="4744189" y="1731599"/>
                <a:ext cx="1156679" cy="415683"/>
              </a:xfrm>
              <a:prstGeom prst="rect">
                <a:avLst/>
              </a:prstGeom>
              <a:solidFill>
                <a:srgbClr val="FFFCFC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57799" marR="57799" defTabSz="1295400">
                  <a:defRPr sz="2400">
                    <a:solidFill>
                      <a:srgbClr val="005185"/>
                    </a:solidFill>
                    <a:uFill>
                      <a:solidFill>
                        <a:srgbClr val="005185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sp>
          <p:nvSpPr>
            <p:cNvPr id="527" name="7Li signal intensity"/>
            <p:cNvSpPr txBox="1"/>
            <p:nvPr/>
          </p:nvSpPr>
          <p:spPr>
            <a:xfrm rot="16200000">
              <a:off x="-896230" y="2866750"/>
              <a:ext cx="2187568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57799" marR="57799" defTabSz="1295400">
                <a:defRPr b="1"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rPr baseline="31999"/>
                <a:t>7</a:t>
              </a:r>
              <a:r>
                <a:t>Li signal intensity</a:t>
              </a:r>
            </a:p>
          </p:txBody>
        </p:sp>
        <p:sp>
          <p:nvSpPr>
            <p:cNvPr id="528" name="3"/>
            <p:cNvSpPr txBox="1"/>
            <p:nvPr/>
          </p:nvSpPr>
          <p:spPr>
            <a:xfrm>
              <a:off x="338666" y="363472"/>
              <a:ext cx="29923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529" name="2"/>
            <p:cNvSpPr txBox="1"/>
            <p:nvPr/>
          </p:nvSpPr>
          <p:spPr>
            <a:xfrm>
              <a:off x="338666" y="1950972"/>
              <a:ext cx="29923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530" name="1"/>
            <p:cNvSpPr txBox="1"/>
            <p:nvPr/>
          </p:nvSpPr>
          <p:spPr>
            <a:xfrm>
              <a:off x="338666" y="3500372"/>
              <a:ext cx="29923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531" name="7Li atoms x1018"/>
            <p:cNvSpPr txBox="1"/>
            <p:nvPr/>
          </p:nvSpPr>
          <p:spPr>
            <a:xfrm>
              <a:off x="2396568" y="5393864"/>
              <a:ext cx="1811255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57799" marR="57799" defTabSz="1295400">
                <a:defRPr b="1"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rPr baseline="31999"/>
                <a:t>7</a:t>
              </a:r>
              <a:r>
                <a:t>Li atoms x10</a:t>
              </a:r>
              <a:r>
                <a:rPr baseline="31999"/>
                <a:t>18</a:t>
              </a:r>
            </a:p>
          </p:txBody>
        </p:sp>
        <p:sp>
          <p:nvSpPr>
            <p:cNvPr id="532" name="7Li calibration with spodumene (LiAlSi2O6)"/>
            <p:cNvSpPr txBox="1"/>
            <p:nvPr/>
          </p:nvSpPr>
          <p:spPr>
            <a:xfrm>
              <a:off x="948266" y="475843"/>
              <a:ext cx="4267201" cy="777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 defTabSz="825500">
                <a:defRPr sz="2400">
                  <a:solidFill>
                    <a:srgbClr val="004D65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baseline="31999"/>
                <a:t>7</a:t>
              </a:r>
              <a:r>
                <a:t>Li calibration with spodumene (LiAlSi</a:t>
              </a:r>
              <a:r>
                <a:rPr baseline="-5999"/>
                <a:t>2</a:t>
              </a:r>
              <a:r>
                <a:t>O</a:t>
              </a:r>
              <a:r>
                <a:rPr baseline="-5999"/>
                <a:t>6</a:t>
              </a:r>
              <a:r>
                <a:t>)</a:t>
              </a:r>
            </a:p>
          </p:txBody>
        </p:sp>
        <p:sp>
          <p:nvSpPr>
            <p:cNvPr id="533" name="0.6"/>
            <p:cNvSpPr txBox="1"/>
            <p:nvPr/>
          </p:nvSpPr>
          <p:spPr>
            <a:xfrm>
              <a:off x="529166" y="5049772"/>
              <a:ext cx="489885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0.6</a:t>
              </a:r>
            </a:p>
          </p:txBody>
        </p:sp>
        <p:sp>
          <p:nvSpPr>
            <p:cNvPr id="534" name="Line"/>
            <p:cNvSpPr/>
            <p:nvPr/>
          </p:nvSpPr>
          <p:spPr>
            <a:xfrm>
              <a:off x="1418166" y="4998972"/>
              <a:ext cx="1" cy="88901"/>
            </a:xfrm>
            <a:prstGeom prst="line">
              <a:avLst/>
            </a:prstGeom>
            <a:noFill/>
            <a:ln w="12700" cap="flat">
              <a:solidFill>
                <a:srgbClr val="00518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35" name="Line"/>
            <p:cNvSpPr/>
            <p:nvPr/>
          </p:nvSpPr>
          <p:spPr>
            <a:xfrm>
              <a:off x="2904066" y="4998972"/>
              <a:ext cx="1" cy="94052"/>
            </a:xfrm>
            <a:prstGeom prst="line">
              <a:avLst/>
            </a:prstGeom>
            <a:noFill/>
            <a:ln w="12700" cap="flat">
              <a:solidFill>
                <a:srgbClr val="00518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36" name="Line"/>
            <p:cNvSpPr/>
            <p:nvPr/>
          </p:nvSpPr>
          <p:spPr>
            <a:xfrm>
              <a:off x="4377266" y="4998972"/>
              <a:ext cx="1" cy="94052"/>
            </a:xfrm>
            <a:prstGeom prst="line">
              <a:avLst/>
            </a:prstGeom>
            <a:noFill/>
            <a:ln w="12700" cap="flat">
              <a:solidFill>
                <a:srgbClr val="00518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37" name="Line"/>
            <p:cNvSpPr/>
            <p:nvPr/>
          </p:nvSpPr>
          <p:spPr>
            <a:xfrm>
              <a:off x="5863166" y="4998972"/>
              <a:ext cx="1" cy="94052"/>
            </a:xfrm>
            <a:prstGeom prst="line">
              <a:avLst/>
            </a:prstGeom>
            <a:noFill/>
            <a:ln w="12700" cap="flat">
              <a:solidFill>
                <a:srgbClr val="00518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38" name="2.6"/>
            <p:cNvSpPr txBox="1"/>
            <p:nvPr/>
          </p:nvSpPr>
          <p:spPr>
            <a:xfrm>
              <a:off x="1875366" y="5049772"/>
              <a:ext cx="489885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2.6</a:t>
              </a:r>
            </a:p>
          </p:txBody>
        </p:sp>
        <p:sp>
          <p:nvSpPr>
            <p:cNvPr id="539" name="4.6"/>
            <p:cNvSpPr txBox="1"/>
            <p:nvPr/>
          </p:nvSpPr>
          <p:spPr>
            <a:xfrm>
              <a:off x="3335866" y="5049772"/>
              <a:ext cx="489885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4.6</a:t>
              </a:r>
            </a:p>
          </p:txBody>
        </p:sp>
        <p:sp>
          <p:nvSpPr>
            <p:cNvPr id="540" name="6.6"/>
            <p:cNvSpPr txBox="1"/>
            <p:nvPr/>
          </p:nvSpPr>
          <p:spPr>
            <a:xfrm>
              <a:off x="4834466" y="5049772"/>
              <a:ext cx="489885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6.6</a:t>
              </a:r>
            </a:p>
          </p:txBody>
        </p:sp>
        <p:sp>
          <p:nvSpPr>
            <p:cNvPr id="541" name="8.6"/>
            <p:cNvSpPr txBox="1"/>
            <p:nvPr/>
          </p:nvSpPr>
          <p:spPr>
            <a:xfrm>
              <a:off x="6218766" y="5049772"/>
              <a:ext cx="489885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8.6</a:t>
              </a:r>
            </a:p>
          </p:txBody>
        </p:sp>
        <p:sp>
          <p:nvSpPr>
            <p:cNvPr id="542" name="Line"/>
            <p:cNvSpPr/>
            <p:nvPr/>
          </p:nvSpPr>
          <p:spPr>
            <a:xfrm>
              <a:off x="6548966" y="4998972"/>
              <a:ext cx="1" cy="94052"/>
            </a:xfrm>
            <a:prstGeom prst="line">
              <a:avLst/>
            </a:prstGeom>
            <a:noFill/>
            <a:ln w="12700" cap="flat">
              <a:solidFill>
                <a:srgbClr val="00518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43" name="Line"/>
            <p:cNvSpPr/>
            <p:nvPr/>
          </p:nvSpPr>
          <p:spPr>
            <a:xfrm>
              <a:off x="605366" y="2166872"/>
              <a:ext cx="88901" cy="1"/>
            </a:xfrm>
            <a:prstGeom prst="line">
              <a:avLst/>
            </a:prstGeom>
            <a:noFill/>
            <a:ln w="12700" cap="flat">
              <a:solidFill>
                <a:srgbClr val="00518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545" name="Line"/>
          <p:cNvSpPr/>
          <p:nvPr/>
        </p:nvSpPr>
        <p:spPr>
          <a:xfrm>
            <a:off x="6159500" y="3111500"/>
            <a:ext cx="88900" cy="0"/>
          </a:xfrm>
          <a:prstGeom prst="line">
            <a:avLst/>
          </a:prstGeom>
          <a:ln w="12700">
            <a:solidFill>
              <a:srgbClr val="005185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NMR measurement of radiation dam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NMR measurement of radiation damage</a:t>
            </a:r>
          </a:p>
        </p:txBody>
      </p:sp>
      <p:sp>
        <p:nvSpPr>
          <p:cNvPr id="548" name="Slide Number"/>
          <p:cNvSpPr txBox="1"/>
          <p:nvPr>
            <p:ph type="sldNum" sz="quarter" idx="2"/>
          </p:nvPr>
        </p:nvSpPr>
        <p:spPr>
          <a:xfrm>
            <a:off x="11717619" y="9169400"/>
            <a:ext cx="210469" cy="203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9" name="10B (n, α) reaction"/>
          <p:cNvSpPr txBox="1"/>
          <p:nvPr/>
        </p:nvSpPr>
        <p:spPr>
          <a:xfrm>
            <a:off x="3543300" y="1981200"/>
            <a:ext cx="3573719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57799" marR="57799" defTabSz="1295400">
              <a:defRPr sz="3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31999"/>
              <a:t>10</a:t>
            </a:r>
            <a:r>
              <a:t>B (n, α) reaction</a:t>
            </a:r>
          </a:p>
        </p:txBody>
      </p:sp>
      <p:grpSp>
        <p:nvGrpSpPr>
          <p:cNvPr id="553" name="Group"/>
          <p:cNvGrpSpPr/>
          <p:nvPr/>
        </p:nvGrpSpPr>
        <p:grpSpPr>
          <a:xfrm>
            <a:off x="139700" y="3378200"/>
            <a:ext cx="5168900" cy="4612107"/>
            <a:chOff x="0" y="0"/>
            <a:chExt cx="5168900" cy="4612106"/>
          </a:xfrm>
        </p:grpSpPr>
        <p:pic>
          <p:nvPicPr>
            <p:cNvPr id="550" name="B10nalpha-range.png" descr="B10nalpha-ran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168900" cy="4612107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551" name="Rectangle"/>
            <p:cNvSpPr/>
            <p:nvPr/>
          </p:nvSpPr>
          <p:spPr>
            <a:xfrm>
              <a:off x="1574800" y="3136900"/>
              <a:ext cx="558800" cy="850900"/>
            </a:xfrm>
            <a:prstGeom prst="rect">
              <a:avLst/>
            </a:prstGeom>
            <a:solidFill>
              <a:srgbClr val="FFFBF8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4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2" name="Rectangle"/>
            <p:cNvSpPr/>
            <p:nvPr/>
          </p:nvSpPr>
          <p:spPr>
            <a:xfrm>
              <a:off x="812800" y="3136900"/>
              <a:ext cx="558800" cy="850900"/>
            </a:xfrm>
            <a:prstGeom prst="rect">
              <a:avLst/>
            </a:prstGeom>
            <a:solidFill>
              <a:srgbClr val="FFFBF8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4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554" name="Xenotime"/>
          <p:cNvSpPr txBox="1"/>
          <p:nvPr/>
        </p:nvSpPr>
        <p:spPr>
          <a:xfrm rot="16200000">
            <a:off x="1301850" y="6471973"/>
            <a:ext cx="1459762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Xenotime</a:t>
            </a:r>
          </a:p>
        </p:txBody>
      </p:sp>
      <p:sp>
        <p:nvSpPr>
          <p:cNvPr id="555" name="Pore"/>
          <p:cNvSpPr txBox="1"/>
          <p:nvPr/>
        </p:nvSpPr>
        <p:spPr>
          <a:xfrm rot="16200000">
            <a:off x="865258" y="6685620"/>
            <a:ext cx="815930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Pore</a:t>
            </a:r>
          </a:p>
        </p:txBody>
      </p:sp>
      <p:sp>
        <p:nvSpPr>
          <p:cNvPr id="556" name="α-particle range"/>
          <p:cNvSpPr txBox="1"/>
          <p:nvPr/>
        </p:nvSpPr>
        <p:spPr>
          <a:xfrm>
            <a:off x="736600" y="2895600"/>
            <a:ext cx="2296621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α-particle range</a:t>
            </a:r>
          </a:p>
        </p:txBody>
      </p:sp>
      <p:grpSp>
        <p:nvGrpSpPr>
          <p:cNvPr id="581" name="Group"/>
          <p:cNvGrpSpPr/>
          <p:nvPr/>
        </p:nvGrpSpPr>
        <p:grpSpPr>
          <a:xfrm>
            <a:off x="5554133" y="2532127"/>
            <a:ext cx="6832601" cy="5950476"/>
            <a:chOff x="0" y="0"/>
            <a:chExt cx="6832600" cy="5950474"/>
          </a:xfrm>
        </p:grpSpPr>
        <p:grpSp>
          <p:nvGrpSpPr>
            <p:cNvPr id="563" name="Group"/>
            <p:cNvGrpSpPr/>
            <p:nvPr/>
          </p:nvGrpSpPr>
          <p:grpSpPr>
            <a:xfrm>
              <a:off x="0" y="0"/>
              <a:ext cx="6832600" cy="5950475"/>
              <a:chOff x="0" y="0"/>
              <a:chExt cx="6832600" cy="5950474"/>
            </a:xfrm>
          </p:grpSpPr>
          <p:grpSp>
            <p:nvGrpSpPr>
              <p:cNvPr id="561" name="Group"/>
              <p:cNvGrpSpPr/>
              <p:nvPr/>
            </p:nvGrpSpPr>
            <p:grpSpPr>
              <a:xfrm>
                <a:off x="0" y="0"/>
                <a:ext cx="6832600" cy="5950475"/>
                <a:chOff x="0" y="0"/>
                <a:chExt cx="6832600" cy="5950474"/>
              </a:xfrm>
            </p:grpSpPr>
            <p:grpSp>
              <p:nvGrpSpPr>
                <p:cNvPr id="559" name="Group"/>
                <p:cNvGrpSpPr/>
                <p:nvPr/>
              </p:nvGrpSpPr>
              <p:grpSpPr>
                <a:xfrm>
                  <a:off x="0" y="0"/>
                  <a:ext cx="6832600" cy="5950475"/>
                  <a:chOff x="0" y="0"/>
                  <a:chExt cx="6832600" cy="5950474"/>
                </a:xfrm>
              </p:grpSpPr>
              <p:pic>
                <p:nvPicPr>
                  <p:cNvPr id="557" name="droppedImage.pdf" descr="droppedImage.pdf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6832600" cy="595047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558" name="Rectangle"/>
                  <p:cNvSpPr/>
                  <p:nvPr/>
                </p:nvSpPr>
                <p:spPr>
                  <a:xfrm>
                    <a:off x="186266" y="172972"/>
                    <a:ext cx="506048" cy="4915885"/>
                  </a:xfrm>
                  <a:prstGeom prst="rect">
                    <a:avLst/>
                  </a:prstGeom>
                  <a:solidFill>
                    <a:srgbClr val="FFFBFB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57799" marR="57799" defTabSz="1295400">
                      <a:defRPr sz="2400">
                        <a:solidFill>
                          <a:srgbClr val="005185"/>
                        </a:solidFill>
                        <a:uFill>
                          <a:solidFill>
                            <a:srgbClr val="005185"/>
                          </a:solidFill>
                        </a:u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560" name="Rectangle"/>
                <p:cNvSpPr/>
                <p:nvPr/>
              </p:nvSpPr>
              <p:spPr>
                <a:xfrm>
                  <a:off x="497010" y="5075124"/>
                  <a:ext cx="6253296" cy="487975"/>
                </a:xfrm>
                <a:prstGeom prst="rect">
                  <a:avLst/>
                </a:prstGeom>
                <a:solidFill>
                  <a:srgbClr val="FFFCFB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57799" marR="57799" defTabSz="1295400">
                    <a:defRPr sz="2400">
                      <a:solidFill>
                        <a:srgbClr val="005185"/>
                      </a:solidFill>
                      <a:uFill>
                        <a:solidFill>
                          <a:srgbClr val="005185"/>
                        </a:solidFill>
                      </a:u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562" name="Rectangle"/>
              <p:cNvSpPr/>
              <p:nvPr/>
            </p:nvSpPr>
            <p:spPr>
              <a:xfrm>
                <a:off x="4744189" y="1731599"/>
                <a:ext cx="1156679" cy="415683"/>
              </a:xfrm>
              <a:prstGeom prst="rect">
                <a:avLst/>
              </a:prstGeom>
              <a:solidFill>
                <a:srgbClr val="FFFCFC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57799" marR="57799" defTabSz="1295400">
                  <a:defRPr sz="2400">
                    <a:solidFill>
                      <a:srgbClr val="005185"/>
                    </a:solidFill>
                    <a:uFill>
                      <a:solidFill>
                        <a:srgbClr val="005185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sp>
          <p:nvSpPr>
            <p:cNvPr id="564" name="7Li signal intensity"/>
            <p:cNvSpPr txBox="1"/>
            <p:nvPr/>
          </p:nvSpPr>
          <p:spPr>
            <a:xfrm rot="16200000">
              <a:off x="-896230" y="2866750"/>
              <a:ext cx="2187568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57799" marR="57799" defTabSz="1295400">
                <a:defRPr b="1"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rPr baseline="31999"/>
                <a:t>7</a:t>
              </a:r>
              <a:r>
                <a:t>Li signal intensity</a:t>
              </a:r>
            </a:p>
          </p:txBody>
        </p:sp>
        <p:sp>
          <p:nvSpPr>
            <p:cNvPr id="565" name="3"/>
            <p:cNvSpPr txBox="1"/>
            <p:nvPr/>
          </p:nvSpPr>
          <p:spPr>
            <a:xfrm>
              <a:off x="338666" y="363472"/>
              <a:ext cx="29923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566" name="2"/>
            <p:cNvSpPr txBox="1"/>
            <p:nvPr/>
          </p:nvSpPr>
          <p:spPr>
            <a:xfrm>
              <a:off x="338666" y="1950972"/>
              <a:ext cx="29923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567" name="1"/>
            <p:cNvSpPr txBox="1"/>
            <p:nvPr/>
          </p:nvSpPr>
          <p:spPr>
            <a:xfrm>
              <a:off x="338666" y="3500372"/>
              <a:ext cx="29923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568" name="7Li atoms x1018"/>
            <p:cNvSpPr txBox="1"/>
            <p:nvPr/>
          </p:nvSpPr>
          <p:spPr>
            <a:xfrm>
              <a:off x="2396568" y="5393864"/>
              <a:ext cx="1811255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57799" marR="57799" defTabSz="1295400">
                <a:defRPr b="1"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rPr baseline="31999"/>
                <a:t>7</a:t>
              </a:r>
              <a:r>
                <a:t>Li atoms x10</a:t>
              </a:r>
              <a:r>
                <a:rPr baseline="31999"/>
                <a:t>18</a:t>
              </a:r>
            </a:p>
          </p:txBody>
        </p:sp>
        <p:sp>
          <p:nvSpPr>
            <p:cNvPr id="569" name="7Li calibration with spodumene (LiAlSi2O6)"/>
            <p:cNvSpPr txBox="1"/>
            <p:nvPr/>
          </p:nvSpPr>
          <p:spPr>
            <a:xfrm>
              <a:off x="948266" y="475843"/>
              <a:ext cx="4267201" cy="777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 defTabSz="825500">
                <a:defRPr sz="2400">
                  <a:solidFill>
                    <a:srgbClr val="004D65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baseline="31999"/>
                <a:t>7</a:t>
              </a:r>
              <a:r>
                <a:t>Li calibration with spodumene (LiAlSi</a:t>
              </a:r>
              <a:r>
                <a:rPr baseline="-5999"/>
                <a:t>2</a:t>
              </a:r>
              <a:r>
                <a:t>O</a:t>
              </a:r>
              <a:r>
                <a:rPr baseline="-5999"/>
                <a:t>6</a:t>
              </a:r>
              <a:r>
                <a:t>)</a:t>
              </a:r>
            </a:p>
          </p:txBody>
        </p:sp>
        <p:sp>
          <p:nvSpPr>
            <p:cNvPr id="570" name="0.6"/>
            <p:cNvSpPr txBox="1"/>
            <p:nvPr/>
          </p:nvSpPr>
          <p:spPr>
            <a:xfrm>
              <a:off x="529166" y="5049772"/>
              <a:ext cx="489885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0.6</a:t>
              </a:r>
            </a:p>
          </p:txBody>
        </p:sp>
        <p:sp>
          <p:nvSpPr>
            <p:cNvPr id="571" name="Line"/>
            <p:cNvSpPr/>
            <p:nvPr/>
          </p:nvSpPr>
          <p:spPr>
            <a:xfrm>
              <a:off x="1418166" y="4998972"/>
              <a:ext cx="1" cy="88901"/>
            </a:xfrm>
            <a:prstGeom prst="line">
              <a:avLst/>
            </a:prstGeom>
            <a:noFill/>
            <a:ln w="12700" cap="flat">
              <a:solidFill>
                <a:srgbClr val="00518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72" name="Line"/>
            <p:cNvSpPr/>
            <p:nvPr/>
          </p:nvSpPr>
          <p:spPr>
            <a:xfrm>
              <a:off x="2904066" y="4998972"/>
              <a:ext cx="1" cy="94052"/>
            </a:xfrm>
            <a:prstGeom prst="line">
              <a:avLst/>
            </a:prstGeom>
            <a:noFill/>
            <a:ln w="12700" cap="flat">
              <a:solidFill>
                <a:srgbClr val="00518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73" name="Line"/>
            <p:cNvSpPr/>
            <p:nvPr/>
          </p:nvSpPr>
          <p:spPr>
            <a:xfrm>
              <a:off x="4377266" y="4998972"/>
              <a:ext cx="1" cy="94052"/>
            </a:xfrm>
            <a:prstGeom prst="line">
              <a:avLst/>
            </a:prstGeom>
            <a:noFill/>
            <a:ln w="12700" cap="flat">
              <a:solidFill>
                <a:srgbClr val="00518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74" name="Line"/>
            <p:cNvSpPr/>
            <p:nvPr/>
          </p:nvSpPr>
          <p:spPr>
            <a:xfrm>
              <a:off x="5863166" y="4998972"/>
              <a:ext cx="1" cy="94052"/>
            </a:xfrm>
            <a:prstGeom prst="line">
              <a:avLst/>
            </a:prstGeom>
            <a:noFill/>
            <a:ln w="12700" cap="flat">
              <a:solidFill>
                <a:srgbClr val="00518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75" name="2.6"/>
            <p:cNvSpPr txBox="1"/>
            <p:nvPr/>
          </p:nvSpPr>
          <p:spPr>
            <a:xfrm>
              <a:off x="1875366" y="5049772"/>
              <a:ext cx="489885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2.6</a:t>
              </a:r>
            </a:p>
          </p:txBody>
        </p:sp>
        <p:sp>
          <p:nvSpPr>
            <p:cNvPr id="576" name="4.6"/>
            <p:cNvSpPr txBox="1"/>
            <p:nvPr/>
          </p:nvSpPr>
          <p:spPr>
            <a:xfrm>
              <a:off x="3335866" y="5049772"/>
              <a:ext cx="489885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4.6</a:t>
              </a:r>
            </a:p>
          </p:txBody>
        </p:sp>
        <p:sp>
          <p:nvSpPr>
            <p:cNvPr id="577" name="6.6"/>
            <p:cNvSpPr txBox="1"/>
            <p:nvPr/>
          </p:nvSpPr>
          <p:spPr>
            <a:xfrm>
              <a:off x="4834466" y="5049772"/>
              <a:ext cx="489885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6.6</a:t>
              </a:r>
            </a:p>
          </p:txBody>
        </p:sp>
        <p:sp>
          <p:nvSpPr>
            <p:cNvPr id="578" name="8.6"/>
            <p:cNvSpPr txBox="1"/>
            <p:nvPr/>
          </p:nvSpPr>
          <p:spPr>
            <a:xfrm>
              <a:off x="6218766" y="5049772"/>
              <a:ext cx="489885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1800">
                  <a:solidFill>
                    <a:srgbClr val="005185"/>
                  </a:solidFill>
                  <a:uFill>
                    <a:solidFill>
                      <a:srgbClr val="005185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8.6</a:t>
              </a:r>
            </a:p>
          </p:txBody>
        </p:sp>
        <p:sp>
          <p:nvSpPr>
            <p:cNvPr id="579" name="Line"/>
            <p:cNvSpPr/>
            <p:nvPr/>
          </p:nvSpPr>
          <p:spPr>
            <a:xfrm>
              <a:off x="6548966" y="4998972"/>
              <a:ext cx="1" cy="94052"/>
            </a:xfrm>
            <a:prstGeom prst="line">
              <a:avLst/>
            </a:prstGeom>
            <a:noFill/>
            <a:ln w="12700" cap="flat">
              <a:solidFill>
                <a:srgbClr val="00518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80" name="Line"/>
            <p:cNvSpPr/>
            <p:nvPr/>
          </p:nvSpPr>
          <p:spPr>
            <a:xfrm>
              <a:off x="605366" y="2166872"/>
              <a:ext cx="88901" cy="1"/>
            </a:xfrm>
            <a:prstGeom prst="line">
              <a:avLst/>
            </a:prstGeom>
            <a:noFill/>
            <a:ln w="12700" cap="flat">
              <a:solidFill>
                <a:srgbClr val="00518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582" name="Line"/>
          <p:cNvSpPr/>
          <p:nvPr/>
        </p:nvSpPr>
        <p:spPr>
          <a:xfrm>
            <a:off x="7708900" y="7531099"/>
            <a:ext cx="1" cy="94052"/>
          </a:xfrm>
          <a:prstGeom prst="line">
            <a:avLst/>
          </a:prstGeom>
          <a:ln w="12700">
            <a:solidFill>
              <a:srgbClr val="005185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3" name="Line"/>
          <p:cNvSpPr/>
          <p:nvPr/>
        </p:nvSpPr>
        <p:spPr>
          <a:xfrm>
            <a:off x="10655300" y="7531099"/>
            <a:ext cx="1" cy="94052"/>
          </a:xfrm>
          <a:prstGeom prst="line">
            <a:avLst/>
          </a:prstGeom>
          <a:ln w="12700">
            <a:solidFill>
              <a:srgbClr val="005185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4" name="Line"/>
          <p:cNvSpPr/>
          <p:nvPr/>
        </p:nvSpPr>
        <p:spPr>
          <a:xfrm>
            <a:off x="6159500" y="6248400"/>
            <a:ext cx="88900" cy="0"/>
          </a:xfrm>
          <a:prstGeom prst="line">
            <a:avLst/>
          </a:prstGeom>
          <a:ln w="12700">
            <a:solidFill>
              <a:srgbClr val="005185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5" name="Line"/>
          <p:cNvSpPr/>
          <p:nvPr/>
        </p:nvSpPr>
        <p:spPr>
          <a:xfrm>
            <a:off x="6159500" y="3124200"/>
            <a:ext cx="88900" cy="0"/>
          </a:xfrm>
          <a:prstGeom prst="line">
            <a:avLst/>
          </a:prstGeom>
          <a:ln w="12700">
            <a:solidFill>
              <a:srgbClr val="005185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NMR measurement of radiation dam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NMR measurement of radiation damage</a:t>
            </a:r>
          </a:p>
        </p:txBody>
      </p:sp>
      <p:sp>
        <p:nvSpPr>
          <p:cNvPr id="588" name="Slide Number"/>
          <p:cNvSpPr txBox="1"/>
          <p:nvPr>
            <p:ph type="sldNum" sz="quarter" idx="2"/>
          </p:nvPr>
        </p:nvSpPr>
        <p:spPr>
          <a:xfrm>
            <a:off x="11717619" y="9169400"/>
            <a:ext cx="210469" cy="203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89" name="10B (n, α) reaction"/>
          <p:cNvSpPr txBox="1"/>
          <p:nvPr/>
        </p:nvSpPr>
        <p:spPr>
          <a:xfrm>
            <a:off x="3543300" y="1981200"/>
            <a:ext cx="3573719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57799" marR="57799" defTabSz="1295400">
              <a:defRPr sz="3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31999"/>
              <a:t>10</a:t>
            </a:r>
            <a:r>
              <a:t>B (n, α) reaction</a:t>
            </a:r>
          </a:p>
        </p:txBody>
      </p:sp>
      <p:sp>
        <p:nvSpPr>
          <p:cNvPr id="590" name="Line"/>
          <p:cNvSpPr/>
          <p:nvPr/>
        </p:nvSpPr>
        <p:spPr>
          <a:xfrm>
            <a:off x="7708900" y="7531099"/>
            <a:ext cx="1" cy="94052"/>
          </a:xfrm>
          <a:prstGeom prst="line">
            <a:avLst/>
          </a:prstGeom>
          <a:ln w="12700">
            <a:solidFill>
              <a:srgbClr val="005185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91" name="Line"/>
          <p:cNvSpPr/>
          <p:nvPr/>
        </p:nvSpPr>
        <p:spPr>
          <a:xfrm>
            <a:off x="10655300" y="7531099"/>
            <a:ext cx="1" cy="94052"/>
          </a:xfrm>
          <a:prstGeom prst="line">
            <a:avLst/>
          </a:prstGeom>
          <a:ln w="12700">
            <a:solidFill>
              <a:srgbClr val="005185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92" name="Line"/>
          <p:cNvSpPr/>
          <p:nvPr/>
        </p:nvSpPr>
        <p:spPr>
          <a:xfrm>
            <a:off x="6159500" y="6248400"/>
            <a:ext cx="88900" cy="0"/>
          </a:xfrm>
          <a:prstGeom prst="line">
            <a:avLst/>
          </a:prstGeom>
          <a:ln w="12700">
            <a:solidFill>
              <a:srgbClr val="005185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93" name="Line"/>
          <p:cNvSpPr/>
          <p:nvPr/>
        </p:nvSpPr>
        <p:spPr>
          <a:xfrm>
            <a:off x="6159500" y="3124200"/>
            <a:ext cx="88900" cy="0"/>
          </a:xfrm>
          <a:prstGeom prst="line">
            <a:avLst/>
          </a:prstGeom>
          <a:ln w="12700">
            <a:solidFill>
              <a:srgbClr val="005185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594" name="LPdam.tiff" descr="LPdam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3872" y="3057031"/>
            <a:ext cx="8022708" cy="5581883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31P MASNMR @ 20 kHz"/>
          <p:cNvSpPr txBox="1"/>
          <p:nvPr/>
        </p:nvSpPr>
        <p:spPr>
          <a:xfrm>
            <a:off x="996900" y="3276600"/>
            <a:ext cx="285654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rPr baseline="31999"/>
              <a:t>31</a:t>
            </a:r>
            <a:r>
              <a:t>P MASNMR @ 20 kHz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welling vs particle energy"/>
          <p:cNvSpPr txBox="1"/>
          <p:nvPr>
            <p:ph type="title"/>
          </p:nvPr>
        </p:nvSpPr>
        <p:spPr>
          <a:xfrm>
            <a:off x="2917048" y="566702"/>
            <a:ext cx="11912037" cy="1862667"/>
          </a:xfrm>
          <a:prstGeom prst="rect">
            <a:avLst/>
          </a:prstGeom>
        </p:spPr>
        <p:txBody>
          <a:bodyPr/>
          <a:lstStyle/>
          <a:p>
            <a:pPr/>
            <a:r>
              <a:t>Swelling vs particle energy</a:t>
            </a:r>
          </a:p>
        </p:txBody>
      </p:sp>
      <p:sp>
        <p:nvSpPr>
          <p:cNvPr id="598" name="Slide Number"/>
          <p:cNvSpPr txBox="1"/>
          <p:nvPr>
            <p:ph type="sldNum" sz="quarter" idx="2"/>
          </p:nvPr>
        </p:nvSpPr>
        <p:spPr>
          <a:xfrm>
            <a:off x="11717619" y="9169400"/>
            <a:ext cx="210469" cy="203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9" name="PuvAlphaXenotime.tiff" descr="PuvAlphaXenotim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266" y="2673221"/>
            <a:ext cx="10064700" cy="5986643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alpha + recoil"/>
          <p:cNvSpPr txBox="1"/>
          <p:nvPr/>
        </p:nvSpPr>
        <p:spPr>
          <a:xfrm>
            <a:off x="4510566" y="2556933"/>
            <a:ext cx="163222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alpha + recoil</a:t>
            </a:r>
          </a:p>
        </p:txBody>
      </p:sp>
      <p:sp>
        <p:nvSpPr>
          <p:cNvPr id="601" name="alpha only (+ 7Li)"/>
          <p:cNvSpPr txBox="1"/>
          <p:nvPr/>
        </p:nvSpPr>
        <p:spPr>
          <a:xfrm>
            <a:off x="9192633" y="4038600"/>
            <a:ext cx="202281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alpha only (+ </a:t>
            </a:r>
            <a:r>
              <a:rPr baseline="31999"/>
              <a:t>7</a:t>
            </a:r>
            <a:r>
              <a:t>Li)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adiation resistance of zircon and xenotime"/>
          <p:cNvSpPr txBox="1"/>
          <p:nvPr>
            <p:ph type="title"/>
          </p:nvPr>
        </p:nvSpPr>
        <p:spPr>
          <a:xfrm>
            <a:off x="1867182" y="532835"/>
            <a:ext cx="11912037" cy="1862668"/>
          </a:xfrm>
          <a:prstGeom prst="rect">
            <a:avLst/>
          </a:prstGeom>
        </p:spPr>
        <p:txBody>
          <a:bodyPr/>
          <a:lstStyle/>
          <a:p>
            <a:pPr/>
            <a:r>
              <a:t>Radiation resistance of zircon and xenotime</a:t>
            </a:r>
          </a:p>
        </p:txBody>
      </p:sp>
      <p:sp>
        <p:nvSpPr>
          <p:cNvPr id="280" name="Slide Number"/>
          <p:cNvSpPr txBox="1"/>
          <p:nvPr>
            <p:ph type="sldNum" sz="quarter" idx="2"/>
          </p:nvPr>
        </p:nvSpPr>
        <p:spPr>
          <a:xfrm>
            <a:off x="6121153" y="9408583"/>
            <a:ext cx="210468" cy="2096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500"/>
            </a:lvl1pPr>
          </a:lstStyle>
          <a:p>
            <a:pPr/>
            <a:fld id="{86CB4B4D-7CA3-9044-876B-883B54F8677D}" type="slidenum"/>
          </a:p>
        </p:txBody>
      </p:sp>
      <p:sp>
        <p:nvSpPr>
          <p:cNvPr id="281" name="Weber et al.  [1997]"/>
          <p:cNvSpPr txBox="1"/>
          <p:nvPr/>
        </p:nvSpPr>
        <p:spPr>
          <a:xfrm>
            <a:off x="9631940" y="7433733"/>
            <a:ext cx="205466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 Weber et al.  [1997]</a:t>
            </a:r>
          </a:p>
        </p:txBody>
      </p:sp>
      <p:sp>
        <p:nvSpPr>
          <p:cNvPr id="282" name="Monoclinic and tetragonal…"/>
          <p:cNvSpPr txBox="1"/>
          <p:nvPr/>
        </p:nvSpPr>
        <p:spPr>
          <a:xfrm>
            <a:off x="615900" y="3166533"/>
            <a:ext cx="5534601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7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Monoclinic and tetragonal </a:t>
            </a:r>
          </a:p>
          <a:p>
            <a:pPr>
              <a:defRPr sz="27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phosphates are significantly more radiation tolerant than the corresponding silicate as measured by the critical amorphisation temperature</a:t>
            </a:r>
          </a:p>
        </p:txBody>
      </p:sp>
      <p:sp>
        <p:nvSpPr>
          <p:cNvPr id="283" name="MRS SBNWM  Sydney, Australia,  29 October - 3 November 2017"/>
          <p:cNvSpPr txBox="1"/>
          <p:nvPr/>
        </p:nvSpPr>
        <p:spPr>
          <a:xfrm>
            <a:off x="6758309" y="9341966"/>
            <a:ext cx="60962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MRS SBNWM  Sydney, Australia,  29 October - 3 November 2017 </a:t>
            </a:r>
          </a:p>
        </p:txBody>
      </p:sp>
      <p:pic>
        <p:nvPicPr>
          <p:cNvPr id="284" name="YPo4VZrSiO4-SHI.png" descr="YPo4VZrSiO4-SH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89650" y="2380676"/>
            <a:ext cx="6790052" cy="4992248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Line"/>
          <p:cNvSpPr/>
          <p:nvPr/>
        </p:nvSpPr>
        <p:spPr>
          <a:xfrm>
            <a:off x="7297301" y="4155915"/>
            <a:ext cx="4634441" cy="1506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883" y="20827"/>
                </a:lnTo>
                <a:lnTo>
                  <a:pt x="3065" y="20626"/>
                </a:lnTo>
                <a:lnTo>
                  <a:pt x="4264" y="18757"/>
                </a:lnTo>
                <a:lnTo>
                  <a:pt x="6498" y="15937"/>
                </a:lnTo>
                <a:lnTo>
                  <a:pt x="10363" y="16510"/>
                </a:lnTo>
                <a:lnTo>
                  <a:pt x="12863" y="15873"/>
                </a:lnTo>
                <a:lnTo>
                  <a:pt x="15129" y="13806"/>
                </a:lnTo>
                <a:lnTo>
                  <a:pt x="18489" y="8379"/>
                </a:lnTo>
                <a:lnTo>
                  <a:pt x="20767" y="2778"/>
                </a:lnTo>
                <a:lnTo>
                  <a:pt x="21600" y="0"/>
                </a:lnTo>
              </a:path>
            </a:pathLst>
          </a:cu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26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86" name="Line"/>
          <p:cNvSpPr/>
          <p:nvPr/>
        </p:nvSpPr>
        <p:spPr>
          <a:xfrm>
            <a:off x="7307183" y="2959393"/>
            <a:ext cx="2271268" cy="3180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2916" y="20562"/>
                </a:lnTo>
                <a:lnTo>
                  <a:pt x="16668" y="18622"/>
                </a:lnTo>
                <a:lnTo>
                  <a:pt x="18887" y="14931"/>
                </a:lnTo>
                <a:lnTo>
                  <a:pt x="21226" y="3532"/>
                </a:lnTo>
                <a:lnTo>
                  <a:pt x="21600" y="0"/>
                </a:lnTo>
              </a:path>
            </a:pathLst>
          </a:custGeom>
          <a:ln w="25400">
            <a:solidFill>
              <a:srgbClr val="00905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Zirconstruct.pdf" descr="Zirconstruc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01700" y="2205067"/>
            <a:ext cx="7701730" cy="6592712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Comparison of zircon and xenoti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of zircon and xenotime</a:t>
            </a:r>
          </a:p>
        </p:txBody>
      </p:sp>
      <p:sp>
        <p:nvSpPr>
          <p:cNvPr id="290" name="Slide Number"/>
          <p:cNvSpPr txBox="1"/>
          <p:nvPr>
            <p:ph type="sldNum" sz="quarter" idx="2"/>
          </p:nvPr>
        </p:nvSpPr>
        <p:spPr>
          <a:xfrm>
            <a:off x="6121153" y="9408583"/>
            <a:ext cx="210468" cy="2096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500"/>
            </a:lvl1pPr>
          </a:lstStyle>
          <a:p>
            <a:pPr/>
            <a:fld id="{86CB4B4D-7CA3-9044-876B-883B54F8677D}" type="slidenum"/>
          </a:p>
        </p:txBody>
      </p:sp>
      <p:sp>
        <p:nvSpPr>
          <p:cNvPr id="291" name="Zircon (ZrSiO4)"/>
          <p:cNvSpPr txBox="1"/>
          <p:nvPr/>
        </p:nvSpPr>
        <p:spPr>
          <a:xfrm>
            <a:off x="916364" y="2195735"/>
            <a:ext cx="2132212" cy="42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ctr" defTabSz="647700"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Zircon (ZrSiO</a:t>
            </a:r>
            <a:r>
              <a:rPr baseline="-5999"/>
              <a:t>4</a:t>
            </a:r>
            <a:r>
              <a:t>)</a:t>
            </a:r>
          </a:p>
        </p:txBody>
      </p:sp>
      <p:sp>
        <p:nvSpPr>
          <p:cNvPr id="292" name="Orthosilicate (no bridging oxygens)"/>
          <p:cNvSpPr txBox="1"/>
          <p:nvPr/>
        </p:nvSpPr>
        <p:spPr>
          <a:xfrm>
            <a:off x="5837625" y="2195735"/>
            <a:ext cx="5905501" cy="42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647700"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	Orthosilicate (no bridging oxygens)</a:t>
            </a:r>
          </a:p>
        </p:txBody>
      </p:sp>
      <p:pic>
        <p:nvPicPr>
          <p:cNvPr id="293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rcRect l="21259" t="0" r="17034" b="0"/>
          <a:stretch>
            <a:fillRect/>
          </a:stretch>
        </p:blipFill>
        <p:spPr>
          <a:xfrm>
            <a:off x="8444194" y="4159250"/>
            <a:ext cx="1879601" cy="18542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Q0 silicon forming chains with ZrO8 dodecahedra"/>
          <p:cNvSpPr txBox="1"/>
          <p:nvPr/>
        </p:nvSpPr>
        <p:spPr>
          <a:xfrm>
            <a:off x="5434295" y="3313335"/>
            <a:ext cx="7899401" cy="42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ctr" defTabSz="647700"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Q</a:t>
            </a:r>
            <a:r>
              <a:rPr baseline="31999"/>
              <a:t>0</a:t>
            </a:r>
            <a:r>
              <a:t> silicon forming chains with ZrO</a:t>
            </a:r>
            <a:r>
              <a:rPr baseline="-5999"/>
              <a:t>8</a:t>
            </a:r>
            <a:r>
              <a:t> dodecahedra</a:t>
            </a:r>
          </a:p>
        </p:txBody>
      </p:sp>
      <p:pic>
        <p:nvPicPr>
          <p:cNvPr id="295" name="trefoil.png" descr="trefoi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0819" y="4356100"/>
            <a:ext cx="362249" cy="343183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actinides can substitute onto Zr site"/>
          <p:cNvSpPr txBox="1"/>
          <p:nvPr/>
        </p:nvSpPr>
        <p:spPr>
          <a:xfrm>
            <a:off x="5638800" y="6437535"/>
            <a:ext cx="6972300" cy="42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647700"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actinides can substitute onto Zr site</a:t>
            </a:r>
          </a:p>
        </p:txBody>
      </p:sp>
      <p:sp>
        <p:nvSpPr>
          <p:cNvPr id="297" name="MRS SBNWM  Sydney, Australia,  29 October - 3 November 2017"/>
          <p:cNvSpPr txBox="1"/>
          <p:nvPr/>
        </p:nvSpPr>
        <p:spPr>
          <a:xfrm>
            <a:off x="6758309" y="9341966"/>
            <a:ext cx="60962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MRS SBNWM  Sydney, Australia,  29 October - 3 November 2017 </a:t>
            </a:r>
          </a:p>
        </p:txBody>
      </p:sp>
      <p:sp>
        <p:nvSpPr>
          <p:cNvPr id="298" name="phosphorus"/>
          <p:cNvSpPr txBox="1"/>
          <p:nvPr/>
        </p:nvSpPr>
        <p:spPr>
          <a:xfrm>
            <a:off x="6186966" y="3704919"/>
            <a:ext cx="1707209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905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phosphorus</a:t>
            </a:r>
          </a:p>
        </p:txBody>
      </p:sp>
      <p:sp>
        <p:nvSpPr>
          <p:cNvPr id="299" name="Xenotime (YPO4)"/>
          <p:cNvSpPr txBox="1"/>
          <p:nvPr/>
        </p:nvSpPr>
        <p:spPr>
          <a:xfrm>
            <a:off x="590500" y="2595785"/>
            <a:ext cx="2446338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00905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Xenotime (YPO</a:t>
            </a:r>
            <a:r>
              <a:rPr baseline="-5999"/>
              <a:t>4</a:t>
            </a:r>
            <a:r>
              <a:t>)</a:t>
            </a:r>
          </a:p>
        </p:txBody>
      </p:sp>
      <p:sp>
        <p:nvSpPr>
          <p:cNvPr id="300" name="YO8"/>
          <p:cNvSpPr txBox="1"/>
          <p:nvPr/>
        </p:nvSpPr>
        <p:spPr>
          <a:xfrm>
            <a:off x="10140900" y="3704919"/>
            <a:ext cx="667693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00905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YO</a:t>
            </a:r>
            <a:r>
              <a:rPr baseline="-5999"/>
              <a:t>8</a:t>
            </a:r>
          </a:p>
        </p:txBody>
      </p:sp>
      <p:sp>
        <p:nvSpPr>
          <p:cNvPr id="301" name="Y"/>
          <p:cNvSpPr txBox="1"/>
          <p:nvPr/>
        </p:nvSpPr>
        <p:spPr>
          <a:xfrm>
            <a:off x="10665833" y="6930718"/>
            <a:ext cx="317600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905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Y</a:t>
            </a:r>
          </a:p>
        </p:txBody>
      </p:sp>
      <p:sp>
        <p:nvSpPr>
          <p:cNvPr id="302" name="Orthophosphate"/>
          <p:cNvSpPr txBox="1"/>
          <p:nvPr/>
        </p:nvSpPr>
        <p:spPr>
          <a:xfrm>
            <a:off x="6491766" y="2595785"/>
            <a:ext cx="2300289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905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Orthophosphate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Monazite-xenotime.tiff" descr="Monazite-xenotim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5827" y="1839338"/>
            <a:ext cx="8606837" cy="6872907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Slide Number"/>
          <p:cNvSpPr txBox="1"/>
          <p:nvPr>
            <p:ph type="sldNum" sz="quarter" idx="2"/>
          </p:nvPr>
        </p:nvSpPr>
        <p:spPr>
          <a:xfrm>
            <a:off x="6121153" y="9408583"/>
            <a:ext cx="210468" cy="2096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500"/>
            </a:lvl1pPr>
          </a:lstStyle>
          <a:p>
            <a:pPr/>
            <a:fld id="{86CB4B4D-7CA3-9044-876B-883B54F8677D}" type="slidenum"/>
          </a:p>
        </p:txBody>
      </p:sp>
      <p:sp>
        <p:nvSpPr>
          <p:cNvPr id="306" name="Lattice parameter variation in orthophosphates"/>
          <p:cNvSpPr txBox="1"/>
          <p:nvPr/>
        </p:nvSpPr>
        <p:spPr>
          <a:xfrm>
            <a:off x="2006600" y="406400"/>
            <a:ext cx="120650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Lattice parameter variation in orthophosphates</a:t>
            </a:r>
          </a:p>
        </p:txBody>
      </p:sp>
      <p:sp>
        <p:nvSpPr>
          <p:cNvPr id="307" name="MRS SBNWM  Sydney, Australia,  29 October - 3 November 2017"/>
          <p:cNvSpPr txBox="1"/>
          <p:nvPr/>
        </p:nvSpPr>
        <p:spPr>
          <a:xfrm>
            <a:off x="6758309" y="9341966"/>
            <a:ext cx="60962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MRS SBNWM  Sydney, Australia,  29 October - 3 November 2017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xenol.tiff" descr="xenol.tiff"/>
          <p:cNvPicPr>
            <a:picLocks noChangeAspect="1"/>
          </p:cNvPicPr>
          <p:nvPr/>
        </p:nvPicPr>
        <p:blipFill>
          <a:blip r:embed="rId2">
            <a:alphaModFix amt="87887"/>
            <a:extLst/>
          </a:blip>
          <a:stretch>
            <a:fillRect/>
          </a:stretch>
        </p:blipFill>
        <p:spPr>
          <a:xfrm>
            <a:off x="682178" y="2611966"/>
            <a:ext cx="11088418" cy="5958625"/>
          </a:xfrm>
          <a:prstGeom prst="rect">
            <a:avLst/>
          </a:prstGeom>
        </p:spPr>
      </p:pic>
      <p:sp>
        <p:nvSpPr>
          <p:cNvPr id="310" name="Plutonium in xenotime"/>
          <p:cNvSpPr txBox="1"/>
          <p:nvPr/>
        </p:nvSpPr>
        <p:spPr>
          <a:xfrm>
            <a:off x="4157133" y="558800"/>
            <a:ext cx="120650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Plutonium in xenotime</a:t>
            </a:r>
          </a:p>
        </p:txBody>
      </p:sp>
      <p:sp>
        <p:nvSpPr>
          <p:cNvPr id="311" name="Can it substitute Pu into its structure?"/>
          <p:cNvSpPr txBox="1"/>
          <p:nvPr/>
        </p:nvSpPr>
        <p:spPr>
          <a:xfrm>
            <a:off x="3892076" y="2026402"/>
            <a:ext cx="5220648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Can it substitute Pu into its structure?</a:t>
            </a:r>
          </a:p>
        </p:txBody>
      </p:sp>
      <p:sp>
        <p:nvSpPr>
          <p:cNvPr id="312" name="MRS SBNWM  Sydney, Australia,  29 October - 3 November 2017"/>
          <p:cNvSpPr txBox="1"/>
          <p:nvPr/>
        </p:nvSpPr>
        <p:spPr>
          <a:xfrm>
            <a:off x="6758309" y="9341966"/>
            <a:ext cx="60962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MRS SBNWM  Sydney, Australia,  29 October - 3 November 2017 </a:t>
            </a:r>
          </a:p>
        </p:txBody>
      </p:sp>
      <p:sp>
        <p:nvSpPr>
          <p:cNvPr id="313" name="Slide Number"/>
          <p:cNvSpPr txBox="1"/>
          <p:nvPr>
            <p:ph type="sldNum" sz="quarter" idx="2"/>
          </p:nvPr>
        </p:nvSpPr>
        <p:spPr>
          <a:xfrm>
            <a:off x="6121153" y="9408583"/>
            <a:ext cx="210468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4" name="Shift to lower 2 theta"/>
          <p:cNvSpPr txBox="1"/>
          <p:nvPr/>
        </p:nvSpPr>
        <p:spPr>
          <a:xfrm>
            <a:off x="8049209" y="2525935"/>
            <a:ext cx="3047426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Shift to lower 2 theta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 phosphates with xenotime structure"/>
          <p:cNvSpPr txBox="1"/>
          <p:nvPr/>
        </p:nvSpPr>
        <p:spPr>
          <a:xfrm>
            <a:off x="770466" y="2387600"/>
            <a:ext cx="5474846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RE phosphates with xenotime structure</a:t>
            </a:r>
          </a:p>
        </p:txBody>
      </p:sp>
      <p:pic>
        <p:nvPicPr>
          <p:cNvPr id="317" name="xeno2.tiff" descr="xeno2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8291" y="3096677"/>
            <a:ext cx="9908920" cy="5581351"/>
          </a:xfrm>
          <a:prstGeom prst="rect">
            <a:avLst/>
          </a:prstGeom>
        </p:spPr>
      </p:pic>
      <p:sp>
        <p:nvSpPr>
          <p:cNvPr id="318" name="Pu solubility limit 5.4%"/>
          <p:cNvSpPr txBox="1"/>
          <p:nvPr/>
        </p:nvSpPr>
        <p:spPr>
          <a:xfrm>
            <a:off x="8322733" y="2387600"/>
            <a:ext cx="3204324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Pu solubility limit 5.4%</a:t>
            </a:r>
          </a:p>
        </p:txBody>
      </p:sp>
      <p:sp>
        <p:nvSpPr>
          <p:cNvPr id="319" name="Oval"/>
          <p:cNvSpPr/>
          <p:nvPr/>
        </p:nvSpPr>
        <p:spPr>
          <a:xfrm>
            <a:off x="7446433" y="7399618"/>
            <a:ext cx="169499" cy="148415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320" name="Oval"/>
          <p:cNvSpPr/>
          <p:nvPr/>
        </p:nvSpPr>
        <p:spPr>
          <a:xfrm>
            <a:off x="8005233" y="4389718"/>
            <a:ext cx="169499" cy="148415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321" name="Plutonium in xenotime"/>
          <p:cNvSpPr txBox="1"/>
          <p:nvPr/>
        </p:nvSpPr>
        <p:spPr>
          <a:xfrm>
            <a:off x="4157133" y="558800"/>
            <a:ext cx="120650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Plutonium in xenotime</a:t>
            </a:r>
          </a:p>
        </p:txBody>
      </p:sp>
      <p:sp>
        <p:nvSpPr>
          <p:cNvPr id="322" name="MRS SBNWM  Sydney, Australia,  29 October - 3 November 2017"/>
          <p:cNvSpPr txBox="1"/>
          <p:nvPr/>
        </p:nvSpPr>
        <p:spPr>
          <a:xfrm>
            <a:off x="6758309" y="9341966"/>
            <a:ext cx="60962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MRS SBNWM  Sydney, Australia,  29 October - 3 November 2017 </a:t>
            </a:r>
          </a:p>
        </p:txBody>
      </p:sp>
      <p:sp>
        <p:nvSpPr>
          <p:cNvPr id="323" name="Slide Number"/>
          <p:cNvSpPr txBox="1"/>
          <p:nvPr>
            <p:ph type="sldNum" sz="quarter" idx="2"/>
          </p:nvPr>
        </p:nvSpPr>
        <p:spPr>
          <a:xfrm>
            <a:off x="6121153" y="9408583"/>
            <a:ext cx="210468" cy="20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lide Number"/>
          <p:cNvSpPr txBox="1"/>
          <p:nvPr>
            <p:ph type="sldNum" sz="quarter" idx="2"/>
          </p:nvPr>
        </p:nvSpPr>
        <p:spPr>
          <a:xfrm>
            <a:off x="6066966" y="9372600"/>
            <a:ext cx="210468" cy="203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6" name="IMG_1272-2.jpg" descr="IMG_1272-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9173" y="2874151"/>
            <a:ext cx="3771901" cy="568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IMG_1428 2.jpg" descr="IMG_1428 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19122" y="2870200"/>
            <a:ext cx="1846940" cy="5689600"/>
          </a:xfrm>
          <a:prstGeom prst="rect">
            <a:avLst/>
          </a:prstGeom>
        </p:spPr>
      </p:pic>
      <p:sp>
        <p:nvSpPr>
          <p:cNvPr id="328" name="Pu glovebox (GB) constructed on rails to slide under elevated 9.4 T WB magnet"/>
          <p:cNvSpPr txBox="1"/>
          <p:nvPr/>
        </p:nvSpPr>
        <p:spPr>
          <a:xfrm>
            <a:off x="330200" y="2895600"/>
            <a:ext cx="5867400" cy="802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Pu glovebox (GB) constructed on rails to slide under elevated 9.4 T WB magnet</a:t>
            </a:r>
          </a:p>
        </p:txBody>
      </p:sp>
      <p:sp>
        <p:nvSpPr>
          <p:cNvPr id="329" name="Transuranic MASNMR, European Commission Joint Research Centre"/>
          <p:cNvSpPr txBox="1"/>
          <p:nvPr/>
        </p:nvSpPr>
        <p:spPr>
          <a:xfrm>
            <a:off x="330200" y="2108200"/>
            <a:ext cx="10165015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defRPr b="1"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Transuranic MASNMR, European Commission Joint Research Centre</a:t>
            </a:r>
          </a:p>
        </p:txBody>
      </p:sp>
      <p:sp>
        <p:nvSpPr>
          <p:cNvPr id="330" name="Magnet legs 1.8 m, standard MAS stators supplied in NB probe bodies with length for 600 MHz system to allow mounting in GB."/>
          <p:cNvSpPr txBox="1"/>
          <p:nvPr/>
        </p:nvSpPr>
        <p:spPr>
          <a:xfrm>
            <a:off x="470423" y="4101159"/>
            <a:ext cx="5600701" cy="1514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Magnet legs 1.8 m, standard MAS stators supplied in NB probe bodies with length for 600 MHz system to allow mounting in GB.</a:t>
            </a:r>
          </a:p>
        </p:txBody>
      </p:sp>
      <p:sp>
        <p:nvSpPr>
          <p:cNvPr id="331" name="1.3 mm rotor diameters allow samples to be spun to 55 kHz (3.3 x 106 rpm)…"/>
          <p:cNvSpPr txBox="1"/>
          <p:nvPr/>
        </p:nvSpPr>
        <p:spPr>
          <a:xfrm>
            <a:off x="400050" y="6062133"/>
            <a:ext cx="5962254" cy="2225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1.3 mm rotor diameters allow samples to be spun to 55 kHz (3.3 x 10</a:t>
            </a:r>
            <a:r>
              <a:rPr baseline="31999"/>
              <a:t>6</a:t>
            </a:r>
            <a:r>
              <a:t> rpm)</a:t>
            </a:r>
          </a:p>
          <a:p>
            <a: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57799" marR="57799" defTabSz="1295400">
              <a:defRPr sz="2400">
                <a:solidFill>
                  <a:srgbClr val="005185"/>
                </a:solidFill>
                <a:uFill>
                  <a:solidFill>
                    <a:srgbClr val="005185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This removes paramagnetic susceptibility broadening of 5f electrons and yields high resolution spectra.</a:t>
            </a:r>
          </a:p>
        </p:txBody>
      </p:sp>
      <p:sp>
        <p:nvSpPr>
          <p:cNvPr id="332" name="MASNMR of actinide materials - glovebox approach"/>
          <p:cNvSpPr txBox="1"/>
          <p:nvPr/>
        </p:nvSpPr>
        <p:spPr>
          <a:xfrm>
            <a:off x="808848" y="630202"/>
            <a:ext cx="11912037" cy="1862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1295400">
              <a:defRPr b="1"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MASNMR of actinide materials - glovebox approach</a:t>
            </a:r>
          </a:p>
        </p:txBody>
      </p:sp>
      <p:sp>
        <p:nvSpPr>
          <p:cNvPr id="333" name="MRS SBNWM  Sydney, Australia,  29 October - 3 November 2017"/>
          <p:cNvSpPr txBox="1"/>
          <p:nvPr/>
        </p:nvSpPr>
        <p:spPr>
          <a:xfrm>
            <a:off x="6809109" y="9302749"/>
            <a:ext cx="60962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MRS SBNWM  Sydney, Australia,  29 October - 3 November 2017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u incorporation in xenotime 31P NMR"/>
          <p:cNvSpPr txBox="1"/>
          <p:nvPr/>
        </p:nvSpPr>
        <p:spPr>
          <a:xfrm>
            <a:off x="2700866" y="601133"/>
            <a:ext cx="120650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7799" marR="57799" defTabSz="1295400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Pu incorporation in xenotime </a:t>
            </a:r>
            <a:r>
              <a:rPr baseline="31999"/>
              <a:t>31</a:t>
            </a:r>
            <a:r>
              <a:t>P NMR</a:t>
            </a:r>
          </a:p>
        </p:txBody>
      </p:sp>
      <p:pic>
        <p:nvPicPr>
          <p:cNvPr id="336" name="Pu8.jpg" descr="Pu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5733" y="2331465"/>
            <a:ext cx="9618700" cy="6203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xenotime-P-Ydistances.pdf" descr="xenotime-P-Ydistance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98266" y="2502240"/>
            <a:ext cx="5420357" cy="4466069"/>
          </a:xfrm>
          <a:prstGeom prst="rect">
            <a:avLst/>
          </a:prstGeom>
        </p:spPr>
      </p:pic>
      <p:sp>
        <p:nvSpPr>
          <p:cNvPr id="338" name="4 % Pu in YPO4 (xenotime)"/>
          <p:cNvSpPr txBox="1"/>
          <p:nvPr/>
        </p:nvSpPr>
        <p:spPr>
          <a:xfrm>
            <a:off x="1073100" y="2472266"/>
            <a:ext cx="316854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4 % Pu in YPO</a:t>
            </a:r>
            <a:r>
              <a:rPr baseline="-5999"/>
              <a:t>4</a:t>
            </a:r>
            <a:r>
              <a:t> (xenotime)</a:t>
            </a:r>
          </a:p>
        </p:txBody>
      </p:sp>
      <p:sp>
        <p:nvSpPr>
          <p:cNvPr id="339" name="31P MASNMR @ 55 kHz"/>
          <p:cNvSpPr txBox="1"/>
          <p:nvPr/>
        </p:nvSpPr>
        <p:spPr>
          <a:xfrm>
            <a:off x="1064633" y="3378200"/>
            <a:ext cx="285654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rPr baseline="31999"/>
              <a:t>31</a:t>
            </a:r>
            <a:r>
              <a:t>P MASNMR @ 55 kHz</a:t>
            </a:r>
          </a:p>
        </p:txBody>
      </p:sp>
      <p:sp>
        <p:nvSpPr>
          <p:cNvPr id="340" name="500 s pulse delay"/>
          <p:cNvSpPr txBox="1"/>
          <p:nvPr/>
        </p:nvSpPr>
        <p:spPr>
          <a:xfrm>
            <a:off x="1064633" y="4284133"/>
            <a:ext cx="209123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500 s pulse delay</a:t>
            </a:r>
          </a:p>
        </p:txBody>
      </p:sp>
      <p:sp>
        <p:nvSpPr>
          <p:cNvPr id="341" name="MRS SBNWM  Sydney, Australia,  29 October - 3 November 2017"/>
          <p:cNvSpPr txBox="1"/>
          <p:nvPr/>
        </p:nvSpPr>
        <p:spPr>
          <a:xfrm>
            <a:off x="6758309" y="9341966"/>
            <a:ext cx="60962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1FFF3"/>
                </a:solidFill>
              </a:defRPr>
            </a:lvl1pPr>
          </a:lstStyle>
          <a:p>
            <a:pPr/>
            <a:r>
              <a:t>MRS SBNWM  Sydney, Australia,  29 October - 3 November 2017 </a:t>
            </a:r>
          </a:p>
        </p:txBody>
      </p:sp>
      <p:sp>
        <p:nvSpPr>
          <p:cNvPr id="342" name="Slide Number"/>
          <p:cNvSpPr txBox="1"/>
          <p:nvPr>
            <p:ph type="sldNum" sz="quarter" idx="2"/>
          </p:nvPr>
        </p:nvSpPr>
        <p:spPr>
          <a:xfrm>
            <a:off x="6066966" y="9372600"/>
            <a:ext cx="210468" cy="203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