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9" r:id="rId1"/>
    <p:sldMasterId id="2147483779" r:id="rId2"/>
    <p:sldMasterId id="2147483733" r:id="rId3"/>
    <p:sldMasterId id="2147483721" r:id="rId4"/>
    <p:sldMasterId id="2147483926" r:id="rId5"/>
  </p:sldMasterIdLst>
  <p:notesMasterIdLst>
    <p:notesMasterId r:id="rId21"/>
  </p:notesMasterIdLst>
  <p:sldIdLst>
    <p:sldId id="362" r:id="rId6"/>
    <p:sldId id="354" r:id="rId7"/>
    <p:sldId id="363" r:id="rId8"/>
    <p:sldId id="364" r:id="rId9"/>
    <p:sldId id="365" r:id="rId10"/>
    <p:sldId id="334" r:id="rId11"/>
    <p:sldId id="353" r:id="rId12"/>
    <p:sldId id="343" r:id="rId13"/>
    <p:sldId id="368" r:id="rId14"/>
    <p:sldId id="366" r:id="rId15"/>
    <p:sldId id="351" r:id="rId16"/>
    <p:sldId id="344" r:id="rId17"/>
    <p:sldId id="348" r:id="rId18"/>
    <p:sldId id="330" r:id="rId19"/>
    <p:sldId id="367" r:id="rId20"/>
  </p:sldIdLst>
  <p:sldSz cx="9906000" cy="6858000" type="A4"/>
  <p:notesSz cx="6799263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27F95E"/>
    <a:srgbClr val="FF0066"/>
    <a:srgbClr val="33CC33"/>
    <a:srgbClr val="00CCFF"/>
    <a:srgbClr val="66FF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27" autoAdjust="0"/>
    <p:restoredTop sz="99664" autoAdjust="0"/>
  </p:normalViewPr>
  <p:slideViewPr>
    <p:cSldViewPr>
      <p:cViewPr varScale="1">
        <p:scale>
          <a:sx n="89" d="100"/>
          <a:sy n="89" d="100"/>
        </p:scale>
        <p:origin x="-706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840" y="1368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354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AU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319" y="0"/>
            <a:ext cx="2947354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AU" alt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76863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404" y="4716464"/>
            <a:ext cx="5440046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7354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AU" alt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319" y="9431339"/>
            <a:ext cx="2947354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101DBBD-FC76-4A5E-BD2F-D68863093E3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7038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C1B0AEE-4B2B-452D-9A90-A5B1FED8695B}" type="slidenum">
              <a:rPr lang="en-AU" altLang="en-US"/>
              <a:pPr>
                <a:spcBef>
                  <a:spcPct val="0"/>
                </a:spcBef>
              </a:pPr>
              <a:t>1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B2E93-24BC-E246-BD89-6B8039222E9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61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21F173A-7F39-4F7C-9D32-0192B3D49487}" type="slidenum">
              <a:rPr lang="en-AU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7E4E399-70A5-4115-9264-DB81EB7EB94A}" type="slidenum">
              <a:rPr lang="en-AU" altLang="en-US"/>
              <a:pPr>
                <a:spcBef>
                  <a:spcPct val="0"/>
                </a:spcBef>
              </a:pPr>
              <a:t>12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9613" y="744538"/>
            <a:ext cx="538003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dirty="0">
              <a:latin typeface="Calibri" charset="0"/>
              <a:ea typeface="ＭＳ Ｐゴシック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02" indent="-28573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27" indent="-22858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97" indent="-22858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69" indent="-22858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39" indent="-228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10" indent="-228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81" indent="-228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51" indent="-228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32DC0F-BB29-E24A-8E30-0BEF8F3730F7}" type="slidenum">
              <a:rPr lang="en-US">
                <a:solidFill>
                  <a:prstClr val="black"/>
                </a:solidFill>
              </a:rPr>
              <a:pPr eaLnBrk="1" hangingPunct="1"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76EF14C-C19A-4B05-ADB1-AF6E385D08DC}" type="slidenum">
              <a:rPr lang="en-AU" altLang="en-US"/>
              <a:pPr>
                <a:spcBef>
                  <a:spcPct val="0"/>
                </a:spcBef>
              </a:pPr>
              <a:t>2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36AEFF8-9A0B-415F-9B27-30A129CF5610}" type="slidenum">
              <a:rPr lang="en-AU" altLang="en-US"/>
              <a:pPr>
                <a:spcBef>
                  <a:spcPct val="0"/>
                </a:spcBef>
              </a:pPr>
              <a:t>3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FD892A1-AE7E-4B15-90AF-4DF3BBA64CCB}" type="slidenum">
              <a:rPr lang="en-AU" altLang="en-US"/>
              <a:pPr>
                <a:spcBef>
                  <a:spcPct val="0"/>
                </a:spcBef>
              </a:pPr>
              <a:t>4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D6A09F3-390A-4045-A3BE-9ADE16373AC0}" type="slidenum">
              <a:rPr lang="en-AU" altLang="en-US"/>
              <a:pPr>
                <a:spcBef>
                  <a:spcPct val="0"/>
                </a:spcBef>
              </a:pPr>
              <a:t>5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36AEFF8-9A0B-415F-9B27-30A129CF5610}" type="slidenum">
              <a:rPr lang="en-AU" altLang="en-US"/>
              <a:pPr>
                <a:spcBef>
                  <a:spcPct val="0"/>
                </a:spcBef>
              </a:pPr>
              <a:t>6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FD892A1-AE7E-4B15-90AF-4DF3BBA64CCB}" type="slidenum">
              <a:rPr lang="en-AU" altLang="en-US"/>
              <a:pPr>
                <a:spcBef>
                  <a:spcPct val="0"/>
                </a:spcBef>
              </a:pPr>
              <a:t>7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D6A09F3-390A-4045-A3BE-9ADE16373AC0}" type="slidenum">
              <a:rPr lang="en-AU" altLang="en-US"/>
              <a:pPr>
                <a:spcBef>
                  <a:spcPct val="0"/>
                </a:spcBef>
              </a:pPr>
              <a:t>8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B2E93-24BC-E246-BD89-6B8039222E9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8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0426"/>
            <a:ext cx="9163050" cy="1470025"/>
          </a:xfr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950" y="3886200"/>
            <a:ext cx="767715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8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4625"/>
            <a:ext cx="8089900" cy="566738"/>
          </a:xfrm>
        </p:spPr>
        <p:txBody>
          <a:bodyPr anchor="b"/>
          <a:lstStyle>
            <a:lvl1pPr algn="l">
              <a:defRPr sz="2000" b="1">
                <a:solidFill>
                  <a:srgbClr val="005A9B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066800"/>
            <a:ext cx="80899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821363"/>
            <a:ext cx="80899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42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F6062E-33F4-4BDF-B62E-66C4304708BB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AB53B-BD78-47F5-873D-09F3B879C0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031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5E6069-8867-4789-8826-BCB1DAC822AC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A0517-49D4-4D1A-83AE-C37DE20AC2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65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E10B2A-19BD-4818-852C-0903DD18FDCC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C4846-74DD-489B-BB11-4CCB9BDA07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270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42EA00-672C-45EA-B759-DB7C16CC123E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FC32C-9A44-46DA-AB96-37366A3CE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325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9D49A-3E9C-464E-859A-746D4E2C5621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78339-EABF-45A9-91ED-4C3F19EAD4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670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8E95A2-47B3-4A7C-84BF-61DA5D4F8345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C1E65-975B-4D6C-BEAC-097B97B50E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406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89C10B-7558-4664-91FB-2FED1E9A3032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A7690-F274-4B5C-B842-AFE006513F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191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F1D60B-B681-4FC0-AF26-19705EABE861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C5169-6825-4BEE-BF69-4EAACA4A3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8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ustralian Synchrotron_PRIM_[CMYK]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93663"/>
            <a:ext cx="244792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41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95E02-6B17-407D-86B0-C598033A2742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64650-E39A-4556-BCB4-A629A30CEB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333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6AFFE5-95AC-47C4-ADA2-4A234A04C86D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70E62-4A08-44A1-B7F8-880162E2F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451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97F799-FDE7-443B-8B7F-00DE4D46D7C1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51181-7153-4C9F-AE18-79A7AC6E01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649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BC6673-E05A-4B5A-AFF8-89323C7DBE29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5B195-6533-45DD-A93E-7FA0C4088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371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F38304-10B3-4227-88E9-7D90455B474D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E3D39-7371-4164-B146-3AF3FB6E86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501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4DF5E5-EB1D-4E47-A36C-E41B9CB06464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5CF15-015C-484F-9386-609BD8D85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387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7095D4-5905-4CD6-A03B-70633B483E22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D2FCF-253A-4B6F-90F0-8FD970308D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2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5926E3-AC14-40DA-BB55-1B70C0FFADB5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88846-8C96-44DF-8484-4CD800051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057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4A4777-B98B-4DA5-9F97-C3BCCD5EADE6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B0C1B-B5C6-4C3E-9B99-5A7E61AD5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824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056D5A-2F7E-4133-BC08-A1E3A5A7D75E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78CB-8334-4EC7-9723-F38F3CF8C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87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34100" y="2103437"/>
            <a:ext cx="3314700" cy="41910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2103437"/>
            <a:ext cx="4953000" cy="4191000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2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302BE5-AF70-4124-B5DB-F6C00EED87AF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39C86-96A7-4E58-8FFB-8200CFE48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051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9C8944-910D-40B6-993B-78DEDD801572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1F097-5339-467B-B7D8-969807D1BF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614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33282-1D9C-4761-A4AA-879B475C4C88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BBFFD-31A3-4E4A-ABE7-D7BF66268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110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ACCDF7-8482-446E-8452-C152A384A12E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5E2BD-DB07-4974-A9D1-A8E4928BC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170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672B7B-9F0D-46D2-9952-49C661CF11D9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81A46-B66B-4BCB-849F-3549CCAC98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195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371EFB-8CE0-4100-9442-8E2F4E0616B5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8CCB9-3B82-452D-B8F1-BC9A8AB526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308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FBAFA8-2B70-4075-8B48-7001D9F44C28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EBEE9-FAE1-496D-930F-357A0D875B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525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021F27-819E-46B7-8199-1A2D60CA3FDF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C2D53-7C28-4DA1-841E-1A0615DE9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844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6E3406-6CCA-47E8-9207-BB9457A59E6C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C77B8-557D-4366-9144-6C7EE31FD5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140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AC1240-FDD3-4C57-861D-74107F0A43BF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AE9B7-F5E7-48F0-A3E4-5B999A51B3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04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95800" y="2103437"/>
            <a:ext cx="4953000" cy="41910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5800" y="2103438"/>
            <a:ext cx="3314700" cy="41910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6425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433994-8924-4296-B7D9-3F15E8275383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306AF-3CB4-47C7-ABFC-BC69A1D9DD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933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53C198-4D14-4CB6-AA09-D3A5A917744C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A85D7-3CCC-4D09-BE6C-97BA28FBE7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754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74D9AE-43EE-43D6-ACC6-E11D6A77E47A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688F-C97D-4DA3-8B10-F021CB4687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772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BD9717-BA9B-4793-9682-B2185AF5A522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09350-2631-46AD-A466-DAB2D5C039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24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BEE89E-80FA-44C5-B8F7-C1302328F58E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1748D-7437-4306-8003-3A9C064AC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623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1" y="3624811"/>
            <a:ext cx="8686800" cy="1676401"/>
          </a:xfrm>
          <a:prstGeom prst="rect">
            <a:avLst/>
          </a:prstGeom>
        </p:spPr>
        <p:txBody>
          <a:bodyPr/>
          <a:lstStyle>
            <a:lvl1pPr>
              <a:defRPr sz="4800" b="1" spc="-15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5301208"/>
            <a:ext cx="7124700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5" y="6356354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7"/>
            <a:ext cx="8461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CE6F2"/>
                </a:solidFill>
              </a:defRPr>
            </a:lvl1pPr>
          </a:lstStyle>
          <a:p>
            <a:pPr defTabSz="457200"/>
            <a:fld id="{A7B475BC-8389-4A47-9E38-2B009D75D66B}" type="slidenum">
              <a:rPr lang="en-US">
                <a:ea typeface="ＭＳ Ｐゴシック" charset="0"/>
              </a:rPr>
              <a:pPr defTabSz="457200"/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4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DCE6F2"/>
                </a:solidFill>
              </a:defRPr>
            </a:lvl1pPr>
          </a:lstStyle>
          <a:p>
            <a:pPr defTabSz="457200"/>
            <a:fld id="{2B5FB9A3-30CD-854C-A5CD-B9BC833205AA}" type="datetimeFigureOut">
              <a:rPr lang="en-US">
                <a:ea typeface="ＭＳ Ｐゴシック" charset="0"/>
              </a:rPr>
              <a:pPr defTabSz="457200"/>
              <a:t>10/30/2017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35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065214" y="4003675"/>
            <a:ext cx="7759700" cy="1588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1065214" y="5013325"/>
            <a:ext cx="7759700" cy="1588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3942184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AU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51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133600"/>
            <a:ext cx="3276600" cy="36576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76600" y="2133600"/>
            <a:ext cx="3332666" cy="36576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5943600"/>
            <a:ext cx="29718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408866" y="5943600"/>
            <a:ext cx="30681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609266" y="2133600"/>
            <a:ext cx="3296734" cy="36576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666" y="5943600"/>
            <a:ext cx="29919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691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133600"/>
            <a:ext cx="4953000" cy="36576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953000" y="2133600"/>
            <a:ext cx="4953000" cy="36576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" y="5943600"/>
            <a:ext cx="46482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29200" y="5943600"/>
            <a:ext cx="47244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91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37515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2550" y="1905000"/>
            <a:ext cx="437515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4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38350"/>
            <a:ext cx="437687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78112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831" y="2038350"/>
            <a:ext cx="437859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831" y="2678112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0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9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Inner-Sl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89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609600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8050" y="2103438"/>
            <a:ext cx="80073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  <a:endParaRPr lang="en-US" altLang="en-US" smtClean="0"/>
          </a:p>
        </p:txBody>
      </p:sp>
      <p:pic>
        <p:nvPicPr>
          <p:cNvPr id="9" name="Picture 8" descr="ANSTO-Logo_Inline_white.eps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184150"/>
            <a:ext cx="2241550" cy="425450"/>
          </a:xfrm>
          <a:prstGeom prst="rect">
            <a:avLst/>
          </a:prstGeom>
          <a:noFill/>
          <a:ln>
            <a:noFill/>
          </a:ln>
          <a:effectLst>
            <a:outerShdw blurRad="381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925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271463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charset="0"/>
        <a:buChar char="–"/>
        <a:defRPr sz="26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charset="0"/>
        <a:buChar char="•"/>
        <a:defRPr sz="22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40EB2A2F-BA15-4546-A40E-63E8191B4F44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CC812CA-C086-4F30-9DD6-2388894B89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E3F0FAFA-9F0E-412B-98CA-D3DE578CC4BF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FD998C2-09B0-4B2C-80A3-CE60089A36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4757EDD-3109-4405-A00B-CF2F1EAF8B81}" type="datetimeFigureOut">
              <a:rPr lang="en-US" altLang="en-US"/>
              <a:pPr/>
              <a:t>10/30/2017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C1C2BC1-601A-4BBF-853B-6F054601261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Title-Background03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0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ANSTO-Logo_Stacked_CMYK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2" y="1358900"/>
            <a:ext cx="17621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3789363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 spc="-15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8880" y="3140968"/>
            <a:ext cx="9136648" cy="1080120"/>
          </a:xfrm>
        </p:spPr>
        <p:txBody>
          <a:bodyPr/>
          <a:lstStyle/>
          <a:p>
            <a:r>
              <a:rPr lang="en-AU" altLang="en-US" b="1" u="sng" dirty="0" err="1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Zhaoming</a:t>
            </a:r>
            <a:r>
              <a:rPr lang="en-AU" altLang="en-US" b="1" u="sng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 Zhang</a:t>
            </a:r>
            <a:r>
              <a:rPr lang="en-AU" altLang="en-US" b="1" baseline="30000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1</a:t>
            </a:r>
            <a:r>
              <a:rPr lang="en-AU" altLang="en-US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, Kathryn Spiers</a:t>
            </a:r>
            <a:r>
              <a:rPr lang="en-AU" altLang="en-US" b="1" baseline="30000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2</a:t>
            </a:r>
            <a:r>
              <a:rPr lang="en-AU" altLang="en-US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, Lou Vance</a:t>
            </a:r>
            <a:r>
              <a:rPr lang="en-AU" altLang="en-US" b="1" baseline="30000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1</a:t>
            </a:r>
            <a:r>
              <a:rPr lang="en-AU" altLang="en-US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, </a:t>
            </a:r>
          </a:p>
          <a:p>
            <a:r>
              <a:rPr lang="en-AU" altLang="en-US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Joel Davis</a:t>
            </a:r>
            <a:r>
              <a:rPr lang="en-AU" altLang="en-US" b="1" baseline="30000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1</a:t>
            </a:r>
            <a:r>
              <a:rPr lang="en-AU" altLang="en-US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,</a:t>
            </a:r>
            <a:r>
              <a:rPr lang="en-AU" altLang="en-US" b="1" baseline="30000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AU" altLang="en-US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Greg Lumpkin</a:t>
            </a:r>
            <a:r>
              <a:rPr lang="en-AU" altLang="en-US" b="1" baseline="30000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1</a:t>
            </a:r>
            <a:r>
              <a:rPr lang="en-AU" altLang="en-US" b="1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, Mark Blackford</a:t>
            </a:r>
            <a:r>
              <a:rPr lang="en-AU" altLang="en-US" b="1" baseline="30000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1</a:t>
            </a:r>
          </a:p>
          <a:p>
            <a:pPr algn="l"/>
            <a:endParaRPr lang="en-AU" altLang="en-US" sz="1600" dirty="0" smtClean="0">
              <a:solidFill>
                <a:schemeClr val="tx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l"/>
            <a:r>
              <a:rPr lang="en-AU" altLang="en-US" sz="2400" baseline="30000" dirty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1</a:t>
            </a:r>
            <a:r>
              <a:rPr lang="en-AU" altLang="en-US" sz="2400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Australian Nuclear Science &amp; Technology Organisation (ANSTO), Lucas Heights, NSW, Australia</a:t>
            </a:r>
          </a:p>
          <a:p>
            <a:pPr algn="l"/>
            <a:r>
              <a:rPr lang="en-AU" altLang="en-US" sz="2400" baseline="30000" dirty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2</a:t>
            </a:r>
            <a:r>
              <a:rPr lang="en-AU" altLang="en-US" sz="2400" dirty="0" smtClean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Australian Synchrotron, Clayton, VIC, Australia</a:t>
            </a:r>
            <a:endParaRPr lang="en-US" altLang="en-US" sz="2400" dirty="0" smtClean="0">
              <a:solidFill>
                <a:schemeClr val="tx2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73050" y="1484784"/>
            <a:ext cx="9217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3200" b="1" dirty="0">
                <a:solidFill>
                  <a:srgbClr val="FF0000"/>
                </a:solidFill>
              </a:rPr>
              <a:t>Partitioning of Ce, as a Simulant for Pu, in a Multi-phase Ceramic Nuclear Waste Form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6148" name="Picture 3" descr="Australian Synchrotron_PRIM_[CMYK]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115888"/>
            <a:ext cx="244792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64" y="5776094"/>
            <a:ext cx="4392488" cy="1109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XANES imaging of air sintered sample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50" y="1515100"/>
            <a:ext cx="6490699" cy="43216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07650" y="5836798"/>
            <a:ext cx="649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F7F7F"/>
                </a:solidFill>
              </a:rPr>
              <a:t>500</a:t>
            </a:r>
            <a:r>
              <a:rPr lang="el-GR" sz="1400" dirty="0" smtClean="0">
                <a:solidFill>
                  <a:srgbClr val="7F7F7F"/>
                </a:solidFill>
              </a:rPr>
              <a:t>μ</a:t>
            </a:r>
            <a:r>
              <a:rPr lang="en-US" sz="1400" dirty="0" smtClean="0">
                <a:solidFill>
                  <a:srgbClr val="7F7F7F"/>
                </a:solidFill>
              </a:rPr>
              <a:t>m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279" y="4991852"/>
            <a:ext cx="963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7F7F7F"/>
                </a:solidFill>
              </a:rPr>
              <a:t>100</a:t>
            </a:r>
            <a:r>
              <a:rPr lang="el-GR" sz="1400" dirty="0" smtClean="0">
                <a:solidFill>
                  <a:srgbClr val="7F7F7F"/>
                </a:solidFill>
              </a:rPr>
              <a:t>μ</a:t>
            </a:r>
            <a:r>
              <a:rPr lang="en-US" sz="1400" dirty="0" smtClean="0">
                <a:solidFill>
                  <a:srgbClr val="7F7F7F"/>
                </a:solidFill>
              </a:rPr>
              <a:t>m</a:t>
            </a:r>
            <a:endParaRPr lang="en-US" sz="1400" dirty="0">
              <a:solidFill>
                <a:srgbClr val="7F7F7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707650" y="6025909"/>
            <a:ext cx="286610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32244" y="6025909"/>
            <a:ext cx="286610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248782" y="4515282"/>
            <a:ext cx="0" cy="47657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48782" y="5360228"/>
            <a:ext cx="0" cy="47657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707650" y="5953627"/>
            <a:ext cx="0" cy="144564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198350" y="5953627"/>
            <a:ext cx="0" cy="144564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51493" y="5836798"/>
            <a:ext cx="409062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51493" y="4517074"/>
            <a:ext cx="409062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40" y="6285267"/>
            <a:ext cx="3002492" cy="30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421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>
          <a:xfrm>
            <a:off x="-1" y="627063"/>
            <a:ext cx="9906001" cy="1143000"/>
          </a:xfrm>
        </p:spPr>
        <p:txBody>
          <a:bodyPr/>
          <a:lstStyle/>
          <a:p>
            <a:pPr eaLnBrk="1" hangingPunct="1"/>
            <a:r>
              <a:rPr lang="en-GB" alt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XANES Imaging</a:t>
            </a:r>
            <a:r>
              <a:rPr lang="en-GB" altLang="en-US" sz="28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 of air sintered </a:t>
            </a:r>
            <a:r>
              <a:rPr lang="en-GB" alt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sample</a:t>
            </a:r>
            <a: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2750" y="1196975"/>
            <a:ext cx="89598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41438"/>
            <a:ext cx="809942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25563"/>
            <a:ext cx="809942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4" name="Group 16"/>
          <p:cNvGrpSpPr>
            <a:grpSpLocks/>
          </p:cNvGrpSpPr>
          <p:nvPr/>
        </p:nvGrpSpPr>
        <p:grpSpPr bwMode="auto">
          <a:xfrm>
            <a:off x="8542338" y="2493963"/>
            <a:ext cx="830262" cy="420687"/>
            <a:chOff x="8549585" y="2792781"/>
            <a:chExt cx="830677" cy="420195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8733827" y="3212976"/>
              <a:ext cx="4177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26" name="TextBox 13"/>
            <p:cNvSpPr txBox="1">
              <a:spLocks noChangeArrowheads="1"/>
            </p:cNvSpPr>
            <p:nvPr/>
          </p:nvSpPr>
          <p:spPr bwMode="auto">
            <a:xfrm>
              <a:off x="8549585" y="2792781"/>
              <a:ext cx="830677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AU" altLang="en-US" sz="2000"/>
                <a:t>25</a:t>
              </a:r>
              <a:r>
                <a:rPr lang="en-AU" altLang="en-US" sz="2000">
                  <a:latin typeface="Symbol" pitchFamily="18" charset="2"/>
                </a:rPr>
                <a:t>m</a:t>
              </a:r>
              <a:r>
                <a:rPr lang="en-AU" altLang="en-US" sz="2000"/>
                <a:t>m</a:t>
              </a:r>
              <a:endParaRPr lang="en-US" altLang="en-US" sz="2000"/>
            </a:p>
          </p:txBody>
        </p:sp>
      </p:grpSp>
      <p:grpSp>
        <p:nvGrpSpPr>
          <p:cNvPr id="17416" name="Group 13"/>
          <p:cNvGrpSpPr>
            <a:grpSpLocks/>
          </p:cNvGrpSpPr>
          <p:nvPr/>
        </p:nvGrpSpPr>
        <p:grpSpPr bwMode="auto">
          <a:xfrm>
            <a:off x="2778125" y="3098800"/>
            <a:ext cx="574675" cy="368300"/>
            <a:chOff x="2865438" y="3348038"/>
            <a:chExt cx="574675" cy="368300"/>
          </a:xfrm>
        </p:grpSpPr>
        <p:sp>
          <p:nvSpPr>
            <p:cNvPr id="17423" name="Rectangle 3"/>
            <p:cNvSpPr>
              <a:spLocks noChangeArrowheads="1"/>
            </p:cNvSpPr>
            <p:nvPr/>
          </p:nvSpPr>
          <p:spPr bwMode="auto">
            <a:xfrm>
              <a:off x="2973388" y="3348038"/>
              <a:ext cx="4667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AU" altLang="en-US" sz="1600">
                  <a:sym typeface="Wingdings" pitchFamily="2" charset="2"/>
                </a:rPr>
                <a:t> </a:t>
              </a:r>
              <a:r>
                <a:rPr lang="en-AU" altLang="en-US" sz="1800">
                  <a:sym typeface="Wingdings" pitchFamily="2" charset="2"/>
                </a:rPr>
                <a:t>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2865438" y="3516313"/>
              <a:ext cx="2508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417" name="Group 16"/>
          <p:cNvGrpSpPr>
            <a:grpSpLocks/>
          </p:cNvGrpSpPr>
          <p:nvPr/>
        </p:nvGrpSpPr>
        <p:grpSpPr bwMode="auto">
          <a:xfrm>
            <a:off x="3513138" y="3579813"/>
            <a:ext cx="441325" cy="558800"/>
            <a:chOff x="3632200" y="3789363"/>
            <a:chExt cx="441325" cy="558800"/>
          </a:xfrm>
        </p:grpSpPr>
        <p:sp>
          <p:nvSpPr>
            <p:cNvPr id="17421" name="Rectangle 8"/>
            <p:cNvSpPr>
              <a:spLocks noChangeArrowheads="1"/>
            </p:cNvSpPr>
            <p:nvPr/>
          </p:nvSpPr>
          <p:spPr bwMode="auto">
            <a:xfrm>
              <a:off x="3632200" y="3789363"/>
              <a:ext cx="4413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AU" altLang="en-US" sz="1800">
                  <a:solidFill>
                    <a:srgbClr val="000000"/>
                  </a:solidFill>
                  <a:sym typeface="Wingdings" pitchFamily="2" charset="2"/>
                </a:rPr>
                <a:t>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813175" y="4095750"/>
              <a:ext cx="0" cy="2524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420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708275"/>
            <a:ext cx="5746751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58213"/>
              </p:ext>
            </p:extLst>
          </p:nvPr>
        </p:nvGraphicFramePr>
        <p:xfrm>
          <a:off x="5385048" y="3763963"/>
          <a:ext cx="4248001" cy="1440000"/>
        </p:xfrm>
        <a:graphic>
          <a:graphicData uri="http://schemas.openxmlformats.org/drawingml/2006/table">
            <a:tbl>
              <a:tblPr/>
              <a:tblGrid>
                <a:gridCol w="679906"/>
                <a:gridCol w="679906"/>
                <a:gridCol w="721646"/>
                <a:gridCol w="722449"/>
                <a:gridCol w="721645"/>
                <a:gridCol w="722449"/>
              </a:tblGrid>
              <a:tr h="66811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 (at%)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Ce (at%)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Y (at%)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Hf</a:t>
                      </a: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(at%)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</a:t>
                      </a: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(at%)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9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X-ray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6.41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4.78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1.05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2.38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17.75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94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EDX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7.22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6.58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1.55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2.90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17.75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529064" y="5517232"/>
            <a:ext cx="3163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AU" altLang="en-US" u="sng" dirty="0" err="1"/>
              <a:t>pyrochlore</a:t>
            </a:r>
            <a:r>
              <a:rPr lang="en-AU" altLang="en-US" u="sng" baseline="30000" dirty="0"/>
              <a:t> </a:t>
            </a:r>
            <a:r>
              <a:rPr lang="en-AU" altLang="en-US" u="sng" dirty="0"/>
              <a:t>↔ Ce</a:t>
            </a:r>
            <a:r>
              <a:rPr lang="en-AU" altLang="en-US" u="sng" baseline="30000" dirty="0"/>
              <a:t>4+</a:t>
            </a:r>
            <a:endParaRPr lang="en-US" altLang="en-US" u="sng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/>
          </p:nvPr>
        </p:nvSpPr>
        <p:spPr>
          <a:xfrm>
            <a:off x="0" y="769938"/>
            <a:ext cx="9906000" cy="1143000"/>
          </a:xfrm>
        </p:spPr>
        <p:txBody>
          <a:bodyPr/>
          <a:lstStyle/>
          <a:p>
            <a:pPr eaLnBrk="1" hangingPunct="1"/>
            <a:r>
              <a:rPr lang="en-GB" altLang="en-US" sz="28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XANES Imaging of air sintered sample</a:t>
            </a:r>
            <a: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16387" name="Group 16"/>
          <p:cNvGrpSpPr>
            <a:grpSpLocks/>
          </p:cNvGrpSpPr>
          <p:nvPr/>
        </p:nvGrpSpPr>
        <p:grpSpPr bwMode="auto">
          <a:xfrm>
            <a:off x="8550275" y="2636838"/>
            <a:ext cx="830263" cy="420687"/>
            <a:chOff x="8549585" y="2792778"/>
            <a:chExt cx="830677" cy="42019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733827" y="3212976"/>
              <a:ext cx="4177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04" name="TextBox 13"/>
            <p:cNvSpPr txBox="1">
              <a:spLocks noChangeArrowheads="1"/>
            </p:cNvSpPr>
            <p:nvPr/>
          </p:nvSpPr>
          <p:spPr bwMode="auto">
            <a:xfrm>
              <a:off x="8549585" y="2792778"/>
              <a:ext cx="8306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AU" altLang="en-US" sz="2000"/>
                <a:t>25</a:t>
              </a:r>
              <a:r>
                <a:rPr lang="en-AU" altLang="en-US" sz="2000">
                  <a:latin typeface="Symbol" pitchFamily="18" charset="2"/>
                </a:rPr>
                <a:t>m</a:t>
              </a:r>
              <a:r>
                <a:rPr lang="en-AU" altLang="en-US" sz="2000"/>
                <a:t>m</a:t>
              </a:r>
              <a:endParaRPr lang="en-US" altLang="en-US" sz="2000"/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12750" y="1341438"/>
            <a:ext cx="8959850" cy="1587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84313"/>
            <a:ext cx="809942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84313"/>
            <a:ext cx="809942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2"/>
          <p:cNvSpPr txBox="1">
            <a:spLocks noChangeArrowheads="1"/>
          </p:cNvSpPr>
          <p:nvPr/>
        </p:nvSpPr>
        <p:spPr bwMode="auto">
          <a:xfrm>
            <a:off x="3081338" y="35163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/>
          </a:p>
        </p:txBody>
      </p:sp>
      <p:grpSp>
        <p:nvGrpSpPr>
          <p:cNvPr id="16393" name="Group 1"/>
          <p:cNvGrpSpPr>
            <a:grpSpLocks/>
          </p:cNvGrpSpPr>
          <p:nvPr/>
        </p:nvGrpSpPr>
        <p:grpSpPr bwMode="auto">
          <a:xfrm>
            <a:off x="2865438" y="3348038"/>
            <a:ext cx="574675" cy="368300"/>
            <a:chOff x="2865438" y="3348038"/>
            <a:chExt cx="574675" cy="368300"/>
          </a:xfrm>
        </p:grpSpPr>
        <p:sp>
          <p:nvSpPr>
            <p:cNvPr id="16401" name="Rectangle 3"/>
            <p:cNvSpPr>
              <a:spLocks noChangeArrowheads="1"/>
            </p:cNvSpPr>
            <p:nvPr/>
          </p:nvSpPr>
          <p:spPr bwMode="auto">
            <a:xfrm>
              <a:off x="2973388" y="3348038"/>
              <a:ext cx="4667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AU" altLang="en-US" sz="1600">
                  <a:sym typeface="Wingdings" pitchFamily="2" charset="2"/>
                </a:rPr>
                <a:t> </a:t>
              </a:r>
              <a:r>
                <a:rPr lang="en-AU" altLang="en-US" sz="1800">
                  <a:sym typeface="Wingdings" pitchFamily="2" charset="2"/>
                </a:rPr>
                <a:t>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2865438" y="3516313"/>
              <a:ext cx="2508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395" name="Group 2"/>
          <p:cNvGrpSpPr>
            <a:grpSpLocks/>
          </p:cNvGrpSpPr>
          <p:nvPr/>
        </p:nvGrpSpPr>
        <p:grpSpPr bwMode="auto">
          <a:xfrm>
            <a:off x="3632200" y="3789363"/>
            <a:ext cx="441325" cy="558800"/>
            <a:chOff x="3632200" y="3789363"/>
            <a:chExt cx="441325" cy="558800"/>
          </a:xfrm>
        </p:grpSpPr>
        <p:sp>
          <p:nvSpPr>
            <p:cNvPr id="16399" name="Rectangle 8"/>
            <p:cNvSpPr>
              <a:spLocks noChangeArrowheads="1"/>
            </p:cNvSpPr>
            <p:nvPr/>
          </p:nvSpPr>
          <p:spPr bwMode="auto">
            <a:xfrm>
              <a:off x="3632200" y="3789363"/>
              <a:ext cx="4413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AU" altLang="en-US" sz="1800">
                  <a:solidFill>
                    <a:srgbClr val="000000"/>
                  </a:solidFill>
                  <a:sym typeface="Wingdings" pitchFamily="2" charset="2"/>
                </a:rPr>
                <a:t>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813175" y="4095750"/>
              <a:ext cx="0" cy="2524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39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924175"/>
            <a:ext cx="574675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819613"/>
              </p:ext>
            </p:extLst>
          </p:nvPr>
        </p:nvGraphicFramePr>
        <p:xfrm>
          <a:off x="5241032" y="3670300"/>
          <a:ext cx="4427999" cy="1439999"/>
        </p:xfrm>
        <a:graphic>
          <a:graphicData uri="http://schemas.openxmlformats.org/drawingml/2006/table">
            <a:tbl>
              <a:tblPr/>
              <a:tblGrid>
                <a:gridCol w="708715"/>
                <a:gridCol w="708715"/>
                <a:gridCol w="752224"/>
                <a:gridCol w="753061"/>
                <a:gridCol w="752223"/>
                <a:gridCol w="753061"/>
              </a:tblGrid>
              <a:tr h="6650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Ca (at%)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Ce (at%)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Y (at%)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Hf</a:t>
                      </a: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(at%)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Ti (at%)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4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F95E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X-ray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F95E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F95E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12.94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F95E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F95E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4.58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F95E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F95E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0.51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F95E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F95E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0.99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F95E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F95E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20.54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F95E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4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EDX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11.94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5.47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0.27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A9B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20.54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9" marR="91439"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816600" y="5661248"/>
            <a:ext cx="3214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u="sng" dirty="0" smtClean="0"/>
              <a:t>perovskite ↔ Ce</a:t>
            </a:r>
            <a:r>
              <a:rPr lang="en-AU" altLang="en-US" u="sng" baseline="30000" dirty="0" smtClean="0"/>
              <a:t>3+</a:t>
            </a:r>
            <a:r>
              <a:rPr lang="en-AU" altLang="en-US" u="sng" dirty="0" smtClean="0"/>
              <a:t> </a:t>
            </a:r>
            <a:endParaRPr lang="en-A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/>
          <p:cNvSpPr>
            <a:spLocks noGrp="1"/>
          </p:cNvSpPr>
          <p:nvPr>
            <p:ph type="title"/>
          </p:nvPr>
        </p:nvSpPr>
        <p:spPr>
          <a:xfrm>
            <a:off x="0" y="912813"/>
            <a:ext cx="9906000" cy="1143000"/>
          </a:xfrm>
        </p:spPr>
        <p:txBody>
          <a:bodyPr/>
          <a:lstStyle/>
          <a:p>
            <a:pPr eaLnBrk="1" hangingPunct="1"/>
            <a:r>
              <a:rPr lang="en-GB" alt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RT EELS(TEM) measurements at </a:t>
            </a:r>
            <a:r>
              <a:rPr lang="en-AU" alt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Ce M</a:t>
            </a:r>
            <a:r>
              <a:rPr lang="en-AU" altLang="en-US" sz="2800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5,4</a:t>
            </a:r>
            <a:r>
              <a:rPr lang="en-AU" alt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-edges </a:t>
            </a:r>
            <a:r>
              <a:rPr lang="en-US" altLang="en-US" sz="4000" dirty="0" smtClean="0"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US" altLang="en-US" sz="40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2750" y="1411288"/>
            <a:ext cx="8959850" cy="1587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949325"/>
            <a:ext cx="76327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412750" y="6237288"/>
            <a:ext cx="900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AU" altLang="en-US" dirty="0">
                <a:solidFill>
                  <a:srgbClr val="FF0000"/>
                </a:solidFill>
              </a:rPr>
              <a:t>Ce</a:t>
            </a:r>
            <a:r>
              <a:rPr lang="en-AU" altLang="en-US" baseline="30000" dirty="0">
                <a:solidFill>
                  <a:srgbClr val="FF0000"/>
                </a:solidFill>
              </a:rPr>
              <a:t>3+</a:t>
            </a:r>
            <a:r>
              <a:rPr lang="en-AU" altLang="en-US" dirty="0">
                <a:solidFill>
                  <a:srgbClr val="FF0000"/>
                </a:solidFill>
              </a:rPr>
              <a:t> ↔ perovskite, and Ce</a:t>
            </a:r>
            <a:r>
              <a:rPr lang="en-AU" altLang="en-US" baseline="30000" dirty="0">
                <a:solidFill>
                  <a:srgbClr val="FF0000"/>
                </a:solidFill>
              </a:rPr>
              <a:t>4+</a:t>
            </a:r>
            <a:r>
              <a:rPr lang="en-AU" altLang="en-US" dirty="0">
                <a:solidFill>
                  <a:srgbClr val="FF0000"/>
                </a:solidFill>
              </a:rPr>
              <a:t> ↔ </a:t>
            </a:r>
            <a:r>
              <a:rPr lang="en-AU" altLang="en-US" dirty="0" err="1">
                <a:solidFill>
                  <a:srgbClr val="FF0000"/>
                </a:solidFill>
              </a:rPr>
              <a:t>pyrochlore</a:t>
            </a:r>
            <a:r>
              <a:rPr lang="en-AU" altLang="en-US" dirty="0">
                <a:solidFill>
                  <a:srgbClr val="FF0000"/>
                </a:solidFill>
              </a:rPr>
              <a:t> </a:t>
            </a:r>
            <a:r>
              <a:rPr lang="en-AU" altLang="en-US" dirty="0" smtClean="0">
                <a:solidFill>
                  <a:srgbClr val="FF0000"/>
                </a:solidFill>
              </a:rPr>
              <a:t>(reduction</a:t>
            </a:r>
            <a:r>
              <a:rPr lang="en-AU" altLang="en-US" dirty="0">
                <a:solidFill>
                  <a:srgbClr val="FF0000"/>
                </a:solidFill>
              </a:rPr>
              <a:t>?)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4"/>
          <p:cNvSpPr>
            <a:spLocks noGrp="1"/>
          </p:cNvSpPr>
          <p:nvPr>
            <p:ph type="title"/>
          </p:nvPr>
        </p:nvSpPr>
        <p:spPr>
          <a:xfrm>
            <a:off x="0" y="765175"/>
            <a:ext cx="9906000" cy="9366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Conclusions</a:t>
            </a:r>
            <a:endParaRPr lang="en-US" alt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2750" y="1600200"/>
            <a:ext cx="89598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412750" y="1662474"/>
            <a:ext cx="8959850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</a:pPr>
            <a:r>
              <a:rPr lang="en-AU" altLang="en-US" dirty="0" smtClean="0"/>
              <a:t>Sintering in air → </a:t>
            </a:r>
            <a:r>
              <a:rPr lang="en-AU" altLang="en-US" dirty="0" err="1"/>
              <a:t>p</a:t>
            </a:r>
            <a:r>
              <a:rPr lang="en-AU" altLang="en-US" dirty="0" err="1" smtClean="0"/>
              <a:t>yrochlore</a:t>
            </a:r>
            <a:r>
              <a:rPr lang="en-AU" altLang="en-US" dirty="0" smtClean="0"/>
              <a:t>-rich ceramics incorporating </a:t>
            </a:r>
            <a:r>
              <a:rPr lang="en-AU" altLang="en-US" dirty="0" smtClean="0"/>
              <a:t>Ce</a:t>
            </a:r>
            <a:r>
              <a:rPr lang="en-AU" altLang="en-US" baseline="30000" dirty="0" smtClean="0"/>
              <a:t>4+</a:t>
            </a:r>
            <a:r>
              <a:rPr lang="en-AU" altLang="en-US" dirty="0"/>
              <a:t> </a:t>
            </a:r>
            <a:r>
              <a:rPr lang="en-AU" altLang="en-US" dirty="0" smtClean="0"/>
              <a:t>with minor perovskite incorporating Ce</a:t>
            </a:r>
            <a:r>
              <a:rPr lang="en-AU" altLang="en-US" baseline="30000" dirty="0" smtClean="0"/>
              <a:t>3+</a:t>
            </a:r>
            <a:endParaRPr lang="en-AU" altLang="en-US" baseline="30000" dirty="0" smtClean="0"/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</a:pPr>
            <a:r>
              <a:rPr lang="en-AU" altLang="en-US" dirty="0" smtClean="0"/>
              <a:t>Sintering </a:t>
            </a:r>
            <a:r>
              <a:rPr lang="en-AU" altLang="en-US" dirty="0" smtClean="0"/>
              <a:t>in </a:t>
            </a:r>
            <a:r>
              <a:rPr lang="en-AU" altLang="en-US" dirty="0" err="1" smtClean="0"/>
              <a:t>Ar</a:t>
            </a:r>
            <a:r>
              <a:rPr lang="en-AU" altLang="en-US" dirty="0"/>
              <a:t> → </a:t>
            </a:r>
            <a:r>
              <a:rPr lang="en-AU" altLang="en-US" dirty="0" smtClean="0"/>
              <a:t>perovskite + zirconolite </a:t>
            </a:r>
            <a:r>
              <a:rPr lang="en-AU" altLang="en-US" dirty="0" smtClean="0"/>
              <a:t>4M, both incorporating </a:t>
            </a:r>
            <a:r>
              <a:rPr lang="en-AU" altLang="en-US" dirty="0" smtClean="0"/>
              <a:t>Ce</a:t>
            </a:r>
            <a:r>
              <a:rPr lang="en-AU" altLang="en-US" baseline="30000" dirty="0" smtClean="0"/>
              <a:t>3</a:t>
            </a:r>
            <a:r>
              <a:rPr lang="en-AU" altLang="en-US" baseline="30000" dirty="0" smtClean="0"/>
              <a:t>+</a:t>
            </a:r>
            <a:endParaRPr lang="en-AU" altLang="en-US" baseline="30000" dirty="0"/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</a:pPr>
            <a:r>
              <a:rPr lang="en-AU" altLang="en-US" dirty="0" smtClean="0"/>
              <a:t>XANES imaging can </a:t>
            </a:r>
            <a:r>
              <a:rPr lang="en-AU" altLang="en-US" dirty="0"/>
              <a:t>provide us with information on the chemical speciation in individual </a:t>
            </a:r>
            <a:r>
              <a:rPr lang="en-AU" altLang="en-US" dirty="0" smtClean="0"/>
              <a:t>mineral phases </a:t>
            </a:r>
            <a:r>
              <a:rPr lang="en-AU" altLang="en-US" dirty="0"/>
              <a:t>of multi-phase ceramics. However, it is difficult to probe individual grains.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</a:pPr>
            <a:r>
              <a:rPr lang="en-AU" altLang="en-US" dirty="0"/>
              <a:t>EELS/TEM is a complementary </a:t>
            </a:r>
            <a:r>
              <a:rPr lang="en-AU" altLang="en-US" dirty="0" smtClean="0"/>
              <a:t>technique.</a:t>
            </a:r>
            <a:endParaRPr lang="en-A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1" y="3597275"/>
            <a:ext cx="8686800" cy="1127125"/>
          </a:xfrm>
        </p:spPr>
        <p:txBody>
          <a:bodyPr anchor="ctr"/>
          <a:lstStyle/>
          <a:p>
            <a:r>
              <a:rPr lang="en-US" sz="4400" dirty="0" smtClean="0">
                <a:latin typeface="Arial" charset="0"/>
                <a:ea typeface="ＭＳ Ｐゴシック" charset="0"/>
                <a:cs typeface="Arial" charset="0"/>
              </a:rPr>
              <a:t>Thank you</a:t>
            </a:r>
            <a:endParaRPr lang="en-US" sz="3600" b="0" dirty="0">
              <a:solidFill>
                <a:schemeClr val="accent1">
                  <a:lumMod val="40000"/>
                  <a:lumOff val="60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1" y="3592517"/>
            <a:ext cx="8686800" cy="1587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0390" y="4724400"/>
            <a:ext cx="8686800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493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Outline</a:t>
            </a:r>
            <a:endParaRPr lang="en-AU" altLang="en-US" sz="3600" dirty="0" smtClean="0">
              <a:solidFill>
                <a:srgbClr val="FF00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12750" y="1700213"/>
            <a:ext cx="9292778" cy="4969147"/>
          </a:xfrm>
        </p:spPr>
        <p:txBody>
          <a:bodyPr/>
          <a:lstStyle/>
          <a:p>
            <a:r>
              <a:rPr lang="en-AU" altLang="en-US" dirty="0" err="1" smtClean="0">
                <a:latin typeface="Arial" charset="0"/>
                <a:ea typeface="ＭＳ Ｐゴシック" pitchFamily="34" charset="-128"/>
                <a:cs typeface="Arial" charset="0"/>
              </a:rPr>
              <a:t>Pyrochlore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 and zirconolite ceramic waste forms are leading candidates for the immobilisation of Pu-rich nuclear wastes.</a:t>
            </a:r>
          </a:p>
          <a:p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Ca</a:t>
            </a:r>
            <a: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>0.71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Ce</a:t>
            </a:r>
            <a: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>0.52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Y</a:t>
            </a:r>
            <a: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>0.088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Hf</a:t>
            </a:r>
            <a: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>0.22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Ti</a:t>
            </a:r>
            <a: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>2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O</a:t>
            </a:r>
            <a:r>
              <a:rPr lang="en-AU" altLang="en-US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>~</a:t>
            </a:r>
            <a:r>
              <a:rPr lang="en-AU" altLang="en-US" i="1" baseline="-25000" dirty="0" smtClean="0">
                <a:latin typeface="Arial" charset="0"/>
                <a:ea typeface="ＭＳ Ｐゴシック" pitchFamily="34" charset="-128"/>
                <a:cs typeface="Arial" charset="0"/>
              </a:rPr>
              <a:t>x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 (</a:t>
            </a:r>
            <a:r>
              <a:rPr lang="en-AU" altLang="en-US" i="1" dirty="0" smtClean="0">
                <a:latin typeface="Arial" charset="0"/>
                <a:ea typeface="ＭＳ Ｐゴシック" pitchFamily="34" charset="-128"/>
                <a:cs typeface="Arial" charset="0"/>
              </a:rPr>
              <a:t>x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 = 6.06 – 6.32) with Ce as substitute for Pu.</a:t>
            </a:r>
            <a:b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Sintered in 	(1) air at 1400</a:t>
            </a:r>
            <a:r>
              <a:rPr lang="en-AU" altLang="en-US" baseline="30000" dirty="0" smtClean="0">
                <a:latin typeface="Arial" charset="0"/>
                <a:ea typeface="ＭＳ Ｐゴシック" pitchFamily="34" charset="-128"/>
                <a:cs typeface="Arial" charset="0"/>
              </a:rPr>
              <a:t>o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C for 10 hrs, </a:t>
            </a:r>
            <a:b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					(2) </a:t>
            </a:r>
            <a:r>
              <a:rPr lang="en-AU" altLang="en-US" dirty="0" err="1" smtClean="0">
                <a:latin typeface="Arial" charset="0"/>
                <a:ea typeface="ＭＳ Ｐゴシック" pitchFamily="34" charset="-128"/>
                <a:cs typeface="Arial" charset="0"/>
              </a:rPr>
              <a:t>Ar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 at 1350</a:t>
            </a:r>
            <a:r>
              <a:rPr lang="en-AU" altLang="en-US" baseline="30000" dirty="0" smtClean="0">
                <a:latin typeface="Arial" charset="0"/>
                <a:ea typeface="ＭＳ Ｐゴシック" pitchFamily="34" charset="-128"/>
                <a:cs typeface="Arial" charset="0"/>
              </a:rPr>
              <a:t>o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C for 16 hrs.</a:t>
            </a:r>
          </a:p>
          <a:p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XRD</a:t>
            </a:r>
            <a:r>
              <a:rPr lang="en-AU" altLang="en-US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AU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&amp; SEM for phase assemblage and microstructure.</a:t>
            </a:r>
          </a:p>
          <a:p>
            <a:r>
              <a:rPr lang="en-AU" altLang="en-US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Determine Ce valence in individual </a:t>
            </a:r>
            <a:r>
              <a:rPr lang="en-AU" altLang="en-US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mineral phases</a:t>
            </a:r>
            <a:r>
              <a:rPr lang="en-AU" altLang="en-US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: </a:t>
            </a:r>
            <a:br>
              <a:rPr lang="en-AU" altLang="en-US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AU" altLang="en-US" b="1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(1) XANES imaging, and (2) EELS/TEM.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2750" y="1600200"/>
            <a:ext cx="89598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/>
          <p:cNvSpPr>
            <a:spLocks noGrp="1"/>
          </p:cNvSpPr>
          <p:nvPr>
            <p:ph type="title"/>
          </p:nvPr>
        </p:nvSpPr>
        <p:spPr>
          <a:xfrm>
            <a:off x="-6350" y="692150"/>
            <a:ext cx="9906000" cy="1143000"/>
          </a:xfrm>
        </p:spPr>
        <p:txBody>
          <a:bodyPr/>
          <a:lstStyle/>
          <a:p>
            <a:pPr eaLnBrk="1" hangingPunct="1"/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XRD pattern: </a:t>
            </a:r>
            <a:r>
              <a:rPr lang="en-AU" altLang="en-US" sz="36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Ar</a:t>
            </a:r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 sintered sample</a:t>
            </a:r>
            <a:r>
              <a:rPr lang="en-AU" altLang="en-US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AU" altLang="en-US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9575" y="1411189"/>
            <a:ext cx="8959850" cy="1587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2720975" y="5373688"/>
            <a:ext cx="287338" cy="666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AU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" y="1580963"/>
            <a:ext cx="9901127" cy="53044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6936" y="2132767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Perovskite (</a:t>
            </a:r>
            <a:r>
              <a:rPr lang="en-US" sz="1800" i="1" dirty="0" smtClean="0">
                <a:solidFill>
                  <a:srgbClr val="FF0000"/>
                </a:solidFill>
              </a:rPr>
              <a:t>Pm</a:t>
            </a:r>
            <a:r>
              <a:rPr lang="en-US" sz="1800" dirty="0" smtClean="0">
                <a:solidFill>
                  <a:srgbClr val="FF0000"/>
                </a:solidFill>
              </a:rPr>
              <a:t>-3</a:t>
            </a:r>
            <a:r>
              <a:rPr lang="en-US" sz="1800" i="1" dirty="0" smtClean="0">
                <a:solidFill>
                  <a:srgbClr val="FF0000"/>
                </a:solidFill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): </a:t>
            </a:r>
            <a:r>
              <a:rPr lang="en-US" sz="1800" i="1" dirty="0" smtClean="0">
                <a:solidFill>
                  <a:srgbClr val="FF0000"/>
                </a:solidFill>
              </a:rPr>
              <a:t>a</a:t>
            </a:r>
            <a:r>
              <a:rPr lang="en-US" sz="1800" dirty="0" smtClean="0">
                <a:solidFill>
                  <a:srgbClr val="FF0000"/>
                </a:solidFill>
              </a:rPr>
              <a:t> =3.8533 Å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r>
              <a:rPr lang="en-US" sz="1800" dirty="0" smtClean="0"/>
              <a:t>Zirconolite 4M (</a:t>
            </a:r>
            <a:r>
              <a:rPr lang="en-US" sz="1800" i="1" dirty="0" smtClean="0"/>
              <a:t>C</a:t>
            </a:r>
            <a:r>
              <a:rPr lang="en-US" sz="1800" dirty="0" smtClean="0"/>
              <a:t>2/</a:t>
            </a:r>
            <a:r>
              <a:rPr lang="en-US" sz="1800" i="1" dirty="0"/>
              <a:t>c</a:t>
            </a:r>
            <a:r>
              <a:rPr lang="en-US" sz="1800" dirty="0" smtClean="0"/>
              <a:t>): </a:t>
            </a:r>
            <a:r>
              <a:rPr lang="en-US" sz="1800" i="1" dirty="0" smtClean="0"/>
              <a:t>a</a:t>
            </a:r>
            <a:r>
              <a:rPr lang="en-US" sz="1800" dirty="0" smtClean="0"/>
              <a:t>=12.5051 Å,</a:t>
            </a:r>
            <a:r>
              <a:rPr lang="en-US" sz="1800" i="1" dirty="0" smtClean="0"/>
              <a:t> b</a:t>
            </a:r>
            <a:r>
              <a:rPr lang="en-US" sz="1800" dirty="0" smtClean="0"/>
              <a:t>=7.2294 Å, </a:t>
            </a:r>
            <a:r>
              <a:rPr lang="en-US" sz="1800" i="1" dirty="0" smtClean="0"/>
              <a:t>c</a:t>
            </a:r>
            <a:r>
              <a:rPr lang="en-US" sz="1800" dirty="0" smtClean="0"/>
              <a:t>=22.9608 Å, </a:t>
            </a:r>
            <a:r>
              <a:rPr lang="en-US" sz="1800" dirty="0" smtClean="0">
                <a:latin typeface="Symbol" panose="05050102010706020507" pitchFamily="18" charset="2"/>
              </a:rPr>
              <a:t>b</a:t>
            </a:r>
            <a:r>
              <a:rPr lang="en-US" sz="1800" dirty="0" smtClean="0"/>
              <a:t>=84.9335º</a:t>
            </a:r>
          </a:p>
          <a:p>
            <a:endParaRPr lang="en-US" sz="800" dirty="0" smtClean="0"/>
          </a:p>
          <a:p>
            <a:r>
              <a:rPr lang="en-US" sz="1800" dirty="0" smtClean="0">
                <a:solidFill>
                  <a:srgbClr val="0033CC"/>
                </a:solidFill>
              </a:rPr>
              <a:t>Rutile (</a:t>
            </a:r>
            <a:r>
              <a:rPr lang="en-US" sz="1800" i="1" dirty="0" smtClean="0">
                <a:solidFill>
                  <a:srgbClr val="0033CC"/>
                </a:solidFill>
              </a:rPr>
              <a:t>P</a:t>
            </a:r>
            <a:r>
              <a:rPr lang="en-US" sz="1800" dirty="0" smtClean="0">
                <a:solidFill>
                  <a:srgbClr val="0033CC"/>
                </a:solidFill>
              </a:rPr>
              <a:t>4</a:t>
            </a:r>
            <a:r>
              <a:rPr lang="en-US" sz="1800" baseline="-25000" dirty="0" smtClean="0">
                <a:solidFill>
                  <a:srgbClr val="0033CC"/>
                </a:solidFill>
              </a:rPr>
              <a:t>2</a:t>
            </a:r>
            <a:r>
              <a:rPr lang="en-US" sz="1800" dirty="0" smtClean="0">
                <a:solidFill>
                  <a:srgbClr val="0033CC"/>
                </a:solidFill>
              </a:rPr>
              <a:t>/</a:t>
            </a:r>
            <a:r>
              <a:rPr lang="en-US" sz="1800" i="1" dirty="0" err="1" smtClean="0">
                <a:solidFill>
                  <a:srgbClr val="0033CC"/>
                </a:solidFill>
              </a:rPr>
              <a:t>mnm</a:t>
            </a:r>
            <a:r>
              <a:rPr lang="en-US" sz="1800" dirty="0" smtClean="0">
                <a:solidFill>
                  <a:srgbClr val="0033CC"/>
                </a:solidFill>
              </a:rPr>
              <a:t>): </a:t>
            </a:r>
            <a:r>
              <a:rPr lang="en-US" sz="1800" i="1" dirty="0">
                <a:solidFill>
                  <a:srgbClr val="0033CC"/>
                </a:solidFill>
              </a:rPr>
              <a:t>a</a:t>
            </a:r>
            <a:r>
              <a:rPr lang="en-US" sz="1800" dirty="0">
                <a:solidFill>
                  <a:srgbClr val="0033CC"/>
                </a:solidFill>
              </a:rPr>
              <a:t> </a:t>
            </a:r>
            <a:r>
              <a:rPr lang="en-US" sz="1800" dirty="0" smtClean="0">
                <a:solidFill>
                  <a:srgbClr val="0033CC"/>
                </a:solidFill>
              </a:rPr>
              <a:t>=4.6289 Å, </a:t>
            </a:r>
            <a:r>
              <a:rPr lang="en-US" sz="1800" i="1" dirty="0" smtClean="0">
                <a:solidFill>
                  <a:srgbClr val="0033CC"/>
                </a:solidFill>
              </a:rPr>
              <a:t>c</a:t>
            </a:r>
            <a:r>
              <a:rPr lang="en-US" sz="1800" dirty="0" smtClean="0">
                <a:solidFill>
                  <a:srgbClr val="0033CC"/>
                </a:solidFill>
              </a:rPr>
              <a:t> =2.9859 </a:t>
            </a:r>
            <a:r>
              <a:rPr lang="en-US" sz="1800" dirty="0">
                <a:solidFill>
                  <a:srgbClr val="0033CC"/>
                </a:solidFill>
              </a:rPr>
              <a:t>Å</a:t>
            </a:r>
          </a:p>
          <a:p>
            <a:endParaRPr lang="en-US" sz="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465" y="445293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Z</a:t>
            </a:r>
            <a:endParaRPr lang="en-AU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072680" y="457183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Z</a:t>
            </a:r>
            <a:endParaRPr lang="en-AU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440832" y="423317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</a:rPr>
              <a:t>R</a:t>
            </a:r>
            <a:endParaRPr lang="en-AU" sz="1800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0872" y="367249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Z</a:t>
            </a:r>
            <a:endParaRPr lang="en-AU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971898" y="438717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Z</a:t>
            </a:r>
            <a:endParaRPr lang="en-AU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3953272" y="212264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endParaRPr lang="en-AU" sz="1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6936" y="445293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Z</a:t>
            </a:r>
            <a:endParaRPr lang="en-AU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4520952" y="464384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</a:rPr>
              <a:t>R</a:t>
            </a:r>
            <a:endParaRPr lang="en-AU" sz="1800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4486" y="457183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endParaRPr lang="en-AU" sz="1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45088" y="385716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endParaRPr lang="en-AU" sz="1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73413" y="404850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endParaRPr lang="en-AU" sz="1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65368" y="446670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endParaRPr lang="en-AU" sz="1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8032" y="47158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</a:rPr>
              <a:t>R</a:t>
            </a:r>
            <a:endParaRPr lang="en-AU" sz="1800" dirty="0">
              <a:solidFill>
                <a:srgbClr val="0033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39438" y="464384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Z</a:t>
            </a:r>
            <a:endParaRPr lang="en-AU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6291838" y="465313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Z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5688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996826"/>
            <a:ext cx="5580000" cy="4185000"/>
          </a:xfrm>
        </p:spPr>
      </p:pic>
      <p:sp>
        <p:nvSpPr>
          <p:cNvPr id="10244" name="Content Placeholder 1"/>
          <p:cNvSpPr txBox="1">
            <a:spLocks/>
          </p:cNvSpPr>
          <p:nvPr/>
        </p:nvSpPr>
        <p:spPr bwMode="auto">
          <a:xfrm>
            <a:off x="5961310" y="3141663"/>
            <a:ext cx="40322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buFont typeface="Arial" charset="0"/>
              <a:buNone/>
            </a:pPr>
            <a:endParaRPr lang="en-AU" altLang="en-US" sz="2000" baseline="-25000" dirty="0"/>
          </a:p>
          <a:p>
            <a:pPr>
              <a:buFont typeface="Arial" charset="0"/>
              <a:buNone/>
            </a:pPr>
            <a:r>
              <a:rPr lang="en-AU" altLang="en-US" sz="2400" dirty="0"/>
              <a:t>Perovskite (ABO</a:t>
            </a:r>
            <a:r>
              <a:rPr lang="en-AU" altLang="en-US" sz="2400" baseline="-25000" dirty="0"/>
              <a:t>3</a:t>
            </a:r>
            <a:r>
              <a:rPr lang="en-AU" altLang="en-US" sz="2400" dirty="0"/>
              <a:t>):</a:t>
            </a:r>
          </a:p>
          <a:p>
            <a:pPr>
              <a:buNone/>
            </a:pPr>
            <a:r>
              <a:rPr lang="en-AU" altLang="en-US" sz="2000" dirty="0">
                <a:solidFill>
                  <a:srgbClr val="FF0000"/>
                </a:solidFill>
              </a:rPr>
              <a:t>(</a:t>
            </a:r>
            <a:r>
              <a:rPr lang="en-AU" altLang="en-US" sz="2000" dirty="0" smtClean="0">
                <a:solidFill>
                  <a:srgbClr val="FF0000"/>
                </a:solidFill>
              </a:rPr>
              <a:t>Ca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0.44</a:t>
            </a:r>
            <a:r>
              <a:rPr lang="en-AU" altLang="en-US" sz="2000" dirty="0" smtClean="0">
                <a:solidFill>
                  <a:srgbClr val="FF0000"/>
                </a:solidFill>
              </a:rPr>
              <a:t>Ce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0.37</a:t>
            </a:r>
            <a:r>
              <a:rPr lang="en-AU" altLang="en-US" sz="2000" dirty="0" smtClean="0">
                <a:solidFill>
                  <a:srgbClr val="FF0000"/>
                </a:solidFill>
              </a:rPr>
              <a:t>Hf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0.01</a:t>
            </a:r>
            <a:r>
              <a:rPr lang="en-AU" altLang="en-US" sz="2000" dirty="0" smtClean="0">
                <a:solidFill>
                  <a:srgbClr val="FF0000"/>
                </a:solidFill>
              </a:rPr>
              <a:t>□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0.18</a:t>
            </a:r>
            <a:r>
              <a:rPr lang="en-AU" altLang="en-US" sz="2000" dirty="0" smtClean="0">
                <a:solidFill>
                  <a:srgbClr val="FF0000"/>
                </a:solidFill>
              </a:rPr>
              <a:t>)Ti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0.99</a:t>
            </a:r>
            <a:r>
              <a:rPr lang="en-AU" altLang="en-US" sz="2000" dirty="0" smtClean="0">
                <a:solidFill>
                  <a:srgbClr val="FF0000"/>
                </a:solidFill>
              </a:rPr>
              <a:t>O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3</a:t>
            </a:r>
            <a:endParaRPr lang="en-AU" altLang="en-US" sz="2000" baseline="-25000" dirty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en-AU" altLang="en-US" sz="2000" i="1" dirty="0"/>
              <a:t>No Y, very little </a:t>
            </a:r>
            <a:r>
              <a:rPr lang="en-AU" altLang="en-US" sz="2000" i="1" dirty="0" err="1"/>
              <a:t>Hf</a:t>
            </a:r>
            <a:endParaRPr lang="en-AU" altLang="en-US" sz="2000" i="1" dirty="0"/>
          </a:p>
          <a:p>
            <a:pPr>
              <a:buFont typeface="Arial" charset="0"/>
              <a:buNone/>
            </a:pPr>
            <a:endParaRPr lang="en-AU" altLang="en-US" sz="2000" dirty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en-AU" altLang="en-US" sz="2400" dirty="0"/>
              <a:t>Rutile (TiO</a:t>
            </a:r>
            <a:r>
              <a:rPr lang="en-AU" altLang="en-US" sz="2400" baseline="-25000" dirty="0"/>
              <a:t>2</a:t>
            </a:r>
            <a:r>
              <a:rPr lang="en-AU" altLang="en-US" sz="2400" dirty="0"/>
              <a:t>):</a:t>
            </a:r>
          </a:p>
          <a:p>
            <a:pPr>
              <a:buFont typeface="Arial" charset="0"/>
              <a:buNone/>
            </a:pPr>
            <a:r>
              <a:rPr lang="en-AU" altLang="en-US" sz="2000" dirty="0">
                <a:solidFill>
                  <a:srgbClr val="FF0000"/>
                </a:solidFill>
              </a:rPr>
              <a:t>(Ti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0.91</a:t>
            </a:r>
            <a:r>
              <a:rPr lang="en-AU" altLang="en-US" sz="2000" dirty="0">
                <a:solidFill>
                  <a:srgbClr val="FF0000"/>
                </a:solidFill>
              </a:rPr>
              <a:t>Hf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0.09</a:t>
            </a:r>
            <a:r>
              <a:rPr lang="en-AU" altLang="en-US" sz="2000" dirty="0">
                <a:solidFill>
                  <a:srgbClr val="FF0000"/>
                </a:solidFill>
              </a:rPr>
              <a:t>)O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2</a:t>
            </a:r>
          </a:p>
          <a:p>
            <a:pPr>
              <a:buFont typeface="Arial" charset="0"/>
              <a:buNone/>
            </a:pPr>
            <a:endParaRPr lang="en-AU" altLang="en-US" sz="2100" baseline="-25000" dirty="0"/>
          </a:p>
          <a:p>
            <a:pPr>
              <a:buFont typeface="Arial" charset="0"/>
              <a:buNone/>
            </a:pPr>
            <a:endParaRPr lang="en-AU" altLang="en-US" sz="2000" baseline="-25000" dirty="0"/>
          </a:p>
          <a:p>
            <a:pPr>
              <a:buFont typeface="Arial" charset="0"/>
              <a:buNone/>
            </a:pPr>
            <a:endParaRPr lang="en-AU" altLang="en-US" sz="2100" baseline="-25000" dirty="0"/>
          </a:p>
        </p:txBody>
      </p:sp>
      <p:grpSp>
        <p:nvGrpSpPr>
          <p:cNvPr id="10245" name="Group 14"/>
          <p:cNvGrpSpPr>
            <a:grpSpLocks/>
          </p:cNvGrpSpPr>
          <p:nvPr/>
        </p:nvGrpSpPr>
        <p:grpSpPr bwMode="auto">
          <a:xfrm>
            <a:off x="2288705" y="2319263"/>
            <a:ext cx="3096716" cy="2579514"/>
            <a:chOff x="2289366" y="2319690"/>
            <a:chExt cx="3095571" cy="2579155"/>
          </a:xfrm>
        </p:grpSpPr>
        <p:grpSp>
          <p:nvGrpSpPr>
            <p:cNvPr id="10249" name="Group 10"/>
            <p:cNvGrpSpPr>
              <a:grpSpLocks/>
            </p:cNvGrpSpPr>
            <p:nvPr/>
          </p:nvGrpSpPr>
          <p:grpSpPr bwMode="auto">
            <a:xfrm>
              <a:off x="2289366" y="2319690"/>
              <a:ext cx="1827976" cy="1325576"/>
              <a:chOff x="2289366" y="2319690"/>
              <a:chExt cx="1827976" cy="1325576"/>
            </a:xfrm>
          </p:grpSpPr>
          <p:sp>
            <p:nvSpPr>
              <p:cNvPr id="10251" name="Rectangle 3"/>
              <p:cNvSpPr>
                <a:spLocks noChangeArrowheads="1"/>
              </p:cNvSpPr>
              <p:nvPr/>
            </p:nvSpPr>
            <p:spPr bwMode="auto">
              <a:xfrm>
                <a:off x="3513050" y="2319690"/>
                <a:ext cx="604292" cy="461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b="1" dirty="0">
                    <a:solidFill>
                      <a:srgbClr val="FF0000"/>
                    </a:solidFill>
                  </a:rPr>
                  <a:t>Z</a:t>
                </a:r>
              </a:p>
            </p:txBody>
          </p:sp>
          <p:sp>
            <p:nvSpPr>
              <p:cNvPr id="10252" name="Rectangle 6"/>
              <p:cNvSpPr>
                <a:spLocks noChangeArrowheads="1"/>
              </p:cNvSpPr>
              <p:nvPr/>
            </p:nvSpPr>
            <p:spPr bwMode="auto">
              <a:xfrm>
                <a:off x="2907400" y="2853289"/>
                <a:ext cx="389706" cy="461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AU" altLang="en-US" sz="2400" b="1" dirty="0">
                    <a:solidFill>
                      <a:srgbClr val="FF0000"/>
                    </a:solidFill>
                  </a:rPr>
                  <a:t>P</a:t>
                </a:r>
                <a:endParaRPr lang="en-US" alt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253" name="Rectangle 8"/>
              <p:cNvSpPr>
                <a:spLocks noChangeArrowheads="1"/>
              </p:cNvSpPr>
              <p:nvPr/>
            </p:nvSpPr>
            <p:spPr bwMode="auto">
              <a:xfrm>
                <a:off x="2289366" y="3183665"/>
                <a:ext cx="407333" cy="461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AU" altLang="en-US" sz="2400" b="1" dirty="0">
                    <a:solidFill>
                      <a:srgbClr val="FF0000"/>
                    </a:solidFill>
                  </a:rPr>
                  <a:t>R</a:t>
                </a:r>
                <a:endParaRPr lang="en-US" alt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250" name="Rectangle 30"/>
            <p:cNvSpPr>
              <a:spLocks noChangeArrowheads="1"/>
            </p:cNvSpPr>
            <p:nvPr/>
          </p:nvSpPr>
          <p:spPr bwMode="auto">
            <a:xfrm>
              <a:off x="4376825" y="4437244"/>
              <a:ext cx="1008112" cy="461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AU" altLang="en-US" sz="2400" dirty="0">
                  <a:solidFill>
                    <a:srgbClr val="FF0000"/>
                  </a:solidFill>
                </a:rPr>
                <a:t>pore</a:t>
              </a:r>
              <a:endParaRPr lang="en-US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246" name="TextBox 2"/>
          <p:cNvSpPr txBox="1">
            <a:spLocks noChangeArrowheads="1"/>
          </p:cNvSpPr>
          <p:nvPr/>
        </p:nvSpPr>
        <p:spPr bwMode="auto">
          <a:xfrm>
            <a:off x="5961310" y="2017767"/>
            <a:ext cx="403224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AU" altLang="en-US" dirty="0" smtClean="0"/>
              <a:t>Zirconolite 4M:</a:t>
            </a:r>
            <a:r>
              <a:rPr lang="en-AU" altLang="en-US" dirty="0"/>
              <a:t/>
            </a:r>
            <a:br>
              <a:rPr lang="en-AU" altLang="en-US" dirty="0"/>
            </a:br>
            <a:r>
              <a:rPr lang="en-AU" altLang="en-US" sz="2000" dirty="0">
                <a:solidFill>
                  <a:srgbClr val="FF0000"/>
                </a:solidFill>
              </a:rPr>
              <a:t>(</a:t>
            </a:r>
            <a:r>
              <a:rPr lang="en-AU" altLang="en-US" sz="2000" dirty="0" smtClean="0">
                <a:solidFill>
                  <a:srgbClr val="FF0000"/>
                </a:solidFill>
              </a:rPr>
              <a:t>Ca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0.64</a:t>
            </a:r>
            <a:r>
              <a:rPr lang="en-AU" altLang="en-US" sz="2000" dirty="0" smtClean="0">
                <a:solidFill>
                  <a:srgbClr val="FF0000"/>
                </a:solidFill>
              </a:rPr>
              <a:t>Ce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0.38</a:t>
            </a:r>
            <a:r>
              <a:rPr lang="en-AU" altLang="en-US" sz="2000" dirty="0" smtClean="0">
                <a:solidFill>
                  <a:srgbClr val="FF0000"/>
                </a:solidFill>
              </a:rPr>
              <a:t>)(Hf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0.57</a:t>
            </a:r>
            <a:r>
              <a:rPr lang="en-AU" altLang="en-US" sz="2000" dirty="0" smtClean="0">
                <a:solidFill>
                  <a:srgbClr val="FF0000"/>
                </a:solidFill>
              </a:rPr>
              <a:t>Y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0.39</a:t>
            </a:r>
            <a:r>
              <a:rPr lang="en-AU" altLang="en-US" sz="2000" dirty="0" smtClean="0">
                <a:solidFill>
                  <a:srgbClr val="FF0000"/>
                </a:solidFill>
              </a:rPr>
              <a:t>)Ti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2.02</a:t>
            </a:r>
            <a:r>
              <a:rPr lang="en-AU" altLang="en-US" sz="2000" dirty="0" smtClean="0">
                <a:solidFill>
                  <a:srgbClr val="FF0000"/>
                </a:solidFill>
              </a:rPr>
              <a:t>O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6.97</a:t>
            </a:r>
            <a:endParaRPr lang="en-AU" altLang="en-US" sz="2000" baseline="-25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AU" altLang="en-US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AU" altLang="en-US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12750" y="1698625"/>
            <a:ext cx="89598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8" name="Title 4"/>
          <p:cNvSpPr>
            <a:spLocks noGrp="1"/>
          </p:cNvSpPr>
          <p:nvPr>
            <p:ph type="title"/>
          </p:nvPr>
        </p:nvSpPr>
        <p:spPr>
          <a:xfrm>
            <a:off x="4763" y="765175"/>
            <a:ext cx="9906000" cy="1143000"/>
          </a:xfrm>
        </p:spPr>
        <p:txBody>
          <a:bodyPr/>
          <a:lstStyle/>
          <a:p>
            <a:pPr eaLnBrk="1" hangingPunct="1"/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SEM image and EDX: </a:t>
            </a:r>
            <a:r>
              <a:rPr lang="en-AU" altLang="en-US" sz="36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Ar</a:t>
            </a:r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 sintered sample</a:t>
            </a:r>
            <a:endParaRPr lang="en-US" altLang="en-US" sz="36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0" y="692150"/>
            <a:ext cx="9906000" cy="1143000"/>
          </a:xfrm>
        </p:spPr>
        <p:txBody>
          <a:bodyPr/>
          <a:lstStyle/>
          <a:p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XANES at the Ce L</a:t>
            </a:r>
            <a:r>
              <a:rPr lang="en-AU" altLang="en-US" sz="3600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3</a:t>
            </a:r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-edge: </a:t>
            </a:r>
            <a:r>
              <a:rPr lang="en-AU" altLang="en-US" sz="36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Ar</a:t>
            </a:r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 sample</a:t>
            </a:r>
            <a:r>
              <a:rPr lang="en-AU" altLang="en-US" sz="3600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AU" altLang="en-US" sz="3600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en-US" sz="36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2750" y="1412875"/>
            <a:ext cx="89598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8445" r="9862" b="3748"/>
          <a:stretch/>
        </p:blipFill>
        <p:spPr>
          <a:xfrm>
            <a:off x="1338447" y="1412776"/>
            <a:ext cx="735897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6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/>
          <p:cNvSpPr>
            <a:spLocks noGrp="1"/>
          </p:cNvSpPr>
          <p:nvPr>
            <p:ph type="title"/>
          </p:nvPr>
        </p:nvSpPr>
        <p:spPr>
          <a:xfrm>
            <a:off x="-6350" y="692150"/>
            <a:ext cx="9906000" cy="1143000"/>
          </a:xfrm>
        </p:spPr>
        <p:txBody>
          <a:bodyPr/>
          <a:lstStyle/>
          <a:p>
            <a:pPr eaLnBrk="1" hangingPunct="1"/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XRD pattern: air sintered sample</a:t>
            </a:r>
            <a:r>
              <a:rPr lang="en-AU" altLang="en-US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AU" altLang="en-US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en-US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9575" y="1411189"/>
            <a:ext cx="8959850" cy="1587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2720975" y="5373688"/>
            <a:ext cx="287338" cy="666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AU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9" y="1484784"/>
            <a:ext cx="8850661" cy="5327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720975" y="5373688"/>
            <a:ext cx="287338" cy="666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AU" altLang="en-US"/>
          </a:p>
        </p:txBody>
      </p:sp>
      <p:pic>
        <p:nvPicPr>
          <p:cNvPr id="1024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221" y="2060575"/>
            <a:ext cx="5476875" cy="4106863"/>
          </a:xfrm>
        </p:spPr>
      </p:pic>
      <p:sp>
        <p:nvSpPr>
          <p:cNvPr id="10244" name="Content Placeholder 1"/>
          <p:cNvSpPr txBox="1">
            <a:spLocks/>
          </p:cNvSpPr>
          <p:nvPr/>
        </p:nvSpPr>
        <p:spPr bwMode="auto">
          <a:xfrm>
            <a:off x="5854700" y="3141663"/>
            <a:ext cx="40322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buFont typeface="Arial" charset="0"/>
              <a:buNone/>
            </a:pPr>
            <a:endParaRPr lang="en-AU" altLang="en-US" sz="2000" baseline="-25000" dirty="0"/>
          </a:p>
          <a:p>
            <a:pPr>
              <a:buFont typeface="Arial" charset="0"/>
              <a:buNone/>
            </a:pPr>
            <a:r>
              <a:rPr lang="en-AU" altLang="en-US" sz="2400" dirty="0"/>
              <a:t>Perovskite (ABO</a:t>
            </a:r>
            <a:r>
              <a:rPr lang="en-AU" altLang="en-US" sz="2400" baseline="-25000" dirty="0"/>
              <a:t>3</a:t>
            </a:r>
            <a:r>
              <a:rPr lang="en-AU" altLang="en-US" sz="2400" dirty="0"/>
              <a:t>):</a:t>
            </a:r>
          </a:p>
          <a:p>
            <a:pPr>
              <a:buNone/>
            </a:pPr>
            <a:r>
              <a:rPr lang="en-AU" altLang="en-US" sz="2000" dirty="0">
                <a:solidFill>
                  <a:srgbClr val="FF0000"/>
                </a:solidFill>
              </a:rPr>
              <a:t>(</a:t>
            </a:r>
            <a:r>
              <a:rPr lang="en-AU" altLang="en-US" sz="2000" dirty="0" smtClean="0">
                <a:solidFill>
                  <a:srgbClr val="FF0000"/>
                </a:solidFill>
              </a:rPr>
              <a:t>Ca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0.58</a:t>
            </a:r>
            <a:r>
              <a:rPr lang="en-AU" altLang="en-US" sz="2000" dirty="0" smtClean="0">
                <a:solidFill>
                  <a:srgbClr val="FF0000"/>
                </a:solidFill>
              </a:rPr>
              <a:t>Ce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0.27</a:t>
            </a:r>
            <a:r>
              <a:rPr lang="en-AU" altLang="en-US" sz="2000" dirty="0" smtClean="0">
                <a:solidFill>
                  <a:srgbClr val="FF0000"/>
                </a:solidFill>
              </a:rPr>
              <a:t>Hf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0.01</a:t>
            </a:r>
            <a:r>
              <a:rPr lang="en-AU" altLang="en-US" sz="2000" dirty="0" smtClean="0">
                <a:solidFill>
                  <a:srgbClr val="FF0000"/>
                </a:solidFill>
              </a:rPr>
              <a:t>□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0.14</a:t>
            </a:r>
            <a:r>
              <a:rPr lang="en-AU" altLang="en-US" sz="2000" dirty="0" smtClean="0">
                <a:solidFill>
                  <a:srgbClr val="FF0000"/>
                </a:solidFill>
              </a:rPr>
              <a:t>)Ti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1.00</a:t>
            </a:r>
            <a:r>
              <a:rPr lang="en-AU" altLang="en-US" sz="2000" dirty="0" smtClean="0">
                <a:solidFill>
                  <a:srgbClr val="FF0000"/>
                </a:solidFill>
              </a:rPr>
              <a:t>O</a:t>
            </a:r>
            <a:r>
              <a:rPr lang="en-AU" altLang="en-US" sz="2000" baseline="-25000" dirty="0" smtClean="0">
                <a:solidFill>
                  <a:srgbClr val="FF0000"/>
                </a:solidFill>
              </a:rPr>
              <a:t>3</a:t>
            </a:r>
            <a:endParaRPr lang="en-AU" altLang="en-US" sz="2000" baseline="-25000" dirty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en-AU" altLang="en-US" sz="2000" i="1" dirty="0"/>
              <a:t>No Y, very little </a:t>
            </a:r>
            <a:r>
              <a:rPr lang="en-AU" altLang="en-US" sz="2000" i="1" dirty="0" err="1"/>
              <a:t>Hf</a:t>
            </a:r>
            <a:endParaRPr lang="en-AU" altLang="en-US" sz="2000" i="1" dirty="0"/>
          </a:p>
          <a:p>
            <a:pPr>
              <a:buFont typeface="Arial" charset="0"/>
              <a:buNone/>
            </a:pPr>
            <a:endParaRPr lang="en-AU" altLang="en-US" sz="2000" dirty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en-AU" altLang="en-US" sz="2400" dirty="0"/>
              <a:t>Rutile (TiO</a:t>
            </a:r>
            <a:r>
              <a:rPr lang="en-AU" altLang="en-US" sz="2400" baseline="-25000" dirty="0"/>
              <a:t>2</a:t>
            </a:r>
            <a:r>
              <a:rPr lang="en-AU" altLang="en-US" sz="2400" dirty="0"/>
              <a:t>):</a:t>
            </a:r>
          </a:p>
          <a:p>
            <a:pPr>
              <a:buFont typeface="Arial" charset="0"/>
              <a:buNone/>
            </a:pPr>
            <a:r>
              <a:rPr lang="en-AU" altLang="en-US" sz="2000" dirty="0">
                <a:solidFill>
                  <a:srgbClr val="FF0000"/>
                </a:solidFill>
              </a:rPr>
              <a:t>(Ti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0.91</a:t>
            </a:r>
            <a:r>
              <a:rPr lang="en-AU" altLang="en-US" sz="2000" dirty="0">
                <a:solidFill>
                  <a:srgbClr val="FF0000"/>
                </a:solidFill>
              </a:rPr>
              <a:t>Hf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0.09</a:t>
            </a:r>
            <a:r>
              <a:rPr lang="en-AU" altLang="en-US" sz="2000" dirty="0">
                <a:solidFill>
                  <a:srgbClr val="FF0000"/>
                </a:solidFill>
              </a:rPr>
              <a:t>)O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2</a:t>
            </a:r>
          </a:p>
          <a:p>
            <a:pPr>
              <a:buFont typeface="Arial" charset="0"/>
              <a:buNone/>
            </a:pPr>
            <a:endParaRPr lang="en-AU" altLang="en-US" sz="2100" baseline="-25000" dirty="0"/>
          </a:p>
          <a:p>
            <a:pPr>
              <a:buFont typeface="Arial" charset="0"/>
              <a:buNone/>
            </a:pPr>
            <a:endParaRPr lang="en-AU" altLang="en-US" sz="2000" baseline="-25000" dirty="0"/>
          </a:p>
          <a:p>
            <a:pPr>
              <a:buFont typeface="Arial" charset="0"/>
              <a:buNone/>
            </a:pPr>
            <a:endParaRPr lang="en-AU" altLang="en-US" sz="2100" baseline="-25000" dirty="0"/>
          </a:p>
        </p:txBody>
      </p:sp>
      <p:grpSp>
        <p:nvGrpSpPr>
          <p:cNvPr id="10245" name="Group 14"/>
          <p:cNvGrpSpPr>
            <a:grpSpLocks/>
          </p:cNvGrpSpPr>
          <p:nvPr/>
        </p:nvGrpSpPr>
        <p:grpSpPr bwMode="auto">
          <a:xfrm>
            <a:off x="2489200" y="2259013"/>
            <a:ext cx="3068638" cy="3114675"/>
            <a:chOff x="2489789" y="2259448"/>
            <a:chExt cx="3067503" cy="3114240"/>
          </a:xfrm>
        </p:grpSpPr>
        <p:grpSp>
          <p:nvGrpSpPr>
            <p:cNvPr id="10249" name="Group 10"/>
            <p:cNvGrpSpPr>
              <a:grpSpLocks/>
            </p:cNvGrpSpPr>
            <p:nvPr/>
          </p:nvGrpSpPr>
          <p:grpSpPr bwMode="auto">
            <a:xfrm>
              <a:off x="2489789" y="2259448"/>
              <a:ext cx="3067503" cy="2604314"/>
              <a:chOff x="2489789" y="2259448"/>
              <a:chExt cx="3067503" cy="2604314"/>
            </a:xfrm>
          </p:grpSpPr>
          <p:sp>
            <p:nvSpPr>
              <p:cNvPr id="10251" name="Rectangle 3"/>
              <p:cNvSpPr>
                <a:spLocks noChangeArrowheads="1"/>
              </p:cNvSpPr>
              <p:nvPr/>
            </p:nvSpPr>
            <p:spPr bwMode="auto">
              <a:xfrm>
                <a:off x="4953000" y="2259448"/>
                <a:ext cx="60429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AU" altLang="en-US" dirty="0" err="1">
                    <a:solidFill>
                      <a:srgbClr val="FF0000"/>
                    </a:solidFill>
                  </a:rPr>
                  <a:t>Py</a:t>
                </a:r>
                <a:endParaRPr lang="en-US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252" name="Rectangle 6"/>
              <p:cNvSpPr>
                <a:spLocks noChangeArrowheads="1"/>
              </p:cNvSpPr>
              <p:nvPr/>
            </p:nvSpPr>
            <p:spPr bwMode="auto">
              <a:xfrm>
                <a:off x="2509218" y="4340542"/>
                <a:ext cx="42351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AU" altLang="en-US">
                    <a:solidFill>
                      <a:srgbClr val="FF0000"/>
                    </a:solidFill>
                  </a:rPr>
                  <a:t>P</a:t>
                </a:r>
                <a:endParaRPr lang="en-US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253" name="Rectangle 8"/>
              <p:cNvSpPr>
                <a:spLocks noChangeArrowheads="1"/>
              </p:cNvSpPr>
              <p:nvPr/>
            </p:nvSpPr>
            <p:spPr bwMode="auto">
              <a:xfrm>
                <a:off x="2489789" y="3710706"/>
                <a:ext cx="44435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•"/>
                  <a:defRPr sz="2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A9B"/>
                  </a:buClr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AU" altLang="en-US">
                    <a:solidFill>
                      <a:srgbClr val="FF0000"/>
                    </a:solidFill>
                  </a:rPr>
                  <a:t>R</a:t>
                </a:r>
                <a:endParaRPr lang="en-US" alt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250" name="Rectangle 30"/>
            <p:cNvSpPr>
              <a:spLocks noChangeArrowheads="1"/>
            </p:cNvSpPr>
            <p:nvPr/>
          </p:nvSpPr>
          <p:spPr bwMode="auto">
            <a:xfrm>
              <a:off x="3080792" y="4850468"/>
              <a:ext cx="10081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AU" altLang="en-US">
                  <a:solidFill>
                    <a:srgbClr val="FF0000"/>
                  </a:solidFill>
                </a:rPr>
                <a:t>pore</a:t>
              </a:r>
              <a:endParaRPr lang="en-US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10246" name="TextBox 2"/>
          <p:cNvSpPr txBox="1">
            <a:spLocks noChangeArrowheads="1"/>
          </p:cNvSpPr>
          <p:nvPr/>
        </p:nvSpPr>
        <p:spPr bwMode="auto">
          <a:xfrm>
            <a:off x="5745163" y="2060575"/>
            <a:ext cx="38877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charset="0"/>
              <a:buNone/>
            </a:pPr>
            <a:r>
              <a:rPr lang="en-AU" altLang="en-US" dirty="0" err="1"/>
              <a:t>Pyrochlore</a:t>
            </a:r>
            <a:r>
              <a:rPr lang="en-AU" altLang="en-US" dirty="0"/>
              <a:t> (A</a:t>
            </a:r>
            <a:r>
              <a:rPr lang="en-AU" altLang="en-US" baseline="-25000" dirty="0"/>
              <a:t>2</a:t>
            </a:r>
            <a:r>
              <a:rPr lang="en-AU" altLang="en-US" dirty="0"/>
              <a:t>B</a:t>
            </a:r>
            <a:r>
              <a:rPr lang="en-AU" altLang="en-US" baseline="-25000" dirty="0"/>
              <a:t>2</a:t>
            </a:r>
            <a:r>
              <a:rPr lang="en-AU" altLang="en-US" dirty="0"/>
              <a:t>O</a:t>
            </a:r>
            <a:r>
              <a:rPr lang="en-AU" altLang="en-US" baseline="-25000" dirty="0"/>
              <a:t>7</a:t>
            </a:r>
            <a:r>
              <a:rPr lang="en-AU" altLang="en-US" dirty="0"/>
              <a:t>):</a:t>
            </a:r>
            <a:br>
              <a:rPr lang="en-AU" altLang="en-US" dirty="0"/>
            </a:br>
            <a:r>
              <a:rPr lang="en-AU" altLang="en-US" sz="2000" dirty="0">
                <a:solidFill>
                  <a:srgbClr val="FF0000"/>
                </a:solidFill>
              </a:rPr>
              <a:t>(Ca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0.79</a:t>
            </a:r>
            <a:r>
              <a:rPr lang="en-AU" altLang="en-US" sz="2000" dirty="0">
                <a:solidFill>
                  <a:srgbClr val="FF0000"/>
                </a:solidFill>
              </a:rPr>
              <a:t>Ce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0.72</a:t>
            </a:r>
            <a:r>
              <a:rPr lang="en-AU" altLang="en-US" sz="2000" dirty="0">
                <a:solidFill>
                  <a:srgbClr val="FF0000"/>
                </a:solidFill>
              </a:rPr>
              <a:t>Hf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0.32</a:t>
            </a:r>
            <a:r>
              <a:rPr lang="en-AU" altLang="en-US" sz="2000" dirty="0">
                <a:solidFill>
                  <a:srgbClr val="FF0000"/>
                </a:solidFill>
              </a:rPr>
              <a:t>Y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0.17</a:t>
            </a:r>
            <a:r>
              <a:rPr lang="en-AU" altLang="en-US" sz="2000" dirty="0">
                <a:solidFill>
                  <a:srgbClr val="FF0000"/>
                </a:solidFill>
              </a:rPr>
              <a:t>)Ti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1.94</a:t>
            </a:r>
            <a:r>
              <a:rPr lang="en-AU" altLang="en-US" sz="2000" dirty="0">
                <a:solidFill>
                  <a:srgbClr val="FF0000"/>
                </a:solidFill>
              </a:rPr>
              <a:t>O</a:t>
            </a:r>
            <a:r>
              <a:rPr lang="en-AU" altLang="en-US" sz="2000" baseline="-25000" dirty="0">
                <a:solidFill>
                  <a:srgbClr val="FF0000"/>
                </a:solidFill>
              </a:rPr>
              <a:t>7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AU" altLang="en-US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AU" altLang="en-US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12750" y="1698625"/>
            <a:ext cx="89598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8" name="Title 4"/>
          <p:cNvSpPr>
            <a:spLocks noGrp="1"/>
          </p:cNvSpPr>
          <p:nvPr>
            <p:ph type="title"/>
          </p:nvPr>
        </p:nvSpPr>
        <p:spPr>
          <a:xfrm>
            <a:off x="4763" y="765175"/>
            <a:ext cx="9906000" cy="1143000"/>
          </a:xfrm>
        </p:spPr>
        <p:txBody>
          <a:bodyPr/>
          <a:lstStyle/>
          <a:p>
            <a:pPr eaLnBrk="1" hangingPunct="1"/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SEM image and EDX: air sintered sample</a:t>
            </a:r>
            <a:endParaRPr lang="en-US" altLang="en-US" sz="36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0" y="692150"/>
            <a:ext cx="9906000" cy="1143000"/>
          </a:xfrm>
        </p:spPr>
        <p:txBody>
          <a:bodyPr/>
          <a:lstStyle/>
          <a:p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XANES at the Ce L</a:t>
            </a:r>
            <a:r>
              <a:rPr lang="en-AU" altLang="en-US" sz="3600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3</a:t>
            </a:r>
            <a:r>
              <a:rPr lang="en-AU" altLang="en-US" sz="36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-edge: air sample</a:t>
            </a:r>
            <a:r>
              <a:rPr lang="en-AU" altLang="en-US" sz="3600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AU" altLang="en-US" sz="3600" baseline="-250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en-US" sz="36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2750" y="1412875"/>
            <a:ext cx="89598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7041232" y="2636912"/>
            <a:ext cx="2232025" cy="23083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AU" altLang="en-US" sz="2400" dirty="0" smtClean="0"/>
              <a:t>Question: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AU" altLang="en-US" sz="24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AU" altLang="en-US" sz="2400" dirty="0" smtClean="0">
                <a:solidFill>
                  <a:srgbClr val="FF0000"/>
                </a:solidFill>
              </a:rPr>
              <a:t>Ce</a:t>
            </a:r>
            <a:r>
              <a:rPr lang="en-AU" altLang="en-US" sz="2400" baseline="30000" dirty="0" smtClean="0">
                <a:solidFill>
                  <a:srgbClr val="FF0000"/>
                </a:solidFill>
              </a:rPr>
              <a:t>4</a:t>
            </a:r>
            <a:r>
              <a:rPr lang="en-AU" altLang="en-US" sz="2400" baseline="30000" dirty="0">
                <a:solidFill>
                  <a:srgbClr val="FF0000"/>
                </a:solidFill>
              </a:rPr>
              <a:t>+</a:t>
            </a:r>
            <a:r>
              <a:rPr lang="en-AU" altLang="en-US" sz="2400" dirty="0">
                <a:solidFill>
                  <a:srgbClr val="FF0000"/>
                </a:solidFill>
              </a:rPr>
              <a:t> in </a:t>
            </a:r>
            <a:r>
              <a:rPr lang="en-AU" altLang="en-US" sz="2400" dirty="0" err="1">
                <a:solidFill>
                  <a:srgbClr val="FF0000"/>
                </a:solidFill>
              </a:rPr>
              <a:t>pyrochlore</a:t>
            </a:r>
            <a:r>
              <a:rPr lang="en-AU" altLang="en-US" sz="2400" dirty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AU" altLang="en-US" sz="2400" dirty="0">
                <a:solidFill>
                  <a:srgbClr val="FF0000"/>
                </a:solidFill>
              </a:rPr>
              <a:t>&amp; Ce</a:t>
            </a:r>
            <a:r>
              <a:rPr lang="en-AU" altLang="en-US" sz="2400" baseline="30000" dirty="0">
                <a:solidFill>
                  <a:srgbClr val="FF0000"/>
                </a:solidFill>
              </a:rPr>
              <a:t>3+</a:t>
            </a:r>
            <a:r>
              <a:rPr lang="en-AU" altLang="en-US" sz="2400" dirty="0">
                <a:solidFill>
                  <a:srgbClr val="FF0000"/>
                </a:solidFill>
              </a:rPr>
              <a:t> in perovskite?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64" y="1440292"/>
            <a:ext cx="7796376" cy="547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Cerium oxidation state: XANES imaging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50" y="1515100"/>
            <a:ext cx="6490699" cy="43216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07650" y="5836798"/>
            <a:ext cx="649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F7F7F"/>
                </a:solidFill>
              </a:rPr>
              <a:t>500</a:t>
            </a:r>
            <a:r>
              <a:rPr lang="el-GR" sz="1400" dirty="0" smtClean="0">
                <a:solidFill>
                  <a:srgbClr val="7F7F7F"/>
                </a:solidFill>
              </a:rPr>
              <a:t>μ</a:t>
            </a:r>
            <a:r>
              <a:rPr lang="en-US" sz="1400" dirty="0" smtClean="0">
                <a:solidFill>
                  <a:srgbClr val="7F7F7F"/>
                </a:solidFill>
              </a:rPr>
              <a:t>m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279" y="4991852"/>
            <a:ext cx="963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7F7F7F"/>
                </a:solidFill>
              </a:rPr>
              <a:t>100</a:t>
            </a:r>
            <a:r>
              <a:rPr lang="el-GR" sz="1400" dirty="0" smtClean="0">
                <a:solidFill>
                  <a:srgbClr val="7F7F7F"/>
                </a:solidFill>
              </a:rPr>
              <a:t>μ</a:t>
            </a:r>
            <a:r>
              <a:rPr lang="en-US" sz="1400" dirty="0" smtClean="0">
                <a:solidFill>
                  <a:srgbClr val="7F7F7F"/>
                </a:solidFill>
              </a:rPr>
              <a:t>m</a:t>
            </a:r>
            <a:endParaRPr lang="en-US" sz="1400" dirty="0">
              <a:solidFill>
                <a:srgbClr val="7F7F7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707650" y="6025909"/>
            <a:ext cx="286610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32244" y="6025909"/>
            <a:ext cx="286610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248782" y="4515282"/>
            <a:ext cx="0" cy="47657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48782" y="5360228"/>
            <a:ext cx="0" cy="47657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707650" y="5953627"/>
            <a:ext cx="0" cy="144564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198350" y="5953627"/>
            <a:ext cx="0" cy="144564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51493" y="5836798"/>
            <a:ext cx="409062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51493" y="4517074"/>
            <a:ext cx="409062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40" y="6285267"/>
            <a:ext cx="3002492" cy="30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09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le -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10765</TotalTime>
  <Words>469</Words>
  <Application>Microsoft Office PowerPoint</Application>
  <PresentationFormat>A4 Paper (210x297 mm)</PresentationFormat>
  <Paragraphs>142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1_Office Theme</vt:lpstr>
      <vt:lpstr>2_Custom Design</vt:lpstr>
      <vt:lpstr>1_Custom Design</vt:lpstr>
      <vt:lpstr>Custom Design</vt:lpstr>
      <vt:lpstr>Title - Dark</vt:lpstr>
      <vt:lpstr>PowerPoint Presentation</vt:lpstr>
      <vt:lpstr>Outline</vt:lpstr>
      <vt:lpstr>XRD pattern: Ar sintered sample </vt:lpstr>
      <vt:lpstr>SEM image and EDX: Ar sintered sample</vt:lpstr>
      <vt:lpstr>XANES at the Ce L3-edge: Ar sample </vt:lpstr>
      <vt:lpstr>XRD pattern: air sintered sample </vt:lpstr>
      <vt:lpstr>SEM image and EDX: air sintered sample</vt:lpstr>
      <vt:lpstr>XANES at the Ce L3-edge: air sample </vt:lpstr>
      <vt:lpstr>Cerium oxidation state: XANES imaging</vt:lpstr>
      <vt:lpstr>XANES imaging of air sintered sample</vt:lpstr>
      <vt:lpstr>XANES Imaging of air sintered sample </vt:lpstr>
      <vt:lpstr>XANES Imaging of air sintered sample </vt:lpstr>
      <vt:lpstr>RT EELS(TEM) measurements at Ce M5,4-edges   </vt:lpstr>
      <vt:lpstr>Conclusions</vt:lpstr>
      <vt:lpstr>Thank you</vt:lpstr>
    </vt:vector>
  </TitlesOfParts>
  <Company>Pennington and 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Noel Pennington</dc:creator>
  <cp:lastModifiedBy>Family</cp:lastModifiedBy>
  <cp:revision>294</cp:revision>
  <cp:lastPrinted>2017-10-27T06:52:56Z</cp:lastPrinted>
  <dcterms:created xsi:type="dcterms:W3CDTF">2009-04-06T03:42:55Z</dcterms:created>
  <dcterms:modified xsi:type="dcterms:W3CDTF">2017-10-30T11:00:39Z</dcterms:modified>
</cp:coreProperties>
</file>