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2" r:id="rId9"/>
    <p:sldId id="271" r:id="rId10"/>
    <p:sldId id="274" r:id="rId11"/>
    <p:sldId id="275" r:id="rId12"/>
    <p:sldId id="273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A01E"/>
    <a:srgbClr val="50AAE6"/>
    <a:srgbClr val="5A6EB4"/>
    <a:srgbClr val="A00078"/>
    <a:srgbClr val="A01E28"/>
    <a:srgbClr val="A08232"/>
    <a:srgbClr val="FA8214"/>
    <a:srgbClr val="82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87" autoAdjust="0"/>
    <p:restoredTop sz="91212" autoAdjust="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60775" y="468313"/>
            <a:ext cx="2759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41338" y="8532813"/>
            <a:ext cx="310356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de-DE" sz="800" dirty="0"/>
              <a:t>KIT – </a:t>
            </a:r>
            <a:r>
              <a:rPr lang="en-US" altLang="de-DE" sz="800" dirty="0" smtClean="0"/>
              <a:t>The Research University  in the </a:t>
            </a:r>
            <a:r>
              <a:rPr lang="en-US" altLang="de-DE" sz="800" dirty="0"/>
              <a:t>Helmholtz Association</a:t>
            </a:r>
          </a:p>
        </p:txBody>
      </p:sp>
      <p:pic>
        <p:nvPicPr>
          <p:cNvPr id="9223" name="Picture 11" descr="KIT-Logo-rgb_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88913"/>
            <a:ext cx="10080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579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e-DE" altLang="de-DE"/>
              <a:t>Prof. Dr. Max Mustermann | </a:t>
            </a:r>
            <a:br>
              <a:rPr lang="de-DE" altLang="de-DE"/>
            </a:br>
            <a:r>
              <a:rPr lang="de-DE" altLang="de-DE"/>
              <a:t>Name of Faculty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970BCF3-701C-4E03-9023-30B5502183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3236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5" name="Picture 9" descr="II_rahmen_neu_ti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96875" y="6598800"/>
            <a:ext cx="367030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de-DE" sz="800" dirty="0"/>
              <a:t>KIT – </a:t>
            </a:r>
            <a:r>
              <a:rPr lang="en-US" altLang="de-DE" sz="800" dirty="0" smtClean="0"/>
              <a:t> The Research University in the </a:t>
            </a:r>
            <a:r>
              <a:rPr lang="en-US" altLang="de-DE" sz="800" dirty="0"/>
              <a:t>Helmholtz Association</a:t>
            </a:r>
            <a:r>
              <a:rPr lang="de-DE" altLang="de-DE" sz="800" dirty="0"/>
              <a:t> </a:t>
            </a:r>
            <a:endParaRPr lang="en-US" altLang="de-DE" sz="800" dirty="0"/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385763" y="3366344"/>
            <a:ext cx="505033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de-DE" sz="1000" b="1" noProof="0" dirty="0" smtClean="0">
                <a:solidFill>
                  <a:schemeClr val="bg1"/>
                </a:solidFill>
              </a:rPr>
              <a:t>Karlsruhe Institute of Technology –</a:t>
            </a:r>
            <a:r>
              <a:rPr lang="en-US" altLang="de-DE" sz="1000" b="1" baseline="0" noProof="0" dirty="0" smtClean="0">
                <a:solidFill>
                  <a:schemeClr val="bg1"/>
                </a:solidFill>
              </a:rPr>
              <a:t> Institute for Nuclear Waste Disposal (KIT-INE)</a:t>
            </a:r>
            <a:endParaRPr lang="en-US" altLang="de-DE" sz="1000" b="1" noProof="0" dirty="0">
              <a:solidFill>
                <a:schemeClr val="bg1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>
                <a:solidFill>
                  <a:schemeClr val="bg1"/>
                </a:solidFill>
                <a:latin typeface="Arial" charset="0"/>
              </a:rPr>
              <a:t>www.kit.edu</a:t>
            </a:r>
          </a:p>
        </p:txBody>
      </p:sp>
      <p:pic>
        <p:nvPicPr>
          <p:cNvPr id="26640" name="Picture 13" descr="KIT-Logo-rgb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71321-24A7-4C86-9B2D-07409676CE90}" type="datetime1">
              <a:rPr lang="de-DE" smtClean="0"/>
              <a:t>26.10.2017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390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6C0C9-FF0A-496C-A493-0CBBCA7B95F1}" type="datetime1">
              <a:rPr lang="de-DE" smtClean="0"/>
              <a:t>26.10.2017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359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B048A-BE43-4B2C-86D4-158ABE1766B8}" type="datetime1">
              <a:rPr lang="de-DE" smtClean="0"/>
              <a:t>26.10.2017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403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073C-0E08-449C-A19B-5CA9470AE454}" type="datetime1">
              <a:rPr lang="de-DE" smtClean="0"/>
              <a:t>26.10.2017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552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259D3-E13F-4716-8DCE-AE2F8587B726}" type="datetime1">
              <a:rPr lang="de-DE" smtClean="0"/>
              <a:t>26.10.2017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032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F5892-6737-42F1-A80B-E53B7AE92043}" type="datetime1">
              <a:rPr lang="de-DE" smtClean="0"/>
              <a:t>26.10.2017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85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00441-755C-4787-AFFB-F34894DC5D84}" type="datetime1">
              <a:rPr lang="de-DE" smtClean="0"/>
              <a:t>26.10.2017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946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3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AD1D6-C209-4937-9344-D453C1DB59A4}" type="datetime1">
              <a:rPr lang="de-DE" smtClean="0"/>
              <a:t>26.10.2017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893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16C4-79B5-4CCD-9BE7-D0FC42B32989}" type="datetime1">
              <a:rPr lang="de-DE" smtClean="0"/>
              <a:t>26.10.2017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793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5827-6224-4570-B3E0-C448CE9AB11A}" type="datetime1">
              <a:rPr lang="de-DE" smtClean="0"/>
              <a:t>26.10.2017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967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add text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11863" y="6453188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ts val="0"/>
              </a:spcBef>
            </a:pPr>
            <a:r>
              <a:rPr lang="en-US" altLang="de-DE" sz="900" dirty="0" smtClean="0"/>
              <a:t>MRS SBNWM XLI</a:t>
            </a:r>
          </a:p>
          <a:p>
            <a:pPr algn="r" eaLnBrk="1" hangingPunct="1">
              <a:spcBef>
                <a:spcPts val="0"/>
              </a:spcBef>
            </a:pPr>
            <a:r>
              <a:rPr lang="en-US" altLang="de-DE" sz="900" dirty="0" smtClean="0"/>
              <a:t>Sydney, NSW, Australia</a:t>
            </a:r>
            <a:endParaRPr lang="en-US" altLang="de-DE" sz="900" dirty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fld id="{A2177219-4D79-4D82-A800-567BDD8316C6}" type="slidenum">
              <a:rPr lang="de-DE" sz="900" b="1">
                <a:latin typeface="Arial" charset="0"/>
              </a:rPr>
              <a:pPr>
                <a:spcBef>
                  <a:spcPct val="50000"/>
                </a:spcBef>
                <a:defRPr/>
              </a:pPr>
              <a:t>‹Nr.›</a:t>
            </a:fld>
            <a:endParaRPr lang="de-DE" sz="900" b="1">
              <a:latin typeface="Arial" charset="0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6445250"/>
            <a:ext cx="42481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altLang="de-DE" dirty="0" smtClean="0"/>
              <a:t>Herm et al. – Comparison of calculated and measured radionuclide inventory of a Zircaloy-4 cladding tube plenum section</a:t>
            </a:r>
            <a:endParaRPr lang="en-US" altLang="de-DE" dirty="0"/>
          </a:p>
        </p:txBody>
      </p:sp>
      <p:pic>
        <p:nvPicPr>
          <p:cNvPr id="1037" name="Picture 9" descr="KITlogo_4c_frutig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err="1" smtClean="0"/>
              <a:t>Oct</a:t>
            </a:r>
            <a:r>
              <a:rPr lang="de-DE" dirty="0" smtClean="0"/>
              <a:t>. 30, 2017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288" y="1547799"/>
            <a:ext cx="8028000" cy="5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1pPr>
            <a:lvl2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2pPr>
            <a:lvl3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3pPr>
            <a:lvl4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4pPr>
            <a:lvl5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de-DE" sz="1800" dirty="0" smtClean="0">
                <a:solidFill>
                  <a:srgbClr val="C00000"/>
                </a:solidFill>
              </a:rPr>
              <a:t>Comparison of calculated and measured radionuclide inventory of a Zircaloy-4 cladding tube plenum section</a:t>
            </a:r>
            <a:endParaRPr lang="en-US" altLang="de-DE" sz="1800" dirty="0">
              <a:solidFill>
                <a:srgbClr val="C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5288" y="2349500"/>
            <a:ext cx="8370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de-DE" sz="1200" b="1" u="sng" dirty="0" smtClean="0">
                <a:solidFill>
                  <a:srgbClr val="000000"/>
                </a:solidFill>
              </a:rPr>
              <a:t>M. Herm</a:t>
            </a:r>
            <a:r>
              <a:rPr lang="en-US" altLang="de-DE" sz="1200" b="1" baseline="36000" dirty="0" smtClean="0">
                <a:solidFill>
                  <a:srgbClr val="000000"/>
                </a:solidFill>
              </a:rPr>
              <a:t>1</a:t>
            </a:r>
            <a:r>
              <a:rPr lang="en-US" altLang="de-DE" sz="1200" b="1" dirty="0" smtClean="0">
                <a:solidFill>
                  <a:srgbClr val="000000"/>
                </a:solidFill>
              </a:rPr>
              <a:t>, </a:t>
            </a:r>
            <a:r>
              <a:rPr lang="en-US" altLang="de-DE" sz="1200" b="1" dirty="0">
                <a:solidFill>
                  <a:srgbClr val="000000"/>
                </a:solidFill>
              </a:rPr>
              <a:t>E. </a:t>
            </a:r>
            <a:r>
              <a:rPr lang="en-US" altLang="de-DE" sz="1200" b="1" dirty="0" smtClean="0">
                <a:solidFill>
                  <a:srgbClr val="000000"/>
                </a:solidFill>
              </a:rPr>
              <a:t>González-Robles</a:t>
            </a:r>
            <a:r>
              <a:rPr lang="en-US" altLang="de-DE" sz="1200" b="1" baseline="36000" dirty="0" smtClean="0">
                <a:solidFill>
                  <a:srgbClr val="000000"/>
                </a:solidFill>
              </a:rPr>
              <a:t>1</a:t>
            </a:r>
            <a:r>
              <a:rPr lang="en-US" altLang="de-DE" sz="1200" b="1" dirty="0" smtClean="0">
                <a:solidFill>
                  <a:srgbClr val="000000"/>
                </a:solidFill>
              </a:rPr>
              <a:t>, N. Müller</a:t>
            </a:r>
            <a:r>
              <a:rPr lang="en-US" altLang="de-DE" sz="1200" b="1" baseline="36000" dirty="0" smtClean="0">
                <a:solidFill>
                  <a:srgbClr val="000000"/>
                </a:solidFill>
              </a:rPr>
              <a:t>1</a:t>
            </a:r>
            <a:r>
              <a:rPr lang="en-US" altLang="de-DE" sz="1200" b="1" dirty="0" smtClean="0">
                <a:solidFill>
                  <a:srgbClr val="000000"/>
                </a:solidFill>
              </a:rPr>
              <a:t>, K.  Dardenne</a:t>
            </a:r>
            <a:r>
              <a:rPr lang="en-US" altLang="de-DE" sz="1200" b="1" baseline="36000" dirty="0" smtClean="0">
                <a:solidFill>
                  <a:srgbClr val="000000"/>
                </a:solidFill>
              </a:rPr>
              <a:t>1</a:t>
            </a:r>
            <a:r>
              <a:rPr lang="en-US" altLang="de-DE" sz="1200" b="1" dirty="0" smtClean="0">
                <a:solidFill>
                  <a:srgbClr val="000000"/>
                </a:solidFill>
              </a:rPr>
              <a:t>, J. Rothe</a:t>
            </a:r>
            <a:r>
              <a:rPr lang="en-US" altLang="de-DE" sz="1200" b="1" baseline="36000" dirty="0" smtClean="0">
                <a:solidFill>
                  <a:srgbClr val="000000"/>
                </a:solidFill>
              </a:rPr>
              <a:t>1</a:t>
            </a:r>
            <a:r>
              <a:rPr lang="en-US" altLang="de-DE" sz="1200" b="1" dirty="0" smtClean="0">
                <a:solidFill>
                  <a:srgbClr val="000000"/>
                </a:solidFill>
              </a:rPr>
              <a:t>, D. Schild</a:t>
            </a:r>
            <a:r>
              <a:rPr lang="en-US" altLang="de-DE" sz="1200" b="1" baseline="36000" dirty="0" smtClean="0">
                <a:solidFill>
                  <a:srgbClr val="000000"/>
                </a:solidFill>
              </a:rPr>
              <a:t>1</a:t>
            </a:r>
            <a:r>
              <a:rPr lang="en-US" altLang="de-DE" sz="1200" b="1" dirty="0" smtClean="0">
                <a:solidFill>
                  <a:srgbClr val="000000"/>
                </a:solidFill>
              </a:rPr>
              <a:t>, R. Dagan</a:t>
            </a:r>
            <a:r>
              <a:rPr lang="en-US" altLang="de-DE" sz="1200" b="1" baseline="36000" dirty="0" smtClean="0">
                <a:solidFill>
                  <a:srgbClr val="000000"/>
                </a:solidFill>
              </a:rPr>
              <a:t>2</a:t>
            </a:r>
            <a:r>
              <a:rPr lang="en-US" altLang="de-DE" sz="1200" b="1" dirty="0" smtClean="0">
                <a:solidFill>
                  <a:srgbClr val="000000"/>
                </a:solidFill>
              </a:rPr>
              <a:t>, and V. Metz</a:t>
            </a:r>
            <a:r>
              <a:rPr lang="en-US" altLang="de-DE" sz="1200" b="1" baseline="36000" dirty="0" smtClean="0">
                <a:solidFill>
                  <a:srgbClr val="000000"/>
                </a:solidFill>
              </a:rPr>
              <a:t>1</a:t>
            </a:r>
            <a:endParaRPr lang="en-US" altLang="de-DE" sz="1200" b="1" baseline="36000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8" y="2740278"/>
            <a:ext cx="83708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de-DE" sz="1000" b="1" baseline="36000" dirty="0" smtClean="0">
                <a:solidFill>
                  <a:srgbClr val="000000"/>
                </a:solidFill>
              </a:rPr>
              <a:t>1</a:t>
            </a:r>
            <a:r>
              <a:rPr lang="en-US" altLang="de-DE" sz="1000" b="1" dirty="0" smtClean="0">
                <a:solidFill>
                  <a:srgbClr val="000000"/>
                </a:solidFill>
              </a:rPr>
              <a:t> Karlsruhe Institute of Technology, Institute for Nuclear Waste Disposal, P.O. Box 3640, 76021 Karlsruhe, Germany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de-DE" sz="1000" b="1" baseline="36000" dirty="0" smtClean="0">
                <a:solidFill>
                  <a:srgbClr val="000000"/>
                </a:solidFill>
              </a:rPr>
              <a:t>2</a:t>
            </a:r>
            <a:r>
              <a:rPr lang="en-US" altLang="de-DE" sz="1000" b="1" dirty="0" smtClean="0">
                <a:solidFill>
                  <a:srgbClr val="000000"/>
                </a:solidFill>
              </a:rPr>
              <a:t> </a:t>
            </a:r>
            <a:r>
              <a:rPr lang="en-US" altLang="de-DE" sz="1000" b="1" dirty="0">
                <a:solidFill>
                  <a:srgbClr val="000000"/>
                </a:solidFill>
              </a:rPr>
              <a:t>Karlsruhe Institute of Technology, Institute for </a:t>
            </a:r>
            <a:r>
              <a:rPr lang="en-US" altLang="de-DE" sz="1000" b="1" dirty="0" smtClean="0">
                <a:solidFill>
                  <a:srgbClr val="000000"/>
                </a:solidFill>
              </a:rPr>
              <a:t>Neutron Physics and Reactor Technology, </a:t>
            </a:r>
            <a:r>
              <a:rPr lang="en-US" altLang="de-DE" sz="1000" b="1" dirty="0">
                <a:solidFill>
                  <a:srgbClr val="000000"/>
                </a:solidFill>
              </a:rPr>
              <a:t>P.O. Box 3640, 76021 Karlsruhe, Germany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5288" y="3789040"/>
            <a:ext cx="4392736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ts val="0"/>
              </a:spcBef>
              <a:defRPr/>
            </a:pPr>
            <a:endParaRPr lang="en-US" sz="1400" b="1" dirty="0" smtClean="0">
              <a:solidFill>
                <a:srgbClr val="007162"/>
              </a:solidFill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1400" b="1" dirty="0" smtClean="0">
                <a:solidFill>
                  <a:srgbClr val="007162"/>
                </a:solidFill>
              </a:rPr>
              <a:t>Materials </a:t>
            </a:r>
            <a:r>
              <a:rPr lang="en-US" sz="1400" b="1" dirty="0">
                <a:solidFill>
                  <a:srgbClr val="007162"/>
                </a:solidFill>
              </a:rPr>
              <a:t>Research Society</a:t>
            </a:r>
          </a:p>
          <a:p>
            <a:pPr algn="l">
              <a:spcBef>
                <a:spcPts val="0"/>
              </a:spcBef>
              <a:defRPr/>
            </a:pPr>
            <a:r>
              <a:rPr lang="en-US" sz="1400" b="1" dirty="0">
                <a:solidFill>
                  <a:srgbClr val="007162"/>
                </a:solidFill>
              </a:rPr>
              <a:t>Scientific Basis for Nuclear Waste Management </a:t>
            </a:r>
            <a:r>
              <a:rPr lang="en-US" sz="1400" b="1" dirty="0" smtClean="0">
                <a:solidFill>
                  <a:srgbClr val="007162"/>
                </a:solidFill>
              </a:rPr>
              <a:t>XLI</a:t>
            </a:r>
          </a:p>
          <a:p>
            <a:pPr algn="l">
              <a:spcBef>
                <a:spcPts val="0"/>
              </a:spcBef>
            </a:pPr>
            <a:endParaRPr lang="en-US" sz="1400" b="1" dirty="0" smtClean="0">
              <a:solidFill>
                <a:srgbClr val="007162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1400" b="1" dirty="0" smtClean="0">
                <a:solidFill>
                  <a:srgbClr val="007162"/>
                </a:solidFill>
              </a:rPr>
              <a:t>29</a:t>
            </a:r>
            <a:r>
              <a:rPr lang="en-US" sz="1400" b="1" baseline="30000" dirty="0" smtClean="0">
                <a:solidFill>
                  <a:srgbClr val="007162"/>
                </a:solidFill>
              </a:rPr>
              <a:t>th</a:t>
            </a:r>
            <a:r>
              <a:rPr lang="en-US" sz="1400" b="1" dirty="0" smtClean="0">
                <a:solidFill>
                  <a:srgbClr val="007162"/>
                </a:solidFill>
              </a:rPr>
              <a:t> October – 3</a:t>
            </a:r>
            <a:r>
              <a:rPr lang="en-US" sz="1400" b="1" baseline="30000" dirty="0" smtClean="0">
                <a:solidFill>
                  <a:srgbClr val="007162"/>
                </a:solidFill>
              </a:rPr>
              <a:t>rd</a:t>
            </a:r>
            <a:r>
              <a:rPr lang="en-US" sz="1400" b="1" dirty="0" smtClean="0">
                <a:solidFill>
                  <a:srgbClr val="007162"/>
                </a:solidFill>
              </a:rPr>
              <a:t> November 2017</a:t>
            </a:r>
            <a:endParaRPr lang="en-US" sz="1400" b="1" dirty="0">
              <a:solidFill>
                <a:srgbClr val="007162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1400" b="1" dirty="0" smtClean="0">
                <a:solidFill>
                  <a:srgbClr val="007162"/>
                </a:solidFill>
              </a:rPr>
              <a:t>Sydney (NSW, Australia)</a:t>
            </a:r>
            <a:endParaRPr lang="en-US" sz="1400" b="1" dirty="0">
              <a:solidFill>
                <a:srgbClr val="007162"/>
              </a:solidFill>
            </a:endParaRPr>
          </a:p>
          <a:p>
            <a:pPr algn="l">
              <a:spcBef>
                <a:spcPts val="0"/>
              </a:spcBef>
              <a:defRPr/>
            </a:pPr>
            <a:endParaRPr lang="en-US" sz="1400" b="1" dirty="0" smtClean="0">
              <a:solidFill>
                <a:srgbClr val="007162"/>
              </a:solidFill>
            </a:endParaRPr>
          </a:p>
          <a:p>
            <a:pPr algn="l">
              <a:spcBef>
                <a:spcPts val="0"/>
              </a:spcBef>
              <a:defRPr/>
            </a:pPr>
            <a:endParaRPr lang="en-US" sz="1400" b="1" dirty="0">
              <a:solidFill>
                <a:srgbClr val="007162"/>
              </a:solidFill>
            </a:endParaRPr>
          </a:p>
          <a:p>
            <a:pPr algn="l">
              <a:spcBef>
                <a:spcPts val="0"/>
              </a:spcBef>
              <a:defRPr/>
            </a:pPr>
            <a:endParaRPr lang="en-US" sz="1400" b="1" dirty="0">
              <a:solidFill>
                <a:srgbClr val="00716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altLang="de-DE" dirty="0"/>
              <a:t>Herm et al. – Comparison of calculated and measured radionuclide inventory of a Zircaloy-4 cladding tube plenum section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Results:</a:t>
            </a:r>
            <a:r>
              <a:rPr lang="en-US" altLang="de-DE" b="0" dirty="0"/>
              <a:t> </a:t>
            </a:r>
            <a:r>
              <a:rPr lang="en-US" altLang="de-DE" b="0" dirty="0" smtClean="0"/>
              <a:t>fission products</a:t>
            </a:r>
            <a:endParaRPr lang="en-US" altLang="de-DE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198563"/>
            <a:ext cx="8356600" cy="230244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/>
              <a:t>Experimental </a:t>
            </a:r>
            <a:r>
              <a:rPr lang="en-US" altLang="de-DE" sz="1800" baseline="36000" dirty="0" smtClean="0"/>
              <a:t>154</a:t>
            </a:r>
            <a:r>
              <a:rPr lang="en-US" altLang="de-DE" sz="1800" dirty="0" smtClean="0"/>
              <a:t>Eu </a:t>
            </a:r>
            <a:r>
              <a:rPr lang="en-US" altLang="de-DE" sz="1800" dirty="0"/>
              <a:t>inventory exceeds calculated by a factor of about </a:t>
            </a:r>
            <a:r>
              <a:rPr lang="en-US" altLang="de-DE" sz="1800" b="1" dirty="0" smtClean="0"/>
              <a:t>56 ± 6</a:t>
            </a:r>
            <a:r>
              <a:rPr lang="en-US" altLang="de-DE" sz="1800" dirty="0" smtClean="0"/>
              <a:t>.</a:t>
            </a:r>
            <a:br>
              <a:rPr lang="en-US" altLang="de-DE" sz="1800" dirty="0" smtClean="0"/>
            </a:br>
            <a:r>
              <a:rPr lang="en-US" sz="1800" dirty="0" smtClean="0">
                <a:solidFill>
                  <a:srgbClr val="C00000"/>
                </a:solidFill>
                <a:sym typeface="Symbol"/>
              </a:rPr>
              <a:t> E/C ratio </a:t>
            </a:r>
            <a:r>
              <a:rPr lang="en-US" sz="1800" dirty="0">
                <a:solidFill>
                  <a:srgbClr val="C00000"/>
                </a:solidFill>
                <a:sym typeface="Symbol"/>
              </a:rPr>
              <a:t>similar</a:t>
            </a:r>
            <a:r>
              <a:rPr lang="en-US" sz="1800" dirty="0" smtClean="0">
                <a:solidFill>
                  <a:srgbClr val="C00000"/>
                </a:solidFill>
                <a:sym typeface="Symbol"/>
              </a:rPr>
              <a:t> to MA: 57 ± 9.</a:t>
            </a:r>
            <a:endParaRPr lang="en-US" altLang="de-DE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Experimental </a:t>
            </a:r>
            <a:r>
              <a:rPr lang="en-US" altLang="de-DE" sz="1800" baseline="36000" dirty="0" smtClean="0"/>
              <a:t>137</a:t>
            </a:r>
            <a:r>
              <a:rPr lang="en-US" altLang="de-DE" sz="1800" dirty="0" smtClean="0"/>
              <a:t>Cs </a:t>
            </a:r>
            <a:r>
              <a:rPr lang="en-US" altLang="de-DE" sz="1800" dirty="0"/>
              <a:t>inventory exceeds calculated by a factor of about </a:t>
            </a:r>
            <a:r>
              <a:rPr lang="en-US" altLang="de-DE" sz="1800" b="1" dirty="0" smtClean="0"/>
              <a:t>114 ± 11</a:t>
            </a:r>
            <a:r>
              <a:rPr lang="en-US" altLang="de-DE" sz="1800" dirty="0" smtClean="0"/>
              <a:t>.</a:t>
            </a:r>
            <a:br>
              <a:rPr lang="en-US" altLang="de-DE" sz="1800" dirty="0" smtClean="0"/>
            </a:br>
            <a:r>
              <a:rPr lang="en-US" sz="1800" dirty="0">
                <a:solidFill>
                  <a:srgbClr val="C00000"/>
                </a:solidFill>
                <a:sym typeface="Symbol"/>
              </a:rPr>
              <a:t> E/C ratio similar to </a:t>
            </a:r>
            <a:r>
              <a:rPr lang="en-US" sz="1800" dirty="0" smtClean="0">
                <a:solidFill>
                  <a:srgbClr val="C00000"/>
                </a:solidFill>
                <a:sym typeface="Symbol"/>
              </a:rPr>
              <a:t>MA and </a:t>
            </a:r>
            <a:r>
              <a:rPr lang="en-US" sz="1800" baseline="36000" dirty="0" smtClean="0">
                <a:solidFill>
                  <a:srgbClr val="C00000"/>
                </a:solidFill>
                <a:sym typeface="Symbol"/>
              </a:rPr>
              <a:t>154</a:t>
            </a:r>
            <a:r>
              <a:rPr lang="en-US" sz="1800" dirty="0" smtClean="0">
                <a:solidFill>
                  <a:srgbClr val="C00000"/>
                </a:solidFill>
                <a:sym typeface="Symbol"/>
              </a:rPr>
              <a:t>Eu expected </a:t>
            </a:r>
            <a:r>
              <a:rPr lang="en-US" sz="1800" dirty="0">
                <a:solidFill>
                  <a:srgbClr val="C00000"/>
                </a:solidFill>
                <a:sym typeface="Symbol"/>
              </a:rPr>
              <a:t>if </a:t>
            </a:r>
            <a:r>
              <a:rPr lang="en-US" sz="1800" baseline="36000" dirty="0">
                <a:solidFill>
                  <a:srgbClr val="C00000"/>
                </a:solidFill>
                <a:sym typeface="Symbol"/>
              </a:rPr>
              <a:t>137</a:t>
            </a:r>
            <a:r>
              <a:rPr lang="en-US" sz="1800" dirty="0">
                <a:solidFill>
                  <a:srgbClr val="C00000"/>
                </a:solidFill>
                <a:sym typeface="Symbol"/>
              </a:rPr>
              <a:t>Cs is </a:t>
            </a:r>
            <a:r>
              <a:rPr lang="en-US" sz="1800" dirty="0" smtClean="0">
                <a:solidFill>
                  <a:srgbClr val="C00000"/>
                </a:solidFill>
                <a:sym typeface="Symbol"/>
              </a:rPr>
              <a:t>only due </a:t>
            </a:r>
            <a:r>
              <a:rPr lang="en-US" sz="1800" dirty="0">
                <a:solidFill>
                  <a:srgbClr val="C00000"/>
                </a:solidFill>
                <a:sym typeface="Symbol"/>
              </a:rPr>
              <a:t>to fission of U present in </a:t>
            </a:r>
            <a:r>
              <a:rPr lang="en-US" sz="1800" dirty="0" smtClean="0">
                <a:solidFill>
                  <a:srgbClr val="C00000"/>
                </a:solidFill>
                <a:sym typeface="Symbol"/>
              </a:rPr>
              <a:t>plenum.</a:t>
            </a:r>
            <a:endParaRPr lang="en-US" altLang="de-DE" sz="1800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ym typeface="Symbol"/>
              </a:rPr>
              <a:t>Excess Cs in plenum due to migration of Cs released from fuel </a:t>
            </a:r>
            <a:r>
              <a:rPr lang="en-US" sz="1800" dirty="0">
                <a:sym typeface="Symbol"/>
              </a:rPr>
              <a:t>pellets </a:t>
            </a:r>
            <a:r>
              <a:rPr lang="en-US" sz="1800" dirty="0" smtClean="0">
                <a:sym typeface="Symbol"/>
              </a:rPr>
              <a:t>during </a:t>
            </a:r>
            <a:r>
              <a:rPr lang="en-US" sz="1800" dirty="0">
                <a:sym typeface="Symbol"/>
              </a:rPr>
              <a:t>reactor </a:t>
            </a:r>
            <a:r>
              <a:rPr lang="en-US" sz="1800" dirty="0" smtClean="0">
                <a:sym typeface="Symbol"/>
              </a:rPr>
              <a:t>operation </a:t>
            </a:r>
            <a:r>
              <a:rPr lang="en-US" sz="1800" dirty="0">
                <a:sym typeface="Symbol"/>
              </a:rPr>
              <a:t>to the </a:t>
            </a:r>
            <a:r>
              <a:rPr lang="en-US" sz="1800" dirty="0" smtClean="0">
                <a:sym typeface="Symbol"/>
              </a:rPr>
              <a:t>plenum (</a:t>
            </a:r>
            <a:r>
              <a:rPr lang="en-US" sz="1800" i="1" dirty="0" err="1" smtClean="0">
                <a:sym typeface="Symbol"/>
              </a:rPr>
              <a:t>T</a:t>
            </a:r>
            <a:r>
              <a:rPr lang="en-US" sz="1800" baseline="-25000" dirty="0" err="1" smtClean="0">
                <a:sym typeface="Symbol"/>
              </a:rPr>
              <a:t>pellets</a:t>
            </a:r>
            <a:r>
              <a:rPr lang="en-US" sz="1800" dirty="0" smtClean="0">
                <a:sym typeface="Symbol"/>
              </a:rPr>
              <a:t> &gt; </a:t>
            </a:r>
            <a:r>
              <a:rPr lang="en-US" sz="1800" i="1" dirty="0" err="1" smtClean="0">
                <a:sym typeface="Symbol"/>
              </a:rPr>
              <a:t>T</a:t>
            </a:r>
            <a:r>
              <a:rPr lang="en-US" sz="1800" baseline="-25000" dirty="0" err="1" smtClean="0">
                <a:sym typeface="Symbol"/>
              </a:rPr>
              <a:t>plenum</a:t>
            </a:r>
            <a:r>
              <a:rPr lang="en-US" sz="1800" dirty="0" smtClean="0">
                <a:sym typeface="Symbol"/>
              </a:rPr>
              <a:t>).</a:t>
            </a:r>
            <a:endParaRPr lang="en-US" altLang="de-DE" sz="1800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Oct. 30, 2017</a:t>
            </a:r>
            <a:endParaRPr lang="en-US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189977"/>
              </p:ext>
            </p:extLst>
          </p:nvPr>
        </p:nvGraphicFramePr>
        <p:xfrm>
          <a:off x="2232000" y="4010000"/>
          <a:ext cx="4680000" cy="1219200"/>
        </p:xfrm>
        <a:graphic>
          <a:graphicData uri="http://schemas.openxmlformats.org/drawingml/2006/table">
            <a:tbl>
              <a:tblPr firstRow="1" bandRow="1"/>
              <a:tblGrid>
                <a:gridCol w="1440000">
                  <a:extLst>
                    <a:ext uri="{9D8B030D-6E8A-4147-A177-3AD203B41FA5}">
                      <a16:colId xmlns:a16="http://schemas.microsoft.com/office/drawing/2014/main" val="300791765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00882829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350610366"/>
                    </a:ext>
                  </a:extLst>
                </a:gridCol>
              </a:tblGrid>
              <a:tr h="2715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400" noProof="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aseline="36000" noProof="0" dirty="0" smtClean="0"/>
                        <a:t>154</a:t>
                      </a:r>
                      <a:r>
                        <a:rPr lang="en-US" sz="1400" noProof="0" dirty="0" smtClean="0"/>
                        <a:t>Eu [Bq/g]</a:t>
                      </a:r>
                      <a:endParaRPr lang="en-US" sz="1400" noProof="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aseline="36000" noProof="0" dirty="0" smtClean="0"/>
                        <a:t>137</a:t>
                      </a:r>
                      <a:r>
                        <a:rPr lang="en-US" sz="1400" noProof="0" dirty="0" smtClean="0"/>
                        <a:t>Cs [Bq/g]</a:t>
                      </a:r>
                      <a:endParaRPr lang="en-US" sz="1400" noProof="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68120"/>
                  </a:ext>
                </a:extLst>
              </a:tr>
              <a:tr h="1272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baseline="0" noProof="0" dirty="0" smtClean="0">
                          <a:solidFill>
                            <a:schemeClr val="bg1"/>
                          </a:solidFill>
                        </a:rPr>
                        <a:t>experimental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3.5(±0.3)×10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  <a:endParaRPr lang="en-US" sz="1400" kern="1200" baseline="36000" noProof="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3.3(±0.3)×10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6</a:t>
                      </a:r>
                      <a:endParaRPr lang="en-US" sz="1400" kern="1200" baseline="0" noProof="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46119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baseline="0" noProof="0" dirty="0" smtClean="0">
                          <a:solidFill>
                            <a:schemeClr val="bg1"/>
                          </a:solidFill>
                        </a:rPr>
                        <a:t>calculated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6.3×10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en-US" sz="1400" kern="1200" baseline="0" noProof="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2.9×10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  <a:endParaRPr lang="en-US" sz="1400" kern="1200" baseline="0" noProof="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116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baseline="0" noProof="0" dirty="0" smtClean="0">
                          <a:solidFill>
                            <a:schemeClr val="bg1"/>
                          </a:solidFill>
                        </a:rPr>
                        <a:t>ratio (E/C)</a:t>
                      </a:r>
                      <a:endParaRPr lang="en-US" sz="1400" b="1" baseline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baseline="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56 ± 6</a:t>
                      </a:r>
                      <a:endParaRPr lang="en-US" sz="1400" b="1" kern="1200" baseline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114 ± 11</a:t>
                      </a:r>
                      <a:endParaRPr lang="en-US" sz="1400" b="1" kern="1200" baseline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579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81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altLang="de-DE" dirty="0"/>
              <a:t>Herm et al. – Comparison of calculated and measured radionuclide inventory of a Zircaloy-4 cladding tube plenum section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Summary, conclusions and outlook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198563"/>
            <a:ext cx="8352000" cy="417465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Good agreement between experimental and calculated inventory for </a:t>
            </a:r>
            <a:r>
              <a:rPr lang="en-US" altLang="de-DE" sz="1800" b="1" dirty="0" smtClean="0"/>
              <a:t>activation products</a:t>
            </a:r>
            <a:r>
              <a:rPr lang="en-US" altLang="de-DE" sz="18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Experimental inventory exceeds calculated values of about </a:t>
            </a:r>
            <a:r>
              <a:rPr lang="en-US" altLang="de-DE" sz="1800" dirty="0"/>
              <a:t>57 ± 9</a:t>
            </a:r>
            <a:r>
              <a:rPr lang="en-US" altLang="de-DE" sz="1800" dirty="0" smtClean="0"/>
              <a:t> for </a:t>
            </a:r>
            <a:r>
              <a:rPr lang="en-US" altLang="de-DE" sz="1800" b="1" dirty="0" smtClean="0"/>
              <a:t>MA and non-volatile fission products</a:t>
            </a:r>
            <a:r>
              <a:rPr lang="en-US" altLang="de-DE" sz="1800" dirty="0" smtClean="0"/>
              <a:t> due to nuclear fuel/U remnants in plenum.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Three sources of </a:t>
            </a:r>
            <a:r>
              <a:rPr lang="en-US" altLang="de-DE" sz="1800" b="1" dirty="0" smtClean="0"/>
              <a:t>volatile fission product Cs</a:t>
            </a:r>
            <a:r>
              <a:rPr lang="en-US" altLang="de-DE" sz="1800" dirty="0" smtClean="0"/>
              <a:t> in plenum: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de-DE" dirty="0" smtClean="0"/>
              <a:t>fission of U impurity present in Zircaloy (max. 3.5 ppm U).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de-DE" dirty="0" smtClean="0"/>
              <a:t>fission of </a:t>
            </a:r>
            <a:r>
              <a:rPr lang="en-US" altLang="de-DE" dirty="0"/>
              <a:t>nuclear fuel/U remnants </a:t>
            </a:r>
            <a:r>
              <a:rPr lang="en-US" altLang="de-DE" dirty="0" smtClean="0"/>
              <a:t>on the inner surface of the plenum.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de-DE" dirty="0" smtClean="0"/>
              <a:t>Cs volatilized from fuel pellets during reactor operation.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de-DE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Results </a:t>
            </a:r>
            <a:r>
              <a:rPr lang="en-US" altLang="de-DE" sz="1800" dirty="0" smtClean="0"/>
              <a:t>of </a:t>
            </a:r>
            <a:r>
              <a:rPr lang="en-US" altLang="de-DE" sz="1800" baseline="36000" dirty="0" smtClean="0"/>
              <a:t>240</a:t>
            </a:r>
            <a:r>
              <a:rPr lang="en-US" altLang="de-DE" sz="1800" dirty="0" smtClean="0"/>
              <a:t>Pu inventory calculation indicate an isolated problem of the </a:t>
            </a:r>
            <a:r>
              <a:rPr lang="en-US" altLang="de-DE" sz="1800" baseline="36000" dirty="0" smtClean="0"/>
              <a:t>240</a:t>
            </a:r>
            <a:r>
              <a:rPr lang="en-US" altLang="de-DE" sz="1800" dirty="0" smtClean="0"/>
              <a:t>Pu cross-section (scattering and absorption) that will be further investigated</a:t>
            </a:r>
            <a:r>
              <a:rPr lang="en-US" altLang="de-DE" sz="1800" dirty="0" smtClean="0"/>
              <a:t>.</a:t>
            </a:r>
            <a:endParaRPr lang="en-US" altLang="de-DE" sz="1800" dirty="0" smtClean="0">
              <a:sym typeface="Wingdings" panose="05000000000000000000" pitchFamily="2" charset="2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Oct. 30,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altLang="de-DE" dirty="0"/>
              <a:t>Herm et al. – Comparison of calculated and measured radionuclide inventory of a Zircaloy-4 cladding tube plenum section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Acknowledgements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198563"/>
            <a:ext cx="8356600" cy="302252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/>
              <a:t>E. Bohnert (KIT)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M. Böttle (KIT)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/>
              <a:t>M. Fuss (KIT)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/>
              <a:t>F. Geyer (KIT)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/>
              <a:t>T. Kisely (KIT)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/>
              <a:t>E. Soballa (KIT)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C</a:t>
            </a:r>
            <a:r>
              <a:rPr lang="en-US" altLang="de-DE" sz="1800" dirty="0"/>
              <a:t>. Walschburger (KIT</a:t>
            </a:r>
            <a:r>
              <a:rPr lang="en-US" altLang="de-DE" sz="1800" dirty="0" smtClean="0"/>
              <a:t>)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Oct. 30, 2017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3923928" y="5291916"/>
            <a:ext cx="427040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Thank you for your attention!</a:t>
            </a:r>
            <a:endParaRPr lang="en-US" sz="2400" b="1" dirty="0">
              <a:solidFill>
                <a:srgbClr val="C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28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altLang="de-DE" dirty="0"/>
              <a:t>Herm et al. – Comparison of calculated and measured radionuclide inventory of a Zircaloy-4 cladding tube plenum section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Introduction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198563"/>
            <a:ext cx="6963336" cy="489426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Extended dry interim storage of spent nuclear fuel in many countries.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Integrity </a:t>
            </a:r>
            <a:r>
              <a:rPr lang="en-US" altLang="de-DE" sz="1800" dirty="0"/>
              <a:t>of cladding </a:t>
            </a:r>
            <a:r>
              <a:rPr lang="en-US" altLang="de-DE" sz="1800" dirty="0" smtClean="0"/>
              <a:t>important for </a:t>
            </a:r>
            <a:r>
              <a:rPr lang="en-US" sz="1800" dirty="0" smtClean="0">
                <a:sym typeface="Symbol"/>
              </a:rPr>
              <a:t>handling </a:t>
            </a:r>
            <a:r>
              <a:rPr lang="en-US" sz="1800" dirty="0">
                <a:sym typeface="Symbol"/>
              </a:rPr>
              <a:t>of fuel </a:t>
            </a:r>
            <a:r>
              <a:rPr lang="en-US" sz="1800" dirty="0" smtClean="0">
                <a:sym typeface="Symbol"/>
              </a:rPr>
              <a:t>assemblies after 50 to 100 years of dry interim storage.</a:t>
            </a:r>
            <a:endParaRPr lang="en-US" altLang="de-DE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Integrity of cladding is affected by: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de-DE" dirty="0" smtClean="0"/>
              <a:t>creep of fuel rod during reactor operation (elongation).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de-DE" dirty="0" smtClean="0"/>
              <a:t>oxidation (reduction of Zircaloy wall thickness).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de-DE" dirty="0" smtClean="0"/>
              <a:t>hydrogen uptake.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de-DE" dirty="0" smtClean="0"/>
              <a:t>pellet-cladding-interaction.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de-DE" dirty="0" smtClean="0"/>
              <a:t>He accumulation due to </a:t>
            </a:r>
            <a:r>
              <a:rPr lang="en-US" altLang="de-DE" dirty="0" smtClean="0">
                <a:sym typeface="Symbol" panose="05050102010706020507" pitchFamily="18" charset="2"/>
              </a:rPr>
              <a:t></a:t>
            </a:r>
            <a:r>
              <a:rPr lang="en-US" altLang="de-DE" dirty="0" smtClean="0"/>
              <a:t>-decay.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de-DE" dirty="0" smtClean="0">
                <a:solidFill>
                  <a:srgbClr val="C00000"/>
                </a:solidFill>
              </a:rPr>
              <a:t>corrosion with (volatile) fission products at cladding/fuel interface.</a:t>
            </a:r>
            <a:endParaRPr lang="en-US" altLang="de-DE" dirty="0" smtClean="0">
              <a:solidFill>
                <a:srgbClr val="C00000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Oct. 30, 2017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457" y="1889930"/>
            <a:ext cx="1537031" cy="37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284093" y="5589240"/>
            <a:ext cx="1752403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interim</a:t>
            </a:r>
            <a:br>
              <a:rPr lang="en-US" sz="2000" b="1" dirty="0" smtClean="0"/>
            </a:br>
            <a:r>
              <a:rPr lang="en-US" sz="2000" b="1" dirty="0" smtClean="0"/>
              <a:t>storage cask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221" y="3468710"/>
            <a:ext cx="3124070" cy="2880000"/>
          </a:xfrm>
          <a:prstGeom prst="rect">
            <a:avLst/>
          </a:prstGeom>
        </p:spPr>
      </p:pic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altLang="de-DE" dirty="0"/>
              <a:t>Herm et al. – Comparison of calculated and measured radionuclide inventory of a Zircaloy-4 cladding tube plenum section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Objectives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Determination of radionuclide inventory of plenum Zircaloy-4 samples.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ym typeface="Symbol"/>
              </a:rPr>
              <a:t>Comparison of experimentally obtained radionuclide inventories with theoretically predicted </a:t>
            </a:r>
            <a:r>
              <a:rPr lang="en-US" sz="1800" dirty="0" smtClean="0">
                <a:sym typeface="Symbol"/>
              </a:rPr>
              <a:t>inventories.</a:t>
            </a:r>
            <a:endParaRPr lang="en-US" altLang="de-DE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Prerequisite work for studies with Zircaloy-4 cladding in contact with pellets.</a:t>
            </a:r>
            <a:endParaRPr lang="en-US" altLang="de-DE" sz="1800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Oct. 30, 2017</a:t>
            </a:r>
            <a:endParaRPr lang="en-US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708920"/>
            <a:ext cx="3264363" cy="2448272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068960"/>
            <a:ext cx="3124069" cy="2880000"/>
          </a:xfrm>
          <a:prstGeom prst="rect">
            <a:avLst/>
          </a:prstGeom>
        </p:spPr>
      </p:pic>
      <p:sp>
        <p:nvSpPr>
          <p:cNvPr id="9" name="Nach rechts gekrümmter Pfeil 8"/>
          <p:cNvSpPr/>
          <p:nvPr/>
        </p:nvSpPr>
        <p:spPr>
          <a:xfrm rot="15410394" flipH="1">
            <a:off x="2555467" y="2282945"/>
            <a:ext cx="703019" cy="3244547"/>
          </a:xfrm>
          <a:prstGeom prst="curvedRightArrow">
            <a:avLst>
              <a:gd name="adj1" fmla="val 53840"/>
              <a:gd name="adj2" fmla="val 160486"/>
              <a:gd name="adj3" fmla="val 25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Nach rechts gekrümmter Pfeil 10"/>
          <p:cNvSpPr/>
          <p:nvPr/>
        </p:nvSpPr>
        <p:spPr>
          <a:xfrm rot="15410394" flipH="1">
            <a:off x="5448141" y="2607268"/>
            <a:ext cx="703019" cy="3244547"/>
          </a:xfrm>
          <a:prstGeom prst="curvedRightArrow">
            <a:avLst>
              <a:gd name="adj1" fmla="val 53840"/>
              <a:gd name="adj2" fmla="val 160486"/>
              <a:gd name="adj3" fmla="val 25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50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altLang="de-DE" dirty="0"/>
              <a:t>Herm et al. – Comparison of calculated and measured radionuclide inventory of a Zircaloy-4 cladding tube plenum section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Materials and irradiation characteristics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198564"/>
            <a:ext cx="6739537" cy="270745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Zircaloy-4 cladding </a:t>
            </a:r>
            <a:r>
              <a:rPr lang="en-GB" sz="1800" dirty="0" smtClean="0"/>
              <a:t>sampled </a:t>
            </a:r>
            <a:r>
              <a:rPr lang="en-GB" sz="1800" dirty="0"/>
              <a:t>from </a:t>
            </a:r>
            <a:r>
              <a:rPr lang="en-GB" sz="1800" dirty="0" smtClean="0"/>
              <a:t>plenum of fuel </a:t>
            </a:r>
            <a:r>
              <a:rPr lang="en-GB" sz="1800" dirty="0"/>
              <a:t>rod segment </a:t>
            </a:r>
            <a:r>
              <a:rPr lang="en-GB" sz="1800" dirty="0">
                <a:solidFill>
                  <a:srgbClr val="C00000"/>
                </a:solidFill>
              </a:rPr>
              <a:t>SBS1108–N0204.</a:t>
            </a:r>
            <a:endParaRPr lang="en-GB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irradiated in the </a:t>
            </a:r>
            <a:r>
              <a:rPr lang="en-GB" sz="1800" dirty="0">
                <a:solidFill>
                  <a:srgbClr val="C00000"/>
                </a:solidFill>
              </a:rPr>
              <a:t>Swiss Gösgen PWR (1985–1989).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1226 effective full power days.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average burn-up: </a:t>
            </a:r>
            <a:r>
              <a:rPr lang="en-GB" sz="1800" dirty="0">
                <a:solidFill>
                  <a:srgbClr val="C00000"/>
                </a:solidFill>
              </a:rPr>
              <a:t>50.4 GWd/t</a:t>
            </a:r>
            <a:r>
              <a:rPr lang="en-GB" sz="1800" baseline="-25000" dirty="0">
                <a:solidFill>
                  <a:srgbClr val="C00000"/>
                </a:solidFill>
              </a:rPr>
              <a:t>HM</a:t>
            </a:r>
            <a:r>
              <a:rPr lang="en-GB" sz="1800" dirty="0">
                <a:solidFill>
                  <a:srgbClr val="C00000"/>
                </a:solidFill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average linear power: </a:t>
            </a:r>
            <a:r>
              <a:rPr lang="en-GB" sz="1800" dirty="0">
                <a:solidFill>
                  <a:srgbClr val="C00000"/>
                </a:solidFill>
              </a:rPr>
              <a:t>260 W/cm.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stored gas tight until 2012.</a:t>
            </a:r>
            <a:endParaRPr lang="en-US" altLang="de-DE" sz="1800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Oct. 30, 2017</a:t>
            </a:r>
            <a:endParaRPr lang="en-US" dirty="0"/>
          </a:p>
        </p:txBody>
      </p:sp>
      <p:cxnSp>
        <p:nvCxnSpPr>
          <p:cNvPr id="10" name="Gerade Verbindung mit Pfeil 9"/>
          <p:cNvCxnSpPr/>
          <p:nvPr/>
        </p:nvCxnSpPr>
        <p:spPr>
          <a:xfrm flipH="1">
            <a:off x="6300192" y="1996802"/>
            <a:ext cx="1841728" cy="2080270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bgerundetes Rechteck 11"/>
          <p:cNvSpPr/>
          <p:nvPr/>
        </p:nvSpPr>
        <p:spPr>
          <a:xfrm>
            <a:off x="2987824" y="4132455"/>
            <a:ext cx="5049038" cy="2160239"/>
          </a:xfrm>
          <a:prstGeom prst="round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44408" y="1197312"/>
            <a:ext cx="315687" cy="5040000"/>
          </a:xfrm>
          <a:prstGeom prst="rect">
            <a:avLst/>
          </a:prstGeom>
        </p:spPr>
      </p:pic>
      <p:sp>
        <p:nvSpPr>
          <p:cNvPr id="15" name="Abgerundetes Rechteck 14"/>
          <p:cNvSpPr/>
          <p:nvPr/>
        </p:nvSpPr>
        <p:spPr>
          <a:xfrm>
            <a:off x="8141957" y="1119434"/>
            <a:ext cx="504000" cy="2016000"/>
          </a:xfrm>
          <a:prstGeom prst="round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2" name="Gerade Verbindung mit Pfeil 21"/>
          <p:cNvCxnSpPr/>
          <p:nvPr/>
        </p:nvCxnSpPr>
        <p:spPr>
          <a:xfrm>
            <a:off x="3324329" y="6072390"/>
            <a:ext cx="4416023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5183288" y="5949280"/>
            <a:ext cx="698104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/>
              <a:t>75 mm</a:t>
            </a:r>
            <a:endParaRPr lang="en-US" sz="1600" b="1" dirty="0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5950" y="4292020"/>
            <a:ext cx="3974400" cy="82800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71" t="38348" r="9787" b="41016"/>
          <a:stretch/>
        </p:blipFill>
        <p:spPr>
          <a:xfrm rot="10800000">
            <a:off x="3324329" y="5020250"/>
            <a:ext cx="4416021" cy="900000"/>
          </a:xfrm>
          <a:prstGeom prst="rect">
            <a:avLst/>
          </a:prstGeom>
        </p:spPr>
      </p:pic>
      <p:sp>
        <p:nvSpPr>
          <p:cNvPr id="30" name="Textfeld 29"/>
          <p:cNvSpPr txBox="1"/>
          <p:nvPr/>
        </p:nvSpPr>
        <p:spPr>
          <a:xfrm>
            <a:off x="323528" y="5279078"/>
            <a:ext cx="1903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upper end-plug</a:t>
            </a:r>
            <a:endParaRPr lang="en-US" b="1" dirty="0"/>
          </a:p>
        </p:txBody>
      </p:sp>
      <p:cxnSp>
        <p:nvCxnSpPr>
          <p:cNvPr id="33" name="Gerade Verbindung mit Pfeil 32"/>
          <p:cNvCxnSpPr/>
          <p:nvPr/>
        </p:nvCxnSpPr>
        <p:spPr>
          <a:xfrm>
            <a:off x="2134874" y="5470250"/>
            <a:ext cx="1008000" cy="0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3217745" y="5068638"/>
            <a:ext cx="792000" cy="792000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46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altLang="de-DE" dirty="0"/>
              <a:t>Herm et al. – Comparison of calculated and measured radionuclide inventory of a Zircaloy-4 cladding tube plenum section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Experimental and analytical methods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de-DE" sz="1800" b="1" dirty="0" smtClean="0">
                <a:sym typeface="Symbol" panose="05050102010706020507" pitchFamily="18" charset="2"/>
              </a:rPr>
              <a:t>Acidic digestion of six Zircaloy-4 subsamples in flask or autoclave.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b="1" dirty="0" smtClean="0">
                <a:sym typeface="Symbol" panose="05050102010706020507" pitchFamily="18" charset="2"/>
              </a:rPr>
              <a:t></a:t>
            </a:r>
            <a:r>
              <a:rPr lang="en-US" altLang="de-DE" sz="1800" b="1" dirty="0" smtClean="0"/>
              <a:t>-spectroscopy:</a:t>
            </a:r>
            <a:r>
              <a:rPr lang="en-US" altLang="de-DE" sz="1800" dirty="0" smtClean="0"/>
              <a:t> </a:t>
            </a:r>
            <a:r>
              <a:rPr lang="en-US" altLang="de-DE" sz="1800" baseline="36000" dirty="0" smtClean="0"/>
              <a:t>235,</a:t>
            </a:r>
            <a:r>
              <a:rPr lang="en-US" altLang="de-DE" sz="1800" baseline="36000" dirty="0" smtClean="0">
                <a:sym typeface="Symbol" panose="05050102010706020507" pitchFamily="18" charset="2"/>
              </a:rPr>
              <a:t>238</a:t>
            </a:r>
            <a:r>
              <a:rPr lang="en-US" altLang="de-DE" sz="1800" dirty="0" smtClean="0">
                <a:sym typeface="Symbol" panose="05050102010706020507" pitchFamily="18" charset="2"/>
              </a:rPr>
              <a:t>U,</a:t>
            </a:r>
            <a:r>
              <a:rPr lang="en-US" altLang="de-DE" sz="1800" baseline="36000" dirty="0">
                <a:sym typeface="Symbol" panose="05050102010706020507" pitchFamily="18" charset="2"/>
              </a:rPr>
              <a:t> </a:t>
            </a:r>
            <a:r>
              <a:rPr lang="en-US" altLang="de-DE" sz="1800" baseline="36000" dirty="0" smtClean="0">
                <a:sym typeface="Symbol" panose="05050102010706020507" pitchFamily="18" charset="2"/>
              </a:rPr>
              <a:t>237</a:t>
            </a:r>
            <a:r>
              <a:rPr lang="en-US" altLang="de-DE" sz="1800" dirty="0" smtClean="0">
                <a:sym typeface="Symbol" panose="05050102010706020507" pitchFamily="18" charset="2"/>
              </a:rPr>
              <a:t>Np, </a:t>
            </a:r>
            <a:r>
              <a:rPr lang="en-US" altLang="de-DE" sz="1800" baseline="36000" dirty="0" smtClean="0">
                <a:sym typeface="Symbol" panose="05050102010706020507" pitchFamily="18" charset="2"/>
              </a:rPr>
              <a:t>238,239,240,242</a:t>
            </a:r>
            <a:r>
              <a:rPr lang="en-US" altLang="de-DE" sz="1800" dirty="0" smtClean="0">
                <a:sym typeface="Symbol" panose="05050102010706020507" pitchFamily="18" charset="2"/>
              </a:rPr>
              <a:t>Pu, </a:t>
            </a:r>
            <a:r>
              <a:rPr lang="en-US" altLang="de-DE" sz="1800" baseline="36000" dirty="0" smtClean="0">
                <a:sym typeface="Symbol" panose="05050102010706020507" pitchFamily="18" charset="2"/>
              </a:rPr>
              <a:t>241,243</a:t>
            </a:r>
            <a:r>
              <a:rPr lang="en-US" altLang="de-DE" sz="1800" dirty="0" smtClean="0">
                <a:sym typeface="Symbol" panose="05050102010706020507" pitchFamily="18" charset="2"/>
              </a:rPr>
              <a:t>Am, </a:t>
            </a:r>
            <a:r>
              <a:rPr lang="en-US" altLang="de-DE" sz="1800" baseline="36000" dirty="0" smtClean="0">
                <a:sym typeface="Symbol" panose="05050102010706020507" pitchFamily="18" charset="2"/>
              </a:rPr>
              <a:t>243,244</a:t>
            </a:r>
            <a:r>
              <a:rPr lang="en-US" altLang="de-DE" sz="1800" dirty="0" smtClean="0">
                <a:sym typeface="Symbol" panose="05050102010706020507" pitchFamily="18" charset="2"/>
              </a:rPr>
              <a:t>Cm</a:t>
            </a:r>
            <a:r>
              <a:rPr lang="en-US" altLang="de-DE" sz="1800" dirty="0">
                <a:sym typeface="Symbol" panose="05050102010706020507" pitchFamily="18" charset="2"/>
              </a:rPr>
              <a:t>.</a:t>
            </a:r>
            <a:endParaRPr lang="en-US" altLang="de-DE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b="1" dirty="0" smtClean="0">
                <a:sym typeface="Symbol" panose="05050102010706020507" pitchFamily="18" charset="2"/>
              </a:rPr>
              <a:t></a:t>
            </a:r>
            <a:r>
              <a:rPr lang="en-US" altLang="de-DE" sz="1800" b="1" dirty="0" smtClean="0"/>
              <a:t>-spectroscopy:</a:t>
            </a:r>
            <a:r>
              <a:rPr lang="en-US" altLang="de-DE" sz="1800" dirty="0" smtClean="0"/>
              <a:t> </a:t>
            </a:r>
            <a:r>
              <a:rPr lang="en-US" altLang="de-DE" sz="1800" baseline="36000" dirty="0">
                <a:sym typeface="Symbol" panose="05050102010706020507" pitchFamily="18" charset="2"/>
              </a:rPr>
              <a:t>241</a:t>
            </a:r>
            <a:r>
              <a:rPr lang="en-US" altLang="de-DE" sz="1800" dirty="0">
                <a:sym typeface="Symbol" panose="05050102010706020507" pitchFamily="18" charset="2"/>
              </a:rPr>
              <a:t>Am</a:t>
            </a:r>
            <a:r>
              <a:rPr lang="en-US" altLang="de-DE" sz="1800" dirty="0" smtClean="0">
                <a:sym typeface="Symbol" panose="05050102010706020507" pitchFamily="18" charset="2"/>
              </a:rPr>
              <a:t>, </a:t>
            </a:r>
            <a:r>
              <a:rPr lang="en-US" altLang="de-DE" sz="1800" baseline="36000" dirty="0" smtClean="0">
                <a:sym typeface="Symbol" panose="05050102010706020507" pitchFamily="18" charset="2"/>
              </a:rPr>
              <a:t>134,137</a:t>
            </a:r>
            <a:r>
              <a:rPr lang="en-US" altLang="de-DE" sz="1800" dirty="0" smtClean="0">
                <a:sym typeface="Symbol" panose="05050102010706020507" pitchFamily="18" charset="2"/>
              </a:rPr>
              <a:t>Cs, </a:t>
            </a:r>
            <a:r>
              <a:rPr lang="en-US" altLang="de-DE" sz="1800" baseline="36000" dirty="0" smtClean="0">
                <a:sym typeface="Symbol" panose="05050102010706020507" pitchFamily="18" charset="2"/>
              </a:rPr>
              <a:t>125</a:t>
            </a:r>
            <a:r>
              <a:rPr lang="en-US" altLang="de-DE" sz="1800" dirty="0" smtClean="0">
                <a:sym typeface="Symbol" panose="05050102010706020507" pitchFamily="18" charset="2"/>
              </a:rPr>
              <a:t>Sb.</a:t>
            </a:r>
            <a:endParaRPr lang="en-US" altLang="de-DE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b="1" dirty="0" smtClean="0"/>
              <a:t>LSC:</a:t>
            </a:r>
            <a:r>
              <a:rPr lang="en-US" altLang="de-DE" sz="1800" dirty="0" smtClean="0"/>
              <a:t> </a:t>
            </a:r>
            <a:r>
              <a:rPr lang="en-US" altLang="de-DE" sz="1800" baseline="36000" dirty="0">
                <a:sym typeface="Symbol" panose="05050102010706020507" pitchFamily="18" charset="2"/>
              </a:rPr>
              <a:t>241</a:t>
            </a:r>
            <a:r>
              <a:rPr lang="en-US" altLang="de-DE" sz="1800" dirty="0">
                <a:sym typeface="Symbol" panose="05050102010706020507" pitchFamily="18" charset="2"/>
              </a:rPr>
              <a:t>Pu</a:t>
            </a:r>
            <a:r>
              <a:rPr lang="en-US" altLang="de-DE" sz="1800" dirty="0" smtClean="0">
                <a:sym typeface="Symbol" panose="05050102010706020507" pitchFamily="18" charset="2"/>
              </a:rPr>
              <a:t>, </a:t>
            </a:r>
            <a:r>
              <a:rPr lang="en-US" altLang="de-DE" sz="1800" baseline="36000" dirty="0" smtClean="0">
                <a:sym typeface="Symbol" panose="05050102010706020507" pitchFamily="18" charset="2"/>
              </a:rPr>
              <a:t>14</a:t>
            </a:r>
            <a:r>
              <a:rPr lang="en-US" altLang="de-DE" sz="1800" dirty="0" smtClean="0">
                <a:sym typeface="Symbol" panose="05050102010706020507" pitchFamily="18" charset="2"/>
              </a:rPr>
              <a:t>C, </a:t>
            </a:r>
            <a:r>
              <a:rPr lang="en-US" altLang="de-DE" sz="1800" baseline="36000" dirty="0">
                <a:sym typeface="Symbol" panose="05050102010706020507" pitchFamily="18" charset="2"/>
              </a:rPr>
              <a:t>55</a:t>
            </a:r>
            <a:r>
              <a:rPr lang="en-US" altLang="de-DE" sz="1800" dirty="0" smtClean="0">
                <a:sym typeface="Symbol" panose="05050102010706020507" pitchFamily="18" charset="2"/>
              </a:rPr>
              <a:t>Fe.</a:t>
            </a:r>
            <a:endParaRPr lang="en-US" altLang="de-DE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b="1" dirty="0" smtClean="0"/>
              <a:t>HR-ICP-MS:</a:t>
            </a:r>
            <a:r>
              <a:rPr lang="en-US" altLang="de-DE" sz="1800" dirty="0" smtClean="0"/>
              <a:t> </a:t>
            </a:r>
            <a:r>
              <a:rPr lang="en-US" altLang="de-DE" sz="1800" baseline="36000" dirty="0"/>
              <a:t>235,</a:t>
            </a:r>
            <a:r>
              <a:rPr lang="en-US" altLang="de-DE" sz="1800" baseline="36000" dirty="0">
                <a:sym typeface="Symbol" panose="05050102010706020507" pitchFamily="18" charset="2"/>
              </a:rPr>
              <a:t>238</a:t>
            </a:r>
            <a:r>
              <a:rPr lang="en-US" altLang="de-DE" sz="1800" dirty="0">
                <a:sym typeface="Symbol" panose="05050102010706020507" pitchFamily="18" charset="2"/>
              </a:rPr>
              <a:t>U,</a:t>
            </a:r>
            <a:r>
              <a:rPr lang="en-US" altLang="de-DE" sz="1800" baseline="36000" dirty="0">
                <a:sym typeface="Symbol" panose="05050102010706020507" pitchFamily="18" charset="2"/>
              </a:rPr>
              <a:t> 237</a:t>
            </a:r>
            <a:r>
              <a:rPr lang="en-US" altLang="de-DE" sz="1800" dirty="0">
                <a:sym typeface="Symbol" panose="05050102010706020507" pitchFamily="18" charset="2"/>
              </a:rPr>
              <a:t>Np, </a:t>
            </a:r>
            <a:r>
              <a:rPr lang="en-US" altLang="de-DE" sz="1800" baseline="36000" dirty="0" smtClean="0">
                <a:sym typeface="Symbol" panose="05050102010706020507" pitchFamily="18" charset="2"/>
              </a:rPr>
              <a:t>238,239,240,241,242</a:t>
            </a:r>
            <a:r>
              <a:rPr lang="en-US" altLang="de-DE" sz="1800" dirty="0" smtClean="0">
                <a:sym typeface="Symbol" panose="05050102010706020507" pitchFamily="18" charset="2"/>
              </a:rPr>
              <a:t>Pu</a:t>
            </a:r>
            <a:r>
              <a:rPr lang="en-US" altLang="de-DE" sz="1800" dirty="0">
                <a:sym typeface="Symbol" panose="05050102010706020507" pitchFamily="18" charset="2"/>
              </a:rPr>
              <a:t>, </a:t>
            </a:r>
            <a:r>
              <a:rPr lang="en-US" altLang="de-DE" sz="1800" baseline="36000" dirty="0" smtClean="0">
                <a:sym typeface="Symbol" panose="05050102010706020507" pitchFamily="18" charset="2"/>
              </a:rPr>
              <a:t>241,243</a:t>
            </a:r>
            <a:r>
              <a:rPr lang="en-US" altLang="de-DE" sz="1800" dirty="0" smtClean="0">
                <a:sym typeface="Symbol" panose="05050102010706020507" pitchFamily="18" charset="2"/>
              </a:rPr>
              <a:t>Am</a:t>
            </a:r>
            <a:r>
              <a:rPr lang="en-US" altLang="de-DE" sz="1800" dirty="0">
                <a:sym typeface="Symbol" panose="05050102010706020507" pitchFamily="18" charset="2"/>
              </a:rPr>
              <a:t>, </a:t>
            </a:r>
            <a:r>
              <a:rPr lang="en-US" altLang="de-DE" sz="1800" baseline="36000" dirty="0" smtClean="0">
                <a:sym typeface="Symbol" panose="05050102010706020507" pitchFamily="18" charset="2"/>
              </a:rPr>
              <a:t>244</a:t>
            </a:r>
            <a:r>
              <a:rPr lang="en-US" altLang="de-DE" sz="1800" dirty="0" smtClean="0">
                <a:sym typeface="Symbol" panose="05050102010706020507" pitchFamily="18" charset="2"/>
              </a:rPr>
              <a:t>Cm</a:t>
            </a:r>
            <a:r>
              <a:rPr lang="en-US" altLang="de-DE" sz="1800" dirty="0">
                <a:sym typeface="Symbol" panose="05050102010706020507" pitchFamily="18" charset="2"/>
              </a:rPr>
              <a:t>.</a:t>
            </a:r>
            <a:endParaRPr lang="en-US" altLang="de-DE" sz="18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de-DE" sz="18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de-DE" sz="1800" b="1" dirty="0" smtClean="0"/>
              <a:t>Separation methods: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/>
              <a:t>Extraction </a:t>
            </a:r>
            <a:r>
              <a:rPr lang="en-US" altLang="de-DE" sz="1800" dirty="0" smtClean="0"/>
              <a:t>chromatography.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Liquid-liquid extraction.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Extraction of </a:t>
            </a:r>
            <a:r>
              <a:rPr lang="en-US" altLang="de-DE" sz="1800" baseline="36000" dirty="0" smtClean="0"/>
              <a:t>14</a:t>
            </a:r>
            <a:r>
              <a:rPr lang="en-US" altLang="de-DE" sz="1800" dirty="0" smtClean="0"/>
              <a:t>C by conversion into </a:t>
            </a:r>
            <a:r>
              <a:rPr lang="en-US" altLang="de-DE" sz="1800" baseline="36000" dirty="0" smtClean="0"/>
              <a:t>14</a:t>
            </a:r>
            <a:r>
              <a:rPr lang="en-US" altLang="de-DE" sz="1800" dirty="0" smtClean="0"/>
              <a:t>CO</a:t>
            </a:r>
            <a:r>
              <a:rPr lang="en-US" altLang="de-DE" sz="1800" baseline="-25000" dirty="0" smtClean="0"/>
              <a:t>2</a:t>
            </a:r>
            <a:r>
              <a:rPr lang="en-US" altLang="de-DE" sz="1800" dirty="0" smtClean="0"/>
              <a:t> and absorption in NaOH.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Oct. 30,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altLang="de-DE" dirty="0"/>
              <a:t>Herm et al. – Comparison of calculated and measured radionuclide inventory of a Zircaloy-4 cladding tube plenum section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Inventory calculations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198563"/>
            <a:ext cx="8356600" cy="263482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/>
              <a:t>Calculation of the radionuclide inventory of the irradiated plenum Zircaloy-4 </a:t>
            </a:r>
            <a:r>
              <a:rPr lang="en-US" altLang="de-DE" sz="1800" dirty="0" smtClean="0"/>
              <a:t>cladding.</a:t>
            </a:r>
            <a:endParaRPr lang="en-US" altLang="de-DE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b="1" dirty="0" smtClean="0"/>
              <a:t>MCNP 2.7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code simulates neutron flux and </a:t>
            </a:r>
            <a:r>
              <a:rPr lang="en-US" altLang="de-DE" sz="1800" b="1" dirty="0"/>
              <a:t>CINDER</a:t>
            </a:r>
            <a:r>
              <a:rPr lang="en-US" altLang="de-DE" sz="1800" dirty="0"/>
              <a:t> module </a:t>
            </a:r>
            <a:r>
              <a:rPr lang="en-US" altLang="de-DE" sz="1800" dirty="0" smtClean="0"/>
              <a:t>for burn-up and </a:t>
            </a:r>
            <a:r>
              <a:rPr lang="en-US" altLang="de-DE" sz="1800" dirty="0"/>
              <a:t>activation calculation.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Geometrical </a:t>
            </a:r>
            <a:r>
              <a:rPr lang="en-US" altLang="de-DE" sz="1800" dirty="0"/>
              <a:t>shape, </a:t>
            </a:r>
            <a:r>
              <a:rPr lang="en-US" altLang="de-DE" sz="1800" dirty="0" smtClean="0"/>
              <a:t>irradiation </a:t>
            </a:r>
            <a:r>
              <a:rPr lang="en-US" altLang="de-DE" sz="1800" dirty="0"/>
              <a:t>characteristics, and position in fuel assembly and nuclear reactor taken into account</a:t>
            </a:r>
            <a:r>
              <a:rPr lang="en-US" altLang="de-DE" sz="18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/>
              <a:t>Use of nominal material composition </a:t>
            </a:r>
            <a:r>
              <a:rPr lang="en-US" altLang="de-DE" sz="1800" dirty="0" smtClean="0"/>
              <a:t>data of Zircaloy-4 </a:t>
            </a:r>
            <a:r>
              <a:rPr lang="en-US" altLang="de-DE" sz="1800" dirty="0"/>
              <a:t>for </a:t>
            </a:r>
            <a:r>
              <a:rPr lang="en-US" altLang="de-DE" sz="1800" dirty="0" smtClean="0"/>
              <a:t>calculation.</a:t>
            </a:r>
            <a:endParaRPr lang="en-US" altLang="de-DE" sz="18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Oct. 30, 2017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69320"/>
            <a:ext cx="2760845" cy="234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971601" y="4337212"/>
            <a:ext cx="3816424" cy="777802"/>
          </a:xfrm>
          <a:prstGeom prst="rect">
            <a:avLst/>
          </a:prstGeom>
          <a:ln w="12700">
            <a:solidFill>
              <a:srgbClr val="000000"/>
            </a:solidFill>
          </a:ln>
        </p:spPr>
      </p:pic>
      <p:pic>
        <p:nvPicPr>
          <p:cNvPr id="8" name="Picture 2" descr="C:\Users\ra9949\Desktop\Stahl 1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1601" y="5109950"/>
            <a:ext cx="3816424" cy="839330"/>
          </a:xfrm>
          <a:prstGeom prst="rect">
            <a:avLst/>
          </a:prstGeom>
          <a:noFill/>
          <a:ln w="12700"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9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altLang="de-DE" dirty="0"/>
              <a:t>Herm et al. – Comparison of calculated and measured radionuclide inventory of a Zircaloy-4 cladding tube plenum section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Simulation of PWR Gösgen fuel assembly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198563"/>
            <a:ext cx="8356600" cy="91083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Burn-up conditions </a:t>
            </a:r>
            <a:r>
              <a:rPr lang="en-US" altLang="de-DE" sz="1800" dirty="0"/>
              <a:t>of the fuel rods </a:t>
            </a:r>
            <a:r>
              <a:rPr lang="en-US" altLang="de-DE" sz="1800" dirty="0" smtClean="0"/>
              <a:t>adapted </a:t>
            </a:r>
            <a:r>
              <a:rPr lang="en-US" altLang="de-DE" sz="1800" dirty="0"/>
              <a:t>in such a </a:t>
            </a:r>
            <a:r>
              <a:rPr lang="en-US" altLang="de-DE" sz="1800" dirty="0" smtClean="0"/>
              <a:t>way </a:t>
            </a:r>
            <a:r>
              <a:rPr lang="en-US" altLang="de-DE" sz="1800" dirty="0"/>
              <a:t>that </a:t>
            </a:r>
            <a:r>
              <a:rPr lang="en-US" altLang="de-DE" sz="1800" dirty="0" smtClean="0"/>
              <a:t>the given </a:t>
            </a:r>
            <a:r>
              <a:rPr lang="en-US" altLang="de-DE" sz="1800" dirty="0"/>
              <a:t>boundary </a:t>
            </a:r>
            <a:r>
              <a:rPr lang="en-US" altLang="de-DE" sz="1800" dirty="0" smtClean="0"/>
              <a:t>conditions </a:t>
            </a:r>
            <a:r>
              <a:rPr lang="en-US" altLang="de-DE" sz="1800" dirty="0"/>
              <a:t>of 50.4 </a:t>
            </a:r>
            <a:r>
              <a:rPr lang="en-US" altLang="de-DE" sz="1800" dirty="0" smtClean="0"/>
              <a:t>GWd/t</a:t>
            </a:r>
            <a:r>
              <a:rPr lang="en-US" altLang="de-DE" sz="1800" baseline="-25000" dirty="0" smtClean="0"/>
              <a:t>HM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and </a:t>
            </a:r>
            <a:r>
              <a:rPr lang="en-US" altLang="de-DE" sz="1800" dirty="0" smtClean="0"/>
              <a:t>irradiation </a:t>
            </a:r>
            <a:r>
              <a:rPr lang="en-US" altLang="de-DE" sz="1800" dirty="0"/>
              <a:t>time </a:t>
            </a:r>
            <a:r>
              <a:rPr lang="en-US" altLang="de-DE" sz="1800" dirty="0" smtClean="0"/>
              <a:t>of 1226 days by</a:t>
            </a:r>
            <a:br>
              <a:rPr lang="en-US" altLang="de-DE" sz="1800" dirty="0" smtClean="0"/>
            </a:br>
            <a:r>
              <a:rPr lang="en-US" altLang="de-DE" sz="1800" dirty="0" smtClean="0"/>
              <a:t>~260 </a:t>
            </a:r>
            <a:r>
              <a:rPr lang="en-US" altLang="de-DE" sz="1800" dirty="0"/>
              <a:t>W/cm will be </a:t>
            </a:r>
            <a:r>
              <a:rPr lang="en-US" altLang="de-DE" sz="1800" dirty="0" smtClean="0"/>
              <a:t>kept.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Oct. 30, 2017</a:t>
            </a:r>
            <a:endParaRPr lang="en-US" dirty="0"/>
          </a:p>
        </p:txBody>
      </p:sp>
      <p:pic>
        <p:nvPicPr>
          <p:cNvPr id="6" name="Inhaltsplatzhalt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0242" y="1989320"/>
            <a:ext cx="4338222" cy="43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67880" y="2348880"/>
            <a:ext cx="29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green fuel pins:</a:t>
            </a:r>
            <a:br>
              <a:rPr lang="en-US" sz="1600" b="1" dirty="0" smtClean="0">
                <a:solidFill>
                  <a:srgbClr val="00B050"/>
                </a:solidFill>
              </a:rPr>
            </a:br>
            <a:r>
              <a:rPr lang="en-US" sz="1600" b="1" dirty="0" smtClean="0"/>
              <a:t>investigated fuel segments (symmetry)</a:t>
            </a:r>
            <a:endParaRPr lang="en-US" sz="1600" b="1" dirty="0"/>
          </a:p>
        </p:txBody>
      </p:sp>
      <p:cxnSp>
        <p:nvCxnSpPr>
          <p:cNvPr id="7" name="Gerade Verbindung mit Pfeil 6"/>
          <p:cNvCxnSpPr>
            <a:stCxn id="3" idx="3"/>
          </p:cNvCxnSpPr>
          <p:nvPr/>
        </p:nvCxnSpPr>
        <p:spPr>
          <a:xfrm>
            <a:off x="3455880" y="2764379"/>
            <a:ext cx="2844312" cy="1096669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67880" y="4365104"/>
            <a:ext cx="30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guide tubes: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/>
              <a:t>filled with water (control rods extracted)</a:t>
            </a:r>
            <a:endParaRPr lang="en-US" sz="16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467880" y="3356992"/>
            <a:ext cx="28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DCA01E"/>
                </a:solidFill>
              </a:rPr>
              <a:t>y</a:t>
            </a:r>
            <a:r>
              <a:rPr lang="en-US" sz="1600" b="1" dirty="0" smtClean="0">
                <a:solidFill>
                  <a:srgbClr val="DCA01E"/>
                </a:solidFill>
              </a:rPr>
              <a:t>ellow fuel pins:</a:t>
            </a:r>
            <a:br>
              <a:rPr lang="en-US" sz="1600" b="1" dirty="0" smtClean="0">
                <a:solidFill>
                  <a:srgbClr val="DCA01E"/>
                </a:solidFill>
              </a:rPr>
            </a:br>
            <a:r>
              <a:rPr lang="en-US" sz="1600" b="1" dirty="0" smtClean="0"/>
              <a:t>generating power and thus flux without burn-up</a:t>
            </a:r>
            <a:endParaRPr lang="en-US" sz="1600" b="1" dirty="0"/>
          </a:p>
        </p:txBody>
      </p:sp>
      <p:cxnSp>
        <p:nvCxnSpPr>
          <p:cNvPr id="13" name="Gerade Verbindung mit Pfeil 12"/>
          <p:cNvCxnSpPr>
            <a:stCxn id="11" idx="3"/>
          </p:cNvCxnSpPr>
          <p:nvPr/>
        </p:nvCxnSpPr>
        <p:spPr>
          <a:xfrm>
            <a:off x="3491880" y="4780603"/>
            <a:ext cx="2232000" cy="25152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12" idx="3"/>
          </p:cNvCxnSpPr>
          <p:nvPr/>
        </p:nvCxnSpPr>
        <p:spPr>
          <a:xfrm>
            <a:off x="3347880" y="3772491"/>
            <a:ext cx="1800184" cy="8855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467880" y="5373216"/>
            <a:ext cx="30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2"/>
                </a:solidFill>
              </a:rPr>
              <a:t>dark blue:</a:t>
            </a:r>
            <a:br>
              <a:rPr lang="en-US" sz="1600" b="1" dirty="0" smtClean="0">
                <a:solidFill>
                  <a:schemeClr val="accent2"/>
                </a:solidFill>
              </a:rPr>
            </a:br>
            <a:r>
              <a:rPr lang="en-US" sz="1600" b="1" dirty="0" smtClean="0"/>
              <a:t>water of primary circuit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32757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altLang="de-DE" dirty="0"/>
              <a:t>Herm et al. – Comparison of calculated and measured radionuclide inventory of a Zircaloy-4 cladding tube plenum section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Results:</a:t>
            </a:r>
            <a:r>
              <a:rPr lang="en-US" altLang="de-DE" b="0" dirty="0"/>
              <a:t> </a:t>
            </a:r>
            <a:r>
              <a:rPr lang="en-US" altLang="de-DE" b="0" dirty="0" smtClean="0"/>
              <a:t>inventory calculations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198563"/>
            <a:ext cx="8356600" cy="158551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Calculation of plenum Zircaloy-4 cladding radionuclide inventory based on: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de-DE" b="1" dirty="0" smtClean="0"/>
              <a:t>minor actinides/fission products:</a:t>
            </a:r>
            <a:r>
              <a:rPr lang="en-US" altLang="de-DE" dirty="0" smtClean="0"/>
              <a:t> U traces </a:t>
            </a:r>
            <a:r>
              <a:rPr lang="en-US" altLang="de-DE" b="1" dirty="0" smtClean="0">
                <a:solidFill>
                  <a:srgbClr val="C00000"/>
                </a:solidFill>
              </a:rPr>
              <a:t>in</a:t>
            </a:r>
            <a:r>
              <a:rPr lang="en-US" altLang="de-DE" dirty="0" smtClean="0"/>
              <a:t> Zircaloy-4 (</a:t>
            </a:r>
            <a:r>
              <a:rPr lang="en-US" altLang="de-DE" dirty="0" smtClean="0">
                <a:solidFill>
                  <a:srgbClr val="C00000"/>
                </a:solidFill>
              </a:rPr>
              <a:t>3.5 ppm</a:t>
            </a:r>
            <a:r>
              <a:rPr lang="en-US" altLang="de-DE" dirty="0" smtClean="0"/>
              <a:t>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de-DE" b="1" dirty="0" smtClean="0"/>
              <a:t>activation products:</a:t>
            </a:r>
            <a:r>
              <a:rPr lang="en-US" altLang="de-DE" dirty="0" smtClean="0"/>
              <a:t> precursor elements present </a:t>
            </a:r>
            <a:r>
              <a:rPr lang="en-US" altLang="de-DE" b="1" dirty="0" smtClean="0">
                <a:solidFill>
                  <a:srgbClr val="C00000"/>
                </a:solidFill>
              </a:rPr>
              <a:t>in</a:t>
            </a:r>
            <a:r>
              <a:rPr lang="en-US" altLang="de-DE" dirty="0" smtClean="0"/>
              <a:t> Zircaloy-4</a:t>
            </a:r>
            <a:br>
              <a:rPr lang="en-US" altLang="de-DE" dirty="0" smtClean="0"/>
            </a:br>
            <a:r>
              <a:rPr lang="en-US" altLang="de-DE" dirty="0" smtClean="0"/>
              <a:t>(e.g. </a:t>
            </a:r>
            <a:r>
              <a:rPr lang="en-US" altLang="de-DE" baseline="36000" dirty="0" smtClean="0"/>
              <a:t>14</a:t>
            </a:r>
            <a:r>
              <a:rPr lang="en-US" altLang="de-DE" dirty="0" smtClean="0"/>
              <a:t>N, </a:t>
            </a:r>
            <a:r>
              <a:rPr lang="en-US" altLang="de-DE" baseline="36000" dirty="0" smtClean="0"/>
              <a:t>54</a:t>
            </a:r>
            <a:r>
              <a:rPr lang="en-US" altLang="de-DE" dirty="0" smtClean="0"/>
              <a:t>Fe, </a:t>
            </a:r>
            <a:r>
              <a:rPr lang="en-US" altLang="de-DE" baseline="36000" dirty="0" smtClean="0"/>
              <a:t>124</a:t>
            </a:r>
            <a:r>
              <a:rPr lang="en-US" altLang="de-DE" dirty="0" smtClean="0"/>
              <a:t>Sn).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de-DE" sz="1800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Oct. 30, 2017</a:t>
            </a:r>
            <a:endParaRPr lang="en-US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101490"/>
              </p:ext>
            </p:extLst>
          </p:nvPr>
        </p:nvGraphicFramePr>
        <p:xfrm>
          <a:off x="1908000" y="2874640"/>
          <a:ext cx="5328000" cy="1219200"/>
        </p:xfrm>
        <a:graphic>
          <a:graphicData uri="http://schemas.openxmlformats.org/drawingml/2006/table">
            <a:tbl>
              <a:tblPr firstRow="1" bandRow="1"/>
              <a:tblGrid>
                <a:gridCol w="2628000">
                  <a:extLst>
                    <a:ext uri="{9D8B030D-6E8A-4147-A177-3AD203B41FA5}">
                      <a16:colId xmlns:a16="http://schemas.microsoft.com/office/drawing/2014/main" val="3007917650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1600882829"/>
                    </a:ext>
                  </a:extLst>
                </a:gridCol>
              </a:tblGrid>
              <a:tr h="1272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baseline="0" noProof="0" dirty="0" smtClean="0">
                          <a:solidFill>
                            <a:schemeClr val="bg1"/>
                          </a:solidFill>
                        </a:rPr>
                        <a:t>activation products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experimental </a:t>
                      </a:r>
                      <a:r>
                        <a:rPr lang="en-US" sz="1400" b="1" kern="1200" baseline="0" noProof="0" dirty="0" smtClean="0">
                          <a:solidFill>
                            <a:srgbClr val="C00000"/>
                          </a:solidFill>
                          <a:latin typeface="Arial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</a:t>
                      </a:r>
                      <a:r>
                        <a:rPr lang="en-US" sz="1400" b="1" kern="1200" baseline="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 calculated</a:t>
                      </a:r>
                      <a:endParaRPr lang="en-US" sz="1400" b="1" kern="1200" baseline="0" noProof="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46119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baseline="0" noProof="0" dirty="0" smtClean="0">
                          <a:solidFill>
                            <a:schemeClr val="bg1"/>
                          </a:solidFill>
                        </a:rPr>
                        <a:t>minor actinides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b="1" kern="1200" baseline="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experimental </a:t>
                      </a:r>
                      <a:r>
                        <a:rPr lang="en-US" sz="1400" b="1" kern="1200" baseline="0" noProof="0" dirty="0" smtClean="0">
                          <a:solidFill>
                            <a:srgbClr val="C00000"/>
                          </a:solidFill>
                          <a:latin typeface="Arial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&gt;</a:t>
                      </a:r>
                      <a:r>
                        <a:rPr lang="en-US" sz="1400" b="1" kern="1200" baseline="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 calculated</a:t>
                      </a:r>
                      <a:endParaRPr lang="en-US" sz="1400" b="1" kern="1200" baseline="0" noProof="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116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baseline="0" noProof="0" dirty="0" smtClean="0">
                          <a:solidFill>
                            <a:schemeClr val="bg1"/>
                          </a:solidFill>
                        </a:rPr>
                        <a:t>non-volatile fission products</a:t>
                      </a:r>
                      <a:endParaRPr lang="en-US" sz="1400" b="1" baseline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experimental </a:t>
                      </a:r>
                      <a:r>
                        <a:rPr lang="en-US" sz="1400" b="1" kern="1200" baseline="0" noProof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&gt;</a:t>
                      </a:r>
                      <a:r>
                        <a:rPr lang="en-US" sz="14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 calculated</a:t>
                      </a:r>
                      <a:endParaRPr lang="en-US" sz="1400" b="1" kern="1200" baseline="0" noProof="0" dirty="0">
                        <a:solidFill>
                          <a:srgbClr val="C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5796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baseline="0" noProof="0" dirty="0" smtClean="0">
                          <a:solidFill>
                            <a:schemeClr val="bg1"/>
                          </a:solidFill>
                        </a:rPr>
                        <a:t>volatile fission products</a:t>
                      </a:r>
                      <a:endParaRPr lang="en-US" sz="1400" b="1" baseline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experimental </a:t>
                      </a:r>
                      <a:r>
                        <a:rPr lang="en-US" sz="1400" b="1" kern="1200" baseline="0" noProof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&gt;&gt;</a:t>
                      </a:r>
                      <a:r>
                        <a:rPr lang="en-US" sz="14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 calculated</a:t>
                      </a:r>
                      <a:endParaRPr lang="en-US" sz="1400" b="1" kern="1200" baseline="0" noProof="0" dirty="0">
                        <a:solidFill>
                          <a:srgbClr val="C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844270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77993"/>
              </p:ext>
            </p:extLst>
          </p:nvPr>
        </p:nvGraphicFramePr>
        <p:xfrm>
          <a:off x="1458000" y="4725144"/>
          <a:ext cx="6228000" cy="1219200"/>
        </p:xfrm>
        <a:graphic>
          <a:graphicData uri="http://schemas.openxmlformats.org/drawingml/2006/table">
            <a:tbl>
              <a:tblPr firstRow="1" bandRow="1"/>
              <a:tblGrid>
                <a:gridCol w="1440000">
                  <a:extLst>
                    <a:ext uri="{9D8B030D-6E8A-4147-A177-3AD203B41FA5}">
                      <a16:colId xmlns:a16="http://schemas.microsoft.com/office/drawing/2014/main" val="300791765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00882829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350610366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477692654"/>
                    </a:ext>
                  </a:extLst>
                </a:gridCol>
              </a:tblGrid>
              <a:tr h="2715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400" noProof="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aseline="36000" noProof="0" dirty="0" smtClean="0"/>
                        <a:t>14</a:t>
                      </a:r>
                      <a:r>
                        <a:rPr lang="en-US" sz="1400" noProof="0" dirty="0" smtClean="0"/>
                        <a:t>C [Bq/g]</a:t>
                      </a:r>
                      <a:endParaRPr lang="en-US" sz="1400" noProof="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aseline="36000" noProof="0" dirty="0" smtClean="0"/>
                        <a:t>55</a:t>
                      </a:r>
                      <a:r>
                        <a:rPr lang="en-US" sz="1400" noProof="0" dirty="0" smtClean="0"/>
                        <a:t>Fe [Bq/g]</a:t>
                      </a:r>
                      <a:endParaRPr lang="en-US" sz="1400" noProof="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baseline="36000" noProof="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125</a:t>
                      </a:r>
                      <a:r>
                        <a:rPr lang="en-US" sz="1400" b="1" kern="1200" noProof="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Sb [Bq/g]</a:t>
                      </a:r>
                      <a:endParaRPr lang="en-US" sz="1400" b="1" kern="1200" noProof="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68120"/>
                  </a:ext>
                </a:extLst>
              </a:tr>
              <a:tr h="1272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baseline="0" noProof="0" dirty="0" smtClean="0">
                          <a:solidFill>
                            <a:schemeClr val="bg1"/>
                          </a:solidFill>
                        </a:rPr>
                        <a:t>experimental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3.7(±0.4)×10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  <a:endParaRPr lang="en-US" sz="1400" kern="1200" baseline="36000" noProof="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1.5(±0.1)×10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  <a:endParaRPr lang="en-US" sz="1400" kern="1200" baseline="0" noProof="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2.4(±0.2)×10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kern="1200" baseline="0" noProof="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46119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baseline="0" noProof="0" dirty="0" smtClean="0">
                          <a:solidFill>
                            <a:schemeClr val="bg1"/>
                          </a:solidFill>
                        </a:rPr>
                        <a:t>calculated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3.5×10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  <a:endParaRPr lang="en-US" sz="1400" kern="1200" baseline="0" noProof="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1.3×10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  <a:endParaRPr lang="en-US" sz="1400" kern="1200" baseline="0" noProof="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kern="1200" baseline="0" noProof="0" dirty="0" smtClean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116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baseline="0" noProof="0" dirty="0" smtClean="0">
                          <a:solidFill>
                            <a:schemeClr val="bg1"/>
                          </a:solidFill>
                        </a:rPr>
                        <a:t>ratio (E/C)</a:t>
                      </a:r>
                      <a:endParaRPr lang="en-US" sz="1400" b="1" baseline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baseline="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1.06 ± 0.11</a:t>
                      </a:r>
                      <a:endParaRPr lang="en-US" sz="1400" b="1" kern="1200" baseline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1.15 ± 0.12</a:t>
                      </a:r>
                      <a:endParaRPr lang="en-US" sz="1400" b="1" kern="1200" baseline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0.92 ± 0.09</a:t>
                      </a:r>
                      <a:endParaRPr lang="en-US" sz="1400" b="1" kern="1200" baseline="0" noProof="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579605"/>
                  </a:ext>
                </a:extLst>
              </a:tr>
            </a:tbl>
          </a:graphicData>
        </a:graphic>
      </p:graphicFrame>
      <p:sp>
        <p:nvSpPr>
          <p:cNvPr id="3" name="Nach rechts gekrümmter Pfeil 2"/>
          <p:cNvSpPr/>
          <p:nvPr/>
        </p:nvSpPr>
        <p:spPr>
          <a:xfrm rot="1064489">
            <a:off x="1043280" y="2793307"/>
            <a:ext cx="460949" cy="2432852"/>
          </a:xfrm>
          <a:prstGeom prst="curvedRightArrow">
            <a:avLst>
              <a:gd name="adj1" fmla="val 53840"/>
              <a:gd name="adj2" fmla="val 160486"/>
              <a:gd name="adj3" fmla="val 25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5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altLang="de-DE" dirty="0"/>
              <a:t>Herm et al. – Comparison of calculated and measured radionuclide inventory of a Zircaloy-4 cladding tube plenum section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Results:</a:t>
            </a:r>
            <a:r>
              <a:rPr lang="en-US" altLang="de-DE" b="0" dirty="0" smtClean="0"/>
              <a:t> minor actinides (MA)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198563"/>
            <a:ext cx="8356600" cy="230244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Ratios between experimental and calculated inventories in good agreement for minor actinides (MA) except for </a:t>
            </a:r>
            <a:r>
              <a:rPr lang="en-US" altLang="de-DE" sz="1800" baseline="36000" dirty="0" smtClean="0"/>
              <a:t>240</a:t>
            </a:r>
            <a:r>
              <a:rPr lang="en-US" altLang="de-DE" sz="1800" dirty="0" smtClean="0"/>
              <a:t>Pu.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Factor of </a:t>
            </a:r>
            <a:r>
              <a:rPr lang="en-US" altLang="de-DE" sz="1800" b="1" dirty="0" smtClean="0"/>
              <a:t>57 ± 9</a:t>
            </a:r>
            <a:r>
              <a:rPr lang="en-US" altLang="de-DE" sz="1800" dirty="0" smtClean="0"/>
              <a:t> between experimental and calculated values except for </a:t>
            </a:r>
            <a:r>
              <a:rPr lang="en-US" altLang="de-DE" sz="1800" baseline="36000" dirty="0" smtClean="0"/>
              <a:t>240</a:t>
            </a:r>
            <a:r>
              <a:rPr lang="en-US" altLang="de-DE" sz="1800" dirty="0" smtClean="0"/>
              <a:t>Pu.</a:t>
            </a:r>
            <a:br>
              <a:rPr lang="en-US" altLang="de-DE" sz="1800" dirty="0" smtClean="0"/>
            </a:br>
            <a:r>
              <a:rPr lang="en-US" sz="1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en-US" altLang="de-DE" sz="1800" dirty="0">
                <a:solidFill>
                  <a:srgbClr val="C00000"/>
                </a:solidFill>
              </a:rPr>
              <a:t> </a:t>
            </a:r>
            <a:r>
              <a:rPr lang="en-US" altLang="de-DE" sz="1800" dirty="0" smtClean="0">
                <a:solidFill>
                  <a:srgbClr val="C00000"/>
                </a:solidFill>
              </a:rPr>
              <a:t>excess </a:t>
            </a:r>
            <a:r>
              <a:rPr lang="en-US" altLang="de-DE" sz="1800" dirty="0">
                <a:solidFill>
                  <a:srgbClr val="C00000"/>
                </a:solidFill>
              </a:rPr>
              <a:t>inventory of </a:t>
            </a:r>
            <a:r>
              <a:rPr lang="en-US" altLang="de-DE" sz="1800" dirty="0" smtClean="0">
                <a:solidFill>
                  <a:srgbClr val="C00000"/>
                </a:solidFill>
              </a:rPr>
              <a:t>MA due to fission of </a:t>
            </a:r>
            <a:r>
              <a:rPr lang="en-US" altLang="de-DE" sz="1800" dirty="0">
                <a:solidFill>
                  <a:srgbClr val="C00000"/>
                </a:solidFill>
              </a:rPr>
              <a:t>U </a:t>
            </a:r>
            <a:r>
              <a:rPr lang="en-US" sz="1800" dirty="0">
                <a:solidFill>
                  <a:srgbClr val="C00000"/>
                </a:solidFill>
                <a:sym typeface="Symbol"/>
              </a:rPr>
              <a:t>adherences on inner Zircaloy-4 </a:t>
            </a:r>
            <a:r>
              <a:rPr lang="en-US" sz="1800" dirty="0" smtClean="0">
                <a:solidFill>
                  <a:srgbClr val="C00000"/>
                </a:solidFill>
                <a:sym typeface="Symbol"/>
              </a:rPr>
              <a:t>surface, </a:t>
            </a:r>
            <a:r>
              <a:rPr lang="en-US" sz="1800" dirty="0">
                <a:solidFill>
                  <a:srgbClr val="C00000"/>
                </a:solidFill>
                <a:sym typeface="Symbol"/>
              </a:rPr>
              <a:t>not taken into account in </a:t>
            </a:r>
            <a:r>
              <a:rPr lang="en-US" sz="1800" dirty="0" smtClean="0">
                <a:solidFill>
                  <a:srgbClr val="C00000"/>
                </a:solidFill>
                <a:sym typeface="Symbol"/>
              </a:rPr>
              <a:t>calculations (see E. González-Robles).</a:t>
            </a:r>
            <a:endParaRPr lang="en-US" altLang="de-DE" sz="1800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de-DE" sz="1800" dirty="0" smtClean="0"/>
              <a:t>Calculated </a:t>
            </a:r>
            <a:r>
              <a:rPr lang="en-US" altLang="de-DE" sz="1800" baseline="36000" dirty="0" smtClean="0"/>
              <a:t>240</a:t>
            </a:r>
            <a:r>
              <a:rPr lang="en-US" altLang="de-DE" sz="1800" dirty="0" smtClean="0"/>
              <a:t>Pu</a:t>
            </a:r>
            <a:r>
              <a:rPr lang="en-US" altLang="de-DE" sz="1800" dirty="0"/>
              <a:t> </a:t>
            </a:r>
            <a:r>
              <a:rPr lang="en-US" altLang="de-DE" sz="1800" dirty="0" smtClean="0"/>
              <a:t>inventory lower compared to other MA.</a:t>
            </a:r>
            <a:br>
              <a:rPr lang="en-US" altLang="de-DE" sz="1800" dirty="0" smtClean="0"/>
            </a:br>
            <a:r>
              <a:rPr lang="en-US" sz="1800" dirty="0" smtClean="0">
                <a:solidFill>
                  <a:srgbClr val="C00000"/>
                </a:solidFill>
                <a:sym typeface="Symbol"/>
              </a:rPr>
              <a:t> problem with </a:t>
            </a:r>
            <a:r>
              <a:rPr lang="en-US" sz="1800" baseline="36000" dirty="0" smtClean="0">
                <a:solidFill>
                  <a:srgbClr val="C00000"/>
                </a:solidFill>
                <a:sym typeface="Symbol"/>
              </a:rPr>
              <a:t>240</a:t>
            </a:r>
            <a:r>
              <a:rPr lang="en-US" sz="1800" dirty="0" smtClean="0">
                <a:solidFill>
                  <a:srgbClr val="C00000"/>
                </a:solidFill>
                <a:sym typeface="Symbol"/>
              </a:rPr>
              <a:t>Pu cross-section???</a:t>
            </a:r>
            <a:endParaRPr lang="en-US" altLang="de-DE" sz="1800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Oct. 30, 2017</a:t>
            </a:r>
            <a:endParaRPr lang="en-US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366781"/>
              </p:ext>
            </p:extLst>
          </p:nvPr>
        </p:nvGraphicFramePr>
        <p:xfrm>
          <a:off x="144000" y="4010000"/>
          <a:ext cx="8856000" cy="1219200"/>
        </p:xfrm>
        <a:graphic>
          <a:graphicData uri="http://schemas.openxmlformats.org/drawingml/2006/table">
            <a:tbl>
              <a:tblPr firstRow="1" bandRow="1"/>
              <a:tblGrid>
                <a:gridCol w="1296000">
                  <a:extLst>
                    <a:ext uri="{9D8B030D-6E8A-4147-A177-3AD203B41FA5}">
                      <a16:colId xmlns:a16="http://schemas.microsoft.com/office/drawing/2014/main" val="300791765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600882829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47769265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3555402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90373519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55049746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89462027"/>
                    </a:ext>
                  </a:extLst>
                </a:gridCol>
              </a:tblGrid>
              <a:tr h="2715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400" noProof="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aseline="36000" noProof="0" dirty="0" smtClean="0"/>
                        <a:t>239</a:t>
                      </a:r>
                      <a:r>
                        <a:rPr lang="en-US" sz="1400" noProof="0" dirty="0" smtClean="0"/>
                        <a:t>Pu [Bq/g]</a:t>
                      </a:r>
                      <a:endParaRPr lang="en-US" sz="1400" noProof="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baseline="36000" noProof="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242</a:t>
                      </a:r>
                      <a:r>
                        <a:rPr lang="en-US" sz="1400" b="1" kern="1200" baseline="0" noProof="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Pu [Bq/g]</a:t>
                      </a:r>
                      <a:endParaRPr lang="en-US" sz="1400" b="1" kern="1200" baseline="0" noProof="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baseline="360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241</a:t>
                      </a:r>
                      <a:r>
                        <a:rPr lang="en-US" sz="14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Am [Bq/g]</a:t>
                      </a:r>
                      <a:endParaRPr lang="en-US" sz="1400" b="1" kern="1200" baseline="0" noProof="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baseline="360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243</a:t>
                      </a:r>
                      <a:r>
                        <a:rPr lang="en-US" sz="14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Am [Bq/g]</a:t>
                      </a:r>
                      <a:endParaRPr lang="en-US" sz="1400" b="1" kern="1200" baseline="0" noProof="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baseline="360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244</a:t>
                      </a:r>
                      <a:r>
                        <a:rPr lang="en-US" sz="14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Cm [Bq/g]</a:t>
                      </a:r>
                      <a:endParaRPr lang="en-US" sz="1400" b="1" kern="1200" baseline="0" noProof="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kern="1200" baseline="36000" noProof="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240</a:t>
                      </a:r>
                      <a:r>
                        <a:rPr lang="en-US" sz="1400" noProof="0" dirty="0" smtClean="0"/>
                        <a:t>Pu [Bq/g]</a:t>
                      </a:r>
                      <a:endParaRPr lang="en-US" sz="1400" noProof="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68120"/>
                  </a:ext>
                </a:extLst>
              </a:tr>
              <a:tr h="1272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baseline="0" noProof="0" dirty="0" smtClean="0">
                          <a:solidFill>
                            <a:schemeClr val="bg1"/>
                          </a:solidFill>
                        </a:rPr>
                        <a:t>experimental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1.2(±0.1)×10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  <a:endParaRPr lang="en-US" sz="1400" kern="1200" baseline="36000" noProof="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2.3(±0.2)×10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kern="1200" baseline="360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1.7(±0.2)×10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3.3(±0.3)×10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3.1(±0.3)×10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2.2(±0.2)×10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  <a:endParaRPr lang="en-US" sz="1400" kern="1200" baseline="36000" noProof="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46119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baseline="0" noProof="0" dirty="0" smtClean="0">
                          <a:solidFill>
                            <a:schemeClr val="bg1"/>
                          </a:solidFill>
                        </a:rPr>
                        <a:t>calculated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2.4×10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noProof="0" dirty="0" smtClean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3.6×10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kern="1200" noProof="0" dirty="0" smtClean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4.9×10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kern="1200" noProof="0" dirty="0" smtClean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kern="1200" noProof="0" dirty="0" smtClean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2.2×10</a:t>
                      </a:r>
                      <a:r>
                        <a:rPr lang="en-US" sz="1400" kern="1200" baseline="36000" noProof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116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baseline="0" noProof="0" dirty="0" smtClean="0">
                          <a:solidFill>
                            <a:schemeClr val="bg1"/>
                          </a:solidFill>
                        </a:rPr>
                        <a:t>ratio (E/C)</a:t>
                      </a:r>
                      <a:endParaRPr lang="en-US" sz="1400" b="1" baseline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4A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50 </a:t>
                      </a:r>
                      <a:r>
                        <a:rPr lang="en-US" sz="14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 5</a:t>
                      </a:r>
                      <a:endParaRPr lang="en-US" sz="1400" b="1" kern="120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 </a:t>
                      </a:r>
                      <a:r>
                        <a:rPr lang="en-US" sz="14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 6</a:t>
                      </a:r>
                      <a:endParaRPr lang="en-US" sz="1400" b="1" kern="1200" noProof="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 </a:t>
                      </a:r>
                      <a:r>
                        <a:rPr lang="en-US" sz="14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 5</a:t>
                      </a:r>
                      <a:endParaRPr lang="en-US" sz="1400" b="1" kern="1200" noProof="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 </a:t>
                      </a:r>
                      <a:r>
                        <a:rPr lang="en-US" sz="14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 7</a:t>
                      </a:r>
                      <a:endParaRPr lang="en-US" sz="1400" b="1" kern="1200" noProof="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  <a:r>
                        <a:rPr lang="en-US" sz="14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 7</a:t>
                      </a:r>
                      <a:endParaRPr lang="en-US" sz="1400" b="1" kern="1200" noProof="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noProof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 ± 10</a:t>
                      </a:r>
                      <a:endParaRPr lang="en-US" sz="1400" b="1" kern="1200" noProof="0" dirty="0">
                        <a:solidFill>
                          <a:srgbClr val="C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579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27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T-PPT_Master_en_2016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KIT-PPT_Master_en_2016</Template>
  <TotalTime>0</TotalTime>
  <Words>1162</Words>
  <Application>Microsoft Office PowerPoint</Application>
  <PresentationFormat>Bildschirmpräsentation (4:3)</PresentationFormat>
  <Paragraphs>170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Symbol</vt:lpstr>
      <vt:lpstr>Wingdings</vt:lpstr>
      <vt:lpstr>KIT-PPT_Master_en_2016</vt:lpstr>
      <vt:lpstr>PowerPoint-Präsentation</vt:lpstr>
      <vt:lpstr>Introduction</vt:lpstr>
      <vt:lpstr>Objectives</vt:lpstr>
      <vt:lpstr>Materials and irradiation characteristics</vt:lpstr>
      <vt:lpstr>Experimental and analytical methods</vt:lpstr>
      <vt:lpstr>Inventory calculations</vt:lpstr>
      <vt:lpstr>Simulation of PWR Gösgen fuel assembly</vt:lpstr>
      <vt:lpstr>Results: inventory calculations</vt:lpstr>
      <vt:lpstr>Results: minor actinides (MA)</vt:lpstr>
      <vt:lpstr>Results: fission products</vt:lpstr>
      <vt:lpstr>Summary, conclusions and outlook</vt:lpstr>
      <vt:lpstr>Acknowledgements</vt:lpstr>
    </vt:vector>
  </TitlesOfParts>
  <Company>VIT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Kopf, Eva Juliane (SEK)</dc:creator>
  <cp:lastModifiedBy>Herm, Michel (INE)</cp:lastModifiedBy>
  <cp:revision>182</cp:revision>
  <dcterms:created xsi:type="dcterms:W3CDTF">2017-08-22T14:21:01Z</dcterms:created>
  <dcterms:modified xsi:type="dcterms:W3CDTF">2017-10-26T08:25:54Z</dcterms:modified>
</cp:coreProperties>
</file>