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41"/>
  </p:notesMasterIdLst>
  <p:sldIdLst>
    <p:sldId id="256" r:id="rId2"/>
    <p:sldId id="304" r:id="rId3"/>
    <p:sldId id="310" r:id="rId4"/>
    <p:sldId id="266" r:id="rId5"/>
    <p:sldId id="265" r:id="rId6"/>
    <p:sldId id="293" r:id="rId7"/>
    <p:sldId id="279" r:id="rId8"/>
    <p:sldId id="312" r:id="rId9"/>
    <p:sldId id="309" r:id="rId10"/>
    <p:sldId id="257" r:id="rId11"/>
    <p:sldId id="271" r:id="rId12"/>
    <p:sldId id="268" r:id="rId13"/>
    <p:sldId id="273" r:id="rId14"/>
    <p:sldId id="274" r:id="rId15"/>
    <p:sldId id="275" r:id="rId16"/>
    <p:sldId id="276" r:id="rId17"/>
    <p:sldId id="289" r:id="rId18"/>
    <p:sldId id="308" r:id="rId19"/>
    <p:sldId id="286" r:id="rId20"/>
    <p:sldId id="288" r:id="rId21"/>
    <p:sldId id="307" r:id="rId22"/>
    <p:sldId id="285" r:id="rId23"/>
    <p:sldId id="261" r:id="rId24"/>
    <p:sldId id="281" r:id="rId25"/>
    <p:sldId id="282" r:id="rId26"/>
    <p:sldId id="306" r:id="rId27"/>
    <p:sldId id="283" r:id="rId28"/>
    <p:sldId id="301" r:id="rId29"/>
    <p:sldId id="302" r:id="rId30"/>
    <p:sldId id="294" r:id="rId31"/>
    <p:sldId id="303" r:id="rId32"/>
    <p:sldId id="313" r:id="rId33"/>
    <p:sldId id="305" r:id="rId34"/>
    <p:sldId id="300" r:id="rId35"/>
    <p:sldId id="296" r:id="rId36"/>
    <p:sldId id="297" r:id="rId37"/>
    <p:sldId id="299" r:id="rId38"/>
    <p:sldId id="280" r:id="rId39"/>
    <p:sldId id="314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2D2"/>
    <a:srgbClr val="CDCDCD"/>
    <a:srgbClr val="E2E2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3" autoAdjust="0"/>
    <p:restoredTop sz="95383" autoAdjust="0"/>
  </p:normalViewPr>
  <p:slideViewPr>
    <p:cSldViewPr snapToGrid="0">
      <p:cViewPr varScale="1">
        <p:scale>
          <a:sx n="82" d="100"/>
          <a:sy n="82" d="100"/>
        </p:scale>
        <p:origin x="46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ma-data.ma.fhkn.de\MA-Projekte\WP_Labor\30_Mitarbeiter\H&#246;rtnagl%20Arnulf\01_Ver&#246;ffentlichungen%20&amp;%20Vortr&#228;ge\02_NACE\2017_NewOrleans\Poster\Datenlager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ma-data.ma.fhkn.de\MA-Projekte\WP_Labor\30_Mitarbeiter\H&#246;rtnagl%20Arnulf\01_Ver&#246;ffentlichungen%20&amp;%20Vortr&#228;ge\02_NACE\2017_NewOrleans\Poster\Datenlager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ma-data.ma.fhkn.de\MA-Projekte\WP_Labor\30_Mitarbeiter\H&#246;rtnagl%20Arnulf\01_Ver&#246;ffentlichungen%20&amp;%20Vortr&#228;ge\02_NACE\2017_NewOrleans\Poster\Datenlager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ma-data.ma.fhkn.de\MA-Projekte\WP_Labor\30_Mitarbeiter\H&#246;rtnagl%20Arnulf\01_Ver&#246;ffentlichungen%20&amp;%20Vortr&#228;ge\02_NACE\2017_NewOrleans\Poster\Datenlager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ma-data.ma.fhkn.de\MA-Projekte\WP_Labor\30_Mitarbeiter\H&#246;rtnagl%20Arnulf\01_Ver&#246;ffentlichungen%20&amp;%20Vortr&#228;ge\02_NACE\2017_NewOrleans\Poster\Kopie%20von%20Datenlager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ma-data.ma.fhkn.de\MA-Projekte\WP_Labor\30_Mitarbeiter\H&#246;rtnagl%20Arnulf\01_Ver&#246;ffentlichungen%20&amp;%20Vortr&#228;ge\02_NACE\2017_NewOrleans\Poster\Kopie%20von%20Datenlager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ma-data.ma.fhkn.de\MA-Projekte\WP_Labor\30_Mitarbeiter\H&#246;rtnagl%20Arnulf\01_Ver&#246;ffentlichungen%20&amp;%20Vortr&#228;ge\01_EUROCORR_2017_Prag\Kopie%20von%20Zusammenfassung_Probencharge3_Abgestufte-Proben_2017-07-12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ma-data.ma.fhkn.de\MA-Projekte\WP_Labor\30_Mitarbeiter\H&#246;rtnagl%20Arnulf\01_Ver&#246;ffentlichungen%20&amp;%20Vortr&#228;ge\01_EUROCORR_2017_Prag\Kopie%20von%20Zusammenfassung_Probencharge3_Abgestufte-Proben_2017-07-1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de-DE" sz="1600" b="1"/>
              <a:t>standard heat treatment - water quenching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Tabelle2!$AI$32</c:f>
              <c:strCache>
                <c:ptCount val="1"/>
                <c:pt idx="0">
                  <c:v>austenite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(Tabelle2!$AI$31,Tabelle2!$AL$31,Tabelle2!$AO$31,Tabelle2!$AR$31)</c:f>
              <c:numCache>
                <c:formatCode>General</c:formatCode>
                <c:ptCount val="4"/>
                <c:pt idx="0">
                  <c:v>5</c:v>
                </c:pt>
                <c:pt idx="1">
                  <c:v>35</c:v>
                </c:pt>
                <c:pt idx="2">
                  <c:v>65</c:v>
                </c:pt>
                <c:pt idx="3">
                  <c:v>170</c:v>
                </c:pt>
              </c:numCache>
            </c:numRef>
          </c:cat>
          <c:val>
            <c:numRef>
              <c:f>(Tabelle2!$AI$33,Tabelle2!$AL$33,Tabelle2!$AO$33,Tabelle2!$AR$33)</c:f>
              <c:numCache>
                <c:formatCode>General</c:formatCode>
                <c:ptCount val="4"/>
                <c:pt idx="0">
                  <c:v>54</c:v>
                </c:pt>
                <c:pt idx="1">
                  <c:v>53</c:v>
                </c:pt>
                <c:pt idx="2">
                  <c:v>51</c:v>
                </c:pt>
                <c:pt idx="3">
                  <c:v>48</c:v>
                </c:pt>
              </c:numCache>
            </c:numRef>
          </c:val>
        </c:ser>
        <c:ser>
          <c:idx val="1"/>
          <c:order val="1"/>
          <c:tx>
            <c:strRef>
              <c:f>Tabelle2!$AJ$32</c:f>
              <c:strCache>
                <c:ptCount val="1"/>
                <c:pt idx="0">
                  <c:v>ferrite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(Tabelle2!$AI$31,Tabelle2!$AL$31,Tabelle2!$AO$31,Tabelle2!$AR$31)</c:f>
              <c:numCache>
                <c:formatCode>General</c:formatCode>
                <c:ptCount val="4"/>
                <c:pt idx="0">
                  <c:v>5</c:v>
                </c:pt>
                <c:pt idx="1">
                  <c:v>35</c:v>
                </c:pt>
                <c:pt idx="2">
                  <c:v>65</c:v>
                </c:pt>
                <c:pt idx="3">
                  <c:v>170</c:v>
                </c:pt>
              </c:numCache>
            </c:numRef>
          </c:cat>
          <c:val>
            <c:numRef>
              <c:f>(Tabelle2!$AJ$33,Tabelle2!$AM$33,Tabelle2!$AP$33,Tabelle2!$AS$33)</c:f>
              <c:numCache>
                <c:formatCode>General</c:formatCode>
                <c:ptCount val="4"/>
                <c:pt idx="0">
                  <c:v>46</c:v>
                </c:pt>
                <c:pt idx="1">
                  <c:v>47</c:v>
                </c:pt>
                <c:pt idx="2">
                  <c:v>49</c:v>
                </c:pt>
                <c:pt idx="3">
                  <c:v>52</c:v>
                </c:pt>
              </c:numCache>
            </c:numRef>
          </c:val>
        </c:ser>
        <c:ser>
          <c:idx val="2"/>
          <c:order val="2"/>
          <c:tx>
            <c:strRef>
              <c:f>Tabelle2!$AK$32</c:f>
              <c:strCache>
                <c:ptCount val="1"/>
                <c:pt idx="0">
                  <c:v>precipitations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(Tabelle2!$AI$31,Tabelle2!$AL$31,Tabelle2!$AO$31,Tabelle2!$AR$31)</c:f>
              <c:numCache>
                <c:formatCode>General</c:formatCode>
                <c:ptCount val="4"/>
                <c:pt idx="0">
                  <c:v>5</c:v>
                </c:pt>
                <c:pt idx="1">
                  <c:v>35</c:v>
                </c:pt>
                <c:pt idx="2">
                  <c:v>65</c:v>
                </c:pt>
                <c:pt idx="3">
                  <c:v>170</c:v>
                </c:pt>
              </c:numCache>
            </c:numRef>
          </c:cat>
          <c:val>
            <c:numRef>
              <c:f>(Tabelle2!$AK$33,Tabelle2!$AN$33,Tabelle2!$AQ$33,Tabelle2!$AT$33)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292017232"/>
        <c:axId val="294556008"/>
      </c:barChart>
      <c:catAx>
        <c:axId val="2920172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GB" sz="1400" b="0" i="0" u="none" strike="noStrike" kern="1200" baseline="0" noProof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 noProof="0" dirty="0" smtClean="0"/>
                  <a:t>wall thickness in </a:t>
                </a:r>
                <a:r>
                  <a:rPr lang="en-GB" sz="1400" noProof="0" dirty="0"/>
                  <a:t>mm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94556008"/>
        <c:crosses val="autoZero"/>
        <c:auto val="1"/>
        <c:lblAlgn val="ctr"/>
        <c:lblOffset val="100"/>
        <c:noMultiLvlLbl val="0"/>
      </c:catAx>
      <c:valAx>
        <c:axId val="294556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Text" lastClr="000000"/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volume in % →</a:t>
                </a:r>
              </a:p>
            </c:rich>
          </c:tx>
          <c:layout>
            <c:manualLayout>
              <c:xMode val="edge"/>
              <c:yMode val="edge"/>
              <c:x val="2.0919416595356712E-2"/>
              <c:y val="0.3574059616650876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92017232"/>
        <c:crosses val="autoZero"/>
        <c:crossBetween val="between"/>
      </c:valAx>
      <c:spPr>
        <a:solidFill>
          <a:schemeClr val="bg1">
            <a:lumMod val="85000"/>
          </a:schemeClr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087813780953945"/>
          <c:y val="0.91315587438032453"/>
          <c:w val="0.53252111962613768"/>
          <c:h val="5.32888989134645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de-DE" sz="1600" b="1"/>
              <a:t>modified Jominy test setup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Tabelle2!$AI$32</c:f>
              <c:strCache>
                <c:ptCount val="1"/>
                <c:pt idx="0">
                  <c:v>austenite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(Tabelle2!$AI$31,Tabelle2!$AL$31,Tabelle2!$AO$31,Tabelle2!$AR$31)</c:f>
              <c:numCache>
                <c:formatCode>General</c:formatCode>
                <c:ptCount val="4"/>
                <c:pt idx="0">
                  <c:v>5</c:v>
                </c:pt>
                <c:pt idx="1">
                  <c:v>35</c:v>
                </c:pt>
                <c:pt idx="2">
                  <c:v>65</c:v>
                </c:pt>
                <c:pt idx="3">
                  <c:v>170</c:v>
                </c:pt>
              </c:numCache>
            </c:numRef>
          </c:cat>
          <c:val>
            <c:numRef>
              <c:f>(Tabelle2!$AI$34,Tabelle2!$AL$34,Tabelle2!$AO$34,Tabelle2!$AR$34)</c:f>
              <c:numCache>
                <c:formatCode>General</c:formatCode>
                <c:ptCount val="4"/>
                <c:pt idx="0">
                  <c:v>54</c:v>
                </c:pt>
                <c:pt idx="1">
                  <c:v>52</c:v>
                </c:pt>
                <c:pt idx="2">
                  <c:v>50</c:v>
                </c:pt>
                <c:pt idx="3">
                  <c:v>49</c:v>
                </c:pt>
              </c:numCache>
            </c:numRef>
          </c:val>
        </c:ser>
        <c:ser>
          <c:idx val="1"/>
          <c:order val="1"/>
          <c:tx>
            <c:strRef>
              <c:f>Tabelle2!$AJ$32</c:f>
              <c:strCache>
                <c:ptCount val="1"/>
                <c:pt idx="0">
                  <c:v>ferrite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(Tabelle2!$AI$31,Tabelle2!$AL$31,Tabelle2!$AO$31,Tabelle2!$AR$31)</c:f>
              <c:numCache>
                <c:formatCode>General</c:formatCode>
                <c:ptCount val="4"/>
                <c:pt idx="0">
                  <c:v>5</c:v>
                </c:pt>
                <c:pt idx="1">
                  <c:v>35</c:v>
                </c:pt>
                <c:pt idx="2">
                  <c:v>65</c:v>
                </c:pt>
                <c:pt idx="3">
                  <c:v>170</c:v>
                </c:pt>
              </c:numCache>
            </c:numRef>
          </c:cat>
          <c:val>
            <c:numRef>
              <c:f>(Tabelle2!$AJ$34,Tabelle2!$AM$34,Tabelle2!$AP$34,Tabelle2!$AS$34)</c:f>
              <c:numCache>
                <c:formatCode>General</c:formatCode>
                <c:ptCount val="4"/>
                <c:pt idx="0">
                  <c:v>46</c:v>
                </c:pt>
                <c:pt idx="1">
                  <c:v>48</c:v>
                </c:pt>
                <c:pt idx="2">
                  <c:v>50</c:v>
                </c:pt>
                <c:pt idx="3">
                  <c:v>51</c:v>
                </c:pt>
              </c:numCache>
            </c:numRef>
          </c:val>
        </c:ser>
        <c:ser>
          <c:idx val="2"/>
          <c:order val="2"/>
          <c:tx>
            <c:strRef>
              <c:f>Tabelle2!$AK$32</c:f>
              <c:strCache>
                <c:ptCount val="1"/>
                <c:pt idx="0">
                  <c:v>precipitations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(Tabelle2!$AI$31,Tabelle2!$AL$31,Tabelle2!$AO$31,Tabelle2!$AR$31)</c:f>
              <c:numCache>
                <c:formatCode>General</c:formatCode>
                <c:ptCount val="4"/>
                <c:pt idx="0">
                  <c:v>5</c:v>
                </c:pt>
                <c:pt idx="1">
                  <c:v>35</c:v>
                </c:pt>
                <c:pt idx="2">
                  <c:v>65</c:v>
                </c:pt>
                <c:pt idx="3">
                  <c:v>170</c:v>
                </c:pt>
              </c:numCache>
            </c:numRef>
          </c:cat>
          <c:val>
            <c:numRef>
              <c:f>(Tabelle2!$AK$34,Tabelle2!$AN$34,Tabelle2!$AQ$34,Tabelle2!$AT$34)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294551304"/>
        <c:axId val="294555616"/>
      </c:barChart>
      <c:catAx>
        <c:axId val="2945513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GB" sz="1400" b="0" i="0" u="none" strike="noStrike" kern="1200" baseline="0" noProof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 noProof="0" dirty="0" smtClean="0"/>
                  <a:t>wall thickness in mm</a:t>
                </a:r>
                <a:endParaRPr lang="en-GB" sz="1400" noProof="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94555616"/>
        <c:crosses val="autoZero"/>
        <c:auto val="1"/>
        <c:lblAlgn val="ctr"/>
        <c:lblOffset val="100"/>
        <c:noMultiLvlLbl val="0"/>
      </c:catAx>
      <c:valAx>
        <c:axId val="294555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Text" lastClr="000000"/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volume in % →</a:t>
                </a:r>
              </a:p>
            </c:rich>
          </c:tx>
          <c:layout>
            <c:manualLayout>
              <c:xMode val="edge"/>
              <c:yMode val="edge"/>
              <c:x val="2.0919416595356712E-2"/>
              <c:y val="0.3574059616650876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94551304"/>
        <c:crosses val="autoZero"/>
        <c:crossBetween val="between"/>
      </c:valAx>
      <c:spPr>
        <a:solidFill>
          <a:schemeClr val="bg1">
            <a:lumMod val="85000"/>
          </a:schemeClr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087813780953945"/>
          <c:y val="0.91315587438032453"/>
          <c:w val="0.53681792612810419"/>
          <c:h val="5.39120706724121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de-DE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de-DE" sz="1600" b="1"/>
              <a:t>HIP without heat treatment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Tabelle2!$AI$32</c:f>
              <c:strCache>
                <c:ptCount val="1"/>
                <c:pt idx="0">
                  <c:v>austenite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(Tabelle2!$AI$31,Tabelle2!$AL$31,Tabelle2!$AO$31,Tabelle2!$AR$31)</c:f>
              <c:numCache>
                <c:formatCode>General</c:formatCode>
                <c:ptCount val="4"/>
                <c:pt idx="0">
                  <c:v>5</c:v>
                </c:pt>
                <c:pt idx="1">
                  <c:v>35</c:v>
                </c:pt>
                <c:pt idx="2">
                  <c:v>65</c:v>
                </c:pt>
                <c:pt idx="3">
                  <c:v>170</c:v>
                </c:pt>
              </c:numCache>
            </c:numRef>
          </c:cat>
          <c:val>
            <c:numRef>
              <c:f>(Tabelle2!$AI$36,Tabelle2!$AL$36,Tabelle2!$AO$36,Tabelle2!$AR$36)</c:f>
              <c:numCache>
                <c:formatCode>General</c:formatCode>
                <c:ptCount val="4"/>
                <c:pt idx="0">
                  <c:v>52</c:v>
                </c:pt>
                <c:pt idx="1">
                  <c:v>51</c:v>
                </c:pt>
                <c:pt idx="2">
                  <c:v>50</c:v>
                </c:pt>
                <c:pt idx="3">
                  <c:v>51</c:v>
                </c:pt>
              </c:numCache>
            </c:numRef>
          </c:val>
        </c:ser>
        <c:ser>
          <c:idx val="1"/>
          <c:order val="1"/>
          <c:tx>
            <c:strRef>
              <c:f>Tabelle2!$AJ$32</c:f>
              <c:strCache>
                <c:ptCount val="1"/>
                <c:pt idx="0">
                  <c:v>ferrite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(Tabelle2!$AI$31,Tabelle2!$AL$31,Tabelle2!$AO$31,Tabelle2!$AR$31)</c:f>
              <c:numCache>
                <c:formatCode>General</c:formatCode>
                <c:ptCount val="4"/>
                <c:pt idx="0">
                  <c:v>5</c:v>
                </c:pt>
                <c:pt idx="1">
                  <c:v>35</c:v>
                </c:pt>
                <c:pt idx="2">
                  <c:v>65</c:v>
                </c:pt>
                <c:pt idx="3">
                  <c:v>170</c:v>
                </c:pt>
              </c:numCache>
            </c:numRef>
          </c:cat>
          <c:val>
            <c:numRef>
              <c:f>(Tabelle2!$AJ$36,Tabelle2!$AM$36,Tabelle2!$AP$36,Tabelle2!$AS$36)</c:f>
              <c:numCache>
                <c:formatCode>General</c:formatCode>
                <c:ptCount val="4"/>
                <c:pt idx="0">
                  <c:v>43</c:v>
                </c:pt>
                <c:pt idx="1">
                  <c:v>44</c:v>
                </c:pt>
                <c:pt idx="2">
                  <c:v>44</c:v>
                </c:pt>
                <c:pt idx="3">
                  <c:v>41</c:v>
                </c:pt>
              </c:numCache>
            </c:numRef>
          </c:val>
        </c:ser>
        <c:ser>
          <c:idx val="2"/>
          <c:order val="2"/>
          <c:tx>
            <c:strRef>
              <c:f>Tabelle2!$AK$32</c:f>
              <c:strCache>
                <c:ptCount val="1"/>
                <c:pt idx="0">
                  <c:v>precipitations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(Tabelle2!$AI$31,Tabelle2!$AL$31,Tabelle2!$AO$31,Tabelle2!$AR$31)</c:f>
              <c:numCache>
                <c:formatCode>General</c:formatCode>
                <c:ptCount val="4"/>
                <c:pt idx="0">
                  <c:v>5</c:v>
                </c:pt>
                <c:pt idx="1">
                  <c:v>35</c:v>
                </c:pt>
                <c:pt idx="2">
                  <c:v>65</c:v>
                </c:pt>
                <c:pt idx="3">
                  <c:v>170</c:v>
                </c:pt>
              </c:numCache>
            </c:numRef>
          </c:cat>
          <c:val>
            <c:numRef>
              <c:f>(Tabelle2!$AK$36,Tabelle2!$AN$36,Tabelle2!$AQ$36,Tabelle2!$AT$36)</c:f>
              <c:numCache>
                <c:formatCode>General</c:formatCode>
                <c:ptCount val="4"/>
                <c:pt idx="0">
                  <c:v>5</c:v>
                </c:pt>
                <c:pt idx="1">
                  <c:v>5</c:v>
                </c:pt>
                <c:pt idx="2">
                  <c:v>6</c:v>
                </c:pt>
                <c:pt idx="3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294556792"/>
        <c:axId val="294556400"/>
      </c:barChart>
      <c:catAx>
        <c:axId val="2945567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GB" sz="1400" b="0" i="0" u="none" strike="noStrike" kern="1200" baseline="0" noProof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 noProof="0" dirty="0" smtClean="0"/>
                  <a:t>wall</a:t>
                </a:r>
                <a:r>
                  <a:rPr lang="en-GB" sz="1400" baseline="0" noProof="0" dirty="0" smtClean="0"/>
                  <a:t> thickness</a:t>
                </a:r>
                <a:r>
                  <a:rPr lang="en-GB" sz="1400" noProof="0" dirty="0" smtClean="0"/>
                  <a:t> </a:t>
                </a:r>
                <a:r>
                  <a:rPr lang="en-GB" sz="1400" noProof="0" dirty="0"/>
                  <a:t>in mm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94556400"/>
        <c:crosses val="autoZero"/>
        <c:auto val="1"/>
        <c:lblAlgn val="ctr"/>
        <c:lblOffset val="100"/>
        <c:noMultiLvlLbl val="0"/>
      </c:catAx>
      <c:valAx>
        <c:axId val="294556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Text" lastClr="000000"/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volume in % →</a:t>
                </a:r>
              </a:p>
            </c:rich>
          </c:tx>
          <c:layout>
            <c:manualLayout>
              <c:xMode val="edge"/>
              <c:yMode val="edge"/>
              <c:x val="2.0919416595356712E-2"/>
              <c:y val="0.3574059616650876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94556792"/>
        <c:crosses val="autoZero"/>
        <c:crossBetween val="between"/>
      </c:valAx>
      <c:spPr>
        <a:solidFill>
          <a:schemeClr val="bg1">
            <a:lumMod val="85000"/>
          </a:schemeClr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087813780953945"/>
          <c:y val="0.91315587438032453"/>
          <c:w val="0.53681792612810419"/>
          <c:h val="5.39120706724121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de-DE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de-DE" sz="1600" b="1"/>
              <a:t>HIP with rapid cooling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Tabelle2!$AI$32</c:f>
              <c:strCache>
                <c:ptCount val="1"/>
                <c:pt idx="0">
                  <c:v>austenite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(Tabelle2!$AI$31,Tabelle2!$AL$31,Tabelle2!$AO$31,Tabelle2!$AR$31)</c:f>
              <c:numCache>
                <c:formatCode>General</c:formatCode>
                <c:ptCount val="4"/>
                <c:pt idx="0">
                  <c:v>5</c:v>
                </c:pt>
                <c:pt idx="1">
                  <c:v>35</c:v>
                </c:pt>
                <c:pt idx="2">
                  <c:v>65</c:v>
                </c:pt>
                <c:pt idx="3">
                  <c:v>170</c:v>
                </c:pt>
              </c:numCache>
            </c:numRef>
          </c:cat>
          <c:val>
            <c:numRef>
              <c:f>(Tabelle2!$AI$35,Tabelle2!$AL$35,Tabelle2!$AO$35,Tabelle2!$AR$35)</c:f>
              <c:numCache>
                <c:formatCode>General</c:formatCode>
                <c:ptCount val="4"/>
                <c:pt idx="0">
                  <c:v>56</c:v>
                </c:pt>
                <c:pt idx="1">
                  <c:v>54</c:v>
                </c:pt>
                <c:pt idx="2">
                  <c:v>51</c:v>
                </c:pt>
                <c:pt idx="3">
                  <c:v>51</c:v>
                </c:pt>
              </c:numCache>
            </c:numRef>
          </c:val>
        </c:ser>
        <c:ser>
          <c:idx val="1"/>
          <c:order val="1"/>
          <c:tx>
            <c:strRef>
              <c:f>Tabelle2!$AJ$32</c:f>
              <c:strCache>
                <c:ptCount val="1"/>
                <c:pt idx="0">
                  <c:v>ferrite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(Tabelle2!$AI$31,Tabelle2!$AL$31,Tabelle2!$AO$31,Tabelle2!$AR$31)</c:f>
              <c:numCache>
                <c:formatCode>General</c:formatCode>
                <c:ptCount val="4"/>
                <c:pt idx="0">
                  <c:v>5</c:v>
                </c:pt>
                <c:pt idx="1">
                  <c:v>35</c:v>
                </c:pt>
                <c:pt idx="2">
                  <c:v>65</c:v>
                </c:pt>
                <c:pt idx="3">
                  <c:v>170</c:v>
                </c:pt>
              </c:numCache>
            </c:numRef>
          </c:cat>
          <c:val>
            <c:numRef>
              <c:f>(Tabelle2!$AJ$35,Tabelle2!$AM$35,Tabelle2!$AP$35,Tabelle2!$AS$35)</c:f>
              <c:numCache>
                <c:formatCode>General</c:formatCode>
                <c:ptCount val="4"/>
                <c:pt idx="0">
                  <c:v>44</c:v>
                </c:pt>
                <c:pt idx="1">
                  <c:v>46</c:v>
                </c:pt>
                <c:pt idx="2">
                  <c:v>48</c:v>
                </c:pt>
                <c:pt idx="3">
                  <c:v>46</c:v>
                </c:pt>
              </c:numCache>
            </c:numRef>
          </c:val>
        </c:ser>
        <c:ser>
          <c:idx val="2"/>
          <c:order val="2"/>
          <c:tx>
            <c:strRef>
              <c:f>Tabelle2!$AK$32</c:f>
              <c:strCache>
                <c:ptCount val="1"/>
                <c:pt idx="0">
                  <c:v>precipitations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(Tabelle2!$AI$31,Tabelle2!$AL$31,Tabelle2!$AO$31,Tabelle2!$AR$31)</c:f>
              <c:numCache>
                <c:formatCode>General</c:formatCode>
                <c:ptCount val="4"/>
                <c:pt idx="0">
                  <c:v>5</c:v>
                </c:pt>
                <c:pt idx="1">
                  <c:v>35</c:v>
                </c:pt>
                <c:pt idx="2">
                  <c:v>65</c:v>
                </c:pt>
                <c:pt idx="3">
                  <c:v>170</c:v>
                </c:pt>
              </c:numCache>
            </c:numRef>
          </c:cat>
          <c:val>
            <c:numRef>
              <c:f>(Tabelle2!$AK$35,Tabelle2!$AN$35,Tabelle2!$AQ$35,Tabelle2!$AT$35)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294551696"/>
        <c:axId val="294557184"/>
      </c:barChart>
      <c:catAx>
        <c:axId val="2945516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GB" sz="1400" b="0" i="0" u="none" strike="noStrike" kern="1200" baseline="0" noProof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 noProof="0" dirty="0" smtClean="0"/>
                  <a:t>wall thickness </a:t>
                </a:r>
                <a:r>
                  <a:rPr lang="en-GB" sz="1400" noProof="0" dirty="0"/>
                  <a:t>in mm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94557184"/>
        <c:crosses val="autoZero"/>
        <c:auto val="1"/>
        <c:lblAlgn val="ctr"/>
        <c:lblOffset val="100"/>
        <c:noMultiLvlLbl val="0"/>
      </c:catAx>
      <c:valAx>
        <c:axId val="294557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Text" lastClr="000000"/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volume in % →</a:t>
                </a:r>
              </a:p>
            </c:rich>
          </c:tx>
          <c:layout>
            <c:manualLayout>
              <c:xMode val="edge"/>
              <c:yMode val="edge"/>
              <c:x val="2.0919416595356712E-2"/>
              <c:y val="0.3574059616650876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94551696"/>
        <c:crosses val="autoZero"/>
        <c:crossBetween val="between"/>
      </c:valAx>
      <c:spPr>
        <a:solidFill>
          <a:schemeClr val="bg1">
            <a:lumMod val="85000"/>
          </a:schemeClr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087813780953945"/>
          <c:y val="0.91315587438032453"/>
          <c:w val="0.53681792612810419"/>
          <c:h val="5.39120706724121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de-DE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710222839283647"/>
          <c:y val="3.8022228875280645E-2"/>
          <c:w val="0.57938761894936852"/>
          <c:h val="0.81286295938109521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Tabelle2!$AH$26</c:f>
              <c:strCache>
                <c:ptCount val="1"/>
                <c:pt idx="0">
                  <c:v>Standard heat treatment - water quenching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70C0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(Tabelle2!$AJ$26,Tabelle2!$AL$26,Tabelle2!$AN$26,Tabelle2!$AP$26)</c:f>
                <c:numCache>
                  <c:formatCode>General</c:formatCode>
                  <c:ptCount val="4"/>
                  <c:pt idx="0">
                    <c:v>1.3</c:v>
                  </c:pt>
                  <c:pt idx="1">
                    <c:v>1.5</c:v>
                  </c:pt>
                  <c:pt idx="2">
                    <c:v>1.8</c:v>
                  </c:pt>
                  <c:pt idx="3">
                    <c:v>2.1</c:v>
                  </c:pt>
                </c:numCache>
              </c:numRef>
            </c:plus>
            <c:minus>
              <c:numRef>
                <c:f>(Tabelle2!$AJ$26,Tabelle2!$AL$26,Tabelle2!$AN$26,Tabelle2!$AP$26)</c:f>
                <c:numCache>
                  <c:formatCode>General</c:formatCode>
                  <c:ptCount val="4"/>
                  <c:pt idx="0">
                    <c:v>1.3</c:v>
                  </c:pt>
                  <c:pt idx="1">
                    <c:v>1.5</c:v>
                  </c:pt>
                  <c:pt idx="2">
                    <c:v>1.8</c:v>
                  </c:pt>
                  <c:pt idx="3">
                    <c:v>2.1</c:v>
                  </c:pt>
                </c:numCache>
              </c:numRef>
            </c:minus>
            <c:spPr>
              <a:ln w="25400"/>
            </c:spPr>
          </c:errBars>
          <c:cat>
            <c:numRef>
              <c:f>(Tabelle2!$AI$25,Tabelle2!$AK$25,Tabelle2!$AM$25,Tabelle2!$AO$25)</c:f>
              <c:numCache>
                <c:formatCode>General</c:formatCode>
                <c:ptCount val="4"/>
                <c:pt idx="0">
                  <c:v>5</c:v>
                </c:pt>
                <c:pt idx="1">
                  <c:v>35</c:v>
                </c:pt>
                <c:pt idx="2">
                  <c:v>65</c:v>
                </c:pt>
                <c:pt idx="3">
                  <c:v>170</c:v>
                </c:pt>
              </c:numCache>
            </c:numRef>
          </c:cat>
          <c:val>
            <c:numRef>
              <c:f>(Tabelle2!$AI$26,Tabelle2!$AK$26,Tabelle2!$AM$26,Tabelle2!$AO$26)</c:f>
              <c:numCache>
                <c:formatCode>General</c:formatCode>
                <c:ptCount val="4"/>
                <c:pt idx="0">
                  <c:v>65.2</c:v>
                </c:pt>
                <c:pt idx="1">
                  <c:v>65.599999999999994</c:v>
                </c:pt>
                <c:pt idx="2">
                  <c:v>64.7</c:v>
                </c:pt>
                <c:pt idx="3">
                  <c:v>63.2</c:v>
                </c:pt>
              </c:numCache>
            </c:numRef>
          </c:val>
        </c:ser>
        <c:ser>
          <c:idx val="0"/>
          <c:order val="1"/>
          <c:tx>
            <c:strRef>
              <c:f>Tabelle2!$AH$27</c:f>
              <c:strCache>
                <c:ptCount val="1"/>
                <c:pt idx="0">
                  <c:v>modified Jominy test setup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</c:dPt>
          <c:errBars>
            <c:errBarType val="both"/>
            <c:errValType val="cust"/>
            <c:noEndCap val="0"/>
            <c:plus>
              <c:numRef>
                <c:f>(Tabelle2!$AJ$27,Tabelle2!$AL$27,Tabelle2!$AN$27,Tabelle2!$AP$27)</c:f>
                <c:numCache>
                  <c:formatCode>General</c:formatCode>
                  <c:ptCount val="4"/>
                  <c:pt idx="0">
                    <c:v>1.4</c:v>
                  </c:pt>
                  <c:pt idx="1">
                    <c:v>2.1</c:v>
                  </c:pt>
                  <c:pt idx="2">
                    <c:v>1.6</c:v>
                  </c:pt>
                  <c:pt idx="3">
                    <c:v>2.9</c:v>
                  </c:pt>
                </c:numCache>
              </c:numRef>
            </c:plus>
            <c:minus>
              <c:numRef>
                <c:f>(Tabelle2!$AJ$27,Tabelle2!$AL$27,Tabelle2!$AN$27,Tabelle2!$AP$27)</c:f>
                <c:numCache>
                  <c:formatCode>General</c:formatCode>
                  <c:ptCount val="4"/>
                  <c:pt idx="0">
                    <c:v>1.4</c:v>
                  </c:pt>
                  <c:pt idx="1">
                    <c:v>2.1</c:v>
                  </c:pt>
                  <c:pt idx="2">
                    <c:v>1.6</c:v>
                  </c:pt>
                  <c:pt idx="3">
                    <c:v>2.9</c:v>
                  </c:pt>
                </c:numCache>
              </c:numRef>
            </c:minus>
            <c:spPr>
              <a:ln w="25400"/>
            </c:spPr>
          </c:errBars>
          <c:cat>
            <c:numRef>
              <c:f>(Tabelle2!$AI$25,Tabelle2!$AK$25,Tabelle2!$AM$25,Tabelle2!$AO$25)</c:f>
              <c:numCache>
                <c:formatCode>General</c:formatCode>
                <c:ptCount val="4"/>
                <c:pt idx="0">
                  <c:v>5</c:v>
                </c:pt>
                <c:pt idx="1">
                  <c:v>35</c:v>
                </c:pt>
                <c:pt idx="2">
                  <c:v>65</c:v>
                </c:pt>
                <c:pt idx="3">
                  <c:v>170</c:v>
                </c:pt>
              </c:numCache>
            </c:numRef>
          </c:cat>
          <c:val>
            <c:numRef>
              <c:f>(Tabelle2!$AI$27,Tabelle2!$AK$27,Tabelle2!$AM$27,Tabelle2!$AO$27)</c:f>
              <c:numCache>
                <c:formatCode>General</c:formatCode>
                <c:ptCount val="4"/>
                <c:pt idx="0">
                  <c:v>64.8</c:v>
                </c:pt>
                <c:pt idx="1">
                  <c:v>62.1</c:v>
                </c:pt>
                <c:pt idx="2">
                  <c:v>63</c:v>
                </c:pt>
                <c:pt idx="3">
                  <c:v>62</c:v>
                </c:pt>
              </c:numCache>
            </c:numRef>
          </c:val>
        </c:ser>
        <c:ser>
          <c:idx val="2"/>
          <c:order val="2"/>
          <c:tx>
            <c:strRef>
              <c:f>Tabelle2!$AH$28</c:f>
              <c:strCache>
                <c:ptCount val="1"/>
                <c:pt idx="0">
                  <c:v>HIP-Process with rapid cooling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(Tabelle2!$AJ$28,Tabelle2!$AL$28,Tabelle2!$AN$28,Tabelle2!$AP$28)</c:f>
                <c:numCache>
                  <c:formatCode>General</c:formatCode>
                  <c:ptCount val="4"/>
                  <c:pt idx="0">
                    <c:v>1.8</c:v>
                  </c:pt>
                  <c:pt idx="1">
                    <c:v>2.1</c:v>
                  </c:pt>
                  <c:pt idx="2">
                    <c:v>3.4</c:v>
                  </c:pt>
                  <c:pt idx="3">
                    <c:v>3</c:v>
                  </c:pt>
                </c:numCache>
              </c:numRef>
            </c:plus>
            <c:minus>
              <c:numRef>
                <c:f>(Tabelle2!$AJ$28,Tabelle2!$AL$28,Tabelle2!$AN$28,Tabelle2!$AP$28)</c:f>
                <c:numCache>
                  <c:formatCode>General</c:formatCode>
                  <c:ptCount val="4"/>
                  <c:pt idx="0">
                    <c:v>1.8</c:v>
                  </c:pt>
                  <c:pt idx="1">
                    <c:v>2.1</c:v>
                  </c:pt>
                  <c:pt idx="2">
                    <c:v>3.4</c:v>
                  </c:pt>
                  <c:pt idx="3">
                    <c:v>3</c:v>
                  </c:pt>
                </c:numCache>
              </c:numRef>
            </c:minus>
            <c:spPr>
              <a:ln w="25400"/>
            </c:spPr>
          </c:errBars>
          <c:val>
            <c:numRef>
              <c:f>(Tabelle2!$AI$28,Tabelle2!$AK$28,Tabelle2!$AM$28,Tabelle2!$AO$28)</c:f>
              <c:numCache>
                <c:formatCode>General</c:formatCode>
                <c:ptCount val="4"/>
                <c:pt idx="0">
                  <c:v>63.2</c:v>
                </c:pt>
                <c:pt idx="1">
                  <c:v>63.1</c:v>
                </c:pt>
                <c:pt idx="2">
                  <c:v>62</c:v>
                </c:pt>
                <c:pt idx="3">
                  <c:v>59.8</c:v>
                </c:pt>
              </c:numCache>
            </c:numRef>
          </c:val>
        </c:ser>
        <c:ser>
          <c:idx val="3"/>
          <c:order val="3"/>
          <c:tx>
            <c:strRef>
              <c:f>Tabelle2!$AH$29</c:f>
              <c:strCache>
                <c:ptCount val="1"/>
                <c:pt idx="0">
                  <c:v>HIP-Proces without heat treatment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(Tabelle2!$AJ$29,Tabelle2!$AL$29,Tabelle2!$AN$29,Tabelle2!$AP$29)</c:f>
                <c:numCache>
                  <c:formatCode>General</c:formatCode>
                  <c:ptCount val="4"/>
                  <c:pt idx="0">
                    <c:v>4.5999999999999996</c:v>
                  </c:pt>
                  <c:pt idx="1">
                    <c:v>5.0999999999999996</c:v>
                  </c:pt>
                  <c:pt idx="2">
                    <c:v>6.1</c:v>
                  </c:pt>
                  <c:pt idx="3">
                    <c:v>4.2</c:v>
                  </c:pt>
                </c:numCache>
              </c:numRef>
            </c:plus>
            <c:minus>
              <c:numRef>
                <c:f>(Tabelle2!$AJ$29,Tabelle2!$AL$29,Tabelle2!$AN$29,Tabelle2!$AP$29)</c:f>
                <c:numCache>
                  <c:formatCode>General</c:formatCode>
                  <c:ptCount val="4"/>
                  <c:pt idx="0">
                    <c:v>4.5999999999999996</c:v>
                  </c:pt>
                  <c:pt idx="1">
                    <c:v>5.0999999999999996</c:v>
                  </c:pt>
                  <c:pt idx="2">
                    <c:v>6.1</c:v>
                  </c:pt>
                  <c:pt idx="3">
                    <c:v>4.2</c:v>
                  </c:pt>
                </c:numCache>
              </c:numRef>
            </c:minus>
            <c:spPr>
              <a:ln w="25400">
                <a:solidFill>
                  <a:schemeClr val="tx1"/>
                </a:solidFill>
              </a:ln>
            </c:spPr>
          </c:errBars>
          <c:val>
            <c:numRef>
              <c:f>(Tabelle2!$AI$29,Tabelle2!$AK$29,Tabelle2!$AM$29,Tabelle2!$AO$29)</c:f>
              <c:numCache>
                <c:formatCode>General</c:formatCode>
                <c:ptCount val="4"/>
                <c:pt idx="0">
                  <c:v>46</c:v>
                </c:pt>
                <c:pt idx="1">
                  <c:v>47</c:v>
                </c:pt>
                <c:pt idx="2">
                  <c:v>43.5</c:v>
                </c:pt>
                <c:pt idx="3">
                  <c:v>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4552480"/>
        <c:axId val="294558360"/>
      </c:barChart>
      <c:catAx>
        <c:axId val="294552480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800">
                    <a:latin typeface="Corbel" panose="020B0503020204020204" pitchFamily="34" charset="0"/>
                  </a:defRPr>
                </a:pPr>
                <a:r>
                  <a:rPr lang="en-GB" sz="1800" dirty="0" smtClean="0">
                    <a:latin typeface="Corbel" panose="020B0503020204020204" pitchFamily="34" charset="0"/>
                  </a:rPr>
                  <a:t>wall thickness in </a:t>
                </a:r>
                <a:r>
                  <a:rPr lang="en-GB" sz="1800" dirty="0">
                    <a:latin typeface="Corbel" panose="020B0503020204020204" pitchFamily="34" charset="0"/>
                  </a:rPr>
                  <a:t>mm </a:t>
                </a:r>
                <a:r>
                  <a:rPr lang="en-GB" sz="2400" dirty="0">
                    <a:latin typeface="Corbel" panose="020B0503020204020204" pitchFamily="34" charset="0"/>
                    <a:cs typeface="Times New Roman"/>
                  </a:rPr>
                  <a:t>→</a:t>
                </a:r>
                <a:endParaRPr lang="en-GB" sz="2400" dirty="0">
                  <a:latin typeface="Corbel" panose="020B0503020204020204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-60000000" vert="horz"/>
          <a:lstStyle/>
          <a:p>
            <a:pPr>
              <a:defRPr sz="1400" b="1"/>
            </a:pPr>
            <a:endParaRPr lang="de-DE"/>
          </a:p>
        </c:txPr>
        <c:crossAx val="294558360"/>
        <c:crosses val="autoZero"/>
        <c:auto val="1"/>
        <c:lblAlgn val="ctr"/>
        <c:lblOffset val="100"/>
        <c:noMultiLvlLbl val="0"/>
      </c:catAx>
      <c:valAx>
        <c:axId val="294558360"/>
        <c:scaling>
          <c:orientation val="minMax"/>
          <c:min val="30"/>
        </c:scaling>
        <c:delete val="0"/>
        <c:axPos val="l"/>
        <c:majorGridlines>
          <c:spPr>
            <a:ln>
              <a:solidFill>
                <a:schemeClr val="tx1"/>
              </a:solidFill>
            </a:ln>
          </c:spPr>
        </c:majorGridlines>
        <c:minorGridlines/>
        <c:title>
          <c:tx>
            <c:rich>
              <a:bodyPr rot="-5400000" vert="horz"/>
              <a:lstStyle/>
              <a:p>
                <a:pPr>
                  <a:defRPr sz="1600">
                    <a:latin typeface="Corbel" panose="020B0503020204020204" pitchFamily="34" charset="0"/>
                  </a:defRPr>
                </a:pPr>
                <a:r>
                  <a:rPr lang="de-DE" sz="1600">
                    <a:latin typeface="Corbel" panose="020B0503020204020204" pitchFamily="34" charset="0"/>
                  </a:rPr>
                  <a:t>Critical Pitting Temperature in °C</a:t>
                </a:r>
              </a:p>
              <a:p>
                <a:pPr>
                  <a:defRPr sz="1600">
                    <a:latin typeface="Corbel" panose="020B0503020204020204" pitchFamily="34" charset="0"/>
                  </a:defRPr>
                </a:pPr>
                <a:r>
                  <a:rPr lang="de-DE" sz="1600">
                    <a:latin typeface="Corbel" panose="020B0503020204020204" pitchFamily="34" charset="0"/>
                  </a:rPr>
                  <a:t>according ASTM G150 </a:t>
                </a:r>
                <a:r>
                  <a:rPr lang="de-DE" sz="2400">
                    <a:latin typeface="Corbel" panose="020B0503020204020204" pitchFamily="34" charset="0"/>
                    <a:cs typeface="Times New Roman"/>
                  </a:rPr>
                  <a:t>→</a:t>
                </a:r>
                <a:endParaRPr lang="de-DE" sz="2400">
                  <a:latin typeface="Corbel" panose="020B0503020204020204" pitchFamily="34" charset="0"/>
                </a:endParaRPr>
              </a:p>
            </c:rich>
          </c:tx>
          <c:layout>
            <c:manualLayout>
              <c:xMode val="edge"/>
              <c:yMode val="edge"/>
              <c:x val="3.04166981943618E-2"/>
              <c:y val="0.16948536564374317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-60000000" vert="horz"/>
          <a:lstStyle/>
          <a:p>
            <a:pPr>
              <a:defRPr sz="1400" b="1">
                <a:latin typeface="+mj-lt"/>
              </a:defRPr>
            </a:pPr>
            <a:endParaRPr lang="de-DE"/>
          </a:p>
        </c:txPr>
        <c:crossAx val="294552480"/>
        <c:crosses val="autoZero"/>
        <c:crossBetween val="between"/>
      </c:valAx>
      <c:spPr>
        <a:solidFill>
          <a:schemeClr val="lt1"/>
        </a:solidFill>
        <a:ln w="10795" cap="flat" cmpd="sng" algn="ctr">
          <a:solidFill>
            <a:schemeClr val="dk1"/>
          </a:solidFill>
          <a:prstDash val="solid"/>
        </a:ln>
        <a:effectLst/>
      </c:spPr>
    </c:plotArea>
    <c:legend>
      <c:legendPos val="r"/>
      <c:layout>
        <c:manualLayout>
          <c:xMode val="edge"/>
          <c:yMode val="edge"/>
          <c:x val="0.76559159517645092"/>
          <c:y val="0.20852024646023559"/>
          <c:w val="0.21630140877113888"/>
          <c:h val="0.61851489387837166"/>
        </c:manualLayout>
      </c:layout>
      <c:overlay val="0"/>
      <c:txPr>
        <a:bodyPr/>
        <a:lstStyle/>
        <a:p>
          <a:pPr>
            <a:defRPr sz="1600" b="0" i="1">
              <a:latin typeface="Corbel" panose="020B0503020204020204" pitchFamily="34" charset="0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710222839283647"/>
          <c:y val="3.8022228875280645E-2"/>
          <c:w val="0.57938761894936852"/>
          <c:h val="0.81286295938109521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Tabelle2!$AH$26</c:f>
              <c:strCache>
                <c:ptCount val="1"/>
                <c:pt idx="0">
                  <c:v>Standard heat treatment - water quenching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(Tabelle2!$AS$26,Tabelle2!$AU$26,Tabelle2!$AW$26,Tabelle2!$AY$26)</c:f>
                <c:numCache>
                  <c:formatCode>General</c:formatCode>
                  <c:ptCount val="4"/>
                  <c:pt idx="0">
                    <c:v>6</c:v>
                  </c:pt>
                  <c:pt idx="1">
                    <c:v>6</c:v>
                  </c:pt>
                  <c:pt idx="2">
                    <c:v>12</c:v>
                  </c:pt>
                  <c:pt idx="3">
                    <c:v>8</c:v>
                  </c:pt>
                </c:numCache>
              </c:numRef>
            </c:plus>
            <c:minus>
              <c:numRef>
                <c:f>(Tabelle2!$AS$26,Tabelle2!$AU$26,Tabelle2!$AW$26,Tabelle2!$AY$26)</c:f>
                <c:numCache>
                  <c:formatCode>General</c:formatCode>
                  <c:ptCount val="4"/>
                  <c:pt idx="0">
                    <c:v>6</c:v>
                  </c:pt>
                  <c:pt idx="1">
                    <c:v>6</c:v>
                  </c:pt>
                  <c:pt idx="2">
                    <c:v>12</c:v>
                  </c:pt>
                  <c:pt idx="3">
                    <c:v>8</c:v>
                  </c:pt>
                </c:numCache>
              </c:numRef>
            </c:minus>
            <c:spPr>
              <a:ln w="25400"/>
            </c:spPr>
          </c:errBars>
          <c:cat>
            <c:numRef>
              <c:f>(Tabelle2!$AI$25,Tabelle2!$AK$25,Tabelle2!$AM$25,Tabelle2!$AO$25)</c:f>
              <c:numCache>
                <c:formatCode>General</c:formatCode>
                <c:ptCount val="4"/>
                <c:pt idx="0">
                  <c:v>5</c:v>
                </c:pt>
                <c:pt idx="1">
                  <c:v>35</c:v>
                </c:pt>
                <c:pt idx="2">
                  <c:v>65</c:v>
                </c:pt>
                <c:pt idx="3">
                  <c:v>170</c:v>
                </c:pt>
              </c:numCache>
            </c:numRef>
          </c:cat>
          <c:val>
            <c:numRef>
              <c:f>(Tabelle2!$AR$26,Tabelle2!$AT$26,Tabelle2!$AV$26,Tabelle2!$AX$26)</c:f>
              <c:numCache>
                <c:formatCode>General</c:formatCode>
                <c:ptCount val="4"/>
                <c:pt idx="0">
                  <c:v>265</c:v>
                </c:pt>
                <c:pt idx="1">
                  <c:v>242</c:v>
                </c:pt>
                <c:pt idx="2">
                  <c:v>235</c:v>
                </c:pt>
                <c:pt idx="3">
                  <c:v>224.5</c:v>
                </c:pt>
              </c:numCache>
            </c:numRef>
          </c:val>
        </c:ser>
        <c:ser>
          <c:idx val="0"/>
          <c:order val="1"/>
          <c:tx>
            <c:strRef>
              <c:f>Tabelle2!$AH$27</c:f>
              <c:strCache>
                <c:ptCount val="1"/>
                <c:pt idx="0">
                  <c:v>modified Jominy test setup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(Tabelle2!$AS$27,Tabelle2!$AU$27,Tabelle2!$AW$27,Tabelle2!$AY$27)</c:f>
                <c:numCache>
                  <c:formatCode>General</c:formatCode>
                  <c:ptCount val="4"/>
                  <c:pt idx="0">
                    <c:v>4</c:v>
                  </c:pt>
                  <c:pt idx="1">
                    <c:v>4</c:v>
                  </c:pt>
                  <c:pt idx="2">
                    <c:v>6</c:v>
                  </c:pt>
                  <c:pt idx="3">
                    <c:v>6</c:v>
                  </c:pt>
                </c:numCache>
              </c:numRef>
            </c:plus>
            <c:minus>
              <c:numRef>
                <c:f>(Tabelle2!$AS$27,Tabelle2!$AU$27,Tabelle2!$AW$27,Tabelle2!$AY$27)</c:f>
                <c:numCache>
                  <c:formatCode>General</c:formatCode>
                  <c:ptCount val="4"/>
                  <c:pt idx="0">
                    <c:v>4</c:v>
                  </c:pt>
                  <c:pt idx="1">
                    <c:v>4</c:v>
                  </c:pt>
                  <c:pt idx="2">
                    <c:v>6</c:v>
                  </c:pt>
                  <c:pt idx="3">
                    <c:v>6</c:v>
                  </c:pt>
                </c:numCache>
              </c:numRef>
            </c:minus>
            <c:spPr>
              <a:ln w="25400"/>
            </c:spPr>
          </c:errBars>
          <c:cat>
            <c:numRef>
              <c:f>(Tabelle2!$AI$25,Tabelle2!$AK$25,Tabelle2!$AM$25,Tabelle2!$AO$25)</c:f>
              <c:numCache>
                <c:formatCode>General</c:formatCode>
                <c:ptCount val="4"/>
                <c:pt idx="0">
                  <c:v>5</c:v>
                </c:pt>
                <c:pt idx="1">
                  <c:v>35</c:v>
                </c:pt>
                <c:pt idx="2">
                  <c:v>65</c:v>
                </c:pt>
                <c:pt idx="3">
                  <c:v>170</c:v>
                </c:pt>
              </c:numCache>
            </c:numRef>
          </c:cat>
          <c:val>
            <c:numRef>
              <c:f>(Tabelle2!$AR$27,Tabelle2!$AT$27,Tabelle2!$AV$27,Tabelle2!$AX$27)</c:f>
              <c:numCache>
                <c:formatCode>General</c:formatCode>
                <c:ptCount val="4"/>
                <c:pt idx="0">
                  <c:v>255</c:v>
                </c:pt>
                <c:pt idx="1">
                  <c:v>238</c:v>
                </c:pt>
                <c:pt idx="2">
                  <c:v>215</c:v>
                </c:pt>
                <c:pt idx="3">
                  <c:v>205</c:v>
                </c:pt>
              </c:numCache>
            </c:numRef>
          </c:val>
        </c:ser>
        <c:ser>
          <c:idx val="2"/>
          <c:order val="2"/>
          <c:tx>
            <c:strRef>
              <c:f>Tabelle2!$AH$28</c:f>
              <c:strCache>
                <c:ptCount val="1"/>
                <c:pt idx="0">
                  <c:v>HIP-Process with rapid cooling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(Tabelle2!$AS$28,Tabelle2!$AU$28,Tabelle2!$AW$28,Tabelle2!$AY$28)</c:f>
                <c:numCache>
                  <c:formatCode>General</c:formatCode>
                  <c:ptCount val="4"/>
                  <c:pt idx="0">
                    <c:v>6</c:v>
                  </c:pt>
                  <c:pt idx="1">
                    <c:v>5</c:v>
                  </c:pt>
                  <c:pt idx="2">
                    <c:v>6</c:v>
                  </c:pt>
                  <c:pt idx="3">
                    <c:v>4</c:v>
                  </c:pt>
                </c:numCache>
              </c:numRef>
            </c:plus>
            <c:minus>
              <c:numRef>
                <c:f>(Tabelle2!$AS$28,Tabelle2!$AU$28,Tabelle2!$AW$28,Tabelle2!$AY$28)</c:f>
                <c:numCache>
                  <c:formatCode>General</c:formatCode>
                  <c:ptCount val="4"/>
                  <c:pt idx="0">
                    <c:v>6</c:v>
                  </c:pt>
                  <c:pt idx="1">
                    <c:v>5</c:v>
                  </c:pt>
                  <c:pt idx="2">
                    <c:v>6</c:v>
                  </c:pt>
                  <c:pt idx="3">
                    <c:v>4</c:v>
                  </c:pt>
                </c:numCache>
              </c:numRef>
            </c:minus>
            <c:spPr>
              <a:ln w="25400"/>
            </c:spPr>
          </c:errBars>
          <c:val>
            <c:numRef>
              <c:f>(Tabelle2!$AR$28,Tabelle2!$AT$28,Tabelle2!$AV$28,Tabelle2!$AX$28)</c:f>
              <c:numCache>
                <c:formatCode>General</c:formatCode>
                <c:ptCount val="4"/>
                <c:pt idx="0">
                  <c:v>185</c:v>
                </c:pt>
                <c:pt idx="1">
                  <c:v>82</c:v>
                </c:pt>
                <c:pt idx="2">
                  <c:v>35</c:v>
                </c:pt>
                <c:pt idx="3">
                  <c:v>18</c:v>
                </c:pt>
              </c:numCache>
            </c:numRef>
          </c:val>
        </c:ser>
        <c:ser>
          <c:idx val="3"/>
          <c:order val="3"/>
          <c:tx>
            <c:strRef>
              <c:f>Tabelle2!$AH$29</c:f>
              <c:strCache>
                <c:ptCount val="1"/>
                <c:pt idx="0">
                  <c:v>HIP-Proces without heat treatment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(Tabelle2!$AS$29,Tabelle2!$AU$29,Tabelle2!$AW$29,Tabelle2!$AY$29)</c:f>
                <c:numCache>
                  <c:formatCode>General</c:formatCode>
                  <c:ptCount val="4"/>
                  <c:pt idx="0">
                    <c:v>4</c:v>
                  </c:pt>
                  <c:pt idx="1">
                    <c:v>6</c:v>
                  </c:pt>
                  <c:pt idx="2">
                    <c:v>4</c:v>
                  </c:pt>
                  <c:pt idx="3">
                    <c:v>6</c:v>
                  </c:pt>
                </c:numCache>
              </c:numRef>
            </c:plus>
            <c:minus>
              <c:numRef>
                <c:f>(Tabelle2!$AS$29,Tabelle2!$AU$29,Tabelle2!$AW$29,Tabelle2!$AY$29)</c:f>
                <c:numCache>
                  <c:formatCode>General</c:formatCode>
                  <c:ptCount val="4"/>
                  <c:pt idx="0">
                    <c:v>4</c:v>
                  </c:pt>
                  <c:pt idx="1">
                    <c:v>6</c:v>
                  </c:pt>
                  <c:pt idx="2">
                    <c:v>4</c:v>
                  </c:pt>
                  <c:pt idx="3">
                    <c:v>6</c:v>
                  </c:pt>
                </c:numCache>
              </c:numRef>
            </c:minus>
            <c:spPr>
              <a:ln w="25400">
                <a:solidFill>
                  <a:schemeClr val="tx1"/>
                </a:solidFill>
              </a:ln>
            </c:spPr>
          </c:errBars>
          <c:val>
            <c:numRef>
              <c:f>(Tabelle2!$AR$29,Tabelle2!$AT$29,Tabelle2!$AV$29,Tabelle2!$AX$29)</c:f>
              <c:numCache>
                <c:formatCode>General</c:formatCode>
                <c:ptCount val="4"/>
                <c:pt idx="0">
                  <c:v>26</c:v>
                </c:pt>
                <c:pt idx="1">
                  <c:v>21</c:v>
                </c:pt>
                <c:pt idx="2">
                  <c:v>18</c:v>
                </c:pt>
                <c:pt idx="3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4552088"/>
        <c:axId val="294552872"/>
      </c:barChart>
      <c:catAx>
        <c:axId val="294552088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800">
                    <a:latin typeface="Corbel" panose="020B0503020204020204" pitchFamily="34" charset="0"/>
                  </a:defRPr>
                </a:pPr>
                <a:r>
                  <a:rPr lang="en-GB" sz="1800" dirty="0" smtClean="0">
                    <a:latin typeface="Corbel" panose="020B0503020204020204" pitchFamily="34" charset="0"/>
                  </a:rPr>
                  <a:t>wall thickness in </a:t>
                </a:r>
                <a:r>
                  <a:rPr lang="en-GB" sz="1800" dirty="0">
                    <a:latin typeface="Corbel" panose="020B0503020204020204" pitchFamily="34" charset="0"/>
                  </a:rPr>
                  <a:t>mm </a:t>
                </a:r>
                <a:r>
                  <a:rPr lang="en-GB" sz="2400" dirty="0">
                    <a:latin typeface="Corbel" panose="020B0503020204020204" pitchFamily="34" charset="0"/>
                    <a:cs typeface="Times New Roman"/>
                  </a:rPr>
                  <a:t>→</a:t>
                </a:r>
                <a:endParaRPr lang="en-GB" sz="2400" dirty="0">
                  <a:latin typeface="Corbel" panose="020B0503020204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32272755226212146"/>
              <c:y val="0.91782314856801994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ysClr val="windowText" lastClr="000000"/>
            </a:solidFill>
          </a:ln>
        </c:spPr>
        <c:txPr>
          <a:bodyPr rot="-60000000" vert="horz"/>
          <a:lstStyle/>
          <a:p>
            <a:pPr>
              <a:defRPr sz="1400" b="1"/>
            </a:pPr>
            <a:endParaRPr lang="de-DE"/>
          </a:p>
        </c:txPr>
        <c:crossAx val="294552872"/>
        <c:crosses val="autoZero"/>
        <c:auto val="1"/>
        <c:lblAlgn val="ctr"/>
        <c:lblOffset val="100"/>
        <c:noMultiLvlLbl val="0"/>
      </c:catAx>
      <c:valAx>
        <c:axId val="294552872"/>
        <c:scaling>
          <c:orientation val="minMax"/>
          <c:min val="0"/>
        </c:scaling>
        <c:delete val="0"/>
        <c:axPos val="l"/>
        <c:majorGridlines>
          <c:spPr>
            <a:ln>
              <a:solidFill>
                <a:sysClr val="windowText" lastClr="000000"/>
              </a:solidFill>
            </a:ln>
          </c:spPr>
        </c:majorGridlines>
        <c:minorGridlines/>
        <c:title>
          <c:tx>
            <c:rich>
              <a:bodyPr rot="-5400000" vert="horz"/>
              <a:lstStyle/>
              <a:p>
                <a:pPr>
                  <a:defRPr sz="1600">
                    <a:latin typeface="Corbel" panose="020B0503020204020204" pitchFamily="34" charset="0"/>
                  </a:defRPr>
                </a:pPr>
                <a:r>
                  <a:rPr lang="de-DE" sz="1600">
                    <a:latin typeface="Corbel" panose="020B0503020204020204" pitchFamily="34" charset="0"/>
                  </a:rPr>
                  <a:t>notch impact energy according ASTM A370;</a:t>
                </a:r>
                <a:r>
                  <a:rPr lang="de-DE" sz="1600" baseline="0">
                    <a:latin typeface="Corbel" panose="020B0503020204020204" pitchFamily="34" charset="0"/>
                  </a:rPr>
                  <a:t> conducted at - 46°C  </a:t>
                </a:r>
                <a:r>
                  <a:rPr lang="de-DE" sz="2400">
                    <a:latin typeface="Corbel" panose="020B0503020204020204" pitchFamily="34" charset="0"/>
                    <a:cs typeface="Times New Roman"/>
                  </a:rPr>
                  <a:t>→</a:t>
                </a:r>
                <a:endParaRPr lang="de-DE" sz="2400">
                  <a:latin typeface="Corbel" panose="020B0503020204020204" pitchFamily="34" charset="0"/>
                </a:endParaRPr>
              </a:p>
            </c:rich>
          </c:tx>
          <c:layout>
            <c:manualLayout>
              <c:xMode val="edge"/>
              <c:yMode val="edge"/>
              <c:x val="3.04166981943618E-2"/>
              <c:y val="0.16948536564374317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ysClr val="windowText" lastClr="000000"/>
            </a:solidFill>
          </a:ln>
        </c:spPr>
        <c:txPr>
          <a:bodyPr rot="-60000000" vert="horz"/>
          <a:lstStyle/>
          <a:p>
            <a:pPr>
              <a:defRPr sz="1400" b="1">
                <a:latin typeface="+mj-lt"/>
              </a:defRPr>
            </a:pPr>
            <a:endParaRPr lang="de-DE"/>
          </a:p>
        </c:txPr>
        <c:crossAx val="294552088"/>
        <c:crosses val="autoZero"/>
        <c:crossBetween val="between"/>
      </c:valAx>
      <c:spPr>
        <a:ln>
          <a:solidFill>
            <a:sysClr val="windowText" lastClr="000000"/>
          </a:solidFill>
        </a:ln>
      </c:spPr>
    </c:plotArea>
    <c:legend>
      <c:legendPos val="r"/>
      <c:layout>
        <c:manualLayout>
          <c:xMode val="edge"/>
          <c:yMode val="edge"/>
          <c:x val="0.77297133966614018"/>
          <c:y val="1.5495117063171346E-2"/>
          <c:w val="0.21630140877113888"/>
          <c:h val="0.61851489387837166"/>
        </c:manualLayout>
      </c:layout>
      <c:overlay val="0"/>
      <c:txPr>
        <a:bodyPr/>
        <a:lstStyle/>
        <a:p>
          <a:pPr>
            <a:defRPr sz="1600" b="0" i="1">
              <a:latin typeface="Corbel" panose="020B0503020204020204" pitchFamily="34" charset="0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877218516534281"/>
          <c:y val="4.7522063815342838E-2"/>
          <c:w val="0.4531652064311435"/>
          <c:h val="0.80579860053134911"/>
        </c:manualLayout>
      </c:layout>
      <c:barChart>
        <c:barDir val="col"/>
        <c:grouping val="clustered"/>
        <c:varyColors val="0"/>
        <c:ser>
          <c:idx val="1"/>
          <c:order val="0"/>
          <c:tx>
            <c:v>Schnellkühlung</c:v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cat>
            <c:numRef>
              <c:f>('Tabelle BH (2)'!$E$15,'Tabelle BH (2)'!$G$14,'Tabelle BH (2)'!$G$13,'Tabelle BH (2)'!$G$12)</c:f>
              <c:numCache>
                <c:formatCode>General</c:formatCode>
                <c:ptCount val="4"/>
                <c:pt idx="0">
                  <c:v>5</c:v>
                </c:pt>
                <c:pt idx="1">
                  <c:v>35</c:v>
                </c:pt>
                <c:pt idx="2">
                  <c:v>60</c:v>
                </c:pt>
                <c:pt idx="3">
                  <c:v>88</c:v>
                </c:pt>
              </c:numCache>
            </c:numRef>
          </c:cat>
          <c:val>
            <c:numRef>
              <c:f>('Tabelle BH (2)'!$AN$20,'Tabelle BH (2)'!$AN$19,'Tabelle BH (2)'!$AN$18,'Tabelle BH (2)'!$AN$17)</c:f>
              <c:numCache>
                <c:formatCode>General</c:formatCode>
                <c:ptCount val="4"/>
                <c:pt idx="0">
                  <c:v>241</c:v>
                </c:pt>
                <c:pt idx="1">
                  <c:v>245</c:v>
                </c:pt>
                <c:pt idx="2">
                  <c:v>248</c:v>
                </c:pt>
                <c:pt idx="3">
                  <c:v>244</c:v>
                </c:pt>
              </c:numCache>
            </c:numRef>
          </c:val>
        </c:ser>
        <c:ser>
          <c:idx val="0"/>
          <c:order val="1"/>
          <c:tx>
            <c:v>konventionelle Wärmebehandlung</c:v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cat>
            <c:numRef>
              <c:f>('Tabelle BH (2)'!$E$15,'Tabelle BH (2)'!$G$14,'Tabelle BH (2)'!$G$13,'Tabelle BH (2)'!$G$12)</c:f>
              <c:numCache>
                <c:formatCode>General</c:formatCode>
                <c:ptCount val="4"/>
                <c:pt idx="0">
                  <c:v>5</c:v>
                </c:pt>
                <c:pt idx="1">
                  <c:v>35</c:v>
                </c:pt>
                <c:pt idx="2">
                  <c:v>60</c:v>
                </c:pt>
                <c:pt idx="3">
                  <c:v>88</c:v>
                </c:pt>
              </c:numCache>
            </c:numRef>
          </c:cat>
          <c:val>
            <c:numRef>
              <c:f>('Tabelle BH (2)'!$AN$15,'Tabelle BH (2)'!$AN$14,'Tabelle BH (2)'!$AN$13,'Tabelle BH (2)'!$AN$12)</c:f>
              <c:numCache>
                <c:formatCode>General</c:formatCode>
                <c:ptCount val="4"/>
                <c:pt idx="0">
                  <c:v>242</c:v>
                </c:pt>
                <c:pt idx="1">
                  <c:v>244</c:v>
                </c:pt>
                <c:pt idx="2">
                  <c:v>246</c:v>
                </c:pt>
                <c:pt idx="3">
                  <c:v>247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10"/>
        <c:axId val="294553656"/>
        <c:axId val="294554048"/>
      </c:barChart>
      <c:catAx>
        <c:axId val="2945536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 b="1" i="1" dirty="0" smtClean="0">
                    <a:latin typeface="Corbel" panose="020B0503020204020204" pitchFamily="34" charset="0"/>
                  </a:rPr>
                  <a:t>wall thickness in </a:t>
                </a:r>
                <a:r>
                  <a:rPr lang="en-GB" b="1" i="1" dirty="0">
                    <a:latin typeface="Corbel" panose="020B0503020204020204" pitchFamily="34" charset="0"/>
                  </a:rPr>
                  <a:t>mm →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1" u="none" strike="noStrike" kern="1200" baseline="0">
                <a:solidFill>
                  <a:sysClr val="windowText" lastClr="000000"/>
                </a:solidFill>
                <a:latin typeface="Corbel" panose="020B0503020204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294554048"/>
        <c:crosses val="autoZero"/>
        <c:auto val="1"/>
        <c:lblAlgn val="ctr"/>
        <c:lblOffset val="100"/>
        <c:noMultiLvlLbl val="0"/>
      </c:catAx>
      <c:valAx>
        <c:axId val="294554048"/>
        <c:scaling>
          <c:orientation val="minMax"/>
          <c:max val="250"/>
          <c:min val="2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bg2">
                  <a:lumMod val="25000"/>
                </a:schemeClr>
              </a:solidFill>
            </a:ln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1" u="none" strike="noStrike" kern="1200" baseline="0">
                    <a:solidFill>
                      <a:sysClr val="windowText" lastClr="000000"/>
                    </a:solidFill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de-DE" b="1" i="1">
                    <a:latin typeface="Corbel" panose="020B0503020204020204" pitchFamily="34" charset="0"/>
                  </a:rPr>
                  <a:t>brinell hardness HB →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1" u="none" strike="noStrike" kern="1200" baseline="0">
                <a:solidFill>
                  <a:sysClr val="windowText" lastClr="000000"/>
                </a:solidFill>
                <a:latin typeface="Corbel" panose="020B0503020204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294553656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de-DE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877218516534281"/>
          <c:y val="4.7522063815342838E-2"/>
          <c:w val="0.4531652064311435"/>
          <c:h val="0.80579860053134911"/>
        </c:manualLayout>
      </c:layout>
      <c:barChart>
        <c:barDir val="col"/>
        <c:grouping val="clustered"/>
        <c:varyColors val="0"/>
        <c:ser>
          <c:idx val="1"/>
          <c:order val="0"/>
          <c:tx>
            <c:v>Schnellkühlung</c:v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cat>
            <c:numRef>
              <c:f>('Tabelle BH (2)'!$E$15,'Tabelle BH (2)'!$G$14,'Tabelle BH (2)'!$G$13,'Tabelle BH (2)'!$G$12)</c:f>
              <c:numCache>
                <c:formatCode>General</c:formatCode>
                <c:ptCount val="4"/>
                <c:pt idx="0">
                  <c:v>5</c:v>
                </c:pt>
                <c:pt idx="1">
                  <c:v>35</c:v>
                </c:pt>
                <c:pt idx="2">
                  <c:v>60</c:v>
                </c:pt>
                <c:pt idx="3">
                  <c:v>88</c:v>
                </c:pt>
              </c:numCache>
            </c:numRef>
          </c:cat>
          <c:val>
            <c:numRef>
              <c:f>'Tabelle BH (2)'!$T$17:$T$20</c:f>
              <c:numCache>
                <c:formatCode>General</c:formatCode>
                <c:ptCount val="4"/>
                <c:pt idx="0">
                  <c:v>541</c:v>
                </c:pt>
                <c:pt idx="1">
                  <c:v>545</c:v>
                </c:pt>
                <c:pt idx="2">
                  <c:v>538</c:v>
                </c:pt>
                <c:pt idx="3">
                  <c:v>520</c:v>
                </c:pt>
              </c:numCache>
            </c:numRef>
          </c:val>
        </c:ser>
        <c:ser>
          <c:idx val="0"/>
          <c:order val="1"/>
          <c:tx>
            <c:v>konventionelle Wärmebehandlung</c:v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cat>
            <c:numRef>
              <c:f>('Tabelle BH (2)'!$E$15,'Tabelle BH (2)'!$G$14,'Tabelle BH (2)'!$G$13,'Tabelle BH (2)'!$G$12)</c:f>
              <c:numCache>
                <c:formatCode>General</c:formatCode>
                <c:ptCount val="4"/>
                <c:pt idx="0">
                  <c:v>5</c:v>
                </c:pt>
                <c:pt idx="1">
                  <c:v>35</c:v>
                </c:pt>
                <c:pt idx="2">
                  <c:v>60</c:v>
                </c:pt>
                <c:pt idx="3">
                  <c:v>88</c:v>
                </c:pt>
              </c:numCache>
            </c:numRef>
          </c:cat>
          <c:val>
            <c:numRef>
              <c:f>'Tabelle BH (2)'!$T$12:$T$15</c:f>
              <c:numCache>
                <c:formatCode>General</c:formatCode>
                <c:ptCount val="4"/>
                <c:pt idx="0">
                  <c:v>583</c:v>
                </c:pt>
                <c:pt idx="1">
                  <c:v>586</c:v>
                </c:pt>
                <c:pt idx="2">
                  <c:v>579</c:v>
                </c:pt>
                <c:pt idx="3">
                  <c:v>565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10"/>
        <c:axId val="353153880"/>
        <c:axId val="353154664"/>
      </c:barChart>
      <c:catAx>
        <c:axId val="3531538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 b="1" i="1" dirty="0" smtClean="0">
                    <a:latin typeface="Corbel" panose="020B0503020204020204" pitchFamily="34" charset="0"/>
                  </a:rPr>
                  <a:t>wall thickness</a:t>
                </a:r>
                <a:r>
                  <a:rPr lang="en-GB" b="1" i="1" baseline="0" dirty="0" smtClean="0">
                    <a:latin typeface="Corbel" panose="020B0503020204020204" pitchFamily="34" charset="0"/>
                  </a:rPr>
                  <a:t> </a:t>
                </a:r>
                <a:r>
                  <a:rPr lang="en-GB" b="1" i="1" dirty="0" smtClean="0">
                    <a:latin typeface="Corbel" panose="020B0503020204020204" pitchFamily="34" charset="0"/>
                  </a:rPr>
                  <a:t>mm</a:t>
                </a:r>
                <a:endParaRPr lang="en-GB" b="1" i="1" dirty="0">
                  <a:latin typeface="Corbel" panose="020B0503020204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1" u="none" strike="noStrike" kern="1200" baseline="0">
                <a:solidFill>
                  <a:sysClr val="windowText" lastClr="000000"/>
                </a:solidFill>
                <a:latin typeface="Corbel" panose="020B0503020204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353154664"/>
        <c:crosses val="autoZero"/>
        <c:auto val="1"/>
        <c:lblAlgn val="ctr"/>
        <c:lblOffset val="100"/>
        <c:noMultiLvlLbl val="0"/>
      </c:catAx>
      <c:valAx>
        <c:axId val="353154664"/>
        <c:scaling>
          <c:orientation val="minMax"/>
          <c:max val="600"/>
          <c:min val="40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bg2">
                  <a:lumMod val="25000"/>
                </a:schemeClr>
              </a:solidFill>
            </a:ln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1" u="none" strike="noStrike" kern="1200" baseline="0">
                    <a:solidFill>
                      <a:sysClr val="windowText" lastClr="000000"/>
                    </a:solidFill>
                    <a:latin typeface="Corbel" panose="020B0503020204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de-DE" b="1" i="1" baseline="0">
                    <a:latin typeface="Corbel" panose="020B0503020204020204" pitchFamily="34" charset="0"/>
                  </a:rPr>
                  <a:t>yield strength MPa</a:t>
                </a:r>
                <a:endParaRPr lang="de-DE" b="1" i="1">
                  <a:latin typeface="Corbel" panose="020B0503020204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1" u="none" strike="noStrike" kern="1200" baseline="0">
                <a:solidFill>
                  <a:sysClr val="windowText" lastClr="000000"/>
                </a:solidFill>
                <a:latin typeface="Corbel" panose="020B0503020204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353153880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de-DE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0.74893</cdr:x>
      <cdr:y>0.75484</cdr:y>
    </cdr:from>
    <cdr:to>
      <cdr:x>1</cdr:x>
      <cdr:y>1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7733186" y="4221481"/>
          <a:ext cx="2592409" cy="13710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600" b="1" noProof="0" dirty="0" smtClean="0">
              <a:solidFill>
                <a:srgbClr val="00B050"/>
              </a:solidFill>
            </a:rPr>
            <a:t>45 J / single 35 J</a:t>
          </a:r>
        </a:p>
        <a:p xmlns:a="http://schemas.openxmlformats.org/drawingml/2006/main">
          <a:r>
            <a:rPr lang="en-US" sz="1600" noProof="0" dirty="0" smtClean="0">
              <a:solidFill>
                <a:srgbClr val="00B050"/>
              </a:solidFill>
            </a:rPr>
            <a:t>minimum requirement for impact energy according to </a:t>
          </a:r>
          <a:r>
            <a:rPr lang="en-US" sz="1600" b="1" noProof="0" dirty="0" smtClean="0">
              <a:solidFill>
                <a:srgbClr val="00B050"/>
              </a:solidFill>
            </a:rPr>
            <a:t>NORSOK M-630 Standard</a:t>
          </a:r>
          <a:endParaRPr lang="en-US" sz="1600" b="1" noProof="0" dirty="0">
            <a:solidFill>
              <a:srgbClr val="00B05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C4D6C-81FC-4068-9A3B-422309BE165C}" type="datetimeFigureOut">
              <a:rPr lang="de-DE" smtClean="0"/>
              <a:t>07.12.2017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9CC7D6-D66A-4D5B-9C74-E3EBB2BED0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3834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C7D6-D66A-4D5B-9C74-E3EBB2BED0C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538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PPB – </a:t>
            </a:r>
            <a:r>
              <a:rPr lang="de-DE" dirty="0" err="1" smtClean="0"/>
              <a:t>PriorPartical</a:t>
            </a:r>
            <a:r>
              <a:rPr lang="de-DE" baseline="0" dirty="0" err="1" smtClean="0"/>
              <a:t>Boundary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C7D6-D66A-4D5B-9C74-E3EBB2BED0C3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6883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7E522-68AF-4A6B-933D-A7ABF9B5A9E3}" type="datetime1">
              <a:rPr lang="en-US" smtClean="0"/>
              <a:t>12/7/2017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CC998-7538-4337-80B1-F60D0DE0F2AB}" type="datetime1">
              <a:rPr lang="en-US" smtClean="0"/>
              <a:t>12/7/2017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9CCC-E064-4C9E-98E6-AF548EB0184B}" type="datetime1">
              <a:rPr lang="en-US" smtClean="0"/>
              <a:t>12/7/2017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EEB9F-E23A-46CD-BA98-4700CBB34763}" type="datetime1">
              <a:rPr lang="en-US" smtClean="0"/>
              <a:t>12/7/2017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3AF2C-CE87-420E-AF5F-791108D81046}" type="datetime1">
              <a:rPr lang="en-US" smtClean="0"/>
              <a:t>12/7/2017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FC06B-A8DA-4C3E-B492-6475C460B0A0}" type="datetime1">
              <a:rPr lang="en-US" smtClean="0"/>
              <a:t>12/7/2017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2592-5606-41D8-8524-B58614708169}" type="datetime1">
              <a:rPr lang="en-US" smtClean="0"/>
              <a:t>12/7/2017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C112B-20CF-475D-9BAE-F97D72F2AE20}" type="datetime1">
              <a:rPr lang="en-US" smtClean="0"/>
              <a:t>12/7/2017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3094B-8945-46BC-806B-8BAEBD21548F}" type="datetime1">
              <a:rPr lang="en-US" smtClean="0"/>
              <a:t>12/7/2017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EF721-93E0-402A-8AF5-1B07D90F0339}" type="datetime1">
              <a:rPr lang="en-US" smtClean="0"/>
              <a:t>12/7/2017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26026-4B36-4D65-86DF-80FE12562063}" type="datetime1">
              <a:rPr lang="en-US" smtClean="0"/>
              <a:t>12/7/2017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F450446-64AC-48E7-83C8-AF98C08776B8}" type="datetime1">
              <a:rPr lang="en-US" smtClean="0"/>
              <a:t>12/7/2017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8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microsoft.com/office/2007/relationships/hdphoto" Target="../media/hdphoto10.wdp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microsoft.com/office/2007/relationships/hdphoto" Target="../media/hdphoto7.wdp"/><Relationship Id="rId9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microsoft.com/office/2007/relationships/hdphoto" Target="../media/hdphoto15.wdp"/><Relationship Id="rId3" Type="http://schemas.microsoft.com/office/2007/relationships/hdphoto" Target="../media/hdphoto11.wdp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17" Type="http://schemas.openxmlformats.org/officeDocument/2006/relationships/image" Target="../media/image39.png"/><Relationship Id="rId2" Type="http://schemas.openxmlformats.org/officeDocument/2006/relationships/image" Target="../media/image29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10" Type="http://schemas.microsoft.com/office/2007/relationships/hdphoto" Target="../media/hdphoto14.wdp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9210261" y="503583"/>
            <a:ext cx="2981739" cy="5804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2444877"/>
          </a:xfrm>
        </p:spPr>
        <p:txBody>
          <a:bodyPr anchor="t">
            <a:noAutofit/>
          </a:bodyPr>
          <a:lstStyle/>
          <a:p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Influence of rapid cooling rates for HIP on mechanical and corrosion properties of</a:t>
            </a:r>
            <a:b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UNS S32205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40871" y="4286250"/>
            <a:ext cx="7974344" cy="129839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de-DE" b="1" dirty="0" smtClean="0"/>
              <a:t>Arnulf Hörtnagl</a:t>
            </a:r>
            <a:r>
              <a:rPr lang="de-DE" b="1" baseline="30000" dirty="0" smtClean="0"/>
              <a:t>1</a:t>
            </a:r>
            <a:r>
              <a:rPr lang="de-DE" b="1" dirty="0" smtClean="0"/>
              <a:t>, Paul Gümpel</a:t>
            </a:r>
            <a:r>
              <a:rPr lang="de-DE" b="1" baseline="30000" dirty="0" smtClean="0"/>
              <a:t>1</a:t>
            </a:r>
            <a:r>
              <a:rPr lang="de-DE" b="1" dirty="0" smtClean="0"/>
              <a:t>, Michael Hamentgen², Beat Hofer³ </a:t>
            </a:r>
            <a:endParaRPr lang="de-DE" b="1" dirty="0"/>
          </a:p>
          <a:p>
            <a:pPr>
              <a:lnSpc>
                <a:spcPct val="120000"/>
              </a:lnSpc>
            </a:pPr>
            <a:r>
              <a:rPr lang="en-US" sz="1700" b="1" i="1" dirty="0" smtClean="0"/>
              <a:t>	Institute </a:t>
            </a:r>
            <a:r>
              <a:rPr lang="en-US" sz="1700" b="1" i="1" dirty="0"/>
              <a:t>for Materials System Technology </a:t>
            </a:r>
            <a:r>
              <a:rPr lang="en-US" sz="1700" b="1" i="1" dirty="0" smtClean="0"/>
              <a:t>Thurgau at </a:t>
            </a:r>
            <a:r>
              <a:rPr lang="en-US" sz="1700" b="1" i="1" dirty="0"/>
              <a:t>the University of Applied Sciences </a:t>
            </a:r>
            <a:r>
              <a:rPr lang="en-US" sz="1700" b="1" i="1" dirty="0" smtClean="0"/>
              <a:t>Konstanz (1) </a:t>
            </a:r>
            <a:endParaRPr lang="en-US" sz="1700" b="1" i="1" dirty="0"/>
          </a:p>
          <a:p>
            <a:r>
              <a:rPr lang="de-DE" sz="1700" b="1" i="1" dirty="0" smtClean="0"/>
              <a:t>	</a:t>
            </a:r>
            <a:r>
              <a:rPr lang="de-DE" sz="1700" b="1" i="1" dirty="0" err="1" smtClean="0"/>
              <a:t>Powder</a:t>
            </a:r>
            <a:r>
              <a:rPr lang="de-DE" sz="1700" b="1" i="1" dirty="0" smtClean="0"/>
              <a:t> </a:t>
            </a:r>
            <a:r>
              <a:rPr lang="de-DE" sz="1700" b="1" i="1" dirty="0" err="1"/>
              <a:t>Metallurgy</a:t>
            </a:r>
            <a:r>
              <a:rPr lang="de-DE" sz="1700" b="1" i="1" dirty="0"/>
              <a:t>, Saar Pulvermetall GmbH, </a:t>
            </a:r>
            <a:r>
              <a:rPr lang="de-DE" sz="1700" b="1" i="1" dirty="0" err="1" smtClean="0"/>
              <a:t>Saarwellingen</a:t>
            </a:r>
            <a:r>
              <a:rPr lang="de-DE" sz="1700" b="1" i="1" baseline="30000" dirty="0"/>
              <a:t> </a:t>
            </a:r>
            <a:r>
              <a:rPr lang="de-DE" sz="1700" b="1" i="1" dirty="0" smtClean="0"/>
              <a:t>(2)</a:t>
            </a:r>
          </a:p>
          <a:p>
            <a:r>
              <a:rPr lang="de-DE" sz="1700" b="1" i="1" dirty="0" smtClean="0"/>
              <a:t>	Hofer </a:t>
            </a:r>
            <a:r>
              <a:rPr lang="de-DE" sz="1700" b="1" i="1" dirty="0"/>
              <a:t>Werkstoff Marketing </a:t>
            </a:r>
            <a:r>
              <a:rPr lang="de-DE" sz="1700" b="1" i="1" dirty="0" smtClean="0"/>
              <a:t>Beratung (3)</a:t>
            </a:r>
            <a:endParaRPr lang="de-DE" sz="1700" b="1" i="1" dirty="0"/>
          </a:p>
        </p:txBody>
      </p:sp>
      <p:pic>
        <p:nvPicPr>
          <p:cNvPr id="4" name="Grafik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261" y="771875"/>
            <a:ext cx="2863308" cy="1461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547" y="2880015"/>
            <a:ext cx="2753092" cy="849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0262" y="4236803"/>
            <a:ext cx="2863308" cy="1139346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grpSp>
        <p:nvGrpSpPr>
          <p:cNvPr id="11" name="Gruppieren 10"/>
          <p:cNvGrpSpPr/>
          <p:nvPr/>
        </p:nvGrpSpPr>
        <p:grpSpPr>
          <a:xfrm>
            <a:off x="4447572" y="433133"/>
            <a:ext cx="5855154" cy="5747894"/>
            <a:chOff x="4072015" y="629075"/>
            <a:chExt cx="5855154" cy="5747894"/>
          </a:xfrm>
        </p:grpSpPr>
        <p:pic>
          <p:nvPicPr>
            <p:cNvPr id="4" name="Grafik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79"/>
            <a:stretch>
              <a:fillRect/>
            </a:stretch>
          </p:blipFill>
          <p:spPr bwMode="auto">
            <a:xfrm>
              <a:off x="4080179" y="714603"/>
              <a:ext cx="5838825" cy="5637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hteck 4"/>
            <p:cNvSpPr/>
            <p:nvPr/>
          </p:nvSpPr>
          <p:spPr>
            <a:xfrm>
              <a:off x="8074479" y="1132004"/>
              <a:ext cx="1265463" cy="468198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dirty="0" smtClean="0">
                  <a:solidFill>
                    <a:schemeClr val="tx1"/>
                  </a:solidFill>
                </a:rPr>
                <a:t>σ</a:t>
              </a:r>
              <a:r>
                <a:rPr lang="de-DE" dirty="0" smtClean="0">
                  <a:solidFill>
                    <a:schemeClr val="tx1"/>
                  </a:solidFill>
                </a:rPr>
                <a:t> – </a:t>
              </a:r>
              <a:r>
                <a:rPr lang="de-DE" dirty="0" err="1" smtClean="0">
                  <a:solidFill>
                    <a:schemeClr val="tx1"/>
                  </a:solidFill>
                </a:rPr>
                <a:t>phase</a:t>
              </a:r>
              <a:endParaRPr lang="de-DE" dirty="0" smtClean="0">
                <a:solidFill>
                  <a:schemeClr val="tx1"/>
                </a:solidFill>
              </a:endParaRPr>
            </a:p>
            <a:p>
              <a:r>
                <a:rPr lang="de-DE" dirty="0" err="1" smtClean="0">
                  <a:solidFill>
                    <a:schemeClr val="tx1"/>
                  </a:solidFill>
                </a:rPr>
                <a:t>carbides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6" name="Rechteck 5"/>
            <p:cNvSpPr/>
            <p:nvPr/>
          </p:nvSpPr>
          <p:spPr>
            <a:xfrm>
              <a:off x="7290706" y="2753977"/>
              <a:ext cx="2318656" cy="4681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>
                  <a:solidFill>
                    <a:schemeClr val="tx1"/>
                  </a:solidFill>
                </a:rPr>
                <a:t>475°C -</a:t>
              </a:r>
              <a:r>
                <a:rPr lang="de-DE" dirty="0" err="1" smtClean="0">
                  <a:solidFill>
                    <a:schemeClr val="tx1"/>
                  </a:solidFill>
                </a:rPr>
                <a:t>embrittlement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7" name="Rechteck 6"/>
            <p:cNvSpPr/>
            <p:nvPr/>
          </p:nvSpPr>
          <p:spPr>
            <a:xfrm>
              <a:off x="5734126" y="1251743"/>
              <a:ext cx="1074887" cy="46819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dirty="0" smtClean="0">
                  <a:solidFill>
                    <a:schemeClr val="tx1"/>
                  </a:solidFill>
                </a:rPr>
                <a:t>Cr</a:t>
              </a:r>
              <a:r>
                <a:rPr lang="de-DE" baseline="-25000" dirty="0" smtClean="0">
                  <a:solidFill>
                    <a:schemeClr val="tx1"/>
                  </a:solidFill>
                </a:rPr>
                <a:t>2</a:t>
              </a:r>
              <a:r>
                <a:rPr lang="de-DE" dirty="0" smtClean="0">
                  <a:solidFill>
                    <a:schemeClr val="tx1"/>
                  </a:solidFill>
                </a:rPr>
                <a:t>N</a:t>
              </a:r>
            </a:p>
            <a:p>
              <a:r>
                <a:rPr lang="de-DE" dirty="0" smtClean="0">
                  <a:solidFill>
                    <a:schemeClr val="tx1"/>
                  </a:solidFill>
                </a:rPr>
                <a:t>χ-phase</a:t>
              </a:r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8" name="Rechteck 7"/>
            <p:cNvSpPr/>
            <p:nvPr/>
          </p:nvSpPr>
          <p:spPr>
            <a:xfrm>
              <a:off x="6698912" y="1485842"/>
              <a:ext cx="473451" cy="383604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dirty="0" smtClean="0">
                <a:solidFill>
                  <a:schemeClr val="tx1"/>
                </a:solidFill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 rot="16200000">
              <a:off x="3228194" y="1472896"/>
              <a:ext cx="205697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err="1" smtClean="0"/>
                <a:t>temperature</a:t>
              </a:r>
              <a:r>
                <a:rPr lang="de-DE" dirty="0" smtClean="0"/>
                <a:t> </a:t>
              </a:r>
              <a:r>
                <a:rPr lang="de-DE" dirty="0" smtClean="0">
                  <a:latin typeface="Calibri" panose="020F0502020204030204" pitchFamily="34" charset="0"/>
                </a:rPr>
                <a:t>→</a:t>
              </a:r>
              <a:endParaRPr lang="de-DE" dirty="0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7870196" y="6007637"/>
              <a:ext cx="205697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/>
                <a:t>time </a:t>
              </a:r>
              <a:r>
                <a:rPr lang="de-DE" dirty="0" smtClean="0">
                  <a:latin typeface="Calibri" panose="020F0502020204030204" pitchFamily="34" charset="0"/>
                </a:rPr>
                <a:t>→</a:t>
              </a:r>
              <a:endParaRPr lang="de-DE" dirty="0"/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8087471" y="6211669"/>
            <a:ext cx="4104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200" dirty="0" smtClean="0"/>
              <a:t>Time-</a:t>
            </a:r>
            <a:r>
              <a:rPr lang="de-DE" sz="1200" dirty="0" err="1" smtClean="0"/>
              <a:t>Temperature</a:t>
            </a:r>
            <a:r>
              <a:rPr lang="de-DE" sz="1200" dirty="0" smtClean="0"/>
              <a:t>-Transformation </a:t>
            </a:r>
            <a:r>
              <a:rPr lang="de-DE" sz="1200" dirty="0" err="1" smtClean="0"/>
              <a:t>diagram</a:t>
            </a:r>
            <a:r>
              <a:rPr lang="de-DE" sz="1200" dirty="0" smtClean="0"/>
              <a:t> </a:t>
            </a:r>
            <a:r>
              <a:rPr lang="de-DE" sz="1200" dirty="0" err="1" smtClean="0"/>
              <a:t>for</a:t>
            </a:r>
            <a:r>
              <a:rPr lang="de-DE" sz="1200" dirty="0" smtClean="0"/>
              <a:t> </a:t>
            </a:r>
            <a:r>
              <a:rPr lang="de-DE" sz="1200" dirty="0" err="1" smtClean="0"/>
              <a:t>various</a:t>
            </a:r>
            <a:r>
              <a:rPr lang="de-DE" sz="1200" dirty="0" smtClean="0"/>
              <a:t> </a:t>
            </a:r>
            <a:r>
              <a:rPr lang="de-DE" sz="1200" dirty="0" err="1" smtClean="0"/>
              <a:t>preciptitates</a:t>
            </a:r>
            <a:r>
              <a:rPr lang="de-DE" sz="1200" dirty="0" smtClean="0"/>
              <a:t> </a:t>
            </a:r>
            <a:r>
              <a:rPr lang="de-DE" sz="1200" dirty="0" err="1" smtClean="0"/>
              <a:t>appearing</a:t>
            </a:r>
            <a:r>
              <a:rPr lang="de-DE" sz="1200" dirty="0" smtClean="0"/>
              <a:t> in </a:t>
            </a:r>
            <a:r>
              <a:rPr lang="de-DE" sz="1200" dirty="0" err="1" smtClean="0"/>
              <a:t>duplex</a:t>
            </a:r>
            <a:r>
              <a:rPr lang="de-DE" sz="1200" dirty="0" smtClean="0"/>
              <a:t> </a:t>
            </a:r>
            <a:r>
              <a:rPr lang="de-DE" sz="1200" dirty="0" err="1" smtClean="0"/>
              <a:t>stainless</a:t>
            </a:r>
            <a:r>
              <a:rPr lang="de-DE" sz="1200" dirty="0" smtClean="0"/>
              <a:t> </a:t>
            </a:r>
            <a:r>
              <a:rPr lang="de-DE" sz="1200" dirty="0" err="1" smtClean="0"/>
              <a:t>steel</a:t>
            </a:r>
            <a:r>
              <a:rPr lang="de-DE" sz="1200" dirty="0" smtClean="0"/>
              <a:t> UNS S32205; </a:t>
            </a:r>
            <a:r>
              <a:rPr lang="de-DE" sz="1200" dirty="0" err="1" smtClean="0"/>
              <a:t>source</a:t>
            </a:r>
            <a:r>
              <a:rPr lang="de-DE" sz="1200" dirty="0" smtClean="0"/>
              <a:t>: M. Sorg; NACE-2015-5611</a:t>
            </a:r>
            <a:endParaRPr lang="de-DE" sz="1200" dirty="0"/>
          </a:p>
        </p:txBody>
      </p:sp>
      <p:sp>
        <p:nvSpPr>
          <p:cNvPr id="14" name="Inhaltsplatzhalter 2"/>
          <p:cNvSpPr txBox="1">
            <a:spLocks/>
          </p:cNvSpPr>
          <p:nvPr/>
        </p:nvSpPr>
        <p:spPr>
          <a:xfrm>
            <a:off x="0" y="0"/>
            <a:ext cx="7315200" cy="57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b="1" dirty="0" smtClean="0">
                <a:solidFill>
                  <a:schemeClr val="tx1"/>
                </a:solidFill>
              </a:rPr>
              <a:t>Effect of cooling rate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6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/>
          <p:nvPr/>
        </p:nvGrpSpPr>
        <p:grpSpPr>
          <a:xfrm>
            <a:off x="3673787" y="1532714"/>
            <a:ext cx="3691367" cy="3638868"/>
            <a:chOff x="4048362" y="629071"/>
            <a:chExt cx="5878807" cy="5795201"/>
          </a:xfrm>
        </p:grpSpPr>
        <p:pic>
          <p:nvPicPr>
            <p:cNvPr id="4" name="Grafik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79"/>
            <a:stretch>
              <a:fillRect/>
            </a:stretch>
          </p:blipFill>
          <p:spPr bwMode="auto">
            <a:xfrm>
              <a:off x="4080179" y="714603"/>
              <a:ext cx="5838825" cy="5637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hteck 4"/>
            <p:cNvSpPr/>
            <p:nvPr/>
          </p:nvSpPr>
          <p:spPr>
            <a:xfrm>
              <a:off x="8074479" y="1132004"/>
              <a:ext cx="1265463" cy="468198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050" dirty="0" smtClean="0">
                  <a:solidFill>
                    <a:schemeClr val="tx1"/>
                  </a:solidFill>
                </a:rPr>
                <a:t>σ</a:t>
              </a:r>
              <a:r>
                <a:rPr lang="de-DE" sz="1050" dirty="0" smtClean="0">
                  <a:solidFill>
                    <a:schemeClr val="tx1"/>
                  </a:solidFill>
                </a:rPr>
                <a:t> – phase</a:t>
              </a:r>
            </a:p>
            <a:p>
              <a:r>
                <a:rPr lang="de-DE" sz="1050" dirty="0" smtClean="0">
                  <a:solidFill>
                    <a:schemeClr val="tx1"/>
                  </a:solidFill>
                </a:rPr>
                <a:t>carbides</a:t>
              </a:r>
              <a:endParaRPr lang="de-DE" sz="1050" dirty="0">
                <a:solidFill>
                  <a:schemeClr val="tx1"/>
                </a:solidFill>
              </a:endParaRPr>
            </a:p>
          </p:txBody>
        </p:sp>
        <p:sp>
          <p:nvSpPr>
            <p:cNvPr id="6" name="Rechteck 5"/>
            <p:cNvSpPr/>
            <p:nvPr/>
          </p:nvSpPr>
          <p:spPr>
            <a:xfrm>
              <a:off x="7290706" y="2753977"/>
              <a:ext cx="2318656" cy="4681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050" dirty="0" smtClean="0">
                  <a:solidFill>
                    <a:schemeClr val="tx1"/>
                  </a:solidFill>
                </a:rPr>
                <a:t>475°C -embrittlement</a:t>
              </a:r>
              <a:endParaRPr lang="de-DE" sz="1050" dirty="0">
                <a:solidFill>
                  <a:schemeClr val="tx1"/>
                </a:solidFill>
              </a:endParaRPr>
            </a:p>
          </p:txBody>
        </p:sp>
        <p:sp>
          <p:nvSpPr>
            <p:cNvPr id="7" name="Rechteck 6"/>
            <p:cNvSpPr/>
            <p:nvPr/>
          </p:nvSpPr>
          <p:spPr>
            <a:xfrm>
              <a:off x="5734126" y="1251743"/>
              <a:ext cx="1074887" cy="46819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050" dirty="0" smtClean="0">
                  <a:solidFill>
                    <a:schemeClr val="tx1"/>
                  </a:solidFill>
                </a:rPr>
                <a:t>Cr</a:t>
              </a:r>
              <a:r>
                <a:rPr lang="de-DE" sz="1050" baseline="-25000" dirty="0" smtClean="0">
                  <a:solidFill>
                    <a:schemeClr val="tx1"/>
                  </a:solidFill>
                </a:rPr>
                <a:t>2</a:t>
              </a:r>
              <a:r>
                <a:rPr lang="de-DE" sz="1050" dirty="0" smtClean="0">
                  <a:solidFill>
                    <a:schemeClr val="tx1"/>
                  </a:solidFill>
                </a:rPr>
                <a:t>N</a:t>
              </a:r>
            </a:p>
            <a:p>
              <a:r>
                <a:rPr lang="de-DE" sz="1050" dirty="0" smtClean="0">
                  <a:solidFill>
                    <a:schemeClr val="tx1"/>
                  </a:solidFill>
                </a:rPr>
                <a:t>χ-phase</a:t>
              </a:r>
              <a:endParaRPr lang="de-DE" sz="1050" dirty="0">
                <a:solidFill>
                  <a:schemeClr val="tx1"/>
                </a:solidFill>
              </a:endParaRPr>
            </a:p>
          </p:txBody>
        </p:sp>
        <p:sp>
          <p:nvSpPr>
            <p:cNvPr id="8" name="Rechteck 7"/>
            <p:cNvSpPr/>
            <p:nvPr/>
          </p:nvSpPr>
          <p:spPr>
            <a:xfrm>
              <a:off x="6698912" y="1485842"/>
              <a:ext cx="473451" cy="383604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050" dirty="0" smtClean="0">
                <a:solidFill>
                  <a:schemeClr val="tx1"/>
                </a:solidFill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 rot="16200000">
              <a:off x="3228194" y="1449239"/>
              <a:ext cx="2056971" cy="4166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50" dirty="0" smtClean="0"/>
                <a:t>temperature </a:t>
              </a:r>
              <a:r>
                <a:rPr lang="de-DE" sz="1050" dirty="0" smtClean="0">
                  <a:latin typeface="Calibri" panose="020F0502020204030204" pitchFamily="34" charset="0"/>
                </a:rPr>
                <a:t>→</a:t>
              </a:r>
              <a:endParaRPr lang="de-DE" sz="1050" dirty="0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7870197" y="6007636"/>
              <a:ext cx="2056972" cy="4166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50" dirty="0" smtClean="0"/>
                <a:t>time </a:t>
              </a:r>
              <a:r>
                <a:rPr lang="de-DE" sz="1050" dirty="0" smtClean="0">
                  <a:latin typeface="Calibri" panose="020F0502020204030204" pitchFamily="34" charset="0"/>
                </a:rPr>
                <a:t>→</a:t>
              </a:r>
              <a:endParaRPr lang="de-DE" sz="1050" dirty="0"/>
            </a:p>
          </p:txBody>
        </p:sp>
      </p:grpSp>
      <p:sp>
        <p:nvSpPr>
          <p:cNvPr id="30" name="Freihandform 29"/>
          <p:cNvSpPr/>
          <p:nvPr/>
        </p:nvSpPr>
        <p:spPr>
          <a:xfrm>
            <a:off x="4204490" y="1674524"/>
            <a:ext cx="2961110" cy="1339434"/>
          </a:xfrm>
          <a:custGeom>
            <a:avLst/>
            <a:gdLst>
              <a:gd name="connsiteX0" fmla="*/ 0 w 3794760"/>
              <a:gd name="connsiteY0" fmla="*/ 0 h 4770120"/>
              <a:gd name="connsiteX1" fmla="*/ 1363980 w 3794760"/>
              <a:gd name="connsiteY1" fmla="*/ 1021080 h 4770120"/>
              <a:gd name="connsiteX2" fmla="*/ 3794760 w 3794760"/>
              <a:gd name="connsiteY2" fmla="*/ 4770120 h 477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94760" h="4770120">
                <a:moveTo>
                  <a:pt x="0" y="0"/>
                </a:moveTo>
                <a:cubicBezTo>
                  <a:pt x="365760" y="113030"/>
                  <a:pt x="731520" y="226060"/>
                  <a:pt x="1363980" y="1021080"/>
                </a:cubicBezTo>
                <a:cubicBezTo>
                  <a:pt x="1996440" y="1816100"/>
                  <a:pt x="2895600" y="3293110"/>
                  <a:pt x="3794760" y="4770120"/>
                </a:cubicBezTo>
              </a:path>
            </a:pathLst>
          </a:custGeom>
          <a:noFill/>
          <a:ln w="50800" cmpd="sng">
            <a:solidFill>
              <a:srgbClr val="FF0000"/>
            </a:solidFill>
            <a:prstDash val="solid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50" dirty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979" y="1736252"/>
            <a:ext cx="4131000" cy="324000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7497979" y="5126085"/>
            <a:ext cx="4322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Approx. 		46.0 % Austenite</a:t>
            </a:r>
          </a:p>
          <a:p>
            <a:r>
              <a:rPr lang="en-US" b="1" dirty="0" smtClean="0"/>
              <a:t>			32.5 % Ferrite</a:t>
            </a:r>
          </a:p>
          <a:p>
            <a:r>
              <a:rPr lang="en-US" b="1" dirty="0" smtClean="0"/>
              <a:t>			21.5 % intermetallic phases</a:t>
            </a:r>
            <a:endParaRPr lang="en-US" b="1" dirty="0"/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158412" y="1123837"/>
            <a:ext cx="3246284" cy="4601183"/>
          </a:xfrm>
        </p:spPr>
        <p:txBody>
          <a:bodyPr anchor="t">
            <a:normAutofit/>
          </a:bodyPr>
          <a:lstStyle/>
          <a:p>
            <a:r>
              <a:rPr lang="de-DE" sz="2400" b="1" dirty="0" err="1" smtClean="0"/>
              <a:t>Approx</a:t>
            </a:r>
            <a:r>
              <a:rPr lang="de-DE" sz="2400" b="1" dirty="0" smtClean="0"/>
              <a:t>. </a:t>
            </a:r>
            <a:r>
              <a:rPr lang="de-DE" sz="2400" b="1" dirty="0" err="1" smtClean="0"/>
              <a:t>Cooling</a:t>
            </a:r>
            <a:r>
              <a:rPr lang="de-DE" sz="2400" b="1" dirty="0" smtClean="0"/>
              <a:t> rate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/>
              <a:t>1000°C-700°C: 1.7 K/min</a:t>
            </a:r>
            <a:br>
              <a:rPr lang="de-DE" sz="2400" dirty="0" smtClean="0"/>
            </a:br>
            <a:r>
              <a:rPr lang="de-DE" sz="2400" dirty="0" err="1" smtClean="0"/>
              <a:t>over</a:t>
            </a:r>
            <a:r>
              <a:rPr lang="de-DE" sz="2400" dirty="0" smtClean="0"/>
              <a:t> all: 0.2 K/min</a:t>
            </a:r>
            <a:br>
              <a:rPr lang="de-DE" sz="2400" dirty="0" smtClean="0"/>
            </a:br>
            <a:r>
              <a:rPr lang="de-DE" sz="2400" dirty="0"/>
              <a:t/>
            </a:r>
            <a:br>
              <a:rPr lang="de-DE" sz="2400" dirty="0"/>
            </a:br>
            <a:r>
              <a:rPr lang="el-G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de-DE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-phase </a:t>
            </a:r>
            <a:r>
              <a:rPr lang="de-DE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area</a:t>
            </a:r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de-DE" sz="2400" dirty="0" smtClean="0"/>
              <a:t>120-180 min</a:t>
            </a:r>
            <a:br>
              <a:rPr lang="de-DE" sz="2400" dirty="0" smtClean="0"/>
            </a:br>
            <a:r>
              <a:rPr lang="de-DE" sz="2400" dirty="0"/>
              <a:t/>
            </a:r>
            <a:br>
              <a:rPr lang="de-DE" sz="2400" dirty="0"/>
            </a:br>
            <a:r>
              <a:rPr lang="de-DE" sz="2400" b="1" dirty="0" smtClean="0"/>
              <a:t>475°C – </a:t>
            </a:r>
            <a:r>
              <a:rPr lang="de-DE" sz="2400" b="1" dirty="0" err="1" smtClean="0"/>
              <a:t>embrittlement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/>
              <a:t>	</a:t>
            </a:r>
            <a:r>
              <a:rPr lang="de-DE" sz="2400" dirty="0" err="1" smtClean="0"/>
              <a:t>more</a:t>
            </a:r>
            <a:r>
              <a:rPr lang="de-DE" sz="2400" dirty="0" smtClean="0"/>
              <a:t> </a:t>
            </a:r>
            <a:r>
              <a:rPr lang="de-DE" sz="2400" dirty="0" err="1" smtClean="0"/>
              <a:t>than</a:t>
            </a:r>
            <a:r>
              <a:rPr lang="de-DE" sz="2400" dirty="0" smtClean="0"/>
              <a:t> 10 h</a:t>
            </a:r>
            <a:endParaRPr lang="de-DE" sz="2400" dirty="0"/>
          </a:p>
        </p:txBody>
      </p:sp>
      <p:sp>
        <p:nvSpPr>
          <p:cNvPr id="15" name="Inhaltsplatzhalter 2"/>
          <p:cNvSpPr txBox="1">
            <a:spLocks/>
          </p:cNvSpPr>
          <p:nvPr/>
        </p:nvSpPr>
        <p:spPr>
          <a:xfrm>
            <a:off x="0" y="0"/>
            <a:ext cx="7315200" cy="57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b="1" dirty="0" smtClean="0">
                <a:solidFill>
                  <a:schemeClr val="tx1"/>
                </a:solidFill>
              </a:rPr>
              <a:t>Effect of cooling rate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820038" y="4945171"/>
            <a:ext cx="21155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050" dirty="0" smtClean="0"/>
              <a:t>TTT </a:t>
            </a:r>
            <a:r>
              <a:rPr lang="de-DE" sz="1050" dirty="0" err="1" smtClean="0"/>
              <a:t>diagramm</a:t>
            </a:r>
            <a:r>
              <a:rPr lang="de-DE" sz="1050" dirty="0" smtClean="0"/>
              <a:t> UNS S32205; </a:t>
            </a:r>
          </a:p>
          <a:p>
            <a:pPr algn="just"/>
            <a:r>
              <a:rPr lang="de-DE" sz="1050" smtClean="0"/>
              <a:t>scoure: </a:t>
            </a:r>
            <a:r>
              <a:rPr lang="de-DE" sz="1050" dirty="0" smtClean="0"/>
              <a:t>M. Sorg; NACE-2015-5611</a:t>
            </a:r>
            <a:endParaRPr lang="de-DE" sz="105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95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979" y="1736252"/>
            <a:ext cx="4131000" cy="3240000"/>
          </a:xfrm>
          <a:prstGeom prst="rect">
            <a:avLst/>
          </a:prstGeom>
        </p:spPr>
      </p:pic>
      <p:grpSp>
        <p:nvGrpSpPr>
          <p:cNvPr id="11" name="Gruppieren 10"/>
          <p:cNvGrpSpPr/>
          <p:nvPr/>
        </p:nvGrpSpPr>
        <p:grpSpPr>
          <a:xfrm>
            <a:off x="3673787" y="1532714"/>
            <a:ext cx="3691367" cy="3638868"/>
            <a:chOff x="4048362" y="629071"/>
            <a:chExt cx="5878807" cy="5795201"/>
          </a:xfrm>
        </p:grpSpPr>
        <p:pic>
          <p:nvPicPr>
            <p:cNvPr id="4" name="Grafik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79"/>
            <a:stretch>
              <a:fillRect/>
            </a:stretch>
          </p:blipFill>
          <p:spPr bwMode="auto">
            <a:xfrm>
              <a:off x="4080179" y="714603"/>
              <a:ext cx="5838825" cy="5637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hteck 4"/>
            <p:cNvSpPr/>
            <p:nvPr/>
          </p:nvSpPr>
          <p:spPr>
            <a:xfrm>
              <a:off x="8074479" y="1132004"/>
              <a:ext cx="1265463" cy="468198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050" dirty="0" smtClean="0">
                  <a:solidFill>
                    <a:schemeClr val="tx1"/>
                  </a:solidFill>
                </a:rPr>
                <a:t>σ</a:t>
              </a:r>
              <a:r>
                <a:rPr lang="de-DE" sz="1050" dirty="0" smtClean="0">
                  <a:solidFill>
                    <a:schemeClr val="tx1"/>
                  </a:solidFill>
                </a:rPr>
                <a:t> – phase</a:t>
              </a:r>
            </a:p>
            <a:p>
              <a:r>
                <a:rPr lang="de-DE" sz="1050" dirty="0" smtClean="0">
                  <a:solidFill>
                    <a:schemeClr val="tx1"/>
                  </a:solidFill>
                </a:rPr>
                <a:t>carbides</a:t>
              </a:r>
              <a:endParaRPr lang="de-DE" sz="1050" dirty="0">
                <a:solidFill>
                  <a:schemeClr val="tx1"/>
                </a:solidFill>
              </a:endParaRPr>
            </a:p>
          </p:txBody>
        </p:sp>
        <p:sp>
          <p:nvSpPr>
            <p:cNvPr id="6" name="Rechteck 5"/>
            <p:cNvSpPr/>
            <p:nvPr/>
          </p:nvSpPr>
          <p:spPr>
            <a:xfrm>
              <a:off x="7290706" y="2753977"/>
              <a:ext cx="2318656" cy="4681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050" dirty="0" smtClean="0">
                  <a:solidFill>
                    <a:schemeClr val="tx1"/>
                  </a:solidFill>
                </a:rPr>
                <a:t>475°C -embrittlement</a:t>
              </a:r>
              <a:endParaRPr lang="de-DE" sz="1050" dirty="0">
                <a:solidFill>
                  <a:schemeClr val="tx1"/>
                </a:solidFill>
              </a:endParaRPr>
            </a:p>
          </p:txBody>
        </p:sp>
        <p:sp>
          <p:nvSpPr>
            <p:cNvPr id="7" name="Rechteck 6"/>
            <p:cNvSpPr/>
            <p:nvPr/>
          </p:nvSpPr>
          <p:spPr>
            <a:xfrm>
              <a:off x="5734126" y="1251743"/>
              <a:ext cx="1074887" cy="46819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050" dirty="0" smtClean="0">
                  <a:solidFill>
                    <a:schemeClr val="tx1"/>
                  </a:solidFill>
                </a:rPr>
                <a:t>Cr</a:t>
              </a:r>
              <a:r>
                <a:rPr lang="de-DE" sz="1050" baseline="-25000" dirty="0" smtClean="0">
                  <a:solidFill>
                    <a:schemeClr val="tx1"/>
                  </a:solidFill>
                </a:rPr>
                <a:t>2</a:t>
              </a:r>
              <a:r>
                <a:rPr lang="de-DE" sz="1050" dirty="0" smtClean="0">
                  <a:solidFill>
                    <a:schemeClr val="tx1"/>
                  </a:solidFill>
                </a:rPr>
                <a:t>N</a:t>
              </a:r>
            </a:p>
            <a:p>
              <a:r>
                <a:rPr lang="de-DE" sz="1050" dirty="0" smtClean="0">
                  <a:solidFill>
                    <a:schemeClr val="tx1"/>
                  </a:solidFill>
                </a:rPr>
                <a:t>χ-phase</a:t>
              </a:r>
              <a:endParaRPr lang="de-DE" sz="1050" dirty="0">
                <a:solidFill>
                  <a:schemeClr val="tx1"/>
                </a:solidFill>
              </a:endParaRPr>
            </a:p>
          </p:txBody>
        </p:sp>
        <p:sp>
          <p:nvSpPr>
            <p:cNvPr id="8" name="Rechteck 7"/>
            <p:cNvSpPr/>
            <p:nvPr/>
          </p:nvSpPr>
          <p:spPr>
            <a:xfrm>
              <a:off x="6698912" y="1485842"/>
              <a:ext cx="473451" cy="383604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050" dirty="0" smtClean="0">
                <a:solidFill>
                  <a:schemeClr val="tx1"/>
                </a:solidFill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 rot="16200000">
              <a:off x="3228194" y="1449239"/>
              <a:ext cx="2056971" cy="4166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50" dirty="0" smtClean="0"/>
                <a:t>temperature </a:t>
              </a:r>
              <a:r>
                <a:rPr lang="de-DE" sz="1050" dirty="0" smtClean="0">
                  <a:latin typeface="Calibri" panose="020F0502020204030204" pitchFamily="34" charset="0"/>
                </a:rPr>
                <a:t>→</a:t>
              </a:r>
              <a:endParaRPr lang="de-DE" sz="1050" dirty="0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7870197" y="6007636"/>
              <a:ext cx="2056972" cy="4166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50" dirty="0" smtClean="0"/>
                <a:t>time </a:t>
              </a:r>
              <a:r>
                <a:rPr lang="de-DE" sz="1050" dirty="0" smtClean="0">
                  <a:latin typeface="Calibri" panose="020F0502020204030204" pitchFamily="34" charset="0"/>
                </a:rPr>
                <a:t>→</a:t>
              </a:r>
              <a:endParaRPr lang="de-DE" sz="1050" dirty="0"/>
            </a:p>
          </p:txBody>
        </p:sp>
      </p:grpSp>
      <p:sp>
        <p:nvSpPr>
          <p:cNvPr id="30" name="Freihandform 29"/>
          <p:cNvSpPr/>
          <p:nvPr/>
        </p:nvSpPr>
        <p:spPr>
          <a:xfrm>
            <a:off x="4204489" y="1674523"/>
            <a:ext cx="2955985" cy="1681729"/>
          </a:xfrm>
          <a:custGeom>
            <a:avLst/>
            <a:gdLst>
              <a:gd name="connsiteX0" fmla="*/ 0 w 3794760"/>
              <a:gd name="connsiteY0" fmla="*/ 0 h 4770120"/>
              <a:gd name="connsiteX1" fmla="*/ 1363980 w 3794760"/>
              <a:gd name="connsiteY1" fmla="*/ 1021080 h 4770120"/>
              <a:gd name="connsiteX2" fmla="*/ 3794760 w 3794760"/>
              <a:gd name="connsiteY2" fmla="*/ 4770120 h 477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94760" h="4770120">
                <a:moveTo>
                  <a:pt x="0" y="0"/>
                </a:moveTo>
                <a:cubicBezTo>
                  <a:pt x="365760" y="113030"/>
                  <a:pt x="731520" y="226060"/>
                  <a:pt x="1363980" y="1021080"/>
                </a:cubicBezTo>
                <a:cubicBezTo>
                  <a:pt x="1996440" y="1816100"/>
                  <a:pt x="2895600" y="3293110"/>
                  <a:pt x="3794760" y="4770120"/>
                </a:cubicBezTo>
              </a:path>
            </a:pathLst>
          </a:custGeom>
          <a:noFill/>
          <a:ln w="50800" cmpd="sng">
            <a:solidFill>
              <a:srgbClr val="FF0000"/>
            </a:solidFill>
            <a:prstDash val="solid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50" dirty="0"/>
          </a:p>
        </p:txBody>
      </p:sp>
      <p:sp>
        <p:nvSpPr>
          <p:cNvPr id="13" name="Textfeld 12"/>
          <p:cNvSpPr txBox="1"/>
          <p:nvPr/>
        </p:nvSpPr>
        <p:spPr>
          <a:xfrm>
            <a:off x="7497979" y="5126085"/>
            <a:ext cx="4322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Approx. 		47.5 % Austenite</a:t>
            </a:r>
          </a:p>
          <a:p>
            <a:r>
              <a:rPr lang="en-US" b="1" dirty="0" smtClean="0"/>
              <a:t>			41.0 % Ferrite</a:t>
            </a:r>
          </a:p>
          <a:p>
            <a:r>
              <a:rPr lang="en-US" b="1" dirty="0" smtClean="0"/>
              <a:t>			11.5 % intermetallic phases</a:t>
            </a:r>
            <a:endParaRPr lang="en-US" b="1" dirty="0"/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158412" y="1123837"/>
            <a:ext cx="3246284" cy="4601183"/>
          </a:xfrm>
        </p:spPr>
        <p:txBody>
          <a:bodyPr anchor="t">
            <a:normAutofit/>
          </a:bodyPr>
          <a:lstStyle/>
          <a:p>
            <a:r>
              <a:rPr lang="de-DE" sz="2400" b="1" dirty="0" err="1" smtClean="0"/>
              <a:t>Approx</a:t>
            </a:r>
            <a:r>
              <a:rPr lang="de-DE" sz="2400" b="1" dirty="0" smtClean="0"/>
              <a:t>. </a:t>
            </a:r>
            <a:r>
              <a:rPr lang="de-DE" sz="2400" b="1" dirty="0" err="1" smtClean="0"/>
              <a:t>Cooling</a:t>
            </a:r>
            <a:r>
              <a:rPr lang="de-DE" sz="2400" b="1" dirty="0" smtClean="0"/>
              <a:t> rate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/>
              <a:t>1000°C-700°C: 5 K/min</a:t>
            </a:r>
            <a:br>
              <a:rPr lang="de-DE" sz="2400" dirty="0" smtClean="0"/>
            </a:br>
            <a:r>
              <a:rPr lang="de-DE" sz="2400" dirty="0" err="1" smtClean="0"/>
              <a:t>over</a:t>
            </a:r>
            <a:r>
              <a:rPr lang="de-DE" sz="2400" dirty="0" smtClean="0"/>
              <a:t> all: 0.25 K/min</a:t>
            </a:r>
            <a:br>
              <a:rPr lang="de-DE" sz="2400" dirty="0" smtClean="0"/>
            </a:br>
            <a:r>
              <a:rPr lang="de-DE" sz="2400" dirty="0"/>
              <a:t/>
            </a:r>
            <a:br>
              <a:rPr lang="de-DE" sz="2400" dirty="0"/>
            </a:br>
            <a:r>
              <a:rPr lang="el-G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de-DE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-phase </a:t>
            </a:r>
            <a:r>
              <a:rPr lang="de-DE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area</a:t>
            </a:r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de-DE" sz="2400" dirty="0" smtClean="0"/>
              <a:t>30-60 min</a:t>
            </a:r>
            <a:br>
              <a:rPr lang="de-DE" sz="2400" dirty="0" smtClean="0"/>
            </a:br>
            <a:r>
              <a:rPr lang="de-DE" sz="2400" dirty="0"/>
              <a:t/>
            </a:r>
            <a:br>
              <a:rPr lang="de-DE" sz="2400" dirty="0"/>
            </a:br>
            <a:r>
              <a:rPr lang="de-DE" sz="2400" b="1" dirty="0" smtClean="0"/>
              <a:t>475°C – </a:t>
            </a:r>
            <a:r>
              <a:rPr lang="de-DE" sz="2400" b="1" dirty="0" err="1" smtClean="0"/>
              <a:t>embrittlement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/>
              <a:t>	</a:t>
            </a:r>
            <a:r>
              <a:rPr lang="de-DE" sz="2400" dirty="0" err="1" smtClean="0"/>
              <a:t>more</a:t>
            </a:r>
            <a:r>
              <a:rPr lang="de-DE" sz="2400" dirty="0" smtClean="0"/>
              <a:t> </a:t>
            </a:r>
            <a:r>
              <a:rPr lang="de-DE" sz="2400" dirty="0" err="1" smtClean="0"/>
              <a:t>than</a:t>
            </a:r>
            <a:r>
              <a:rPr lang="de-DE" sz="2400" dirty="0" smtClean="0"/>
              <a:t> 4 h</a:t>
            </a:r>
            <a:endParaRPr lang="de-DE" sz="2400" dirty="0"/>
          </a:p>
        </p:txBody>
      </p:sp>
      <p:sp>
        <p:nvSpPr>
          <p:cNvPr id="16" name="Inhaltsplatzhalter 2"/>
          <p:cNvSpPr txBox="1">
            <a:spLocks/>
          </p:cNvSpPr>
          <p:nvPr/>
        </p:nvSpPr>
        <p:spPr>
          <a:xfrm>
            <a:off x="0" y="0"/>
            <a:ext cx="7315200" cy="57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b="1" dirty="0" smtClean="0">
                <a:solidFill>
                  <a:schemeClr val="tx1"/>
                </a:solidFill>
              </a:rPr>
              <a:t>Effect of cooling rate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820038" y="4945171"/>
            <a:ext cx="21155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050" dirty="0" smtClean="0"/>
              <a:t>TTT </a:t>
            </a:r>
            <a:r>
              <a:rPr lang="de-DE" sz="1050" dirty="0" err="1" smtClean="0"/>
              <a:t>diagramm</a:t>
            </a:r>
            <a:r>
              <a:rPr lang="de-DE" sz="1050" dirty="0" smtClean="0"/>
              <a:t> UNS S32205; </a:t>
            </a:r>
          </a:p>
          <a:p>
            <a:pPr algn="just"/>
            <a:r>
              <a:rPr lang="de-DE" sz="1050" smtClean="0"/>
              <a:t>scoure: </a:t>
            </a:r>
            <a:r>
              <a:rPr lang="de-DE" sz="1050" dirty="0" smtClean="0"/>
              <a:t>M. Sorg; NACE-2015-5611</a:t>
            </a:r>
            <a:endParaRPr lang="de-DE" sz="105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29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979" y="1736252"/>
            <a:ext cx="4131000" cy="3240000"/>
          </a:xfrm>
          <a:prstGeom prst="rect">
            <a:avLst/>
          </a:prstGeom>
        </p:spPr>
      </p:pic>
      <p:grpSp>
        <p:nvGrpSpPr>
          <p:cNvPr id="11" name="Gruppieren 10"/>
          <p:cNvGrpSpPr/>
          <p:nvPr/>
        </p:nvGrpSpPr>
        <p:grpSpPr>
          <a:xfrm>
            <a:off x="3673787" y="1532714"/>
            <a:ext cx="3691367" cy="3638868"/>
            <a:chOff x="4048362" y="629071"/>
            <a:chExt cx="5878807" cy="5795201"/>
          </a:xfrm>
        </p:grpSpPr>
        <p:pic>
          <p:nvPicPr>
            <p:cNvPr id="4" name="Grafik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79"/>
            <a:stretch>
              <a:fillRect/>
            </a:stretch>
          </p:blipFill>
          <p:spPr bwMode="auto">
            <a:xfrm>
              <a:off x="4080179" y="714602"/>
              <a:ext cx="5838825" cy="5637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hteck 4"/>
            <p:cNvSpPr/>
            <p:nvPr/>
          </p:nvSpPr>
          <p:spPr>
            <a:xfrm>
              <a:off x="8074479" y="1132004"/>
              <a:ext cx="1265463" cy="468198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050" dirty="0" smtClean="0">
                  <a:solidFill>
                    <a:schemeClr val="tx1"/>
                  </a:solidFill>
                </a:rPr>
                <a:t>σ</a:t>
              </a:r>
              <a:r>
                <a:rPr lang="de-DE" sz="1050" dirty="0" smtClean="0">
                  <a:solidFill>
                    <a:schemeClr val="tx1"/>
                  </a:solidFill>
                </a:rPr>
                <a:t> – phase</a:t>
              </a:r>
            </a:p>
            <a:p>
              <a:r>
                <a:rPr lang="de-DE" sz="1050" dirty="0" smtClean="0">
                  <a:solidFill>
                    <a:schemeClr val="tx1"/>
                  </a:solidFill>
                </a:rPr>
                <a:t>carbides</a:t>
              </a:r>
              <a:endParaRPr lang="de-DE" sz="1050" dirty="0">
                <a:solidFill>
                  <a:schemeClr val="tx1"/>
                </a:solidFill>
              </a:endParaRPr>
            </a:p>
          </p:txBody>
        </p:sp>
        <p:sp>
          <p:nvSpPr>
            <p:cNvPr id="6" name="Rechteck 5"/>
            <p:cNvSpPr/>
            <p:nvPr/>
          </p:nvSpPr>
          <p:spPr>
            <a:xfrm>
              <a:off x="7290706" y="2753977"/>
              <a:ext cx="2318656" cy="4681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050" dirty="0" smtClean="0">
                  <a:solidFill>
                    <a:schemeClr val="tx1"/>
                  </a:solidFill>
                </a:rPr>
                <a:t>475°C -embrittlement</a:t>
              </a:r>
              <a:endParaRPr lang="de-DE" sz="1050" dirty="0">
                <a:solidFill>
                  <a:schemeClr val="tx1"/>
                </a:solidFill>
              </a:endParaRPr>
            </a:p>
          </p:txBody>
        </p:sp>
        <p:sp>
          <p:nvSpPr>
            <p:cNvPr id="7" name="Rechteck 6"/>
            <p:cNvSpPr/>
            <p:nvPr/>
          </p:nvSpPr>
          <p:spPr>
            <a:xfrm>
              <a:off x="5734126" y="1251743"/>
              <a:ext cx="1074887" cy="46819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050" dirty="0" smtClean="0">
                  <a:solidFill>
                    <a:schemeClr val="tx1"/>
                  </a:solidFill>
                </a:rPr>
                <a:t>Cr</a:t>
              </a:r>
              <a:r>
                <a:rPr lang="de-DE" sz="1050" baseline="-25000" dirty="0" smtClean="0">
                  <a:solidFill>
                    <a:schemeClr val="tx1"/>
                  </a:solidFill>
                </a:rPr>
                <a:t>2</a:t>
              </a:r>
              <a:r>
                <a:rPr lang="de-DE" sz="1050" dirty="0" smtClean="0">
                  <a:solidFill>
                    <a:schemeClr val="tx1"/>
                  </a:solidFill>
                </a:rPr>
                <a:t>N</a:t>
              </a:r>
            </a:p>
            <a:p>
              <a:r>
                <a:rPr lang="de-DE" sz="1050" dirty="0" smtClean="0">
                  <a:solidFill>
                    <a:schemeClr val="tx1"/>
                  </a:solidFill>
                </a:rPr>
                <a:t>χ-phase</a:t>
              </a:r>
              <a:endParaRPr lang="de-DE" sz="1050" dirty="0">
                <a:solidFill>
                  <a:schemeClr val="tx1"/>
                </a:solidFill>
              </a:endParaRPr>
            </a:p>
          </p:txBody>
        </p:sp>
        <p:sp>
          <p:nvSpPr>
            <p:cNvPr id="8" name="Rechteck 7"/>
            <p:cNvSpPr/>
            <p:nvPr/>
          </p:nvSpPr>
          <p:spPr>
            <a:xfrm>
              <a:off x="6698912" y="1485842"/>
              <a:ext cx="473451" cy="383604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050" dirty="0" smtClean="0">
                <a:solidFill>
                  <a:schemeClr val="tx1"/>
                </a:solidFill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 rot="16200000">
              <a:off x="3228194" y="1449239"/>
              <a:ext cx="2056971" cy="4166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50" dirty="0" smtClean="0"/>
                <a:t>temperature </a:t>
              </a:r>
              <a:r>
                <a:rPr lang="de-DE" sz="1050" dirty="0" smtClean="0">
                  <a:latin typeface="Calibri" panose="020F0502020204030204" pitchFamily="34" charset="0"/>
                </a:rPr>
                <a:t>→</a:t>
              </a:r>
              <a:endParaRPr lang="de-DE" sz="1050" dirty="0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7870197" y="6007636"/>
              <a:ext cx="2056972" cy="4166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50" dirty="0" smtClean="0"/>
                <a:t>time </a:t>
              </a:r>
              <a:r>
                <a:rPr lang="de-DE" sz="1050" dirty="0" smtClean="0">
                  <a:latin typeface="Calibri" panose="020F0502020204030204" pitchFamily="34" charset="0"/>
                </a:rPr>
                <a:t>→</a:t>
              </a:r>
              <a:endParaRPr lang="de-DE" sz="1050" dirty="0"/>
            </a:p>
          </p:txBody>
        </p:sp>
      </p:grpSp>
      <p:sp>
        <p:nvSpPr>
          <p:cNvPr id="30" name="Freihandform 29"/>
          <p:cNvSpPr/>
          <p:nvPr/>
        </p:nvSpPr>
        <p:spPr>
          <a:xfrm>
            <a:off x="4204489" y="1674524"/>
            <a:ext cx="2955985" cy="2145002"/>
          </a:xfrm>
          <a:custGeom>
            <a:avLst/>
            <a:gdLst>
              <a:gd name="connsiteX0" fmla="*/ 0 w 3794760"/>
              <a:gd name="connsiteY0" fmla="*/ 0 h 4770120"/>
              <a:gd name="connsiteX1" fmla="*/ 1363980 w 3794760"/>
              <a:gd name="connsiteY1" fmla="*/ 1021080 h 4770120"/>
              <a:gd name="connsiteX2" fmla="*/ 3794760 w 3794760"/>
              <a:gd name="connsiteY2" fmla="*/ 4770120 h 477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94760" h="4770120">
                <a:moveTo>
                  <a:pt x="0" y="0"/>
                </a:moveTo>
                <a:cubicBezTo>
                  <a:pt x="365760" y="113030"/>
                  <a:pt x="731520" y="226060"/>
                  <a:pt x="1363980" y="1021080"/>
                </a:cubicBezTo>
                <a:cubicBezTo>
                  <a:pt x="1996440" y="1816100"/>
                  <a:pt x="2895600" y="3293110"/>
                  <a:pt x="3794760" y="4770120"/>
                </a:cubicBezTo>
              </a:path>
            </a:pathLst>
          </a:custGeom>
          <a:noFill/>
          <a:ln w="50800" cmpd="sng">
            <a:solidFill>
              <a:srgbClr val="FF0000"/>
            </a:solidFill>
            <a:prstDash val="solid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50" dirty="0"/>
          </a:p>
        </p:txBody>
      </p:sp>
      <p:sp>
        <p:nvSpPr>
          <p:cNvPr id="13" name="Textfeld 12"/>
          <p:cNvSpPr txBox="1"/>
          <p:nvPr/>
        </p:nvSpPr>
        <p:spPr>
          <a:xfrm>
            <a:off x="7497979" y="5126085"/>
            <a:ext cx="4322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Approx. 		49.0 % Austenite</a:t>
            </a:r>
          </a:p>
          <a:p>
            <a:r>
              <a:rPr lang="en-US" b="1" dirty="0" smtClean="0"/>
              <a:t>			43.5 % Ferrite</a:t>
            </a:r>
          </a:p>
          <a:p>
            <a:r>
              <a:rPr lang="en-US" b="1" dirty="0" smtClean="0"/>
              <a:t>			   7.5 % intermetallic phases</a:t>
            </a:r>
            <a:endParaRPr lang="en-US" b="1" dirty="0"/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158412" y="1123837"/>
            <a:ext cx="3246284" cy="4601183"/>
          </a:xfrm>
        </p:spPr>
        <p:txBody>
          <a:bodyPr anchor="t">
            <a:normAutofit/>
          </a:bodyPr>
          <a:lstStyle/>
          <a:p>
            <a:r>
              <a:rPr lang="de-DE" sz="2400" b="1" dirty="0" err="1" smtClean="0"/>
              <a:t>Approx</a:t>
            </a:r>
            <a:r>
              <a:rPr lang="de-DE" sz="2400" b="1" dirty="0" smtClean="0"/>
              <a:t>. </a:t>
            </a:r>
            <a:r>
              <a:rPr lang="de-DE" sz="2400" b="1" dirty="0" err="1" smtClean="0"/>
              <a:t>Cooling</a:t>
            </a:r>
            <a:r>
              <a:rPr lang="de-DE" sz="2400" b="1" dirty="0" smtClean="0"/>
              <a:t> rate</a:t>
            </a:r>
            <a:br>
              <a:rPr lang="de-DE" sz="2400" b="1" dirty="0" smtClean="0"/>
            </a:br>
            <a:r>
              <a:rPr lang="de-DE" sz="2400" dirty="0" smtClean="0"/>
              <a:t>1000°C-700°C: 10 K/min</a:t>
            </a:r>
            <a:br>
              <a:rPr lang="de-DE" sz="2400" dirty="0" smtClean="0"/>
            </a:br>
            <a:r>
              <a:rPr lang="de-DE" sz="2400" dirty="0" err="1" smtClean="0"/>
              <a:t>over</a:t>
            </a:r>
            <a:r>
              <a:rPr lang="de-DE" sz="2400" dirty="0" smtClean="0"/>
              <a:t> all: 0.35 K/min</a:t>
            </a:r>
            <a:br>
              <a:rPr lang="de-DE" sz="2400" dirty="0" smtClean="0"/>
            </a:br>
            <a:r>
              <a:rPr lang="de-DE" sz="2400" dirty="0"/>
              <a:t/>
            </a:r>
            <a:br>
              <a:rPr lang="de-DE" sz="2400" dirty="0"/>
            </a:br>
            <a:r>
              <a:rPr lang="el-G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de-DE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-phase </a:t>
            </a:r>
            <a:r>
              <a:rPr lang="de-DE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area</a:t>
            </a:r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de-DE" sz="2400" dirty="0" smtClean="0"/>
              <a:t>20-30 min</a:t>
            </a:r>
            <a:br>
              <a:rPr lang="de-DE" sz="2400" dirty="0" smtClean="0"/>
            </a:br>
            <a:r>
              <a:rPr lang="de-DE" sz="2400" dirty="0"/>
              <a:t/>
            </a:r>
            <a:br>
              <a:rPr lang="de-DE" sz="2400" dirty="0"/>
            </a:br>
            <a:r>
              <a:rPr lang="de-DE" sz="2400" b="1" dirty="0" smtClean="0"/>
              <a:t>475°C – </a:t>
            </a:r>
            <a:r>
              <a:rPr lang="de-DE" sz="2400" b="1" dirty="0" err="1" smtClean="0"/>
              <a:t>embrittlement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/>
              <a:t>	</a:t>
            </a:r>
            <a:r>
              <a:rPr lang="de-DE" sz="2400" dirty="0" err="1" smtClean="0"/>
              <a:t>more</a:t>
            </a:r>
            <a:r>
              <a:rPr lang="de-DE" sz="2400" dirty="0" smtClean="0"/>
              <a:t> </a:t>
            </a:r>
            <a:r>
              <a:rPr lang="de-DE" sz="2400" dirty="0" err="1" smtClean="0"/>
              <a:t>than</a:t>
            </a:r>
            <a:r>
              <a:rPr lang="de-DE" sz="2400" dirty="0" smtClean="0"/>
              <a:t> 4 h</a:t>
            </a:r>
            <a:endParaRPr lang="de-DE" sz="2400" dirty="0"/>
          </a:p>
        </p:txBody>
      </p:sp>
      <p:sp>
        <p:nvSpPr>
          <p:cNvPr id="15" name="Inhaltsplatzhalter 2"/>
          <p:cNvSpPr txBox="1">
            <a:spLocks/>
          </p:cNvSpPr>
          <p:nvPr/>
        </p:nvSpPr>
        <p:spPr>
          <a:xfrm>
            <a:off x="0" y="0"/>
            <a:ext cx="7315200" cy="57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b="1" dirty="0" smtClean="0">
                <a:solidFill>
                  <a:schemeClr val="tx1"/>
                </a:solidFill>
              </a:rPr>
              <a:t>Effect of cooling rate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820038" y="4945171"/>
            <a:ext cx="21155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050" dirty="0" smtClean="0"/>
              <a:t>TTT </a:t>
            </a:r>
            <a:r>
              <a:rPr lang="de-DE" sz="1050" dirty="0" err="1" smtClean="0"/>
              <a:t>diagramm</a:t>
            </a:r>
            <a:r>
              <a:rPr lang="de-DE" sz="1050" dirty="0" smtClean="0"/>
              <a:t> UNS S32205; </a:t>
            </a:r>
          </a:p>
          <a:p>
            <a:pPr algn="just"/>
            <a:r>
              <a:rPr lang="de-DE" sz="1050" smtClean="0"/>
              <a:t>scoure: </a:t>
            </a:r>
            <a:r>
              <a:rPr lang="de-DE" sz="1050" dirty="0" smtClean="0"/>
              <a:t>M. Sorg; NACE-2015-5611</a:t>
            </a:r>
            <a:endParaRPr lang="de-DE" sz="105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8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979" y="1738304"/>
            <a:ext cx="4131000" cy="3240000"/>
          </a:xfrm>
          <a:prstGeom prst="rect">
            <a:avLst/>
          </a:prstGeom>
        </p:spPr>
      </p:pic>
      <p:pic>
        <p:nvPicPr>
          <p:cNvPr id="4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9"/>
          <a:stretch>
            <a:fillRect/>
          </a:stretch>
        </p:blipFill>
        <p:spPr bwMode="auto">
          <a:xfrm>
            <a:off x="3693765" y="1586420"/>
            <a:ext cx="3666262" cy="3539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6201830" y="1848511"/>
            <a:ext cx="794598" cy="293986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050" dirty="0" smtClean="0">
                <a:solidFill>
                  <a:schemeClr val="tx1"/>
                </a:solidFill>
              </a:rPr>
              <a:t>σ</a:t>
            </a:r>
            <a:r>
              <a:rPr lang="de-DE" sz="1050" dirty="0" smtClean="0">
                <a:solidFill>
                  <a:schemeClr val="tx1"/>
                </a:solidFill>
              </a:rPr>
              <a:t> – phase</a:t>
            </a:r>
          </a:p>
          <a:p>
            <a:r>
              <a:rPr lang="de-DE" sz="1050" dirty="0" smtClean="0">
                <a:solidFill>
                  <a:schemeClr val="tx1"/>
                </a:solidFill>
              </a:rPr>
              <a:t>carbides</a:t>
            </a:r>
            <a:endParaRPr lang="de-DE" sz="1050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5709690" y="2866965"/>
            <a:ext cx="1455909" cy="293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 smtClean="0">
                <a:solidFill>
                  <a:schemeClr val="tx1"/>
                </a:solidFill>
              </a:rPr>
              <a:t>475°C -embrittlement</a:t>
            </a:r>
            <a:endParaRPr lang="de-DE" sz="1050" dirty="0">
              <a:solidFill>
                <a:schemeClr val="tx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4732297" y="1923696"/>
            <a:ext cx="674933" cy="29398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050" dirty="0" smtClean="0">
                <a:solidFill>
                  <a:schemeClr val="tx1"/>
                </a:solidFill>
              </a:rPr>
              <a:t>Cr</a:t>
            </a:r>
            <a:r>
              <a:rPr lang="de-DE" sz="1050" baseline="-25000" dirty="0" smtClean="0">
                <a:solidFill>
                  <a:schemeClr val="tx1"/>
                </a:solidFill>
              </a:rPr>
              <a:t>2</a:t>
            </a:r>
            <a:r>
              <a:rPr lang="de-DE" sz="1050" dirty="0" smtClean="0">
                <a:solidFill>
                  <a:schemeClr val="tx1"/>
                </a:solidFill>
              </a:rPr>
              <a:t>N</a:t>
            </a:r>
          </a:p>
          <a:p>
            <a:r>
              <a:rPr lang="de-DE" sz="1050" dirty="0" smtClean="0">
                <a:solidFill>
                  <a:schemeClr val="tx1"/>
                </a:solidFill>
              </a:rPr>
              <a:t>χ-phase</a:t>
            </a:r>
            <a:endParaRPr lang="de-DE" sz="1050" dirty="0">
              <a:solidFill>
                <a:schemeClr val="tx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5338096" y="2070690"/>
            <a:ext cx="297285" cy="24086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050" dirty="0" smtClean="0">
              <a:solidFill>
                <a:schemeClr val="tx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 rot="16200000">
            <a:off x="3158795" y="2047706"/>
            <a:ext cx="1291594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050" dirty="0" smtClean="0"/>
              <a:t>temperature </a:t>
            </a:r>
            <a:r>
              <a:rPr lang="de-DE" sz="1050" dirty="0" smtClean="0">
                <a:latin typeface="Calibri" panose="020F0502020204030204" pitchFamily="34" charset="0"/>
              </a:rPr>
              <a:t>→</a:t>
            </a:r>
            <a:endParaRPr lang="de-DE" sz="1050" dirty="0"/>
          </a:p>
        </p:txBody>
      </p:sp>
      <p:sp>
        <p:nvSpPr>
          <p:cNvPr id="10" name="Textfeld 9"/>
          <p:cNvSpPr txBox="1"/>
          <p:nvPr/>
        </p:nvSpPr>
        <p:spPr>
          <a:xfrm>
            <a:off x="6073559" y="4909972"/>
            <a:ext cx="1291595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050" dirty="0" smtClean="0"/>
              <a:t>time </a:t>
            </a:r>
            <a:r>
              <a:rPr lang="de-DE" sz="1050" dirty="0" smtClean="0">
                <a:latin typeface="Calibri" panose="020F0502020204030204" pitchFamily="34" charset="0"/>
              </a:rPr>
              <a:t>→</a:t>
            </a:r>
            <a:endParaRPr lang="de-DE" sz="1050" dirty="0"/>
          </a:p>
        </p:txBody>
      </p:sp>
      <p:sp>
        <p:nvSpPr>
          <p:cNvPr id="13" name="Textfeld 12"/>
          <p:cNvSpPr txBox="1"/>
          <p:nvPr/>
        </p:nvSpPr>
        <p:spPr>
          <a:xfrm>
            <a:off x="7497979" y="5126085"/>
            <a:ext cx="4322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Approx. 		50.5 % Austenite</a:t>
            </a:r>
          </a:p>
          <a:p>
            <a:r>
              <a:rPr lang="en-US" b="1" dirty="0" smtClean="0"/>
              <a:t>			46.5 % Ferrite</a:t>
            </a:r>
          </a:p>
          <a:p>
            <a:r>
              <a:rPr lang="en-US" b="1" dirty="0" smtClean="0"/>
              <a:t>			   3.0 % intermetallic phases</a:t>
            </a:r>
            <a:endParaRPr lang="en-US" b="1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158412" y="1123837"/>
            <a:ext cx="3246284" cy="4601183"/>
          </a:xfrm>
        </p:spPr>
        <p:txBody>
          <a:bodyPr anchor="t">
            <a:normAutofit/>
          </a:bodyPr>
          <a:lstStyle/>
          <a:p>
            <a:r>
              <a:rPr lang="de-DE" sz="2400" b="1" dirty="0" err="1" smtClean="0"/>
              <a:t>Approx</a:t>
            </a:r>
            <a:r>
              <a:rPr lang="de-DE" sz="2400" b="1" dirty="0" smtClean="0"/>
              <a:t>. </a:t>
            </a:r>
            <a:r>
              <a:rPr lang="de-DE" sz="2400" b="1" dirty="0" err="1" smtClean="0"/>
              <a:t>Cooling</a:t>
            </a:r>
            <a:r>
              <a:rPr lang="de-DE" sz="2400" b="1" dirty="0" smtClean="0"/>
              <a:t> rate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/>
              <a:t>1000°C-700°C: 20 K/min</a:t>
            </a:r>
            <a:br>
              <a:rPr lang="de-DE" sz="2400" dirty="0" smtClean="0"/>
            </a:br>
            <a:r>
              <a:rPr lang="de-DE" sz="2400" dirty="0" err="1" smtClean="0"/>
              <a:t>over</a:t>
            </a:r>
            <a:r>
              <a:rPr lang="de-DE" sz="2400" dirty="0" smtClean="0"/>
              <a:t> all: 0.5 K/min</a:t>
            </a:r>
            <a:br>
              <a:rPr lang="de-DE" sz="2400" dirty="0" smtClean="0"/>
            </a:br>
            <a:r>
              <a:rPr lang="de-DE" sz="2400" dirty="0"/>
              <a:t/>
            </a:r>
            <a:br>
              <a:rPr lang="de-DE" sz="2400" dirty="0"/>
            </a:br>
            <a:r>
              <a:rPr lang="el-G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de-DE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-phase </a:t>
            </a:r>
            <a:r>
              <a:rPr lang="de-DE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area</a:t>
            </a:r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de-DE" sz="2400" dirty="0" smtClean="0"/>
              <a:t>10-15 min</a:t>
            </a:r>
            <a:br>
              <a:rPr lang="de-DE" sz="2400" dirty="0" smtClean="0"/>
            </a:br>
            <a:r>
              <a:rPr lang="de-DE" sz="2400" dirty="0"/>
              <a:t/>
            </a:r>
            <a:br>
              <a:rPr lang="de-DE" sz="2400" dirty="0"/>
            </a:br>
            <a:r>
              <a:rPr lang="de-DE" sz="2400" b="1" dirty="0" smtClean="0"/>
              <a:t>475°C – </a:t>
            </a:r>
            <a:r>
              <a:rPr lang="de-DE" sz="2400" b="1" dirty="0" err="1" smtClean="0"/>
              <a:t>embrittlement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/>
              <a:t>	</a:t>
            </a:r>
            <a:r>
              <a:rPr lang="de-DE" sz="2400" dirty="0" err="1" smtClean="0"/>
              <a:t>approx</a:t>
            </a:r>
            <a:r>
              <a:rPr lang="de-DE" sz="2400" dirty="0" smtClean="0"/>
              <a:t>. 1h </a:t>
            </a:r>
            <a:endParaRPr lang="de-DE" sz="2400" dirty="0"/>
          </a:p>
        </p:txBody>
      </p:sp>
      <p:sp>
        <p:nvSpPr>
          <p:cNvPr id="16" name="Inhaltsplatzhalter 2"/>
          <p:cNvSpPr txBox="1">
            <a:spLocks/>
          </p:cNvSpPr>
          <p:nvPr/>
        </p:nvSpPr>
        <p:spPr>
          <a:xfrm>
            <a:off x="0" y="0"/>
            <a:ext cx="7315200" cy="57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b="1" dirty="0" smtClean="0">
                <a:solidFill>
                  <a:schemeClr val="tx1"/>
                </a:solidFill>
              </a:rPr>
              <a:t>Effect of cooling rate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3820038" y="4945171"/>
            <a:ext cx="21155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050" dirty="0" smtClean="0"/>
              <a:t>TTT </a:t>
            </a:r>
            <a:r>
              <a:rPr lang="de-DE" sz="1050" dirty="0" err="1" smtClean="0"/>
              <a:t>diagramm</a:t>
            </a:r>
            <a:r>
              <a:rPr lang="de-DE" sz="1050" dirty="0" smtClean="0"/>
              <a:t> UNS S32205; </a:t>
            </a:r>
          </a:p>
          <a:p>
            <a:pPr algn="just"/>
            <a:r>
              <a:rPr lang="de-DE" sz="1050" smtClean="0"/>
              <a:t>scoure: </a:t>
            </a:r>
            <a:r>
              <a:rPr lang="de-DE" sz="1050" dirty="0" smtClean="0"/>
              <a:t>M. Sorg; NACE-2015-5611</a:t>
            </a:r>
            <a:endParaRPr lang="de-DE" sz="1050" dirty="0"/>
          </a:p>
        </p:txBody>
      </p:sp>
      <p:sp>
        <p:nvSpPr>
          <p:cNvPr id="17" name="Freihandform 16"/>
          <p:cNvSpPr/>
          <p:nvPr/>
        </p:nvSpPr>
        <p:spPr>
          <a:xfrm>
            <a:off x="4204489" y="1674523"/>
            <a:ext cx="2955985" cy="2995209"/>
          </a:xfrm>
          <a:custGeom>
            <a:avLst/>
            <a:gdLst>
              <a:gd name="connsiteX0" fmla="*/ 0 w 3794760"/>
              <a:gd name="connsiteY0" fmla="*/ 0 h 4770120"/>
              <a:gd name="connsiteX1" fmla="*/ 1363980 w 3794760"/>
              <a:gd name="connsiteY1" fmla="*/ 1021080 h 4770120"/>
              <a:gd name="connsiteX2" fmla="*/ 3794760 w 3794760"/>
              <a:gd name="connsiteY2" fmla="*/ 4770120 h 477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94760" h="4770120">
                <a:moveTo>
                  <a:pt x="0" y="0"/>
                </a:moveTo>
                <a:cubicBezTo>
                  <a:pt x="365760" y="113030"/>
                  <a:pt x="731520" y="226060"/>
                  <a:pt x="1363980" y="1021080"/>
                </a:cubicBezTo>
                <a:cubicBezTo>
                  <a:pt x="1996440" y="1816100"/>
                  <a:pt x="2895600" y="3293110"/>
                  <a:pt x="3794760" y="4770120"/>
                </a:cubicBezTo>
              </a:path>
            </a:pathLst>
          </a:custGeom>
          <a:noFill/>
          <a:ln w="50800" cmpd="sng">
            <a:solidFill>
              <a:srgbClr val="FF0000"/>
            </a:solidFill>
            <a:prstDash val="solid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5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80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979" y="1736252"/>
            <a:ext cx="4131000" cy="3240000"/>
          </a:xfrm>
          <a:prstGeom prst="rect">
            <a:avLst/>
          </a:prstGeom>
        </p:spPr>
      </p:pic>
      <p:grpSp>
        <p:nvGrpSpPr>
          <p:cNvPr id="11" name="Gruppieren 10"/>
          <p:cNvGrpSpPr/>
          <p:nvPr/>
        </p:nvGrpSpPr>
        <p:grpSpPr>
          <a:xfrm>
            <a:off x="3673787" y="1532714"/>
            <a:ext cx="3691367" cy="3638868"/>
            <a:chOff x="4048362" y="629071"/>
            <a:chExt cx="5878807" cy="5795201"/>
          </a:xfrm>
        </p:grpSpPr>
        <p:pic>
          <p:nvPicPr>
            <p:cNvPr id="4" name="Grafik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79"/>
            <a:stretch>
              <a:fillRect/>
            </a:stretch>
          </p:blipFill>
          <p:spPr bwMode="auto">
            <a:xfrm>
              <a:off x="4080179" y="714603"/>
              <a:ext cx="5838825" cy="5637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hteck 4"/>
            <p:cNvSpPr/>
            <p:nvPr/>
          </p:nvSpPr>
          <p:spPr>
            <a:xfrm>
              <a:off x="8074479" y="1132004"/>
              <a:ext cx="1265463" cy="468198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050" dirty="0" smtClean="0">
                  <a:solidFill>
                    <a:schemeClr val="tx1"/>
                  </a:solidFill>
                </a:rPr>
                <a:t>σ</a:t>
              </a:r>
              <a:r>
                <a:rPr lang="de-DE" sz="1050" dirty="0" smtClean="0">
                  <a:solidFill>
                    <a:schemeClr val="tx1"/>
                  </a:solidFill>
                </a:rPr>
                <a:t> – phase</a:t>
              </a:r>
            </a:p>
            <a:p>
              <a:r>
                <a:rPr lang="de-DE" sz="1050" dirty="0" smtClean="0">
                  <a:solidFill>
                    <a:schemeClr val="tx1"/>
                  </a:solidFill>
                </a:rPr>
                <a:t>carbides</a:t>
              </a:r>
              <a:endParaRPr lang="de-DE" sz="1050" dirty="0">
                <a:solidFill>
                  <a:schemeClr val="tx1"/>
                </a:solidFill>
              </a:endParaRPr>
            </a:p>
          </p:txBody>
        </p:sp>
        <p:sp>
          <p:nvSpPr>
            <p:cNvPr id="6" name="Rechteck 5"/>
            <p:cNvSpPr/>
            <p:nvPr/>
          </p:nvSpPr>
          <p:spPr>
            <a:xfrm>
              <a:off x="7290706" y="2753977"/>
              <a:ext cx="2318656" cy="4681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050" dirty="0" smtClean="0">
                  <a:solidFill>
                    <a:schemeClr val="tx1"/>
                  </a:solidFill>
                </a:rPr>
                <a:t>475°C -embrittlement</a:t>
              </a:r>
              <a:endParaRPr lang="de-DE" sz="1050" dirty="0">
                <a:solidFill>
                  <a:schemeClr val="tx1"/>
                </a:solidFill>
              </a:endParaRPr>
            </a:p>
          </p:txBody>
        </p:sp>
        <p:sp>
          <p:nvSpPr>
            <p:cNvPr id="7" name="Rechteck 6"/>
            <p:cNvSpPr/>
            <p:nvPr/>
          </p:nvSpPr>
          <p:spPr>
            <a:xfrm>
              <a:off x="5734126" y="1251743"/>
              <a:ext cx="1074887" cy="46819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050" dirty="0" smtClean="0">
                  <a:solidFill>
                    <a:schemeClr val="tx1"/>
                  </a:solidFill>
                </a:rPr>
                <a:t>Cr</a:t>
              </a:r>
              <a:r>
                <a:rPr lang="de-DE" sz="1050" baseline="-25000" dirty="0" smtClean="0">
                  <a:solidFill>
                    <a:schemeClr val="tx1"/>
                  </a:solidFill>
                </a:rPr>
                <a:t>2</a:t>
              </a:r>
              <a:r>
                <a:rPr lang="de-DE" sz="1050" dirty="0" smtClean="0">
                  <a:solidFill>
                    <a:schemeClr val="tx1"/>
                  </a:solidFill>
                </a:rPr>
                <a:t>N</a:t>
              </a:r>
            </a:p>
            <a:p>
              <a:r>
                <a:rPr lang="de-DE" sz="1050" dirty="0" smtClean="0">
                  <a:solidFill>
                    <a:schemeClr val="tx1"/>
                  </a:solidFill>
                </a:rPr>
                <a:t>χ-phase</a:t>
              </a:r>
              <a:endParaRPr lang="de-DE" sz="1050" dirty="0">
                <a:solidFill>
                  <a:schemeClr val="tx1"/>
                </a:solidFill>
              </a:endParaRPr>
            </a:p>
          </p:txBody>
        </p:sp>
        <p:sp>
          <p:nvSpPr>
            <p:cNvPr id="8" name="Rechteck 7"/>
            <p:cNvSpPr/>
            <p:nvPr/>
          </p:nvSpPr>
          <p:spPr>
            <a:xfrm>
              <a:off x="6698912" y="1485842"/>
              <a:ext cx="473451" cy="383604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050" dirty="0" smtClean="0">
                <a:solidFill>
                  <a:schemeClr val="tx1"/>
                </a:solidFill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 rot="16200000">
              <a:off x="3228194" y="1449239"/>
              <a:ext cx="2056971" cy="4166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50" dirty="0" smtClean="0"/>
                <a:t>temperature </a:t>
              </a:r>
              <a:r>
                <a:rPr lang="de-DE" sz="1050" dirty="0" smtClean="0">
                  <a:latin typeface="Calibri" panose="020F0502020204030204" pitchFamily="34" charset="0"/>
                </a:rPr>
                <a:t>→</a:t>
              </a:r>
              <a:endParaRPr lang="de-DE" sz="1050" dirty="0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7870197" y="6007636"/>
              <a:ext cx="2056972" cy="4166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50" dirty="0" smtClean="0"/>
                <a:t>time </a:t>
              </a:r>
              <a:r>
                <a:rPr lang="de-DE" sz="1050" dirty="0" smtClean="0">
                  <a:latin typeface="Calibri" panose="020F0502020204030204" pitchFamily="34" charset="0"/>
                </a:rPr>
                <a:t>→</a:t>
              </a:r>
              <a:endParaRPr lang="de-DE" sz="1050" dirty="0"/>
            </a:p>
          </p:txBody>
        </p:sp>
      </p:grpSp>
      <p:sp>
        <p:nvSpPr>
          <p:cNvPr id="30" name="Freihandform 29"/>
          <p:cNvSpPr/>
          <p:nvPr/>
        </p:nvSpPr>
        <p:spPr>
          <a:xfrm>
            <a:off x="4204490" y="1674523"/>
            <a:ext cx="2394640" cy="2995209"/>
          </a:xfrm>
          <a:custGeom>
            <a:avLst/>
            <a:gdLst>
              <a:gd name="connsiteX0" fmla="*/ 0 w 3794760"/>
              <a:gd name="connsiteY0" fmla="*/ 0 h 4770120"/>
              <a:gd name="connsiteX1" fmla="*/ 1363980 w 3794760"/>
              <a:gd name="connsiteY1" fmla="*/ 1021080 h 4770120"/>
              <a:gd name="connsiteX2" fmla="*/ 3794760 w 3794760"/>
              <a:gd name="connsiteY2" fmla="*/ 4770120 h 477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94760" h="4770120">
                <a:moveTo>
                  <a:pt x="0" y="0"/>
                </a:moveTo>
                <a:cubicBezTo>
                  <a:pt x="365760" y="113030"/>
                  <a:pt x="731520" y="226060"/>
                  <a:pt x="1363980" y="1021080"/>
                </a:cubicBezTo>
                <a:cubicBezTo>
                  <a:pt x="1996440" y="1816100"/>
                  <a:pt x="2895600" y="3293110"/>
                  <a:pt x="3794760" y="4770120"/>
                </a:cubicBezTo>
              </a:path>
            </a:pathLst>
          </a:custGeom>
          <a:noFill/>
          <a:ln w="50800" cmpd="sng">
            <a:solidFill>
              <a:srgbClr val="FF0000"/>
            </a:solidFill>
            <a:prstDash val="solid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50" dirty="0"/>
          </a:p>
        </p:txBody>
      </p:sp>
      <p:sp>
        <p:nvSpPr>
          <p:cNvPr id="14" name="Textfeld 13"/>
          <p:cNvSpPr txBox="1"/>
          <p:nvPr/>
        </p:nvSpPr>
        <p:spPr>
          <a:xfrm>
            <a:off x="7497979" y="5126085"/>
            <a:ext cx="4322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Approx. 		51.5 % Austenite</a:t>
            </a:r>
          </a:p>
          <a:p>
            <a:r>
              <a:rPr lang="en-US" b="1" dirty="0" smtClean="0"/>
              <a:t>			47.0 % Ferrite</a:t>
            </a:r>
          </a:p>
          <a:p>
            <a:r>
              <a:rPr lang="en-US" b="1" dirty="0" smtClean="0"/>
              <a:t>			   1.5 % intermetallic phases</a:t>
            </a:r>
            <a:endParaRPr lang="en-US" b="1" dirty="0"/>
          </a:p>
        </p:txBody>
      </p:sp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158411" y="1123837"/>
            <a:ext cx="3285181" cy="4601183"/>
          </a:xfrm>
        </p:spPr>
        <p:txBody>
          <a:bodyPr anchor="t">
            <a:normAutofit/>
          </a:bodyPr>
          <a:lstStyle/>
          <a:p>
            <a:r>
              <a:rPr lang="de-DE" sz="2400" b="1" dirty="0" err="1" smtClean="0"/>
              <a:t>Apporx</a:t>
            </a:r>
            <a:r>
              <a:rPr lang="de-DE" sz="2400" b="1" dirty="0" smtClean="0"/>
              <a:t>. </a:t>
            </a:r>
            <a:r>
              <a:rPr lang="de-DE" sz="2400" b="1" dirty="0" err="1" smtClean="0"/>
              <a:t>Cooling</a:t>
            </a:r>
            <a:r>
              <a:rPr lang="de-DE" sz="2400" b="1" dirty="0" smtClean="0"/>
              <a:t> rate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/>
              <a:t>1000°C-700°C: </a:t>
            </a:r>
            <a:r>
              <a:rPr lang="de-DE" sz="2400" dirty="0" smtClean="0"/>
              <a:t>50 </a:t>
            </a:r>
            <a:r>
              <a:rPr lang="de-DE" sz="2400" dirty="0"/>
              <a:t>K/min</a:t>
            </a:r>
            <a:br>
              <a:rPr lang="de-DE" sz="2400" dirty="0"/>
            </a:br>
            <a:r>
              <a:rPr lang="de-DE" sz="2400" dirty="0" err="1"/>
              <a:t>over</a:t>
            </a:r>
            <a:r>
              <a:rPr lang="de-DE" sz="2400" dirty="0"/>
              <a:t> all: </a:t>
            </a:r>
            <a:r>
              <a:rPr lang="de-DE" sz="2400" dirty="0" smtClean="0"/>
              <a:t>3.5 </a:t>
            </a:r>
            <a:r>
              <a:rPr lang="de-DE" sz="2400" dirty="0"/>
              <a:t>K/min</a:t>
            </a:r>
            <a:br>
              <a:rPr lang="de-DE" sz="2400" dirty="0"/>
            </a:b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el-G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de-DE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-phase </a:t>
            </a:r>
            <a:r>
              <a:rPr lang="de-DE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area</a:t>
            </a:r>
            <a:r>
              <a:rPr lang="de-DE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de-DE" sz="2400" dirty="0" smtClean="0"/>
              <a:t>5-10 min</a:t>
            </a:r>
            <a:br>
              <a:rPr lang="de-DE" sz="2400" dirty="0" smtClean="0"/>
            </a:br>
            <a:r>
              <a:rPr lang="de-DE" sz="2400" dirty="0"/>
              <a:t/>
            </a:r>
            <a:br>
              <a:rPr lang="de-DE" sz="2400" dirty="0"/>
            </a:br>
            <a:r>
              <a:rPr lang="de-DE" sz="2400" b="1" dirty="0" smtClean="0"/>
              <a:t>475°C – </a:t>
            </a:r>
            <a:r>
              <a:rPr lang="de-DE" sz="2400" b="1" dirty="0" err="1" smtClean="0"/>
              <a:t>embrittlement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/>
              <a:t>	10-20 min</a:t>
            </a:r>
            <a:endParaRPr lang="de-DE" sz="2400" dirty="0"/>
          </a:p>
        </p:txBody>
      </p:sp>
      <p:sp>
        <p:nvSpPr>
          <p:cNvPr id="15" name="Inhaltsplatzhalter 2"/>
          <p:cNvSpPr txBox="1">
            <a:spLocks/>
          </p:cNvSpPr>
          <p:nvPr/>
        </p:nvSpPr>
        <p:spPr>
          <a:xfrm>
            <a:off x="0" y="0"/>
            <a:ext cx="7315200" cy="57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b="1" dirty="0" smtClean="0">
                <a:solidFill>
                  <a:schemeClr val="tx1"/>
                </a:solidFill>
              </a:rPr>
              <a:t>Effect of cooling rate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820038" y="4945171"/>
            <a:ext cx="21155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050" dirty="0" smtClean="0"/>
              <a:t>TTT </a:t>
            </a:r>
            <a:r>
              <a:rPr lang="de-DE" sz="1050" dirty="0" err="1" smtClean="0"/>
              <a:t>diagramm</a:t>
            </a:r>
            <a:r>
              <a:rPr lang="de-DE" sz="1050" dirty="0" smtClean="0"/>
              <a:t> UNS S32205; </a:t>
            </a:r>
          </a:p>
          <a:p>
            <a:pPr algn="just"/>
            <a:r>
              <a:rPr lang="de-DE" sz="1050" smtClean="0"/>
              <a:t>scoure: </a:t>
            </a:r>
            <a:r>
              <a:rPr lang="de-DE" sz="1050" dirty="0" smtClean="0"/>
              <a:t>M. Sorg; NACE-2015-5611</a:t>
            </a:r>
            <a:endParaRPr lang="de-DE" sz="105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46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ma-data.ma.fhkn.de\MA-Projekte\WP_Labor\20_Projekte\ZIM - HIP 14462\Versuche\Vorversuche - Stangenmaterial\3 Min-850°C\Bild_342.t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979" y="1736252"/>
            <a:ext cx="4131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pieren 10"/>
          <p:cNvGrpSpPr/>
          <p:nvPr/>
        </p:nvGrpSpPr>
        <p:grpSpPr>
          <a:xfrm>
            <a:off x="3673787" y="1532714"/>
            <a:ext cx="3691367" cy="3638868"/>
            <a:chOff x="4048362" y="629071"/>
            <a:chExt cx="5878807" cy="5795201"/>
          </a:xfrm>
        </p:grpSpPr>
        <p:pic>
          <p:nvPicPr>
            <p:cNvPr id="4" name="Grafik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79"/>
            <a:stretch>
              <a:fillRect/>
            </a:stretch>
          </p:blipFill>
          <p:spPr bwMode="auto">
            <a:xfrm>
              <a:off x="4080179" y="714603"/>
              <a:ext cx="5838825" cy="5637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hteck 4"/>
            <p:cNvSpPr/>
            <p:nvPr/>
          </p:nvSpPr>
          <p:spPr>
            <a:xfrm>
              <a:off x="8074479" y="1132004"/>
              <a:ext cx="1265463" cy="468198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050" dirty="0" smtClean="0">
                  <a:solidFill>
                    <a:schemeClr val="tx1"/>
                  </a:solidFill>
                </a:rPr>
                <a:t>σ</a:t>
              </a:r>
              <a:r>
                <a:rPr lang="de-DE" sz="1050" dirty="0" smtClean="0">
                  <a:solidFill>
                    <a:schemeClr val="tx1"/>
                  </a:solidFill>
                </a:rPr>
                <a:t> – phase</a:t>
              </a:r>
            </a:p>
            <a:p>
              <a:r>
                <a:rPr lang="de-DE" sz="1050" dirty="0" smtClean="0">
                  <a:solidFill>
                    <a:schemeClr val="tx1"/>
                  </a:solidFill>
                </a:rPr>
                <a:t>carbides</a:t>
              </a:r>
              <a:endParaRPr lang="de-DE" sz="1050" dirty="0">
                <a:solidFill>
                  <a:schemeClr val="tx1"/>
                </a:solidFill>
              </a:endParaRPr>
            </a:p>
          </p:txBody>
        </p:sp>
        <p:sp>
          <p:nvSpPr>
            <p:cNvPr id="6" name="Rechteck 5"/>
            <p:cNvSpPr/>
            <p:nvPr/>
          </p:nvSpPr>
          <p:spPr>
            <a:xfrm>
              <a:off x="7290706" y="2753977"/>
              <a:ext cx="2318656" cy="4681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050" dirty="0" smtClean="0">
                  <a:solidFill>
                    <a:schemeClr val="tx1"/>
                  </a:solidFill>
                </a:rPr>
                <a:t>475°C -embrittlement</a:t>
              </a:r>
              <a:endParaRPr lang="de-DE" sz="1050" dirty="0">
                <a:solidFill>
                  <a:schemeClr val="tx1"/>
                </a:solidFill>
              </a:endParaRPr>
            </a:p>
          </p:txBody>
        </p:sp>
        <p:sp>
          <p:nvSpPr>
            <p:cNvPr id="7" name="Rechteck 6"/>
            <p:cNvSpPr/>
            <p:nvPr/>
          </p:nvSpPr>
          <p:spPr>
            <a:xfrm>
              <a:off x="5734126" y="1251743"/>
              <a:ext cx="1074887" cy="46819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050" dirty="0" smtClean="0">
                  <a:solidFill>
                    <a:schemeClr val="tx1"/>
                  </a:solidFill>
                </a:rPr>
                <a:t>Cr</a:t>
              </a:r>
              <a:r>
                <a:rPr lang="de-DE" sz="1050" baseline="-25000" dirty="0" smtClean="0">
                  <a:solidFill>
                    <a:schemeClr val="tx1"/>
                  </a:solidFill>
                </a:rPr>
                <a:t>2</a:t>
              </a:r>
              <a:r>
                <a:rPr lang="de-DE" sz="1050" dirty="0" smtClean="0">
                  <a:solidFill>
                    <a:schemeClr val="tx1"/>
                  </a:solidFill>
                </a:rPr>
                <a:t>N</a:t>
              </a:r>
            </a:p>
            <a:p>
              <a:r>
                <a:rPr lang="de-DE" sz="1050" dirty="0" smtClean="0">
                  <a:solidFill>
                    <a:schemeClr val="tx1"/>
                  </a:solidFill>
                </a:rPr>
                <a:t>χ-phase</a:t>
              </a:r>
              <a:endParaRPr lang="de-DE" sz="1050" dirty="0">
                <a:solidFill>
                  <a:schemeClr val="tx1"/>
                </a:solidFill>
              </a:endParaRPr>
            </a:p>
          </p:txBody>
        </p:sp>
        <p:sp>
          <p:nvSpPr>
            <p:cNvPr id="8" name="Rechteck 7"/>
            <p:cNvSpPr/>
            <p:nvPr/>
          </p:nvSpPr>
          <p:spPr>
            <a:xfrm>
              <a:off x="6698912" y="1485842"/>
              <a:ext cx="473451" cy="383604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050" dirty="0" smtClean="0">
                <a:solidFill>
                  <a:schemeClr val="tx1"/>
                </a:solidFill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 rot="16200000">
              <a:off x="3228194" y="1449239"/>
              <a:ext cx="2056971" cy="4166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50" dirty="0" smtClean="0"/>
                <a:t>temperature </a:t>
              </a:r>
              <a:r>
                <a:rPr lang="de-DE" sz="1050" dirty="0" smtClean="0">
                  <a:latin typeface="Calibri" panose="020F0502020204030204" pitchFamily="34" charset="0"/>
                </a:rPr>
                <a:t>→</a:t>
              </a:r>
              <a:endParaRPr lang="de-DE" sz="1050" dirty="0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7870197" y="6007636"/>
              <a:ext cx="2056972" cy="4166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50" dirty="0" smtClean="0"/>
                <a:t>time </a:t>
              </a:r>
              <a:r>
                <a:rPr lang="de-DE" sz="1050" dirty="0" smtClean="0">
                  <a:latin typeface="Calibri" panose="020F0502020204030204" pitchFamily="34" charset="0"/>
                </a:rPr>
                <a:t>→</a:t>
              </a:r>
              <a:endParaRPr lang="de-DE" sz="1050" dirty="0"/>
            </a:p>
          </p:txBody>
        </p:sp>
      </p:grpSp>
      <p:sp>
        <p:nvSpPr>
          <p:cNvPr id="30" name="Freihandform 29"/>
          <p:cNvSpPr/>
          <p:nvPr/>
        </p:nvSpPr>
        <p:spPr>
          <a:xfrm>
            <a:off x="4204490" y="1674523"/>
            <a:ext cx="1693390" cy="2995209"/>
          </a:xfrm>
          <a:custGeom>
            <a:avLst/>
            <a:gdLst>
              <a:gd name="connsiteX0" fmla="*/ 0 w 3794760"/>
              <a:gd name="connsiteY0" fmla="*/ 0 h 4770120"/>
              <a:gd name="connsiteX1" fmla="*/ 1363980 w 3794760"/>
              <a:gd name="connsiteY1" fmla="*/ 1021080 h 4770120"/>
              <a:gd name="connsiteX2" fmla="*/ 3794760 w 3794760"/>
              <a:gd name="connsiteY2" fmla="*/ 4770120 h 477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94760" h="4770120">
                <a:moveTo>
                  <a:pt x="0" y="0"/>
                </a:moveTo>
                <a:cubicBezTo>
                  <a:pt x="365760" y="113030"/>
                  <a:pt x="731520" y="226060"/>
                  <a:pt x="1363980" y="1021080"/>
                </a:cubicBezTo>
                <a:cubicBezTo>
                  <a:pt x="1996440" y="1816100"/>
                  <a:pt x="2895600" y="3293110"/>
                  <a:pt x="3794760" y="4770120"/>
                </a:cubicBezTo>
              </a:path>
            </a:pathLst>
          </a:custGeom>
          <a:noFill/>
          <a:ln w="50800" cmpd="sng">
            <a:solidFill>
              <a:srgbClr val="FF0000"/>
            </a:solidFill>
            <a:prstDash val="solid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50" dirty="0"/>
          </a:p>
        </p:txBody>
      </p:sp>
      <p:sp>
        <p:nvSpPr>
          <p:cNvPr id="3" name="Textfeld 2"/>
          <p:cNvSpPr txBox="1"/>
          <p:nvPr/>
        </p:nvSpPr>
        <p:spPr>
          <a:xfrm>
            <a:off x="7497979" y="5126085"/>
            <a:ext cx="4322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Approx. 		52.1 % Austenite</a:t>
            </a:r>
          </a:p>
          <a:p>
            <a:r>
              <a:rPr lang="en-US" b="1" dirty="0" smtClean="0"/>
              <a:t>			47.7 % Ferrite</a:t>
            </a:r>
          </a:p>
          <a:p>
            <a:r>
              <a:rPr lang="en-US" b="1" dirty="0" smtClean="0"/>
              <a:t>			   0.2 % intermetallic phases</a:t>
            </a:r>
            <a:endParaRPr lang="en-US" b="1" dirty="0"/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158412" y="1123837"/>
            <a:ext cx="3151776" cy="4601183"/>
          </a:xfrm>
        </p:spPr>
        <p:txBody>
          <a:bodyPr anchor="t">
            <a:normAutofit/>
          </a:bodyPr>
          <a:lstStyle/>
          <a:p>
            <a:r>
              <a:rPr lang="de-DE" sz="2400" b="1" dirty="0" err="1" smtClean="0"/>
              <a:t>Approx</a:t>
            </a:r>
            <a:r>
              <a:rPr lang="de-DE" sz="2400" b="1" dirty="0" smtClean="0"/>
              <a:t>. </a:t>
            </a:r>
            <a:r>
              <a:rPr lang="de-DE" sz="2400" b="1" dirty="0" err="1" smtClean="0"/>
              <a:t>Cooling</a:t>
            </a:r>
            <a:r>
              <a:rPr lang="de-DE" sz="2400" b="1" dirty="0" smtClean="0"/>
              <a:t> rate</a:t>
            </a:r>
            <a:br>
              <a:rPr lang="de-DE" sz="2400" b="1" dirty="0" smtClean="0"/>
            </a:br>
            <a:r>
              <a:rPr lang="de-DE" sz="2400" dirty="0"/>
              <a:t>1000°C-700°C: </a:t>
            </a:r>
            <a:r>
              <a:rPr lang="de-DE" sz="2400" dirty="0" smtClean="0"/>
              <a:t>60 </a:t>
            </a:r>
            <a:r>
              <a:rPr lang="de-DE" sz="2400" dirty="0"/>
              <a:t>K/min</a:t>
            </a:r>
            <a:br>
              <a:rPr lang="de-DE" sz="2400" dirty="0"/>
            </a:br>
            <a:r>
              <a:rPr lang="de-DE" sz="2400" dirty="0" err="1"/>
              <a:t>over</a:t>
            </a:r>
            <a:r>
              <a:rPr lang="de-DE" sz="2400" dirty="0"/>
              <a:t> all: </a:t>
            </a:r>
            <a:r>
              <a:rPr lang="de-DE" sz="2400" dirty="0" smtClean="0"/>
              <a:t>15-20 </a:t>
            </a:r>
            <a:r>
              <a:rPr lang="de-DE" sz="2400" dirty="0"/>
              <a:t>K/min</a:t>
            </a:r>
            <a:r>
              <a:rPr lang="de-DE" sz="2400" dirty="0" smtClean="0"/>
              <a:t> </a:t>
            </a:r>
            <a:br>
              <a:rPr lang="de-DE" sz="2400" dirty="0" smtClean="0"/>
            </a:br>
            <a:r>
              <a:rPr lang="de-DE" sz="2400" dirty="0"/>
              <a:t/>
            </a:r>
            <a:br>
              <a:rPr lang="de-DE" sz="2400" dirty="0"/>
            </a:br>
            <a:r>
              <a:rPr lang="el-G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de-DE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-phase </a:t>
            </a:r>
            <a:r>
              <a:rPr lang="de-DE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area</a:t>
            </a:r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de-DE" sz="2400" dirty="0" smtClean="0"/>
              <a:t>2-5 min</a:t>
            </a:r>
            <a:br>
              <a:rPr lang="de-DE" sz="2400" dirty="0" smtClean="0"/>
            </a:br>
            <a:r>
              <a:rPr lang="de-DE" sz="2400" dirty="0"/>
              <a:t/>
            </a:r>
            <a:br>
              <a:rPr lang="de-DE" sz="2400" dirty="0"/>
            </a:br>
            <a:r>
              <a:rPr lang="de-DE" sz="2400" b="1" dirty="0" smtClean="0"/>
              <a:t>475°C – </a:t>
            </a:r>
            <a:r>
              <a:rPr lang="de-DE" sz="2400" b="1" dirty="0" err="1" smtClean="0"/>
              <a:t>embrittlement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/>
              <a:t>	not </a:t>
            </a:r>
            <a:r>
              <a:rPr lang="de-DE" sz="2400" dirty="0" err="1" smtClean="0"/>
              <a:t>reached</a:t>
            </a:r>
            <a:endParaRPr lang="de-DE" sz="2400" dirty="0"/>
          </a:p>
        </p:txBody>
      </p:sp>
      <p:sp>
        <p:nvSpPr>
          <p:cNvPr id="14" name="Inhaltsplatzhalter 2"/>
          <p:cNvSpPr txBox="1">
            <a:spLocks/>
          </p:cNvSpPr>
          <p:nvPr/>
        </p:nvSpPr>
        <p:spPr>
          <a:xfrm>
            <a:off x="0" y="0"/>
            <a:ext cx="7315200" cy="57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b="1" dirty="0" smtClean="0">
                <a:solidFill>
                  <a:schemeClr val="tx1"/>
                </a:solidFill>
              </a:rPr>
              <a:t>Effect of cooling rate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820038" y="4945171"/>
            <a:ext cx="21155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050" dirty="0" smtClean="0"/>
              <a:t>TTT </a:t>
            </a:r>
            <a:r>
              <a:rPr lang="de-DE" sz="1050" dirty="0" err="1" smtClean="0"/>
              <a:t>diagramm</a:t>
            </a:r>
            <a:r>
              <a:rPr lang="de-DE" sz="1050" dirty="0" smtClean="0"/>
              <a:t> UNS S32205; </a:t>
            </a:r>
          </a:p>
          <a:p>
            <a:pPr algn="just"/>
            <a:r>
              <a:rPr lang="de-DE" sz="1050" dirty="0" err="1" smtClean="0"/>
              <a:t>sources</a:t>
            </a:r>
            <a:r>
              <a:rPr lang="de-DE" sz="1050" dirty="0" smtClean="0"/>
              <a:t>: M. Sorg; NACE-2015-5611</a:t>
            </a:r>
            <a:endParaRPr lang="de-DE" sz="105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98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915" y="1077103"/>
            <a:ext cx="8207947" cy="492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Inhaltsplatzhalter 2"/>
          <p:cNvSpPr txBox="1">
            <a:spLocks/>
          </p:cNvSpPr>
          <p:nvPr/>
        </p:nvSpPr>
        <p:spPr>
          <a:xfrm>
            <a:off x="0" y="0"/>
            <a:ext cx="7315200" cy="57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b="1" dirty="0" smtClean="0">
                <a:solidFill>
                  <a:schemeClr val="tx1"/>
                </a:solidFill>
              </a:rPr>
              <a:t>Effect of cooling rate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58412" y="822581"/>
            <a:ext cx="3246284" cy="4601183"/>
          </a:xfrm>
          <a:noFill/>
        </p:spPr>
        <p:txBody>
          <a:bodyPr anchor="t">
            <a:normAutofit/>
          </a:bodyPr>
          <a:lstStyle/>
          <a:p>
            <a:pPr defTabSz="361950"/>
            <a:r>
              <a:rPr lang="en-US" sz="2400" b="1" dirty="0" smtClean="0">
                <a:solidFill>
                  <a:schemeClr val="bg1"/>
                </a:solidFill>
              </a:rPr>
              <a:t>- increase the cooling 	rate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/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- reduce the process 	temperature</a:t>
            </a: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" name="Inhaltsplatzhalter 2"/>
          <p:cNvSpPr txBox="1">
            <a:spLocks/>
          </p:cNvSpPr>
          <p:nvPr/>
        </p:nvSpPr>
        <p:spPr>
          <a:xfrm>
            <a:off x="3827059" y="516737"/>
            <a:ext cx="7315200" cy="57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b="1" dirty="0" smtClean="0">
                <a:solidFill>
                  <a:schemeClr val="tx1"/>
                </a:solidFill>
              </a:rPr>
              <a:t>Temperature profile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122877" y="6205128"/>
            <a:ext cx="21155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050" dirty="0" smtClean="0"/>
              <a:t>TTT </a:t>
            </a:r>
            <a:r>
              <a:rPr lang="de-DE" sz="1050" dirty="0" err="1" smtClean="0"/>
              <a:t>diagramm</a:t>
            </a:r>
            <a:r>
              <a:rPr lang="de-DE" sz="1050" dirty="0" smtClean="0"/>
              <a:t> UNS S32205; </a:t>
            </a:r>
          </a:p>
          <a:p>
            <a:pPr algn="just"/>
            <a:r>
              <a:rPr lang="de-DE" sz="1050" smtClean="0"/>
              <a:t>scoure: </a:t>
            </a:r>
            <a:r>
              <a:rPr lang="de-DE" sz="1050" dirty="0" smtClean="0"/>
              <a:t>M. Sorg; NACE-2015-5611</a:t>
            </a:r>
            <a:endParaRPr lang="de-DE" sz="1050" dirty="0"/>
          </a:p>
        </p:txBody>
      </p:sp>
      <p:grpSp>
        <p:nvGrpSpPr>
          <p:cNvPr id="16" name="Gruppieren 15"/>
          <p:cNvGrpSpPr/>
          <p:nvPr/>
        </p:nvGrpSpPr>
        <p:grpSpPr>
          <a:xfrm>
            <a:off x="119215" y="2805060"/>
            <a:ext cx="3408700" cy="3428923"/>
            <a:chOff x="4073777" y="714603"/>
            <a:chExt cx="5959978" cy="5685053"/>
          </a:xfrm>
        </p:grpSpPr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79"/>
            <a:stretch>
              <a:fillRect/>
            </a:stretch>
          </p:blipFill>
          <p:spPr bwMode="auto">
            <a:xfrm>
              <a:off x="4080179" y="714603"/>
              <a:ext cx="5838825" cy="5637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hteck 18"/>
            <p:cNvSpPr/>
            <p:nvPr/>
          </p:nvSpPr>
          <p:spPr>
            <a:xfrm>
              <a:off x="8074479" y="1132004"/>
              <a:ext cx="1265463" cy="468198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900" dirty="0" smtClean="0">
                  <a:solidFill>
                    <a:schemeClr val="tx1"/>
                  </a:solidFill>
                </a:rPr>
                <a:t>σ</a:t>
              </a:r>
              <a:r>
                <a:rPr lang="de-DE" sz="900" dirty="0" smtClean="0">
                  <a:solidFill>
                    <a:schemeClr val="tx1"/>
                  </a:solidFill>
                </a:rPr>
                <a:t> – phase</a:t>
              </a:r>
            </a:p>
            <a:p>
              <a:r>
                <a:rPr lang="de-DE" sz="900" dirty="0" smtClean="0">
                  <a:solidFill>
                    <a:schemeClr val="tx1"/>
                  </a:solidFill>
                </a:rPr>
                <a:t>carbides</a:t>
              </a:r>
              <a:endParaRPr lang="de-DE" sz="900" dirty="0">
                <a:solidFill>
                  <a:schemeClr val="tx1"/>
                </a:solidFill>
              </a:endParaRPr>
            </a:p>
          </p:txBody>
        </p:sp>
        <p:sp>
          <p:nvSpPr>
            <p:cNvPr id="20" name="Rechteck 19"/>
            <p:cNvSpPr/>
            <p:nvPr/>
          </p:nvSpPr>
          <p:spPr>
            <a:xfrm>
              <a:off x="7290706" y="2753977"/>
              <a:ext cx="2318656" cy="4681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900" dirty="0" smtClean="0">
                  <a:solidFill>
                    <a:schemeClr val="tx1"/>
                  </a:solidFill>
                </a:rPr>
                <a:t>475°C -embrittlement</a:t>
              </a:r>
              <a:endParaRPr lang="de-DE" sz="900" dirty="0">
                <a:solidFill>
                  <a:schemeClr val="tx1"/>
                </a:solidFill>
              </a:endParaRPr>
            </a:p>
          </p:txBody>
        </p:sp>
        <p:sp>
          <p:nvSpPr>
            <p:cNvPr id="21" name="Rechteck 20"/>
            <p:cNvSpPr/>
            <p:nvPr/>
          </p:nvSpPr>
          <p:spPr>
            <a:xfrm>
              <a:off x="5734126" y="1251743"/>
              <a:ext cx="1074887" cy="46819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900" dirty="0" smtClean="0">
                  <a:solidFill>
                    <a:schemeClr val="tx1"/>
                  </a:solidFill>
                </a:rPr>
                <a:t>Cr</a:t>
              </a:r>
              <a:r>
                <a:rPr lang="de-DE" sz="900" baseline="-25000" dirty="0" smtClean="0">
                  <a:solidFill>
                    <a:schemeClr val="tx1"/>
                  </a:solidFill>
                </a:rPr>
                <a:t>2</a:t>
              </a:r>
              <a:r>
                <a:rPr lang="de-DE" sz="900" dirty="0" smtClean="0">
                  <a:solidFill>
                    <a:schemeClr val="tx1"/>
                  </a:solidFill>
                </a:rPr>
                <a:t>N</a:t>
              </a:r>
            </a:p>
            <a:p>
              <a:r>
                <a:rPr lang="de-DE" sz="900" dirty="0" smtClean="0">
                  <a:solidFill>
                    <a:schemeClr val="tx1"/>
                  </a:solidFill>
                </a:rPr>
                <a:t>χ-phase</a:t>
              </a:r>
              <a:endParaRPr lang="de-DE" sz="900" dirty="0">
                <a:solidFill>
                  <a:schemeClr val="tx1"/>
                </a:solidFill>
              </a:endParaRPr>
            </a:p>
          </p:txBody>
        </p:sp>
        <p:sp>
          <p:nvSpPr>
            <p:cNvPr id="22" name="Rechteck 21"/>
            <p:cNvSpPr/>
            <p:nvPr/>
          </p:nvSpPr>
          <p:spPr>
            <a:xfrm>
              <a:off x="6698912" y="1485842"/>
              <a:ext cx="473451" cy="383604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9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23" name="Textfeld 22"/>
            <p:cNvSpPr txBox="1"/>
            <p:nvPr/>
          </p:nvSpPr>
          <p:spPr>
            <a:xfrm rot="16200000">
              <a:off x="3220185" y="1578722"/>
              <a:ext cx="2056971" cy="349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700" dirty="0" smtClean="0"/>
                <a:t>temperature </a:t>
              </a:r>
              <a:r>
                <a:rPr lang="de-DE" sz="700" dirty="0" smtClean="0">
                  <a:latin typeface="Calibri" panose="020F0502020204030204" pitchFamily="34" charset="0"/>
                </a:rPr>
                <a:t>→</a:t>
              </a:r>
              <a:endParaRPr lang="de-DE" sz="700" dirty="0"/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7976782" y="6016943"/>
              <a:ext cx="2056973" cy="3827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 smtClean="0"/>
                <a:t>time </a:t>
              </a:r>
              <a:r>
                <a:rPr lang="de-DE" sz="900" dirty="0" smtClean="0">
                  <a:latin typeface="Calibri" panose="020F0502020204030204" pitchFamily="34" charset="0"/>
                </a:rPr>
                <a:t>→</a:t>
              </a:r>
              <a:endParaRPr lang="de-DE" sz="900" dirty="0"/>
            </a:p>
          </p:txBody>
        </p:sp>
      </p:grpSp>
      <p:sp>
        <p:nvSpPr>
          <p:cNvPr id="9" name="Freihandform 8"/>
          <p:cNvSpPr/>
          <p:nvPr/>
        </p:nvSpPr>
        <p:spPr>
          <a:xfrm>
            <a:off x="8006080" y="2194560"/>
            <a:ext cx="1036320" cy="3413760"/>
          </a:xfrm>
          <a:custGeom>
            <a:avLst/>
            <a:gdLst>
              <a:gd name="connsiteX0" fmla="*/ 0 w 1076960"/>
              <a:gd name="connsiteY0" fmla="*/ 0 h 3332480"/>
              <a:gd name="connsiteX1" fmla="*/ 345440 w 1076960"/>
              <a:gd name="connsiteY1" fmla="*/ 1300480 h 3332480"/>
              <a:gd name="connsiteX2" fmla="*/ 762000 w 1076960"/>
              <a:gd name="connsiteY2" fmla="*/ 2722880 h 3332480"/>
              <a:gd name="connsiteX3" fmla="*/ 1076960 w 1076960"/>
              <a:gd name="connsiteY3" fmla="*/ 3332480 h 3332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6960" h="3332480">
                <a:moveTo>
                  <a:pt x="0" y="0"/>
                </a:moveTo>
                <a:cubicBezTo>
                  <a:pt x="109220" y="423333"/>
                  <a:pt x="218440" y="846667"/>
                  <a:pt x="345440" y="1300480"/>
                </a:cubicBezTo>
                <a:cubicBezTo>
                  <a:pt x="472440" y="1754293"/>
                  <a:pt x="640080" y="2384213"/>
                  <a:pt x="762000" y="2722880"/>
                </a:cubicBezTo>
                <a:cubicBezTo>
                  <a:pt x="883920" y="3061547"/>
                  <a:pt x="980440" y="3197013"/>
                  <a:pt x="1076960" y="3332480"/>
                </a:cubicBezTo>
              </a:path>
            </a:pathLst>
          </a:custGeom>
          <a:noFill/>
          <a:ln w="7620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Freihandform 7"/>
          <p:cNvSpPr/>
          <p:nvPr/>
        </p:nvSpPr>
        <p:spPr>
          <a:xfrm>
            <a:off x="8006080" y="1757680"/>
            <a:ext cx="792480" cy="3850640"/>
          </a:xfrm>
          <a:custGeom>
            <a:avLst/>
            <a:gdLst>
              <a:gd name="connsiteX0" fmla="*/ 0 w 792480"/>
              <a:gd name="connsiteY0" fmla="*/ 0 h 3850640"/>
              <a:gd name="connsiteX1" fmla="*/ 142240 w 792480"/>
              <a:gd name="connsiteY1" fmla="*/ 1310640 h 3850640"/>
              <a:gd name="connsiteX2" fmla="*/ 467360 w 792480"/>
              <a:gd name="connsiteY2" fmla="*/ 2875280 h 3850640"/>
              <a:gd name="connsiteX3" fmla="*/ 792480 w 792480"/>
              <a:gd name="connsiteY3" fmla="*/ 3850640 h 3850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3850640">
                <a:moveTo>
                  <a:pt x="0" y="0"/>
                </a:moveTo>
                <a:cubicBezTo>
                  <a:pt x="32173" y="415713"/>
                  <a:pt x="64347" y="831427"/>
                  <a:pt x="142240" y="1310640"/>
                </a:cubicBezTo>
                <a:cubicBezTo>
                  <a:pt x="220133" y="1789853"/>
                  <a:pt x="358987" y="2451947"/>
                  <a:pt x="467360" y="2875280"/>
                </a:cubicBezTo>
                <a:cubicBezTo>
                  <a:pt x="575733" y="3298613"/>
                  <a:pt x="684106" y="3574626"/>
                  <a:pt x="792480" y="3850640"/>
                </a:cubicBezTo>
              </a:path>
            </a:pathLst>
          </a:custGeom>
          <a:noFill/>
          <a:ln w="762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Freihandform 10"/>
          <p:cNvSpPr/>
          <p:nvPr/>
        </p:nvSpPr>
        <p:spPr>
          <a:xfrm>
            <a:off x="7965440" y="1778000"/>
            <a:ext cx="2153920" cy="3779520"/>
          </a:xfrm>
          <a:custGeom>
            <a:avLst/>
            <a:gdLst>
              <a:gd name="connsiteX0" fmla="*/ 0 w 2153920"/>
              <a:gd name="connsiteY0" fmla="*/ 0 h 3779520"/>
              <a:gd name="connsiteX1" fmla="*/ 172720 w 2153920"/>
              <a:gd name="connsiteY1" fmla="*/ 629920 h 3779520"/>
              <a:gd name="connsiteX2" fmla="*/ 416560 w 2153920"/>
              <a:gd name="connsiteY2" fmla="*/ 1351280 h 3779520"/>
              <a:gd name="connsiteX3" fmla="*/ 741680 w 2153920"/>
              <a:gd name="connsiteY3" fmla="*/ 2032000 h 3779520"/>
              <a:gd name="connsiteX4" fmla="*/ 1229360 w 2153920"/>
              <a:gd name="connsiteY4" fmla="*/ 2824480 h 3779520"/>
              <a:gd name="connsiteX5" fmla="*/ 1656080 w 2153920"/>
              <a:gd name="connsiteY5" fmla="*/ 3332480 h 3779520"/>
              <a:gd name="connsiteX6" fmla="*/ 2153920 w 2153920"/>
              <a:gd name="connsiteY6" fmla="*/ 3779520 h 3779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3920" h="3779520">
                <a:moveTo>
                  <a:pt x="0" y="0"/>
                </a:moveTo>
                <a:cubicBezTo>
                  <a:pt x="51646" y="202353"/>
                  <a:pt x="103293" y="404707"/>
                  <a:pt x="172720" y="629920"/>
                </a:cubicBezTo>
                <a:cubicBezTo>
                  <a:pt x="242147" y="855133"/>
                  <a:pt x="321733" y="1117600"/>
                  <a:pt x="416560" y="1351280"/>
                </a:cubicBezTo>
                <a:cubicBezTo>
                  <a:pt x="511387" y="1584960"/>
                  <a:pt x="606213" y="1786467"/>
                  <a:pt x="741680" y="2032000"/>
                </a:cubicBezTo>
                <a:cubicBezTo>
                  <a:pt x="877147" y="2277533"/>
                  <a:pt x="1076960" y="2607733"/>
                  <a:pt x="1229360" y="2824480"/>
                </a:cubicBezTo>
                <a:cubicBezTo>
                  <a:pt x="1381760" y="3041227"/>
                  <a:pt x="1501987" y="3173307"/>
                  <a:pt x="1656080" y="3332480"/>
                </a:cubicBezTo>
                <a:cubicBezTo>
                  <a:pt x="1810173" y="3491653"/>
                  <a:pt x="1982046" y="3635586"/>
                  <a:pt x="2153920" y="3779520"/>
                </a:cubicBezTo>
              </a:path>
            </a:pathLst>
          </a:custGeom>
          <a:noFill/>
          <a:ln w="762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Pfeil nach unten 2"/>
          <p:cNvSpPr/>
          <p:nvPr/>
        </p:nvSpPr>
        <p:spPr>
          <a:xfrm rot="3885852">
            <a:off x="8898184" y="4875734"/>
            <a:ext cx="457200" cy="518145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76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Influence of Process Temperature</a:t>
            </a:r>
            <a:endParaRPr lang="en-US" sz="44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99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/>
        </p:nvGrpSpPr>
        <p:grpSpPr>
          <a:xfrm>
            <a:off x="3793062" y="299128"/>
            <a:ext cx="3445604" cy="3164099"/>
            <a:chOff x="7627665" y="3648099"/>
            <a:chExt cx="3445604" cy="3164099"/>
          </a:xfrm>
        </p:grpSpPr>
        <p:grpSp>
          <p:nvGrpSpPr>
            <p:cNvPr id="6" name="Gruppieren 5"/>
            <p:cNvGrpSpPr/>
            <p:nvPr/>
          </p:nvGrpSpPr>
          <p:grpSpPr>
            <a:xfrm>
              <a:off x="7627666" y="3648099"/>
              <a:ext cx="3445603" cy="2702434"/>
              <a:chOff x="7627666" y="3334832"/>
              <a:chExt cx="3445603" cy="2702434"/>
            </a:xfrm>
          </p:grpSpPr>
          <p:pic>
            <p:nvPicPr>
              <p:cNvPr id="2055" name="Picture 7" descr="\\ma-data.ma.fhkn.de\MA-Projekte\WP_Labor\20_Projekte\ZIM - HIP 14462\Versuche\Probencharge 2 - kleine HIP-Blöcke\Gefügeverteilung\HIP_1.4462_155063_1659_1200-1030_200x.tif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saturation sat="0"/>
                        </a14:imgEffect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7666" y="3334832"/>
                <a:ext cx="3445603" cy="27024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69503" y="5921385"/>
                <a:ext cx="555084" cy="1015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8" name="Textfeld 17"/>
            <p:cNvSpPr txBox="1"/>
            <p:nvPr/>
          </p:nvSpPr>
          <p:spPr>
            <a:xfrm>
              <a:off x="7627665" y="6350533"/>
              <a:ext cx="34456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96938" indent="-896938"/>
              <a:r>
                <a:rPr lang="de-DE" sz="1200" dirty="0" smtClean="0"/>
                <a:t>1200°C : 	Ferrite 47% / Austenite 47.5 % / intermetallic </a:t>
              </a:r>
              <a:r>
                <a:rPr lang="de-DE" sz="1200" dirty="0" err="1" smtClean="0"/>
                <a:t>phases</a:t>
              </a:r>
              <a:r>
                <a:rPr lang="de-DE" sz="1200" dirty="0" smtClean="0"/>
                <a:t> 5.5 %</a:t>
              </a:r>
              <a:endParaRPr lang="de-DE" sz="1200" dirty="0"/>
            </a:p>
          </p:txBody>
        </p:sp>
      </p:grpSp>
      <p:sp>
        <p:nvSpPr>
          <p:cNvPr id="4" name="Inhaltsplatzhalter 2"/>
          <p:cNvSpPr txBox="1">
            <a:spLocks/>
          </p:cNvSpPr>
          <p:nvPr/>
        </p:nvSpPr>
        <p:spPr>
          <a:xfrm>
            <a:off x="0" y="0"/>
            <a:ext cx="7315200" cy="57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b="1" dirty="0" smtClean="0">
                <a:solidFill>
                  <a:schemeClr val="tx1"/>
                </a:solidFill>
              </a:rPr>
              <a:t>Influence of HIP-Temperature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8412" y="822581"/>
            <a:ext cx="3246284" cy="4601183"/>
          </a:xfrm>
          <a:noFill/>
        </p:spPr>
        <p:txBody>
          <a:bodyPr anchor="t">
            <a:normAutofit fontScale="90000"/>
          </a:bodyPr>
          <a:lstStyle/>
          <a:p>
            <a:pPr defTabSz="361950"/>
            <a:r>
              <a:rPr lang="en-US" sz="2400" b="1" dirty="0" smtClean="0">
                <a:solidFill>
                  <a:schemeClr val="bg1"/>
                </a:solidFill>
              </a:rPr>
              <a:t>comparison of process temperatures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→ </a:t>
            </a:r>
            <a:r>
              <a:rPr lang="en-US" sz="2400" dirty="0" smtClean="0">
                <a:solidFill>
                  <a:schemeClr val="bg1"/>
                </a:solidFill>
              </a:rPr>
              <a:t>1200°C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→ </a:t>
            </a:r>
            <a:r>
              <a:rPr lang="en-US" sz="2400" dirty="0" smtClean="0">
                <a:solidFill>
                  <a:schemeClr val="bg1"/>
                </a:solidFill>
              </a:rPr>
              <a:t>1140°C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→ </a:t>
            </a:r>
            <a:r>
              <a:rPr lang="en-US" sz="2400" dirty="0" smtClean="0">
                <a:solidFill>
                  <a:schemeClr val="bg1"/>
                </a:solidFill>
              </a:rPr>
              <a:t>1100°C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→ </a:t>
            </a:r>
            <a:r>
              <a:rPr lang="en-US" sz="2400" dirty="0" smtClean="0">
                <a:solidFill>
                  <a:schemeClr val="bg1"/>
                </a:solidFill>
              </a:rPr>
              <a:t>1040°C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without heat treatment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approx. cooling rate </a:t>
            </a: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	critical temp.:    10 K/min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	over all:		1 – 2 K/min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7627035" y="3648098"/>
            <a:ext cx="3445604" cy="3164099"/>
            <a:chOff x="3793063" y="287083"/>
            <a:chExt cx="3445604" cy="3164099"/>
          </a:xfrm>
        </p:grpSpPr>
        <p:pic>
          <p:nvPicPr>
            <p:cNvPr id="2053" name="Picture 5" descr="\\ma-data.ma.fhkn.de\MA-Projekte\WP_Labor\20_Projekte\ZIM - HIP 14462\Versuche\Vorversuche - HIP\Schliffbilder - Groesbeck\HIP_14462W-1040-105mm von Rand-Sigmaphase_Bild1.200x.ti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3063" y="287083"/>
              <a:ext cx="3445603" cy="2702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feld 9"/>
            <p:cNvSpPr txBox="1"/>
            <p:nvPr/>
          </p:nvSpPr>
          <p:spPr>
            <a:xfrm>
              <a:off x="3793064" y="2989517"/>
              <a:ext cx="34456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96938" indent="-896938"/>
              <a:r>
                <a:rPr lang="de-DE" sz="1200" dirty="0" smtClean="0"/>
                <a:t>1040°C : 	Ferrite 47.5% / Austenite 50 % / intermetallic </a:t>
              </a:r>
              <a:r>
                <a:rPr lang="de-DE" sz="1200" dirty="0" err="1" smtClean="0"/>
                <a:t>phases</a:t>
              </a:r>
              <a:r>
                <a:rPr lang="de-DE" sz="1200" dirty="0" smtClean="0"/>
                <a:t> 2.5 %</a:t>
              </a:r>
              <a:endParaRPr lang="de-DE" sz="1200" dirty="0"/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7654039" y="301369"/>
            <a:ext cx="3445603" cy="3149813"/>
            <a:chOff x="3793064" y="3648098"/>
            <a:chExt cx="3445603" cy="3149813"/>
          </a:xfrm>
        </p:grpSpPr>
        <p:pic>
          <p:nvPicPr>
            <p:cNvPr id="2054" name="Picture 6" descr="\\ma-data.ma.fhkn.de\MA-Projekte\WP_Labor\20_Projekte\ZIM - HIP 14462\Versuche\Vorversuche - HIP\Schliffbilder - Groesbeck\HIP_14462W-1140-105mm vom Rand-Sigmaphase_Bild1.200x.tif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3064" y="3648098"/>
              <a:ext cx="3445603" cy="2702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feld 16"/>
            <p:cNvSpPr txBox="1"/>
            <p:nvPr/>
          </p:nvSpPr>
          <p:spPr>
            <a:xfrm>
              <a:off x="3793064" y="6336246"/>
              <a:ext cx="34456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96938" indent="-896938"/>
              <a:r>
                <a:rPr lang="de-DE" sz="1200" dirty="0" smtClean="0"/>
                <a:t>1140°C : 	Ferrite 47% / Austenite 51.5 % / intermetallic </a:t>
              </a:r>
              <a:r>
                <a:rPr lang="de-DE" sz="1200" dirty="0" err="1" smtClean="0"/>
                <a:t>phases</a:t>
              </a:r>
              <a:r>
                <a:rPr lang="de-DE" sz="1200" dirty="0" smtClean="0"/>
                <a:t> 1.5 %</a:t>
              </a:r>
              <a:endParaRPr lang="de-DE" sz="1200" dirty="0"/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3793059" y="3648098"/>
            <a:ext cx="3445606" cy="3164099"/>
            <a:chOff x="7627664" y="287083"/>
            <a:chExt cx="3445606" cy="3164099"/>
          </a:xfrm>
        </p:grpSpPr>
        <p:pic>
          <p:nvPicPr>
            <p:cNvPr id="2051" name="Picture 3" descr="\\ma-data.ma.fhkn.de\MA-Projekte\WP_Labor\20_Projekte\ZIM - HIP 14462\Versuche\Glühstudie HIP_14462\HIP 1.4462 - Glühstudie - März2015\Grossbeck\1040HIP-1000-30min_200x_grossbeck_II.tif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7667" y="287083"/>
              <a:ext cx="3445603" cy="2702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feld 18"/>
            <p:cNvSpPr txBox="1"/>
            <p:nvPr/>
          </p:nvSpPr>
          <p:spPr>
            <a:xfrm>
              <a:off x="7627664" y="2989517"/>
              <a:ext cx="34456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96938" indent="-896938"/>
              <a:r>
                <a:rPr lang="de-DE" sz="1200" dirty="0" smtClean="0"/>
                <a:t>1100°C : 	Ferrite 47.5% / Austenite 50.5 % / intermetallic </a:t>
              </a:r>
              <a:r>
                <a:rPr lang="en-US" sz="1200" dirty="0" smtClean="0"/>
                <a:t>phases</a:t>
              </a:r>
              <a:r>
                <a:rPr lang="de-DE" sz="1200" dirty="0" smtClean="0"/>
                <a:t> 2 %</a:t>
              </a:r>
              <a:endParaRPr lang="de-DE" sz="1200" dirty="0"/>
            </a:p>
          </p:txBody>
        </p:sp>
      </p:grp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92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67912" y="2029968"/>
            <a:ext cx="7315200" cy="325526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de-DE" sz="2800" b="1" dirty="0" smtClean="0">
                <a:solidFill>
                  <a:schemeClr val="tx1"/>
                </a:solidFill>
              </a:rPr>
              <a:t>- Duplex </a:t>
            </a:r>
            <a:r>
              <a:rPr lang="en-GB" sz="2800" b="1" dirty="0" smtClean="0">
                <a:solidFill>
                  <a:schemeClr val="tx1"/>
                </a:solidFill>
              </a:rPr>
              <a:t>stainless</a:t>
            </a:r>
            <a:r>
              <a:rPr lang="de-DE" sz="2800" b="1" dirty="0" smtClean="0">
                <a:solidFill>
                  <a:schemeClr val="tx1"/>
                </a:solidFill>
              </a:rPr>
              <a:t> </a:t>
            </a:r>
            <a:r>
              <a:rPr lang="en-GB" sz="2800" b="1" dirty="0" smtClean="0">
                <a:solidFill>
                  <a:schemeClr val="tx1"/>
                </a:solidFill>
              </a:rPr>
              <a:t>steel</a:t>
            </a:r>
            <a:r>
              <a:rPr lang="de-DE" sz="2800" b="1" dirty="0" smtClean="0">
                <a:solidFill>
                  <a:schemeClr val="tx1"/>
                </a:solidFill>
              </a:rPr>
              <a:t> </a:t>
            </a:r>
            <a:r>
              <a:rPr lang="de-DE" sz="2800" b="1" dirty="0">
                <a:solidFill>
                  <a:schemeClr val="tx1"/>
                </a:solidFill>
              </a:rPr>
              <a:t>UNS </a:t>
            </a:r>
            <a:r>
              <a:rPr lang="de-DE" sz="2800" b="1" dirty="0" smtClean="0">
                <a:solidFill>
                  <a:schemeClr val="tx1"/>
                </a:solidFill>
              </a:rPr>
              <a:t>S32205</a:t>
            </a:r>
            <a:r>
              <a:rPr lang="de-DE" sz="2800" b="1" dirty="0">
                <a:solidFill>
                  <a:schemeClr val="tx1"/>
                </a:solidFill>
              </a:rPr>
              <a:t/>
            </a:r>
            <a:br>
              <a:rPr lang="de-DE" sz="2800" b="1" dirty="0">
                <a:solidFill>
                  <a:schemeClr val="tx1"/>
                </a:solidFill>
              </a:rPr>
            </a:br>
            <a:r>
              <a:rPr lang="en-GB" sz="2800" b="1" dirty="0" smtClean="0">
                <a:solidFill>
                  <a:schemeClr val="tx1"/>
                </a:solidFill>
              </a:rPr>
              <a:t>- Effects of cooling rate</a:t>
            </a:r>
            <a:br>
              <a:rPr lang="en-GB" sz="2800" b="1" dirty="0" smtClean="0">
                <a:solidFill>
                  <a:schemeClr val="tx1"/>
                </a:solidFill>
              </a:rPr>
            </a:br>
            <a:r>
              <a:rPr lang="de-DE" sz="2800" b="1" dirty="0" smtClean="0">
                <a:solidFill>
                  <a:schemeClr val="tx1"/>
                </a:solidFill>
              </a:rPr>
              <a:t>- </a:t>
            </a:r>
            <a:r>
              <a:rPr lang="en-US" sz="2800" b="1" dirty="0" smtClean="0">
                <a:solidFill>
                  <a:schemeClr val="tx1"/>
                </a:solidFill>
              </a:rPr>
              <a:t>Influence </a:t>
            </a:r>
            <a:r>
              <a:rPr lang="en-US" sz="2800" b="1" dirty="0">
                <a:solidFill>
                  <a:schemeClr val="tx1"/>
                </a:solidFill>
              </a:rPr>
              <a:t>of </a:t>
            </a:r>
            <a:r>
              <a:rPr lang="en-US" sz="2800" b="1" dirty="0" smtClean="0">
                <a:solidFill>
                  <a:schemeClr val="tx1"/>
                </a:solidFill>
              </a:rPr>
              <a:t>Process-Temperature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- Experimental 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- Results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- Conclusion and discussion</a:t>
            </a:r>
            <a:endParaRPr lang="de-DE" sz="2800" b="1" dirty="0">
              <a:solidFill>
                <a:schemeClr val="tx1"/>
              </a:solidFill>
            </a:endParaRPr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0" y="0"/>
            <a:ext cx="7315200" cy="57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b="1" dirty="0" smtClean="0">
                <a:solidFill>
                  <a:schemeClr val="tx1"/>
                </a:solidFill>
              </a:rPr>
              <a:t>Outline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29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 txBox="1">
            <a:spLocks/>
          </p:cNvSpPr>
          <p:nvPr/>
        </p:nvSpPr>
        <p:spPr>
          <a:xfrm>
            <a:off x="0" y="0"/>
            <a:ext cx="7315200" cy="57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b="1" dirty="0" smtClean="0">
                <a:solidFill>
                  <a:schemeClr val="tx1"/>
                </a:solidFill>
              </a:rPr>
              <a:t>Influence of HIP-Temperature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49923"/>
            <a:ext cx="5017794" cy="3252213"/>
          </a:xfrm>
          <a:prstGeom prst="rect">
            <a:avLst/>
          </a:prstGeom>
          <a:ln>
            <a:noFill/>
          </a:ln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58412" y="822581"/>
            <a:ext cx="3246284" cy="4601183"/>
          </a:xfrm>
          <a:noFill/>
        </p:spPr>
        <p:txBody>
          <a:bodyPr anchor="t">
            <a:normAutofit fontScale="90000"/>
          </a:bodyPr>
          <a:lstStyle/>
          <a:p>
            <a:pPr defTabSz="361950"/>
            <a:r>
              <a:rPr lang="en-US" sz="2400" b="1" dirty="0" smtClean="0">
                <a:solidFill>
                  <a:schemeClr val="bg1"/>
                </a:solidFill>
              </a:rPr>
              <a:t>comparison of process temperatures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→ </a:t>
            </a:r>
            <a:r>
              <a:rPr lang="en-US" sz="2400" dirty="0" smtClean="0">
                <a:solidFill>
                  <a:schemeClr val="bg1"/>
                </a:solidFill>
              </a:rPr>
              <a:t>1200°C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	</a:t>
            </a:r>
            <a:r>
              <a:rPr lang="en-US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→ </a:t>
            </a:r>
            <a:r>
              <a:rPr lang="en-US" sz="2400" b="1" dirty="0" smtClean="0">
                <a:solidFill>
                  <a:srgbClr val="FF0000"/>
                </a:solidFill>
              </a:rPr>
              <a:t>1140°C</a:t>
            </a: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  <a:latin typeface="Times New Roman"/>
                <a:cs typeface="Times New Roman"/>
              </a:rPr>
              <a:t>→ </a:t>
            </a:r>
            <a:r>
              <a:rPr lang="en-US" sz="2400" dirty="0" smtClean="0">
                <a:solidFill>
                  <a:schemeClr val="bg1"/>
                </a:solidFill>
              </a:rPr>
              <a:t>1100°C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	</a:t>
            </a:r>
            <a:r>
              <a:rPr lang="en-US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→ </a:t>
            </a:r>
            <a:r>
              <a:rPr lang="en-US" sz="2400" b="1" dirty="0" smtClean="0">
                <a:solidFill>
                  <a:srgbClr val="FF0000"/>
                </a:solidFill>
              </a:rPr>
              <a:t>1040°C</a:t>
            </a: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without heat treatment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/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part dimensions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	</a:t>
            </a:r>
            <a:r>
              <a:rPr lang="en-US" sz="2400" dirty="0">
                <a:solidFill>
                  <a:schemeClr val="bg1"/>
                </a:solidFill>
              </a:rPr>
              <a:t>2</a:t>
            </a:r>
            <a:r>
              <a:rPr lang="en-US" sz="2400" dirty="0" smtClean="0">
                <a:solidFill>
                  <a:schemeClr val="bg1"/>
                </a:solidFill>
              </a:rPr>
              <a:t>00 x 200 x 400 mm³ </a:t>
            </a:r>
            <a:r>
              <a:rPr lang="en-US" sz="2400" b="1" dirty="0">
                <a:solidFill>
                  <a:schemeClr val="bg1"/>
                </a:solidFill>
              </a:rPr>
              <a:t/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approx. cooling rate </a:t>
            </a: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	critical temp.:    10 K/min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	over all:		1 – 2 K/min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079" y="3431152"/>
            <a:ext cx="5055661" cy="3271115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3657600" y="3402136"/>
            <a:ext cx="21155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50" dirty="0" smtClean="0"/>
              <a:t>CPT UNS S32205; </a:t>
            </a:r>
          </a:p>
          <a:p>
            <a:pPr algn="just"/>
            <a:r>
              <a:rPr lang="en-US" sz="1050" dirty="0" smtClean="0"/>
              <a:t>sources: M. </a:t>
            </a:r>
            <a:r>
              <a:rPr lang="en-US" sz="1050" dirty="0" err="1" smtClean="0"/>
              <a:t>Sorg</a:t>
            </a:r>
            <a:r>
              <a:rPr lang="en-US" sz="1050" dirty="0" smtClean="0"/>
              <a:t>; NACE-2015-5611</a:t>
            </a:r>
            <a:endParaRPr lang="en-US" sz="1050" dirty="0"/>
          </a:p>
        </p:txBody>
      </p:sp>
      <p:sp>
        <p:nvSpPr>
          <p:cNvPr id="11" name="Textfeld 10"/>
          <p:cNvSpPr txBox="1"/>
          <p:nvPr/>
        </p:nvSpPr>
        <p:spPr>
          <a:xfrm>
            <a:off x="9803171" y="3001146"/>
            <a:ext cx="21155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50" dirty="0" smtClean="0"/>
              <a:t>Impact energy UNS S32205; </a:t>
            </a:r>
          </a:p>
          <a:p>
            <a:pPr algn="just"/>
            <a:r>
              <a:rPr lang="en-US" sz="1050" dirty="0" smtClean="0"/>
              <a:t>sources: M. </a:t>
            </a:r>
            <a:r>
              <a:rPr lang="en-US" sz="1050" dirty="0" err="1" smtClean="0"/>
              <a:t>Sorg</a:t>
            </a:r>
            <a:r>
              <a:rPr lang="en-US" sz="1050" dirty="0" smtClean="0"/>
              <a:t>; NACE-2015-5611</a:t>
            </a:r>
            <a:endParaRPr lang="en-US" sz="105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57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400" dirty="0" smtClean="0"/>
              <a:t>Experimental</a:t>
            </a:r>
            <a:endParaRPr lang="de-DE" sz="44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85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 txBox="1">
            <a:spLocks/>
          </p:cNvSpPr>
          <p:nvPr/>
        </p:nvSpPr>
        <p:spPr>
          <a:xfrm>
            <a:off x="0" y="0"/>
            <a:ext cx="7315200" cy="57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b="1" dirty="0" smtClean="0">
                <a:solidFill>
                  <a:schemeClr val="tx1"/>
                </a:solidFill>
              </a:rPr>
              <a:t>Experimental Setup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58412" y="822581"/>
            <a:ext cx="3246284" cy="4601183"/>
          </a:xfrm>
          <a:noFill/>
        </p:spPr>
        <p:txBody>
          <a:bodyPr anchor="t">
            <a:normAutofit/>
          </a:bodyPr>
          <a:lstStyle/>
          <a:p>
            <a:pPr marL="180975" indent="-180975"/>
            <a:r>
              <a:rPr lang="en-US" sz="2400" b="1" dirty="0" smtClean="0">
                <a:solidFill>
                  <a:schemeClr val="bg1"/>
                </a:solidFill>
              </a:rPr>
              <a:t>Goal</a:t>
            </a: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evaluate benefits of fast cooling in industrial HIP facilities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Process parameters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HIP-Temperature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	1140°C for  4 h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realized cooling rate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	approx. 15-20°C / min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approx. 1. 000 kg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6" name="Grafik 5" descr="C:\Users\root\AppData\Local\Microsoft\Windows\Temporary Internet Files\Content.Word\DSCI000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06931" y="675024"/>
            <a:ext cx="4337001" cy="35138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" name="Gruppieren 62"/>
          <p:cNvGrpSpPr/>
          <p:nvPr/>
        </p:nvGrpSpPr>
        <p:grpSpPr>
          <a:xfrm>
            <a:off x="4009168" y="933059"/>
            <a:ext cx="3896600" cy="4919101"/>
            <a:chOff x="4009168" y="287083"/>
            <a:chExt cx="3896600" cy="2758757"/>
          </a:xfrm>
        </p:grpSpPr>
        <p:grpSp>
          <p:nvGrpSpPr>
            <p:cNvPr id="57" name="Gruppieren 56"/>
            <p:cNvGrpSpPr/>
            <p:nvPr/>
          </p:nvGrpSpPr>
          <p:grpSpPr>
            <a:xfrm>
              <a:off x="4009168" y="444885"/>
              <a:ext cx="3896600" cy="2600955"/>
              <a:chOff x="5050568" y="1371985"/>
              <a:chExt cx="3896600" cy="2600955"/>
            </a:xfrm>
          </p:grpSpPr>
          <p:sp>
            <p:nvSpPr>
              <p:cNvPr id="12" name="Ellipse 11"/>
              <p:cNvSpPr/>
              <p:nvPr/>
            </p:nvSpPr>
            <p:spPr>
              <a:xfrm>
                <a:off x="5050568" y="2661510"/>
                <a:ext cx="3896600" cy="579515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" name="Ellipse 16"/>
              <p:cNvSpPr/>
              <p:nvPr/>
            </p:nvSpPr>
            <p:spPr>
              <a:xfrm>
                <a:off x="5726476" y="2043247"/>
                <a:ext cx="2533367" cy="376771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8" name="Ellipse 17"/>
              <p:cNvSpPr/>
              <p:nvPr/>
            </p:nvSpPr>
            <p:spPr>
              <a:xfrm>
                <a:off x="6759529" y="3646305"/>
                <a:ext cx="478677" cy="7119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20" name="Gerade Verbindung 19"/>
              <p:cNvCxnSpPr>
                <a:stCxn id="17" idx="2"/>
              </p:cNvCxnSpPr>
              <p:nvPr/>
            </p:nvCxnSpPr>
            <p:spPr>
              <a:xfrm>
                <a:off x="5726476" y="2231633"/>
                <a:ext cx="0" cy="73997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Ellipse 22"/>
              <p:cNvSpPr/>
              <p:nvPr/>
            </p:nvSpPr>
            <p:spPr>
              <a:xfrm>
                <a:off x="5726475" y="2783218"/>
                <a:ext cx="2533367" cy="376771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24" name="Gerade Verbindung 23"/>
              <p:cNvCxnSpPr/>
              <p:nvPr/>
            </p:nvCxnSpPr>
            <p:spPr>
              <a:xfrm>
                <a:off x="8259843" y="2231631"/>
                <a:ext cx="0" cy="73997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 Verbindung 24"/>
              <p:cNvCxnSpPr/>
              <p:nvPr/>
            </p:nvCxnSpPr>
            <p:spPr>
              <a:xfrm>
                <a:off x="8947168" y="2973771"/>
                <a:ext cx="0" cy="73997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Gerade Verbindung 25"/>
              <p:cNvCxnSpPr/>
              <p:nvPr/>
            </p:nvCxnSpPr>
            <p:spPr>
              <a:xfrm>
                <a:off x="5050568" y="2951267"/>
                <a:ext cx="0" cy="73997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Ellipse 27"/>
              <p:cNvSpPr/>
              <p:nvPr/>
            </p:nvSpPr>
            <p:spPr>
              <a:xfrm>
                <a:off x="6194174" y="2111956"/>
                <a:ext cx="1609387" cy="239354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29" name="Gerade Verbindung 28"/>
              <p:cNvCxnSpPr/>
              <p:nvPr/>
            </p:nvCxnSpPr>
            <p:spPr>
              <a:xfrm>
                <a:off x="7803561" y="1491660"/>
                <a:ext cx="0" cy="73997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rade Verbindung 29"/>
              <p:cNvCxnSpPr/>
              <p:nvPr/>
            </p:nvCxnSpPr>
            <p:spPr>
              <a:xfrm>
                <a:off x="6194174" y="1491662"/>
                <a:ext cx="0" cy="73997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Ellipse 30"/>
              <p:cNvSpPr/>
              <p:nvPr/>
            </p:nvSpPr>
            <p:spPr>
              <a:xfrm>
                <a:off x="6194174" y="1371985"/>
                <a:ext cx="1609387" cy="239354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6" name="Ellipse 35"/>
              <p:cNvSpPr/>
              <p:nvPr/>
            </p:nvSpPr>
            <p:spPr>
              <a:xfrm>
                <a:off x="6759529" y="1456066"/>
                <a:ext cx="478677" cy="71191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2" name="Ellipse 41"/>
              <p:cNvSpPr/>
              <p:nvPr/>
            </p:nvSpPr>
            <p:spPr>
              <a:xfrm>
                <a:off x="5050568" y="3393425"/>
                <a:ext cx="3896600" cy="579515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46" name="Gerade Verbindung 45"/>
              <p:cNvCxnSpPr>
                <a:endCxn id="18" idx="2"/>
              </p:cNvCxnSpPr>
              <p:nvPr/>
            </p:nvCxnSpPr>
            <p:spPr>
              <a:xfrm>
                <a:off x="6759529" y="1491659"/>
                <a:ext cx="0" cy="219024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Gerade Verbindung 47"/>
              <p:cNvCxnSpPr/>
              <p:nvPr/>
            </p:nvCxnSpPr>
            <p:spPr>
              <a:xfrm>
                <a:off x="7234985" y="1491658"/>
                <a:ext cx="0" cy="219024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9" name="Gerade Verbindung 58"/>
            <p:cNvCxnSpPr/>
            <p:nvPr/>
          </p:nvCxnSpPr>
          <p:spPr>
            <a:xfrm>
              <a:off x="5951758" y="287083"/>
              <a:ext cx="0" cy="2646617"/>
            </a:xfrm>
            <a:prstGeom prst="line">
              <a:avLst/>
            </a:prstGeom>
            <a:ln w="1905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Inhaltsplatzhalter 2"/>
          <p:cNvSpPr txBox="1">
            <a:spLocks/>
          </p:cNvSpPr>
          <p:nvPr/>
        </p:nvSpPr>
        <p:spPr>
          <a:xfrm>
            <a:off x="3519068" y="358892"/>
            <a:ext cx="7315200" cy="57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b="1" dirty="0" smtClean="0">
                <a:solidFill>
                  <a:schemeClr val="tx1"/>
                </a:solidFill>
              </a:rPr>
              <a:t>experimental component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7" name="Textfeld 66"/>
          <p:cNvSpPr txBox="1"/>
          <p:nvPr/>
        </p:nvSpPr>
        <p:spPr>
          <a:xfrm>
            <a:off x="8318499" y="4600457"/>
            <a:ext cx="3513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/>
              <a:t>HIP-Samples </a:t>
            </a:r>
            <a:endParaRPr lang="de-DE" sz="1600" b="1" dirty="0"/>
          </a:p>
        </p:txBody>
      </p:sp>
      <p:sp>
        <p:nvSpPr>
          <p:cNvPr id="68" name="Textfeld 67"/>
          <p:cNvSpPr txBox="1"/>
          <p:nvPr/>
        </p:nvSpPr>
        <p:spPr>
          <a:xfrm>
            <a:off x="8499473" y="5146716"/>
            <a:ext cx="1756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one-half</a:t>
            </a:r>
          </a:p>
          <a:p>
            <a:pPr algn="ctr"/>
            <a:r>
              <a:rPr lang="en-US" sz="1600" b="1" dirty="0" smtClean="0"/>
              <a:t>conventional heat treatment</a:t>
            </a:r>
            <a:endParaRPr lang="en-US" sz="1600" b="1" dirty="0"/>
          </a:p>
        </p:txBody>
      </p:sp>
      <p:sp>
        <p:nvSpPr>
          <p:cNvPr id="69" name="Textfeld 68"/>
          <p:cNvSpPr txBox="1"/>
          <p:nvPr/>
        </p:nvSpPr>
        <p:spPr>
          <a:xfrm>
            <a:off x="10075430" y="5146717"/>
            <a:ext cx="1756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one-half</a:t>
            </a:r>
          </a:p>
          <a:p>
            <a:pPr algn="ctr"/>
            <a:r>
              <a:rPr lang="en-US" sz="1600" b="1" dirty="0" smtClean="0"/>
              <a:t>rapid cooling </a:t>
            </a:r>
          </a:p>
          <a:p>
            <a:pPr algn="ctr"/>
            <a:r>
              <a:rPr lang="en-US" sz="1600" b="1" dirty="0" smtClean="0"/>
              <a:t>(HIP facility)</a:t>
            </a:r>
            <a:endParaRPr lang="en-US" sz="1600" b="1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98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675" y="800100"/>
            <a:ext cx="3333750" cy="5238749"/>
          </a:xfrm>
        </p:spPr>
        <p:txBody>
          <a:bodyPr anchor="t">
            <a:noAutofit/>
          </a:bodyPr>
          <a:lstStyle/>
          <a:p>
            <a:pPr marL="0" indent="0"/>
            <a:r>
              <a:rPr lang="en-US" sz="2400" b="1" dirty="0">
                <a:solidFill>
                  <a:schemeClr val="bg1"/>
                </a:solidFill>
              </a:rPr>
              <a:t>Investigated wall </a:t>
            </a:r>
            <a:r>
              <a:rPr lang="en-US" sz="2400" b="1" dirty="0" smtClean="0">
                <a:solidFill>
                  <a:schemeClr val="bg1"/>
                </a:solidFill>
              </a:rPr>
              <a:t>thickness </a:t>
            </a:r>
            <a:r>
              <a:rPr lang="en-US" sz="2400" b="1" dirty="0">
                <a:solidFill>
                  <a:schemeClr val="bg1"/>
                </a:solidFill>
              </a:rPr>
              <a:t>/ edge distance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		</a:t>
            </a:r>
            <a:r>
              <a:rPr lang="en-US" sz="2400" b="1" dirty="0" smtClean="0">
                <a:solidFill>
                  <a:schemeClr val="bg1"/>
                </a:solidFill>
              </a:rPr>
              <a:t/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 	 </a:t>
            </a:r>
            <a:r>
              <a:rPr lang="en-US" sz="2400" b="1" dirty="0">
                <a:solidFill>
                  <a:schemeClr val="bg1"/>
                </a:solidFill>
              </a:rPr>
              <a:t>10 mm / 5 mm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 	 </a:t>
            </a:r>
            <a:r>
              <a:rPr lang="en-US" sz="2400" b="1" dirty="0">
                <a:solidFill>
                  <a:schemeClr val="bg1"/>
                </a:solidFill>
              </a:rPr>
              <a:t>70 mm / 35 mm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	120 </a:t>
            </a:r>
            <a:r>
              <a:rPr lang="en-US" sz="2400" b="1" dirty="0">
                <a:solidFill>
                  <a:schemeClr val="bg1"/>
                </a:solidFill>
              </a:rPr>
              <a:t>mm / 60 </a:t>
            </a:r>
            <a:r>
              <a:rPr lang="en-US" sz="2400" b="1" dirty="0" smtClean="0">
                <a:solidFill>
                  <a:schemeClr val="bg1"/>
                </a:solidFill>
              </a:rPr>
              <a:t>mm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	175 </a:t>
            </a:r>
            <a:r>
              <a:rPr lang="en-US" sz="2400" b="1" dirty="0">
                <a:solidFill>
                  <a:schemeClr val="bg1"/>
                </a:solidFill>
              </a:rPr>
              <a:t>mm / 88 mm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/>
            </a:r>
            <a:br>
              <a:rPr lang="en-US" sz="2400" b="1" dirty="0">
                <a:solidFill>
                  <a:schemeClr val="bg1"/>
                </a:solidFill>
              </a:rPr>
            </a:br>
            <a:endParaRPr lang="de-DE" sz="2400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424" y="121920"/>
            <a:ext cx="7984232" cy="4357178"/>
          </a:xfrm>
          <a:prstGeom prst="rect">
            <a:avLst/>
          </a:prstGeom>
        </p:spPr>
      </p:pic>
      <p:sp>
        <p:nvSpPr>
          <p:cNvPr id="5" name="Inhaltsplatzhalter 2"/>
          <p:cNvSpPr txBox="1">
            <a:spLocks/>
          </p:cNvSpPr>
          <p:nvPr/>
        </p:nvSpPr>
        <p:spPr>
          <a:xfrm>
            <a:off x="0" y="0"/>
            <a:ext cx="7315200" cy="57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b="1" dirty="0" smtClean="0">
                <a:solidFill>
                  <a:schemeClr val="tx1"/>
                </a:solidFill>
              </a:rPr>
              <a:t>Experimental Setup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3505200" y="4645136"/>
            <a:ext cx="8101229" cy="21597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b="1" dirty="0" smtClean="0">
                <a:solidFill>
                  <a:schemeClr val="tx1"/>
                </a:solidFill>
              </a:rPr>
              <a:t>sample conditions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</a:rPr>
              <a:t>standard heat treatment with water quenching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</a:rPr>
              <a:t>Jominy </a:t>
            </a:r>
            <a:r>
              <a:rPr lang="en-US" sz="2000" b="1" dirty="0">
                <a:solidFill>
                  <a:schemeClr val="tx1"/>
                </a:solidFill>
              </a:rPr>
              <a:t>(ASTM A255-10 / DIN EN ISO 642) modified test </a:t>
            </a:r>
            <a:r>
              <a:rPr lang="en-US" sz="2000" b="1" dirty="0" smtClean="0">
                <a:solidFill>
                  <a:schemeClr val="tx1"/>
                </a:solidFill>
              </a:rPr>
              <a:t>setup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</a:rPr>
              <a:t>no heat treatment after HIP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</a:rPr>
              <a:t>HIP with rapid cooling (approx. 40-60 K/min)</a:t>
            </a:r>
            <a:endParaRPr lang="en-US" sz="2000" b="1" dirty="0">
              <a:solidFill>
                <a:schemeClr val="tx1"/>
              </a:solidFill>
            </a:endParaRPr>
          </a:p>
          <a:p>
            <a:pPr marL="0" indent="0">
              <a:buFont typeface="Wingdings 2" pitchFamily="18" charset="2"/>
              <a:buNone/>
            </a:pP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97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Jominy End Quench Test ASTM A 255 is used to measure hardenability of steels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hardenability is a measure of the capacity of a steel to be hardened in depth when quenched form its </a:t>
            </a:r>
            <a:r>
              <a:rPr lang="en-US" dirty="0" err="1" smtClean="0">
                <a:solidFill>
                  <a:schemeClr val="tx1"/>
                </a:solidFill>
              </a:rPr>
              <a:t>austenitizing</a:t>
            </a:r>
            <a:r>
              <a:rPr lang="en-US" dirty="0" smtClean="0">
                <a:solidFill>
                  <a:schemeClr val="tx1"/>
                </a:solidFill>
              </a:rPr>
              <a:t> temperature (usually 800°C to 900°C)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specimen cylinder 100mm in length and 25mm in diameter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cooling rate decreases form the quenched end to the air cooled end: different cooling rates are generated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wall thickness cannot depict by the usual experimental setup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0" y="0"/>
            <a:ext cx="7315200" cy="57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b="1" dirty="0" smtClean="0">
                <a:solidFill>
                  <a:schemeClr val="tx1"/>
                </a:solidFill>
              </a:rPr>
              <a:t>Jominy (ASTM A255-10 / DIN EN ISO 642) modified test setup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jominy quench t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0" y="4105275"/>
            <a:ext cx="3463925" cy="259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9439275" y="6149221"/>
            <a:ext cx="240728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/>
              <a:t>Image </a:t>
            </a:r>
            <a:r>
              <a:rPr lang="en-GB" sz="1050" dirty="0" smtClean="0"/>
              <a:t>source</a:t>
            </a:r>
            <a:r>
              <a:rPr lang="de-DE" sz="1050" dirty="0" smtClean="0"/>
              <a:t>:</a:t>
            </a:r>
          </a:p>
          <a:p>
            <a:r>
              <a:rPr lang="de-DE" sz="1050" dirty="0"/>
              <a:t>http://www.wirebiters.com/george-jominy-end-quench-test</a:t>
            </a:r>
            <a:r>
              <a:rPr lang="de-DE" sz="1050" dirty="0" smtClean="0"/>
              <a:t>/ Nov. 2017</a:t>
            </a:r>
            <a:endParaRPr lang="de-DE" sz="1050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8412" y="822581"/>
            <a:ext cx="3246284" cy="4601183"/>
          </a:xfrm>
        </p:spPr>
        <p:txBody>
          <a:bodyPr anchor="t">
            <a:normAutofit/>
          </a:bodyPr>
          <a:lstStyle/>
          <a:p>
            <a:pPr marL="180975" indent="-180975"/>
            <a:r>
              <a:rPr lang="en-US" sz="2400" b="1" dirty="0" smtClean="0"/>
              <a:t>Goal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000" dirty="0" smtClean="0"/>
              <a:t>develop and prove a new and cost efficient test method to illustrate the influence of cooling parameters and wall thickness for HIP products</a:t>
            </a:r>
            <a:endParaRPr lang="en-US" sz="20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54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pieren 33"/>
          <p:cNvGrpSpPr/>
          <p:nvPr/>
        </p:nvGrpSpPr>
        <p:grpSpPr>
          <a:xfrm>
            <a:off x="3386805" y="563447"/>
            <a:ext cx="7048775" cy="5666345"/>
            <a:chOff x="4107309" y="151967"/>
            <a:chExt cx="7793037" cy="6264640"/>
          </a:xfrm>
        </p:grpSpPr>
        <p:sp>
          <p:nvSpPr>
            <p:cNvPr id="4" name="Rechteck 18"/>
            <p:cNvSpPr>
              <a:spLocks noChangeArrowheads="1"/>
            </p:cNvSpPr>
            <p:nvPr/>
          </p:nvSpPr>
          <p:spPr bwMode="auto">
            <a:xfrm>
              <a:off x="4107309" y="151967"/>
              <a:ext cx="7793037" cy="6137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defTabSz="4165600">
                <a:defRPr sz="8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4165600">
                <a:defRPr sz="8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4165600">
                <a:defRPr sz="8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4165600">
                <a:defRPr sz="8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4165600">
                <a:defRPr sz="8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165600" eaLnBrk="0" fontAlgn="base" hangingPunct="0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165600" eaLnBrk="0" fontAlgn="base" hangingPunct="0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165600" eaLnBrk="0" fontAlgn="base" hangingPunct="0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165600" eaLnBrk="0" fontAlgn="base" hangingPunct="0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pic>
          <p:nvPicPr>
            <p:cNvPr id="5" name="Grafik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3" r="3851"/>
            <a:stretch>
              <a:fillRect/>
            </a:stretch>
          </p:blipFill>
          <p:spPr bwMode="auto">
            <a:xfrm>
              <a:off x="5022202" y="1085783"/>
              <a:ext cx="5921085" cy="4234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Gerade Verbindung mit Pfeil 8"/>
            <p:cNvCxnSpPr>
              <a:cxnSpLocks noChangeShapeType="1"/>
            </p:cNvCxnSpPr>
            <p:nvPr/>
          </p:nvCxnSpPr>
          <p:spPr bwMode="auto">
            <a:xfrm flipV="1">
              <a:off x="8654458" y="4432383"/>
              <a:ext cx="1001712" cy="658017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sp>
          <p:nvSpPr>
            <p:cNvPr id="9" name="Textfeld 11"/>
            <p:cNvSpPr txBox="1">
              <a:spLocks noChangeArrowheads="1"/>
            </p:cNvSpPr>
            <p:nvPr/>
          </p:nvSpPr>
          <p:spPr bwMode="auto">
            <a:xfrm>
              <a:off x="7373278" y="5058600"/>
              <a:ext cx="19446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8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8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8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8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8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de-DE" sz="1800" b="1" dirty="0">
                  <a:solidFill>
                    <a:srgbClr val="002060"/>
                  </a:solidFill>
                </a:rPr>
                <a:t>thermocouple</a:t>
              </a:r>
            </a:p>
          </p:txBody>
        </p:sp>
        <p:sp>
          <p:nvSpPr>
            <p:cNvPr id="10" name="Textfeld 122"/>
            <p:cNvSpPr txBox="1">
              <a:spLocks noChangeArrowheads="1"/>
            </p:cNvSpPr>
            <p:nvPr/>
          </p:nvSpPr>
          <p:spPr bwMode="auto">
            <a:xfrm>
              <a:off x="6262930" y="585581"/>
              <a:ext cx="1944687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8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8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8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8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8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GB" altLang="de-DE" sz="1800" b="1" dirty="0" smtClean="0">
                  <a:solidFill>
                    <a:srgbClr val="FF0000"/>
                  </a:solidFill>
                </a:rPr>
                <a:t>specimen</a:t>
              </a:r>
              <a:endParaRPr lang="en-GB" altLang="de-DE" sz="18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1" name="Gerade Verbindung mit Pfeil 123"/>
            <p:cNvCxnSpPr>
              <a:cxnSpLocks noChangeShapeType="1"/>
            </p:cNvCxnSpPr>
            <p:nvPr/>
          </p:nvCxnSpPr>
          <p:spPr bwMode="auto">
            <a:xfrm flipH="1">
              <a:off x="6735563" y="952215"/>
              <a:ext cx="478760" cy="836534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12" name="Textfeld 11"/>
            <p:cNvSpPr txBox="1"/>
            <p:nvPr/>
          </p:nvSpPr>
          <p:spPr>
            <a:xfrm>
              <a:off x="4262472" y="5759570"/>
              <a:ext cx="1944687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b="1" dirty="0"/>
                <a:t>aluminum casting</a:t>
              </a:r>
            </a:p>
          </p:txBody>
        </p:sp>
        <p:cxnSp>
          <p:nvCxnSpPr>
            <p:cNvPr id="13" name="Gerade Verbindung mit Pfeil 133"/>
            <p:cNvCxnSpPr>
              <a:cxnSpLocks noChangeShapeType="1"/>
              <a:stCxn id="12" idx="0"/>
            </p:cNvCxnSpPr>
            <p:nvPr/>
          </p:nvCxnSpPr>
          <p:spPr bwMode="auto">
            <a:xfrm flipV="1">
              <a:off x="5234816" y="4992360"/>
              <a:ext cx="744287" cy="767210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14" name="Textfeld 138"/>
            <p:cNvSpPr txBox="1">
              <a:spLocks noChangeArrowheads="1"/>
            </p:cNvSpPr>
            <p:nvPr/>
          </p:nvSpPr>
          <p:spPr bwMode="auto">
            <a:xfrm>
              <a:off x="8390961" y="772516"/>
              <a:ext cx="19431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8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8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8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8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8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de-DE" sz="1800" b="1" dirty="0" smtClean="0">
                  <a:solidFill>
                    <a:srgbClr val="FF6600"/>
                  </a:solidFill>
                </a:rPr>
                <a:t>isolation</a:t>
              </a:r>
              <a:endParaRPr lang="en-US" altLang="de-DE" sz="1800" b="1" dirty="0">
                <a:solidFill>
                  <a:srgbClr val="FF6600"/>
                </a:solidFill>
              </a:endParaRPr>
            </a:p>
          </p:txBody>
        </p:sp>
        <p:cxnSp>
          <p:nvCxnSpPr>
            <p:cNvPr id="15" name="Gerade Verbindung mit Pfeil 142"/>
            <p:cNvCxnSpPr>
              <a:cxnSpLocks noChangeShapeType="1"/>
              <a:stCxn id="14" idx="2"/>
            </p:cNvCxnSpPr>
            <p:nvPr/>
          </p:nvCxnSpPr>
          <p:spPr bwMode="auto">
            <a:xfrm>
              <a:off x="9362511" y="1142404"/>
              <a:ext cx="149278" cy="607764"/>
            </a:xfrm>
            <a:prstGeom prst="straightConnector1">
              <a:avLst/>
            </a:prstGeom>
            <a:noFill/>
            <a:ln w="28575" algn="ctr">
              <a:solidFill>
                <a:srgbClr val="FF6600"/>
              </a:solidFill>
              <a:round/>
              <a:headEnd/>
              <a:tailEnd type="arrow" w="med" len="med"/>
            </a:ln>
          </p:spPr>
        </p:cxnSp>
        <p:sp>
          <p:nvSpPr>
            <p:cNvPr id="16" name="Textfeld 15"/>
            <p:cNvSpPr txBox="1"/>
            <p:nvPr/>
          </p:nvSpPr>
          <p:spPr>
            <a:xfrm>
              <a:off x="9935764" y="752160"/>
              <a:ext cx="1944687" cy="40011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chemeClr val="bg2">
                      <a:lumMod val="75000"/>
                    </a:schemeClr>
                  </a:solidFill>
                </a:rPr>
                <a:t>ceramic tube</a:t>
              </a:r>
            </a:p>
          </p:txBody>
        </p:sp>
        <p:cxnSp>
          <p:nvCxnSpPr>
            <p:cNvPr id="17" name="Gerade Verbindung mit Pfeil 16"/>
            <p:cNvCxnSpPr>
              <a:stCxn id="16" idx="2"/>
            </p:cNvCxnSpPr>
            <p:nvPr/>
          </p:nvCxnSpPr>
          <p:spPr bwMode="auto">
            <a:xfrm flipH="1">
              <a:off x="10215353" y="1152270"/>
              <a:ext cx="692755" cy="76593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9400645" y="5529260"/>
              <a:ext cx="1192536" cy="582157"/>
            </a:xfrm>
            <a:prstGeom prst="rect">
              <a:avLst/>
            </a:prstGeom>
          </p:spPr>
        </p:pic>
        <p:sp>
          <p:nvSpPr>
            <p:cNvPr id="24" name="Textfeld 11"/>
            <p:cNvSpPr txBox="1">
              <a:spLocks noChangeArrowheads="1"/>
            </p:cNvSpPr>
            <p:nvPr/>
          </p:nvSpPr>
          <p:spPr bwMode="auto">
            <a:xfrm>
              <a:off x="8182970" y="5845826"/>
              <a:ext cx="194468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8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8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8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8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8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de-DE" sz="1800" b="1" dirty="0" smtClean="0">
                  <a:solidFill>
                    <a:srgbClr val="0070C0"/>
                  </a:solidFill>
                </a:rPr>
                <a:t>water jet</a:t>
              </a:r>
              <a:endParaRPr lang="en-US" altLang="de-DE" sz="1800" b="1" dirty="0">
                <a:solidFill>
                  <a:srgbClr val="0070C0"/>
                </a:solidFill>
              </a:endParaRPr>
            </a:p>
          </p:txBody>
        </p:sp>
        <p:sp>
          <p:nvSpPr>
            <p:cNvPr id="25" name="Pfeil nach rechts 24"/>
            <p:cNvSpPr/>
            <p:nvPr/>
          </p:nvSpPr>
          <p:spPr>
            <a:xfrm rot="16200000">
              <a:off x="9824848" y="4848107"/>
              <a:ext cx="380150" cy="288506"/>
            </a:xfrm>
            <a:prstGeom prst="right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0" name="Inhaltsplatzhalter 2"/>
          <p:cNvSpPr>
            <a:spLocks noGrp="1"/>
          </p:cNvSpPr>
          <p:nvPr>
            <p:ph idx="1"/>
          </p:nvPr>
        </p:nvSpPr>
        <p:spPr>
          <a:xfrm>
            <a:off x="0" y="0"/>
            <a:ext cx="7315200" cy="574167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Jominy (ASTM A255-10 / DIN EN ISO 642) modified test setup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1" name="Titel 1"/>
          <p:cNvSpPr>
            <a:spLocks noGrp="1"/>
          </p:cNvSpPr>
          <p:nvPr>
            <p:ph type="title"/>
          </p:nvPr>
        </p:nvSpPr>
        <p:spPr>
          <a:xfrm>
            <a:off x="158412" y="822581"/>
            <a:ext cx="3246284" cy="4601183"/>
          </a:xfrm>
        </p:spPr>
        <p:txBody>
          <a:bodyPr anchor="t">
            <a:normAutofit/>
          </a:bodyPr>
          <a:lstStyle/>
          <a:p>
            <a:pPr marL="180975" indent="-180975"/>
            <a:r>
              <a:rPr lang="en-US" sz="2400" b="1" dirty="0" smtClean="0"/>
              <a:t>Modification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000" dirty="0" smtClean="0"/>
              <a:t>increasing sample length    form 100 mm to 200 mm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add an isolation 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add several thermocouples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drape in an aluminum casting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6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3" t="12149" r="26350" b="2687"/>
          <a:stretch>
            <a:fillRect/>
          </a:stretch>
        </p:blipFill>
        <p:spPr bwMode="auto">
          <a:xfrm>
            <a:off x="9852823" y="3726376"/>
            <a:ext cx="2219851" cy="2884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72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Results</a:t>
            </a:r>
            <a:endParaRPr lang="en-US" sz="44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71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2" name="Inhaltsplatzhalter 2"/>
          <p:cNvSpPr txBox="1">
            <a:spLocks/>
          </p:cNvSpPr>
          <p:nvPr/>
        </p:nvSpPr>
        <p:spPr>
          <a:xfrm>
            <a:off x="0" y="0"/>
            <a:ext cx="7315200" cy="57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b="1" dirty="0" smtClean="0">
                <a:solidFill>
                  <a:schemeClr val="tx1"/>
                </a:solidFill>
              </a:rPr>
              <a:t>Microstructure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0" y="711200"/>
            <a:ext cx="3734935" cy="576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0" name="Gruppieren 29"/>
          <p:cNvGrpSpPr/>
          <p:nvPr/>
        </p:nvGrpSpPr>
        <p:grpSpPr>
          <a:xfrm>
            <a:off x="117467" y="890739"/>
            <a:ext cx="3008849" cy="5067377"/>
            <a:chOff x="3436401" y="890739"/>
            <a:chExt cx="3008849" cy="5067377"/>
          </a:xfrm>
          <a:solidFill>
            <a:schemeClr val="bg1"/>
          </a:solidFill>
        </p:grpSpPr>
        <p:grpSp>
          <p:nvGrpSpPr>
            <p:cNvPr id="24" name="Gruppieren 23"/>
            <p:cNvGrpSpPr/>
            <p:nvPr/>
          </p:nvGrpSpPr>
          <p:grpSpPr>
            <a:xfrm>
              <a:off x="5054600" y="890739"/>
              <a:ext cx="1390650" cy="5067377"/>
              <a:chOff x="4495800" y="890738"/>
              <a:chExt cx="1390650" cy="5067377"/>
            </a:xfrm>
            <a:grpFill/>
          </p:grpSpPr>
          <p:grpSp>
            <p:nvGrpSpPr>
              <p:cNvPr id="4" name="Gruppieren 221"/>
              <p:cNvGrpSpPr>
                <a:grpSpLocks/>
              </p:cNvGrpSpPr>
              <p:nvPr/>
            </p:nvGrpSpPr>
            <p:grpSpPr bwMode="auto">
              <a:xfrm>
                <a:off x="4495800" y="890738"/>
                <a:ext cx="1390650" cy="5067377"/>
                <a:chOff x="24379064" y="4698827"/>
                <a:chExt cx="6048672" cy="16921880"/>
              </a:xfrm>
              <a:grpFill/>
            </p:grpSpPr>
            <p:cxnSp>
              <p:nvCxnSpPr>
                <p:cNvPr id="5" name="Gerade Verbindung 230"/>
                <p:cNvCxnSpPr>
                  <a:cxnSpLocks noChangeShapeType="1"/>
                  <a:stCxn id="8" idx="2"/>
                </p:cNvCxnSpPr>
                <p:nvPr/>
              </p:nvCxnSpPr>
              <p:spPr bwMode="auto">
                <a:xfrm>
                  <a:off x="24379064" y="6313982"/>
                  <a:ext cx="0" cy="1620180"/>
                </a:xfrm>
                <a:prstGeom prst="line">
                  <a:avLst/>
                </a:prstGeom>
                <a:grp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</p:cxnSp>
            <p:cxnSp>
              <p:nvCxnSpPr>
                <p:cNvPr id="6" name="Gerade Verbindung 231"/>
                <p:cNvCxnSpPr>
                  <a:cxnSpLocks noChangeShapeType="1"/>
                </p:cNvCxnSpPr>
                <p:nvPr/>
              </p:nvCxnSpPr>
              <p:spPr bwMode="auto">
                <a:xfrm>
                  <a:off x="30427736" y="6319007"/>
                  <a:ext cx="0" cy="1620180"/>
                </a:xfrm>
                <a:prstGeom prst="line">
                  <a:avLst/>
                </a:prstGeom>
                <a:grp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</p:cxnSp>
            <p:sp>
              <p:nvSpPr>
                <p:cNvPr id="7" name="Ellipse 6"/>
                <p:cNvSpPr/>
                <p:nvPr/>
              </p:nvSpPr>
              <p:spPr bwMode="auto">
                <a:xfrm>
                  <a:off x="24379064" y="6859805"/>
                  <a:ext cx="6048672" cy="2230465"/>
                </a:xfrm>
                <a:prstGeom prst="ellipse">
                  <a:avLst/>
                </a:prstGeom>
                <a:grpFill/>
                <a:ln w="9525" cap="flat" cmpd="sng" algn="ctr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4165600" eaLnBrk="1" hangingPunct="1">
                    <a:defRPr/>
                  </a:pPr>
                  <a:endParaRPr lang="de-DE" sz="6600" dirty="0">
                    <a:latin typeface="Lucida Bright" panose="02040602050505020304" pitchFamily="18" charset="0"/>
                    <a:ea typeface="Batang" panose="02030600000101010101" pitchFamily="18" charset="-127"/>
                  </a:endParaRPr>
                </a:p>
              </p:txBody>
            </p:sp>
            <p:sp>
              <p:nvSpPr>
                <p:cNvPr id="8" name="Ellipse 7"/>
                <p:cNvSpPr/>
                <p:nvPr/>
              </p:nvSpPr>
              <p:spPr bwMode="auto">
                <a:xfrm>
                  <a:off x="24379064" y="5196801"/>
                  <a:ext cx="6048672" cy="2232780"/>
                </a:xfrm>
                <a:prstGeom prst="ellipse">
                  <a:avLst/>
                </a:prstGeom>
                <a:grpFill/>
                <a:ln w="9525" cap="flat" cmpd="sng" algn="ctr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4165600" eaLnBrk="1" hangingPunct="1">
                    <a:defRPr/>
                  </a:pPr>
                  <a:endParaRPr lang="de-DE" sz="6600" dirty="0">
                    <a:latin typeface="Lucida Bright" panose="02040602050505020304" pitchFamily="18" charset="0"/>
                    <a:ea typeface="Batang" panose="02030600000101010101" pitchFamily="18" charset="-127"/>
                  </a:endParaRPr>
                </a:p>
              </p:txBody>
            </p:sp>
            <p:cxnSp>
              <p:nvCxnSpPr>
                <p:cNvPr id="9" name="Gerade Verbindung 234"/>
                <p:cNvCxnSpPr>
                  <a:cxnSpLocks noChangeShapeType="1"/>
                  <a:stCxn id="13" idx="2"/>
                </p:cNvCxnSpPr>
                <p:nvPr/>
              </p:nvCxnSpPr>
              <p:spPr bwMode="auto">
                <a:xfrm flipH="1">
                  <a:off x="25531192" y="7975191"/>
                  <a:ext cx="13742" cy="12292235"/>
                </a:xfrm>
                <a:prstGeom prst="line">
                  <a:avLst/>
                </a:prstGeom>
                <a:grp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</p:cxnSp>
            <p:cxnSp>
              <p:nvCxnSpPr>
                <p:cNvPr id="10" name="Gerade Verbindung 235"/>
                <p:cNvCxnSpPr>
                  <a:cxnSpLocks noChangeShapeType="1"/>
                  <a:stCxn id="13" idx="6"/>
                </p:cNvCxnSpPr>
                <p:nvPr/>
              </p:nvCxnSpPr>
              <p:spPr bwMode="auto">
                <a:xfrm flipH="1">
                  <a:off x="29275608" y="7975191"/>
                  <a:ext cx="13742" cy="12292235"/>
                </a:xfrm>
                <a:prstGeom prst="line">
                  <a:avLst/>
                </a:prstGeom>
                <a:grp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</p:cxnSp>
            <p:cxnSp>
              <p:nvCxnSpPr>
                <p:cNvPr id="11" name="Gerade Verbindung 236"/>
                <p:cNvCxnSpPr>
                  <a:cxnSpLocks noChangeShapeType="1"/>
                </p:cNvCxnSpPr>
                <p:nvPr/>
              </p:nvCxnSpPr>
              <p:spPr bwMode="auto">
                <a:xfrm>
                  <a:off x="27403400" y="4698827"/>
                  <a:ext cx="0" cy="16921880"/>
                </a:xfrm>
                <a:prstGeom prst="line">
                  <a:avLst/>
                </a:prstGeom>
                <a:grpFill/>
                <a:ln w="25400" algn="ctr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/>
              </p:spPr>
            </p:cxnSp>
            <p:sp>
              <p:nvSpPr>
                <p:cNvPr id="12" name="Ellipse 237"/>
                <p:cNvSpPr>
                  <a:spLocks noChangeArrowheads="1"/>
                </p:cNvSpPr>
                <p:nvPr/>
              </p:nvSpPr>
              <p:spPr bwMode="auto">
                <a:xfrm>
                  <a:off x="25531192" y="19658618"/>
                  <a:ext cx="3744416" cy="1157303"/>
                </a:xfrm>
                <a:prstGeom prst="ellipse">
                  <a:avLst/>
                </a:prstGeom>
                <a:grp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>
                  <a:lvl1pPr defTabSz="4165600">
                    <a:spcBef>
                      <a:spcPct val="20000"/>
                    </a:spcBef>
                    <a:buChar char="•"/>
                    <a:defRPr sz="14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defTabSz="4165600">
                    <a:spcBef>
                      <a:spcPct val="20000"/>
                    </a:spcBef>
                    <a:buChar char="–"/>
                    <a:defRPr sz="1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defTabSz="4165600">
                    <a:spcBef>
                      <a:spcPct val="20000"/>
                    </a:spcBef>
                    <a:buChar char="•"/>
                    <a:defRPr sz="109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defTabSz="4165600">
                    <a:spcBef>
                      <a:spcPct val="20000"/>
                    </a:spcBef>
                    <a:buChar char="–"/>
                    <a:defRPr sz="9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defTabSz="4165600">
                    <a:spcBef>
                      <a:spcPct val="20000"/>
                    </a:spcBef>
                    <a:buChar char="»"/>
                    <a:defRPr sz="9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defTabSz="4165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9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defTabSz="4165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9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defTabSz="4165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9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defTabSz="4165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9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6600">
                    <a:latin typeface="Lucida Bright" panose="02040602050505020304" pitchFamily="18" charset="0"/>
                    <a:ea typeface="Batang" pitchFamily="18" charset="-127"/>
                  </a:endParaRPr>
                </a:p>
              </p:txBody>
            </p:sp>
            <p:sp>
              <p:nvSpPr>
                <p:cNvPr id="13" name="Ellipse 238"/>
                <p:cNvSpPr>
                  <a:spLocks noChangeArrowheads="1"/>
                </p:cNvSpPr>
                <p:nvPr/>
              </p:nvSpPr>
              <p:spPr bwMode="auto">
                <a:xfrm>
                  <a:off x="25544934" y="7396539"/>
                  <a:ext cx="3744416" cy="1157303"/>
                </a:xfrm>
                <a:prstGeom prst="ellipse">
                  <a:avLst/>
                </a:prstGeom>
                <a:grp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>
                  <a:lvl1pPr defTabSz="4165600">
                    <a:spcBef>
                      <a:spcPct val="20000"/>
                    </a:spcBef>
                    <a:buChar char="•"/>
                    <a:defRPr sz="14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defTabSz="4165600">
                    <a:spcBef>
                      <a:spcPct val="20000"/>
                    </a:spcBef>
                    <a:buChar char="–"/>
                    <a:defRPr sz="12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defTabSz="4165600">
                    <a:spcBef>
                      <a:spcPct val="20000"/>
                    </a:spcBef>
                    <a:buChar char="•"/>
                    <a:defRPr sz="109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defTabSz="4165600">
                    <a:spcBef>
                      <a:spcPct val="20000"/>
                    </a:spcBef>
                    <a:buChar char="–"/>
                    <a:defRPr sz="9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defTabSz="4165600">
                    <a:spcBef>
                      <a:spcPct val="20000"/>
                    </a:spcBef>
                    <a:buChar char="»"/>
                    <a:defRPr sz="9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defTabSz="4165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9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defTabSz="4165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9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defTabSz="4165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9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defTabSz="4165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91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6600">
                    <a:latin typeface="Lucida Bright" panose="02040602050505020304" pitchFamily="18" charset="0"/>
                    <a:ea typeface="Batang" pitchFamily="18" charset="-127"/>
                  </a:endParaRPr>
                </a:p>
              </p:txBody>
            </p:sp>
            <p:cxnSp>
              <p:nvCxnSpPr>
                <p:cNvPr id="15" name="Gerade Verbindung 240"/>
                <p:cNvCxnSpPr>
                  <a:cxnSpLocks noChangeShapeType="1"/>
                </p:cNvCxnSpPr>
                <p:nvPr/>
              </p:nvCxnSpPr>
              <p:spPr bwMode="auto">
                <a:xfrm>
                  <a:off x="27547417" y="15968098"/>
                  <a:ext cx="2880319" cy="0"/>
                </a:xfrm>
                <a:prstGeom prst="line">
                  <a:avLst/>
                </a:prstGeom>
                <a:grpFill/>
                <a:ln w="76200" algn="ctr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/>
              </p:spPr>
            </p:cxnSp>
            <p:cxnSp>
              <p:nvCxnSpPr>
                <p:cNvPr id="16" name="Gerade Verbindung 241"/>
                <p:cNvCxnSpPr>
                  <a:cxnSpLocks noChangeShapeType="1"/>
                </p:cNvCxnSpPr>
                <p:nvPr/>
              </p:nvCxnSpPr>
              <p:spPr bwMode="auto">
                <a:xfrm>
                  <a:off x="27547416" y="20097122"/>
                  <a:ext cx="2880320" cy="0"/>
                </a:xfrm>
                <a:prstGeom prst="line">
                  <a:avLst/>
                </a:prstGeom>
                <a:grpFill/>
                <a:ln w="76200" algn="ctr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/>
              </p:spPr>
            </p:cxnSp>
          </p:grpSp>
          <p:cxnSp>
            <p:nvCxnSpPr>
              <p:cNvPr id="23" name="Gerade Verbindung 240"/>
              <p:cNvCxnSpPr>
                <a:cxnSpLocks noChangeShapeType="1"/>
              </p:cNvCxnSpPr>
              <p:nvPr/>
            </p:nvCxnSpPr>
            <p:spPr bwMode="auto">
              <a:xfrm>
                <a:off x="5224236" y="2512801"/>
                <a:ext cx="662214" cy="0"/>
              </a:xfrm>
              <a:prstGeom prst="line">
                <a:avLst/>
              </a:prstGeom>
              <a:grpFill/>
              <a:ln w="76200" algn="ctr">
                <a:solidFill>
                  <a:srgbClr val="FF0000"/>
                </a:solidFill>
                <a:round/>
                <a:headEnd/>
                <a:tailEnd type="triangle" w="med" len="med"/>
              </a:ln>
              <a:extLst/>
            </p:spPr>
          </p:cxnSp>
        </p:grpSp>
        <p:sp>
          <p:nvSpPr>
            <p:cNvPr id="25" name="Textfeld 24"/>
            <p:cNvSpPr txBox="1"/>
            <p:nvPr/>
          </p:nvSpPr>
          <p:spPr>
            <a:xfrm>
              <a:off x="3436401" y="1491755"/>
              <a:ext cx="1551441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edge distance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3734935" y="2328136"/>
              <a:ext cx="1551441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b="1" dirty="0" smtClean="0">
                  <a:solidFill>
                    <a:srgbClr val="FF0000"/>
                  </a:solidFill>
                </a:rPr>
                <a:t>170 mm</a:t>
              </a:r>
              <a:endParaRPr lang="de-DE" b="1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3734935" y="4080736"/>
              <a:ext cx="1551441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b="1" dirty="0" smtClean="0">
                  <a:solidFill>
                    <a:srgbClr val="FF0000"/>
                  </a:solidFill>
                </a:rPr>
                <a:t>65 mm</a:t>
              </a:r>
              <a:endParaRPr lang="de-DE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3734604" y="5317202"/>
              <a:ext cx="1551441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b="1" dirty="0" smtClean="0">
                  <a:solidFill>
                    <a:srgbClr val="FF0000"/>
                  </a:solidFill>
                </a:rPr>
                <a:t> 5 mm</a:t>
              </a:r>
              <a:endParaRPr lang="de-DE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Gruppieren 19"/>
          <p:cNvGrpSpPr/>
          <p:nvPr/>
        </p:nvGrpSpPr>
        <p:grpSpPr>
          <a:xfrm>
            <a:off x="3354127" y="3419921"/>
            <a:ext cx="2205564" cy="1572794"/>
            <a:chOff x="11853863" y="-885551"/>
            <a:chExt cx="4410075" cy="3144838"/>
          </a:xfrm>
        </p:grpSpPr>
        <p:pic>
          <p:nvPicPr>
            <p:cNvPr id="42" name="Picture 6" descr="\\ma-data.ma.fhkn.de\MA-Projekte\WP_Labor\Projekte\HIP 14462\Abschlussarbeit Martin Kastner\10. Jominy Versuche\Lichtmikroskop Auswertung\Versuch 4 200 1140\Versuch4_200_1140_T4_200x_I.tif"/>
            <p:cNvPicPr>
              <a:picLocks noChangeAspect="1" noChangeArrowheads="1"/>
            </p:cNvPicPr>
            <p:nvPr/>
          </p:nvPicPr>
          <p:blipFill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53863" y="-885551"/>
              <a:ext cx="4410075" cy="3144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46388" y="2121174"/>
              <a:ext cx="708025" cy="122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uppieren 18"/>
          <p:cNvGrpSpPr/>
          <p:nvPr/>
        </p:nvGrpSpPr>
        <p:grpSpPr>
          <a:xfrm>
            <a:off x="3354126" y="1736309"/>
            <a:ext cx="2204845" cy="1572281"/>
            <a:chOff x="7108381" y="2243412"/>
            <a:chExt cx="4410075" cy="3144837"/>
          </a:xfrm>
        </p:grpSpPr>
        <p:pic>
          <p:nvPicPr>
            <p:cNvPr id="44" name="Picture 5" descr="\\ma-data.ma.fhkn.de\MA-Projekte\WP_Labor\Projekte\HIP 14462\Abschlussarbeit Martin Kastner\10. Jominy Versuche\Lichtmikroskop Auswertung\Versuch 4 200 1140\Versuch4_200_1140_T1_200x_I.tif"/>
            <p:cNvPicPr>
              <a:picLocks noChangeAspect="1" noChangeArrowheads="1"/>
            </p:cNvPicPr>
            <p:nvPr/>
          </p:nvPicPr>
          <p:blipFill>
            <a:blip r:embed="rId5">
              <a:grayscl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8381" y="2243412"/>
              <a:ext cx="4410075" cy="3144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2494" y="5267599"/>
              <a:ext cx="708025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uppieren 20"/>
          <p:cNvGrpSpPr/>
          <p:nvPr/>
        </p:nvGrpSpPr>
        <p:grpSpPr>
          <a:xfrm>
            <a:off x="3354127" y="5107458"/>
            <a:ext cx="2205565" cy="1572795"/>
            <a:chOff x="7065055" y="4600576"/>
            <a:chExt cx="4410075" cy="3144838"/>
          </a:xfrm>
        </p:grpSpPr>
        <p:pic>
          <p:nvPicPr>
            <p:cNvPr id="46" name="Picture 7" descr="\\ma-data.ma.fhkn.de\MA-Projekte\WP_Labor\Projekte\HIP 14462\Abschlussarbeit Martin Kastner\10. Jominy Versuche\Lichtmikroskop Auswertung\Versuch 4 200 1140\Versuch4_200_1140_T7_200x_II.tif"/>
            <p:cNvPicPr>
              <a:picLocks noChangeAspect="1" noChangeArrowheads="1"/>
            </p:cNvPicPr>
            <p:nvPr/>
          </p:nvPicPr>
          <p:blipFill>
            <a:blip r:embed="rId7">
              <a:grayscl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5055" y="4600576"/>
              <a:ext cx="4410075" cy="3144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5993" y="7624764"/>
              <a:ext cx="708025" cy="12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2" name="Textfeld 222"/>
          <p:cNvSpPr txBox="1">
            <a:spLocks noChangeArrowheads="1"/>
          </p:cNvSpPr>
          <p:nvPr/>
        </p:nvSpPr>
        <p:spPr bwMode="auto">
          <a:xfrm>
            <a:off x="3239296" y="1123708"/>
            <a:ext cx="24352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 sz="8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 sz="8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 sz="8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 sz="8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1600" b="1" dirty="0">
                <a:solidFill>
                  <a:srgbClr val="7030A0"/>
                </a:solidFill>
              </a:rPr>
              <a:t>modified Jominy </a:t>
            </a:r>
          </a:p>
          <a:p>
            <a:pPr algn="ctr"/>
            <a:r>
              <a:rPr lang="en-US" altLang="en-US" sz="1600" b="1" dirty="0">
                <a:solidFill>
                  <a:srgbClr val="7030A0"/>
                </a:solidFill>
              </a:rPr>
              <a:t>test setup</a:t>
            </a:r>
          </a:p>
        </p:txBody>
      </p:sp>
      <p:grpSp>
        <p:nvGrpSpPr>
          <p:cNvPr id="22" name="Gruppieren 21"/>
          <p:cNvGrpSpPr/>
          <p:nvPr/>
        </p:nvGrpSpPr>
        <p:grpSpPr>
          <a:xfrm>
            <a:off x="9372546" y="1106987"/>
            <a:ext cx="2435225" cy="5573266"/>
            <a:chOff x="8563618" y="1106987"/>
            <a:chExt cx="2435225" cy="5573266"/>
          </a:xfrm>
        </p:grpSpPr>
        <p:pic>
          <p:nvPicPr>
            <p:cNvPr id="33" name="Grafik 216"/>
            <p:cNvPicPr>
              <a:picLocks noChangeAspect="1"/>
            </p:cNvPicPr>
            <p:nvPr/>
          </p:nvPicPr>
          <p:blipFill>
            <a:blip r:embed="rId9">
              <a:grayscl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5300"/>
                      </a14:imgEffect>
                      <a14:imgEffect>
                        <a14:saturation sat="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4454" y="5076895"/>
              <a:ext cx="2248424" cy="1603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Grafik 217"/>
            <p:cNvPicPr>
              <a:picLocks noChangeAspect="1"/>
            </p:cNvPicPr>
            <p:nvPr/>
          </p:nvPicPr>
          <p:blipFill>
            <a:blip r:embed="rId11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4453" y="1750227"/>
              <a:ext cx="2190840" cy="1562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Textfeld 60"/>
            <p:cNvSpPr txBox="1"/>
            <p:nvPr/>
          </p:nvSpPr>
          <p:spPr>
            <a:xfrm>
              <a:off x="8563618" y="1106987"/>
              <a:ext cx="2435225" cy="584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b="1" dirty="0">
                  <a:solidFill>
                    <a:schemeClr val="bg2">
                      <a:lumMod val="75000"/>
                    </a:schemeClr>
                  </a:solidFill>
                </a:rPr>
                <a:t>HIP-Process</a:t>
              </a:r>
            </a:p>
            <a:p>
              <a:pPr algn="ctr">
                <a:defRPr/>
              </a:pPr>
              <a:r>
                <a:rPr lang="en-US" sz="1600" b="1" dirty="0">
                  <a:solidFill>
                    <a:schemeClr val="bg2">
                      <a:lumMod val="75000"/>
                    </a:schemeClr>
                  </a:solidFill>
                </a:rPr>
                <a:t>with rapid cooling</a:t>
              </a:r>
            </a:p>
          </p:txBody>
        </p:sp>
        <p:pic>
          <p:nvPicPr>
            <p:cNvPr id="51" name="Grafik 218"/>
            <p:cNvPicPr>
              <a:picLocks noChangeAspect="1"/>
            </p:cNvPicPr>
            <p:nvPr/>
          </p:nvPicPr>
          <p:blipFill>
            <a:blip r:embed="rId12">
              <a:grayscl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4453" y="3401915"/>
              <a:ext cx="2234490" cy="1593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uppieren 17"/>
          <p:cNvGrpSpPr/>
          <p:nvPr/>
        </p:nvGrpSpPr>
        <p:grpSpPr>
          <a:xfrm>
            <a:off x="6480443" y="1151334"/>
            <a:ext cx="3309937" cy="5538469"/>
            <a:chOff x="5458697" y="1151334"/>
            <a:chExt cx="3309937" cy="5538469"/>
          </a:xfrm>
        </p:grpSpPr>
        <p:grpSp>
          <p:nvGrpSpPr>
            <p:cNvPr id="36" name="Gruppieren 7"/>
            <p:cNvGrpSpPr>
              <a:grpSpLocks/>
            </p:cNvGrpSpPr>
            <p:nvPr/>
          </p:nvGrpSpPr>
          <p:grpSpPr bwMode="auto">
            <a:xfrm>
              <a:off x="5990277" y="3412229"/>
              <a:ext cx="2222720" cy="1572793"/>
              <a:chOff x="7827963" y="21397913"/>
              <a:chExt cx="4408487" cy="3144837"/>
            </a:xfrm>
          </p:grpSpPr>
          <p:pic>
            <p:nvPicPr>
              <p:cNvPr id="37" name="Picture 9" descr="\\ma-data.ma.fhkn.de\MA-Projekte\WP_Labor\Projekte\HIP 14462\Abschlussarbeit Martin Kastner\10. Jominy Versuche\Lichtmikroskop Auswertung\Versuch 2 100 1140\Versuch2_100_1140_T2_200x_II.tif"/>
              <p:cNvPicPr>
                <a:picLocks noChangeAspect="1" noChangeArrowheads="1"/>
              </p:cNvPicPr>
              <p:nvPr/>
            </p:nvPicPr>
            <p:blipFill>
              <a:blip r:embed="rId14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7963" y="21397913"/>
                <a:ext cx="4408487" cy="31448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11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30013" y="24406225"/>
                <a:ext cx="706437" cy="120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3" name="Textfeld 223"/>
            <p:cNvSpPr txBox="1">
              <a:spLocks noChangeArrowheads="1"/>
            </p:cNvSpPr>
            <p:nvPr/>
          </p:nvSpPr>
          <p:spPr bwMode="auto">
            <a:xfrm>
              <a:off x="5458697" y="1151334"/>
              <a:ext cx="330993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8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 sz="8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 sz="8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 sz="8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 sz="8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US" altLang="en-US" sz="1600" b="1" dirty="0">
                  <a:solidFill>
                    <a:srgbClr val="0070C0"/>
                  </a:solidFill>
                </a:rPr>
                <a:t>standard heat treatment</a:t>
              </a:r>
            </a:p>
            <a:p>
              <a:pPr algn="ctr"/>
              <a:r>
                <a:rPr lang="en-US" altLang="en-US" sz="1600" b="1" dirty="0">
                  <a:solidFill>
                    <a:srgbClr val="0070C0"/>
                  </a:solidFill>
                </a:rPr>
                <a:t>water quenching</a:t>
              </a:r>
            </a:p>
          </p:txBody>
        </p:sp>
        <p:grpSp>
          <p:nvGrpSpPr>
            <p:cNvPr id="52" name="Gruppieren 8"/>
            <p:cNvGrpSpPr>
              <a:grpSpLocks/>
            </p:cNvGrpSpPr>
            <p:nvPr/>
          </p:nvGrpSpPr>
          <p:grpSpPr bwMode="auto">
            <a:xfrm>
              <a:off x="5988373" y="5076895"/>
              <a:ext cx="2248688" cy="1612908"/>
              <a:chOff x="7827963" y="24906288"/>
              <a:chExt cx="4413250" cy="3144837"/>
            </a:xfrm>
          </p:grpSpPr>
          <p:pic>
            <p:nvPicPr>
              <p:cNvPr id="53" name="Picture 8" descr="\\ma-data.ma.fhkn.de\MA-Projekte\WP_Labor\Projekte\HIP 14462\Abschlussarbeit Martin Kastner\10. Jominy Versuche\Lichtmikroskop Auswertung\Versuch 2 100 1140\Versuch2_100_1140_T3_200x_II.tif"/>
              <p:cNvPicPr>
                <a:picLocks noChangeAspect="1" noChangeArrowheads="1"/>
              </p:cNvPicPr>
              <p:nvPr/>
            </p:nvPicPr>
            <p:blipFill>
              <a:blip r:embed="rId16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7963" y="24906288"/>
                <a:ext cx="4408487" cy="31448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" name="Picture 1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33188" y="27930475"/>
                <a:ext cx="708025" cy="120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5" name="Gruppieren 6"/>
            <p:cNvGrpSpPr>
              <a:grpSpLocks/>
            </p:cNvGrpSpPr>
            <p:nvPr/>
          </p:nvGrpSpPr>
          <p:grpSpPr bwMode="auto">
            <a:xfrm>
              <a:off x="5996220" y="1736309"/>
              <a:ext cx="2232995" cy="1577651"/>
              <a:chOff x="7827963" y="17889538"/>
              <a:chExt cx="4408487" cy="3144837"/>
            </a:xfrm>
          </p:grpSpPr>
          <p:pic>
            <p:nvPicPr>
              <p:cNvPr id="56" name="Picture 10" descr="\\ma-data.ma.fhkn.de\MA-Projekte\WP_Labor\Projekte\HIP 14462\Abschlussarbeit Martin Kastner\10. Jominy Versuche\Lichtmikroskop Auswertung\Versuch 2 100 1140\Versuch2_100_1140_T1_200x_I.tif"/>
              <p:cNvPicPr>
                <a:picLocks noChangeAspect="1" noChangeArrowheads="1"/>
              </p:cNvPicPr>
              <p:nvPr/>
            </p:nvPicPr>
            <p:blipFill>
              <a:blip r:embed="rId17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7963" y="17889538"/>
                <a:ext cx="4408487" cy="31448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" name="Picture 11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30013" y="20905788"/>
                <a:ext cx="706437" cy="120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8" name="Pfeil nach rechts 27"/>
          <p:cNvSpPr/>
          <p:nvPr/>
        </p:nvSpPr>
        <p:spPr>
          <a:xfrm>
            <a:off x="5881132" y="4140936"/>
            <a:ext cx="805922" cy="2489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01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nhaltsplatzhalter 2"/>
          <p:cNvSpPr txBox="1">
            <a:spLocks/>
          </p:cNvSpPr>
          <p:nvPr/>
        </p:nvSpPr>
        <p:spPr>
          <a:xfrm>
            <a:off x="0" y="0"/>
            <a:ext cx="7315200" cy="57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b="1" dirty="0" smtClean="0">
                <a:solidFill>
                  <a:schemeClr val="tx1"/>
                </a:solidFill>
              </a:rPr>
              <a:t>Austenite/Ferrite ratio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10" name="Diagramm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6126856"/>
              </p:ext>
            </p:extLst>
          </p:nvPr>
        </p:nvGraphicFramePr>
        <p:xfrm>
          <a:off x="257471" y="574167"/>
          <a:ext cx="5904908" cy="5619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Diagramm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1683241"/>
              </p:ext>
            </p:extLst>
          </p:nvPr>
        </p:nvGraphicFramePr>
        <p:xfrm>
          <a:off x="6221209" y="574167"/>
          <a:ext cx="5902731" cy="5625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81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1830100"/>
              </p:ext>
            </p:extLst>
          </p:nvPr>
        </p:nvGraphicFramePr>
        <p:xfrm>
          <a:off x="6220800" y="576000"/>
          <a:ext cx="5851024" cy="5625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Diagram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2452964"/>
              </p:ext>
            </p:extLst>
          </p:nvPr>
        </p:nvGraphicFramePr>
        <p:xfrm>
          <a:off x="259200" y="576000"/>
          <a:ext cx="5902731" cy="5619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" name="Inhaltsplatzhalter 2"/>
          <p:cNvSpPr txBox="1">
            <a:spLocks/>
          </p:cNvSpPr>
          <p:nvPr/>
        </p:nvSpPr>
        <p:spPr>
          <a:xfrm>
            <a:off x="0" y="0"/>
            <a:ext cx="7315200" cy="57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b="1" dirty="0" smtClean="0">
                <a:solidFill>
                  <a:schemeClr val="tx1"/>
                </a:solidFill>
              </a:rPr>
              <a:t>Austenite/Ferrite ratio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37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400" dirty="0" smtClean="0"/>
              <a:t>Duplex </a:t>
            </a:r>
            <a:r>
              <a:rPr lang="de-DE" sz="4400" dirty="0" err="1" smtClean="0"/>
              <a:t>stainless</a:t>
            </a:r>
            <a:r>
              <a:rPr lang="de-DE" sz="4400" dirty="0" smtClean="0"/>
              <a:t> </a:t>
            </a:r>
            <a:r>
              <a:rPr lang="de-DE" sz="4400" dirty="0" err="1" smtClean="0"/>
              <a:t>steel</a:t>
            </a:r>
            <a:r>
              <a:rPr lang="de-DE" sz="4400" dirty="0" smtClean="0"/>
              <a:t/>
            </a:r>
            <a:br>
              <a:rPr lang="de-DE" sz="4400" dirty="0" smtClean="0"/>
            </a:br>
            <a:r>
              <a:rPr lang="de-DE" sz="4400" dirty="0" smtClean="0"/>
              <a:t>UNS S32205</a:t>
            </a:r>
            <a:endParaRPr lang="de-DE" sz="44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73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nhaltsplatzhalter 2"/>
          <p:cNvSpPr txBox="1">
            <a:spLocks/>
          </p:cNvSpPr>
          <p:nvPr/>
        </p:nvSpPr>
        <p:spPr>
          <a:xfrm>
            <a:off x="0" y="0"/>
            <a:ext cx="7315200" cy="57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b="1" dirty="0" smtClean="0">
                <a:solidFill>
                  <a:schemeClr val="tx1"/>
                </a:solidFill>
              </a:rPr>
              <a:t>Corrosion resistance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Diagramm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8792909"/>
              </p:ext>
            </p:extLst>
          </p:nvPr>
        </p:nvGraphicFramePr>
        <p:xfrm>
          <a:off x="1532734" y="574167"/>
          <a:ext cx="10253749" cy="5527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40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m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5040814"/>
              </p:ext>
            </p:extLst>
          </p:nvPr>
        </p:nvGraphicFramePr>
        <p:xfrm>
          <a:off x="1532734" y="574167"/>
          <a:ext cx="10325595" cy="5592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2" name="Inhaltsplatzhalter 2"/>
          <p:cNvSpPr txBox="1">
            <a:spLocks/>
          </p:cNvSpPr>
          <p:nvPr/>
        </p:nvSpPr>
        <p:spPr>
          <a:xfrm>
            <a:off x="0" y="0"/>
            <a:ext cx="7315200" cy="57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b="1" dirty="0" smtClean="0">
                <a:solidFill>
                  <a:schemeClr val="tx1"/>
                </a:solidFill>
              </a:rPr>
              <a:t>Impact energy / toughness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4" name="Gerader Verbinder 3"/>
          <p:cNvCxnSpPr/>
          <p:nvPr/>
        </p:nvCxnSpPr>
        <p:spPr>
          <a:xfrm>
            <a:off x="3230880" y="4666076"/>
            <a:ext cx="630936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uppieren 14"/>
          <p:cNvGrpSpPr/>
          <p:nvPr/>
        </p:nvGrpSpPr>
        <p:grpSpPr>
          <a:xfrm>
            <a:off x="8802871" y="1761205"/>
            <a:ext cx="2855912" cy="2617787"/>
            <a:chOff x="8833351" y="2048288"/>
            <a:chExt cx="2855912" cy="2617787"/>
          </a:xfrm>
        </p:grpSpPr>
        <p:pic>
          <p:nvPicPr>
            <p:cNvPr id="10" name="Grafik 15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3351" y="2048288"/>
              <a:ext cx="2855912" cy="2139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2643"/>
            <p:cNvSpPr txBox="1">
              <a:spLocks noChangeArrowheads="1"/>
            </p:cNvSpPr>
            <p:nvPr/>
          </p:nvSpPr>
          <p:spPr bwMode="auto">
            <a:xfrm rot="10800000" flipV="1">
              <a:off x="8833351" y="4204113"/>
              <a:ext cx="2855912" cy="461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>
              <a:spAutoFit/>
            </a:bodyPr>
            <a:lstStyle>
              <a:lvl1pPr defTabSz="4165600">
                <a:spcBef>
                  <a:spcPct val="20000"/>
                </a:spcBef>
                <a:buChar char="•"/>
                <a:defRPr sz="14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384550" indent="-1304925" defTabSz="4165600">
                <a:spcBef>
                  <a:spcPct val="20000"/>
                </a:spcBef>
                <a:buChar char="–"/>
                <a:defRPr sz="1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5208588" indent="-1042988" defTabSz="4165600">
                <a:spcBef>
                  <a:spcPct val="20000"/>
                </a:spcBef>
                <a:buChar char="•"/>
                <a:defRPr sz="109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7294563" indent="-1042988" defTabSz="4165600">
                <a:spcBef>
                  <a:spcPct val="20000"/>
                </a:spcBef>
                <a:buChar char="–"/>
                <a:defRPr sz="91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9374188" indent="-1036638" defTabSz="4165600">
                <a:spcBef>
                  <a:spcPct val="20000"/>
                </a:spcBef>
                <a:buChar char="»"/>
                <a:defRPr sz="91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9831388" indent="-1036638" defTabSz="4165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288588" indent="-1036638" defTabSz="4165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0745788" indent="-1036638" defTabSz="4165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1202988" indent="-1036638" defTabSz="4165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/>
                <a:t>brittle fracture</a:t>
              </a:r>
              <a:endParaRPr lang="en-US" altLang="en-US" sz="2400" b="1" baseline="-25000" dirty="0"/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438599" y="1148334"/>
            <a:ext cx="2875006" cy="2529550"/>
            <a:chOff x="466591" y="1143391"/>
            <a:chExt cx="2875006" cy="2529550"/>
          </a:xfrm>
        </p:grpSpPr>
        <p:pic>
          <p:nvPicPr>
            <p:cNvPr id="9" name="Grafik 15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685" y="1143391"/>
              <a:ext cx="2855912" cy="2139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2643"/>
            <p:cNvSpPr txBox="1">
              <a:spLocks noChangeArrowheads="1"/>
            </p:cNvSpPr>
            <p:nvPr/>
          </p:nvSpPr>
          <p:spPr bwMode="auto">
            <a:xfrm rot="10800000" flipV="1">
              <a:off x="466591" y="3210978"/>
              <a:ext cx="2855912" cy="4619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>
              <a:spAutoFit/>
            </a:bodyPr>
            <a:lstStyle>
              <a:lvl1pPr defTabSz="4165600">
                <a:spcBef>
                  <a:spcPct val="20000"/>
                </a:spcBef>
                <a:buChar char="•"/>
                <a:defRPr sz="14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3384550" indent="-1304925" defTabSz="4165600">
                <a:spcBef>
                  <a:spcPct val="20000"/>
                </a:spcBef>
                <a:buChar char="–"/>
                <a:defRPr sz="1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5208588" indent="-1042988" defTabSz="4165600">
                <a:spcBef>
                  <a:spcPct val="20000"/>
                </a:spcBef>
                <a:buChar char="•"/>
                <a:defRPr sz="109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7294563" indent="-1042988" defTabSz="4165600">
                <a:spcBef>
                  <a:spcPct val="20000"/>
                </a:spcBef>
                <a:buChar char="–"/>
                <a:defRPr sz="91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9374188" indent="-1036638" defTabSz="4165600">
                <a:spcBef>
                  <a:spcPct val="20000"/>
                </a:spcBef>
                <a:buChar char="»"/>
                <a:defRPr sz="91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9831388" indent="-1036638" defTabSz="4165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10288588" indent="-1036638" defTabSz="4165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10745788" indent="-1036638" defTabSz="4165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11202988" indent="-1036638" defTabSz="4165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91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/>
                <a:t>ductile fracture</a:t>
              </a:r>
              <a:endParaRPr lang="en-US" altLang="en-US" sz="2400" b="1" baseline="-25000" dirty="0"/>
            </a:p>
          </p:txBody>
        </p:sp>
      </p:grp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62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m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014152"/>
              </p:ext>
            </p:extLst>
          </p:nvPr>
        </p:nvGraphicFramePr>
        <p:xfrm>
          <a:off x="3470895" y="793908"/>
          <a:ext cx="6691733" cy="4421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4" name="Gruppieren 23"/>
          <p:cNvGrpSpPr/>
          <p:nvPr/>
        </p:nvGrpSpPr>
        <p:grpSpPr>
          <a:xfrm>
            <a:off x="7633657" y="384223"/>
            <a:ext cx="6776235" cy="4839286"/>
            <a:chOff x="9202774" y="1333993"/>
            <a:chExt cx="5423466" cy="3889517"/>
          </a:xfrm>
        </p:grpSpPr>
        <p:graphicFrame>
          <p:nvGraphicFramePr>
            <p:cNvPr id="17" name="Diagramm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5193012"/>
                </p:ext>
              </p:extLst>
            </p:nvPr>
          </p:nvGraphicFramePr>
          <p:xfrm>
            <a:off x="9202774" y="1634490"/>
            <a:ext cx="5423466" cy="35890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9" name="Textfeld 18"/>
            <p:cNvSpPr txBox="1"/>
            <p:nvPr/>
          </p:nvSpPr>
          <p:spPr>
            <a:xfrm>
              <a:off x="9430220" y="1333993"/>
              <a:ext cx="384584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Yield</a:t>
              </a:r>
              <a:r>
                <a:rPr lang="de-DE" b="1" dirty="0" smtClean="0"/>
                <a:t> </a:t>
              </a:r>
              <a:r>
                <a:rPr lang="en-US" b="1" dirty="0" smtClean="0"/>
                <a:t>strength</a:t>
              </a:r>
              <a:endParaRPr lang="en-US" b="1" dirty="0"/>
            </a:p>
          </p:txBody>
        </p:sp>
      </p:grpSp>
      <p:sp>
        <p:nvSpPr>
          <p:cNvPr id="20" name="Rechteck 19"/>
          <p:cNvSpPr/>
          <p:nvPr/>
        </p:nvSpPr>
        <p:spPr>
          <a:xfrm>
            <a:off x="9337423" y="5175429"/>
            <a:ext cx="2854577" cy="1677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Inhaltsplatzhalter 2"/>
          <p:cNvSpPr txBox="1">
            <a:spLocks/>
          </p:cNvSpPr>
          <p:nvPr/>
        </p:nvSpPr>
        <p:spPr>
          <a:xfrm>
            <a:off x="0" y="0"/>
            <a:ext cx="7315200" cy="57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b="1" dirty="0" smtClean="0">
                <a:solidFill>
                  <a:schemeClr val="tx1"/>
                </a:solidFill>
              </a:rPr>
              <a:t>Mechanical properties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421734" y="384224"/>
            <a:ext cx="38458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Hardness</a:t>
            </a:r>
            <a:endParaRPr lang="en-US" b="1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9972435" y="5277031"/>
            <a:ext cx="2098680" cy="1342422"/>
            <a:chOff x="-2349338" y="-7042666"/>
            <a:chExt cx="6740836" cy="4311782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 rotWithShape="1">
            <a:blip r:embed="rId4"/>
            <a:srcRect t="75092"/>
            <a:stretch/>
          </p:blipFill>
          <p:spPr>
            <a:xfrm>
              <a:off x="-2349338" y="-4439069"/>
              <a:ext cx="6740836" cy="1708185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 rotWithShape="1">
            <a:blip r:embed="rId4"/>
            <a:srcRect b="66641"/>
            <a:stretch/>
          </p:blipFill>
          <p:spPr>
            <a:xfrm>
              <a:off x="-2349338" y="-7042666"/>
              <a:ext cx="6740836" cy="2287786"/>
            </a:xfrm>
            <a:prstGeom prst="rect">
              <a:avLst/>
            </a:prstGeom>
          </p:spPr>
        </p:pic>
      </p:grpSp>
      <p:sp>
        <p:nvSpPr>
          <p:cNvPr id="22" name="Textfeld 1"/>
          <p:cNvSpPr txBox="1"/>
          <p:nvPr/>
        </p:nvSpPr>
        <p:spPr>
          <a:xfrm>
            <a:off x="3865991" y="5135076"/>
            <a:ext cx="2309720" cy="1371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 smtClean="0">
                <a:solidFill>
                  <a:srgbClr val="00B050"/>
                </a:solidFill>
              </a:rPr>
              <a:t>max. 271 HB</a:t>
            </a:r>
          </a:p>
          <a:p>
            <a:pPr algn="ctr"/>
            <a:r>
              <a:rPr lang="en-US" sz="1600" dirty="0" smtClean="0">
                <a:solidFill>
                  <a:srgbClr val="00B050"/>
                </a:solidFill>
              </a:rPr>
              <a:t>according to </a:t>
            </a:r>
            <a:r>
              <a:rPr lang="en-US" sz="1600" b="1" dirty="0" smtClean="0">
                <a:solidFill>
                  <a:srgbClr val="00B050"/>
                </a:solidFill>
              </a:rPr>
              <a:t>NORSOK M-630 Standard</a:t>
            </a:r>
            <a:endParaRPr lang="en-US" sz="1600" b="1" dirty="0">
              <a:solidFill>
                <a:srgbClr val="00B050"/>
              </a:solidFill>
            </a:endParaRPr>
          </a:p>
        </p:txBody>
      </p:sp>
      <p:sp>
        <p:nvSpPr>
          <p:cNvPr id="26" name="Textfeld 1"/>
          <p:cNvSpPr txBox="1"/>
          <p:nvPr/>
        </p:nvSpPr>
        <p:spPr>
          <a:xfrm>
            <a:off x="7557922" y="5135077"/>
            <a:ext cx="2097007" cy="1371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 smtClean="0">
                <a:solidFill>
                  <a:srgbClr val="00B050"/>
                </a:solidFill>
              </a:rPr>
              <a:t>min. 450 MPa</a:t>
            </a:r>
          </a:p>
          <a:p>
            <a:pPr algn="ctr"/>
            <a:r>
              <a:rPr lang="en-US" sz="1600" dirty="0" smtClean="0">
                <a:solidFill>
                  <a:srgbClr val="00B050"/>
                </a:solidFill>
              </a:rPr>
              <a:t>according to </a:t>
            </a:r>
            <a:r>
              <a:rPr lang="en-US" sz="1600" b="1" dirty="0" smtClean="0">
                <a:solidFill>
                  <a:srgbClr val="00B050"/>
                </a:solidFill>
              </a:rPr>
              <a:t>NORSOK M-630 Standard</a:t>
            </a:r>
            <a:endParaRPr lang="en-US" sz="1600" b="1" dirty="0">
              <a:solidFill>
                <a:srgbClr val="00B050"/>
              </a:solidFill>
            </a:endParaRPr>
          </a:p>
        </p:txBody>
      </p:sp>
      <p:cxnSp>
        <p:nvCxnSpPr>
          <p:cNvPr id="27" name="Gerader Verbinder 26"/>
          <p:cNvCxnSpPr/>
          <p:nvPr/>
        </p:nvCxnSpPr>
        <p:spPr>
          <a:xfrm>
            <a:off x="8464792" y="3674936"/>
            <a:ext cx="3150032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553" y="4663440"/>
            <a:ext cx="2778207" cy="135428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7531" y="4663440"/>
            <a:ext cx="2778207" cy="135428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79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Conclusion &amp; Discussion</a:t>
            </a:r>
            <a:endParaRPr lang="en-US" sz="44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33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dirty="0">
                <a:solidFill>
                  <a:schemeClr val="tx1"/>
                </a:solidFill>
              </a:rPr>
              <a:t>results of corrosion measurements do not illustrate a significant effect of heat treatment or wall thickness / edge </a:t>
            </a:r>
            <a:r>
              <a:rPr lang="en-US" dirty="0" smtClean="0">
                <a:solidFill>
                  <a:schemeClr val="tx1"/>
                </a:solidFill>
              </a:rPr>
              <a:t>distance</a:t>
            </a:r>
          </a:p>
          <a:p>
            <a:pPr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 small amount of intermetallic phases shows no significant reduction of corrosion </a:t>
            </a:r>
            <a:r>
              <a:rPr lang="en-US" dirty="0" smtClean="0">
                <a:solidFill>
                  <a:schemeClr val="tx1"/>
                </a:solidFill>
              </a:rPr>
              <a:t>resistance</a:t>
            </a: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Demands and requirements of the NORSOK Standard </a:t>
            </a:r>
            <a:r>
              <a:rPr lang="en-US" dirty="0" smtClean="0">
                <a:solidFill>
                  <a:schemeClr val="tx1"/>
                </a:solidFill>
              </a:rPr>
              <a:t>will be achieved </a:t>
            </a:r>
            <a:r>
              <a:rPr lang="en-US" dirty="0">
                <a:solidFill>
                  <a:schemeClr val="tx1"/>
                </a:solidFill>
              </a:rPr>
              <a:t>by fast cooling after HIP-Process </a:t>
            </a:r>
            <a:r>
              <a:rPr lang="en-US" dirty="0" smtClean="0">
                <a:solidFill>
                  <a:schemeClr val="tx1"/>
                </a:solidFill>
              </a:rPr>
              <a:t>only for thin-walled components (up to approx. 70mm)</a:t>
            </a: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Notch </a:t>
            </a:r>
            <a:r>
              <a:rPr lang="en-US" dirty="0">
                <a:solidFill>
                  <a:schemeClr val="tx1"/>
                </a:solidFill>
              </a:rPr>
              <a:t>impact energy is affected very strong by a small amount of intermetallic phases / precipitations 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dirty="0">
                <a:solidFill>
                  <a:schemeClr val="tx1"/>
                </a:solidFill>
              </a:rPr>
              <a:t>fracture surface of non heat treatment specimens shows brittle characteristics due to </a:t>
            </a:r>
            <a:r>
              <a:rPr lang="en-US" dirty="0" smtClean="0">
                <a:solidFill>
                  <a:schemeClr val="tx1"/>
                </a:solidFill>
              </a:rPr>
              <a:t>precipitations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0" y="0"/>
            <a:ext cx="7315200" cy="57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b="1" dirty="0" smtClean="0">
                <a:solidFill>
                  <a:schemeClr val="tx1"/>
                </a:solidFill>
              </a:rPr>
              <a:t>Conclusion of results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158412" y="822581"/>
            <a:ext cx="3246284" cy="4601183"/>
          </a:xfrm>
          <a:noFill/>
        </p:spPr>
        <p:txBody>
          <a:bodyPr anchor="t">
            <a:normAutofit/>
          </a:bodyPr>
          <a:lstStyle/>
          <a:p>
            <a:pPr defTabSz="361950"/>
            <a:r>
              <a:rPr lang="de-DE" sz="2400" dirty="0" smtClean="0">
                <a:solidFill>
                  <a:schemeClr val="bg1"/>
                </a:solidFill>
              </a:rPr>
              <a:t/>
            </a:r>
            <a:br>
              <a:rPr lang="de-DE" sz="2400" dirty="0" smtClean="0">
                <a:solidFill>
                  <a:schemeClr val="bg1"/>
                </a:solidFill>
              </a:rPr>
            </a:b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64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Example calculation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			UNS S2205 	1.000  kg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	specific heat capacity approx. 	0.5 KJ/kg K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	temperature difference		350 K (1000°C to 650°C)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	specific heat			175 MJ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	to prevent intermetallic phases	120 seconds (175 K/min)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	cooling power			1.45 MW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					1.45 kW/kg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0" y="0"/>
            <a:ext cx="7315200" cy="57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b="1" dirty="0" smtClean="0">
                <a:solidFill>
                  <a:schemeClr val="tx1"/>
                </a:solidFill>
              </a:rPr>
              <a:t>High cooling rate / Quenching</a:t>
            </a:r>
            <a:endParaRPr lang="en-US" b="1" dirty="0">
              <a:solidFill>
                <a:schemeClr val="tx1"/>
              </a:solidFill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119215" y="2805060"/>
            <a:ext cx="3408700" cy="3428923"/>
            <a:chOff x="4073777" y="714603"/>
            <a:chExt cx="5959978" cy="5685053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79"/>
            <a:stretch>
              <a:fillRect/>
            </a:stretch>
          </p:blipFill>
          <p:spPr bwMode="auto">
            <a:xfrm>
              <a:off x="4080179" y="714603"/>
              <a:ext cx="5838825" cy="5637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hteck 6"/>
            <p:cNvSpPr/>
            <p:nvPr/>
          </p:nvSpPr>
          <p:spPr>
            <a:xfrm>
              <a:off x="8074479" y="1132004"/>
              <a:ext cx="1265463" cy="468198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900" dirty="0" smtClean="0">
                  <a:solidFill>
                    <a:schemeClr val="tx1"/>
                  </a:solidFill>
                </a:rPr>
                <a:t>σ</a:t>
              </a:r>
              <a:r>
                <a:rPr lang="de-DE" sz="900" dirty="0" smtClean="0">
                  <a:solidFill>
                    <a:schemeClr val="tx1"/>
                  </a:solidFill>
                </a:rPr>
                <a:t> – phase</a:t>
              </a:r>
            </a:p>
            <a:p>
              <a:r>
                <a:rPr lang="de-DE" sz="900" dirty="0" smtClean="0">
                  <a:solidFill>
                    <a:schemeClr val="tx1"/>
                  </a:solidFill>
                </a:rPr>
                <a:t>carbides</a:t>
              </a:r>
              <a:endParaRPr lang="de-DE" sz="900" dirty="0">
                <a:solidFill>
                  <a:schemeClr val="tx1"/>
                </a:solidFill>
              </a:endParaRPr>
            </a:p>
          </p:txBody>
        </p:sp>
        <p:sp>
          <p:nvSpPr>
            <p:cNvPr id="8" name="Rechteck 7"/>
            <p:cNvSpPr/>
            <p:nvPr/>
          </p:nvSpPr>
          <p:spPr>
            <a:xfrm>
              <a:off x="7290706" y="2753977"/>
              <a:ext cx="2318656" cy="4681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900" dirty="0" smtClean="0">
                  <a:solidFill>
                    <a:schemeClr val="tx1"/>
                  </a:solidFill>
                </a:rPr>
                <a:t>475°C -embrittlement</a:t>
              </a:r>
              <a:endParaRPr lang="de-DE" sz="900" dirty="0">
                <a:solidFill>
                  <a:schemeClr val="tx1"/>
                </a:solidFill>
              </a:endParaRPr>
            </a:p>
          </p:txBody>
        </p:sp>
        <p:sp>
          <p:nvSpPr>
            <p:cNvPr id="9" name="Rechteck 8"/>
            <p:cNvSpPr/>
            <p:nvPr/>
          </p:nvSpPr>
          <p:spPr>
            <a:xfrm>
              <a:off x="5734126" y="1251743"/>
              <a:ext cx="1074887" cy="46819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900" dirty="0" smtClean="0">
                  <a:solidFill>
                    <a:schemeClr val="tx1"/>
                  </a:solidFill>
                </a:rPr>
                <a:t>Cr</a:t>
              </a:r>
              <a:r>
                <a:rPr lang="de-DE" sz="900" baseline="-25000" dirty="0" smtClean="0">
                  <a:solidFill>
                    <a:schemeClr val="tx1"/>
                  </a:solidFill>
                </a:rPr>
                <a:t>2</a:t>
              </a:r>
              <a:r>
                <a:rPr lang="de-DE" sz="900" dirty="0" smtClean="0">
                  <a:solidFill>
                    <a:schemeClr val="tx1"/>
                  </a:solidFill>
                </a:rPr>
                <a:t>N</a:t>
              </a:r>
            </a:p>
            <a:p>
              <a:r>
                <a:rPr lang="de-DE" sz="900" dirty="0" smtClean="0">
                  <a:solidFill>
                    <a:schemeClr val="tx1"/>
                  </a:solidFill>
                </a:rPr>
                <a:t>χ-phase</a:t>
              </a:r>
              <a:endParaRPr lang="de-DE" sz="900" dirty="0">
                <a:solidFill>
                  <a:schemeClr val="tx1"/>
                </a:solidFill>
              </a:endParaRPr>
            </a:p>
          </p:txBody>
        </p:sp>
        <p:sp>
          <p:nvSpPr>
            <p:cNvPr id="10" name="Rechteck 9"/>
            <p:cNvSpPr/>
            <p:nvPr/>
          </p:nvSpPr>
          <p:spPr>
            <a:xfrm>
              <a:off x="6698912" y="1485842"/>
              <a:ext cx="473451" cy="383604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9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 rot="16200000">
              <a:off x="3220185" y="1578722"/>
              <a:ext cx="2056971" cy="349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700" dirty="0" smtClean="0"/>
                <a:t>temperature </a:t>
              </a:r>
              <a:r>
                <a:rPr lang="de-DE" sz="700" dirty="0" smtClean="0">
                  <a:latin typeface="Calibri" panose="020F0502020204030204" pitchFamily="34" charset="0"/>
                </a:rPr>
                <a:t>→</a:t>
              </a:r>
              <a:endParaRPr lang="de-DE" sz="700" dirty="0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7976782" y="6016943"/>
              <a:ext cx="2056973" cy="3827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 smtClean="0"/>
                <a:t>time </a:t>
              </a:r>
              <a:r>
                <a:rPr lang="de-DE" sz="900" dirty="0" smtClean="0">
                  <a:latin typeface="Calibri" panose="020F0502020204030204" pitchFamily="34" charset="0"/>
                </a:rPr>
                <a:t>→</a:t>
              </a:r>
              <a:endParaRPr lang="de-DE" sz="900" dirty="0"/>
            </a:p>
          </p:txBody>
        </p:sp>
      </p:grpSp>
      <p:sp>
        <p:nvSpPr>
          <p:cNvPr id="14" name="Textfeld 13"/>
          <p:cNvSpPr txBox="1"/>
          <p:nvPr/>
        </p:nvSpPr>
        <p:spPr>
          <a:xfrm>
            <a:off x="122877" y="6205128"/>
            <a:ext cx="21155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50" dirty="0" smtClean="0"/>
              <a:t>TTT diagram UNS S32205; </a:t>
            </a:r>
          </a:p>
          <a:p>
            <a:pPr algn="just"/>
            <a:r>
              <a:rPr lang="en-US" sz="1050" dirty="0" smtClean="0"/>
              <a:t>source: M. </a:t>
            </a:r>
            <a:r>
              <a:rPr lang="en-US" sz="1050" dirty="0" err="1" smtClean="0"/>
              <a:t>Sorg</a:t>
            </a:r>
            <a:r>
              <a:rPr lang="en-US" sz="1050" dirty="0" smtClean="0"/>
              <a:t>; NACE-2015-5611</a:t>
            </a:r>
            <a:endParaRPr lang="en-US" sz="1050" dirty="0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158412" y="822581"/>
            <a:ext cx="3246284" cy="4601183"/>
          </a:xfrm>
          <a:noFill/>
        </p:spPr>
        <p:txBody>
          <a:bodyPr anchor="t">
            <a:normAutofit/>
          </a:bodyPr>
          <a:lstStyle/>
          <a:p>
            <a:pPr defTabSz="361950"/>
            <a:r>
              <a:rPr lang="de-DE" sz="2400" b="1" dirty="0" smtClean="0">
                <a:solidFill>
                  <a:schemeClr val="bg1"/>
                </a:solidFill>
              </a:rPr>
              <a:t>UNS S2205</a:t>
            </a:r>
            <a:r>
              <a:rPr lang="de-DE" sz="2400" dirty="0" smtClean="0">
                <a:solidFill>
                  <a:schemeClr val="bg1"/>
                </a:solidFill>
              </a:rPr>
              <a:t/>
            </a:r>
            <a:br>
              <a:rPr lang="de-DE" sz="2400" dirty="0" smtClean="0">
                <a:solidFill>
                  <a:schemeClr val="bg1"/>
                </a:solidFill>
              </a:rPr>
            </a:b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14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209" y="523333"/>
            <a:ext cx="7091383" cy="539731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9409117" y="5991768"/>
            <a:ext cx="184816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50" dirty="0" smtClean="0"/>
              <a:t>TTT diagram  IN718</a:t>
            </a:r>
          </a:p>
          <a:p>
            <a:pPr algn="just"/>
            <a:r>
              <a:rPr lang="en-US" sz="1050" dirty="0" smtClean="0"/>
              <a:t>source: A. Mostafa et. al; metals 2017 – 7, 196; 7060196 </a:t>
            </a:r>
            <a:endParaRPr lang="en-US" sz="1050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58412" y="822581"/>
            <a:ext cx="3246284" cy="4601183"/>
          </a:xfrm>
          <a:noFill/>
        </p:spPr>
        <p:txBody>
          <a:bodyPr anchor="t">
            <a:normAutofit/>
          </a:bodyPr>
          <a:lstStyle/>
          <a:p>
            <a:pPr defTabSz="361950"/>
            <a:r>
              <a:rPr lang="en-US" sz="2400" b="1" dirty="0" smtClean="0">
                <a:solidFill>
                  <a:schemeClr val="bg1"/>
                </a:solidFill>
              </a:rPr>
              <a:t>UNS N07718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INCONEL 718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/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... usually smaller components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/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... lower critical temperature difference to cross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/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... approx. 6 minutes  to avoid intermetallic phases 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/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0" y="0"/>
            <a:ext cx="7315200" cy="57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b="1" dirty="0" smtClean="0">
                <a:solidFill>
                  <a:schemeClr val="tx1"/>
                </a:solidFill>
              </a:rPr>
              <a:t>High cooling rate / Quenching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Freihandform 8"/>
          <p:cNvSpPr/>
          <p:nvPr/>
        </p:nvSpPr>
        <p:spPr>
          <a:xfrm>
            <a:off x="4886324" y="1066801"/>
            <a:ext cx="400051" cy="2495549"/>
          </a:xfrm>
          <a:custGeom>
            <a:avLst/>
            <a:gdLst>
              <a:gd name="connsiteX0" fmla="*/ 0 w 3794760"/>
              <a:gd name="connsiteY0" fmla="*/ 0 h 4770120"/>
              <a:gd name="connsiteX1" fmla="*/ 1363980 w 3794760"/>
              <a:gd name="connsiteY1" fmla="*/ 1021080 h 4770120"/>
              <a:gd name="connsiteX2" fmla="*/ 3794760 w 3794760"/>
              <a:gd name="connsiteY2" fmla="*/ 4770120 h 477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94760" h="4770120">
                <a:moveTo>
                  <a:pt x="0" y="0"/>
                </a:moveTo>
                <a:cubicBezTo>
                  <a:pt x="365760" y="113030"/>
                  <a:pt x="731520" y="226060"/>
                  <a:pt x="1363980" y="1021080"/>
                </a:cubicBezTo>
                <a:cubicBezTo>
                  <a:pt x="1996440" y="1816100"/>
                  <a:pt x="2895600" y="3293110"/>
                  <a:pt x="3794760" y="4770120"/>
                </a:cubicBezTo>
              </a:path>
            </a:pathLst>
          </a:custGeom>
          <a:noFill/>
          <a:ln w="50800" cmpd="sng">
            <a:solidFill>
              <a:srgbClr val="FF0000"/>
            </a:solidFill>
            <a:prstDash val="solid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50" dirty="0"/>
          </a:p>
        </p:txBody>
      </p:sp>
      <p:cxnSp>
        <p:nvCxnSpPr>
          <p:cNvPr id="11" name="Gerade Verbindung 10"/>
          <p:cNvCxnSpPr>
            <a:stCxn id="9" idx="2"/>
          </p:cNvCxnSpPr>
          <p:nvPr/>
        </p:nvCxnSpPr>
        <p:spPr>
          <a:xfrm>
            <a:off x="5286375" y="3562350"/>
            <a:ext cx="152400" cy="161925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 rot="16200000">
            <a:off x="3067454" y="2928802"/>
            <a:ext cx="2138509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 smtClean="0"/>
              <a:t>temperature</a:t>
            </a:r>
            <a:r>
              <a:rPr lang="de-DE" sz="1600" b="1" dirty="0" smtClean="0"/>
              <a:t>  in °C  </a:t>
            </a:r>
            <a:r>
              <a:rPr lang="de-DE" sz="1600" b="1" dirty="0" smtClean="0">
                <a:latin typeface="Calibri" panose="020F0502020204030204" pitchFamily="34" charset="0"/>
              </a:rPr>
              <a:t>→</a:t>
            </a:r>
            <a:endParaRPr lang="de-DE" sz="1600" b="1" dirty="0"/>
          </a:p>
        </p:txBody>
      </p:sp>
      <p:sp>
        <p:nvSpPr>
          <p:cNvPr id="19" name="Textfeld 18"/>
          <p:cNvSpPr txBox="1"/>
          <p:nvPr/>
        </p:nvSpPr>
        <p:spPr>
          <a:xfrm>
            <a:off x="6886979" y="5653214"/>
            <a:ext cx="2138509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/>
              <a:t>time in h  </a:t>
            </a:r>
            <a:r>
              <a:rPr lang="de-DE" sz="1600" b="1" dirty="0" smtClean="0">
                <a:latin typeface="Calibri" panose="020F0502020204030204" pitchFamily="34" charset="0"/>
              </a:rPr>
              <a:t>→</a:t>
            </a:r>
            <a:endParaRPr lang="de-DE" sz="1600" b="1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08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Example Calculation: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			UNS N07718 	1.000  kg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	specific heat capacity approx. 	0.435 KJ/kg K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	temperature difference		300 K (1050°C to 750°C)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	specific heat			130.5 MJ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	to prevent intermetallic phases	360 seconds (50 K/min)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	cooling power			0.36 MW / 360 KW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					0.36 kW/kg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0" y="0"/>
            <a:ext cx="7315200" cy="57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b="1" dirty="0" smtClean="0">
                <a:solidFill>
                  <a:schemeClr val="tx1"/>
                </a:solidFill>
              </a:rPr>
              <a:t>High cooling rate / Quenching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158412" y="822581"/>
            <a:ext cx="3246284" cy="4601183"/>
          </a:xfrm>
          <a:noFill/>
        </p:spPr>
        <p:txBody>
          <a:bodyPr anchor="t">
            <a:normAutofit/>
          </a:bodyPr>
          <a:lstStyle/>
          <a:p>
            <a:pPr defTabSz="361950"/>
            <a:r>
              <a:rPr lang="de-DE" sz="2400" b="1" dirty="0" smtClean="0">
                <a:solidFill>
                  <a:schemeClr val="bg1"/>
                </a:solidFill>
              </a:rPr>
              <a:t>UNS N07718 </a:t>
            </a:r>
            <a:r>
              <a:rPr lang="de-DE" sz="2400" b="1" dirty="0">
                <a:solidFill>
                  <a:schemeClr val="bg1"/>
                </a:solidFill>
              </a:rPr>
              <a:t/>
            </a:r>
            <a:br>
              <a:rPr lang="de-DE" sz="2400" b="1" dirty="0">
                <a:solidFill>
                  <a:schemeClr val="bg1"/>
                </a:solidFill>
              </a:rPr>
            </a:br>
            <a:r>
              <a:rPr lang="de-DE" sz="2400" b="1" dirty="0" smtClean="0">
                <a:solidFill>
                  <a:schemeClr val="bg1"/>
                </a:solidFill>
              </a:rPr>
              <a:t>INCONEL 718 </a:t>
            </a:r>
            <a:r>
              <a:rPr lang="de-DE" sz="2400" dirty="0" smtClean="0">
                <a:solidFill>
                  <a:schemeClr val="bg1"/>
                </a:solidFill>
              </a:rPr>
              <a:t/>
            </a:r>
            <a:br>
              <a:rPr lang="de-DE" sz="2400" dirty="0" smtClean="0">
                <a:solidFill>
                  <a:schemeClr val="bg1"/>
                </a:solidFill>
              </a:rPr>
            </a:br>
            <a:endParaRPr lang="de-DE" sz="2000" dirty="0">
              <a:solidFill>
                <a:schemeClr val="bg1"/>
              </a:solidFill>
            </a:endParaRPr>
          </a:p>
        </p:txBody>
      </p:sp>
      <p:grpSp>
        <p:nvGrpSpPr>
          <p:cNvPr id="15" name="Gruppieren 14"/>
          <p:cNvGrpSpPr/>
          <p:nvPr/>
        </p:nvGrpSpPr>
        <p:grpSpPr>
          <a:xfrm>
            <a:off x="122878" y="2881318"/>
            <a:ext cx="4296905" cy="3323810"/>
            <a:chOff x="3998209" y="523333"/>
            <a:chExt cx="7091383" cy="5485439"/>
          </a:xfrm>
        </p:grpSpPr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209" y="523333"/>
              <a:ext cx="7091383" cy="5397315"/>
            </a:xfrm>
            <a:prstGeom prst="rect">
              <a:avLst/>
            </a:prstGeom>
          </p:spPr>
        </p:pic>
        <p:sp>
          <p:nvSpPr>
            <p:cNvPr id="17" name="Textfeld 16"/>
            <p:cNvSpPr txBox="1"/>
            <p:nvPr/>
          </p:nvSpPr>
          <p:spPr>
            <a:xfrm rot="16200000">
              <a:off x="3119431" y="2624649"/>
              <a:ext cx="2138509" cy="3809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b="1" dirty="0" smtClean="0"/>
                <a:t>temperature</a:t>
              </a:r>
              <a:r>
                <a:rPr lang="de-DE" sz="900" b="1" dirty="0" smtClean="0"/>
                <a:t>  in °C  </a:t>
              </a:r>
              <a:r>
                <a:rPr lang="de-DE" sz="900" b="1" dirty="0" smtClean="0">
                  <a:latin typeface="Calibri" panose="020F0502020204030204" pitchFamily="34" charset="0"/>
                </a:rPr>
                <a:t>→</a:t>
              </a:r>
              <a:endParaRPr lang="de-DE" sz="900" b="1" dirty="0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6941451" y="5627819"/>
              <a:ext cx="2138509" cy="3809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b="1" dirty="0" smtClean="0"/>
                <a:t>time in h  </a:t>
              </a:r>
              <a:r>
                <a:rPr lang="de-DE" sz="900" b="1" dirty="0" smtClean="0">
                  <a:latin typeface="Calibri" panose="020F0502020204030204" pitchFamily="34" charset="0"/>
                </a:rPr>
                <a:t>→</a:t>
              </a:r>
              <a:endParaRPr lang="de-DE" sz="900" b="1" dirty="0"/>
            </a:p>
          </p:txBody>
        </p:sp>
      </p:grpSp>
      <p:sp>
        <p:nvSpPr>
          <p:cNvPr id="19" name="Textfeld 18"/>
          <p:cNvSpPr txBox="1"/>
          <p:nvPr/>
        </p:nvSpPr>
        <p:spPr>
          <a:xfrm>
            <a:off x="238294" y="6205128"/>
            <a:ext cx="184816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50" dirty="0" smtClean="0"/>
              <a:t>TTT diagram  IN718</a:t>
            </a:r>
          </a:p>
          <a:p>
            <a:pPr algn="just"/>
            <a:r>
              <a:rPr lang="en-US" sz="1050" dirty="0" smtClean="0"/>
              <a:t>source: A. Mostafa et. al; metals 2017 – 7, 196; 7060196 </a:t>
            </a:r>
            <a:endParaRPr lang="en-US" sz="105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82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69268" y="864108"/>
            <a:ext cx="7814732" cy="512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Process temperature and wall thickness is influencing</a:t>
            </a:r>
          </a:p>
          <a:p>
            <a:pPr lvl="3"/>
            <a:r>
              <a:rPr lang="en-US" sz="2000" dirty="0" smtClean="0">
                <a:solidFill>
                  <a:schemeClr val="tx1"/>
                </a:solidFill>
              </a:rPr>
              <a:t>Ferrite/Austenite ratio</a:t>
            </a:r>
          </a:p>
          <a:p>
            <a:pPr lvl="3"/>
            <a:r>
              <a:rPr lang="en-US" sz="2000" dirty="0" smtClean="0">
                <a:solidFill>
                  <a:schemeClr val="tx1"/>
                </a:solidFill>
              </a:rPr>
              <a:t>Grain size</a:t>
            </a:r>
          </a:p>
          <a:p>
            <a:pPr lvl="3"/>
            <a:r>
              <a:rPr lang="en-US" sz="2000" dirty="0" smtClean="0">
                <a:solidFill>
                  <a:schemeClr val="tx1"/>
                </a:solidFill>
              </a:rPr>
              <a:t>corrosion </a:t>
            </a:r>
            <a:r>
              <a:rPr lang="en-US" sz="2000" dirty="0" smtClean="0">
                <a:solidFill>
                  <a:schemeClr val="tx1"/>
                </a:solidFill>
              </a:rPr>
              <a:t>resistance</a:t>
            </a:r>
          </a:p>
          <a:p>
            <a:pPr lvl="3"/>
            <a:r>
              <a:rPr lang="en-US" sz="2000" dirty="0" smtClean="0">
                <a:solidFill>
                  <a:schemeClr val="tx1"/>
                </a:solidFill>
              </a:rPr>
              <a:t>mechanical properties, in particular: </a:t>
            </a:r>
            <a:r>
              <a:rPr lang="en-US" sz="2000" b="1" dirty="0" smtClean="0">
                <a:solidFill>
                  <a:schemeClr val="tx1"/>
                </a:solidFill>
              </a:rPr>
              <a:t>toughness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Rapid cooling rates</a:t>
            </a:r>
          </a:p>
          <a:p>
            <a:pPr lvl="3"/>
            <a:r>
              <a:rPr lang="en-US" sz="2000" b="1" dirty="0" smtClean="0">
                <a:solidFill>
                  <a:schemeClr val="tx1"/>
                </a:solidFill>
              </a:rPr>
              <a:t>cannot replace conventional heat treatment </a:t>
            </a:r>
            <a:r>
              <a:rPr lang="en-US" sz="2000" dirty="0" smtClean="0">
                <a:solidFill>
                  <a:schemeClr val="tx1"/>
                </a:solidFill>
              </a:rPr>
              <a:t>to prevent intermetallic phases </a:t>
            </a:r>
            <a:r>
              <a:rPr lang="en-US" sz="2000" b="1" dirty="0" smtClean="0">
                <a:solidFill>
                  <a:schemeClr val="tx1"/>
                </a:solidFill>
              </a:rPr>
              <a:t>for thick-walled components made of UNS S32205</a:t>
            </a:r>
          </a:p>
          <a:p>
            <a:pPr lvl="3"/>
            <a:r>
              <a:rPr lang="en-US" sz="2000" dirty="0" smtClean="0">
                <a:solidFill>
                  <a:schemeClr val="tx1"/>
                </a:solidFill>
              </a:rPr>
              <a:t>Help to accelerate the HIP-Process </a:t>
            </a:r>
            <a:r>
              <a:rPr lang="en-US" sz="2000" dirty="0" smtClean="0">
                <a:solidFill>
                  <a:schemeClr val="tx1"/>
                </a:solidFill>
              </a:rPr>
              <a:t>in industrial scale </a:t>
            </a:r>
            <a:endParaRPr lang="en-US" sz="2000" dirty="0" smtClean="0">
              <a:solidFill>
                <a:schemeClr val="tx1"/>
              </a:solidFill>
            </a:endParaRPr>
          </a:p>
          <a:p>
            <a:pPr lvl="5"/>
            <a:r>
              <a:rPr lang="en-US" sz="2000" dirty="0" smtClean="0">
                <a:solidFill>
                  <a:schemeClr val="tx1"/>
                </a:solidFill>
              </a:rPr>
              <a:t>Parts can be removed faster form your HIP-unite</a:t>
            </a:r>
          </a:p>
          <a:p>
            <a:pPr lvl="5"/>
            <a:r>
              <a:rPr lang="en-US" sz="2000" dirty="0" smtClean="0">
                <a:solidFill>
                  <a:schemeClr val="tx1"/>
                </a:solidFill>
              </a:rPr>
              <a:t>Increasing the economic efficiency of the HIP-process / </a:t>
            </a:r>
            <a:r>
              <a:rPr lang="en-US" sz="2000" dirty="0" smtClean="0">
                <a:solidFill>
                  <a:schemeClr val="tx1"/>
                </a:solidFill>
              </a:rPr>
              <a:t>HIP-facility</a:t>
            </a:r>
          </a:p>
          <a:p>
            <a:pPr lvl="3"/>
            <a:r>
              <a:rPr lang="en-US" sz="2000" dirty="0" smtClean="0">
                <a:solidFill>
                  <a:schemeClr val="tx1"/>
                </a:solidFill>
              </a:rPr>
              <a:t>help to control cooling rates</a:t>
            </a:r>
            <a:endParaRPr lang="en-US" sz="2000" dirty="0" smtClean="0">
              <a:solidFill>
                <a:schemeClr val="tx1"/>
              </a:solidFill>
            </a:endParaRPr>
          </a:p>
          <a:p>
            <a:pPr lvl="3"/>
            <a:r>
              <a:rPr lang="en-US" sz="2000" dirty="0" smtClean="0">
                <a:solidFill>
                  <a:schemeClr val="tx1"/>
                </a:solidFill>
              </a:rPr>
              <a:t>can be </a:t>
            </a:r>
            <a:r>
              <a:rPr lang="en-US" sz="2000" dirty="0" smtClean="0">
                <a:solidFill>
                  <a:schemeClr val="tx1"/>
                </a:solidFill>
              </a:rPr>
              <a:t>used for </a:t>
            </a:r>
            <a:r>
              <a:rPr lang="en-US" sz="2000" b="1" dirty="0" smtClean="0">
                <a:solidFill>
                  <a:schemeClr val="tx1"/>
                </a:solidFill>
              </a:rPr>
              <a:t>“small parts” </a:t>
            </a:r>
            <a:r>
              <a:rPr lang="en-US" sz="2000" dirty="0" smtClean="0">
                <a:solidFill>
                  <a:schemeClr val="tx1"/>
                </a:solidFill>
              </a:rPr>
              <a:t>or less sensitive </a:t>
            </a:r>
            <a:r>
              <a:rPr lang="en-US" sz="2000" dirty="0" smtClean="0">
                <a:solidFill>
                  <a:schemeClr val="tx1"/>
                </a:solidFill>
              </a:rPr>
              <a:t>materials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0" y="0"/>
            <a:ext cx="7315200" cy="57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b="1" dirty="0" smtClean="0">
                <a:solidFill>
                  <a:schemeClr val="tx1"/>
                </a:solidFill>
              </a:rPr>
              <a:t>Conclusion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2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67912" y="3045968"/>
            <a:ext cx="7315200" cy="3255264"/>
          </a:xfrm>
        </p:spPr>
        <p:txBody>
          <a:bodyPr>
            <a:normAutofit/>
          </a:bodyPr>
          <a:lstStyle/>
          <a:p>
            <a:r>
              <a:rPr lang="en-GB" sz="4400" dirty="0" smtClean="0"/>
              <a:t>Thanks for your attention!</a:t>
            </a:r>
            <a:endParaRPr lang="en-GB" sz="44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844" y="142611"/>
            <a:ext cx="5892516" cy="462158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614842" y="4764193"/>
            <a:ext cx="5116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UNS S32205 - HIP-Temperature 1140°C / </a:t>
            </a:r>
            <a:r>
              <a:rPr lang="en-GB" sz="1400" dirty="0" err="1" smtClean="0"/>
              <a:t>Beraha</a:t>
            </a:r>
            <a:r>
              <a:rPr lang="en-GB" sz="1400" dirty="0" smtClean="0"/>
              <a:t> II etching</a:t>
            </a:r>
            <a:endParaRPr lang="en-GB" sz="14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77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186" y="913141"/>
            <a:ext cx="7192155" cy="5082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 rot="16200000">
            <a:off x="2727034" y="1506576"/>
            <a:ext cx="205697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temperature</a:t>
            </a:r>
            <a:r>
              <a:rPr lang="de-DE" dirty="0" smtClean="0"/>
              <a:t> </a:t>
            </a:r>
            <a:r>
              <a:rPr lang="de-DE" dirty="0" smtClean="0">
                <a:latin typeface="Calibri" panose="020F0502020204030204" pitchFamily="34" charset="0"/>
              </a:rPr>
              <a:t>→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9350234" y="5969896"/>
            <a:ext cx="205697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time </a:t>
            </a:r>
            <a:r>
              <a:rPr lang="de-DE" dirty="0" smtClean="0">
                <a:latin typeface="Calibri" panose="020F0502020204030204" pitchFamily="34" charset="0"/>
              </a:rPr>
              <a:t>→</a:t>
            </a:r>
            <a:endParaRPr lang="de-DE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0" y="0"/>
            <a:ext cx="7315200" cy="57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b="1" dirty="0" smtClean="0">
                <a:solidFill>
                  <a:schemeClr val="tx1"/>
                </a:solidFill>
              </a:rPr>
              <a:t>Duplex stainless steel UNS S32205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635611" y="6034862"/>
            <a:ext cx="2926079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 smtClean="0"/>
              <a:t>Temperature-Precipitation diagram of duplex stainless steel UNS S32205 – influence of alloying constituents;</a:t>
            </a:r>
          </a:p>
          <a:p>
            <a:pPr algn="just"/>
            <a:r>
              <a:rPr lang="en-US" sz="1000" dirty="0" smtClean="0"/>
              <a:t>Source: J. Charles; Duplex Stainless Steels 1991</a:t>
            </a:r>
            <a:endParaRPr lang="en-US" sz="1000" dirty="0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32522" y="913141"/>
            <a:ext cx="3266661" cy="5082060"/>
          </a:xfrm>
        </p:spPr>
        <p:txBody>
          <a:bodyPr anchor="t">
            <a:normAutofit/>
          </a:bodyPr>
          <a:lstStyle/>
          <a:p>
            <a:pPr>
              <a:tabLst>
                <a:tab pos="180975" algn="l"/>
              </a:tabLst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according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ASTM S32205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Composition in wt. pct.</a:t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Carbon		0.030 max</a:t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Chromium	22.0-23.0</a:t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Nickel		4.5-6.5</a:t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Molybdenum	3.0-3.5</a:t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Nitrogen		0.14-0.20</a:t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Phosphorus	0.035 max</a:t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Manganese	2.00 max</a:t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Sulfur		0.020 max</a:t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Silicon		1.00 max</a:t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Iron		Balance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22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2"/>
          <p:cNvSpPr>
            <a:spLocks noGrp="1"/>
          </p:cNvSpPr>
          <p:nvPr>
            <p:ph idx="1"/>
          </p:nvPr>
        </p:nvSpPr>
        <p:spPr>
          <a:xfrm>
            <a:off x="3476625" y="835796"/>
            <a:ext cx="7192639" cy="512064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Properties</a:t>
            </a:r>
          </a:p>
          <a:p>
            <a:pPr marL="0" indent="0" defTabSz="538163">
              <a:buNone/>
            </a:pP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Density		7.80	   g/cm³</a:t>
            </a:r>
          </a:p>
          <a:p>
            <a:pPr marL="0" indent="0" defTabSz="538163">
              <a:buNone/>
            </a:pPr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Specific heat	460	   J/Kg K</a:t>
            </a:r>
          </a:p>
          <a:p>
            <a:pPr marL="0" indent="0" defTabSz="538163"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	Young´s modulus	19.5 x 10</a:t>
            </a:r>
            <a:r>
              <a:rPr lang="en-US" sz="1600" baseline="30000" dirty="0" smtClean="0">
                <a:solidFill>
                  <a:schemeClr val="tx1"/>
                </a:solidFill>
              </a:rPr>
              <a:t>4</a:t>
            </a:r>
            <a:r>
              <a:rPr lang="en-US" sz="1600" dirty="0" smtClean="0">
                <a:solidFill>
                  <a:schemeClr val="tx1"/>
                </a:solidFill>
              </a:rPr>
              <a:t> MPa</a:t>
            </a:r>
          </a:p>
          <a:p>
            <a:pPr marL="0" indent="0" defTabSz="538163">
              <a:buNone/>
            </a:pPr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Melting range	1420 – 1465  °C</a:t>
            </a:r>
          </a:p>
          <a:p>
            <a:pPr marL="0" indent="0" defTabSz="538163">
              <a:buNone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0" indent="0" defTabSz="538163">
              <a:buNone/>
            </a:pPr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0.2 % proof stress	&gt; 450	   MPa</a:t>
            </a:r>
          </a:p>
          <a:p>
            <a:pPr marL="0" indent="0" defTabSz="538163">
              <a:buNone/>
            </a:pPr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Tensile strength	650 – 880 MPa</a:t>
            </a:r>
          </a:p>
          <a:p>
            <a:pPr marL="0" indent="0" defTabSz="538163">
              <a:buNone/>
            </a:pPr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Hardness		&lt; 293	   HB</a:t>
            </a:r>
          </a:p>
          <a:p>
            <a:pPr marL="0" indent="0" defTabSz="538163"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 marL="0" indent="0" defTabSz="538163"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	PREN			30.9 – 38.0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8" name="Inhaltsplatzhalter 2"/>
          <p:cNvSpPr txBox="1">
            <a:spLocks/>
          </p:cNvSpPr>
          <p:nvPr/>
        </p:nvSpPr>
        <p:spPr>
          <a:xfrm>
            <a:off x="0" y="0"/>
            <a:ext cx="7315200" cy="57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b="1" dirty="0" smtClean="0">
                <a:solidFill>
                  <a:schemeClr val="tx1"/>
                </a:solidFill>
              </a:rPr>
              <a:t>Duplex stainless steel UNS S32205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537" y="3761874"/>
            <a:ext cx="4184083" cy="2881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354" y="260505"/>
            <a:ext cx="4431267" cy="309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32522" y="913141"/>
            <a:ext cx="3266661" cy="5082060"/>
          </a:xfrm>
        </p:spPr>
        <p:txBody>
          <a:bodyPr anchor="t">
            <a:normAutofit/>
          </a:bodyPr>
          <a:lstStyle/>
          <a:p>
            <a:pPr>
              <a:tabLst>
                <a:tab pos="180975" algn="l"/>
              </a:tabLst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Duplex stainless steel:</a:t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- mixed microstructure </a:t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- austenite / ferrite ratio usually    50/50 mix to 40/60</a:t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- twice the strength compared to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austenitc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stainless steels</a:t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- improved resistance to localized corrosion</a:t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- lean duplex:   PREN &gt; 25</a:t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- standard duplex: ≈ 22% Cr</a:t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	          PREN &gt; 32</a:t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- super duplex: PREN &gt; 40</a:t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- hyper duplex: PREN &gt; 48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02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2522" y="1123837"/>
            <a:ext cx="3266661" cy="4601183"/>
          </a:xfrm>
        </p:spPr>
        <p:txBody>
          <a:bodyPr anchor="t">
            <a:normAutofit/>
          </a:bodyPr>
          <a:lstStyle/>
          <a:p>
            <a:pPr>
              <a:tabLst>
                <a:tab pos="180975" algn="l"/>
              </a:tabLst>
            </a:pP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Chromium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equivalent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</a:t>
            </a:r>
            <a:r>
              <a:rPr lang="de-DE" sz="16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eq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=  %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+ 1.4% Mo C + </a:t>
            </a:r>
            <a:b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0.5%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+ 1.5% Si + 2%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</a:t>
            </a:r>
            <a:r>
              <a:rPr lang="de-DE" sz="16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eq</a:t>
            </a:r>
            <a:r>
              <a:rPr lang="de-DE" sz="16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= 27.65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Nickel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equivalent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de-DE" sz="16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eq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=  %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% Co + 0.5% 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+ 	0.3%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+ 30% N + 30% C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de-DE" sz="16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eq</a:t>
            </a:r>
            <a:r>
              <a:rPr lang="de-DE" sz="16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9.76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</a:t>
            </a:r>
            <a:r>
              <a:rPr lang="de-DE" sz="16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eq</a:t>
            </a:r>
            <a:r>
              <a:rPr lang="de-DE" sz="16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de-DE" sz="16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eq</a:t>
            </a:r>
            <a:r>
              <a:rPr lang="de-DE" sz="16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=  2.83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4585252" y="1358945"/>
            <a:ext cx="6701183" cy="5118551"/>
            <a:chOff x="4011613" y="508234"/>
            <a:chExt cx="7519987" cy="574397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1613" y="508234"/>
              <a:ext cx="7519987" cy="5743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hteck 11"/>
            <p:cNvSpPr/>
            <p:nvPr/>
          </p:nvSpPr>
          <p:spPr>
            <a:xfrm>
              <a:off x="7127178" y="1206500"/>
              <a:ext cx="594857" cy="4982210"/>
            </a:xfrm>
            <a:prstGeom prst="rect">
              <a:avLst/>
            </a:prstGeom>
            <a:solidFill>
              <a:srgbClr val="C0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Rechteck 13"/>
            <p:cNvSpPr/>
            <p:nvPr/>
          </p:nvSpPr>
          <p:spPr>
            <a:xfrm>
              <a:off x="8674100" y="5227318"/>
              <a:ext cx="2794000" cy="644007"/>
            </a:xfrm>
            <a:prstGeom prst="rect">
              <a:avLst/>
            </a:prstGeom>
            <a:solidFill>
              <a:srgbClr val="C0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" name="Rechteck 2"/>
          <p:cNvSpPr/>
          <p:nvPr/>
        </p:nvSpPr>
        <p:spPr>
          <a:xfrm>
            <a:off x="5691810" y="1259246"/>
            <a:ext cx="2060713" cy="41081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400" b="1" dirty="0" err="1" smtClean="0"/>
              <a:t>Cr</a:t>
            </a:r>
            <a:r>
              <a:rPr lang="de-DE" sz="1400" b="1" baseline="-25000" dirty="0" err="1" smtClean="0"/>
              <a:t>eq</a:t>
            </a:r>
            <a:r>
              <a:rPr lang="de-DE" sz="1400" b="1" dirty="0" smtClean="0"/>
              <a:t>/</a:t>
            </a:r>
            <a:r>
              <a:rPr lang="de-DE" sz="1400" b="1" dirty="0" err="1" smtClean="0"/>
              <a:t>Ni</a:t>
            </a:r>
            <a:r>
              <a:rPr lang="de-DE" sz="1400" b="1" baseline="-25000" dirty="0" err="1" smtClean="0"/>
              <a:t>eq</a:t>
            </a:r>
            <a:endParaRPr lang="de-DE" sz="1400" b="1" baseline="-25000" dirty="0"/>
          </a:p>
        </p:txBody>
      </p:sp>
      <p:sp>
        <p:nvSpPr>
          <p:cNvPr id="8" name="Rechteck 7"/>
          <p:cNvSpPr/>
          <p:nvPr/>
        </p:nvSpPr>
        <p:spPr>
          <a:xfrm rot="16200000">
            <a:off x="3644349" y="3797037"/>
            <a:ext cx="2060713" cy="41081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b="1" dirty="0" smtClean="0"/>
              <a:t>Temperature</a:t>
            </a:r>
            <a:r>
              <a:rPr lang="de-DE" sz="1400" b="1" dirty="0" smtClean="0"/>
              <a:t>  </a:t>
            </a:r>
            <a:r>
              <a:rPr lang="de-DE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endParaRPr lang="de-DE" sz="1400" b="1" baseline="-25000" dirty="0"/>
          </a:p>
        </p:txBody>
      </p:sp>
      <p:graphicFrame>
        <p:nvGraphicFramePr>
          <p:cNvPr id="15" name="Group 25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7238072"/>
              </p:ext>
            </p:extLst>
          </p:nvPr>
        </p:nvGraphicFramePr>
        <p:xfrm>
          <a:off x="5496335" y="418868"/>
          <a:ext cx="6298881" cy="834130"/>
        </p:xfrm>
        <a:graphic>
          <a:graphicData uri="http://schemas.openxmlformats.org/drawingml/2006/table">
            <a:tbl>
              <a:tblPr/>
              <a:tblGrid>
                <a:gridCol w="78302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929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6605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6151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6508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6701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6605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6605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56605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565087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261329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9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Osaka" pitchFamily="-106" charset="-128"/>
                          <a:cs typeface="Times New Roman" panose="02020603050405020304" pitchFamily="18" charset="0"/>
                        </a:rPr>
                        <a:t>Alloy</a:t>
                      </a:r>
                    </a:p>
                  </a:txBody>
                  <a:tcPr marL="54669" marR="54669" marT="28428" marB="28428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8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9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Osaka" pitchFamily="-106" charset="-128"/>
                          <a:cs typeface="Times New Roman" panose="02020603050405020304" pitchFamily="18" charset="0"/>
                        </a:rPr>
                        <a:t>Chemical Composition</a:t>
                      </a:r>
                    </a:p>
                  </a:txBody>
                  <a:tcPr marL="54669" marR="54669" marT="28428" marB="28428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050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9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Osaka" pitchFamily="-106" charset="-128"/>
                          <a:cs typeface="Times New Roman" panose="02020603050405020304" pitchFamily="18" charset="0"/>
                        </a:rPr>
                        <a:t>UNS</a:t>
                      </a:r>
                      <a:endParaRPr kumimoji="0" lang="en-GB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Osaka" pitchFamily="-106" charset="-128"/>
                        <a:cs typeface="Times New Roman" panose="02020603050405020304" pitchFamily="18" charset="0"/>
                      </a:endParaRPr>
                    </a:p>
                  </a:txBody>
                  <a:tcPr marL="54669" marR="54669" marT="28428" marB="28428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9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Osaka" pitchFamily="-106" charset="-128"/>
                          <a:cs typeface="Times New Roman" panose="02020603050405020304" pitchFamily="18" charset="0"/>
                        </a:rPr>
                        <a:t>DIN EN</a:t>
                      </a:r>
                    </a:p>
                  </a:txBody>
                  <a:tcPr marL="54669" marR="54669" marT="28428" marB="28428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9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Osaka" pitchFamily="-106" charset="-128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54669" marR="54669" marT="28428" marB="28428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9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Osaka" pitchFamily="-106" charset="-128"/>
                          <a:cs typeface="Times New Roman" panose="02020603050405020304" pitchFamily="18" charset="0"/>
                        </a:rPr>
                        <a:t>Cr</a:t>
                      </a:r>
                    </a:p>
                  </a:txBody>
                  <a:tcPr marL="54669" marR="54669" marT="28428" marB="28428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9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Osaka" pitchFamily="-106" charset="-128"/>
                          <a:cs typeface="Times New Roman" panose="02020603050405020304" pitchFamily="18" charset="0"/>
                        </a:rPr>
                        <a:t>Ni</a:t>
                      </a:r>
                    </a:p>
                  </a:txBody>
                  <a:tcPr marL="54669" marR="54669" marT="28428" marB="28428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9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Osaka" pitchFamily="-106" charset="-128"/>
                          <a:cs typeface="Times New Roman" panose="02020603050405020304" pitchFamily="18" charset="0"/>
                        </a:rPr>
                        <a:t>Mo</a:t>
                      </a:r>
                    </a:p>
                  </a:txBody>
                  <a:tcPr marL="54669" marR="54669" marT="28428" marB="28428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9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Osaka" pitchFamily="-106" charset="-128"/>
                          <a:cs typeface="Times New Roman" panose="02020603050405020304" pitchFamily="18" charset="0"/>
                        </a:rPr>
                        <a:t>Mn</a:t>
                      </a:r>
                    </a:p>
                  </a:txBody>
                  <a:tcPr marL="54669" marR="54669" marT="28428" marB="28428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9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Osaka" pitchFamily="-106" charset="-128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54669" marR="54669" marT="28428" marB="28428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9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Osaka" pitchFamily="-106" charset="-128"/>
                          <a:cs typeface="Times New Roman" panose="02020603050405020304" pitchFamily="18" charset="0"/>
                        </a:rPr>
                        <a:t>Si</a:t>
                      </a:r>
                    </a:p>
                  </a:txBody>
                  <a:tcPr marL="54669" marR="54669" marT="28428" marB="28428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9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Osaka" pitchFamily="-106" charset="-128"/>
                          <a:cs typeface="Times New Roman" panose="02020603050405020304" pitchFamily="18" charset="0"/>
                        </a:rPr>
                        <a:t>Cu</a:t>
                      </a:r>
                    </a:p>
                  </a:txBody>
                  <a:tcPr marL="54669" marR="54669" marT="28428" marB="28428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229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9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Osaka" pitchFamily="-106" charset="-128"/>
                          <a:cs typeface="Times New Roman" panose="02020603050405020304" pitchFamily="18" charset="0"/>
                        </a:rPr>
                        <a:t>S32205</a:t>
                      </a:r>
                      <a:endParaRPr kumimoji="0" lang="en-GB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Osaka" pitchFamily="-106" charset="-128"/>
                        <a:cs typeface="Times New Roman" panose="02020603050405020304" pitchFamily="18" charset="0"/>
                      </a:endParaRPr>
                    </a:p>
                  </a:txBody>
                  <a:tcPr marL="54669" marR="54669" marT="28428" marB="28428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9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Osaka" pitchFamily="-106" charset="-128"/>
                          <a:cs typeface="Times New Roman" panose="02020603050405020304" pitchFamily="18" charset="0"/>
                        </a:rPr>
                        <a:t>1.4462</a:t>
                      </a:r>
                      <a:endParaRPr kumimoji="0" lang="en-GB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Osaka" pitchFamily="-106" charset="-128"/>
                        <a:cs typeface="Times New Roman" panose="02020603050405020304" pitchFamily="18" charset="0"/>
                      </a:endParaRPr>
                    </a:p>
                  </a:txBody>
                  <a:tcPr marL="54669" marR="54669" marT="28428" marB="28428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9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Osaka" pitchFamily="-106" charset="-128"/>
                          <a:cs typeface="Times New Roman" panose="02020603050405020304" pitchFamily="18" charset="0"/>
                        </a:rPr>
                        <a:t>0.03</a:t>
                      </a:r>
                    </a:p>
                  </a:txBody>
                  <a:tcPr marL="54669" marR="54669" marT="28428" marB="28428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9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Osaka" pitchFamily="-106" charset="-128"/>
                          <a:cs typeface="Times New Roman" panose="02020603050405020304" pitchFamily="18" charset="0"/>
                        </a:rPr>
                        <a:t>22.40</a:t>
                      </a:r>
                      <a:endParaRPr kumimoji="0" lang="en-GB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Osaka" pitchFamily="-106" charset="-128"/>
                        <a:cs typeface="Times New Roman" panose="02020603050405020304" pitchFamily="18" charset="0"/>
                      </a:endParaRPr>
                    </a:p>
                  </a:txBody>
                  <a:tcPr marL="54669" marR="54669" marT="28428" marB="28428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9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Osaka" pitchFamily="-106" charset="-128"/>
                          <a:cs typeface="Times New Roman" panose="02020603050405020304" pitchFamily="18" charset="0"/>
                        </a:rPr>
                        <a:t>5.21</a:t>
                      </a:r>
                      <a:endParaRPr kumimoji="0" lang="en-GB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Osaka" pitchFamily="-106" charset="-128"/>
                        <a:cs typeface="Times New Roman" panose="02020603050405020304" pitchFamily="18" charset="0"/>
                      </a:endParaRPr>
                    </a:p>
                  </a:txBody>
                  <a:tcPr marL="54669" marR="54669" marT="28428" marB="28428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9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Osaka" pitchFamily="-106" charset="-128"/>
                          <a:cs typeface="Times New Roman" panose="02020603050405020304" pitchFamily="18" charset="0"/>
                        </a:rPr>
                        <a:t>3.4</a:t>
                      </a:r>
                      <a:endParaRPr kumimoji="0" lang="en-GB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Osaka" pitchFamily="-106" charset="-128"/>
                        <a:cs typeface="Times New Roman" panose="02020603050405020304" pitchFamily="18" charset="0"/>
                      </a:endParaRPr>
                    </a:p>
                  </a:txBody>
                  <a:tcPr marL="54669" marR="54669" marT="28428" marB="28428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9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Osaka" pitchFamily="-106" charset="-128"/>
                          <a:cs typeface="Times New Roman" panose="02020603050405020304" pitchFamily="18" charset="0"/>
                        </a:rPr>
                        <a:t>1.23</a:t>
                      </a:r>
                    </a:p>
                  </a:txBody>
                  <a:tcPr marL="54669" marR="54669" marT="28428" marB="28428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9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Osaka" pitchFamily="-106" charset="-128"/>
                          <a:cs typeface="Times New Roman" panose="02020603050405020304" pitchFamily="18" charset="0"/>
                        </a:rPr>
                        <a:t>0.10</a:t>
                      </a:r>
                      <a:endParaRPr kumimoji="0" lang="en-GB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Osaka" pitchFamily="-106" charset="-128"/>
                        <a:cs typeface="Times New Roman" panose="02020603050405020304" pitchFamily="18" charset="0"/>
                      </a:endParaRPr>
                    </a:p>
                  </a:txBody>
                  <a:tcPr marL="54669" marR="54669" marT="28428" marB="28428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9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Osaka" pitchFamily="-106" charset="-128"/>
                          <a:cs typeface="Times New Roman" panose="02020603050405020304" pitchFamily="18" charset="0"/>
                        </a:rPr>
                        <a:t>0.30</a:t>
                      </a:r>
                    </a:p>
                  </a:txBody>
                  <a:tcPr marL="54669" marR="54669" marT="28428" marB="28428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1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9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8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Osaka" pitchFamily="-106" charset="-128"/>
                          <a:cs typeface="Times New Roman" panose="02020603050405020304" pitchFamily="18" charset="0"/>
                        </a:rPr>
                        <a:t>0.11</a:t>
                      </a:r>
                    </a:p>
                  </a:txBody>
                  <a:tcPr marL="54669" marR="54669" marT="28428" marB="28428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Inhaltsplatzhalter 2"/>
          <p:cNvSpPr txBox="1">
            <a:spLocks/>
          </p:cNvSpPr>
          <p:nvPr/>
        </p:nvSpPr>
        <p:spPr>
          <a:xfrm>
            <a:off x="0" y="0"/>
            <a:ext cx="7315200" cy="57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b="1" dirty="0" smtClean="0">
                <a:solidFill>
                  <a:schemeClr val="tx1"/>
                </a:solidFill>
              </a:rPr>
              <a:t>Duplex stainless steel UNS S32205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 rot="16200000">
            <a:off x="6965237" y="5681698"/>
            <a:ext cx="54035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2550</a:t>
            </a:r>
            <a:endParaRPr lang="de-DE" sz="1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8739071" y="5257634"/>
            <a:ext cx="61622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2550</a:t>
            </a:r>
            <a:endParaRPr lang="de-DE" sz="1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6937515" y="4890052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feld 18"/>
          <p:cNvSpPr txBox="1"/>
          <p:nvPr/>
        </p:nvSpPr>
        <p:spPr>
          <a:xfrm rot="16200000">
            <a:off x="6614037" y="5681697"/>
            <a:ext cx="54035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2507</a:t>
            </a:r>
            <a:endParaRPr lang="de-DE" sz="1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 rot="16200000">
            <a:off x="6991828" y="5418078"/>
            <a:ext cx="105757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2205 high N</a:t>
            </a:r>
            <a:endParaRPr lang="de-DE" sz="1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 rot="16200000">
            <a:off x="7263340" y="5423089"/>
            <a:ext cx="105757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2205 </a:t>
            </a:r>
            <a:r>
              <a:rPr lang="de-DE" sz="1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endParaRPr lang="de-DE" sz="1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 rot="16200000">
            <a:off x="7821861" y="5681697"/>
            <a:ext cx="54035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2304</a:t>
            </a:r>
            <a:endParaRPr lang="de-DE" sz="1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8749188" y="5005493"/>
            <a:ext cx="61622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2507</a:t>
            </a:r>
            <a:endParaRPr lang="de-DE" sz="1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8739071" y="5574141"/>
            <a:ext cx="961520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2205 </a:t>
            </a:r>
            <a:r>
              <a:rPr lang="de-DE" sz="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N</a:t>
            </a:r>
            <a:endParaRPr lang="de-DE" sz="105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8749188" y="5845465"/>
            <a:ext cx="961520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2205 </a:t>
            </a:r>
            <a:r>
              <a:rPr lang="de-DE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de-DE" sz="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endParaRPr lang="de-DE" sz="9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8748171" y="6132407"/>
            <a:ext cx="61622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de-DE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2304</a:t>
            </a:r>
            <a:endParaRPr lang="de-DE" sz="1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Gerader Verbinder 5"/>
          <p:cNvCxnSpPr/>
          <p:nvPr/>
        </p:nvCxnSpPr>
        <p:spPr>
          <a:xfrm>
            <a:off x="7422212" y="1615440"/>
            <a:ext cx="0" cy="480547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8738705" y="2008645"/>
            <a:ext cx="292607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200" dirty="0" err="1" smtClean="0"/>
              <a:t>Vertical</a:t>
            </a:r>
            <a:r>
              <a:rPr lang="de-DE" sz="1200" dirty="0" smtClean="0"/>
              <a:t> </a:t>
            </a:r>
            <a:r>
              <a:rPr lang="de-DE" sz="1200" dirty="0" err="1" smtClean="0"/>
              <a:t>section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an </a:t>
            </a:r>
            <a:r>
              <a:rPr lang="de-DE" sz="1200" dirty="0" err="1" smtClean="0"/>
              <a:t>Fe-Cr-Ni</a:t>
            </a:r>
            <a:r>
              <a:rPr lang="de-DE" sz="1200" dirty="0" smtClean="0"/>
              <a:t> </a:t>
            </a:r>
            <a:r>
              <a:rPr lang="de-DE" sz="1200" dirty="0" err="1" smtClean="0"/>
              <a:t>phase</a:t>
            </a:r>
            <a:r>
              <a:rPr lang="de-DE" sz="1200" dirty="0" smtClean="0"/>
              <a:t> </a:t>
            </a:r>
            <a:r>
              <a:rPr lang="de-DE" sz="1200" dirty="0" err="1" smtClean="0"/>
              <a:t>diagram</a:t>
            </a:r>
            <a:r>
              <a:rPr lang="de-DE" sz="1200" dirty="0" smtClean="0"/>
              <a:t> at 60% </a:t>
            </a:r>
            <a:r>
              <a:rPr lang="de-DE" sz="1200" dirty="0" err="1" smtClean="0"/>
              <a:t>Fe</a:t>
            </a:r>
            <a:endParaRPr lang="de-DE" sz="1200" dirty="0" smtClean="0"/>
          </a:p>
          <a:p>
            <a:pPr algn="just"/>
            <a:r>
              <a:rPr lang="de-DE" sz="900" dirty="0" smtClean="0"/>
              <a:t>Source: </a:t>
            </a:r>
            <a:r>
              <a:rPr lang="de-DE" sz="900" dirty="0" err="1" smtClean="0"/>
              <a:t>J.C.Lippold</a:t>
            </a:r>
            <a:r>
              <a:rPr lang="de-DE" sz="900" dirty="0" smtClean="0"/>
              <a:t>, D.J. </a:t>
            </a:r>
            <a:r>
              <a:rPr lang="de-DE" sz="900" dirty="0" err="1" smtClean="0"/>
              <a:t>Kotecki</a:t>
            </a:r>
            <a:r>
              <a:rPr lang="de-DE" sz="900" dirty="0" smtClean="0"/>
              <a:t>; ISBN: 0-471-47379-0</a:t>
            </a:r>
            <a:endParaRPr lang="de-DE" sz="9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73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63829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What is NORSOK?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	Industry Initiative for the Competitive Standing of the 	Norwegian Offshore Sector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		Norwegian Oil Industry Association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		Federation of Norwegian Engineering Industries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	Standards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		M630 – Material Data Sheets for Piping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		M650 – Qualification of Manufacturers of „Special 			Materials“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			- Duplex Stainless Steels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			- High Alloyed </a:t>
            </a:r>
            <a:r>
              <a:rPr lang="en-US" dirty="0" err="1" smtClean="0">
                <a:solidFill>
                  <a:schemeClr val="tx1"/>
                </a:solidFill>
              </a:rPr>
              <a:t>Austentic</a:t>
            </a:r>
            <a:r>
              <a:rPr lang="en-US" dirty="0" smtClean="0">
                <a:solidFill>
                  <a:schemeClr val="tx1"/>
                </a:solidFill>
              </a:rPr>
              <a:t> Stainless Steels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			- Nickel Base Alloys (Castings)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			- Titanium and Alloys (Castings)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0" y="0"/>
            <a:ext cx="7315200" cy="57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b="1" dirty="0" err="1" smtClean="0">
                <a:solidFill>
                  <a:schemeClr val="tx1"/>
                </a:solidFill>
              </a:rPr>
              <a:t>Norsok</a:t>
            </a:r>
            <a:r>
              <a:rPr lang="en-US" b="1" dirty="0" smtClean="0">
                <a:solidFill>
                  <a:schemeClr val="tx1"/>
                </a:solidFill>
              </a:rPr>
              <a:t> M-630 Standard / Duplex stainless steel UNS S32205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58412" y="1123837"/>
            <a:ext cx="3246284" cy="4601183"/>
          </a:xfrm>
        </p:spPr>
        <p:txBody>
          <a:bodyPr anchor="t">
            <a:normAutofit/>
          </a:bodyPr>
          <a:lstStyle/>
          <a:p>
            <a:r>
              <a:rPr lang="en-US" sz="2400" b="1" dirty="0" smtClean="0"/>
              <a:t>Aims</a:t>
            </a:r>
            <a:br>
              <a:rPr lang="en-US" sz="2400" b="1" dirty="0" smtClean="0"/>
            </a:br>
            <a:r>
              <a:rPr lang="en-US" sz="2400" dirty="0" smtClean="0"/>
              <a:t>- add value</a:t>
            </a:r>
            <a:br>
              <a:rPr lang="en-US" sz="2400" dirty="0" smtClean="0"/>
            </a:br>
            <a:r>
              <a:rPr lang="en-US" sz="2400" dirty="0" smtClean="0"/>
              <a:t>- reduce cost</a:t>
            </a:r>
            <a:br>
              <a:rPr lang="en-US" sz="2400" dirty="0" smtClean="0"/>
            </a:br>
            <a:r>
              <a:rPr lang="en-US" sz="2400" dirty="0" smtClean="0"/>
              <a:t>- lead time</a:t>
            </a:r>
            <a:br>
              <a:rPr lang="en-US" sz="2400" dirty="0" smtClean="0"/>
            </a:br>
            <a:r>
              <a:rPr lang="en-US" sz="2400" dirty="0" smtClean="0"/>
              <a:t>- increase safety</a:t>
            </a:r>
            <a:br>
              <a:rPr lang="en-US" sz="2400" dirty="0" smtClean="0"/>
            </a:br>
            <a:r>
              <a:rPr lang="en-US" sz="2400" dirty="0" smtClean="0"/>
              <a:t>- specify requirements</a:t>
            </a:r>
            <a:endParaRPr lang="en-US" sz="24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57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63829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chemeClr val="tx1"/>
                </a:solidFill>
              </a:rPr>
              <a:t>Requirements according </a:t>
            </a:r>
            <a:r>
              <a:rPr lang="en-GB" b="1" dirty="0" err="1" smtClean="0">
                <a:solidFill>
                  <a:schemeClr val="tx1"/>
                </a:solidFill>
              </a:rPr>
              <a:t>Norsok</a:t>
            </a:r>
            <a:r>
              <a:rPr lang="en-GB" b="1" dirty="0" smtClean="0">
                <a:solidFill>
                  <a:schemeClr val="tx1"/>
                </a:solidFill>
              </a:rPr>
              <a:t> M-630 Standard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chemeClr val="tx1"/>
                </a:solidFill>
              </a:rPr>
              <a:t>	Tensile Testing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tx1"/>
                </a:solidFill>
              </a:rPr>
              <a:t>		Rp</a:t>
            </a:r>
            <a:r>
              <a:rPr lang="en-GB" baseline="-25000" dirty="0" smtClean="0">
                <a:solidFill>
                  <a:schemeClr val="tx1"/>
                </a:solidFill>
              </a:rPr>
              <a:t>0.2</a:t>
            </a:r>
            <a:r>
              <a:rPr lang="en-GB" dirty="0" smtClean="0">
                <a:solidFill>
                  <a:schemeClr val="tx1"/>
                </a:solidFill>
              </a:rPr>
              <a:t> 	&gt; 450 MPa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tx1"/>
                </a:solidFill>
              </a:rPr>
              <a:t>		R</a:t>
            </a:r>
            <a:r>
              <a:rPr lang="en-GB" baseline="-25000" dirty="0" smtClean="0">
                <a:solidFill>
                  <a:schemeClr val="tx1"/>
                </a:solidFill>
              </a:rPr>
              <a:t>m</a:t>
            </a:r>
            <a:r>
              <a:rPr lang="en-GB" dirty="0" smtClean="0">
                <a:solidFill>
                  <a:schemeClr val="tx1"/>
                </a:solidFill>
              </a:rPr>
              <a:t> 	&gt; 620 MPa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tx1"/>
                </a:solidFill>
              </a:rPr>
              <a:t>		A5	&gt; 25 %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chemeClr val="tx1"/>
                </a:solidFill>
              </a:rPr>
              <a:t>	Hardness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tx1"/>
                </a:solidFill>
              </a:rPr>
              <a:t>		maximum 28 HRC or 271 HB or 290 HV10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chemeClr val="tx1"/>
                </a:solidFill>
              </a:rPr>
              <a:t>	Impact Testing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tx1"/>
                </a:solidFill>
              </a:rPr>
              <a:t>		according ASTM A 370 at -46°C 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tx1"/>
                </a:solidFill>
              </a:rPr>
              <a:t>			minimum 45 J / single 35 J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chemeClr val="tx1"/>
                </a:solidFill>
              </a:rPr>
              <a:t>	Micrographic </a:t>
            </a:r>
            <a:r>
              <a:rPr lang="en-GB" b="1" dirty="0" err="1" smtClean="0">
                <a:solidFill>
                  <a:schemeClr val="tx1"/>
                </a:solidFill>
              </a:rPr>
              <a:t>Examation</a:t>
            </a:r>
            <a:endParaRPr lang="en-GB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tx1"/>
                </a:solidFill>
              </a:rPr>
              <a:t>		according ASTM E 562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tx1"/>
                </a:solidFill>
              </a:rPr>
              <a:t>			35-55 % ferrite content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0" y="0"/>
            <a:ext cx="7315200" cy="57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b="1" dirty="0" err="1" smtClean="0">
                <a:solidFill>
                  <a:schemeClr val="tx1"/>
                </a:solidFill>
              </a:rPr>
              <a:t>Norsok</a:t>
            </a:r>
            <a:r>
              <a:rPr lang="en-US" b="1" dirty="0" smtClean="0">
                <a:solidFill>
                  <a:schemeClr val="tx1"/>
                </a:solidFill>
              </a:rPr>
              <a:t> M-630 Standard / Duplex stainless steel UNS S32205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42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400" dirty="0" err="1" smtClean="0"/>
              <a:t>Effect</a:t>
            </a:r>
            <a:r>
              <a:rPr lang="de-DE" sz="4400" dirty="0" smtClean="0"/>
              <a:t> </a:t>
            </a:r>
            <a:r>
              <a:rPr lang="de-DE" sz="4400" dirty="0" err="1" smtClean="0"/>
              <a:t>of</a:t>
            </a:r>
            <a:r>
              <a:rPr lang="de-DE" sz="4400" dirty="0" smtClean="0"/>
              <a:t> </a:t>
            </a:r>
            <a:r>
              <a:rPr lang="de-DE" sz="4400" dirty="0" err="1" smtClean="0"/>
              <a:t>cooling</a:t>
            </a:r>
            <a:r>
              <a:rPr lang="de-DE" sz="4400" dirty="0" smtClean="0"/>
              <a:t> rate</a:t>
            </a:r>
            <a:endParaRPr lang="de-DE" sz="44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31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ahmen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TM03457475[[fn=Rahmen]]</Template>
  <TotalTime>0</TotalTime>
  <Words>1221</Words>
  <Application>Microsoft Office PowerPoint</Application>
  <PresentationFormat>Breitbild</PresentationFormat>
  <Paragraphs>406</Paragraphs>
  <Slides>39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39</vt:i4>
      </vt:variant>
    </vt:vector>
  </HeadingPairs>
  <TitlesOfParts>
    <vt:vector size="49" baseType="lpstr">
      <vt:lpstr>Batang</vt:lpstr>
      <vt:lpstr>Arial</vt:lpstr>
      <vt:lpstr>Calibri</vt:lpstr>
      <vt:lpstr>Corbel</vt:lpstr>
      <vt:lpstr>Lucida Bright</vt:lpstr>
      <vt:lpstr>Osaka</vt:lpstr>
      <vt:lpstr>Times New Roman</vt:lpstr>
      <vt:lpstr>Wingdings</vt:lpstr>
      <vt:lpstr>Wingdings 2</vt:lpstr>
      <vt:lpstr>Rahmen</vt:lpstr>
      <vt:lpstr>Influence of rapid cooling rates for HIP on mechanical and corrosion properties of UNS S32205</vt:lpstr>
      <vt:lpstr>- Duplex stainless steel UNS S32205 - Effects of cooling rate - Influence of Process-Temperature - Experimental  - Results - Conclusion and discussion</vt:lpstr>
      <vt:lpstr>Duplex stainless steel UNS S32205</vt:lpstr>
      <vt:lpstr>according ASTM S32205  Composition in wt. pct.  Carbon  0.030 max Chromium 22.0-23.0 Nickel  4.5-6.5 Molybdenum 3.0-3.5 Nitrogen  0.14-0.20 Phosphorus 0.035 max Manganese 2.00 max Sulfur  0.020 max Silicon  1.00 max Iron  Balance</vt:lpstr>
      <vt:lpstr>Duplex stainless steel:  - mixed microstructure  - austenite / ferrite ratio usually    50/50 mix to 40/60  - twice the strength compared to austenitc stainless steels  - improved resistance to localized corrosion  - lean duplex:   PREN &gt; 25 - standard duplex: ≈ 22% Cr             PREN &gt; 32 - super duplex: PREN &gt; 40 - hyper duplex: PREN &gt; 48</vt:lpstr>
      <vt:lpstr>Chromium equivalent  Creq =  % Cr + 1.4% Mo C +   0.5% Nb + 1.5% Si + 2% Ti    Creq = 27.65  Nickel equivalent  Nieq =  % Ni + % Co + 0.5%  Mn +  0.3% Cu + 30% N + 30% C    Nieq = 9.76    Creq / Nieq  =  2.83</vt:lpstr>
      <vt:lpstr>Aims - add value - reduce cost - lead time - increase safety - specify requirements</vt:lpstr>
      <vt:lpstr>PowerPoint-Präsentation</vt:lpstr>
      <vt:lpstr>Effect of cooling rate</vt:lpstr>
      <vt:lpstr>PowerPoint-Präsentation</vt:lpstr>
      <vt:lpstr>Approx. Cooling rate 1000°C-700°C: 1.7 K/min over all: 0.2 K/min  χ-phase area  120-180 min  475°C – embrittlement  more than 10 h</vt:lpstr>
      <vt:lpstr>Approx. Cooling rate 1000°C-700°C: 5 K/min over all: 0.25 K/min  χ-phase area  30-60 min  475°C – embrittlement  more than 4 h</vt:lpstr>
      <vt:lpstr>Approx. Cooling rate 1000°C-700°C: 10 K/min over all: 0.35 K/min  χ-phase area  20-30 min  475°C – embrittlement  more than 4 h</vt:lpstr>
      <vt:lpstr>Approx. Cooling rate 1000°C-700°C: 20 K/min over all: 0.5 K/min  χ-phase area  10-15 min  475°C – embrittlement  approx. 1h </vt:lpstr>
      <vt:lpstr>Apporx. Cooling rate 1000°C-700°C: 50 K/min over all: 3.5 K/min  χ-phase area  5-10 min  475°C – embrittlement  10-20 min</vt:lpstr>
      <vt:lpstr>Approx. Cooling rate 1000°C-700°C: 60 K/min over all: 15-20 K/min   χ-phase area  2-5 min  475°C – embrittlement  not reached</vt:lpstr>
      <vt:lpstr>- increase the cooling  rate  - reduce the process  temperature </vt:lpstr>
      <vt:lpstr>Influence of Process Temperature</vt:lpstr>
      <vt:lpstr>comparison of process temperatures   → 1200°C  → 1140°C  → 1100°C  → 1040°C  without heat treatment  approx. cooling rate   critical temp.:    10 K/min  over all:  1 – 2 K/min</vt:lpstr>
      <vt:lpstr>comparison of process temperatures   → 1200°C  → 1140°C  → 1100°C  → 1040°C  without heat treatment  part dimensions  200 x 200 x 400 mm³   approx. cooling rate   critical temp.:    10 K/min  over all:  1 – 2 K/min</vt:lpstr>
      <vt:lpstr>Experimental</vt:lpstr>
      <vt:lpstr>Goal  evaluate benefits of fast cooling in industrial HIP facilities  Process parameters  HIP-Temperature  1140°C for  4 h  realized cooling rate   approx. 15-20°C / min  approx. 1. 000 kg</vt:lpstr>
      <vt:lpstr>Investigated wall thickness / edge distance       10 mm / 5 mm    70 mm / 35 mm  120 mm / 60 mm  175 mm / 88 mm  </vt:lpstr>
      <vt:lpstr>Goal  develop and prove a new and cost efficient test method to illustrate the influence of cooling parameters and wall thickness for HIP products</vt:lpstr>
      <vt:lpstr>Modification  increasing sample length    form 100 mm to 200 mm  add an isolation   add several thermocouples  drape in an aluminum casting  </vt:lpstr>
      <vt:lpstr>Results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Conclusion &amp; Discussion</vt:lpstr>
      <vt:lpstr> </vt:lpstr>
      <vt:lpstr>UNS S2205 </vt:lpstr>
      <vt:lpstr>UNS N07718 INCONEL 718  ... usually smaller components  ... lower critical temperature difference to cross  ... approx. 6 minutes  to avoid intermetallic phases    </vt:lpstr>
      <vt:lpstr>UNS N07718  INCONEL 718  </vt:lpstr>
      <vt:lpstr>PowerPoint-Präsentation</vt:lpstr>
      <vt:lpstr>Thanks for your attention!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Influence of rapid cooling rates for HIP on mechanical and corrosion properties of UNS S32205</dc:title>
  <dc:creator>root</dc:creator>
  <cp:lastModifiedBy>root</cp:lastModifiedBy>
  <cp:revision>119</cp:revision>
  <dcterms:created xsi:type="dcterms:W3CDTF">2017-11-17T09:03:37Z</dcterms:created>
  <dcterms:modified xsi:type="dcterms:W3CDTF">2017-12-06T23:13:46Z</dcterms:modified>
</cp:coreProperties>
</file>