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367" r:id="rId2"/>
    <p:sldId id="342" r:id="rId3"/>
    <p:sldId id="307" r:id="rId4"/>
    <p:sldId id="343" r:id="rId5"/>
    <p:sldId id="372" r:id="rId6"/>
    <p:sldId id="351" r:id="rId7"/>
    <p:sldId id="330" r:id="rId8"/>
    <p:sldId id="371" r:id="rId9"/>
    <p:sldId id="373" r:id="rId10"/>
    <p:sldId id="374" r:id="rId11"/>
    <p:sldId id="354" r:id="rId12"/>
    <p:sldId id="386" r:id="rId13"/>
    <p:sldId id="387" r:id="rId14"/>
    <p:sldId id="375" r:id="rId15"/>
    <p:sldId id="376" r:id="rId16"/>
    <p:sldId id="379" r:id="rId17"/>
    <p:sldId id="377" r:id="rId18"/>
    <p:sldId id="378" r:id="rId19"/>
    <p:sldId id="347" r:id="rId20"/>
    <p:sldId id="380" r:id="rId21"/>
    <p:sldId id="381" r:id="rId22"/>
    <p:sldId id="382" r:id="rId23"/>
    <p:sldId id="383" r:id="rId24"/>
    <p:sldId id="384" r:id="rId25"/>
    <p:sldId id="385" r:id="rId26"/>
    <p:sldId id="338" r:id="rId27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9">
          <p15:clr>
            <a:srgbClr val="A4A3A4"/>
          </p15:clr>
        </p15:guide>
        <p15:guide id="2" orient="horz" pos="640">
          <p15:clr>
            <a:srgbClr val="A4A3A4"/>
          </p15:clr>
        </p15:guide>
        <p15:guide id="3" orient="horz" pos="1030">
          <p15:clr>
            <a:srgbClr val="A4A3A4"/>
          </p15:clr>
        </p15:guide>
        <p15:guide id="4" orient="horz" pos="1847">
          <p15:clr>
            <a:srgbClr val="A4A3A4"/>
          </p15:clr>
        </p15:guide>
        <p15:guide id="5" orient="horz" pos="1938">
          <p15:clr>
            <a:srgbClr val="A4A3A4"/>
          </p15:clr>
        </p15:guide>
        <p15:guide id="6" orient="horz" pos="985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324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s95037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350" autoAdjust="0"/>
  </p:normalViewPr>
  <p:slideViewPr>
    <p:cSldViewPr>
      <p:cViewPr varScale="1">
        <p:scale>
          <a:sx n="98" d="100"/>
          <a:sy n="98" d="100"/>
        </p:scale>
        <p:origin x="558" y="78"/>
      </p:cViewPr>
      <p:guideLst>
        <p:guide orient="horz" pos="809"/>
        <p:guide orient="horz" pos="640"/>
        <p:guide orient="horz" pos="1030"/>
        <p:guide orient="horz" pos="1847"/>
        <p:guide orient="horz" pos="1938"/>
        <p:guide orient="horz" pos="985"/>
        <p:guide pos="2880"/>
        <p:guide pos="476"/>
        <p:guide pos="3243"/>
      </p:guideLst>
    </p:cSldViewPr>
  </p:slideViewPr>
  <p:outlineViewPr>
    <p:cViewPr>
      <p:scale>
        <a:sx n="33" d="100"/>
        <a:sy n="33" d="100"/>
      </p:scale>
      <p:origin x="0" y="-115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INT184.win.dom.sandvik.com\Home_001$\ds33982\data\Oil%20sands\Experimental\N&#246;tningsprovning\Wear%20testing%20AKTUEL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56418514451303"/>
          <c:y val="8.8123712873009796E-2"/>
          <c:w val="0.72197835554398559"/>
          <c:h val="0.77388955145502691"/>
        </c:manualLayout>
      </c:layout>
      <c:barChart>
        <c:barDir val="col"/>
        <c:grouping val="clustered"/>
        <c:varyColors val="0"/>
        <c:ser>
          <c:idx val="0"/>
          <c:order val="0"/>
          <c:tx>
            <c:v>Vol. loss B611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Sheet1!$A$48:$A$50</c:f>
              <c:strCache>
                <c:ptCount val="3"/>
                <c:pt idx="0">
                  <c:v>F50</c:v>
                </c:pt>
                <c:pt idx="1">
                  <c:v>MC50</c:v>
                </c:pt>
                <c:pt idx="2">
                  <c:v>FSP50</c:v>
                </c:pt>
              </c:strCache>
            </c:strRef>
          </c:cat>
          <c:val>
            <c:numRef>
              <c:f>Sheet1!$B$48:$B$50</c:f>
              <c:numCache>
                <c:formatCode>General</c:formatCode>
                <c:ptCount val="3"/>
                <c:pt idx="0">
                  <c:v>0.14671783799999999</c:v>
                </c:pt>
                <c:pt idx="1">
                  <c:v>0.2504187605</c:v>
                </c:pt>
                <c:pt idx="2">
                  <c:v>0.13367000000000001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7-463E-AABF-F0914D66C36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5"/>
        <c:overlap val="-31"/>
        <c:axId val="285103616"/>
        <c:axId val="285105152"/>
      </c:barChart>
      <c:catAx>
        <c:axId val="285103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85105152"/>
        <c:crosses val="autoZero"/>
        <c:auto val="1"/>
        <c:lblAlgn val="ctr"/>
        <c:lblOffset val="100"/>
        <c:noMultiLvlLbl val="0"/>
      </c:catAx>
      <c:valAx>
        <c:axId val="28510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Volume loss [cm3]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8510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05336-C415-4CDC-9B58-991F4675DB58}" type="datetimeFigureOut">
              <a:rPr lang="sv-SE" smtClean="0"/>
              <a:pPr/>
              <a:t>2017-12-05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263A5-035B-49D6-9991-65D4FC5F5D3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995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latin typeface="Calibri" charset="0"/>
              </a:rPr>
              <a:t>Sandvik är en högteknologisk verkstadskoncern med avancerade produkter och en världsledande position inom utvalda områden.</a:t>
            </a:r>
            <a:endParaRPr lang="en-US" dirty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263A5-035B-49D6-9991-65D4FC5F5D34}" type="slidenum">
              <a:rPr lang="sv-SE" smtClean="0"/>
              <a:pPr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9025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263A5-035B-49D6-9991-65D4FC5F5D34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50894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263A5-035B-49D6-9991-65D4FC5F5D34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371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hyperlink" Target="http://home.sandvik.com/sandvik/0010/intranet/se02951.nsf/index/8BD39CDA33FD5DB9C1257A700049992F/$file/Sandvik_PowerPoint_template_manual.pdf?OpenElement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ktangel 1"/>
          <p:cNvSpPr/>
          <p:nvPr userDrawn="1"/>
        </p:nvSpPr>
        <p:spPr>
          <a:xfrm>
            <a:off x="0" y="4443958"/>
            <a:ext cx="9143999" cy="71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14" name="Platshållare för datum 1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6B89B99-B917-43C6-A1A9-B4E405350CE1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15" name="Platshållare för sidfot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630000" y="1028280"/>
            <a:ext cx="828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7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8280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083450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istrator\Dropbox\Niklas Sojde\Sandvik (Projector)\PPT Bilder Sandvik\vit_toni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75AC9-512D-4DDC-BE79-95D30A7F588E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5" name="Bildobjekt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27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6357600" y="0"/>
            <a:ext cx="2791384" cy="279138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28" name="Platshållare för bild 7"/>
          <p:cNvSpPr>
            <a:spLocks noGrp="1"/>
          </p:cNvSpPr>
          <p:nvPr>
            <p:ph type="pic" sz="quarter" idx="16"/>
          </p:nvPr>
        </p:nvSpPr>
        <p:spPr>
          <a:xfrm>
            <a:off x="4701600" y="2790000"/>
            <a:ext cx="1656000" cy="1656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13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630000" y="1539588"/>
            <a:ext cx="3960000" cy="290436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17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5688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8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5688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92087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, 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istrator\Dropbox\Niklas Sojde\Sandvik (Projector)\PPT Bilder Sandvik\bg_worldma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"/>
            <a:ext cx="9143999" cy="51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ktangel 16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B3E3E-C799-41EE-B069-D6A4D17C2193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5" name="Bildobjekt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27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6357600" y="0"/>
            <a:ext cx="2791384" cy="279138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28" name="Platshållare för bild 7"/>
          <p:cNvSpPr>
            <a:spLocks noGrp="1"/>
          </p:cNvSpPr>
          <p:nvPr>
            <p:ph type="pic" sz="quarter" idx="16"/>
          </p:nvPr>
        </p:nvSpPr>
        <p:spPr>
          <a:xfrm>
            <a:off x="4701600" y="2790000"/>
            <a:ext cx="1656000" cy="1656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18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630000" y="1539588"/>
            <a:ext cx="3960000" cy="290436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19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5688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20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5688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410554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istrator\Dropbox\Niklas Sojde\Sandvik (Projector)\PPT Bilder Sandvik\vit_toni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ktangel 13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0A13E-06E6-4547-A0C0-A8B67FCDB997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7" name="Bildobjekt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13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4701600" y="0"/>
            <a:ext cx="4446000" cy="4446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18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630000" y="1539588"/>
            <a:ext cx="3960000" cy="290436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22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396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23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3960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466309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, 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ropbox\Niklas Sojde\Sandvik (Projector)\PPT Bilder Sandvik\bg_worldma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"/>
            <a:ext cx="9143999" cy="51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E6E7B-7975-4EE0-8C26-8D4F4C1AB024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8" name="Bildobjekt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14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4701600" y="0"/>
            <a:ext cx="4446000" cy="4446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12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630000" y="1539588"/>
            <a:ext cx="3960000" cy="290436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17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396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9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3960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638075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Administrator\Dropbox\Niklas Sojde\Sandvik (Projector)\PPT Bilder Sandvik\vit_toni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ktangel 13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89AB-EF2A-40C8-BAA5-E35482A55072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diagram 6"/>
          <p:cNvSpPr>
            <a:spLocks noGrp="1"/>
          </p:cNvSpPr>
          <p:nvPr>
            <p:ph type="chart" sz="quarter" idx="17"/>
          </p:nvPr>
        </p:nvSpPr>
        <p:spPr>
          <a:xfrm>
            <a:off x="4644008" y="267494"/>
            <a:ext cx="3996000" cy="4178506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sv-SE" dirty="0"/>
          </a:p>
        </p:txBody>
      </p:sp>
      <p:pic>
        <p:nvPicPr>
          <p:cNvPr id="17" name="Bildobjekt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16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630000" y="1539588"/>
            <a:ext cx="3960000" cy="290436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18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396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21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3960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889651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p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4446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EFFF-60DB-4DBC-8ECE-FE64811D6137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10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630000" y="1539588"/>
            <a:ext cx="3960000" cy="2904369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14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8280000" cy="2376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5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8280000" cy="7715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999932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p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4446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C25-53F7-47E5-B2B8-3E11677FE741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10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630000" y="1539588"/>
            <a:ext cx="3960000" cy="2904369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14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8280000" cy="2376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5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8280000" cy="7715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5729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Per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istrator\Dropbox\Niklas Sojde\Sandvik (Projector)\PPT Bilder Sandvik\bg_worldma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"/>
            <a:ext cx="9143999" cy="51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latshållare för bild 15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1301750" y="714375"/>
            <a:ext cx="655638" cy="655638"/>
          </a:xfrm>
          <a:prstGeom prst="rect">
            <a:avLst/>
          </a:prstGeom>
        </p:spPr>
      </p:pic>
      <p:pic>
        <p:nvPicPr>
          <p:cNvPr id="29" name="Platshållare för bild 16"/>
          <p:cNvPicPr>
            <a:picLocks noChangeAspect="1"/>
          </p:cNvPicPr>
          <p:nvPr userDrawn="1"/>
        </p:nvPicPr>
        <p:blipFill>
          <a:blip r:embed="rId4" cstate="print"/>
          <a:srcRect l="121" r="121"/>
          <a:stretch>
            <a:fillRect/>
          </a:stretch>
        </p:blipFill>
        <p:spPr>
          <a:xfrm>
            <a:off x="2455863" y="2624138"/>
            <a:ext cx="654050" cy="655637"/>
          </a:xfrm>
          <a:prstGeom prst="rect">
            <a:avLst/>
          </a:prstGeom>
        </p:spPr>
      </p:pic>
      <p:pic>
        <p:nvPicPr>
          <p:cNvPr id="30" name="Platshållare för bild 17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>
          <a:xfrm>
            <a:off x="4303713" y="814388"/>
            <a:ext cx="655637" cy="655637"/>
          </a:xfrm>
          <a:prstGeom prst="rect">
            <a:avLst/>
          </a:prstGeom>
        </p:spPr>
      </p:pic>
      <p:pic>
        <p:nvPicPr>
          <p:cNvPr id="31" name="Platshållare för bild 19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>
          <a:xfrm>
            <a:off x="4548188" y="2192338"/>
            <a:ext cx="655637" cy="655637"/>
          </a:xfrm>
          <a:prstGeom prst="rect">
            <a:avLst/>
          </a:prstGeom>
        </p:spPr>
      </p:pic>
      <p:pic>
        <p:nvPicPr>
          <p:cNvPr id="32" name="Platshållare för bild 18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>
          <a:xfrm>
            <a:off x="6203950" y="1042988"/>
            <a:ext cx="655638" cy="655637"/>
          </a:xfrm>
          <a:prstGeom prst="rect">
            <a:avLst/>
          </a:prstGeom>
        </p:spPr>
      </p:pic>
      <p:pic>
        <p:nvPicPr>
          <p:cNvPr id="33" name="Platshållare för bild 20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>
          <a:xfrm>
            <a:off x="7342188" y="2873375"/>
            <a:ext cx="655637" cy="655638"/>
          </a:xfrm>
          <a:prstGeom prst="rect">
            <a:avLst/>
          </a:prstGeom>
        </p:spPr>
      </p:pic>
      <p:sp>
        <p:nvSpPr>
          <p:cNvPr id="24" name="Rektangel 23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16057" y="3363838"/>
            <a:ext cx="3955943" cy="6275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FEF42-7FE0-451B-95E0-E02DAFCBFF05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9" hasCustomPrompt="1"/>
          </p:nvPr>
        </p:nvSpPr>
        <p:spPr>
          <a:xfrm>
            <a:off x="1961893" y="713830"/>
            <a:ext cx="655200" cy="655200"/>
          </a:xfr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None/>
              <a:defRPr sz="1800" b="1"/>
            </a:lvl1pPr>
            <a:lvl2pPr marL="180975" indent="0">
              <a:buNone/>
              <a:defRPr/>
            </a:lvl2pPr>
            <a:lvl3pPr marL="357187" indent="0">
              <a:buNone/>
              <a:defRPr/>
            </a:lvl3pPr>
            <a:lvl4pPr marL="538163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sv-SE" dirty="0"/>
              <a:t>%</a:t>
            </a:r>
          </a:p>
        </p:txBody>
      </p:sp>
      <p:sp>
        <p:nvSpPr>
          <p:cNvPr id="19" name="Platshållare för text 10"/>
          <p:cNvSpPr>
            <a:spLocks noGrp="1"/>
          </p:cNvSpPr>
          <p:nvPr>
            <p:ph type="body" sz="quarter" idx="20" hasCustomPrompt="1"/>
          </p:nvPr>
        </p:nvSpPr>
        <p:spPr>
          <a:xfrm>
            <a:off x="3106430" y="2627313"/>
            <a:ext cx="655200" cy="6552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 b="1"/>
            </a:lvl1pPr>
            <a:lvl2pPr marL="180975" indent="0">
              <a:buNone/>
              <a:defRPr/>
            </a:lvl2pPr>
            <a:lvl3pPr marL="357187" indent="0">
              <a:buNone/>
              <a:defRPr/>
            </a:lvl3pPr>
            <a:lvl4pPr marL="538163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sv-SE" dirty="0"/>
              <a:t>%</a:t>
            </a:r>
          </a:p>
        </p:txBody>
      </p:sp>
      <p:sp>
        <p:nvSpPr>
          <p:cNvPr id="20" name="Platshållare för text 10"/>
          <p:cNvSpPr>
            <a:spLocks noGrp="1"/>
          </p:cNvSpPr>
          <p:nvPr>
            <p:ph type="body" sz="quarter" idx="21" hasCustomPrompt="1"/>
          </p:nvPr>
        </p:nvSpPr>
        <p:spPr>
          <a:xfrm>
            <a:off x="4955965" y="813957"/>
            <a:ext cx="655200" cy="6552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 b="1"/>
            </a:lvl1pPr>
            <a:lvl2pPr marL="180975" indent="0">
              <a:buNone/>
              <a:defRPr/>
            </a:lvl2pPr>
            <a:lvl3pPr marL="357187" indent="0">
              <a:buNone/>
              <a:defRPr/>
            </a:lvl3pPr>
            <a:lvl4pPr marL="538163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sv-SE" dirty="0"/>
              <a:t>%</a:t>
            </a:r>
          </a:p>
        </p:txBody>
      </p:sp>
      <p:sp>
        <p:nvSpPr>
          <p:cNvPr id="21" name="Platshållare för text 10"/>
          <p:cNvSpPr>
            <a:spLocks noGrp="1"/>
          </p:cNvSpPr>
          <p:nvPr>
            <p:ph type="body" sz="quarter" idx="22" hasCustomPrompt="1"/>
          </p:nvPr>
        </p:nvSpPr>
        <p:spPr>
          <a:xfrm>
            <a:off x="5206916" y="2195265"/>
            <a:ext cx="655200" cy="6552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 b="1"/>
            </a:lvl1pPr>
            <a:lvl2pPr marL="180975" indent="0">
              <a:buNone/>
              <a:defRPr/>
            </a:lvl2pPr>
            <a:lvl3pPr marL="357187" indent="0">
              <a:buNone/>
              <a:defRPr/>
            </a:lvl3pPr>
            <a:lvl4pPr marL="538163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sv-SE" dirty="0"/>
              <a:t>%</a:t>
            </a:r>
          </a:p>
        </p:txBody>
      </p:sp>
      <p:sp>
        <p:nvSpPr>
          <p:cNvPr id="22" name="Platshållare för text 10"/>
          <p:cNvSpPr>
            <a:spLocks noGrp="1"/>
          </p:cNvSpPr>
          <p:nvPr>
            <p:ph type="body" sz="quarter" idx="23" hasCustomPrompt="1"/>
          </p:nvPr>
        </p:nvSpPr>
        <p:spPr>
          <a:xfrm>
            <a:off x="6859811" y="1043137"/>
            <a:ext cx="655200" cy="6552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 b="1"/>
            </a:lvl1pPr>
            <a:lvl2pPr marL="180975" indent="0">
              <a:buNone/>
              <a:defRPr/>
            </a:lvl2pPr>
            <a:lvl3pPr marL="357187" indent="0">
              <a:buNone/>
              <a:defRPr/>
            </a:lvl3pPr>
            <a:lvl4pPr marL="538163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sv-SE" dirty="0"/>
              <a:t>%</a:t>
            </a:r>
          </a:p>
        </p:txBody>
      </p:sp>
      <p:sp>
        <p:nvSpPr>
          <p:cNvPr id="25" name="Platshållare för text 10"/>
          <p:cNvSpPr>
            <a:spLocks noGrp="1"/>
          </p:cNvSpPr>
          <p:nvPr>
            <p:ph type="body" sz="quarter" idx="24" hasCustomPrompt="1"/>
          </p:nvPr>
        </p:nvSpPr>
        <p:spPr>
          <a:xfrm>
            <a:off x="7998783" y="2872588"/>
            <a:ext cx="655200" cy="6552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 b="1"/>
            </a:lvl1pPr>
            <a:lvl2pPr marL="180975" indent="0">
              <a:buNone/>
              <a:defRPr/>
            </a:lvl2pPr>
            <a:lvl3pPr marL="357187" indent="0">
              <a:buNone/>
              <a:defRPr/>
            </a:lvl3pPr>
            <a:lvl4pPr marL="538163" indent="0">
              <a:buNone/>
              <a:defRPr/>
            </a:lvl4pPr>
            <a:lvl5pPr marL="720725" indent="0">
              <a:buNone/>
              <a:defRPr/>
            </a:lvl5pPr>
          </a:lstStyle>
          <a:p>
            <a:pPr lvl="0"/>
            <a:r>
              <a:rPr lang="sv-SE" dirty="0"/>
              <a:t>%</a:t>
            </a:r>
          </a:p>
        </p:txBody>
      </p:sp>
      <p:sp>
        <p:nvSpPr>
          <p:cNvPr id="28" name="Platshållare för text 25"/>
          <p:cNvSpPr>
            <a:spLocks noGrp="1"/>
          </p:cNvSpPr>
          <p:nvPr>
            <p:ph type="body" sz="quarter" idx="25" hasCustomPrompt="1"/>
          </p:nvPr>
        </p:nvSpPr>
        <p:spPr>
          <a:xfrm>
            <a:off x="620713" y="3940175"/>
            <a:ext cx="3949200" cy="431800"/>
          </a:xfrm>
        </p:spPr>
        <p:txBody>
          <a:bodyPr tIns="0"/>
          <a:lstStyle>
            <a:lvl1pPr marL="0" indent="0">
              <a:buNone/>
              <a:defRPr i="1"/>
            </a:lvl1pPr>
            <a:lvl2pPr marL="180975" indent="0">
              <a:buNone/>
              <a:defRPr i="1"/>
            </a:lvl2pPr>
            <a:lvl3pPr marL="357187" indent="0">
              <a:buNone/>
              <a:defRPr i="1"/>
            </a:lvl3pPr>
            <a:lvl4pPr marL="538163" indent="0">
              <a:buNone/>
              <a:defRPr i="1"/>
            </a:lvl4pPr>
            <a:lvl5pPr marL="720725" indent="0">
              <a:buNone/>
              <a:defRPr i="1"/>
            </a:lvl5pPr>
          </a:lstStyle>
          <a:p>
            <a:pPr lvl="0"/>
            <a:r>
              <a:rPr lang="en-US" noProof="0" dirty="0"/>
              <a:t>Click to add text</a:t>
            </a:r>
          </a:p>
        </p:txBody>
      </p:sp>
      <p:pic>
        <p:nvPicPr>
          <p:cNvPr id="27" name="Bildobjekt 2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20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ropbox\Niklas Sojde\Sandvik (Projector)\PPT Bilder Sandvik\vit_toni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ktangel 14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B2C85-B740-46FA-B5E3-5FD89AAAD58D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13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630000" y="1539588"/>
            <a:ext cx="3960000" cy="290436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14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828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6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8280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17" name="Platshållare för text 4"/>
          <p:cNvSpPr>
            <a:spLocks noGrp="1"/>
          </p:cNvSpPr>
          <p:nvPr>
            <p:ph type="body" sz="quarter" idx="22" hasCustomPrompt="1"/>
          </p:nvPr>
        </p:nvSpPr>
        <p:spPr>
          <a:xfrm>
            <a:off x="4932000" y="1540800"/>
            <a:ext cx="3960000" cy="290436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</p:spTree>
    <p:extLst>
      <p:ext uri="{BB962C8B-B14F-4D97-AF65-F5344CB8AC3E}">
        <p14:creationId xmlns:p14="http://schemas.microsoft.com/office/powerpoint/2010/main" val="3473736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istrator\Dropbox\Niklas Sojde\Sandvik (Projector)\PPT Bilder Sandvik\vit_toni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23AE-E579-4F03-968D-C412F702959F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6354000" y="0"/>
            <a:ext cx="2791384" cy="279138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7" name="Platshållare för tabell 6"/>
          <p:cNvSpPr>
            <a:spLocks noGrp="1"/>
          </p:cNvSpPr>
          <p:nvPr>
            <p:ph type="tbl" sz="quarter" idx="16"/>
          </p:nvPr>
        </p:nvSpPr>
        <p:spPr>
          <a:xfrm>
            <a:off x="630000" y="1851025"/>
            <a:ext cx="5616575" cy="2449513"/>
          </a:xfrm>
        </p:spPr>
        <p:txBody>
          <a:bodyPr/>
          <a:lstStyle/>
          <a:p>
            <a:r>
              <a:rPr lang="en-US" noProof="0" dirty="0"/>
              <a:t>Click icon to add table</a:t>
            </a:r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15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5688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7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5688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1150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istrator\Dropbox\Niklas Sojde\Sandvik (Projector)\PPT Bilder Sandvik\vit_toni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15" name="Platshållare för datum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5D731A0-E150-4527-9B2D-D2086994768F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19" name="Platshållare för sidfot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20" name="Platshållare för bildnumm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45583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istrator\Dropbox\Niklas Sojde\Sandvik (Projector)\PPT Bilder Sandvik\vit_toni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93B3-C8B0-4EB7-B095-2B76E52AC805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tabell 6"/>
          <p:cNvSpPr>
            <a:spLocks noGrp="1"/>
          </p:cNvSpPr>
          <p:nvPr>
            <p:ph type="tbl" sz="quarter" idx="16"/>
          </p:nvPr>
        </p:nvSpPr>
        <p:spPr>
          <a:xfrm>
            <a:off x="630000" y="1419621"/>
            <a:ext cx="8280000" cy="2880917"/>
          </a:xfrm>
        </p:spPr>
        <p:txBody>
          <a:bodyPr/>
          <a:lstStyle/>
          <a:p>
            <a:r>
              <a:rPr lang="en-US" noProof="0" dirty="0"/>
              <a:t>Click icon to add table</a:t>
            </a:r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11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828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2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8280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692445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4" name="Rektangel 13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653D-2272-4FEB-877B-53A98159121B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10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828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1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8280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981870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A287-C36A-47C5-8E35-598FD9CB4EFB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630000" y="1539588"/>
            <a:ext cx="3960000" cy="2904369"/>
          </a:xfrm>
        </p:spPr>
        <p:txBody>
          <a:bodyPr/>
          <a:lstStyle>
            <a:lvl1pPr marL="0" indent="0">
              <a:buNone/>
              <a:defRPr baseline="0"/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12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828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3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8280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79349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ropbox\Niklas Sojde\Sandvik (Projector)\PPT Bilder Sandvik\bg_worldma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"/>
            <a:ext cx="9143999" cy="51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ktangel 8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B986A-A95D-4DF8-BA77-25F42155C559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630000" y="1539588"/>
            <a:ext cx="3960000" cy="2904369"/>
          </a:xfrm>
        </p:spPr>
        <p:txBody>
          <a:bodyPr/>
          <a:lstStyle>
            <a:lvl1pPr marL="0" indent="0">
              <a:buNone/>
              <a:defRPr baseline="0"/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13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828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4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8280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259959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page dark, text 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4435200"/>
          </a:xfrm>
        </p:spPr>
        <p:txBody>
          <a:bodyPr/>
          <a:lstStyle>
            <a:lvl1pPr>
              <a:defRPr sz="1200" i="1"/>
            </a:lvl1pPr>
          </a:lstStyle>
          <a:p>
            <a:r>
              <a:rPr lang="en-US" dirty="0"/>
              <a:t>Click icon to add background picture</a:t>
            </a:r>
            <a:endParaRPr lang="sv-SE" dirty="0"/>
          </a:p>
        </p:txBody>
      </p:sp>
      <p:sp>
        <p:nvSpPr>
          <p:cNvPr id="14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3435846"/>
            <a:ext cx="8280000" cy="534038"/>
          </a:xfrm>
          <a:effectLst/>
        </p:spPr>
        <p:txBody>
          <a:bodyPr t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/>
              <a:t>Subheading</a:t>
            </a:r>
          </a:p>
        </p:txBody>
      </p:sp>
      <p:sp>
        <p:nvSpPr>
          <p:cNvPr id="15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427734"/>
            <a:ext cx="8280000" cy="1006664"/>
          </a:xfrm>
          <a:effectLst/>
        </p:spPr>
        <p:txBody>
          <a:bodyPr anchor="b"/>
          <a:lstStyle>
            <a:lvl1pPr>
              <a:lnSpc>
                <a:spcPct val="8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noProof="0" dirty="0" err="1"/>
              <a:t>Startpage</a:t>
            </a:r>
            <a:r>
              <a:rPr lang="en-US" noProof="0" dirty="0"/>
              <a:t> Heading</a:t>
            </a:r>
          </a:p>
        </p:txBody>
      </p:sp>
      <p:sp>
        <p:nvSpPr>
          <p:cNvPr id="5" name="Rectangular Callout 4"/>
          <p:cNvSpPr/>
          <p:nvPr userDrawn="1"/>
        </p:nvSpPr>
        <p:spPr>
          <a:xfrm>
            <a:off x="9324528" y="-12926"/>
            <a:ext cx="1152128" cy="1420134"/>
          </a:xfrm>
          <a:prstGeom prst="wedgeRectCallout">
            <a:avLst>
              <a:gd name="adj1" fmla="val -65201"/>
              <a:gd name="adj2" fmla="val 20460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3600" bIns="93600" rtlCol="0" anchor="ctr">
            <a:spAutoFit/>
          </a:bodyPr>
          <a:lstStyle/>
          <a:p>
            <a:pPr algn="l"/>
            <a:r>
              <a:rPr lang="en-US" sz="800" dirty="0">
                <a:solidFill>
                  <a:schemeClr val="bg2">
                    <a:lumMod val="10000"/>
                  </a:schemeClr>
                </a:solidFill>
              </a:rPr>
              <a:t>By</a:t>
            </a:r>
            <a:r>
              <a:rPr lang="en-US" sz="800" baseline="0" dirty="0">
                <a:solidFill>
                  <a:schemeClr val="bg2">
                    <a:lumMod val="10000"/>
                  </a:schemeClr>
                </a:solidFill>
              </a:rPr>
              <a:t> clicking the “add picture” icon your picture will be inserted into and cropped to the right properties in the placeholder. Do not use “Insert &gt; Picture from file” in this layout.</a:t>
            </a:r>
            <a:endParaRPr lang="en-US" sz="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ular Callout 6"/>
          <p:cNvSpPr/>
          <p:nvPr userDrawn="1"/>
        </p:nvSpPr>
        <p:spPr>
          <a:xfrm>
            <a:off x="9381228" y="1563638"/>
            <a:ext cx="1152128" cy="681471"/>
          </a:xfrm>
          <a:prstGeom prst="wedgeRectCallout">
            <a:avLst>
              <a:gd name="adj1" fmla="val -65201"/>
              <a:gd name="adj2" fmla="val 20460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3600" bIns="93600" rtlCol="0" anchor="ctr">
            <a:spAutoFit/>
          </a:bodyPr>
          <a:lstStyle/>
          <a:p>
            <a:pPr algn="l"/>
            <a:r>
              <a:rPr lang="en-US" sz="800" dirty="0">
                <a:solidFill>
                  <a:srgbClr val="3366FF"/>
                </a:solidFill>
                <a:hlinkClick r:id="rId2"/>
              </a:rPr>
              <a:t>You can download</a:t>
            </a:r>
            <a:r>
              <a:rPr lang="en-US" sz="800" baseline="0" dirty="0">
                <a:solidFill>
                  <a:srgbClr val="3366FF"/>
                </a:solidFill>
                <a:hlinkClick r:id="rId2"/>
              </a:rPr>
              <a:t> the Sandvik PowerPoint template manual here »</a:t>
            </a:r>
            <a:endParaRPr lang="en-US" sz="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0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istrator\Dropbox\Niklas Sojde\Sandvik (Projector)\PPT Bilder Sandvik\vit_toni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14" hasCustomPrompt="1"/>
          </p:nvPr>
        </p:nvSpPr>
        <p:spPr>
          <a:xfrm>
            <a:off x="630000" y="1538281"/>
            <a:ext cx="7182360" cy="2665413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15" name="Platshållare för datum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A3537A4-DD46-4AE6-A419-66135C2F3498}" type="datetime1">
              <a:rPr lang="en-US" noProof="0" smtClean="0"/>
              <a:t>12/5/2017</a:t>
            </a:fld>
            <a:endParaRPr lang="en-US" noProof="0" dirty="0"/>
          </a:p>
        </p:txBody>
      </p:sp>
      <p:sp>
        <p:nvSpPr>
          <p:cNvPr id="19" name="Platshållare för sidfot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Change footer at: View &gt; Slide Master. Select  the first slide master and go to Insert &gt; Header &amp; Footer to change the text. Apply to all.</a:t>
            </a:r>
          </a:p>
        </p:txBody>
      </p:sp>
      <p:sp>
        <p:nvSpPr>
          <p:cNvPr id="20" name="Platshållare för bildnumm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828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3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8280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656742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istrator\Dropbox\Niklas Sojde\Sandvik (Projector)\PPT Bilder Sandvik\vit_toni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15" name="Platshållare för datum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518B69F-D1F4-4449-A03D-13FDB0741C97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19" name="Platshållare för sidfot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20" name="Platshållare för bildnumm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martArt 2"/>
          <p:cNvSpPr>
            <a:spLocks noGrp="1"/>
          </p:cNvSpPr>
          <p:nvPr>
            <p:ph type="dgm" sz="quarter" idx="18"/>
          </p:nvPr>
        </p:nvSpPr>
        <p:spPr>
          <a:xfrm>
            <a:off x="611188" y="1851670"/>
            <a:ext cx="8280000" cy="792163"/>
          </a:xfrm>
        </p:spPr>
        <p:txBody>
          <a:bodyPr/>
          <a:lstStyle/>
          <a:p>
            <a:r>
              <a:rPr lang="en-US" dirty="0"/>
              <a:t>Click icon to add SmartArt graphic</a:t>
            </a:r>
            <a:endParaRPr lang="sv-SE" dirty="0"/>
          </a:p>
        </p:txBody>
      </p:sp>
      <p:sp>
        <p:nvSpPr>
          <p:cNvPr id="17" name="Platshållare för text 4"/>
          <p:cNvSpPr>
            <a:spLocks noGrp="1"/>
          </p:cNvSpPr>
          <p:nvPr>
            <p:ph type="body" sz="quarter" idx="20" hasCustomPrompt="1"/>
          </p:nvPr>
        </p:nvSpPr>
        <p:spPr>
          <a:xfrm>
            <a:off x="6944400" y="2715766"/>
            <a:ext cx="1944588" cy="1727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</p:txBody>
      </p:sp>
      <p:sp>
        <p:nvSpPr>
          <p:cNvPr id="22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2721600" y="2715766"/>
            <a:ext cx="1944588" cy="1727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</p:txBody>
      </p:sp>
      <p:sp>
        <p:nvSpPr>
          <p:cNvPr id="23" name="Platshållare för text 4"/>
          <p:cNvSpPr>
            <a:spLocks noGrp="1"/>
          </p:cNvSpPr>
          <p:nvPr>
            <p:ph type="body" sz="quarter" idx="22" hasCustomPrompt="1"/>
          </p:nvPr>
        </p:nvSpPr>
        <p:spPr>
          <a:xfrm>
            <a:off x="4834800" y="2715766"/>
            <a:ext cx="1944588" cy="1727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</p:txBody>
      </p:sp>
      <p:sp>
        <p:nvSpPr>
          <p:cNvPr id="26" name="Platshållare för text 4"/>
          <p:cNvSpPr>
            <a:spLocks noGrp="1"/>
          </p:cNvSpPr>
          <p:nvPr>
            <p:ph type="body" sz="quarter" idx="23" hasCustomPrompt="1"/>
          </p:nvPr>
        </p:nvSpPr>
        <p:spPr>
          <a:xfrm>
            <a:off x="611560" y="2716758"/>
            <a:ext cx="1944588" cy="1727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</p:txBody>
      </p:sp>
      <p:sp>
        <p:nvSpPr>
          <p:cNvPr id="27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828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28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8280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470466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Administrator\Dropbox\Niklas Sojde\Sandvik (Projector)\PPT Bilder Sandvik\vit_toni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15" name="Platshållare för datum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09E5297-D324-44AA-9F7E-EE9475D52339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19" name="Platshållare för sidfot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20" name="Platshållare för bildnumm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9" hasCustomPrompt="1"/>
          </p:nvPr>
        </p:nvSpPr>
        <p:spPr>
          <a:xfrm>
            <a:off x="683568" y="3363838"/>
            <a:ext cx="1800200" cy="10081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sv-SE" dirty="0"/>
            </a:lvl1pPr>
            <a:lvl2pPr marL="450000" indent="0">
              <a:buNone/>
              <a:defRPr/>
            </a:lvl2pPr>
          </a:lstStyle>
          <a:p>
            <a:pPr lvl="0"/>
            <a:r>
              <a:rPr lang="en-US" noProof="0" dirty="0"/>
              <a:t>Example 1</a:t>
            </a:r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23"/>
          </p:nvPr>
        </p:nvSpPr>
        <p:spPr>
          <a:xfrm>
            <a:off x="684213" y="1708150"/>
            <a:ext cx="1800225" cy="1584325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24" name="Platshållare för text 4"/>
          <p:cNvSpPr>
            <a:spLocks noGrp="1"/>
          </p:cNvSpPr>
          <p:nvPr>
            <p:ph type="body" sz="quarter" idx="24" hasCustomPrompt="1"/>
          </p:nvPr>
        </p:nvSpPr>
        <p:spPr>
          <a:xfrm>
            <a:off x="2649600" y="3363342"/>
            <a:ext cx="1800200" cy="10081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sv-SE" dirty="0"/>
            </a:lvl1pPr>
          </a:lstStyle>
          <a:p>
            <a:pPr lvl="0"/>
            <a:r>
              <a:rPr lang="en-US" noProof="0"/>
              <a:t>Example 2</a:t>
            </a:r>
          </a:p>
        </p:txBody>
      </p:sp>
      <p:sp>
        <p:nvSpPr>
          <p:cNvPr id="25" name="Platshållare för bild 3"/>
          <p:cNvSpPr>
            <a:spLocks noGrp="1"/>
          </p:cNvSpPr>
          <p:nvPr>
            <p:ph type="pic" sz="quarter" idx="25"/>
          </p:nvPr>
        </p:nvSpPr>
        <p:spPr>
          <a:xfrm>
            <a:off x="2649600" y="1707654"/>
            <a:ext cx="1800225" cy="1584325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26" name="Platshållare för text 4"/>
          <p:cNvSpPr>
            <a:spLocks noGrp="1"/>
          </p:cNvSpPr>
          <p:nvPr>
            <p:ph type="body" sz="quarter" idx="26" hasCustomPrompt="1"/>
          </p:nvPr>
        </p:nvSpPr>
        <p:spPr>
          <a:xfrm>
            <a:off x="4615200" y="3363342"/>
            <a:ext cx="1800200" cy="10081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sv-SE" dirty="0"/>
            </a:lvl1pPr>
          </a:lstStyle>
          <a:p>
            <a:pPr lvl="0"/>
            <a:r>
              <a:rPr lang="en-US" noProof="0"/>
              <a:t>Example 3</a:t>
            </a:r>
          </a:p>
        </p:txBody>
      </p:sp>
      <p:sp>
        <p:nvSpPr>
          <p:cNvPr id="27" name="Platshållare för bild 3"/>
          <p:cNvSpPr>
            <a:spLocks noGrp="1"/>
          </p:cNvSpPr>
          <p:nvPr>
            <p:ph type="pic" sz="quarter" idx="27"/>
          </p:nvPr>
        </p:nvSpPr>
        <p:spPr>
          <a:xfrm>
            <a:off x="4615200" y="1707654"/>
            <a:ext cx="1800225" cy="1584325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28" name="Platshållare för text 4"/>
          <p:cNvSpPr>
            <a:spLocks noGrp="1"/>
          </p:cNvSpPr>
          <p:nvPr>
            <p:ph type="body" sz="quarter" idx="28" hasCustomPrompt="1"/>
          </p:nvPr>
        </p:nvSpPr>
        <p:spPr>
          <a:xfrm>
            <a:off x="6580800" y="3363342"/>
            <a:ext cx="1800200" cy="10081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sv-SE" dirty="0"/>
            </a:lvl1pPr>
          </a:lstStyle>
          <a:p>
            <a:pPr lvl="0"/>
            <a:r>
              <a:rPr lang="en-US" noProof="0"/>
              <a:t>Example 4</a:t>
            </a:r>
          </a:p>
        </p:txBody>
      </p:sp>
      <p:sp>
        <p:nvSpPr>
          <p:cNvPr id="29" name="Platshållare för bild 3"/>
          <p:cNvSpPr>
            <a:spLocks noGrp="1"/>
          </p:cNvSpPr>
          <p:nvPr>
            <p:ph type="pic" sz="quarter" idx="29"/>
          </p:nvPr>
        </p:nvSpPr>
        <p:spPr>
          <a:xfrm>
            <a:off x="6580800" y="1707654"/>
            <a:ext cx="1800225" cy="1584325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1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828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32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8280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96773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dministrator\Dropbox\Niklas Sojde\Sandvik (Projector)\PPT Bilder Sandvik\vit_toni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ktangel 18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0EB4-2E55-4C0B-840A-D99A9BC1D57A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4611600" y="1044000"/>
            <a:ext cx="1746000" cy="1746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12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6357600" y="0"/>
            <a:ext cx="2791384" cy="279138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13" name="Platshållare för bild 7"/>
          <p:cNvSpPr>
            <a:spLocks noGrp="1"/>
          </p:cNvSpPr>
          <p:nvPr>
            <p:ph type="pic" sz="quarter" idx="16"/>
          </p:nvPr>
        </p:nvSpPr>
        <p:spPr>
          <a:xfrm>
            <a:off x="5043600" y="2790000"/>
            <a:ext cx="1314000" cy="1314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14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6357600" y="2790000"/>
            <a:ext cx="1656000" cy="1656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pic>
        <p:nvPicPr>
          <p:cNvPr id="15" name="Bildobjekt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22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630000" y="1539588"/>
            <a:ext cx="3960000" cy="290436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16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396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20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5688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17625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, 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ropbox\Niklas Sojde\Sandvik (Projector)\PPT Bilder Sandvik\bg_worldma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"/>
            <a:ext cx="9143999" cy="51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ktangel 16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351E-7D3D-43DE-895F-421C6AE33A86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40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4611600" y="1044000"/>
            <a:ext cx="1746000" cy="1746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41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6357600" y="0"/>
            <a:ext cx="2791384" cy="279138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42" name="Platshållare för bild 7"/>
          <p:cNvSpPr>
            <a:spLocks noGrp="1"/>
          </p:cNvSpPr>
          <p:nvPr>
            <p:ph type="pic" sz="quarter" idx="16"/>
          </p:nvPr>
        </p:nvSpPr>
        <p:spPr>
          <a:xfrm>
            <a:off x="5043600" y="2790000"/>
            <a:ext cx="1314000" cy="1314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43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6357600" y="2790000"/>
            <a:ext cx="1656000" cy="1656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15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630000" y="1539588"/>
            <a:ext cx="3960000" cy="290436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18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396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9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5688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455507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ropbox\Niklas Sojde\Sandvik (Projector)\PPT Bilder Sandvik\vit_tonin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ktangel 14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DD256-9080-4FCD-8370-D756BBE0ED69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28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4611600" y="1044000"/>
            <a:ext cx="1746000" cy="1746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29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6357600" y="0"/>
            <a:ext cx="2791384" cy="279138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31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6357600" y="2790000"/>
            <a:ext cx="1656000" cy="1656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14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630000" y="1539588"/>
            <a:ext cx="3960000" cy="290436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17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396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8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5688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199708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, 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dministrator\Dropbox\Niklas Sojde\Sandvik (Projector)\PPT Bilder Sandvik\bg_worldmap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"/>
            <a:ext cx="9143999" cy="51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ktangel 19"/>
          <p:cNvSpPr/>
          <p:nvPr userDrawn="1"/>
        </p:nvSpPr>
        <p:spPr>
          <a:xfrm>
            <a:off x="0" y="4443958"/>
            <a:ext cx="9143999" cy="69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1EA5-B21E-43BC-80E0-D10768DE4F3A}" type="datetime1">
              <a:rPr lang="en-US" smtClean="0"/>
              <a:t>12/5/2017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Change footer at: View &gt; Slide Master. Select  the first slide master and go to Insert &gt; Header &amp; Footer to change the text. Apply to all.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8" name="Bildobjekt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4636769"/>
            <a:ext cx="829271" cy="320400"/>
          </a:xfrm>
          <a:prstGeom prst="rect">
            <a:avLst/>
          </a:prstGeom>
        </p:spPr>
      </p:pic>
      <p:sp>
        <p:nvSpPr>
          <p:cNvPr id="29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4611600" y="1044000"/>
            <a:ext cx="1746000" cy="1746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30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6357600" y="0"/>
            <a:ext cx="2791384" cy="279138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31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6357600" y="2790000"/>
            <a:ext cx="1656000" cy="1656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14" name="Platshållare för text 4"/>
          <p:cNvSpPr>
            <a:spLocks noGrp="1"/>
          </p:cNvSpPr>
          <p:nvPr>
            <p:ph type="body" sz="quarter" idx="21" hasCustomPrompt="1"/>
          </p:nvPr>
        </p:nvSpPr>
        <p:spPr>
          <a:xfrm>
            <a:off x="630000" y="1539588"/>
            <a:ext cx="3960000" cy="290436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15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0000" y="1028280"/>
            <a:ext cx="3960000" cy="2376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180975" indent="0">
              <a:buNone/>
              <a:defRPr sz="2000" b="1"/>
            </a:lvl2pPr>
            <a:lvl3pPr marL="357187" indent="0">
              <a:buNone/>
              <a:defRPr sz="2000" b="1"/>
            </a:lvl3pPr>
            <a:lvl4pPr marL="538163" indent="0">
              <a:buNone/>
              <a:defRPr sz="2000" b="1"/>
            </a:lvl4pPr>
            <a:lvl5pPr marL="720725" indent="0">
              <a:buNone/>
              <a:defRPr sz="2000" b="1"/>
            </a:lvl5pPr>
          </a:lstStyle>
          <a:p>
            <a:pPr lvl="0"/>
            <a:r>
              <a:rPr lang="en-US" noProof="0" dirty="0"/>
              <a:t>Subheading</a:t>
            </a:r>
          </a:p>
        </p:txBody>
      </p:sp>
      <p:sp>
        <p:nvSpPr>
          <p:cNvPr id="16" name="Rubrik 20"/>
          <p:cNvSpPr>
            <a:spLocks noGrp="1"/>
          </p:cNvSpPr>
          <p:nvPr>
            <p:ph type="title" hasCustomPrompt="1"/>
          </p:nvPr>
        </p:nvSpPr>
        <p:spPr>
          <a:xfrm>
            <a:off x="630000" y="252998"/>
            <a:ext cx="5688000" cy="77154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73762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30000" y="252000"/>
            <a:ext cx="8280000" cy="771549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/>
          <a:p>
            <a:r>
              <a:rPr lang="en-US" noProof="0" dirty="0"/>
              <a:t>Header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30000" y="1540800"/>
            <a:ext cx="3960000" cy="29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071423" y="4654180"/>
            <a:ext cx="1584176" cy="252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>
                <a:solidFill>
                  <a:schemeClr val="tx1"/>
                </a:solidFill>
              </a:defRPr>
            </a:lvl1pPr>
          </a:lstStyle>
          <a:p>
            <a:fld id="{6781D7D4-FDCD-4AB2-A199-169E336465EB}" type="datetime1">
              <a:rPr lang="en-US" noProof="0" smtClean="0"/>
              <a:t>12/5/2017</a:t>
            </a:fld>
            <a:endParaRPr lang="en-US" noProof="0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78935" y="4668829"/>
            <a:ext cx="4392488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Change footer at: View &gt; Slide Master. Select  the first slide master and go to Insert &gt; Header &amp; Footer to change the text. Apply to all.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60262" y="4633691"/>
            <a:ext cx="611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>
                <a:solidFill>
                  <a:schemeClr val="tx1"/>
                </a:solidFill>
              </a:defRPr>
            </a:lvl1pPr>
          </a:lstStyle>
          <a:p>
            <a:fld id="{3E5C8792-432D-401C-BCE9-55451B4457B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286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6" r:id="rId3"/>
    <p:sldLayoutId id="2147483670" r:id="rId4"/>
    <p:sldLayoutId id="2147483671" r:id="rId5"/>
    <p:sldLayoutId id="2147483650" r:id="rId6"/>
    <p:sldLayoutId id="2147483659" r:id="rId7"/>
    <p:sldLayoutId id="2147483651" r:id="rId8"/>
    <p:sldLayoutId id="2147483660" r:id="rId9"/>
    <p:sldLayoutId id="2147483652" r:id="rId10"/>
    <p:sldLayoutId id="2147483661" r:id="rId11"/>
    <p:sldLayoutId id="2147483653" r:id="rId12"/>
    <p:sldLayoutId id="2147483662" r:id="rId13"/>
    <p:sldLayoutId id="2147483656" r:id="rId14"/>
    <p:sldLayoutId id="2147483654" r:id="rId15"/>
    <p:sldLayoutId id="2147483668" r:id="rId16"/>
    <p:sldLayoutId id="2147483655" r:id="rId17"/>
    <p:sldLayoutId id="2147483664" r:id="rId18"/>
    <p:sldLayoutId id="2147483665" r:id="rId19"/>
    <p:sldLayoutId id="2147483667" r:id="rId20"/>
    <p:sldLayoutId id="2147483674" r:id="rId21"/>
    <p:sldLayoutId id="2147483672" r:id="rId22"/>
    <p:sldLayoutId id="2147483673" r:id="rId23"/>
    <p:sldLayoutId id="2147483675" r:id="rId24"/>
  </p:sldLayoutIdLst>
  <p:hf hdr="0" ft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87313" indent="-87313" algn="l" defTabSz="914400" rtl="0" eaLnBrk="1" latinLnBrk="0" hangingPunct="1">
        <a:lnSpc>
          <a:spcPts val="1800"/>
        </a:lnSpc>
        <a:spcBef>
          <a:spcPts val="700"/>
        </a:spcBef>
        <a:buClr>
          <a:schemeClr val="accent6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90000" algn="l" defTabSz="914400" rtl="0" eaLnBrk="1" latinLnBrk="0" hangingPunct="1">
        <a:lnSpc>
          <a:spcPts val="1800"/>
        </a:lnSpc>
        <a:spcBef>
          <a:spcPct val="20000"/>
        </a:spcBef>
        <a:buClr>
          <a:schemeClr val="tx1">
            <a:lumMod val="60000"/>
            <a:lumOff val="40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87313" algn="l" defTabSz="914400" rtl="0" eaLnBrk="1" latinLnBrk="0" hangingPunct="1">
        <a:lnSpc>
          <a:spcPts val="1800"/>
        </a:lnSpc>
        <a:spcBef>
          <a:spcPct val="20000"/>
        </a:spcBef>
        <a:buClr>
          <a:schemeClr val="tx1">
            <a:lumMod val="60000"/>
            <a:lumOff val="40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88900" algn="l" defTabSz="914400" rtl="0" eaLnBrk="1" latinLnBrk="0" hangingPunct="1">
        <a:lnSpc>
          <a:spcPts val="1800"/>
        </a:lnSpc>
        <a:spcBef>
          <a:spcPct val="20000"/>
        </a:spcBef>
        <a:buClr>
          <a:schemeClr val="tx1">
            <a:lumMod val="60000"/>
            <a:lumOff val="40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87313" algn="l" defTabSz="914400" rtl="0" eaLnBrk="1" latinLnBrk="0" hangingPunct="1">
        <a:lnSpc>
          <a:spcPts val="1800"/>
        </a:lnSpc>
        <a:spcBef>
          <a:spcPct val="20000"/>
        </a:spcBef>
        <a:buClr>
          <a:schemeClr val="tx1">
            <a:lumMod val="60000"/>
            <a:lumOff val="40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36512" y="-1"/>
            <a:ext cx="9217023" cy="4435201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9512" y="3589260"/>
            <a:ext cx="8696392" cy="5340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581148"/>
            <a:ext cx="8784976" cy="1006664"/>
          </a:xfrm>
        </p:spPr>
        <p:txBody>
          <a:bodyPr>
            <a:normAutofit fontScale="90000"/>
          </a:bodyPr>
          <a:lstStyle/>
          <a:p>
            <a:r>
              <a:rPr lang="en-US" sz="4000" noProof="0" dirty="0"/>
              <a:t>Wear of PM HIP metal matrix composites – influence of carbide type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1024" y="358320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659982"/>
            <a:ext cx="8286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9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11559" y="1347614"/>
            <a:ext cx="4896545" cy="32301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noProof="0" dirty="0"/>
              <a:t>Macro hardness of MC50 is slightly lower compared to the F50 and FSP50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The fused spherical carbide is the hardest followed by fused crushed and macrocrystalline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The matrix in F50 has </a:t>
            </a:r>
            <a:r>
              <a:rPr lang="en-US" sz="1400" noProof="0" dirty="0"/>
              <a:t>the highest hardness</a:t>
            </a:r>
          </a:p>
          <a:p>
            <a:pPr lvl="1">
              <a:lnSpc>
                <a:spcPct val="100000"/>
              </a:lnSpc>
            </a:pPr>
            <a:r>
              <a:rPr lang="en-US" sz="1300" noProof="0" dirty="0"/>
              <a:t>Carbide dissolution increases alloying content of matrix</a:t>
            </a:r>
          </a:p>
          <a:p>
            <a:pPr lvl="1">
              <a:lnSpc>
                <a:spcPct val="100000"/>
              </a:lnSpc>
            </a:pPr>
            <a:r>
              <a:rPr lang="en-US" sz="1300" dirty="0"/>
              <a:t>Solid solution strengthening by W as well as carbide precipitation</a:t>
            </a:r>
            <a:endParaRPr lang="en-US" sz="1300" noProof="0" dirty="0"/>
          </a:p>
          <a:p>
            <a:pPr>
              <a:lnSpc>
                <a:spcPct val="100000"/>
              </a:lnSpc>
            </a:pPr>
            <a:endParaRPr lang="en-US" sz="1400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0000" y="749974"/>
            <a:ext cx="8280000" cy="237600"/>
          </a:xfrm>
        </p:spPr>
        <p:txBody>
          <a:bodyPr/>
          <a:lstStyle/>
          <a:p>
            <a:r>
              <a:rPr lang="en-US" noProof="0" dirty="0"/>
              <a:t>Hardness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0000" y="1"/>
            <a:ext cx="8280000" cy="771549"/>
          </a:xfrm>
        </p:spPr>
        <p:txBody>
          <a:bodyPr/>
          <a:lstStyle/>
          <a:p>
            <a:r>
              <a:rPr lang="en-US" noProof="0" dirty="0"/>
              <a:t>Results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508104" y="771550"/>
            <a:ext cx="3216275" cy="2700337"/>
            <a:chOff x="5423" y="8228"/>
            <a:chExt cx="5065" cy="4251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423" y="11959"/>
              <a:ext cx="5065" cy="5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sv-SE" sz="1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rPr>
                <a:t>Figure . Macro hardness of material and micro hardness of carbides and matrix.</a:t>
              </a:r>
              <a:endPara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3081" name="Chart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" y="8228"/>
              <a:ext cx="5011" cy="3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0474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11560" y="1347614"/>
            <a:ext cx="4392488" cy="32301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noProof="0" dirty="0"/>
              <a:t>Low stress abrasion is often done in 1 or 2 passes (ASTM G65) 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Wear doesn’t stabilize until pass 4 to 6</a:t>
            </a:r>
          </a:p>
          <a:p>
            <a:pPr lvl="1">
              <a:lnSpc>
                <a:spcPct val="100000"/>
              </a:lnSpc>
            </a:pPr>
            <a:r>
              <a:rPr lang="en-US" sz="1400" noProof="0" dirty="0"/>
              <a:t>Just matrix being worn </a:t>
            </a:r>
            <a:r>
              <a:rPr lang="en-US" sz="1400" dirty="0"/>
              <a:t>away </a:t>
            </a:r>
            <a:r>
              <a:rPr lang="en-US" sz="1400" dirty="0"/>
              <a:t>in the first passes</a:t>
            </a:r>
            <a:endParaRPr lang="en-US" sz="1400" noProof="0" dirty="0"/>
          </a:p>
          <a:p>
            <a:pPr>
              <a:lnSpc>
                <a:spcPct val="100000"/>
              </a:lnSpc>
            </a:pPr>
            <a:r>
              <a:rPr lang="en-US" sz="1500" noProof="0" dirty="0"/>
              <a:t>Initially the wear resistance of F50 is lower and MC50 higher</a:t>
            </a:r>
          </a:p>
          <a:p>
            <a:pPr lvl="1">
              <a:lnSpc>
                <a:spcPct val="100000"/>
              </a:lnSpc>
            </a:pPr>
            <a:r>
              <a:rPr lang="en-US" sz="1400" noProof="0" dirty="0"/>
              <a:t>Carbide dissolution increases mean free path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After pass 4 the performance of the material is similar. 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Even after 6 passes the majority of the wear is in the matrix between carbides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0000" y="749974"/>
            <a:ext cx="8280000" cy="237600"/>
          </a:xfrm>
        </p:spPr>
        <p:txBody>
          <a:bodyPr/>
          <a:lstStyle/>
          <a:p>
            <a:r>
              <a:rPr lang="en-US" noProof="0" dirty="0"/>
              <a:t>Low stress abrasion testing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0000" y="1"/>
            <a:ext cx="8280000" cy="771549"/>
          </a:xfrm>
        </p:spPr>
        <p:txBody>
          <a:bodyPr/>
          <a:lstStyle/>
          <a:p>
            <a:r>
              <a:rPr lang="en-US" noProof="0" dirty="0"/>
              <a:t>Results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07" y="1923678"/>
            <a:ext cx="3401616" cy="255121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076056" y="11059"/>
            <a:ext cx="3600400" cy="2532952"/>
            <a:chOff x="5076056" y="11059"/>
            <a:chExt cx="3600400" cy="253295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6056" y="11059"/>
              <a:ext cx="3600400" cy="253295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556474" y="2349376"/>
              <a:ext cx="288032" cy="188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sv-SE" sz="22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276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11560" y="1347614"/>
            <a:ext cx="4392488" cy="32301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noProof="0" dirty="0"/>
              <a:t>Low stress abrasion is often done in 1 or 2 passes (ASTM G65) 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Wear doesn’t stabilize until pass 4 to 6</a:t>
            </a:r>
          </a:p>
          <a:p>
            <a:pPr lvl="1">
              <a:lnSpc>
                <a:spcPct val="100000"/>
              </a:lnSpc>
            </a:pPr>
            <a:r>
              <a:rPr lang="en-US" sz="1400" noProof="0" dirty="0"/>
              <a:t>Just matrix being worn away in the first passes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Initially the wear resistance of F50 is lower and MC50 higher</a:t>
            </a:r>
          </a:p>
          <a:p>
            <a:pPr lvl="1">
              <a:lnSpc>
                <a:spcPct val="100000"/>
              </a:lnSpc>
            </a:pPr>
            <a:r>
              <a:rPr lang="en-US" sz="1400" noProof="0" dirty="0"/>
              <a:t>Carbide dissolution increases mean free path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After pass 4 the performance of the material is similar. 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Even after 6 passes the majority of the wear is in the matrix between carbides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0000" y="749974"/>
            <a:ext cx="8280000" cy="237600"/>
          </a:xfrm>
        </p:spPr>
        <p:txBody>
          <a:bodyPr/>
          <a:lstStyle/>
          <a:p>
            <a:r>
              <a:rPr lang="en-US" noProof="0" dirty="0"/>
              <a:t>Low stress abrasion testing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0000" y="1"/>
            <a:ext cx="8280000" cy="771549"/>
          </a:xfrm>
        </p:spPr>
        <p:txBody>
          <a:bodyPr/>
          <a:lstStyle/>
          <a:p>
            <a:r>
              <a:rPr lang="en-US" noProof="0" dirty="0"/>
              <a:t>Results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07" y="1923678"/>
            <a:ext cx="3401616" cy="255121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076056" y="11059"/>
            <a:ext cx="3600400" cy="2532952"/>
            <a:chOff x="5076056" y="11059"/>
            <a:chExt cx="3600400" cy="253295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6056" y="11059"/>
              <a:ext cx="3600400" cy="253295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556474" y="2349376"/>
              <a:ext cx="288032" cy="188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sv-SE" sz="2200" b="1" dirty="0">
                <a:latin typeface="+mj-lt"/>
              </a:endParaRPr>
            </a:p>
          </p:txBody>
        </p:sp>
      </p:grp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5004048" y="650641"/>
            <a:ext cx="3984770" cy="2829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9957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11560" y="1347614"/>
            <a:ext cx="4392488" cy="32301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noProof="0" dirty="0"/>
              <a:t>Low stress abrasion is often done in 1 or 2 passes (ASTM G65) 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Wear doesn’t stabilize until pass 4 to 6</a:t>
            </a:r>
          </a:p>
          <a:p>
            <a:pPr lvl="1">
              <a:lnSpc>
                <a:spcPct val="100000"/>
              </a:lnSpc>
            </a:pPr>
            <a:r>
              <a:rPr lang="en-US" sz="1400" noProof="0" dirty="0"/>
              <a:t>Just matrix being worn </a:t>
            </a:r>
            <a:r>
              <a:rPr lang="en-US" sz="1400" dirty="0"/>
              <a:t>away </a:t>
            </a:r>
            <a:r>
              <a:rPr lang="en-US" sz="1400" dirty="0"/>
              <a:t>in the first passes</a:t>
            </a:r>
            <a:endParaRPr lang="en-US" sz="1400" noProof="0" dirty="0"/>
          </a:p>
          <a:p>
            <a:pPr>
              <a:lnSpc>
                <a:spcPct val="100000"/>
              </a:lnSpc>
            </a:pPr>
            <a:r>
              <a:rPr lang="en-US" sz="1500" noProof="0" dirty="0"/>
              <a:t>Initially the wear resistance of F50 is lower and MC50 higher</a:t>
            </a:r>
          </a:p>
          <a:p>
            <a:pPr lvl="1">
              <a:lnSpc>
                <a:spcPct val="100000"/>
              </a:lnSpc>
            </a:pPr>
            <a:r>
              <a:rPr lang="en-US" sz="1400" noProof="0" dirty="0"/>
              <a:t>Carbide dissolution increases mean free path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After pass 4 the performance of the material is similar. 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Even after 6 passes the majority of the wear is in the matrix between carbides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0000" y="749974"/>
            <a:ext cx="8280000" cy="237600"/>
          </a:xfrm>
        </p:spPr>
        <p:txBody>
          <a:bodyPr/>
          <a:lstStyle/>
          <a:p>
            <a:r>
              <a:rPr lang="en-US" noProof="0" dirty="0"/>
              <a:t>Low stress abrasion testing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0000" y="1"/>
            <a:ext cx="8280000" cy="771549"/>
          </a:xfrm>
        </p:spPr>
        <p:txBody>
          <a:bodyPr/>
          <a:lstStyle/>
          <a:p>
            <a:r>
              <a:rPr lang="en-US" noProof="0" dirty="0"/>
              <a:t>Results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07" y="1923678"/>
            <a:ext cx="3401616" cy="255121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076056" y="11059"/>
            <a:ext cx="3600400" cy="2532952"/>
            <a:chOff x="5076056" y="11059"/>
            <a:chExt cx="3600400" cy="253295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6056" y="11059"/>
              <a:ext cx="3600400" cy="253295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556474" y="2349376"/>
              <a:ext cx="288032" cy="188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sv-SE" sz="22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262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11560" y="1347614"/>
            <a:ext cx="3926375" cy="32301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noProof="0" dirty="0"/>
              <a:t>Much higher wear compared to low stress abrasion testing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MC50 performs significantly worse than the other two materials</a:t>
            </a:r>
          </a:p>
          <a:p>
            <a:pPr lvl="1">
              <a:lnSpc>
                <a:spcPct val="100000"/>
              </a:lnSpc>
            </a:pPr>
            <a:r>
              <a:rPr lang="en-US" sz="1400" noProof="0" dirty="0"/>
              <a:t>Lower hardness carbide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Significant higher amount of carbide damage in MC50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0000" y="749974"/>
            <a:ext cx="8280000" cy="237600"/>
          </a:xfrm>
        </p:spPr>
        <p:txBody>
          <a:bodyPr/>
          <a:lstStyle/>
          <a:p>
            <a:r>
              <a:rPr lang="en-US" noProof="0" dirty="0"/>
              <a:t>High stress abrasion testing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0000" y="1"/>
            <a:ext cx="8280000" cy="771549"/>
          </a:xfrm>
        </p:spPr>
        <p:txBody>
          <a:bodyPr/>
          <a:lstStyle/>
          <a:p>
            <a:r>
              <a:rPr lang="en-US" noProof="0" dirty="0"/>
              <a:t>Results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57D66CF-6DC7-4C98-871E-98AD04B50F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6214565"/>
              </p:ext>
            </p:extLst>
          </p:nvPr>
        </p:nvGraphicFramePr>
        <p:xfrm>
          <a:off x="5220072" y="291241"/>
          <a:ext cx="3007791" cy="1984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541125"/>
            <a:ext cx="2441100" cy="1830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20" y="2541125"/>
            <a:ext cx="2441100" cy="18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27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11560" y="1347614"/>
            <a:ext cx="4710172" cy="32301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noProof="0" dirty="0"/>
              <a:t>The fused carbide show very little signs of bulk cracking </a:t>
            </a:r>
          </a:p>
          <a:p>
            <a:pPr>
              <a:lnSpc>
                <a:spcPct val="100000"/>
              </a:lnSpc>
            </a:pPr>
            <a:r>
              <a:rPr lang="en-US" sz="1500" dirty="0"/>
              <a:t>Damage to the fused carbide is predominantly at the edges in or close to the dissolved region</a:t>
            </a:r>
            <a:endParaRPr lang="en-US" sz="1500" noProof="0" dirty="0"/>
          </a:p>
          <a:p>
            <a:pPr>
              <a:lnSpc>
                <a:spcPct val="100000"/>
              </a:lnSpc>
            </a:pPr>
            <a:r>
              <a:rPr lang="en-US" sz="1500" noProof="0" dirty="0"/>
              <a:t>The macrocrystalline carbide displays a tendency to bulk cracking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Also indicated in hardness testing</a:t>
            </a:r>
            <a:endParaRPr lang="en-US" sz="1400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0000" y="749974"/>
            <a:ext cx="8280000" cy="237600"/>
          </a:xfrm>
        </p:spPr>
        <p:txBody>
          <a:bodyPr/>
          <a:lstStyle/>
          <a:p>
            <a:r>
              <a:rPr lang="en-US" noProof="0" dirty="0"/>
              <a:t>Scratch testing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0000" y="1"/>
            <a:ext cx="8280000" cy="771549"/>
          </a:xfrm>
        </p:spPr>
        <p:txBody>
          <a:bodyPr/>
          <a:lstStyle/>
          <a:p>
            <a:r>
              <a:rPr lang="en-US" noProof="0" dirty="0"/>
              <a:t>Results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58" y="3101500"/>
            <a:ext cx="1680000" cy="12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076" y="3101500"/>
            <a:ext cx="1680000" cy="12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077" y="1680593"/>
            <a:ext cx="1680000" cy="12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077" y="259686"/>
            <a:ext cx="1679999" cy="12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56" y="1680593"/>
            <a:ext cx="1680000" cy="126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56" y="259686"/>
            <a:ext cx="168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14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11560" y="1347614"/>
            <a:ext cx="4104456" cy="32301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noProof="0" dirty="0"/>
              <a:t>Large similarities to low stress abrasive wear</a:t>
            </a:r>
          </a:p>
          <a:p>
            <a:pPr lvl="1">
              <a:lnSpc>
                <a:spcPct val="100000"/>
              </a:lnSpc>
            </a:pPr>
            <a:r>
              <a:rPr lang="en-US" sz="1400" noProof="0" dirty="0"/>
              <a:t>Slurry flowing over the surface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Matrix worn away between carbide</a:t>
            </a:r>
          </a:p>
          <a:p>
            <a:pPr>
              <a:lnSpc>
                <a:spcPct val="100000"/>
              </a:lnSpc>
            </a:pPr>
            <a:r>
              <a:rPr lang="en-US" sz="1500" dirty="0"/>
              <a:t>Rounded carbides indicates mild wear</a:t>
            </a:r>
            <a:endParaRPr lang="en-US" sz="1500" noProof="0" dirty="0"/>
          </a:p>
          <a:p>
            <a:pPr>
              <a:lnSpc>
                <a:spcPct val="100000"/>
              </a:lnSpc>
            </a:pPr>
            <a:r>
              <a:rPr lang="en-US" sz="1500" noProof="0" dirty="0"/>
              <a:t>Some carbide damage </a:t>
            </a:r>
          </a:p>
          <a:p>
            <a:pPr lvl="1">
              <a:lnSpc>
                <a:spcPct val="100000"/>
              </a:lnSpc>
            </a:pPr>
            <a:r>
              <a:rPr lang="en-US" sz="1400" noProof="0" dirty="0"/>
              <a:t>Cracking, micro chipping and abrasion</a:t>
            </a:r>
          </a:p>
          <a:p>
            <a:pPr marL="812687" lvl="2" indent="0">
              <a:lnSpc>
                <a:spcPct val="100000"/>
              </a:lnSpc>
              <a:buNone/>
            </a:pPr>
            <a:r>
              <a:rPr lang="en-US" sz="1400" noProof="0" dirty="0"/>
              <a:t>						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0000" y="749974"/>
            <a:ext cx="8280000" cy="237600"/>
          </a:xfrm>
        </p:spPr>
        <p:txBody>
          <a:bodyPr/>
          <a:lstStyle/>
          <a:p>
            <a:r>
              <a:rPr lang="en-US" noProof="0" dirty="0"/>
              <a:t>Field tested </a:t>
            </a:r>
            <a:r>
              <a:rPr lang="en-US" dirty="0"/>
              <a:t>part - Slurry</a:t>
            </a:r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0000" y="1"/>
            <a:ext cx="8280000" cy="771549"/>
          </a:xfrm>
        </p:spPr>
        <p:txBody>
          <a:bodyPr/>
          <a:lstStyle/>
          <a:p>
            <a:r>
              <a:rPr lang="en-US" noProof="0" dirty="0"/>
              <a:t>Results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55526"/>
            <a:ext cx="3600000" cy="27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87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11560" y="1347614"/>
            <a:ext cx="4773432" cy="32301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noProof="0" dirty="0"/>
              <a:t>Similarities to high stress abrasion but more carbide damage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Surface topography is relatively flat compared to pump part</a:t>
            </a:r>
          </a:p>
          <a:p>
            <a:pPr lvl="1">
              <a:lnSpc>
                <a:spcPct val="100000"/>
              </a:lnSpc>
            </a:pPr>
            <a:r>
              <a:rPr lang="en-US" sz="1400" noProof="0" dirty="0"/>
              <a:t>Carbide damage and abrasion</a:t>
            </a:r>
          </a:p>
          <a:p>
            <a:pPr>
              <a:lnSpc>
                <a:spcPct val="100000"/>
              </a:lnSpc>
            </a:pPr>
            <a:r>
              <a:rPr lang="en-US" sz="1500" dirty="0"/>
              <a:t>Embedded particles in the surface</a:t>
            </a:r>
            <a:endParaRPr lang="en-US" sz="1500" noProof="0" dirty="0"/>
          </a:p>
          <a:p>
            <a:pPr>
              <a:lnSpc>
                <a:spcPct val="100000"/>
              </a:lnSpc>
            </a:pPr>
            <a:endParaRPr lang="en-US" sz="1500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0000" y="749974"/>
            <a:ext cx="8280000" cy="237600"/>
          </a:xfrm>
        </p:spPr>
        <p:txBody>
          <a:bodyPr/>
          <a:lstStyle/>
          <a:p>
            <a:r>
              <a:rPr lang="en-US" noProof="0" dirty="0"/>
              <a:t>Field tested </a:t>
            </a:r>
            <a:r>
              <a:rPr lang="en-US" dirty="0"/>
              <a:t>part - Crushing</a:t>
            </a:r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0000" y="1"/>
            <a:ext cx="8280000" cy="771549"/>
          </a:xfrm>
        </p:spPr>
        <p:txBody>
          <a:bodyPr/>
          <a:lstStyle/>
          <a:p>
            <a:r>
              <a:rPr lang="en-US" noProof="0" dirty="0"/>
              <a:t>Results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92" y="987574"/>
            <a:ext cx="3600000" cy="27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84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noProof="0" dirty="0"/>
              <a:t>Introduction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Applications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Materials</a:t>
            </a:r>
          </a:p>
          <a:p>
            <a:pPr>
              <a:lnSpc>
                <a:spcPct val="100000"/>
              </a:lnSpc>
            </a:pPr>
            <a:r>
              <a:rPr lang="en-US" sz="1600" noProof="0" dirty="0"/>
              <a:t>Experimental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Material and manufacturing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Tribological testing</a:t>
            </a:r>
          </a:p>
          <a:p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Presentation Outline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noProof="0" dirty="0"/>
              <a:t>Results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Microstructure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Tribological characteristics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Field tested components</a:t>
            </a:r>
          </a:p>
          <a:p>
            <a:r>
              <a:rPr lang="en-US" sz="1600" noProof="0" dirty="0">
                <a:solidFill>
                  <a:schemeClr val="tx2"/>
                </a:solidFill>
              </a:rPr>
              <a:t>Conclusions</a:t>
            </a:r>
          </a:p>
        </p:txBody>
      </p:sp>
      <p:pic>
        <p:nvPicPr>
          <p:cNvPr id="1028" name="Picture 4" descr="C:\Documents and Settings\ds95037\Local Settings\Temporary Internet Files\Content.IE5\2EBG84H3\MC90043390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787774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62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30000" y="1538281"/>
            <a:ext cx="8262480" cy="2905677"/>
          </a:xfrm>
        </p:spPr>
        <p:txBody>
          <a:bodyPr>
            <a:noAutofit/>
          </a:bodyPr>
          <a:lstStyle/>
          <a:p>
            <a:pPr lvl="0">
              <a:spcBef>
                <a:spcPts val="300"/>
              </a:spcBef>
            </a:pPr>
            <a:r>
              <a:rPr lang="en-US" sz="1600" noProof="0" dirty="0"/>
              <a:t>Angular fused tungsten carbide exhibit a higher degree of carbide dissolution compared to spherical fused carbide when HIPed at the same conditions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Macrocrystalline carbide exhibits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significantly lower </a:t>
            </a: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degree of carbide dissolution compared to the fused carbides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Lower carbide dissolution result in better wear resistance in the early stages of wear during low stress abrasion testing using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silica sand</a:t>
            </a:r>
            <a:endParaRPr lang="en-US" sz="1600" noProof="0" dirty="0">
              <a:solidFill>
                <a:schemeClr val="bg1">
                  <a:lumMod val="75000"/>
                </a:schemeClr>
              </a:solidFill>
            </a:endParaRPr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There is a good correlation between carbide hardness and wear resistance in high stress abrasion testing using Al</a:t>
            </a:r>
            <a:r>
              <a:rPr lang="en-US" sz="1600" baseline="-25000" noProof="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O</a:t>
            </a:r>
            <a:r>
              <a:rPr lang="en-US" sz="1600" baseline="-25000" noProof="0" dirty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 particles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Higher degree of carbide dissolution increases the hardness of the matrix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The wear mechanism in the slurry part is more similar to low stress abrasion </a:t>
            </a:r>
          </a:p>
          <a:p>
            <a:pPr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The wear mechanism in the crusher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part</a:t>
            </a: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 is more towards high stress abrasion</a:t>
            </a:r>
            <a:endParaRPr lang="en-US" sz="20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1562924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971600" y="1538281"/>
            <a:ext cx="7236296" cy="3095410"/>
          </a:xfrm>
        </p:spPr>
        <p:txBody>
          <a:bodyPr>
            <a:normAutofit/>
          </a:bodyPr>
          <a:lstStyle/>
          <a:p>
            <a:pPr marL="0" indent="0" defTabSz="1016000">
              <a:buNone/>
              <a:tabLst>
                <a:tab pos="3054350" algn="l"/>
              </a:tabLst>
            </a:pPr>
            <a:r>
              <a:rPr lang="en-US" sz="2000" b="1" i="1" noProof="0" dirty="0"/>
              <a:t>Tomas Berglund		Josefin Hall</a:t>
            </a:r>
          </a:p>
          <a:p>
            <a:pPr marL="0" indent="0" defTabSz="806450">
              <a:buNone/>
            </a:pPr>
            <a:r>
              <a:rPr lang="en-US" sz="1600" i="1" noProof="0" dirty="0"/>
              <a:t>Technical Marketing			Researcher </a:t>
            </a:r>
            <a:br>
              <a:rPr lang="en-US" sz="1600" i="1" noProof="0" dirty="0"/>
            </a:br>
            <a:r>
              <a:rPr lang="en-US" sz="1600" i="1" noProof="0" dirty="0"/>
              <a:t>Sandvik Powder Solutions			Dalarna University</a:t>
            </a:r>
          </a:p>
          <a:p>
            <a:pPr marL="0" indent="0">
              <a:buNone/>
            </a:pPr>
            <a:endParaRPr lang="en-US" i="1" noProof="0" dirty="0"/>
          </a:p>
          <a:p>
            <a:pPr marL="0" indent="0">
              <a:buNone/>
            </a:pPr>
            <a:endParaRPr lang="en-US" i="1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Wear of PM HIP metal matrix composites – influence of carbide type</a:t>
            </a:r>
          </a:p>
        </p:txBody>
      </p:sp>
    </p:spTree>
    <p:extLst>
      <p:ext uri="{BB962C8B-B14F-4D97-AF65-F5344CB8AC3E}">
        <p14:creationId xmlns:p14="http://schemas.microsoft.com/office/powerpoint/2010/main" val="3138992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30000" y="1538281"/>
            <a:ext cx="8262480" cy="2905677"/>
          </a:xfrm>
        </p:spPr>
        <p:txBody>
          <a:bodyPr>
            <a:noAutofit/>
          </a:bodyPr>
          <a:lstStyle/>
          <a:p>
            <a:pPr lvl="0">
              <a:spcBef>
                <a:spcPts val="300"/>
              </a:spcBef>
            </a:pPr>
            <a:r>
              <a:rPr lang="en-US" sz="1600" noProof="0" dirty="0"/>
              <a:t>Angular fused tungsten carbide exhibit a higher degree of carbide dissolution compared to spherical fused carbide when HIPed at the same conditions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Macrocrystalline carbide exhibits </a:t>
            </a:r>
            <a:r>
              <a:rPr lang="en-US" sz="1600" dirty="0"/>
              <a:t>significantly lower </a:t>
            </a:r>
            <a:r>
              <a:rPr lang="en-US" sz="1600" noProof="0" dirty="0"/>
              <a:t>degree of carbide dissolution compared to the fused carbides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Lower carbide dissolution result in better wear resistance in the early stages of wear during low stress abrasion testing using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silica sand</a:t>
            </a:r>
            <a:endParaRPr lang="en-US" sz="1600" noProof="0" dirty="0">
              <a:solidFill>
                <a:schemeClr val="bg1">
                  <a:lumMod val="75000"/>
                </a:schemeClr>
              </a:solidFill>
            </a:endParaRPr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There is a good correlation between carbide hardness and wear resistance in high stress abrasion testing using Al</a:t>
            </a:r>
            <a:r>
              <a:rPr lang="en-US" sz="1600" baseline="-25000" noProof="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O</a:t>
            </a:r>
            <a:r>
              <a:rPr lang="en-US" sz="1600" baseline="-25000" noProof="0" dirty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 particles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Higher degree of carbide dissolution increases the hardness of the matrix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The wear mechanism in the slurry part is more similar to low stress abrasion </a:t>
            </a:r>
          </a:p>
          <a:p>
            <a:pPr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The wear mechanism in the crusher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part</a:t>
            </a: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 is more towards high stress abrasion</a:t>
            </a:r>
            <a:endParaRPr lang="en-US" sz="20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3838224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30000" y="1538281"/>
            <a:ext cx="8262480" cy="2905677"/>
          </a:xfrm>
        </p:spPr>
        <p:txBody>
          <a:bodyPr>
            <a:noAutofit/>
          </a:bodyPr>
          <a:lstStyle/>
          <a:p>
            <a:pPr lvl="0">
              <a:spcBef>
                <a:spcPts val="300"/>
              </a:spcBef>
            </a:pPr>
            <a:r>
              <a:rPr lang="en-US" sz="1600" noProof="0" dirty="0"/>
              <a:t>Angular fused tungsten carbide exhibit a higher degree of carbide dissolution compared to spherical fused carbide when HIPed at the same conditions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Macrocrystalline carbide exhibits </a:t>
            </a:r>
            <a:r>
              <a:rPr lang="en-US" sz="1600" dirty="0"/>
              <a:t>significantly lower </a:t>
            </a:r>
            <a:r>
              <a:rPr lang="en-US" sz="1600" noProof="0" dirty="0"/>
              <a:t>degree of carbide dissolution compared to the fused carbides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Lower carbide dissolution result in better wear resistance in the early stages of wear during low stress abrasion testing using</a:t>
            </a:r>
            <a:r>
              <a:rPr lang="en-US" sz="1600" dirty="0"/>
              <a:t> silica sand</a:t>
            </a:r>
            <a:endParaRPr lang="en-US" sz="1600" noProof="0" dirty="0"/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There is a good correlation between carbide hardness and wear resistance in high stress abrasion testing using Al</a:t>
            </a:r>
            <a:r>
              <a:rPr lang="en-US" sz="1600" baseline="-25000" noProof="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O</a:t>
            </a:r>
            <a:r>
              <a:rPr lang="en-US" sz="1600" baseline="-25000" noProof="0" dirty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 particles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Higher degree of carbide dissolution increases the hardness of the matrix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The wear mechanism in the slurry part is more similar to low stress abrasion </a:t>
            </a:r>
          </a:p>
          <a:p>
            <a:pPr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The wear mechanism in the crusher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part</a:t>
            </a: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 is more towards high stress abrasion</a:t>
            </a:r>
            <a:endParaRPr lang="en-US" sz="20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228941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30000" y="1538281"/>
            <a:ext cx="8262480" cy="2905677"/>
          </a:xfrm>
        </p:spPr>
        <p:txBody>
          <a:bodyPr>
            <a:noAutofit/>
          </a:bodyPr>
          <a:lstStyle/>
          <a:p>
            <a:pPr lvl="0">
              <a:spcBef>
                <a:spcPts val="300"/>
              </a:spcBef>
            </a:pPr>
            <a:r>
              <a:rPr lang="en-US" sz="1600" noProof="0" dirty="0"/>
              <a:t>Angular fused tungsten carbide exhibit a higher degree of carbide dissolution compared to spherical fused carbide when HIPed at the same conditions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Macrocrystalline carbide exhibits </a:t>
            </a:r>
            <a:r>
              <a:rPr lang="en-US" sz="1600" dirty="0"/>
              <a:t>significantly lower </a:t>
            </a:r>
            <a:r>
              <a:rPr lang="en-US" sz="1600" noProof="0" dirty="0"/>
              <a:t>degree of carbide dissolution compared to the fused carbides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Lower carbide dissolution result in better wear resistance in the early stages of wear during low stress abrasion testing using</a:t>
            </a:r>
            <a:r>
              <a:rPr lang="en-US" sz="1600" dirty="0"/>
              <a:t> silica sand</a:t>
            </a:r>
            <a:endParaRPr lang="en-US" sz="1600" noProof="0" dirty="0"/>
          </a:p>
          <a:p>
            <a:pPr lvl="0">
              <a:spcBef>
                <a:spcPts val="300"/>
              </a:spcBef>
            </a:pPr>
            <a:r>
              <a:rPr lang="en-US" sz="1600" noProof="0" dirty="0"/>
              <a:t>There is a good correlation between carbide hardness and wear resistance in high stress abrasion testing using Al</a:t>
            </a:r>
            <a:r>
              <a:rPr lang="en-US" sz="1600" baseline="-25000" noProof="0" dirty="0"/>
              <a:t>2</a:t>
            </a:r>
            <a:r>
              <a:rPr lang="en-US" sz="1600" noProof="0" dirty="0"/>
              <a:t>O</a:t>
            </a:r>
            <a:r>
              <a:rPr lang="en-US" sz="1600" baseline="-25000" noProof="0" dirty="0"/>
              <a:t>3</a:t>
            </a:r>
            <a:r>
              <a:rPr lang="en-US" sz="1600" noProof="0" dirty="0"/>
              <a:t> particles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Higher degree of carbide dissolution increases the hardness of the matrix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The wear mechanism in the slurry part is more similar to low stress abrasion </a:t>
            </a:r>
          </a:p>
          <a:p>
            <a:pPr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The wear mechanism in the crusher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part</a:t>
            </a: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 is more towards high stress abrasion</a:t>
            </a:r>
            <a:endParaRPr lang="en-US" sz="20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3273395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30000" y="1538281"/>
            <a:ext cx="8262480" cy="2905677"/>
          </a:xfrm>
        </p:spPr>
        <p:txBody>
          <a:bodyPr>
            <a:noAutofit/>
          </a:bodyPr>
          <a:lstStyle/>
          <a:p>
            <a:pPr lvl="0">
              <a:spcBef>
                <a:spcPts val="300"/>
              </a:spcBef>
            </a:pPr>
            <a:r>
              <a:rPr lang="en-US" sz="1600" noProof="0" dirty="0"/>
              <a:t>Angular fused tungsten carbide exhibit a higher degree of carbide dissolution compared to spherical fused carbide when HIPed at the same conditions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Macrocrystalline carbide exhibits </a:t>
            </a:r>
            <a:r>
              <a:rPr lang="en-US" sz="1600" dirty="0"/>
              <a:t>significantly lower </a:t>
            </a:r>
            <a:r>
              <a:rPr lang="en-US" sz="1600" noProof="0" dirty="0"/>
              <a:t>degree of carbide dissolution compared to the fused carbides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Lower carbide dissolution result in better wear resistance in the early stages of wear during low stress abrasion testing using</a:t>
            </a:r>
            <a:r>
              <a:rPr lang="en-US" sz="1600" dirty="0"/>
              <a:t> silica sand</a:t>
            </a:r>
            <a:endParaRPr lang="en-US" sz="1600" noProof="0" dirty="0"/>
          </a:p>
          <a:p>
            <a:pPr lvl="0">
              <a:spcBef>
                <a:spcPts val="300"/>
              </a:spcBef>
            </a:pPr>
            <a:r>
              <a:rPr lang="en-US" sz="1600" noProof="0" dirty="0"/>
              <a:t>There is a good correlation between carbide hardness and wear resistance in high stress abrasion testing using Al</a:t>
            </a:r>
            <a:r>
              <a:rPr lang="en-US" sz="1600" baseline="-25000" noProof="0" dirty="0"/>
              <a:t>2</a:t>
            </a:r>
            <a:r>
              <a:rPr lang="en-US" sz="1600" noProof="0" dirty="0"/>
              <a:t>O</a:t>
            </a:r>
            <a:r>
              <a:rPr lang="en-US" sz="1600" baseline="-25000" noProof="0" dirty="0"/>
              <a:t>3</a:t>
            </a:r>
            <a:r>
              <a:rPr lang="en-US" sz="1600" noProof="0" dirty="0"/>
              <a:t> particles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Higher degree of carbide dissolution increases the hardness of the matrix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The wear mechanism in the slurry part is more similar to low stress abrasion </a:t>
            </a:r>
          </a:p>
          <a:p>
            <a:pPr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The wear mechanism in the crusher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part</a:t>
            </a: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 is more towards high stress abrasion</a:t>
            </a:r>
            <a:endParaRPr lang="en-US" sz="20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1588468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30000" y="1538281"/>
            <a:ext cx="8262480" cy="2905677"/>
          </a:xfrm>
        </p:spPr>
        <p:txBody>
          <a:bodyPr>
            <a:noAutofit/>
          </a:bodyPr>
          <a:lstStyle/>
          <a:p>
            <a:pPr lvl="0">
              <a:spcBef>
                <a:spcPts val="300"/>
              </a:spcBef>
            </a:pPr>
            <a:r>
              <a:rPr lang="en-US" sz="1600" noProof="0" dirty="0"/>
              <a:t>Angular fused tungsten carbide exhibit a higher degree of carbide dissolution compared to spherical fused carbide when HIPed at the same conditions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Macrocrystalline carbide exhibits </a:t>
            </a:r>
            <a:r>
              <a:rPr lang="en-US" sz="1600" dirty="0"/>
              <a:t>significantly lower </a:t>
            </a:r>
            <a:r>
              <a:rPr lang="en-US" sz="1600" noProof="0" dirty="0"/>
              <a:t>degree of carbide dissolution compared to the fused carbides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Lower carbide dissolution result in better wear resistance in the early stages of wear during low stress abrasion testing using</a:t>
            </a:r>
            <a:r>
              <a:rPr lang="en-US" sz="1600" dirty="0"/>
              <a:t> silica sand</a:t>
            </a:r>
            <a:endParaRPr lang="en-US" sz="1600" noProof="0" dirty="0"/>
          </a:p>
          <a:p>
            <a:pPr lvl="0">
              <a:spcBef>
                <a:spcPts val="300"/>
              </a:spcBef>
            </a:pPr>
            <a:r>
              <a:rPr lang="en-US" sz="1600" noProof="0" dirty="0"/>
              <a:t>There is a good correlation between carbide hardness and wear resistance in high stress abrasion testing using Al</a:t>
            </a:r>
            <a:r>
              <a:rPr lang="en-US" sz="1600" baseline="-25000" noProof="0" dirty="0"/>
              <a:t>2</a:t>
            </a:r>
            <a:r>
              <a:rPr lang="en-US" sz="1600" noProof="0" dirty="0"/>
              <a:t>O</a:t>
            </a:r>
            <a:r>
              <a:rPr lang="en-US" sz="1600" baseline="-25000" noProof="0" dirty="0"/>
              <a:t>3</a:t>
            </a:r>
            <a:r>
              <a:rPr lang="en-US" sz="1600" noProof="0" dirty="0"/>
              <a:t> particles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Higher degree of carbide dissolution increases the hardness of the matrix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The wear mechanism in the slurry part is similar to low stress abrasion </a:t>
            </a:r>
          </a:p>
          <a:p>
            <a:pPr>
              <a:spcBef>
                <a:spcPts val="300"/>
              </a:spcBef>
            </a:pP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The wear mechanism in the crusher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part</a:t>
            </a:r>
            <a:r>
              <a:rPr lang="en-US" sz="1600" noProof="0" dirty="0">
                <a:solidFill>
                  <a:schemeClr val="bg1">
                    <a:lumMod val="75000"/>
                  </a:schemeClr>
                </a:solidFill>
              </a:rPr>
              <a:t> is more towards high stress abrasion</a:t>
            </a:r>
            <a:endParaRPr lang="en-US" sz="20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2975736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30000" y="1538281"/>
            <a:ext cx="8262480" cy="2905677"/>
          </a:xfrm>
        </p:spPr>
        <p:txBody>
          <a:bodyPr>
            <a:noAutofit/>
          </a:bodyPr>
          <a:lstStyle/>
          <a:p>
            <a:pPr lvl="0">
              <a:spcBef>
                <a:spcPts val="300"/>
              </a:spcBef>
            </a:pPr>
            <a:r>
              <a:rPr lang="en-US" sz="1600" noProof="0" dirty="0"/>
              <a:t>Angular fused tungsten carbide exhibit a higher degree of carbide dissolution compared to spherical fused carbide when HIPed at the same conditions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Macrocrystalline carbide exhibits </a:t>
            </a:r>
            <a:r>
              <a:rPr lang="en-US" sz="1600" dirty="0"/>
              <a:t>significantly lower </a:t>
            </a:r>
            <a:r>
              <a:rPr lang="en-US" sz="1600" noProof="0" dirty="0"/>
              <a:t>degree of carbide dissolution compared to the fused carbides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Lower carbide dissolution result in better wear resistance in the early stages of wear during low stress abrasion testing using</a:t>
            </a:r>
            <a:r>
              <a:rPr lang="en-US" sz="1600" dirty="0"/>
              <a:t> silica sand</a:t>
            </a:r>
            <a:endParaRPr lang="en-US" sz="1600" noProof="0" dirty="0"/>
          </a:p>
          <a:p>
            <a:pPr lvl="0">
              <a:spcBef>
                <a:spcPts val="300"/>
              </a:spcBef>
            </a:pPr>
            <a:r>
              <a:rPr lang="en-US" sz="1600" noProof="0" dirty="0"/>
              <a:t>There is a good correlation between carbide hardness and wear resistance in high stress abrasion testing using Al</a:t>
            </a:r>
            <a:r>
              <a:rPr lang="en-US" sz="1600" baseline="-25000" noProof="0" dirty="0"/>
              <a:t>2</a:t>
            </a:r>
            <a:r>
              <a:rPr lang="en-US" sz="1600" noProof="0" dirty="0"/>
              <a:t>O</a:t>
            </a:r>
            <a:r>
              <a:rPr lang="en-US" sz="1600" baseline="-25000" noProof="0" dirty="0"/>
              <a:t>3</a:t>
            </a:r>
            <a:r>
              <a:rPr lang="en-US" sz="1600" noProof="0" dirty="0"/>
              <a:t> particles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Higher degree of carbide dissolution increases the hardness of the matrix</a:t>
            </a:r>
          </a:p>
          <a:p>
            <a:pPr lvl="0">
              <a:spcBef>
                <a:spcPts val="300"/>
              </a:spcBef>
            </a:pPr>
            <a:r>
              <a:rPr lang="en-US" sz="1600" noProof="0" dirty="0"/>
              <a:t>The wear mechanism in the slurry part is more similar to low stress abrasion </a:t>
            </a:r>
          </a:p>
          <a:p>
            <a:pPr>
              <a:spcBef>
                <a:spcPts val="300"/>
              </a:spcBef>
            </a:pPr>
            <a:r>
              <a:rPr lang="en-US" sz="1600" noProof="0" dirty="0"/>
              <a:t>The wear mechanism in the crusher </a:t>
            </a:r>
            <a:r>
              <a:rPr lang="en-US" sz="1600" dirty="0"/>
              <a:t>part</a:t>
            </a:r>
            <a:r>
              <a:rPr lang="en-US" sz="1600" noProof="0" dirty="0"/>
              <a:t> is similar to high stress abrasion</a:t>
            </a:r>
            <a:endParaRPr lang="en-US" sz="2000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3080677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630124" y="1440029"/>
            <a:ext cx="3960000" cy="295232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b="1" i="1" noProof="0" dirty="0"/>
              <a:t>Tomas Berglund</a:t>
            </a:r>
            <a:br>
              <a:rPr lang="en-US" sz="1400" noProof="0" dirty="0"/>
            </a:br>
            <a:r>
              <a:rPr lang="en-US" sz="1400" noProof="0" dirty="0"/>
              <a:t>Sandvik Powder Solutions</a:t>
            </a:r>
            <a:br>
              <a:rPr lang="en-US" sz="1400" noProof="0" dirty="0"/>
            </a:br>
            <a:r>
              <a:rPr lang="en-US" sz="1400" noProof="0" dirty="0"/>
              <a:t>AB Sandvik Materials Technology</a:t>
            </a:r>
            <a:br>
              <a:rPr lang="en-US" sz="1400" noProof="0" dirty="0"/>
            </a:br>
            <a:r>
              <a:rPr lang="en-US" sz="1400" noProof="0" dirty="0"/>
              <a:t>Phone: +46 26 65408 </a:t>
            </a:r>
            <a:br>
              <a:rPr lang="en-US" sz="1400" noProof="0" dirty="0"/>
            </a:br>
            <a:r>
              <a:rPr lang="en-US" sz="1400" noProof="0" dirty="0"/>
              <a:t>Mailto:tomas.berglund@sandvik.com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400" b="1" i="1" noProof="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i="1" noProof="0" dirty="0"/>
              <a:t>Josefin Hall</a:t>
            </a:r>
            <a:br>
              <a:rPr lang="en-US" sz="1400" noProof="0" dirty="0"/>
            </a:br>
            <a:r>
              <a:rPr lang="en-US" sz="1400" noProof="0" dirty="0"/>
              <a:t>Researcher</a:t>
            </a:r>
            <a:br>
              <a:rPr lang="en-US" sz="1400" noProof="0" dirty="0"/>
            </a:br>
            <a:r>
              <a:rPr lang="en-US" sz="1400" dirty="0"/>
              <a:t>Dalarna University</a:t>
            </a:r>
            <a:br>
              <a:rPr lang="en-US" sz="1400" noProof="0" dirty="0"/>
            </a:br>
            <a:r>
              <a:rPr lang="en-US" sz="1400" noProof="0" dirty="0"/>
              <a:t>Mailto: </a:t>
            </a:r>
            <a:r>
              <a:rPr lang="en-US" sz="1400" dirty="0"/>
              <a:t>joh@du.se</a:t>
            </a:r>
            <a:endParaRPr lang="en-US" sz="1400" noProof="0" dirty="0"/>
          </a:p>
          <a:p>
            <a:pPr marL="0" indent="0">
              <a:buNone/>
            </a:pPr>
            <a:endParaRPr lang="en-US" sz="1400" noProof="0" dirty="0"/>
          </a:p>
          <a:p>
            <a:pPr marL="0" indent="0">
              <a:buNone/>
            </a:pPr>
            <a:endParaRPr lang="en-US" sz="1400" noProof="0" dirty="0"/>
          </a:p>
        </p:txBody>
      </p:sp>
    </p:spTree>
    <p:extLst>
      <p:ext uri="{BB962C8B-B14F-4D97-AF65-F5344CB8AC3E}">
        <p14:creationId xmlns:p14="http://schemas.microsoft.com/office/powerpoint/2010/main" val="323879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noProof="0" dirty="0">
                <a:solidFill>
                  <a:schemeClr val="tx2"/>
                </a:solidFill>
              </a:rPr>
              <a:t>Introduction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>
                <a:solidFill>
                  <a:schemeClr val="tx2"/>
                </a:solidFill>
              </a:rPr>
              <a:t>Applications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>
                <a:solidFill>
                  <a:schemeClr val="tx2"/>
                </a:solidFill>
              </a:rPr>
              <a:t>Materials</a:t>
            </a:r>
          </a:p>
          <a:p>
            <a:pPr>
              <a:lnSpc>
                <a:spcPct val="100000"/>
              </a:lnSpc>
            </a:pPr>
            <a:r>
              <a:rPr lang="en-US" sz="1600" noProof="0" dirty="0"/>
              <a:t>Experimental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Material and manufacturing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Tribological testing</a:t>
            </a:r>
          </a:p>
          <a:p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Presentation Outline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sz="1600" noProof="0" dirty="0"/>
              <a:t>Results</a:t>
            </a:r>
          </a:p>
          <a:p>
            <a:pPr lvl="1"/>
            <a:r>
              <a:rPr lang="en-US" sz="1600" noProof="0" dirty="0"/>
              <a:t>Microstructure</a:t>
            </a:r>
          </a:p>
          <a:p>
            <a:pPr lvl="1"/>
            <a:r>
              <a:rPr lang="en-US" sz="1600" noProof="0" dirty="0"/>
              <a:t>Tribological characteristics</a:t>
            </a:r>
          </a:p>
          <a:p>
            <a:pPr lvl="1"/>
            <a:r>
              <a:rPr lang="en-US" sz="1600" noProof="0" dirty="0"/>
              <a:t>Field tested components</a:t>
            </a:r>
          </a:p>
          <a:p>
            <a:r>
              <a:rPr lang="en-US" sz="1600" noProof="0" dirty="0"/>
              <a:t>Conclusions</a:t>
            </a:r>
          </a:p>
        </p:txBody>
      </p:sp>
      <p:pic>
        <p:nvPicPr>
          <p:cNvPr id="1028" name="Picture 4" descr="C:\Documents and Settings\ds95037\Local Settings\Temporary Internet Files\Content.IE5\2EBG84H3\MC90043390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787774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245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11560" y="1434118"/>
            <a:ext cx="8334488" cy="29056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noProof="0" dirty="0"/>
              <a:t>Composed of a ductile matrix and hard particles to improve wear resistance</a:t>
            </a:r>
          </a:p>
          <a:p>
            <a:pPr>
              <a:lnSpc>
                <a:spcPct val="100000"/>
              </a:lnSpc>
            </a:pPr>
            <a:r>
              <a:rPr lang="en-US" sz="1600" noProof="0" dirty="0"/>
              <a:t>MMCs containing tungsten carbide are often used as overlays in the mining industry</a:t>
            </a:r>
          </a:p>
          <a:p>
            <a:pPr>
              <a:lnSpc>
                <a:spcPct val="100000"/>
              </a:lnSpc>
            </a:pPr>
            <a:r>
              <a:rPr lang="en-US" sz="1600" noProof="0" dirty="0"/>
              <a:t>HIP-cladding is an attractive alternative to e.g. laser cladding, HVOF and PTAW overlays</a:t>
            </a:r>
          </a:p>
          <a:p>
            <a:pPr>
              <a:lnSpc>
                <a:spcPct val="100000"/>
              </a:lnSpc>
            </a:pPr>
            <a:r>
              <a:rPr lang="en-US" sz="1600" noProof="0" dirty="0"/>
              <a:t>Several forms of tungsten carbide is in the overlays</a:t>
            </a:r>
          </a:p>
          <a:p>
            <a:pPr>
              <a:lnSpc>
                <a:spcPct val="100000"/>
              </a:lnSpc>
            </a:pPr>
            <a:r>
              <a:rPr lang="en-US" sz="1600" noProof="0" dirty="0"/>
              <a:t>Properties are primarily controlled by:</a:t>
            </a:r>
          </a:p>
          <a:p>
            <a:pPr lvl="1">
              <a:lnSpc>
                <a:spcPct val="100000"/>
              </a:lnSpc>
            </a:pPr>
            <a:r>
              <a:rPr lang="en-US" sz="1500" noProof="0" dirty="0"/>
              <a:t>Carbide type</a:t>
            </a:r>
          </a:p>
          <a:p>
            <a:pPr lvl="1">
              <a:lnSpc>
                <a:spcPct val="100000"/>
              </a:lnSpc>
            </a:pPr>
            <a:r>
              <a:rPr lang="en-US" sz="1500" noProof="0" dirty="0"/>
              <a:t>Matrix composition</a:t>
            </a:r>
          </a:p>
          <a:p>
            <a:pPr lvl="1">
              <a:lnSpc>
                <a:spcPct val="100000"/>
              </a:lnSpc>
            </a:pPr>
            <a:r>
              <a:rPr lang="en-US" sz="1500" noProof="0" dirty="0"/>
              <a:t>Carbide size and amount</a:t>
            </a:r>
          </a:p>
          <a:p>
            <a:pPr lvl="1">
              <a:lnSpc>
                <a:spcPct val="100000"/>
              </a:lnSpc>
            </a:pPr>
            <a:r>
              <a:rPr lang="en-US" sz="1500" noProof="0" dirty="0"/>
              <a:t>Consolidation parameters</a:t>
            </a:r>
          </a:p>
          <a:p>
            <a:pPr>
              <a:lnSpc>
                <a:spcPct val="100000"/>
              </a:lnSpc>
            </a:pPr>
            <a:endParaRPr lang="en-US" sz="1600" noProof="0" dirty="0"/>
          </a:p>
          <a:p>
            <a:pPr>
              <a:lnSpc>
                <a:spcPct val="100000"/>
              </a:lnSpc>
            </a:pPr>
            <a:endParaRPr lang="en-US" sz="1600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160262" y="4648187"/>
            <a:ext cx="611088" cy="273844"/>
          </a:xfrm>
        </p:spPr>
        <p:txBody>
          <a:bodyPr/>
          <a:lstStyle/>
          <a:p>
            <a:fld id="{3E5C8792-432D-401C-BCE9-55451B4457B1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0000" y="1042776"/>
            <a:ext cx="8280000" cy="237600"/>
          </a:xfrm>
        </p:spPr>
        <p:txBody>
          <a:bodyPr/>
          <a:lstStyle/>
          <a:p>
            <a:r>
              <a:rPr lang="en-US" noProof="0" dirty="0"/>
              <a:t>Wear resistant metal matrix composites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0000" y="267494"/>
            <a:ext cx="8280000" cy="771549"/>
          </a:xfrm>
        </p:spPr>
        <p:txBody>
          <a:bodyPr/>
          <a:lstStyle/>
          <a:p>
            <a:r>
              <a:rPr lang="en-US" noProof="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395091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noProof="0" dirty="0"/>
              <a:t>Introduction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Applications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Materials</a:t>
            </a:r>
          </a:p>
          <a:p>
            <a:pPr>
              <a:lnSpc>
                <a:spcPct val="100000"/>
              </a:lnSpc>
            </a:pPr>
            <a:r>
              <a:rPr lang="en-US" sz="1600" noProof="0" dirty="0">
                <a:solidFill>
                  <a:schemeClr val="tx2"/>
                </a:solidFill>
              </a:rPr>
              <a:t>Experimental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>
                <a:solidFill>
                  <a:schemeClr val="tx2"/>
                </a:solidFill>
              </a:rPr>
              <a:t>Material and manufacturing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>
                <a:solidFill>
                  <a:schemeClr val="tx2"/>
                </a:solidFill>
              </a:rPr>
              <a:t>Tribological testing</a:t>
            </a:r>
          </a:p>
          <a:p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Presentation Outline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sz="1600" noProof="0" dirty="0"/>
              <a:t>Results</a:t>
            </a:r>
          </a:p>
          <a:p>
            <a:pPr lvl="1"/>
            <a:r>
              <a:rPr lang="en-US" sz="1600" noProof="0" dirty="0"/>
              <a:t>Microstructure</a:t>
            </a:r>
          </a:p>
          <a:p>
            <a:pPr lvl="1"/>
            <a:r>
              <a:rPr lang="en-US" sz="1600" noProof="0" dirty="0"/>
              <a:t>Tribological characteristics</a:t>
            </a:r>
          </a:p>
          <a:p>
            <a:pPr lvl="1"/>
            <a:r>
              <a:rPr lang="en-US" sz="1600" noProof="0" dirty="0"/>
              <a:t>Field tested components</a:t>
            </a:r>
          </a:p>
          <a:p>
            <a:r>
              <a:rPr lang="en-US" sz="1600" noProof="0" dirty="0"/>
              <a:t>Conclusions</a:t>
            </a:r>
          </a:p>
        </p:txBody>
      </p:sp>
      <p:pic>
        <p:nvPicPr>
          <p:cNvPr id="1028" name="Picture 4" descr="C:\Documents and Settings\ds95037\Local Settings\Temporary Internet Files\Content.IE5\2EBG84H3\MC90043390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787774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147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30000" y="1538281"/>
            <a:ext cx="6102240" cy="290567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noProof="0" dirty="0"/>
              <a:t>Consolidated at 1150ºC, 1000bar for 2 hours</a:t>
            </a:r>
          </a:p>
          <a:p>
            <a:pPr>
              <a:lnSpc>
                <a:spcPct val="110000"/>
              </a:lnSpc>
            </a:pPr>
            <a:r>
              <a:rPr lang="en-US" sz="1600" noProof="0" dirty="0"/>
              <a:t>All materials have the same Ni-base matrix alloy</a:t>
            </a:r>
          </a:p>
          <a:p>
            <a:pPr>
              <a:lnSpc>
                <a:spcPct val="110000"/>
              </a:lnSpc>
            </a:pPr>
            <a:r>
              <a:rPr lang="en-US" sz="1600" noProof="0" dirty="0"/>
              <a:t>The same powder sizes are used for all materials. </a:t>
            </a:r>
          </a:p>
          <a:p>
            <a:pPr>
              <a:lnSpc>
                <a:spcPct val="110000"/>
              </a:lnSpc>
            </a:pPr>
            <a:r>
              <a:rPr lang="en-US" sz="1600" noProof="0" dirty="0"/>
              <a:t>50 vol.% of tungsten carbide</a:t>
            </a:r>
          </a:p>
          <a:p>
            <a:pPr lvl="1">
              <a:lnSpc>
                <a:spcPct val="110000"/>
              </a:lnSpc>
            </a:pPr>
            <a:r>
              <a:rPr lang="en-US" sz="1500" noProof="0" dirty="0"/>
              <a:t>Fused crushed carbide (W</a:t>
            </a:r>
            <a:r>
              <a:rPr lang="en-US" sz="1500" baseline="-25000" noProof="0" dirty="0"/>
              <a:t>2</a:t>
            </a:r>
            <a:r>
              <a:rPr lang="en-US" sz="1500" noProof="0" dirty="0"/>
              <a:t>C/WC), F50</a:t>
            </a:r>
          </a:p>
          <a:p>
            <a:pPr lvl="1">
              <a:lnSpc>
                <a:spcPct val="110000"/>
              </a:lnSpc>
            </a:pPr>
            <a:r>
              <a:rPr lang="en-US" sz="1500" noProof="0" dirty="0"/>
              <a:t>Fused spherical carbide (W</a:t>
            </a:r>
            <a:r>
              <a:rPr lang="en-US" sz="1500" baseline="-25000" noProof="0" dirty="0"/>
              <a:t>2</a:t>
            </a:r>
            <a:r>
              <a:rPr lang="en-US" sz="1500" noProof="0" dirty="0"/>
              <a:t>C/WC), FSP50</a:t>
            </a:r>
          </a:p>
          <a:p>
            <a:pPr lvl="1">
              <a:lnSpc>
                <a:spcPct val="110000"/>
              </a:lnSpc>
            </a:pPr>
            <a:r>
              <a:rPr lang="en-US" sz="1500" noProof="0" dirty="0"/>
              <a:t>Macrocrystaline WC, MC50</a:t>
            </a:r>
          </a:p>
          <a:p>
            <a:pPr>
              <a:lnSpc>
                <a:spcPct val="110000"/>
              </a:lnSpc>
            </a:pPr>
            <a:endParaRPr lang="en-US" sz="1600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Materials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Experimental</a:t>
            </a:r>
          </a:p>
        </p:txBody>
      </p:sp>
    </p:spTree>
    <p:extLst>
      <p:ext uri="{BB962C8B-B14F-4D97-AF65-F5344CB8AC3E}">
        <p14:creationId xmlns:p14="http://schemas.microsoft.com/office/powerpoint/2010/main" val="735392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30000" y="1538281"/>
            <a:ext cx="4321090" cy="309541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600" noProof="0" dirty="0"/>
              <a:t>Abrasion testing </a:t>
            </a:r>
          </a:p>
          <a:p>
            <a:pPr lvl="1">
              <a:lnSpc>
                <a:spcPct val="100000"/>
              </a:lnSpc>
            </a:pPr>
            <a:r>
              <a:rPr lang="en-US" sz="1400" noProof="0" dirty="0"/>
              <a:t>Low stress abrasion testing, dry sand rubber wheel (ASTM G65)</a:t>
            </a:r>
          </a:p>
          <a:p>
            <a:pPr lvl="1">
              <a:lnSpc>
                <a:spcPct val="100000"/>
              </a:lnSpc>
            </a:pPr>
            <a:r>
              <a:rPr lang="en-US" sz="1400" noProof="0" dirty="0"/>
              <a:t>High stress abrasion testing, wet sand steel wheel (ASTM B611)</a:t>
            </a:r>
          </a:p>
          <a:p>
            <a:pPr>
              <a:lnSpc>
                <a:spcPct val="100000"/>
              </a:lnSpc>
            </a:pPr>
            <a:r>
              <a:rPr lang="en-US" sz="1600" noProof="0" dirty="0"/>
              <a:t>Scratch testing</a:t>
            </a:r>
          </a:p>
          <a:p>
            <a:pPr lvl="1">
              <a:lnSpc>
                <a:spcPct val="100000"/>
              </a:lnSpc>
            </a:pPr>
            <a:r>
              <a:rPr lang="en-US" sz="1500" noProof="0" dirty="0"/>
              <a:t>Quartz stylus</a:t>
            </a:r>
          </a:p>
          <a:p>
            <a:pPr lvl="1">
              <a:lnSpc>
                <a:spcPct val="100000"/>
              </a:lnSpc>
            </a:pPr>
            <a:r>
              <a:rPr lang="en-US" sz="1500" noProof="0" dirty="0"/>
              <a:t>Testing was performed to study carbide damage during abrasion</a:t>
            </a:r>
          </a:p>
          <a:p>
            <a:pPr>
              <a:lnSpc>
                <a:spcPct val="100000"/>
              </a:lnSpc>
            </a:pPr>
            <a:r>
              <a:rPr lang="en-US" sz="1600" noProof="0" dirty="0"/>
              <a:t>Hardness testing</a:t>
            </a:r>
          </a:p>
          <a:p>
            <a:pPr lvl="1">
              <a:lnSpc>
                <a:spcPct val="100000"/>
              </a:lnSpc>
            </a:pPr>
            <a:r>
              <a:rPr lang="en-US" sz="1400" noProof="0" dirty="0"/>
              <a:t>Macro, matrix, carbide</a:t>
            </a:r>
          </a:p>
          <a:p>
            <a:pPr>
              <a:lnSpc>
                <a:spcPct val="100000"/>
              </a:lnSpc>
            </a:pPr>
            <a:r>
              <a:rPr lang="en-US" sz="1500" dirty="0"/>
              <a:t>Field tested parts</a:t>
            </a:r>
            <a:endParaRPr lang="en-US" sz="1500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Material testing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Experimental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518014"/>
              </p:ext>
            </p:extLst>
          </p:nvPr>
        </p:nvGraphicFramePr>
        <p:xfrm>
          <a:off x="4751513" y="622498"/>
          <a:ext cx="4392487" cy="2563165"/>
        </p:xfrm>
        <a:graphic>
          <a:graphicData uri="http://schemas.openxmlformats.org/drawingml/2006/table">
            <a:tbl>
              <a:tblPr/>
              <a:tblGrid>
                <a:gridCol w="1247104">
                  <a:extLst>
                    <a:ext uri="{9D8B030D-6E8A-4147-A177-3AD203B41FA5}">
                      <a16:colId xmlns:a16="http://schemas.microsoft.com/office/drawing/2014/main" val="745169437"/>
                    </a:ext>
                  </a:extLst>
                </a:gridCol>
                <a:gridCol w="1452322">
                  <a:extLst>
                    <a:ext uri="{9D8B030D-6E8A-4147-A177-3AD203B41FA5}">
                      <a16:colId xmlns:a16="http://schemas.microsoft.com/office/drawing/2014/main" val="2316550635"/>
                    </a:ext>
                  </a:extLst>
                </a:gridCol>
                <a:gridCol w="1693061">
                  <a:extLst>
                    <a:ext uri="{9D8B030D-6E8A-4147-A177-3AD203B41FA5}">
                      <a16:colId xmlns:a16="http://schemas.microsoft.com/office/drawing/2014/main" val="2403618045"/>
                    </a:ext>
                  </a:extLst>
                </a:gridCol>
              </a:tblGrid>
              <a:tr h="334315">
                <a:tc>
                  <a:txBody>
                    <a:bodyPr/>
                    <a:lstStyle/>
                    <a:p>
                      <a:pPr algn="l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</a:t>
                      </a:r>
                      <a:r>
                        <a:rPr lang="sv-S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stress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  <a:r>
                        <a:rPr lang="sv-S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stress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087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</a:t>
                      </a:r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procedure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ASTM G65 A mod.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ASTM B611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7133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Abrasive</a:t>
                      </a:r>
                      <a:r>
                        <a:rPr lang="sv-S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media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Silica</a:t>
                      </a:r>
                      <a:r>
                        <a:rPr lang="sv-S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sand  #50-70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30# Al2O3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093815"/>
                  </a:ext>
                </a:extLst>
              </a:tr>
              <a:tr h="137351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 abrasive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 HV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2200 HV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7736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Slurry</a:t>
                      </a:r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</a:t>
                      </a:r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abrasive</a:t>
                      </a:r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20% H20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9782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Wheel material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Rubber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AISI 1020 Steel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3800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Wheel RPM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100±5 rpm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6241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Sand flow rate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 g/min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3174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2192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revolutions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50823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Sliding</a:t>
                      </a:r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distance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4309 meters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518-530 meter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582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5242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noProof="0" dirty="0"/>
              <a:t>Introduction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Applications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Materials</a:t>
            </a:r>
          </a:p>
          <a:p>
            <a:pPr>
              <a:lnSpc>
                <a:spcPct val="100000"/>
              </a:lnSpc>
            </a:pPr>
            <a:r>
              <a:rPr lang="en-US" sz="1600" noProof="0" dirty="0"/>
              <a:t>Experimental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Material and manufacturing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/>
              <a:t>Tribological testing</a:t>
            </a:r>
          </a:p>
          <a:p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Presentation Outline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noProof="0" dirty="0">
                <a:solidFill>
                  <a:schemeClr val="tx2"/>
                </a:solidFill>
              </a:rPr>
              <a:t>Results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>
                <a:solidFill>
                  <a:schemeClr val="tx2"/>
                </a:solidFill>
              </a:rPr>
              <a:t>Microstructure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>
                <a:solidFill>
                  <a:schemeClr val="tx2"/>
                </a:solidFill>
              </a:rPr>
              <a:t>Tribological characteristics</a:t>
            </a:r>
          </a:p>
          <a:p>
            <a:pPr lvl="1">
              <a:lnSpc>
                <a:spcPct val="100000"/>
              </a:lnSpc>
            </a:pPr>
            <a:r>
              <a:rPr lang="en-US" sz="1600" noProof="0" dirty="0">
                <a:solidFill>
                  <a:schemeClr val="tx2"/>
                </a:solidFill>
              </a:rPr>
              <a:t>Field tested components</a:t>
            </a:r>
          </a:p>
          <a:p>
            <a:r>
              <a:rPr lang="en-US" sz="1600" noProof="0" dirty="0"/>
              <a:t>Conclusions</a:t>
            </a:r>
          </a:p>
        </p:txBody>
      </p:sp>
      <p:pic>
        <p:nvPicPr>
          <p:cNvPr id="1028" name="Picture 4" descr="C:\Documents and Settings\ds95037\Local Settings\Temporary Internet Files\Content.IE5\2EBG84H3\MC90043390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787774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87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11560" y="1347614"/>
            <a:ext cx="4104456" cy="32301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noProof="0" dirty="0"/>
              <a:t> F50 has the highest degree of carbide dissolution followed by FSP50 and MC50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The fused carbides have no to little cracking</a:t>
            </a:r>
          </a:p>
          <a:p>
            <a:pPr>
              <a:lnSpc>
                <a:spcPct val="100000"/>
              </a:lnSpc>
            </a:pPr>
            <a:r>
              <a:rPr lang="en-US" sz="1500" noProof="0" dirty="0"/>
              <a:t>The MC carbides have a significant amount of cracking</a:t>
            </a:r>
          </a:p>
          <a:p>
            <a:pPr>
              <a:lnSpc>
                <a:spcPct val="100000"/>
              </a:lnSpc>
            </a:pPr>
            <a:r>
              <a:rPr lang="en-US" sz="1500" dirty="0"/>
              <a:t>For all material there are a small amount of secondary phases in the matrix between the primary carbides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E5C8792-432D-401C-BCE9-55451B4457B1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0000" y="749974"/>
            <a:ext cx="8280000" cy="237600"/>
          </a:xfrm>
        </p:spPr>
        <p:txBody>
          <a:bodyPr/>
          <a:lstStyle/>
          <a:p>
            <a:r>
              <a:rPr lang="en-US" noProof="0" dirty="0"/>
              <a:t>Microstructure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0000" y="1"/>
            <a:ext cx="8280000" cy="771549"/>
          </a:xfrm>
        </p:spPr>
        <p:txBody>
          <a:bodyPr/>
          <a:lstStyle/>
          <a:p>
            <a:r>
              <a:rPr lang="en-US" noProof="0" dirty="0"/>
              <a:t>Results</a:t>
            </a:r>
          </a:p>
        </p:txBody>
      </p:sp>
      <p:pic>
        <p:nvPicPr>
          <p:cNvPr id="2052" name="Picture 4" descr="BNi50C_M_rep250xSEmikro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36" y="44487"/>
            <a:ext cx="2587068" cy="195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BNi_SP_250xSE_mikro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23" y="1131590"/>
            <a:ext cx="2587069" cy="193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nyBNi50MC250x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35" y="2458643"/>
            <a:ext cx="2587069" cy="193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152203"/>
      </p:ext>
    </p:extLst>
  </p:cSld>
  <p:clrMapOvr>
    <a:masterClrMapping/>
  </p:clrMapOvr>
</p:sld>
</file>

<file path=ppt/theme/theme1.xml><?xml version="1.0" encoding="utf-8"?>
<a:theme xmlns:a="http://schemas.openxmlformats.org/drawingml/2006/main" name="Sandvik template">
  <a:themeElements>
    <a:clrScheme name="Sandvik">
      <a:dk1>
        <a:srgbClr val="333333"/>
      </a:dk1>
      <a:lt1>
        <a:sysClr val="window" lastClr="FFFFFF"/>
      </a:lt1>
      <a:dk2>
        <a:srgbClr val="009FDA"/>
      </a:dk2>
      <a:lt2>
        <a:srgbClr val="EEECE1"/>
      </a:lt2>
      <a:accent1>
        <a:srgbClr val="31598D"/>
      </a:accent1>
      <a:accent2>
        <a:srgbClr val="50869C"/>
      </a:accent2>
      <a:accent3>
        <a:srgbClr val="83BBD5"/>
      </a:accent3>
      <a:accent4>
        <a:srgbClr val="F07F08"/>
      </a:accent4>
      <a:accent5>
        <a:srgbClr val="DF4C12"/>
      </a:accent5>
      <a:accent6>
        <a:srgbClr val="AA2012"/>
      </a:accent6>
      <a:hlink>
        <a:srgbClr val="0000FF"/>
      </a:hlink>
      <a:folHlink>
        <a:srgbClr val="800080"/>
      </a:folHlink>
    </a:clrScheme>
    <a:fontScheme name="Sandvi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spcAft>
            <a:spcPts val="600"/>
          </a:spcAft>
          <a:defRPr sz="2200" b="1"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andvik">
    <a:dk1>
      <a:srgbClr val="333333"/>
    </a:dk1>
    <a:lt1>
      <a:sysClr val="window" lastClr="FFFFFF"/>
    </a:lt1>
    <a:dk2>
      <a:srgbClr val="009FDA"/>
    </a:dk2>
    <a:lt2>
      <a:srgbClr val="EEECE1"/>
    </a:lt2>
    <a:accent1>
      <a:srgbClr val="31598D"/>
    </a:accent1>
    <a:accent2>
      <a:srgbClr val="50869C"/>
    </a:accent2>
    <a:accent3>
      <a:srgbClr val="83BBD5"/>
    </a:accent3>
    <a:accent4>
      <a:srgbClr val="F07F08"/>
    </a:accent4>
    <a:accent5>
      <a:srgbClr val="DF4C12"/>
    </a:accent5>
    <a:accent6>
      <a:srgbClr val="AA2012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1733</Words>
  <Application>Microsoft Office PowerPoint</Application>
  <PresentationFormat>On-screen Show (16:9)</PresentationFormat>
  <Paragraphs>274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Sandvik template</vt:lpstr>
      <vt:lpstr>Wear of PM HIP metal matrix composites – influence of carbide type</vt:lpstr>
      <vt:lpstr>Wear of PM HIP metal matrix composites – influence of carbide type</vt:lpstr>
      <vt:lpstr>Presentation Outline</vt:lpstr>
      <vt:lpstr>Introduction</vt:lpstr>
      <vt:lpstr>Presentation Outline</vt:lpstr>
      <vt:lpstr>Experimental</vt:lpstr>
      <vt:lpstr>Experimental</vt:lpstr>
      <vt:lpstr>Presentation Outline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Presentation Outline</vt:lpstr>
      <vt:lpstr>Summary and Conclusions</vt:lpstr>
      <vt:lpstr>Summary and Conclusions</vt:lpstr>
      <vt:lpstr>Summary and Conclusions</vt:lpstr>
      <vt:lpstr>Summary and Conclusions</vt:lpstr>
      <vt:lpstr>Summary and Conclusions</vt:lpstr>
      <vt:lpstr>Summary and Conclusions</vt:lpstr>
      <vt:lpstr>Summary and Conclusions</vt:lpstr>
      <vt:lpstr>Thank You for Your attention!</vt:lpstr>
    </vt:vector>
  </TitlesOfParts>
  <Company>Sandvik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Properties of PM HIPed SAF 2507</dc:title>
  <dc:creator>ds95037</dc:creator>
  <cp:lastModifiedBy>Tomas Berglund</cp:lastModifiedBy>
  <cp:revision>352</cp:revision>
  <dcterms:created xsi:type="dcterms:W3CDTF">2012-07-09T10:15:07Z</dcterms:created>
  <dcterms:modified xsi:type="dcterms:W3CDTF">2017-12-06T09:54:35Z</dcterms:modified>
</cp:coreProperties>
</file>