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367" r:id="rId2"/>
    <p:sldId id="342" r:id="rId3"/>
    <p:sldId id="307" r:id="rId4"/>
    <p:sldId id="343" r:id="rId5"/>
    <p:sldId id="380" r:id="rId6"/>
    <p:sldId id="351" r:id="rId7"/>
    <p:sldId id="330" r:id="rId8"/>
    <p:sldId id="381" r:id="rId9"/>
    <p:sldId id="382" r:id="rId10"/>
    <p:sldId id="373" r:id="rId11"/>
    <p:sldId id="383" r:id="rId12"/>
    <p:sldId id="374" r:id="rId13"/>
    <p:sldId id="354" r:id="rId14"/>
    <p:sldId id="384" r:id="rId15"/>
    <p:sldId id="377" r:id="rId16"/>
    <p:sldId id="385" r:id="rId17"/>
    <p:sldId id="347" r:id="rId18"/>
    <p:sldId id="386" r:id="rId19"/>
    <p:sldId id="387" r:id="rId20"/>
    <p:sldId id="388" r:id="rId21"/>
    <p:sldId id="389" r:id="rId22"/>
    <p:sldId id="338" r:id="rId23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9">
          <p15:clr>
            <a:srgbClr val="A4A3A4"/>
          </p15:clr>
        </p15:guide>
        <p15:guide id="2" orient="horz" pos="640">
          <p15:clr>
            <a:srgbClr val="A4A3A4"/>
          </p15:clr>
        </p15:guide>
        <p15:guide id="3" orient="horz" pos="1030">
          <p15:clr>
            <a:srgbClr val="A4A3A4"/>
          </p15:clr>
        </p15:guide>
        <p15:guide id="4" orient="horz" pos="1847">
          <p15:clr>
            <a:srgbClr val="A4A3A4"/>
          </p15:clr>
        </p15:guide>
        <p15:guide id="5" orient="horz" pos="1938">
          <p15:clr>
            <a:srgbClr val="A4A3A4"/>
          </p15:clr>
        </p15:guide>
        <p15:guide id="6" orient="horz" pos="985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32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s95037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401" autoAdjust="0"/>
  </p:normalViewPr>
  <p:slideViewPr>
    <p:cSldViewPr>
      <p:cViewPr varScale="1">
        <p:scale>
          <a:sx n="109" d="100"/>
          <a:sy n="109" d="100"/>
        </p:scale>
        <p:origin x="816" y="96"/>
      </p:cViewPr>
      <p:guideLst>
        <p:guide orient="horz" pos="809"/>
        <p:guide orient="horz" pos="640"/>
        <p:guide orient="horz" pos="1030"/>
        <p:guide orient="horz" pos="1847"/>
        <p:guide orient="horz" pos="1938"/>
        <p:guide orient="horz" pos="985"/>
        <p:guide pos="2880"/>
        <p:guide pos="476"/>
        <p:guide pos="32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05336-C415-4CDC-9B58-991F4675DB58}" type="datetimeFigureOut">
              <a:rPr lang="sv-SE" smtClean="0"/>
              <a:pPr/>
              <a:t>2017-12-03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263A5-035B-49D6-9991-65D4FC5F5D3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995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Calibri" charset="0"/>
              </a:rPr>
              <a:t>Sandvik är en högteknologisk verkstadskoncern med avancerade produkter och en världsledande position inom utvalda områden.</a:t>
            </a:r>
            <a:endParaRPr lang="en-US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63A5-035B-49D6-9991-65D4FC5F5D34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9025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63A5-035B-49D6-9991-65D4FC5F5D34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089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sandvik.com/sandvik/0010/intranet/se02951.nsf/index/8BD39CDA33FD5DB9C1257A700049992F/$file/Sandvik_PowerPoint_template_manual.pdf?OpenElement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/>
          <p:cNvSpPr/>
          <p:nvPr userDrawn="1"/>
        </p:nvSpPr>
        <p:spPr>
          <a:xfrm>
            <a:off x="0" y="4443958"/>
            <a:ext cx="9143999" cy="713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14" name="Platshållare för datum 1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6B89B99-B917-43C6-A1A9-B4E405350CE1}" type="datetime1">
              <a:rPr lang="en-US" smtClean="0"/>
              <a:t>12/3/2017</a:t>
            </a:fld>
            <a:endParaRPr lang="sv-SE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630000" y="1028280"/>
            <a:ext cx="8280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17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8280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08345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dministrator\Dropbox\Niklas Sojde\Sandvik (Projector)\PPT Bilder Sandvik\vit_toni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ktangel 15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5AC9-512D-4DDC-BE79-95D30A7F588E}" type="datetime1">
              <a:rPr lang="en-US" smtClean="0"/>
              <a:t>12/3/2017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27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357600" y="0"/>
            <a:ext cx="2791384" cy="27913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28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4701600" y="2790000"/>
            <a:ext cx="1656000" cy="165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3" name="Platshållare för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630000" y="1539588"/>
            <a:ext cx="3960000" cy="290436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  <a:p>
            <a:pPr lvl="3"/>
            <a:r>
              <a:rPr lang="en-US" noProof="0" dirty="0"/>
              <a:t>Level four</a:t>
            </a:r>
          </a:p>
          <a:p>
            <a:pPr lvl="4"/>
            <a:r>
              <a:rPr lang="en-US" noProof="0" dirty="0"/>
              <a:t>Level five</a:t>
            </a:r>
          </a:p>
        </p:txBody>
      </p:sp>
      <p:sp>
        <p:nvSpPr>
          <p:cNvPr id="17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5688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18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5688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92087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,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dministrator\Dropbox\Niklas Sojde\Sandvik (Projector)\PPT Bilder Sandvik\bg_worldma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"/>
            <a:ext cx="9143999" cy="513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ktangel 16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3E3E-C799-41EE-B069-D6A4D17C2193}" type="datetime1">
              <a:rPr lang="en-US" smtClean="0"/>
              <a:t>12/3/2017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27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357600" y="0"/>
            <a:ext cx="2791384" cy="27913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28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4701600" y="2790000"/>
            <a:ext cx="1656000" cy="165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8" name="Platshållare för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630000" y="1539588"/>
            <a:ext cx="3960000" cy="290436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  <a:p>
            <a:pPr lvl="3"/>
            <a:r>
              <a:rPr lang="en-US" noProof="0" dirty="0"/>
              <a:t>Level four</a:t>
            </a:r>
          </a:p>
          <a:p>
            <a:pPr lvl="4"/>
            <a:r>
              <a:rPr lang="en-US" noProof="0" dirty="0"/>
              <a:t>Level five</a:t>
            </a:r>
          </a:p>
        </p:txBody>
      </p:sp>
      <p:sp>
        <p:nvSpPr>
          <p:cNvPr id="1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5688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20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5688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410554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dministrator\Dropbox\Niklas Sojde\Sandvik (Projector)\PPT Bilder Sandvik\vit_toni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ktangel 13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A13E-06E6-4547-A0C0-A8B67FCDB997}" type="datetime1">
              <a:rPr lang="en-US" smtClean="0"/>
              <a:t>12/3/2017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13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701600" y="0"/>
            <a:ext cx="4446000" cy="444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8" name="Platshållare för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630000" y="1539588"/>
            <a:ext cx="3960000" cy="290436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  <a:p>
            <a:pPr lvl="3"/>
            <a:r>
              <a:rPr lang="en-US" noProof="0" dirty="0"/>
              <a:t>Level four</a:t>
            </a:r>
          </a:p>
          <a:p>
            <a:pPr lvl="4"/>
            <a:r>
              <a:rPr lang="en-US" noProof="0" dirty="0"/>
              <a:t>Level five</a:t>
            </a:r>
          </a:p>
        </p:txBody>
      </p:sp>
      <p:sp>
        <p:nvSpPr>
          <p:cNvPr id="22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3960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23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3960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466309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,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ropbox\Niklas Sojde\Sandvik (Projector)\PPT Bilder Sandvik\bg_worldma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"/>
            <a:ext cx="9143999" cy="513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ktangel 15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6E7B-7975-4EE0-8C26-8D4F4C1AB024}" type="datetime1">
              <a:rPr lang="en-US" smtClean="0"/>
              <a:t>12/3/2017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701600" y="0"/>
            <a:ext cx="4446000" cy="444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2" name="Platshållare för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630000" y="1539588"/>
            <a:ext cx="3960000" cy="290436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  <a:p>
            <a:pPr lvl="3"/>
            <a:r>
              <a:rPr lang="en-US" noProof="0" dirty="0"/>
              <a:t>Level four</a:t>
            </a:r>
          </a:p>
          <a:p>
            <a:pPr lvl="4"/>
            <a:r>
              <a:rPr lang="en-US" noProof="0" dirty="0"/>
              <a:t>Level five</a:t>
            </a:r>
          </a:p>
        </p:txBody>
      </p:sp>
      <p:sp>
        <p:nvSpPr>
          <p:cNvPr id="17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3960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19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3960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638075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istrator\Dropbox\Niklas Sojde\Sandvik (Projector)\PPT Bilder Sandvik\vit_toni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ktangel 13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89AB-EF2A-40C8-BAA5-E35482A55072}" type="datetime1">
              <a:rPr lang="en-US" smtClean="0"/>
              <a:t>12/3/2017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iagram 6"/>
          <p:cNvSpPr>
            <a:spLocks noGrp="1"/>
          </p:cNvSpPr>
          <p:nvPr>
            <p:ph type="chart" sz="quarter" idx="17"/>
          </p:nvPr>
        </p:nvSpPr>
        <p:spPr>
          <a:xfrm>
            <a:off x="4644008" y="267494"/>
            <a:ext cx="3996000" cy="4178506"/>
          </a:xfrm>
        </p:spPr>
        <p:txBody>
          <a:bodyPr/>
          <a:lstStyle/>
          <a:p>
            <a:r>
              <a:rPr lang="en-US"/>
              <a:t>Click icon to add chart</a:t>
            </a:r>
            <a:endParaRPr lang="sv-SE" dirty="0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16" name="Platshållare för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630000" y="1539588"/>
            <a:ext cx="3960000" cy="290436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  <a:p>
            <a:pPr lvl="3"/>
            <a:r>
              <a:rPr lang="en-US" noProof="0" dirty="0"/>
              <a:t>Level four</a:t>
            </a:r>
          </a:p>
          <a:p>
            <a:pPr lvl="4"/>
            <a:r>
              <a:rPr lang="en-US" noProof="0" dirty="0"/>
              <a:t>Level five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3960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21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3960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88965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p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444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EFFF-60DB-4DBC-8ECE-FE64811D6137}" type="datetime1">
              <a:rPr lang="en-US" smtClean="0"/>
              <a:t>12/3/2017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10" name="Platshållare för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630000" y="1539588"/>
            <a:ext cx="3960000" cy="290436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  <a:p>
            <a:pPr lvl="3"/>
            <a:r>
              <a:rPr lang="en-US" noProof="0" dirty="0"/>
              <a:t>Level four</a:t>
            </a:r>
          </a:p>
          <a:p>
            <a:pPr lvl="4"/>
            <a:r>
              <a:rPr lang="en-US" noProof="0" dirty="0"/>
              <a:t>Level five</a:t>
            </a:r>
          </a:p>
        </p:txBody>
      </p:sp>
      <p:sp>
        <p:nvSpPr>
          <p:cNvPr id="14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8280000" cy="2376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15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8280000" cy="7715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999932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p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444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C25-53F7-47E5-B2B8-3E11677FE741}" type="datetime1">
              <a:rPr lang="en-US" smtClean="0"/>
              <a:t>12/3/2017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10" name="Platshållare för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630000" y="1539588"/>
            <a:ext cx="3960000" cy="290436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  <a:p>
            <a:pPr lvl="3"/>
            <a:r>
              <a:rPr lang="en-US" noProof="0" dirty="0"/>
              <a:t>Level four</a:t>
            </a:r>
          </a:p>
          <a:p>
            <a:pPr lvl="4"/>
            <a:r>
              <a:rPr lang="en-US" noProof="0" dirty="0"/>
              <a:t>Level five</a:t>
            </a:r>
          </a:p>
        </p:txBody>
      </p:sp>
      <p:sp>
        <p:nvSpPr>
          <p:cNvPr id="14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8280000" cy="2376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15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8280000" cy="771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572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Per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istrator\Dropbox\Niklas Sojde\Sandvik (Projector)\PPT Bilder Sandvik\bg_worldma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"/>
            <a:ext cx="9143999" cy="513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latshållare för bild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1301750" y="714375"/>
            <a:ext cx="655638" cy="655638"/>
          </a:xfrm>
          <a:prstGeom prst="rect">
            <a:avLst/>
          </a:prstGeom>
        </p:spPr>
      </p:pic>
      <p:pic>
        <p:nvPicPr>
          <p:cNvPr id="29" name="Platshållare för bild 16"/>
          <p:cNvPicPr>
            <a:picLocks noChangeAspect="1"/>
          </p:cNvPicPr>
          <p:nvPr userDrawn="1"/>
        </p:nvPicPr>
        <p:blipFill>
          <a:blip r:embed="rId4" cstate="print"/>
          <a:srcRect l="121" r="121"/>
          <a:stretch>
            <a:fillRect/>
          </a:stretch>
        </p:blipFill>
        <p:spPr>
          <a:xfrm>
            <a:off x="2455863" y="2624138"/>
            <a:ext cx="654050" cy="655637"/>
          </a:xfrm>
          <a:prstGeom prst="rect">
            <a:avLst/>
          </a:prstGeom>
        </p:spPr>
      </p:pic>
      <p:pic>
        <p:nvPicPr>
          <p:cNvPr id="30" name="Platshållare för bild 1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4303713" y="814388"/>
            <a:ext cx="655637" cy="655637"/>
          </a:xfrm>
          <a:prstGeom prst="rect">
            <a:avLst/>
          </a:prstGeom>
        </p:spPr>
      </p:pic>
      <p:pic>
        <p:nvPicPr>
          <p:cNvPr id="31" name="Platshållare för bild 19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4548188" y="2192338"/>
            <a:ext cx="655637" cy="655637"/>
          </a:xfrm>
          <a:prstGeom prst="rect">
            <a:avLst/>
          </a:prstGeom>
        </p:spPr>
      </p:pic>
      <p:pic>
        <p:nvPicPr>
          <p:cNvPr id="32" name="Platshållare för bild 18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>
          <a:xfrm>
            <a:off x="6203950" y="1042988"/>
            <a:ext cx="655638" cy="655637"/>
          </a:xfrm>
          <a:prstGeom prst="rect">
            <a:avLst/>
          </a:prstGeom>
        </p:spPr>
      </p:pic>
      <p:pic>
        <p:nvPicPr>
          <p:cNvPr id="33" name="Platshållare för bild 20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>
          <a:xfrm>
            <a:off x="7342188" y="2873375"/>
            <a:ext cx="655637" cy="655638"/>
          </a:xfrm>
          <a:prstGeom prst="rect">
            <a:avLst/>
          </a:prstGeom>
        </p:spPr>
      </p:pic>
      <p:sp>
        <p:nvSpPr>
          <p:cNvPr id="24" name="Rektangel 23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16057" y="3363838"/>
            <a:ext cx="3955943" cy="6275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EF42-7FE0-451B-95E0-E02DAFCBFF05}" type="datetime1">
              <a:rPr lang="en-US" smtClean="0"/>
              <a:t>12/3/2017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1961893" y="713830"/>
            <a:ext cx="655200" cy="6552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1800" b="1"/>
            </a:lvl1pPr>
            <a:lvl2pPr marL="180975" indent="0">
              <a:buNone/>
              <a:defRPr/>
            </a:lvl2pPr>
            <a:lvl3pPr marL="357187" indent="0">
              <a:buNone/>
              <a:defRPr/>
            </a:lvl3pPr>
            <a:lvl4pPr marL="538163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sv-SE" dirty="0"/>
              <a:t>%</a:t>
            </a:r>
          </a:p>
        </p:txBody>
      </p:sp>
      <p:sp>
        <p:nvSpPr>
          <p:cNvPr id="19" name="Platshållare för text 10"/>
          <p:cNvSpPr>
            <a:spLocks noGrp="1"/>
          </p:cNvSpPr>
          <p:nvPr>
            <p:ph type="body" sz="quarter" idx="20" hasCustomPrompt="1"/>
          </p:nvPr>
        </p:nvSpPr>
        <p:spPr>
          <a:xfrm>
            <a:off x="3106430" y="2627313"/>
            <a:ext cx="655200" cy="6552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 b="1"/>
            </a:lvl1pPr>
            <a:lvl2pPr marL="180975" indent="0">
              <a:buNone/>
              <a:defRPr/>
            </a:lvl2pPr>
            <a:lvl3pPr marL="357187" indent="0">
              <a:buNone/>
              <a:defRPr/>
            </a:lvl3pPr>
            <a:lvl4pPr marL="538163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sv-SE" dirty="0"/>
              <a:t>%</a:t>
            </a:r>
          </a:p>
        </p:txBody>
      </p:sp>
      <p:sp>
        <p:nvSpPr>
          <p:cNvPr id="20" name="Platshållare för text 10"/>
          <p:cNvSpPr>
            <a:spLocks noGrp="1"/>
          </p:cNvSpPr>
          <p:nvPr>
            <p:ph type="body" sz="quarter" idx="21" hasCustomPrompt="1"/>
          </p:nvPr>
        </p:nvSpPr>
        <p:spPr>
          <a:xfrm>
            <a:off x="4955965" y="813957"/>
            <a:ext cx="655200" cy="6552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 b="1"/>
            </a:lvl1pPr>
            <a:lvl2pPr marL="180975" indent="0">
              <a:buNone/>
              <a:defRPr/>
            </a:lvl2pPr>
            <a:lvl3pPr marL="357187" indent="0">
              <a:buNone/>
              <a:defRPr/>
            </a:lvl3pPr>
            <a:lvl4pPr marL="538163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sv-SE" dirty="0"/>
              <a:t>%</a:t>
            </a:r>
          </a:p>
        </p:txBody>
      </p:sp>
      <p:sp>
        <p:nvSpPr>
          <p:cNvPr id="21" name="Platshållare för text 10"/>
          <p:cNvSpPr>
            <a:spLocks noGrp="1"/>
          </p:cNvSpPr>
          <p:nvPr>
            <p:ph type="body" sz="quarter" idx="22" hasCustomPrompt="1"/>
          </p:nvPr>
        </p:nvSpPr>
        <p:spPr>
          <a:xfrm>
            <a:off x="5206916" y="2195265"/>
            <a:ext cx="655200" cy="6552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 b="1"/>
            </a:lvl1pPr>
            <a:lvl2pPr marL="180975" indent="0">
              <a:buNone/>
              <a:defRPr/>
            </a:lvl2pPr>
            <a:lvl3pPr marL="357187" indent="0">
              <a:buNone/>
              <a:defRPr/>
            </a:lvl3pPr>
            <a:lvl4pPr marL="538163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sv-SE" dirty="0"/>
              <a:t>%</a:t>
            </a:r>
          </a:p>
        </p:txBody>
      </p:sp>
      <p:sp>
        <p:nvSpPr>
          <p:cNvPr id="22" name="Platshållare för text 10"/>
          <p:cNvSpPr>
            <a:spLocks noGrp="1"/>
          </p:cNvSpPr>
          <p:nvPr>
            <p:ph type="body" sz="quarter" idx="23" hasCustomPrompt="1"/>
          </p:nvPr>
        </p:nvSpPr>
        <p:spPr>
          <a:xfrm>
            <a:off x="6859811" y="1043137"/>
            <a:ext cx="655200" cy="6552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 b="1"/>
            </a:lvl1pPr>
            <a:lvl2pPr marL="180975" indent="0">
              <a:buNone/>
              <a:defRPr/>
            </a:lvl2pPr>
            <a:lvl3pPr marL="357187" indent="0">
              <a:buNone/>
              <a:defRPr/>
            </a:lvl3pPr>
            <a:lvl4pPr marL="538163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sv-SE" dirty="0"/>
              <a:t>%</a:t>
            </a:r>
          </a:p>
        </p:txBody>
      </p:sp>
      <p:sp>
        <p:nvSpPr>
          <p:cNvPr id="25" name="Platshållare för text 10"/>
          <p:cNvSpPr>
            <a:spLocks noGrp="1"/>
          </p:cNvSpPr>
          <p:nvPr>
            <p:ph type="body" sz="quarter" idx="24" hasCustomPrompt="1"/>
          </p:nvPr>
        </p:nvSpPr>
        <p:spPr>
          <a:xfrm>
            <a:off x="7998783" y="2872588"/>
            <a:ext cx="655200" cy="6552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 b="1"/>
            </a:lvl1pPr>
            <a:lvl2pPr marL="180975" indent="0">
              <a:buNone/>
              <a:defRPr/>
            </a:lvl2pPr>
            <a:lvl3pPr marL="357187" indent="0">
              <a:buNone/>
              <a:defRPr/>
            </a:lvl3pPr>
            <a:lvl4pPr marL="538163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sv-SE" dirty="0"/>
              <a:t>%</a:t>
            </a:r>
          </a:p>
        </p:txBody>
      </p:sp>
      <p:sp>
        <p:nvSpPr>
          <p:cNvPr id="28" name="Platshållare för text 25"/>
          <p:cNvSpPr>
            <a:spLocks noGrp="1"/>
          </p:cNvSpPr>
          <p:nvPr>
            <p:ph type="body" sz="quarter" idx="25" hasCustomPrompt="1"/>
          </p:nvPr>
        </p:nvSpPr>
        <p:spPr>
          <a:xfrm>
            <a:off x="620713" y="3940175"/>
            <a:ext cx="3949200" cy="431800"/>
          </a:xfrm>
        </p:spPr>
        <p:txBody>
          <a:bodyPr tIns="0"/>
          <a:lstStyle>
            <a:lvl1pPr marL="0" indent="0">
              <a:buNone/>
              <a:defRPr i="1"/>
            </a:lvl1pPr>
            <a:lvl2pPr marL="180975" indent="0">
              <a:buNone/>
              <a:defRPr i="1"/>
            </a:lvl2pPr>
            <a:lvl3pPr marL="357187" indent="0">
              <a:buNone/>
              <a:defRPr i="1"/>
            </a:lvl3pPr>
            <a:lvl4pPr marL="538163" indent="0">
              <a:buNone/>
              <a:defRPr i="1"/>
            </a:lvl4pPr>
            <a:lvl5pPr marL="720725" indent="0">
              <a:buNone/>
              <a:defRPr i="1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pic>
        <p:nvPicPr>
          <p:cNvPr id="27" name="Bildobjekt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20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ropbox\Niklas Sojde\Sandvik (Projector)\PPT Bilder Sandvik\vit_toni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ktangel 14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2C85-B740-46FA-B5E3-5FD89AAAD58D}" type="datetime1">
              <a:rPr lang="en-US" smtClean="0"/>
              <a:t>12/3/2017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13" name="Platshållare för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630000" y="1539588"/>
            <a:ext cx="3960000" cy="290436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  <a:p>
            <a:pPr lvl="3"/>
            <a:r>
              <a:rPr lang="en-US" noProof="0" dirty="0"/>
              <a:t>Level four</a:t>
            </a:r>
          </a:p>
          <a:p>
            <a:pPr lvl="4"/>
            <a:r>
              <a:rPr lang="en-US" noProof="0" dirty="0"/>
              <a:t>Level five</a:t>
            </a:r>
          </a:p>
        </p:txBody>
      </p:sp>
      <p:sp>
        <p:nvSpPr>
          <p:cNvPr id="14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8280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16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8280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17" name="Platshållare för text 4"/>
          <p:cNvSpPr>
            <a:spLocks noGrp="1"/>
          </p:cNvSpPr>
          <p:nvPr>
            <p:ph type="body" sz="quarter" idx="22" hasCustomPrompt="1"/>
          </p:nvPr>
        </p:nvSpPr>
        <p:spPr>
          <a:xfrm>
            <a:off x="4932000" y="1540800"/>
            <a:ext cx="3960000" cy="290436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  <a:p>
            <a:pPr lvl="3"/>
            <a:r>
              <a:rPr lang="en-US" noProof="0" dirty="0"/>
              <a:t>Level four</a:t>
            </a:r>
          </a:p>
          <a:p>
            <a:pPr lvl="4"/>
            <a:r>
              <a:rPr lang="en-US" noProof="0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473736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dministrator\Dropbox\Niklas Sojde\Sandvik (Projector)\PPT Bilder Sandvik\vit_toni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ktangel 15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23AE-E579-4F03-968D-C412F702959F}" type="datetime1">
              <a:rPr lang="en-US" smtClean="0"/>
              <a:t>12/3/2017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354000" y="0"/>
            <a:ext cx="2791384" cy="27913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7" name="Platshållare för tabell 6"/>
          <p:cNvSpPr>
            <a:spLocks noGrp="1"/>
          </p:cNvSpPr>
          <p:nvPr>
            <p:ph type="tbl" sz="quarter" idx="16"/>
          </p:nvPr>
        </p:nvSpPr>
        <p:spPr>
          <a:xfrm>
            <a:off x="630000" y="1851025"/>
            <a:ext cx="5616575" cy="2449513"/>
          </a:xfrm>
        </p:spPr>
        <p:txBody>
          <a:bodyPr/>
          <a:lstStyle/>
          <a:p>
            <a:r>
              <a:rPr lang="en-US" noProof="0"/>
              <a:t>Click icon to add table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15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5688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17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5688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1150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dministrator\Dropbox\Niklas Sojde\Sandvik (Projector)\PPT Bilder Sandvik\vit_toni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ktangel 15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15" name="Platshållare för datum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5D731A0-E150-4527-9B2D-D2086994768F}" type="datetime1">
              <a:rPr lang="en-US" smtClean="0"/>
              <a:t>12/3/2017</a:t>
            </a:fld>
            <a:endParaRPr lang="sv-SE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5583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dministrator\Dropbox\Niklas Sojde\Sandvik (Projector)\PPT Bilder Sandvik\vit_toni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ktangel 15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93B3-C8B0-4EB7-B095-2B76E52AC805}" type="datetime1">
              <a:rPr lang="en-US" smtClean="0"/>
              <a:t>12/3/2017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abell 6"/>
          <p:cNvSpPr>
            <a:spLocks noGrp="1"/>
          </p:cNvSpPr>
          <p:nvPr>
            <p:ph type="tbl" sz="quarter" idx="16"/>
          </p:nvPr>
        </p:nvSpPr>
        <p:spPr>
          <a:xfrm>
            <a:off x="630000" y="1419621"/>
            <a:ext cx="8280000" cy="2880917"/>
          </a:xfrm>
        </p:spPr>
        <p:txBody>
          <a:bodyPr/>
          <a:lstStyle/>
          <a:p>
            <a:r>
              <a:rPr lang="en-US" noProof="0"/>
              <a:t>Click icon to add table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11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8280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12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8280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692445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4" name="Rektangel 13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653D-2272-4FEB-877B-53A98159121B}" type="datetime1">
              <a:rPr lang="en-US" smtClean="0"/>
              <a:t>12/3/2017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10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8280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11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8280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981870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A287-C36A-47C5-8E35-598FD9CB4EFB}" type="datetime1">
              <a:rPr lang="en-US" smtClean="0"/>
              <a:t>12/3/2017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630000" y="1539588"/>
            <a:ext cx="3960000" cy="2904369"/>
          </a:xfrm>
        </p:spPr>
        <p:txBody>
          <a:bodyPr/>
          <a:lstStyle>
            <a:lvl1pPr marL="0" indent="0">
              <a:buNone/>
              <a:defRPr baseline="0"/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  <a:p>
            <a:pPr lvl="3"/>
            <a:r>
              <a:rPr lang="en-US" noProof="0" dirty="0"/>
              <a:t>Level four</a:t>
            </a:r>
          </a:p>
          <a:p>
            <a:pPr lvl="4"/>
            <a:r>
              <a:rPr lang="en-US" noProof="0" dirty="0"/>
              <a:t>Level five</a:t>
            </a:r>
          </a:p>
        </p:txBody>
      </p:sp>
      <p:sp>
        <p:nvSpPr>
          <p:cNvPr id="12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8280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13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8280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79349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istrator\Dropbox\Niklas Sojde\Sandvik (Projector)\PPT Bilder Sandvik\bg_worldma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"/>
            <a:ext cx="9143999" cy="513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986A-A95D-4DF8-BA77-25F42155C559}" type="datetime1">
              <a:rPr lang="en-US" smtClean="0"/>
              <a:t>12/3/2017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630000" y="1539588"/>
            <a:ext cx="3960000" cy="2904369"/>
          </a:xfrm>
        </p:spPr>
        <p:txBody>
          <a:bodyPr/>
          <a:lstStyle>
            <a:lvl1pPr marL="0" indent="0">
              <a:buNone/>
              <a:defRPr baseline="0"/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  <a:p>
            <a:pPr lvl="3"/>
            <a:r>
              <a:rPr lang="en-US" noProof="0" dirty="0"/>
              <a:t>Level four</a:t>
            </a:r>
          </a:p>
          <a:p>
            <a:pPr lvl="4"/>
            <a:r>
              <a:rPr lang="en-US" noProof="0" dirty="0"/>
              <a:t>Level five</a:t>
            </a:r>
          </a:p>
        </p:txBody>
      </p:sp>
      <p:sp>
        <p:nvSpPr>
          <p:cNvPr id="13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8280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14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8280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259959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page dark, text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4435200"/>
          </a:xfrm>
        </p:spPr>
        <p:txBody>
          <a:bodyPr/>
          <a:lstStyle>
            <a:lvl1pPr>
              <a:defRPr sz="1200" i="1"/>
            </a:lvl1pPr>
          </a:lstStyle>
          <a:p>
            <a:r>
              <a:rPr lang="en-US" dirty="0"/>
              <a:t>Click icon to add background picture</a:t>
            </a:r>
            <a:endParaRPr lang="sv-SE" dirty="0"/>
          </a:p>
        </p:txBody>
      </p:sp>
      <p:sp>
        <p:nvSpPr>
          <p:cNvPr id="14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3435846"/>
            <a:ext cx="8280000" cy="534038"/>
          </a:xfrm>
          <a:effectLst/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/>
              <a:t>Subheading</a:t>
            </a:r>
          </a:p>
        </p:txBody>
      </p:sp>
      <p:sp>
        <p:nvSpPr>
          <p:cNvPr id="15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427734"/>
            <a:ext cx="8280000" cy="1006664"/>
          </a:xfrm>
          <a:effectLst/>
        </p:spPr>
        <p:txBody>
          <a:bodyPr anchor="b"/>
          <a:lstStyle>
            <a:lvl1pPr>
              <a:lnSpc>
                <a:spcPct val="8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 dirty="0" err="1"/>
              <a:t>Startpage</a:t>
            </a:r>
            <a:r>
              <a:rPr lang="en-US" noProof="0" dirty="0"/>
              <a:t> Heading</a:t>
            </a:r>
          </a:p>
        </p:txBody>
      </p:sp>
      <p:sp>
        <p:nvSpPr>
          <p:cNvPr id="5" name="Rectangular Callout 4"/>
          <p:cNvSpPr/>
          <p:nvPr userDrawn="1"/>
        </p:nvSpPr>
        <p:spPr>
          <a:xfrm>
            <a:off x="9324528" y="-12926"/>
            <a:ext cx="1152128" cy="1420134"/>
          </a:xfrm>
          <a:prstGeom prst="wedgeRectCallout">
            <a:avLst>
              <a:gd name="adj1" fmla="val -65201"/>
              <a:gd name="adj2" fmla="val 20460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3600" bIns="93600" rtlCol="0" anchor="ctr">
            <a:spAutoFit/>
          </a:bodyPr>
          <a:lstStyle/>
          <a:p>
            <a:pPr algn="l"/>
            <a:r>
              <a:rPr lang="en-US" sz="800" dirty="0">
                <a:solidFill>
                  <a:schemeClr val="bg2">
                    <a:lumMod val="10000"/>
                  </a:schemeClr>
                </a:solidFill>
              </a:rPr>
              <a:t>By</a:t>
            </a:r>
            <a:r>
              <a:rPr lang="en-US" sz="800" baseline="0" dirty="0">
                <a:solidFill>
                  <a:schemeClr val="bg2">
                    <a:lumMod val="10000"/>
                  </a:schemeClr>
                </a:solidFill>
              </a:rPr>
              <a:t> clicking the “add picture” icon your picture will be inserted into and cropped to the right properties in the placeholder. Do not use “Insert &gt; Picture from file” in this layout.</a:t>
            </a:r>
            <a:endParaRPr lang="en-US" sz="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ectangular Callout 6"/>
          <p:cNvSpPr/>
          <p:nvPr userDrawn="1"/>
        </p:nvSpPr>
        <p:spPr>
          <a:xfrm>
            <a:off x="9381228" y="1563638"/>
            <a:ext cx="1152128" cy="681471"/>
          </a:xfrm>
          <a:prstGeom prst="wedgeRectCallout">
            <a:avLst>
              <a:gd name="adj1" fmla="val -65201"/>
              <a:gd name="adj2" fmla="val 20460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3600" bIns="93600" rtlCol="0" anchor="ctr">
            <a:spAutoFit/>
          </a:bodyPr>
          <a:lstStyle/>
          <a:p>
            <a:pPr algn="l"/>
            <a:r>
              <a:rPr lang="en-US" sz="800" dirty="0">
                <a:solidFill>
                  <a:srgbClr val="3366FF"/>
                </a:solidFill>
                <a:hlinkClick r:id="rId2"/>
              </a:rPr>
              <a:t>You can download</a:t>
            </a:r>
            <a:r>
              <a:rPr lang="en-US" sz="800" baseline="0" dirty="0">
                <a:solidFill>
                  <a:srgbClr val="3366FF"/>
                </a:solidFill>
                <a:hlinkClick r:id="rId2"/>
              </a:rPr>
              <a:t> the Sandvik PowerPoint template manual here »</a:t>
            </a:r>
            <a:endParaRPr lang="en-US" sz="8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0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dministrator\Dropbox\Niklas Sojde\Sandvik (Projector)\PPT Bilder Sandvik\vit_toni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ktangel 15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630000" y="1538281"/>
            <a:ext cx="7182360" cy="2665413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  <a:p>
            <a:pPr lvl="3"/>
            <a:r>
              <a:rPr lang="en-US" noProof="0" dirty="0"/>
              <a:t>Level four</a:t>
            </a:r>
          </a:p>
          <a:p>
            <a:pPr lvl="4"/>
            <a:r>
              <a:rPr lang="en-US" noProof="0" dirty="0"/>
              <a:t>Level five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15" name="Platshållare för datum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3537A4-DD46-4AE6-A419-66135C2F3498}" type="datetime1">
              <a:rPr lang="en-US" noProof="0" smtClean="0"/>
              <a:t>12/3/2017</a:t>
            </a:fld>
            <a:endParaRPr lang="en-US" noProof="0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Change footer at: View &gt; Slide Master. Select  the first slide master and go to Insert &gt; Header &amp; Footer to change the text. Apply to all.</a:t>
            </a:r>
            <a:endParaRPr lang="en-US" noProof="0" dirty="0"/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8280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13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8280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65674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dministrator\Dropbox\Niklas Sojde\Sandvik (Projector)\PPT Bilder Sandvik\vit_toni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ktangel 15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15" name="Platshållare för datum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518B69F-D1F4-4449-A03D-13FDB0741C97}" type="datetime1">
              <a:rPr lang="en-US" smtClean="0"/>
              <a:t>12/3/2017</a:t>
            </a:fld>
            <a:endParaRPr lang="sv-SE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SmartArt 2"/>
          <p:cNvSpPr>
            <a:spLocks noGrp="1"/>
          </p:cNvSpPr>
          <p:nvPr>
            <p:ph type="dgm" sz="quarter" idx="18"/>
          </p:nvPr>
        </p:nvSpPr>
        <p:spPr>
          <a:xfrm>
            <a:off x="611188" y="1851670"/>
            <a:ext cx="8280000" cy="79216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sv-SE"/>
          </a:p>
        </p:txBody>
      </p:sp>
      <p:sp>
        <p:nvSpPr>
          <p:cNvPr id="17" name="Platshållare för text 4"/>
          <p:cNvSpPr>
            <a:spLocks noGrp="1"/>
          </p:cNvSpPr>
          <p:nvPr>
            <p:ph type="body" sz="quarter" idx="20" hasCustomPrompt="1"/>
          </p:nvPr>
        </p:nvSpPr>
        <p:spPr>
          <a:xfrm>
            <a:off x="6944400" y="2715766"/>
            <a:ext cx="1944588" cy="1727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</p:txBody>
      </p:sp>
      <p:sp>
        <p:nvSpPr>
          <p:cNvPr id="22" name="Platshållare för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2721600" y="2715766"/>
            <a:ext cx="1944588" cy="1727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</p:txBody>
      </p:sp>
      <p:sp>
        <p:nvSpPr>
          <p:cNvPr id="23" name="Platshållare för text 4"/>
          <p:cNvSpPr>
            <a:spLocks noGrp="1"/>
          </p:cNvSpPr>
          <p:nvPr>
            <p:ph type="body" sz="quarter" idx="22" hasCustomPrompt="1"/>
          </p:nvPr>
        </p:nvSpPr>
        <p:spPr>
          <a:xfrm>
            <a:off x="4834800" y="2715766"/>
            <a:ext cx="1944588" cy="1727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</p:txBody>
      </p:sp>
      <p:sp>
        <p:nvSpPr>
          <p:cNvPr id="2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611560" y="2716758"/>
            <a:ext cx="1944588" cy="1727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</p:txBody>
      </p:sp>
      <p:sp>
        <p:nvSpPr>
          <p:cNvPr id="27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8280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28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8280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47046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Administrator\Dropbox\Niklas Sojde\Sandvik (Projector)\PPT Bilder Sandvik\vit_toni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ktangel 15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15" name="Platshållare för datum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9E5297-D324-44AA-9F7E-EE9475D52339}" type="datetime1">
              <a:rPr lang="en-US" smtClean="0"/>
              <a:t>12/3/2017</a:t>
            </a:fld>
            <a:endParaRPr lang="sv-SE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3363838"/>
            <a:ext cx="1800200" cy="10081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dirty="0"/>
            </a:lvl1pPr>
            <a:lvl2pPr marL="450000" indent="0">
              <a:buNone/>
              <a:defRPr/>
            </a:lvl2pPr>
          </a:lstStyle>
          <a:p>
            <a:pPr lvl="0"/>
            <a:r>
              <a:rPr lang="en-US" noProof="0" dirty="0"/>
              <a:t>Example 1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23"/>
          </p:nvPr>
        </p:nvSpPr>
        <p:spPr>
          <a:xfrm>
            <a:off x="684213" y="1708150"/>
            <a:ext cx="1800225" cy="158432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4" name="Platshållare för text 4"/>
          <p:cNvSpPr>
            <a:spLocks noGrp="1"/>
          </p:cNvSpPr>
          <p:nvPr>
            <p:ph type="body" sz="quarter" idx="24" hasCustomPrompt="1"/>
          </p:nvPr>
        </p:nvSpPr>
        <p:spPr>
          <a:xfrm>
            <a:off x="2649600" y="3363342"/>
            <a:ext cx="1800200" cy="10081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dirty="0"/>
            </a:lvl1pPr>
          </a:lstStyle>
          <a:p>
            <a:pPr lvl="0"/>
            <a:r>
              <a:rPr lang="en-US" noProof="0"/>
              <a:t>Example 2</a:t>
            </a:r>
          </a:p>
        </p:txBody>
      </p:sp>
      <p:sp>
        <p:nvSpPr>
          <p:cNvPr id="25" name="Platshållare för bild 3"/>
          <p:cNvSpPr>
            <a:spLocks noGrp="1"/>
          </p:cNvSpPr>
          <p:nvPr>
            <p:ph type="pic" sz="quarter" idx="25"/>
          </p:nvPr>
        </p:nvSpPr>
        <p:spPr>
          <a:xfrm>
            <a:off x="2649600" y="1707654"/>
            <a:ext cx="1800225" cy="158432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6" name="Platshållare för text 4"/>
          <p:cNvSpPr>
            <a:spLocks noGrp="1"/>
          </p:cNvSpPr>
          <p:nvPr>
            <p:ph type="body" sz="quarter" idx="26" hasCustomPrompt="1"/>
          </p:nvPr>
        </p:nvSpPr>
        <p:spPr>
          <a:xfrm>
            <a:off x="4615200" y="3363342"/>
            <a:ext cx="1800200" cy="10081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dirty="0"/>
            </a:lvl1pPr>
          </a:lstStyle>
          <a:p>
            <a:pPr lvl="0"/>
            <a:r>
              <a:rPr lang="en-US" noProof="0"/>
              <a:t>Example 3</a:t>
            </a:r>
          </a:p>
        </p:txBody>
      </p:sp>
      <p:sp>
        <p:nvSpPr>
          <p:cNvPr id="27" name="Platshållare för bild 3"/>
          <p:cNvSpPr>
            <a:spLocks noGrp="1"/>
          </p:cNvSpPr>
          <p:nvPr>
            <p:ph type="pic" sz="quarter" idx="27"/>
          </p:nvPr>
        </p:nvSpPr>
        <p:spPr>
          <a:xfrm>
            <a:off x="4615200" y="1707654"/>
            <a:ext cx="1800225" cy="158432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8" name="Platshållare för text 4"/>
          <p:cNvSpPr>
            <a:spLocks noGrp="1"/>
          </p:cNvSpPr>
          <p:nvPr>
            <p:ph type="body" sz="quarter" idx="28" hasCustomPrompt="1"/>
          </p:nvPr>
        </p:nvSpPr>
        <p:spPr>
          <a:xfrm>
            <a:off x="6580800" y="3363342"/>
            <a:ext cx="1800200" cy="10081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dirty="0"/>
            </a:lvl1pPr>
          </a:lstStyle>
          <a:p>
            <a:pPr lvl="0"/>
            <a:r>
              <a:rPr lang="en-US" noProof="0"/>
              <a:t>Example 4</a:t>
            </a:r>
          </a:p>
        </p:txBody>
      </p:sp>
      <p:sp>
        <p:nvSpPr>
          <p:cNvPr id="29" name="Platshållare för bild 3"/>
          <p:cNvSpPr>
            <a:spLocks noGrp="1"/>
          </p:cNvSpPr>
          <p:nvPr>
            <p:ph type="pic" sz="quarter" idx="29"/>
          </p:nvPr>
        </p:nvSpPr>
        <p:spPr>
          <a:xfrm>
            <a:off x="6580800" y="1707654"/>
            <a:ext cx="1800225" cy="158432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31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8280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32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8280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9677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dministrator\Dropbox\Niklas Sojde\Sandvik (Projector)\PPT Bilder Sandvik\vit_toni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ktangel 18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EB4-2E55-4C0B-840A-D99A9BC1D57A}" type="datetime1">
              <a:rPr lang="en-US" smtClean="0"/>
              <a:t>12/3/2017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4611600" y="1044000"/>
            <a:ext cx="1746000" cy="174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357600" y="0"/>
            <a:ext cx="2791384" cy="27913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3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5043600" y="2790000"/>
            <a:ext cx="1314000" cy="131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357600" y="2790000"/>
            <a:ext cx="1656000" cy="165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22" name="Platshållare för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630000" y="1539588"/>
            <a:ext cx="3960000" cy="290436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  <a:p>
            <a:pPr lvl="3"/>
            <a:r>
              <a:rPr lang="en-US" noProof="0" dirty="0"/>
              <a:t>Level four</a:t>
            </a:r>
          </a:p>
          <a:p>
            <a:pPr lvl="4"/>
            <a:r>
              <a:rPr lang="en-US" noProof="0" dirty="0"/>
              <a:t>Level five</a:t>
            </a:r>
          </a:p>
        </p:txBody>
      </p:sp>
      <p:sp>
        <p:nvSpPr>
          <p:cNvPr id="16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3960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20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5688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17625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,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ropbox\Niklas Sojde\Sandvik (Projector)\PPT Bilder Sandvik\bg_worldma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"/>
            <a:ext cx="9143999" cy="513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ktangel 16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351E-7D3D-43DE-895F-421C6AE33A86}" type="datetime1">
              <a:rPr lang="en-US" smtClean="0"/>
              <a:t>12/3/2017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4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4611600" y="1044000"/>
            <a:ext cx="1746000" cy="174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41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357600" y="0"/>
            <a:ext cx="2791384" cy="27913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2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5043600" y="2790000"/>
            <a:ext cx="1314000" cy="131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43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357600" y="2790000"/>
            <a:ext cx="1656000" cy="165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5" name="Platshållare för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630000" y="1539588"/>
            <a:ext cx="3960000" cy="290436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  <a:p>
            <a:pPr lvl="3"/>
            <a:r>
              <a:rPr lang="en-US" noProof="0" dirty="0"/>
              <a:t>Level four</a:t>
            </a:r>
          </a:p>
          <a:p>
            <a:pPr lvl="4"/>
            <a:r>
              <a:rPr lang="en-US" noProof="0" dirty="0"/>
              <a:t>Level five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3960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19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5688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45550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ropbox\Niklas Sojde\Sandvik (Projector)\PPT Bilder Sandvik\vit_toni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ktangel 14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D256-9080-4FCD-8370-D756BBE0ED69}" type="datetime1">
              <a:rPr lang="en-US" smtClean="0"/>
              <a:t>12/3/2017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28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4611600" y="1044000"/>
            <a:ext cx="1746000" cy="174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357600" y="0"/>
            <a:ext cx="2791384" cy="27913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31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357600" y="2790000"/>
            <a:ext cx="1656000" cy="165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4" name="Platshållare för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630000" y="1539588"/>
            <a:ext cx="3960000" cy="290436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  <a:p>
            <a:pPr lvl="3"/>
            <a:r>
              <a:rPr lang="en-US" noProof="0" dirty="0"/>
              <a:t>Level four</a:t>
            </a:r>
          </a:p>
          <a:p>
            <a:pPr lvl="4"/>
            <a:r>
              <a:rPr lang="en-US" noProof="0" dirty="0"/>
              <a:t>Level five</a:t>
            </a:r>
          </a:p>
        </p:txBody>
      </p:sp>
      <p:sp>
        <p:nvSpPr>
          <p:cNvPr id="17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3960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18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5688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199708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,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ropbox\Niklas Sojde\Sandvik (Projector)\PPT Bilder Sandvik\bg_worldma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"/>
            <a:ext cx="9143999" cy="513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ktangel 19"/>
          <p:cNvSpPr/>
          <p:nvPr userDrawn="1"/>
        </p:nvSpPr>
        <p:spPr>
          <a:xfrm>
            <a:off x="0" y="4443958"/>
            <a:ext cx="9143999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1EA5-B21E-43BC-80E0-D10768DE4F3A}" type="datetime1">
              <a:rPr lang="en-US" smtClean="0"/>
              <a:t>12/3/2017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at: View &gt; Slide Master. Select  the first slide master and go to Insert &gt; Header &amp; Footer to change the text. Apply to all.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7" y="4636769"/>
            <a:ext cx="829271" cy="320400"/>
          </a:xfrm>
          <a:prstGeom prst="rect">
            <a:avLst/>
          </a:prstGeom>
        </p:spPr>
      </p:pic>
      <p:sp>
        <p:nvSpPr>
          <p:cNvPr id="29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4611600" y="1044000"/>
            <a:ext cx="1746000" cy="174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30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357600" y="0"/>
            <a:ext cx="2791384" cy="27913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31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357600" y="2790000"/>
            <a:ext cx="1656000" cy="165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4" name="Platshållare för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630000" y="1539588"/>
            <a:ext cx="3960000" cy="290436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  <a:p>
            <a:pPr lvl="3"/>
            <a:r>
              <a:rPr lang="en-US" noProof="0" dirty="0"/>
              <a:t>Level four</a:t>
            </a:r>
          </a:p>
          <a:p>
            <a:pPr lvl="4"/>
            <a:r>
              <a:rPr lang="en-US" noProof="0" dirty="0"/>
              <a:t>Level five</a:t>
            </a:r>
          </a:p>
        </p:txBody>
      </p:sp>
      <p:sp>
        <p:nvSpPr>
          <p:cNvPr id="15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028280"/>
            <a:ext cx="3960000" cy="2376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180975" indent="0">
              <a:buNone/>
              <a:defRPr sz="2000" b="1"/>
            </a:lvl2pPr>
            <a:lvl3pPr marL="357187" indent="0">
              <a:buNone/>
              <a:defRPr sz="2000" b="1"/>
            </a:lvl3pPr>
            <a:lvl4pPr marL="538163" indent="0">
              <a:buNone/>
              <a:defRPr sz="2000" b="1"/>
            </a:lvl4pPr>
            <a:lvl5pPr marL="720725" indent="0">
              <a:buNone/>
              <a:defRPr sz="2000" b="1"/>
            </a:lvl5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16" name="Rubrik 20"/>
          <p:cNvSpPr>
            <a:spLocks noGrp="1"/>
          </p:cNvSpPr>
          <p:nvPr>
            <p:ph type="title" hasCustomPrompt="1"/>
          </p:nvPr>
        </p:nvSpPr>
        <p:spPr>
          <a:xfrm>
            <a:off x="630000" y="252998"/>
            <a:ext cx="5688000" cy="77154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73762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30000" y="252000"/>
            <a:ext cx="8280000" cy="771549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 noProof="0" dirty="0"/>
              <a:t>Header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000" y="1540800"/>
            <a:ext cx="3960000" cy="29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  <a:p>
            <a:pPr lvl="3"/>
            <a:r>
              <a:rPr lang="en-US" noProof="0" dirty="0"/>
              <a:t>Level four</a:t>
            </a:r>
          </a:p>
          <a:p>
            <a:pPr lvl="4"/>
            <a:r>
              <a:rPr lang="en-US" noProof="0" dirty="0"/>
              <a:t>Level five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071423" y="4654180"/>
            <a:ext cx="1584176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>
                <a:solidFill>
                  <a:schemeClr val="tx1"/>
                </a:solidFill>
              </a:defRPr>
            </a:lvl1pPr>
          </a:lstStyle>
          <a:p>
            <a:fld id="{6781D7D4-FDCD-4AB2-A199-169E336465EB}" type="datetime1">
              <a:rPr lang="en-US" noProof="0" smtClean="0"/>
              <a:t>12/3/2017</a:t>
            </a:fld>
            <a:endParaRPr lang="en-US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78935" y="4668829"/>
            <a:ext cx="4392488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Change footer at: View &gt; Slide Master. Select  the first slide master and go to Insert &gt; Header &amp; Footer to change the text. Apply to all.</a:t>
            </a:r>
            <a:endParaRPr lang="en-US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60262" y="4633691"/>
            <a:ext cx="611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>
                <a:solidFill>
                  <a:schemeClr val="tx1"/>
                </a:solidFill>
              </a:defRPr>
            </a:lvl1pPr>
          </a:lstStyle>
          <a:p>
            <a:fld id="{3E5C8792-432D-401C-BCE9-55451B4457B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9286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6" r:id="rId3"/>
    <p:sldLayoutId id="2147483670" r:id="rId4"/>
    <p:sldLayoutId id="2147483671" r:id="rId5"/>
    <p:sldLayoutId id="2147483650" r:id="rId6"/>
    <p:sldLayoutId id="2147483659" r:id="rId7"/>
    <p:sldLayoutId id="2147483651" r:id="rId8"/>
    <p:sldLayoutId id="2147483660" r:id="rId9"/>
    <p:sldLayoutId id="2147483652" r:id="rId10"/>
    <p:sldLayoutId id="2147483661" r:id="rId11"/>
    <p:sldLayoutId id="2147483653" r:id="rId12"/>
    <p:sldLayoutId id="2147483662" r:id="rId13"/>
    <p:sldLayoutId id="2147483656" r:id="rId14"/>
    <p:sldLayoutId id="2147483654" r:id="rId15"/>
    <p:sldLayoutId id="2147483668" r:id="rId16"/>
    <p:sldLayoutId id="2147483655" r:id="rId17"/>
    <p:sldLayoutId id="2147483664" r:id="rId18"/>
    <p:sldLayoutId id="2147483665" r:id="rId19"/>
    <p:sldLayoutId id="2147483667" r:id="rId20"/>
    <p:sldLayoutId id="2147483674" r:id="rId21"/>
    <p:sldLayoutId id="2147483672" r:id="rId22"/>
    <p:sldLayoutId id="2147483673" r:id="rId23"/>
    <p:sldLayoutId id="2147483675" r:id="rId24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87313" indent="-87313" algn="l" defTabSz="914400" rtl="0" eaLnBrk="1" latinLnBrk="0" hangingPunct="1">
        <a:lnSpc>
          <a:spcPts val="1800"/>
        </a:lnSpc>
        <a:spcBef>
          <a:spcPts val="700"/>
        </a:spcBef>
        <a:buClr>
          <a:schemeClr val="accent6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90000" algn="l" defTabSz="914400" rtl="0" eaLnBrk="1" latinLnBrk="0" hangingPunct="1">
        <a:lnSpc>
          <a:spcPts val="1800"/>
        </a:lnSpc>
        <a:spcBef>
          <a:spcPct val="20000"/>
        </a:spcBef>
        <a:buClr>
          <a:schemeClr val="tx1">
            <a:lumMod val="60000"/>
            <a:lumOff val="40000"/>
          </a:schemeClr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87313" algn="l" defTabSz="914400" rtl="0" eaLnBrk="1" latinLnBrk="0" hangingPunct="1">
        <a:lnSpc>
          <a:spcPts val="1800"/>
        </a:lnSpc>
        <a:spcBef>
          <a:spcPct val="20000"/>
        </a:spcBef>
        <a:buClr>
          <a:schemeClr val="tx1">
            <a:lumMod val="60000"/>
            <a:lumOff val="40000"/>
          </a:schemeClr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88900" algn="l" defTabSz="914400" rtl="0" eaLnBrk="1" latinLnBrk="0" hangingPunct="1">
        <a:lnSpc>
          <a:spcPts val="1800"/>
        </a:lnSpc>
        <a:spcBef>
          <a:spcPct val="20000"/>
        </a:spcBef>
        <a:buClr>
          <a:schemeClr val="tx1">
            <a:lumMod val="60000"/>
            <a:lumOff val="40000"/>
          </a:schemeClr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87313" algn="l" defTabSz="914400" rtl="0" eaLnBrk="1" latinLnBrk="0" hangingPunct="1">
        <a:lnSpc>
          <a:spcPts val="1800"/>
        </a:lnSpc>
        <a:spcBef>
          <a:spcPct val="20000"/>
        </a:spcBef>
        <a:buClr>
          <a:schemeClr val="tx1">
            <a:lumMod val="60000"/>
            <a:lumOff val="40000"/>
          </a:schemeClr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36512" y="-1"/>
            <a:ext cx="9217023" cy="443520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9512" y="3589260"/>
            <a:ext cx="8696392" cy="5340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81148"/>
            <a:ext cx="8784976" cy="1006664"/>
          </a:xfrm>
        </p:spPr>
        <p:txBody>
          <a:bodyPr>
            <a:normAutofit/>
          </a:bodyPr>
          <a:lstStyle/>
          <a:p>
            <a:r>
              <a:rPr lang="en-US" sz="4000" noProof="0" dirty="0"/>
              <a:t>Oxygen content in PM HIP 625 - its effect on toughness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11024" y="358320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659982"/>
            <a:ext cx="8286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98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3759621" cy="323017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500" noProof="0" dirty="0"/>
              <a:t>A625:1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P</a:t>
            </a:r>
            <a:r>
              <a:rPr lang="en-US" sz="1300" noProof="0" dirty="0"/>
              <a:t>ronounced PPB oxide network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Almost pure Al-oxides in the network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Some single C, Mo, Cr and </a:t>
            </a:r>
            <a:r>
              <a:rPr lang="en-US" sz="1400" noProof="0" dirty="0" err="1"/>
              <a:t>Nb</a:t>
            </a:r>
            <a:r>
              <a:rPr lang="en-US" sz="1400" noProof="0" dirty="0"/>
              <a:t> rich particles are found in the bulk	</a:t>
            </a:r>
          </a:p>
          <a:p>
            <a:pPr>
              <a:lnSpc>
                <a:spcPct val="100000"/>
              </a:lnSpc>
            </a:pPr>
            <a:r>
              <a:rPr lang="en-US" sz="1500" noProof="0" dirty="0"/>
              <a:t>A625:2 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Less pronounced PPB oxide network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Almost pure Al-oxides along PPBs but some contain </a:t>
            </a:r>
            <a:r>
              <a:rPr lang="en-US" sz="1400" noProof="0" dirty="0" err="1"/>
              <a:t>Ti</a:t>
            </a:r>
            <a:endParaRPr lang="en-US" sz="1400" noProof="0" dirty="0"/>
          </a:p>
          <a:p>
            <a:pPr lvl="1">
              <a:lnSpc>
                <a:spcPct val="100000"/>
              </a:lnSpc>
            </a:pPr>
            <a:r>
              <a:rPr lang="en-US" sz="1400" noProof="0" dirty="0"/>
              <a:t>C, N, Mo, Cr and </a:t>
            </a:r>
            <a:r>
              <a:rPr lang="en-US" sz="1400" noProof="0" dirty="0" err="1"/>
              <a:t>Nb</a:t>
            </a:r>
            <a:r>
              <a:rPr lang="en-US" sz="1400" noProof="0" dirty="0"/>
              <a:t> rich particles along grain boundaries but also in the bulk (more than A625:1)</a:t>
            </a:r>
            <a:endParaRPr lang="en-US" sz="1500" noProof="0" dirty="0"/>
          </a:p>
          <a:p>
            <a:pPr>
              <a:lnSpc>
                <a:spcPct val="100000"/>
              </a:lnSpc>
            </a:pPr>
            <a:endParaRPr lang="en-US" sz="1500" noProof="0" dirty="0"/>
          </a:p>
          <a:p>
            <a:pPr>
              <a:lnSpc>
                <a:spcPct val="100000"/>
              </a:lnSpc>
            </a:pPr>
            <a:endParaRPr lang="en-US" sz="15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0000" y="749974"/>
            <a:ext cx="8280000" cy="237600"/>
          </a:xfrm>
        </p:spPr>
        <p:txBody>
          <a:bodyPr/>
          <a:lstStyle/>
          <a:p>
            <a:r>
              <a:rPr lang="en-US" noProof="0" dirty="0"/>
              <a:t>Microstructure of </a:t>
            </a:r>
            <a:r>
              <a:rPr lang="en-US" noProof="0" dirty="0" err="1"/>
              <a:t>Ar</a:t>
            </a:r>
            <a:r>
              <a:rPr lang="en-US" noProof="0" dirty="0"/>
              <a:t>-atomized powders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000" y="1"/>
            <a:ext cx="8280000" cy="771549"/>
          </a:xfrm>
        </p:spPr>
        <p:txBody>
          <a:bodyPr/>
          <a:lstStyle/>
          <a:p>
            <a:r>
              <a:rPr lang="en-US" noProof="0" dirty="0"/>
              <a:t>Results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1"/>
          <a:stretch/>
        </p:blipFill>
        <p:spPr>
          <a:xfrm>
            <a:off x="4371181" y="1013853"/>
            <a:ext cx="477022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52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0000" y="749974"/>
            <a:ext cx="8280000" cy="237600"/>
          </a:xfrm>
        </p:spPr>
        <p:txBody>
          <a:bodyPr/>
          <a:lstStyle/>
          <a:p>
            <a:r>
              <a:rPr lang="en-US" noProof="0" dirty="0"/>
              <a:t>Microstructure of N-atomized powders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000" y="1"/>
            <a:ext cx="8280000" cy="771549"/>
          </a:xfrm>
        </p:spPr>
        <p:txBody>
          <a:bodyPr/>
          <a:lstStyle/>
          <a:p>
            <a:r>
              <a:rPr lang="en-US" noProof="0" dirty="0"/>
              <a:t>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5"/>
          <a:stretch/>
        </p:blipFill>
        <p:spPr>
          <a:xfrm>
            <a:off x="4344000" y="1113262"/>
            <a:ext cx="4800000" cy="3331216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3816424" cy="32301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1500" noProof="0" dirty="0"/>
              <a:t>Both materials contain more nitrides than </a:t>
            </a:r>
            <a:r>
              <a:rPr lang="en-US" sz="1500" noProof="0" dirty="0" err="1"/>
              <a:t>Ar</a:t>
            </a:r>
            <a:r>
              <a:rPr lang="en-US" sz="1500" noProof="0" dirty="0"/>
              <a:t>-atomized material</a:t>
            </a:r>
          </a:p>
          <a:p>
            <a:pPr>
              <a:lnSpc>
                <a:spcPct val="100000"/>
              </a:lnSpc>
            </a:pPr>
            <a:r>
              <a:rPr lang="en-US" sz="1500" noProof="0" dirty="0"/>
              <a:t>N625:1 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Pronounced PPB oxide network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Almost pure Al-oxides in the network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Some single N, Mo, Cr and </a:t>
            </a:r>
            <a:r>
              <a:rPr lang="en-US" sz="1400" noProof="0" dirty="0" err="1"/>
              <a:t>Nb</a:t>
            </a:r>
            <a:r>
              <a:rPr lang="en-US" sz="1400" noProof="0" dirty="0"/>
              <a:t> rich particles are found in the bulk	</a:t>
            </a:r>
          </a:p>
          <a:p>
            <a:pPr>
              <a:lnSpc>
                <a:spcPct val="100000"/>
              </a:lnSpc>
            </a:pPr>
            <a:r>
              <a:rPr lang="en-US" sz="1500" noProof="0" dirty="0"/>
              <a:t>N625:2 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Much less pronounced PPB oxide network but more oxides inside the particles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Almost pure Al-oxides along PPBs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N, Mo, Cr and </a:t>
            </a:r>
            <a:r>
              <a:rPr lang="en-US" sz="1400" noProof="0" dirty="0" err="1"/>
              <a:t>Nb</a:t>
            </a:r>
            <a:r>
              <a:rPr lang="en-US" sz="1400" noProof="0" dirty="0"/>
              <a:t> rich particles along grain boundaries but also in the bulk</a:t>
            </a:r>
          </a:p>
          <a:p>
            <a:pPr>
              <a:lnSpc>
                <a:spcPct val="100000"/>
              </a:lnSpc>
            </a:pPr>
            <a:endParaRPr lang="en-US" sz="1500" noProof="0" dirty="0"/>
          </a:p>
          <a:p>
            <a:pPr>
              <a:lnSpc>
                <a:spcPct val="100000"/>
              </a:lnSpc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250839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11559" y="1347614"/>
            <a:ext cx="5760641" cy="32301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noProof="0" dirty="0"/>
              <a:t> All materials have similar strength, ductility and toughness</a:t>
            </a:r>
          </a:p>
          <a:p>
            <a:pPr>
              <a:lnSpc>
                <a:spcPct val="100000"/>
              </a:lnSpc>
            </a:pPr>
            <a:r>
              <a:rPr lang="en-US" sz="1500" noProof="0" dirty="0"/>
              <a:t> There is a correlation between ductility and toughness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Not always the case</a:t>
            </a:r>
          </a:p>
          <a:p>
            <a:pPr>
              <a:lnSpc>
                <a:spcPct val="100000"/>
              </a:lnSpc>
            </a:pPr>
            <a:r>
              <a:rPr lang="en-US" sz="1500" noProof="0" dirty="0"/>
              <a:t> A625:2 has higher strength than A625:1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Higher C-content</a:t>
            </a:r>
          </a:p>
          <a:p>
            <a:pPr marL="0" indent="0">
              <a:lnSpc>
                <a:spcPct val="100000"/>
              </a:lnSpc>
              <a:buNone/>
            </a:pP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0000" y="749974"/>
            <a:ext cx="8280000" cy="237600"/>
          </a:xfrm>
        </p:spPr>
        <p:txBody>
          <a:bodyPr/>
          <a:lstStyle/>
          <a:p>
            <a:r>
              <a:rPr lang="en-US" noProof="0" dirty="0"/>
              <a:t>Mechanical properties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000" y="1"/>
            <a:ext cx="8280000" cy="771549"/>
          </a:xfrm>
        </p:spPr>
        <p:txBody>
          <a:bodyPr/>
          <a:lstStyle/>
          <a:p>
            <a:r>
              <a:rPr lang="en-US" noProof="0" dirty="0"/>
              <a:t>Results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715766"/>
            <a:ext cx="4898341" cy="16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74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5184576" cy="32301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noProof="0" dirty="0"/>
              <a:t>Fracture in A625:1 has progressed along PPBs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Especially on larger particles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Exposed particles surfaces contain dimples with aluminum rich oxide particles containing some </a:t>
            </a:r>
            <a:r>
              <a:rPr lang="en-US" sz="1400" noProof="0" dirty="0" err="1"/>
              <a:t>Ti</a:t>
            </a:r>
            <a:endParaRPr lang="en-US" sz="1400" noProof="0" dirty="0"/>
          </a:p>
          <a:p>
            <a:pPr>
              <a:lnSpc>
                <a:spcPct val="100000"/>
              </a:lnSpc>
            </a:pPr>
            <a:r>
              <a:rPr lang="en-US" sz="1500" noProof="0" dirty="0"/>
              <a:t>Fracture in A625:2 seem at first to primarily transgranular</a:t>
            </a:r>
          </a:p>
          <a:p>
            <a:pPr lvl="1">
              <a:lnSpc>
                <a:spcPct val="100000"/>
              </a:lnSpc>
            </a:pPr>
            <a:r>
              <a:rPr lang="en-US" sz="1300" noProof="0" dirty="0"/>
              <a:t>Higher magnification reveals a combination of PPB guided fracture and trans granular</a:t>
            </a:r>
          </a:p>
          <a:p>
            <a:pPr lvl="1">
              <a:lnSpc>
                <a:spcPct val="100000"/>
              </a:lnSpc>
            </a:pPr>
            <a:r>
              <a:rPr lang="en-US" sz="1300" noProof="0" dirty="0"/>
              <a:t>In the PPB fracture the dimples contain aluminum rich oxide particles containing some </a:t>
            </a:r>
            <a:r>
              <a:rPr lang="en-US" sz="1300" noProof="0" dirty="0" err="1"/>
              <a:t>Ti</a:t>
            </a:r>
            <a:endParaRPr lang="en-US" sz="1300" noProof="0" dirty="0"/>
          </a:p>
          <a:p>
            <a:pPr lvl="1">
              <a:lnSpc>
                <a:spcPct val="100000"/>
              </a:lnSpc>
            </a:pPr>
            <a:r>
              <a:rPr lang="en-US" sz="1300" noProof="0" dirty="0" err="1"/>
              <a:t>NbC</a:t>
            </a:r>
            <a:r>
              <a:rPr lang="en-US" sz="1300" noProof="0" dirty="0"/>
              <a:t> precipitates are also found in the dimples but to much lower extent than oxide particles</a:t>
            </a:r>
            <a:endParaRPr lang="en-US" sz="1500" noProof="0" dirty="0"/>
          </a:p>
          <a:p>
            <a:pPr>
              <a:lnSpc>
                <a:spcPct val="100000"/>
              </a:lnSpc>
            </a:pPr>
            <a:endParaRPr lang="en-US" sz="15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0000" y="749974"/>
            <a:ext cx="8280000" cy="237600"/>
          </a:xfrm>
        </p:spPr>
        <p:txBody>
          <a:bodyPr/>
          <a:lstStyle/>
          <a:p>
            <a:r>
              <a:rPr lang="en-US" noProof="0" dirty="0"/>
              <a:t>Impact toughness testing</a:t>
            </a:r>
          </a:p>
          <a:p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000" y="1"/>
            <a:ext cx="8280000" cy="771549"/>
          </a:xfrm>
        </p:spPr>
        <p:txBody>
          <a:bodyPr/>
          <a:lstStyle/>
          <a:p>
            <a:r>
              <a:rPr lang="en-US" noProof="0" dirty="0"/>
              <a:t>Results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298" y="2272529"/>
            <a:ext cx="2857143" cy="21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416" y="96998"/>
            <a:ext cx="2857143" cy="2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0000" y="749974"/>
            <a:ext cx="8280000" cy="237600"/>
          </a:xfrm>
        </p:spPr>
        <p:txBody>
          <a:bodyPr/>
          <a:lstStyle/>
          <a:p>
            <a:r>
              <a:rPr lang="en-US" noProof="0" dirty="0"/>
              <a:t>Impact toughness testing</a:t>
            </a:r>
          </a:p>
          <a:p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000" y="1"/>
            <a:ext cx="8280000" cy="771549"/>
          </a:xfrm>
        </p:spPr>
        <p:txBody>
          <a:bodyPr/>
          <a:lstStyle/>
          <a:p>
            <a:r>
              <a:rPr lang="en-US" noProof="0" dirty="0"/>
              <a:t>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072"/>
          <a:stretch/>
        </p:blipFill>
        <p:spPr>
          <a:xfrm>
            <a:off x="6219665" y="2283718"/>
            <a:ext cx="2872061" cy="2142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49928"/>
          <a:stretch/>
        </p:blipFill>
        <p:spPr>
          <a:xfrm>
            <a:off x="6228184" y="68853"/>
            <a:ext cx="2880321" cy="2142857"/>
          </a:xfrm>
          <a:prstGeom prst="rect">
            <a:avLst/>
          </a:prstGeom>
        </p:spPr>
      </p:pic>
      <p:sp>
        <p:nvSpPr>
          <p:cNvPr id="14" name="Content Placeholder 1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5616624" cy="32301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noProof="0" dirty="0"/>
              <a:t>Fracture in N625:1 has progressed along PPBs</a:t>
            </a:r>
            <a:endParaRPr lang="en-US" sz="1400" noProof="0" dirty="0"/>
          </a:p>
          <a:p>
            <a:pPr lvl="1">
              <a:lnSpc>
                <a:spcPct val="100000"/>
              </a:lnSpc>
            </a:pPr>
            <a:r>
              <a:rPr lang="en-US" sz="1400" noProof="0" dirty="0"/>
              <a:t>Uncovered particles surfaces contain a high amount dimples with aluminum rich oxide particles</a:t>
            </a:r>
          </a:p>
          <a:p>
            <a:pPr>
              <a:lnSpc>
                <a:spcPct val="100000"/>
              </a:lnSpc>
            </a:pPr>
            <a:r>
              <a:rPr lang="en-US" sz="1500" noProof="0" dirty="0"/>
              <a:t>Fracture in N625:2 </a:t>
            </a:r>
            <a:r>
              <a:rPr lang="en-US" sz="1600" noProof="0" dirty="0"/>
              <a:t>combination intragranular and transgranular fracture</a:t>
            </a:r>
          </a:p>
          <a:p>
            <a:pPr lvl="1">
              <a:lnSpc>
                <a:spcPct val="100000"/>
              </a:lnSpc>
            </a:pPr>
            <a:r>
              <a:rPr lang="en-US" sz="1300" noProof="0" dirty="0"/>
              <a:t>Trans granular fracture guided by </a:t>
            </a:r>
            <a:r>
              <a:rPr lang="en-US" sz="1300" noProof="0" dirty="0" err="1"/>
              <a:t>Nb</a:t>
            </a:r>
            <a:r>
              <a:rPr lang="en-US" sz="1300" noProof="0" dirty="0"/>
              <a:t>, Cr and Mo rich particles</a:t>
            </a:r>
          </a:p>
          <a:p>
            <a:pPr lvl="1">
              <a:lnSpc>
                <a:spcPct val="100000"/>
              </a:lnSpc>
            </a:pPr>
            <a:r>
              <a:rPr lang="en-US" sz="1300" noProof="0" dirty="0"/>
              <a:t>Intragranular fracture is uncommon but when it occurs it’s guided by nitrides and PPB alumina particles and along larger powder particles </a:t>
            </a:r>
          </a:p>
          <a:p>
            <a:pPr>
              <a:lnSpc>
                <a:spcPct val="100000"/>
              </a:lnSpc>
            </a:pPr>
            <a:endParaRPr lang="en-US" sz="1500" noProof="0" dirty="0"/>
          </a:p>
          <a:p>
            <a:pPr>
              <a:lnSpc>
                <a:spcPct val="100000"/>
              </a:lnSpc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235003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11559" y="1347615"/>
            <a:ext cx="4344349" cy="30243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noProof="0" dirty="0"/>
              <a:t>As expected oxygen content is higher in the finer particle size fractions</a:t>
            </a:r>
          </a:p>
          <a:p>
            <a:pPr>
              <a:lnSpc>
                <a:spcPct val="100000"/>
              </a:lnSpc>
            </a:pPr>
            <a:r>
              <a:rPr lang="en-US" sz="1500" noProof="0" dirty="0"/>
              <a:t>A625:2 has higher oxygen uptake in smaller size fractions</a:t>
            </a:r>
            <a:endParaRPr lang="en-US" sz="1500" noProof="0" dirty="0"/>
          </a:p>
          <a:p>
            <a:pPr>
              <a:lnSpc>
                <a:spcPct val="100000"/>
              </a:lnSpc>
            </a:pPr>
            <a:r>
              <a:rPr lang="en-US" sz="1500" noProof="0" dirty="0"/>
              <a:t>The materials with higher impact toughness has lower oxygen uptake in the coarser size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O-uptake is oxidation of particles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PPB guided fracture mainly on larger particles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A625:2 has a larger d50 i.e. more of low oxygen containing particles</a:t>
            </a:r>
          </a:p>
          <a:p>
            <a:pPr>
              <a:lnSpc>
                <a:spcPct val="100000"/>
              </a:lnSpc>
            </a:pPr>
            <a:endParaRPr lang="en-US" sz="1500" noProof="0" dirty="0"/>
          </a:p>
          <a:p>
            <a:pPr>
              <a:lnSpc>
                <a:spcPct val="100000"/>
              </a:lnSpc>
            </a:pPr>
            <a:endParaRPr lang="en-US" sz="1500" noProof="0" dirty="0"/>
          </a:p>
          <a:p>
            <a:pPr>
              <a:lnSpc>
                <a:spcPct val="100000"/>
              </a:lnSpc>
            </a:pPr>
            <a:endParaRPr lang="en-US" sz="15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0000" y="749974"/>
            <a:ext cx="8280000" cy="237600"/>
          </a:xfrm>
        </p:spPr>
        <p:txBody>
          <a:bodyPr/>
          <a:lstStyle/>
          <a:p>
            <a:r>
              <a:rPr lang="en-US" noProof="0" dirty="0"/>
              <a:t>Oxygen content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000" y="1"/>
            <a:ext cx="8280000" cy="771549"/>
          </a:xfrm>
        </p:spPr>
        <p:txBody>
          <a:bodyPr/>
          <a:lstStyle/>
          <a:p>
            <a:r>
              <a:rPr lang="en-US" noProof="0" dirty="0"/>
              <a:t>Results</a:t>
            </a: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4955911" y="2283718"/>
            <a:ext cx="4092455" cy="2065857"/>
            <a:chOff x="1589" y="3595"/>
            <a:chExt cx="8402" cy="424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2" t="5559" r="5698" b="1253"/>
            <a:stretch>
              <a:fillRect/>
            </a:stretch>
          </p:blipFill>
          <p:spPr bwMode="auto">
            <a:xfrm>
              <a:off x="1589" y="3595"/>
              <a:ext cx="8402" cy="4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6"/>
            <p:cNvGrpSpPr>
              <a:grpSpLocks noChangeAspect="1"/>
            </p:cNvGrpSpPr>
            <p:nvPr/>
          </p:nvGrpSpPr>
          <p:grpSpPr bwMode="auto">
            <a:xfrm>
              <a:off x="3675" y="5913"/>
              <a:ext cx="6135" cy="0"/>
              <a:chOff x="3675" y="3705"/>
              <a:chExt cx="6135" cy="0"/>
            </a:xfrm>
          </p:grpSpPr>
          <p:sp>
            <p:nvSpPr>
              <p:cNvPr id="29" name="AutoShape 7"/>
              <p:cNvSpPr>
                <a:spLocks noChangeAspect="1" noChangeShapeType="1"/>
              </p:cNvSpPr>
              <p:nvPr/>
            </p:nvSpPr>
            <p:spPr bwMode="auto">
              <a:xfrm>
                <a:off x="3675" y="3705"/>
                <a:ext cx="624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" name="AutoShape 8"/>
              <p:cNvSpPr>
                <a:spLocks noChangeAspect="1" noChangeShapeType="1"/>
              </p:cNvSpPr>
              <p:nvPr/>
            </p:nvSpPr>
            <p:spPr bwMode="auto">
              <a:xfrm>
                <a:off x="7341" y="3705"/>
                <a:ext cx="624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" name="AutoShape 9"/>
              <p:cNvSpPr>
                <a:spLocks noChangeAspect="1" noChangeShapeType="1"/>
              </p:cNvSpPr>
              <p:nvPr/>
            </p:nvSpPr>
            <p:spPr bwMode="auto">
              <a:xfrm>
                <a:off x="9186" y="3705"/>
                <a:ext cx="624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24" name="AutoShape 10"/>
              <p:cNvSpPr>
                <a:spLocks noChangeAspect="1" noChangeShapeType="1"/>
              </p:cNvSpPr>
              <p:nvPr/>
            </p:nvSpPr>
            <p:spPr bwMode="auto">
              <a:xfrm>
                <a:off x="5505" y="3705"/>
                <a:ext cx="624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24" name="Group 11"/>
            <p:cNvGrpSpPr>
              <a:grpSpLocks noChangeAspect="1"/>
            </p:cNvGrpSpPr>
            <p:nvPr/>
          </p:nvGrpSpPr>
          <p:grpSpPr bwMode="auto">
            <a:xfrm>
              <a:off x="2844" y="6903"/>
              <a:ext cx="6141" cy="0"/>
              <a:chOff x="2844" y="4695"/>
              <a:chExt cx="6141" cy="0"/>
            </a:xfrm>
          </p:grpSpPr>
          <p:sp>
            <p:nvSpPr>
              <p:cNvPr id="25" name="AutoShape 12"/>
              <p:cNvSpPr>
                <a:spLocks noChangeAspect="1" noChangeShapeType="1"/>
              </p:cNvSpPr>
              <p:nvPr/>
            </p:nvSpPr>
            <p:spPr bwMode="auto">
              <a:xfrm>
                <a:off x="2844" y="4695"/>
                <a:ext cx="624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" name="AutoShape 13"/>
              <p:cNvSpPr>
                <a:spLocks noChangeAspect="1" noChangeShapeType="1"/>
              </p:cNvSpPr>
              <p:nvPr/>
            </p:nvSpPr>
            <p:spPr bwMode="auto">
              <a:xfrm>
                <a:off x="6525" y="4695"/>
                <a:ext cx="624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7" name="AutoShape 14"/>
              <p:cNvSpPr>
                <a:spLocks noChangeAspect="1" noChangeShapeType="1"/>
              </p:cNvSpPr>
              <p:nvPr/>
            </p:nvSpPr>
            <p:spPr bwMode="auto">
              <a:xfrm>
                <a:off x="8361" y="4695"/>
                <a:ext cx="624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8" name="AutoShape 15"/>
              <p:cNvSpPr>
                <a:spLocks noChangeAspect="1" noChangeShapeType="1"/>
              </p:cNvSpPr>
              <p:nvPr/>
            </p:nvSpPr>
            <p:spPr bwMode="auto">
              <a:xfrm>
                <a:off x="4674" y="4695"/>
                <a:ext cx="624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grpSp>
        <p:nvGrpSpPr>
          <p:cNvPr id="10" name="Group 16"/>
          <p:cNvGrpSpPr>
            <a:grpSpLocks noChangeAspect="1"/>
          </p:cNvGrpSpPr>
          <p:nvPr/>
        </p:nvGrpSpPr>
        <p:grpSpPr bwMode="auto">
          <a:xfrm>
            <a:off x="4955909" y="123478"/>
            <a:ext cx="4092457" cy="2059540"/>
            <a:chOff x="1601" y="8263"/>
            <a:chExt cx="8404" cy="4228"/>
          </a:xfrm>
        </p:grpSpPr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7" t="5318" r="5730" b="1779"/>
            <a:stretch>
              <a:fillRect/>
            </a:stretch>
          </p:blipFill>
          <p:spPr bwMode="auto">
            <a:xfrm>
              <a:off x="1601" y="8263"/>
              <a:ext cx="8404" cy="4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8"/>
            <p:cNvGrpSpPr>
              <a:grpSpLocks noChangeAspect="1"/>
            </p:cNvGrpSpPr>
            <p:nvPr/>
          </p:nvGrpSpPr>
          <p:grpSpPr bwMode="auto">
            <a:xfrm>
              <a:off x="2863" y="10570"/>
              <a:ext cx="6135" cy="0"/>
              <a:chOff x="3675" y="3705"/>
              <a:chExt cx="6135" cy="0"/>
            </a:xfrm>
          </p:grpSpPr>
          <p:sp>
            <p:nvSpPr>
              <p:cNvPr id="19" name="AutoShape 19"/>
              <p:cNvSpPr>
                <a:spLocks noChangeAspect="1" noChangeShapeType="1"/>
              </p:cNvSpPr>
              <p:nvPr/>
            </p:nvSpPr>
            <p:spPr bwMode="auto">
              <a:xfrm>
                <a:off x="3675" y="3705"/>
                <a:ext cx="624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" name="AutoShape 20"/>
              <p:cNvSpPr>
                <a:spLocks noChangeAspect="1" noChangeShapeType="1"/>
              </p:cNvSpPr>
              <p:nvPr/>
            </p:nvSpPr>
            <p:spPr bwMode="auto">
              <a:xfrm>
                <a:off x="7341" y="3705"/>
                <a:ext cx="624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1" name="AutoShape 21"/>
              <p:cNvSpPr>
                <a:spLocks noChangeAspect="1" noChangeShapeType="1"/>
              </p:cNvSpPr>
              <p:nvPr/>
            </p:nvSpPr>
            <p:spPr bwMode="auto">
              <a:xfrm>
                <a:off x="9186" y="3705"/>
                <a:ext cx="624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" name="AutoShape 22"/>
              <p:cNvSpPr>
                <a:spLocks noChangeAspect="1" noChangeShapeType="1"/>
              </p:cNvSpPr>
              <p:nvPr/>
            </p:nvSpPr>
            <p:spPr bwMode="auto">
              <a:xfrm>
                <a:off x="5505" y="3705"/>
                <a:ext cx="624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12" name="Group 23"/>
            <p:cNvGrpSpPr>
              <a:grpSpLocks noChangeAspect="1"/>
            </p:cNvGrpSpPr>
            <p:nvPr/>
          </p:nvGrpSpPr>
          <p:grpSpPr bwMode="auto">
            <a:xfrm>
              <a:off x="3692" y="11351"/>
              <a:ext cx="6135" cy="0"/>
              <a:chOff x="3675" y="3705"/>
              <a:chExt cx="6135" cy="0"/>
            </a:xfrm>
          </p:grpSpPr>
          <p:sp>
            <p:nvSpPr>
              <p:cNvPr id="13" name="AutoShape 24"/>
              <p:cNvSpPr>
                <a:spLocks noChangeAspect="1" noChangeShapeType="1"/>
              </p:cNvSpPr>
              <p:nvPr/>
            </p:nvSpPr>
            <p:spPr bwMode="auto">
              <a:xfrm>
                <a:off x="3675" y="3705"/>
                <a:ext cx="624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6" name="AutoShape 25"/>
              <p:cNvSpPr>
                <a:spLocks noChangeAspect="1" noChangeShapeType="1"/>
              </p:cNvSpPr>
              <p:nvPr/>
            </p:nvSpPr>
            <p:spPr bwMode="auto">
              <a:xfrm>
                <a:off x="7341" y="3705"/>
                <a:ext cx="624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7" name="AutoShape 26"/>
              <p:cNvSpPr>
                <a:spLocks noChangeAspect="1" noChangeShapeType="1"/>
              </p:cNvSpPr>
              <p:nvPr/>
            </p:nvSpPr>
            <p:spPr bwMode="auto">
              <a:xfrm>
                <a:off x="9186" y="3705"/>
                <a:ext cx="624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8" name="AutoShape 27"/>
              <p:cNvSpPr>
                <a:spLocks noChangeAspect="1" noChangeShapeType="1"/>
              </p:cNvSpPr>
              <p:nvPr/>
            </p:nvSpPr>
            <p:spPr bwMode="auto">
              <a:xfrm>
                <a:off x="5505" y="3705"/>
                <a:ext cx="624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4784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630000" y="1539588"/>
            <a:ext cx="4086016" cy="29043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noProof="0" dirty="0"/>
              <a:t>Introduction</a:t>
            </a:r>
          </a:p>
          <a:p>
            <a:pPr lvl="1">
              <a:lnSpc>
                <a:spcPct val="100000"/>
              </a:lnSpc>
            </a:pPr>
            <a:r>
              <a:rPr lang="en-US" sz="1600" noProof="0" dirty="0"/>
              <a:t>Introduction</a:t>
            </a:r>
          </a:p>
          <a:p>
            <a:pPr>
              <a:lnSpc>
                <a:spcPct val="100000"/>
              </a:lnSpc>
            </a:pPr>
            <a:r>
              <a:rPr lang="en-US" sz="1600" noProof="0" dirty="0"/>
              <a:t>Experimental</a:t>
            </a:r>
          </a:p>
          <a:p>
            <a:pPr lvl="1">
              <a:lnSpc>
                <a:spcPct val="100000"/>
              </a:lnSpc>
            </a:pPr>
            <a:r>
              <a:rPr lang="en-US" sz="1600" noProof="0" dirty="0"/>
              <a:t>Material and manufacturing</a:t>
            </a:r>
          </a:p>
          <a:p>
            <a:pPr lvl="1">
              <a:lnSpc>
                <a:spcPct val="100000"/>
              </a:lnSpc>
            </a:pPr>
            <a:r>
              <a:rPr lang="en-US" sz="1600" noProof="0" dirty="0"/>
              <a:t>Material testing and characterization</a:t>
            </a:r>
          </a:p>
          <a:p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Presentation Outline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sz="1600" noProof="0" dirty="0"/>
              <a:t>Results</a:t>
            </a:r>
          </a:p>
          <a:p>
            <a:pPr lvl="1"/>
            <a:r>
              <a:rPr lang="en-US" sz="1600" noProof="0" dirty="0"/>
              <a:t>Chemistry </a:t>
            </a:r>
          </a:p>
          <a:p>
            <a:pPr lvl="1"/>
            <a:r>
              <a:rPr lang="en-US" sz="1600" noProof="0" dirty="0"/>
              <a:t>Microstructure</a:t>
            </a:r>
          </a:p>
          <a:p>
            <a:pPr lvl="1"/>
            <a:r>
              <a:rPr lang="en-US" sz="1600" noProof="0" dirty="0"/>
              <a:t>Mechanical properties</a:t>
            </a:r>
          </a:p>
          <a:p>
            <a:pPr lvl="1"/>
            <a:r>
              <a:rPr lang="en-US" sz="1600" noProof="0" dirty="0"/>
              <a:t>Oxygen content</a:t>
            </a:r>
          </a:p>
          <a:p>
            <a:r>
              <a:rPr lang="en-US" sz="1600" noProof="0" dirty="0">
                <a:solidFill>
                  <a:schemeClr val="tx2"/>
                </a:solidFill>
              </a:rPr>
              <a:t>Conclusions</a:t>
            </a:r>
          </a:p>
        </p:txBody>
      </p:sp>
      <p:pic>
        <p:nvPicPr>
          <p:cNvPr id="1028" name="Picture 4" descr="C:\Documents and Settings\ds95037\Local Settings\Temporary Internet Files\Content.IE5\2EBG84H3\MC90043390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8777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7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30000" y="1538281"/>
            <a:ext cx="8262480" cy="2905677"/>
          </a:xfrm>
        </p:spPr>
        <p:txBody>
          <a:bodyPr>
            <a:noAutofit/>
          </a:bodyPr>
          <a:lstStyle/>
          <a:p>
            <a:pPr lvl="0"/>
            <a:r>
              <a:rPr lang="en-US" sz="1800" noProof="0" dirty="0"/>
              <a:t>Higher oxygen content material can have higher impact toughness</a:t>
            </a:r>
          </a:p>
          <a:p>
            <a:pPr lvl="0"/>
            <a:r>
              <a:rPr lang="en-US" sz="1800" noProof="0" dirty="0">
                <a:solidFill>
                  <a:schemeClr val="bg1">
                    <a:lumMod val="75000"/>
                  </a:schemeClr>
                </a:solidFill>
              </a:rPr>
              <a:t>Higher surface oxygen content on powder particles has much more adverse effect on impact toughness than bulk oxygen</a:t>
            </a:r>
          </a:p>
          <a:p>
            <a:pPr lvl="0"/>
            <a:r>
              <a:rPr lang="en-US" sz="1800" noProof="0" dirty="0">
                <a:solidFill>
                  <a:schemeClr val="bg1">
                    <a:lumMod val="75000"/>
                  </a:schemeClr>
                </a:solidFill>
              </a:rPr>
              <a:t>Fracture in material with a pronounced PPB network occurs along the PPBs with a lower impact toughness consequently</a:t>
            </a:r>
          </a:p>
          <a:p>
            <a:pPr lvl="0"/>
            <a:r>
              <a:rPr lang="en-US" sz="1800" noProof="0" dirty="0">
                <a:solidFill>
                  <a:schemeClr val="bg1">
                    <a:lumMod val="75000"/>
                  </a:schemeClr>
                </a:solidFill>
              </a:rPr>
              <a:t>Fracture in material with lower surface and higher bulk oxygen content occurs trans granular with a higher impact toughness consequently</a:t>
            </a:r>
          </a:p>
          <a:p>
            <a:pPr lvl="0"/>
            <a:r>
              <a:rPr lang="en-US" sz="1800" noProof="0" dirty="0">
                <a:solidFill>
                  <a:schemeClr val="bg1">
                    <a:lumMod val="75000"/>
                  </a:schemeClr>
                </a:solidFill>
              </a:rPr>
              <a:t>Results indicate that oxidation of coarse powder particles has a larger effect than oxidation of finer particles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1562924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30000" y="1538281"/>
            <a:ext cx="8262480" cy="2905677"/>
          </a:xfrm>
        </p:spPr>
        <p:txBody>
          <a:bodyPr>
            <a:noAutofit/>
          </a:bodyPr>
          <a:lstStyle/>
          <a:p>
            <a:pPr lvl="0"/>
            <a:r>
              <a:rPr lang="en-US" sz="1800" noProof="0" dirty="0"/>
              <a:t>Higher oxygen content material can have higher impact toughness</a:t>
            </a:r>
          </a:p>
          <a:p>
            <a:pPr lvl="0"/>
            <a:r>
              <a:rPr lang="en-US" sz="1800" noProof="0" dirty="0"/>
              <a:t>Higher surface oxygen content on powder particles has much more adverse effect on impact toughness than bulk oxygen</a:t>
            </a:r>
          </a:p>
          <a:p>
            <a:pPr lvl="0"/>
            <a:r>
              <a:rPr lang="en-US" sz="1800" noProof="0" dirty="0">
                <a:solidFill>
                  <a:schemeClr val="bg1">
                    <a:lumMod val="75000"/>
                  </a:schemeClr>
                </a:solidFill>
              </a:rPr>
              <a:t>Fracture in material with a pronounced PPB network occurs along the PPBs with a lower impact toughness consequently</a:t>
            </a:r>
          </a:p>
          <a:p>
            <a:pPr lvl="0"/>
            <a:r>
              <a:rPr lang="en-US" sz="1800" noProof="0" dirty="0">
                <a:solidFill>
                  <a:schemeClr val="bg1">
                    <a:lumMod val="75000"/>
                  </a:schemeClr>
                </a:solidFill>
              </a:rPr>
              <a:t>Fracture in material with lower surface and higher bulk oxygen content occurs trans granular with a higher impact toughness consequently</a:t>
            </a:r>
          </a:p>
          <a:p>
            <a:pPr lvl="0"/>
            <a:r>
              <a:rPr lang="en-US" sz="1800" noProof="0" dirty="0">
                <a:solidFill>
                  <a:schemeClr val="bg1">
                    <a:lumMod val="75000"/>
                  </a:schemeClr>
                </a:solidFill>
              </a:rPr>
              <a:t>Results indicate that oxidation of coarse powder particles has a larger effect than oxidation of finer particles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18</a:t>
            </a:fld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789690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30000" y="1538281"/>
            <a:ext cx="8262480" cy="2905677"/>
          </a:xfrm>
        </p:spPr>
        <p:txBody>
          <a:bodyPr>
            <a:noAutofit/>
          </a:bodyPr>
          <a:lstStyle/>
          <a:p>
            <a:pPr lvl="0"/>
            <a:r>
              <a:rPr lang="en-US" sz="1800" noProof="0" dirty="0"/>
              <a:t>Higher oxygen content material can have higher impact toughness</a:t>
            </a:r>
          </a:p>
          <a:p>
            <a:pPr lvl="0"/>
            <a:r>
              <a:rPr lang="en-US" sz="1800" noProof="0" dirty="0"/>
              <a:t>Higher surface oxygen content on powder particles has much more adverse effect on impact toughness than bulk oxygen</a:t>
            </a:r>
          </a:p>
          <a:p>
            <a:pPr lvl="0"/>
            <a:r>
              <a:rPr lang="en-US" sz="1800" noProof="0" dirty="0"/>
              <a:t>Fracture in material with a pronounced PPB network occurs along the PPBs with a lower impact toughness consequently</a:t>
            </a:r>
          </a:p>
          <a:p>
            <a:pPr lvl="0"/>
            <a:r>
              <a:rPr lang="en-US" sz="1800" noProof="0" dirty="0">
                <a:solidFill>
                  <a:schemeClr val="bg1">
                    <a:lumMod val="75000"/>
                  </a:schemeClr>
                </a:solidFill>
              </a:rPr>
              <a:t>Fracture in material with lower surface and higher bulk oxygen content occurs trans granular with a higher impact toughness consequently</a:t>
            </a:r>
          </a:p>
          <a:p>
            <a:pPr lvl="0"/>
            <a:r>
              <a:rPr lang="en-US" sz="1800" noProof="0" dirty="0">
                <a:solidFill>
                  <a:schemeClr val="bg1">
                    <a:lumMod val="75000"/>
                  </a:schemeClr>
                </a:solidFill>
              </a:rPr>
              <a:t>Results indicate that oxidation of coarse powder particles has a larger effect than oxidation of finer particles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311942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971600" y="1538281"/>
            <a:ext cx="7236296" cy="3095410"/>
          </a:xfrm>
        </p:spPr>
        <p:txBody>
          <a:bodyPr>
            <a:normAutofit/>
          </a:bodyPr>
          <a:lstStyle/>
          <a:p>
            <a:pPr marL="0" indent="0" defTabSz="1016000">
              <a:buNone/>
              <a:tabLst>
                <a:tab pos="3054350" algn="l"/>
              </a:tabLst>
            </a:pPr>
            <a:r>
              <a:rPr lang="en-US" sz="2000" b="1" i="1" noProof="0" dirty="0"/>
              <a:t>Fredrik </a:t>
            </a:r>
            <a:r>
              <a:rPr lang="en-US" sz="2000" b="1" i="1" noProof="0" dirty="0" err="1"/>
              <a:t>Meurling</a:t>
            </a:r>
            <a:r>
              <a:rPr lang="en-US" sz="2000" b="1" i="1" noProof="0" dirty="0"/>
              <a:t> 		</a:t>
            </a:r>
            <a:r>
              <a:rPr lang="en-US" sz="2000" b="1" i="1" noProof="0" dirty="0"/>
              <a:t>Tomas Berglund	</a:t>
            </a:r>
          </a:p>
          <a:p>
            <a:pPr marL="0" indent="0" defTabSz="806450">
              <a:buNone/>
            </a:pPr>
            <a:r>
              <a:rPr lang="en-US" sz="1600" i="1" noProof="0" dirty="0"/>
              <a:t>Senior Research Engineer 		</a:t>
            </a:r>
            <a:r>
              <a:rPr lang="en-US" sz="1600" i="1" noProof="0" dirty="0"/>
              <a:t>Technical Marketing	</a:t>
            </a:r>
            <a:br>
              <a:rPr lang="en-US" sz="1600" i="1" noProof="0" dirty="0"/>
            </a:br>
            <a:r>
              <a:rPr lang="en-US" sz="1600" i="1" noProof="0" dirty="0"/>
              <a:t>Powder R&amp;D				</a:t>
            </a:r>
            <a:r>
              <a:rPr lang="en-US" sz="1600" i="1" noProof="0" dirty="0"/>
              <a:t>Sandvik Powder Solutions	</a:t>
            </a:r>
            <a:r>
              <a:rPr lang="en-US" sz="1600" i="1" noProof="0" dirty="0"/>
              <a:t> Sandvik Materials	Technology </a:t>
            </a:r>
            <a:r>
              <a:rPr lang="en-US" sz="1600" i="1" noProof="0" dirty="0"/>
              <a:t>									</a:t>
            </a:r>
          </a:p>
          <a:p>
            <a:pPr marL="0" indent="0">
              <a:buNone/>
            </a:pPr>
            <a:endParaRPr lang="en-US" i="1" noProof="0" dirty="0"/>
          </a:p>
          <a:p>
            <a:pPr marL="0" indent="0">
              <a:buNone/>
            </a:pPr>
            <a:endParaRPr lang="en-US" i="1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Oxygen content in PM HIP 625 - its effect on toughness</a:t>
            </a:r>
          </a:p>
        </p:txBody>
      </p:sp>
    </p:spTree>
    <p:extLst>
      <p:ext uri="{BB962C8B-B14F-4D97-AF65-F5344CB8AC3E}">
        <p14:creationId xmlns:p14="http://schemas.microsoft.com/office/powerpoint/2010/main" val="3138992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30000" y="1538281"/>
            <a:ext cx="8262480" cy="2905677"/>
          </a:xfrm>
        </p:spPr>
        <p:txBody>
          <a:bodyPr>
            <a:noAutofit/>
          </a:bodyPr>
          <a:lstStyle/>
          <a:p>
            <a:pPr lvl="0"/>
            <a:r>
              <a:rPr lang="en-US" sz="1800" noProof="0" dirty="0"/>
              <a:t>Higher oxygen content material can have higher impact toughness</a:t>
            </a:r>
          </a:p>
          <a:p>
            <a:pPr lvl="0"/>
            <a:r>
              <a:rPr lang="en-US" sz="1800" noProof="0" dirty="0"/>
              <a:t>Higher surface oxygen content on powder particles has much more adverse effect on impact toughness than bulk oxygen</a:t>
            </a:r>
          </a:p>
          <a:p>
            <a:pPr lvl="0"/>
            <a:r>
              <a:rPr lang="en-US" sz="1800" noProof="0" dirty="0"/>
              <a:t>Fracture in material with a pronounced PPB network occurs along the PPBs with a lower impact toughness consequently</a:t>
            </a:r>
          </a:p>
          <a:p>
            <a:pPr lvl="0"/>
            <a:r>
              <a:rPr lang="en-US" sz="1800" noProof="0" dirty="0"/>
              <a:t>Fracture in material with lower surface and higher bulk oxygen content occurs trans granular with a higher impact toughness consequently</a:t>
            </a:r>
          </a:p>
          <a:p>
            <a:pPr lvl="0"/>
            <a:r>
              <a:rPr lang="en-US" sz="1800" noProof="0" dirty="0">
                <a:solidFill>
                  <a:schemeClr val="bg1">
                    <a:lumMod val="75000"/>
                  </a:schemeClr>
                </a:solidFill>
              </a:rPr>
              <a:t>Results indicate that oxidation of coarse powder particles has a larger effect than oxidation of finer particles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1803525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30000" y="1538281"/>
            <a:ext cx="8262480" cy="2905677"/>
          </a:xfrm>
        </p:spPr>
        <p:txBody>
          <a:bodyPr>
            <a:noAutofit/>
          </a:bodyPr>
          <a:lstStyle/>
          <a:p>
            <a:pPr lvl="0"/>
            <a:r>
              <a:rPr lang="en-US" sz="1800" noProof="0" dirty="0"/>
              <a:t>Higher oxygen content material can have higher impact toughness</a:t>
            </a:r>
          </a:p>
          <a:p>
            <a:pPr lvl="0"/>
            <a:r>
              <a:rPr lang="en-US" sz="1800" noProof="0" dirty="0"/>
              <a:t>Higher surface oxygen content on powder particles has much more adverse effect on impact toughness than bulk oxygen</a:t>
            </a:r>
          </a:p>
          <a:p>
            <a:pPr lvl="0"/>
            <a:r>
              <a:rPr lang="en-US" sz="1800" noProof="0" dirty="0"/>
              <a:t>Fracture in material with a pronounced PPB network occurs along the PPBs with a lower impact toughness consequently</a:t>
            </a:r>
          </a:p>
          <a:p>
            <a:pPr lvl="0"/>
            <a:r>
              <a:rPr lang="en-US" sz="1800" noProof="0" dirty="0"/>
              <a:t>Fracture in material with lower surface and higher bulk oxygen content occurs trans granular with a higher impact toughness consequently</a:t>
            </a:r>
          </a:p>
          <a:p>
            <a:pPr lvl="0"/>
            <a:r>
              <a:rPr lang="en-US" sz="1800" noProof="0" dirty="0"/>
              <a:t>Results indicate that oxidation of coarse powder particles has a larger effect than oxidation of finer particles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21</a:t>
            </a:fld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3791826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22</a:t>
            </a:fld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30124" y="1440029"/>
            <a:ext cx="3960000" cy="295232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b="1" i="1" noProof="0" dirty="0"/>
              <a:t>Tomas Berglund</a:t>
            </a:r>
            <a:br>
              <a:rPr lang="en-US" sz="1400" noProof="0" dirty="0"/>
            </a:br>
            <a:r>
              <a:rPr lang="en-US" sz="1400" noProof="0" dirty="0"/>
              <a:t>Sandvik Powder Solutions</a:t>
            </a:r>
            <a:br>
              <a:rPr lang="en-US" sz="1400" noProof="0" dirty="0"/>
            </a:br>
            <a:r>
              <a:rPr lang="en-US" sz="1400" noProof="0" dirty="0"/>
              <a:t>AB Sandvik Materials Technology</a:t>
            </a:r>
            <a:br>
              <a:rPr lang="en-US" sz="1400" noProof="0" dirty="0"/>
            </a:br>
            <a:r>
              <a:rPr lang="en-US" sz="1400" noProof="0" dirty="0"/>
              <a:t>Phone: +46 26 65408 </a:t>
            </a:r>
            <a:br>
              <a:rPr lang="en-US" sz="1400" noProof="0" dirty="0"/>
            </a:br>
            <a:r>
              <a:rPr lang="en-US" sz="1400" noProof="0" dirty="0"/>
              <a:t>Mailto:tomas.berglund@sandvik.com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1" i="1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i="1" noProof="0" dirty="0"/>
              <a:t>Fredrik </a:t>
            </a:r>
            <a:r>
              <a:rPr lang="en-US" sz="1400" b="1" i="1" noProof="0" dirty="0" err="1"/>
              <a:t>Meurling</a:t>
            </a:r>
            <a:br>
              <a:rPr lang="en-US" sz="1400" noProof="0" dirty="0"/>
            </a:br>
            <a:r>
              <a:rPr lang="en-US" sz="1400" noProof="0" dirty="0"/>
              <a:t>R&amp;D, Powder Technology</a:t>
            </a:r>
            <a:br>
              <a:rPr lang="en-US" sz="1400" noProof="0" dirty="0"/>
            </a:br>
            <a:r>
              <a:rPr lang="en-US" sz="1400" noProof="0" dirty="0"/>
              <a:t>AB Sandvik Materials Technology</a:t>
            </a:r>
            <a:br>
              <a:rPr lang="en-US" sz="1400" noProof="0" dirty="0"/>
            </a:br>
            <a:r>
              <a:rPr lang="en-US" sz="1400" noProof="0" dirty="0"/>
              <a:t>Phone: +46 26 263839</a:t>
            </a:r>
            <a:br>
              <a:rPr lang="en-US" sz="1400" noProof="0" dirty="0"/>
            </a:br>
            <a:r>
              <a:rPr lang="en-US" sz="1400" noProof="0" dirty="0"/>
              <a:t>Mailto: fredrik.meurling@sandvik.com</a:t>
            </a:r>
          </a:p>
          <a:p>
            <a:pPr marL="0" indent="0">
              <a:buNone/>
            </a:pPr>
            <a:endParaRPr lang="en-US" sz="1400" noProof="0" dirty="0"/>
          </a:p>
          <a:p>
            <a:pPr marL="0" indent="0">
              <a:buNone/>
            </a:pPr>
            <a:endParaRPr 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32387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630000" y="1539588"/>
            <a:ext cx="4086016" cy="29043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noProof="0" dirty="0">
                <a:solidFill>
                  <a:schemeClr val="tx2"/>
                </a:solidFill>
              </a:rPr>
              <a:t>Introduction</a:t>
            </a:r>
          </a:p>
          <a:p>
            <a:pPr lvl="1">
              <a:lnSpc>
                <a:spcPct val="100000"/>
              </a:lnSpc>
            </a:pPr>
            <a:r>
              <a:rPr lang="en-US" sz="1600" noProof="0" dirty="0">
                <a:solidFill>
                  <a:schemeClr val="tx2"/>
                </a:solidFill>
              </a:rPr>
              <a:t>Introduction</a:t>
            </a:r>
          </a:p>
          <a:p>
            <a:pPr>
              <a:lnSpc>
                <a:spcPct val="100000"/>
              </a:lnSpc>
            </a:pPr>
            <a:r>
              <a:rPr lang="en-US" sz="1600" noProof="0" dirty="0"/>
              <a:t>Experimental</a:t>
            </a:r>
          </a:p>
          <a:p>
            <a:pPr lvl="1">
              <a:lnSpc>
                <a:spcPct val="100000"/>
              </a:lnSpc>
            </a:pPr>
            <a:r>
              <a:rPr lang="en-US" sz="1600" noProof="0" dirty="0"/>
              <a:t>Material and manufacturing</a:t>
            </a:r>
          </a:p>
          <a:p>
            <a:pPr lvl="1">
              <a:lnSpc>
                <a:spcPct val="100000"/>
              </a:lnSpc>
            </a:pPr>
            <a:r>
              <a:rPr lang="en-US" sz="1600" noProof="0" dirty="0"/>
              <a:t>Material testing and characterization</a:t>
            </a:r>
          </a:p>
          <a:p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Presentation Outline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sz="1600" noProof="0" dirty="0"/>
              <a:t>Results</a:t>
            </a:r>
          </a:p>
          <a:p>
            <a:pPr lvl="1"/>
            <a:r>
              <a:rPr lang="en-US" sz="1600" noProof="0" dirty="0"/>
              <a:t>Chemistry </a:t>
            </a:r>
          </a:p>
          <a:p>
            <a:pPr lvl="1"/>
            <a:r>
              <a:rPr lang="en-US" sz="1600" noProof="0" dirty="0"/>
              <a:t>Microstructure</a:t>
            </a:r>
          </a:p>
          <a:p>
            <a:pPr lvl="1"/>
            <a:r>
              <a:rPr lang="en-US" sz="1600" noProof="0" dirty="0"/>
              <a:t>Mechanical properties</a:t>
            </a:r>
          </a:p>
          <a:p>
            <a:pPr lvl="1"/>
            <a:r>
              <a:rPr lang="en-US" sz="1600" noProof="0" dirty="0"/>
              <a:t>Oxygen content</a:t>
            </a:r>
          </a:p>
          <a:p>
            <a:r>
              <a:rPr lang="en-US" sz="1600" noProof="0" dirty="0"/>
              <a:t>Conclusions</a:t>
            </a:r>
          </a:p>
        </p:txBody>
      </p:sp>
      <p:pic>
        <p:nvPicPr>
          <p:cNvPr id="1028" name="Picture 4" descr="C:\Documents and Settings\ds95037\Local Settings\Temporary Internet Files\Content.IE5\2EBG84H3\MC90043390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8777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4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11560" y="1434118"/>
            <a:ext cx="8334488" cy="29056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noProof="0" dirty="0"/>
              <a:t>Powder metallurgical materials are sensitive to oxygen, especially in HIP</a:t>
            </a:r>
          </a:p>
          <a:p>
            <a:pPr>
              <a:lnSpc>
                <a:spcPct val="100000"/>
              </a:lnSpc>
            </a:pPr>
            <a:r>
              <a:rPr lang="en-US" sz="1600" noProof="0" dirty="0"/>
              <a:t>Many studies have investigated the influence of oxygen on mechanical properties</a:t>
            </a:r>
          </a:p>
          <a:p>
            <a:pPr lvl="1">
              <a:lnSpc>
                <a:spcPct val="100000"/>
              </a:lnSpc>
            </a:pPr>
            <a:r>
              <a:rPr lang="en-US" sz="1500" noProof="0" dirty="0"/>
              <a:t>General consensus is that it has a strong influence, especially on impact toughness</a:t>
            </a:r>
          </a:p>
          <a:p>
            <a:pPr>
              <a:lnSpc>
                <a:spcPct val="100000"/>
              </a:lnSpc>
            </a:pPr>
            <a:r>
              <a:rPr lang="en-US" sz="1600" noProof="0" dirty="0"/>
              <a:t>There is a trend of setting lower and lower limits on oxygen content in specifications</a:t>
            </a:r>
          </a:p>
          <a:p>
            <a:pPr lvl="1">
              <a:lnSpc>
                <a:spcPct val="100000"/>
              </a:lnSpc>
            </a:pPr>
            <a:r>
              <a:rPr lang="en-US" sz="1500" noProof="0" dirty="0"/>
              <a:t>More costly and might not have the desired effect on properties</a:t>
            </a:r>
          </a:p>
          <a:p>
            <a:pPr>
              <a:lnSpc>
                <a:spcPct val="100000"/>
              </a:lnSpc>
            </a:pPr>
            <a:endParaRPr lang="en-US" sz="1600" noProof="0" dirty="0"/>
          </a:p>
          <a:p>
            <a:pPr>
              <a:lnSpc>
                <a:spcPct val="100000"/>
              </a:lnSpc>
            </a:pPr>
            <a:endParaRPr lang="en-US" sz="1400" noProof="0" dirty="0"/>
          </a:p>
          <a:p>
            <a:pPr>
              <a:lnSpc>
                <a:spcPct val="100000"/>
              </a:lnSpc>
            </a:pPr>
            <a:endParaRPr lang="en-US" sz="1600" noProof="0" dirty="0"/>
          </a:p>
          <a:p>
            <a:pPr>
              <a:lnSpc>
                <a:spcPct val="100000"/>
              </a:lnSpc>
            </a:pPr>
            <a:endParaRPr lang="en-US" sz="16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160262" y="4648187"/>
            <a:ext cx="611088" cy="273844"/>
          </a:xfrm>
        </p:spPr>
        <p:txBody>
          <a:bodyPr/>
          <a:lstStyle/>
          <a:p>
            <a:fld id="{3E5C8792-432D-401C-BCE9-55451B4457B1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0000" y="1042776"/>
            <a:ext cx="8280000" cy="2376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000" y="267494"/>
            <a:ext cx="8280000" cy="771549"/>
          </a:xfrm>
        </p:spPr>
        <p:txBody>
          <a:bodyPr/>
          <a:lstStyle/>
          <a:p>
            <a:r>
              <a:rPr lang="en-US" noProof="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39509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630000" y="1539588"/>
            <a:ext cx="4086016" cy="29043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noProof="0" dirty="0"/>
              <a:t>Introduction</a:t>
            </a:r>
          </a:p>
          <a:p>
            <a:pPr lvl="1">
              <a:lnSpc>
                <a:spcPct val="100000"/>
              </a:lnSpc>
            </a:pPr>
            <a:r>
              <a:rPr lang="en-US" sz="1600" noProof="0" dirty="0"/>
              <a:t>Introduction</a:t>
            </a:r>
          </a:p>
          <a:p>
            <a:pPr>
              <a:lnSpc>
                <a:spcPct val="100000"/>
              </a:lnSpc>
            </a:pPr>
            <a:r>
              <a:rPr lang="en-US" sz="1600" noProof="0" dirty="0">
                <a:solidFill>
                  <a:schemeClr val="tx2"/>
                </a:solidFill>
              </a:rPr>
              <a:t>Experimental</a:t>
            </a:r>
          </a:p>
          <a:p>
            <a:pPr lvl="1">
              <a:lnSpc>
                <a:spcPct val="100000"/>
              </a:lnSpc>
            </a:pPr>
            <a:r>
              <a:rPr lang="en-US" sz="1600" noProof="0" dirty="0">
                <a:solidFill>
                  <a:schemeClr val="tx2"/>
                </a:solidFill>
              </a:rPr>
              <a:t>Material and manufacturing</a:t>
            </a:r>
          </a:p>
          <a:p>
            <a:pPr lvl="1">
              <a:lnSpc>
                <a:spcPct val="100000"/>
              </a:lnSpc>
            </a:pPr>
            <a:r>
              <a:rPr lang="en-US" sz="1600" noProof="0" dirty="0">
                <a:solidFill>
                  <a:schemeClr val="tx2"/>
                </a:solidFill>
              </a:rPr>
              <a:t>Material testing and characterization</a:t>
            </a:r>
          </a:p>
          <a:p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Presentation Outline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sz="1600" noProof="0" dirty="0"/>
              <a:t>Results</a:t>
            </a:r>
          </a:p>
          <a:p>
            <a:pPr lvl="1"/>
            <a:r>
              <a:rPr lang="en-US" sz="1600" noProof="0" dirty="0"/>
              <a:t>Chemistry </a:t>
            </a:r>
          </a:p>
          <a:p>
            <a:pPr lvl="1"/>
            <a:r>
              <a:rPr lang="en-US" sz="1600" noProof="0" dirty="0"/>
              <a:t>Microstructure</a:t>
            </a:r>
          </a:p>
          <a:p>
            <a:pPr lvl="1"/>
            <a:r>
              <a:rPr lang="en-US" sz="1600" noProof="0" dirty="0"/>
              <a:t>Mechanical properties</a:t>
            </a:r>
          </a:p>
          <a:p>
            <a:pPr lvl="1"/>
            <a:r>
              <a:rPr lang="en-US" sz="1600" noProof="0" dirty="0"/>
              <a:t>Oxygen content</a:t>
            </a:r>
          </a:p>
          <a:p>
            <a:r>
              <a:rPr lang="en-US" sz="1600" noProof="0" dirty="0"/>
              <a:t>Conclusions</a:t>
            </a:r>
          </a:p>
        </p:txBody>
      </p:sp>
      <p:pic>
        <p:nvPicPr>
          <p:cNvPr id="1028" name="Picture 4" descr="C:\Documents and Settings\ds95037\Local Settings\Temporary Internet Files\Content.IE5\2EBG84H3\MC90043390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8777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4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30000" y="1538281"/>
            <a:ext cx="8334488" cy="290567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noProof="0" dirty="0"/>
              <a:t>Process and powder handling parameters was varied to give different distribution of oxygen in the powder</a:t>
            </a:r>
          </a:p>
          <a:p>
            <a:pPr>
              <a:lnSpc>
                <a:spcPct val="110000"/>
              </a:lnSpc>
            </a:pPr>
            <a:r>
              <a:rPr lang="en-US" sz="1600" noProof="0" dirty="0"/>
              <a:t>Vacuum induction melted</a:t>
            </a:r>
          </a:p>
          <a:p>
            <a:pPr>
              <a:lnSpc>
                <a:spcPct val="110000"/>
              </a:lnSpc>
            </a:pPr>
            <a:r>
              <a:rPr lang="en-US" sz="1600" noProof="0" dirty="0"/>
              <a:t>Argon and Nitrogen gas atomized powders was studied</a:t>
            </a:r>
            <a:endParaRPr lang="en-US" sz="1500" noProof="0" dirty="0"/>
          </a:p>
          <a:p>
            <a:pPr>
              <a:lnSpc>
                <a:spcPct val="110000"/>
              </a:lnSpc>
            </a:pPr>
            <a:r>
              <a:rPr lang="en-US" sz="1600" noProof="0" dirty="0"/>
              <a:t>All powder sieved at -250µm</a:t>
            </a:r>
            <a:endParaRPr lang="en-US" sz="1500" noProof="0" dirty="0"/>
          </a:p>
          <a:p>
            <a:pPr>
              <a:lnSpc>
                <a:spcPct val="110000"/>
              </a:lnSpc>
            </a:pPr>
            <a:r>
              <a:rPr lang="en-US" sz="1600" noProof="0" dirty="0"/>
              <a:t>Consolidated at 1150ºC, 1000bar for 3 hours</a:t>
            </a:r>
          </a:p>
          <a:p>
            <a:pPr lvl="1">
              <a:lnSpc>
                <a:spcPct val="110000"/>
              </a:lnSpc>
            </a:pPr>
            <a:r>
              <a:rPr lang="en-US" sz="1500" noProof="0" dirty="0"/>
              <a:t>Capsule size 180x70x50mm</a:t>
            </a:r>
          </a:p>
          <a:p>
            <a:pPr>
              <a:lnSpc>
                <a:spcPct val="110000"/>
              </a:lnSpc>
            </a:pPr>
            <a:r>
              <a:rPr lang="en-US" sz="1600" noProof="0" dirty="0"/>
              <a:t>Tested in the as HIPed condition</a:t>
            </a:r>
          </a:p>
          <a:p>
            <a:pPr>
              <a:lnSpc>
                <a:spcPct val="110000"/>
              </a:lnSpc>
            </a:pPr>
            <a:endParaRPr lang="en-US" sz="1600" noProof="0" dirty="0"/>
          </a:p>
          <a:p>
            <a:pPr>
              <a:lnSpc>
                <a:spcPct val="110000"/>
              </a:lnSpc>
            </a:pPr>
            <a:endParaRPr lang="en-US" sz="16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Materials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Experimental</a:t>
            </a:r>
          </a:p>
        </p:txBody>
      </p:sp>
    </p:spTree>
    <p:extLst>
      <p:ext uri="{BB962C8B-B14F-4D97-AF65-F5344CB8AC3E}">
        <p14:creationId xmlns:p14="http://schemas.microsoft.com/office/powerpoint/2010/main" val="73539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30000" y="1538281"/>
            <a:ext cx="7542400" cy="29776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noProof="0" dirty="0"/>
              <a:t>Microstructure characterized using LOM and SEM/EDS</a:t>
            </a:r>
            <a:endParaRPr lang="en-US" sz="1400" noProof="0" dirty="0"/>
          </a:p>
          <a:p>
            <a:pPr>
              <a:lnSpc>
                <a:spcPct val="100000"/>
              </a:lnSpc>
            </a:pPr>
            <a:r>
              <a:rPr lang="en-US" sz="1500" noProof="0" dirty="0"/>
              <a:t>Mechanical testing was performed at room temperature using 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ISO 6892-1:2009 for tensile testing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ISO 148-1:2009 for impact testing</a:t>
            </a:r>
          </a:p>
          <a:p>
            <a:pPr>
              <a:lnSpc>
                <a:spcPct val="100000"/>
              </a:lnSpc>
            </a:pPr>
            <a:r>
              <a:rPr lang="en-US" sz="1500" noProof="0" dirty="0"/>
              <a:t>Fracture surfaces on </a:t>
            </a:r>
            <a:r>
              <a:rPr lang="en-US" sz="1500" noProof="0" dirty="0" err="1"/>
              <a:t>charpy</a:t>
            </a:r>
            <a:r>
              <a:rPr lang="en-US" sz="1500" noProof="0" dirty="0"/>
              <a:t> specimens was characterized using SEM/EDS</a:t>
            </a:r>
          </a:p>
          <a:p>
            <a:pPr>
              <a:lnSpc>
                <a:spcPct val="100000"/>
              </a:lnSpc>
            </a:pPr>
            <a:r>
              <a:rPr lang="en-US" sz="1500" noProof="0" dirty="0"/>
              <a:t>Oxygen content was measured on as HIPed material and 4 size fractions of powder</a:t>
            </a:r>
          </a:p>
          <a:p>
            <a:pPr>
              <a:lnSpc>
                <a:spcPct val="100000"/>
              </a:lnSpc>
            </a:pPr>
            <a:endParaRPr lang="en-US" sz="15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Material testing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Experimental</a:t>
            </a:r>
          </a:p>
        </p:txBody>
      </p:sp>
    </p:spTree>
    <p:extLst>
      <p:ext uri="{BB962C8B-B14F-4D97-AF65-F5344CB8AC3E}">
        <p14:creationId xmlns:p14="http://schemas.microsoft.com/office/powerpoint/2010/main" val="280524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630000" y="1539588"/>
            <a:ext cx="4086016" cy="29043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noProof="0" dirty="0"/>
              <a:t>Introduction</a:t>
            </a:r>
          </a:p>
          <a:p>
            <a:pPr lvl="1">
              <a:lnSpc>
                <a:spcPct val="100000"/>
              </a:lnSpc>
            </a:pPr>
            <a:r>
              <a:rPr lang="en-US" sz="1600" noProof="0" dirty="0"/>
              <a:t>Introduction</a:t>
            </a:r>
          </a:p>
          <a:p>
            <a:pPr>
              <a:lnSpc>
                <a:spcPct val="100000"/>
              </a:lnSpc>
            </a:pPr>
            <a:r>
              <a:rPr lang="en-US" sz="1600" noProof="0" dirty="0"/>
              <a:t>Experimental</a:t>
            </a:r>
          </a:p>
          <a:p>
            <a:pPr lvl="1">
              <a:lnSpc>
                <a:spcPct val="100000"/>
              </a:lnSpc>
            </a:pPr>
            <a:r>
              <a:rPr lang="en-US" sz="1600" noProof="0" dirty="0"/>
              <a:t>Material and manufacturing</a:t>
            </a:r>
          </a:p>
          <a:p>
            <a:pPr lvl="1">
              <a:lnSpc>
                <a:spcPct val="100000"/>
              </a:lnSpc>
            </a:pPr>
            <a:r>
              <a:rPr lang="en-US" sz="1600" noProof="0" dirty="0"/>
              <a:t>Material testing and characterization</a:t>
            </a:r>
          </a:p>
          <a:p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Presentation Outline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sz="1600" noProof="0" dirty="0">
                <a:solidFill>
                  <a:schemeClr val="tx2"/>
                </a:solidFill>
              </a:rPr>
              <a:t>Results</a:t>
            </a:r>
          </a:p>
          <a:p>
            <a:pPr lvl="1"/>
            <a:r>
              <a:rPr lang="en-US" sz="1600" noProof="0" dirty="0">
                <a:solidFill>
                  <a:schemeClr val="tx2"/>
                </a:solidFill>
              </a:rPr>
              <a:t>Chemistry </a:t>
            </a:r>
          </a:p>
          <a:p>
            <a:pPr lvl="1"/>
            <a:r>
              <a:rPr lang="en-US" sz="1600" noProof="0" dirty="0">
                <a:solidFill>
                  <a:schemeClr val="tx2"/>
                </a:solidFill>
              </a:rPr>
              <a:t>Microstructure</a:t>
            </a:r>
          </a:p>
          <a:p>
            <a:pPr lvl="1"/>
            <a:r>
              <a:rPr lang="en-US" sz="1600" noProof="0" dirty="0">
                <a:solidFill>
                  <a:schemeClr val="tx2"/>
                </a:solidFill>
              </a:rPr>
              <a:t>Mechanical properties</a:t>
            </a:r>
          </a:p>
          <a:p>
            <a:pPr lvl="1"/>
            <a:r>
              <a:rPr lang="en-US" sz="1600" noProof="0" dirty="0">
                <a:solidFill>
                  <a:schemeClr val="tx2"/>
                </a:solidFill>
              </a:rPr>
              <a:t>Oxygen content</a:t>
            </a:r>
          </a:p>
          <a:p>
            <a:r>
              <a:rPr lang="en-US" sz="1600" noProof="0" dirty="0"/>
              <a:t>Conclusions</a:t>
            </a:r>
          </a:p>
        </p:txBody>
      </p:sp>
      <p:pic>
        <p:nvPicPr>
          <p:cNvPr id="1028" name="Picture 4" descr="C:\Documents and Settings\ds95037\Local Settings\Temporary Internet Files\Content.IE5\2EBG84H3\MC90043390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8777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5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11560" y="1347614"/>
            <a:ext cx="7776864" cy="32301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noProof="0" dirty="0"/>
              <a:t> Two main differences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N atomized powders contain lower amounts of strong nitride formers like </a:t>
            </a:r>
            <a:r>
              <a:rPr lang="en-US" sz="1400" noProof="0" dirty="0" err="1"/>
              <a:t>Ti</a:t>
            </a:r>
            <a:r>
              <a:rPr lang="en-US" sz="1400" noProof="0" dirty="0"/>
              <a:t> and Al</a:t>
            </a:r>
          </a:p>
          <a:p>
            <a:pPr lvl="1">
              <a:lnSpc>
                <a:spcPct val="100000"/>
              </a:lnSpc>
            </a:pPr>
            <a:r>
              <a:rPr lang="en-US" sz="1400" noProof="0" dirty="0"/>
              <a:t>N atomized powders have higher nitrogen content </a:t>
            </a:r>
          </a:p>
          <a:p>
            <a:pPr>
              <a:lnSpc>
                <a:spcPct val="100000"/>
              </a:lnSpc>
            </a:pPr>
            <a:r>
              <a:rPr lang="en-US" sz="1500" noProof="0" dirty="0"/>
              <a:t>A625:2 has a higher C-content compared to A625:1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5C8792-432D-401C-BCE9-55451B4457B1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0000" y="749974"/>
            <a:ext cx="8280000" cy="237600"/>
          </a:xfrm>
        </p:spPr>
        <p:txBody>
          <a:bodyPr/>
          <a:lstStyle/>
          <a:p>
            <a:r>
              <a:rPr lang="en-US" noProof="0" dirty="0"/>
              <a:t>Chemical composition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000" y="1"/>
            <a:ext cx="8280000" cy="771549"/>
          </a:xfrm>
        </p:spPr>
        <p:txBody>
          <a:bodyPr/>
          <a:lstStyle/>
          <a:p>
            <a:r>
              <a:rPr lang="en-US" noProof="0" dirty="0"/>
              <a:t>Results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54707"/>
            <a:ext cx="6480720" cy="123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304059"/>
      </p:ext>
    </p:extLst>
  </p:cSld>
  <p:clrMapOvr>
    <a:masterClrMapping/>
  </p:clrMapOvr>
</p:sld>
</file>

<file path=ppt/theme/theme1.xml><?xml version="1.0" encoding="utf-8"?>
<a:theme xmlns:a="http://schemas.openxmlformats.org/drawingml/2006/main" name="Sandvik template">
  <a:themeElements>
    <a:clrScheme name="Sandvik">
      <a:dk1>
        <a:srgbClr val="333333"/>
      </a:dk1>
      <a:lt1>
        <a:sysClr val="window" lastClr="FFFFFF"/>
      </a:lt1>
      <a:dk2>
        <a:srgbClr val="009FDA"/>
      </a:dk2>
      <a:lt2>
        <a:srgbClr val="EEECE1"/>
      </a:lt2>
      <a:accent1>
        <a:srgbClr val="31598D"/>
      </a:accent1>
      <a:accent2>
        <a:srgbClr val="50869C"/>
      </a:accent2>
      <a:accent3>
        <a:srgbClr val="83BBD5"/>
      </a:accent3>
      <a:accent4>
        <a:srgbClr val="F07F08"/>
      </a:accent4>
      <a:accent5>
        <a:srgbClr val="DF4C12"/>
      </a:accent5>
      <a:accent6>
        <a:srgbClr val="AA2012"/>
      </a:accent6>
      <a:hlink>
        <a:srgbClr val="0000FF"/>
      </a:hlink>
      <a:folHlink>
        <a:srgbClr val="800080"/>
      </a:folHlink>
    </a:clrScheme>
    <a:fontScheme name="Sandvi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spcAft>
            <a:spcPts val="600"/>
          </a:spcAft>
          <a:defRPr sz="2200" b="1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ndvik">
    <a:dk1>
      <a:srgbClr val="333333"/>
    </a:dk1>
    <a:lt1>
      <a:sysClr val="window" lastClr="FFFFFF"/>
    </a:lt1>
    <a:dk2>
      <a:srgbClr val="009FDA"/>
    </a:dk2>
    <a:lt2>
      <a:srgbClr val="EEECE1"/>
    </a:lt2>
    <a:accent1>
      <a:srgbClr val="31598D"/>
    </a:accent1>
    <a:accent2>
      <a:srgbClr val="50869C"/>
    </a:accent2>
    <a:accent3>
      <a:srgbClr val="83BBD5"/>
    </a:accent3>
    <a:accent4>
      <a:srgbClr val="F07F08"/>
    </a:accent4>
    <a:accent5>
      <a:srgbClr val="DF4C12"/>
    </a:accent5>
    <a:accent6>
      <a:srgbClr val="AA2012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1091</Words>
  <Application>Microsoft Office PowerPoint</Application>
  <PresentationFormat>On-screen Show (16:9)</PresentationFormat>
  <Paragraphs>194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Sandvik template</vt:lpstr>
      <vt:lpstr>Oxygen content in PM HIP 625 - its effect on toughness</vt:lpstr>
      <vt:lpstr>Oxygen content in PM HIP 625 - its effect on toughness</vt:lpstr>
      <vt:lpstr>Presentation Outline</vt:lpstr>
      <vt:lpstr>Introduction</vt:lpstr>
      <vt:lpstr>Presentation Outline</vt:lpstr>
      <vt:lpstr>Experimental</vt:lpstr>
      <vt:lpstr>Experimental</vt:lpstr>
      <vt:lpstr>Presentation Outline</vt:lpstr>
      <vt:lpstr>Results</vt:lpstr>
      <vt:lpstr>Results</vt:lpstr>
      <vt:lpstr>Results</vt:lpstr>
      <vt:lpstr>Results</vt:lpstr>
      <vt:lpstr>Results</vt:lpstr>
      <vt:lpstr>Results</vt:lpstr>
      <vt:lpstr>Results</vt:lpstr>
      <vt:lpstr>Presentation Outline</vt:lpstr>
      <vt:lpstr>Summary and Conclusions</vt:lpstr>
      <vt:lpstr>Summary and Conclusions</vt:lpstr>
      <vt:lpstr>Summary and Conclusions</vt:lpstr>
      <vt:lpstr>Summary and Conclusions</vt:lpstr>
      <vt:lpstr>Summary and Conclusions</vt:lpstr>
      <vt:lpstr>Thank You for Your attention!</vt:lpstr>
    </vt:vector>
  </TitlesOfParts>
  <Company>Sandvik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PM HIPed SAF 2507</dc:title>
  <dc:creator>ds95037</dc:creator>
  <cp:lastModifiedBy>Tomas Berglund</cp:lastModifiedBy>
  <cp:revision>394</cp:revision>
  <dcterms:created xsi:type="dcterms:W3CDTF">2012-07-09T10:15:07Z</dcterms:created>
  <dcterms:modified xsi:type="dcterms:W3CDTF">2017-12-04T22:06:05Z</dcterms:modified>
</cp:coreProperties>
</file>