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3" r:id="rId3"/>
    <p:sldId id="275" r:id="rId4"/>
    <p:sldId id="277" r:id="rId5"/>
    <p:sldId id="306" r:id="rId6"/>
    <p:sldId id="276" r:id="rId7"/>
    <p:sldId id="283" r:id="rId8"/>
    <p:sldId id="284" r:id="rId9"/>
    <p:sldId id="285" r:id="rId10"/>
    <p:sldId id="289" r:id="rId11"/>
    <p:sldId id="296" r:id="rId12"/>
    <p:sldId id="286" r:id="rId13"/>
    <p:sldId id="290" r:id="rId14"/>
    <p:sldId id="297" r:id="rId15"/>
    <p:sldId id="291" r:id="rId16"/>
    <p:sldId id="299" r:id="rId17"/>
    <p:sldId id="288" r:id="rId18"/>
    <p:sldId id="292" r:id="rId19"/>
    <p:sldId id="298" r:id="rId20"/>
    <p:sldId id="307" r:id="rId21"/>
    <p:sldId id="300" r:id="rId22"/>
    <p:sldId id="293" r:id="rId23"/>
    <p:sldId id="294" r:id="rId24"/>
    <p:sldId id="278" r:id="rId25"/>
    <p:sldId id="305" r:id="rId26"/>
    <p:sldId id="309" r:id="rId27"/>
    <p:sldId id="310" r:id="rId28"/>
    <p:sldId id="311" r:id="rId29"/>
    <p:sldId id="269" r:id="rId30"/>
    <p:sldId id="312" r:id="rId31"/>
    <p:sldId id="26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2">
          <p15:clr>
            <a:srgbClr val="A4A3A4"/>
          </p15:clr>
        </p15:guide>
        <p15:guide id="2" pos="336">
          <p15:clr>
            <a:srgbClr val="A4A3A4"/>
          </p15:clr>
        </p15:guide>
        <p15:guide id="3" pos="5424">
          <p15:clr>
            <a:srgbClr val="A4A3A4"/>
          </p15:clr>
        </p15:guide>
        <p15:guide id="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FFCD05"/>
    <a:srgbClr val="80BCC5"/>
    <a:srgbClr val="B3D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>
      <p:cViewPr varScale="1">
        <p:scale>
          <a:sx n="76" d="100"/>
          <a:sy n="76" d="100"/>
        </p:scale>
        <p:origin x="1260" y="84"/>
      </p:cViewPr>
      <p:guideLst>
        <p:guide orient="horz" pos="2052"/>
        <p:guide pos="336"/>
        <p:guide pos="5424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0" d="100"/>
          <a:sy n="130" d="100"/>
        </p:scale>
        <p:origin x="-4846" y="-6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3733F-AE84-44F1-9180-2088CF0ADA1D}" type="datetimeFigureOut">
              <a:rPr lang="en-CA" smtClean="0"/>
              <a:t>05/12/2017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E5F24-E38C-4072-84BB-5F10007010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9698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2D445-8B89-4D0C-81FA-88600B8D9B73}" type="datetimeFigureOut">
              <a:rPr lang="en-CA" smtClean="0"/>
              <a:t>05/12/2017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23DFE-EF54-48A3-BB1C-DC8420BAB5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047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3DFE-EF54-48A3-BB1C-DC8420BAB56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820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" y="-9144"/>
            <a:ext cx="9156191" cy="686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784" y="2873375"/>
            <a:ext cx="5995416" cy="1470025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6000" b="1" baseline="0"/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 title here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0" y="5111496"/>
            <a:ext cx="6004560" cy="527304"/>
          </a:xfrm>
        </p:spPr>
        <p:txBody>
          <a:bodyPr>
            <a:normAutofit/>
          </a:bodyPr>
          <a:lstStyle>
            <a:lvl1pPr marL="0" indent="0" algn="l">
              <a:buNone/>
              <a:defRPr sz="2300" b="1">
                <a:solidFill>
                  <a:srgbClr val="80BCC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Date/author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7784" y="4462272"/>
            <a:ext cx="5995416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900" spc="30" baseline="0">
                <a:solidFill>
                  <a:srgbClr val="FFCD05"/>
                </a:solidFill>
              </a:defRPr>
            </a:lvl1pPr>
          </a:lstStyle>
          <a:p>
            <a:pPr lvl="0"/>
            <a:r>
              <a:rPr lang="en-CA" dirty="0" smtClean="0"/>
              <a:t>If required subhead goes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109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42"/>
            <a:ext cx="9144000" cy="685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7352" cy="6857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385194"/>
            <a:ext cx="9143245" cy="47544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81000"/>
            <a:ext cx="3886200" cy="1676400"/>
          </a:xfrm>
        </p:spPr>
        <p:txBody>
          <a:bodyPr>
            <a:noAutofit/>
          </a:bodyPr>
          <a:lstStyle>
            <a:lvl1pPr marL="0" indent="0">
              <a:lnSpc>
                <a:spcPct val="84000"/>
              </a:lnSpc>
              <a:buFontTx/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Feature page with photo and minimal text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448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153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915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5" y="0"/>
            <a:ext cx="9143245" cy="6867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385194"/>
            <a:ext cx="9143245" cy="47544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4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9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n arrow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520"/>
            <a:ext cx="5181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51" y="1981200"/>
            <a:ext cx="2946871" cy="41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n arrow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520"/>
            <a:ext cx="5181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05000"/>
            <a:ext cx="2614968" cy="42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153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01027"/>
            <a:ext cx="3925824" cy="30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1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397764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960" y="1874520"/>
            <a:ext cx="397764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473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52728"/>
            <a:ext cx="8229600" cy="576072"/>
          </a:xfrm>
        </p:spPr>
        <p:txBody>
          <a:bodyPr anchor="t" anchorCtr="0"/>
          <a:lstStyle>
            <a:lvl1pPr>
              <a:defRPr spc="180" baseline="0">
                <a:solidFill>
                  <a:srgbClr val="FFCD05"/>
                </a:solidFill>
              </a:defRPr>
            </a:lvl1pPr>
          </a:lstStyle>
          <a:p>
            <a:r>
              <a:rPr lang="en-CA" dirty="0" smtClean="0"/>
              <a:t>UPPERCASE HEADING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39112"/>
            <a:ext cx="7848600" cy="4209288"/>
          </a:xfrm>
        </p:spPr>
        <p:txBody>
          <a:bodyPr>
            <a:normAutofit/>
          </a:bodyPr>
          <a:lstStyle>
            <a:lvl1pPr marL="0" indent="0">
              <a:lnSpc>
                <a:spcPct val="107000"/>
              </a:lnSpc>
              <a:buFontTx/>
              <a:buNone/>
              <a:defRPr sz="3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Body text goes here (40 words) et </a:t>
            </a:r>
            <a:r>
              <a:rPr lang="en-US" dirty="0" err="1" smtClean="0"/>
              <a:t>modagio</a:t>
            </a:r>
            <a:r>
              <a:rPr lang="en-US" dirty="0" smtClean="0"/>
              <a:t> </a:t>
            </a:r>
            <a:r>
              <a:rPr lang="en-US" dirty="0" err="1" smtClean="0"/>
              <a:t>dignisser</a:t>
            </a:r>
            <a:r>
              <a:rPr lang="en-US" dirty="0" smtClean="0"/>
              <a:t> um qui </a:t>
            </a:r>
            <a:r>
              <a:rPr lang="en-US" dirty="0" err="1" smtClean="0"/>
              <a:t>luptatum</a:t>
            </a:r>
            <a:r>
              <a:rPr lang="en-US" dirty="0" smtClean="0"/>
              <a:t> </a:t>
            </a:r>
            <a:r>
              <a:rPr lang="en-US" dirty="0" err="1" smtClean="0"/>
              <a:t>delenit</a:t>
            </a:r>
            <a:r>
              <a:rPr lang="en-US" dirty="0" smtClean="0"/>
              <a:t> </a:t>
            </a:r>
            <a:r>
              <a:rPr lang="en-US" dirty="0" err="1" smtClean="0"/>
              <a:t>aigue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duos et qui </a:t>
            </a:r>
            <a:r>
              <a:rPr lang="en-US" dirty="0" err="1" smtClean="0"/>
              <a:t>laborum</a:t>
            </a:r>
            <a:r>
              <a:rPr lang="en-US" dirty="0" smtClean="0"/>
              <a:t>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occaept</a:t>
            </a:r>
            <a:r>
              <a:rPr lang="en-US" dirty="0" smtClean="0"/>
              <a:t> </a:t>
            </a:r>
            <a:r>
              <a:rPr lang="en-US" dirty="0" err="1" smtClean="0"/>
              <a:t>cupidat</a:t>
            </a:r>
            <a:r>
              <a:rPr lang="en-US" dirty="0" smtClean="0"/>
              <a:t> non </a:t>
            </a:r>
            <a:r>
              <a:rPr lang="en-US" dirty="0" err="1" smtClean="0"/>
              <a:t>providentie</a:t>
            </a:r>
            <a:r>
              <a:rPr lang="en-US" dirty="0" smtClean="0"/>
              <a:t>, </a:t>
            </a:r>
            <a:r>
              <a:rPr lang="en-US" dirty="0" err="1" smtClean="0"/>
              <a:t>simil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et </a:t>
            </a:r>
            <a:r>
              <a:rPr lang="en-US" dirty="0" err="1" smtClean="0"/>
              <a:t>tempor</a:t>
            </a:r>
            <a:r>
              <a:rPr lang="en-US" dirty="0" smtClean="0"/>
              <a:t> in culpa.</a:t>
            </a:r>
          </a:p>
        </p:txBody>
      </p:sp>
    </p:spTree>
    <p:extLst>
      <p:ext uri="{BB962C8B-B14F-4D97-AF65-F5344CB8AC3E}">
        <p14:creationId xmlns:p14="http://schemas.microsoft.com/office/powerpoint/2010/main" val="169682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3245" cy="1536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385194"/>
            <a:ext cx="9143245" cy="4754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4837"/>
            <a:ext cx="815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7620" y="6443026"/>
            <a:ext cx="5697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B3D7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42226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2EA444-5E48-4E00-B06F-080A44B933A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764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0" r:id="rId5"/>
    <p:sldLayoutId id="2147483662" r:id="rId6"/>
    <p:sldLayoutId id="2147483659" r:id="rId7"/>
    <p:sldLayoutId id="2147483652" r:id="rId8"/>
    <p:sldLayoutId id="2147483661" r:id="rId9"/>
    <p:sldLayoutId id="214748365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500" b="1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Tx/>
        <a:buBlip>
          <a:blip r:embed="rId14"/>
        </a:buBlip>
        <a:defRPr sz="24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4263" indent="-169863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98663" indent="-169863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Maxime.Gauthier@cnrc-nrc.gc.ca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/>
              <a:t>HIP Processing of </a:t>
            </a:r>
            <a:r>
              <a:rPr lang="de-DE" sz="4000" dirty="0" err="1"/>
              <a:t>Improved</a:t>
            </a:r>
            <a:r>
              <a:rPr lang="de-DE" sz="4000" dirty="0"/>
              <a:t> </a:t>
            </a:r>
            <a:r>
              <a:rPr lang="de-DE" sz="4000" dirty="0" err="1"/>
              <a:t>Tooling</a:t>
            </a:r>
            <a:r>
              <a:rPr lang="de-DE" sz="4000" dirty="0"/>
              <a:t> Materials </a:t>
            </a:r>
            <a:r>
              <a:rPr lang="de-DE" sz="4000" dirty="0" err="1"/>
              <a:t>for</a:t>
            </a:r>
            <a:r>
              <a:rPr lang="de-DE" sz="4000" dirty="0"/>
              <a:t> High-</a:t>
            </a:r>
            <a:r>
              <a:rPr lang="de-DE" sz="4000" dirty="0" err="1"/>
              <a:t>Productivity</a:t>
            </a:r>
            <a:r>
              <a:rPr lang="de-DE" sz="4000" dirty="0"/>
              <a:t> Hot </a:t>
            </a:r>
            <a:r>
              <a:rPr lang="de-DE" sz="4000" dirty="0" err="1"/>
              <a:t>Metal</a:t>
            </a:r>
            <a:r>
              <a:rPr lang="de-DE" sz="4000" dirty="0"/>
              <a:t> </a:t>
            </a:r>
            <a:r>
              <a:rPr lang="de-DE" sz="4000" dirty="0" err="1"/>
              <a:t>Forming</a:t>
            </a:r>
            <a:r>
              <a:rPr lang="de-DE" sz="4000" dirty="0"/>
              <a:t> </a:t>
            </a:r>
            <a:r>
              <a:rPr lang="de-DE" sz="4000" dirty="0" err="1"/>
              <a:t>Processes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400" u="sng" dirty="0"/>
              <a:t>Maxime Gauthier</a:t>
            </a:r>
            <a:r>
              <a:rPr lang="en-US" sz="2400" dirty="0"/>
              <a:t>, Guillaume D’Amours, Fabrice Bernier</a:t>
            </a:r>
          </a:p>
          <a:p>
            <a:r>
              <a:rPr lang="en-US" sz="2400" dirty="0"/>
              <a:t>December </a:t>
            </a:r>
            <a:r>
              <a:rPr lang="en-US" sz="2400" dirty="0" smtClean="0"/>
              <a:t>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</a:t>
            </a:r>
            <a:r>
              <a:rPr lang="en-US" sz="2400" dirty="0"/>
              <a:t>2017</a:t>
            </a:r>
          </a:p>
          <a:p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sz="3200" i="1" dirty="0"/>
              <a:t>HIP’17 - 12th International Conference on Hot Isostatic Pressing, Sydney, Australia, 5 – 8 December, 2017</a:t>
            </a:r>
            <a:r>
              <a:rPr lang="en-US" sz="3200" i="1" dirty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52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Metallography </a:t>
            </a:r>
            <a:r>
              <a:rPr lang="en-CA" dirty="0" smtClean="0">
                <a:sym typeface="Symbol"/>
              </a:rPr>
              <a:t></a:t>
            </a:r>
            <a:r>
              <a:rPr lang="en-CA" dirty="0" smtClean="0"/>
              <a:t> HIPed D2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10</a:t>
            </a:fld>
            <a:endParaRPr lang="en-CA"/>
          </a:p>
        </p:txBody>
      </p:sp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828800"/>
            <a:ext cx="4371975" cy="34290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7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1828800"/>
            <a:ext cx="4371975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6912" y="541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/>
              <a:t>50x</a:t>
            </a:r>
            <a:endParaRPr lang="en-C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62712" y="541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/>
              <a:t>500x</a:t>
            </a:r>
            <a:endParaRPr lang="en-C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44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i="1" dirty="0" smtClean="0">
                <a:solidFill>
                  <a:srgbClr val="FF0000"/>
                </a:solidFill>
              </a:rPr>
              <a:t>98,9 % Dense</a:t>
            </a:r>
            <a:endParaRPr lang="en-CA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Metallography</a:t>
            </a:r>
            <a:br>
              <a:rPr lang="en-CA" dirty="0" smtClean="0"/>
            </a:br>
            <a:r>
              <a:rPr lang="en-CA" dirty="0" smtClean="0">
                <a:sym typeface="Symbol"/>
              </a:rPr>
              <a:t></a:t>
            </a:r>
            <a:r>
              <a:rPr lang="en-CA" dirty="0" smtClean="0"/>
              <a:t> HIPed D2+30vol.%Cu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11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966912" y="541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/>
              <a:t>50x</a:t>
            </a:r>
            <a:endParaRPr lang="en-C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62712" y="541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/>
              <a:t>500x</a:t>
            </a:r>
            <a:endParaRPr lang="en-CA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1828800"/>
            <a:ext cx="4371975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7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4" y="1828800"/>
            <a:ext cx="4371975" cy="3429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971800" y="1371600"/>
            <a:ext cx="2590800" cy="1175266"/>
            <a:chOff x="2971800" y="1371600"/>
            <a:chExt cx="2590800" cy="1175266"/>
          </a:xfrm>
        </p:grpSpPr>
        <p:sp>
          <p:nvSpPr>
            <p:cNvPr id="11" name="TextBox 10"/>
            <p:cNvSpPr txBox="1"/>
            <p:nvPr/>
          </p:nvSpPr>
          <p:spPr>
            <a:xfrm>
              <a:off x="4157588" y="1371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solidFill>
                    <a:srgbClr val="7030A0"/>
                  </a:solidFill>
                </a:rPr>
                <a:t>D2</a:t>
              </a:r>
              <a:endParaRPr lang="en-CA" b="1" dirty="0">
                <a:solidFill>
                  <a:srgbClr val="7030A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1" idx="2"/>
            </p:cNvCxnSpPr>
            <p:nvPr/>
          </p:nvCxnSpPr>
          <p:spPr>
            <a:xfrm flipH="1">
              <a:off x="2971800" y="1740932"/>
              <a:ext cx="1528688" cy="392668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1" idx="2"/>
            </p:cNvCxnSpPr>
            <p:nvPr/>
          </p:nvCxnSpPr>
          <p:spPr>
            <a:xfrm>
              <a:off x="4500488" y="1740932"/>
              <a:ext cx="1062112" cy="805934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276600" y="4419600"/>
            <a:ext cx="2895600" cy="1566872"/>
            <a:chOff x="3276600" y="4419600"/>
            <a:chExt cx="2895600" cy="1566872"/>
          </a:xfrm>
        </p:grpSpPr>
        <p:sp>
          <p:nvSpPr>
            <p:cNvPr id="13" name="TextBox 12"/>
            <p:cNvSpPr txBox="1"/>
            <p:nvPr/>
          </p:nvSpPr>
          <p:spPr>
            <a:xfrm>
              <a:off x="4191000" y="561714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solidFill>
                    <a:srgbClr val="FF0000"/>
                  </a:solidFill>
                </a:rPr>
                <a:t>Cu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3" idx="0"/>
            </p:cNvCxnSpPr>
            <p:nvPr/>
          </p:nvCxnSpPr>
          <p:spPr>
            <a:xfrm flipH="1" flipV="1">
              <a:off x="3276600" y="4572000"/>
              <a:ext cx="1257300" cy="104514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3" idx="0"/>
            </p:cNvCxnSpPr>
            <p:nvPr/>
          </p:nvCxnSpPr>
          <p:spPr>
            <a:xfrm flipV="1">
              <a:off x="4533900" y="4419600"/>
              <a:ext cx="1638300" cy="119754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04800" y="144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i="1" dirty="0" smtClean="0">
                <a:solidFill>
                  <a:srgbClr val="00B050"/>
                </a:solidFill>
              </a:rPr>
              <a:t>98,2 % Dense</a:t>
            </a:r>
            <a:endParaRPr lang="en-CA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3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Heat Capacity (Cp)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12</a:t>
            </a:fld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1683"/>
          <a:stretch/>
        </p:blipFill>
        <p:spPr>
          <a:xfrm>
            <a:off x="76200" y="1455164"/>
            <a:ext cx="6366495" cy="47381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42695" y="2514600"/>
            <a:ext cx="2548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Bizarre behaviour of Cp vs Temperature for both materials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Will be investigated further to confirm or invalidate these results</a:t>
            </a:r>
          </a:p>
        </p:txBody>
      </p:sp>
    </p:spTree>
    <p:extLst>
      <p:ext uri="{BB962C8B-B14F-4D97-AF65-F5344CB8AC3E}">
        <p14:creationId xmlns:p14="http://schemas.microsoft.com/office/powerpoint/2010/main" val="14214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Thermal </a:t>
            </a:r>
            <a:r>
              <a:rPr lang="fr-CA" dirty="0" err="1"/>
              <a:t>Diffusivity</a:t>
            </a:r>
            <a:r>
              <a:rPr lang="fr-CA" dirty="0"/>
              <a:t> (</a:t>
            </a:r>
            <a:r>
              <a:rPr lang="fr-CA" dirty="0">
                <a:latin typeface="Symbol" panose="05050102010706020507" pitchFamily="18" charset="2"/>
              </a:rPr>
              <a:t>a</a:t>
            </a:r>
            <a:r>
              <a:rPr lang="fr-CA" dirty="0" smtClean="0"/>
              <a:t>)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13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1683"/>
          <a:stretch/>
        </p:blipFill>
        <p:spPr>
          <a:xfrm>
            <a:off x="191752" y="1600200"/>
            <a:ext cx="6513848" cy="4723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2895600"/>
            <a:ext cx="2548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Thermal Diffusivity is significantly increased by adding 30Vol.% Cu to D2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82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Thermal </a:t>
            </a:r>
            <a:r>
              <a:rPr lang="fr-CA" dirty="0" err="1"/>
              <a:t>Conductivity</a:t>
            </a:r>
            <a:r>
              <a:rPr lang="fr-CA" dirty="0"/>
              <a:t> (k)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14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1683"/>
          <a:stretch/>
        </p:blipFill>
        <p:spPr>
          <a:xfrm>
            <a:off x="228601" y="1676400"/>
            <a:ext cx="5945632" cy="434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2665274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Adding 30Vol.% Cu to D2 dramatically increases k at all temperatures: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/>
              <a:t>17.6 to 33.5 @ 25</a:t>
            </a:r>
            <a:r>
              <a:rPr lang="en-CA" dirty="0" smtClean="0">
                <a:sym typeface="Symbol" panose="05050102010706020507" pitchFamily="18" charset="2"/>
              </a:rPr>
              <a:t></a:t>
            </a:r>
            <a:r>
              <a:rPr lang="en-CA" dirty="0" smtClean="0"/>
              <a:t>C (x 1.9)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/>
              <a:t>33.1 to 61.3 </a:t>
            </a:r>
            <a:r>
              <a:rPr lang="en-CA" dirty="0"/>
              <a:t>@ </a:t>
            </a:r>
            <a:r>
              <a:rPr lang="en-CA" dirty="0" smtClean="0"/>
              <a:t>200</a:t>
            </a:r>
            <a:r>
              <a:rPr lang="en-CA" dirty="0" smtClean="0">
                <a:sym typeface="Symbol" panose="05050102010706020507" pitchFamily="18" charset="2"/>
              </a:rPr>
              <a:t></a:t>
            </a:r>
            <a:r>
              <a:rPr lang="en-CA" dirty="0" smtClean="0"/>
              <a:t>C (x 1.85)</a:t>
            </a:r>
            <a:endParaRPr lang="en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/>
              <a:t>22.8 to 55.5 </a:t>
            </a:r>
            <a:r>
              <a:rPr lang="en-CA" dirty="0"/>
              <a:t>@ </a:t>
            </a:r>
            <a:r>
              <a:rPr lang="en-CA" dirty="0" smtClean="0"/>
              <a:t>400</a:t>
            </a:r>
            <a:r>
              <a:rPr lang="en-CA" dirty="0" smtClean="0">
                <a:sym typeface="Symbol" panose="05050102010706020507" pitchFamily="18" charset="2"/>
              </a:rPr>
              <a:t></a:t>
            </a:r>
            <a:r>
              <a:rPr lang="en-CA" dirty="0" smtClean="0"/>
              <a:t>C (x 2.44)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98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Coefficient of Thermal Expansion (CTE)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15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3728" r="1847" b="3617"/>
          <a:stretch/>
        </p:blipFill>
        <p:spPr>
          <a:xfrm>
            <a:off x="0" y="1752600"/>
            <a:ext cx="5715000" cy="3711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1905000"/>
            <a:ext cx="3276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It is clear from the graph that: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CA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dirty="0" smtClean="0"/>
              <a:t>CTE</a:t>
            </a:r>
            <a:r>
              <a:rPr lang="en-CA" baseline="-25000" dirty="0" smtClean="0"/>
              <a:t>D2+Cu</a:t>
            </a:r>
            <a:r>
              <a:rPr lang="en-CA" dirty="0" smtClean="0"/>
              <a:t> &gt;CTE</a:t>
            </a:r>
            <a:r>
              <a:rPr lang="en-CA" baseline="-25000" dirty="0" smtClean="0"/>
              <a:t>D2</a:t>
            </a:r>
            <a:endParaRPr lang="en-CA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dirty="0" err="1" smtClean="0"/>
              <a:t>CTE</a:t>
            </a:r>
            <a:r>
              <a:rPr lang="en-CA" baseline="-25000" dirty="0" err="1" smtClean="0"/>
              <a:t>radial</a:t>
            </a:r>
            <a:r>
              <a:rPr lang="en-CA" dirty="0" smtClean="0"/>
              <a:t> </a:t>
            </a:r>
            <a:r>
              <a:rPr lang="en-CA" dirty="0"/>
              <a:t>&gt;</a:t>
            </a:r>
            <a:r>
              <a:rPr lang="en-CA" dirty="0" err="1" smtClean="0"/>
              <a:t>CTE</a:t>
            </a:r>
            <a:r>
              <a:rPr lang="en-CA" baseline="-25000" dirty="0" err="1" smtClean="0"/>
              <a:t>axial</a:t>
            </a:r>
            <a:endParaRPr lang="en-CA" dirty="0" smtClean="0"/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 difference between materials is relatively small;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 radial-axial difference is encountered in both materials;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No major impact of difference in CTE is expected during sheet metal forming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99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Hardness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16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0" y="2003533"/>
            <a:ext cx="5638800" cy="3863867"/>
            <a:chOff x="26963" y="1828800"/>
            <a:chExt cx="5191882" cy="348878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14" r="5641" b="2861"/>
            <a:stretch/>
          </p:blipFill>
          <p:spPr bwMode="auto">
            <a:xfrm>
              <a:off x="26963" y="1828800"/>
              <a:ext cx="5191882" cy="3488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81200" y="20574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 smtClean="0"/>
                <a:t>53,3 ± 0,34</a:t>
              </a:r>
              <a:endParaRPr lang="en-CA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3200" y="38100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 smtClean="0"/>
                <a:t>30,3 ± 2,32</a:t>
              </a:r>
              <a:endParaRPr lang="en-CA" sz="1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38800" y="3027524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As expected, the hardness of the Cu-containing material is much lower than the pure D2 counterpart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53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Microhardness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17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76200" y="1905000"/>
            <a:ext cx="5791200" cy="4038600"/>
            <a:chOff x="76200" y="2342264"/>
            <a:chExt cx="5590589" cy="38207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12699"/>
            <a:stretch/>
          </p:blipFill>
          <p:spPr>
            <a:xfrm>
              <a:off x="76200" y="2496153"/>
              <a:ext cx="5590589" cy="366681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880894" y="2692267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dirty="0" smtClean="0"/>
                <a:t>594 ± 30</a:t>
              </a:r>
              <a:endParaRPr lang="en-CA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14600" y="2342264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dirty="0" smtClean="0"/>
                <a:t>638 ± 21</a:t>
              </a:r>
              <a:endParaRPr lang="en-CA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96894" y="51816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dirty="0" smtClean="0"/>
                <a:t>77 ± 4</a:t>
              </a:r>
              <a:endParaRPr lang="en-CA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00700" y="2684368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 </a:t>
            </a:r>
            <a:r>
              <a:rPr lang="en-CA" dirty="0" err="1" smtClean="0"/>
              <a:t>microhardness</a:t>
            </a:r>
            <a:r>
              <a:rPr lang="en-CA" dirty="0" smtClean="0"/>
              <a:t> of the D2 phase in D2+30Vol.%Cu is slightly higher than that  in the D2 specimen </a:t>
            </a:r>
            <a:r>
              <a:rPr lang="en-CA" dirty="0" smtClean="0">
                <a:sym typeface="Symbol" panose="05050102010706020507" pitchFamily="18" charset="2"/>
              </a:rPr>
              <a:t> maybe some solid-solution strengthening</a:t>
            </a:r>
            <a:r>
              <a:rPr lang="en-CA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 Cu phase is much softer, of course;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35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Wear Resistance / Coefficient of Friction (CoF)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18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Wear Testing Parameters: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/>
              <a:t>Type: Ball on disk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/>
              <a:t>Charge: -50 N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/>
              <a:t>Slider from zero: 14 mm.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/>
              <a:t>Duration: 24000 sec.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/>
              <a:t>Linear Velocity: 15000mm/min (0.25m/sec.)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Ball Size/Material: </a:t>
            </a:r>
            <a:r>
              <a:rPr lang="en-CA" dirty="0"/>
              <a:t>10mm Sintered Alumina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66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Wear Resistance / Coefficient of Friction (CoF</a:t>
            </a:r>
            <a:r>
              <a:rPr lang="en-CA" dirty="0" smtClean="0"/>
              <a:t>) (cont.)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19</a:t>
            </a:fld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r="5899"/>
          <a:stretch/>
        </p:blipFill>
        <p:spPr bwMode="auto">
          <a:xfrm>
            <a:off x="381000" y="1690617"/>
            <a:ext cx="8382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4038600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 wear resistance of the HTC composite is much lower than the HIPed D2 (higher volume and mass losses, deeper groove);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 D2+30Vol.%Cu material has a lower CoF, which is probably due to the presence of copper (soft metals like Cu are sometimes used as solid lubricants)</a:t>
            </a:r>
          </a:p>
        </p:txBody>
      </p:sp>
    </p:spTree>
    <p:extLst>
      <p:ext uri="{BB962C8B-B14F-4D97-AF65-F5344CB8AC3E}">
        <p14:creationId xmlns:p14="http://schemas.microsoft.com/office/powerpoint/2010/main" val="24042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Introduction</a:t>
            </a:r>
          </a:p>
          <a:p>
            <a:r>
              <a:rPr lang="en-CA" dirty="0" smtClean="0"/>
              <a:t>Objectives</a:t>
            </a:r>
          </a:p>
          <a:p>
            <a:r>
              <a:rPr lang="en-CA" dirty="0" smtClean="0"/>
              <a:t>Development of HTC Tool steel composite by HIP</a:t>
            </a:r>
            <a:endParaRPr lang="en-CA" dirty="0"/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Properties of HIPed Hot Work Tool Steel and HTC Tool Steel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Conformal-Cooled, Hemispherical Toolings</a:t>
            </a:r>
          </a:p>
          <a:p>
            <a:r>
              <a:rPr lang="en-CA" dirty="0" smtClean="0"/>
              <a:t>Hot Stamping of Aluminum Sheets with HIPed Toolings</a:t>
            </a:r>
          </a:p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93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CA" sz="35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Conformal-Cooled</a:t>
            </a:r>
            <a:r>
              <a:rPr lang="en-CA" sz="35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Hemispherical </a:t>
            </a:r>
            <a:r>
              <a:rPr lang="en-CA" sz="35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Toolings</a:t>
            </a:r>
            <a:endParaRPr lang="en-CA" sz="3500" b="1" kern="12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260"/>
            <a:ext cx="8153400" cy="4525963"/>
          </a:xfrm>
        </p:spPr>
        <p:txBody>
          <a:bodyPr/>
          <a:lstStyle/>
          <a:p>
            <a:r>
              <a:rPr lang="en-CA" dirty="0" smtClean="0"/>
              <a:t>The processing of conformal-cooled, hemispherical toolings followed similar processing steps and HIP cycles as were used for HTC tool steel processing: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Tooling made of D2 only was HIPed at </a:t>
            </a:r>
            <a:r>
              <a:rPr lang="en-CA" dirty="0" smtClean="0">
                <a:solidFill>
                  <a:srgbClr val="FF0000"/>
                </a:solidFill>
              </a:rPr>
              <a:t>1100</a:t>
            </a:r>
            <a:r>
              <a:rPr lang="en-CA" dirty="0" smtClean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CA" dirty="0" smtClean="0">
                <a:solidFill>
                  <a:srgbClr val="FF0000"/>
                </a:solidFill>
              </a:rPr>
              <a:t>C</a:t>
            </a:r>
            <a:r>
              <a:rPr lang="en-CA" dirty="0" smtClean="0"/>
              <a:t>;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Toolings including copper were HIPed at </a:t>
            </a:r>
            <a:r>
              <a:rPr lang="en-CA" dirty="0" smtClean="0">
                <a:solidFill>
                  <a:srgbClr val="00B050"/>
                </a:solidFill>
              </a:rPr>
              <a:t>1000</a:t>
            </a:r>
            <a:r>
              <a:rPr lang="en-CA" dirty="0" smtClean="0">
                <a:solidFill>
                  <a:srgbClr val="00B050"/>
                </a:solidFill>
                <a:sym typeface="Symbol" panose="05050102010706020507" pitchFamily="18" charset="2"/>
              </a:rPr>
              <a:t></a:t>
            </a:r>
            <a:r>
              <a:rPr lang="en-CA" dirty="0" smtClean="0">
                <a:solidFill>
                  <a:srgbClr val="00B050"/>
                </a:solidFill>
              </a:rPr>
              <a:t>C</a:t>
            </a:r>
            <a:r>
              <a:rPr lang="en-CA" dirty="0" smtClean="0"/>
              <a:t>.</a:t>
            </a:r>
            <a:endParaRPr lang="en-CA" dirty="0"/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endParaRPr lang="en-CA" dirty="0" smtClean="0"/>
          </a:p>
          <a:p>
            <a:r>
              <a:rPr lang="en-CA" dirty="0" smtClean="0"/>
              <a:t>The use of a copper core in two of the three designs enabled to HIP-clad a 2-mm-thick layer of either D2 or D2+30Vol.%Cu on the said core to improve cooling;</a:t>
            </a:r>
            <a:endParaRPr lang="fr-CA" dirty="0" smtClean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85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CA" sz="35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Conformal-Cooled</a:t>
            </a:r>
            <a:r>
              <a:rPr lang="en-CA" sz="35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Hemispherical </a:t>
            </a:r>
            <a:r>
              <a:rPr lang="en-CA" sz="35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Toolings </a:t>
            </a:r>
            <a:r>
              <a:rPr lang="en-CA" sz="35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35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cont.)</a:t>
            </a:r>
            <a:endParaRPr lang="en-CA" sz="3500" b="1" kern="12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260"/>
            <a:ext cx="8153400" cy="4525963"/>
          </a:xfrm>
        </p:spPr>
        <p:txBody>
          <a:bodyPr/>
          <a:lstStyle/>
          <a:p>
            <a:r>
              <a:rPr lang="en-CA" dirty="0" smtClean="0"/>
              <a:t>Schematic cross-sections of canister with core and powder used to prepare HIP-clad toolings</a:t>
            </a:r>
            <a:r>
              <a:rPr lang="fr-CA" dirty="0" smtClean="0"/>
              <a:t>: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21</a:t>
            </a:fld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1793924" y="466109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Solid Cu </a:t>
            </a:r>
            <a:r>
              <a:rPr lang="fr-CA" b="1" dirty="0" err="1" smtClean="0"/>
              <a:t>Core</a:t>
            </a:r>
            <a:endParaRPr lang="en-CA" b="1" dirty="0"/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 flipV="1">
            <a:off x="4038600" y="5562600"/>
            <a:ext cx="657225" cy="413266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486400" y="3134165"/>
            <a:ext cx="2209800" cy="2209800"/>
          </a:xfrm>
          <a:prstGeom prst="ellipse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5257800" y="4248443"/>
            <a:ext cx="2667000" cy="2057400"/>
          </a:xfrm>
          <a:prstGeom prst="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5508674" y="4172243"/>
            <a:ext cx="2171700" cy="152400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257800" y="2895600"/>
            <a:ext cx="2667000" cy="2714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4953000" y="4253042"/>
            <a:ext cx="3352800" cy="2147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ounded Rectangle 17"/>
          <p:cNvSpPr/>
          <p:nvPr/>
        </p:nvSpPr>
        <p:spPr>
          <a:xfrm>
            <a:off x="6324600" y="4800600"/>
            <a:ext cx="609600" cy="623595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5261024" y="4239065"/>
            <a:ext cx="2667000" cy="637735"/>
          </a:xfrm>
          <a:prstGeom prst="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5" name="Straight Connector 24"/>
          <p:cNvCxnSpPr>
            <a:endCxn id="18" idx="1"/>
          </p:cNvCxnSpPr>
          <p:nvPr/>
        </p:nvCxnSpPr>
        <p:spPr>
          <a:xfrm flipH="1">
            <a:off x="6324600" y="4994598"/>
            <a:ext cx="609600" cy="117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324600" y="5095984"/>
            <a:ext cx="609600" cy="117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304671" y="5181598"/>
            <a:ext cx="609600" cy="117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4191000" y="3886200"/>
            <a:ext cx="838200" cy="774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ectangle 45"/>
          <p:cNvSpPr/>
          <p:nvPr/>
        </p:nvSpPr>
        <p:spPr>
          <a:xfrm>
            <a:off x="5508674" y="4191000"/>
            <a:ext cx="2171700" cy="152400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Block Arc 37"/>
          <p:cNvSpPr/>
          <p:nvPr/>
        </p:nvSpPr>
        <p:spPr>
          <a:xfrm>
            <a:off x="5261024" y="2895600"/>
            <a:ext cx="2663776" cy="2743200"/>
          </a:xfrm>
          <a:prstGeom prst="blockArc">
            <a:avLst>
              <a:gd name="adj1" fmla="val 10816580"/>
              <a:gd name="adj2" fmla="val 21574057"/>
              <a:gd name="adj3" fmla="val 8535"/>
            </a:avLst>
          </a:prstGeom>
          <a:blipFill>
            <a:blip r:embed="rId2"/>
            <a:tile tx="0" ty="0" sx="100000" sy="100000" flip="none" algn="tl"/>
          </a:blip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4695825" y="5791200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304L Canister</a:t>
            </a:r>
            <a:endParaRPr lang="en-CA" b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1066800" y="2572043"/>
            <a:ext cx="2971800" cy="3733800"/>
            <a:chOff x="1066800" y="2572043"/>
            <a:chExt cx="2971800" cy="3733800"/>
          </a:xfrm>
        </p:grpSpPr>
        <p:grpSp>
          <p:nvGrpSpPr>
            <p:cNvPr id="37" name="Group 36"/>
            <p:cNvGrpSpPr/>
            <p:nvPr/>
          </p:nvGrpSpPr>
          <p:grpSpPr>
            <a:xfrm>
              <a:off x="1066800" y="2572043"/>
              <a:ext cx="2971800" cy="3733800"/>
              <a:chOff x="1066800" y="2572043"/>
              <a:chExt cx="2971800" cy="37338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066800" y="2572043"/>
                <a:ext cx="2971800" cy="3733800"/>
                <a:chOff x="2743200" y="2590800"/>
                <a:chExt cx="2971800" cy="373380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2743200" y="2590800"/>
                  <a:ext cx="2971800" cy="3733800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 w="508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124200" y="3152922"/>
                  <a:ext cx="2209800" cy="2209800"/>
                </a:xfrm>
                <a:prstGeom prst="ellipse">
                  <a:avLst/>
                </a:prstGeom>
                <a:solidFill>
                  <a:srgbClr val="E46C0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895600" y="4267200"/>
                  <a:ext cx="2667000" cy="2057400"/>
                </a:xfrm>
                <a:prstGeom prst="rect">
                  <a:avLst/>
                </a:prstGeom>
                <a:solidFill>
                  <a:srgbClr val="E46C0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146474" y="4191000"/>
                  <a:ext cx="2171700" cy="152400"/>
                </a:xfrm>
                <a:prstGeom prst="rect">
                  <a:avLst/>
                </a:prstGeom>
                <a:solidFill>
                  <a:srgbClr val="E46C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942514" y="2661138"/>
                <a:ext cx="1226820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solidFill>
                      <a:schemeClr val="bg1"/>
                    </a:solidFill>
                  </a:rPr>
                  <a:t>Powder</a:t>
                </a:r>
                <a:endParaRPr lang="en-CA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762125" y="4507468"/>
              <a:ext cx="1581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/>
                <a:t>Solid Cu Core</a:t>
              </a:r>
              <a:endParaRPr lang="en-CA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114800" y="3200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 smtClean="0"/>
              <a:t>HIP &amp; Machine</a:t>
            </a:r>
            <a:endParaRPr lang="en-CA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6890458" y="2502589"/>
            <a:ext cx="1758242" cy="1395621"/>
            <a:chOff x="6914271" y="2503045"/>
            <a:chExt cx="1758242" cy="1395621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6914271" y="3441466"/>
              <a:ext cx="45720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7534568" y="2818362"/>
              <a:ext cx="453732" cy="44110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605713" y="2503045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/>
                <a:t>2 mm</a:t>
              </a:r>
              <a:endParaRPr lang="en-CA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064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CA" sz="35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Conformal-Cooled</a:t>
            </a:r>
            <a:r>
              <a:rPr lang="en-CA" sz="35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Hemispherical </a:t>
            </a:r>
            <a:r>
              <a:rPr lang="en-CA" sz="35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Toolings </a:t>
            </a:r>
            <a:r>
              <a:rPr lang="en-CA" sz="35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CA" sz="3500" b="1" kern="12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Schematic</a:t>
            </a:r>
            <a:r>
              <a:rPr lang="fr-CA" dirty="0" smtClean="0"/>
              <a:t> cross-sections of the </a:t>
            </a:r>
            <a:r>
              <a:rPr lang="fr-CA" dirty="0" err="1" smtClean="0"/>
              <a:t>dome</a:t>
            </a:r>
            <a:r>
              <a:rPr lang="fr-CA" dirty="0" smtClean="0"/>
              <a:t> part of </a:t>
            </a:r>
            <a:r>
              <a:rPr lang="fr-CA" dirty="0" err="1" smtClean="0"/>
              <a:t>toolings</a:t>
            </a:r>
            <a:r>
              <a:rPr lang="fr-CA" dirty="0" smtClean="0"/>
              <a:t> </a:t>
            </a:r>
            <a:r>
              <a:rPr lang="fr-CA" dirty="0" err="1" smtClean="0"/>
              <a:t>processed</a:t>
            </a:r>
            <a:r>
              <a:rPr lang="fr-CA" dirty="0" smtClean="0"/>
              <a:t> by HIP: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22</a:t>
            </a:fld>
            <a:endParaRPr lang="en-CA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-76200" y="2824898"/>
            <a:ext cx="8884913" cy="2625840"/>
            <a:chOff x="152400" y="2718265"/>
            <a:chExt cx="7924800" cy="23420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872154"/>
              <a:ext cx="6400800" cy="2188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" y="2718265"/>
              <a:ext cx="243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b="1" i="1" dirty="0" smtClean="0">
                  <a:solidFill>
                    <a:srgbClr val="00B0F0"/>
                  </a:solidFill>
                </a:rPr>
                <a:t>Water-</a:t>
              </a:r>
              <a:r>
                <a:rPr lang="fr-CA" sz="1400" b="1" i="1" dirty="0" err="1" smtClean="0">
                  <a:solidFill>
                    <a:srgbClr val="00B0F0"/>
                  </a:solidFill>
                </a:rPr>
                <a:t>Cooling</a:t>
              </a:r>
              <a:r>
                <a:rPr lang="fr-CA" sz="1400" b="1" i="1" dirty="0" smtClean="0">
                  <a:solidFill>
                    <a:srgbClr val="00B0F0"/>
                  </a:solidFill>
                </a:rPr>
                <a:t> </a:t>
              </a:r>
              <a:r>
                <a:rPr lang="fr-CA" sz="1400" b="1" i="1" dirty="0" err="1" smtClean="0">
                  <a:solidFill>
                    <a:srgbClr val="00B0F0"/>
                  </a:solidFill>
                </a:rPr>
                <a:t>Channels</a:t>
              </a:r>
              <a:endParaRPr lang="en-CA" sz="1400" b="1" i="1" dirty="0">
                <a:solidFill>
                  <a:srgbClr val="00B0F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371600" y="3026042"/>
              <a:ext cx="457200" cy="783958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2057400" y="3264132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b="1" dirty="0" smtClean="0">
                  <a:solidFill>
                    <a:schemeClr val="bg1">
                      <a:lumMod val="95000"/>
                    </a:schemeClr>
                  </a:solidFill>
                </a:rPr>
                <a:t>D2</a:t>
              </a:r>
              <a:endParaRPr lang="en-CA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67200" y="3014990"/>
              <a:ext cx="457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dirty="0" smtClean="0">
                  <a:solidFill>
                    <a:schemeClr val="bg1">
                      <a:lumMod val="95000"/>
                    </a:schemeClr>
                  </a:solidFill>
                </a:rPr>
                <a:t>D2</a:t>
              </a:r>
              <a:endParaRPr lang="en-CA" sz="11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267200" y="3281717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b="1" dirty="0" smtClean="0">
                  <a:solidFill>
                    <a:schemeClr val="bg1">
                      <a:lumMod val="95000"/>
                    </a:schemeClr>
                  </a:solidFill>
                </a:rPr>
                <a:t>Cu</a:t>
              </a:r>
              <a:endParaRPr lang="en-CA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400800" y="3281717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b="1" dirty="0" smtClean="0">
                  <a:solidFill>
                    <a:schemeClr val="bg1">
                      <a:lumMod val="95000"/>
                    </a:schemeClr>
                  </a:solidFill>
                </a:rPr>
                <a:t>Cu</a:t>
              </a:r>
              <a:endParaRPr lang="en-CA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391400" y="2774354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b="1" dirty="0" smtClean="0"/>
                <a:t>D2+Cu</a:t>
              </a:r>
              <a:endParaRPr lang="en-CA" sz="1400" b="1" dirty="0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H="1">
              <a:off x="7162800" y="3014990"/>
              <a:ext cx="304800" cy="2667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03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CA" sz="35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Conformal-Cooled</a:t>
            </a:r>
            <a:r>
              <a:rPr lang="en-CA" sz="35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Hemispherical </a:t>
            </a:r>
            <a:r>
              <a:rPr lang="en-CA" sz="35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Toolings </a:t>
            </a:r>
            <a:r>
              <a:rPr lang="en-CA" sz="35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CA" sz="3500" b="1" kern="12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Hemispherical</a:t>
            </a:r>
            <a:r>
              <a:rPr lang="fr-CA" dirty="0" smtClean="0"/>
              <a:t> </a:t>
            </a:r>
            <a:r>
              <a:rPr lang="fr-CA" dirty="0" err="1" smtClean="0"/>
              <a:t>toolings</a:t>
            </a:r>
            <a:r>
              <a:rPr lang="fr-CA" dirty="0" smtClean="0"/>
              <a:t> </a:t>
            </a:r>
            <a:r>
              <a:rPr lang="fr-CA" dirty="0" err="1" smtClean="0"/>
              <a:t>processed</a:t>
            </a:r>
            <a:r>
              <a:rPr lang="fr-CA" dirty="0" smtClean="0"/>
              <a:t> by HIP: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23</a:t>
            </a:fld>
            <a:endParaRPr lang="en-CA"/>
          </a:p>
        </p:txBody>
      </p:sp>
      <p:pic>
        <p:nvPicPr>
          <p:cNvPr id="1026" name="Picture 2" descr="C:\Users\gauthierm\Documents\PERD 2016-2020\PERD-Adv Mold-2016-20_LGTV\Mise en forme avec Moules au CTA\2017-06-12\HPIM0070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t="32969" r="10675" b="24028"/>
          <a:stretch/>
        </p:blipFill>
        <p:spPr bwMode="auto">
          <a:xfrm>
            <a:off x="1066800" y="2438400"/>
            <a:ext cx="7338040" cy="31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12"/>
          <p:cNvSpPr txBox="1"/>
          <p:nvPr/>
        </p:nvSpPr>
        <p:spPr>
          <a:xfrm>
            <a:off x="6248400" y="5545016"/>
            <a:ext cx="1585595" cy="70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CA" sz="1400" b="1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Cu Core</a:t>
            </a:r>
            <a:endParaRPr lang="en-CA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1400" b="1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+ HIP-Clad [D2+30vol.%Cu)</a:t>
            </a:r>
            <a:endParaRPr lang="en-CA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Box 110"/>
          <p:cNvSpPr txBox="1"/>
          <p:nvPr/>
        </p:nvSpPr>
        <p:spPr>
          <a:xfrm>
            <a:off x="3810000" y="5545016"/>
            <a:ext cx="1600835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CA" sz="1400" b="1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Cu Core</a:t>
            </a:r>
            <a:endParaRPr lang="en-CA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1400" b="1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+ HIP-Clad D2</a:t>
            </a:r>
            <a:endParaRPr lang="en-CA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TextBox 109"/>
          <p:cNvSpPr txBox="1"/>
          <p:nvPr/>
        </p:nvSpPr>
        <p:spPr>
          <a:xfrm>
            <a:off x="1828800" y="5545016"/>
            <a:ext cx="914400" cy="29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1400" b="1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D2</a:t>
            </a:r>
            <a:endParaRPr lang="en-CA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88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Hot Stamping of Aluminum Sheets with HIPed </a:t>
            </a:r>
            <a:r>
              <a:rPr lang="en-CA" dirty="0" smtClean="0"/>
              <a:t>Toolings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24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1147083" y="1380741"/>
            <a:ext cx="348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Hot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Nakazima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lab-scale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test setup (490°C)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0847" y="1450867"/>
            <a:ext cx="3743153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Hot stamping of high strength AA7xxx aluminium alloy sheets was carried out in the following way :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Aluminium blanks are solutionized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 blank is transferred to the press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Tooling moves up and blanks are stamped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Die closes and blanks are quenched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Blanks are removed and the tooling cools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7532" y="2027072"/>
            <a:ext cx="5487909" cy="4273566"/>
            <a:chOff x="87532" y="2027072"/>
            <a:chExt cx="5487909" cy="4273566"/>
          </a:xfrm>
        </p:grpSpPr>
        <p:grpSp>
          <p:nvGrpSpPr>
            <p:cNvPr id="12" name="Group 11"/>
            <p:cNvGrpSpPr/>
            <p:nvPr/>
          </p:nvGrpSpPr>
          <p:grpSpPr>
            <a:xfrm>
              <a:off x="87532" y="2027072"/>
              <a:ext cx="5487909" cy="4273566"/>
              <a:chOff x="76200" y="2590800"/>
              <a:chExt cx="4658645" cy="341395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2590800"/>
                <a:ext cx="3109245" cy="341395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6690" y="2780634"/>
                <a:ext cx="1488155" cy="1524666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H="1" flipV="1">
                <a:off x="975645" y="3984240"/>
                <a:ext cx="2271045" cy="10631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1089945" y="3622827"/>
                <a:ext cx="2156745" cy="24239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2" descr="C:\Users\gauthierm\Documents\PERD 2016-2020\PERD-Adv Mold-2016-20_LGTV\Mise en forme avec Moules au CTA\2017-06-12\HPIM0070.JPG"/>
            <p:cNvPicPr preferRelativeResize="0"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99" t="34024" r="14077" b="35388"/>
            <a:stretch/>
          </p:blipFill>
          <p:spPr bwMode="auto">
            <a:xfrm>
              <a:off x="3830683" y="4385320"/>
              <a:ext cx="1744758" cy="1632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65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Hot Stamping of Aluminum Sheets with HIPed </a:t>
            </a:r>
            <a:r>
              <a:rPr lang="en-CA" dirty="0" smtClean="0"/>
              <a:t>Toolings (cont.)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25</a:t>
            </a:fld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653828" y="3565100"/>
            <a:ext cx="7742915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The three different hemispherical toolings were tested;</a:t>
            </a:r>
          </a:p>
          <a:p>
            <a:pPr marL="342900" indent="-342900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Ten (10) hot stamping tests per tooling;</a:t>
            </a:r>
          </a:p>
          <a:p>
            <a:pPr marL="342900" indent="-342900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Punch cooling time of 7 min. between each test;</a:t>
            </a:r>
          </a:p>
          <a:p>
            <a:pPr marL="342900" indent="-342900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Three thermocouples were installed in each punch to measure temperature close to the contact surface. </a:t>
            </a:r>
          </a:p>
          <a:p>
            <a:pPr marL="342900" indent="-342900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All tested specimens are identical which shows a good repeatability from one stamping to another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4" y="1513722"/>
            <a:ext cx="8121564" cy="18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Hot Stamping of Aluminum Sheets with HIPed Toolings 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26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Hot Stamping Tests Results</a:t>
            </a:r>
            <a:endParaRPr lang="en-CA" dirty="0" smtClean="0"/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Three curves corresponding to three thermocouples per tooling;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Heating-cooling </a:t>
            </a:r>
            <a:r>
              <a:rPr lang="en-CA" dirty="0"/>
              <a:t>curves are presented for the last stamping test of each batch</a:t>
            </a:r>
            <a:r>
              <a:rPr lang="en-CA" dirty="0" smtClean="0"/>
              <a:t>;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D2 </a:t>
            </a:r>
            <a:r>
              <a:rPr lang="en-CA" dirty="0"/>
              <a:t>temperature results are used as reference for the two other </a:t>
            </a:r>
            <a:r>
              <a:rPr lang="en-CA" dirty="0" smtClean="0"/>
              <a:t>punches;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Temperature </a:t>
            </a:r>
            <a:r>
              <a:rPr lang="en-CA" dirty="0"/>
              <a:t>derivatives which represent heat transfer and cooling rate are used for the </a:t>
            </a:r>
            <a:r>
              <a:rPr lang="en-CA" dirty="0" smtClean="0"/>
              <a:t>analysis;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63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Hot Stamping of Aluminum Sheets with HIPed Toolings 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27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47463"/>
            <a:ext cx="4381460" cy="4096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34763"/>
            <a:ext cx="4347682" cy="407263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43000" y="3048000"/>
            <a:ext cx="849477" cy="743170"/>
            <a:chOff x="1143000" y="3048000"/>
            <a:chExt cx="849477" cy="743170"/>
          </a:xfrm>
        </p:grpSpPr>
        <p:sp>
          <p:nvSpPr>
            <p:cNvPr id="9" name="Oval 8"/>
            <p:cNvSpPr/>
            <p:nvPr/>
          </p:nvSpPr>
          <p:spPr>
            <a:xfrm>
              <a:off x="1143000" y="3352800"/>
              <a:ext cx="438370" cy="43837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3462" y="3048000"/>
              <a:ext cx="619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/>
                <a:t>D2</a:t>
              </a:r>
              <a:endParaRPr lang="en-CA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04476" y="3045747"/>
            <a:ext cx="849477" cy="743170"/>
            <a:chOff x="1143000" y="3048000"/>
            <a:chExt cx="849477" cy="743170"/>
          </a:xfrm>
        </p:grpSpPr>
        <p:sp>
          <p:nvSpPr>
            <p:cNvPr id="13" name="Oval 12"/>
            <p:cNvSpPr/>
            <p:nvPr/>
          </p:nvSpPr>
          <p:spPr>
            <a:xfrm>
              <a:off x="1143000" y="3352800"/>
              <a:ext cx="438370" cy="43837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3462" y="3048000"/>
              <a:ext cx="619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/>
                <a:t>D2</a:t>
              </a:r>
              <a:endParaRPr lang="en-CA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23815" y="4031467"/>
            <a:ext cx="1438385" cy="467045"/>
            <a:chOff x="923815" y="4031467"/>
            <a:chExt cx="1438385" cy="467045"/>
          </a:xfrm>
        </p:grpSpPr>
        <p:sp>
          <p:nvSpPr>
            <p:cNvPr id="15" name="Oval 14"/>
            <p:cNvSpPr/>
            <p:nvPr/>
          </p:nvSpPr>
          <p:spPr>
            <a:xfrm>
              <a:off x="923815" y="4060142"/>
              <a:ext cx="438370" cy="43837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1862" y="4031467"/>
              <a:ext cx="1090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/>
                <a:t>D2 on Cu</a:t>
              </a:r>
              <a:endParaRPr lang="en-CA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05275" y="4059595"/>
            <a:ext cx="1624390" cy="444214"/>
            <a:chOff x="5305275" y="4059595"/>
            <a:chExt cx="1624390" cy="444214"/>
          </a:xfrm>
        </p:grpSpPr>
        <p:sp>
          <p:nvSpPr>
            <p:cNvPr id="16" name="Oval 15"/>
            <p:cNvSpPr/>
            <p:nvPr/>
          </p:nvSpPr>
          <p:spPr>
            <a:xfrm>
              <a:off x="5305275" y="4065439"/>
              <a:ext cx="438370" cy="43837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27168" y="4059595"/>
              <a:ext cx="1202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/>
                <a:t>HTC on Cu</a:t>
              </a:r>
              <a:endParaRPr lang="en-CA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923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Hot Stamping of Aluminum Sheets with HIPed Toolings 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28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For </a:t>
            </a:r>
            <a:r>
              <a:rPr lang="en-CA" dirty="0"/>
              <a:t>the three </a:t>
            </a:r>
            <a:r>
              <a:rPr lang="en-CA" dirty="0" smtClean="0"/>
              <a:t>toolings, the time </a:t>
            </a:r>
            <a:r>
              <a:rPr lang="en-CA" dirty="0"/>
              <a:t>required to reach punch temperature equilibrium after hot stamping was </a:t>
            </a:r>
            <a:r>
              <a:rPr lang="en-CA" dirty="0" smtClean="0"/>
              <a:t>determined: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5872776"/>
            <a:ext cx="725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FFCD05"/>
              </a:buClr>
            </a:pPr>
            <a:r>
              <a:rPr lang="en-CA" b="1" i="1" dirty="0" smtClean="0"/>
              <a:t>*Gain </a:t>
            </a:r>
            <a:r>
              <a:rPr lang="en-CA" b="1" i="1" dirty="0"/>
              <a:t>in efficiency </a:t>
            </a:r>
            <a:r>
              <a:rPr lang="en-CA" i="1" dirty="0"/>
              <a:t>= </a:t>
            </a:r>
            <a:r>
              <a:rPr lang="en-CA" i="1" dirty="0" smtClean="0"/>
              <a:t>[(cycle </a:t>
            </a:r>
            <a:r>
              <a:rPr lang="en-CA" i="1" dirty="0"/>
              <a:t>time D2/cycle time new material) -</a:t>
            </a:r>
            <a:r>
              <a:rPr lang="en-CA" i="1" dirty="0" smtClean="0"/>
              <a:t>1] </a:t>
            </a:r>
            <a:r>
              <a:rPr lang="en-CA" i="1" dirty="0"/>
              <a:t>x 100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3118824"/>
            <a:ext cx="8040100" cy="274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520"/>
            <a:ext cx="5410200" cy="4525963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 HTC composite hot work tooling material was successfully processed by HIP: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sz="2400" dirty="0" smtClean="0"/>
              <a:t>Its </a:t>
            </a:r>
            <a:r>
              <a:rPr lang="en-CA" sz="2400" dirty="0"/>
              <a:t>thermal properties were improved </a:t>
            </a:r>
            <a:r>
              <a:rPr lang="en-CA" sz="2400" dirty="0" smtClean="0"/>
              <a:t>over the D2 reference, while its mechanical properties were lower, except for an improvement in CoF;</a:t>
            </a:r>
            <a:endParaRPr lang="en-CA" sz="2400" dirty="0"/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sz="2400" dirty="0" smtClean="0"/>
              <a:t>Work on an optimal HTC composite should continue;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49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Hot stamping installations are expensive and process cycle time has to be </a:t>
            </a:r>
            <a:r>
              <a:rPr lang="en-CA" dirty="0" smtClean="0"/>
              <a:t>minimized to increase productivity, especially for automotive applications;</a:t>
            </a:r>
          </a:p>
          <a:p>
            <a:r>
              <a:rPr lang="en-CA" dirty="0" smtClean="0"/>
              <a:t>Die </a:t>
            </a:r>
            <a:r>
              <a:rPr lang="en-CA" dirty="0"/>
              <a:t>cooling cycle can be long according to the </a:t>
            </a:r>
            <a:r>
              <a:rPr lang="en-CA" dirty="0" smtClean="0"/>
              <a:t>conformal cooling </a:t>
            </a:r>
            <a:r>
              <a:rPr lang="en-CA" dirty="0"/>
              <a:t>design </a:t>
            </a:r>
            <a:r>
              <a:rPr lang="en-CA" dirty="0" smtClean="0"/>
              <a:t>and </a:t>
            </a:r>
            <a:r>
              <a:rPr lang="en-CA" dirty="0"/>
              <a:t>the tool steel </a:t>
            </a:r>
            <a:r>
              <a:rPr lang="en-CA" dirty="0" smtClean="0"/>
              <a:t>used;</a:t>
            </a:r>
          </a:p>
          <a:p>
            <a:r>
              <a:rPr lang="en-CA" dirty="0" smtClean="0"/>
              <a:t>Developing a High </a:t>
            </a:r>
            <a:r>
              <a:rPr lang="en-CA" dirty="0"/>
              <a:t>Thermal Conductivity (HTC) tool </a:t>
            </a:r>
            <a:r>
              <a:rPr lang="en-CA" dirty="0" smtClean="0"/>
              <a:t>steel composite could help in decreasing die cooling time and improve hot stamping productivity;</a:t>
            </a:r>
          </a:p>
          <a:p>
            <a:r>
              <a:rPr lang="en-CA" dirty="0" smtClean="0"/>
              <a:t>HIP is a very efficient and versatile process to manufacture high-quality, hot-work tooling materials;</a:t>
            </a:r>
          </a:p>
          <a:p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84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 (cont.)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520"/>
            <a:ext cx="5410200" cy="4525963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Conformal-Cooled</a:t>
            </a:r>
            <a:r>
              <a:rPr lang="en-CA" dirty="0"/>
              <a:t>, </a:t>
            </a:r>
            <a:r>
              <a:rPr lang="en-CA" dirty="0" smtClean="0"/>
              <a:t>Hemispherical Toolings were manufactured by HIP and used for hot stamping trials:</a:t>
            </a:r>
            <a:endParaRPr lang="en-CA" dirty="0"/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Performance was as follows:</a:t>
            </a:r>
          </a:p>
          <a:p>
            <a:pPr marL="457200" lvl="1" indent="0" algn="ctr">
              <a:buClr>
                <a:srgbClr val="FFCD05"/>
              </a:buClr>
              <a:buNone/>
            </a:pPr>
            <a:r>
              <a:rPr lang="en-CA" dirty="0" smtClean="0"/>
              <a:t>HTC on Cu </a:t>
            </a:r>
            <a:r>
              <a:rPr lang="en-CA" sz="2600" b="1" dirty="0" smtClean="0">
                <a:solidFill>
                  <a:srgbClr val="FF0000"/>
                </a:solidFill>
              </a:rPr>
              <a:t>&gt;</a:t>
            </a:r>
            <a:r>
              <a:rPr lang="en-CA" dirty="0" smtClean="0"/>
              <a:t> D2 on Cu </a:t>
            </a:r>
            <a:r>
              <a:rPr lang="en-CA" sz="2600" b="1" dirty="0" smtClean="0">
                <a:solidFill>
                  <a:srgbClr val="FF0000"/>
                </a:solidFill>
              </a:rPr>
              <a:t>&gt;</a:t>
            </a:r>
            <a:r>
              <a:rPr lang="en-CA" dirty="0" smtClean="0"/>
              <a:t> D2</a:t>
            </a:r>
            <a:endParaRPr lang="en-CA" dirty="0"/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Gains in efficiency were of 127</a:t>
            </a:r>
            <a:r>
              <a:rPr lang="en-CA" dirty="0"/>
              <a:t>% for HTC on </a:t>
            </a:r>
            <a:r>
              <a:rPr lang="en-CA" dirty="0" smtClean="0"/>
              <a:t>Cu and 110% for D2 on Cu; </a:t>
            </a:r>
          </a:p>
          <a:p>
            <a:r>
              <a:rPr lang="en-CA" dirty="0" smtClean="0"/>
              <a:t>A thin, HIP-clad layer of HTC tool steel on a conformal-cooled copper core significantly contributes to productivity increase and should be considered for automotive sheet forming.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4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971800"/>
            <a:ext cx="2819401" cy="838200"/>
          </a:xfrm>
        </p:spPr>
        <p:txBody>
          <a:bodyPr>
            <a:normAutofit/>
          </a:bodyPr>
          <a:lstStyle/>
          <a:p>
            <a:r>
              <a:rPr lang="en-CA" spc="0" dirty="0" smtClean="0"/>
              <a:t>Thank you</a:t>
            </a:r>
            <a:endParaRPr lang="en-CA" spc="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962400"/>
            <a:ext cx="5410200" cy="259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2000" b="1" dirty="0" smtClean="0">
                <a:solidFill>
                  <a:srgbClr val="80BCC5"/>
                </a:solidFill>
              </a:rPr>
              <a:t>CONTACT</a:t>
            </a:r>
          </a:p>
          <a:p>
            <a:r>
              <a:rPr lang="en-CA" sz="2000" b="1" dirty="0" smtClean="0"/>
              <a:t>Maxime Gauthier</a:t>
            </a:r>
          </a:p>
          <a:p>
            <a:r>
              <a:rPr lang="en-CA" sz="1600" dirty="0" smtClean="0"/>
              <a:t>Senior Research Officer</a:t>
            </a:r>
          </a:p>
          <a:p>
            <a:r>
              <a:rPr lang="en-CA" sz="1600" dirty="0"/>
              <a:t>Automotive and Surface Transportation Research Centre</a:t>
            </a:r>
            <a:endParaRPr lang="en-CA" sz="1600" dirty="0" smtClean="0"/>
          </a:p>
          <a:p>
            <a:r>
              <a:rPr lang="en-CA" sz="1600" dirty="0"/>
              <a:t>National Research Council </a:t>
            </a:r>
            <a:r>
              <a:rPr lang="en-CA" sz="1600" dirty="0" smtClean="0"/>
              <a:t>Canada</a:t>
            </a:r>
          </a:p>
          <a:p>
            <a:r>
              <a:rPr lang="fr-CA" sz="1600" dirty="0" smtClean="0"/>
              <a:t>75 </a:t>
            </a:r>
            <a:r>
              <a:rPr lang="fr-CA" sz="1600" dirty="0"/>
              <a:t>de </a:t>
            </a:r>
            <a:r>
              <a:rPr lang="fr-CA" sz="1600" dirty="0" smtClean="0"/>
              <a:t>Mortagne Blvd, </a:t>
            </a:r>
            <a:r>
              <a:rPr lang="fr-CA" sz="1600" dirty="0"/>
              <a:t>Boucherville (Québec</a:t>
            </a:r>
            <a:r>
              <a:rPr lang="fr-CA" sz="1600" dirty="0" smtClean="0"/>
              <a:t>)</a:t>
            </a:r>
          </a:p>
          <a:p>
            <a:r>
              <a:rPr lang="fr-CA" sz="1600" dirty="0" smtClean="0"/>
              <a:t>Canada, </a:t>
            </a:r>
            <a:r>
              <a:rPr lang="fr-CA" sz="1600" dirty="0"/>
              <a:t>J4B 6Y4</a:t>
            </a:r>
            <a:endParaRPr lang="en-CA" sz="1600" dirty="0"/>
          </a:p>
          <a:p>
            <a:r>
              <a:rPr lang="fr-CA" sz="2000" dirty="0" smtClean="0">
                <a:hlinkClick r:id="rId2"/>
              </a:rPr>
              <a:t>Maxime.Gauthier@cnrc-nrc.gc.ca</a:t>
            </a:r>
            <a:endParaRPr lang="fr-CA" sz="2000" dirty="0" smtClean="0"/>
          </a:p>
          <a:p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7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Objectives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4</a:t>
            </a:fld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err="1" smtClean="0"/>
              <a:t>Develop</a:t>
            </a:r>
            <a:r>
              <a:rPr lang="fr-CA" dirty="0" smtClean="0"/>
              <a:t> and </a:t>
            </a:r>
            <a:r>
              <a:rPr lang="fr-CA" dirty="0" err="1" smtClean="0"/>
              <a:t>Characterize</a:t>
            </a:r>
            <a:r>
              <a:rPr lang="fr-CA" dirty="0" smtClean="0"/>
              <a:t> a HIPed, HTC </a:t>
            </a:r>
            <a:r>
              <a:rPr lang="fr-CA" dirty="0" err="1" smtClean="0"/>
              <a:t>tool</a:t>
            </a:r>
            <a:r>
              <a:rPr lang="fr-CA" dirty="0" smtClean="0"/>
              <a:t> </a:t>
            </a:r>
            <a:r>
              <a:rPr lang="fr-CA" dirty="0" err="1" smtClean="0"/>
              <a:t>steel</a:t>
            </a:r>
            <a:r>
              <a:rPr lang="fr-CA" dirty="0" smtClean="0"/>
              <a:t> composite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err="1" smtClean="0"/>
              <a:t>Process</a:t>
            </a:r>
            <a:r>
              <a:rPr lang="fr-CA" dirty="0" smtClean="0"/>
              <a:t> </a:t>
            </a:r>
            <a:r>
              <a:rPr lang="fr-CA" dirty="0" err="1" smtClean="0"/>
              <a:t>hemispherical</a:t>
            </a:r>
            <a:r>
              <a:rPr lang="fr-CA" dirty="0" smtClean="0"/>
              <a:t>, </a:t>
            </a:r>
            <a:r>
              <a:rPr lang="fr-CA" dirty="0" err="1" smtClean="0"/>
              <a:t>conformal-cooled</a:t>
            </a:r>
            <a:r>
              <a:rPr lang="fr-CA" dirty="0" smtClean="0"/>
              <a:t> </a:t>
            </a:r>
            <a:r>
              <a:rPr lang="fr-CA" dirty="0" err="1" smtClean="0"/>
              <a:t>toolings</a:t>
            </a:r>
            <a:r>
              <a:rPr lang="fr-CA" dirty="0" smtClean="0"/>
              <a:t> by 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err="1" smtClean="0"/>
              <a:t>Evaluate</a:t>
            </a:r>
            <a:r>
              <a:rPr lang="fr-CA" dirty="0" smtClean="0"/>
              <a:t> impact of </a:t>
            </a:r>
            <a:r>
              <a:rPr lang="fr-CA" dirty="0" err="1" smtClean="0"/>
              <a:t>tooling</a:t>
            </a:r>
            <a:r>
              <a:rPr lang="fr-CA" dirty="0" smtClean="0"/>
              <a:t> </a:t>
            </a:r>
            <a:r>
              <a:rPr lang="fr-CA" dirty="0" err="1" smtClean="0"/>
              <a:t>material</a:t>
            </a:r>
            <a:r>
              <a:rPr lang="fr-CA" dirty="0" smtClean="0"/>
              <a:t> on hot </a:t>
            </a:r>
            <a:r>
              <a:rPr lang="fr-CA" dirty="0" err="1" smtClean="0"/>
              <a:t>stamping</a:t>
            </a:r>
            <a:r>
              <a:rPr lang="fr-CA" dirty="0" smtClean="0"/>
              <a:t> of Al </a:t>
            </a:r>
            <a:r>
              <a:rPr lang="fr-CA" dirty="0" err="1" smtClean="0"/>
              <a:t>alloy</a:t>
            </a:r>
            <a:r>
              <a:rPr lang="fr-CA" dirty="0" smtClean="0"/>
              <a:t> </a:t>
            </a:r>
            <a:r>
              <a:rPr lang="fr-CA" dirty="0" err="1" smtClean="0"/>
              <a:t>sheets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11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Development of HTC Tool steel </a:t>
            </a:r>
            <a:r>
              <a:rPr lang="en-CA" dirty="0" smtClean="0"/>
              <a:t>composite by 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D2 </a:t>
            </a:r>
            <a:r>
              <a:rPr lang="en-CA" dirty="0" smtClean="0"/>
              <a:t>steel powder was chosen as baseline;</a:t>
            </a:r>
          </a:p>
          <a:p>
            <a:r>
              <a:rPr lang="en-CA" dirty="0" smtClean="0"/>
              <a:t>The first candidate </a:t>
            </a:r>
            <a:r>
              <a:rPr lang="en-CA" dirty="0"/>
              <a:t>HTC tool </a:t>
            </a:r>
            <a:r>
              <a:rPr lang="en-CA" dirty="0" smtClean="0"/>
              <a:t>steel composite was based on the addition of 30 vol.% of copper particles to D2 </a:t>
            </a:r>
            <a:r>
              <a:rPr lang="en-CA" dirty="0" smtClean="0"/>
              <a:t>powder;</a:t>
            </a:r>
            <a:endParaRPr lang="en-CA" dirty="0" smtClean="0"/>
          </a:p>
          <a:p>
            <a:r>
              <a:rPr lang="en-CA" dirty="0" smtClean="0"/>
              <a:t>Two billets based on these compositions were HIPed: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/>
              <a:t>D2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/>
              <a:t>D2+30vol%Cu</a:t>
            </a:r>
          </a:p>
          <a:p>
            <a:r>
              <a:rPr lang="en-CA" dirty="0"/>
              <a:t>The </a:t>
            </a:r>
            <a:r>
              <a:rPr lang="en-CA" dirty="0" smtClean="0"/>
              <a:t>HIPed materials were then characterized and their thermal and mechanical properties were compared;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07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Development of HTC Tool steel composite by </a:t>
            </a:r>
            <a:r>
              <a:rPr lang="en-CA" dirty="0" smtClean="0"/>
              <a:t>HIP (cont.)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4343400" cy="4525963"/>
          </a:xfrm>
        </p:spPr>
        <p:txBody>
          <a:bodyPr/>
          <a:lstStyle/>
          <a:p>
            <a:r>
              <a:rPr lang="fr-CA" dirty="0" smtClean="0"/>
              <a:t>Initial </a:t>
            </a:r>
            <a:r>
              <a:rPr lang="fr-CA" dirty="0" err="1" smtClean="0"/>
              <a:t>Powders</a:t>
            </a:r>
            <a:r>
              <a:rPr lang="fr-CA" dirty="0" smtClean="0"/>
              <a:t>: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fr-CA" b="1" dirty="0"/>
              <a:t>D2 </a:t>
            </a:r>
            <a:r>
              <a:rPr lang="fr-CA" b="1" dirty="0" err="1"/>
              <a:t>tool</a:t>
            </a:r>
            <a:r>
              <a:rPr lang="fr-CA" b="1" dirty="0"/>
              <a:t> </a:t>
            </a:r>
            <a:r>
              <a:rPr lang="fr-CA" b="1" dirty="0" err="1"/>
              <a:t>steel</a:t>
            </a:r>
            <a:r>
              <a:rPr lang="fr-CA" b="1" dirty="0"/>
              <a:t> </a:t>
            </a:r>
            <a:r>
              <a:rPr lang="fr-CA" b="1" dirty="0" err="1"/>
              <a:t>powder</a:t>
            </a:r>
            <a:r>
              <a:rPr lang="fr-CA" dirty="0"/>
              <a:t>, </a:t>
            </a:r>
            <a:r>
              <a:rPr lang="fr-CA" dirty="0" err="1"/>
              <a:t>spherical</a:t>
            </a:r>
            <a:r>
              <a:rPr lang="fr-CA" dirty="0"/>
              <a:t>, -150+45 mm (</a:t>
            </a:r>
            <a:r>
              <a:rPr lang="fr-CA" dirty="0" err="1"/>
              <a:t>Sandvik</a:t>
            </a:r>
            <a:r>
              <a:rPr lang="fr-CA" dirty="0"/>
              <a:t>);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endParaRPr lang="fr-CA" dirty="0"/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fr-CA" b="1" dirty="0"/>
              <a:t>Copper </a:t>
            </a:r>
            <a:r>
              <a:rPr lang="fr-CA" b="1" dirty="0" err="1"/>
              <a:t>powder</a:t>
            </a:r>
            <a:r>
              <a:rPr lang="fr-CA" dirty="0"/>
              <a:t>, grade 153A, </a:t>
            </a:r>
            <a:r>
              <a:rPr lang="fr-CA" dirty="0" err="1"/>
              <a:t>spherical</a:t>
            </a:r>
            <a:r>
              <a:rPr lang="fr-CA" dirty="0"/>
              <a:t>, </a:t>
            </a:r>
            <a:r>
              <a:rPr lang="fr-CA" dirty="0" smtClean="0"/>
              <a:t>2%max+100</a:t>
            </a:r>
            <a:r>
              <a:rPr lang="fr-CA" dirty="0" smtClean="0">
                <a:latin typeface="Symbol" panose="05050102010706020507" pitchFamily="18" charset="2"/>
              </a:rPr>
              <a:t>m</a:t>
            </a:r>
            <a:r>
              <a:rPr lang="fr-CA" dirty="0" smtClean="0"/>
              <a:t>m/Bal+45</a:t>
            </a:r>
            <a:r>
              <a:rPr lang="fr-CA" dirty="0" smtClean="0">
                <a:latin typeface="Symbol" panose="05050102010706020507" pitchFamily="18" charset="2"/>
              </a:rPr>
              <a:t>m</a:t>
            </a:r>
            <a:r>
              <a:rPr lang="fr-CA" dirty="0" smtClean="0"/>
              <a:t>m/10%max-45</a:t>
            </a:r>
            <a:r>
              <a:rPr lang="fr-CA" dirty="0" smtClean="0">
                <a:latin typeface="Symbol" panose="05050102010706020507" pitchFamily="18" charset="2"/>
              </a:rPr>
              <a:t>m</a:t>
            </a:r>
            <a:r>
              <a:rPr lang="fr-CA" dirty="0" smtClean="0"/>
              <a:t>m (</a:t>
            </a:r>
            <a:r>
              <a:rPr lang="fr-CA" dirty="0" err="1" smtClean="0"/>
              <a:t>ACuPowder</a:t>
            </a:r>
            <a:r>
              <a:rPr lang="fr-CA" dirty="0" smtClean="0"/>
              <a:t>)</a:t>
            </a:r>
            <a:endParaRPr lang="fr-CA" dirty="0"/>
          </a:p>
          <a:p>
            <a:pPr lvl="1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6</a:t>
            </a:fld>
            <a:endParaRPr lang="en-CA"/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1600"/>
            <a:ext cx="3251200" cy="243840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4335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Development of HTC Tool steel composite by HIP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4419600" cy="4525963"/>
          </a:xfrm>
        </p:spPr>
        <p:txBody>
          <a:bodyPr>
            <a:normAutofit fontScale="92500"/>
          </a:bodyPr>
          <a:lstStyle/>
          <a:p>
            <a:r>
              <a:rPr lang="fr-CA" dirty="0" smtClean="0"/>
              <a:t>304L </a:t>
            </a:r>
            <a:r>
              <a:rPr lang="fr-CA" dirty="0" err="1" smtClean="0"/>
              <a:t>canisters</a:t>
            </a:r>
            <a:r>
              <a:rPr lang="fr-CA" dirty="0" smtClean="0"/>
              <a:t> </a:t>
            </a:r>
            <a:r>
              <a:rPr lang="fr-CA" dirty="0" err="1" smtClean="0"/>
              <a:t>were</a:t>
            </a:r>
            <a:r>
              <a:rPr lang="fr-CA" dirty="0" smtClean="0"/>
              <a:t> </a:t>
            </a:r>
            <a:r>
              <a:rPr lang="fr-CA" dirty="0" err="1" smtClean="0"/>
              <a:t>filled</a:t>
            </a:r>
            <a:r>
              <a:rPr lang="fr-CA" dirty="0" smtClean="0"/>
              <a:t> &amp; </a:t>
            </a:r>
            <a:r>
              <a:rPr lang="fr-CA" dirty="0" err="1" smtClean="0"/>
              <a:t>tapped</a:t>
            </a:r>
            <a:r>
              <a:rPr lang="fr-CA" dirty="0" smtClean="0"/>
              <a:t>;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Vacuum </a:t>
            </a:r>
            <a:r>
              <a:rPr lang="fr-CA" dirty="0" err="1" smtClean="0"/>
              <a:t>Degassing</a:t>
            </a:r>
            <a:endParaRPr lang="fr-CA" dirty="0" smtClean="0"/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fr-CA" dirty="0"/>
              <a:t>14 h </a:t>
            </a:r>
            <a:r>
              <a:rPr lang="fr-CA" dirty="0" smtClean="0"/>
              <a:t>@ 150</a:t>
            </a:r>
            <a:r>
              <a:rPr lang="fr-CA" dirty="0" smtClean="0">
                <a:sym typeface="Symbol"/>
              </a:rPr>
              <a:t></a:t>
            </a:r>
            <a:r>
              <a:rPr lang="fr-CA" dirty="0" smtClean="0"/>
              <a:t>C, 4h @ 550</a:t>
            </a:r>
            <a:r>
              <a:rPr lang="fr-CA" dirty="0" smtClean="0">
                <a:sym typeface="Symbol"/>
              </a:rPr>
              <a:t></a:t>
            </a:r>
            <a:r>
              <a:rPr lang="fr-CA" dirty="0" smtClean="0"/>
              <a:t>C </a:t>
            </a:r>
            <a:r>
              <a:rPr lang="fr-CA" dirty="0" err="1" smtClean="0"/>
              <a:t>under</a:t>
            </a:r>
            <a:r>
              <a:rPr lang="fr-CA" dirty="0" smtClean="0"/>
              <a:t> </a:t>
            </a:r>
            <a:r>
              <a:rPr lang="fr-CA" dirty="0" err="1" smtClean="0"/>
              <a:t>mechanical</a:t>
            </a:r>
            <a:r>
              <a:rPr lang="fr-CA" dirty="0" smtClean="0"/>
              <a:t> vacuum (</a:t>
            </a:r>
            <a:r>
              <a:rPr lang="fr-CA" dirty="0" smtClean="0">
                <a:sym typeface="Symbol"/>
              </a:rPr>
              <a:t></a:t>
            </a:r>
            <a:r>
              <a:rPr lang="fr-CA" dirty="0" smtClean="0"/>
              <a:t>7x10</a:t>
            </a:r>
            <a:r>
              <a:rPr lang="fr-CA" baseline="30000" dirty="0" smtClean="0"/>
              <a:t>-2</a:t>
            </a:r>
            <a:r>
              <a:rPr lang="fr-CA" dirty="0" smtClean="0"/>
              <a:t> Torr)</a:t>
            </a:r>
            <a:endParaRPr lang="fr-CA" dirty="0"/>
          </a:p>
          <a:p>
            <a:pPr lvl="1">
              <a:buFont typeface="Wingdings" panose="05000000000000000000" pitchFamily="2" charset="2"/>
              <a:buChar char="§"/>
            </a:pPr>
            <a:endParaRPr lang="fr-CA" dirty="0" smtClean="0"/>
          </a:p>
          <a:p>
            <a:r>
              <a:rPr lang="fr-CA" dirty="0" err="1" smtClean="0"/>
              <a:t>Crimping</a:t>
            </a:r>
            <a:r>
              <a:rPr lang="fr-CA" dirty="0" smtClean="0"/>
              <a:t> and </a:t>
            </a:r>
            <a:r>
              <a:rPr lang="fr-CA" dirty="0" err="1" smtClean="0"/>
              <a:t>Sealing</a:t>
            </a:r>
            <a:endParaRPr lang="fr-CA" dirty="0"/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fr-CA" dirty="0" err="1" smtClean="0"/>
              <a:t>Crimping</a:t>
            </a:r>
            <a:r>
              <a:rPr lang="fr-CA" dirty="0" smtClean="0"/>
              <a:t> of vacuum tube </a:t>
            </a:r>
            <a:r>
              <a:rPr lang="fr-CA" dirty="0" err="1" smtClean="0"/>
              <a:t>using</a:t>
            </a:r>
            <a:r>
              <a:rPr lang="fr-CA" dirty="0" smtClean="0"/>
              <a:t> a </a:t>
            </a:r>
            <a:r>
              <a:rPr lang="fr-CA" dirty="0"/>
              <a:t>100-ton </a:t>
            </a:r>
            <a:r>
              <a:rPr lang="fr-CA" dirty="0" err="1"/>
              <a:t>Hydraulic</a:t>
            </a:r>
            <a:r>
              <a:rPr lang="fr-CA" dirty="0"/>
              <a:t> </a:t>
            </a:r>
            <a:r>
              <a:rPr lang="fr-CA" dirty="0" err="1" smtClean="0"/>
              <a:t>press</a:t>
            </a:r>
            <a:r>
              <a:rPr lang="fr-CA" dirty="0" smtClean="0"/>
              <a:t>;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fr-CA" dirty="0" err="1" smtClean="0"/>
              <a:t>Sealing</a:t>
            </a:r>
            <a:r>
              <a:rPr lang="fr-CA" dirty="0" smtClean="0"/>
              <a:t> by TIG </a:t>
            </a:r>
            <a:r>
              <a:rPr lang="fr-CA" dirty="0" err="1" smtClean="0"/>
              <a:t>welding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7</a:t>
            </a:fld>
            <a:endParaRPr lang="en-CA"/>
          </a:p>
        </p:txBody>
      </p:sp>
      <p:pic>
        <p:nvPicPr>
          <p:cNvPr id="1026" name="Picture 2" descr="C:\Users\gauthierm\Documents\PERD 2016-2020\PERD-Adv Mold-2016-20_LGTV\HIP Cuivre + D2 (supposé 2mm)\Can#5 après dégazage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01800"/>
            <a:ext cx="28956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72100" y="5638800"/>
            <a:ext cx="346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Degassed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Sealed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Canister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, OD = 5,438’’ (138,1 mm)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Development of HTC Tool steel composite by HIP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Hot </a:t>
            </a:r>
            <a:r>
              <a:rPr lang="fr-CA" dirty="0" err="1" smtClean="0"/>
              <a:t>Isostatic</a:t>
            </a:r>
            <a:r>
              <a:rPr lang="fr-CA" dirty="0" smtClean="0"/>
              <a:t> </a:t>
            </a:r>
            <a:r>
              <a:rPr lang="fr-CA" dirty="0" err="1" smtClean="0"/>
              <a:t>Press</a:t>
            </a:r>
            <a:r>
              <a:rPr lang="fr-CA" dirty="0" smtClean="0"/>
              <a:t>: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fr-CA" dirty="0" smtClean="0"/>
              <a:t>AIP10-30H </a:t>
            </a:r>
            <a:r>
              <a:rPr lang="fr-CA" dirty="0" err="1" smtClean="0"/>
              <a:t>from</a:t>
            </a:r>
            <a:r>
              <a:rPr lang="fr-CA" dirty="0" smtClean="0"/>
              <a:t> </a:t>
            </a:r>
            <a:r>
              <a:rPr lang="fr-CA" i="1" dirty="0" smtClean="0"/>
              <a:t>American </a:t>
            </a:r>
            <a:r>
              <a:rPr lang="fr-CA" i="1" dirty="0" err="1" smtClean="0"/>
              <a:t>Isostatic</a:t>
            </a:r>
            <a:r>
              <a:rPr lang="fr-CA" i="1" dirty="0" smtClean="0"/>
              <a:t> Presses, Inc.</a:t>
            </a:r>
          </a:p>
          <a:p>
            <a:endParaRPr lang="fr-CA" dirty="0" smtClean="0"/>
          </a:p>
          <a:p>
            <a:r>
              <a:rPr lang="fr-CA" dirty="0" smtClean="0"/>
              <a:t>HIP Cycles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fr-CA" u="sng" dirty="0" smtClean="0"/>
              <a:t>For D2</a:t>
            </a:r>
            <a:r>
              <a:rPr lang="fr-CA" dirty="0" smtClean="0"/>
              <a:t>:</a:t>
            </a:r>
          </a:p>
          <a:p>
            <a:pPr lvl="2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fr-CA" dirty="0" smtClean="0"/>
              <a:t>4h @ </a:t>
            </a:r>
            <a:r>
              <a:rPr lang="fr-CA" b="1" dirty="0" smtClean="0">
                <a:solidFill>
                  <a:srgbClr val="FF0000"/>
                </a:solidFill>
              </a:rPr>
              <a:t>1100</a:t>
            </a:r>
            <a:r>
              <a:rPr lang="fr-CA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fr-CA" b="1" dirty="0" smtClean="0">
                <a:solidFill>
                  <a:srgbClr val="FF0000"/>
                </a:solidFill>
              </a:rPr>
              <a:t>C</a:t>
            </a:r>
            <a:r>
              <a:rPr lang="fr-CA" dirty="0" smtClean="0"/>
              <a:t> and 15000 PSI (103 </a:t>
            </a:r>
            <a:r>
              <a:rPr lang="fr-CA" dirty="0" err="1" smtClean="0"/>
              <a:t>MPa</a:t>
            </a:r>
            <a:r>
              <a:rPr lang="fr-CA" dirty="0" smtClean="0"/>
              <a:t>)</a:t>
            </a:r>
          </a:p>
          <a:p>
            <a:pPr marL="914400" lvl="2" indent="0">
              <a:buClr>
                <a:srgbClr val="FFCD05"/>
              </a:buClr>
              <a:buNone/>
            </a:pPr>
            <a:endParaRPr lang="fr-CA" dirty="0" smtClean="0"/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fr-CA" u="sng" dirty="0" smtClean="0"/>
              <a:t>For D2+30vol.%Cu</a:t>
            </a:r>
            <a:r>
              <a:rPr lang="fr-CA" dirty="0" smtClean="0"/>
              <a:t>:</a:t>
            </a:r>
          </a:p>
          <a:p>
            <a:pPr lvl="2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fr-CA" dirty="0" smtClean="0"/>
              <a:t>4h </a:t>
            </a:r>
            <a:r>
              <a:rPr lang="fr-CA" dirty="0"/>
              <a:t>@ </a:t>
            </a:r>
            <a:r>
              <a:rPr lang="fr-CA" b="1" dirty="0" smtClean="0">
                <a:solidFill>
                  <a:srgbClr val="00B050"/>
                </a:solidFill>
              </a:rPr>
              <a:t>1000</a:t>
            </a:r>
            <a:r>
              <a:rPr lang="fr-CA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</a:t>
            </a:r>
            <a:r>
              <a:rPr lang="fr-CA" b="1" dirty="0" smtClean="0">
                <a:solidFill>
                  <a:srgbClr val="00B050"/>
                </a:solidFill>
              </a:rPr>
              <a:t>C</a:t>
            </a:r>
            <a:r>
              <a:rPr lang="fr-CA" dirty="0" smtClean="0"/>
              <a:t> </a:t>
            </a:r>
            <a:r>
              <a:rPr lang="fr-CA" dirty="0"/>
              <a:t>and 15000 PSI (103 </a:t>
            </a:r>
            <a:r>
              <a:rPr lang="fr-CA" dirty="0" err="1"/>
              <a:t>MPa</a:t>
            </a:r>
            <a:r>
              <a:rPr lang="fr-CA" dirty="0" smtClean="0"/>
              <a:t>)</a:t>
            </a:r>
          </a:p>
          <a:p>
            <a:endParaRPr lang="fr-CA" dirty="0" smtClean="0"/>
          </a:p>
          <a:p>
            <a:r>
              <a:rPr lang="fr-CA" dirty="0" smtClean="0"/>
              <a:t>No </a:t>
            </a:r>
            <a:r>
              <a:rPr lang="fr-CA" dirty="0" err="1"/>
              <a:t>additional</a:t>
            </a:r>
            <a:r>
              <a:rPr lang="fr-CA" dirty="0"/>
              <a:t> </a:t>
            </a:r>
            <a:r>
              <a:rPr lang="fr-CA" dirty="0" err="1"/>
              <a:t>heat</a:t>
            </a:r>
            <a:r>
              <a:rPr lang="fr-CA" dirty="0"/>
              <a:t> </a:t>
            </a:r>
            <a:r>
              <a:rPr lang="fr-CA" dirty="0" err="1"/>
              <a:t>treatment</a:t>
            </a:r>
            <a:r>
              <a:rPr lang="fr-CA" dirty="0"/>
              <a:t> </a:t>
            </a:r>
            <a:r>
              <a:rPr lang="fr-CA" dirty="0" err="1"/>
              <a:t>was</a:t>
            </a:r>
            <a:r>
              <a:rPr lang="fr-CA" dirty="0"/>
              <a:t> </a:t>
            </a:r>
            <a:r>
              <a:rPr lang="fr-CA" dirty="0" err="1"/>
              <a:t>applied</a:t>
            </a:r>
            <a:r>
              <a:rPr lang="fr-CA" dirty="0"/>
              <a:t> to </a:t>
            </a:r>
            <a:r>
              <a:rPr lang="fr-CA" dirty="0" err="1"/>
              <a:t>these</a:t>
            </a:r>
            <a:r>
              <a:rPr lang="fr-CA" dirty="0"/>
              <a:t> </a:t>
            </a:r>
            <a:r>
              <a:rPr lang="fr-CA" dirty="0" err="1"/>
              <a:t>materials</a:t>
            </a:r>
            <a:r>
              <a:rPr lang="fr-CA" dirty="0"/>
              <a:t>;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4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Properties </a:t>
            </a:r>
            <a:r>
              <a:rPr lang="en-CA" dirty="0"/>
              <a:t>of HIPed Hot Work Tool Steel and HTC Tool Steel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i="1" dirty="0"/>
              <a:t>HIP’17 - 12th International Conference on Hot Isostatic Pressing, Sydney, Australia, 5 – 8 December, </a:t>
            </a:r>
            <a:r>
              <a:rPr lang="en-CA" i="1" dirty="0" smtClean="0"/>
              <a:t>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9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HIPed D2 and D2+30vol.% Cu bulk materials were characterized:</a:t>
            </a:r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fr-CA" dirty="0" err="1" smtClean="0"/>
              <a:t>Metallography</a:t>
            </a:r>
            <a:endParaRPr lang="en-CA" dirty="0" smtClean="0"/>
          </a:p>
          <a:p>
            <a:pPr lvl="1">
              <a:buClr>
                <a:srgbClr val="FFCD05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The following properties were evaluated:</a:t>
            </a:r>
          </a:p>
          <a:p>
            <a:pPr lvl="2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Heat Capacity (Cp);</a:t>
            </a:r>
          </a:p>
          <a:p>
            <a:pPr lvl="2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Thermal Diffusivity (</a:t>
            </a:r>
            <a:r>
              <a:rPr lang="en-CA" dirty="0" smtClean="0">
                <a:latin typeface="Symbol" panose="05050102010706020507" pitchFamily="18" charset="2"/>
              </a:rPr>
              <a:t>a</a:t>
            </a:r>
            <a:r>
              <a:rPr lang="en-CA" dirty="0" smtClean="0"/>
              <a:t>);</a:t>
            </a:r>
          </a:p>
          <a:p>
            <a:pPr lvl="2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Thermal Conductivity (k);</a:t>
            </a:r>
          </a:p>
          <a:p>
            <a:pPr lvl="2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Coefficient of Thermal Expansion (CTE);</a:t>
            </a:r>
          </a:p>
          <a:p>
            <a:pPr lvl="2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Hardness / Microhardness;</a:t>
            </a:r>
          </a:p>
          <a:p>
            <a:pPr lvl="2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Wear Resistance / Coefficient of Friction (CoF);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8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RC Teal 2015">
      <a:dk1>
        <a:sysClr val="windowText" lastClr="000000"/>
      </a:dk1>
      <a:lt1>
        <a:sysClr val="window" lastClr="FFFFFF"/>
      </a:lt1>
      <a:dk2>
        <a:srgbClr val="004466"/>
      </a:dk2>
      <a:lt2>
        <a:srgbClr val="DDDDCC"/>
      </a:lt2>
      <a:accent1>
        <a:srgbClr val="112255"/>
      </a:accent1>
      <a:accent2>
        <a:srgbClr val="007788"/>
      </a:accent2>
      <a:accent3>
        <a:srgbClr val="FFCC00"/>
      </a:accent3>
      <a:accent4>
        <a:srgbClr val="EE8822"/>
      </a:accent4>
      <a:accent5>
        <a:srgbClr val="77AA33"/>
      </a:accent5>
      <a:accent6>
        <a:srgbClr val="2299DD"/>
      </a:accent6>
      <a:hlink>
        <a:srgbClr val="2299DD"/>
      </a:hlink>
      <a:folHlink>
        <a:srgbClr val="BB66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16-1006 CNRC_PPT_teal_template_e_v3</Template>
  <TotalTime>23769</TotalTime>
  <Words>1479</Words>
  <Application>Microsoft Office PowerPoint</Application>
  <PresentationFormat>On-screen Show (4:3)</PresentationFormat>
  <Paragraphs>259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Symbol</vt:lpstr>
      <vt:lpstr>Times New Roman</vt:lpstr>
      <vt:lpstr>Wingdings</vt:lpstr>
      <vt:lpstr>Office Theme</vt:lpstr>
      <vt:lpstr>HIP Processing of Improved Tooling Materials for High-Productivity Hot Metal Forming Processes</vt:lpstr>
      <vt:lpstr>Outline</vt:lpstr>
      <vt:lpstr>Introduction</vt:lpstr>
      <vt:lpstr>Objectives</vt:lpstr>
      <vt:lpstr>Development of HTC Tool steel composite by HIP</vt:lpstr>
      <vt:lpstr>Development of HTC Tool steel composite by HIP (cont.)</vt:lpstr>
      <vt:lpstr>Development of HTC Tool steel composite by HIP (cont.)</vt:lpstr>
      <vt:lpstr>Development of HTC Tool steel composite by HIP (cont.)</vt:lpstr>
      <vt:lpstr>Properties of HIPed Hot Work Tool Steel and HTC Tool Steel</vt:lpstr>
      <vt:lpstr>Metallography  HIPed D2</vt:lpstr>
      <vt:lpstr>Metallography  HIPed D2+30vol.%Cu</vt:lpstr>
      <vt:lpstr>Heat Capacity (Cp)</vt:lpstr>
      <vt:lpstr>Thermal Diffusivity (a)</vt:lpstr>
      <vt:lpstr>Thermal Conductivity (k)</vt:lpstr>
      <vt:lpstr>Coefficient of Thermal Expansion (CTE)</vt:lpstr>
      <vt:lpstr>Hardness</vt:lpstr>
      <vt:lpstr>Microhardness</vt:lpstr>
      <vt:lpstr>Wear Resistance / Coefficient of Friction (CoF)</vt:lpstr>
      <vt:lpstr>Wear Resistance / Coefficient of Friction (CoF) (cont.)</vt:lpstr>
      <vt:lpstr>Conformal-Cooled, Hemispherical Toolings</vt:lpstr>
      <vt:lpstr>Conformal-Cooled, Hemispherical Toolings (cont.)</vt:lpstr>
      <vt:lpstr>Conformal-Cooled, Hemispherical Toolings (cont.)</vt:lpstr>
      <vt:lpstr>Conformal-Cooled, Hemispherical Toolings (cont.)</vt:lpstr>
      <vt:lpstr>Hot Stamping of Aluminum Sheets with HIPed Toolings</vt:lpstr>
      <vt:lpstr>Hot Stamping of Aluminum Sheets with HIPed Toolings (cont.)</vt:lpstr>
      <vt:lpstr>Hot Stamping of Aluminum Sheets with HIPed Toolings (cont.)</vt:lpstr>
      <vt:lpstr>Hot Stamping of Aluminum Sheets with HIPed Toolings (cont.)</vt:lpstr>
      <vt:lpstr>Hot Stamping of Aluminum Sheets with HIPed Toolings (cont.)</vt:lpstr>
      <vt:lpstr>Conclusions</vt:lpstr>
      <vt:lpstr>Conclusions (cont.)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bruser1729</dc:creator>
  <cp:lastModifiedBy>Laptop</cp:lastModifiedBy>
  <cp:revision>167</cp:revision>
  <dcterms:created xsi:type="dcterms:W3CDTF">2017-05-03T13:14:12Z</dcterms:created>
  <dcterms:modified xsi:type="dcterms:W3CDTF">2017-12-06T02:43:52Z</dcterms:modified>
</cp:coreProperties>
</file>