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9" r:id="rId1"/>
  </p:sldMasterIdLst>
  <p:notesMasterIdLst>
    <p:notesMasterId r:id="rId22"/>
  </p:notesMasterIdLst>
  <p:handoutMasterIdLst>
    <p:handoutMasterId r:id="rId23"/>
  </p:handoutMasterIdLst>
  <p:sldIdLst>
    <p:sldId id="456" r:id="rId2"/>
    <p:sldId id="455" r:id="rId3"/>
    <p:sldId id="505" r:id="rId4"/>
    <p:sldId id="500" r:id="rId5"/>
    <p:sldId id="503" r:id="rId6"/>
    <p:sldId id="506" r:id="rId7"/>
    <p:sldId id="523" r:id="rId8"/>
    <p:sldId id="533" r:id="rId9"/>
    <p:sldId id="531" r:id="rId10"/>
    <p:sldId id="525" r:id="rId11"/>
    <p:sldId id="529" r:id="rId12"/>
    <p:sldId id="532" r:id="rId13"/>
    <p:sldId id="504" r:id="rId14"/>
    <p:sldId id="507" r:id="rId15"/>
    <p:sldId id="502" r:id="rId16"/>
    <p:sldId id="526" r:id="rId17"/>
    <p:sldId id="509" r:id="rId18"/>
    <p:sldId id="534" r:id="rId19"/>
    <p:sldId id="510" r:id="rId20"/>
    <p:sldId id="499" r:id="rId21"/>
  </p:sldIdLst>
  <p:sldSz cx="9144000" cy="5143500" type="screen16x9"/>
  <p:notesSz cx="6797675" cy="9926638"/>
  <p:defaultTextStyle>
    <a:defPPr>
      <a:defRPr lang="en-GB"/>
    </a:defPPr>
    <a:lvl1pPr algn="l" rtl="0" fontAlgn="base">
      <a:spcBef>
        <a:spcPct val="0"/>
      </a:spcBef>
      <a:spcAft>
        <a:spcPct val="0"/>
      </a:spcAft>
      <a:defRPr sz="28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sz="28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sz="28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sz="28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sz="2800" kern="1200">
        <a:solidFill>
          <a:schemeClr val="tx1"/>
        </a:solidFill>
        <a:latin typeface="Arial" charset="0"/>
        <a:ea typeface="ＭＳ Ｐゴシック" pitchFamily="1" charset="-128"/>
        <a:cs typeface="+mn-cs"/>
      </a:defRPr>
    </a:lvl5pPr>
    <a:lvl6pPr marL="2286000" algn="l" defTabSz="914400" rtl="0" eaLnBrk="1" latinLnBrk="0" hangingPunct="1">
      <a:defRPr sz="2800" kern="1200">
        <a:solidFill>
          <a:schemeClr val="tx1"/>
        </a:solidFill>
        <a:latin typeface="Arial" charset="0"/>
        <a:ea typeface="ＭＳ Ｐゴシック" pitchFamily="1" charset="-128"/>
        <a:cs typeface="+mn-cs"/>
      </a:defRPr>
    </a:lvl6pPr>
    <a:lvl7pPr marL="2743200" algn="l" defTabSz="914400" rtl="0" eaLnBrk="1" latinLnBrk="0" hangingPunct="1">
      <a:defRPr sz="2800" kern="1200">
        <a:solidFill>
          <a:schemeClr val="tx1"/>
        </a:solidFill>
        <a:latin typeface="Arial" charset="0"/>
        <a:ea typeface="ＭＳ Ｐゴシック" pitchFamily="1" charset="-128"/>
        <a:cs typeface="+mn-cs"/>
      </a:defRPr>
    </a:lvl7pPr>
    <a:lvl8pPr marL="3200400" algn="l" defTabSz="914400" rtl="0" eaLnBrk="1" latinLnBrk="0" hangingPunct="1">
      <a:defRPr sz="2800" kern="1200">
        <a:solidFill>
          <a:schemeClr val="tx1"/>
        </a:solidFill>
        <a:latin typeface="Arial" charset="0"/>
        <a:ea typeface="ＭＳ Ｐゴシック" pitchFamily="1" charset="-128"/>
        <a:cs typeface="+mn-cs"/>
      </a:defRPr>
    </a:lvl8pPr>
    <a:lvl9pPr marL="3657600" algn="l" defTabSz="914400" rtl="0" eaLnBrk="1" latinLnBrk="0" hangingPunct="1">
      <a:defRPr sz="2800" kern="1200">
        <a:solidFill>
          <a:schemeClr val="tx1"/>
        </a:solidFill>
        <a:latin typeface="Arial" charset="0"/>
        <a:ea typeface="ＭＳ Ｐゴシック"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CC00CC"/>
    <a:srgbClr val="FFFFFF"/>
    <a:srgbClr val="CC3399"/>
    <a:srgbClr val="D60093"/>
    <a:srgbClr val="F9F9F9"/>
    <a:srgbClr val="990033"/>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3" autoAdjust="0"/>
    <p:restoredTop sz="95915" autoAdjust="0"/>
  </p:normalViewPr>
  <p:slideViewPr>
    <p:cSldViewPr>
      <p:cViewPr>
        <p:scale>
          <a:sx n="70" d="100"/>
          <a:sy n="70" d="100"/>
        </p:scale>
        <p:origin x="-1776" y="-7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0"/>
    </p:cViewPr>
  </p:sorterViewPr>
  <p:notesViewPr>
    <p:cSldViewPr>
      <p:cViewPr varScale="1">
        <p:scale>
          <a:sx n="61" d="100"/>
          <a:sy n="61" d="100"/>
        </p:scale>
        <p:origin x="-3293"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E0E8BD7-B747-D444-9434-0A5828DA1152}" type="datetimeFigureOut">
              <a:rPr lang="en-GB" smtClean="0"/>
              <a:t>04/12/2017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E218D6A-6E10-5D4A-9416-ADE66797B2AE}" type="slidenum">
              <a:rPr lang="en-GB" smtClean="0"/>
              <a:t>‹Nº›</a:t>
            </a:fld>
            <a:endParaRPr lang="en-GB"/>
          </a:p>
        </p:txBody>
      </p:sp>
    </p:spTree>
    <p:extLst>
      <p:ext uri="{BB962C8B-B14F-4D97-AF65-F5344CB8AC3E}">
        <p14:creationId xmlns:p14="http://schemas.microsoft.com/office/powerpoint/2010/main" val="41633296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GB"/>
          </a:p>
        </p:txBody>
      </p:sp>
      <p:sp>
        <p:nvSpPr>
          <p:cNvPr id="3" name="Date Placehold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641F40D-5174-4D7A-8D2E-86F40F421AE9}" type="datetime1">
              <a:rPr lang="en-GB"/>
              <a:pPr/>
              <a:t>04/12/2017</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B547EF2-304A-4082-A50B-3E6E3B767E2E}" type="slidenum">
              <a:rPr lang="en-GB"/>
              <a:pPr/>
              <a:t>‹Nº›</a:t>
            </a:fld>
            <a:endParaRPr lang="en-GB"/>
          </a:p>
        </p:txBody>
      </p:sp>
    </p:spTree>
    <p:extLst>
      <p:ext uri="{BB962C8B-B14F-4D97-AF65-F5344CB8AC3E}">
        <p14:creationId xmlns:p14="http://schemas.microsoft.com/office/powerpoint/2010/main" val="239428351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err="1" smtClean="0"/>
              <a:t>Martensite</a:t>
            </a:r>
            <a:r>
              <a:rPr lang="en-GB" dirty="0" smtClean="0"/>
              <a:t> plates</a:t>
            </a:r>
            <a:r>
              <a:rPr lang="en-GB" baseline="0" dirty="0" smtClean="0"/>
              <a:t> pseudo lamellae. Coming from quench powder</a:t>
            </a:r>
            <a:endParaRPr lang="es-ES_tradnl" dirty="0"/>
          </a:p>
        </p:txBody>
      </p:sp>
      <p:sp>
        <p:nvSpPr>
          <p:cNvPr id="4" name="Slide Number Placeholder 3"/>
          <p:cNvSpPr>
            <a:spLocks noGrp="1"/>
          </p:cNvSpPr>
          <p:nvPr>
            <p:ph type="sldNum" sz="quarter" idx="10"/>
          </p:nvPr>
        </p:nvSpPr>
        <p:spPr/>
        <p:txBody>
          <a:bodyPr/>
          <a:lstStyle/>
          <a:p>
            <a:fld id="{7B547EF2-304A-4082-A50B-3E6E3B767E2E}" type="slidenum">
              <a:rPr lang="en-GB" smtClean="0"/>
              <a:pPr/>
              <a:t>6</a:t>
            </a:fld>
            <a:endParaRPr lang="en-GB"/>
          </a:p>
        </p:txBody>
      </p:sp>
    </p:spTree>
    <p:extLst>
      <p:ext uri="{BB962C8B-B14F-4D97-AF65-F5344CB8AC3E}">
        <p14:creationId xmlns:p14="http://schemas.microsoft.com/office/powerpoint/2010/main" val="38032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7B547EF2-304A-4082-A50B-3E6E3B767E2E}" type="slidenum">
              <a:rPr lang="en-GB" smtClean="0"/>
              <a:pPr/>
              <a:t>9</a:t>
            </a:fld>
            <a:endParaRPr lang="en-GB"/>
          </a:p>
        </p:txBody>
      </p:sp>
    </p:spTree>
    <p:extLst>
      <p:ext uri="{BB962C8B-B14F-4D97-AF65-F5344CB8AC3E}">
        <p14:creationId xmlns:p14="http://schemas.microsoft.com/office/powerpoint/2010/main" val="2083197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5" name="Rectangle 9"/>
          <p:cNvSpPr>
            <a:spLocks noChangeArrowheads="1"/>
          </p:cNvSpPr>
          <p:nvPr/>
        </p:nvSpPr>
        <p:spPr bwMode="auto">
          <a:xfrm>
            <a:off x="0" y="-20538"/>
            <a:ext cx="9144000" cy="720080"/>
          </a:xfrm>
          <a:prstGeom prst="rect">
            <a:avLst/>
          </a:prstGeom>
          <a:gradFill flip="none" rotWithShape="1">
            <a:gsLst>
              <a:gs pos="0">
                <a:schemeClr val="accent1">
                  <a:alpha val="50000"/>
                </a:schemeClr>
              </a:gs>
              <a:gs pos="100000">
                <a:srgbClr val="FFFFFF">
                  <a:alpha val="50000"/>
                </a:srgbClr>
              </a:gs>
              <a:gs pos="50000">
                <a:schemeClr val="tx2">
                  <a:alpha val="50000"/>
                </a:schemeClr>
              </a:gs>
            </a:gsLst>
            <a:lin ang="0" scaled="1"/>
            <a:tileRect/>
          </a:gradFill>
          <a:ln w="9525">
            <a:noFill/>
            <a:miter lim="800000"/>
            <a:headEnd/>
            <a:tailEnd/>
          </a:ln>
        </p:spPr>
        <p:txBody>
          <a:bodyPr wrap="none" anchor="ctr"/>
          <a:lstStyle/>
          <a:p>
            <a:pPr defTabSz="457200" fontAlgn="auto">
              <a:spcBef>
                <a:spcPts val="0"/>
              </a:spcBef>
              <a:spcAft>
                <a:spcPts val="0"/>
              </a:spcAft>
              <a:defRPr/>
            </a:pPr>
            <a:endParaRPr lang="en-US" sz="1400" dirty="0">
              <a:solidFill>
                <a:srgbClr val="000000"/>
              </a:solidFill>
              <a:latin typeface="Arial"/>
              <a:ea typeface="+mn-ea"/>
            </a:endParaRPr>
          </a:p>
        </p:txBody>
      </p:sp>
      <p:sp>
        <p:nvSpPr>
          <p:cNvPr id="2" name="Title 1"/>
          <p:cNvSpPr>
            <a:spLocks noGrp="1"/>
          </p:cNvSpPr>
          <p:nvPr>
            <p:ph type="title"/>
          </p:nvPr>
        </p:nvSpPr>
        <p:spPr>
          <a:xfrm>
            <a:off x="0" y="1234"/>
            <a:ext cx="9144000" cy="628650"/>
          </a:xfrm>
        </p:spPr>
        <p:txBody>
          <a:bodyPr/>
          <a:lstStyle>
            <a:lvl1pPr>
              <a:defRPr sz="2400"/>
            </a:lvl1pPr>
          </a:lstStyle>
          <a:p>
            <a:r>
              <a:rPr lang="en-GB" dirty="0" smtClean="0"/>
              <a:t>Click to edit Master title style</a:t>
            </a:r>
            <a:endParaRPr lang="en-GB" dirty="0"/>
          </a:p>
        </p:txBody>
      </p:sp>
      <p:sp>
        <p:nvSpPr>
          <p:cNvPr id="3" name="Content Placeholder 2"/>
          <p:cNvSpPr>
            <a:spLocks noGrp="1"/>
          </p:cNvSpPr>
          <p:nvPr>
            <p:ph idx="1"/>
          </p:nvPr>
        </p:nvSpPr>
        <p:spPr>
          <a:xfrm>
            <a:off x="191960" y="681540"/>
            <a:ext cx="8780400" cy="3889878"/>
          </a:xfrm>
        </p:spPr>
        <p:txBody>
          <a:bodyPr/>
          <a:lstStyle>
            <a:lvl1pPr>
              <a:defRPr sz="2000"/>
            </a:lvl1pPr>
            <a:lvl2pPr>
              <a:defRPr sz="2000"/>
            </a:lvl2pPr>
            <a:lvl3pPr>
              <a:defRPr sz="2000"/>
            </a:lvl3pPr>
            <a:lvl4pPr>
              <a:defRPr sz="2000"/>
            </a:lvl4pPr>
            <a:lvl5pPr>
              <a:defRPr sz="20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pic>
        <p:nvPicPr>
          <p:cNvPr id="12" name="Picture 11" descr="transparents crest"/>
          <p:cNvPicPr>
            <a:picLocks noChangeAspect="1" noChangeArrowheads="1"/>
          </p:cNvPicPr>
          <p:nvPr userDrawn="1"/>
        </p:nvPicPr>
        <p:blipFill>
          <a:blip r:embed="rId2"/>
          <a:srcRect/>
          <a:stretch>
            <a:fillRect/>
          </a:stretch>
        </p:blipFill>
        <p:spPr bwMode="auto">
          <a:xfrm>
            <a:off x="192088" y="4669743"/>
            <a:ext cx="474502" cy="432000"/>
          </a:xfrm>
          <a:prstGeom prst="rect">
            <a:avLst/>
          </a:prstGeom>
          <a:noFill/>
          <a:ln w="9525">
            <a:noFill/>
            <a:miter lim="800000"/>
            <a:headEnd/>
            <a:tailEnd/>
          </a:ln>
        </p:spPr>
      </p:pic>
      <p:pic>
        <p:nvPicPr>
          <p:cNvPr id="13" name="Picture 2" descr="IRC logo"/>
          <p:cNvPicPr>
            <a:picLocks noChangeAspect="1" noChangeArrowheads="1"/>
          </p:cNvPicPr>
          <p:nvPr userDrawn="1"/>
        </p:nvPicPr>
        <p:blipFill>
          <a:blip r:embed="rId3"/>
          <a:srcRect l="5522" t="3634" r="1841" b="3634"/>
          <a:stretch>
            <a:fillRect/>
          </a:stretch>
        </p:blipFill>
        <p:spPr bwMode="auto">
          <a:xfrm>
            <a:off x="733423" y="4665986"/>
            <a:ext cx="973273" cy="378000"/>
          </a:xfrm>
          <a:prstGeom prst="rect">
            <a:avLst/>
          </a:prstGeom>
          <a:noFill/>
          <a:ln w="9525">
            <a:noFill/>
            <a:miter lim="800000"/>
            <a:headEnd/>
            <a:tailEnd/>
          </a:ln>
        </p:spPr>
      </p:pic>
      <p:pic>
        <p:nvPicPr>
          <p:cNvPr id="15" name="Picture 14"/>
          <p:cNvPicPr>
            <a:picLocks noChangeAspect="1"/>
          </p:cNvPicPr>
          <p:nvPr userDrawn="1"/>
        </p:nvPicPr>
        <p:blipFill rotWithShape="1">
          <a:blip r:embed="rId4">
            <a:extLst>
              <a:ext uri="{28A0092B-C50C-407E-A947-70E740481C1C}">
                <a14:useLocalDpi xmlns:a14="http://schemas.microsoft.com/office/drawing/2010/main" val="0"/>
              </a:ext>
            </a:extLst>
          </a:blip>
          <a:srcRect l="6863" t="14930" r="14270" b="7915"/>
          <a:stretch/>
        </p:blipFill>
        <p:spPr bwMode="auto">
          <a:xfrm>
            <a:off x="1706695" y="4665986"/>
            <a:ext cx="861620" cy="432000"/>
          </a:xfrm>
          <a:prstGeom prst="rect">
            <a:avLst/>
          </a:prstGeom>
          <a:noFill/>
          <a:ln>
            <a:noFill/>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6" descr="ub_burgundy"/>
          <p:cNvPicPr>
            <a:picLocks noChangeAspect="1" noChangeArrowheads="1"/>
          </p:cNvPicPr>
          <p:nvPr userDrawn="1"/>
        </p:nvPicPr>
        <p:blipFill>
          <a:blip r:embed="rId2"/>
          <a:srcRect t="-3333" b="31143"/>
          <a:stretch>
            <a:fillRect/>
          </a:stretch>
        </p:blipFill>
        <p:spPr bwMode="auto">
          <a:xfrm>
            <a:off x="-3175" y="-371475"/>
            <a:ext cx="9150350" cy="3714750"/>
          </a:xfrm>
          <a:prstGeom prst="rect">
            <a:avLst/>
          </a:prstGeom>
          <a:noFill/>
          <a:ln w="9525">
            <a:noFill/>
            <a:miter lim="800000"/>
            <a:headEnd/>
            <a:tailEnd/>
          </a:ln>
        </p:spPr>
      </p:pic>
      <p:sp>
        <p:nvSpPr>
          <p:cNvPr id="2051" name="Rectangle 3"/>
          <p:cNvSpPr>
            <a:spLocks noGrp="1" noChangeArrowheads="1"/>
          </p:cNvSpPr>
          <p:nvPr>
            <p:ph type="ctrTitle"/>
          </p:nvPr>
        </p:nvSpPr>
        <p:spPr>
          <a:xfrm>
            <a:off x="2057401" y="1657351"/>
            <a:ext cx="5218113" cy="1431131"/>
          </a:xfrm>
        </p:spPr>
        <p:txBody>
          <a:bodyPr/>
          <a:lstStyle>
            <a:lvl1pPr>
              <a:defRPr/>
            </a:lvl1pPr>
          </a:lstStyle>
          <a:p>
            <a:r>
              <a:rPr lang="en-GB"/>
              <a:t>Click to edit Master title style</a:t>
            </a:r>
          </a:p>
        </p:txBody>
      </p:sp>
      <p:sp>
        <p:nvSpPr>
          <p:cNvPr id="2052" name="Rectangle 4"/>
          <p:cNvSpPr>
            <a:spLocks noGrp="1" noChangeArrowheads="1"/>
          </p:cNvSpPr>
          <p:nvPr>
            <p:ph type="subTitle" idx="1"/>
          </p:nvPr>
        </p:nvSpPr>
        <p:spPr>
          <a:xfrm>
            <a:off x="304801" y="4171950"/>
            <a:ext cx="8456613" cy="798910"/>
          </a:xfrm>
          <a:ln>
            <a:noFill/>
          </a:ln>
        </p:spPr>
        <p:txBody>
          <a:bodyPr/>
          <a:lstStyle>
            <a:lvl1pPr marL="0" indent="0">
              <a:buFont typeface="Wingdings" charset="2"/>
              <a:buNone/>
              <a:defRPr/>
            </a:lvl1pPr>
          </a:lstStyle>
          <a:p>
            <a:r>
              <a:rPr lang="en-GB"/>
              <a:t>Click to edit Master subtitle style</a:t>
            </a:r>
          </a:p>
        </p:txBody>
      </p:sp>
      <p:pic>
        <p:nvPicPr>
          <p:cNvPr id="6" name="Picture 5" descr="transparents crest"/>
          <p:cNvPicPr>
            <a:picLocks noChangeAspect="1" noChangeArrowheads="1"/>
          </p:cNvPicPr>
          <p:nvPr userDrawn="1"/>
        </p:nvPicPr>
        <p:blipFill>
          <a:blip r:embed="rId3"/>
          <a:srcRect/>
          <a:stretch>
            <a:fillRect/>
          </a:stretch>
        </p:blipFill>
        <p:spPr bwMode="auto">
          <a:xfrm>
            <a:off x="192088" y="4669743"/>
            <a:ext cx="474502" cy="432000"/>
          </a:xfrm>
          <a:prstGeom prst="rect">
            <a:avLst/>
          </a:prstGeom>
          <a:noFill/>
          <a:ln w="9525">
            <a:noFill/>
            <a:miter lim="800000"/>
            <a:headEnd/>
            <a:tailEnd/>
          </a:ln>
        </p:spPr>
      </p:pic>
      <p:pic>
        <p:nvPicPr>
          <p:cNvPr id="7" name="Picture 2" descr="IRC logo"/>
          <p:cNvPicPr>
            <a:picLocks noChangeAspect="1" noChangeArrowheads="1"/>
          </p:cNvPicPr>
          <p:nvPr userDrawn="1"/>
        </p:nvPicPr>
        <p:blipFill>
          <a:blip r:embed="rId4"/>
          <a:srcRect l="5522" t="3634" r="1841" b="3634"/>
          <a:stretch>
            <a:fillRect/>
          </a:stretch>
        </p:blipFill>
        <p:spPr bwMode="auto">
          <a:xfrm>
            <a:off x="733423" y="4665986"/>
            <a:ext cx="973273" cy="378000"/>
          </a:xfrm>
          <a:prstGeom prst="rect">
            <a:avLst/>
          </a:prstGeom>
          <a:noFill/>
          <a:ln w="9525">
            <a:noFill/>
            <a:miter lim="800000"/>
            <a:headEnd/>
            <a:tailEnd/>
          </a:ln>
        </p:spPr>
      </p:pic>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6863" t="14930" r="14270" b="7915"/>
          <a:stretch/>
        </p:blipFill>
        <p:spPr bwMode="auto">
          <a:xfrm>
            <a:off x="1706695" y="4665986"/>
            <a:ext cx="861620" cy="432000"/>
          </a:xfrm>
          <a:prstGeom prst="rect">
            <a:avLst/>
          </a:prstGeom>
          <a:noFill/>
          <a:ln>
            <a:noFill/>
          </a:ln>
        </p:spPr>
      </p:pic>
      <p:sp>
        <p:nvSpPr>
          <p:cNvPr id="2" name="Rectangle 1"/>
          <p:cNvSpPr/>
          <p:nvPr userDrawn="1"/>
        </p:nvSpPr>
        <p:spPr>
          <a:xfrm>
            <a:off x="11634" y="-20538"/>
            <a:ext cx="9147175" cy="111358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ln>
                <a:noFill/>
              </a:ln>
              <a:noFill/>
              <a:effectLst/>
            </a:endParaRPr>
          </a:p>
        </p:txBody>
      </p:sp>
      <p:pic>
        <p:nvPicPr>
          <p:cNvPr id="1026" name="Picture 2" descr="HIP international conference event banne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89435" y="1"/>
            <a:ext cx="4214813" cy="10644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rotWithShape="0">
          <a:blip r:embed="rId2">
            <a:alphaModFix amt="25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3753928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9"/>
          <p:cNvSpPr>
            <a:spLocks noChangeArrowheads="1"/>
          </p:cNvSpPr>
          <p:nvPr/>
        </p:nvSpPr>
        <p:spPr bwMode="auto">
          <a:xfrm>
            <a:off x="0" y="228600"/>
            <a:ext cx="9144000" cy="628650"/>
          </a:xfrm>
          <a:prstGeom prst="rect">
            <a:avLst/>
          </a:prstGeom>
          <a:gradFill flip="none" rotWithShape="1">
            <a:gsLst>
              <a:gs pos="0">
                <a:schemeClr val="accent1">
                  <a:alpha val="50000"/>
                </a:schemeClr>
              </a:gs>
              <a:gs pos="100000">
                <a:srgbClr val="FFFFFF">
                  <a:alpha val="50000"/>
                </a:srgbClr>
              </a:gs>
              <a:gs pos="50000">
                <a:schemeClr val="tx2">
                  <a:alpha val="50000"/>
                </a:schemeClr>
              </a:gs>
            </a:gsLst>
            <a:lin ang="0" scaled="1"/>
            <a:tileRect/>
          </a:gradFill>
          <a:ln w="9525">
            <a:noFill/>
            <a:miter lim="800000"/>
            <a:headEnd/>
            <a:tailEnd/>
          </a:ln>
        </p:spPr>
        <p:txBody>
          <a:bodyPr wrap="none" anchor="ctr"/>
          <a:lstStyle/>
          <a:p>
            <a:pPr defTabSz="914400">
              <a:defRPr/>
            </a:pPr>
            <a:endParaRPr lang="en-US" sz="2400">
              <a:solidFill>
                <a:srgbClr val="000000"/>
              </a:solidFill>
              <a:latin typeface="Arial"/>
              <a:ea typeface="ＭＳ Ｐゴシック" charset="0"/>
              <a:cs typeface="ＭＳ Ｐゴシック" charset="0"/>
            </a:endParaRPr>
          </a:p>
        </p:txBody>
      </p:sp>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a:xfrm>
            <a:off x="191960" y="912918"/>
            <a:ext cx="8780400" cy="36585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pic>
        <p:nvPicPr>
          <p:cNvPr id="7" name="Picture 6" descr="transparents crest"/>
          <p:cNvPicPr>
            <a:picLocks noChangeAspect="1" noChangeArrowheads="1"/>
          </p:cNvPicPr>
          <p:nvPr userDrawn="1"/>
        </p:nvPicPr>
        <p:blipFill>
          <a:blip r:embed="rId2"/>
          <a:srcRect/>
          <a:stretch>
            <a:fillRect/>
          </a:stretch>
        </p:blipFill>
        <p:spPr bwMode="auto">
          <a:xfrm>
            <a:off x="192088" y="4669743"/>
            <a:ext cx="474502" cy="432000"/>
          </a:xfrm>
          <a:prstGeom prst="rect">
            <a:avLst/>
          </a:prstGeom>
          <a:noFill/>
          <a:ln w="9525">
            <a:noFill/>
            <a:miter lim="800000"/>
            <a:headEnd/>
            <a:tailEnd/>
          </a:ln>
        </p:spPr>
      </p:pic>
      <p:pic>
        <p:nvPicPr>
          <p:cNvPr id="8" name="Picture 2" descr="IRC logo"/>
          <p:cNvPicPr>
            <a:picLocks noChangeAspect="1" noChangeArrowheads="1"/>
          </p:cNvPicPr>
          <p:nvPr userDrawn="1"/>
        </p:nvPicPr>
        <p:blipFill>
          <a:blip r:embed="rId3"/>
          <a:srcRect l="5522" t="3634" r="1841" b="3634"/>
          <a:stretch>
            <a:fillRect/>
          </a:stretch>
        </p:blipFill>
        <p:spPr bwMode="auto">
          <a:xfrm>
            <a:off x="733423" y="4665986"/>
            <a:ext cx="973273" cy="378000"/>
          </a:xfrm>
          <a:prstGeom prst="rect">
            <a:avLst/>
          </a:prstGeom>
          <a:noFill/>
          <a:ln w="9525">
            <a:noFill/>
            <a:miter lim="800000"/>
            <a:headEnd/>
            <a:tailEnd/>
          </a:ln>
        </p:spPr>
      </p:pic>
      <p:sp>
        <p:nvSpPr>
          <p:cNvPr id="9" name="TextBox 8"/>
          <p:cNvSpPr txBox="1"/>
          <p:nvPr userDrawn="1"/>
        </p:nvSpPr>
        <p:spPr>
          <a:xfrm>
            <a:off x="2789518" y="4631827"/>
            <a:ext cx="3581400" cy="338554"/>
          </a:xfrm>
          <a:prstGeom prst="rect">
            <a:avLst/>
          </a:prstGeom>
          <a:noFill/>
        </p:spPr>
        <p:txBody>
          <a:bodyPr wrap="square" rtlCol="0">
            <a:spAutoFit/>
          </a:bodyPr>
          <a:lstStyle/>
          <a:p>
            <a:pPr algn="ctr" eaLnBrk="1" hangingPunct="1">
              <a:buFontTx/>
              <a:buNone/>
            </a:pPr>
            <a:r>
              <a:rPr lang="en-GB" sz="1600" dirty="0" smtClean="0">
                <a:solidFill>
                  <a:srgbClr val="660033"/>
                </a:solidFill>
                <a:latin typeface="Verdana"/>
                <a:ea typeface="+mn-ea"/>
                <a:cs typeface="Verdana"/>
              </a:rPr>
              <a:t>© </a:t>
            </a:r>
            <a:r>
              <a:rPr lang="en-GB" sz="1600" dirty="0" err="1" smtClean="0">
                <a:solidFill>
                  <a:srgbClr val="660033"/>
                </a:solidFill>
                <a:latin typeface="Verdana"/>
                <a:ea typeface="+mn-ea"/>
                <a:cs typeface="Verdana"/>
              </a:rPr>
              <a:t>AMPLab</a:t>
            </a:r>
            <a:r>
              <a:rPr lang="en-GB" sz="1600" dirty="0" smtClean="0">
                <a:solidFill>
                  <a:srgbClr val="660033"/>
                </a:solidFill>
                <a:latin typeface="Verdana"/>
                <a:ea typeface="+mn-ea"/>
                <a:cs typeface="Verdana"/>
              </a:rPr>
              <a:t> 2015</a:t>
            </a:r>
          </a:p>
        </p:txBody>
      </p:sp>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6863" t="14930" r="14270" b="7915"/>
          <a:stretch/>
        </p:blipFill>
        <p:spPr bwMode="auto">
          <a:xfrm>
            <a:off x="1706695" y="4665986"/>
            <a:ext cx="861620" cy="432000"/>
          </a:xfrm>
          <a:prstGeom prst="rect">
            <a:avLst/>
          </a:prstGeom>
          <a:noFill/>
          <a:ln>
            <a:noFill/>
          </a:ln>
        </p:spPr>
      </p:pic>
    </p:spTree>
    <p:extLst>
      <p:ext uri="{BB962C8B-B14F-4D97-AF65-F5344CB8AC3E}">
        <p14:creationId xmlns:p14="http://schemas.microsoft.com/office/powerpoint/2010/main" val="3143081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5" name="Rectangle 9"/>
          <p:cNvSpPr>
            <a:spLocks noChangeArrowheads="1"/>
          </p:cNvSpPr>
          <p:nvPr/>
        </p:nvSpPr>
        <p:spPr bwMode="auto">
          <a:xfrm>
            <a:off x="0" y="228600"/>
            <a:ext cx="9144000" cy="628650"/>
          </a:xfrm>
          <a:prstGeom prst="rect">
            <a:avLst/>
          </a:prstGeom>
          <a:gradFill flip="none" rotWithShape="1">
            <a:gsLst>
              <a:gs pos="0">
                <a:schemeClr val="accent1">
                  <a:alpha val="50000"/>
                </a:schemeClr>
              </a:gs>
              <a:gs pos="100000">
                <a:srgbClr val="FFFFFF">
                  <a:alpha val="50000"/>
                </a:srgbClr>
              </a:gs>
              <a:gs pos="50000">
                <a:schemeClr val="tx2">
                  <a:alpha val="50000"/>
                </a:schemeClr>
              </a:gs>
            </a:gsLst>
            <a:lin ang="0" scaled="1"/>
            <a:tileRect/>
          </a:gradFill>
          <a:ln w="9525">
            <a:noFill/>
            <a:miter lim="800000"/>
            <a:headEnd/>
            <a:tailEnd/>
          </a:ln>
        </p:spPr>
        <p:txBody>
          <a:bodyPr wrap="none" anchor="ctr"/>
          <a:lstStyle/>
          <a:p>
            <a:pPr defTabSz="914400">
              <a:defRPr/>
            </a:pPr>
            <a:endParaRPr lang="en-US" sz="2400">
              <a:solidFill>
                <a:srgbClr val="000000"/>
              </a:solidFill>
              <a:latin typeface="Arial"/>
              <a:ea typeface="ＭＳ Ｐゴシック" charset="0"/>
              <a:cs typeface="ＭＳ Ｐゴシック" charset="0"/>
            </a:endParaRPr>
          </a:p>
        </p:txBody>
      </p:sp>
      <p:sp>
        <p:nvSpPr>
          <p:cNvPr id="3" name="Content Placeholder 2"/>
          <p:cNvSpPr>
            <a:spLocks noGrp="1"/>
          </p:cNvSpPr>
          <p:nvPr>
            <p:ph sz="half" idx="1"/>
          </p:nvPr>
        </p:nvSpPr>
        <p:spPr>
          <a:xfrm>
            <a:off x="260342" y="958604"/>
            <a:ext cx="4320000" cy="365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28812" y="958604"/>
            <a:ext cx="4320000" cy="365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Title 1"/>
          <p:cNvSpPr>
            <a:spLocks noGrp="1"/>
          </p:cNvSpPr>
          <p:nvPr>
            <p:ph type="title"/>
          </p:nvPr>
        </p:nvSpPr>
        <p:spPr>
          <a:xfrm>
            <a:off x="0" y="228600"/>
            <a:ext cx="9144000" cy="628650"/>
          </a:xfrm>
        </p:spPr>
        <p:txBody>
          <a:bodyPr/>
          <a:lstStyle/>
          <a:p>
            <a:r>
              <a:rPr lang="en-GB" smtClean="0"/>
              <a:t>Click to edit Master title style</a:t>
            </a:r>
            <a:endParaRPr lang="en-GB"/>
          </a:p>
        </p:txBody>
      </p:sp>
      <p:pic>
        <p:nvPicPr>
          <p:cNvPr id="7" name="Picture 6" descr="transparents crest"/>
          <p:cNvPicPr>
            <a:picLocks noChangeAspect="1" noChangeArrowheads="1"/>
          </p:cNvPicPr>
          <p:nvPr userDrawn="1"/>
        </p:nvPicPr>
        <p:blipFill>
          <a:blip r:embed="rId2"/>
          <a:srcRect/>
          <a:stretch>
            <a:fillRect/>
          </a:stretch>
        </p:blipFill>
        <p:spPr bwMode="auto">
          <a:xfrm>
            <a:off x="192088" y="4669743"/>
            <a:ext cx="474502" cy="432000"/>
          </a:xfrm>
          <a:prstGeom prst="rect">
            <a:avLst/>
          </a:prstGeom>
          <a:noFill/>
          <a:ln w="9525">
            <a:noFill/>
            <a:miter lim="800000"/>
            <a:headEnd/>
            <a:tailEnd/>
          </a:ln>
        </p:spPr>
      </p:pic>
      <p:pic>
        <p:nvPicPr>
          <p:cNvPr id="8" name="Picture 2" descr="IRC logo"/>
          <p:cNvPicPr>
            <a:picLocks noChangeAspect="1" noChangeArrowheads="1"/>
          </p:cNvPicPr>
          <p:nvPr userDrawn="1"/>
        </p:nvPicPr>
        <p:blipFill>
          <a:blip r:embed="rId3"/>
          <a:srcRect l="5522" t="3634" r="1841" b="3634"/>
          <a:stretch>
            <a:fillRect/>
          </a:stretch>
        </p:blipFill>
        <p:spPr bwMode="auto">
          <a:xfrm>
            <a:off x="733423" y="4665986"/>
            <a:ext cx="973273" cy="378000"/>
          </a:xfrm>
          <a:prstGeom prst="rect">
            <a:avLst/>
          </a:prstGeom>
          <a:noFill/>
          <a:ln w="9525">
            <a:noFill/>
            <a:miter lim="800000"/>
            <a:headEnd/>
            <a:tailEnd/>
          </a:ln>
        </p:spPr>
      </p:pic>
      <p:sp>
        <p:nvSpPr>
          <p:cNvPr id="9" name="TextBox 8"/>
          <p:cNvSpPr txBox="1"/>
          <p:nvPr userDrawn="1"/>
        </p:nvSpPr>
        <p:spPr>
          <a:xfrm>
            <a:off x="2789518" y="4631827"/>
            <a:ext cx="3581400" cy="338554"/>
          </a:xfrm>
          <a:prstGeom prst="rect">
            <a:avLst/>
          </a:prstGeom>
          <a:noFill/>
        </p:spPr>
        <p:txBody>
          <a:bodyPr wrap="square" rtlCol="0">
            <a:spAutoFit/>
          </a:bodyPr>
          <a:lstStyle/>
          <a:p>
            <a:pPr algn="ctr" eaLnBrk="1" hangingPunct="1">
              <a:buFontTx/>
              <a:buNone/>
            </a:pPr>
            <a:r>
              <a:rPr lang="en-GB" sz="1600" dirty="0" smtClean="0">
                <a:solidFill>
                  <a:srgbClr val="660033"/>
                </a:solidFill>
                <a:latin typeface="Verdana"/>
                <a:ea typeface="+mn-ea"/>
                <a:cs typeface="Verdana"/>
              </a:rPr>
              <a:t>© </a:t>
            </a:r>
            <a:r>
              <a:rPr lang="en-GB" sz="1600" dirty="0" err="1" smtClean="0">
                <a:solidFill>
                  <a:srgbClr val="660033"/>
                </a:solidFill>
                <a:latin typeface="Verdana"/>
                <a:ea typeface="+mn-ea"/>
                <a:cs typeface="Verdana"/>
              </a:rPr>
              <a:t>AMPLab</a:t>
            </a:r>
            <a:r>
              <a:rPr lang="en-GB" sz="1600" dirty="0" smtClean="0">
                <a:solidFill>
                  <a:srgbClr val="660033"/>
                </a:solidFill>
                <a:latin typeface="Verdana"/>
                <a:ea typeface="+mn-ea"/>
                <a:cs typeface="Verdana"/>
              </a:rPr>
              <a:t> 2015</a:t>
            </a:r>
          </a:p>
        </p:txBody>
      </p:sp>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6863" t="14930" r="14270" b="7915"/>
          <a:stretch/>
        </p:blipFill>
        <p:spPr bwMode="auto">
          <a:xfrm>
            <a:off x="1706695" y="4665986"/>
            <a:ext cx="861620" cy="432000"/>
          </a:xfrm>
          <a:prstGeom prst="rect">
            <a:avLst/>
          </a:prstGeom>
          <a:noFill/>
          <a:ln>
            <a:noFill/>
          </a:ln>
        </p:spPr>
      </p:pic>
    </p:spTree>
    <p:extLst>
      <p:ext uri="{BB962C8B-B14F-4D97-AF65-F5344CB8AC3E}">
        <p14:creationId xmlns:p14="http://schemas.microsoft.com/office/powerpoint/2010/main" val="3566842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pic>
        <p:nvPicPr>
          <p:cNvPr id="7" name="Picture 6" descr="transparents crest"/>
          <p:cNvPicPr>
            <a:picLocks noChangeAspect="1" noChangeArrowheads="1"/>
          </p:cNvPicPr>
          <p:nvPr userDrawn="1"/>
        </p:nvPicPr>
        <p:blipFill>
          <a:blip r:embed="rId2"/>
          <a:srcRect/>
          <a:stretch>
            <a:fillRect/>
          </a:stretch>
        </p:blipFill>
        <p:spPr bwMode="auto">
          <a:xfrm>
            <a:off x="192088" y="4669743"/>
            <a:ext cx="474502" cy="432000"/>
          </a:xfrm>
          <a:prstGeom prst="rect">
            <a:avLst/>
          </a:prstGeom>
          <a:noFill/>
          <a:ln w="9525">
            <a:noFill/>
            <a:miter lim="800000"/>
            <a:headEnd/>
            <a:tailEnd/>
          </a:ln>
        </p:spPr>
      </p:pic>
      <p:pic>
        <p:nvPicPr>
          <p:cNvPr id="8" name="Picture 2" descr="IRC logo"/>
          <p:cNvPicPr>
            <a:picLocks noChangeAspect="1" noChangeArrowheads="1"/>
          </p:cNvPicPr>
          <p:nvPr userDrawn="1"/>
        </p:nvPicPr>
        <p:blipFill>
          <a:blip r:embed="rId3"/>
          <a:srcRect l="5522" t="3634" r="1841" b="3634"/>
          <a:stretch>
            <a:fillRect/>
          </a:stretch>
        </p:blipFill>
        <p:spPr bwMode="auto">
          <a:xfrm>
            <a:off x="733423" y="4665986"/>
            <a:ext cx="973273" cy="378000"/>
          </a:xfrm>
          <a:prstGeom prst="rect">
            <a:avLst/>
          </a:prstGeom>
          <a:noFill/>
          <a:ln w="9525">
            <a:noFill/>
            <a:miter lim="800000"/>
            <a:headEnd/>
            <a:tailEnd/>
          </a:ln>
        </p:spPr>
      </p:pic>
      <p:sp>
        <p:nvSpPr>
          <p:cNvPr id="9" name="TextBox 8"/>
          <p:cNvSpPr txBox="1"/>
          <p:nvPr userDrawn="1"/>
        </p:nvSpPr>
        <p:spPr>
          <a:xfrm>
            <a:off x="2789518" y="4631827"/>
            <a:ext cx="3581400" cy="338554"/>
          </a:xfrm>
          <a:prstGeom prst="rect">
            <a:avLst/>
          </a:prstGeom>
          <a:noFill/>
        </p:spPr>
        <p:txBody>
          <a:bodyPr wrap="square" rtlCol="0">
            <a:spAutoFit/>
          </a:bodyPr>
          <a:lstStyle/>
          <a:p>
            <a:pPr algn="ctr" eaLnBrk="1" hangingPunct="1">
              <a:buFontTx/>
              <a:buNone/>
            </a:pPr>
            <a:r>
              <a:rPr lang="en-GB" sz="1600" dirty="0" smtClean="0">
                <a:solidFill>
                  <a:srgbClr val="660033"/>
                </a:solidFill>
                <a:latin typeface="Verdana"/>
                <a:ea typeface="+mn-ea"/>
                <a:cs typeface="Verdana"/>
              </a:rPr>
              <a:t>© </a:t>
            </a:r>
            <a:r>
              <a:rPr lang="en-GB" sz="1600" dirty="0" err="1" smtClean="0">
                <a:solidFill>
                  <a:srgbClr val="660033"/>
                </a:solidFill>
                <a:latin typeface="Verdana"/>
                <a:ea typeface="+mn-ea"/>
                <a:cs typeface="Verdana"/>
              </a:rPr>
              <a:t>AMPLab</a:t>
            </a:r>
            <a:r>
              <a:rPr lang="en-GB" sz="1600" dirty="0" smtClean="0">
                <a:solidFill>
                  <a:srgbClr val="660033"/>
                </a:solidFill>
                <a:latin typeface="Verdana"/>
                <a:ea typeface="+mn-ea"/>
                <a:cs typeface="Verdana"/>
              </a:rPr>
              <a:t> 2016</a:t>
            </a:r>
          </a:p>
        </p:txBody>
      </p:sp>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6863" t="14930" r="14270" b="7915"/>
          <a:stretch/>
        </p:blipFill>
        <p:spPr bwMode="auto">
          <a:xfrm>
            <a:off x="1706695" y="4665986"/>
            <a:ext cx="861620" cy="432000"/>
          </a:xfrm>
          <a:prstGeom prst="rect">
            <a:avLst/>
          </a:prstGeom>
          <a:noFill/>
          <a:ln>
            <a:noFill/>
          </a:ln>
        </p:spPr>
      </p:pic>
    </p:spTree>
    <p:extLst>
      <p:ext uri="{BB962C8B-B14F-4D97-AF65-F5344CB8AC3E}">
        <p14:creationId xmlns:p14="http://schemas.microsoft.com/office/powerpoint/2010/main" val="1549706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amp; Bullets">
    <p:spTree>
      <p:nvGrpSpPr>
        <p:cNvPr id="1" name=""/>
        <p:cNvGrpSpPr/>
        <p:nvPr/>
      </p:nvGrpSpPr>
      <p:grpSpPr>
        <a:xfrm>
          <a:off x="0" y="0"/>
          <a:ext cx="0" cy="0"/>
          <a:chOff x="0" y="0"/>
          <a:chExt cx="0" cy="0"/>
        </a:xfrm>
      </p:grpSpPr>
      <p:sp>
        <p:nvSpPr>
          <p:cNvPr id="70" name="Shape 70"/>
          <p:cNvSpPr/>
          <p:nvPr/>
        </p:nvSpPr>
        <p:spPr>
          <a:xfrm>
            <a:off x="-9216" y="1065810"/>
            <a:ext cx="9149084" cy="669727"/>
          </a:xfrm>
          <a:prstGeom prst="rect">
            <a:avLst/>
          </a:prstGeom>
          <a:gradFill>
            <a:gsLst>
              <a:gs pos="0">
                <a:srgbClr val="FFFFFF"/>
              </a:gs>
              <a:gs pos="85966">
                <a:srgbClr val="B38599"/>
              </a:gs>
              <a:gs pos="100000">
                <a:srgbClr val="660C32"/>
              </a:gs>
            </a:gsLst>
            <a:path path="circle">
              <a:fillToRect l="37721" t="-19636" r="62278" b="119636"/>
            </a:path>
          </a:gradFill>
          <a:ln w="12700">
            <a:miter lim="400000"/>
          </a:ln>
        </p:spPr>
        <p:txBody>
          <a:bodyPr lIns="35717" tIns="35717" rIns="35717" bIns="35717" anchor="ctr"/>
          <a:lstStyle/>
          <a:p>
            <a:pPr>
              <a:defRPr sz="2400"/>
            </a:pPr>
            <a:endParaRPr/>
          </a:p>
        </p:txBody>
      </p:sp>
      <p:sp>
        <p:nvSpPr>
          <p:cNvPr id="71" name="Shape 71"/>
          <p:cNvSpPr>
            <a:spLocks noGrp="1"/>
          </p:cNvSpPr>
          <p:nvPr>
            <p:ph type="title"/>
          </p:nvPr>
        </p:nvSpPr>
        <p:spPr>
          <a:xfrm>
            <a:off x="690428" y="4008258"/>
            <a:ext cx="7804547" cy="669727"/>
          </a:xfrm>
          <a:prstGeom prst="rect">
            <a:avLst/>
          </a:prstGeom>
        </p:spPr>
        <p:txBody>
          <a:bodyPr/>
          <a:lstStyle/>
          <a:p>
            <a:r>
              <a:t>Title Text</a:t>
            </a:r>
          </a:p>
        </p:txBody>
      </p:sp>
      <p:sp>
        <p:nvSpPr>
          <p:cNvPr id="72" name="Shape 72"/>
          <p:cNvSpPr>
            <a:spLocks noGrp="1"/>
          </p:cNvSpPr>
          <p:nvPr>
            <p:ph type="body" idx="1"/>
          </p:nvPr>
        </p:nvSpPr>
        <p:spPr>
          <a:prstGeom prst="rect">
            <a:avLst/>
          </a:prstGeom>
        </p:spPr>
        <p:txBody>
          <a:bodyPr/>
          <a:lstStyle>
            <a:lvl1pPr>
              <a:defRPr>
                <a:solidFill>
                  <a:srgbClr val="660C32"/>
                </a:solidFill>
              </a:defRPr>
            </a:lvl1pPr>
            <a:lvl2pPr>
              <a:defRPr>
                <a:solidFill>
                  <a:srgbClr val="660C32"/>
                </a:solidFill>
              </a:defRPr>
            </a:lvl2pPr>
            <a:lvl3pPr>
              <a:defRPr>
                <a:solidFill>
                  <a:srgbClr val="660C32"/>
                </a:solidFill>
              </a:defRPr>
            </a:lvl3pPr>
            <a:lvl4pPr>
              <a:defRPr>
                <a:solidFill>
                  <a:srgbClr val="660C32"/>
                </a:solidFill>
              </a:defRPr>
            </a:lvl4pPr>
            <a:lvl5pPr>
              <a:defRPr>
                <a:solidFill>
                  <a:srgbClr val="660C32"/>
                </a:solidFill>
              </a:defRPr>
            </a:lvl5pPr>
          </a:lstStyle>
          <a:p>
            <a:r>
              <a:t>Body Level One</a:t>
            </a:r>
          </a:p>
          <a:p>
            <a:pPr lvl="1"/>
            <a:r>
              <a:t>Body Level Two</a:t>
            </a:r>
          </a:p>
          <a:p>
            <a:pPr lvl="2"/>
            <a:r>
              <a:t>Body Level Three</a:t>
            </a:r>
          </a:p>
          <a:p>
            <a:pPr lvl="3"/>
            <a:r>
              <a:t>Body Level Four</a:t>
            </a:r>
          </a:p>
          <a:p>
            <a:pPr lvl="4"/>
            <a:r>
              <a:t>Body Level Five</a:t>
            </a:r>
          </a:p>
        </p:txBody>
      </p:sp>
      <p:pic>
        <p:nvPicPr>
          <p:cNvPr id="73" name="pasted-image.pdf"/>
          <p:cNvPicPr>
            <a:picLocks noChangeAspect="1"/>
          </p:cNvPicPr>
          <p:nvPr/>
        </p:nvPicPr>
        <p:blipFill>
          <a:blip r:embed="rId2">
            <a:extLst/>
          </a:blip>
          <a:srcRect l="3259" t="10909" r="72482" b="75902"/>
          <a:stretch>
            <a:fillRect/>
          </a:stretch>
        </p:blipFill>
        <p:spPr>
          <a:xfrm>
            <a:off x="76181" y="110819"/>
            <a:ext cx="1564022" cy="344465"/>
          </a:xfrm>
          <a:prstGeom prst="rect">
            <a:avLst/>
          </a:prstGeom>
          <a:ln w="12700">
            <a:miter lim="400000"/>
          </a:ln>
        </p:spPr>
      </p:pic>
      <p:pic>
        <p:nvPicPr>
          <p:cNvPr id="12" name="pasted-image.pdf"/>
          <p:cNvPicPr>
            <a:picLocks noChangeAspect="1"/>
          </p:cNvPicPr>
          <p:nvPr userDrawn="1"/>
        </p:nvPicPr>
        <p:blipFill>
          <a:blip r:embed="rId2">
            <a:extLst/>
          </a:blip>
          <a:srcRect l="3259" t="10909" r="72482" b="75902"/>
          <a:stretch>
            <a:fillRect/>
          </a:stretch>
        </p:blipFill>
        <p:spPr>
          <a:xfrm>
            <a:off x="228581" y="4677984"/>
            <a:ext cx="1564022" cy="344465"/>
          </a:xfrm>
          <a:prstGeom prst="rect">
            <a:avLst/>
          </a:prstGeom>
          <a:ln w="12700">
            <a:miter lim="400000"/>
          </a:ln>
        </p:spPr>
      </p:pic>
    </p:spTree>
    <p:extLst>
      <p:ext uri="{BB962C8B-B14F-4D97-AF65-F5344CB8AC3E}">
        <p14:creationId xmlns:p14="http://schemas.microsoft.com/office/powerpoint/2010/main" val="195889981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8" descr="wm-burgundy"/>
          <p:cNvPicPr>
            <a:picLocks noChangeAspect="1" noChangeArrowheads="1"/>
          </p:cNvPicPr>
          <p:nvPr/>
        </p:nvPicPr>
        <p:blipFill>
          <a:blip r:embed="rId9"/>
          <a:srcRect b="3745"/>
          <a:stretch>
            <a:fillRect/>
          </a:stretch>
        </p:blipFill>
        <p:spPr bwMode="auto">
          <a:xfrm>
            <a:off x="1" y="189310"/>
            <a:ext cx="9148763" cy="4954190"/>
          </a:xfrm>
          <a:prstGeom prst="rect">
            <a:avLst/>
          </a:prstGeom>
          <a:noFill/>
          <a:ln w="9525">
            <a:noFill/>
            <a:miter lim="800000"/>
            <a:headEnd/>
            <a:tailEnd/>
          </a:ln>
        </p:spPr>
      </p:pic>
      <p:sp>
        <p:nvSpPr>
          <p:cNvPr id="1027" name="Rectangle 2"/>
          <p:cNvSpPr>
            <a:spLocks noGrp="1" noChangeArrowheads="1"/>
          </p:cNvSpPr>
          <p:nvPr>
            <p:ph type="title"/>
          </p:nvPr>
        </p:nvSpPr>
        <p:spPr bwMode="auto">
          <a:xfrm>
            <a:off x="0" y="-20538"/>
            <a:ext cx="9144000" cy="628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192088" y="970360"/>
            <a:ext cx="8780462" cy="3658790"/>
          </a:xfrm>
          <a:prstGeom prst="rect">
            <a:avLst/>
          </a:prstGeom>
          <a:no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6" r:id="rId3"/>
    <p:sldLayoutId id="2147483905" r:id="rId4"/>
    <p:sldLayoutId id="2147483907" r:id="rId5"/>
    <p:sldLayoutId id="2147483908" r:id="rId6"/>
    <p:sldLayoutId id="2147483909" r:id="rId7"/>
  </p:sldLayoutIdLst>
  <p:hf sldNum="0" hdr="0" dt="0"/>
  <p:txStyles>
    <p:titleStyle>
      <a:lvl1pPr algn="ctr" rtl="0" eaLnBrk="0" fontAlgn="base" hangingPunct="0">
        <a:spcBef>
          <a:spcPct val="0"/>
        </a:spcBef>
        <a:spcAft>
          <a:spcPct val="0"/>
        </a:spcAft>
        <a:defRPr sz="4000">
          <a:solidFill>
            <a:schemeClr val="tx2"/>
          </a:solidFill>
          <a:latin typeface="Verdana"/>
          <a:ea typeface="ＭＳ Ｐゴシック" charset="-128"/>
          <a:cs typeface="Verdana"/>
        </a:defRPr>
      </a:lvl1pPr>
      <a:lvl2pPr algn="ctr" rtl="0" eaLnBrk="0" fontAlgn="base" hangingPunct="0">
        <a:spcBef>
          <a:spcPct val="0"/>
        </a:spcBef>
        <a:spcAft>
          <a:spcPct val="0"/>
        </a:spcAft>
        <a:defRPr sz="4000">
          <a:solidFill>
            <a:schemeClr val="tx2"/>
          </a:solidFill>
          <a:latin typeface="Verdana" charset="0"/>
          <a:ea typeface="ＭＳ Ｐゴシック" charset="-128"/>
          <a:cs typeface="Verdana" charset="0"/>
        </a:defRPr>
      </a:lvl2pPr>
      <a:lvl3pPr algn="ctr" rtl="0" eaLnBrk="0" fontAlgn="base" hangingPunct="0">
        <a:spcBef>
          <a:spcPct val="0"/>
        </a:spcBef>
        <a:spcAft>
          <a:spcPct val="0"/>
        </a:spcAft>
        <a:defRPr sz="4000">
          <a:solidFill>
            <a:schemeClr val="tx2"/>
          </a:solidFill>
          <a:latin typeface="Verdana" charset="0"/>
          <a:ea typeface="ＭＳ Ｐゴシック" charset="-128"/>
          <a:cs typeface="Verdana" charset="0"/>
        </a:defRPr>
      </a:lvl3pPr>
      <a:lvl4pPr algn="ctr" rtl="0" eaLnBrk="0" fontAlgn="base" hangingPunct="0">
        <a:spcBef>
          <a:spcPct val="0"/>
        </a:spcBef>
        <a:spcAft>
          <a:spcPct val="0"/>
        </a:spcAft>
        <a:defRPr sz="4000">
          <a:solidFill>
            <a:schemeClr val="tx2"/>
          </a:solidFill>
          <a:latin typeface="Verdana" charset="0"/>
          <a:ea typeface="ＭＳ Ｐゴシック" charset="-128"/>
          <a:cs typeface="Verdana" charset="0"/>
        </a:defRPr>
      </a:lvl4pPr>
      <a:lvl5pPr algn="ctr" rtl="0" eaLnBrk="0" fontAlgn="base" hangingPunct="0">
        <a:spcBef>
          <a:spcPct val="0"/>
        </a:spcBef>
        <a:spcAft>
          <a:spcPct val="0"/>
        </a:spcAft>
        <a:defRPr sz="4000">
          <a:solidFill>
            <a:schemeClr val="tx2"/>
          </a:solidFill>
          <a:latin typeface="Verdana" charset="0"/>
          <a:ea typeface="ＭＳ Ｐゴシック" charset="-128"/>
          <a:cs typeface="Verdana" charset="0"/>
        </a:defRPr>
      </a:lvl5pPr>
      <a:lvl6pPr marL="457200" algn="l" rtl="0" eaLnBrk="1" fontAlgn="base" hangingPunct="1">
        <a:spcBef>
          <a:spcPct val="0"/>
        </a:spcBef>
        <a:spcAft>
          <a:spcPct val="0"/>
        </a:spcAft>
        <a:defRPr sz="4000">
          <a:solidFill>
            <a:schemeClr val="tx2"/>
          </a:solidFill>
          <a:latin typeface="Times New Roman" charset="0"/>
        </a:defRPr>
      </a:lvl6pPr>
      <a:lvl7pPr marL="914400" algn="l" rtl="0" eaLnBrk="1" fontAlgn="base" hangingPunct="1">
        <a:spcBef>
          <a:spcPct val="0"/>
        </a:spcBef>
        <a:spcAft>
          <a:spcPct val="0"/>
        </a:spcAft>
        <a:defRPr sz="4000">
          <a:solidFill>
            <a:schemeClr val="tx2"/>
          </a:solidFill>
          <a:latin typeface="Times New Roman" charset="0"/>
        </a:defRPr>
      </a:lvl7pPr>
      <a:lvl8pPr marL="1371600" algn="l" rtl="0" eaLnBrk="1" fontAlgn="base" hangingPunct="1">
        <a:spcBef>
          <a:spcPct val="0"/>
        </a:spcBef>
        <a:spcAft>
          <a:spcPct val="0"/>
        </a:spcAft>
        <a:defRPr sz="4000">
          <a:solidFill>
            <a:schemeClr val="tx2"/>
          </a:solidFill>
          <a:latin typeface="Times New Roman" charset="0"/>
        </a:defRPr>
      </a:lvl8pPr>
      <a:lvl9pPr marL="1828800" algn="l" rtl="0" eaLnBrk="1" fontAlgn="base" hangingPunct="1">
        <a:spcBef>
          <a:spcPct val="0"/>
        </a:spcBef>
        <a:spcAft>
          <a:spcPct val="0"/>
        </a:spcAft>
        <a:defRPr sz="40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80000"/>
        <a:buFont typeface="Wingdings" pitchFamily="1" charset="2"/>
        <a:buChar char="o"/>
        <a:defRPr sz="2800">
          <a:solidFill>
            <a:schemeClr val="tx1"/>
          </a:solidFill>
          <a:latin typeface="Verdana"/>
          <a:ea typeface="ＭＳ Ｐゴシック" charset="-128"/>
          <a:cs typeface="Verdana"/>
        </a:defRPr>
      </a:lvl1pPr>
      <a:lvl2pPr marL="742950" indent="-285750" algn="l" rtl="0" eaLnBrk="0" fontAlgn="base" hangingPunct="0">
        <a:spcBef>
          <a:spcPct val="20000"/>
        </a:spcBef>
        <a:spcAft>
          <a:spcPct val="0"/>
        </a:spcAft>
        <a:buClr>
          <a:schemeClr val="tx2"/>
        </a:buClr>
        <a:buChar char="–"/>
        <a:defRPr sz="2800">
          <a:solidFill>
            <a:schemeClr val="tx1"/>
          </a:solidFill>
          <a:latin typeface="Verdana"/>
          <a:ea typeface="ＭＳ Ｐゴシック" charset="-128"/>
          <a:cs typeface="Verdana"/>
        </a:defRPr>
      </a:lvl2pPr>
      <a:lvl3pPr marL="1143000" indent="-228600" algn="l" rtl="0" eaLnBrk="0" fontAlgn="base" hangingPunct="0">
        <a:spcBef>
          <a:spcPct val="20000"/>
        </a:spcBef>
        <a:spcAft>
          <a:spcPct val="0"/>
        </a:spcAft>
        <a:buClr>
          <a:schemeClr val="tx2"/>
        </a:buClr>
        <a:buSzPct val="65000"/>
        <a:buFont typeface="Wingdings" pitchFamily="1" charset="2"/>
        <a:buChar char="o"/>
        <a:defRPr sz="2800">
          <a:solidFill>
            <a:schemeClr val="tx1"/>
          </a:solidFill>
          <a:latin typeface="Verdana"/>
          <a:ea typeface="ＭＳ Ｐゴシック" charset="-128"/>
          <a:cs typeface="Verdana"/>
        </a:defRPr>
      </a:lvl3pPr>
      <a:lvl4pPr marL="1600200" indent="-228600" algn="l" rtl="0" eaLnBrk="0" fontAlgn="base" hangingPunct="0">
        <a:spcBef>
          <a:spcPct val="20000"/>
        </a:spcBef>
        <a:spcAft>
          <a:spcPct val="0"/>
        </a:spcAft>
        <a:buClr>
          <a:schemeClr val="tx2"/>
        </a:buClr>
        <a:buSzPct val="80000"/>
        <a:buChar char="–"/>
        <a:defRPr sz="2800">
          <a:solidFill>
            <a:schemeClr val="tx1"/>
          </a:solidFill>
          <a:latin typeface="Verdana"/>
          <a:ea typeface="ＭＳ Ｐゴシック" charset="-128"/>
          <a:cs typeface="Verdana"/>
        </a:defRPr>
      </a:lvl4pPr>
      <a:lvl5pPr marL="2057400" indent="-228600" algn="l" rtl="0" eaLnBrk="0" fontAlgn="base" hangingPunct="0">
        <a:spcBef>
          <a:spcPct val="20000"/>
        </a:spcBef>
        <a:spcAft>
          <a:spcPct val="0"/>
        </a:spcAft>
        <a:buClr>
          <a:schemeClr val="tx2"/>
        </a:buClr>
        <a:buSzPct val="90000"/>
        <a:buChar char="»"/>
        <a:defRPr sz="2800">
          <a:solidFill>
            <a:schemeClr val="tx1"/>
          </a:solidFill>
          <a:latin typeface="Verdana"/>
          <a:ea typeface="ＭＳ Ｐゴシック" charset="-128"/>
          <a:cs typeface="Verdana"/>
        </a:defRPr>
      </a:lvl5pPr>
      <a:lvl6pPr marL="2514600" indent="-228600" algn="l" rtl="0" eaLnBrk="1" fontAlgn="base" hangingPunct="1">
        <a:spcBef>
          <a:spcPct val="20000"/>
        </a:spcBef>
        <a:spcAft>
          <a:spcPct val="0"/>
        </a:spcAft>
        <a:buClr>
          <a:schemeClr val="tx2"/>
        </a:buClr>
        <a:buSzPct val="90000"/>
        <a:buChar char="»"/>
        <a:defRPr sz="2800">
          <a:solidFill>
            <a:schemeClr val="tx1"/>
          </a:solidFill>
          <a:latin typeface="+mn-lt"/>
          <a:ea typeface="ＭＳ Ｐゴシック" charset="-128"/>
        </a:defRPr>
      </a:lvl6pPr>
      <a:lvl7pPr marL="2971800" indent="-228600" algn="l" rtl="0" eaLnBrk="1" fontAlgn="base" hangingPunct="1">
        <a:spcBef>
          <a:spcPct val="20000"/>
        </a:spcBef>
        <a:spcAft>
          <a:spcPct val="0"/>
        </a:spcAft>
        <a:buClr>
          <a:schemeClr val="tx2"/>
        </a:buClr>
        <a:buSzPct val="90000"/>
        <a:buChar char="»"/>
        <a:defRPr sz="2800">
          <a:solidFill>
            <a:schemeClr val="tx1"/>
          </a:solidFill>
          <a:latin typeface="+mn-lt"/>
          <a:ea typeface="ＭＳ Ｐゴシック" charset="-128"/>
        </a:defRPr>
      </a:lvl7pPr>
      <a:lvl8pPr marL="3429000" indent="-228600" algn="l" rtl="0" eaLnBrk="1" fontAlgn="base" hangingPunct="1">
        <a:spcBef>
          <a:spcPct val="20000"/>
        </a:spcBef>
        <a:spcAft>
          <a:spcPct val="0"/>
        </a:spcAft>
        <a:buClr>
          <a:schemeClr val="tx2"/>
        </a:buClr>
        <a:buSzPct val="90000"/>
        <a:buChar char="»"/>
        <a:defRPr sz="2800">
          <a:solidFill>
            <a:schemeClr val="tx1"/>
          </a:solidFill>
          <a:latin typeface="+mn-lt"/>
          <a:ea typeface="ＭＳ Ｐゴシック" charset="-128"/>
        </a:defRPr>
      </a:lvl8pPr>
      <a:lvl9pPr marL="3886200" indent="-228600" algn="l" rtl="0" eaLnBrk="1" fontAlgn="base" hangingPunct="1">
        <a:spcBef>
          <a:spcPct val="20000"/>
        </a:spcBef>
        <a:spcAft>
          <a:spcPct val="0"/>
        </a:spcAft>
        <a:buClr>
          <a:schemeClr val="tx2"/>
        </a:buClr>
        <a:buSzPct val="90000"/>
        <a:buChar char="»"/>
        <a:defRPr sz="2800">
          <a:solidFill>
            <a:schemeClr val="tx1"/>
          </a:solidFill>
          <a:latin typeface="+mn-lt"/>
          <a:ea typeface="ＭＳ Ｐゴシック"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24.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835696" y="1668067"/>
            <a:ext cx="5544616" cy="1431131"/>
          </a:xfrm>
        </p:spPr>
        <p:txBody>
          <a:bodyPr/>
          <a:lstStyle/>
          <a:p>
            <a:pPr eaLnBrk="1" hangingPunct="1"/>
            <a:r>
              <a:rPr lang="en-US" sz="2800" b="1" dirty="0" smtClean="0">
                <a:latin typeface="Verdana" pitchFamily="1" charset="0"/>
                <a:ea typeface="ＭＳ Ｐゴシック" pitchFamily="1" charset="-128"/>
              </a:rPr>
              <a:t/>
            </a:r>
            <a:br>
              <a:rPr lang="en-US" sz="2800" b="1" dirty="0" smtClean="0">
                <a:latin typeface="Verdana" pitchFamily="1" charset="0"/>
                <a:ea typeface="ＭＳ Ｐゴシック" pitchFamily="1" charset="-128"/>
              </a:rPr>
            </a:br>
            <a:r>
              <a:rPr lang="en-GB" sz="2800" b="1" dirty="0">
                <a:solidFill>
                  <a:schemeClr val="tx1"/>
                </a:solidFill>
              </a:rPr>
              <a:t>The influence of post-HIP heat-treatments on the tensile and HCF properties of Ti6Al4V</a:t>
            </a:r>
            <a:r>
              <a:rPr lang="es-ES_tradnl" sz="2800" dirty="0"/>
              <a:t/>
            </a:r>
            <a:br>
              <a:rPr lang="es-ES_tradnl" sz="2800" dirty="0"/>
            </a:br>
            <a:endParaRPr lang="en-US" sz="2800" b="1" dirty="0" smtClean="0">
              <a:solidFill>
                <a:schemeClr val="tx1"/>
              </a:solidFill>
              <a:latin typeface="Verdana" pitchFamily="1" charset="0"/>
              <a:ea typeface="ＭＳ Ｐゴシック" pitchFamily="1" charset="-128"/>
            </a:endParaRPr>
          </a:p>
        </p:txBody>
      </p:sp>
      <p:sp>
        <p:nvSpPr>
          <p:cNvPr id="7171" name="Rectangle 3"/>
          <p:cNvSpPr>
            <a:spLocks noGrp="1" noChangeArrowheads="1"/>
          </p:cNvSpPr>
          <p:nvPr>
            <p:ph type="subTitle" idx="1"/>
          </p:nvPr>
        </p:nvSpPr>
        <p:spPr>
          <a:xfrm>
            <a:off x="152400" y="3555039"/>
            <a:ext cx="8915400" cy="798909"/>
          </a:xfrm>
        </p:spPr>
        <p:txBody>
          <a:bodyPr/>
          <a:lstStyle/>
          <a:p>
            <a:pPr algn="ctr" eaLnBrk="1" hangingPunct="1">
              <a:buClr>
                <a:srgbClr val="660033"/>
              </a:buClr>
              <a:buFont typeface="Wingdings" pitchFamily="1" charset="2"/>
              <a:buNone/>
            </a:pPr>
            <a:r>
              <a:rPr lang="en-GB" sz="2000" b="1" u="sng" dirty="0" smtClean="0">
                <a:solidFill>
                  <a:srgbClr val="CC0066"/>
                </a:solidFill>
                <a:latin typeface="Verdana" pitchFamily="1" charset="0"/>
                <a:ea typeface="ＭＳ Ｐゴシック" pitchFamily="1" charset="-128"/>
              </a:rPr>
              <a:t>Miren Aristizabal</a:t>
            </a:r>
            <a:r>
              <a:rPr lang="en-GB" sz="2000" b="1" dirty="0" smtClean="0">
                <a:solidFill>
                  <a:srgbClr val="CC0066"/>
                </a:solidFill>
                <a:latin typeface="Verdana" pitchFamily="1" charset="0"/>
                <a:ea typeface="ＭＳ Ｐゴシック" pitchFamily="1" charset="-128"/>
              </a:rPr>
              <a:t>, M.H. Loretto, H.L. Fraser, Z.T. Zachary</a:t>
            </a:r>
            <a:endParaRPr lang="en-GB" sz="2000" b="1" dirty="0">
              <a:solidFill>
                <a:srgbClr val="CC0066"/>
              </a:solidFill>
              <a:latin typeface="Verdana" pitchFamily="1" charset="0"/>
              <a:ea typeface="ＭＳ Ｐゴシック" pitchFamily="1" charset="-128"/>
            </a:endParaRPr>
          </a:p>
          <a:p>
            <a:pPr algn="ctr" eaLnBrk="1" hangingPunct="1">
              <a:buClr>
                <a:srgbClr val="660033"/>
              </a:buClr>
              <a:buFont typeface="Wingdings" pitchFamily="1" charset="2"/>
              <a:buNone/>
            </a:pPr>
            <a:endParaRPr lang="en-GB" sz="2000" b="1" dirty="0" smtClean="0">
              <a:solidFill>
                <a:srgbClr val="660033"/>
              </a:solidFill>
              <a:latin typeface="Verdana" pitchFamily="1" charset="0"/>
              <a:ea typeface="ＭＳ Ｐゴシック" pitchFamily="1" charset="-128"/>
            </a:endParaRPr>
          </a:p>
          <a:p>
            <a:pPr algn="ctr" eaLnBrk="1" hangingPunct="1">
              <a:buClr>
                <a:srgbClr val="660033"/>
              </a:buClr>
              <a:buFont typeface="Wingdings" pitchFamily="1" charset="2"/>
              <a:buNone/>
            </a:pPr>
            <a:r>
              <a:rPr lang="en-GB" sz="1600" dirty="0" smtClean="0">
                <a:solidFill>
                  <a:srgbClr val="000000"/>
                </a:solidFill>
                <a:latin typeface="Verdana" pitchFamily="1" charset="0"/>
                <a:ea typeface="ＭＳ Ｐゴシック" pitchFamily="1" charset="-128"/>
              </a:rPr>
              <a:t>Interdisciplinary Research Centre, School of Metallurgy and Materials</a:t>
            </a:r>
          </a:p>
        </p:txBody>
      </p:sp>
    </p:spTree>
    <p:extLst>
      <p:ext uri="{BB962C8B-B14F-4D97-AF65-F5344CB8AC3E}">
        <p14:creationId xmlns:p14="http://schemas.microsoft.com/office/powerpoint/2010/main" val="4168820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21901"/>
            <a:ext cx="9144000" cy="12170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8194" name="Rectangle 2"/>
          <p:cNvSpPr>
            <a:spLocks noGrp="1" noChangeArrowheads="1"/>
          </p:cNvSpPr>
          <p:nvPr>
            <p:ph type="title"/>
          </p:nvPr>
        </p:nvSpPr>
        <p:spPr/>
        <p:txBody>
          <a:bodyPr/>
          <a:lstStyle/>
          <a:p>
            <a:pPr eaLnBrk="1" hangingPunct="1"/>
            <a:r>
              <a:rPr lang="en-US" sz="2400" b="1" dirty="0" smtClean="0">
                <a:latin typeface="Verdana" pitchFamily="1" charset="0"/>
                <a:ea typeface="ＭＳ Ｐゴシック" pitchFamily="1" charset="-128"/>
              </a:rPr>
              <a:t>Cooling rate on fatigue</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46714"/>
            <a:ext cx="3444478" cy="225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986" y="649306"/>
            <a:ext cx="3444478" cy="225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986" y="2902951"/>
            <a:ext cx="3444478" cy="225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3100774"/>
            <a:ext cx="5220071" cy="1631216"/>
          </a:xfrm>
          <a:prstGeom prst="rect">
            <a:avLst/>
          </a:prstGeom>
          <a:noFill/>
        </p:spPr>
        <p:txBody>
          <a:bodyPr wrap="square" rtlCol="0">
            <a:spAutoFit/>
          </a:bodyPr>
          <a:lstStyle/>
          <a:p>
            <a:pPr marL="342900" indent="-342900">
              <a:buFont typeface="Wingdings" panose="05000000000000000000" pitchFamily="2" charset="2"/>
              <a:buChar char="q"/>
            </a:pPr>
            <a:r>
              <a:rPr lang="en-GB" sz="2000" dirty="0" smtClean="0">
                <a:latin typeface="Verdana" panose="020B0604030504040204" pitchFamily="34" charset="0"/>
                <a:ea typeface="Verdana" panose="020B0604030504040204" pitchFamily="34" charset="0"/>
                <a:cs typeface="Verdana" panose="020B0604030504040204" pitchFamily="34" charset="0"/>
              </a:rPr>
              <a:t>Faster cooling rate improves the fatigue life of </a:t>
            </a:r>
            <a:r>
              <a:rPr lang="en-GB" sz="2000" dirty="0" err="1" smtClean="0">
                <a:latin typeface="Verdana" panose="020B0604030504040204" pitchFamily="34" charset="0"/>
                <a:ea typeface="Verdana" panose="020B0604030504040204" pitchFamily="34" charset="0"/>
                <a:cs typeface="Verdana" panose="020B0604030504040204" pitchFamily="34" charset="0"/>
              </a:rPr>
              <a:t>HIPped</a:t>
            </a:r>
            <a:r>
              <a:rPr lang="en-GB" sz="2000" dirty="0" smtClean="0">
                <a:latin typeface="Verdana" panose="020B0604030504040204" pitchFamily="34" charset="0"/>
                <a:ea typeface="Verdana" panose="020B0604030504040204" pitchFamily="34" charset="0"/>
                <a:cs typeface="Verdana" panose="020B0604030504040204" pitchFamily="34" charset="0"/>
              </a:rPr>
              <a:t> Ti64.</a:t>
            </a:r>
          </a:p>
          <a:p>
            <a:pPr marL="342900" indent="-342900" algn="ctr">
              <a:buFont typeface="Wingdings" panose="05000000000000000000" pitchFamily="2" charset="2"/>
              <a:buChar char="q"/>
            </a:pPr>
            <a:endParaRPr lang="en-GB"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Wingdings" panose="05000000000000000000" pitchFamily="2" charset="2"/>
              <a:buChar char="q"/>
            </a:pPr>
            <a:r>
              <a:rPr lang="en-GB" sz="2000" dirty="0">
                <a:latin typeface="Verdana" panose="020B0604030504040204" pitchFamily="34" charset="0"/>
                <a:ea typeface="Verdana" panose="020B0604030504040204" pitchFamily="34" charset="0"/>
                <a:cs typeface="Verdana" panose="020B0604030504040204" pitchFamily="34" charset="0"/>
              </a:rPr>
              <a:t>B</a:t>
            </a:r>
            <a:r>
              <a:rPr lang="en-GB" sz="2000" dirty="0" smtClean="0">
                <a:latin typeface="Verdana" panose="020B0604030504040204" pitchFamily="34" charset="0"/>
                <a:ea typeface="Verdana" panose="020B0604030504040204" pitchFamily="34" charset="0"/>
                <a:cs typeface="Verdana" panose="020B0604030504040204" pitchFamily="34" charset="0"/>
              </a:rPr>
              <a:t>ut higher temperature reduces it (coarsens microstructure).</a:t>
            </a:r>
            <a:endParaRPr lang="es-ES_trad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2249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df.bham.ac.uk\eps\home11\a\aristizm\Desktop\EMUSIC-MIREN\Ti64-TESTS\Ti64 SEM\Ti64-TLS-1020C-slow cooling\1020 deg_slow cooling_TLS_GA_X500_SEM.t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0695" y="696074"/>
            <a:ext cx="2926489" cy="234119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adf.bham.ac.uk\eps\home11\a\aristizm\Desktop\EMUSIC-MIREN\Ti64-TESTS\Ti64 SEM\Ti64-TLS-985C-slow cool\Ti64-985-slow cool-BSE\Ti64-985-SC-BSE-X500-3.tif"/>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85979" y="697064"/>
            <a:ext cx="2926489" cy="23411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z="2400" b="1" dirty="0" smtClean="0"/>
              <a:t>HIP cycles at </a:t>
            </a:r>
            <a:r>
              <a:rPr lang="en-GB" sz="2400" b="1" dirty="0" smtClean="0">
                <a:solidFill>
                  <a:srgbClr val="FF0000"/>
                </a:solidFill>
              </a:rPr>
              <a:t>different temperatures</a:t>
            </a:r>
            <a:endParaRPr lang="en-GB" sz="2400" dirty="0">
              <a:solidFill>
                <a:srgbClr val="FF0000"/>
              </a:solidFill>
            </a:endParaRPr>
          </a:p>
        </p:txBody>
      </p:sp>
      <p:pic>
        <p:nvPicPr>
          <p:cNvPr id="2051" name="Picture 3" descr="\\adf.bham.ac.uk\eps\home11\a\aristizm\Desktop\EMUSIC-MIREN\Ti64-TESTS\Ti64 SEM\Ti64-TLS-930C-slow cool\TLS_930 deg_sc_BSE_500_1.tif"/>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35" y="702012"/>
            <a:ext cx="2926489" cy="2341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334" y="696074"/>
            <a:ext cx="1209328" cy="400110"/>
          </a:xfrm>
          <a:prstGeom prst="rect">
            <a:avLst/>
          </a:prstGeom>
          <a:solidFill>
            <a:srgbClr val="FFFFFF">
              <a:alpha val="50196"/>
            </a:srgbClr>
          </a:solidFill>
        </p:spPr>
        <p:txBody>
          <a:bodyPr wrap="square" rtlCol="0">
            <a:spAutoFit/>
          </a:bodyPr>
          <a:lstStyle/>
          <a:p>
            <a:r>
              <a:rPr lang="en-GB"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930ºC</a:t>
            </a:r>
            <a:endParaRPr lang="es-ES_tradnl" sz="20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3085978" y="702012"/>
            <a:ext cx="1353344" cy="400110"/>
          </a:xfrm>
          <a:prstGeom prst="rect">
            <a:avLst/>
          </a:prstGeom>
          <a:solidFill>
            <a:srgbClr val="FFFFFF">
              <a:alpha val="50196"/>
            </a:srgbClr>
          </a:solidFill>
        </p:spPr>
        <p:txBody>
          <a:bodyPr wrap="square" rtlCol="0">
            <a:spAutoFit/>
          </a:bodyPr>
          <a:lstStyle/>
          <a:p>
            <a:r>
              <a:rPr lang="en-GB"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985ºC</a:t>
            </a:r>
            <a:endParaRPr lang="es-ES_tradnl" sz="20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6149144" y="697581"/>
            <a:ext cx="1512168" cy="400110"/>
          </a:xfrm>
          <a:prstGeom prst="rect">
            <a:avLst/>
          </a:prstGeom>
          <a:solidFill>
            <a:srgbClr val="FFFFFF">
              <a:alpha val="50196"/>
            </a:srgbClr>
          </a:solidFill>
        </p:spPr>
        <p:txBody>
          <a:bodyPr wrap="square" rtlCol="0">
            <a:spAutoFit/>
          </a:bodyPr>
          <a:lstStyle/>
          <a:p>
            <a:r>
              <a:rPr lang="en-GB"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1020ºC</a:t>
            </a:r>
            <a:endParaRPr lang="es-ES_tradnl" sz="20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179512" y="3448040"/>
            <a:ext cx="8815664" cy="707886"/>
          </a:xfrm>
          <a:prstGeom prst="rect">
            <a:avLst/>
          </a:prstGeom>
          <a:noFill/>
        </p:spPr>
        <p:txBody>
          <a:bodyPr wrap="square" rtlCol="0">
            <a:spAutoFit/>
          </a:bodyPr>
          <a:lstStyle/>
          <a:p>
            <a:r>
              <a:rPr lang="en-GB" sz="2000" dirty="0" smtClean="0">
                <a:latin typeface="Verdana" panose="020B0604030504040204" pitchFamily="34" charset="0"/>
                <a:ea typeface="Verdana" panose="020B0604030504040204" pitchFamily="34" charset="0"/>
                <a:cs typeface="Verdana" panose="020B0604030504040204" pitchFamily="34" charset="0"/>
              </a:rPr>
              <a:t>The microstructure is coarser as the HIP temperature is increased.</a:t>
            </a:r>
          </a:p>
          <a:p>
            <a:r>
              <a:rPr lang="en-GB" sz="2000" dirty="0" smtClean="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8502788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adf.bham.ac.uk\eps\home11\a\aristizm\Desktop\EMUSIC-MIREN\Ti64-TESTS\Ti64 SEM\Ti64-TLS-1020C-slow cooling\1020 deg_slow cooling_TLS_GA_X100_SEM.t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9991" y="713150"/>
            <a:ext cx="3658111" cy="29264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df.bham.ac.uk\eps\home11\a\aristizm\Desktop\EMUSIC-MIREN\Ti64-TESTS\Ti64 SEM\Ti64-TLS-1020C-slow cooling\1020 deg_slow cooling_TLS_GA_X500_SEM.tif"/>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44008" y="715770"/>
            <a:ext cx="3658111" cy="29264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z="2400" b="1" dirty="0" smtClean="0"/>
              <a:t>HIP cycles at </a:t>
            </a:r>
            <a:r>
              <a:rPr lang="en-GB" sz="2400" b="1" dirty="0" smtClean="0">
                <a:solidFill>
                  <a:srgbClr val="FF0000"/>
                </a:solidFill>
              </a:rPr>
              <a:t>different temperatures</a:t>
            </a:r>
            <a:endParaRPr lang="en-GB" sz="2400" dirty="0">
              <a:solidFill>
                <a:srgbClr val="FF0000"/>
              </a:solidFill>
            </a:endParaRPr>
          </a:p>
        </p:txBody>
      </p:sp>
      <p:sp>
        <p:nvSpPr>
          <p:cNvPr id="7" name="TextBox 6"/>
          <p:cNvSpPr txBox="1"/>
          <p:nvPr/>
        </p:nvSpPr>
        <p:spPr>
          <a:xfrm>
            <a:off x="580630" y="715681"/>
            <a:ext cx="1512168" cy="400110"/>
          </a:xfrm>
          <a:prstGeom prst="rect">
            <a:avLst/>
          </a:prstGeom>
          <a:solidFill>
            <a:srgbClr val="FFFFFF">
              <a:alpha val="50196"/>
            </a:srgbClr>
          </a:solidFill>
        </p:spPr>
        <p:txBody>
          <a:bodyPr wrap="square" rtlCol="0">
            <a:spAutoFit/>
          </a:bodyPr>
          <a:lstStyle/>
          <a:p>
            <a:r>
              <a:rPr lang="en-GB"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1020ºC</a:t>
            </a:r>
            <a:endParaRPr lang="es-ES_tradnl" sz="20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445974" y="3808080"/>
            <a:ext cx="8518513" cy="707886"/>
          </a:xfrm>
          <a:prstGeom prst="rect">
            <a:avLst/>
          </a:prstGeom>
          <a:noFill/>
        </p:spPr>
        <p:txBody>
          <a:bodyPr wrap="square" rtlCol="0">
            <a:spAutoFit/>
          </a:bodyPr>
          <a:lstStyle/>
          <a:p>
            <a:r>
              <a:rPr lang="en-GB" sz="2000" dirty="0" smtClean="0">
                <a:latin typeface="Verdana" panose="020B0604030504040204" pitchFamily="34" charset="0"/>
                <a:ea typeface="Verdana" panose="020B0604030504040204" pitchFamily="34" charset="0"/>
                <a:cs typeface="Verdana" panose="020B0604030504040204" pitchFamily="34" charset="0"/>
              </a:rPr>
              <a:t>1020˚C is clearly above the </a:t>
            </a:r>
            <a:r>
              <a:rPr lang="en-GB" sz="2000" dirty="0" err="1" smtClean="0">
                <a:latin typeface="Verdana" panose="020B0604030504040204" pitchFamily="34" charset="0"/>
                <a:ea typeface="Verdana" panose="020B0604030504040204" pitchFamily="34" charset="0"/>
                <a:cs typeface="Verdana" panose="020B0604030504040204" pitchFamily="34" charset="0"/>
              </a:rPr>
              <a:t>transus</a:t>
            </a:r>
            <a:r>
              <a:rPr lang="en-GB" sz="2000" dirty="0" smtClean="0">
                <a:latin typeface="Verdana" panose="020B0604030504040204" pitchFamily="34" charset="0"/>
                <a:ea typeface="Verdana" panose="020B0604030504040204" pitchFamily="34" charset="0"/>
                <a:cs typeface="Verdana" panose="020B0604030504040204" pitchFamily="34" charset="0"/>
              </a:rPr>
              <a:t> with coarser beta grains giving grain </a:t>
            </a:r>
            <a:r>
              <a:rPr lang="en-GB" sz="2000" dirty="0">
                <a:latin typeface="Verdana" panose="020B0604030504040204" pitchFamily="34" charset="0"/>
                <a:ea typeface="Verdana" panose="020B0604030504040204" pitchFamily="34" charset="0"/>
                <a:cs typeface="Verdana" panose="020B0604030504040204" pitchFamily="34" charset="0"/>
              </a:rPr>
              <a:t>boundary </a:t>
            </a:r>
            <a:r>
              <a:rPr lang="el-GR" sz="2000" dirty="0">
                <a:latin typeface="Verdana" panose="020B0604030504040204" pitchFamily="34" charset="0"/>
                <a:ea typeface="Verdana" panose="020B0604030504040204" pitchFamily="34" charset="0"/>
                <a:cs typeface="Verdana" panose="020B0604030504040204" pitchFamily="34" charset="0"/>
              </a:rPr>
              <a:t>α</a:t>
            </a:r>
            <a:r>
              <a:rPr lang="en-GB" sz="2000" dirty="0">
                <a:latin typeface="Verdana" panose="020B0604030504040204" pitchFamily="34" charset="0"/>
                <a:ea typeface="Verdana" panose="020B0604030504040204" pitchFamily="34" charset="0"/>
                <a:cs typeface="Verdana" panose="020B0604030504040204" pitchFamily="34" charset="0"/>
              </a:rPr>
              <a:t> and lamellar microstructure</a:t>
            </a:r>
            <a:r>
              <a:rPr lang="en-GB" sz="2000" dirty="0" smtClean="0">
                <a:latin typeface="Verdana" panose="020B0604030504040204" pitchFamily="34" charset="0"/>
                <a:ea typeface="Verdana" panose="020B0604030504040204" pitchFamily="34" charset="0"/>
                <a:cs typeface="Verdana" panose="020B0604030504040204" pitchFamily="34" charset="0"/>
              </a:rPr>
              <a:t>.</a:t>
            </a:r>
            <a:endParaRPr lang="es-ES_tradnl" sz="2000" dirty="0">
              <a:latin typeface="Verdana" panose="020B0604030504040204" pitchFamily="34" charset="0"/>
              <a:ea typeface="Verdana" panose="020B0604030504040204" pitchFamily="34" charset="0"/>
              <a:cs typeface="Verdana" panose="020B0604030504040204" pitchFamily="34" charset="0"/>
            </a:endParaRPr>
          </a:p>
        </p:txBody>
      </p:sp>
      <p:sp>
        <p:nvSpPr>
          <p:cNvPr id="3" name="Oval 2"/>
          <p:cNvSpPr/>
          <p:nvPr/>
        </p:nvSpPr>
        <p:spPr>
          <a:xfrm>
            <a:off x="1943335" y="1319992"/>
            <a:ext cx="792088" cy="594066"/>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8" name="Straight Arrow Connector 7"/>
          <p:cNvCxnSpPr/>
          <p:nvPr/>
        </p:nvCxnSpPr>
        <p:spPr>
          <a:xfrm>
            <a:off x="2753762" y="1617025"/>
            <a:ext cx="1951468" cy="0"/>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00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245935"/>
            <a:ext cx="9144000" cy="897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4" name="Picture 3" descr="C:\Users\aristizm\AppData\Local\Temp\Corrected_Wt%_Ti-6Al-4V_Amount_of_O2_in_Phase_Vs_Temperature_500-1000C_with_Ti3Al-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88952" y="2674954"/>
            <a:ext cx="3538800" cy="21569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z="2400" b="1" dirty="0" smtClean="0"/>
              <a:t>Oxygen partitioning</a:t>
            </a:r>
            <a:endParaRPr lang="en-GB" sz="2400" dirty="0"/>
          </a:p>
        </p:txBody>
      </p:sp>
      <p:pic>
        <p:nvPicPr>
          <p:cNvPr id="3" name="Picture 2" descr="C:\Users\aristizm\AppData\Local\Temp\Corrected_Wt%_Ti-6Al-4V-0.1O_PhaseFraction_Vs_Temperature_500-1000C_2.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88952" y="627534"/>
            <a:ext cx="3539032" cy="20743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99952" y="699542"/>
            <a:ext cx="755824" cy="523220"/>
          </a:xfrm>
          <a:prstGeom prst="rect">
            <a:avLst/>
          </a:prstGeom>
          <a:noFill/>
        </p:spPr>
        <p:txBody>
          <a:bodyPr wrap="square" rtlCol="0">
            <a:spAutoFit/>
          </a:bodyPr>
          <a:lstStyle/>
          <a:p>
            <a:r>
              <a:rPr lang="el-GR" b="1" dirty="0" smtClean="0">
                <a:solidFill>
                  <a:srgbClr val="FF0000"/>
                </a:solidFill>
                <a:latin typeface="Calibri"/>
              </a:rPr>
              <a:t>α</a:t>
            </a:r>
            <a:endParaRPr lang="es-ES_tradnl" b="1" dirty="0">
              <a:solidFill>
                <a:srgbClr val="FF0000"/>
              </a:solidFill>
            </a:endParaRPr>
          </a:p>
        </p:txBody>
      </p:sp>
      <p:sp>
        <p:nvSpPr>
          <p:cNvPr id="7" name="TextBox 6"/>
          <p:cNvSpPr txBox="1"/>
          <p:nvPr/>
        </p:nvSpPr>
        <p:spPr>
          <a:xfrm>
            <a:off x="1971758" y="3820439"/>
            <a:ext cx="755824" cy="523220"/>
          </a:xfrm>
          <a:prstGeom prst="rect">
            <a:avLst/>
          </a:prstGeom>
          <a:noFill/>
        </p:spPr>
        <p:txBody>
          <a:bodyPr wrap="square" rtlCol="0">
            <a:spAutoFit/>
          </a:bodyPr>
          <a:lstStyle/>
          <a:p>
            <a:r>
              <a:rPr lang="el-GR" b="1" dirty="0" smtClean="0">
                <a:solidFill>
                  <a:srgbClr val="FF0000"/>
                </a:solidFill>
                <a:latin typeface="Calibri"/>
              </a:rPr>
              <a:t>α</a:t>
            </a:r>
            <a:endParaRPr lang="es-ES_tradnl" b="1" dirty="0">
              <a:solidFill>
                <a:srgbClr val="FF0000"/>
              </a:solidFill>
            </a:endParaRPr>
          </a:p>
        </p:txBody>
      </p:sp>
      <p:sp>
        <p:nvSpPr>
          <p:cNvPr id="8" name="TextBox 7"/>
          <p:cNvSpPr txBox="1"/>
          <p:nvPr/>
        </p:nvSpPr>
        <p:spPr>
          <a:xfrm>
            <a:off x="1901929" y="1912368"/>
            <a:ext cx="755824" cy="523220"/>
          </a:xfrm>
          <a:prstGeom prst="rect">
            <a:avLst/>
          </a:prstGeom>
          <a:noFill/>
        </p:spPr>
        <p:txBody>
          <a:bodyPr wrap="square" rtlCol="0">
            <a:spAutoFit/>
          </a:bodyPr>
          <a:lstStyle/>
          <a:p>
            <a:r>
              <a:rPr lang="el-GR" b="1" dirty="0" smtClean="0">
                <a:solidFill>
                  <a:srgbClr val="7030A0"/>
                </a:solidFill>
                <a:latin typeface="Calibri"/>
              </a:rPr>
              <a:t>β</a:t>
            </a:r>
            <a:endParaRPr lang="es-ES_tradnl" b="1" dirty="0">
              <a:solidFill>
                <a:srgbClr val="7030A0"/>
              </a:solidFill>
            </a:endParaRPr>
          </a:p>
        </p:txBody>
      </p:sp>
      <p:sp>
        <p:nvSpPr>
          <p:cNvPr id="9" name="TextBox 8"/>
          <p:cNvSpPr txBox="1"/>
          <p:nvPr/>
        </p:nvSpPr>
        <p:spPr>
          <a:xfrm>
            <a:off x="2105562" y="4139450"/>
            <a:ext cx="755824" cy="523220"/>
          </a:xfrm>
          <a:prstGeom prst="rect">
            <a:avLst/>
          </a:prstGeom>
          <a:noFill/>
        </p:spPr>
        <p:txBody>
          <a:bodyPr wrap="square" rtlCol="0">
            <a:spAutoFit/>
          </a:bodyPr>
          <a:lstStyle/>
          <a:p>
            <a:r>
              <a:rPr lang="el-GR" b="1" dirty="0" smtClean="0">
                <a:solidFill>
                  <a:srgbClr val="7030A0"/>
                </a:solidFill>
                <a:latin typeface="Calibri"/>
              </a:rPr>
              <a:t>β</a:t>
            </a:r>
            <a:endParaRPr lang="es-ES_tradnl" b="1" dirty="0">
              <a:solidFill>
                <a:srgbClr val="7030A0"/>
              </a:solidFill>
            </a:endParaRPr>
          </a:p>
        </p:txBody>
      </p:sp>
      <p:cxnSp>
        <p:nvCxnSpPr>
          <p:cNvPr id="11" name="Straight Connector 10"/>
          <p:cNvCxnSpPr/>
          <p:nvPr/>
        </p:nvCxnSpPr>
        <p:spPr>
          <a:xfrm>
            <a:off x="4067944" y="816123"/>
            <a:ext cx="0" cy="379892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923928" y="4577880"/>
            <a:ext cx="1942520" cy="523220"/>
          </a:xfrm>
          <a:prstGeom prst="rect">
            <a:avLst/>
          </a:prstGeom>
          <a:solidFill>
            <a:srgbClr val="FFFFFF"/>
          </a:solidFill>
        </p:spPr>
        <p:txBody>
          <a:bodyPr wrap="square" rtlCol="0">
            <a:spAutoFit/>
          </a:bodyPr>
          <a:lstStyle/>
          <a:p>
            <a:pPr algn="ctr"/>
            <a:r>
              <a:rPr lang="el-GR" sz="1400" b="1" dirty="0" smtClean="0">
                <a:solidFill>
                  <a:srgbClr val="C00000"/>
                </a:solidFill>
                <a:latin typeface="Calibri"/>
              </a:rPr>
              <a:t>β</a:t>
            </a:r>
            <a:r>
              <a:rPr lang="en-GB" sz="1400" b="1" dirty="0" smtClean="0">
                <a:solidFill>
                  <a:srgbClr val="C00000"/>
                </a:solidFill>
                <a:latin typeface="Calibri"/>
              </a:rPr>
              <a:t> </a:t>
            </a:r>
            <a:r>
              <a:rPr lang="en-GB" sz="1400" b="1" dirty="0" err="1" smtClean="0">
                <a:solidFill>
                  <a:srgbClr val="C00000"/>
                </a:solidFill>
                <a:latin typeface="Calibri"/>
              </a:rPr>
              <a:t>transus</a:t>
            </a:r>
            <a:r>
              <a:rPr lang="en-GB" sz="1400" b="1" dirty="0" smtClean="0">
                <a:solidFill>
                  <a:srgbClr val="C00000"/>
                </a:solidFill>
                <a:latin typeface="Calibri"/>
              </a:rPr>
              <a:t> temperature</a:t>
            </a:r>
          </a:p>
          <a:p>
            <a:pPr algn="ctr"/>
            <a:r>
              <a:rPr lang="en-GB" sz="1400" b="1" dirty="0" smtClean="0">
                <a:solidFill>
                  <a:srgbClr val="C00000"/>
                </a:solidFill>
                <a:latin typeface="Calibri"/>
              </a:rPr>
              <a:t>(~995˚C)</a:t>
            </a:r>
            <a:endParaRPr lang="es-ES_tradnl" sz="1400" b="1" dirty="0">
              <a:solidFill>
                <a:srgbClr val="C00000"/>
              </a:solidFill>
            </a:endParaRPr>
          </a:p>
        </p:txBody>
      </p:sp>
      <p:sp>
        <p:nvSpPr>
          <p:cNvPr id="16" name="Rectangle 15"/>
          <p:cNvSpPr/>
          <p:nvPr/>
        </p:nvSpPr>
        <p:spPr>
          <a:xfrm>
            <a:off x="400572" y="4840003"/>
            <a:ext cx="2269019" cy="276999"/>
          </a:xfrm>
          <a:prstGeom prst="rect">
            <a:avLst/>
          </a:prstGeom>
        </p:spPr>
        <p:txBody>
          <a:bodyPr wrap="none">
            <a:spAutoFit/>
          </a:bodyPr>
          <a:lstStyle/>
          <a:p>
            <a:r>
              <a:rPr lang="en-GB" sz="1200" dirty="0" err="1" smtClean="0">
                <a:solidFill>
                  <a:srgbClr val="C00000"/>
                </a:solidFill>
              </a:rPr>
              <a:t>Thermocalc</a:t>
            </a:r>
            <a:r>
              <a:rPr lang="en-GB" sz="1200" dirty="0" smtClean="0">
                <a:solidFill>
                  <a:srgbClr val="C00000"/>
                </a:solidFill>
              </a:rPr>
              <a:t>®: TTTI3 </a:t>
            </a:r>
            <a:r>
              <a:rPr lang="en-GB" sz="1200" dirty="0">
                <a:solidFill>
                  <a:srgbClr val="C00000"/>
                </a:solidFill>
              </a:rPr>
              <a:t>database</a:t>
            </a:r>
            <a:endParaRPr lang="es-ES_tradnl" sz="1200" dirty="0">
              <a:solidFill>
                <a:srgbClr val="C00000"/>
              </a:solidFill>
            </a:endParaRPr>
          </a:p>
        </p:txBody>
      </p:sp>
      <p:sp>
        <p:nvSpPr>
          <p:cNvPr id="17" name="TextBox 16"/>
          <p:cNvSpPr txBox="1"/>
          <p:nvPr/>
        </p:nvSpPr>
        <p:spPr>
          <a:xfrm rot="16200000">
            <a:off x="-350860" y="3397010"/>
            <a:ext cx="1728192" cy="707886"/>
          </a:xfrm>
          <a:prstGeom prst="rect">
            <a:avLst/>
          </a:prstGeom>
          <a:gradFill flip="none" rotWithShape="1">
            <a:gsLst>
              <a:gs pos="0">
                <a:srgbClr val="CC00CC">
                  <a:tint val="66000"/>
                  <a:satMod val="160000"/>
                </a:srgbClr>
              </a:gs>
              <a:gs pos="50000">
                <a:srgbClr val="CC00CC">
                  <a:tint val="44500"/>
                  <a:satMod val="160000"/>
                </a:srgbClr>
              </a:gs>
              <a:gs pos="100000">
                <a:srgbClr val="CC00CC">
                  <a:tint val="23500"/>
                  <a:satMod val="160000"/>
                </a:srgbClr>
              </a:gs>
            </a:gsLst>
            <a:path path="circle">
              <a:fillToRect l="50000" t="50000" r="50000" b="50000"/>
            </a:path>
            <a:tileRect/>
          </a:gradFill>
          <a:ln>
            <a:solidFill>
              <a:schemeClr val="tx1"/>
            </a:solidFill>
          </a:ln>
        </p:spPr>
        <p:txBody>
          <a:bodyPr wrap="square" rtlCol="0">
            <a:spAutoFit/>
          </a:bodyPr>
          <a:lstStyle/>
          <a:p>
            <a:pPr algn="ctr"/>
            <a:r>
              <a:rPr lang="en-GB" sz="2000" dirty="0" smtClean="0"/>
              <a:t>Oxygen in phases</a:t>
            </a:r>
            <a:endParaRPr lang="es-ES_tradnl" sz="2000" dirty="0"/>
          </a:p>
        </p:txBody>
      </p:sp>
      <p:sp>
        <p:nvSpPr>
          <p:cNvPr id="18" name="TextBox 17"/>
          <p:cNvSpPr txBox="1"/>
          <p:nvPr/>
        </p:nvSpPr>
        <p:spPr>
          <a:xfrm rot="16200000">
            <a:off x="-350859" y="1285332"/>
            <a:ext cx="1728192" cy="707886"/>
          </a:xfrm>
          <a:prstGeom prst="rect">
            <a:avLst/>
          </a:prstGeom>
          <a:gradFill flip="none" rotWithShape="1">
            <a:gsLst>
              <a:gs pos="0">
                <a:srgbClr val="CC00CC">
                  <a:tint val="66000"/>
                  <a:satMod val="160000"/>
                </a:srgbClr>
              </a:gs>
              <a:gs pos="50000">
                <a:srgbClr val="CC00CC">
                  <a:tint val="44500"/>
                  <a:satMod val="160000"/>
                </a:srgbClr>
              </a:gs>
              <a:gs pos="100000">
                <a:srgbClr val="CC00CC">
                  <a:tint val="23500"/>
                  <a:satMod val="160000"/>
                </a:srgbClr>
              </a:gs>
            </a:gsLst>
            <a:path path="circle">
              <a:fillToRect l="50000" t="50000" r="50000" b="50000"/>
            </a:path>
            <a:tileRect/>
          </a:gradFill>
          <a:ln>
            <a:solidFill>
              <a:schemeClr val="tx1"/>
            </a:solidFill>
          </a:ln>
        </p:spPr>
        <p:txBody>
          <a:bodyPr wrap="square" rtlCol="0">
            <a:spAutoFit/>
          </a:bodyPr>
          <a:lstStyle/>
          <a:p>
            <a:pPr algn="ctr"/>
            <a:r>
              <a:rPr lang="en-GB" sz="2000" dirty="0" smtClean="0"/>
              <a:t>Phase amount</a:t>
            </a:r>
            <a:endParaRPr lang="es-ES_tradnl" sz="2000" dirty="0"/>
          </a:p>
        </p:txBody>
      </p:sp>
      <p:sp>
        <p:nvSpPr>
          <p:cNvPr id="19" name="TextBox 18"/>
          <p:cNvSpPr txBox="1"/>
          <p:nvPr/>
        </p:nvSpPr>
        <p:spPr>
          <a:xfrm>
            <a:off x="4716016" y="627535"/>
            <a:ext cx="4427984" cy="1692771"/>
          </a:xfrm>
          <a:prstGeom prst="rect">
            <a:avLst/>
          </a:prstGeom>
          <a:noFill/>
          <a:ln>
            <a:noFill/>
          </a:ln>
        </p:spPr>
        <p:txBody>
          <a:bodyPr wrap="square" rtlCol="0">
            <a:spAutoFit/>
          </a:bodyPr>
          <a:lstStyle/>
          <a:p>
            <a:pPr marL="285750" indent="-285750">
              <a:buFont typeface="Wingdings" panose="05000000000000000000" pitchFamily="2" charset="2"/>
              <a:buChar char="q"/>
            </a:pPr>
            <a:r>
              <a:rPr lang="en-GB" sz="2000" dirty="0" smtClean="0">
                <a:latin typeface="Verdana" panose="020B0604030504040204" pitchFamily="34" charset="0"/>
                <a:ea typeface="Verdana" panose="020B0604030504040204" pitchFamily="34" charset="0"/>
                <a:cs typeface="Verdana" panose="020B0604030504040204" pitchFamily="34" charset="0"/>
              </a:rPr>
              <a:t>The amount </a:t>
            </a:r>
            <a:r>
              <a:rPr lang="en-GB" sz="2000" dirty="0">
                <a:latin typeface="Verdana" panose="020B0604030504040204" pitchFamily="34" charset="0"/>
                <a:ea typeface="Verdana" panose="020B0604030504040204" pitchFamily="34" charset="0"/>
                <a:cs typeface="Verdana" panose="020B0604030504040204" pitchFamily="34" charset="0"/>
              </a:rPr>
              <a:t>of </a:t>
            </a:r>
            <a:r>
              <a:rPr lang="el-GR" sz="2000" dirty="0">
                <a:latin typeface="Calibri"/>
                <a:ea typeface="Verdana" panose="020B0604030504040204" pitchFamily="34" charset="0"/>
                <a:cs typeface="Verdana" panose="020B0604030504040204" pitchFamily="34" charset="0"/>
              </a:rPr>
              <a:t>α</a:t>
            </a:r>
            <a:r>
              <a:rPr lang="en-GB" sz="2000" dirty="0" smtClean="0">
                <a:latin typeface="Verdana" panose="020B0604030504040204" pitchFamily="34" charset="0"/>
                <a:ea typeface="Verdana" panose="020B0604030504040204" pitchFamily="34" charset="0"/>
                <a:cs typeface="Verdana" panose="020B0604030504040204" pitchFamily="34" charset="0"/>
              </a:rPr>
              <a:t> decreases as approach the </a:t>
            </a:r>
            <a:r>
              <a:rPr lang="en-GB" sz="2000" dirty="0" err="1" smtClean="0">
                <a:latin typeface="Verdana" panose="020B0604030504040204" pitchFamily="34" charset="0"/>
                <a:ea typeface="Verdana" panose="020B0604030504040204" pitchFamily="34" charset="0"/>
                <a:cs typeface="Verdana" panose="020B0604030504040204" pitchFamily="34" charset="0"/>
              </a:rPr>
              <a:t>transus</a:t>
            </a:r>
            <a:r>
              <a:rPr lang="en-GB" sz="2000" dirty="0" smtClean="0">
                <a:latin typeface="Verdana" panose="020B0604030504040204" pitchFamily="34" charset="0"/>
                <a:ea typeface="Verdana" panose="020B0604030504040204" pitchFamily="34" charset="0"/>
                <a:cs typeface="Verdana" panose="020B0604030504040204" pitchFamily="34" charset="0"/>
              </a:rPr>
              <a:t> which despite the increased partitioning limits the total amount of O in </a:t>
            </a:r>
            <a:r>
              <a:rPr lang="el-GR" sz="2400" dirty="0" smtClean="0">
                <a:latin typeface="Calibri"/>
                <a:ea typeface="Verdana" panose="020B0604030504040204" pitchFamily="34" charset="0"/>
                <a:cs typeface="Verdana" panose="020B0604030504040204" pitchFamily="34" charset="0"/>
              </a:rPr>
              <a:t>α</a:t>
            </a:r>
            <a:r>
              <a:rPr lang="en-GB" sz="2000" dirty="0" smtClean="0">
                <a:latin typeface="Calibri"/>
                <a:ea typeface="Verdana" panose="020B0604030504040204" pitchFamily="34" charset="0"/>
                <a:cs typeface="Verdana" panose="020B0604030504040204" pitchFamily="34" charset="0"/>
              </a:rPr>
              <a:t>.</a:t>
            </a:r>
            <a:r>
              <a:rPr lang="en-GB" sz="2000" dirty="0" smtClean="0">
                <a:latin typeface="Verdana" panose="020B0604030504040204" pitchFamily="34" charset="0"/>
                <a:ea typeface="Verdana" panose="020B0604030504040204" pitchFamily="34" charset="0"/>
                <a:cs typeface="Verdana" panose="020B0604030504040204" pitchFamily="34" charset="0"/>
              </a:rPr>
              <a:t> </a:t>
            </a:r>
            <a:endParaRPr lang="es-ES_tradnl" sz="2000" dirty="0">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4716016" y="2769480"/>
            <a:ext cx="4342328" cy="1631216"/>
          </a:xfrm>
          <a:prstGeom prst="rect">
            <a:avLst/>
          </a:prstGeom>
          <a:noFill/>
          <a:ln>
            <a:noFill/>
          </a:ln>
        </p:spPr>
        <p:txBody>
          <a:bodyPr wrap="square" rtlCol="0">
            <a:spAutoFit/>
          </a:bodyPr>
          <a:lstStyle/>
          <a:p>
            <a:pPr marL="285750" indent="-285750">
              <a:buFont typeface="Wingdings" panose="05000000000000000000" pitchFamily="2" charset="2"/>
              <a:buChar char="q"/>
            </a:pPr>
            <a:r>
              <a:rPr lang="en-GB" sz="2000" dirty="0" smtClean="0">
                <a:latin typeface="Verdana" panose="020B0604030504040204" pitchFamily="34" charset="0"/>
                <a:ea typeface="Verdana" panose="020B0604030504040204" pitchFamily="34" charset="0"/>
                <a:cs typeface="Verdana" panose="020B0604030504040204" pitchFamily="34" charset="0"/>
              </a:rPr>
              <a:t>More O is thus present in </a:t>
            </a:r>
            <a:r>
              <a:rPr lang="en-GB" sz="2000" dirty="0">
                <a:latin typeface="Verdana" panose="020B0604030504040204" pitchFamily="34" charset="0"/>
                <a:ea typeface="Verdana" panose="020B0604030504040204" pitchFamily="34" charset="0"/>
                <a:cs typeface="Verdana" panose="020B0604030504040204" pitchFamily="34" charset="0"/>
              </a:rPr>
              <a:t>the </a:t>
            </a:r>
            <a:r>
              <a:rPr lang="el-GR" sz="2000" dirty="0">
                <a:latin typeface="Verdana" panose="020B0604030504040204" pitchFamily="34" charset="0"/>
                <a:ea typeface="Verdana" panose="020B0604030504040204" pitchFamily="34" charset="0"/>
                <a:cs typeface="Verdana" panose="020B0604030504040204" pitchFamily="34" charset="0"/>
              </a:rPr>
              <a:t>β</a:t>
            </a:r>
            <a:r>
              <a:rPr lang="en-GB" sz="2000" dirty="0">
                <a:latin typeface="Verdana" panose="020B0604030504040204" pitchFamily="34" charset="0"/>
                <a:ea typeface="Verdana" panose="020B0604030504040204" pitchFamily="34" charset="0"/>
                <a:cs typeface="Verdana" panose="020B0604030504040204" pitchFamily="34" charset="0"/>
              </a:rPr>
              <a:t> and </a:t>
            </a:r>
            <a:r>
              <a:rPr lang="en-GB" sz="2000" dirty="0" smtClean="0">
                <a:latin typeface="Verdana" panose="020B0604030504040204" pitchFamily="34" charset="0"/>
                <a:ea typeface="Verdana" panose="020B0604030504040204" pitchFamily="34" charset="0"/>
                <a:cs typeface="Verdana" panose="020B0604030504040204" pitchFamily="34" charset="0"/>
              </a:rPr>
              <a:t>if cool rapidly can retain the higher O in the </a:t>
            </a:r>
            <a:r>
              <a:rPr lang="el-GR" sz="2000" dirty="0" smtClean="0">
                <a:latin typeface="Calibri"/>
                <a:ea typeface="Verdana" panose="020B0604030504040204" pitchFamily="34" charset="0"/>
                <a:cs typeface="Verdana" panose="020B0604030504040204" pitchFamily="34" charset="0"/>
              </a:rPr>
              <a:t>α</a:t>
            </a:r>
            <a:r>
              <a:rPr lang="en-GB" sz="2000" dirty="0" smtClean="0">
                <a:latin typeface="Verdana" panose="020B0604030504040204" pitchFamily="34" charset="0"/>
                <a:ea typeface="Verdana" panose="020B0604030504040204" pitchFamily="34" charset="0"/>
                <a:cs typeface="Verdana" panose="020B0604030504040204" pitchFamily="34" charset="0"/>
              </a:rPr>
              <a:t>  in the transformed </a:t>
            </a:r>
            <a:r>
              <a:rPr lang="el-GR" sz="2000" dirty="0" smtClean="0">
                <a:latin typeface="Verdana" panose="020B0604030504040204" pitchFamily="34" charset="0"/>
                <a:ea typeface="Verdana" panose="020B0604030504040204" pitchFamily="34" charset="0"/>
                <a:cs typeface="Verdana" panose="020B0604030504040204" pitchFamily="34" charset="0"/>
              </a:rPr>
              <a:t>β</a:t>
            </a:r>
            <a:r>
              <a:rPr lang="en-GB" sz="2000" dirty="0" smtClean="0">
                <a:latin typeface="Verdana" panose="020B0604030504040204" pitchFamily="34" charset="0"/>
                <a:ea typeface="Verdana" panose="020B0604030504040204" pitchFamily="34" charset="0"/>
                <a:cs typeface="Verdana" panose="020B0604030504040204" pitchFamily="34" charset="0"/>
              </a:rPr>
              <a:t>, strengthening the alloy.</a:t>
            </a:r>
            <a:endParaRPr lang="es-ES_trad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10871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45936"/>
            <a:ext cx="9144000" cy="897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 name="Title 1"/>
          <p:cNvSpPr>
            <a:spLocks noGrp="1"/>
          </p:cNvSpPr>
          <p:nvPr>
            <p:ph type="title"/>
          </p:nvPr>
        </p:nvSpPr>
        <p:spPr/>
        <p:txBody>
          <a:bodyPr/>
          <a:lstStyle/>
          <a:p>
            <a:r>
              <a:rPr lang="en-GB" sz="2400" b="1" dirty="0" smtClean="0"/>
              <a:t>Tensile properties as f(Cooling rate)</a:t>
            </a:r>
            <a:endParaRPr lang="en-GB"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160" y="581528"/>
            <a:ext cx="5857240" cy="381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67544" y="4353949"/>
            <a:ext cx="8568952" cy="707886"/>
          </a:xfrm>
          <a:prstGeom prst="rect">
            <a:avLst/>
          </a:prstGeom>
          <a:noFill/>
        </p:spPr>
        <p:txBody>
          <a:bodyPr wrap="square" rtlCol="0">
            <a:spAutoFit/>
          </a:bodyPr>
          <a:lstStyle/>
          <a:p>
            <a:r>
              <a:rPr lang="en-GB" sz="2000" dirty="0" smtClean="0">
                <a:latin typeface="Verdana" panose="020B0604030504040204" pitchFamily="34" charset="0"/>
                <a:ea typeface="Verdana" panose="020B0604030504040204" pitchFamily="34" charset="0"/>
                <a:cs typeface="Verdana" panose="020B0604030504040204" pitchFamily="34" charset="0"/>
              </a:rPr>
              <a:t>Limited benefit using rapid cooling from 985˚C since coarsening and partitioning both affect strength.</a:t>
            </a:r>
            <a:endParaRPr lang="es-ES_trad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652139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400" b="1" dirty="0" smtClean="0">
                <a:latin typeface="Verdana" pitchFamily="1" charset="0"/>
                <a:ea typeface="ＭＳ Ｐゴシック" pitchFamily="1" charset="-128"/>
              </a:rPr>
              <a:t>Coarsening vs partitioning on fatigue slow cooling</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113587"/>
            <a:ext cx="4654700" cy="304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48064" y="1352838"/>
            <a:ext cx="3923928" cy="1938992"/>
          </a:xfrm>
          <a:prstGeom prst="rect">
            <a:avLst/>
          </a:prstGeom>
          <a:noFill/>
        </p:spPr>
        <p:txBody>
          <a:bodyPr wrap="square" rtlCol="0">
            <a:spAutoFit/>
          </a:bodyPr>
          <a:lstStyle/>
          <a:p>
            <a:r>
              <a:rPr lang="en-GB" sz="2000" dirty="0" smtClean="0">
                <a:latin typeface="Verdana" panose="020B0604030504040204" pitchFamily="34" charset="0"/>
                <a:ea typeface="Verdana" panose="020B0604030504040204" pitchFamily="34" charset="0"/>
                <a:cs typeface="Verdana" panose="020B0604030504040204" pitchFamily="34" charset="0"/>
              </a:rPr>
              <a:t>In the samples that were slowly cooled the fatigue properties decrease when the </a:t>
            </a:r>
            <a:r>
              <a:rPr lang="en-GB" sz="20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grains coarsen</a:t>
            </a:r>
            <a:r>
              <a:rPr lang="en-GB" sz="2000" dirty="0" smtClean="0">
                <a:latin typeface="Verdana" panose="020B0604030504040204" pitchFamily="34" charset="0"/>
                <a:ea typeface="Verdana" panose="020B0604030504040204" pitchFamily="34" charset="0"/>
                <a:cs typeface="Verdana" panose="020B0604030504040204" pitchFamily="34" charset="0"/>
              </a:rPr>
              <a:t>. Samples </a:t>
            </a:r>
            <a:r>
              <a:rPr lang="en-GB" sz="2000" dirty="0" err="1" smtClean="0">
                <a:latin typeface="Verdana" panose="020B0604030504040204" pitchFamily="34" charset="0"/>
                <a:ea typeface="Verdana" panose="020B0604030504040204" pitchFamily="34" charset="0"/>
                <a:cs typeface="Verdana" panose="020B0604030504040204" pitchFamily="34" charset="0"/>
              </a:rPr>
              <a:t>HIPped</a:t>
            </a:r>
            <a:r>
              <a:rPr lang="en-GB" sz="2000" dirty="0" smtClean="0">
                <a:latin typeface="Verdana" panose="020B0604030504040204" pitchFamily="34" charset="0"/>
                <a:ea typeface="Verdana" panose="020B0604030504040204" pitchFamily="34" charset="0"/>
                <a:cs typeface="Verdana" panose="020B0604030504040204" pitchFamily="34" charset="0"/>
              </a:rPr>
              <a:t> at </a:t>
            </a:r>
            <a:r>
              <a:rPr lang="en-GB" sz="2000" b="1" dirty="0" smtClean="0">
                <a:latin typeface="Verdana" panose="020B0604030504040204" pitchFamily="34" charset="0"/>
                <a:ea typeface="Verdana" panose="020B0604030504040204" pitchFamily="34" charset="0"/>
                <a:cs typeface="Verdana" panose="020B0604030504040204" pitchFamily="34" charset="0"/>
              </a:rPr>
              <a:t>930˚C show the best fatigue</a:t>
            </a:r>
            <a:r>
              <a:rPr lang="en-GB" sz="2000" dirty="0" smtClean="0">
                <a:latin typeface="Verdana" panose="020B0604030504040204" pitchFamily="34" charset="0"/>
                <a:ea typeface="Verdana" panose="020B0604030504040204" pitchFamily="34" charset="0"/>
                <a:cs typeface="Verdana" panose="020B0604030504040204" pitchFamily="34" charset="0"/>
              </a:rPr>
              <a:t>. </a:t>
            </a:r>
            <a:endParaRPr lang="es-ES_trad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921077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400" b="1" dirty="0" smtClean="0">
                <a:latin typeface="Verdana" pitchFamily="1" charset="0"/>
                <a:ea typeface="ＭＳ Ｐゴシック" pitchFamily="1" charset="-128"/>
              </a:rPr>
              <a:t>Coarsening vs partitioning faster cooling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556" y="753718"/>
            <a:ext cx="4654700" cy="304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4245935"/>
            <a:ext cx="9144000" cy="897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4" name="TextBox 3"/>
          <p:cNvSpPr txBox="1"/>
          <p:nvPr/>
        </p:nvSpPr>
        <p:spPr>
          <a:xfrm>
            <a:off x="251520" y="3813888"/>
            <a:ext cx="8832297" cy="1015663"/>
          </a:xfrm>
          <a:prstGeom prst="rect">
            <a:avLst/>
          </a:prstGeom>
          <a:noFill/>
        </p:spPr>
        <p:txBody>
          <a:bodyPr wrap="square" rtlCol="0">
            <a:spAutoFit/>
          </a:bodyPr>
          <a:lstStyle/>
          <a:p>
            <a:r>
              <a:rPr lang="en-GB" sz="2000" dirty="0" smtClean="0">
                <a:latin typeface="Verdana" panose="020B0604030504040204" pitchFamily="34" charset="0"/>
                <a:ea typeface="Verdana" panose="020B0604030504040204" pitchFamily="34" charset="0"/>
                <a:cs typeface="Verdana" panose="020B0604030504040204" pitchFamily="34" charset="0"/>
              </a:rPr>
              <a:t>When introducing the fast cooling the </a:t>
            </a:r>
            <a:r>
              <a:rPr lang="en-GB" sz="20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effect of partitioning </a:t>
            </a:r>
            <a:r>
              <a:rPr lang="en-GB" sz="2000" dirty="0" smtClean="0">
                <a:latin typeface="Verdana" panose="020B0604030504040204" pitchFamily="34" charset="0"/>
                <a:ea typeface="Verdana" panose="020B0604030504040204" pitchFamily="34" charset="0"/>
                <a:cs typeface="Verdana" panose="020B0604030504040204" pitchFamily="34" charset="0"/>
              </a:rPr>
              <a:t>starts to be visible in fatigue properties. Thus the samples </a:t>
            </a:r>
            <a:r>
              <a:rPr lang="en-GB" sz="2000" dirty="0" err="1" smtClean="0">
                <a:latin typeface="Verdana" panose="020B0604030504040204" pitchFamily="34" charset="0"/>
                <a:ea typeface="Verdana" panose="020B0604030504040204" pitchFamily="34" charset="0"/>
                <a:cs typeface="Verdana" panose="020B0604030504040204" pitchFamily="34" charset="0"/>
              </a:rPr>
              <a:t>HIPped</a:t>
            </a:r>
            <a:r>
              <a:rPr lang="en-GB" sz="2000" dirty="0" smtClean="0">
                <a:latin typeface="Verdana" panose="020B0604030504040204" pitchFamily="34" charset="0"/>
                <a:ea typeface="Verdana" panose="020B0604030504040204" pitchFamily="34" charset="0"/>
                <a:cs typeface="Verdana" panose="020B0604030504040204" pitchFamily="34" charset="0"/>
              </a:rPr>
              <a:t> at 985˚C, close to the </a:t>
            </a:r>
            <a:r>
              <a:rPr lang="en-GB" sz="2000" dirty="0" err="1" smtClean="0">
                <a:latin typeface="Verdana" panose="020B0604030504040204" pitchFamily="34" charset="0"/>
                <a:ea typeface="Verdana" panose="020B0604030504040204" pitchFamily="34" charset="0"/>
                <a:cs typeface="Verdana" panose="020B0604030504040204" pitchFamily="34" charset="0"/>
              </a:rPr>
              <a:t>transus</a:t>
            </a:r>
            <a:r>
              <a:rPr lang="en-GB" sz="2000" dirty="0" smtClean="0">
                <a:latin typeface="Verdana" panose="020B0604030504040204" pitchFamily="34" charset="0"/>
                <a:ea typeface="Verdana" panose="020B0604030504040204" pitchFamily="34" charset="0"/>
                <a:cs typeface="Verdana" panose="020B0604030504040204" pitchFamily="34" charset="0"/>
              </a:rPr>
              <a:t>, showed the best fatigue properties. </a:t>
            </a:r>
            <a:endParaRPr lang="es-ES_trad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298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245935"/>
            <a:ext cx="9144000" cy="897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 name="Title 1"/>
          <p:cNvSpPr>
            <a:spLocks noGrp="1"/>
          </p:cNvSpPr>
          <p:nvPr>
            <p:ph type="title"/>
          </p:nvPr>
        </p:nvSpPr>
        <p:spPr/>
        <p:txBody>
          <a:bodyPr/>
          <a:lstStyle/>
          <a:p>
            <a:r>
              <a:rPr lang="en-GB" sz="2400" b="1" dirty="0" smtClean="0"/>
              <a:t>Conclusions</a:t>
            </a:r>
            <a:endParaRPr lang="en-GB" sz="2400" dirty="0"/>
          </a:p>
        </p:txBody>
      </p:sp>
      <p:sp>
        <p:nvSpPr>
          <p:cNvPr id="4" name="TextBox 3"/>
          <p:cNvSpPr txBox="1"/>
          <p:nvPr/>
        </p:nvSpPr>
        <p:spPr>
          <a:xfrm>
            <a:off x="251520" y="618817"/>
            <a:ext cx="8784976" cy="4401205"/>
          </a:xfrm>
          <a:prstGeom prst="rect">
            <a:avLst/>
          </a:prstGeom>
          <a:noFill/>
        </p:spPr>
        <p:txBody>
          <a:bodyPr wrap="square" rtlCol="0">
            <a:spAutoFit/>
          </a:bodyPr>
          <a:lstStyle/>
          <a:p>
            <a:pPr marL="457200" indent="-457200">
              <a:buFont typeface="Wingdings" panose="05000000000000000000" pitchFamily="2" charset="2"/>
              <a:buChar char="q"/>
            </a:pPr>
            <a:r>
              <a:rPr lang="en-GB" sz="2000" dirty="0" smtClean="0">
                <a:latin typeface="Verdana" panose="020B0604030504040204" pitchFamily="34" charset="0"/>
                <a:ea typeface="Verdana" panose="020B0604030504040204" pitchFamily="34" charset="0"/>
                <a:cs typeface="Verdana" panose="020B0604030504040204" pitchFamily="34" charset="0"/>
              </a:rPr>
              <a:t>Fast cooling refines the microstructure and forms lamellar regions of transformed beta. </a:t>
            </a:r>
          </a:p>
          <a:p>
            <a:pPr marL="457200" indent="-457200">
              <a:buFont typeface="Wingdings" panose="05000000000000000000" pitchFamily="2" charset="2"/>
              <a:buChar char="q"/>
            </a:pPr>
            <a:endParaRPr lang="en-GB" sz="20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buFont typeface="Wingdings" panose="05000000000000000000" pitchFamily="2" charset="2"/>
              <a:buChar char="q"/>
            </a:pPr>
            <a:r>
              <a:rPr lang="en-GB" sz="2000" dirty="0" smtClean="0">
                <a:latin typeface="Verdana" panose="020B0604030504040204" pitchFamily="34" charset="0"/>
                <a:ea typeface="Verdana" panose="020B0604030504040204" pitchFamily="34" charset="0"/>
                <a:cs typeface="Verdana" panose="020B0604030504040204" pitchFamily="34" charset="0"/>
              </a:rPr>
              <a:t>Fast cooling from all </a:t>
            </a:r>
            <a:r>
              <a:rPr lang="en-GB" sz="2000" dirty="0" err="1" smtClean="0">
                <a:latin typeface="Verdana" panose="020B0604030504040204" pitchFamily="34" charset="0"/>
                <a:ea typeface="Verdana" panose="020B0604030504040204" pitchFamily="34" charset="0"/>
                <a:cs typeface="Verdana" panose="020B0604030504040204" pitchFamily="34" charset="0"/>
              </a:rPr>
              <a:t>HIPping</a:t>
            </a:r>
            <a:r>
              <a:rPr lang="en-GB" sz="2000" dirty="0" smtClean="0">
                <a:latin typeface="Verdana" panose="020B0604030504040204" pitchFamily="34" charset="0"/>
                <a:ea typeface="Verdana" panose="020B0604030504040204" pitchFamily="34" charset="0"/>
                <a:cs typeface="Verdana" panose="020B0604030504040204" pitchFamily="34" charset="0"/>
              </a:rPr>
              <a:t> temperatures used improves the fatigue properties of </a:t>
            </a:r>
            <a:r>
              <a:rPr lang="en-GB" sz="2000" dirty="0" err="1" smtClean="0">
                <a:latin typeface="Verdana" panose="020B0604030504040204" pitchFamily="34" charset="0"/>
                <a:ea typeface="Verdana" panose="020B0604030504040204" pitchFamily="34" charset="0"/>
                <a:cs typeface="Verdana" panose="020B0604030504040204" pitchFamily="34" charset="0"/>
              </a:rPr>
              <a:t>HIPped</a:t>
            </a:r>
            <a:r>
              <a:rPr lang="en-GB" sz="2000" dirty="0" smtClean="0">
                <a:latin typeface="Verdana" panose="020B0604030504040204" pitchFamily="34" charset="0"/>
                <a:ea typeface="Verdana" panose="020B0604030504040204" pitchFamily="34" charset="0"/>
                <a:cs typeface="Verdana" panose="020B0604030504040204" pitchFamily="34" charset="0"/>
              </a:rPr>
              <a:t> Ti64.</a:t>
            </a:r>
          </a:p>
          <a:p>
            <a:pPr marL="457200" indent="-457200">
              <a:buFont typeface="Wingdings" panose="05000000000000000000" pitchFamily="2" charset="2"/>
              <a:buChar char="q"/>
            </a:pPr>
            <a:endParaRPr lang="en-GB" sz="20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buFont typeface="Wingdings" panose="05000000000000000000" pitchFamily="2" charset="2"/>
              <a:buChar char="q"/>
            </a:pPr>
            <a:r>
              <a:rPr lang="en-GB" sz="2000" dirty="0" err="1" smtClean="0">
                <a:latin typeface="Verdana" panose="020B0604030504040204" pitchFamily="34" charset="0"/>
                <a:ea typeface="Verdana" panose="020B0604030504040204" pitchFamily="34" charset="0"/>
                <a:cs typeface="Verdana" panose="020B0604030504040204" pitchFamily="34" charset="0"/>
              </a:rPr>
              <a:t>HIPping</a:t>
            </a:r>
            <a:r>
              <a:rPr lang="en-GB" sz="2000" dirty="0" smtClean="0">
                <a:latin typeface="Verdana" panose="020B0604030504040204" pitchFamily="34" charset="0"/>
                <a:ea typeface="Verdana" panose="020B0604030504040204" pitchFamily="34" charset="0"/>
                <a:cs typeface="Verdana" panose="020B0604030504040204" pitchFamily="34" charset="0"/>
              </a:rPr>
              <a:t> or heat treating close to the beta </a:t>
            </a:r>
            <a:r>
              <a:rPr lang="en-GB" sz="2000" dirty="0" err="1" smtClean="0">
                <a:latin typeface="Verdana" panose="020B0604030504040204" pitchFamily="34" charset="0"/>
                <a:ea typeface="Verdana" panose="020B0604030504040204" pitchFamily="34" charset="0"/>
                <a:cs typeface="Verdana" panose="020B0604030504040204" pitchFamily="34" charset="0"/>
              </a:rPr>
              <a:t>transus</a:t>
            </a:r>
            <a:r>
              <a:rPr lang="en-GB" sz="2000" dirty="0" smtClean="0">
                <a:latin typeface="Verdana" panose="020B0604030504040204" pitchFamily="34" charset="0"/>
                <a:ea typeface="Verdana" panose="020B0604030504040204" pitchFamily="34" charset="0"/>
                <a:cs typeface="Verdana" panose="020B0604030504040204" pitchFamily="34" charset="0"/>
              </a:rPr>
              <a:t>, followed by fast cooling enhances the fatigue strength because the alpha in the high fraction of transformed beta, which is formed when cooling from high temperatures, is richer in oxygen than in slowly cooled samples.</a:t>
            </a:r>
          </a:p>
          <a:p>
            <a:pPr marL="457200" indent="-457200">
              <a:buFont typeface="Wingdings" panose="05000000000000000000" pitchFamily="2" charset="2"/>
              <a:buChar char="q"/>
            </a:pPr>
            <a:endParaRPr lang="en-GB" sz="20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buFont typeface="Wingdings" panose="05000000000000000000" pitchFamily="2" charset="2"/>
              <a:buChar char="q"/>
            </a:pPr>
            <a:r>
              <a:rPr lang="en-GB" sz="2000" dirty="0" smtClean="0">
                <a:latin typeface="Verdana" panose="020B0604030504040204" pitchFamily="34" charset="0"/>
                <a:ea typeface="Verdana" panose="020B0604030504040204" pitchFamily="34" charset="0"/>
                <a:cs typeface="Verdana" panose="020B0604030504040204" pitchFamily="34" charset="0"/>
              </a:rPr>
              <a:t>However </a:t>
            </a:r>
            <a:r>
              <a:rPr lang="en-GB" sz="2000" dirty="0" err="1" smtClean="0">
                <a:latin typeface="Verdana" panose="020B0604030504040204" pitchFamily="34" charset="0"/>
                <a:ea typeface="Verdana" panose="020B0604030504040204" pitchFamily="34" charset="0"/>
                <a:cs typeface="Verdana" panose="020B0604030504040204" pitchFamily="34" charset="0"/>
              </a:rPr>
              <a:t>HIPping</a:t>
            </a:r>
            <a:r>
              <a:rPr lang="en-GB" sz="2000" dirty="0" smtClean="0">
                <a:latin typeface="Verdana" panose="020B0604030504040204" pitchFamily="34" charset="0"/>
                <a:ea typeface="Verdana" panose="020B0604030504040204" pitchFamily="34" charset="0"/>
                <a:cs typeface="Verdana" panose="020B0604030504040204" pitchFamily="34" charset="0"/>
              </a:rPr>
              <a:t> at higher temperatures induced grain coarsening which decreases the mechanical properties.</a:t>
            </a:r>
          </a:p>
        </p:txBody>
      </p:sp>
    </p:spTree>
    <p:extLst>
      <p:ext uri="{BB962C8B-B14F-4D97-AF65-F5344CB8AC3E}">
        <p14:creationId xmlns:p14="http://schemas.microsoft.com/office/powerpoint/2010/main" val="36430961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smtClean="0"/>
              <a:t>Future work</a:t>
            </a:r>
            <a:endParaRPr lang="en-GB" sz="2400" dirty="0"/>
          </a:p>
        </p:txBody>
      </p:sp>
      <p:sp>
        <p:nvSpPr>
          <p:cNvPr id="4" name="TextBox 3"/>
          <p:cNvSpPr txBox="1"/>
          <p:nvPr/>
        </p:nvSpPr>
        <p:spPr>
          <a:xfrm>
            <a:off x="251520" y="681540"/>
            <a:ext cx="8280920" cy="2862322"/>
          </a:xfrm>
          <a:prstGeom prst="rect">
            <a:avLst/>
          </a:prstGeom>
          <a:noFill/>
        </p:spPr>
        <p:txBody>
          <a:bodyPr wrap="square" rtlCol="0">
            <a:spAutoFit/>
          </a:bodyPr>
          <a:lstStyle/>
          <a:p>
            <a:pPr marL="457200" indent="-457200">
              <a:buAutoNum type="arabicParenR"/>
            </a:pPr>
            <a:endParaRPr lang="en-GB" sz="2000" dirty="0">
              <a:latin typeface="Verdana" panose="020B0604030504040204" pitchFamily="34" charset="0"/>
              <a:ea typeface="Verdana" panose="020B0604030504040204" pitchFamily="34" charset="0"/>
              <a:cs typeface="Verdana" panose="020B0604030504040204" pitchFamily="34" charset="0"/>
            </a:endParaRPr>
          </a:p>
          <a:p>
            <a:pPr lvl="0" eaLnBrk="0" hangingPunct="0"/>
            <a:r>
              <a:rPr lang="en-GB" altLang="es-ES_tradnl" sz="2000" dirty="0">
                <a:solidFill>
                  <a:srgbClr val="000000"/>
                </a:solidFill>
                <a:latin typeface="Verdana" panose="020B0604030504040204" pitchFamily="34" charset="0"/>
                <a:ea typeface="Verdana" panose="020B0604030504040204" pitchFamily="34" charset="0"/>
                <a:cs typeface="Verdana" panose="020B0604030504040204" pitchFamily="34" charset="0"/>
              </a:rPr>
              <a:t>Therefore it is clear that the </a:t>
            </a:r>
            <a:r>
              <a:rPr lang="en-GB" altLang="es-ES_tradnl" sz="2000" b="1" dirty="0">
                <a:solidFill>
                  <a:srgbClr val="C00000"/>
                </a:solidFill>
                <a:latin typeface="Verdana" panose="020B0604030504040204" pitchFamily="34" charset="0"/>
                <a:ea typeface="Verdana" panose="020B0604030504040204" pitchFamily="34" charset="0"/>
                <a:cs typeface="Verdana" panose="020B0604030504040204" pitchFamily="34" charset="0"/>
              </a:rPr>
              <a:t>mechanical properties </a:t>
            </a:r>
            <a:r>
              <a:rPr lang="en-GB" altLang="es-ES_tradnl" sz="2000" dirty="0">
                <a:solidFill>
                  <a:srgbClr val="000000"/>
                </a:solidFill>
                <a:latin typeface="Verdana" panose="020B0604030504040204" pitchFamily="34" charset="0"/>
                <a:ea typeface="Verdana" panose="020B0604030504040204" pitchFamily="34" charset="0"/>
                <a:cs typeface="Verdana" panose="020B0604030504040204" pitchFamily="34" charset="0"/>
              </a:rPr>
              <a:t>of  Ti64, in particular fatigue properties, can be </a:t>
            </a:r>
            <a:r>
              <a:rPr lang="en-GB" altLang="es-ES_tradnl" sz="2000" b="1" dirty="0">
                <a:solidFill>
                  <a:srgbClr val="C00000"/>
                </a:solidFill>
                <a:latin typeface="Verdana" panose="020B0604030504040204" pitchFamily="34" charset="0"/>
                <a:ea typeface="Verdana" panose="020B0604030504040204" pitchFamily="34" charset="0"/>
                <a:cs typeface="Verdana" panose="020B0604030504040204" pitchFamily="34" charset="0"/>
              </a:rPr>
              <a:t>improved by post-HIP heat treatments</a:t>
            </a:r>
            <a:r>
              <a:rPr lang="en-GB" altLang="es-ES_tradnl" sz="2000" dirty="0">
                <a:solidFill>
                  <a:srgbClr val="000000"/>
                </a:solidFill>
                <a:latin typeface="Verdana" panose="020B0604030504040204" pitchFamily="34" charset="0"/>
                <a:ea typeface="Verdana" panose="020B0604030504040204" pitchFamily="34" charset="0"/>
                <a:cs typeface="Verdana" panose="020B0604030504040204" pitchFamily="34" charset="0"/>
              </a:rPr>
              <a:t> aiming to get microstructures with oxygen-</a:t>
            </a:r>
            <a:r>
              <a:rPr lang="en-GB" altLang="es-ES_tradnl" sz="2000" dirty="0" err="1">
                <a:solidFill>
                  <a:srgbClr val="000000"/>
                </a:solidFill>
                <a:latin typeface="Verdana" panose="020B0604030504040204" pitchFamily="34" charset="0"/>
                <a:ea typeface="Verdana" panose="020B0604030504040204" pitchFamily="34" charset="0"/>
                <a:cs typeface="Verdana" panose="020B0604030504040204" pitchFamily="34" charset="0"/>
              </a:rPr>
              <a:t>strenghtened</a:t>
            </a:r>
            <a:r>
              <a:rPr lang="en-GB" altLang="es-ES_tradnl" sz="2000" dirty="0">
                <a:solidFill>
                  <a:srgbClr val="000000"/>
                </a:solidFill>
                <a:latin typeface="Verdana" panose="020B0604030504040204" pitchFamily="34" charset="0"/>
                <a:ea typeface="Verdana" panose="020B0604030504040204" pitchFamily="34" charset="0"/>
                <a:cs typeface="Verdana" panose="020B0604030504040204" pitchFamily="34" charset="0"/>
              </a:rPr>
              <a:t> transformed</a:t>
            </a:r>
            <a:r>
              <a:rPr lang="es-ES_tradnl" altLang="es-ES_tradnl" sz="2000" dirty="0">
                <a:solidFill>
                  <a:srgbClr val="000000"/>
                </a:solidFill>
                <a:latin typeface="Verdana" panose="020B0604030504040204" pitchFamily="34" charset="0"/>
                <a:ea typeface="Verdana" panose="020B0604030504040204" pitchFamily="34" charset="0"/>
                <a:cs typeface="Verdana" panose="020B0604030504040204" pitchFamily="34" charset="0"/>
              </a:rPr>
              <a:t>-</a:t>
            </a:r>
            <a:r>
              <a:rPr lang="en-GB" altLang="es-ES_tradnl" sz="2000" dirty="0">
                <a:solidFill>
                  <a:srgbClr val="000000"/>
                </a:solidFill>
                <a:latin typeface="Verdana" panose="020B0604030504040204" pitchFamily="34" charset="0"/>
                <a:ea typeface="Verdana" panose="020B0604030504040204" pitchFamily="34" charset="0"/>
                <a:cs typeface="Verdana" panose="020B0604030504040204" pitchFamily="34" charset="0"/>
              </a:rPr>
              <a:t>beta. However to increase this effect </a:t>
            </a:r>
            <a:r>
              <a:rPr lang="en-GB" altLang="es-ES_tradnl" sz="2000" b="1" dirty="0">
                <a:solidFill>
                  <a:srgbClr val="000000"/>
                </a:solidFill>
                <a:latin typeface="Verdana" panose="020B0604030504040204" pitchFamily="34" charset="0"/>
                <a:ea typeface="Verdana" panose="020B0604030504040204" pitchFamily="34" charset="0"/>
                <a:cs typeface="Verdana" panose="020B0604030504040204" pitchFamily="34" charset="0"/>
              </a:rPr>
              <a:t>shorter holding times</a:t>
            </a:r>
            <a:r>
              <a:rPr lang="en-GB" altLang="es-ES_tradnl" sz="2000" dirty="0">
                <a:solidFill>
                  <a:srgbClr val="000000"/>
                </a:solidFill>
                <a:latin typeface="Verdana" panose="020B0604030504040204" pitchFamily="34" charset="0"/>
                <a:ea typeface="Verdana" panose="020B0604030504040204" pitchFamily="34" charset="0"/>
                <a:cs typeface="Verdana" panose="020B0604030504040204" pitchFamily="34" charset="0"/>
              </a:rPr>
              <a:t> during HIP will be needed to avoid the grain coarsening</a:t>
            </a:r>
            <a:r>
              <a:rPr lang="en-GB" altLang="es-ES_tradnl"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It </a:t>
            </a:r>
            <a:r>
              <a:rPr lang="en-GB" altLang="es-ES_tradnl" sz="2000" dirty="0">
                <a:solidFill>
                  <a:srgbClr val="000000"/>
                </a:solidFill>
                <a:latin typeface="Verdana" panose="020B0604030504040204" pitchFamily="34" charset="0"/>
                <a:ea typeface="Verdana" panose="020B0604030504040204" pitchFamily="34" charset="0"/>
                <a:cs typeface="Verdana" panose="020B0604030504040204" pitchFamily="34" charset="0"/>
              </a:rPr>
              <a:t>is clear that since 4h at </a:t>
            </a:r>
            <a:r>
              <a:rPr lang="en-GB" altLang="es-ES_tradnl" sz="2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930˚C </a:t>
            </a:r>
            <a:r>
              <a:rPr lang="en-GB" altLang="es-ES_tradnl" sz="2000" dirty="0">
                <a:solidFill>
                  <a:srgbClr val="000000"/>
                </a:solidFill>
                <a:latin typeface="Verdana" panose="020B0604030504040204" pitchFamily="34" charset="0"/>
                <a:ea typeface="Verdana" panose="020B0604030504040204" pitchFamily="34" charset="0"/>
                <a:cs typeface="Verdana" panose="020B0604030504040204" pitchFamily="34" charset="0"/>
              </a:rPr>
              <a:t>is sufficient to consolidate Ti64 that </a:t>
            </a:r>
            <a:r>
              <a:rPr lang="en-GB" altLang="es-ES_tradnl" sz="2000" b="1" dirty="0" err="1">
                <a:solidFill>
                  <a:srgbClr val="000000"/>
                </a:solidFill>
                <a:latin typeface="Verdana" panose="020B0604030504040204" pitchFamily="34" charset="0"/>
                <a:ea typeface="Verdana" panose="020B0604030504040204" pitchFamily="34" charset="0"/>
                <a:cs typeface="Verdana" panose="020B0604030504040204" pitchFamily="34" charset="0"/>
              </a:rPr>
              <a:t>HIPping</a:t>
            </a:r>
            <a:r>
              <a:rPr lang="en-GB" altLang="es-ES_tradnl" sz="2000" b="1" dirty="0">
                <a:solidFill>
                  <a:srgbClr val="000000"/>
                </a:solidFill>
                <a:latin typeface="Verdana" panose="020B0604030504040204" pitchFamily="34" charset="0"/>
                <a:ea typeface="Verdana" panose="020B0604030504040204" pitchFamily="34" charset="0"/>
                <a:cs typeface="Verdana" panose="020B0604030504040204" pitchFamily="34" charset="0"/>
              </a:rPr>
              <a:t> for 1h is probably adequate at </a:t>
            </a:r>
            <a:r>
              <a:rPr lang="en-GB" altLang="es-ES_tradnl" sz="20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985˚C.</a:t>
            </a:r>
            <a:endParaRPr lang="en-GB" altLang="es-ES_tradnl" sz="2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20799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smtClean="0"/>
              <a:t>Acknowledgment</a:t>
            </a:r>
            <a:endParaRPr lang="en-GB" sz="2400" dirty="0"/>
          </a:p>
        </p:txBody>
      </p:sp>
      <p:sp>
        <p:nvSpPr>
          <p:cNvPr id="3" name="TextBox 2"/>
          <p:cNvSpPr txBox="1"/>
          <p:nvPr/>
        </p:nvSpPr>
        <p:spPr>
          <a:xfrm>
            <a:off x="323528" y="951570"/>
            <a:ext cx="8568952" cy="1631216"/>
          </a:xfrm>
          <a:prstGeom prst="rect">
            <a:avLst/>
          </a:prstGeom>
          <a:noFill/>
        </p:spPr>
        <p:txBody>
          <a:bodyPr wrap="square" rtlCol="0">
            <a:spAutoFit/>
          </a:bodyPr>
          <a:lstStyle/>
          <a:p>
            <a:r>
              <a:rPr lang="en-GB" sz="2000" dirty="0" smtClean="0">
                <a:latin typeface="Verdana" panose="020B0604030504040204" pitchFamily="34" charset="0"/>
                <a:ea typeface="Verdana" panose="020B0604030504040204" pitchFamily="34" charset="0"/>
                <a:cs typeface="Verdana" panose="020B0604030504040204" pitchFamily="34" charset="0"/>
              </a:rPr>
              <a:t>This work has been partly funded by </a:t>
            </a:r>
            <a:r>
              <a:rPr lang="en-GB" sz="2000" b="1" dirty="0" smtClean="0">
                <a:latin typeface="Verdana" panose="020B0604030504040204" pitchFamily="34" charset="0"/>
                <a:ea typeface="Verdana" panose="020B0604030504040204" pitchFamily="34" charset="0"/>
                <a:cs typeface="Verdana" panose="020B0604030504040204" pitchFamily="34" charset="0"/>
              </a:rPr>
              <a:t>TIMET</a:t>
            </a:r>
            <a:r>
              <a:rPr lang="en-GB" sz="2000" dirty="0" smtClean="0">
                <a:latin typeface="Verdana" panose="020B0604030504040204" pitchFamily="34" charset="0"/>
                <a:ea typeface="Verdana" panose="020B0604030504040204" pitchFamily="34" charset="0"/>
                <a:cs typeface="Verdana" panose="020B0604030504040204" pitchFamily="34" charset="0"/>
              </a:rPr>
              <a:t> and by </a:t>
            </a:r>
            <a:r>
              <a:rPr lang="en-GB" sz="2000" b="1" dirty="0" smtClean="0">
                <a:latin typeface="Verdana" panose="020B0604030504040204" pitchFamily="34" charset="0"/>
                <a:ea typeface="Verdana" panose="020B0604030504040204" pitchFamily="34" charset="0"/>
                <a:cs typeface="Verdana" panose="020B0604030504040204" pitchFamily="34" charset="0"/>
              </a:rPr>
              <a:t>EMUSIC </a:t>
            </a:r>
            <a:r>
              <a:rPr lang="en-GB" sz="2000" dirty="0" smtClean="0">
                <a:latin typeface="Verdana" panose="020B0604030504040204" pitchFamily="34" charset="0"/>
                <a:ea typeface="Verdana" panose="020B0604030504040204" pitchFamily="34" charset="0"/>
                <a:cs typeface="Verdana" panose="020B0604030504040204" pitchFamily="34" charset="0"/>
              </a:rPr>
              <a:t>which is part of an EU-China collaboration and has received funding from the </a:t>
            </a:r>
            <a:r>
              <a:rPr lang="en-GB" sz="2000" dirty="0">
                <a:latin typeface="Verdana" panose="020B0604030504040204" pitchFamily="34" charset="0"/>
                <a:ea typeface="Verdana" panose="020B0604030504040204" pitchFamily="34" charset="0"/>
                <a:cs typeface="Verdana" panose="020B0604030504040204" pitchFamily="34" charset="0"/>
              </a:rPr>
              <a:t>E</a:t>
            </a:r>
            <a:r>
              <a:rPr lang="en-GB" sz="2000" dirty="0" smtClean="0">
                <a:latin typeface="Verdana" panose="020B0604030504040204" pitchFamily="34" charset="0"/>
                <a:ea typeface="Verdana" panose="020B0604030504040204" pitchFamily="34" charset="0"/>
                <a:cs typeface="Verdana" panose="020B0604030504040204" pitchFamily="34" charset="0"/>
              </a:rPr>
              <a:t>uropean union’s </a:t>
            </a:r>
            <a:r>
              <a:rPr lang="en-GB" sz="2000" b="1" dirty="0" smtClean="0">
                <a:latin typeface="Verdana" panose="020B0604030504040204" pitchFamily="34" charset="0"/>
                <a:ea typeface="Verdana" panose="020B0604030504040204" pitchFamily="34" charset="0"/>
                <a:cs typeface="Verdana" panose="020B0604030504040204" pitchFamily="34" charset="0"/>
              </a:rPr>
              <a:t>Horizon 2020 </a:t>
            </a:r>
            <a:r>
              <a:rPr lang="en-GB" sz="2000" dirty="0" smtClean="0">
                <a:latin typeface="Verdana" panose="020B0604030504040204" pitchFamily="34" charset="0"/>
                <a:ea typeface="Verdana" panose="020B0604030504040204" pitchFamily="34" charset="0"/>
                <a:cs typeface="Verdana" panose="020B0604030504040204" pitchFamily="34" charset="0"/>
              </a:rPr>
              <a:t>research and innovation programme under grant agreement No. 690725 and from MIIT under the programme number MJ-2015-H-G-104.</a:t>
            </a:r>
            <a:endParaRPr lang="es-ES_trad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02406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b="1" dirty="0" smtClean="0">
                <a:latin typeface="Verdana" pitchFamily="1" charset="0"/>
                <a:ea typeface="ＭＳ Ｐゴシック" pitchFamily="1" charset="-128"/>
              </a:rPr>
              <a:t>Introduction </a:t>
            </a:r>
          </a:p>
        </p:txBody>
      </p:sp>
      <p:sp>
        <p:nvSpPr>
          <p:cNvPr id="2" name="Content Placeholder 1"/>
          <p:cNvSpPr>
            <a:spLocks noGrp="1"/>
          </p:cNvSpPr>
          <p:nvPr>
            <p:ph idx="1"/>
          </p:nvPr>
        </p:nvSpPr>
        <p:spPr>
          <a:xfrm>
            <a:off x="251520" y="771550"/>
            <a:ext cx="8780400" cy="3744416"/>
          </a:xfrm>
        </p:spPr>
        <p:txBody>
          <a:bodyPr/>
          <a:lstStyle/>
          <a:p>
            <a:pPr marL="0" indent="0">
              <a:buNone/>
            </a:pPr>
            <a:r>
              <a:rPr lang="en-GB" dirty="0" smtClean="0">
                <a:solidFill>
                  <a:srgbClr val="CC0066"/>
                </a:solidFill>
                <a:effectLst>
                  <a:outerShdw blurRad="38100" dist="38100" dir="2700000" algn="tl">
                    <a:srgbClr val="000000">
                      <a:alpha val="43137"/>
                    </a:srgbClr>
                  </a:outerShdw>
                </a:effectLst>
              </a:rPr>
              <a:t>Why?</a:t>
            </a:r>
          </a:p>
          <a:p>
            <a:r>
              <a:rPr lang="en-GB" b="1" dirty="0" smtClean="0"/>
              <a:t>Net-shape </a:t>
            </a:r>
            <a:r>
              <a:rPr lang="en-GB" b="1" dirty="0" err="1" smtClean="0"/>
              <a:t>HIPping</a:t>
            </a:r>
            <a:r>
              <a:rPr lang="en-GB" dirty="0" smtClean="0"/>
              <a:t> can be used with titanium-based materials to obtain </a:t>
            </a:r>
            <a:r>
              <a:rPr lang="en-GB" b="1" dirty="0" smtClean="0"/>
              <a:t>cost reduction </a:t>
            </a:r>
            <a:r>
              <a:rPr lang="en-GB" dirty="0" smtClean="0"/>
              <a:t>by reducing the amount of difficult titanium machining and the large amount of material lost.</a:t>
            </a:r>
          </a:p>
          <a:p>
            <a:endParaRPr lang="en-GB" dirty="0" smtClean="0"/>
          </a:p>
          <a:p>
            <a:pPr marL="0" indent="0">
              <a:buNone/>
            </a:pPr>
            <a:r>
              <a:rPr lang="en-GB" dirty="0" smtClean="0">
                <a:solidFill>
                  <a:srgbClr val="CC0066"/>
                </a:solidFill>
                <a:effectLst>
                  <a:outerShdw blurRad="38100" dist="38100" dir="2700000" algn="tl">
                    <a:srgbClr val="000000">
                      <a:alpha val="43137"/>
                    </a:srgbClr>
                  </a:outerShdw>
                </a:effectLst>
              </a:rPr>
              <a:t>Objective:</a:t>
            </a:r>
            <a:endParaRPr lang="en-GB" dirty="0">
              <a:solidFill>
                <a:srgbClr val="CC0066"/>
              </a:solidFill>
              <a:effectLst>
                <a:outerShdw blurRad="38100" dist="38100" dir="2700000" algn="tl">
                  <a:srgbClr val="000000">
                    <a:alpha val="43137"/>
                  </a:srgbClr>
                </a:outerShdw>
              </a:effectLst>
            </a:endParaRPr>
          </a:p>
          <a:p>
            <a:r>
              <a:rPr lang="en-GB" dirty="0" smtClean="0"/>
              <a:t>The  </a:t>
            </a:r>
            <a:r>
              <a:rPr lang="en-GB" dirty="0"/>
              <a:t>aim of the work </a:t>
            </a:r>
            <a:r>
              <a:rPr lang="en-GB" dirty="0" smtClean="0"/>
              <a:t>is to </a:t>
            </a:r>
            <a:r>
              <a:rPr lang="en-GB" dirty="0"/>
              <a:t>assess whether or not it is possible to </a:t>
            </a:r>
            <a:r>
              <a:rPr lang="en-GB" b="1" dirty="0"/>
              <a:t>improve the fatigue properties </a:t>
            </a:r>
            <a:r>
              <a:rPr lang="en-GB" dirty="0"/>
              <a:t>of powder </a:t>
            </a:r>
            <a:r>
              <a:rPr lang="en-GB" dirty="0" err="1"/>
              <a:t>HIPped</a:t>
            </a:r>
            <a:r>
              <a:rPr lang="en-GB" dirty="0"/>
              <a:t> Ti6Al4V </a:t>
            </a:r>
            <a:r>
              <a:rPr lang="en-GB" dirty="0" smtClean="0"/>
              <a:t> </a:t>
            </a:r>
            <a:r>
              <a:rPr lang="en-GB" b="1" dirty="0" smtClean="0"/>
              <a:t>by changing </a:t>
            </a:r>
            <a:r>
              <a:rPr lang="en-GB" b="1" dirty="0"/>
              <a:t>the HIP </a:t>
            </a:r>
            <a:r>
              <a:rPr lang="en-GB" b="1" dirty="0" smtClean="0"/>
              <a:t>conditions</a:t>
            </a:r>
            <a:r>
              <a:rPr lang="en-GB" dirty="0" smtClean="0"/>
              <a:t> </a:t>
            </a:r>
            <a:r>
              <a:rPr lang="en-GB" dirty="0"/>
              <a:t>or by </a:t>
            </a:r>
            <a:r>
              <a:rPr lang="en-GB" b="1" dirty="0" smtClean="0"/>
              <a:t>post-HIP heat treatments.</a:t>
            </a:r>
          </a:p>
          <a:p>
            <a:endParaRPr lang="en-GB" dirty="0"/>
          </a:p>
          <a:p>
            <a:endParaRPr lang="es-ES_tradnl" dirty="0"/>
          </a:p>
        </p:txBody>
      </p:sp>
    </p:spTree>
    <p:extLst>
      <p:ext uri="{BB962C8B-B14F-4D97-AF65-F5344CB8AC3E}">
        <p14:creationId xmlns:p14="http://schemas.microsoft.com/office/powerpoint/2010/main" val="919464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p:cNvSpPr>
          <p:nvPr>
            <p:ph type="title"/>
          </p:nvPr>
        </p:nvSpPr>
        <p:spPr>
          <a:xfrm>
            <a:off x="683569" y="1037928"/>
            <a:ext cx="7804547" cy="669727"/>
          </a:xfrm>
          <a:prstGeom prst="rect">
            <a:avLst/>
          </a:prstGeom>
        </p:spPr>
        <p:txBody>
          <a:bodyPr>
            <a:noAutofit/>
          </a:bodyPr>
          <a:lstStyle>
            <a:lvl1pPr defTabSz="560831">
              <a:defRPr sz="7679"/>
            </a:lvl1pPr>
          </a:lstStyle>
          <a:p>
            <a:r>
              <a:rPr sz="4400" dirty="0"/>
              <a:t>Thank You</a:t>
            </a:r>
          </a:p>
        </p:txBody>
      </p:sp>
      <p:pic>
        <p:nvPicPr>
          <p:cNvPr id="259" name="lab exterior-enhanced.jpeg"/>
          <p:cNvPicPr>
            <a:picLocks noChangeAspect="1"/>
          </p:cNvPicPr>
          <p:nvPr/>
        </p:nvPicPr>
        <p:blipFill>
          <a:blip r:embed="rId2">
            <a:extLst/>
          </a:blip>
          <a:srcRect l="1738" t="3905" r="1738" b="10115"/>
          <a:stretch>
            <a:fillRect/>
          </a:stretch>
        </p:blipFill>
        <p:spPr>
          <a:xfrm>
            <a:off x="2528422" y="2031690"/>
            <a:ext cx="4563858" cy="2709118"/>
          </a:xfrm>
          <a:prstGeom prst="rect">
            <a:avLst/>
          </a:prstGeom>
          <a:ln>
            <a:noFill/>
          </a:ln>
          <a:effectLst>
            <a:softEdge rad="112500"/>
          </a:effectLst>
        </p:spPr>
      </p:pic>
      <p:pic>
        <p:nvPicPr>
          <p:cNvPr id="5" name="Picture 2" descr="HIP international conference event 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411" y="1"/>
            <a:ext cx="4214813" cy="106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297003"/>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179512" y="735546"/>
            <a:ext cx="8780400" cy="3889878"/>
          </a:xfrm>
        </p:spPr>
        <p:txBody>
          <a:bodyPr/>
          <a:lstStyle/>
          <a:p>
            <a:pPr marL="0" indent="0">
              <a:buNone/>
            </a:pPr>
            <a:r>
              <a:rPr lang="en-GB" dirty="0" smtClean="0">
                <a:solidFill>
                  <a:srgbClr val="CC0066"/>
                </a:solidFill>
                <a:effectLst>
                  <a:outerShdw blurRad="38100" dist="38100" dir="2700000" algn="tl">
                    <a:srgbClr val="000000">
                      <a:alpha val="43137"/>
                    </a:srgbClr>
                  </a:outerShdw>
                </a:effectLst>
              </a:rPr>
              <a:t>Material</a:t>
            </a:r>
          </a:p>
          <a:p>
            <a:r>
              <a:rPr lang="en-GB" dirty="0" smtClean="0"/>
              <a:t>Ti6Al4V is a two-phase (</a:t>
            </a:r>
            <a:r>
              <a:rPr lang="el-GR" dirty="0" smtClean="0">
                <a:latin typeface="Calibri"/>
              </a:rPr>
              <a:t>α</a:t>
            </a:r>
            <a:r>
              <a:rPr lang="en-GB" dirty="0" smtClean="0">
                <a:latin typeface="Calibri"/>
              </a:rPr>
              <a:t> + </a:t>
            </a:r>
            <a:r>
              <a:rPr lang="el-GR" dirty="0" smtClean="0">
                <a:latin typeface="Calibri"/>
              </a:rPr>
              <a:t>β</a:t>
            </a:r>
            <a:r>
              <a:rPr lang="en-GB" dirty="0" smtClean="0">
                <a:latin typeface="Calibri"/>
              </a:rPr>
              <a:t>) </a:t>
            </a:r>
            <a:r>
              <a:rPr lang="en-GB" dirty="0" smtClean="0"/>
              <a:t>alloy. The mechanical properties</a:t>
            </a:r>
            <a:r>
              <a:rPr lang="es-ES_tradnl" dirty="0" smtClean="0"/>
              <a:t> a</a:t>
            </a:r>
            <a:r>
              <a:rPr lang="en-GB" dirty="0" smtClean="0"/>
              <a:t>re sensitive to the microstructure which can be varied by different heat treatments. O and Al strengthen alloy.</a:t>
            </a:r>
            <a:endParaRPr lang="es-ES_tradnl" dirty="0"/>
          </a:p>
        </p:txBody>
      </p:sp>
      <p:sp>
        <p:nvSpPr>
          <p:cNvPr id="2" name="Title 1"/>
          <p:cNvSpPr>
            <a:spLocks noGrp="1"/>
          </p:cNvSpPr>
          <p:nvPr>
            <p:ph type="title"/>
          </p:nvPr>
        </p:nvSpPr>
        <p:spPr/>
        <p:txBody>
          <a:bodyPr/>
          <a:lstStyle/>
          <a:p>
            <a:r>
              <a:rPr lang="en-GB" sz="2400" b="1" dirty="0" smtClean="0"/>
              <a:t>Introduction</a:t>
            </a:r>
            <a:endParaRPr lang="en-GB" sz="24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786" y="2376117"/>
            <a:ext cx="3065374" cy="2195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586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728" y="3167618"/>
            <a:ext cx="9144000" cy="1975881"/>
          </a:xfrm>
          <a:prstGeom prst="rect">
            <a:avLst/>
          </a:prstGeom>
          <a:gradFill flip="none" rotWithShape="1">
            <a:gsLst>
              <a:gs pos="0">
                <a:srgbClr val="CC0066">
                  <a:tint val="66000"/>
                  <a:satMod val="160000"/>
                </a:srgbClr>
              </a:gs>
              <a:gs pos="50000">
                <a:srgbClr val="CC0066">
                  <a:tint val="44500"/>
                  <a:satMod val="160000"/>
                </a:srgbClr>
              </a:gs>
              <a:gs pos="100000">
                <a:srgbClr val="CC0066">
                  <a:tint val="23500"/>
                  <a:satMod val="160000"/>
                </a:srgb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5" name="Rectangle 14"/>
          <p:cNvSpPr/>
          <p:nvPr/>
        </p:nvSpPr>
        <p:spPr>
          <a:xfrm>
            <a:off x="31728" y="3191782"/>
            <a:ext cx="1875528" cy="1815882"/>
          </a:xfrm>
          <a:prstGeom prst="rect">
            <a:avLst/>
          </a:prstGeom>
          <a:solidFill>
            <a:schemeClr val="accent5"/>
          </a:solidFill>
          <a:ln>
            <a:solidFill>
              <a:srgbClr val="CC0066"/>
            </a:solidFill>
          </a:ln>
        </p:spPr>
        <p:txBody>
          <a:bodyPr wrap="square">
            <a:spAutoFit/>
          </a:bodyPr>
          <a:lstStyle/>
          <a:p>
            <a:pPr algn="ctr"/>
            <a:r>
              <a:rPr lang="en-GB" sz="1400" b="1" dirty="0" smtClean="0">
                <a:latin typeface="Verdana" panose="020B0604030504040204" pitchFamily="34" charset="0"/>
                <a:ea typeface="Verdana" panose="020B0604030504040204" pitchFamily="34" charset="0"/>
                <a:cs typeface="Verdana" panose="020B0604030504040204" pitchFamily="34" charset="0"/>
              </a:rPr>
              <a:t>Microstructure observations</a:t>
            </a:r>
          </a:p>
          <a:p>
            <a:pPr algn="ctr"/>
            <a:endParaRPr lang="en-GB" sz="1400" b="1"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GB" sz="1400" b="1" dirty="0">
              <a:latin typeface="Verdana" panose="020B0604030504040204" pitchFamily="34" charset="0"/>
              <a:ea typeface="Verdana" panose="020B0604030504040204" pitchFamily="34" charset="0"/>
              <a:cs typeface="Verdana" panose="020B0604030504040204" pitchFamily="34" charset="0"/>
            </a:endParaRPr>
          </a:p>
          <a:p>
            <a:pPr algn="ctr"/>
            <a:endParaRPr lang="en-GB" sz="1400" b="1" dirty="0">
              <a:latin typeface="Verdana" panose="020B0604030504040204" pitchFamily="34" charset="0"/>
              <a:ea typeface="Verdana" panose="020B0604030504040204" pitchFamily="34" charset="0"/>
              <a:cs typeface="Verdana" panose="020B0604030504040204" pitchFamily="34" charset="0"/>
            </a:endParaRPr>
          </a:p>
          <a:p>
            <a:pPr algn="ctr"/>
            <a:endParaRPr lang="en-GB" sz="1400" b="1"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GB" sz="1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en-GB" sz="1400" dirty="0" smtClean="0">
                <a:latin typeface="Verdana" panose="020B0604030504040204" pitchFamily="34" charset="0"/>
                <a:ea typeface="Verdana" panose="020B0604030504040204" pitchFamily="34" charset="0"/>
                <a:cs typeface="Verdana" panose="020B0604030504040204" pitchFamily="34" charset="0"/>
              </a:rPr>
              <a:t>SEM JEOL 7000</a:t>
            </a:r>
          </a:p>
        </p:txBody>
      </p:sp>
      <p:pic>
        <p:nvPicPr>
          <p:cNvPr id="2054" name="Picture 6" descr="Resultado de imagen de TAV alto vuoto tecnolog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639991"/>
            <a:ext cx="1000232" cy="499711"/>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ChangeArrowheads="1"/>
          </p:cNvSpPr>
          <p:nvPr>
            <p:ph type="title"/>
          </p:nvPr>
        </p:nvSpPr>
        <p:spPr/>
        <p:txBody>
          <a:bodyPr/>
          <a:lstStyle/>
          <a:p>
            <a:pPr eaLnBrk="1" hangingPunct="1"/>
            <a:r>
              <a:rPr lang="en-US" sz="2400" b="1" dirty="0" smtClean="0">
                <a:latin typeface="Verdana" pitchFamily="1" charset="0"/>
                <a:ea typeface="ＭＳ Ｐゴシック" pitchFamily="1" charset="-128"/>
              </a:rPr>
              <a:t>Experimental</a:t>
            </a:r>
          </a:p>
        </p:txBody>
      </p:sp>
      <p:pic>
        <p:nvPicPr>
          <p:cNvPr id="2050" name="Picture 2" descr="Resultado de imagen de metal pow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08" y="833254"/>
            <a:ext cx="1645920" cy="123444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2168440" y="1102279"/>
            <a:ext cx="720080" cy="270030"/>
          </a:xfrm>
          <a:prstGeom prst="rightArrow">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3" name="Cross 2"/>
          <p:cNvSpPr/>
          <p:nvPr/>
        </p:nvSpPr>
        <p:spPr>
          <a:xfrm>
            <a:off x="5897265" y="1048274"/>
            <a:ext cx="432048" cy="324035"/>
          </a:xfrm>
          <a:prstGeom prst="plus">
            <a:avLst/>
          </a:prstGeom>
          <a:solidFill>
            <a:srgbClr val="CC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 name="Rectangle 5"/>
          <p:cNvSpPr/>
          <p:nvPr/>
        </p:nvSpPr>
        <p:spPr>
          <a:xfrm>
            <a:off x="2888520" y="2316376"/>
            <a:ext cx="3627696" cy="738664"/>
          </a:xfrm>
          <a:prstGeom prst="rect">
            <a:avLst/>
          </a:prstGeom>
          <a:solidFill>
            <a:schemeClr val="accent5"/>
          </a:solidFill>
        </p:spPr>
        <p:txBody>
          <a:bodyPr wrap="square">
            <a:spAutoFit/>
          </a:bodyPr>
          <a:lstStyle/>
          <a:p>
            <a:pPr>
              <a:buFont typeface="Arial"/>
              <a:buChar char="•"/>
            </a:pPr>
            <a:r>
              <a:rPr lang="es-ES_tradnl" sz="1400" dirty="0" err="1">
                <a:latin typeface="Verdana" panose="020B0604030504040204" pitchFamily="34" charset="0"/>
                <a:ea typeface="Verdana" panose="020B0604030504040204" pitchFamily="34" charset="0"/>
                <a:cs typeface="Verdana" panose="020B0604030504040204" pitchFamily="34" charset="0"/>
              </a:rPr>
              <a:t>Maximum</a:t>
            </a:r>
            <a:r>
              <a:rPr lang="es-ES_tradnl" sz="1400" dirty="0">
                <a:latin typeface="Verdana" panose="020B0604030504040204" pitchFamily="34" charset="0"/>
                <a:ea typeface="Verdana" panose="020B0604030504040204" pitchFamily="34" charset="0"/>
                <a:cs typeface="Verdana" panose="020B0604030504040204" pitchFamily="34" charset="0"/>
              </a:rPr>
              <a:t> </a:t>
            </a:r>
            <a:r>
              <a:rPr lang="es-ES_tradnl" sz="1400" dirty="0" err="1">
                <a:latin typeface="Verdana" panose="020B0604030504040204" pitchFamily="34" charset="0"/>
                <a:ea typeface="Verdana" panose="020B0604030504040204" pitchFamily="34" charset="0"/>
                <a:cs typeface="Verdana" panose="020B0604030504040204" pitchFamily="34" charset="0"/>
              </a:rPr>
              <a:t>pressure</a:t>
            </a:r>
            <a:r>
              <a:rPr lang="es-ES_tradnl" sz="1400" dirty="0">
                <a:latin typeface="Verdana" panose="020B0604030504040204" pitchFamily="34" charset="0"/>
                <a:ea typeface="Verdana" panose="020B0604030504040204" pitchFamily="34" charset="0"/>
                <a:cs typeface="Verdana" panose="020B0604030504040204" pitchFamily="34" charset="0"/>
              </a:rPr>
              <a:t>: 200MPa</a:t>
            </a:r>
          </a:p>
          <a:p>
            <a:pPr>
              <a:buFont typeface="Arial"/>
              <a:buChar char="•"/>
            </a:pPr>
            <a:r>
              <a:rPr lang="es-ES_tradnl" sz="1400" dirty="0" err="1">
                <a:latin typeface="Verdana" panose="020B0604030504040204" pitchFamily="34" charset="0"/>
                <a:ea typeface="Verdana" panose="020B0604030504040204" pitchFamily="34" charset="0"/>
                <a:cs typeface="Verdana" panose="020B0604030504040204" pitchFamily="34" charset="0"/>
              </a:rPr>
              <a:t>Maximum</a:t>
            </a:r>
            <a:r>
              <a:rPr lang="es-ES_tradnl" sz="1400" dirty="0">
                <a:latin typeface="Verdana" panose="020B0604030504040204" pitchFamily="34" charset="0"/>
                <a:ea typeface="Verdana" panose="020B0604030504040204" pitchFamily="34" charset="0"/>
                <a:cs typeface="Verdana" panose="020B0604030504040204" pitchFamily="34" charset="0"/>
              </a:rPr>
              <a:t> </a:t>
            </a:r>
            <a:r>
              <a:rPr lang="es-ES_tradnl" sz="1400" dirty="0" err="1">
                <a:latin typeface="Verdana" panose="020B0604030504040204" pitchFamily="34" charset="0"/>
                <a:ea typeface="Verdana" panose="020B0604030504040204" pitchFamily="34" charset="0"/>
                <a:cs typeface="Verdana" panose="020B0604030504040204" pitchFamily="34" charset="0"/>
              </a:rPr>
              <a:t>temperature</a:t>
            </a:r>
            <a:r>
              <a:rPr lang="es-ES_tradnl" sz="1400" dirty="0">
                <a:latin typeface="Verdana" panose="020B0604030504040204" pitchFamily="34" charset="0"/>
                <a:ea typeface="Verdana" panose="020B0604030504040204" pitchFamily="34" charset="0"/>
                <a:cs typeface="Verdana" panose="020B0604030504040204" pitchFamily="34" charset="0"/>
              </a:rPr>
              <a:t>: </a:t>
            </a:r>
            <a:r>
              <a:rPr lang="es-ES_tradnl" sz="1400" dirty="0" smtClean="0">
                <a:latin typeface="Verdana" panose="020B0604030504040204" pitchFamily="34" charset="0"/>
                <a:ea typeface="Verdana" panose="020B0604030504040204" pitchFamily="34" charset="0"/>
                <a:cs typeface="Verdana" panose="020B0604030504040204" pitchFamily="34" charset="0"/>
              </a:rPr>
              <a:t>1450ºC</a:t>
            </a:r>
            <a:endParaRPr lang="es-ES_tradnl" sz="1400" dirty="0">
              <a:latin typeface="Verdana" panose="020B0604030504040204" pitchFamily="34" charset="0"/>
              <a:ea typeface="Verdana" panose="020B0604030504040204" pitchFamily="34" charset="0"/>
              <a:cs typeface="Verdana" panose="020B0604030504040204" pitchFamily="34" charset="0"/>
            </a:endParaRPr>
          </a:p>
          <a:p>
            <a:pPr>
              <a:buFont typeface="Arial"/>
              <a:buChar char="•"/>
            </a:pPr>
            <a:r>
              <a:rPr lang="es-ES_tradnl" sz="1400" dirty="0" err="1">
                <a:latin typeface="Verdana" panose="020B0604030504040204" pitchFamily="34" charset="0"/>
                <a:ea typeface="Verdana" panose="020B0604030504040204" pitchFamily="34" charset="0"/>
                <a:cs typeface="Verdana" panose="020B0604030504040204" pitchFamily="34" charset="0"/>
              </a:rPr>
              <a:t>Vessel</a:t>
            </a:r>
            <a:r>
              <a:rPr lang="es-ES_tradnl" sz="1400" dirty="0">
                <a:latin typeface="Verdana" panose="020B0604030504040204" pitchFamily="34" charset="0"/>
                <a:ea typeface="Verdana" panose="020B0604030504040204" pitchFamily="34" charset="0"/>
                <a:cs typeface="Verdana" panose="020B0604030504040204" pitchFamily="34" charset="0"/>
              </a:rPr>
              <a:t> </a:t>
            </a:r>
            <a:r>
              <a:rPr lang="es-ES_tradnl" sz="1400" dirty="0" err="1">
                <a:latin typeface="Verdana" panose="020B0604030504040204" pitchFamily="34" charset="0"/>
                <a:ea typeface="Verdana" panose="020B0604030504040204" pitchFamily="34" charset="0"/>
                <a:cs typeface="Verdana" panose="020B0604030504040204" pitchFamily="34" charset="0"/>
              </a:rPr>
              <a:t>size</a:t>
            </a:r>
            <a:r>
              <a:rPr lang="es-ES_tradnl" sz="1400" dirty="0">
                <a:latin typeface="Verdana" panose="020B0604030504040204" pitchFamily="34" charset="0"/>
                <a:ea typeface="Verdana" panose="020B0604030504040204" pitchFamily="34" charset="0"/>
                <a:cs typeface="Verdana" panose="020B0604030504040204" pitchFamily="34" charset="0"/>
              </a:rPr>
              <a:t>: Ø120mm x 300mm</a:t>
            </a:r>
          </a:p>
        </p:txBody>
      </p:sp>
      <p:sp>
        <p:nvSpPr>
          <p:cNvPr id="7" name="TextBox 6"/>
          <p:cNvSpPr txBox="1"/>
          <p:nvPr/>
        </p:nvSpPr>
        <p:spPr>
          <a:xfrm>
            <a:off x="6516217" y="810317"/>
            <a:ext cx="2009161" cy="830997"/>
          </a:xfrm>
          <a:prstGeom prst="rect">
            <a:avLst/>
          </a:prstGeom>
          <a:noFill/>
          <a:ln>
            <a:solidFill>
              <a:schemeClr val="tx1"/>
            </a:solidFill>
          </a:ln>
        </p:spPr>
        <p:txBody>
          <a:bodyPr wrap="square" rtlCol="0">
            <a:spAutoFit/>
          </a:bodyPr>
          <a:lstStyle/>
          <a:p>
            <a:pPr algn="ctr"/>
            <a:r>
              <a:rPr lang="en-GB" sz="2400" dirty="0" smtClean="0">
                <a:latin typeface="Verdana" panose="020B0604030504040204" pitchFamily="34" charset="0"/>
                <a:ea typeface="Verdana" panose="020B0604030504040204" pitchFamily="34" charset="0"/>
                <a:cs typeface="Verdana" panose="020B0604030504040204" pitchFamily="34" charset="0"/>
              </a:rPr>
              <a:t>Heat treatments</a:t>
            </a:r>
            <a:endParaRPr lang="es-ES_tradnl" sz="2400" dirty="0">
              <a:latin typeface="Verdana" panose="020B0604030504040204" pitchFamily="34" charset="0"/>
              <a:ea typeface="Verdana" panose="020B0604030504040204" pitchFamily="34" charset="0"/>
              <a:cs typeface="Verdana" panose="020B0604030504040204" pitchFamily="34" charset="0"/>
            </a:endParaRPr>
          </a:p>
        </p:txBody>
      </p:sp>
      <p:sp>
        <p:nvSpPr>
          <p:cNvPr id="9" name="Right Brace 8"/>
          <p:cNvSpPr/>
          <p:nvPr/>
        </p:nvSpPr>
        <p:spPr>
          <a:xfrm rot="5400000">
            <a:off x="5689784" y="188011"/>
            <a:ext cx="277647" cy="5681566"/>
          </a:xfrm>
          <a:prstGeom prst="rightBrace">
            <a:avLst/>
          </a:prstGeom>
          <a:ln>
            <a:solidFill>
              <a:srgbClr val="CC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p>
        </p:txBody>
      </p:sp>
      <p:pic>
        <p:nvPicPr>
          <p:cNvPr id="2055" name="Picture 7" descr="\\adf.bham.ac.uk\eps\home11\a\aristizm\Desktop\EMUSIC-MIREN\Ti64-TESTS\Ti64 SEM\Ti64-TLS-930C-slow cool\TLS_930 deg_sc_BSE_1000_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98" y="3691192"/>
            <a:ext cx="1344788" cy="806873"/>
          </a:xfrm>
          <a:prstGeom prst="rect">
            <a:avLst/>
          </a:prstGeom>
          <a:noFill/>
          <a:extLst>
            <a:ext uri="{909E8E84-426E-40DD-AFC4-6F175D3DCCD1}">
              <a14:hiddenFill xmlns:a14="http://schemas.microsoft.com/office/drawing/2010/main">
                <a:solidFill>
                  <a:srgbClr val="FFFFFF"/>
                </a:solidFill>
              </a14:hiddenFill>
            </a:ext>
          </a:extLst>
        </p:spPr>
      </p:pic>
      <p:sp>
        <p:nvSpPr>
          <p:cNvPr id="16" name="Cross 15"/>
          <p:cNvSpPr/>
          <p:nvPr/>
        </p:nvSpPr>
        <p:spPr>
          <a:xfrm>
            <a:off x="1979752" y="4088393"/>
            <a:ext cx="360000" cy="270000"/>
          </a:xfrm>
          <a:prstGeom prst="plus">
            <a:avLst/>
          </a:prstGeom>
          <a:solidFill>
            <a:srgbClr val="CC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7" name="Rectangle 16"/>
          <p:cNvSpPr/>
          <p:nvPr/>
        </p:nvSpPr>
        <p:spPr>
          <a:xfrm>
            <a:off x="2415528" y="3191783"/>
            <a:ext cx="1940448" cy="1815882"/>
          </a:xfrm>
          <a:prstGeom prst="rect">
            <a:avLst/>
          </a:prstGeom>
          <a:solidFill>
            <a:schemeClr val="accent5"/>
          </a:solidFill>
          <a:ln>
            <a:solidFill>
              <a:srgbClr val="CC0066"/>
            </a:solidFill>
          </a:ln>
        </p:spPr>
        <p:txBody>
          <a:bodyPr wrap="square">
            <a:spAutoFit/>
          </a:bodyPr>
          <a:lstStyle/>
          <a:p>
            <a:pPr algn="ctr"/>
            <a:r>
              <a:rPr lang="en-GB" sz="1400" b="1" dirty="0" smtClean="0">
                <a:latin typeface="Verdana" panose="020B0604030504040204" pitchFamily="34" charset="0"/>
                <a:ea typeface="Verdana" panose="020B0604030504040204" pitchFamily="34" charset="0"/>
                <a:cs typeface="Verdana" panose="020B0604030504040204" pitchFamily="34" charset="0"/>
              </a:rPr>
              <a:t>0.1Kg Vickers Hardness</a:t>
            </a:r>
          </a:p>
          <a:p>
            <a:pPr algn="ctr"/>
            <a:endParaRPr lang="en-GB" sz="1400" b="1"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GB" sz="1400" b="1"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GB" sz="1400"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GB" sz="1400" dirty="0" smtClean="0">
              <a:latin typeface="Verdana" panose="020B0604030504040204" pitchFamily="34" charset="0"/>
              <a:ea typeface="Verdana" panose="020B0604030504040204" pitchFamily="34" charset="0"/>
              <a:cs typeface="Verdana" panose="020B0604030504040204" pitchFamily="34" charset="0"/>
            </a:endParaRPr>
          </a:p>
          <a:p>
            <a:pPr algn="ctr"/>
            <a:r>
              <a:rPr lang="en-GB" sz="1400" dirty="0" smtClean="0">
                <a:latin typeface="Verdana" panose="020B0604030504040204" pitchFamily="34" charset="0"/>
                <a:ea typeface="Verdana" panose="020B0604030504040204" pitchFamily="34" charset="0"/>
                <a:cs typeface="Verdana" panose="020B0604030504040204" pitchFamily="34" charset="0"/>
              </a:rPr>
              <a:t>Struers </a:t>
            </a:r>
            <a:r>
              <a:rPr lang="en-GB" sz="1400" dirty="0" err="1" smtClean="0">
                <a:latin typeface="Verdana" panose="020B0604030504040204" pitchFamily="34" charset="0"/>
                <a:ea typeface="Verdana" panose="020B0604030504040204" pitchFamily="34" charset="0"/>
                <a:cs typeface="Verdana" panose="020B0604030504040204" pitchFamily="34" charset="0"/>
              </a:rPr>
              <a:t>DuranScan</a:t>
            </a:r>
            <a:r>
              <a:rPr lang="en-GB" sz="1400" dirty="0" smtClean="0">
                <a:latin typeface="Verdana" panose="020B0604030504040204" pitchFamily="34" charset="0"/>
                <a:ea typeface="Verdana" panose="020B0604030504040204" pitchFamily="34" charset="0"/>
                <a:cs typeface="Verdana" panose="020B0604030504040204" pitchFamily="34" charset="0"/>
              </a:rPr>
              <a:t> equipment</a:t>
            </a:r>
          </a:p>
        </p:txBody>
      </p:sp>
      <p:sp>
        <p:nvSpPr>
          <p:cNvPr id="18" name="Rectangle 17"/>
          <p:cNvSpPr/>
          <p:nvPr/>
        </p:nvSpPr>
        <p:spPr>
          <a:xfrm>
            <a:off x="4784704" y="3191783"/>
            <a:ext cx="1875528" cy="1938992"/>
          </a:xfrm>
          <a:prstGeom prst="rect">
            <a:avLst/>
          </a:prstGeom>
          <a:solidFill>
            <a:schemeClr val="accent5"/>
          </a:solidFill>
          <a:ln>
            <a:solidFill>
              <a:srgbClr val="CC0066"/>
            </a:solidFill>
          </a:ln>
        </p:spPr>
        <p:txBody>
          <a:bodyPr wrap="square">
            <a:spAutoFit/>
          </a:bodyPr>
          <a:lstStyle/>
          <a:p>
            <a:pPr algn="ctr"/>
            <a:r>
              <a:rPr lang="en-GB" sz="1400" b="1" dirty="0" smtClean="0">
                <a:latin typeface="Verdana" panose="020B0604030504040204" pitchFamily="34" charset="0"/>
                <a:ea typeface="Verdana" panose="020B0604030504040204" pitchFamily="34" charset="0"/>
                <a:cs typeface="Verdana" panose="020B0604030504040204" pitchFamily="34" charset="0"/>
              </a:rPr>
              <a:t>Tensile test </a:t>
            </a:r>
            <a:r>
              <a:rPr lang="en-GB" sz="1400" dirty="0" smtClean="0">
                <a:latin typeface="Verdana" panose="020B0604030504040204" pitchFamily="34" charset="0"/>
                <a:ea typeface="Verdana" panose="020B0604030504040204" pitchFamily="34" charset="0"/>
                <a:cs typeface="Verdana" panose="020B0604030504040204" pitchFamily="34" charset="0"/>
              </a:rPr>
              <a:t>(ASTEM E8)</a:t>
            </a:r>
          </a:p>
          <a:p>
            <a:pPr algn="ctr"/>
            <a:endParaRPr lang="en-GB" sz="1400"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GB" sz="1400"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GB" sz="1400" dirty="0">
              <a:latin typeface="Verdana" panose="020B0604030504040204" pitchFamily="34" charset="0"/>
              <a:ea typeface="Verdana" panose="020B0604030504040204" pitchFamily="34" charset="0"/>
              <a:cs typeface="Verdana" panose="020B0604030504040204" pitchFamily="34" charset="0"/>
            </a:endParaRPr>
          </a:p>
          <a:p>
            <a:pPr algn="ctr"/>
            <a:endParaRPr lang="en-GB" sz="1400" dirty="0" smtClean="0">
              <a:latin typeface="Verdana" panose="020B0604030504040204" pitchFamily="34" charset="0"/>
              <a:ea typeface="Verdana" panose="020B0604030504040204" pitchFamily="34" charset="0"/>
              <a:cs typeface="Verdana" panose="020B0604030504040204" pitchFamily="34" charset="0"/>
            </a:endParaRPr>
          </a:p>
          <a:p>
            <a:pPr algn="ctr"/>
            <a:r>
              <a:rPr lang="en-GB" sz="1200" dirty="0" smtClean="0">
                <a:latin typeface="Verdana" panose="020B0604030504040204" pitchFamily="34" charset="0"/>
                <a:ea typeface="Verdana" panose="020B0604030504040204" pitchFamily="34" charset="0"/>
                <a:cs typeface="Verdana" panose="020B0604030504040204" pitchFamily="34" charset="0"/>
              </a:rPr>
              <a:t>Westmoreland mechanical testing &amp; research Ltd.</a:t>
            </a:r>
            <a:endParaRPr lang="es-ES_tradnl" sz="1200" dirty="0">
              <a:latin typeface="Verdana" panose="020B0604030504040204" pitchFamily="34" charset="0"/>
              <a:ea typeface="Verdana" panose="020B0604030504040204" pitchFamily="34" charset="0"/>
              <a:cs typeface="Verdana" panose="020B0604030504040204" pitchFamily="34" charset="0"/>
            </a:endParaRPr>
          </a:p>
        </p:txBody>
      </p:sp>
      <p:sp>
        <p:nvSpPr>
          <p:cNvPr id="19" name="Rectangle 18"/>
          <p:cNvSpPr/>
          <p:nvPr/>
        </p:nvSpPr>
        <p:spPr>
          <a:xfrm>
            <a:off x="7092280" y="3191783"/>
            <a:ext cx="2002046" cy="1938992"/>
          </a:xfrm>
          <a:prstGeom prst="rect">
            <a:avLst/>
          </a:prstGeom>
          <a:solidFill>
            <a:schemeClr val="accent5"/>
          </a:solidFill>
          <a:ln>
            <a:solidFill>
              <a:srgbClr val="CC0066"/>
            </a:solidFill>
          </a:ln>
        </p:spPr>
        <p:txBody>
          <a:bodyPr wrap="square">
            <a:spAutoFit/>
          </a:bodyPr>
          <a:lstStyle/>
          <a:p>
            <a:pPr algn="ctr"/>
            <a:r>
              <a:rPr lang="en-GB" sz="1400" b="1" dirty="0" smtClean="0">
                <a:latin typeface="Verdana" panose="020B0604030504040204" pitchFamily="34" charset="0"/>
                <a:ea typeface="Verdana" panose="020B0604030504040204" pitchFamily="34" charset="0"/>
                <a:cs typeface="Verdana" panose="020B0604030504040204" pitchFamily="34" charset="0"/>
              </a:rPr>
              <a:t>4 point bending fatigue</a:t>
            </a:r>
          </a:p>
          <a:p>
            <a:pPr algn="ctr"/>
            <a:endParaRPr lang="en-GB" sz="1400" b="1"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GB" sz="1400"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GB" sz="1400"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GB" sz="1400" dirty="0">
              <a:latin typeface="Verdana" panose="020B0604030504040204" pitchFamily="34" charset="0"/>
              <a:ea typeface="Verdana" panose="020B0604030504040204" pitchFamily="34" charset="0"/>
              <a:cs typeface="Verdana" panose="020B0604030504040204" pitchFamily="34" charset="0"/>
            </a:endParaRPr>
          </a:p>
          <a:p>
            <a:pPr algn="ctr"/>
            <a:r>
              <a:rPr lang="en-GB" sz="1200" dirty="0" err="1" smtClean="0">
                <a:latin typeface="Verdana" panose="020B0604030504040204" pitchFamily="34" charset="0"/>
                <a:ea typeface="Verdana" panose="020B0604030504040204" pitchFamily="34" charset="0"/>
                <a:cs typeface="Verdana" panose="020B0604030504040204" pitchFamily="34" charset="0"/>
              </a:rPr>
              <a:t>Amsler</a:t>
            </a:r>
            <a:r>
              <a:rPr lang="en-GB" sz="1200" dirty="0" smtClean="0">
                <a:latin typeface="Verdana" panose="020B0604030504040204" pitchFamily="34" charset="0"/>
                <a:ea typeface="Verdana" panose="020B0604030504040204" pitchFamily="34" charset="0"/>
                <a:cs typeface="Verdana" panose="020B0604030504040204" pitchFamily="34" charset="0"/>
              </a:rPr>
              <a:t> </a:t>
            </a:r>
            <a:r>
              <a:rPr lang="en-GB" sz="1200" dirty="0" err="1" smtClean="0">
                <a:latin typeface="Verdana" panose="020B0604030504040204" pitchFamily="34" charset="0"/>
                <a:ea typeface="Verdana" panose="020B0604030504040204" pitchFamily="34" charset="0"/>
                <a:cs typeface="Verdana" panose="020B0604030504040204" pitchFamily="34" charset="0"/>
              </a:rPr>
              <a:t>Vibrophore</a:t>
            </a:r>
            <a:endParaRPr lang="en-GB" sz="1200" dirty="0" smtClean="0">
              <a:latin typeface="Verdana" panose="020B0604030504040204" pitchFamily="34" charset="0"/>
              <a:ea typeface="Verdana" panose="020B0604030504040204" pitchFamily="34" charset="0"/>
              <a:cs typeface="Verdana" panose="020B0604030504040204" pitchFamily="34" charset="0"/>
            </a:endParaRPr>
          </a:p>
          <a:p>
            <a:pPr algn="ctr"/>
            <a:r>
              <a:rPr lang="en-GB" sz="1200" dirty="0" smtClean="0">
                <a:latin typeface="Verdana" panose="020B0604030504040204" pitchFamily="34" charset="0"/>
                <a:ea typeface="Verdana" panose="020B0604030504040204" pitchFamily="34" charset="0"/>
                <a:cs typeface="Verdana" panose="020B0604030504040204" pitchFamily="34" charset="0"/>
              </a:rPr>
              <a:t>R=0.1;</a:t>
            </a:r>
            <a:r>
              <a:rPr lang="en-GB" sz="1200" dirty="0">
                <a:latin typeface="Verdana" panose="020B0604030504040204" pitchFamily="34" charset="0"/>
                <a:ea typeface="Verdana" panose="020B0604030504040204" pitchFamily="34" charset="0"/>
                <a:cs typeface="Verdana" panose="020B0604030504040204" pitchFamily="34" charset="0"/>
              </a:rPr>
              <a:t> </a:t>
            </a:r>
            <a:r>
              <a:rPr lang="en-GB" sz="1200" dirty="0" smtClean="0">
                <a:latin typeface="Verdana" panose="020B0604030504040204" pitchFamily="34" charset="0"/>
                <a:ea typeface="Verdana" panose="020B0604030504040204" pitchFamily="34" charset="0"/>
                <a:cs typeface="Verdana" panose="020B0604030504040204" pitchFamily="34" charset="0"/>
              </a:rPr>
              <a:t>~72Hz</a:t>
            </a:r>
          </a:p>
          <a:p>
            <a:pPr algn="ctr"/>
            <a:r>
              <a:rPr lang="en-GB" sz="1200" dirty="0" smtClean="0">
                <a:latin typeface="Verdana" panose="020B0604030504040204" pitchFamily="34" charset="0"/>
                <a:ea typeface="Verdana" panose="020B0604030504040204" pitchFamily="34" charset="0"/>
                <a:cs typeface="Verdana" panose="020B0604030504040204" pitchFamily="34" charset="0"/>
              </a:rPr>
              <a:t>1x10</a:t>
            </a:r>
            <a:r>
              <a:rPr lang="en-GB" sz="1200" baseline="30000" dirty="0" smtClean="0">
                <a:latin typeface="Verdana" panose="020B0604030504040204" pitchFamily="34" charset="0"/>
                <a:ea typeface="Verdana" panose="020B0604030504040204" pitchFamily="34" charset="0"/>
                <a:cs typeface="Verdana" panose="020B0604030504040204" pitchFamily="34" charset="0"/>
              </a:rPr>
              <a:t>7</a:t>
            </a:r>
            <a:r>
              <a:rPr lang="en-GB" sz="1200" dirty="0" smtClean="0">
                <a:latin typeface="Verdana" panose="020B0604030504040204" pitchFamily="34" charset="0"/>
                <a:ea typeface="Verdana" panose="020B0604030504040204" pitchFamily="34" charset="0"/>
                <a:cs typeface="Verdana" panose="020B0604030504040204" pitchFamily="34" charset="0"/>
              </a:rPr>
              <a:t> cycles = runout</a:t>
            </a:r>
            <a:endParaRPr lang="es-ES_tradnl" sz="1200" dirty="0">
              <a:latin typeface="Verdana" panose="020B0604030504040204" pitchFamily="34" charset="0"/>
              <a:ea typeface="Verdana" panose="020B0604030504040204" pitchFamily="34" charset="0"/>
              <a:cs typeface="Verdana" panose="020B0604030504040204" pitchFamily="34" charset="0"/>
            </a:endParaRPr>
          </a:p>
        </p:txBody>
      </p:sp>
      <p:pic>
        <p:nvPicPr>
          <p:cNvPr id="2057" name="Picture 9" descr="Imagen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t="21711" b="4258"/>
          <a:stretch/>
        </p:blipFill>
        <p:spPr bwMode="auto">
          <a:xfrm>
            <a:off x="4828968" y="3774086"/>
            <a:ext cx="1800000" cy="6662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p:nvPr/>
        </p:nvPicPr>
        <p:blipFill rotWithShape="1">
          <a:blip r:embed="rId6" cstate="print"/>
          <a:srcRect l="38570" t="21607" r="20596" b="34860"/>
          <a:stretch/>
        </p:blipFill>
        <p:spPr bwMode="auto">
          <a:xfrm>
            <a:off x="2627785" y="3746805"/>
            <a:ext cx="1447181" cy="677261"/>
          </a:xfrm>
          <a:prstGeom prst="rect">
            <a:avLst/>
          </a:prstGeom>
          <a:noFill/>
          <a:ln w="9525">
            <a:noFill/>
            <a:miter lim="800000"/>
            <a:headEnd/>
            <a:tailEnd/>
          </a:ln>
        </p:spPr>
      </p:pic>
      <p:sp>
        <p:nvSpPr>
          <p:cNvPr id="23" name="Cross 22"/>
          <p:cNvSpPr/>
          <p:nvPr/>
        </p:nvSpPr>
        <p:spPr>
          <a:xfrm>
            <a:off x="4400728" y="4088393"/>
            <a:ext cx="360000" cy="270000"/>
          </a:xfrm>
          <a:prstGeom prst="plus">
            <a:avLst/>
          </a:prstGeom>
          <a:solidFill>
            <a:srgbClr val="CC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4" name="Cross 23"/>
          <p:cNvSpPr/>
          <p:nvPr/>
        </p:nvSpPr>
        <p:spPr>
          <a:xfrm>
            <a:off x="6704984" y="4077226"/>
            <a:ext cx="360000" cy="270000"/>
          </a:xfrm>
          <a:prstGeom prst="plus">
            <a:avLst/>
          </a:prstGeom>
          <a:solidFill>
            <a:srgbClr val="CC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2060" name="Picture 12" descr="\\adf.bham.ac.uk\eps\home11\a\aristizm\Desktop\EMUSIC-MIREN\Ti64-TESTS\FATIGUE FOR HIP2017\Fatigue pictures\DSC_0785.JPG"/>
          <p:cNvPicPr>
            <a:picLocks noChangeAspect="1" noChangeArrowheads="1"/>
          </p:cNvPicPr>
          <p:nvPr/>
        </p:nvPicPr>
        <p:blipFill rotWithShape="1">
          <a:blip r:embed="rId7">
            <a:extLst>
              <a:ext uri="{28A0092B-C50C-407E-A947-70E740481C1C}">
                <a14:useLocalDpi xmlns:a14="http://schemas.microsoft.com/office/drawing/2010/main" val="0"/>
              </a:ext>
            </a:extLst>
          </a:blip>
          <a:srcRect l="33463" t="27742" r="21045" b="4054"/>
          <a:stretch/>
        </p:blipFill>
        <p:spPr bwMode="auto">
          <a:xfrm>
            <a:off x="7452320" y="3650217"/>
            <a:ext cx="1376224" cy="8704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IP-Image-2"/>
          <p:cNvPicPr>
            <a:picLocks noChangeAspect="1" noChangeArrowheads="1"/>
          </p:cNvPicPr>
          <p:nvPr/>
        </p:nvPicPr>
        <p:blipFill rotWithShape="1">
          <a:blip r:embed="rId8">
            <a:extLst>
              <a:ext uri="{28A0092B-C50C-407E-A947-70E740481C1C}">
                <a14:useLocalDpi xmlns:a14="http://schemas.microsoft.com/office/drawing/2010/main" val="0"/>
              </a:ext>
            </a:extLst>
          </a:blip>
          <a:srcRect t="10933" b="9319"/>
          <a:stretch/>
        </p:blipFill>
        <p:spPr bwMode="auto">
          <a:xfrm>
            <a:off x="3200102" y="799431"/>
            <a:ext cx="2235994" cy="154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58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42" y="-20150"/>
            <a:ext cx="9144000" cy="628650"/>
          </a:xfrm>
        </p:spPr>
        <p:txBody>
          <a:bodyPr/>
          <a:lstStyle/>
          <a:p>
            <a:r>
              <a:rPr lang="en-GB" sz="2400" b="1" dirty="0" smtClean="0"/>
              <a:t>Powder</a:t>
            </a:r>
            <a:endParaRPr lang="en-GB" sz="2400" dirty="0"/>
          </a:p>
        </p:txBody>
      </p:sp>
      <p:sp>
        <p:nvSpPr>
          <p:cNvPr id="3" name="Rectangle 2"/>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3073" name="Picture 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72363" y="1977685"/>
            <a:ext cx="3095581" cy="23232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88787" y="1977684"/>
            <a:ext cx="3095581" cy="23232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6" name="Rectangle 8"/>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graphicFrame>
        <p:nvGraphicFramePr>
          <p:cNvPr id="7" name="Table 6"/>
          <p:cNvGraphicFramePr>
            <a:graphicFrameLocks noGrp="1"/>
          </p:cNvGraphicFramePr>
          <p:nvPr>
            <p:extLst>
              <p:ext uri="{D42A27DB-BD31-4B8C-83A1-F6EECF244321}">
                <p14:modId xmlns:p14="http://schemas.microsoft.com/office/powerpoint/2010/main" val="3088502927"/>
              </p:ext>
            </p:extLst>
          </p:nvPr>
        </p:nvGraphicFramePr>
        <p:xfrm>
          <a:off x="575533" y="1059583"/>
          <a:ext cx="7992935" cy="702078"/>
        </p:xfrm>
        <a:graphic>
          <a:graphicData uri="http://schemas.openxmlformats.org/drawingml/2006/table">
            <a:tbl>
              <a:tblPr firstRow="1" firstCol="1" bandRow="1"/>
              <a:tblGrid>
                <a:gridCol w="1934400"/>
                <a:gridCol w="1173480"/>
                <a:gridCol w="1173480"/>
                <a:gridCol w="1174115"/>
                <a:gridCol w="2537460"/>
              </a:tblGrid>
              <a:tr h="336612">
                <a:tc>
                  <a:txBody>
                    <a:bodyPr/>
                    <a:lstStyle/>
                    <a:p>
                      <a:pPr marL="0" algn="ctr">
                        <a:lnSpc>
                          <a:spcPct val="100000"/>
                        </a:lnSpc>
                        <a:spcBef>
                          <a:spcPts val="600"/>
                        </a:spcBef>
                        <a:spcAft>
                          <a:spcPts val="600"/>
                        </a:spcAft>
                      </a:pPr>
                      <a:r>
                        <a:rPr lang="en-GB" sz="15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Powder</a:t>
                      </a:r>
                      <a:endParaRPr lang="es-ES_tradnl" sz="15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5000"/>
                      </a:schemeClr>
                    </a:solidFill>
                  </a:tcPr>
                </a:tc>
                <a:tc>
                  <a:txBody>
                    <a:bodyPr/>
                    <a:lstStyle/>
                    <a:p>
                      <a:pPr marL="0" algn="ctr">
                        <a:lnSpc>
                          <a:spcPct val="100000"/>
                        </a:lnSpc>
                        <a:spcBef>
                          <a:spcPts val="600"/>
                        </a:spcBef>
                        <a:spcAft>
                          <a:spcPts val="600"/>
                        </a:spcAft>
                      </a:pPr>
                      <a:r>
                        <a:rPr lang="en-GB" sz="15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Al</a:t>
                      </a:r>
                      <a:endParaRPr lang="es-ES_tradnl" sz="15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5000"/>
                      </a:schemeClr>
                    </a:solidFill>
                  </a:tcPr>
                </a:tc>
                <a:tc>
                  <a:txBody>
                    <a:bodyPr/>
                    <a:lstStyle/>
                    <a:p>
                      <a:pPr marL="0" algn="ctr">
                        <a:lnSpc>
                          <a:spcPct val="100000"/>
                        </a:lnSpc>
                        <a:spcBef>
                          <a:spcPts val="600"/>
                        </a:spcBef>
                        <a:spcAft>
                          <a:spcPts val="600"/>
                        </a:spcAft>
                      </a:pPr>
                      <a:r>
                        <a:rPr lang="en-GB" sz="15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V</a:t>
                      </a:r>
                      <a:endParaRPr lang="es-ES_tradnl" sz="15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5000"/>
                      </a:schemeClr>
                    </a:solidFill>
                  </a:tcPr>
                </a:tc>
                <a:tc>
                  <a:txBody>
                    <a:bodyPr/>
                    <a:lstStyle/>
                    <a:p>
                      <a:pPr marL="0" algn="ctr">
                        <a:lnSpc>
                          <a:spcPct val="100000"/>
                        </a:lnSpc>
                        <a:spcBef>
                          <a:spcPts val="600"/>
                        </a:spcBef>
                        <a:spcAft>
                          <a:spcPts val="600"/>
                        </a:spcAft>
                      </a:pPr>
                      <a:r>
                        <a:rPr lang="en-GB" sz="15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a:t>
                      </a:r>
                      <a:endParaRPr lang="es-ES_tradnl" sz="15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5000"/>
                      </a:schemeClr>
                    </a:solidFill>
                  </a:tcPr>
                </a:tc>
                <a:tc>
                  <a:txBody>
                    <a:bodyPr/>
                    <a:lstStyle/>
                    <a:p>
                      <a:pPr marL="0" algn="ctr">
                        <a:lnSpc>
                          <a:spcPct val="100000"/>
                        </a:lnSpc>
                        <a:spcBef>
                          <a:spcPts val="600"/>
                        </a:spcBef>
                        <a:spcAft>
                          <a:spcPts val="600"/>
                        </a:spcAft>
                      </a:pPr>
                      <a:r>
                        <a:rPr lang="en-GB" sz="15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Size </a:t>
                      </a:r>
                      <a:r>
                        <a:rPr lang="en-GB" sz="1500" b="1"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range</a:t>
                      </a:r>
                      <a:r>
                        <a:rPr lang="en-GB" sz="1500" b="1" baseline="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GB" sz="1500" b="1"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(µm)</a:t>
                      </a:r>
                      <a:endParaRPr lang="es-ES_tradnl" sz="15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5000"/>
                      </a:schemeClr>
                    </a:solidFill>
                  </a:tcPr>
                </a:tc>
              </a:tr>
              <a:tr h="365466">
                <a:tc>
                  <a:txBody>
                    <a:bodyPr/>
                    <a:lstStyle/>
                    <a:p>
                      <a:pPr marL="0" algn="ctr">
                        <a:lnSpc>
                          <a:spcPct val="100000"/>
                        </a:lnSpc>
                        <a:spcBef>
                          <a:spcPts val="600"/>
                        </a:spcBef>
                        <a:spcAft>
                          <a:spcPts val="600"/>
                        </a:spcAft>
                      </a:pPr>
                      <a:r>
                        <a:rPr lang="en-GB" sz="1500" b="1"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TLS (GA)</a:t>
                      </a:r>
                      <a:endParaRPr lang="es-ES_tradnl" sz="1500" b="1"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algn="ctr">
                        <a:lnSpc>
                          <a:spcPct val="100000"/>
                        </a:lnSpc>
                        <a:spcBef>
                          <a:spcPts val="600"/>
                        </a:spcBef>
                        <a:spcAft>
                          <a:spcPts val="600"/>
                        </a:spcAft>
                      </a:pPr>
                      <a:r>
                        <a:rPr lang="en-GB" sz="1500">
                          <a:solidFill>
                            <a:srgbClr val="000000"/>
                          </a:solidFill>
                          <a:effectLst/>
                          <a:latin typeface="Verdana" panose="020B0604030504040204" pitchFamily="34" charset="0"/>
                          <a:ea typeface="Verdana" panose="020B0604030504040204" pitchFamily="34" charset="0"/>
                          <a:cs typeface="Verdana" panose="020B0604030504040204" pitchFamily="34" charset="0"/>
                        </a:rPr>
                        <a:t>6.31</a:t>
                      </a:r>
                      <a:endParaRPr lang="es-ES_tradnl" sz="150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algn="ctr">
                        <a:lnSpc>
                          <a:spcPct val="100000"/>
                        </a:lnSpc>
                        <a:spcBef>
                          <a:spcPts val="600"/>
                        </a:spcBef>
                        <a:spcAft>
                          <a:spcPts val="600"/>
                        </a:spcAft>
                      </a:pPr>
                      <a:r>
                        <a:rPr lang="en-GB" sz="15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3.92</a:t>
                      </a:r>
                      <a:endParaRPr lang="es-ES_tradnl" sz="15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algn="ctr">
                        <a:lnSpc>
                          <a:spcPct val="100000"/>
                        </a:lnSpc>
                        <a:spcBef>
                          <a:spcPts val="600"/>
                        </a:spcBef>
                        <a:spcAft>
                          <a:spcPts val="600"/>
                        </a:spcAft>
                      </a:pPr>
                      <a:r>
                        <a:rPr lang="en-GB" sz="15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0.10</a:t>
                      </a:r>
                      <a:endParaRPr lang="es-ES_tradnl" sz="15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algn="ctr">
                        <a:lnSpc>
                          <a:spcPct val="100000"/>
                        </a:lnSpc>
                        <a:spcBef>
                          <a:spcPts val="600"/>
                        </a:spcBef>
                        <a:spcAft>
                          <a:spcPts val="600"/>
                        </a:spcAft>
                      </a:pPr>
                      <a:r>
                        <a:rPr lang="en-GB" sz="15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45-180</a:t>
                      </a:r>
                      <a:endParaRPr lang="es-ES_tradnl" sz="15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bl>
          </a:graphicData>
        </a:graphic>
      </p:graphicFrame>
    </p:spTree>
    <p:extLst>
      <p:ext uri="{BB962C8B-B14F-4D97-AF65-F5344CB8AC3E}">
        <p14:creationId xmlns:p14="http://schemas.microsoft.com/office/powerpoint/2010/main" val="2510871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smtClean="0"/>
              <a:t>Standard HIP cycle for Ti64</a:t>
            </a:r>
            <a:endParaRPr lang="en-GB" sz="2400" dirty="0"/>
          </a:p>
        </p:txBody>
      </p:sp>
      <p:sp>
        <p:nvSpPr>
          <p:cNvPr id="3" name="TextBox 2"/>
          <p:cNvSpPr txBox="1"/>
          <p:nvPr/>
        </p:nvSpPr>
        <p:spPr>
          <a:xfrm>
            <a:off x="262714" y="1113589"/>
            <a:ext cx="3748303" cy="2739211"/>
          </a:xfrm>
          <a:prstGeom prst="rect">
            <a:avLst/>
          </a:prstGeom>
          <a:noFill/>
        </p:spPr>
        <p:txBody>
          <a:bodyPr wrap="square" rtlCol="0">
            <a:spAutoFit/>
          </a:bodyPr>
          <a:lstStyle/>
          <a:p>
            <a:r>
              <a:rPr lang="en-GB" sz="20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930ºC/100MPa/4h</a:t>
            </a:r>
          </a:p>
          <a:p>
            <a:r>
              <a:rPr lang="en-GB" sz="2000" b="1" dirty="0" smtClean="0">
                <a:latin typeface="Verdana" panose="020B0604030504040204" pitchFamily="34" charset="0"/>
                <a:ea typeface="Verdana" panose="020B0604030504040204" pitchFamily="34" charset="0"/>
                <a:cs typeface="Verdana" panose="020B0604030504040204" pitchFamily="34" charset="0"/>
              </a:rPr>
              <a:t>5ºC/min</a:t>
            </a:r>
            <a:r>
              <a:rPr lang="en-GB" sz="2000" dirty="0" smtClean="0">
                <a:latin typeface="Verdana" panose="020B0604030504040204" pitchFamily="34" charset="0"/>
                <a:ea typeface="Verdana" panose="020B0604030504040204" pitchFamily="34" charset="0"/>
                <a:cs typeface="Verdana" panose="020B0604030504040204" pitchFamily="34" charset="0"/>
              </a:rPr>
              <a:t> cooling rate</a:t>
            </a:r>
          </a:p>
          <a:p>
            <a:endParaRPr lang="en-GB" sz="2000" dirty="0" smtClean="0">
              <a:latin typeface="Verdana" panose="020B0604030504040204" pitchFamily="34" charset="0"/>
              <a:ea typeface="Verdana" panose="020B0604030504040204" pitchFamily="34" charset="0"/>
              <a:cs typeface="Verdana" panose="020B0604030504040204" pitchFamily="34" charset="0"/>
            </a:endParaRPr>
          </a:p>
          <a:p>
            <a:r>
              <a:rPr lang="en-GB" sz="2000" dirty="0" smtClean="0">
                <a:latin typeface="Verdana" panose="020B0604030504040204" pitchFamily="34" charset="0"/>
                <a:ea typeface="Verdana" panose="020B0604030504040204" pitchFamily="34" charset="0"/>
                <a:cs typeface="Verdana" panose="020B0604030504040204" pitchFamily="34" charset="0"/>
              </a:rPr>
              <a:t>The standard microstructure consists of </a:t>
            </a:r>
            <a:r>
              <a:rPr lang="en-GB" sz="2000" dirty="0" err="1">
                <a:latin typeface="Verdana" panose="020B0604030504040204" pitchFamily="34" charset="0"/>
                <a:ea typeface="Verdana" panose="020B0604030504040204" pitchFamily="34" charset="0"/>
                <a:cs typeface="Verdana" panose="020B0604030504040204" pitchFamily="34" charset="0"/>
              </a:rPr>
              <a:t>equiaxed</a:t>
            </a:r>
            <a:r>
              <a:rPr lang="en-GB" sz="2000" dirty="0">
                <a:latin typeface="Verdana" panose="020B0604030504040204" pitchFamily="34" charset="0"/>
                <a:ea typeface="Verdana" panose="020B0604030504040204" pitchFamily="34" charset="0"/>
                <a:cs typeface="Verdana" panose="020B0604030504040204" pitchFamily="34" charset="0"/>
              </a:rPr>
              <a:t> </a:t>
            </a:r>
            <a:r>
              <a:rPr lang="el-GR" dirty="0" smtClean="0">
                <a:latin typeface="Calibri"/>
                <a:ea typeface="Verdana" panose="020B0604030504040204" pitchFamily="34" charset="0"/>
                <a:cs typeface="Verdana" panose="020B0604030504040204" pitchFamily="34" charset="0"/>
              </a:rPr>
              <a:t>α</a:t>
            </a:r>
            <a:r>
              <a:rPr lang="en-GB" dirty="0" smtClean="0">
                <a:latin typeface="Verdana" panose="020B0604030504040204" pitchFamily="34" charset="0"/>
                <a:ea typeface="Verdana" panose="020B0604030504040204" pitchFamily="34" charset="0"/>
                <a:cs typeface="Verdana" panose="020B0604030504040204" pitchFamily="34" charset="0"/>
              </a:rPr>
              <a:t> </a:t>
            </a:r>
            <a:r>
              <a:rPr lang="en-GB" sz="2000" dirty="0">
                <a:latin typeface="Verdana" panose="020B0604030504040204" pitchFamily="34" charset="0"/>
                <a:ea typeface="Verdana" panose="020B0604030504040204" pitchFamily="34" charset="0"/>
                <a:cs typeface="Verdana" panose="020B0604030504040204" pitchFamily="34" charset="0"/>
              </a:rPr>
              <a:t>(</a:t>
            </a:r>
            <a:r>
              <a:rPr lang="en-GB" sz="2000" dirty="0" smtClean="0">
                <a:latin typeface="Verdana" panose="020B0604030504040204" pitchFamily="34" charset="0"/>
                <a:ea typeface="Verdana" panose="020B0604030504040204" pitchFamily="34" charset="0"/>
                <a:cs typeface="Verdana" panose="020B0604030504040204" pitchFamily="34" charset="0"/>
              </a:rPr>
              <a:t>dark phase) with about 10 vol.% </a:t>
            </a:r>
            <a:r>
              <a:rPr lang="el-GR" sz="2400" dirty="0" smtClean="0">
                <a:latin typeface="Calibri"/>
                <a:ea typeface="Verdana" panose="020B0604030504040204" pitchFamily="34" charset="0"/>
                <a:cs typeface="Verdana" panose="020B0604030504040204" pitchFamily="34" charset="0"/>
              </a:rPr>
              <a:t>β</a:t>
            </a:r>
            <a:r>
              <a:rPr lang="en-GB" sz="2000" dirty="0">
                <a:latin typeface="Verdana" panose="020B0604030504040204" pitchFamily="34" charset="0"/>
                <a:ea typeface="Verdana" panose="020B0604030504040204" pitchFamily="34" charset="0"/>
                <a:cs typeface="Verdana" panose="020B0604030504040204" pitchFamily="34" charset="0"/>
              </a:rPr>
              <a:t> </a:t>
            </a:r>
            <a:r>
              <a:rPr lang="en-GB" sz="2000" dirty="0" smtClean="0">
                <a:latin typeface="Verdana" panose="020B0604030504040204" pitchFamily="34" charset="0"/>
                <a:ea typeface="Verdana" panose="020B0604030504040204" pitchFamily="34" charset="0"/>
                <a:cs typeface="Verdana" panose="020B0604030504040204" pitchFamily="34" charset="0"/>
              </a:rPr>
              <a:t>(white phase).</a:t>
            </a:r>
            <a:endParaRPr lang="es-ES_tradnl" sz="2000" dirty="0">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descr="\\adf.bham.ac.uk\eps\home11\a\aristizm\Desktop\EMUSIC-MIREN\Ti64-TESTS\Ti64 SEM\Ti64-TLS-930C-slow cool\TLS_930 deg_sc_BSE_500_1.tif"/>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30313" y="1167594"/>
            <a:ext cx="3658111" cy="29264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9170" y="1099356"/>
            <a:ext cx="3172239" cy="702078"/>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188282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06"/>
            <a:ext cx="9144000" cy="628650"/>
          </a:xfrm>
        </p:spPr>
        <p:txBody>
          <a:bodyPr/>
          <a:lstStyle/>
          <a:p>
            <a:r>
              <a:rPr lang="en-GB" sz="2400" b="1" dirty="0" smtClean="0">
                <a:solidFill>
                  <a:srgbClr val="FF0000"/>
                </a:solidFill>
              </a:rPr>
              <a:t>Influence of cooling rate on microstructure </a:t>
            </a:r>
            <a:r>
              <a:rPr lang="en-GB" sz="2400" b="1" dirty="0" smtClean="0">
                <a:solidFill>
                  <a:srgbClr val="FF0000"/>
                </a:solidFill>
              </a:rPr>
              <a:t/>
            </a:r>
            <a:br>
              <a:rPr lang="en-GB" sz="2400" b="1" dirty="0" smtClean="0">
                <a:solidFill>
                  <a:srgbClr val="FF0000"/>
                </a:solidFill>
              </a:rPr>
            </a:br>
            <a:r>
              <a:rPr lang="en-GB" sz="2400" b="1" dirty="0" smtClean="0"/>
              <a:t>HIP </a:t>
            </a:r>
            <a:r>
              <a:rPr lang="en-GB" sz="2400" b="1" dirty="0" smtClean="0"/>
              <a:t>@930ºC/100MPa/4h</a:t>
            </a:r>
            <a:endParaRPr lang="en-GB" sz="2400" dirty="0"/>
          </a:p>
        </p:txBody>
      </p:sp>
      <p:pic>
        <p:nvPicPr>
          <p:cNvPr id="4" name="Picture 3" descr="\\adf.bham.ac.uk\eps\home11\a\aristizm\Desktop\EMUSIC-MIREN\Ti64-TESTS\Ti64 SEM\Ti64-TLS-930C-slow cool\TLS_930 deg_sc_BSE_500_1.t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6788" y="950639"/>
            <a:ext cx="2926489" cy="234119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df.bham.ac.uk\eps\home11\a\aristizm\Desktop\EMUSIC-MIREN\Ti64-TESTS\Ti64 SEM\Ti64-TLS-930-jet cool\TLS_930 deg_JC_BSE 500.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58088" y="950639"/>
            <a:ext cx="2926080" cy="23408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df.bham.ac.uk\eps\home11\a\aristizm\Desktop\EMUSIC-MIREN\Ti64-TESTS\Ti64 SEM\Ti64-TLS-930C-TAVquench\930-TAV-BSE\Ti64-930-TAV-BSE-X500-5.tif"/>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82015" y="950639"/>
            <a:ext cx="2926489" cy="23411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6788" y="958824"/>
            <a:ext cx="1209328" cy="400110"/>
          </a:xfrm>
          <a:prstGeom prst="rect">
            <a:avLst/>
          </a:prstGeom>
          <a:solidFill>
            <a:srgbClr val="FFFFFF">
              <a:alpha val="50196"/>
            </a:srgbClr>
          </a:solidFill>
        </p:spPr>
        <p:txBody>
          <a:bodyPr wrap="square" rtlCol="0">
            <a:spAutoFit/>
          </a:bodyPr>
          <a:lstStyle/>
          <a:p>
            <a:r>
              <a:rPr lang="en-GB" sz="2000" b="1" dirty="0" smtClean="0">
                <a:solidFill>
                  <a:srgbClr val="FF0000"/>
                </a:solidFill>
              </a:rPr>
              <a:t>5ºC/min</a:t>
            </a:r>
            <a:endParaRPr lang="es-ES_tradnl" sz="2000" b="1" dirty="0">
              <a:solidFill>
                <a:srgbClr val="FF0000"/>
              </a:solidFill>
            </a:endParaRPr>
          </a:p>
        </p:txBody>
      </p:sp>
      <p:sp>
        <p:nvSpPr>
          <p:cNvPr id="10" name="TextBox 9"/>
          <p:cNvSpPr txBox="1"/>
          <p:nvPr/>
        </p:nvSpPr>
        <p:spPr>
          <a:xfrm>
            <a:off x="3177208" y="955713"/>
            <a:ext cx="1353344" cy="400110"/>
          </a:xfrm>
          <a:prstGeom prst="rect">
            <a:avLst/>
          </a:prstGeom>
          <a:solidFill>
            <a:srgbClr val="FFFFFF">
              <a:alpha val="50196"/>
            </a:srgbClr>
          </a:solidFill>
        </p:spPr>
        <p:txBody>
          <a:bodyPr wrap="square" rtlCol="0">
            <a:spAutoFit/>
          </a:bodyPr>
          <a:lstStyle/>
          <a:p>
            <a:r>
              <a:rPr lang="en-GB" sz="2000" b="1" dirty="0" smtClean="0">
                <a:solidFill>
                  <a:srgbClr val="FF0000"/>
                </a:solidFill>
              </a:rPr>
              <a:t>50ºC/min</a:t>
            </a:r>
            <a:endParaRPr lang="es-ES_tradnl" sz="2000" b="1" dirty="0">
              <a:solidFill>
                <a:srgbClr val="FF0000"/>
              </a:solidFill>
            </a:endParaRPr>
          </a:p>
        </p:txBody>
      </p:sp>
      <p:sp>
        <p:nvSpPr>
          <p:cNvPr id="11" name="TextBox 10"/>
          <p:cNvSpPr txBox="1"/>
          <p:nvPr/>
        </p:nvSpPr>
        <p:spPr>
          <a:xfrm>
            <a:off x="6182015" y="967818"/>
            <a:ext cx="1512168" cy="400110"/>
          </a:xfrm>
          <a:prstGeom prst="rect">
            <a:avLst/>
          </a:prstGeom>
          <a:solidFill>
            <a:srgbClr val="FFFFFF">
              <a:alpha val="50196"/>
            </a:srgbClr>
          </a:solidFill>
        </p:spPr>
        <p:txBody>
          <a:bodyPr wrap="square" rtlCol="0">
            <a:spAutoFit/>
          </a:bodyPr>
          <a:lstStyle/>
          <a:p>
            <a:r>
              <a:rPr lang="en-GB" sz="2000" b="1" dirty="0" smtClean="0">
                <a:solidFill>
                  <a:srgbClr val="FF0000"/>
                </a:solidFill>
              </a:rPr>
              <a:t>100ºC/min</a:t>
            </a:r>
            <a:endParaRPr lang="es-ES_tradnl" sz="2000" b="1" dirty="0">
              <a:solidFill>
                <a:srgbClr val="FF0000"/>
              </a:solidFill>
            </a:endParaRPr>
          </a:p>
        </p:txBody>
      </p:sp>
      <p:sp>
        <p:nvSpPr>
          <p:cNvPr id="9" name="TextBox 8"/>
          <p:cNvSpPr txBox="1"/>
          <p:nvPr/>
        </p:nvSpPr>
        <p:spPr>
          <a:xfrm>
            <a:off x="467543" y="3381839"/>
            <a:ext cx="8064897" cy="707886"/>
          </a:xfrm>
          <a:prstGeom prst="rect">
            <a:avLst/>
          </a:prstGeom>
          <a:noFill/>
        </p:spPr>
        <p:txBody>
          <a:bodyPr wrap="square" rtlCol="0">
            <a:spAutoFit/>
          </a:bodyPr>
          <a:lstStyle/>
          <a:p>
            <a:r>
              <a:rPr lang="en-GB" sz="2000" dirty="0" smtClean="0">
                <a:latin typeface="Verdana" panose="020B0604030504040204" pitchFamily="34" charset="0"/>
                <a:ea typeface="Verdana" panose="020B0604030504040204" pitchFamily="34" charset="0"/>
                <a:cs typeface="Verdana" panose="020B0604030504040204" pitchFamily="34" charset="0"/>
              </a:rPr>
              <a:t>Microstructure changes from </a:t>
            </a:r>
            <a:r>
              <a:rPr lang="en-GB" sz="2000" dirty="0" err="1" smtClean="0">
                <a:latin typeface="Verdana" panose="020B0604030504040204" pitchFamily="34" charset="0"/>
                <a:ea typeface="Verdana" panose="020B0604030504040204" pitchFamily="34" charset="0"/>
                <a:cs typeface="Verdana" panose="020B0604030504040204" pitchFamily="34" charset="0"/>
              </a:rPr>
              <a:t>equiaxed</a:t>
            </a:r>
            <a:r>
              <a:rPr lang="en-GB" sz="2000" dirty="0" smtClean="0">
                <a:latin typeface="Verdana" panose="020B0604030504040204" pitchFamily="34" charset="0"/>
                <a:ea typeface="Verdana" panose="020B0604030504040204" pitchFamily="34" charset="0"/>
                <a:cs typeface="Verdana" panose="020B0604030504040204" pitchFamily="34" charset="0"/>
              </a:rPr>
              <a:t> alpha plus beta to primary alpha + transformed beta.</a:t>
            </a:r>
            <a:endParaRPr lang="es-ES_trad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79614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892"/>
            <a:ext cx="9144000" cy="628650"/>
          </a:xfrm>
        </p:spPr>
        <p:txBody>
          <a:bodyPr/>
          <a:lstStyle/>
          <a:p>
            <a:r>
              <a:rPr lang="en-GB" sz="2400" b="1" dirty="0" smtClean="0">
                <a:solidFill>
                  <a:srgbClr val="FF0000"/>
                </a:solidFill>
              </a:rPr>
              <a:t>Influence of cooling rate on microstructure </a:t>
            </a:r>
            <a:r>
              <a:rPr lang="en-GB" sz="2400" b="1" dirty="0" smtClean="0">
                <a:solidFill>
                  <a:srgbClr val="FF0000"/>
                </a:solidFill>
              </a:rPr>
              <a:t/>
            </a:r>
            <a:br>
              <a:rPr lang="en-GB" sz="2400" b="1" dirty="0" smtClean="0">
                <a:solidFill>
                  <a:srgbClr val="FF0000"/>
                </a:solidFill>
              </a:rPr>
            </a:br>
            <a:r>
              <a:rPr lang="en-GB" sz="2400" b="1" dirty="0" smtClean="0"/>
              <a:t>HIP </a:t>
            </a:r>
            <a:r>
              <a:rPr lang="en-GB" sz="2400" b="1" dirty="0" smtClean="0"/>
              <a:t>@930ºC/100MPa/4h</a:t>
            </a:r>
            <a:endParaRPr lang="en-GB" sz="2400" dirty="0"/>
          </a:p>
        </p:txBody>
      </p:sp>
      <p:pic>
        <p:nvPicPr>
          <p:cNvPr id="3074" name="Picture 2" descr="\\adf.bham.ac.uk\eps\home11\a\aristizm\Desktop\EMUSIC-MIREN\Ti64-TESTS\Ti64 SEM\Ti64-TLS-930-jet cool\TLS_930 deg_JC_BSE 50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7656" y="771550"/>
            <a:ext cx="3291840" cy="26334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58816" y="771550"/>
            <a:ext cx="1353344" cy="400110"/>
          </a:xfrm>
          <a:prstGeom prst="rect">
            <a:avLst/>
          </a:prstGeom>
          <a:solidFill>
            <a:srgbClr val="FFFFFF">
              <a:alpha val="50196"/>
            </a:srgbClr>
          </a:solidFill>
        </p:spPr>
        <p:txBody>
          <a:bodyPr wrap="square" rtlCol="0">
            <a:spAutoFit/>
          </a:bodyPr>
          <a:lstStyle/>
          <a:p>
            <a:r>
              <a:rPr lang="en-GB" sz="2000" b="1" dirty="0" smtClean="0">
                <a:solidFill>
                  <a:srgbClr val="FF0000"/>
                </a:solidFill>
              </a:rPr>
              <a:t>50ºC/min</a:t>
            </a:r>
            <a:endParaRPr lang="es-ES_tradnl" sz="2000" b="1" dirty="0">
              <a:solidFill>
                <a:srgbClr val="FF0000"/>
              </a:solidFill>
            </a:endParaRPr>
          </a:p>
        </p:txBody>
      </p:sp>
      <p:sp>
        <p:nvSpPr>
          <p:cNvPr id="11" name="TextBox 10"/>
          <p:cNvSpPr txBox="1"/>
          <p:nvPr/>
        </p:nvSpPr>
        <p:spPr>
          <a:xfrm>
            <a:off x="742489" y="1958172"/>
            <a:ext cx="1512168" cy="400110"/>
          </a:xfrm>
          <a:prstGeom prst="rect">
            <a:avLst/>
          </a:prstGeom>
          <a:solidFill>
            <a:srgbClr val="FFFFFF">
              <a:alpha val="50196"/>
            </a:srgbClr>
          </a:solidFill>
        </p:spPr>
        <p:txBody>
          <a:bodyPr wrap="square" rtlCol="0">
            <a:spAutoFit/>
          </a:bodyPr>
          <a:lstStyle/>
          <a:p>
            <a:r>
              <a:rPr lang="en-GB" sz="2000" b="1" dirty="0" smtClean="0">
                <a:solidFill>
                  <a:srgbClr val="FF0000"/>
                </a:solidFill>
              </a:rPr>
              <a:t>100ºC/min</a:t>
            </a:r>
            <a:endParaRPr lang="es-ES_tradnl" sz="2000" b="1" dirty="0">
              <a:solidFill>
                <a:srgbClr val="FF0000"/>
              </a:solidFill>
            </a:endParaRPr>
          </a:p>
        </p:txBody>
      </p:sp>
      <p:sp>
        <p:nvSpPr>
          <p:cNvPr id="9" name="TextBox 8"/>
          <p:cNvSpPr txBox="1"/>
          <p:nvPr/>
        </p:nvSpPr>
        <p:spPr>
          <a:xfrm>
            <a:off x="576136" y="3592056"/>
            <a:ext cx="7812288" cy="707886"/>
          </a:xfrm>
          <a:prstGeom prst="rect">
            <a:avLst/>
          </a:prstGeom>
          <a:noFill/>
        </p:spPr>
        <p:txBody>
          <a:bodyPr wrap="square" rtlCol="0">
            <a:spAutoFit/>
          </a:bodyPr>
          <a:lstStyle/>
          <a:p>
            <a:r>
              <a:rPr lang="en-GB" sz="2000" dirty="0" smtClean="0">
                <a:latin typeface="Verdana" panose="020B0604030504040204" pitchFamily="34" charset="0"/>
                <a:ea typeface="Verdana" panose="020B0604030504040204" pitchFamily="34" charset="0"/>
                <a:cs typeface="Verdana" panose="020B0604030504040204" pitchFamily="34" charset="0"/>
              </a:rPr>
              <a:t>On rapid cooling the microstructure changes from </a:t>
            </a:r>
            <a:r>
              <a:rPr lang="en-GB" sz="2000" dirty="0" err="1" smtClean="0">
                <a:latin typeface="Verdana" panose="020B0604030504040204" pitchFamily="34" charset="0"/>
                <a:ea typeface="Verdana" panose="020B0604030504040204" pitchFamily="34" charset="0"/>
                <a:cs typeface="Verdana" panose="020B0604030504040204" pitchFamily="34" charset="0"/>
              </a:rPr>
              <a:t>equiaxed</a:t>
            </a:r>
            <a:r>
              <a:rPr lang="en-GB" sz="2000" dirty="0" smtClean="0">
                <a:latin typeface="Verdana" panose="020B0604030504040204" pitchFamily="34" charset="0"/>
                <a:ea typeface="Verdana" panose="020B0604030504040204" pitchFamily="34" charset="0"/>
                <a:cs typeface="Verdana" panose="020B0604030504040204" pitchFamily="34" charset="0"/>
              </a:rPr>
              <a:t> alpha and beta to primary alpha+ transformed beta.</a:t>
            </a:r>
            <a:endParaRPr lang="es-ES_tradnl" sz="200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descr="\\adf.bham.ac.uk\eps\home11\a\aristizm\Desktop\EMUSIC-MIREN\Ti64-TESTS\Ti64 SEM\Ti64-TLS-930-jet cool\TLS_930 deg_JC_BSE 8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120" y="771550"/>
            <a:ext cx="3291840" cy="263347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flipV="1">
            <a:off x="1442629" y="1914533"/>
            <a:ext cx="792088" cy="500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234717" y="1473047"/>
            <a:ext cx="288032" cy="4915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42532" y="1826176"/>
            <a:ext cx="1828800" cy="707886"/>
          </a:xfrm>
          <a:prstGeom prst="rect">
            <a:avLst/>
          </a:prstGeom>
          <a:noFill/>
        </p:spPr>
        <p:txBody>
          <a:bodyPr wrap="square" rtlCol="0">
            <a:spAutoFit/>
          </a:bodyPr>
          <a:lstStyle/>
          <a:p>
            <a:pPr algn="ctr"/>
            <a:r>
              <a:rPr lang="en-GB" sz="2000" b="1" dirty="0" smtClean="0">
                <a:solidFill>
                  <a:schemeClr val="accent1"/>
                </a:solidFill>
              </a:rPr>
              <a:t>Transformed </a:t>
            </a:r>
          </a:p>
          <a:p>
            <a:pPr algn="ctr"/>
            <a:r>
              <a:rPr lang="en-GB" sz="2000" b="1" dirty="0" smtClean="0">
                <a:solidFill>
                  <a:schemeClr val="accent1"/>
                </a:solidFill>
              </a:rPr>
              <a:t>beta</a:t>
            </a:r>
            <a:endParaRPr lang="es-ES_tradnl" sz="2000" b="1" dirty="0">
              <a:solidFill>
                <a:schemeClr val="accent1"/>
              </a:solidFill>
            </a:endParaRPr>
          </a:p>
        </p:txBody>
      </p:sp>
      <p:sp>
        <p:nvSpPr>
          <p:cNvPr id="7" name="Oval 6"/>
          <p:cNvSpPr/>
          <p:nvPr/>
        </p:nvSpPr>
        <p:spPr>
          <a:xfrm>
            <a:off x="5436096" y="1311610"/>
            <a:ext cx="432048" cy="349211"/>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13" name="Straight Arrow Connector 12"/>
          <p:cNvCxnSpPr/>
          <p:nvPr/>
        </p:nvCxnSpPr>
        <p:spPr>
          <a:xfrm flipH="1">
            <a:off x="4211960" y="1486216"/>
            <a:ext cx="1224136" cy="257443"/>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6410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245936"/>
            <a:ext cx="9144000" cy="897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 name="Title 1"/>
          <p:cNvSpPr>
            <a:spLocks noGrp="1"/>
          </p:cNvSpPr>
          <p:nvPr>
            <p:ph type="title"/>
          </p:nvPr>
        </p:nvSpPr>
        <p:spPr>
          <a:xfrm>
            <a:off x="0" y="12120"/>
            <a:ext cx="9144000" cy="628650"/>
          </a:xfrm>
        </p:spPr>
        <p:txBody>
          <a:bodyPr/>
          <a:lstStyle/>
          <a:p>
            <a:r>
              <a:rPr lang="en-GB" sz="2400" b="1" dirty="0"/>
              <a:t>Influence of cooling rate on microstructure </a:t>
            </a:r>
            <a:r>
              <a:rPr lang="en-GB" sz="2400" b="1" dirty="0" smtClean="0"/>
              <a:t>HIP cycles at 985˚C</a:t>
            </a:r>
            <a:endParaRPr lang="en-GB" sz="2400" dirty="0"/>
          </a:p>
        </p:txBody>
      </p:sp>
      <p:pic>
        <p:nvPicPr>
          <p:cNvPr id="1026" name="Picture 2" descr="\\adf.bham.ac.uk\eps\home11\a\aristizm\Desktop\EMUSIC-MIREN\Ti64-TESTS\Ti64 SEM\Ti64-TLS-985C-Jet cooling\TLS_985 deg_Jc_BSE_500.tif"/>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47768" y="738336"/>
            <a:ext cx="2804552" cy="22436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adf.bham.ac.uk\eps\home11\a\aristizm\Desktop\EMUSIC-MIREN\Ti64-TESTS\Ti64 SEM\Ti64-TLS-985C-slow cool\Ti64-985-slow cool-BSE\Ti64-985-SC-BSE-X500-3.tif"/>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48963" y="738336"/>
            <a:ext cx="2804552" cy="22436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65363" y="738336"/>
            <a:ext cx="1552968" cy="400110"/>
          </a:xfrm>
          <a:prstGeom prst="rect">
            <a:avLst/>
          </a:prstGeom>
          <a:solidFill>
            <a:srgbClr val="FFFFFF">
              <a:alpha val="50196"/>
            </a:srgbClr>
          </a:solidFill>
        </p:spPr>
        <p:txBody>
          <a:bodyPr wrap="square" rtlCol="0">
            <a:spAutoFit/>
          </a:bodyPr>
          <a:lstStyle/>
          <a:p>
            <a:r>
              <a:rPr lang="en-GB"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5ºC/min</a:t>
            </a:r>
            <a:endParaRPr lang="es-ES_tradnl" sz="20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4647767" y="738336"/>
            <a:ext cx="1728192" cy="400110"/>
          </a:xfrm>
          <a:prstGeom prst="rect">
            <a:avLst/>
          </a:prstGeom>
          <a:solidFill>
            <a:srgbClr val="FFFFFF">
              <a:alpha val="50196"/>
            </a:srgbClr>
          </a:solidFill>
        </p:spPr>
        <p:txBody>
          <a:bodyPr wrap="square" rtlCol="0">
            <a:spAutoFit/>
          </a:bodyPr>
          <a:lstStyle/>
          <a:p>
            <a:r>
              <a:rPr lang="en-GB"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50ºC/min</a:t>
            </a:r>
            <a:endParaRPr lang="es-ES_tradnl" sz="20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904232003"/>
              </p:ext>
            </p:extLst>
          </p:nvPr>
        </p:nvGraphicFramePr>
        <p:xfrm>
          <a:off x="2910245" y="3214846"/>
          <a:ext cx="3317939" cy="1661160"/>
        </p:xfrm>
        <a:graphic>
          <a:graphicData uri="http://schemas.openxmlformats.org/drawingml/2006/table">
            <a:tbl>
              <a:tblPr firstRow="1" firstCol="1" bandRow="1"/>
              <a:tblGrid>
                <a:gridCol w="1571435"/>
                <a:gridCol w="1746504"/>
              </a:tblGrid>
              <a:tr h="739140">
                <a:tc>
                  <a:txBody>
                    <a:bodyPr/>
                    <a:lstStyle/>
                    <a:p>
                      <a:pPr algn="ctr">
                        <a:lnSpc>
                          <a:spcPct val="100000"/>
                        </a:lnSpc>
                        <a:spcBef>
                          <a:spcPts val="0"/>
                        </a:spcBef>
                        <a:spcAft>
                          <a:spcPts val="1000"/>
                        </a:spcAft>
                      </a:pPr>
                      <a:r>
                        <a:rPr lang="en-GB" sz="1200" b="1" dirty="0" smtClean="0">
                          <a:effectLst/>
                          <a:latin typeface="Verdana" panose="020B0604030504040204" pitchFamily="34" charset="0"/>
                          <a:ea typeface="Verdana" panose="020B0604030504040204" pitchFamily="34" charset="0"/>
                          <a:cs typeface="Verdana" panose="020B0604030504040204" pitchFamily="34" charset="0"/>
                        </a:rPr>
                        <a:t>5ºC/min</a:t>
                      </a:r>
                    </a:p>
                    <a:p>
                      <a:pPr algn="ctr">
                        <a:lnSpc>
                          <a:spcPct val="100000"/>
                        </a:lnSpc>
                        <a:spcBef>
                          <a:spcPts val="0"/>
                        </a:spcBef>
                        <a:spcAft>
                          <a:spcPts val="1000"/>
                        </a:spcAft>
                      </a:pPr>
                      <a:r>
                        <a:rPr lang="en-GB" sz="1200" dirty="0" smtClean="0">
                          <a:effectLst/>
                          <a:latin typeface="Verdana" panose="020B0604030504040204" pitchFamily="34" charset="0"/>
                          <a:ea typeface="Verdana" panose="020B0604030504040204" pitchFamily="34" charset="0"/>
                          <a:cs typeface="Verdana" panose="020B0604030504040204" pitchFamily="34" charset="0"/>
                        </a:rPr>
                        <a:t> from 985ºC</a:t>
                      </a:r>
                    </a:p>
                    <a:p>
                      <a:pPr algn="ctr">
                        <a:lnSpc>
                          <a:spcPct val="100000"/>
                        </a:lnSpc>
                        <a:spcBef>
                          <a:spcPts val="0"/>
                        </a:spcBef>
                        <a:spcAft>
                          <a:spcPts val="1000"/>
                        </a:spcAft>
                      </a:pPr>
                      <a:r>
                        <a:rPr lang="en-GB" sz="1200" b="1" dirty="0" smtClean="0">
                          <a:solidFill>
                            <a:srgbClr val="C00000"/>
                          </a:solidFill>
                          <a:effectLst/>
                          <a:latin typeface="Verdana" panose="020B0604030504040204" pitchFamily="34" charset="0"/>
                          <a:ea typeface="Verdana" panose="020B0604030504040204" pitchFamily="34" charset="0"/>
                          <a:cs typeface="Verdana" panose="020B0604030504040204" pitchFamily="34" charset="0"/>
                        </a:rPr>
                        <a:t>0.1kg-HV</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85000"/>
                      </a:schemeClr>
                    </a:solidFill>
                  </a:tcPr>
                </a:tc>
                <a:tc>
                  <a:txBody>
                    <a:bodyPr/>
                    <a:lstStyle/>
                    <a:p>
                      <a:pPr marL="0" algn="ctr" defTabSz="457200" rtl="0" eaLnBrk="1" latinLnBrk="0" hangingPunct="1">
                        <a:lnSpc>
                          <a:spcPct val="100000"/>
                        </a:lnSpc>
                        <a:spcBef>
                          <a:spcPts val="0"/>
                        </a:spcBef>
                        <a:spcAft>
                          <a:spcPts val="1000"/>
                        </a:spcAft>
                      </a:pPr>
                      <a:r>
                        <a:rPr lang="en-GB" sz="12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50ºC/min</a:t>
                      </a:r>
                    </a:p>
                    <a:p>
                      <a:pPr marL="0" algn="ctr" defTabSz="457200" rtl="0" eaLnBrk="1" latinLnBrk="0" hangingPunct="1">
                        <a:lnSpc>
                          <a:spcPct val="100000"/>
                        </a:lnSpc>
                        <a:spcBef>
                          <a:spcPts val="0"/>
                        </a:spcBef>
                        <a:spcAft>
                          <a:spcPts val="1000"/>
                        </a:spcAft>
                      </a:pPr>
                      <a:r>
                        <a:rPr lang="en-GB" sz="12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from </a:t>
                      </a:r>
                      <a:r>
                        <a:rPr lang="en-GB" sz="12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985ºC</a:t>
                      </a:r>
                    </a:p>
                    <a:p>
                      <a:pPr marL="0" algn="ctr" defTabSz="457200" rtl="0" eaLnBrk="1" latinLnBrk="0" hangingPunct="1">
                        <a:lnSpc>
                          <a:spcPct val="100000"/>
                        </a:lnSpc>
                        <a:spcBef>
                          <a:spcPts val="0"/>
                        </a:spcBef>
                        <a:spcAft>
                          <a:spcPts val="1000"/>
                        </a:spcAft>
                      </a:pPr>
                      <a:r>
                        <a:rPr lang="en-GB" sz="1200" b="1" kern="1200" dirty="0" smtClean="0">
                          <a:solidFill>
                            <a:srgbClr val="C00000"/>
                          </a:solidFill>
                          <a:effectLst/>
                          <a:latin typeface="Verdana" panose="020B0604030504040204" pitchFamily="34" charset="0"/>
                          <a:ea typeface="Verdana" panose="020B0604030504040204" pitchFamily="34" charset="0"/>
                          <a:cs typeface="Verdana" panose="020B0604030504040204" pitchFamily="34" charset="0"/>
                        </a:rPr>
                        <a:t>0.1kg-HV</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85000"/>
                      </a:schemeClr>
                    </a:solidFill>
                  </a:tcPr>
                </a:tc>
              </a:tr>
              <a:tr h="826770">
                <a:tc>
                  <a:txBody>
                    <a:bodyPr/>
                    <a:lstStyle/>
                    <a:p>
                      <a:pPr algn="ctr">
                        <a:lnSpc>
                          <a:spcPct val="100000"/>
                        </a:lnSpc>
                        <a:spcBef>
                          <a:spcPts val="0"/>
                        </a:spcBef>
                        <a:spcAft>
                          <a:spcPts val="1000"/>
                        </a:spcAft>
                      </a:pPr>
                      <a:r>
                        <a:rPr lang="en-GB" sz="1200" dirty="0" smtClean="0">
                          <a:effectLst/>
                          <a:latin typeface="Verdana" panose="020B0604030504040204" pitchFamily="34" charset="0"/>
                          <a:ea typeface="Verdana" panose="020B0604030504040204" pitchFamily="34" charset="0"/>
                          <a:cs typeface="Verdana" panose="020B0604030504040204" pitchFamily="34" charset="0"/>
                        </a:rPr>
                        <a:t>312</a:t>
                      </a:r>
                    </a:p>
                    <a:p>
                      <a:pPr algn="ctr">
                        <a:lnSpc>
                          <a:spcPct val="100000"/>
                        </a:lnSpc>
                        <a:spcBef>
                          <a:spcPts val="0"/>
                        </a:spcBef>
                        <a:spcAft>
                          <a:spcPts val="1000"/>
                        </a:spcAft>
                      </a:pPr>
                      <a:r>
                        <a:rPr lang="en-GB" sz="1200" dirty="0" smtClean="0">
                          <a:effectLst/>
                          <a:latin typeface="Verdana" panose="020B0604030504040204" pitchFamily="34" charset="0"/>
                          <a:ea typeface="Verdana" panose="020B0604030504040204" pitchFamily="34" charset="0"/>
                          <a:cs typeface="Verdana" panose="020B0604030504040204" pitchFamily="34" charset="0"/>
                        </a:rPr>
                        <a:t> (</a:t>
                      </a:r>
                      <a:r>
                        <a:rPr lang="en-GB" sz="1200" dirty="0" err="1" smtClean="0">
                          <a:effectLst/>
                          <a:latin typeface="Verdana" panose="020B0604030504040204" pitchFamily="34" charset="0"/>
                          <a:ea typeface="Verdana" panose="020B0604030504040204" pitchFamily="34" charset="0"/>
                          <a:cs typeface="Verdana" panose="020B0604030504040204" pitchFamily="34" charset="0"/>
                        </a:rPr>
                        <a:t>equiaxed</a:t>
                      </a:r>
                      <a:r>
                        <a:rPr lang="en-GB" sz="1500" dirty="0" smtClean="0">
                          <a:effectLst/>
                          <a:latin typeface="Verdana" panose="020B0604030504040204" pitchFamily="34" charset="0"/>
                          <a:ea typeface="Verdana" panose="020B0604030504040204" pitchFamily="34" charset="0"/>
                          <a:cs typeface="Verdana" panose="020B0604030504040204" pitchFamily="34" charset="0"/>
                        </a:rPr>
                        <a:t> </a:t>
                      </a:r>
                      <a:r>
                        <a:rPr lang="el-GR" sz="1500" dirty="0" smtClean="0">
                          <a:effectLst/>
                          <a:latin typeface="Calibri"/>
                          <a:ea typeface="Verdana" panose="020B0604030504040204" pitchFamily="34" charset="0"/>
                          <a:cs typeface="Verdana" panose="020B0604030504040204" pitchFamily="34" charset="0"/>
                        </a:rPr>
                        <a:t>α</a:t>
                      </a:r>
                      <a:r>
                        <a:rPr lang="en-GB" sz="1200" dirty="0" smtClean="0">
                          <a:effectLst/>
                          <a:latin typeface="Verdana" panose="020B0604030504040204" pitchFamily="34" charset="0"/>
                          <a:ea typeface="Verdana" panose="020B0604030504040204" pitchFamily="34" charset="0"/>
                          <a:cs typeface="Verdana" panose="020B0604030504040204" pitchFamily="34" charset="0"/>
                        </a:rPr>
                        <a:t>)</a:t>
                      </a:r>
                    </a:p>
                    <a:p>
                      <a:pPr algn="ctr">
                        <a:lnSpc>
                          <a:spcPct val="100000"/>
                        </a:lnSpc>
                        <a:spcBef>
                          <a:spcPts val="0"/>
                        </a:spcBef>
                        <a:spcAft>
                          <a:spcPts val="1000"/>
                        </a:spcAft>
                      </a:pPr>
                      <a:endParaRPr lang="es-ES_tradnl"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1000"/>
                        </a:spcAft>
                      </a:pPr>
                      <a:r>
                        <a:rPr lang="en-GB" sz="12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360</a:t>
                      </a:r>
                    </a:p>
                    <a:p>
                      <a:pPr algn="ctr">
                        <a:lnSpc>
                          <a:spcPct val="100000"/>
                        </a:lnSpc>
                        <a:spcBef>
                          <a:spcPts val="0"/>
                        </a:spcBef>
                        <a:spcAft>
                          <a:spcPts val="0"/>
                        </a:spcAft>
                      </a:pPr>
                      <a:r>
                        <a:rPr lang="en-GB" sz="1200" dirty="0" smtClean="0">
                          <a:effectLst/>
                          <a:latin typeface="Verdana" panose="020B0604030504040204" pitchFamily="34" charset="0"/>
                          <a:ea typeface="Verdana" panose="020B0604030504040204" pitchFamily="34" charset="0"/>
                          <a:cs typeface="Verdana" panose="020B0604030504040204" pitchFamily="34" charset="0"/>
                        </a:rPr>
                        <a:t> (primary </a:t>
                      </a:r>
                      <a:r>
                        <a:rPr lang="el-GR" sz="1200" dirty="0" smtClean="0">
                          <a:effectLst/>
                          <a:latin typeface="Calibri"/>
                          <a:ea typeface="Verdana" panose="020B0604030504040204" pitchFamily="34" charset="0"/>
                          <a:cs typeface="Verdana" panose="020B0604030504040204" pitchFamily="34" charset="0"/>
                        </a:rPr>
                        <a:t>α</a:t>
                      </a:r>
                      <a:r>
                        <a:rPr lang="en-GB" sz="1200" dirty="0" smtClean="0">
                          <a:effectLst/>
                          <a:latin typeface="Verdana" panose="020B0604030504040204" pitchFamily="34" charset="0"/>
                          <a:ea typeface="Verdana" panose="020B0604030504040204" pitchFamily="34" charset="0"/>
                          <a:cs typeface="Verdana" panose="020B0604030504040204" pitchFamily="34" charset="0"/>
                        </a:rPr>
                        <a:t> </a:t>
                      </a:r>
                    </a:p>
                    <a:p>
                      <a:pPr algn="ctr">
                        <a:lnSpc>
                          <a:spcPct val="100000"/>
                        </a:lnSpc>
                        <a:spcBef>
                          <a:spcPts val="0"/>
                        </a:spcBef>
                        <a:spcAft>
                          <a:spcPts val="0"/>
                        </a:spcAft>
                      </a:pPr>
                      <a:r>
                        <a:rPr lang="en-GB" sz="1200" dirty="0" smtClean="0">
                          <a:effectLst/>
                          <a:latin typeface="Verdana" panose="020B0604030504040204" pitchFamily="34" charset="0"/>
                          <a:ea typeface="Verdana" panose="020B0604030504040204" pitchFamily="34" charset="0"/>
                          <a:cs typeface="Verdana" panose="020B0604030504040204" pitchFamily="34" charset="0"/>
                        </a:rPr>
                        <a:t>+</a:t>
                      </a:r>
                    </a:p>
                    <a:p>
                      <a:pPr algn="ctr">
                        <a:lnSpc>
                          <a:spcPct val="100000"/>
                        </a:lnSpc>
                        <a:spcBef>
                          <a:spcPts val="0"/>
                        </a:spcBef>
                        <a:spcAft>
                          <a:spcPts val="0"/>
                        </a:spcAft>
                      </a:pPr>
                      <a:r>
                        <a:rPr lang="en-GB" sz="1200" dirty="0" smtClean="0">
                          <a:effectLst/>
                          <a:latin typeface="Verdana" panose="020B0604030504040204" pitchFamily="34" charset="0"/>
                          <a:ea typeface="Verdana" panose="020B0604030504040204" pitchFamily="34" charset="0"/>
                          <a:cs typeface="Verdana" panose="020B0604030504040204" pitchFamily="34" charset="0"/>
                        </a:rPr>
                        <a:t>transformed</a:t>
                      </a:r>
                      <a:r>
                        <a:rPr lang="en-GB" sz="1200" baseline="0" dirty="0" smtClean="0">
                          <a:effectLst/>
                          <a:latin typeface="Verdana" panose="020B0604030504040204" pitchFamily="34" charset="0"/>
                          <a:ea typeface="Verdana" panose="020B0604030504040204" pitchFamily="34" charset="0"/>
                          <a:cs typeface="Verdana" panose="020B0604030504040204" pitchFamily="34" charset="0"/>
                        </a:rPr>
                        <a:t> </a:t>
                      </a:r>
                      <a:r>
                        <a:rPr lang="el-GR" sz="1200" baseline="0" dirty="0" smtClean="0">
                          <a:effectLst/>
                          <a:latin typeface="Verdana" panose="020B0604030504040204" pitchFamily="34" charset="0"/>
                          <a:ea typeface="Verdana" panose="020B0604030504040204" pitchFamily="34" charset="0"/>
                          <a:cs typeface="Verdana" panose="020B0604030504040204" pitchFamily="34" charset="0"/>
                        </a:rPr>
                        <a:t>β</a:t>
                      </a:r>
                      <a:r>
                        <a:rPr lang="en-GB" sz="1200" baseline="0" dirty="0" smtClean="0">
                          <a:effectLst/>
                          <a:latin typeface="Verdana" panose="020B0604030504040204" pitchFamily="34" charset="0"/>
                          <a:ea typeface="Verdana" panose="020B0604030504040204" pitchFamily="34" charset="0"/>
                          <a:cs typeface="Verdana" panose="020B060403050404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447508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
      <a:dk1>
        <a:srgbClr val="000000"/>
      </a:dk1>
      <a:lt1>
        <a:srgbClr val="99FFFF"/>
      </a:lt1>
      <a:dk2>
        <a:srgbClr val="660033"/>
      </a:dk2>
      <a:lt2>
        <a:srgbClr val="000000"/>
      </a:lt2>
      <a:accent1>
        <a:srgbClr val="FFFFFF"/>
      </a:accent1>
      <a:accent2>
        <a:srgbClr val="99FFFF"/>
      </a:accent2>
      <a:accent3>
        <a:srgbClr val="CAFFFF"/>
      </a:accent3>
      <a:accent4>
        <a:srgbClr val="000000"/>
      </a:accent4>
      <a:accent5>
        <a:srgbClr val="FFFFFF"/>
      </a:accent5>
      <a:accent6>
        <a:srgbClr val="8AE7E7"/>
      </a:accent6>
      <a:hlink>
        <a:srgbClr val="660033"/>
      </a:hlink>
      <a:folHlink>
        <a:srgbClr val="4C0026"/>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24747</TotalTime>
  <Words>727</Words>
  <Application>Microsoft Office PowerPoint</Application>
  <PresentationFormat>Presentación en pantalla (16:9)</PresentationFormat>
  <Paragraphs>135</Paragraphs>
  <Slides>20</Slides>
  <Notes>2</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1_Default Design</vt:lpstr>
      <vt:lpstr> The influence of post-HIP heat-treatments on the tensile and HCF properties of Ti6Al4V </vt:lpstr>
      <vt:lpstr>Introduction </vt:lpstr>
      <vt:lpstr>Introduction</vt:lpstr>
      <vt:lpstr>Experimental</vt:lpstr>
      <vt:lpstr>Powder</vt:lpstr>
      <vt:lpstr>Standard HIP cycle for Ti64</vt:lpstr>
      <vt:lpstr>Influence of cooling rate on microstructure  HIP @930ºC/100MPa/4h</vt:lpstr>
      <vt:lpstr>Influence of cooling rate on microstructure  HIP @930ºC/100MPa/4h</vt:lpstr>
      <vt:lpstr>Influence of cooling rate on microstructure HIP cycles at 985˚C</vt:lpstr>
      <vt:lpstr>Cooling rate on fatigue</vt:lpstr>
      <vt:lpstr>HIP cycles at different temperatures</vt:lpstr>
      <vt:lpstr>HIP cycles at different temperatures</vt:lpstr>
      <vt:lpstr>Oxygen partitioning</vt:lpstr>
      <vt:lpstr>Tensile properties as f(Cooling rate)</vt:lpstr>
      <vt:lpstr>Coarsening vs partitioning on fatigue slow cooling</vt:lpstr>
      <vt:lpstr>Coarsening vs partitioning faster cooling</vt:lpstr>
      <vt:lpstr>Conclusions</vt:lpstr>
      <vt:lpstr>Future work</vt:lpstr>
      <vt:lpstr>Acknowledgment</vt:lpstr>
      <vt:lpstr>Thank You</vt:lpstr>
    </vt:vector>
  </TitlesOfParts>
  <Company>The University of Birmingham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 and Publications</dc:creator>
  <cp:lastModifiedBy>Bakarne Egiguren</cp:lastModifiedBy>
  <cp:revision>907</cp:revision>
  <cp:lastPrinted>2017-11-30T15:09:07Z</cp:lastPrinted>
  <dcterms:created xsi:type="dcterms:W3CDTF">2013-05-17T00:29:03Z</dcterms:created>
  <dcterms:modified xsi:type="dcterms:W3CDTF">2017-12-04T23:22:36Z</dcterms:modified>
</cp:coreProperties>
</file>