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315" r:id="rId2"/>
    <p:sldId id="425" r:id="rId3"/>
    <p:sldId id="452" r:id="rId4"/>
    <p:sldId id="447" r:id="rId5"/>
    <p:sldId id="455" r:id="rId6"/>
    <p:sldId id="441" r:id="rId7"/>
    <p:sldId id="427" r:id="rId8"/>
    <p:sldId id="433" r:id="rId9"/>
    <p:sldId id="445" r:id="rId10"/>
    <p:sldId id="444" r:id="rId11"/>
    <p:sldId id="449" r:id="rId12"/>
    <p:sldId id="418" r:id="rId13"/>
    <p:sldId id="407" r:id="rId14"/>
    <p:sldId id="423" r:id="rId15"/>
    <p:sldId id="450" r:id="rId16"/>
    <p:sldId id="442" r:id="rId17"/>
    <p:sldId id="443" r:id="rId18"/>
    <p:sldId id="451" r:id="rId19"/>
    <p:sldId id="446" r:id="rId20"/>
    <p:sldId id="428" r:id="rId21"/>
    <p:sldId id="430" r:id="rId22"/>
    <p:sldId id="456" r:id="rId23"/>
    <p:sldId id="416" r:id="rId24"/>
    <p:sldId id="417" r:id="rId25"/>
    <p:sldId id="459" r:id="rId26"/>
    <p:sldId id="460" r:id="rId27"/>
    <p:sldId id="463" r:id="rId28"/>
    <p:sldId id="461" r:id="rId29"/>
    <p:sldId id="462" r:id="rId30"/>
    <p:sldId id="458" r:id="rId31"/>
    <p:sldId id="465" r:id="rId32"/>
    <p:sldId id="466" r:id="rId33"/>
    <p:sldId id="467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5AB5EDE5-C145-47C5-A724-DF1CB36D828D}">
          <p14:sldIdLst>
            <p14:sldId id="315"/>
            <p14:sldId id="448"/>
            <p14:sldId id="370"/>
            <p14:sldId id="453"/>
            <p14:sldId id="454"/>
            <p14:sldId id="425"/>
            <p14:sldId id="424"/>
            <p14:sldId id="452"/>
            <p14:sldId id="447"/>
            <p14:sldId id="455"/>
            <p14:sldId id="441"/>
            <p14:sldId id="427"/>
            <p14:sldId id="433"/>
            <p14:sldId id="444"/>
            <p14:sldId id="445"/>
            <p14:sldId id="449"/>
            <p14:sldId id="418"/>
            <p14:sldId id="419"/>
            <p14:sldId id="407"/>
            <p14:sldId id="400"/>
            <p14:sldId id="423"/>
            <p14:sldId id="450"/>
            <p14:sldId id="442"/>
            <p14:sldId id="443"/>
            <p14:sldId id="451"/>
            <p14:sldId id="446"/>
            <p14:sldId id="428"/>
            <p14:sldId id="430"/>
            <p14:sldId id="435"/>
            <p14:sldId id="457"/>
            <p14:sldId id="436"/>
            <p14:sldId id="456"/>
            <p14:sldId id="416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38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77A3134-1103-49AF-BDB5-118FCD279777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10032DD-1961-4524-9C34-85C1B5969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97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F79E68-EC75-4D89-8DC4-431400844CBB}" type="datetimeFigureOut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1367D4D-6192-441A-BFD9-07A06C50F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07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F8996-519F-460F-B8B1-11B70AA8977E}" type="slidenum">
              <a:rPr lang="en-GB"/>
              <a:pPr/>
              <a:t>13</a:t>
            </a:fld>
            <a:endParaRPr lang="en-GB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ode 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6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61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1818-B31E-4AC4-A66D-822D2F25A5DA}" type="datetimeFigureOut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6815-C16F-4839-AE22-EB41E5D80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90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conaway@isostatic.com" TargetMode="External"/><Relationship Id="rId2" Type="http://schemas.openxmlformats.org/officeDocument/2006/relationships/hyperlink" Target="mailto:conaway@hot-isostatic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mailto:ifiusa@hotmail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2564" y="1295400"/>
            <a:ext cx="8160327" cy="1600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Tailoring HIP equipment and protocols for the unique features of MIM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543800" cy="2514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R.M. </a:t>
            </a:r>
            <a:r>
              <a:rPr lang="en-US" sz="2800" b="1" dirty="0" smtClean="0">
                <a:solidFill>
                  <a:schemeClr val="tx1"/>
                </a:solidFill>
              </a:rPr>
              <a:t>Conaway and Hugh M.B. Davis II</a:t>
            </a:r>
            <a:endParaRPr lang="en-US" sz="2800" b="1" baseline="30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Isostatic Forging International, Ltd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Columbus, </a:t>
            </a:r>
            <a:r>
              <a:rPr lang="en-US" sz="2800" dirty="0" smtClean="0">
                <a:solidFill>
                  <a:schemeClr val="tx1"/>
                </a:solidFill>
              </a:rPr>
              <a:t>Ohio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82"/>
            <a:ext cx="1219200" cy="1487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07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248525" cy="4692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69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303587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Purpose Built  Quick HIP at  Michigan Tech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70387" y="2590800"/>
            <a:ext cx="4773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500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1400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Chamber: 150mm </a:t>
            </a:r>
            <a:r>
              <a:rPr lang="en-US" sz="2400" dirty="0" err="1" smtClean="0"/>
              <a:t>dia</a:t>
            </a:r>
            <a:r>
              <a:rPr lang="en-US" sz="2400" dirty="0" smtClean="0"/>
              <a:t> by 200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15 minute cycle time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309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145" y="129524"/>
            <a:ext cx="506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Quick HIP of  Titanium 6-4</a:t>
            </a:r>
            <a:endParaRPr lang="en-US" sz="3600" dirty="0"/>
          </a:p>
        </p:txBody>
      </p:sp>
      <p:pic>
        <p:nvPicPr>
          <p:cNvPr id="9218" name="Picture 2" descr="C:\Users\RMC Dell\Documents\Scanned Documents\Ti IForged gradi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00175"/>
            <a:ext cx="6534150" cy="405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71500" y="5579983"/>
            <a:ext cx="10287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HIP at 500 MPa, 15 seconds  hold</a:t>
            </a:r>
          </a:p>
          <a:p>
            <a:pPr algn="ctr"/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9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50" y="1524000"/>
            <a:ext cx="7943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Mechanical </a:t>
            </a:r>
            <a:r>
              <a:rPr lang="en-US" b="1" i="1" dirty="0"/>
              <a:t>Properties of Fully Densified Injection Molded Carbonyl Iron </a:t>
            </a:r>
            <a:r>
              <a:rPr lang="en-US" b="1" i="1" dirty="0" smtClean="0"/>
              <a:t>Powder</a:t>
            </a:r>
          </a:p>
          <a:p>
            <a:pPr algn="ctr"/>
            <a:r>
              <a:rPr lang="en-US" b="1" dirty="0" smtClean="0"/>
              <a:t>S.T</a:t>
            </a:r>
            <a:r>
              <a:rPr lang="en-US" b="1" dirty="0"/>
              <a:t>. Lin and R.M. German, </a:t>
            </a:r>
            <a:endParaRPr lang="en-US" b="1" dirty="0" smtClean="0"/>
          </a:p>
          <a:p>
            <a:pPr algn="ctr"/>
            <a:r>
              <a:rPr lang="en-US" b="1" dirty="0" smtClean="0"/>
              <a:t>Met</a:t>
            </a:r>
            <a:r>
              <a:rPr lang="en-US" b="1" dirty="0"/>
              <a:t>. Trans. A, V.21A, Sept. 1990, pp. 2531-2538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Carbonyl Iron </a:t>
            </a:r>
            <a:r>
              <a:rPr lang="en-US" dirty="0" smtClean="0"/>
              <a:t>Powder, Wax-based </a:t>
            </a:r>
            <a:r>
              <a:rPr lang="en-US" dirty="0"/>
              <a:t>binder</a:t>
            </a:r>
          </a:p>
          <a:p>
            <a:r>
              <a:rPr lang="en-US" dirty="0"/>
              <a:t>Powder loading </a:t>
            </a:r>
            <a:r>
              <a:rPr lang="en-US" dirty="0" smtClean="0"/>
              <a:t> = 		62.5 </a:t>
            </a:r>
            <a:r>
              <a:rPr lang="en-US" dirty="0"/>
              <a:t>vol.% (93.5 wt.%)</a:t>
            </a:r>
          </a:p>
          <a:p>
            <a:r>
              <a:rPr lang="en-US" dirty="0"/>
              <a:t>Cumulative particle size </a:t>
            </a:r>
          </a:p>
          <a:p>
            <a:pPr lvl="6"/>
            <a:r>
              <a:rPr lang="en-US" dirty="0"/>
              <a:t>10% - 2.5 µm</a:t>
            </a:r>
          </a:p>
          <a:p>
            <a:pPr lvl="6"/>
            <a:r>
              <a:rPr lang="en-US" dirty="0"/>
              <a:t>50% - 4.0 µm</a:t>
            </a:r>
          </a:p>
          <a:p>
            <a:pPr lvl="6"/>
            <a:r>
              <a:rPr lang="en-US" dirty="0"/>
              <a:t>90% - 9.5 </a:t>
            </a:r>
            <a:r>
              <a:rPr lang="en-US" dirty="0" smtClean="0"/>
              <a:t>µm</a:t>
            </a:r>
          </a:p>
          <a:p>
            <a:pPr lvl="6"/>
            <a:endParaRPr lang="en-US" dirty="0"/>
          </a:p>
          <a:p>
            <a:r>
              <a:rPr lang="en-US" u="sng" dirty="0" smtClean="0"/>
              <a:t>Sinter and HIP Conditions</a:t>
            </a:r>
            <a:endParaRPr lang="en-US" u="sng" dirty="0"/>
          </a:p>
          <a:p>
            <a:r>
              <a:rPr lang="en-US" dirty="0"/>
              <a:t>Vacuum Sinter at 1200°C  for 1 hour @ 0.05 Pa		ρ = 7.30 (92.6%)</a:t>
            </a:r>
          </a:p>
          <a:p>
            <a:r>
              <a:rPr lang="en-US" dirty="0"/>
              <a:t>HIP Cycle #1: 805°C  - 200 MPa – 1 </a:t>
            </a:r>
            <a:r>
              <a:rPr lang="en-US" dirty="0" smtClean="0"/>
              <a:t>hr</a:t>
            </a:r>
            <a:r>
              <a:rPr lang="en-US" dirty="0"/>
              <a:t>			ρ = 7.78 (98.9%)</a:t>
            </a:r>
          </a:p>
          <a:p>
            <a:r>
              <a:rPr lang="en-US" dirty="0"/>
              <a:t>HIP Cycle #2: </a:t>
            </a:r>
            <a:r>
              <a:rPr lang="en-US" dirty="0" smtClean="0"/>
              <a:t>805°C  </a:t>
            </a:r>
            <a:r>
              <a:rPr lang="en-US" dirty="0"/>
              <a:t>- </a:t>
            </a:r>
            <a:r>
              <a:rPr lang="en-US" dirty="0" smtClean="0"/>
              <a:t>&gt;400 </a:t>
            </a:r>
            <a:r>
              <a:rPr lang="en-US" dirty="0"/>
              <a:t>MPa – </a:t>
            </a:r>
            <a:r>
              <a:rPr lang="en-US" dirty="0" smtClean="0"/>
              <a:t>&lt;10 </a:t>
            </a:r>
            <a:r>
              <a:rPr lang="en-US" dirty="0"/>
              <a:t>min  		ρ = 7.83 (99.5%)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35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Effect of Variations in Sinter and HIP Parameters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- Lin, German Study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0890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659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prstClr val="black"/>
                </a:solidFill>
              </a:rPr>
              <a:t>Quick HIP of Carbonyl Iron</a:t>
            </a:r>
          </a:p>
          <a:p>
            <a:pPr lvl="0" algn="ctr"/>
            <a:r>
              <a:rPr lang="en-US" sz="3200" b="1" dirty="0" smtClean="0">
                <a:solidFill>
                  <a:prstClr val="black"/>
                </a:solidFill>
              </a:rPr>
              <a:t>Graphical Display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4127"/>
            <a:ext cx="6858000" cy="5313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5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573" y="3048000"/>
            <a:ext cx="705949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HIP effects other than consolidation:</a:t>
            </a:r>
          </a:p>
          <a:p>
            <a:pPr algn="ctr"/>
            <a:r>
              <a:rPr lang="en-US" sz="3600" dirty="0" smtClean="0"/>
              <a:t>it slows down time!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Session  30</a:t>
            </a:r>
          </a:p>
          <a:p>
            <a:pPr algn="ctr"/>
            <a:r>
              <a:rPr lang="en-US" sz="3600" dirty="0" smtClean="0"/>
              <a:t>11am Wednesday</a:t>
            </a:r>
          </a:p>
          <a:p>
            <a:pPr algn="ctr"/>
            <a:r>
              <a:rPr lang="en-US" sz="3600" dirty="0" smtClean="0"/>
              <a:t>Dr.  Stephen  </a:t>
            </a:r>
            <a:r>
              <a:rPr lang="en-US" sz="3600" dirty="0" err="1" smtClean="0"/>
              <a:t>Mashl</a:t>
            </a:r>
            <a:r>
              <a:rPr lang="en-US" sz="3600" dirty="0" smtClean="0"/>
              <a:t> Paper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5521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News Flash:  High Pressure and Quenching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07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19" y="1828800"/>
            <a:ext cx="6410325" cy="453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272" y="438834"/>
            <a:ext cx="4421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IFI HIP Cost Model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571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391400" cy="4954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272" y="438834"/>
            <a:ext cx="4421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IFI HIP Cost Model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3581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2" y="1722293"/>
            <a:ext cx="7210425" cy="5114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2272" y="438834"/>
            <a:ext cx="502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IFI HIP Process Model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5158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2" y="1371600"/>
            <a:ext cx="7678538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38833"/>
            <a:ext cx="656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Mapping  Process into Cost Model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415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When to Strive for high density or pore free MIM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799" y="1676400"/>
            <a:ext cx="84581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/>
              <a:t>To improve properties, especially fatigue  strength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/>
              <a:t>To improve surface  (mostly appearance)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/>
              <a:t>To proof a part to be free of internal voids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/>
              <a:t>When the customer  insists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42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457200"/>
            <a:ext cx="4343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Advantages of  Quick </a:t>
            </a:r>
            <a:r>
              <a:rPr lang="en-US" sz="3200" dirty="0" smtClean="0">
                <a:solidFill>
                  <a:prstClr val="black"/>
                </a:solidFill>
              </a:rPr>
              <a:t>HIP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7860" y="1524000"/>
            <a:ext cx="90294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Equipment 5 to 50 times faster than conventional HIP and therefore: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Chamber size 5 to 50 times smaller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Much lower capital cost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Feasible for use within MIM  production facilitates: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Profoundly better logistics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Profoundly better process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need to “share” a HIP load with others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983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36417"/>
            <a:ext cx="6262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 Production </a:t>
            </a:r>
            <a:r>
              <a:rPr lang="en-US" sz="3600" dirty="0" smtClean="0"/>
              <a:t>Application  Model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75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HIP cycle can be optimized:</a:t>
            </a:r>
          </a:p>
          <a:p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For the material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geometry of the part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Handling </a:t>
            </a:r>
          </a:p>
          <a:p>
            <a:pPr lvl="1"/>
            <a:r>
              <a:rPr lang="en-US" sz="2800" dirty="0" smtClean="0"/>
              <a:t>(share setters, jigging, baskets with other MIM steps)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volume of material to be processed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Quality, logistics, and economic concerns</a:t>
            </a:r>
          </a:p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And when parts are small: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r>
              <a:rPr lang="en-US" sz="2800" dirty="0" smtClean="0"/>
              <a:t>-</a:t>
            </a:r>
            <a:r>
              <a:rPr lang="en-US" sz="2800" b="1" i="1" dirty="0" smtClean="0"/>
              <a:t>almost always mandates in-house Quick/Rapid  HIP</a:t>
            </a:r>
            <a:endParaRPr lang="en-US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21653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Costs Associated with HIP of MIM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258291"/>
            <a:ext cx="9258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Typical Toll HIP:                                $5 to $10  per Kg                                      -(plus a minimum per  lot charge)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Loading/Unloading                    $0.10 to $1.00 per 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Running (Gas, Power, wear)     $0.20 </a:t>
            </a:r>
            <a:r>
              <a:rPr lang="en-US" sz="2800" dirty="0"/>
              <a:t>to $1.00 per </a:t>
            </a:r>
            <a:r>
              <a:rPr lang="en-US" sz="2800" dirty="0" smtClean="0"/>
              <a:t>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Amortization  of  investment:  mostly  for accountants to conjure most properly:</a:t>
            </a:r>
            <a:endParaRPr lang="en-US" sz="2800" dirty="0"/>
          </a:p>
          <a:p>
            <a:pPr lvl="4"/>
            <a:r>
              <a:rPr lang="en-US" sz="2800" dirty="0" smtClean="0"/>
              <a:t>Toll HIP-who knows (if anybody)</a:t>
            </a:r>
          </a:p>
          <a:p>
            <a:pPr lvl="4"/>
            <a:r>
              <a:rPr lang="en-US" sz="2800" dirty="0" smtClean="0"/>
              <a:t>In-house  $50 to $200 per shift.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7937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752600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HIP  of MIM  is  being used when  Zero  Porosity is  needed  on an increasing basis. . Now being done mostly on a Toll basis at outside processors.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F</a:t>
            </a:r>
            <a:r>
              <a:rPr lang="en-US" sz="2000" dirty="0" smtClean="0"/>
              <a:t>ast HIP cycles  have been shown to be  clearly feasible, making the promise of small , fast  in-house  HIP units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The IFI tailored HIP approach has been proven in production for a casting application.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HIP pressure  Quenching  is being developed that may add a new dimension to the benefits of  higher pressure HIP. </a:t>
            </a:r>
          </a:p>
          <a:p>
            <a:pPr algn="ctr"/>
            <a:r>
              <a:rPr lang="en-US" sz="2000" b="1" i="1" dirty="0" smtClean="0"/>
              <a:t>  Stay tuned (</a:t>
            </a:r>
            <a:r>
              <a:rPr lang="en-US" sz="2000" b="1" i="1" dirty="0" err="1" smtClean="0"/>
              <a:t>Mashl</a:t>
            </a:r>
            <a:r>
              <a:rPr lang="en-US" sz="2000" b="1" i="1" dirty="0" smtClean="0"/>
              <a:t>-session 30)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Costs of in –house  HIP can be quantified for an application.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3991" y="128734"/>
            <a:ext cx="3779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Tailored HIP of  </a:t>
            </a:r>
            <a:r>
              <a:rPr lang="en-US" sz="3200" b="1" dirty="0"/>
              <a:t>MIM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713509"/>
            <a:ext cx="297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- Closing Summary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02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8566" y="2514600"/>
            <a:ext cx="2749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0644" y="4114800"/>
            <a:ext cx="48862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2"/>
              </a:rPr>
              <a:t>conaway@hot-isostatic.com</a:t>
            </a:r>
            <a:endParaRPr lang="en-US" sz="3200" dirty="0" smtClean="0"/>
          </a:p>
          <a:p>
            <a:pPr algn="ctr"/>
            <a:r>
              <a:rPr lang="en-US" sz="3200" dirty="0" smtClean="0">
                <a:hlinkClick r:id="rId3"/>
              </a:rPr>
              <a:t>rconaway@isostatic.com</a:t>
            </a:r>
            <a:endParaRPr lang="en-US" sz="3200" dirty="0" smtClean="0"/>
          </a:p>
          <a:p>
            <a:pPr algn="ctr"/>
            <a:r>
              <a:rPr lang="en-US" sz="3200" dirty="0" smtClean="0">
                <a:hlinkClick r:id="rId4"/>
              </a:rPr>
              <a:t>ifiusa@hotmail.com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2543" y="228600"/>
            <a:ext cx="5762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Thanks  and see you on the Road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0" y="1371599"/>
            <a:ext cx="6643688" cy="4511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76512"/>
            <a:ext cx="1496568" cy="1825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0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rmal Stress in sh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2203"/>
            <a:ext cx="9144000" cy="62535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over Bl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-104534"/>
            <a:ext cx="5257800" cy="69661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gth change of tierod with def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79374"/>
            <a:ext cx="9144000" cy="564042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 rod preform 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77" y="1"/>
            <a:ext cx="89786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ar blank via Q-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162" y="1"/>
            <a:ext cx="3898838" cy="6705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799" y="1371600"/>
            <a:ext cx="73322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Large in </a:t>
            </a:r>
            <a:r>
              <a:rPr lang="en-US" sz="2400" dirty="0" smtClean="0"/>
              <a:t>number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in </a:t>
            </a:r>
            <a:r>
              <a:rPr lang="en-US" sz="2400" dirty="0" smtClean="0"/>
              <a:t>mass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High in value per unit </a:t>
            </a:r>
            <a:r>
              <a:rPr lang="en-US" sz="2400" dirty="0" smtClean="0"/>
              <a:t>mass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Amiable to rapid heating and </a:t>
            </a:r>
            <a:r>
              <a:rPr lang="en-US" sz="2400" dirty="0" smtClean="0"/>
              <a:t>cooling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Key properties often crucially dependent on microstructure (e.g., grain size) and porosity level</a:t>
            </a:r>
            <a:r>
              <a:rPr lang="en-US" sz="2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Exhibit “HIP-readiness” fine grain size, porosity closed to the surface.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0251"/>
            <a:ext cx="7865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Unique Combination of  Features of MIM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6130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imated Soak Calc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483899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P Demon bef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576" y="883920"/>
            <a:ext cx="6784848" cy="50901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mon before a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187" y="790575"/>
            <a:ext cx="4619625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mon box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95455" cy="3810000"/>
          </a:xfrm>
          <a:prstGeom prst="rect">
            <a:avLst/>
          </a:prstGeom>
        </p:spPr>
      </p:pic>
      <p:pic>
        <p:nvPicPr>
          <p:cNvPr id="4" name="Picture 3" descr="demon z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524000"/>
            <a:ext cx="6181725" cy="5095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8991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HIP parameters are generally not optimized for a specific MIM product range.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Contamination from other materials/customers, in a shared load, is possible.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Logistics are complicated by the necessary packing, shipping, handling, delay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Possible loss of predicable pricing for HIP as a result diminishment of shared/unused capacity.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Possible loss of capacity as a result of HIP processors turning attention to larger volume customers.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57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Toll HIP of MIM: Disadvantages-</a:t>
            </a:r>
          </a:p>
        </p:txBody>
      </p:sp>
    </p:spTree>
    <p:extLst>
      <p:ext uri="{BB962C8B-B14F-4D97-AF65-F5344CB8AC3E}">
        <p14:creationId xmlns="" xmlns:p14="http://schemas.microsoft.com/office/powerpoint/2010/main" val="39666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1" y="1371600"/>
            <a:ext cx="6734175" cy="513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28048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Toll (sub-contract)  HIP of MIM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2141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Effect of Sintering temperature (Rand German)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1371600"/>
            <a:ext cx="5476875" cy="5286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2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04800"/>
            <a:ext cx="7411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Advantages of  </a:t>
            </a:r>
            <a:r>
              <a:rPr lang="en-US" sz="3200" dirty="0" smtClean="0">
                <a:solidFill>
                  <a:prstClr val="black"/>
                </a:solidFill>
              </a:rPr>
              <a:t>HIP for </a:t>
            </a:r>
            <a:r>
              <a:rPr lang="en-US" sz="3200" dirty="0">
                <a:solidFill>
                  <a:prstClr val="black"/>
                </a:solidFill>
              </a:rPr>
              <a:t>I</a:t>
            </a:r>
            <a:r>
              <a:rPr lang="en-US" sz="3200" dirty="0" smtClean="0">
                <a:solidFill>
                  <a:prstClr val="black"/>
                </a:solidFill>
              </a:rPr>
              <a:t>ncreased Density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8288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Less concern for porosity (just needs to be closed)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Possible shorter sinter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Possible lower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Possible feed stock adjustment (lower cost?)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89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RMC Dell\Desktop\Euro PM2013 Presentation\Isostatic Forging 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55600"/>
            <a:ext cx="8596313" cy="614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MC Dell\Desktop\Euro PM2013 Presentation\Quick HIP form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61" y="1295400"/>
            <a:ext cx="3492139" cy="1253160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4" name="Picture 3" descr="creep form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971800"/>
            <a:ext cx="2171700" cy="1066800"/>
          </a:xfrm>
          <a:prstGeom prst="rect">
            <a:avLst/>
          </a:prstGeom>
          <a:ln w="47625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68817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6500813" cy="4611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380999"/>
            <a:ext cx="4490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The IFI HIP Process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6293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7890</TotalTime>
  <Words>708</Words>
  <Application>Microsoft Office PowerPoint</Application>
  <PresentationFormat>On-screen Show (4:3)</PresentationFormat>
  <Paragraphs>134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Tailoring HIP equipment and protocols for the unique features of MIM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S&amp;K</dc:creator>
  <cp:lastModifiedBy>Mike</cp:lastModifiedBy>
  <cp:revision>279</cp:revision>
  <cp:lastPrinted>2013-03-03T19:35:32Z</cp:lastPrinted>
  <dcterms:created xsi:type="dcterms:W3CDTF">2011-09-30T22:20:16Z</dcterms:created>
  <dcterms:modified xsi:type="dcterms:W3CDTF">2017-12-07T23:33:20Z</dcterms:modified>
</cp:coreProperties>
</file>