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7" r:id="rId6"/>
  </p:sldMasterIdLst>
  <p:notesMasterIdLst>
    <p:notesMasterId r:id="rId41"/>
  </p:notesMasterIdLst>
  <p:sldIdLst>
    <p:sldId id="405" r:id="rId7"/>
    <p:sldId id="476" r:id="rId8"/>
    <p:sldId id="477" r:id="rId9"/>
    <p:sldId id="434" r:id="rId10"/>
    <p:sldId id="426" r:id="rId11"/>
    <p:sldId id="442" r:id="rId12"/>
    <p:sldId id="456" r:id="rId13"/>
    <p:sldId id="393" r:id="rId14"/>
    <p:sldId id="427" r:id="rId15"/>
    <p:sldId id="428" r:id="rId16"/>
    <p:sldId id="435" r:id="rId17"/>
    <p:sldId id="367" r:id="rId18"/>
    <p:sldId id="411" r:id="rId19"/>
    <p:sldId id="415" r:id="rId20"/>
    <p:sldId id="378" r:id="rId21"/>
    <p:sldId id="432" r:id="rId22"/>
    <p:sldId id="478" r:id="rId23"/>
    <p:sldId id="431" r:id="rId24"/>
    <p:sldId id="449" r:id="rId25"/>
    <p:sldId id="429" r:id="rId26"/>
    <p:sldId id="455" r:id="rId27"/>
    <p:sldId id="457" r:id="rId28"/>
    <p:sldId id="452" r:id="rId29"/>
    <p:sldId id="475" r:id="rId30"/>
    <p:sldId id="433" r:id="rId31"/>
    <p:sldId id="459" r:id="rId32"/>
    <p:sldId id="460" r:id="rId33"/>
    <p:sldId id="463" r:id="rId34"/>
    <p:sldId id="464" r:id="rId35"/>
    <p:sldId id="461" r:id="rId36"/>
    <p:sldId id="462" r:id="rId37"/>
    <p:sldId id="465" r:id="rId38"/>
    <p:sldId id="472" r:id="rId39"/>
    <p:sldId id="474" r:id="rId40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2A1"/>
    <a:srgbClr val="196541"/>
    <a:srgbClr val="1C7249"/>
    <a:srgbClr val="1A7463"/>
    <a:srgbClr val="147A5A"/>
    <a:srgbClr val="0D815A"/>
    <a:srgbClr val="0A703F"/>
    <a:srgbClr val="09673A"/>
    <a:srgbClr val="085E35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795" autoAdjust="0"/>
    <p:restoredTop sz="92831" autoAdjust="0"/>
  </p:normalViewPr>
  <p:slideViewPr>
    <p:cSldViewPr snapToGrid="0">
      <p:cViewPr varScale="1">
        <p:scale>
          <a:sx n="104" d="100"/>
          <a:sy n="104" d="100"/>
        </p:scale>
        <p:origin x="138" y="834"/>
      </p:cViewPr>
      <p:guideLst>
        <p:guide orient="horz" pos="423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1734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454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80" y="0"/>
            <a:ext cx="2945454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77" y="4715831"/>
            <a:ext cx="5437523" cy="446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272"/>
            <a:ext cx="2945454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80" y="9428272"/>
            <a:ext cx="2945454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448540-CDDB-4149-94C5-78A86548A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34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0E12FFDA-DFE1-459A-A0AC-6D6790ABD754}" type="slidenum">
              <a:rPr lang="en-US" altLang="sv-SE" sz="1200">
                <a:latin typeface="Arial" panose="020B0604020202020204" pitchFamily="34" charset="0"/>
              </a:rPr>
              <a:pPr/>
              <a:t>2</a:t>
            </a:fld>
            <a:endParaRPr lang="en-US" altLang="sv-SE" sz="120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6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930275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F00B344D-2D58-43E0-BD2C-9B2B0F08BB1B}" type="slidenum">
              <a:rPr lang="en-US" altLang="sv-SE" sz="1200">
                <a:latin typeface="Arial" panose="020B0604020202020204" pitchFamily="34" charset="0"/>
              </a:rPr>
              <a:pPr/>
              <a:t>3</a:t>
            </a:fld>
            <a:endParaRPr lang="en-US" altLang="sv-SE" sz="1200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v-SE" alt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19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448540-CDDB-4149-94C5-78A86548A6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28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448540-CDDB-4149-94C5-78A86548A6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4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1363" indent="-284163" defTabSz="9271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39825" indent="-227013" defTabSz="9271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597025" indent="-227013" defTabSz="9271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2638" indent="-227013" defTabSz="9271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09838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67038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4238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1438" indent="-227013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931E3D13-DE2F-4F2C-9CAD-976815AA4466}" type="slidenum">
              <a:rPr lang="en-US" altLang="sv-SE" sz="1200" smtClean="0">
                <a:latin typeface="Arial" panose="020B0604020202020204" pitchFamily="34" charset="0"/>
              </a:rPr>
              <a:pPr/>
              <a:t>19</a:t>
            </a:fld>
            <a:endParaRPr lang="en-US" altLang="sv-SE" sz="1200">
              <a:latin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5637"/>
          </a:xfrm>
          <a:noFill/>
        </p:spPr>
        <p:txBody>
          <a:bodyPr/>
          <a:lstStyle/>
          <a:p>
            <a:endParaRPr lang="sv-SE" altLang="sv-S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143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448540-CDDB-4149-94C5-78A86548A6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592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aeae4f7-dbf5-4696-8a08-5e8e5d569ca8" descr="5371869B-6FE6-460D-95D0-6BFCD5CCE6AC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27"/>
          <a:stretch/>
        </p:blipFill>
        <p:spPr bwMode="auto">
          <a:xfrm>
            <a:off x="242356" y="229139"/>
            <a:ext cx="11712000" cy="585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85802" y="1500621"/>
            <a:ext cx="6534151" cy="12214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685802" y="2725270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3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7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pt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4" y="225529"/>
            <a:ext cx="11716712" cy="582086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1181101" y="1521785"/>
            <a:ext cx="6534151" cy="12214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1181101" y="2746434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3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7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151" y="85726"/>
            <a:ext cx="10699749" cy="989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2152" y="1300164"/>
            <a:ext cx="5236633" cy="425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1984" y="1300164"/>
            <a:ext cx="5238749" cy="4251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AA024E-C7AF-4B32-B0CF-6E28D008A5C2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847215613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92151" y="85726"/>
            <a:ext cx="10699749" cy="989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2152" y="1300163"/>
            <a:ext cx="5236633" cy="2049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31984" y="1300163"/>
            <a:ext cx="5238749" cy="2049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92152" y="3502026"/>
            <a:ext cx="5236633" cy="2049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31984" y="3502026"/>
            <a:ext cx="5238749" cy="2049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D14D01-F5D2-43CC-95CE-069FC2F1400E}" type="slidenum">
              <a:rPr lang="en-US" altLang="sv-SE"/>
              <a:pPr/>
              <a:t>‹#›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86228972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into 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r="697"/>
          <a:stretch/>
        </p:blipFill>
        <p:spPr>
          <a:xfrm>
            <a:off x="242356" y="225530"/>
            <a:ext cx="11712000" cy="5809508"/>
          </a:xfrm>
          <a:prstGeom prst="rect">
            <a:avLst/>
          </a:prstGeom>
        </p:spPr>
      </p:pic>
      <p:sp>
        <p:nvSpPr>
          <p:cNvPr id="3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7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685802" y="645485"/>
            <a:ext cx="6534151" cy="12214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1" name="Underrubrik 2"/>
          <p:cNvSpPr>
            <a:spLocks noGrp="1"/>
          </p:cNvSpPr>
          <p:nvPr>
            <p:ph type="subTitle" idx="1"/>
          </p:nvPr>
        </p:nvSpPr>
        <p:spPr>
          <a:xfrm>
            <a:off x="685802" y="1870134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233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/>
          <a:stretch/>
        </p:blipFill>
        <p:spPr>
          <a:xfrm>
            <a:off x="238127" y="234103"/>
            <a:ext cx="11716231" cy="5800934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/>
          </p:nvPr>
        </p:nvSpPr>
        <p:spPr>
          <a:xfrm>
            <a:off x="685802" y="645485"/>
            <a:ext cx="6534151" cy="12214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Underrubrik 2"/>
          <p:cNvSpPr>
            <a:spLocks noGrp="1"/>
          </p:cNvSpPr>
          <p:nvPr>
            <p:ph type="subTitle" idx="1"/>
          </p:nvPr>
        </p:nvSpPr>
        <p:spPr>
          <a:xfrm>
            <a:off x="685802" y="1870134"/>
            <a:ext cx="6534151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  <p:sp>
        <p:nvSpPr>
          <p:cNvPr id="36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7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e your choice o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239184" y="224789"/>
            <a:ext cx="11702400" cy="58007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  <p:sp>
        <p:nvSpPr>
          <p:cNvPr id="2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2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27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723902" y="733115"/>
            <a:ext cx="6534151" cy="122142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723902" y="1992055"/>
            <a:ext cx="6534151" cy="91402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696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2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2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29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4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ar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260158"/>
            <a:ext cx="5384800" cy="465486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260158"/>
            <a:ext cx="5384800" cy="465486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1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261114"/>
            <a:ext cx="5386917" cy="639763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023111"/>
            <a:ext cx="5386917" cy="39347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261114"/>
            <a:ext cx="5389033" cy="639763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023111"/>
            <a:ext cx="5389033" cy="393477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3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5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1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32488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7797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278454"/>
            <a:ext cx="10972800" cy="4585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37555" y="6317927"/>
            <a:ext cx="86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9762" y="6317927"/>
            <a:ext cx="873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006331" y="6323915"/>
            <a:ext cx="595261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textruta 7"/>
          <p:cNvSpPr txBox="1"/>
          <p:nvPr userDrawn="1"/>
        </p:nvSpPr>
        <p:spPr>
          <a:xfrm>
            <a:off x="1008510" y="6382671"/>
            <a:ext cx="190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00" dirty="0">
                <a:solidFill>
                  <a:srgbClr val="4C565C">
                    <a:tint val="75000"/>
                  </a:srgbClr>
                </a:solidFill>
                <a:latin typeface="Arial"/>
              </a:rPr>
              <a:t>I</a:t>
            </a:r>
          </a:p>
        </p:txBody>
      </p:sp>
      <p:sp>
        <p:nvSpPr>
          <p:cNvPr id="10" name="textruta 9"/>
          <p:cNvSpPr txBox="1"/>
          <p:nvPr userDrawn="1"/>
        </p:nvSpPr>
        <p:spPr>
          <a:xfrm>
            <a:off x="1901079" y="6386776"/>
            <a:ext cx="1905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700" dirty="0">
                <a:solidFill>
                  <a:srgbClr val="4C565C">
                    <a:tint val="75000"/>
                  </a:srgbClr>
                </a:solidFill>
                <a:latin typeface="Arial"/>
              </a:rPr>
              <a:t>I</a:t>
            </a:r>
          </a:p>
        </p:txBody>
      </p:sp>
      <p:grpSp>
        <p:nvGrpSpPr>
          <p:cNvPr id="7" name="Grupp 6"/>
          <p:cNvGrpSpPr/>
          <p:nvPr userDrawn="1"/>
        </p:nvGrpSpPr>
        <p:grpSpPr>
          <a:xfrm>
            <a:off x="239763" y="6037897"/>
            <a:ext cx="11775236" cy="775452"/>
            <a:chOff x="0" y="3900592"/>
            <a:chExt cx="8831427" cy="646210"/>
          </a:xfrm>
        </p:grpSpPr>
        <p:pic>
          <p:nvPicPr>
            <p:cNvPr id="11" name="faeae4f7-dbf5-4696-8a08-5e8e5d569ca8" descr="5371869B-6FE6-460D-95D0-6BFCD5CCE6AC"/>
            <p:cNvPicPr>
              <a:picLocks noChangeAspect="1" noChangeArrowheads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43"/>
            <a:stretch/>
          </p:blipFill>
          <p:spPr bwMode="auto">
            <a:xfrm>
              <a:off x="0" y="3900592"/>
              <a:ext cx="8784000" cy="46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faeae4f7-dbf5-4696-8a08-5e8e5d569ca8" descr="5371869B-6FE6-460D-95D0-6BFCD5CCE6AC"/>
            <p:cNvPicPr>
              <a:picLocks noChangeAspect="1" noChangeArrowheads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786" t="18755"/>
            <a:stretch/>
          </p:blipFill>
          <p:spPr bwMode="auto">
            <a:xfrm>
              <a:off x="7535427" y="4019077"/>
              <a:ext cx="1296000" cy="52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faeae4f7-dbf5-4696-8a08-5e8e5d569ca8" descr="5371869B-6FE6-460D-95D0-6BFCD5CCE6AC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27"/>
          <a:stretch/>
        </p:blipFill>
        <p:spPr bwMode="auto">
          <a:xfrm>
            <a:off x="239761" y="110068"/>
            <a:ext cx="11712003" cy="99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25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2015\TeraPi\TeraPi_FINAL_LAST_2.mov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9002" y="835602"/>
            <a:ext cx="8522853" cy="1020907"/>
          </a:xfrm>
        </p:spPr>
        <p:txBody>
          <a:bodyPr>
            <a:noAutofit/>
          </a:bodyPr>
          <a:lstStyle/>
          <a:p>
            <a:r>
              <a:rPr lang="sv-SE" dirty="0"/>
              <a:t>TeraPi – A 3.5 meter diameter hot </a:t>
            </a:r>
            <a:r>
              <a:rPr lang="sv-SE" dirty="0" err="1"/>
              <a:t>zone</a:t>
            </a:r>
            <a:r>
              <a:rPr lang="sv-SE" dirty="0"/>
              <a:t> </a:t>
            </a:r>
            <a:r>
              <a:rPr lang="sv-SE" dirty="0" err="1"/>
              <a:t>unit</a:t>
            </a:r>
            <a:r>
              <a:rPr lang="sv-SE" dirty="0"/>
              <a:t> </a:t>
            </a:r>
            <a:r>
              <a:rPr lang="sv-SE" dirty="0" err="1"/>
              <a:t>enables</a:t>
            </a:r>
            <a:r>
              <a:rPr lang="sv-SE" dirty="0"/>
              <a:t> </a:t>
            </a:r>
            <a:r>
              <a:rPr lang="sv-SE" dirty="0" err="1"/>
              <a:t>HIPing</a:t>
            </a:r>
            <a:r>
              <a:rPr lang="sv-SE" dirty="0"/>
              <a:t> of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components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9002" y="3690983"/>
            <a:ext cx="6534151" cy="17526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</a:pPr>
            <a:r>
              <a:rPr lang="sv-SE" sz="2400" b="1" dirty="0">
                <a:latin typeface="+mj-lt"/>
              </a:rPr>
              <a:t>Dr. Anders Eklund and Mr. Magnus Ahlfors</a:t>
            </a:r>
          </a:p>
          <a:p>
            <a:pPr fontAlgn="auto">
              <a:spcAft>
                <a:spcPts val="0"/>
              </a:spcAft>
            </a:pPr>
            <a:r>
              <a:rPr lang="sv-SE" sz="2400" b="1" dirty="0">
                <a:latin typeface="+mj-lt"/>
              </a:rPr>
              <a:t>Quintus Technologies AB</a:t>
            </a:r>
          </a:p>
          <a:p>
            <a:pPr fontAlgn="auto">
              <a:spcAft>
                <a:spcPts val="0"/>
              </a:spcAft>
            </a:pPr>
            <a:r>
              <a:rPr lang="sv-SE" sz="2400" b="1" dirty="0">
                <a:latin typeface="+mj-lt"/>
              </a:rPr>
              <a:t>e-mail: anders.eklund@quintusteam.com</a:t>
            </a:r>
            <a:endParaRPr lang="en-US" sz="2400" b="1" dirty="0"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1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71" y="3602954"/>
            <a:ext cx="3900657" cy="2091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en-US" altLang="sv-SE" sz="2400" dirty="0"/>
            </a:br>
            <a:r>
              <a:rPr lang="en-US" altLang="sv-SE" sz="2400" dirty="0">
                <a:solidFill>
                  <a:schemeClr val="bg1"/>
                </a:solidFill>
              </a:rPr>
              <a:t>Modular System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noProof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458188"/>
            <a:ext cx="8008938" cy="41703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63563" y="1184275"/>
            <a:ext cx="8008937" cy="41719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Gas compressor, Furnace power supply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Premade, installed and tested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Including water, electrical 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Control functions installed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Enclosed and sound insulated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Together with the cylinder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One integrated unit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endParaRPr lang="en-US" sz="3200" dirty="0"/>
          </a:p>
          <a:p>
            <a:pPr marL="431800" lvl="1" indent="0" fontAlgn="auto">
              <a:spcAft>
                <a:spcPts val="0"/>
              </a:spcAft>
              <a:buFont typeface="Arial" charset="0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59" y="1996629"/>
            <a:ext cx="2524984" cy="185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593" y="1101339"/>
            <a:ext cx="2629563" cy="21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6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altLang="sv-SE" sz="2400" dirty="0">
                <a:solidFill>
                  <a:schemeClr val="bg1"/>
                </a:solidFill>
              </a:rPr>
              <a:t>Quintus TeraPi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Pressure vessel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sv-SE" sz="2400" dirty="0"/>
              <a:t>Wire wounded frame</a:t>
            </a:r>
          </a:p>
          <a:p>
            <a:r>
              <a:rPr lang="en-US" altLang="sv-SE" sz="2400" dirty="0"/>
              <a:t>Pressure 1050 bar</a:t>
            </a:r>
          </a:p>
          <a:p>
            <a:r>
              <a:rPr lang="en-US" altLang="sv-SE" sz="2400" dirty="0"/>
              <a:t>Total weight frame: 4 x 250 ton</a:t>
            </a:r>
          </a:p>
          <a:p>
            <a:r>
              <a:rPr lang="en-US" altLang="sv-SE" sz="2400" dirty="0"/>
              <a:t>Transportable pieces</a:t>
            </a:r>
          </a:p>
          <a:p>
            <a:r>
              <a:rPr lang="en-US" altLang="sv-SE" sz="2400" dirty="0"/>
              <a:t>To be assembled at site</a:t>
            </a:r>
          </a:p>
          <a:p>
            <a:pPr marL="0" indent="0">
              <a:buNone/>
            </a:pPr>
            <a:r>
              <a:rPr lang="en-US" altLang="sv-SE" sz="2400" dirty="0"/>
              <a:t>Wire wounded cylinder</a:t>
            </a:r>
          </a:p>
          <a:p>
            <a:r>
              <a:rPr lang="en-US" altLang="sv-SE" sz="2400" dirty="0"/>
              <a:t>Pressure 1050 bar</a:t>
            </a:r>
          </a:p>
          <a:p>
            <a:r>
              <a:rPr lang="en-US" altLang="sv-SE" sz="2400" dirty="0"/>
              <a:t>Total weight cylinder: 300 ton</a:t>
            </a:r>
          </a:p>
          <a:p>
            <a:endParaRPr lang="en-US" altLang="sv-SE" sz="2400" dirty="0"/>
          </a:p>
          <a:p>
            <a:endParaRPr lang="en-US" altLang="sv-SE" sz="2400" dirty="0"/>
          </a:p>
          <a:p>
            <a:pPr>
              <a:buFontTx/>
              <a:buNone/>
            </a:pPr>
            <a:endParaRPr lang="en-US" altLang="sv-SE" sz="2400" dirty="0"/>
          </a:p>
          <a:p>
            <a:endParaRPr lang="en-US" altLang="sv-S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749" y="1260157"/>
            <a:ext cx="3329001" cy="462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0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Scope of Supply 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250" y="1324838"/>
            <a:ext cx="3561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QIH TeraPi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Hot Zone </a:t>
            </a:r>
            <a:r>
              <a:rPr lang="en-US" dirty="0">
                <a:solidFill>
                  <a:schemeClr val="tx2"/>
                </a:solidFill>
              </a:rPr>
              <a:t>Ø 3,14m x 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Pressure 1050bar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Temp 1250°C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Pay load 50-75 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Weight frame: 4 x 250ton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Weight cylinder: 300ton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Height 12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Pit 9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Modules 11 x 20 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547" y="1442020"/>
            <a:ext cx="7176872" cy="41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sv-SE" sz="2400" dirty="0" err="1">
                <a:solidFill>
                  <a:schemeClr val="bg1"/>
                </a:solidFill>
              </a:rPr>
              <a:t>Engineering</a:t>
            </a:r>
            <a:r>
              <a:rPr lang="sv-SE" sz="2400" dirty="0">
                <a:solidFill>
                  <a:schemeClr val="bg1"/>
                </a:solidFill>
              </a:rPr>
              <a:t> of TeraPi – </a:t>
            </a:r>
            <a:r>
              <a:rPr lang="sv-SE" sz="2400" dirty="0" err="1">
                <a:solidFill>
                  <a:schemeClr val="bg1"/>
                </a:solidFill>
              </a:rPr>
              <a:t>two</a:t>
            </a:r>
            <a:r>
              <a:rPr lang="sv-SE" sz="2400" dirty="0">
                <a:solidFill>
                  <a:schemeClr val="bg1"/>
                </a:solidFill>
              </a:rPr>
              <a:t> steps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278454"/>
            <a:ext cx="5355102" cy="45851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1800" b="1" dirty="0" err="1"/>
              <a:t>Concept</a:t>
            </a:r>
            <a:r>
              <a:rPr lang="sv-SE" sz="1800" b="1" dirty="0"/>
              <a:t> </a:t>
            </a:r>
            <a:r>
              <a:rPr lang="sv-SE" sz="1800" b="1" dirty="0" err="1"/>
              <a:t>Engineering</a:t>
            </a:r>
            <a:endParaRPr lang="sv-SE" sz="1800" b="1" dirty="0"/>
          </a:p>
          <a:p>
            <a:r>
              <a:rPr lang="sv-SE" sz="1600" dirty="0" err="1"/>
              <a:t>Verification</a:t>
            </a:r>
            <a:r>
              <a:rPr lang="sv-SE" sz="1600" dirty="0"/>
              <a:t> of design concept</a:t>
            </a:r>
          </a:p>
          <a:p>
            <a:r>
              <a:rPr lang="sv-SE" sz="1600" dirty="0"/>
              <a:t>Including third party assessment</a:t>
            </a:r>
          </a:p>
          <a:p>
            <a:pPr fontAlgn="auto">
              <a:spcAft>
                <a:spcPts val="0"/>
              </a:spcAft>
            </a:pPr>
            <a:r>
              <a:rPr lang="sv-SE" sz="1600" dirty="0"/>
              <a:t>Lead time 6 months</a:t>
            </a:r>
          </a:p>
          <a:p>
            <a:pPr marL="0" indent="0">
              <a:buNone/>
            </a:pPr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sv-SE" sz="1800" b="1" dirty="0"/>
              <a:t>Detailed design</a:t>
            </a:r>
          </a:p>
          <a:p>
            <a:r>
              <a:rPr lang="sv-SE" sz="1600" dirty="0"/>
              <a:t>Detailed design of press </a:t>
            </a:r>
          </a:p>
          <a:p>
            <a:r>
              <a:rPr lang="sv-SE" sz="1600" dirty="0"/>
              <a:t>Including third party assessment</a:t>
            </a:r>
          </a:p>
          <a:p>
            <a:r>
              <a:rPr lang="sv-SE" sz="1600" dirty="0"/>
              <a:t>Lead time 12 month</a:t>
            </a:r>
          </a:p>
          <a:p>
            <a:endParaRPr lang="sv-SE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v-SE" sz="16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1613" t="525" r="7695" b="11000"/>
          <a:stretch/>
        </p:blipFill>
        <p:spPr>
          <a:xfrm>
            <a:off x="6332806" y="2005781"/>
            <a:ext cx="5341658" cy="38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Manufacturing of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97058" y="1265981"/>
            <a:ext cx="5575130" cy="46985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Pressure Vessel</a:t>
            </a:r>
          </a:p>
          <a:p>
            <a:pPr fontAlgn="auto">
              <a:spcAft>
                <a:spcPts val="0"/>
              </a:spcAft>
            </a:pPr>
            <a:r>
              <a:rPr lang="en-US" sz="1600" dirty="0"/>
              <a:t>Cylinder winding in Västerås</a:t>
            </a:r>
          </a:p>
          <a:p>
            <a:pPr lvl="1"/>
            <a:r>
              <a:rPr lang="en-US" sz="1200" dirty="0"/>
              <a:t>Winding time 8 weeks (2-sh)</a:t>
            </a:r>
          </a:p>
          <a:p>
            <a:pPr fontAlgn="auto">
              <a:spcAft>
                <a:spcPts val="0"/>
              </a:spcAft>
            </a:pPr>
            <a:r>
              <a:rPr lang="en-US" sz="1600" dirty="0"/>
              <a:t>Frame (x4) winding in Quintus Workshop.</a:t>
            </a:r>
          </a:p>
          <a:p>
            <a:pPr lvl="1"/>
            <a:r>
              <a:rPr lang="en-US" sz="1200" dirty="0"/>
              <a:t>Winding time 4 x 6 weeks (2-sh)</a:t>
            </a:r>
          </a:p>
          <a:p>
            <a:r>
              <a:rPr lang="en-US" sz="1600" dirty="0"/>
              <a:t>Closures assembled in Quintus Workshop</a:t>
            </a:r>
          </a:p>
          <a:p>
            <a:pPr fontAlgn="auto">
              <a:spcAft>
                <a:spcPts val="0"/>
              </a:spcAft>
            </a:pPr>
            <a:r>
              <a:rPr lang="en-US" sz="1600" dirty="0"/>
              <a:t>Erection and Pressure test at customer site</a:t>
            </a:r>
          </a:p>
          <a:p>
            <a:pPr marL="0" indent="0">
              <a:buNone/>
            </a:pPr>
            <a:r>
              <a:rPr lang="en-US" sz="1800" b="1" dirty="0"/>
              <a:t>Furnace</a:t>
            </a:r>
          </a:p>
          <a:p>
            <a:r>
              <a:rPr lang="en-US" sz="1600" dirty="0"/>
              <a:t>Assembly in Quintus Workshop</a:t>
            </a:r>
            <a:endParaRPr lang="en-US" sz="1400" dirty="0"/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800" b="1" dirty="0"/>
              <a:t>System modules (x8)</a:t>
            </a:r>
          </a:p>
          <a:p>
            <a:r>
              <a:rPr lang="en-US" sz="1600" dirty="0"/>
              <a:t>Manufacturing &amp; Commissioning at suppliers</a:t>
            </a:r>
          </a:p>
          <a:p>
            <a:r>
              <a:rPr lang="en-US" sz="1600" dirty="0"/>
              <a:t>Assembly of Modules &amp; carrier at site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800" b="1" dirty="0"/>
              <a:t>Cylinder carrier</a:t>
            </a:r>
          </a:p>
          <a:p>
            <a:r>
              <a:rPr lang="en-US" sz="1600" dirty="0"/>
              <a:t>Commissioning in Quintus Workshop</a:t>
            </a:r>
          </a:p>
          <a:p>
            <a:pPr marL="0" indent="0">
              <a:buNone/>
            </a:pPr>
            <a:r>
              <a:rPr lang="en-US" sz="1800" b="1" dirty="0"/>
              <a:t>Lifting manipulator</a:t>
            </a:r>
          </a:p>
          <a:p>
            <a:pPr fontAlgn="auto">
              <a:spcAft>
                <a:spcPts val="0"/>
              </a:spcAft>
            </a:pPr>
            <a:r>
              <a:rPr lang="en-US" sz="1600" dirty="0"/>
              <a:t>Erection &amp; Commissioning at site</a:t>
            </a:r>
          </a:p>
          <a:p>
            <a:pPr marL="0" indent="0">
              <a:buNone/>
            </a:pPr>
            <a:endParaRPr lang="sv-SE" sz="14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1613" t="525" r="7695" b="11000"/>
          <a:stretch/>
        </p:blipFill>
        <p:spPr>
          <a:xfrm>
            <a:off x="6332806" y="2192595"/>
            <a:ext cx="5055170" cy="36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15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41" y="3358034"/>
            <a:ext cx="3858012" cy="240968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3894" y="1332321"/>
            <a:ext cx="5088300" cy="216879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Loading 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Press cylinder move horizontal on rails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Frame fix position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Bottom loading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Vertical lifting manipulator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764" y="1573959"/>
            <a:ext cx="3657579" cy="2425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71" y="2525227"/>
            <a:ext cx="3780775" cy="240843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83741" y="197728"/>
            <a:ext cx="10972800" cy="7797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</a:rPr>
              <a:t>Quintus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en-US" altLang="sv-SE" sz="2400" dirty="0"/>
            </a:br>
            <a:r>
              <a:rPr lang="en-US" altLang="sv-SE" sz="2400" dirty="0">
                <a:solidFill>
                  <a:schemeClr val="bg1"/>
                </a:solidFill>
              </a:rPr>
              <a:t>Automation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524" y="3552670"/>
            <a:ext cx="20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22030" y="1831446"/>
            <a:ext cx="20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0994" y="2701023"/>
            <a:ext cx="20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76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Tera-HIP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Scope of Supply 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250" y="1324838"/>
            <a:ext cx="3561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QIH-T140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Hot Zone </a:t>
            </a:r>
            <a:r>
              <a:rPr lang="en-US" dirty="0">
                <a:solidFill>
                  <a:schemeClr val="tx2"/>
                </a:solidFill>
              </a:rPr>
              <a:t>Ø 3,55m x 4,0m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Pressure 1050bar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Temp 1250°C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Pay load 50-75 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Weight frame: 4 x 270ton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Weight cylinder: 320ton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Height 13m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Pit 8m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Modules 11 x 20ton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547" y="1442020"/>
            <a:ext cx="7176872" cy="41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Tera-HIP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Scope of Supply 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250" y="1324838"/>
            <a:ext cx="35612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QIH-Tera4me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Hot Zone </a:t>
            </a:r>
            <a:r>
              <a:rPr lang="en-US" dirty="0">
                <a:solidFill>
                  <a:schemeClr val="tx2"/>
                </a:solidFill>
              </a:rPr>
              <a:t>Ø 4,0m x 4,0m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Pressure 1000bar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Temp 1250°C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Pay load 50-75 ton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Weight frame: 4 x 290ton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Weight cylinder: 350ton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Height 13m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Pit 8m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Modules 11 x 20ton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547" y="1442020"/>
            <a:ext cx="7176872" cy="41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Tera-HIP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Scope of Supply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659408-29D4-426F-829A-E4E31FCD6CB7}" type="datetime1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9/22/2017</a:t>
            </a:fld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00" b="0" i="0" u="none" strike="noStrike" kern="1200" cap="none" spc="0" normalizeH="0" baseline="0" noProof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Confidential </a:t>
            </a:r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1A1CDB-6720-0F4C-B565-EE82B94C46EF}" type="slidenum">
              <a:rPr kumimoji="0" lang="sv-SE" sz="700" b="0" i="0" u="none" strike="noStrike" kern="1200" cap="none" spc="0" normalizeH="0" baseline="0" noProof="0" smtClean="0">
                <a:ln>
                  <a:noFill/>
                </a:ln>
                <a:solidFill>
                  <a:srgbClr val="4C565C">
                    <a:tint val="7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700" b="0" i="0" u="none" strike="noStrike" kern="1200" cap="none" spc="0" normalizeH="0" baseline="0" noProof="0" dirty="0">
              <a:ln>
                <a:noFill/>
              </a:ln>
              <a:solidFill>
                <a:srgbClr val="4C565C">
                  <a:tint val="75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43250" y="1324838"/>
            <a:ext cx="57447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QIH-T140 </a:t>
            </a:r>
            <a:r>
              <a:rPr lang="en-US" dirty="0">
                <a:solidFill>
                  <a:schemeClr val="tx2"/>
                </a:solidFill>
              </a:rPr>
              <a:t>Ø 3,55m x 4,0m – 1000bar</a:t>
            </a:r>
            <a:r>
              <a:rPr lang="sv-SE" dirty="0">
                <a:solidFill>
                  <a:schemeClr val="tx2"/>
                </a:solidFill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Cylinder SA723  ID 4,0m x 6,6m, 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101" y="1200150"/>
            <a:ext cx="3879356" cy="46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CE8A2310-F161-415D-A43D-D1A093A2C7DA}" type="slidenum">
              <a:rPr lang="en-US" altLang="sv-SE" sz="1000">
                <a:latin typeface="Arial" panose="020B0604020202020204" pitchFamily="34" charset="0"/>
              </a:rPr>
              <a:pPr/>
              <a:t>19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altLang="sv-SE" sz="2400" dirty="0">
                <a:solidFill>
                  <a:schemeClr val="bg1"/>
                </a:solidFill>
              </a:rPr>
              <a:t>Quintus Tera HIP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Furnace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328739"/>
            <a:ext cx="5716587" cy="4251325"/>
          </a:xfrm>
        </p:spPr>
        <p:txBody>
          <a:bodyPr/>
          <a:lstStyle/>
          <a:p>
            <a:pPr marL="431800" lvl="1" indent="0">
              <a:buNone/>
              <a:defRPr/>
            </a:pPr>
            <a:endParaRPr lang="en-US" dirty="0"/>
          </a:p>
          <a:p>
            <a:pPr>
              <a:buFontTx/>
              <a:buNone/>
              <a:defRPr/>
            </a:pPr>
            <a:r>
              <a:rPr lang="en-US" dirty="0"/>
              <a:t>Furnace for HIP’s up to</a:t>
            </a:r>
          </a:p>
          <a:p>
            <a:pPr>
              <a:defRPr/>
            </a:pPr>
            <a:r>
              <a:rPr lang="en-US" dirty="0"/>
              <a:t> Ø3,5m, height ~8 m</a:t>
            </a:r>
          </a:p>
          <a:p>
            <a:pPr>
              <a:defRPr/>
            </a:pPr>
            <a:r>
              <a:rPr lang="en-US" dirty="0"/>
              <a:t>Temperature  1250°C</a:t>
            </a:r>
          </a:p>
          <a:p>
            <a:pPr marL="0" indent="0">
              <a:buNone/>
              <a:defRPr/>
            </a:pPr>
            <a:r>
              <a:rPr lang="sv-SE" dirty="0"/>
              <a:t>Temp and gas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calculations</a:t>
            </a:r>
            <a:endParaRPr lang="sv-SE" dirty="0"/>
          </a:p>
          <a:p>
            <a:pPr>
              <a:defRPr/>
            </a:pPr>
            <a:r>
              <a:rPr lang="sv-SE" dirty="0"/>
              <a:t>From Ø 0,3m </a:t>
            </a:r>
            <a:r>
              <a:rPr lang="sv-SE" dirty="0">
                <a:sym typeface="Wingdings" pitchFamily="2" charset="2"/>
              </a:rPr>
              <a:t></a:t>
            </a:r>
            <a:r>
              <a:rPr lang="sv-SE" dirty="0"/>
              <a:t> Ø 4m hot zon</a:t>
            </a:r>
          </a:p>
        </p:txBody>
      </p:sp>
      <p:pic>
        <p:nvPicPr>
          <p:cNvPr id="39942" name="Picture 4" descr="PLANSEE_HIP_cylin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1695451"/>
            <a:ext cx="32004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04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662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ECEBF04F-FBBB-4C73-849E-6FA8169A6A07}" type="slidenum">
              <a:rPr lang="en-US" altLang="sv-SE" sz="1000">
                <a:latin typeface="Arial" panose="020B0604020202020204" pitchFamily="34" charset="0"/>
              </a:rPr>
              <a:pPr/>
              <a:t>2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Quintus </a:t>
            </a:r>
            <a:r>
              <a:rPr lang="en-US" altLang="sv-SE" sz="2400" dirty="0" err="1">
                <a:solidFill>
                  <a:schemeClr val="bg1"/>
                </a:solidFill>
              </a:rPr>
              <a:t>TeraPi</a:t>
            </a:r>
            <a:br>
              <a:rPr lang="en-US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General Design Requirements &amp; Goals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58889"/>
            <a:ext cx="9277350" cy="4456111"/>
          </a:xfrm>
        </p:spPr>
        <p:txBody>
          <a:bodyPr/>
          <a:lstStyle/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ASME design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Designed for greater than 98%+ uptime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Designed for half of today’s installation time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Manufacturing time not to exceed 24 months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Maximum temperature deviation of +/- 10C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Minimum calculated fatigue life of 10,000 cycles…30+ years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Total load weight of about 75 tons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Cycle time not to exceed 24 hours</a:t>
            </a:r>
          </a:p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Conventional technology!!</a:t>
            </a:r>
            <a:endParaRPr lang="sv-SE" altLang="sv-S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sv-SE" altLang="sv-SE" dirty="0"/>
          </a:p>
          <a:p>
            <a:pPr>
              <a:buFontTx/>
              <a:buNone/>
            </a:pPr>
            <a:endParaRPr lang="sv-SE" altLang="sv-SE" sz="1800" dirty="0"/>
          </a:p>
        </p:txBody>
      </p:sp>
    </p:spTree>
    <p:extLst>
      <p:ext uri="{BB962C8B-B14F-4D97-AF65-F5344CB8AC3E}">
        <p14:creationId xmlns:p14="http://schemas.microsoft.com/office/powerpoint/2010/main" val="39402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Tera-HIP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Lay-out</a:t>
            </a:r>
            <a:endParaRPr lang="sv-SE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</a:rPr>
              <a:pPr/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>
                <a:solidFill>
                  <a:srgbClr val="4C565C">
                    <a:tint val="75000"/>
                  </a:srgbClr>
                </a:solidFill>
              </a:rPr>
              <a:t>Confidential </a:t>
            </a:r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</a:rPr>
              <a:pPr/>
              <a:t>20</a:t>
            </a:fld>
            <a:endParaRPr lang="sv-SE" dirty="0">
              <a:solidFill>
                <a:srgbClr val="4C565C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88" y="1213053"/>
            <a:ext cx="5722761" cy="44503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65833" y="2355850"/>
            <a:ext cx="1016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10367433" y="2355850"/>
            <a:ext cx="109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13 m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65833" y="4083050"/>
            <a:ext cx="1016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10367433" y="4083050"/>
            <a:ext cx="109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 8 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30683" y="5334000"/>
            <a:ext cx="1016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8532283" y="5334000"/>
            <a:ext cx="109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13 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32511" y="5334000"/>
            <a:ext cx="10160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6034111" y="5334000"/>
            <a:ext cx="109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17 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3250" y="1324838"/>
            <a:ext cx="57447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QIH-T140 Ø 3,55m x 4,0m – 1000bar </a:t>
            </a:r>
          </a:p>
          <a:p>
            <a:r>
              <a:rPr lang="en-US" dirty="0">
                <a:solidFill>
                  <a:schemeClr val="tx2"/>
                </a:solidFill>
              </a:rPr>
              <a:t>Cylinder on floor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Height 13m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Pit 8 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QIH-T140 Ø 3,55m x 4,0m – 1000bar </a:t>
            </a:r>
          </a:p>
          <a:p>
            <a:r>
              <a:rPr lang="en-US" dirty="0">
                <a:solidFill>
                  <a:schemeClr val="tx2"/>
                </a:solidFill>
              </a:rPr>
              <a:t>Frame on floor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Height 17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Pit 4 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2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AA7CD4C5-0E48-452D-96C7-1FC82D1D9245}" type="slidenum">
              <a:rPr lang="en-US" altLang="sv-SE" sz="1000">
                <a:latin typeface="Arial" panose="020B0604020202020204" pitchFamily="34" charset="0"/>
              </a:rPr>
              <a:pPr/>
              <a:t>21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39940" name="Rectangle 2"/>
          <p:cNvSpPr txBox="1">
            <a:spLocks noChangeArrowheads="1"/>
          </p:cNvSpPr>
          <p:nvPr/>
        </p:nvSpPr>
        <p:spPr bwMode="auto">
          <a:xfrm>
            <a:off x="627857" y="153988"/>
            <a:ext cx="8243887" cy="98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 anchor="b"/>
          <a:lstStyle>
            <a:lvl1pPr defTabSz="719138"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defTabSz="719138"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defTabSz="719138">
              <a:defRPr sz="24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defTabSz="719138">
              <a:defRPr sz="24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defTabSz="719138">
              <a:defRPr sz="24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sv-SE" altLang="sv-SE" b="1" dirty="0">
                <a:solidFill>
                  <a:schemeClr val="bg1"/>
                </a:solidFill>
                <a:latin typeface="+mj-lt"/>
              </a:rPr>
              <a:t>Quintus TeraPi</a:t>
            </a:r>
            <a:br>
              <a:rPr lang="en-US" altLang="sv-SE" dirty="0">
                <a:latin typeface="+mj-lt"/>
              </a:rPr>
            </a:br>
            <a:r>
              <a:rPr lang="en-US" altLang="sv-SE" b="1" dirty="0">
                <a:solidFill>
                  <a:schemeClr val="bg1"/>
                </a:solidFill>
                <a:latin typeface="+mj-lt"/>
              </a:rPr>
              <a:t>Some interesting facts</a:t>
            </a:r>
          </a:p>
        </p:txBody>
      </p:sp>
      <p:sp>
        <p:nvSpPr>
          <p:cNvPr id="47109" name="Rectangle 3"/>
          <p:cNvSpPr txBox="1">
            <a:spLocks noChangeArrowheads="1"/>
          </p:cNvSpPr>
          <p:nvPr/>
        </p:nvSpPr>
        <p:spPr bwMode="auto">
          <a:xfrm>
            <a:off x="582614" y="1043781"/>
            <a:ext cx="8334375" cy="47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342900" indent="-342900" defTabSz="719138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20725" indent="-3429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079500" indent="-2159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511300" indent="-2159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943100" indent="-2159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400300" indent="-2159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857500" indent="-2159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314700" indent="-2159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771900" indent="-2159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sv-SE" dirty="0">
              <a:cs typeface="Arial" panose="020B0604020202020204" pitchFamily="34" charset="0"/>
            </a:endParaRPr>
          </a:p>
          <a:p>
            <a:r>
              <a:rPr lang="en-US" altLang="sv-S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load weight of about 75 tons, 38m³</a:t>
            </a:r>
            <a:endParaRPr lang="sv-SE" altLang="sv-S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 time not to exceed 24 hours</a:t>
            </a:r>
          </a:p>
          <a:p>
            <a:r>
              <a:rPr lang="en-US" altLang="sv-S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temperature deviation of +/- 15°C</a:t>
            </a:r>
            <a:endParaRPr lang="sv-SE" altLang="sv-S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chemeClr val="tx2"/>
                </a:solidFill>
                <a:cs typeface="Arial" panose="020B0604020202020204" pitchFamily="34" charset="0"/>
              </a:rPr>
              <a:t>Each frame = 50 tons (4 frames)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chemeClr val="tx2"/>
                </a:solidFill>
                <a:cs typeface="Arial" panose="020B0604020202020204" pitchFamily="34" charset="0"/>
              </a:rPr>
              <a:t>Cylinder  = 158 tons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chemeClr val="tx2"/>
                </a:solidFill>
                <a:cs typeface="Arial" panose="020B0604020202020204" pitchFamily="34" charset="0"/>
              </a:rPr>
              <a:t>Wire =  14.3 m/kg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chemeClr val="tx2"/>
                </a:solidFill>
                <a:cs typeface="Arial" panose="020B0604020202020204" pitchFamily="34" charset="0"/>
              </a:rPr>
              <a:t>Totaling:  5100 km of wire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chemeClr val="tx2"/>
                </a:solidFill>
                <a:cs typeface="Arial" panose="020B0604020202020204" pitchFamily="34" charset="0"/>
              </a:rPr>
              <a:t>Distance from Seattle, WA to Orlando, FL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sv-SE" sz="2000" dirty="0">
                <a:solidFill>
                  <a:schemeClr val="tx2"/>
                </a:solidFill>
                <a:cs typeface="Arial" panose="020B0604020202020204" pitchFamily="34" charset="0"/>
              </a:rPr>
              <a:t>Elongation ~ 0.3% meaning =  about 16 km</a:t>
            </a:r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714" y="3435350"/>
            <a:ext cx="3311525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63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A77D8228-D3A4-45BE-875D-939BA5EF592D}" type="slidenum">
              <a:rPr lang="en-US" altLang="sv-SE" sz="1000">
                <a:latin typeface="Arial" panose="020B0604020202020204" pitchFamily="34" charset="0"/>
              </a:rPr>
              <a:pPr/>
              <a:t>22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596900" y="98424"/>
            <a:ext cx="8243888" cy="9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 anchor="b"/>
          <a:lstStyle>
            <a:lvl1pPr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sv-SE" b="1" dirty="0">
                <a:solidFill>
                  <a:schemeClr val="bg1"/>
                </a:solidFill>
                <a:latin typeface="+mj-lt"/>
              </a:rPr>
              <a:t>Quintus </a:t>
            </a:r>
            <a:r>
              <a:rPr lang="en-US" altLang="sv-SE" b="1" dirty="0" err="1">
                <a:solidFill>
                  <a:schemeClr val="bg1"/>
                </a:solidFill>
                <a:latin typeface="+mj-lt"/>
              </a:rPr>
              <a:t>TeraPi</a:t>
            </a:r>
            <a:endParaRPr lang="en-US" altLang="sv-SE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altLang="sv-SE" b="1" dirty="0">
                <a:solidFill>
                  <a:schemeClr val="bg1"/>
                </a:solidFill>
                <a:latin typeface="+mj-lt"/>
              </a:rPr>
              <a:t>Some interesting facts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1" y="1143000"/>
            <a:ext cx="5924549" cy="286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323850" indent="-323850" algn="l" defTabSz="719138" rtl="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01675" indent="-269875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079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511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19431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4003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8575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3147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771900" indent="-215900" algn="l" defTabSz="719138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Wire: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frame = 50 tons (4 frames)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 weight = 158 tons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 =  14.3 m/kg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Totaling:  5100 km of wire</a:t>
            </a: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Distance from Seattle, WA to Orlando, FL</a:t>
            </a: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Kiruna to Gibraltar</a:t>
            </a:r>
          </a:p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Moscow to Irkutsk</a:t>
            </a:r>
          </a:p>
          <a:p>
            <a:pPr marL="342900" indent="-342900">
              <a:buFont typeface="Arial" charset="0"/>
              <a:buChar char="•"/>
              <a:defRPr/>
            </a:pPr>
            <a:r>
              <a:rPr lang="en-US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Elongation ~ 0.3% meaning =  about 16 km</a:t>
            </a:r>
          </a:p>
        </p:txBody>
      </p:sp>
      <p:pic>
        <p:nvPicPr>
          <p:cNvPr id="563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143001"/>
            <a:ext cx="30321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3303589"/>
            <a:ext cx="3032125" cy="273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137026"/>
            <a:ext cx="548481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403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FE7B65A8-03B6-430D-ABEC-C931BDB297EB}" type="slidenum">
              <a:rPr lang="en-US" altLang="sv-SE" sz="1000">
                <a:latin typeface="Arial" panose="020B0604020202020204" pitchFamily="34" charset="0"/>
              </a:rPr>
              <a:pPr/>
              <a:t>23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altLang="sv-SE" sz="2400" dirty="0">
                <a:solidFill>
                  <a:schemeClr val="bg1"/>
                </a:solidFill>
              </a:rPr>
              <a:t>Quintus TeraPi</a:t>
            </a:r>
            <a:br>
              <a:rPr lang="en-US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QIH 3,14 x 5,0 – 1050 – 1250M URC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1339" y="1409700"/>
            <a:ext cx="8294687" cy="4451350"/>
          </a:xfrm>
        </p:spPr>
        <p:txBody>
          <a:bodyPr/>
          <a:lstStyle/>
          <a:p>
            <a:pPr marL="533400" indent="-533400"/>
            <a:endParaRPr lang="sv-SE" altLang="sv-SE"/>
          </a:p>
          <a:p>
            <a:pPr marL="889000" lvl="1" indent="-457200"/>
            <a:endParaRPr lang="en-US" altLang="sv-SE"/>
          </a:p>
        </p:txBody>
      </p:sp>
      <p:sp>
        <p:nvSpPr>
          <p:cNvPr id="44038" name="Text Box 5"/>
          <p:cNvSpPr txBox="1">
            <a:spLocks noChangeArrowheads="1"/>
          </p:cNvSpPr>
          <p:nvPr/>
        </p:nvSpPr>
        <p:spPr bwMode="auto">
          <a:xfrm>
            <a:off x="8102601" y="2855914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sv-SE" altLang="sv-SE"/>
          </a:p>
          <a:p>
            <a:endParaRPr lang="en-US" altLang="sv-SE"/>
          </a:p>
        </p:txBody>
      </p:sp>
      <p:sp>
        <p:nvSpPr>
          <p:cNvPr id="44039" name="Rectangle 3"/>
          <p:cNvSpPr txBox="1">
            <a:spLocks noChangeArrowheads="1"/>
          </p:cNvSpPr>
          <p:nvPr/>
        </p:nvSpPr>
        <p:spPr bwMode="auto">
          <a:xfrm>
            <a:off x="1781175" y="1452563"/>
            <a:ext cx="8528050" cy="455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533400" indent="-533400" defTabSz="719138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889000" indent="-4572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sv-SE" altLang="sv-SE"/>
          </a:p>
          <a:p>
            <a:pPr lvl="1"/>
            <a:endParaRPr lang="en-US" altLang="sv-SE"/>
          </a:p>
        </p:txBody>
      </p:sp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174750"/>
            <a:ext cx="8713788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Action Button: Movie 1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9923463" y="5452418"/>
            <a:ext cx="520700" cy="461665"/>
          </a:xfrm>
          <a:prstGeom prst="actionButtonMovie">
            <a:avLst/>
          </a:prstGeom>
          <a:solidFill>
            <a:schemeClr val="accent1"/>
          </a:solidFill>
          <a:ln w="12700" algn="ctr">
            <a:solidFill>
              <a:srgbClr val="486D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42295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99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0D2D7DF2-BC70-4B23-9AD1-776A75FE3C9E}" type="slidenum">
              <a:rPr lang="en-US" altLang="sv-SE" sz="1000">
                <a:latin typeface="Arial" panose="020B0604020202020204" pitchFamily="34" charset="0"/>
              </a:rPr>
              <a:pPr/>
              <a:t>24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sv-SE" altLang="sv-SE" sz="2400" dirty="0">
                <a:solidFill>
                  <a:schemeClr val="bg1"/>
                </a:solidFill>
              </a:rPr>
              <a:t>Quintus TeraPi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Concepts Conclusion</a:t>
            </a:r>
          </a:p>
        </p:txBody>
      </p:sp>
      <p:sp>
        <p:nvSpPr>
          <p:cNvPr id="39941" name="Rectangle 3"/>
          <p:cNvSpPr txBox="1">
            <a:spLocks noChangeArrowheads="1"/>
          </p:cNvSpPr>
          <p:nvPr/>
        </p:nvSpPr>
        <p:spPr bwMode="auto">
          <a:xfrm>
            <a:off x="1382715" y="1187450"/>
            <a:ext cx="6770686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342900" indent="-3429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719138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lvl="1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</a:pPr>
            <a:r>
              <a:rPr lang="en-US" altLang="sv-SE" sz="2800" b="1" dirty="0">
                <a:solidFill>
                  <a:schemeClr val="tx2"/>
                </a:solidFill>
              </a:rPr>
              <a:t>The solutions: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Make the foundation easier 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Shorten the installation lead time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Include prefabricated modules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Include automation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Minimize argon risk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Provide noise protected pump unit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Separate floors for maintenance and operations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ASME approval</a:t>
            </a:r>
          </a:p>
          <a:p>
            <a:pPr marL="800100" lvl="1" indent="-342900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sv-SE" dirty="0">
                <a:solidFill>
                  <a:schemeClr val="tx2"/>
                </a:solidFill>
              </a:rPr>
              <a:t>Low operating costs</a:t>
            </a:r>
          </a:p>
        </p:txBody>
      </p:sp>
    </p:spTree>
    <p:extLst>
      <p:ext uri="{BB962C8B-B14F-4D97-AF65-F5344CB8AC3E}">
        <p14:creationId xmlns:p14="http://schemas.microsoft.com/office/powerpoint/2010/main" val="13085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66996" y="442185"/>
            <a:ext cx="39330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rgbClr val="FFFFFF"/>
                </a:solidFill>
                <a:latin typeface="+mj-lt"/>
              </a:rPr>
              <a:t>Quintus Technologies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B5D5E4B-CC15-431B-B8FE-A161960DDC98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t>9/22/2017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sv-SE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25</a:t>
            </a:fld>
            <a:endParaRPr lang="sv-SE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367481" y="1779034"/>
            <a:ext cx="9144000" cy="4192588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666666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sv-SE" altLang="sv-SE" sz="2400" b="1" dirty="0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734319" y="1298022"/>
            <a:ext cx="6623050" cy="4413250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sv-SE" altLang="sv-SE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191394" y="1493284"/>
            <a:ext cx="7572375" cy="4049713"/>
          </a:xfrm>
          <a:prstGeom prst="rect">
            <a:avLst/>
          </a:prstGeom>
          <a:gradFill rotWithShape="1">
            <a:gsLst>
              <a:gs pos="0">
                <a:srgbClr val="0062A1"/>
              </a:gs>
              <a:gs pos="100000">
                <a:srgbClr val="00416B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sv-SE" altLang="sv-SE" sz="2400" b="1" dirty="0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35831" y="2539447"/>
            <a:ext cx="4586288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/>
            <a:r>
              <a:rPr lang="en-US" altLang="sv-SE" sz="2800" b="1" dirty="0">
                <a:solidFill>
                  <a:srgbClr val="FFFFFF"/>
                </a:solidFill>
                <a:latin typeface="Arial" panose="020B0604020202020204" pitchFamily="34" charset="0"/>
              </a:rPr>
              <a:t>Thank you for your attention!</a:t>
            </a:r>
          </a:p>
          <a:p>
            <a:pPr algn="ctr"/>
            <a:endParaRPr lang="en-US" altLang="sv-SE" sz="2800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sv-SE" sz="2800" b="1" dirty="0">
                <a:solidFill>
                  <a:srgbClr val="FFFFFF"/>
                </a:solidFill>
                <a:latin typeface="Arial" panose="020B0604020202020204" pitchFamily="34" charset="0"/>
              </a:rPr>
              <a:t>How can we help?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94" y="1804434"/>
            <a:ext cx="3668712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65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F4C8AEEE-6A13-4DAB-9E8B-AAA430A9578E}" type="slidenum">
              <a:rPr lang="en-US" altLang="sv-SE" sz="1000">
                <a:latin typeface="Arial" panose="020B0604020202020204" pitchFamily="34" charset="0"/>
              </a:rPr>
              <a:pPr/>
              <a:t>26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034"/>
            <a:ext cx="10972800" cy="779778"/>
          </a:xfrm>
        </p:spPr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What does Powder do for all of us?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228726"/>
            <a:ext cx="5086351" cy="3352800"/>
          </a:xfrm>
        </p:spPr>
        <p:txBody>
          <a:bodyPr/>
          <a:lstStyle/>
          <a:p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Powder opens new markets:</a:t>
            </a:r>
          </a:p>
          <a:p>
            <a:pPr lvl="1"/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Cuts end customer lead time &amp; cost</a:t>
            </a:r>
          </a:p>
          <a:p>
            <a:pPr lvl="1"/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Increases quality and execution</a:t>
            </a:r>
          </a:p>
          <a:p>
            <a:pPr lvl="1"/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New markets for existing HIPs</a:t>
            </a:r>
          </a:p>
          <a:p>
            <a:pPr lvl="1"/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New Markets for very large HIPs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9" y="1189038"/>
            <a:ext cx="1895475" cy="1593850"/>
          </a:xfrm>
          <a:prstGeom prst="rect">
            <a:avLst/>
          </a:prstGeom>
          <a:noFill/>
          <a:ln w="3810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675" y="1201738"/>
            <a:ext cx="1881188" cy="1566862"/>
          </a:xfrm>
          <a:prstGeom prst="rect">
            <a:avLst/>
          </a:prstGeom>
          <a:solidFill>
            <a:srgbClr val="00FF00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863" y="2930526"/>
            <a:ext cx="1839912" cy="1560513"/>
          </a:xfrm>
          <a:prstGeom prst="rect">
            <a:avLst/>
          </a:prstGeom>
          <a:noFill/>
          <a:ln w="38100">
            <a:solidFill>
              <a:srgbClr val="CC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4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4686300"/>
            <a:ext cx="1935162" cy="1614488"/>
          </a:xfrm>
          <a:prstGeom prst="rect">
            <a:avLst/>
          </a:prstGeom>
          <a:solidFill>
            <a:srgbClr val="00FFFF"/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4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4699000"/>
            <a:ext cx="1924050" cy="1601788"/>
          </a:xfrm>
          <a:prstGeom prst="rect">
            <a:avLst/>
          </a:prstGeom>
          <a:solidFill>
            <a:srgbClr val="FFCC00"/>
          </a:solidFill>
          <a:ln w="38100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42" name="Picture 9" descr="72407worldjpg_000000471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2967038"/>
            <a:ext cx="1936750" cy="1524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28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33538"/>
            <a:ext cx="7258050" cy="427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514350" y="261465"/>
            <a:ext cx="10972800" cy="77977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sv-SE" sz="2400" dirty="0">
                <a:solidFill>
                  <a:schemeClr val="bg1"/>
                </a:solidFill>
              </a:rPr>
              <a:t>Objects for </a:t>
            </a:r>
            <a:r>
              <a:rPr lang="en-US" altLang="sv-SE" sz="2400" dirty="0" err="1">
                <a:solidFill>
                  <a:schemeClr val="bg1"/>
                </a:solidFill>
              </a:rPr>
              <a:t>TeraPi</a:t>
            </a:r>
            <a:endParaRPr lang="en-US" altLang="sv-SE" sz="24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5AEFC2D-18D5-4710-BAB9-87CE21DF2BA2}" type="slidenum">
              <a:rPr lang="en-US" altLang="sv-SE" sz="1000">
                <a:solidFill>
                  <a:srgbClr val="000000"/>
                </a:solidFill>
                <a:latin typeface="Arial" panose="020B0604020202020204" pitchFamily="34" charset="0"/>
              </a:rPr>
              <a:pPr/>
              <a:t>27</a:t>
            </a:fld>
            <a:endParaRPr lang="en-US" altLang="sv-SE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TextBox 2"/>
          <p:cNvSpPr txBox="1">
            <a:spLocks noChangeArrowheads="1"/>
          </p:cNvSpPr>
          <p:nvPr/>
        </p:nvSpPr>
        <p:spPr bwMode="auto">
          <a:xfrm>
            <a:off x="1905001" y="1228726"/>
            <a:ext cx="8342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il-PH" altLang="sv-SE" b="1">
                <a:solidFill>
                  <a:srgbClr val="000000"/>
                </a:solidFill>
              </a:rPr>
              <a:t>HIPed impellers for desalting and hydro power production</a:t>
            </a:r>
            <a:endParaRPr lang="sv-SE" altLang="sv-SE" b="1">
              <a:solidFill>
                <a:srgbClr val="000000"/>
              </a:solidFill>
            </a:endParaRPr>
          </a:p>
        </p:txBody>
      </p:sp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5397500" y="4514850"/>
            <a:ext cx="3760788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fil-PH" altLang="sv-SE" sz="1400">
                <a:solidFill>
                  <a:srgbClr val="000000"/>
                </a:solidFill>
              </a:rPr>
              <a:t>Superduplex cast stainless steel impeller for seawater desalination system</a:t>
            </a:r>
          </a:p>
          <a:p>
            <a:endParaRPr lang="sv-SE" altLang="sv-SE" sz="1400">
              <a:solidFill>
                <a:srgbClr val="000000"/>
              </a:solidFill>
            </a:endParaRP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5237163" y="5381625"/>
            <a:ext cx="36830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sv-SE" sz="1400">
                <a:solidFill>
                  <a:srgbClr val="000000"/>
                </a:solidFill>
              </a:rPr>
              <a:t>Martensitic stainless steel hydro energy</a:t>
            </a:r>
          </a:p>
          <a:p>
            <a:r>
              <a:rPr lang="en-US" altLang="sv-SE" sz="1400">
                <a:solidFill>
                  <a:srgbClr val="000000"/>
                </a:solidFill>
              </a:rPr>
              <a:t>turbine blade</a:t>
            </a:r>
            <a:endParaRPr lang="sv-SE" altLang="sv-S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73570A9-135A-4DBC-9A84-E10D3D9FCE8F}" type="slidenum">
              <a:rPr lang="en-US" altLang="sv-SE" sz="1000">
                <a:latin typeface="Arial" panose="020B0604020202020204" pitchFamily="34" charset="0"/>
              </a:rPr>
              <a:pPr/>
              <a:t>28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Remove Welds in Current Large Pipe Flange Designs</a:t>
            </a:r>
          </a:p>
        </p:txBody>
      </p:sp>
      <p:pic>
        <p:nvPicPr>
          <p:cNvPr id="48132" name="Picture 2" descr="C:\Users\dpr\Dropbox\Camera Uploads\2012-05-02 12.56.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210102"/>
            <a:ext cx="6302375" cy="47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178054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B46157A-F855-4BAF-B075-E9FCD6361B6D}" type="slidenum">
              <a:rPr lang="en-US" altLang="sv-SE" sz="1000">
                <a:latin typeface="Arial" panose="020B0604020202020204" pitchFamily="34" charset="0"/>
              </a:rPr>
              <a:pPr/>
              <a:t>29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PM/HIP Offshore Deep Sea Manifolds</a:t>
            </a:r>
          </a:p>
        </p:txBody>
      </p:sp>
      <p:pic>
        <p:nvPicPr>
          <p:cNvPr id="49156" name="Picture 2" descr="C:\Users\dpr\Dropbox\Camera Uploads\2012-05-02 13.06.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1" y="1425574"/>
            <a:ext cx="4384674" cy="364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mp_pwrge_picL_0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151" y="1425575"/>
            <a:ext cx="4598987" cy="364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8625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B3238C0D-B874-4BC3-A830-27FDA4DFD003}" type="slidenum">
              <a:rPr lang="en-US" altLang="sv-SE" sz="1000">
                <a:latin typeface="Arial" panose="020B0604020202020204" pitchFamily="34" charset="0"/>
              </a:rPr>
              <a:pPr/>
              <a:t>3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Quintus </a:t>
            </a:r>
            <a:r>
              <a:rPr lang="en-US" altLang="sv-SE" sz="2400" dirty="0" err="1">
                <a:solidFill>
                  <a:schemeClr val="bg1"/>
                </a:solidFill>
              </a:rPr>
              <a:t>TeraPi</a:t>
            </a:r>
            <a:br>
              <a:rPr lang="en-US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Competitive Game Changers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9352"/>
            <a:ext cx="8067675" cy="4784724"/>
          </a:xfrm>
        </p:spPr>
        <p:txBody>
          <a:bodyPr>
            <a:normAutofit/>
          </a:bodyPr>
          <a:lstStyle/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Large diameters, over 3.0 meters (3.14 m  = 123” ID)</a:t>
            </a:r>
            <a:endParaRPr lang="sv-SE" alt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Running cost below 1.00 SEK/kg</a:t>
            </a:r>
            <a:endParaRPr lang="sv-SE" alt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Possible to modularize for easy manufacturing and installation</a:t>
            </a:r>
          </a:p>
          <a:p>
            <a:pPr lvl="1"/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No overhead crane</a:t>
            </a:r>
          </a:p>
          <a:p>
            <a:pPr lvl="1"/>
            <a:r>
              <a:rPr lang="en-US" altLang="sv-SE" sz="1800" dirty="0">
                <a:latin typeface="Arial" panose="020B0604020202020204" pitchFamily="34" charset="0"/>
                <a:cs typeface="Arial" panose="020B0604020202020204" pitchFamily="34" charset="0"/>
              </a:rPr>
              <a:t>No pit</a:t>
            </a:r>
            <a:endParaRPr lang="sv-SE" altLang="sv-S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High degree of automation for easy handling of the loads</a:t>
            </a:r>
            <a:endParaRPr lang="sv-SE" alt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New frame construction with multiple frames</a:t>
            </a:r>
            <a:endParaRPr lang="sv-SE" alt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New furnace construction for handling large volumes of hot gas</a:t>
            </a: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The solutions make the foundation easier </a:t>
            </a: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The solutions minimize Argon risk</a:t>
            </a: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The solutions have noise protected pump unit</a:t>
            </a: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Separate floors for operation and maintenance</a:t>
            </a:r>
          </a:p>
          <a:p>
            <a:r>
              <a:rPr lang="en-US" altLang="sv-SE" sz="2000" dirty="0">
                <a:latin typeface="Arial" panose="020B0604020202020204" pitchFamily="34" charset="0"/>
                <a:cs typeface="Arial" panose="020B0604020202020204" pitchFamily="34" charset="0"/>
              </a:rPr>
              <a:t>ASME approval</a:t>
            </a:r>
          </a:p>
          <a:p>
            <a:pPr>
              <a:buFontTx/>
              <a:buNone/>
            </a:pPr>
            <a:endParaRPr lang="en-US" alt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v-SE" altLang="sv-SE" dirty="0"/>
          </a:p>
          <a:p>
            <a:endParaRPr lang="sv-SE" altLang="sv-SE" sz="18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AC84CBB7-BE78-4EB5-BD49-FC86B423BE18}" type="slidenum">
              <a:rPr lang="en-US" altLang="sv-SE" sz="1000">
                <a:latin typeface="Arial" panose="020B0604020202020204" pitchFamily="34" charset="0"/>
              </a:rPr>
              <a:pPr/>
              <a:t>30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74662" y="95251"/>
            <a:ext cx="10699749" cy="989013"/>
          </a:xfrm>
        </p:spPr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Nuclear Power Plant Components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662" y="1187450"/>
            <a:ext cx="5011737" cy="4241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sv-SE" dirty="0">
                <a:latin typeface="Arial" panose="020B0604020202020204" pitchFamily="34" charset="0"/>
                <a:cs typeface="Arial" panose="020B0604020202020204" pitchFamily="34" charset="0"/>
              </a:rPr>
              <a:t>Standing about 75 feet tall with a girth of about 14 feet, Babcock &amp; Wilcox's new modular nuclear reactor would generate about one-sixth of the electricity a larger reactor produces. But it would be safer, partly because it would be buried in a containment building 140 feet underground. And it would cost a fraction of the price of a new large reactor.</a:t>
            </a:r>
            <a:endParaRPr lang="en-US" altLang="sv-SE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03028">
            <a:off x="7815175" y="643242"/>
            <a:ext cx="1470474" cy="591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683481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3168156B-F912-4689-A7CF-83B03448FB07}" type="slidenum">
              <a:rPr lang="en-US" altLang="sv-SE" sz="1000">
                <a:latin typeface="Arial" panose="020B0604020202020204" pitchFamily="34" charset="0"/>
              </a:rPr>
              <a:pPr/>
              <a:t>31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6" y="95583"/>
            <a:ext cx="10699749" cy="989013"/>
          </a:xfrm>
        </p:spPr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Nuclear Power Plants</a:t>
            </a:r>
            <a:br>
              <a:rPr lang="en-US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New Small Modular Reactor Designs</a:t>
            </a:r>
          </a:p>
        </p:txBody>
      </p:sp>
      <p:pic>
        <p:nvPicPr>
          <p:cNvPr id="4710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1" y="1177925"/>
            <a:ext cx="6918325" cy="468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9" name="Rectangle 2"/>
          <p:cNvSpPr>
            <a:spLocks noChangeArrowheads="1"/>
          </p:cNvSpPr>
          <p:nvPr/>
        </p:nvSpPr>
        <p:spPr bwMode="auto">
          <a:xfrm>
            <a:off x="447676" y="1177925"/>
            <a:ext cx="301942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sv-SE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Cutaway of an underground nuclear containment building housing two small reactors designed by </a:t>
            </a:r>
            <a:r>
              <a:rPr lang="en-US" altLang="sv-SE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Babcock &amp; Wilcox</a:t>
            </a:r>
            <a:r>
              <a:rPr lang="en-US" altLang="sv-SE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FirstEnergy is studying the feasibility of deploying such reactors in the future. Note the semi-tractor trailer at the top center of the drawing.</a:t>
            </a:r>
            <a:r>
              <a:rPr lang="en-US" altLang="sv-SE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Westinghouse</a:t>
            </a:r>
            <a:r>
              <a:rPr lang="en-US" altLang="sv-SE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sv-SE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Holtec</a:t>
            </a:r>
            <a:r>
              <a:rPr lang="en-US" altLang="sv-SE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also offer “passively safe” light water reactor designs.</a:t>
            </a:r>
          </a:p>
        </p:txBody>
      </p:sp>
    </p:spTree>
    <p:extLst>
      <p:ext uri="{BB962C8B-B14F-4D97-AF65-F5344CB8AC3E}">
        <p14:creationId xmlns:p14="http://schemas.microsoft.com/office/powerpoint/2010/main" val="625271689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C670360B-B030-48A8-8BA5-2F774FA70008}" type="slidenum">
              <a:rPr lang="en-US" altLang="sv-SE" sz="1000">
                <a:latin typeface="Arial" panose="020B0604020202020204" pitchFamily="34" charset="0"/>
              </a:rPr>
              <a:pPr/>
              <a:t>32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Power Plant Components</a:t>
            </a:r>
          </a:p>
        </p:txBody>
      </p:sp>
      <p:pic>
        <p:nvPicPr>
          <p:cNvPr id="50180" name="Picture 2" descr="C:\Users\dpr\Dropbox\Camera Uploads\2012-05-02 12.50.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1" y="1171575"/>
            <a:ext cx="6389011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07879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E34D0051-663D-4872-A39E-EEED40EB49BB}" type="slidenum">
              <a:rPr lang="en-US" altLang="sv-SE" sz="1000">
                <a:latin typeface="Arial" panose="020B0604020202020204" pitchFamily="34" charset="0"/>
              </a:rPr>
              <a:pPr/>
              <a:t>33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5067" y="142876"/>
            <a:ext cx="10699749" cy="989013"/>
          </a:xfrm>
        </p:spPr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Power Plant Components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4660" y="1131889"/>
            <a:ext cx="4157662" cy="4821235"/>
          </a:xfrm>
        </p:spPr>
        <p:txBody>
          <a:bodyPr>
            <a:normAutofit/>
          </a:bodyPr>
          <a:lstStyle/>
          <a:p>
            <a:endParaRPr lang="en-US" altLang="sv-SE" sz="2500" dirty="0"/>
          </a:p>
          <a:p>
            <a:r>
              <a:rPr lang="en-US" altLang="sv-SE" sz="2500" dirty="0">
                <a:latin typeface="Arial" panose="020B0604020202020204" pitchFamily="34" charset="0"/>
              </a:rPr>
              <a:t>Reactor coolant pumps</a:t>
            </a:r>
          </a:p>
          <a:p>
            <a:endParaRPr lang="en-US" altLang="sv-SE" sz="2500" dirty="0">
              <a:latin typeface="Arial" panose="020B0604020202020204" pitchFamily="34" charset="0"/>
            </a:endParaRPr>
          </a:p>
          <a:p>
            <a:endParaRPr lang="en-US" altLang="sv-SE" sz="2500" dirty="0">
              <a:latin typeface="Arial" panose="020B0604020202020204" pitchFamily="34" charset="0"/>
            </a:endParaRPr>
          </a:p>
          <a:p>
            <a:endParaRPr lang="en-US" altLang="sv-SE" sz="2500" dirty="0">
              <a:latin typeface="Arial" panose="020B0604020202020204" pitchFamily="34" charset="0"/>
            </a:endParaRPr>
          </a:p>
          <a:p>
            <a:r>
              <a:rPr lang="en-US" altLang="sv-SE" sz="2500" dirty="0">
                <a:latin typeface="Arial" panose="020B0604020202020204" pitchFamily="34" charset="0"/>
              </a:rPr>
              <a:t>Reactor vessels</a:t>
            </a:r>
          </a:p>
          <a:p>
            <a:endParaRPr lang="en-US" altLang="sv-SE" sz="2500" dirty="0">
              <a:latin typeface="Arial" panose="020B0604020202020204" pitchFamily="34" charset="0"/>
            </a:endParaRPr>
          </a:p>
          <a:p>
            <a:endParaRPr lang="en-US" altLang="sv-SE" sz="2500" dirty="0">
              <a:latin typeface="Arial" panose="020B0604020202020204" pitchFamily="34" charset="0"/>
            </a:endParaRPr>
          </a:p>
          <a:p>
            <a:endParaRPr lang="en-US" altLang="sv-SE" sz="2500" dirty="0">
              <a:latin typeface="Arial" panose="020B0604020202020204" pitchFamily="34" charset="0"/>
            </a:endParaRPr>
          </a:p>
          <a:p>
            <a:r>
              <a:rPr lang="en-US" altLang="sv-SE" sz="2500" dirty="0">
                <a:latin typeface="Arial" panose="020B0604020202020204" pitchFamily="34" charset="0"/>
              </a:rPr>
              <a:t>Pressurizers</a:t>
            </a:r>
          </a:p>
          <a:p>
            <a:endParaRPr lang="en-US" altLang="sv-SE" sz="2500" dirty="0">
              <a:latin typeface="Arial" panose="020B0604020202020204" pitchFamily="34" charset="0"/>
            </a:endParaRPr>
          </a:p>
        </p:txBody>
      </p:sp>
      <p:pic>
        <p:nvPicPr>
          <p:cNvPr id="57349" name="Picture 4" descr="Equipment_1_1_2-cu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86" y="3086100"/>
            <a:ext cx="234791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 descr="Internes_s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3086100"/>
            <a:ext cx="15875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6" descr="jeumont_pom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54" y="1131890"/>
            <a:ext cx="1217613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7" descr="Equipment_1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131890"/>
            <a:ext cx="11747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8" descr="044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986" y="4843460"/>
            <a:ext cx="23971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9" descr="052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75" y="4867273"/>
            <a:ext cx="1258888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567433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4F31F47A-3CFB-42E9-BB14-2252E70CC9EC}" type="slidenum">
              <a:rPr lang="en-US" altLang="sv-SE" sz="1000">
                <a:latin typeface="Arial" panose="020B0604020202020204" pitchFamily="34" charset="0"/>
              </a:rPr>
              <a:pPr/>
              <a:t>34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63564" y="102391"/>
            <a:ext cx="10699749" cy="989013"/>
          </a:xfrm>
        </p:spPr>
        <p:txBody>
          <a:bodyPr>
            <a:normAutofit/>
          </a:bodyPr>
          <a:lstStyle/>
          <a:p>
            <a:r>
              <a:rPr lang="en-US" altLang="sv-SE" sz="2400" dirty="0">
                <a:solidFill>
                  <a:schemeClr val="bg1"/>
                </a:solidFill>
              </a:rPr>
              <a:t>Forged Parts</a:t>
            </a:r>
          </a:p>
        </p:txBody>
      </p:sp>
      <p:pic>
        <p:nvPicPr>
          <p:cNvPr id="59396" name="Picture 3" descr="mp_pwrge_picL_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9864" y="1139827"/>
            <a:ext cx="1933575" cy="1914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7" name="Picture 4" descr="mp_pwrge_picL_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5887" y="1149349"/>
            <a:ext cx="2079625" cy="1911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398" name="Picture 5" descr="mp_pwrge_picL_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7638" y="1153320"/>
            <a:ext cx="2000250" cy="1916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016838" name="Group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96821871"/>
              </p:ext>
            </p:extLst>
          </p:nvPr>
        </p:nvGraphicFramePr>
        <p:xfrm>
          <a:off x="3770312" y="3094038"/>
          <a:ext cx="7315200" cy="2874963"/>
        </p:xfrm>
        <a:graphic>
          <a:graphicData uri="http://schemas.openxmlformats.org/drawingml/2006/table">
            <a:tbl>
              <a:tblPr/>
              <a:tblGrid>
                <a:gridCol w="1144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45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0688">
                <a:tc gridSpan="2">
                  <a:txBody>
                    <a:bodyPr/>
                    <a:lstStyle/>
                    <a:p>
                      <a:pPr marL="323850" marR="0" lvl="0" indent="-323850" algn="ctr" defTabSz="719138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Reactor Pressure Vessel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23850" marR="0" lvl="0" indent="-323850" algn="ctr" defTabSz="719138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Reactor Pressure Vessel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23850" marR="0" lvl="0" indent="-323850" algn="ctr" defTabSz="719138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Reactor Pressure Vessel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8">
                <a:tc gridSpan="2">
                  <a:txBody>
                    <a:bodyPr/>
                    <a:lstStyle/>
                    <a:p>
                      <a:pPr marL="323850" marR="0" lvl="0" indent="-323850" algn="ctr" defTabSz="719138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Core Region Shell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23850" marR="0" lvl="0" indent="-323850" algn="ctr" defTabSz="719138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Bottom Petal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23850" marR="0" lvl="0" indent="-323850" algn="ctr" defTabSz="719138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Integrated Type Closure Head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Dimension: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295” od X 156”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Dimension: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300” od X 63” 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Dimension: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158” od X 67” 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(mm)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(mm)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(mm)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688"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Weight: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127 ton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Weight: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80 ton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Weight: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38 ton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1523"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Material: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ASME SA508, CL.3EQ.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Material: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ASME SA508, CL.3EQ.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sv-S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Material: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23850" marR="0" lvl="0" indent="-323850" algn="l" defTabSz="719138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ASME SA508, CL.3EQ.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44441"/>
              </p:ext>
            </p:extLst>
          </p:nvPr>
        </p:nvGraphicFramePr>
        <p:xfrm>
          <a:off x="1403673" y="3094039"/>
          <a:ext cx="1991992" cy="2862263"/>
        </p:xfrm>
        <a:graphic>
          <a:graphicData uri="http://schemas.openxmlformats.org/drawingml/2006/table">
            <a:tbl>
              <a:tblPr/>
              <a:tblGrid>
                <a:gridCol w="997435">
                  <a:extLst>
                    <a:ext uri="{9D8B030D-6E8A-4147-A177-3AD203B41FA5}">
                      <a16:colId xmlns:a16="http://schemas.microsoft.com/office/drawing/2014/main" val="2603529859"/>
                    </a:ext>
                  </a:extLst>
                </a:gridCol>
                <a:gridCol w="994557">
                  <a:extLst>
                    <a:ext uri="{9D8B030D-6E8A-4147-A177-3AD203B41FA5}">
                      <a16:colId xmlns:a16="http://schemas.microsoft.com/office/drawing/2014/main" val="2156997654"/>
                    </a:ext>
                  </a:extLst>
                </a:gridCol>
              </a:tblGrid>
              <a:tr h="504132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Steam Generator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847482"/>
                  </a:ext>
                </a:extLst>
              </a:tr>
              <a:tr h="437364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Cone Shell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anchor="b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292262"/>
                  </a:ext>
                </a:extLst>
              </a:tr>
              <a:tr h="437364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Dimension: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189” od X 130” 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5330982"/>
                  </a:ext>
                </a:extLst>
              </a:tr>
              <a:tr h="437364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(mm)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892196"/>
                  </a:ext>
                </a:extLst>
              </a:tr>
              <a:tr h="437364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Weight: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44 ton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005574"/>
                  </a:ext>
                </a:extLst>
              </a:tr>
              <a:tr h="608675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Material: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ASME SA508, CL.3EQ.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91414" marR="91414" marT="45710" marB="45710" horzOverflow="overflow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29122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425" y="1149937"/>
            <a:ext cx="1840597" cy="18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5508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20" y="1218895"/>
            <a:ext cx="8143629" cy="46569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v-SE" altLang="sv-SE" sz="2400" dirty="0">
                <a:solidFill>
                  <a:schemeClr val="bg1"/>
                </a:solidFill>
              </a:rPr>
              <a:t>Quintus TeraPi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3251" y="1324838"/>
            <a:ext cx="3119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2"/>
                </a:solidFill>
              </a:rPr>
              <a:t>QIH - TeraPi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HZ </a:t>
            </a:r>
            <a:r>
              <a:rPr lang="en-US" dirty="0">
                <a:solidFill>
                  <a:schemeClr val="tx2"/>
                </a:solidFill>
              </a:rPr>
              <a:t>Ø 3,14m x H 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Pressure 1050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Temp 1250°C 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46" y="3936812"/>
            <a:ext cx="3461014" cy="1993059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81630" y="1292241"/>
            <a:ext cx="5931696" cy="2644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sv-SE" sz="2000" dirty="0"/>
              <a:t>Novel HIP 2011  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/>
              <a:t>Develop a new frame concept in order to pass the current 2 meter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/>
              <a:t>Develop a new cylinder concept in order to pass the current 2 meter HIP diameter boundary (hot zone),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/>
              <a:t>Develop a new furnace concept in order to pass the current 2 meter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/>
              <a:t>The target is to achieve a process cost below 1 € / kg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/>
              <a:t>Outcome would be </a:t>
            </a:r>
            <a:r>
              <a:rPr lang="en-US" altLang="sv-SE" sz="1600" dirty="0" err="1"/>
              <a:t>TeraPi</a:t>
            </a:r>
            <a:r>
              <a:rPr lang="en-US" altLang="sv-SE" sz="1600" dirty="0"/>
              <a:t>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endParaRPr lang="en-US" altLang="sv-SE" sz="1600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33" y="3939436"/>
            <a:ext cx="3596291" cy="19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119195" y="1632155"/>
            <a:ext cx="5440235" cy="264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sv-SE" sz="2000" dirty="0">
                <a:solidFill>
                  <a:schemeClr val="bg1">
                    <a:lumMod val="85000"/>
                  </a:schemeClr>
                </a:solidFill>
              </a:rPr>
              <a:t>Presented at PM2012 Yokohama</a:t>
            </a:r>
          </a:p>
          <a:p>
            <a:pPr fontAlgn="auto">
              <a:spcAft>
                <a:spcPts val="0"/>
              </a:spcAft>
            </a:pPr>
            <a:r>
              <a:rPr lang="en-US" altLang="sv-SE" sz="2000" dirty="0">
                <a:solidFill>
                  <a:schemeClr val="bg1">
                    <a:lumMod val="85000"/>
                  </a:schemeClr>
                </a:solidFill>
              </a:rPr>
              <a:t>Updated modularized design 2015</a:t>
            </a:r>
          </a:p>
          <a:p>
            <a:pPr fontAlgn="auto">
              <a:spcAft>
                <a:spcPts val="0"/>
              </a:spcAft>
            </a:pPr>
            <a:r>
              <a:rPr lang="en-US" altLang="sv-SE" sz="2000" dirty="0">
                <a:solidFill>
                  <a:schemeClr val="bg1">
                    <a:lumMod val="85000"/>
                  </a:schemeClr>
                </a:solidFill>
              </a:rPr>
              <a:t>Bottom loading 2016</a:t>
            </a:r>
          </a:p>
          <a:p>
            <a:pPr fontAlgn="auto">
              <a:spcAft>
                <a:spcPts val="0"/>
              </a:spcAft>
            </a:pPr>
            <a:endParaRPr lang="en-US" altLang="sv-SE" sz="2000" dirty="0"/>
          </a:p>
        </p:txBody>
      </p:sp>
    </p:spTree>
    <p:extLst>
      <p:ext uri="{BB962C8B-B14F-4D97-AF65-F5344CB8AC3E}">
        <p14:creationId xmlns:p14="http://schemas.microsoft.com/office/powerpoint/2010/main" val="51957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59F8FBBE-E570-4C6C-8D87-2C658A02F67B}" type="slidenum">
              <a:rPr lang="en-US" altLang="sv-SE" sz="1000">
                <a:latin typeface="Arial" panose="020B0604020202020204" pitchFamily="34" charset="0"/>
              </a:rPr>
              <a:pPr/>
              <a:t>6</a:t>
            </a:fld>
            <a:endParaRPr lang="en-US" altLang="sv-SE" sz="1000">
              <a:latin typeface="Arial" panose="020B0604020202020204" pitchFamily="34" charset="0"/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520701" y="104776"/>
            <a:ext cx="8024813" cy="989013"/>
          </a:xfrm>
        </p:spPr>
        <p:txBody>
          <a:bodyPr>
            <a:normAutofit/>
          </a:bodyPr>
          <a:lstStyle/>
          <a:p>
            <a:r>
              <a:rPr lang="sv-SE" altLang="sv-SE" sz="2400" dirty="0">
                <a:solidFill>
                  <a:schemeClr val="bg1"/>
                </a:solidFill>
              </a:rPr>
              <a:t>Quintus TeraPi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Project: </a:t>
            </a:r>
            <a:r>
              <a:rPr lang="sv-SE" altLang="sv-SE" sz="2400" dirty="0" err="1">
                <a:solidFill>
                  <a:schemeClr val="bg1"/>
                </a:solidFill>
              </a:rPr>
              <a:t>Novel</a:t>
            </a:r>
            <a:r>
              <a:rPr lang="sv-SE" altLang="sv-SE" sz="2400" dirty="0">
                <a:solidFill>
                  <a:schemeClr val="bg1"/>
                </a:solidFill>
              </a:rPr>
              <a:t> HIP –  </a:t>
            </a:r>
            <a:r>
              <a:rPr lang="en-US" altLang="sv-SE" sz="2400" dirty="0">
                <a:solidFill>
                  <a:schemeClr val="bg1"/>
                </a:solidFill>
              </a:rPr>
              <a:t>Frame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01" y="1292226"/>
            <a:ext cx="8008937" cy="425132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sv-SE" dirty="0"/>
              <a:t>Frame for cylinder up to</a:t>
            </a:r>
          </a:p>
          <a:p>
            <a:r>
              <a:rPr lang="en-US" altLang="sv-SE" dirty="0"/>
              <a:t> Ø10m, height ~8 m</a:t>
            </a:r>
          </a:p>
          <a:p>
            <a:r>
              <a:rPr lang="en-US" altLang="sv-SE" dirty="0"/>
              <a:t>Pressure 1000 bar</a:t>
            </a:r>
          </a:p>
          <a:p>
            <a:pPr>
              <a:buFontTx/>
              <a:buNone/>
            </a:pPr>
            <a:r>
              <a:rPr lang="en-US" altLang="sv-SE" dirty="0"/>
              <a:t>Total weight frame: 8 000 ton</a:t>
            </a:r>
          </a:p>
          <a:p>
            <a:pPr>
              <a:buFontTx/>
              <a:buNone/>
            </a:pPr>
            <a:r>
              <a:rPr lang="en-US" altLang="sv-SE" dirty="0"/>
              <a:t>New light frame solution</a:t>
            </a:r>
          </a:p>
          <a:p>
            <a:r>
              <a:rPr lang="en-US" altLang="sv-SE" dirty="0"/>
              <a:t>Transportable pieces</a:t>
            </a:r>
          </a:p>
          <a:p>
            <a:r>
              <a:rPr lang="en-US" altLang="sv-SE" dirty="0"/>
              <a:t>To be winded at site</a:t>
            </a:r>
          </a:p>
          <a:p>
            <a:r>
              <a:rPr lang="en-US" altLang="sv-SE" dirty="0"/>
              <a:t>To be assembled at site</a:t>
            </a:r>
          </a:p>
          <a:p>
            <a:r>
              <a:rPr lang="en-US" altLang="sv-SE" dirty="0"/>
              <a:t>Forging sizes available</a:t>
            </a:r>
          </a:p>
          <a:p>
            <a:endParaRPr lang="en-US" altLang="sv-SE" dirty="0"/>
          </a:p>
          <a:p>
            <a:endParaRPr lang="en-US" altLang="sv-SE" dirty="0"/>
          </a:p>
          <a:p>
            <a:pPr>
              <a:buFontTx/>
              <a:buNone/>
            </a:pPr>
            <a:endParaRPr lang="en-US" altLang="sv-SE" dirty="0"/>
          </a:p>
          <a:p>
            <a:endParaRPr lang="en-US" altLang="sv-SE" dirty="0"/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4" y="-762000"/>
            <a:ext cx="1587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4" y="-762000"/>
            <a:ext cx="1587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171772"/>
            <a:ext cx="3381375" cy="474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12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sv-SE" altLang="sv-SE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46" y="3936812"/>
            <a:ext cx="3461014" cy="1993059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81630" y="1292241"/>
            <a:ext cx="5931696" cy="2644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sv-SE" sz="2000" dirty="0">
                <a:solidFill>
                  <a:schemeClr val="bg1">
                    <a:lumMod val="85000"/>
                  </a:schemeClr>
                </a:solidFill>
              </a:rPr>
              <a:t>Novel HIP 2011  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>
                <a:solidFill>
                  <a:schemeClr val="bg1">
                    <a:lumMod val="85000"/>
                  </a:schemeClr>
                </a:solidFill>
              </a:rPr>
              <a:t>Develop a new frame concept in order to pass the current 2 meter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>
                <a:solidFill>
                  <a:schemeClr val="bg1">
                    <a:lumMod val="85000"/>
                  </a:schemeClr>
                </a:solidFill>
              </a:rPr>
              <a:t>Develop a new cylinder concept in order to pass the current 2 meter HIP diameter boundary (hot zone),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>
                <a:solidFill>
                  <a:schemeClr val="bg1">
                    <a:lumMod val="85000"/>
                  </a:schemeClr>
                </a:solidFill>
              </a:rPr>
              <a:t>Develop a new furnace concept in order to pass the current 2 meter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>
                <a:solidFill>
                  <a:schemeClr val="bg1">
                    <a:lumMod val="85000"/>
                  </a:schemeClr>
                </a:solidFill>
              </a:rPr>
              <a:t>The target is to achieve a process cost below 1 € / kg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r>
              <a:rPr lang="en-US" altLang="sv-SE" sz="1600" dirty="0">
                <a:solidFill>
                  <a:schemeClr val="bg1">
                    <a:lumMod val="85000"/>
                  </a:schemeClr>
                </a:solidFill>
              </a:rPr>
              <a:t>Outcome </a:t>
            </a:r>
            <a:r>
              <a:rPr lang="en-US" altLang="sv-SE" sz="1600" dirty="0" err="1">
                <a:solidFill>
                  <a:schemeClr val="bg1">
                    <a:lumMod val="85000"/>
                  </a:schemeClr>
                </a:solidFill>
              </a:rPr>
              <a:t>TeraPi</a:t>
            </a:r>
            <a:r>
              <a:rPr lang="en-US" altLang="sv-SE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  <a:p>
            <a:pPr marL="933450" lvl="1" indent="-533400" fontAlgn="auto">
              <a:spcAft>
                <a:spcPts val="0"/>
              </a:spcAft>
              <a:buSzPct val="130000"/>
              <a:buFont typeface="Wingdings" panose="05000000000000000000" pitchFamily="2" charset="2"/>
              <a:buChar char="§"/>
            </a:pPr>
            <a:endParaRPr lang="en-US" altLang="sv-SE" sz="1600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33" y="3939436"/>
            <a:ext cx="3596291" cy="199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119195" y="1632155"/>
            <a:ext cx="5440235" cy="264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sv-SE" sz="2000" dirty="0"/>
              <a:t>Presented at PM2012 Yokohama</a:t>
            </a:r>
          </a:p>
          <a:p>
            <a:pPr fontAlgn="auto">
              <a:spcAft>
                <a:spcPts val="0"/>
              </a:spcAft>
            </a:pPr>
            <a:r>
              <a:rPr lang="en-US" altLang="sv-SE" sz="2000" dirty="0"/>
              <a:t>Updated modularized design 2015</a:t>
            </a:r>
          </a:p>
          <a:p>
            <a:pPr fontAlgn="auto">
              <a:spcAft>
                <a:spcPts val="0"/>
              </a:spcAft>
            </a:pPr>
            <a:r>
              <a:rPr lang="en-US" altLang="sv-SE" sz="2000" dirty="0"/>
              <a:t>Bottom loading 2016</a:t>
            </a:r>
          </a:p>
          <a:p>
            <a:pPr fontAlgn="auto">
              <a:spcAft>
                <a:spcPts val="0"/>
              </a:spcAft>
            </a:pPr>
            <a:endParaRPr lang="en-US" altLang="sv-SE" sz="2000" dirty="0"/>
          </a:p>
        </p:txBody>
      </p:sp>
    </p:spTree>
    <p:extLst>
      <p:ext uri="{BB962C8B-B14F-4D97-AF65-F5344CB8AC3E}">
        <p14:creationId xmlns:p14="http://schemas.microsoft.com/office/powerpoint/2010/main" val="33036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en-US" altLang="sv-SE" sz="2400" dirty="0">
                <a:solidFill>
                  <a:schemeClr val="bg1"/>
                </a:solidFill>
              </a:rPr>
            </a:br>
            <a:r>
              <a:rPr lang="en-US" altLang="sv-SE" sz="2400" dirty="0">
                <a:solidFill>
                  <a:schemeClr val="bg1"/>
                </a:solidFill>
              </a:rPr>
              <a:t>Concept Engineering</a:t>
            </a:r>
          </a:p>
        </p:txBody>
      </p:sp>
      <p:sp>
        <p:nvSpPr>
          <p:cNvPr id="46085" name="Rectangle 3"/>
          <p:cNvSpPr txBox="1">
            <a:spLocks noChangeArrowheads="1"/>
          </p:cNvSpPr>
          <p:nvPr/>
        </p:nvSpPr>
        <p:spPr bwMode="auto">
          <a:xfrm>
            <a:off x="6249281" y="1583266"/>
            <a:ext cx="3321713" cy="386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800100" indent="-457200" defTabSz="719138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3429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0D3495"/>
              </a:buClr>
            </a:pPr>
            <a:r>
              <a:rPr lang="en-US" altLang="sv-SE" sz="2400" dirty="0">
                <a:solidFill>
                  <a:schemeClr val="tx2"/>
                </a:solidFill>
              </a:rPr>
              <a:t>System modules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Power feeds</a:t>
            </a:r>
          </a:p>
          <a:p>
            <a:pPr lvl="1">
              <a:buClr>
                <a:srgbClr val="0D3495"/>
              </a:buClr>
            </a:pPr>
            <a:r>
              <a:rPr lang="sv-SE" altLang="sv-SE" sz="2000" dirty="0">
                <a:solidFill>
                  <a:schemeClr val="tx2"/>
                </a:solidFill>
              </a:rPr>
              <a:t>Argon gas compressor</a:t>
            </a:r>
            <a:endParaRPr lang="en-US" altLang="sv-SE" sz="2000" dirty="0">
              <a:solidFill>
                <a:schemeClr val="tx2"/>
              </a:solidFill>
            </a:endParaRPr>
          </a:p>
          <a:p>
            <a:pPr lvl="1">
              <a:buClr>
                <a:srgbClr val="0D3495"/>
              </a:buClr>
            </a:pPr>
            <a:endParaRPr lang="en-US" altLang="sv-SE" sz="2000" dirty="0">
              <a:solidFill>
                <a:schemeClr val="tx2"/>
              </a:solidFill>
            </a:endParaRPr>
          </a:p>
          <a:p>
            <a:pPr marL="457200" lvl="1" indent="0">
              <a:buClr>
                <a:srgbClr val="0D3495"/>
              </a:buClr>
              <a:buNone/>
            </a:pPr>
            <a:endParaRPr lang="en-US" altLang="sv-SE" sz="2000" dirty="0">
              <a:solidFill>
                <a:schemeClr val="tx2"/>
              </a:solidFill>
            </a:endParaRPr>
          </a:p>
          <a:p>
            <a:pPr>
              <a:buClr>
                <a:srgbClr val="0D3495"/>
              </a:buClr>
            </a:pPr>
            <a:r>
              <a:rPr lang="en-US" altLang="sv-SE" sz="2400" dirty="0">
                <a:solidFill>
                  <a:schemeClr val="tx2"/>
                </a:solidFill>
              </a:rPr>
              <a:t>Lifting manipulator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Position accuracy 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Lifting load </a:t>
            </a:r>
            <a:r>
              <a:rPr lang="sv-SE" altLang="sv-SE" dirty="0">
                <a:solidFill>
                  <a:schemeClr val="tx2"/>
                </a:solidFill>
              </a:rPr>
              <a:t> 					</a:t>
            </a:r>
            <a:r>
              <a:rPr lang="sv-SE" altLang="sv-SE" sz="2800" dirty="0">
                <a:solidFill>
                  <a:schemeClr val="tx2"/>
                </a:solidFill>
              </a:rPr>
              <a:t>		</a:t>
            </a:r>
            <a:r>
              <a:rPr lang="sv-SE" altLang="sv-SE" sz="2800" dirty="0"/>
              <a:t>		</a:t>
            </a:r>
          </a:p>
          <a:p>
            <a:pPr>
              <a:buClr>
                <a:srgbClr val="0D3495"/>
              </a:buClr>
            </a:pPr>
            <a:endParaRPr lang="en-US" altLang="sv-SE" dirty="0"/>
          </a:p>
          <a:p>
            <a:pPr marL="457200" lvl="1" indent="0">
              <a:buClr>
                <a:srgbClr val="0D3495"/>
              </a:buClr>
              <a:buNone/>
            </a:pPr>
            <a:endParaRPr lang="en-US" altLang="sv-SE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5881" y="1209040"/>
            <a:ext cx="3198917" cy="403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796" tIns="43398" rIns="86796" bIns="43398"/>
          <a:lstStyle>
            <a:lvl1pPr marL="800100" indent="-457200" defTabSz="719138">
              <a:lnSpc>
                <a:spcPct val="90000"/>
              </a:lnSpc>
              <a:spcBef>
                <a:spcPct val="40000"/>
              </a:spcBef>
              <a:buClr>
                <a:schemeClr val="accent1"/>
              </a:buClr>
              <a:buSzPct val="120000"/>
              <a:buChar char="•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914400" indent="-4572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714500" indent="-3429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719138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71913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457200" lvl="1" indent="0">
              <a:buClr>
                <a:srgbClr val="0D3495"/>
              </a:buClr>
              <a:buNone/>
            </a:pPr>
            <a:endParaRPr lang="en-US" altLang="sv-SE" sz="1600" dirty="0"/>
          </a:p>
          <a:p>
            <a:pPr lvl="1">
              <a:buClr>
                <a:srgbClr val="0D3495"/>
              </a:buClr>
              <a:buFont typeface="Arial" panose="020B0604020202020204" pitchFamily="34" charset="0"/>
              <a:buChar char="•"/>
            </a:pPr>
            <a:r>
              <a:rPr lang="en-US" altLang="sv-SE" sz="2400" dirty="0">
                <a:solidFill>
                  <a:schemeClr val="tx2"/>
                </a:solidFill>
              </a:rPr>
              <a:t>Moving cylinder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Cylinder carrier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Bottom or top loading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Lower closure </a:t>
            </a:r>
          </a:p>
          <a:p>
            <a:pPr marL="457200" lvl="1" indent="0">
              <a:buClr>
                <a:srgbClr val="0D3495"/>
              </a:buClr>
              <a:buNone/>
            </a:pPr>
            <a:r>
              <a:rPr lang="en-US" altLang="sv-SE" sz="2000" dirty="0">
                <a:solidFill>
                  <a:schemeClr val="tx2"/>
                </a:solidFill>
              </a:rPr>
              <a:t>	</a:t>
            </a:r>
          </a:p>
          <a:p>
            <a:pPr lvl="1">
              <a:buClr>
                <a:srgbClr val="0D3495"/>
              </a:buClr>
            </a:pPr>
            <a:endParaRPr lang="en-US" altLang="sv-SE" sz="1000" dirty="0">
              <a:solidFill>
                <a:schemeClr val="tx2"/>
              </a:solidFill>
            </a:endParaRPr>
          </a:p>
          <a:p>
            <a:pPr>
              <a:buClr>
                <a:srgbClr val="0D3495"/>
              </a:buClr>
            </a:pPr>
            <a:r>
              <a:rPr lang="en-US" altLang="sv-SE" sz="2400" dirty="0">
                <a:solidFill>
                  <a:schemeClr val="tx2"/>
                </a:solidFill>
              </a:rPr>
              <a:t>Furnace 1250°C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Temp accuracy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Circulation fan</a:t>
            </a:r>
          </a:p>
          <a:p>
            <a:pPr lvl="1">
              <a:buClr>
                <a:srgbClr val="0D3495"/>
              </a:buClr>
            </a:pPr>
            <a:r>
              <a:rPr lang="en-US" altLang="sv-SE" sz="2000" dirty="0">
                <a:solidFill>
                  <a:schemeClr val="tx2"/>
                </a:solidFill>
              </a:rPr>
              <a:t>Load plate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325" y="1473353"/>
            <a:ext cx="1265979" cy="1561255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44" y="3604606"/>
            <a:ext cx="1202323" cy="149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486D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532" y="1473353"/>
            <a:ext cx="2131807" cy="1142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828013" y="3455378"/>
            <a:ext cx="940740" cy="2174734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30234" y="6304239"/>
            <a:ext cx="873525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1122800" y="6304240"/>
            <a:ext cx="864000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008320" y="6304239"/>
            <a:ext cx="595261" cy="365125"/>
          </a:xfrm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C565C">
                    <a:tint val="75000"/>
                  </a:srgbClr>
                </a:solidFill>
                <a:latin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4965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Quintus</a:t>
            </a:r>
            <a:r>
              <a:rPr lang="en-US" sz="2400" dirty="0"/>
              <a:t> </a:t>
            </a:r>
            <a:r>
              <a:rPr lang="en-US" sz="2400" dirty="0" err="1">
                <a:solidFill>
                  <a:schemeClr val="bg1"/>
                </a:solidFill>
              </a:rPr>
              <a:t>TeraPi</a:t>
            </a:r>
            <a:br>
              <a:rPr lang="en-US" altLang="sv-SE" sz="2400" dirty="0"/>
            </a:br>
            <a:r>
              <a:rPr lang="en-US" altLang="sv-SE" sz="2400" dirty="0">
                <a:solidFill>
                  <a:schemeClr val="bg1"/>
                </a:solidFill>
              </a:rPr>
              <a:t>Modular System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C659408-29D4-426F-829A-E4E31FCD6CB7}" type="datetime1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9/22/2017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noProof="0">
                <a:solidFill>
                  <a:srgbClr val="4C565C">
                    <a:tint val="75000"/>
                  </a:srgbClr>
                </a:solidFill>
                <a:latin typeface="Arial"/>
              </a:rPr>
              <a:t>Confidential </a:t>
            </a:r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481A1CDB-6720-0F4C-B565-EE82B94C46EF}" type="slidenum">
              <a:rPr lang="en-US" noProof="0" smtClean="0">
                <a:solidFill>
                  <a:srgbClr val="4C565C">
                    <a:tint val="75000"/>
                  </a:srgbClr>
                </a:solidFill>
                <a:latin typeface="Arial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noProof="0" dirty="0">
              <a:solidFill>
                <a:srgbClr val="4C565C">
                  <a:tint val="75000"/>
                </a:srgbClr>
              </a:solidFill>
              <a:latin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458188"/>
            <a:ext cx="8008938" cy="41703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New modular way to build up the site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Press built up at base floor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Easy to raise the frames, each 250ton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All the heavy work at base floor </a:t>
            </a:r>
          </a:p>
          <a:p>
            <a:pPr marL="431800" lvl="1" indent="0" fontAlgn="auto">
              <a:spcAft>
                <a:spcPts val="0"/>
              </a:spcAft>
              <a:buFont typeface="Arial" charset="0"/>
              <a:buNone/>
              <a:defRPr/>
            </a:pPr>
            <a:endParaRPr lang="en-US" sz="240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/>
                </a:solidFill>
              </a:rPr>
              <a:t>Cylinder one module 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Rail on the floor for modules carrier</a:t>
            </a:r>
          </a:p>
          <a:p>
            <a:pPr lvl="1" fontAlgn="auto">
              <a:spcAft>
                <a:spcPts val="0"/>
              </a:spcAft>
              <a:buFont typeface="Arial" charset="0"/>
              <a:buChar char="–"/>
              <a:defRPr/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  <a:p>
            <a:pPr fontAlgn="auto">
              <a:spcAft>
                <a:spcPts val="0"/>
              </a:spcAft>
              <a:defRPr/>
            </a:pPr>
            <a:endParaRPr lang="sv-S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812" y="1153011"/>
            <a:ext cx="3862815" cy="476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Quintus">
  <a:themeElements>
    <a:clrScheme name="Quintus">
      <a:dk1>
        <a:srgbClr val="4C565C"/>
      </a:dk1>
      <a:lt1>
        <a:sysClr val="window" lastClr="FFFFFF"/>
      </a:lt1>
      <a:dk2>
        <a:srgbClr val="000000"/>
      </a:dk2>
      <a:lt2>
        <a:srgbClr val="FFFFFF"/>
      </a:lt2>
      <a:accent1>
        <a:srgbClr val="4C565C"/>
      </a:accent1>
      <a:accent2>
        <a:srgbClr val="787664"/>
      </a:accent2>
      <a:accent3>
        <a:srgbClr val="0078BE"/>
      </a:accent3>
      <a:accent4>
        <a:srgbClr val="016563"/>
      </a:accent4>
      <a:accent5>
        <a:srgbClr val="5F6B73"/>
      </a:accent5>
      <a:accent6>
        <a:srgbClr val="989684"/>
      </a:accent6>
      <a:hlink>
        <a:srgbClr val="0000FF"/>
      </a:hlink>
      <a:folHlink>
        <a:srgbClr val="800080"/>
      </a:folHlink>
    </a:clrScheme>
    <a:fontScheme name="Quintu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9056F6E0-089A-BC42-B3E2-888DD8AA828C}" vid="{C49595EB-1FE8-F14A-BB9C-F30AC942BBF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vtBMSsection xmlns="98a6ce04-38c3-4757-9025-cfb054683c96">
      <Value>Business Management Processes</Value>
    </avtBMSsection>
    <avtSecurityLevel xmlns="98a6ce04-38c3-4757-9025-cfb054683c96">Public open</avtSecurityLevel>
    <Document_x0020_No xmlns="98a6ce04-38c3-4757-9025-cfb054683c96">Doc-0342</Document_x0020_No>
    <avtTest xmlns="98a6ce04-38c3-4757-9025-cfb054683c96">Released</avtTest>
    <TaxCatchAll xmlns="98a6ce04-38c3-4757-9025-cfb054683c96">
      <Value>15</Value>
      <Value>10</Value>
      <Value>29</Value>
      <Value>27</Value>
      <Value>9</Value>
      <Value>60</Value>
      <Value>13</Value>
      <Value>34</Value>
    </TaxCatchAll>
    <avtReleaseDate xmlns="98a6ce04-38c3-4757-9025-cfb054683c96">2016-02-04T23:00:00+00:00</avtReleaseDate>
    <_Revision xmlns="http://schemas.microsoft.com/sharepoint/v3/fields">19</_Revision>
    <n510319d7fc940b9b6edded042a35d93 xmlns="98a6ce04-38c3-4757-9025-cfb054683c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Win Business: Develop Market</TermName>
          <TermId xmlns="http://schemas.microsoft.com/office/infopath/2007/PartnerControls">3e588203-62d1-4a5a-8738-654aed5cc090</TermId>
        </TermInfo>
        <TermInfo xmlns="http://schemas.microsoft.com/office/infopath/2007/PartnerControls">
          <TermName xmlns="http://schemas.microsoft.com/office/infopath/2007/PartnerControls">Win Business: Develop Sales</TermName>
          <TermId xmlns="http://schemas.microsoft.com/office/infopath/2007/PartnerControls">56c85750-e0c6-488c-b728-4632779c7a5d</TermId>
        </TermInfo>
        <TermInfo xmlns="http://schemas.microsoft.com/office/infopath/2007/PartnerControls">
          <TermName xmlns="http://schemas.microsoft.com/office/infopath/2007/PartnerControls">Win Business: Negotiate</TermName>
          <TermId xmlns="http://schemas.microsoft.com/office/infopath/2007/PartnerControls">be56e2d5-16f4-49f9-8d0a-5ebb4a702b3c</TermId>
        </TermInfo>
        <TermInfo xmlns="http://schemas.microsoft.com/office/infopath/2007/PartnerControls">
          <TermName xmlns="http://schemas.microsoft.com/office/infopath/2007/PartnerControls">Win Business: Transfer</TermName>
          <TermId xmlns="http://schemas.microsoft.com/office/infopath/2007/PartnerControls">e8451ea0-0698-4cb6-a96f-e516679b6973</TermId>
        </TermInfo>
        <TermInfo xmlns="http://schemas.microsoft.com/office/infopath/2007/PartnerControls">
          <TermName xmlns="http://schemas.microsoft.com/office/infopath/2007/PartnerControls">Bid: Initiate</TermName>
          <TermId xmlns="http://schemas.microsoft.com/office/infopath/2007/PartnerControls">286a414e-94d5-432e-9347-c88d7ea78b26</TermId>
        </TermInfo>
        <TermInfo xmlns="http://schemas.microsoft.com/office/infopath/2007/PartnerControls">
          <TermName xmlns="http://schemas.microsoft.com/office/infopath/2007/PartnerControls">Bid: Approve</TermName>
          <TermId xmlns="http://schemas.microsoft.com/office/infopath/2007/PartnerControls">aa56cb8b-c30a-42f7-87be-302087d787aa</TermId>
        </TermInfo>
        <TermInfo xmlns="http://schemas.microsoft.com/office/infopath/2007/PartnerControls">
          <TermName xmlns="http://schemas.microsoft.com/office/infopath/2007/PartnerControls">Deliver Systems ＆ Upgrades: Initiate</TermName>
          <TermId xmlns="http://schemas.microsoft.com/office/infopath/2007/PartnerControls">af85eb47-2bc2-4b30-aa24-cb2070723fa0</TermId>
        </TermInfo>
        <TermInfo xmlns="http://schemas.microsoft.com/office/infopath/2007/PartnerControls">
          <TermName xmlns="http://schemas.microsoft.com/office/infopath/2007/PartnerControls">Deliver Systems ＆ Upgrades</TermName>
          <TermId xmlns="http://schemas.microsoft.com/office/infopath/2007/PartnerControls">a34379ce-bdbb-4e3a-8a01-7f72bad81244</TermId>
        </TermInfo>
      </Terms>
    </n510319d7fc940b9b6edded042a35d93>
    <Columbus_x0020_Document xmlns="98a6ce04-38c3-4757-9025-cfb054683c96"/>
    <Product_x0020_Types xmlns="a0a1a23b-25ee-4f00-9b07-3adfd02cdf4c"/>
    <DocOwner xmlns="a837d0b0-0cdc-4a99-bbf4-9bca50130d13">5</DocOwner>
  </documentManagement>
</p:properties>
</file>

<file path=customXml/item2.xml><?xml version="1.0" encoding="utf-8"?>
<?mso-contentType ?>
<customXsn xmlns="http://schemas.microsoft.com/office/2006/metadata/customXsn">
  <xsnLocation/>
  <cached>True</cached>
  <openByDefault>False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Instruction" ma:contentTypeID="0x010100BA378C20AD519444846A1A1EAAD548CD01004D62FF1A50F62F41ADC6068D2B544556" ma:contentTypeVersion="69" ma:contentTypeDescription="Format Instruction" ma:contentTypeScope="" ma:versionID="45f140ad51f7975554472d08e36d14d5">
  <xsd:schema xmlns:xsd="http://www.w3.org/2001/XMLSchema" xmlns:xs="http://www.w3.org/2001/XMLSchema" xmlns:p="http://schemas.microsoft.com/office/2006/metadata/properties" xmlns:ns2="98a6ce04-38c3-4757-9025-cfb054683c96" xmlns:ns3="a837d0b0-0cdc-4a99-bbf4-9bca50130d13" xmlns:ns4="http://schemas.microsoft.com/sharepoint/v3/fields" xmlns:ns5="a0a1a23b-25ee-4f00-9b07-3adfd02cdf4c" targetNamespace="http://schemas.microsoft.com/office/2006/metadata/properties" ma:root="true" ma:fieldsID="990b8afe74fb808ade1d66227c54957b" ns2:_="" ns3:_="" ns4:_="" ns5:_="">
    <xsd:import namespace="98a6ce04-38c3-4757-9025-cfb054683c96"/>
    <xsd:import namespace="a837d0b0-0cdc-4a99-bbf4-9bca50130d13"/>
    <xsd:import namespace="http://schemas.microsoft.com/sharepoint/v3/fields"/>
    <xsd:import namespace="a0a1a23b-25ee-4f00-9b07-3adfd02cdf4c"/>
    <xsd:element name="properties">
      <xsd:complexType>
        <xsd:sequence>
          <xsd:element name="documentManagement">
            <xsd:complexType>
              <xsd:all>
                <xsd:element ref="ns2:avtBMSsection" minOccurs="0"/>
                <xsd:element ref="ns2:avtSecurityLevel" minOccurs="0"/>
                <xsd:element ref="ns2:avtReleaseDate" minOccurs="0"/>
                <xsd:element ref="ns2:n510319d7fc940b9b6edded042a35d93" minOccurs="0"/>
                <xsd:element ref="ns2:TaxCatchAll" minOccurs="0"/>
                <xsd:element ref="ns2:TaxCatchAllLabel" minOccurs="0"/>
                <xsd:element ref="ns2:_dlc_DocId" minOccurs="0"/>
                <xsd:element ref="ns2:_dlc_DocIdUrl" minOccurs="0"/>
                <xsd:element ref="ns2:_dlc_DocIdPersistId" minOccurs="0"/>
                <xsd:element ref="ns2:avtTest" minOccurs="0"/>
                <xsd:element ref="ns3:DocOwner" minOccurs="0"/>
                <xsd:element ref="ns4:_Revision" minOccurs="0"/>
                <xsd:element ref="ns2:Document_x0020_No" minOccurs="0"/>
                <xsd:element ref="ns2:Columbus_x0020_Document" minOccurs="0"/>
                <xsd:element ref="ns5:Product_x0020_Typ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6ce04-38c3-4757-9025-cfb054683c96" elementFormDefault="qualified">
    <xsd:import namespace="http://schemas.microsoft.com/office/2006/documentManagement/types"/>
    <xsd:import namespace="http://schemas.microsoft.com/office/infopath/2007/PartnerControls"/>
    <xsd:element name="avtBMSsection" ma:index="2" nillable="true" ma:displayName="BMS section" ma:internalName="avtBMSsection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Vision"/>
                    <xsd:enumeration value="Operating Model"/>
                    <xsd:enumeration value="Company Performance"/>
                    <xsd:enumeration value="Project Execution"/>
                    <xsd:enumeration value="Strategic Business Plan"/>
                    <xsd:enumeration value="Goals &amp; Objectives"/>
                    <xsd:enumeration value="Values"/>
                    <xsd:enumeration value="Policies"/>
                    <xsd:enumeration value="Manuals"/>
                    <xsd:enumeration value="Directives"/>
                    <xsd:enumeration value="Laws &amp; Regulations"/>
                    <xsd:enumeration value="Certification &amp; Audits"/>
                    <xsd:enumeration value="Company Structure"/>
                    <xsd:enumeration value="Organization"/>
                    <xsd:enumeration value="Function Descriptions"/>
                    <xsd:enumeration value="Management Cycle &amp; Boards"/>
                    <xsd:enumeration value="General Responsibilities &amp; Roles"/>
                    <xsd:enumeration value="Business Management Processes"/>
                    <xsd:enumeration value="Business IT Systems"/>
                    <xsd:enumeration value="Company Info."/>
                    <xsd:enumeration value="Product Info."/>
                    <xsd:enumeration value="Associate Info."/>
                    <xsd:enumeration value="Manager Info."/>
                    <xsd:enumeration value="General Templates"/>
                    <xsd:enumeration value="BMS Guidance"/>
                  </xsd:restriction>
                </xsd:simpleType>
              </xsd:element>
            </xsd:sequence>
          </xsd:extension>
        </xsd:complexContent>
      </xsd:complexType>
    </xsd:element>
    <xsd:element name="avtSecurityLevel" ma:index="4" nillable="true" ma:displayName="Security level" ma:default="Public open" ma:format="Dropdown" ma:internalName="avtSecurityLevel">
      <xsd:simpleType>
        <xsd:restriction base="dms:Choice">
          <xsd:enumeration value="Public open"/>
          <xsd:enumeration value="Internal  use only"/>
          <xsd:enumeration value="Restricted"/>
        </xsd:restriction>
      </xsd:simpleType>
    </xsd:element>
    <xsd:element name="avtReleaseDate" ma:index="5" nillable="true" ma:displayName="Release Date" ma:format="DateOnly" ma:hidden="true" ma:internalName="avtReleaseDate" ma:readOnly="false">
      <xsd:simpleType>
        <xsd:restriction base="dms:DateTime"/>
      </xsd:simpleType>
    </xsd:element>
    <xsd:element name="n510319d7fc940b9b6edded042a35d93" ma:index="6" nillable="true" ma:taxonomy="true" ma:internalName="n510319d7fc940b9b6edded042a35d93" ma:taxonomyFieldName="avtProcess" ma:displayName="Process" ma:default="" ma:fieldId="{7510319d-7fc9-40b9-b6ed-ded042a35d93}" ma:taxonomyMulti="true" ma:sspId="7b4d5376-fa7a-4d82-8cb9-5967fac5448b" ma:termSetId="c660e74d-d5fc-40bd-9a94-ef6ae226aee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7" nillable="true" ma:displayName="Taxonomy Catch All Column" ma:hidden="true" ma:list="{bc00e6bb-d3cb-4b01-8098-e662be58a74d}" ma:internalName="TaxCatchAll" ma:showField="CatchAllData" ma:web="98a6ce04-38c3-4757-9025-cfb054683c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8" nillable="true" ma:displayName="Taxonomy Catch All Column1" ma:hidden="true" ma:list="{bc00e6bb-d3cb-4b01-8098-e662be58a74d}" ma:internalName="TaxCatchAllLabel" ma:readOnly="true" ma:showField="CatchAllDataLabel" ma:web="98a6ce04-38c3-4757-9025-cfb054683c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1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vtTest" ma:index="18" nillable="true" ma:displayName="Doc status" ma:hidden="true" ma:internalName="avtTest" ma:readOnly="false">
      <xsd:simpleType>
        <xsd:restriction base="dms:Text">
          <xsd:maxLength value="255"/>
        </xsd:restriction>
      </xsd:simpleType>
    </xsd:element>
    <xsd:element name="Document_x0020_No" ma:index="21" nillable="true" ma:displayName="Document No" ma:hidden="true" ma:internalName="Document_x0020_No" ma:readOnly="false">
      <xsd:simpleType>
        <xsd:restriction base="dms:Text">
          <xsd:maxLength value="255"/>
        </xsd:restriction>
      </xsd:simpleType>
    </xsd:element>
    <xsd:element name="Columbus_x0020_Document" ma:index="22" nillable="true" ma:displayName="Columbus Document" ma:description="" ma:internalName="Columbus_x0020_Documen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lumbus Local"/>
                    <xsd:enumeration value="Global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7d0b0-0cdc-4a99-bbf4-9bca50130d13" elementFormDefault="qualified">
    <xsd:import namespace="http://schemas.microsoft.com/office/2006/documentManagement/types"/>
    <xsd:import namespace="http://schemas.microsoft.com/office/infopath/2007/PartnerControls"/>
    <xsd:element name="DocOwner" ma:index="19" nillable="true" ma:displayName="DocOwner" ma:list="{f467e64e-a9be-4bbf-9f88-7ec2a21626b5}" ma:internalName="DocOwner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0" nillable="true" ma:displayName="Revision" ma:default="0" ma:hidden="true" ma:internalName="_Revis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a1a23b-25ee-4f00-9b07-3adfd02cdf4c" elementFormDefault="qualified">
    <xsd:import namespace="http://schemas.microsoft.com/office/2006/documentManagement/types"/>
    <xsd:import namespace="http://schemas.microsoft.com/office/infopath/2007/PartnerControls"/>
    <xsd:element name="Product_x0020_Types" ma:index="23" nillable="true" ma:displayName="Product Types" ma:list="{e9aad31e-d35e-4d81-9174-867f3fb35913}" ma:internalName="Product_x0020_Types" ma:showField="Title" ma:web="a0a1a23b-25ee-4f00-9b07-3adfd02cdf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Innehållstyp"/>
        <xsd:element ref="dc:title" minOccurs="0" maxOccurs="1" ma:index="1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4B67D78-2646-4620-BC24-69DF68D60BB0}">
  <ds:schemaRefs>
    <ds:schemaRef ds:uri="a0a1a23b-25ee-4f00-9b07-3adfd02cdf4c"/>
    <ds:schemaRef ds:uri="a837d0b0-0cdc-4a99-bbf4-9bca50130d13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sharepoint/v3/fields"/>
    <ds:schemaRef ds:uri="98a6ce04-38c3-4757-9025-cfb054683c96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62ECCD2-82C8-445A-A592-5A22593C9A73}">
  <ds:schemaRefs>
    <ds:schemaRef ds:uri="http://schemas.microsoft.com/office/2006/metadata/customXsn"/>
  </ds:schemaRefs>
</ds:datastoreItem>
</file>

<file path=customXml/itemProps3.xml><?xml version="1.0" encoding="utf-8"?>
<ds:datastoreItem xmlns:ds="http://schemas.openxmlformats.org/officeDocument/2006/customXml" ds:itemID="{78C94C75-D40A-4E49-90E6-4BAC6C731E1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C58E599-74FB-4328-B3F4-6C7A82547D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a6ce04-38c3-4757-9025-cfb054683c96"/>
    <ds:schemaRef ds:uri="a837d0b0-0cdc-4a99-bbf4-9bca50130d13"/>
    <ds:schemaRef ds:uri="http://schemas.microsoft.com/sharepoint/v3/fields"/>
    <ds:schemaRef ds:uri="a0a1a23b-25ee-4f00-9b07-3adfd02cdf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3ABAA345-0C6D-4700-ACC7-E7396098337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5727</TotalTime>
  <Words>1440</Words>
  <Application>Microsoft Office PowerPoint</Application>
  <PresentationFormat>Widescreen</PresentationFormat>
  <Paragraphs>401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Arial Narrow</vt:lpstr>
      <vt:lpstr>Wingdings</vt:lpstr>
      <vt:lpstr>Quintus</vt:lpstr>
      <vt:lpstr>TeraPi – A 3.5 meter diameter hot zone unit enables HIPing of large components</vt:lpstr>
      <vt:lpstr>Quintus TeraPi General Design Requirements &amp; Goals</vt:lpstr>
      <vt:lpstr>Quintus TeraPi Competitive Game Changers</vt:lpstr>
      <vt:lpstr>Quintus TeraPi</vt:lpstr>
      <vt:lpstr>Quintus TeraPi Background</vt:lpstr>
      <vt:lpstr>Quintus TeraPi Project: Novel HIP –  Frame</vt:lpstr>
      <vt:lpstr>Quintus TeraPi Background</vt:lpstr>
      <vt:lpstr>Quintus TeraPi Concept Engineering</vt:lpstr>
      <vt:lpstr>Quintus TeraPi Modular System</vt:lpstr>
      <vt:lpstr>Quintus TeraPi Modular System</vt:lpstr>
      <vt:lpstr>Quintus TeraPi Pressure vessel </vt:lpstr>
      <vt:lpstr>Quintus TeraPi Scope of Supply </vt:lpstr>
      <vt:lpstr>Quintus TeraPi  Engineering of TeraPi – two steps</vt:lpstr>
      <vt:lpstr>Quintus TeraPi  Manufacturing of TeraPi</vt:lpstr>
      <vt:lpstr>PowerPoint Presentation</vt:lpstr>
      <vt:lpstr>Quintus Tera-HIP Scope of Supply </vt:lpstr>
      <vt:lpstr>Quintus Tera-HIP Scope of Supply </vt:lpstr>
      <vt:lpstr>Quintus Tera-HIP Scope of Supply </vt:lpstr>
      <vt:lpstr>Quintus Tera HIP Furnace</vt:lpstr>
      <vt:lpstr>Quintus Tera-HIP Lay-out</vt:lpstr>
      <vt:lpstr>PowerPoint Presentation</vt:lpstr>
      <vt:lpstr>PowerPoint Presentation</vt:lpstr>
      <vt:lpstr>Quintus TeraPi QIH 3,14 x 5,0 – 1050 – 1250M URC</vt:lpstr>
      <vt:lpstr>Quintus TeraPi Concepts Conclusion</vt:lpstr>
      <vt:lpstr>PowerPoint Presentation</vt:lpstr>
      <vt:lpstr>What does Powder do for all of us?</vt:lpstr>
      <vt:lpstr>Objects for TeraPi</vt:lpstr>
      <vt:lpstr>Remove Welds in Current Large Pipe Flange Designs</vt:lpstr>
      <vt:lpstr>PM/HIP Offshore Deep Sea Manifolds</vt:lpstr>
      <vt:lpstr>Nuclear Power Plant Components</vt:lpstr>
      <vt:lpstr>Nuclear Power Plants New Small Modular Reactor Designs</vt:lpstr>
      <vt:lpstr>Power Plant Components</vt:lpstr>
      <vt:lpstr>Power Plant Components</vt:lpstr>
      <vt:lpstr>Forged Parts</vt:lpstr>
    </vt:vector>
  </TitlesOfParts>
  <Company>Avure Technologies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Gate Cards 1A-1E for SYS projects</dc:title>
  <dc:creator>Tony Orelli</dc:creator>
  <cp:lastModifiedBy>Anders Eklund</cp:lastModifiedBy>
  <cp:revision>414</cp:revision>
  <cp:lastPrinted>2014-02-20T10:11:24Z</cp:lastPrinted>
  <dcterms:created xsi:type="dcterms:W3CDTF">2006-09-20T20:42:38Z</dcterms:created>
  <dcterms:modified xsi:type="dcterms:W3CDTF">2017-09-22T08:33:01Z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0x010100BA378C20AD519444846A1A1EAAD548CD01004D62FF1A50F62F41ADC6068D2B544556</vt:lpwstr>
  </property>
  <property fmtid="{D5CDD505-2E9C-101B-9397-08002B2CF9AE}" pid="3" name="WorkflowChangePath">
    <vt:lpwstr>1c8c754f-4fbb-40da-8023-c4125973ff78,2;1880108a-02f7-4742-bf0f-509c97f25551,9;1880108a-02f7-4742-bf0f-509c97f25551,9;1880108a-02f7-4742-bf0f-509c97f25551,9;1880108a-02f7-4742-bf0f-509c97f25551,9;1880108a-02f7-4742-bf0f-509c97f25551,15;1880108a-02f7-4742-b</vt:lpwstr>
  </property>
  <property fmtid="{D5CDD505-2E9C-101B-9397-08002B2CF9AE}" pid="4" name="avtProcess">
    <vt:lpwstr>13;#Win Business: Develop Market|3e588203-62d1-4a5a-8738-654aed5cc090;#10;#Win Business: Develop Sales|56c85750-e0c6-488c-b728-4632779c7a5d;#15;#Win Business: Negotiate|be56e2d5-16f4-49f9-8d0a-5ebb4a702b3c;#27;#Win Business: Transfer|e8451ea0-0698-4cb6-a9</vt:lpwstr>
  </property>
  <property fmtid="{D5CDD505-2E9C-101B-9397-08002B2CF9AE}" pid="5" name="SharedWithUsers">
    <vt:lpwstr/>
  </property>
</Properties>
</file>