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786" autoAdjust="0"/>
  </p:normalViewPr>
  <p:slideViewPr>
    <p:cSldViewPr snapToGrid="0">
      <p:cViewPr varScale="1">
        <p:scale>
          <a:sx n="50" d="100"/>
          <a:sy n="50" d="100"/>
        </p:scale>
        <p:origin x="15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3001-F080-4888-BC7E-D9A5DF58D8A9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6F28-DEC1-45F0-A074-3EB4F40B34A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3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389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26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36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00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43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4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3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0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90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4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5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E5A3-42CF-47DB-9D07-4A85C45352D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91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1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42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36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5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0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5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68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8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3865-4CA5-4B65-B749-F65BB445D260}" type="datetimeFigureOut">
              <a:rPr lang="de-DE" smtClean="0"/>
              <a:t>20.12.2017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BE71-1809-4486-BFEE-21EBF243D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7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374D-354D-4149-9F9F-ACC1D32ABDF4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197" y="2205572"/>
            <a:ext cx="691488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uniform load cooling in production scale HIP equipment</a:t>
            </a:r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197" y="2659895"/>
            <a:ext cx="6386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Maxime Pauwels, Engineered Pressure Systems International NV </a:t>
            </a:r>
            <a:br>
              <a:rPr lang="de-CH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610600" y="5100034"/>
            <a:ext cx="292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HIP’17 Sydney – Australia</a:t>
            </a:r>
          </a:p>
          <a:p>
            <a:r>
              <a:rPr lang="de-DE" dirty="0" smtClean="0"/>
              <a:t>7/12/2017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10</a:t>
            </a:fld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39" y="731947"/>
            <a:ext cx="9886138" cy="60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22"/>
          <p:cNvCxnSpPr/>
          <p:nvPr/>
        </p:nvCxnSpPr>
        <p:spPr>
          <a:xfrm>
            <a:off x="10343556" y="2623680"/>
            <a:ext cx="971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2"/>
          <p:cNvCxnSpPr/>
          <p:nvPr/>
        </p:nvCxnSpPr>
        <p:spPr>
          <a:xfrm flipH="1">
            <a:off x="5052516" y="2623680"/>
            <a:ext cx="3472180" cy="21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3"/>
          <p:cNvCxnSpPr/>
          <p:nvPr/>
        </p:nvCxnSpPr>
        <p:spPr>
          <a:xfrm>
            <a:off x="4912252" y="4055879"/>
            <a:ext cx="63181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28"/>
          <p:cNvSpPr txBox="1">
            <a:spLocks noChangeArrowheads="1"/>
          </p:cNvSpPr>
          <p:nvPr/>
        </p:nvSpPr>
        <p:spPr bwMode="auto">
          <a:xfrm>
            <a:off x="9310508" y="5042397"/>
            <a:ext cx="1439863" cy="530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416 K in  9‘ = 46 K/Minute</a:t>
            </a:r>
            <a:endParaRPr kumimoji="0" lang="de-CH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30"/>
          <p:cNvSpPr txBox="1">
            <a:spLocks noChangeArrowheads="1"/>
          </p:cNvSpPr>
          <p:nvPr/>
        </p:nvSpPr>
        <p:spPr bwMode="auto">
          <a:xfrm>
            <a:off x="7391149" y="2294564"/>
            <a:ext cx="647700" cy="273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1216°C</a:t>
            </a:r>
            <a:endParaRPr kumimoji="0" lang="de-CH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29"/>
          <p:cNvSpPr txBox="1">
            <a:spLocks noChangeArrowheads="1"/>
          </p:cNvSpPr>
          <p:nvPr/>
        </p:nvSpPr>
        <p:spPr bwMode="auto">
          <a:xfrm>
            <a:off x="7391149" y="3691880"/>
            <a:ext cx="647700" cy="273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800°C</a:t>
            </a:r>
            <a:endParaRPr kumimoji="0" lang="de-CH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106" y="1010669"/>
            <a:ext cx="792163" cy="1547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10"/>
          <p:cNvCxnSpPr>
            <a:endCxn id="8200" idx="0"/>
          </p:cNvCxnSpPr>
          <p:nvPr/>
        </p:nvCxnSpPr>
        <p:spPr>
          <a:xfrm flipH="1">
            <a:off x="9932497" y="1327375"/>
            <a:ext cx="1382609" cy="1101240"/>
          </a:xfrm>
          <a:prstGeom prst="line">
            <a:avLst/>
          </a:prstGeom>
          <a:ln w="2222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66" y="2428615"/>
            <a:ext cx="220662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9593126" y="1560158"/>
            <a:ext cx="1368425" cy="30777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1216 °C +/- 6°C</a:t>
            </a:r>
            <a:endParaRPr kumimoji="0" lang="de-CH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feld 35"/>
          <p:cNvSpPr txBox="1">
            <a:spLocks noChangeArrowheads="1"/>
          </p:cNvSpPr>
          <p:nvPr/>
        </p:nvSpPr>
        <p:spPr bwMode="auto">
          <a:xfrm>
            <a:off x="8524696" y="4163240"/>
            <a:ext cx="2225675" cy="8112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Temperature accuracy during jet cooling +- 6 °C </a:t>
            </a:r>
            <a:endParaRPr kumimoji="0" lang="de-CH" altLang="nl-B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all TCs</a:t>
            </a:r>
            <a:endParaRPr kumimoji="0" lang="de-CH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07583" y="870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07583" y="178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nl-B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CH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771" y="3170748"/>
            <a:ext cx="609600" cy="75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chteck 24"/>
          <p:cNvSpPr/>
          <p:nvPr/>
        </p:nvSpPr>
        <p:spPr>
          <a:xfrm>
            <a:off x="10948892" y="2983204"/>
            <a:ext cx="215900" cy="2876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/>
          </a:p>
        </p:txBody>
      </p:sp>
      <p:cxnSp>
        <p:nvCxnSpPr>
          <p:cNvPr id="26" name="Gerade Verbindung 10"/>
          <p:cNvCxnSpPr>
            <a:endCxn id="25" idx="1"/>
          </p:cNvCxnSpPr>
          <p:nvPr/>
        </p:nvCxnSpPr>
        <p:spPr>
          <a:xfrm flipV="1">
            <a:off x="10750371" y="3127032"/>
            <a:ext cx="198521" cy="75484"/>
          </a:xfrm>
          <a:prstGeom prst="line">
            <a:avLst/>
          </a:prstGeom>
          <a:ln w="2222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10"/>
          <p:cNvCxnSpPr/>
          <p:nvPr/>
        </p:nvCxnSpPr>
        <p:spPr>
          <a:xfrm flipH="1">
            <a:off x="10222973" y="3548015"/>
            <a:ext cx="212090" cy="0"/>
          </a:xfrm>
          <a:prstGeom prst="line">
            <a:avLst/>
          </a:prstGeom>
          <a:ln w="2222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10"/>
          <p:cNvCxnSpPr/>
          <p:nvPr/>
        </p:nvCxnSpPr>
        <p:spPr>
          <a:xfrm flipV="1">
            <a:off x="10435063" y="3548573"/>
            <a:ext cx="212090" cy="0"/>
          </a:xfrm>
          <a:prstGeom prst="line">
            <a:avLst/>
          </a:prstGeom>
          <a:ln w="2222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55137" y="404341"/>
            <a:ext cx="379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Jet cooling results with 2800 kg load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20478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119124" y="588690"/>
            <a:ext cx="447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Heating and cooling – energy calculation</a:t>
            </a:r>
            <a:endParaRPr lang="de-DE" b="1" u="sng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07583" y="870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07583" y="178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nl-B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CH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7995" t="19675" r="17170" b="57705"/>
          <a:stretch/>
        </p:blipFill>
        <p:spPr>
          <a:xfrm>
            <a:off x="186036" y="1239507"/>
            <a:ext cx="11819923" cy="2318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7995" t="69058" r="17170" b="8143"/>
          <a:stretch/>
        </p:blipFill>
        <p:spPr>
          <a:xfrm>
            <a:off x="186037" y="3807257"/>
            <a:ext cx="11819923" cy="233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107583" y="870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107583" y="1784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nl-B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nl-B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CH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4236" y="1550828"/>
            <a:ext cx="8950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9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Many thanks for your attention</a:t>
            </a:r>
            <a:endParaRPr lang="en-US" sz="5400" b="0" cap="none" spc="0" dirty="0">
              <a:ln w="0"/>
              <a:solidFill>
                <a:srgbClr val="9A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Afbeeldingsresultaat voor question l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88" y="29313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374D-354D-4149-9F9F-ACC1D32ABDF4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1" y="1119029"/>
            <a:ext cx="8689469" cy="4879031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7" idx="0"/>
          </p:cNvCxnSpPr>
          <p:nvPr/>
        </p:nvCxnSpPr>
        <p:spPr>
          <a:xfrm flipV="1">
            <a:off x="3518433" y="2447925"/>
            <a:ext cx="720192" cy="106203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8" idx="1"/>
          </p:cNvCxnSpPr>
          <p:nvPr/>
        </p:nvCxnSpPr>
        <p:spPr>
          <a:xfrm flipH="1" flipV="1">
            <a:off x="6257521" y="2176282"/>
            <a:ext cx="1233756" cy="30482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45925" y="3509963"/>
            <a:ext cx="2545016" cy="923330"/>
          </a:xfrm>
          <a:prstGeom prst="rect">
            <a:avLst/>
          </a:prstGeom>
          <a:solidFill>
            <a:srgbClr val="9A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EPSI Incorporated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nl-BE" dirty="0" err="1">
                <a:solidFill>
                  <a:schemeClr val="bg1"/>
                </a:solidFill>
                <a:latin typeface="Arial Black" panose="020B0A04020102020204" pitchFamily="34" charset="0"/>
              </a:rPr>
              <a:t>Haverhill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MA, </a:t>
            </a:r>
            <a:r>
              <a:rPr lang="nl-BE" dirty="0">
                <a:solidFill>
                  <a:schemeClr val="bg1"/>
                </a:solidFill>
                <a:latin typeface="Arial Black" panose="020B0A04020102020204" pitchFamily="34" charset="0"/>
              </a:rPr>
              <a:t>USA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1277" y="2019437"/>
            <a:ext cx="2631516" cy="923330"/>
          </a:xfrm>
          <a:prstGeom prst="rect">
            <a:avLst/>
          </a:prstGeom>
          <a:solidFill>
            <a:srgbClr val="9A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Arial Black" panose="020B0A04020102020204" pitchFamily="34" charset="0"/>
              </a:rPr>
              <a:t>EPSI International</a:t>
            </a:r>
          </a:p>
          <a:p>
            <a:r>
              <a:rPr lang="nl-BE" dirty="0">
                <a:solidFill>
                  <a:schemeClr val="bg1"/>
                </a:solidFill>
                <a:latin typeface="Arial Black" panose="020B0A04020102020204" pitchFamily="34" charset="0"/>
              </a:rPr>
              <a:t>Temse</a:t>
            </a:r>
          </a:p>
          <a:p>
            <a:r>
              <a:rPr lang="nl-BE" dirty="0">
                <a:solidFill>
                  <a:schemeClr val="bg1"/>
                </a:solidFill>
                <a:latin typeface="Arial Black" panose="020B0A04020102020204" pitchFamily="34" charset="0"/>
              </a:rPr>
              <a:t>Belgium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91276" y="3004431"/>
            <a:ext cx="2631517" cy="923330"/>
          </a:xfrm>
          <a:prstGeom prst="rect">
            <a:avLst/>
          </a:prstGeom>
          <a:solidFill>
            <a:srgbClr val="9A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Saar Pulvermetall 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Saarwellingen</a:t>
            </a:r>
          </a:p>
          <a:p>
            <a:r>
              <a:rPr lang="nl-B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Germany</a:t>
            </a:r>
            <a:endParaRPr lang="nl-BE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331744" y="2195513"/>
            <a:ext cx="1159533" cy="147129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6" y="607229"/>
            <a:ext cx="4146568" cy="5849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0795" y="6456813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HIP140-850*2500M</a:t>
            </a:r>
            <a:endParaRPr lang="nl-BE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7096" y="4521723"/>
            <a:ext cx="674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Useful inner dimensions: 850 mm diameter and 2500mm length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6 separate radial heating zone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/>
              <a:t>Pressure up to 140 MPa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7096" y="607229"/>
            <a:ext cx="6336704" cy="38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47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764232" y="2785399"/>
            <a:ext cx="2612106" cy="96874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"/>
          <p:cNvSpPr txBox="1"/>
          <p:nvPr/>
        </p:nvSpPr>
        <p:spPr>
          <a:xfrm>
            <a:off x="915360" y="2602022"/>
            <a:ext cx="1800200" cy="73866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sz="1400" dirty="0" smtClean="0"/>
              <a:t>10 loading elements can also be used to steer the HIP</a:t>
            </a:r>
            <a:endParaRPr lang="de-CH" sz="1400" dirty="0"/>
          </a:p>
        </p:txBody>
      </p:sp>
      <p:sp>
        <p:nvSpPr>
          <p:cNvPr id="14" name="Rechteck 2"/>
          <p:cNvSpPr/>
          <p:nvPr/>
        </p:nvSpPr>
        <p:spPr>
          <a:xfrm>
            <a:off x="2931584" y="873830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15" name="Gerade Verbindung 5"/>
          <p:cNvCxnSpPr/>
          <p:nvPr/>
        </p:nvCxnSpPr>
        <p:spPr>
          <a:xfrm>
            <a:off x="3003592" y="945838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57"/>
          <p:cNvCxnSpPr/>
          <p:nvPr/>
        </p:nvCxnSpPr>
        <p:spPr>
          <a:xfrm>
            <a:off x="4587768" y="945838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9"/>
          <p:cNvCxnSpPr/>
          <p:nvPr/>
        </p:nvCxnSpPr>
        <p:spPr>
          <a:xfrm>
            <a:off x="3075600" y="945838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60"/>
          <p:cNvCxnSpPr/>
          <p:nvPr/>
        </p:nvCxnSpPr>
        <p:spPr>
          <a:xfrm>
            <a:off x="4515760" y="945838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61"/>
          <p:cNvSpPr txBox="1"/>
          <p:nvPr/>
        </p:nvSpPr>
        <p:spPr>
          <a:xfrm>
            <a:off x="3291624" y="108985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1</a:t>
            </a:r>
            <a:endParaRPr lang="de-CH" sz="1400" dirty="0"/>
          </a:p>
        </p:txBody>
      </p:sp>
      <p:sp>
        <p:nvSpPr>
          <p:cNvPr id="22" name="Textfeld 64"/>
          <p:cNvSpPr txBox="1"/>
          <p:nvPr/>
        </p:nvSpPr>
        <p:spPr>
          <a:xfrm>
            <a:off x="5199992" y="937134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23" name="Textfeld 67"/>
          <p:cNvSpPr txBox="1"/>
          <p:nvPr/>
        </p:nvSpPr>
        <p:spPr>
          <a:xfrm>
            <a:off x="5199991" y="1189134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cxnSp>
        <p:nvCxnSpPr>
          <p:cNvPr id="24" name="Gerade Verbindung 84"/>
          <p:cNvCxnSpPr/>
          <p:nvPr/>
        </p:nvCxnSpPr>
        <p:spPr>
          <a:xfrm>
            <a:off x="4515760" y="137788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85"/>
          <p:cNvCxnSpPr/>
          <p:nvPr/>
        </p:nvCxnSpPr>
        <p:spPr>
          <a:xfrm>
            <a:off x="4587992" y="1089854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86"/>
          <p:cNvSpPr/>
          <p:nvPr/>
        </p:nvSpPr>
        <p:spPr>
          <a:xfrm>
            <a:off x="2931584" y="1665918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27" name="Gerade Verbindung 87"/>
          <p:cNvCxnSpPr/>
          <p:nvPr/>
        </p:nvCxnSpPr>
        <p:spPr>
          <a:xfrm>
            <a:off x="3003592" y="1737926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88"/>
          <p:cNvCxnSpPr/>
          <p:nvPr/>
        </p:nvCxnSpPr>
        <p:spPr>
          <a:xfrm>
            <a:off x="4587768" y="1737926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89"/>
          <p:cNvCxnSpPr/>
          <p:nvPr/>
        </p:nvCxnSpPr>
        <p:spPr>
          <a:xfrm>
            <a:off x="3075600" y="1737926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90"/>
          <p:cNvCxnSpPr/>
          <p:nvPr/>
        </p:nvCxnSpPr>
        <p:spPr>
          <a:xfrm>
            <a:off x="4515760" y="1737926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94"/>
          <p:cNvCxnSpPr/>
          <p:nvPr/>
        </p:nvCxnSpPr>
        <p:spPr>
          <a:xfrm>
            <a:off x="4515760" y="2169974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95"/>
          <p:cNvCxnSpPr/>
          <p:nvPr/>
        </p:nvCxnSpPr>
        <p:spPr>
          <a:xfrm>
            <a:off x="4587992" y="1881942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106"/>
          <p:cNvSpPr/>
          <p:nvPr/>
        </p:nvSpPr>
        <p:spPr>
          <a:xfrm>
            <a:off x="2931584" y="2458006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37" name="Gerade Verbindung 107"/>
          <p:cNvCxnSpPr/>
          <p:nvPr/>
        </p:nvCxnSpPr>
        <p:spPr>
          <a:xfrm>
            <a:off x="3003592" y="2530014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08"/>
          <p:cNvCxnSpPr/>
          <p:nvPr/>
        </p:nvCxnSpPr>
        <p:spPr>
          <a:xfrm>
            <a:off x="4587768" y="2530014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109"/>
          <p:cNvCxnSpPr/>
          <p:nvPr/>
        </p:nvCxnSpPr>
        <p:spPr>
          <a:xfrm>
            <a:off x="3075600" y="2530014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110"/>
          <p:cNvCxnSpPr/>
          <p:nvPr/>
        </p:nvCxnSpPr>
        <p:spPr>
          <a:xfrm>
            <a:off x="4515760" y="2530014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111"/>
          <p:cNvSpPr txBox="1"/>
          <p:nvPr/>
        </p:nvSpPr>
        <p:spPr>
          <a:xfrm>
            <a:off x="3291624" y="267403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3</a:t>
            </a:r>
            <a:endParaRPr lang="de-CH" sz="1400" dirty="0"/>
          </a:p>
        </p:txBody>
      </p:sp>
      <p:cxnSp>
        <p:nvCxnSpPr>
          <p:cNvPr id="44" name="Gerade Verbindung 114"/>
          <p:cNvCxnSpPr/>
          <p:nvPr/>
        </p:nvCxnSpPr>
        <p:spPr>
          <a:xfrm>
            <a:off x="4515760" y="2962062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115"/>
          <p:cNvCxnSpPr/>
          <p:nvPr/>
        </p:nvCxnSpPr>
        <p:spPr>
          <a:xfrm>
            <a:off x="4587992" y="2674030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116"/>
          <p:cNvSpPr/>
          <p:nvPr/>
        </p:nvSpPr>
        <p:spPr>
          <a:xfrm>
            <a:off x="2931584" y="3250094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47" name="Gerade Verbindung 117"/>
          <p:cNvCxnSpPr/>
          <p:nvPr/>
        </p:nvCxnSpPr>
        <p:spPr>
          <a:xfrm>
            <a:off x="3003592" y="3322102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118"/>
          <p:cNvCxnSpPr/>
          <p:nvPr/>
        </p:nvCxnSpPr>
        <p:spPr>
          <a:xfrm>
            <a:off x="4587768" y="3322102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119"/>
          <p:cNvCxnSpPr/>
          <p:nvPr/>
        </p:nvCxnSpPr>
        <p:spPr>
          <a:xfrm>
            <a:off x="3075600" y="3322102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120"/>
          <p:cNvCxnSpPr/>
          <p:nvPr/>
        </p:nvCxnSpPr>
        <p:spPr>
          <a:xfrm>
            <a:off x="4515760" y="3322102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121"/>
          <p:cNvSpPr txBox="1"/>
          <p:nvPr/>
        </p:nvSpPr>
        <p:spPr>
          <a:xfrm>
            <a:off x="3291624" y="346611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 4</a:t>
            </a:r>
            <a:endParaRPr lang="de-CH" sz="1400" dirty="0"/>
          </a:p>
        </p:txBody>
      </p:sp>
      <p:cxnSp>
        <p:nvCxnSpPr>
          <p:cNvPr id="54" name="Gerade Verbindung 124"/>
          <p:cNvCxnSpPr/>
          <p:nvPr/>
        </p:nvCxnSpPr>
        <p:spPr>
          <a:xfrm>
            <a:off x="4515760" y="375415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125"/>
          <p:cNvCxnSpPr/>
          <p:nvPr/>
        </p:nvCxnSpPr>
        <p:spPr>
          <a:xfrm>
            <a:off x="4587992" y="3466118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126"/>
          <p:cNvSpPr/>
          <p:nvPr/>
        </p:nvSpPr>
        <p:spPr>
          <a:xfrm>
            <a:off x="2931584" y="4042182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57" name="Gerade Verbindung 127"/>
          <p:cNvCxnSpPr/>
          <p:nvPr/>
        </p:nvCxnSpPr>
        <p:spPr>
          <a:xfrm>
            <a:off x="3003592" y="4114190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28"/>
          <p:cNvCxnSpPr/>
          <p:nvPr/>
        </p:nvCxnSpPr>
        <p:spPr>
          <a:xfrm>
            <a:off x="4587768" y="4114190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29"/>
          <p:cNvCxnSpPr/>
          <p:nvPr/>
        </p:nvCxnSpPr>
        <p:spPr>
          <a:xfrm>
            <a:off x="3075600" y="4114190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130"/>
          <p:cNvCxnSpPr/>
          <p:nvPr/>
        </p:nvCxnSpPr>
        <p:spPr>
          <a:xfrm>
            <a:off x="4515760" y="4114190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131"/>
          <p:cNvSpPr txBox="1"/>
          <p:nvPr/>
        </p:nvSpPr>
        <p:spPr>
          <a:xfrm>
            <a:off x="3291624" y="425820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5</a:t>
            </a:r>
            <a:endParaRPr lang="de-CH" sz="1400" dirty="0"/>
          </a:p>
        </p:txBody>
      </p:sp>
      <p:cxnSp>
        <p:nvCxnSpPr>
          <p:cNvPr id="64" name="Gerade Verbindung 134"/>
          <p:cNvCxnSpPr/>
          <p:nvPr/>
        </p:nvCxnSpPr>
        <p:spPr>
          <a:xfrm>
            <a:off x="4515760" y="454623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135"/>
          <p:cNvCxnSpPr/>
          <p:nvPr/>
        </p:nvCxnSpPr>
        <p:spPr>
          <a:xfrm>
            <a:off x="4587992" y="4258206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136"/>
          <p:cNvSpPr/>
          <p:nvPr/>
        </p:nvSpPr>
        <p:spPr>
          <a:xfrm>
            <a:off x="2931584" y="4834270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67" name="Gerade Verbindung 137"/>
          <p:cNvCxnSpPr/>
          <p:nvPr/>
        </p:nvCxnSpPr>
        <p:spPr>
          <a:xfrm>
            <a:off x="3003592" y="4906278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138"/>
          <p:cNvCxnSpPr/>
          <p:nvPr/>
        </p:nvCxnSpPr>
        <p:spPr>
          <a:xfrm>
            <a:off x="4587768" y="4906278"/>
            <a:ext cx="0" cy="57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139"/>
          <p:cNvCxnSpPr/>
          <p:nvPr/>
        </p:nvCxnSpPr>
        <p:spPr>
          <a:xfrm>
            <a:off x="3075600" y="4906278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140"/>
          <p:cNvCxnSpPr/>
          <p:nvPr/>
        </p:nvCxnSpPr>
        <p:spPr>
          <a:xfrm>
            <a:off x="4515760" y="4906278"/>
            <a:ext cx="0" cy="5760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141"/>
          <p:cNvSpPr txBox="1"/>
          <p:nvPr/>
        </p:nvSpPr>
        <p:spPr>
          <a:xfrm>
            <a:off x="3291624" y="505029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 6</a:t>
            </a:r>
            <a:endParaRPr lang="de-CH" sz="1400" dirty="0"/>
          </a:p>
        </p:txBody>
      </p:sp>
      <p:cxnSp>
        <p:nvCxnSpPr>
          <p:cNvPr id="74" name="Gerade Verbindung 144"/>
          <p:cNvCxnSpPr/>
          <p:nvPr/>
        </p:nvCxnSpPr>
        <p:spPr>
          <a:xfrm>
            <a:off x="4515760" y="5338326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145"/>
          <p:cNvCxnSpPr/>
          <p:nvPr/>
        </p:nvCxnSpPr>
        <p:spPr>
          <a:xfrm>
            <a:off x="4587992" y="5050294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146"/>
          <p:cNvSpPr/>
          <p:nvPr/>
        </p:nvSpPr>
        <p:spPr>
          <a:xfrm>
            <a:off x="2931584" y="5698366"/>
            <a:ext cx="1728192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77" name="Textfeld 147"/>
          <p:cNvSpPr txBox="1"/>
          <p:nvPr/>
        </p:nvSpPr>
        <p:spPr>
          <a:xfrm>
            <a:off x="3075600" y="605840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Bottom heating</a:t>
            </a:r>
            <a:endParaRPr lang="de-CH" sz="1400" dirty="0"/>
          </a:p>
        </p:txBody>
      </p:sp>
      <p:cxnSp>
        <p:nvCxnSpPr>
          <p:cNvPr id="78" name="Gerade Verbindung 149"/>
          <p:cNvCxnSpPr/>
          <p:nvPr/>
        </p:nvCxnSpPr>
        <p:spPr>
          <a:xfrm>
            <a:off x="3003592" y="5842382"/>
            <a:ext cx="151216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150"/>
          <p:cNvCxnSpPr/>
          <p:nvPr/>
        </p:nvCxnSpPr>
        <p:spPr>
          <a:xfrm>
            <a:off x="3003592" y="5986398"/>
            <a:ext cx="151216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151"/>
          <p:cNvCxnSpPr/>
          <p:nvPr/>
        </p:nvCxnSpPr>
        <p:spPr>
          <a:xfrm>
            <a:off x="3003592" y="5914390"/>
            <a:ext cx="151216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152"/>
          <p:cNvCxnSpPr/>
          <p:nvPr/>
        </p:nvCxnSpPr>
        <p:spPr>
          <a:xfrm>
            <a:off x="3003592" y="6058406"/>
            <a:ext cx="151216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153"/>
          <p:cNvSpPr txBox="1"/>
          <p:nvPr/>
        </p:nvSpPr>
        <p:spPr>
          <a:xfrm>
            <a:off x="5307848" y="584238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2 Bottom heating elements with control thermo element and redundant element</a:t>
            </a:r>
            <a:endParaRPr lang="de-CH" sz="1400" dirty="0"/>
          </a:p>
        </p:txBody>
      </p:sp>
      <p:cxnSp>
        <p:nvCxnSpPr>
          <p:cNvPr id="83" name="Gerade Verbindung 154"/>
          <p:cNvCxnSpPr/>
          <p:nvPr/>
        </p:nvCxnSpPr>
        <p:spPr>
          <a:xfrm>
            <a:off x="4659776" y="6058406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157"/>
          <p:cNvCxnSpPr/>
          <p:nvPr/>
        </p:nvCxnSpPr>
        <p:spPr>
          <a:xfrm>
            <a:off x="3147608" y="108985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159"/>
          <p:cNvCxnSpPr/>
          <p:nvPr/>
        </p:nvCxnSpPr>
        <p:spPr>
          <a:xfrm>
            <a:off x="3147608" y="505029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160"/>
          <p:cNvCxnSpPr/>
          <p:nvPr/>
        </p:nvCxnSpPr>
        <p:spPr>
          <a:xfrm>
            <a:off x="3147608" y="267403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161"/>
          <p:cNvCxnSpPr/>
          <p:nvPr/>
        </p:nvCxnSpPr>
        <p:spPr>
          <a:xfrm>
            <a:off x="3147608" y="346611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62"/>
          <p:cNvCxnSpPr/>
          <p:nvPr/>
        </p:nvCxnSpPr>
        <p:spPr>
          <a:xfrm>
            <a:off x="3147608" y="425820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63"/>
          <p:cNvCxnSpPr/>
          <p:nvPr/>
        </p:nvCxnSpPr>
        <p:spPr>
          <a:xfrm>
            <a:off x="3147608" y="188194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64"/>
          <p:cNvCxnSpPr/>
          <p:nvPr/>
        </p:nvCxnSpPr>
        <p:spPr>
          <a:xfrm rot="10800000">
            <a:off x="4083712" y="505029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65"/>
          <p:cNvCxnSpPr/>
          <p:nvPr/>
        </p:nvCxnSpPr>
        <p:spPr>
          <a:xfrm rot="10800000">
            <a:off x="4083712" y="425820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66"/>
          <p:cNvCxnSpPr/>
          <p:nvPr/>
        </p:nvCxnSpPr>
        <p:spPr>
          <a:xfrm rot="10800000">
            <a:off x="4155720" y="346611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167"/>
          <p:cNvCxnSpPr/>
          <p:nvPr/>
        </p:nvCxnSpPr>
        <p:spPr>
          <a:xfrm rot="10800000">
            <a:off x="4155720" y="267403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168"/>
          <p:cNvCxnSpPr/>
          <p:nvPr/>
        </p:nvCxnSpPr>
        <p:spPr>
          <a:xfrm rot="10800000">
            <a:off x="4083712" y="1881942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169"/>
          <p:cNvCxnSpPr/>
          <p:nvPr/>
        </p:nvCxnSpPr>
        <p:spPr>
          <a:xfrm rot="10800000">
            <a:off x="4155720" y="108985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170"/>
          <p:cNvCxnSpPr/>
          <p:nvPr/>
        </p:nvCxnSpPr>
        <p:spPr>
          <a:xfrm rot="-5400000">
            <a:off x="3147608" y="562635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171"/>
          <p:cNvCxnSpPr/>
          <p:nvPr/>
        </p:nvCxnSpPr>
        <p:spPr>
          <a:xfrm rot="-5400000">
            <a:off x="4011704" y="5626358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tern mit 5 Zacken 173"/>
          <p:cNvSpPr>
            <a:spLocks noChangeAspect="1"/>
          </p:cNvSpPr>
          <p:nvPr/>
        </p:nvSpPr>
        <p:spPr>
          <a:xfrm>
            <a:off x="3795680" y="1017846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0" name="Stern mit 5 Zacken 174"/>
          <p:cNvSpPr>
            <a:spLocks noChangeAspect="1"/>
          </p:cNvSpPr>
          <p:nvPr/>
        </p:nvSpPr>
        <p:spPr>
          <a:xfrm>
            <a:off x="3147608" y="2097966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1" name="Stern mit 5 Zacken 175"/>
          <p:cNvSpPr>
            <a:spLocks noChangeAspect="1"/>
          </p:cNvSpPr>
          <p:nvPr/>
        </p:nvSpPr>
        <p:spPr>
          <a:xfrm>
            <a:off x="4227728" y="2962062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2" name="Stern mit 5 Zacken 176"/>
          <p:cNvSpPr>
            <a:spLocks noChangeAspect="1"/>
          </p:cNvSpPr>
          <p:nvPr/>
        </p:nvSpPr>
        <p:spPr>
          <a:xfrm>
            <a:off x="3507648" y="3322102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3" name="Stern mit 5 Zacken 177"/>
          <p:cNvSpPr>
            <a:spLocks noChangeAspect="1"/>
          </p:cNvSpPr>
          <p:nvPr/>
        </p:nvSpPr>
        <p:spPr>
          <a:xfrm>
            <a:off x="3651664" y="4906278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4" name="Stern mit 5 Zacken 178"/>
          <p:cNvSpPr>
            <a:spLocks noChangeAspect="1"/>
          </p:cNvSpPr>
          <p:nvPr/>
        </p:nvSpPr>
        <p:spPr>
          <a:xfrm>
            <a:off x="4155720" y="1377886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5" name="Stern mit 5 Zacken 179"/>
          <p:cNvSpPr>
            <a:spLocks noChangeAspect="1"/>
          </p:cNvSpPr>
          <p:nvPr/>
        </p:nvSpPr>
        <p:spPr>
          <a:xfrm>
            <a:off x="3723672" y="2530014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6" name="Stern mit 5 Zacken 180"/>
          <p:cNvSpPr>
            <a:spLocks noChangeAspect="1"/>
          </p:cNvSpPr>
          <p:nvPr/>
        </p:nvSpPr>
        <p:spPr>
          <a:xfrm>
            <a:off x="3147608" y="5266318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7" name="Stern mit 5 Zacken 181"/>
          <p:cNvSpPr>
            <a:spLocks noChangeAspect="1"/>
          </p:cNvSpPr>
          <p:nvPr/>
        </p:nvSpPr>
        <p:spPr>
          <a:xfrm>
            <a:off x="4227728" y="4474230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08" name="Stern mit 5 Zacken 182"/>
          <p:cNvSpPr>
            <a:spLocks noChangeAspect="1"/>
          </p:cNvSpPr>
          <p:nvPr/>
        </p:nvSpPr>
        <p:spPr>
          <a:xfrm>
            <a:off x="3147608" y="3754150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cxnSp>
        <p:nvCxnSpPr>
          <p:cNvPr id="109" name="Gerade Verbindung 101"/>
          <p:cNvCxnSpPr/>
          <p:nvPr/>
        </p:nvCxnSpPr>
        <p:spPr>
          <a:xfrm>
            <a:off x="1895954" y="2169974"/>
            <a:ext cx="1323662" cy="16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Stern mit 5 Zacken 103"/>
          <p:cNvSpPr>
            <a:spLocks noChangeAspect="1"/>
          </p:cNvSpPr>
          <p:nvPr/>
        </p:nvSpPr>
        <p:spPr>
          <a:xfrm>
            <a:off x="1779456" y="2097966"/>
            <a:ext cx="144000" cy="1440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/>
          </a:p>
        </p:txBody>
      </p:sp>
      <p:sp>
        <p:nvSpPr>
          <p:cNvPr id="111" name="Textfeld 61"/>
          <p:cNvSpPr txBox="1"/>
          <p:nvPr/>
        </p:nvSpPr>
        <p:spPr>
          <a:xfrm>
            <a:off x="3343916" y="17568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Heating zone </a:t>
            </a:r>
            <a:r>
              <a:rPr lang="de-CH" sz="1400" dirty="0"/>
              <a:t>2</a:t>
            </a:r>
          </a:p>
        </p:txBody>
      </p:sp>
      <p:sp>
        <p:nvSpPr>
          <p:cNvPr id="112" name="Textfeld 64"/>
          <p:cNvSpPr txBox="1"/>
          <p:nvPr/>
        </p:nvSpPr>
        <p:spPr>
          <a:xfrm>
            <a:off x="5196410" y="1748275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113" name="Textfeld 67"/>
          <p:cNvSpPr txBox="1"/>
          <p:nvPr/>
        </p:nvSpPr>
        <p:spPr>
          <a:xfrm>
            <a:off x="5196409" y="2000275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sp>
        <p:nvSpPr>
          <p:cNvPr id="114" name="Textfeld 64"/>
          <p:cNvSpPr txBox="1"/>
          <p:nvPr/>
        </p:nvSpPr>
        <p:spPr>
          <a:xfrm>
            <a:off x="5196410" y="2533399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115" name="Textfeld 67"/>
          <p:cNvSpPr txBox="1"/>
          <p:nvPr/>
        </p:nvSpPr>
        <p:spPr>
          <a:xfrm>
            <a:off x="5196409" y="2785399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sp>
        <p:nvSpPr>
          <p:cNvPr id="116" name="Textfeld 64"/>
          <p:cNvSpPr txBox="1"/>
          <p:nvPr/>
        </p:nvSpPr>
        <p:spPr>
          <a:xfrm>
            <a:off x="5215492" y="3318523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117" name="Textfeld 67"/>
          <p:cNvSpPr txBox="1"/>
          <p:nvPr/>
        </p:nvSpPr>
        <p:spPr>
          <a:xfrm>
            <a:off x="5215491" y="3570523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sp>
        <p:nvSpPr>
          <p:cNvPr id="118" name="Textfeld 64"/>
          <p:cNvSpPr txBox="1"/>
          <p:nvPr/>
        </p:nvSpPr>
        <p:spPr>
          <a:xfrm>
            <a:off x="5253921" y="4128914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119" name="Textfeld 67"/>
          <p:cNvSpPr txBox="1"/>
          <p:nvPr/>
        </p:nvSpPr>
        <p:spPr>
          <a:xfrm>
            <a:off x="5253920" y="4380914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sp>
        <p:nvSpPr>
          <p:cNvPr id="120" name="Textfeld 64"/>
          <p:cNvSpPr txBox="1"/>
          <p:nvPr/>
        </p:nvSpPr>
        <p:spPr>
          <a:xfrm>
            <a:off x="5253920" y="4904790"/>
            <a:ext cx="226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Control thermo element</a:t>
            </a:r>
            <a:endParaRPr lang="de-CH" sz="1400" dirty="0"/>
          </a:p>
        </p:txBody>
      </p:sp>
      <p:sp>
        <p:nvSpPr>
          <p:cNvPr id="121" name="Textfeld 67"/>
          <p:cNvSpPr txBox="1"/>
          <p:nvPr/>
        </p:nvSpPr>
        <p:spPr>
          <a:xfrm>
            <a:off x="5253919" y="5156790"/>
            <a:ext cx="1715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smtClean="0"/>
              <a:t>Redundant element</a:t>
            </a:r>
            <a:endParaRPr lang="de-CH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Thermal build up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188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TextBox 12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Natural cooling</a:t>
            </a:r>
            <a:endParaRPr lang="de-DE" b="1" u="sng" dirty="0"/>
          </a:p>
        </p:txBody>
      </p:sp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5732" r="1265" b="1954"/>
          <a:stretch/>
        </p:blipFill>
        <p:spPr bwMode="auto">
          <a:xfrm>
            <a:off x="3303037" y="851429"/>
            <a:ext cx="8367142" cy="5634823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4570161" y="1122363"/>
            <a:ext cx="0" cy="490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5156" y="1992997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Temperature difference of +-120 °C possible! </a:t>
            </a:r>
            <a:endParaRPr lang="de-DE" dirty="0"/>
          </a:p>
        </p:txBody>
      </p:sp>
      <p:sp>
        <p:nvSpPr>
          <p:cNvPr id="19" name="Multiply 18"/>
          <p:cNvSpPr/>
          <p:nvPr/>
        </p:nvSpPr>
        <p:spPr>
          <a:xfrm>
            <a:off x="4486448" y="3023905"/>
            <a:ext cx="167426" cy="23420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ultiply 19"/>
          <p:cNvSpPr/>
          <p:nvPr/>
        </p:nvSpPr>
        <p:spPr>
          <a:xfrm>
            <a:off x="4476018" y="3489257"/>
            <a:ext cx="167426" cy="23420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Rapid cooling</a:t>
            </a:r>
            <a:endParaRPr lang="de-DE" b="1" u="sng" dirty="0"/>
          </a:p>
        </p:txBody>
      </p:sp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5251" r="634" b="1014"/>
          <a:stretch/>
        </p:blipFill>
        <p:spPr bwMode="auto">
          <a:xfrm>
            <a:off x="2510939" y="964953"/>
            <a:ext cx="9525980" cy="523705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4211392" y="964953"/>
            <a:ext cx="0" cy="4726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3184" y="1295865"/>
            <a:ext cx="410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Cooling speed augmented </a:t>
            </a:r>
          </a:p>
          <a:p>
            <a:r>
              <a:rPr lang="de-DE" b="1" dirty="0" smtClean="0"/>
              <a:t>BUT </a:t>
            </a:r>
            <a:r>
              <a:rPr lang="de-DE" dirty="0" smtClean="0"/>
              <a:t>large temperature differences!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457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Jet cooling</a:t>
            </a:r>
            <a:endParaRPr lang="de-DE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97" t="5974" r="732" b="1729"/>
          <a:stretch/>
        </p:blipFill>
        <p:spPr>
          <a:xfrm>
            <a:off x="2592993" y="1122363"/>
            <a:ext cx="9316553" cy="50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Controlled cooling 1</a:t>
            </a:r>
            <a:endParaRPr lang="de-DE" b="1" u="sng" dirty="0"/>
          </a:p>
        </p:txBody>
      </p:sp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6584" r="784" b="1978"/>
          <a:stretch/>
        </p:blipFill>
        <p:spPr bwMode="auto">
          <a:xfrm>
            <a:off x="260460" y="876326"/>
            <a:ext cx="11626740" cy="5636322"/>
          </a:xfrm>
          <a:prstGeom prst="rect">
            <a:avLst/>
          </a:prstGeom>
          <a:noFill/>
        </p:spPr>
      </p:pic>
      <p:sp>
        <p:nvSpPr>
          <p:cNvPr id="15" name="Multiply 14"/>
          <p:cNvSpPr/>
          <p:nvPr/>
        </p:nvSpPr>
        <p:spPr>
          <a:xfrm>
            <a:off x="5286241" y="2772020"/>
            <a:ext cx="228600" cy="20637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6" name="Curved Up Arrow 15"/>
          <p:cNvSpPr/>
          <p:nvPr/>
        </p:nvSpPr>
        <p:spPr>
          <a:xfrm rot="19666588">
            <a:off x="7010305" y="3358905"/>
            <a:ext cx="489585" cy="23939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9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9171" y="6274250"/>
            <a:ext cx="2743200" cy="365125"/>
          </a:xfrm>
        </p:spPr>
        <p:txBody>
          <a:bodyPr/>
          <a:lstStyle/>
          <a:p>
            <a:fld id="{C536374D-354D-4149-9F9F-ACC1D32ABDF4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alpha val="0"/>
                  </a:schemeClr>
                </a:solidFill>
              </a:rPr>
              <a:t>EPSI</a:t>
            </a:r>
            <a:r>
              <a:rPr lang="de-DE" baseline="0" dirty="0" smtClean="0">
                <a:solidFill>
                  <a:schemeClr val="tx1">
                    <a:alpha val="0"/>
                  </a:schemeClr>
                </a:solidFill>
              </a:rPr>
              <a:t> – The company – US &amp; EU</a:t>
            </a:r>
            <a:endParaRPr lang="de-DE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2" name="Picture 4" descr="EPSI logo 2_6 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" y="130175"/>
            <a:ext cx="8223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58355" y="0"/>
            <a:ext cx="47329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GB" altLang="nl-B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Engineered Pressure Systems International N.V.</a:t>
            </a:r>
            <a:endParaRPr kumimoji="0" lang="en-GB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7340" y="9920"/>
            <a:ext cx="1914659" cy="62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145156" y="482097"/>
            <a:ext cx="248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Controlled cooling 2</a:t>
            </a:r>
            <a:endParaRPr lang="de-DE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011" t="5231" r="584" b="1596"/>
          <a:stretch/>
        </p:blipFill>
        <p:spPr>
          <a:xfrm>
            <a:off x="437883" y="851429"/>
            <a:ext cx="11204618" cy="5787946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7295345" y="3406775"/>
            <a:ext cx="228600" cy="20637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5" name="Curved Up Arrow 14"/>
          <p:cNvSpPr/>
          <p:nvPr/>
        </p:nvSpPr>
        <p:spPr>
          <a:xfrm rot="19666588">
            <a:off x="8253465" y="3759596"/>
            <a:ext cx="489585" cy="23939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06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305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Calibri Light</vt:lpstr>
      <vt:lpstr>Courier New</vt:lpstr>
      <vt:lpstr>Times New Roman</vt:lpstr>
      <vt:lpstr>Office Theme</vt:lpstr>
      <vt:lpstr>EPSI – The company – US &amp; EU</vt:lpstr>
      <vt:lpstr>EPSI – The company – US &amp; EU</vt:lpstr>
      <vt:lpstr>EPSI – The company – US &amp; EU</vt:lpstr>
      <vt:lpstr>EPSI – The company – US &amp;EU</vt:lpstr>
      <vt:lpstr>EPSI – The company – US &amp; EU</vt:lpstr>
      <vt:lpstr>EPSI – The company – US &amp; EU</vt:lpstr>
      <vt:lpstr>EPSI – The company – US &amp; EU</vt:lpstr>
      <vt:lpstr>EPSI – The company – US &amp; EU</vt:lpstr>
      <vt:lpstr>EPSI – The company – US &amp; EU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slide</dc:title>
  <dc:creator>Maxime Pauwels</dc:creator>
  <cp:lastModifiedBy>Maxime Pauwels</cp:lastModifiedBy>
  <cp:revision>33</cp:revision>
  <dcterms:created xsi:type="dcterms:W3CDTF">2017-11-30T13:18:47Z</dcterms:created>
  <dcterms:modified xsi:type="dcterms:W3CDTF">2017-12-20T16:20:41Z</dcterms:modified>
</cp:coreProperties>
</file>