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267" r:id="rId3"/>
    <p:sldId id="271" r:id="rId4"/>
    <p:sldId id="310" r:id="rId5"/>
    <p:sldId id="311" r:id="rId6"/>
    <p:sldId id="272" r:id="rId7"/>
    <p:sldId id="280" r:id="rId8"/>
    <p:sldId id="273" r:id="rId9"/>
    <p:sldId id="282" r:id="rId10"/>
    <p:sldId id="283" r:id="rId11"/>
    <p:sldId id="284" r:id="rId12"/>
    <p:sldId id="285" r:id="rId13"/>
    <p:sldId id="275" r:id="rId14"/>
    <p:sldId id="304" r:id="rId15"/>
    <p:sldId id="287" r:id="rId16"/>
    <p:sldId id="290" r:id="rId17"/>
    <p:sldId id="291" r:id="rId18"/>
    <p:sldId id="292" r:id="rId19"/>
    <p:sldId id="303" r:id="rId20"/>
    <p:sldId id="289" r:id="rId21"/>
    <p:sldId id="281" r:id="rId22"/>
    <p:sldId id="274" r:id="rId23"/>
    <p:sldId id="278" r:id="rId24"/>
    <p:sldId id="276" r:id="rId25"/>
    <p:sldId id="306" r:id="rId26"/>
    <p:sldId id="279" r:id="rId27"/>
    <p:sldId id="293" r:id="rId28"/>
    <p:sldId id="297" r:id="rId29"/>
    <p:sldId id="295" r:id="rId30"/>
    <p:sldId id="302" r:id="rId31"/>
    <p:sldId id="294" r:id="rId32"/>
    <p:sldId id="305" r:id="rId33"/>
    <p:sldId id="298" r:id="rId34"/>
    <p:sldId id="312" r:id="rId35"/>
    <p:sldId id="268" r:id="rId36"/>
    <p:sldId id="266" r:id="rId37"/>
    <p:sldId id="269" r:id="rId38"/>
    <p:sldId id="299" r:id="rId39"/>
    <p:sldId id="309" r:id="rId40"/>
    <p:sldId id="286" r:id="rId41"/>
    <p:sldId id="307" r:id="rId42"/>
    <p:sldId id="300" r:id="rId43"/>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0A648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280" autoAdjust="0"/>
  </p:normalViewPr>
  <p:slideViewPr>
    <p:cSldViewPr>
      <p:cViewPr varScale="1">
        <p:scale>
          <a:sx n="79" d="100"/>
          <a:sy n="79" d="100"/>
        </p:scale>
        <p:origin x="101" y="4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065458582819389"/>
          <c:y val="2.8085043690797642E-2"/>
          <c:w val="0.52411942257217847"/>
          <c:h val="0.80976013414989789"/>
        </c:manualLayout>
      </c:layout>
      <c:scatterChart>
        <c:scatterStyle val="lineMarker"/>
        <c:varyColors val="0"/>
        <c:ser>
          <c:idx val="0"/>
          <c:order val="0"/>
          <c:tx>
            <c:v>Temperature (C)</c:v>
          </c:tx>
          <c:spPr>
            <a:ln w="47625">
              <a:solidFill>
                <a:srgbClr val="C00000"/>
              </a:solidFill>
            </a:ln>
          </c:spPr>
          <c:marker>
            <c:symbol val="none"/>
          </c:marker>
          <c:xVal>
            <c:numRef>
              <c:f>Sheet1!$A$2:$A$5</c:f>
              <c:numCache>
                <c:formatCode>General</c:formatCode>
                <c:ptCount val="4"/>
                <c:pt idx="0">
                  <c:v>0</c:v>
                </c:pt>
                <c:pt idx="1">
                  <c:v>1.5166666666666666</c:v>
                </c:pt>
                <c:pt idx="2">
                  <c:v>5.5166666666666666</c:v>
                </c:pt>
                <c:pt idx="3">
                  <c:v>7.0333333333333332</c:v>
                </c:pt>
              </c:numCache>
            </c:numRef>
          </c:xVal>
          <c:yVal>
            <c:numRef>
              <c:f>Sheet1!$B$2:$B$5</c:f>
              <c:numCache>
                <c:formatCode>General</c:formatCode>
                <c:ptCount val="4"/>
                <c:pt idx="0">
                  <c:v>25</c:v>
                </c:pt>
                <c:pt idx="1">
                  <c:v>930</c:v>
                </c:pt>
                <c:pt idx="2">
                  <c:v>930</c:v>
                </c:pt>
                <c:pt idx="3">
                  <c:v>25</c:v>
                </c:pt>
              </c:numCache>
            </c:numRef>
          </c:yVal>
          <c:smooth val="0"/>
          <c:extLst>
            <c:ext xmlns:c16="http://schemas.microsoft.com/office/drawing/2014/chart" uri="{C3380CC4-5D6E-409C-BE32-E72D297353CC}">
              <c16:uniqueId val="{00000000-E014-47D0-B5C4-539B838EBBEB}"/>
            </c:ext>
          </c:extLst>
        </c:ser>
        <c:dLbls>
          <c:showLegendKey val="0"/>
          <c:showVal val="0"/>
          <c:showCatName val="0"/>
          <c:showSerName val="0"/>
          <c:showPercent val="0"/>
          <c:showBubbleSize val="0"/>
        </c:dLbls>
        <c:axId val="79207040"/>
        <c:axId val="79225600"/>
      </c:scatterChart>
      <c:scatterChart>
        <c:scatterStyle val="lineMarker"/>
        <c:varyColors val="0"/>
        <c:ser>
          <c:idx val="1"/>
          <c:order val="1"/>
          <c:tx>
            <c:v>Pressure</c:v>
          </c:tx>
          <c:spPr>
            <a:ln w="47625">
              <a:solidFill>
                <a:schemeClr val="accent1"/>
              </a:solidFill>
            </a:ln>
          </c:spPr>
          <c:marker>
            <c:symbol val="none"/>
          </c:marker>
          <c:xVal>
            <c:numRef>
              <c:f>Sheet1!$A$2:$A$5</c:f>
              <c:numCache>
                <c:formatCode>General</c:formatCode>
                <c:ptCount val="4"/>
                <c:pt idx="0">
                  <c:v>0</c:v>
                </c:pt>
                <c:pt idx="1">
                  <c:v>1.5166666666666666</c:v>
                </c:pt>
                <c:pt idx="2">
                  <c:v>5.5166666666666666</c:v>
                </c:pt>
                <c:pt idx="3">
                  <c:v>7.0333333333333332</c:v>
                </c:pt>
              </c:numCache>
            </c:numRef>
          </c:xVal>
          <c:yVal>
            <c:numRef>
              <c:f>Sheet1!$C$2:$C$5</c:f>
              <c:numCache>
                <c:formatCode>General</c:formatCode>
                <c:ptCount val="4"/>
                <c:pt idx="0">
                  <c:v>0</c:v>
                </c:pt>
                <c:pt idx="1">
                  <c:v>100</c:v>
                </c:pt>
                <c:pt idx="2">
                  <c:v>100</c:v>
                </c:pt>
                <c:pt idx="3">
                  <c:v>0</c:v>
                </c:pt>
              </c:numCache>
            </c:numRef>
          </c:yVal>
          <c:smooth val="0"/>
          <c:extLst>
            <c:ext xmlns:c16="http://schemas.microsoft.com/office/drawing/2014/chart" uri="{C3380CC4-5D6E-409C-BE32-E72D297353CC}">
              <c16:uniqueId val="{00000001-E014-47D0-B5C4-539B838EBBEB}"/>
            </c:ext>
          </c:extLst>
        </c:ser>
        <c:dLbls>
          <c:showLegendKey val="0"/>
          <c:showVal val="0"/>
          <c:showCatName val="0"/>
          <c:showSerName val="0"/>
          <c:showPercent val="0"/>
          <c:showBubbleSize val="0"/>
        </c:dLbls>
        <c:axId val="79233792"/>
        <c:axId val="79227520"/>
      </c:scatterChart>
      <c:valAx>
        <c:axId val="79207040"/>
        <c:scaling>
          <c:orientation val="minMax"/>
        </c:scaling>
        <c:delete val="0"/>
        <c:axPos val="b"/>
        <c:title>
          <c:tx>
            <c:rich>
              <a:bodyPr/>
              <a:lstStyle/>
              <a:p>
                <a:pPr>
                  <a:defRPr sz="1600"/>
                </a:pPr>
                <a:r>
                  <a:rPr lang="en-GB" sz="1600"/>
                  <a:t>Time [h]</a:t>
                </a:r>
              </a:p>
            </c:rich>
          </c:tx>
          <c:overlay val="0"/>
        </c:title>
        <c:numFmt formatCode="General" sourceLinked="1"/>
        <c:majorTickMark val="out"/>
        <c:minorTickMark val="none"/>
        <c:tickLblPos val="nextTo"/>
        <c:crossAx val="79225600"/>
        <c:crosses val="autoZero"/>
        <c:crossBetween val="midCat"/>
      </c:valAx>
      <c:valAx>
        <c:axId val="79225600"/>
        <c:scaling>
          <c:orientation val="minMax"/>
        </c:scaling>
        <c:delete val="0"/>
        <c:axPos val="l"/>
        <c:majorGridlines/>
        <c:title>
          <c:tx>
            <c:rich>
              <a:bodyPr rot="-5400000" vert="horz"/>
              <a:lstStyle/>
              <a:p>
                <a:pPr>
                  <a:defRPr sz="1600"/>
                </a:pPr>
                <a:r>
                  <a:rPr lang="en-GB" sz="1600" dirty="0"/>
                  <a:t>Temperature</a:t>
                </a:r>
                <a:r>
                  <a:rPr lang="en-GB" sz="1600" baseline="0" dirty="0"/>
                  <a:t> [</a:t>
                </a:r>
                <a:r>
                  <a:rPr lang="en-GB" sz="1600" b="1" i="0" u="none" strike="noStrike" baseline="0" dirty="0">
                    <a:effectLst/>
                  </a:rPr>
                  <a:t>°</a:t>
                </a:r>
                <a:r>
                  <a:rPr lang="en-GB" sz="1600" baseline="0" dirty="0"/>
                  <a:t>C]</a:t>
                </a:r>
                <a:endParaRPr lang="en-GB" sz="1600" dirty="0"/>
              </a:p>
            </c:rich>
          </c:tx>
          <c:layout>
            <c:manualLayout>
              <c:xMode val="edge"/>
              <c:yMode val="edge"/>
              <c:x val="0.10008161572659893"/>
              <c:y val="0.19770870869420301"/>
            </c:manualLayout>
          </c:layout>
          <c:overlay val="0"/>
        </c:title>
        <c:numFmt formatCode="General" sourceLinked="1"/>
        <c:majorTickMark val="out"/>
        <c:minorTickMark val="none"/>
        <c:tickLblPos val="nextTo"/>
        <c:crossAx val="79207040"/>
        <c:crosses val="autoZero"/>
        <c:crossBetween val="midCat"/>
      </c:valAx>
      <c:valAx>
        <c:axId val="79227520"/>
        <c:scaling>
          <c:orientation val="minMax"/>
        </c:scaling>
        <c:delete val="0"/>
        <c:axPos val="r"/>
        <c:title>
          <c:tx>
            <c:rich>
              <a:bodyPr rot="-5400000" vert="horz"/>
              <a:lstStyle/>
              <a:p>
                <a:pPr>
                  <a:defRPr sz="1600"/>
                </a:pPr>
                <a:r>
                  <a:rPr lang="en-GB" sz="1600"/>
                  <a:t>Pressure [MPa]</a:t>
                </a:r>
              </a:p>
            </c:rich>
          </c:tx>
          <c:overlay val="0"/>
        </c:title>
        <c:numFmt formatCode="General" sourceLinked="1"/>
        <c:majorTickMark val="out"/>
        <c:minorTickMark val="none"/>
        <c:tickLblPos val="nextTo"/>
        <c:crossAx val="79233792"/>
        <c:crosses val="max"/>
        <c:crossBetween val="midCat"/>
      </c:valAx>
      <c:valAx>
        <c:axId val="79233792"/>
        <c:scaling>
          <c:orientation val="minMax"/>
        </c:scaling>
        <c:delete val="1"/>
        <c:axPos val="b"/>
        <c:numFmt formatCode="General" sourceLinked="1"/>
        <c:majorTickMark val="out"/>
        <c:minorTickMark val="none"/>
        <c:tickLblPos val="nextTo"/>
        <c:crossAx val="79227520"/>
        <c:crosses val="autoZero"/>
        <c:crossBetween val="midCat"/>
      </c:valAx>
    </c:plotArea>
    <c:plotVisOnly val="1"/>
    <c:dispBlanksAs val="gap"/>
    <c:showDLblsOverMax val="0"/>
  </c:chart>
  <c:txPr>
    <a:bodyPr/>
    <a:lstStyle/>
    <a:p>
      <a:pPr>
        <a:defRPr sz="1200" b="1"/>
      </a:pPr>
      <a:endParaRPr lang="es-E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0.32403</cdr:x>
      <cdr:y>0.63632</cdr:y>
    </cdr:from>
    <cdr:to>
      <cdr:x>0.3827</cdr:x>
      <cdr:y>0.63632</cdr:y>
    </cdr:to>
    <cdr:cxnSp macro="">
      <cdr:nvCxnSpPr>
        <cdr:cNvPr id="3" name="Straight Connector 2">
          <a:extLst xmlns:a="http://schemas.openxmlformats.org/drawingml/2006/main">
            <a:ext uri="{FF2B5EF4-FFF2-40B4-BE49-F238E27FC236}">
              <a16:creationId xmlns:a16="http://schemas.microsoft.com/office/drawing/2014/main" id="{B8B67EEE-5DD6-4EFF-82F8-7302A0AF93C8}"/>
            </a:ext>
          </a:extLst>
        </cdr:cNvPr>
        <cdr:cNvCxnSpPr/>
      </cdr:nvCxnSpPr>
      <cdr:spPr>
        <a:xfrm xmlns:a="http://schemas.openxmlformats.org/drawingml/2006/main">
          <a:off x="1590868" y="2107725"/>
          <a:ext cx="288032" cy="0"/>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0.32403</cdr:x>
      <cdr:y>0.54978</cdr:y>
    </cdr:from>
    <cdr:to>
      <cdr:x>0.3827</cdr:x>
      <cdr:y>0.54978</cdr:y>
    </cdr:to>
    <cdr:cxnSp macro="">
      <cdr:nvCxnSpPr>
        <cdr:cNvPr id="4" name="Straight Connector 3">
          <a:extLst xmlns:a="http://schemas.openxmlformats.org/drawingml/2006/main">
            <a:ext uri="{FF2B5EF4-FFF2-40B4-BE49-F238E27FC236}">
              <a16:creationId xmlns:a16="http://schemas.microsoft.com/office/drawing/2014/main" id="{BEA67E11-99FD-4219-B205-B3227126E66F}"/>
            </a:ext>
          </a:extLst>
        </cdr:cNvPr>
        <cdr:cNvCxnSpPr/>
      </cdr:nvCxnSpPr>
      <cdr:spPr>
        <a:xfrm xmlns:a="http://schemas.openxmlformats.org/drawingml/2006/main">
          <a:off x="1590868" y="1821067"/>
          <a:ext cx="288032" cy="0"/>
        </a:xfrm>
        <a:prstGeom xmlns:a="http://schemas.openxmlformats.org/drawingml/2006/main" prst="line">
          <a:avLst/>
        </a:prstGeom>
        <a:ln xmlns:a="http://schemas.openxmlformats.org/drawingml/2006/main" w="3810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8A9F29-5E64-4DE4-BC71-E10BD7E214CA}"/>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a:extLst>
              <a:ext uri="{FF2B5EF4-FFF2-40B4-BE49-F238E27FC236}">
                <a16:creationId xmlns:a16="http://schemas.microsoft.com/office/drawing/2014/main" id="{4BEE753F-237C-41E3-8554-43B9F0BE6FE3}"/>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431B4A40-26F3-4367-9C7D-FB2DAB352C82}" type="datetimeFigureOut">
              <a:rPr lang="en-GB" smtClean="0"/>
              <a:t>04/12/2017</a:t>
            </a:fld>
            <a:endParaRPr lang="en-GB"/>
          </a:p>
        </p:txBody>
      </p:sp>
      <p:sp>
        <p:nvSpPr>
          <p:cNvPr id="4" name="Footer Placeholder 3">
            <a:extLst>
              <a:ext uri="{FF2B5EF4-FFF2-40B4-BE49-F238E27FC236}">
                <a16:creationId xmlns:a16="http://schemas.microsoft.com/office/drawing/2014/main" id="{5B48D72A-8F6C-4A11-8354-45126C644072}"/>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5B2AE479-8AAF-461E-A59E-E34E18542A86}"/>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60172468-F0A3-48F8-A757-6658E8F39EF3}" type="slidenum">
              <a:rPr lang="en-GB" smtClean="0"/>
              <a:t>‹Nº›</a:t>
            </a:fld>
            <a:endParaRPr lang="en-GB"/>
          </a:p>
        </p:txBody>
      </p:sp>
    </p:spTree>
    <p:extLst>
      <p:ext uri="{BB962C8B-B14F-4D97-AF65-F5344CB8AC3E}">
        <p14:creationId xmlns:p14="http://schemas.microsoft.com/office/powerpoint/2010/main" val="3329891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093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8" y="0"/>
            <a:ext cx="2984871" cy="500936"/>
          </a:xfrm>
          <a:prstGeom prst="rect">
            <a:avLst/>
          </a:prstGeom>
        </p:spPr>
        <p:txBody>
          <a:bodyPr vert="horz" lIns="96606" tIns="48303" rIns="96606" bIns="48303" rtlCol="0"/>
          <a:lstStyle>
            <a:lvl1pPr algn="r">
              <a:defRPr sz="1300"/>
            </a:lvl1pPr>
          </a:lstStyle>
          <a:p>
            <a:fld id="{D06DD392-D8B7-4722-9895-E3D1F578DF47}" type="datetimeFigureOut">
              <a:rPr lang="en-GB" smtClean="0"/>
              <a:t>04/12/2017</a:t>
            </a:fld>
            <a:endParaRPr lang="en-GB"/>
          </a:p>
        </p:txBody>
      </p:sp>
      <p:sp>
        <p:nvSpPr>
          <p:cNvPr id="4" name="Slide Image Placeholder 3"/>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758889"/>
            <a:ext cx="5510530" cy="4508421"/>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8"/>
            <a:ext cx="2984871" cy="500936"/>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6038"/>
            <a:ext cx="2984871" cy="500936"/>
          </a:xfrm>
          <a:prstGeom prst="rect">
            <a:avLst/>
          </a:prstGeom>
        </p:spPr>
        <p:txBody>
          <a:bodyPr vert="horz" lIns="96606" tIns="48303" rIns="96606" bIns="48303" rtlCol="0" anchor="b"/>
          <a:lstStyle>
            <a:lvl1pPr algn="r">
              <a:defRPr sz="1300"/>
            </a:lvl1pPr>
          </a:lstStyle>
          <a:p>
            <a:fld id="{5D15C810-C16D-4802-89AA-1523B58C2193}" type="slidenum">
              <a:rPr lang="en-GB" smtClean="0"/>
              <a:t>‹Nº›</a:t>
            </a:fld>
            <a:endParaRPr lang="en-GB"/>
          </a:p>
        </p:txBody>
      </p:sp>
    </p:spTree>
    <p:extLst>
      <p:ext uri="{BB962C8B-B14F-4D97-AF65-F5344CB8AC3E}">
        <p14:creationId xmlns:p14="http://schemas.microsoft.com/office/powerpoint/2010/main" val="302088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pPr defTabSz="966064">
              <a:defRPr/>
            </a:pPr>
            <a:r>
              <a:rPr lang="it-IT" dirty="0"/>
              <a:t>Exponential decay friction model</a:t>
            </a:r>
          </a:p>
          <a:p>
            <a:pPr defTabSz="966064">
              <a:defRPr/>
            </a:pPr>
            <a:endParaRPr lang="en-GB" dirty="0"/>
          </a:p>
          <a:p>
            <a:pPr defTabSz="966064">
              <a:defRPr/>
            </a:pPr>
            <a:r>
              <a:rPr lang="en-GB" sz="1300" dirty="0"/>
              <a:t>Damping coefficient as a fraction of critical damping</a:t>
            </a:r>
          </a:p>
          <a:p>
            <a:pPr defTabSz="966064">
              <a:defRPr/>
            </a:pPr>
            <a:endParaRPr lang="en-GB" sz="1300" dirty="0"/>
          </a:p>
          <a:p>
            <a:pPr defTabSz="966064">
              <a:defRPr/>
            </a:pPr>
            <a:r>
              <a:rPr lang="en-GB" sz="1300" dirty="0"/>
              <a:t>is a schematic representation of the contact stiffness and damping between two particles. The spring stiffness  acts in the contact normal direction and may represent a simple linear or a nonlinear contact stiffness. The dashpot  represents contact damping in the normal direction. The tangential spring stiffness  along with the friction coefficient  represent friction between the particles. The dashpot  represents contact damping in the tangential direction.</a:t>
            </a:r>
          </a:p>
          <a:p>
            <a:endParaRPr lang="en-GB" dirty="0"/>
          </a:p>
        </p:txBody>
      </p:sp>
      <p:sp>
        <p:nvSpPr>
          <p:cNvPr id="4" name="Slide Number Placeholder 3"/>
          <p:cNvSpPr>
            <a:spLocks noGrp="1"/>
          </p:cNvSpPr>
          <p:nvPr>
            <p:ph type="sldNum" sz="quarter" idx="10"/>
          </p:nvPr>
        </p:nvSpPr>
        <p:spPr/>
        <p:txBody>
          <a:bodyPr/>
          <a:lstStyle/>
          <a:p>
            <a:fld id="{5D15C810-C16D-4802-89AA-1523B58C2193}" type="slidenum">
              <a:rPr lang="en-GB" smtClean="0"/>
              <a:t>11</a:t>
            </a:fld>
            <a:endParaRPr lang="en-GB"/>
          </a:p>
        </p:txBody>
      </p:sp>
    </p:spTree>
    <p:extLst>
      <p:ext uri="{BB962C8B-B14F-4D97-AF65-F5344CB8AC3E}">
        <p14:creationId xmlns:p14="http://schemas.microsoft.com/office/powerpoint/2010/main" val="345471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en-GB" dirty="0"/>
              <a:t>Filling</a:t>
            </a:r>
            <a:r>
              <a:rPr lang="en-GB" baseline="0" dirty="0"/>
              <a:t> in the model is faster because it is a 2D model</a:t>
            </a:r>
            <a:endParaRPr lang="en-GB" dirty="0"/>
          </a:p>
        </p:txBody>
      </p:sp>
      <p:sp>
        <p:nvSpPr>
          <p:cNvPr id="4" name="Slide Number Placeholder 3"/>
          <p:cNvSpPr>
            <a:spLocks noGrp="1"/>
          </p:cNvSpPr>
          <p:nvPr>
            <p:ph type="sldNum" sz="quarter" idx="10"/>
          </p:nvPr>
        </p:nvSpPr>
        <p:spPr/>
        <p:txBody>
          <a:bodyPr/>
          <a:lstStyle/>
          <a:p>
            <a:fld id="{5D15C810-C16D-4802-89AA-1523B58C2193}" type="slidenum">
              <a:rPr lang="en-GB" smtClean="0"/>
              <a:t>12</a:t>
            </a:fld>
            <a:endParaRPr lang="en-GB"/>
          </a:p>
        </p:txBody>
      </p:sp>
    </p:spTree>
    <p:extLst>
      <p:ext uri="{BB962C8B-B14F-4D97-AF65-F5344CB8AC3E}">
        <p14:creationId xmlns:p14="http://schemas.microsoft.com/office/powerpoint/2010/main" val="3506227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de-DE" sz="1300" dirty="0"/>
              <a:t>the plastic region was defined by means of the Von Mises yield criterion and isotropic hardening</a:t>
            </a:r>
            <a:endParaRPr lang="en-GB" dirty="0"/>
          </a:p>
        </p:txBody>
      </p:sp>
      <p:sp>
        <p:nvSpPr>
          <p:cNvPr id="4" name="Slide Number Placeholder 3"/>
          <p:cNvSpPr>
            <a:spLocks noGrp="1"/>
          </p:cNvSpPr>
          <p:nvPr>
            <p:ph type="sldNum" sz="quarter" idx="10"/>
          </p:nvPr>
        </p:nvSpPr>
        <p:spPr/>
        <p:txBody>
          <a:bodyPr/>
          <a:lstStyle/>
          <a:p>
            <a:fld id="{5D15C810-C16D-4802-89AA-1523B58C2193}" type="slidenum">
              <a:rPr lang="en-GB" smtClean="0"/>
              <a:t>18</a:t>
            </a:fld>
            <a:endParaRPr lang="en-GB"/>
          </a:p>
        </p:txBody>
      </p:sp>
    </p:spTree>
    <p:extLst>
      <p:ext uri="{BB962C8B-B14F-4D97-AF65-F5344CB8AC3E}">
        <p14:creationId xmlns:p14="http://schemas.microsoft.com/office/powerpoint/2010/main" val="415276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r>
              <a:rPr lang="de-DE" sz="1300" dirty="0"/>
              <a:t>Negative values in Fig. 7 represent a higher level of shrinkage compared with the experiment</a:t>
            </a:r>
            <a:endParaRPr lang="en-GB" dirty="0"/>
          </a:p>
        </p:txBody>
      </p:sp>
      <p:sp>
        <p:nvSpPr>
          <p:cNvPr id="4" name="Slide Number Placeholder 3"/>
          <p:cNvSpPr>
            <a:spLocks noGrp="1"/>
          </p:cNvSpPr>
          <p:nvPr>
            <p:ph type="sldNum" sz="quarter" idx="10"/>
          </p:nvPr>
        </p:nvSpPr>
        <p:spPr/>
        <p:txBody>
          <a:bodyPr/>
          <a:lstStyle/>
          <a:p>
            <a:fld id="{5D15C810-C16D-4802-89AA-1523B58C2193}" type="slidenum">
              <a:rPr lang="en-GB" smtClean="0"/>
              <a:t>20</a:t>
            </a:fld>
            <a:endParaRPr lang="en-GB"/>
          </a:p>
        </p:txBody>
      </p:sp>
    </p:spTree>
    <p:extLst>
      <p:ext uri="{BB962C8B-B14F-4D97-AF65-F5344CB8AC3E}">
        <p14:creationId xmlns:p14="http://schemas.microsoft.com/office/powerpoint/2010/main" val="1386316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2" name="Rectangle 11"/>
          <p:cNvSpPr/>
          <p:nvPr userDrawn="1"/>
        </p:nvSpPr>
        <p:spPr>
          <a:xfrm>
            <a:off x="239350" y="863427"/>
            <a:ext cx="11713301" cy="154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Rectangle 1"/>
          <p:cNvSpPr/>
          <p:nvPr userDrawn="1"/>
        </p:nvSpPr>
        <p:spPr>
          <a:xfrm>
            <a:off x="239349" y="2348880"/>
            <a:ext cx="11621427" cy="1107996"/>
          </a:xfrm>
          <a:prstGeom prst="rect">
            <a:avLst/>
          </a:prstGeom>
        </p:spPr>
        <p:txBody>
          <a:bodyPr wrap="square">
            <a:spAutoFit/>
          </a:bodyPr>
          <a:lstStyle/>
          <a:p>
            <a:pPr algn="ctr"/>
            <a:r>
              <a:rPr lang="en-GB" sz="2200" b="1" dirty="0">
                <a:solidFill>
                  <a:schemeClr val="tx1"/>
                </a:solidFill>
                <a:latin typeface="Verdana" panose="020B0604030504040204" pitchFamily="34" charset="0"/>
                <a:ea typeface="Verdana" panose="020B0604030504040204" pitchFamily="34" charset="0"/>
                <a:cs typeface="Verdana" panose="020B0604030504040204" pitchFamily="34" charset="0"/>
              </a:rPr>
              <a:t>Prediction of the influence of non-homogeneous powder distribution on hot isostatically pressed components combining discrete element method and finite element analysis</a:t>
            </a:r>
            <a:endParaRPr lang="en-GB"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userDrawn="1"/>
        </p:nvSpPr>
        <p:spPr>
          <a:xfrm>
            <a:off x="431371" y="4581128"/>
            <a:ext cx="11429405" cy="923330"/>
          </a:xfrm>
          <a:prstGeom prst="rect">
            <a:avLst/>
          </a:prstGeom>
        </p:spPr>
        <p:txBody>
          <a:bodyPr wrap="square">
            <a:spAutoFit/>
          </a:bodyPr>
          <a:lstStyle/>
          <a:p>
            <a:pPr algn="ctr" eaLnBrk="1" hangingPunct="1">
              <a:buClr>
                <a:srgbClr val="660033"/>
              </a:buClr>
              <a:buFont typeface="Wingdings" pitchFamily="1" charset="2"/>
              <a:buNone/>
            </a:pPr>
            <a:r>
              <a:rPr lang="en-GB" sz="1800" b="1" u="sng" dirty="0">
                <a:solidFill>
                  <a:schemeClr val="tx1"/>
                </a:solidFill>
                <a:latin typeface="Verdana" pitchFamily="1" charset="0"/>
                <a:ea typeface="ＭＳ Ｐゴシック" pitchFamily="1" charset="-128"/>
              </a:rPr>
              <a:t>Alessandro Abena</a:t>
            </a:r>
            <a:r>
              <a:rPr lang="en-GB" sz="1800" b="1" u="sng" baseline="30000" dirty="0">
                <a:solidFill>
                  <a:schemeClr val="tx1"/>
                </a:solidFill>
                <a:latin typeface="Verdana" pitchFamily="1" charset="0"/>
                <a:ea typeface="ＭＳ Ｐゴシック" pitchFamily="1" charset="-128"/>
              </a:rPr>
              <a:t>1</a:t>
            </a:r>
            <a:r>
              <a:rPr lang="en-GB" sz="1800" b="1" dirty="0">
                <a:solidFill>
                  <a:schemeClr val="tx1"/>
                </a:solidFill>
                <a:latin typeface="Verdana" pitchFamily="1" charset="0"/>
                <a:ea typeface="ＭＳ Ｐゴシック" pitchFamily="1" charset="-128"/>
              </a:rPr>
              <a:t>, </a:t>
            </a:r>
            <a:r>
              <a:rPr lang="en-GB" sz="1800" b="1" dirty="0" err="1">
                <a:solidFill>
                  <a:schemeClr val="tx1"/>
                </a:solidFill>
                <a:latin typeface="Verdana" pitchFamily="1" charset="0"/>
                <a:ea typeface="ＭＳ Ｐゴシック" pitchFamily="1" charset="-128"/>
              </a:rPr>
              <a:t>Miren</a:t>
            </a:r>
            <a:r>
              <a:rPr lang="en-GB" sz="1800" b="1" dirty="0">
                <a:solidFill>
                  <a:schemeClr val="tx1"/>
                </a:solidFill>
                <a:latin typeface="Verdana" pitchFamily="1" charset="0"/>
                <a:ea typeface="ＭＳ Ｐゴシック" pitchFamily="1" charset="-128"/>
              </a:rPr>
              <a:t> </a:t>
            </a:r>
            <a:r>
              <a:rPr lang="en-GB" sz="1800" b="1" dirty="0" err="1">
                <a:solidFill>
                  <a:schemeClr val="tx1"/>
                </a:solidFill>
                <a:latin typeface="Verdana" pitchFamily="1" charset="0"/>
                <a:ea typeface="ＭＳ Ｐゴシック" pitchFamily="1" charset="-128"/>
              </a:rPr>
              <a:t>Aristizabal</a:t>
            </a:r>
            <a:r>
              <a:rPr lang="en-GB" sz="1800" b="1" dirty="0">
                <a:solidFill>
                  <a:schemeClr val="tx1"/>
                </a:solidFill>
                <a:latin typeface="Verdana" pitchFamily="1" charset="0"/>
                <a:ea typeface="ＭＳ Ｐゴシック" pitchFamily="1" charset="-128"/>
              </a:rPr>
              <a:t> Segarra</a:t>
            </a:r>
            <a:r>
              <a:rPr lang="en-GB" sz="1800" b="1" baseline="30000" dirty="0">
                <a:solidFill>
                  <a:schemeClr val="tx1"/>
                </a:solidFill>
                <a:latin typeface="Verdana" pitchFamily="1" charset="0"/>
                <a:ea typeface="ＭＳ Ｐゴシック" pitchFamily="1" charset="-128"/>
              </a:rPr>
              <a:t>2</a:t>
            </a:r>
            <a:r>
              <a:rPr lang="en-GB" sz="1800" b="1" dirty="0">
                <a:solidFill>
                  <a:schemeClr val="tx1"/>
                </a:solidFill>
                <a:latin typeface="Verdana" pitchFamily="1" charset="0"/>
                <a:ea typeface="ＭＳ Ｐゴシック" pitchFamily="1" charset="-128"/>
              </a:rPr>
              <a:t>, </a:t>
            </a:r>
            <a:r>
              <a:rPr lang="en-GB" sz="1800" b="1" dirty="0" err="1">
                <a:solidFill>
                  <a:schemeClr val="tx1"/>
                </a:solidFill>
                <a:latin typeface="Verdana" pitchFamily="1" charset="0"/>
                <a:ea typeface="ＭＳ Ｐゴシック" pitchFamily="1" charset="-128"/>
              </a:rPr>
              <a:t>Khamis</a:t>
            </a:r>
            <a:r>
              <a:rPr lang="en-GB" sz="1800" b="1" dirty="0">
                <a:solidFill>
                  <a:schemeClr val="tx1"/>
                </a:solidFill>
                <a:latin typeface="Verdana" pitchFamily="1" charset="0"/>
                <a:ea typeface="ＭＳ Ｐゴシック" pitchFamily="1" charset="-128"/>
              </a:rPr>
              <a:t> Essa</a:t>
            </a:r>
            <a:r>
              <a:rPr lang="en-GB" sz="1800" b="1" baseline="30000" dirty="0">
                <a:solidFill>
                  <a:schemeClr val="tx1"/>
                </a:solidFill>
                <a:latin typeface="Verdana" pitchFamily="1" charset="0"/>
                <a:ea typeface="ＭＳ Ｐゴシック" pitchFamily="1" charset="-128"/>
              </a:rPr>
              <a:t>1</a:t>
            </a:r>
            <a:endParaRPr lang="en-GB" sz="1800" b="1" dirty="0">
              <a:solidFill>
                <a:schemeClr val="tx1"/>
              </a:solidFill>
              <a:latin typeface="Verdana" pitchFamily="1" charset="0"/>
              <a:ea typeface="ＭＳ Ｐゴシック" pitchFamily="1" charset="-128"/>
            </a:endParaRPr>
          </a:p>
          <a:p>
            <a:pPr algn="ctr" eaLnBrk="1" hangingPunct="1">
              <a:buClr>
                <a:srgbClr val="660033"/>
              </a:buClr>
              <a:buFont typeface="Wingdings" pitchFamily="1" charset="2"/>
              <a:buNone/>
            </a:pPr>
            <a:r>
              <a:rPr lang="en-GB" sz="1800" baseline="30000" dirty="0">
                <a:solidFill>
                  <a:schemeClr val="tx1"/>
                </a:solidFill>
                <a:latin typeface="Verdana" pitchFamily="1" charset="0"/>
                <a:ea typeface="ＭＳ Ｐゴシック" pitchFamily="1" charset="-128"/>
              </a:rPr>
              <a:t>1</a:t>
            </a:r>
            <a:r>
              <a:rPr lang="en-GB" sz="1800" dirty="0">
                <a:solidFill>
                  <a:schemeClr val="tx1"/>
                </a:solidFill>
                <a:latin typeface="Verdana" pitchFamily="1" charset="0"/>
                <a:ea typeface="ＭＳ Ｐゴシック" pitchFamily="1" charset="-128"/>
              </a:rPr>
              <a:t>School of Engineering, Department of Mechanical Engineering</a:t>
            </a:r>
          </a:p>
          <a:p>
            <a:pPr algn="ctr" eaLnBrk="1" hangingPunct="1">
              <a:buClr>
                <a:srgbClr val="660033"/>
              </a:buClr>
              <a:buFont typeface="Wingdings" pitchFamily="1" charset="2"/>
              <a:buNone/>
            </a:pPr>
            <a:r>
              <a:rPr lang="en-GB" sz="1800" baseline="30000" dirty="0">
                <a:solidFill>
                  <a:schemeClr val="tx1"/>
                </a:solidFill>
                <a:latin typeface="Verdana" pitchFamily="1" charset="0"/>
                <a:ea typeface="ＭＳ Ｐゴシック" pitchFamily="1" charset="-128"/>
              </a:rPr>
              <a:t>2</a:t>
            </a:r>
            <a:r>
              <a:rPr lang="en-GB" sz="1800" dirty="0">
                <a:solidFill>
                  <a:schemeClr val="tx1"/>
                </a:solidFill>
                <a:latin typeface="Verdana" pitchFamily="1" charset="0"/>
                <a:ea typeface="ＭＳ Ｐゴシック" pitchFamily="1" charset="-128"/>
              </a:rPr>
              <a:t>School of Metallurgy and Materials</a:t>
            </a:r>
          </a:p>
        </p:txBody>
      </p:sp>
      <p:pic>
        <p:nvPicPr>
          <p:cNvPr id="9" name="Picture 2" descr="HIP international conference event bann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83632" y="332656"/>
            <a:ext cx="6693801" cy="141922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a:xfrm>
            <a:off x="0" y="6010822"/>
            <a:ext cx="12192000" cy="847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3" name="Picture 2" descr="Image result for University of Birmingham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028684" y="5930132"/>
            <a:ext cx="2291452" cy="49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901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116632"/>
            <a:ext cx="10972800" cy="706090"/>
          </a:xfrm>
        </p:spPr>
        <p:txBody>
          <a:bodyPr>
            <a:normAutofit/>
          </a:bodyPr>
          <a:lstStyle>
            <a:lvl1pPr>
              <a:defRPr lang="en-GB" sz="3600" b="1" kern="120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a:t>
            </a:r>
            <a:endParaRPr lang="en-GB" dirty="0"/>
          </a:p>
        </p:txBody>
      </p:sp>
      <p:sp>
        <p:nvSpPr>
          <p:cNvPr id="3" name="Content Placeholder 2"/>
          <p:cNvSpPr>
            <a:spLocks noGrp="1"/>
          </p:cNvSpPr>
          <p:nvPr>
            <p:ph idx="1"/>
          </p:nvPr>
        </p:nvSpPr>
        <p:spPr>
          <a:xfrm>
            <a:off x="609600" y="980728"/>
            <a:ext cx="10972800" cy="5112568"/>
          </a:xfrm>
        </p:spPr>
        <p:txBody>
          <a:bodyPr>
            <a:normAutofit/>
          </a:bodyPr>
          <a:lstStyle>
            <a:lvl1pPr marL="342900" indent="-342900">
              <a:lnSpc>
                <a:spcPct val="150000"/>
              </a:lnSpc>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nSpc>
                <a:spcPct val="150000"/>
              </a:lnSpc>
              <a:buFont typeface="Wingdings" panose="05000000000000000000" pitchFamily="2" charset="2"/>
              <a:buChar char="Ø"/>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nSpc>
                <a:spcPct val="150000"/>
              </a:lnSpc>
              <a:buFont typeface="Arial" panose="020B0604020202020204" pitchFamily="34" charset="0"/>
              <a:buChar char="•"/>
              <a:defRPr sz="1300" i="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lnSpc>
                <a:spcPct val="150000"/>
              </a:lnSpc>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lnSpc>
                <a:spcPct val="150000"/>
              </a:lnSpc>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88247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p:cNvSpPr/>
          <p:nvPr userDrawn="1"/>
        </p:nvSpPr>
        <p:spPr>
          <a:xfrm>
            <a:off x="239350" y="874716"/>
            <a:ext cx="11713301" cy="154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hasCustomPrompt="1"/>
          </p:nvPr>
        </p:nvSpPr>
        <p:spPr>
          <a:xfrm>
            <a:off x="623392" y="2780928"/>
            <a:ext cx="10972800" cy="1143000"/>
          </a:xfrm>
        </p:spPr>
        <p:txBody>
          <a:bodyPr>
            <a:normAutofit/>
          </a:bodyPr>
          <a:lstStyle>
            <a:lvl1pPr marL="0" algn="ctr" defTabSz="914400" rtl="0" eaLnBrk="1" latinLnBrk="0" hangingPunct="1">
              <a:defRPr lang="en-GB" sz="3600" kern="1200" baseline="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Thank you</a:t>
            </a:r>
          </a:p>
        </p:txBody>
      </p:sp>
      <p:pic>
        <p:nvPicPr>
          <p:cNvPr id="11" name="Picture 2" descr="Image result for University of Birmingham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11824" y="4725144"/>
            <a:ext cx="3198612" cy="72008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a:xfrm>
            <a:off x="0" y="6010822"/>
            <a:ext cx="12192000" cy="847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2" descr="HIP international conference event banner">
            <a:extLst>
              <a:ext uri="{FF2B5EF4-FFF2-40B4-BE49-F238E27FC236}">
                <a16:creationId xmlns:a16="http://schemas.microsoft.com/office/drawing/2014/main" id="{EDCFABE5-DD85-4725-9B5A-B415A475A9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83632" y="332656"/>
            <a:ext cx="6693801"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3975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b="5957"/>
          <a:stretch/>
        </p:blipFill>
        <p:spPr>
          <a:xfrm>
            <a:off x="3246" y="404758"/>
            <a:ext cx="12185509" cy="6449438"/>
          </a:xfrm>
          <a:prstGeom prst="rect">
            <a:avLst/>
          </a:prstGeom>
        </p:spPr>
      </p:pic>
      <p:sp>
        <p:nvSpPr>
          <p:cNvPr id="2" name="Title Placeholder 1"/>
          <p:cNvSpPr>
            <a:spLocks noGrp="1"/>
          </p:cNvSpPr>
          <p:nvPr>
            <p:ph type="title"/>
          </p:nvPr>
        </p:nvSpPr>
        <p:spPr>
          <a:xfrm>
            <a:off x="609600" y="16174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0"/>
            <a:ext cx="10972800" cy="4526502"/>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5" name="Straight Connector 14"/>
          <p:cNvCxnSpPr/>
          <p:nvPr userDrawn="1"/>
        </p:nvCxnSpPr>
        <p:spPr>
          <a:xfrm>
            <a:off x="335360" y="905979"/>
            <a:ext cx="11521280" cy="0"/>
          </a:xfrm>
          <a:prstGeom prst="line">
            <a:avLst/>
          </a:prstGeom>
          <a:ln w="38100">
            <a:solidFill>
              <a:srgbClr val="0A648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35360" y="6148976"/>
            <a:ext cx="11521280" cy="0"/>
          </a:xfrm>
          <a:prstGeom prst="line">
            <a:avLst/>
          </a:prstGeom>
          <a:ln w="38100">
            <a:solidFill>
              <a:srgbClr val="0A648F"/>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6741368"/>
            <a:ext cx="7536160" cy="116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descr="Image result for HIP17 conference"/>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27448" y="6206344"/>
            <a:ext cx="1851257" cy="5866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niversity of Birmingham logo"/>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153309" y="6263473"/>
            <a:ext cx="2208246" cy="49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344421"/>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5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0.png"/></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655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Discrete Element Method</a:t>
            </a:r>
          </a:p>
        </p:txBody>
      </p:sp>
      <p:sp>
        <p:nvSpPr>
          <p:cNvPr id="3" name="Content Placeholder 2"/>
          <p:cNvSpPr>
            <a:spLocks noGrp="1"/>
          </p:cNvSpPr>
          <p:nvPr>
            <p:ph idx="1"/>
          </p:nvPr>
        </p:nvSpPr>
        <p:spPr/>
        <p:txBody>
          <a:bodyPr>
            <a:normAutofit/>
          </a:bodyPr>
          <a:lstStyle/>
          <a:p>
            <a:r>
              <a:rPr lang="en-GB" b="1" dirty="0" err="1"/>
              <a:t>Abaqus</a:t>
            </a:r>
            <a:r>
              <a:rPr lang="en-GB" b="1" dirty="0"/>
              <a:t>/Explicit: 14,076 particles       </a:t>
            </a:r>
          </a:p>
          <a:p>
            <a:r>
              <a:rPr lang="en-GB" b="1" dirty="0"/>
              <a:t>Assumptions:</a:t>
            </a:r>
          </a:p>
          <a:p>
            <a:pPr lvl="1"/>
            <a:r>
              <a:rPr lang="en-GB" dirty="0"/>
              <a:t>Two-dimensional model (CPU time reduction)</a:t>
            </a:r>
          </a:p>
          <a:p>
            <a:pPr lvl="1"/>
            <a:r>
              <a:rPr lang="en-GB" dirty="0"/>
              <a:t>Particles’ diameter scaled up four times</a:t>
            </a:r>
          </a:p>
          <a:p>
            <a:pPr lvl="1"/>
            <a:r>
              <a:rPr lang="en-GB" dirty="0"/>
              <a:t>Perfectly spherical and rigid particles</a:t>
            </a:r>
          </a:p>
          <a:p>
            <a:pPr marL="457200" lvl="1" indent="0">
              <a:buNone/>
            </a:pPr>
            <a:endParaRPr lang="en-GB" dirty="0"/>
          </a:p>
          <a:p>
            <a:r>
              <a:rPr lang="en-GB" b="1" dirty="0"/>
              <a:t>Boundary condition on the particles </a:t>
            </a:r>
          </a:p>
          <a:p>
            <a:pPr lvl="1"/>
            <a:r>
              <a:rPr lang="it-IT" dirty="0"/>
              <a:t>Rotational degree of freedom suppressed	</a:t>
            </a:r>
          </a:p>
          <a:p>
            <a:endParaRPr lang="it-IT" dirty="0"/>
          </a:p>
          <a:p>
            <a:r>
              <a:rPr lang="it-IT" b="1" dirty="0"/>
              <a:t>Steps: Positioning / Filling  </a:t>
            </a:r>
          </a:p>
          <a:p>
            <a:endParaRPr lang="it-IT" dirty="0"/>
          </a:p>
          <a:p>
            <a:r>
              <a:rPr lang="it-IT" b="1" dirty="0"/>
              <a:t>Particles radii according to experimental distribution</a:t>
            </a:r>
          </a:p>
          <a:p>
            <a:endParaRPr lang="it-IT" dirty="0"/>
          </a:p>
        </p:txBody>
      </p:sp>
      <p:sp>
        <p:nvSpPr>
          <p:cNvPr id="4" name="Rectangle 3"/>
          <p:cNvSpPr/>
          <p:nvPr/>
        </p:nvSpPr>
        <p:spPr>
          <a:xfrm>
            <a:off x="9266637" y="1318059"/>
            <a:ext cx="1220399" cy="369332"/>
          </a:xfrm>
          <a:prstGeom prst="rect">
            <a:avLst/>
          </a:prstGeom>
        </p:spPr>
        <p:txBody>
          <a:bodyPr wrap="none">
            <a:spAutoFit/>
          </a:bodyPr>
          <a:lstStyle/>
          <a:p>
            <a:r>
              <a:rPr lang="it-IT" dirty="0"/>
              <a:t>Positioning</a:t>
            </a:r>
            <a:endParaRPr lang="en-GB" dirty="0"/>
          </a:p>
        </p:txBody>
      </p:sp>
      <p:grpSp>
        <p:nvGrpSpPr>
          <p:cNvPr id="17" name="Group 16"/>
          <p:cNvGrpSpPr/>
          <p:nvPr/>
        </p:nvGrpSpPr>
        <p:grpSpPr>
          <a:xfrm>
            <a:off x="8040216" y="1547261"/>
            <a:ext cx="2377096" cy="4185997"/>
            <a:chOff x="6516216" y="1547260"/>
            <a:chExt cx="2377096" cy="4185997"/>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1988840"/>
              <a:ext cx="1080952" cy="374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547260"/>
              <a:ext cx="11049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8227580" y="2924944"/>
              <a:ext cx="14401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stCxn id="9" idx="7"/>
            </p:cNvCxnSpPr>
            <p:nvPr/>
          </p:nvCxnSpPr>
          <p:spPr>
            <a:xfrm flipH="1" flipV="1">
              <a:off x="7452320" y="1772816"/>
              <a:ext cx="898185" cy="11732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3"/>
            </p:cNvCxnSpPr>
            <p:nvPr/>
          </p:nvCxnSpPr>
          <p:spPr>
            <a:xfrm flipH="1" flipV="1">
              <a:off x="6876256" y="2564904"/>
              <a:ext cx="1372415" cy="4829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6637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Discrete Element Method</a:t>
            </a:r>
          </a:p>
        </p:txBody>
      </p:sp>
      <p:sp>
        <p:nvSpPr>
          <p:cNvPr id="3" name="Content Placeholder 2"/>
          <p:cNvSpPr>
            <a:spLocks noGrp="1"/>
          </p:cNvSpPr>
          <p:nvPr>
            <p:ph idx="1"/>
          </p:nvPr>
        </p:nvSpPr>
        <p:spPr/>
        <p:txBody>
          <a:bodyPr/>
          <a:lstStyle/>
          <a:p>
            <a:r>
              <a:rPr lang="it-IT" b="1" dirty="0"/>
              <a:t>Interaction:</a:t>
            </a:r>
          </a:p>
          <a:p>
            <a:pPr lvl="1"/>
            <a:r>
              <a:rPr lang="it-IT" dirty="0"/>
              <a:t>Particle - Particle (p-p)</a:t>
            </a:r>
          </a:p>
          <a:p>
            <a:pPr lvl="1"/>
            <a:r>
              <a:rPr lang="it-IT" dirty="0"/>
              <a:t>Tool - Particle (t-p)</a:t>
            </a:r>
          </a:p>
          <a:p>
            <a:endParaRPr lang="en-GB" dirty="0"/>
          </a:p>
        </p:txBody>
      </p:sp>
      <mc:AlternateContent xmlns:mc="http://schemas.openxmlformats.org/markup-compatibility/2006">
        <mc:Choice xmlns:a14="http://schemas.microsoft.com/office/drawing/2010/main" Requires="a14">
          <p:graphicFrame>
            <p:nvGraphicFramePr>
              <p:cNvPr id="4" name="Table 3"/>
              <p:cNvGraphicFramePr>
                <a:graphicFrameLocks noGrp="1"/>
              </p:cNvGraphicFramePr>
              <p:nvPr>
                <p:extLst>
                  <p:ext uri="{D42A27DB-BD31-4B8C-83A1-F6EECF244321}">
                    <p14:modId xmlns:p14="http://schemas.microsoft.com/office/powerpoint/2010/main" val="2661619754"/>
                  </p:ext>
                </p:extLst>
              </p:nvPr>
            </p:nvGraphicFramePr>
            <p:xfrm>
              <a:off x="2456272" y="3717032"/>
              <a:ext cx="7416824" cy="2235200"/>
            </p:xfrm>
            <a:graphic>
              <a:graphicData uri="http://schemas.openxmlformats.org/drawingml/2006/table">
                <a:tbl>
                  <a:tblPr firstRow="1" bandRow="1">
                    <a:tableStyleId>{85BE263C-DBD7-4A20-BB59-AAB30ACAA65A}</a:tableStyleId>
                  </a:tblPr>
                  <a:tblGrid>
                    <a:gridCol w="1800199">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808313">
                      <a:extLst>
                        <a:ext uri="{9D8B030D-6E8A-4147-A177-3AD203B41FA5}">
                          <a16:colId xmlns:a16="http://schemas.microsoft.com/office/drawing/2014/main" val="20002"/>
                        </a:ext>
                      </a:extLst>
                    </a:gridCol>
                  </a:tblGrid>
                  <a:tr h="283056">
                    <a:tc>
                      <a:txBody>
                        <a:bodyPr/>
                        <a:lstStyle/>
                        <a:p>
                          <a:pPr algn="ctr">
                            <a:spcAft>
                              <a:spcPts val="0"/>
                            </a:spcAft>
                          </a:pPr>
                          <a:r>
                            <a:rPr lang="en-GB" sz="1600" dirty="0">
                              <a:effectLst/>
                              <a:latin typeface="+mn-lt"/>
                              <a:ea typeface="Verdana" panose="020B0604030504040204" pitchFamily="34" charset="0"/>
                              <a:cs typeface="Verdana" panose="020B0604030504040204" pitchFamily="34" charset="0"/>
                            </a:rPr>
                            <a:t>Force</a:t>
                          </a:r>
                        </a:p>
                      </a:txBody>
                      <a:tcPr>
                        <a:lnR w="12700" cap="flat" cmpd="sng" algn="ctr">
                          <a:solidFill>
                            <a:schemeClr val="tx1"/>
                          </a:solidFill>
                          <a:prstDash val="solid"/>
                          <a:round/>
                          <a:headEnd type="none" w="med" len="med"/>
                          <a:tailEnd type="none" w="med" len="med"/>
                        </a:lnR>
                      </a:tcPr>
                    </a:tc>
                    <a:tc>
                      <a:txBody>
                        <a:bodyPr/>
                        <a:lstStyle/>
                        <a:p>
                          <a:pPr algn="ctr">
                            <a:spcAft>
                              <a:spcPts val="0"/>
                            </a:spcAft>
                          </a:pPr>
                          <a:r>
                            <a:rPr lang="en-GB" sz="1600" dirty="0">
                              <a:effectLst/>
                              <a:latin typeface="+mn-lt"/>
                              <a:ea typeface="Verdana" panose="020B0604030504040204" pitchFamily="34" charset="0"/>
                              <a:cs typeface="Verdana" panose="020B0604030504040204" pitchFamily="34" charset="0"/>
                            </a:rPr>
                            <a:t>Formula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GB" sz="1600" dirty="0">
                              <a:effectLst/>
                              <a:latin typeface="+mn-lt"/>
                              <a:ea typeface="Verdana" panose="020B0604030504040204" pitchFamily="34" charset="0"/>
                              <a:cs typeface="Verdana" panose="020B0604030504040204" pitchFamily="34" charset="0"/>
                            </a:rPr>
                            <a:t>Coefficients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51832">
                    <a:tc>
                      <a:txBody>
                        <a:bodyPr/>
                        <a:lstStyle/>
                        <a:p>
                          <a:pPr algn="ctr"/>
                          <a:r>
                            <a:rPr lang="en-GB" sz="1400" b="1" kern="1200" dirty="0">
                              <a:effectLst/>
                              <a:latin typeface="+mn-lt"/>
                              <a:ea typeface="Verdana" panose="020B0604030504040204" pitchFamily="34" charset="0"/>
                              <a:cs typeface="Verdana" panose="020B0604030504040204" pitchFamily="34" charset="0"/>
                            </a:rPr>
                            <a:t>Repulsion</a:t>
                          </a:r>
                          <a:endParaRPr lang="en-GB" sz="1400" b="1" dirty="0">
                            <a:latin typeface="+mn-lt"/>
                            <a:ea typeface="Verdana" panose="020B0604030504040204" pitchFamily="34" charset="0"/>
                            <a:cs typeface="Verdana" panose="020B060403050404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n-GB" sz="1400" i="1" kern="1200" smtClean="0">
                                        <a:solidFill>
                                          <a:schemeClr val="dk1"/>
                                        </a:solidFill>
                                        <a:effectLst/>
                                        <a:latin typeface="Cambria Math" panose="02040503050406030204" pitchFamily="18" charset="0"/>
                                        <a:ea typeface="+mn-ea"/>
                                        <a:cs typeface="+mn-cs"/>
                                      </a:rPr>
                                    </m:ctrlPr>
                                  </m:sSubPr>
                                  <m:e>
                                    <m:r>
                                      <m:rPr>
                                        <m:sty m:val="p"/>
                                      </m:rPr>
                                      <a:rPr lang="de-DE" sz="1400" kern="1200">
                                        <a:solidFill>
                                          <a:schemeClr val="dk1"/>
                                        </a:solidFill>
                                        <a:effectLst/>
                                        <a:latin typeface="Cambria Math" panose="02040503050406030204" pitchFamily="18" charset="0"/>
                                        <a:ea typeface="+mn-ea"/>
                                        <a:cs typeface="+mn-cs"/>
                                      </a:rPr>
                                      <m:t>F</m:t>
                                    </m:r>
                                  </m:e>
                                  <m:sub>
                                    <m:r>
                                      <m:rPr>
                                        <m:sty m:val="p"/>
                                      </m:rPr>
                                      <a:rPr lang="de-DE" sz="1400" kern="1200">
                                        <a:solidFill>
                                          <a:schemeClr val="dk1"/>
                                        </a:solidFill>
                                        <a:effectLst/>
                                        <a:latin typeface="Cambria Math" panose="02040503050406030204" pitchFamily="18" charset="0"/>
                                        <a:ea typeface="+mn-ea"/>
                                        <a:cs typeface="+mn-cs"/>
                                      </a:rPr>
                                      <m:t>r</m:t>
                                    </m:r>
                                  </m:sub>
                                </m:sSub>
                                <m:r>
                                  <a:rPr lang="de-DE" sz="1400" kern="1200">
                                    <a:solidFill>
                                      <a:schemeClr val="dk1"/>
                                    </a:solidFill>
                                    <a:effectLst/>
                                    <a:latin typeface="Cambria Math" panose="02040503050406030204" pitchFamily="18" charset="0"/>
                                    <a:ea typeface="+mn-ea"/>
                                    <a:cs typeface="+mn-cs"/>
                                  </a:rPr>
                                  <m:t>=</m:t>
                                </m:r>
                                <m:r>
                                  <a:rPr lang="de-DE" sz="1400" b="1" i="1" kern="1200" smtClean="0">
                                    <a:solidFill>
                                      <a:srgbClr val="FF0000"/>
                                    </a:solidFill>
                                    <a:effectLst/>
                                    <a:latin typeface="Cambria Math" panose="02040503050406030204" pitchFamily="18" charset="0"/>
                                    <a:ea typeface="+mn-ea"/>
                                    <a:cs typeface="+mn-cs"/>
                                  </a:rPr>
                                  <m:t>𝐤</m:t>
                                </m:r>
                                <m:r>
                                  <m:rPr>
                                    <m:sty m:val="p"/>
                                  </m:rPr>
                                  <a:rPr lang="de-DE" sz="1400" kern="1200">
                                    <a:solidFill>
                                      <a:schemeClr val="dk1"/>
                                    </a:solidFill>
                                    <a:effectLst/>
                                    <a:latin typeface="Cambria Math" panose="02040503050406030204" pitchFamily="18" charset="0"/>
                                    <a:ea typeface="+mn-ea"/>
                                    <a:cs typeface="+mn-cs"/>
                                  </a:rPr>
                                  <m:t>δ</m:t>
                                </m:r>
                              </m:oMath>
                            </m:oMathPara>
                          </a14:m>
                          <a:endParaRPr lang="en-GB" sz="1400" b="1" dirty="0">
                            <a:effectLst/>
                            <a:latin typeface="+mn-lt"/>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spcAft>
                              <a:spcPts val="0"/>
                            </a:spcAft>
                          </a:pPr>
                          <a:r>
                            <a:rPr lang="de-DE" sz="1400" kern="1200" dirty="0">
                              <a:solidFill>
                                <a:schemeClr val="dk1"/>
                              </a:solidFill>
                              <a:effectLst/>
                              <a:latin typeface="+mn-lt"/>
                              <a:ea typeface="Verdana" panose="020B0604030504040204" pitchFamily="34" charset="0"/>
                              <a:cs typeface="Verdana" panose="020B0604030504040204" pitchFamily="34" charset="0"/>
                            </a:rPr>
                            <a:t>k = contact stiffness coefficient</a:t>
                          </a:r>
                          <a:endParaRPr lang="en-GB" sz="1400" b="1" dirty="0">
                            <a:effectLst/>
                            <a:latin typeface="+mn-lt"/>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pPr algn="ctr">
                            <a:spcAft>
                              <a:spcPts val="0"/>
                            </a:spcAft>
                          </a:pPr>
                          <a:r>
                            <a:rPr lang="en-GB" sz="1400" b="1" dirty="0">
                              <a:effectLst/>
                              <a:latin typeface="+mn-lt"/>
                              <a:ea typeface="Verdana" panose="020B0604030504040204" pitchFamily="34" charset="0"/>
                              <a:cs typeface="Verdana" panose="020B0604030504040204" pitchFamily="34" charset="0"/>
                            </a:rPr>
                            <a:t>Friction</a:t>
                          </a:r>
                        </a:p>
                        <a:p>
                          <a:pPr algn="ctr">
                            <a:spcAft>
                              <a:spcPts val="0"/>
                            </a:spcAft>
                          </a:pPr>
                          <a:r>
                            <a:rPr lang="en-GB" sz="1400" b="1" dirty="0">
                              <a:effectLst/>
                              <a:latin typeface="+mn-lt"/>
                              <a:ea typeface="Verdana" panose="020B0604030504040204" pitchFamily="34" charset="0"/>
                              <a:cs typeface="Verdana" panose="020B0604030504040204" pitchFamily="34" charset="0"/>
                            </a:rPr>
                            <a:t>(Coulomb model)</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400" i="1" kern="1200" baseline="0" smtClean="0">
                                        <a:solidFill>
                                          <a:schemeClr val="dk1"/>
                                        </a:solidFill>
                                        <a:effectLst/>
                                        <a:latin typeface="Cambria Math" panose="02040503050406030204" pitchFamily="18" charset="0"/>
                                        <a:ea typeface="+mn-ea"/>
                                        <a:cs typeface="+mn-cs"/>
                                      </a:rPr>
                                    </m:ctrlPr>
                                  </m:sSubPr>
                                  <m:e>
                                    <m:r>
                                      <m:rPr>
                                        <m:sty m:val="p"/>
                                      </m:rPr>
                                      <a:rPr lang="en-US" sz="1400" kern="1200" baseline="0">
                                        <a:solidFill>
                                          <a:schemeClr val="dk1"/>
                                        </a:solidFill>
                                        <a:effectLst/>
                                        <a:latin typeface="Cambria Math" panose="02040503050406030204" pitchFamily="18" charset="0"/>
                                        <a:ea typeface="+mn-ea"/>
                                        <a:cs typeface="+mn-cs"/>
                                      </a:rPr>
                                      <m:t>F</m:t>
                                    </m:r>
                                  </m:e>
                                  <m:sub>
                                    <m:r>
                                      <m:rPr>
                                        <m:sty m:val="p"/>
                                      </m:rPr>
                                      <a:rPr lang="en-US" sz="1400" kern="1200" baseline="0">
                                        <a:solidFill>
                                          <a:schemeClr val="dk1"/>
                                        </a:solidFill>
                                        <a:effectLst/>
                                        <a:latin typeface="Cambria Math" panose="02040503050406030204" pitchFamily="18" charset="0"/>
                                        <a:ea typeface="+mn-ea"/>
                                        <a:cs typeface="+mn-cs"/>
                                      </a:rPr>
                                      <m:t>f</m:t>
                                    </m:r>
                                  </m:sub>
                                </m:sSub>
                                <m:r>
                                  <a:rPr lang="en-US" sz="1400" kern="1200" baseline="0">
                                    <a:solidFill>
                                      <a:schemeClr val="dk1"/>
                                    </a:solidFill>
                                    <a:effectLst/>
                                    <a:latin typeface="Cambria Math" panose="02040503050406030204" pitchFamily="18" charset="0"/>
                                    <a:ea typeface="+mn-ea"/>
                                    <a:cs typeface="+mn-cs"/>
                                  </a:rPr>
                                  <m:t>=</m:t>
                                </m:r>
                                <m:r>
                                  <a:rPr lang="en-US" sz="1400" b="1" i="1" kern="1200" baseline="0" smtClean="0">
                                    <a:solidFill>
                                      <a:srgbClr val="FF0000"/>
                                    </a:solidFill>
                                    <a:effectLst/>
                                    <a:latin typeface="Cambria Math" panose="02040503050406030204" pitchFamily="18" charset="0"/>
                                    <a:ea typeface="+mn-ea"/>
                                    <a:cs typeface="+mn-cs"/>
                                  </a:rPr>
                                  <m:t>𝛍</m:t>
                                </m:r>
                                <m:sSub>
                                  <m:sSubPr>
                                    <m:ctrlPr>
                                      <a:rPr lang="en-GB" sz="1400" i="1" kern="1200" baseline="0">
                                        <a:solidFill>
                                          <a:schemeClr val="dk1"/>
                                        </a:solidFill>
                                        <a:effectLst/>
                                        <a:latin typeface="Cambria Math" panose="02040503050406030204" pitchFamily="18" charset="0"/>
                                        <a:ea typeface="+mn-ea"/>
                                        <a:cs typeface="+mn-cs"/>
                                      </a:rPr>
                                    </m:ctrlPr>
                                  </m:sSubPr>
                                  <m:e>
                                    <m:r>
                                      <m:rPr>
                                        <m:sty m:val="p"/>
                                      </m:rPr>
                                      <a:rPr lang="en-US" sz="1400" kern="1200" baseline="0">
                                        <a:solidFill>
                                          <a:schemeClr val="dk1"/>
                                        </a:solidFill>
                                        <a:effectLst/>
                                        <a:latin typeface="Cambria Math" panose="02040503050406030204" pitchFamily="18" charset="0"/>
                                        <a:ea typeface="+mn-ea"/>
                                        <a:cs typeface="+mn-cs"/>
                                      </a:rPr>
                                      <m:t>F</m:t>
                                    </m:r>
                                  </m:e>
                                  <m:sub>
                                    <m:r>
                                      <m:rPr>
                                        <m:sty m:val="p"/>
                                      </m:rPr>
                                      <a:rPr lang="en-US" sz="1400" kern="1200" baseline="0">
                                        <a:solidFill>
                                          <a:schemeClr val="dk1"/>
                                        </a:solidFill>
                                        <a:effectLst/>
                                        <a:latin typeface="Cambria Math" panose="02040503050406030204" pitchFamily="18" charset="0"/>
                                        <a:ea typeface="+mn-ea"/>
                                        <a:cs typeface="+mn-cs"/>
                                      </a:rPr>
                                      <m:t>r</m:t>
                                    </m:r>
                                  </m:sub>
                                </m:sSub>
                              </m:oMath>
                            </m:oMathPara>
                          </a14:m>
                          <a:endParaRPr lang="de-DE" sz="1400" kern="1200" baseline="-25000" dirty="0">
                            <a:solidFill>
                              <a:schemeClr val="dk1"/>
                            </a:solidFill>
                            <a:effectLst/>
                            <a:latin typeface="+mn-lt"/>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t>Exponential decay friction model:</a:t>
                          </a:r>
                          <a:endParaRPr lang="de-DE" sz="1200" kern="1200" baseline="-25000" dirty="0">
                            <a:solidFill>
                              <a:schemeClr val="dk1"/>
                            </a:solidFill>
                            <a:effectLst/>
                            <a:latin typeface="+mn-lt"/>
                            <a:ea typeface="Verdana" panose="020B0604030504040204" pitchFamily="34" charset="0"/>
                            <a:cs typeface="Verdana" panose="020B0604030504040204" pitchFamily="34" charset="0"/>
                          </a:endParaRPr>
                        </a:p>
                        <a:p>
                          <a:pPr algn="ctr">
                            <a:spcAft>
                              <a:spcPts val="0"/>
                            </a:spcAft>
                          </a:pPr>
                          <a14:m>
                            <m:oMathPara xmlns:m="http://schemas.openxmlformats.org/officeDocument/2006/math">
                              <m:oMathParaPr>
                                <m:jc m:val="centerGroup"/>
                              </m:oMathParaPr>
                              <m:oMath xmlns:m="http://schemas.openxmlformats.org/officeDocument/2006/math">
                                <m:r>
                                  <m:rPr>
                                    <m:sty m:val="p"/>
                                  </m:rPr>
                                  <a:rPr lang="de-DE" sz="1400" kern="1200" baseline="0" smtClean="0">
                                    <a:solidFill>
                                      <a:schemeClr val="dk1"/>
                                    </a:solidFill>
                                    <a:effectLst/>
                                    <a:latin typeface="Cambria Math" panose="02040503050406030204" pitchFamily="18" charset="0"/>
                                    <a:ea typeface="+mn-ea"/>
                                    <a:cs typeface="+mn-cs"/>
                                  </a:rPr>
                                  <m:t>μ</m:t>
                                </m:r>
                                <m:r>
                                  <a:rPr lang="de-DE" sz="1400" kern="1200" baseline="0" smtClean="0">
                                    <a:solidFill>
                                      <a:schemeClr val="dk1"/>
                                    </a:solidFill>
                                    <a:effectLst/>
                                    <a:latin typeface="Cambria Math" panose="02040503050406030204" pitchFamily="18" charset="0"/>
                                    <a:ea typeface="+mn-ea"/>
                                    <a:cs typeface="+mn-cs"/>
                                  </a:rPr>
                                  <m:t>=</m:t>
                                </m:r>
                                <m:sSub>
                                  <m:sSubPr>
                                    <m:ctrlPr>
                                      <a:rPr lang="en-GB" sz="1400" b="1" i="1" kern="1200" baseline="0" smtClean="0">
                                        <a:solidFill>
                                          <a:srgbClr val="FF0000"/>
                                        </a:solidFill>
                                        <a:effectLst/>
                                        <a:latin typeface="Cambria Math" panose="02040503050406030204" pitchFamily="18" charset="0"/>
                                        <a:ea typeface="+mn-ea"/>
                                        <a:cs typeface="+mn-cs"/>
                                      </a:rPr>
                                    </m:ctrlPr>
                                  </m:sSubPr>
                                  <m:e>
                                    <m:r>
                                      <a:rPr lang="de-DE" sz="1400" b="1" i="1" kern="1200" baseline="0" smtClean="0">
                                        <a:solidFill>
                                          <a:srgbClr val="FF0000"/>
                                        </a:solidFill>
                                        <a:effectLst/>
                                        <a:latin typeface="Cambria Math" panose="02040503050406030204" pitchFamily="18" charset="0"/>
                                        <a:ea typeface="+mn-ea"/>
                                        <a:cs typeface="+mn-cs"/>
                                      </a:rPr>
                                      <m:t>𝛍</m:t>
                                    </m:r>
                                  </m:e>
                                  <m:sub>
                                    <m:r>
                                      <a:rPr lang="de-DE" sz="1400" b="1" i="1" kern="1200" baseline="0">
                                        <a:solidFill>
                                          <a:srgbClr val="FF0000"/>
                                        </a:solidFill>
                                        <a:effectLst/>
                                        <a:latin typeface="Cambria Math" panose="02040503050406030204" pitchFamily="18" charset="0"/>
                                        <a:ea typeface="+mn-ea"/>
                                        <a:cs typeface="+mn-cs"/>
                                      </a:rPr>
                                      <m:t>𝐤</m:t>
                                    </m:r>
                                  </m:sub>
                                </m:sSub>
                                <m:r>
                                  <a:rPr lang="de-DE" sz="1400" kern="1200" baseline="0">
                                    <a:solidFill>
                                      <a:schemeClr val="dk1"/>
                                    </a:solidFill>
                                    <a:effectLst/>
                                    <a:latin typeface="Cambria Math" panose="02040503050406030204" pitchFamily="18" charset="0"/>
                                    <a:ea typeface="+mn-ea"/>
                                    <a:cs typeface="+mn-cs"/>
                                  </a:rPr>
                                  <m:t>+(</m:t>
                                </m:r>
                                <m:sSub>
                                  <m:sSubPr>
                                    <m:ctrlPr>
                                      <a:rPr lang="en-GB" sz="1400" i="1" kern="1200" baseline="0" smtClean="0">
                                        <a:solidFill>
                                          <a:srgbClr val="FF0000"/>
                                        </a:solidFill>
                                        <a:effectLst/>
                                        <a:latin typeface="Cambria Math" panose="02040503050406030204" pitchFamily="18" charset="0"/>
                                        <a:ea typeface="+mn-ea"/>
                                        <a:cs typeface="+mn-cs"/>
                                      </a:rPr>
                                    </m:ctrlPr>
                                  </m:sSubPr>
                                  <m:e>
                                    <m:r>
                                      <a:rPr lang="de-DE" sz="1400" b="1" i="1" kern="1200" baseline="0">
                                        <a:solidFill>
                                          <a:srgbClr val="FF0000"/>
                                        </a:solidFill>
                                        <a:effectLst/>
                                        <a:latin typeface="Cambria Math" panose="02040503050406030204" pitchFamily="18" charset="0"/>
                                        <a:ea typeface="+mn-ea"/>
                                        <a:cs typeface="+mn-cs"/>
                                      </a:rPr>
                                      <m:t>𝛍</m:t>
                                    </m:r>
                                  </m:e>
                                  <m:sub>
                                    <m:r>
                                      <m:rPr>
                                        <m:sty m:val="p"/>
                                      </m:rPr>
                                      <a:rPr lang="de-DE" sz="1400" kern="1200" baseline="0">
                                        <a:solidFill>
                                          <a:srgbClr val="FF0000"/>
                                        </a:solidFill>
                                        <a:effectLst/>
                                        <a:latin typeface="Cambria Math" panose="02040503050406030204" pitchFamily="18" charset="0"/>
                                        <a:ea typeface="+mn-ea"/>
                                        <a:cs typeface="+mn-cs"/>
                                      </a:rPr>
                                      <m:t>s</m:t>
                                    </m:r>
                                  </m:sub>
                                </m:sSub>
                                <m:r>
                                  <a:rPr lang="de-DE" sz="1400" i="1" kern="1200" baseline="0">
                                    <a:solidFill>
                                      <a:schemeClr val="dk1"/>
                                    </a:solidFill>
                                    <a:effectLst/>
                                    <a:latin typeface="Cambria Math" panose="02040503050406030204" pitchFamily="18" charset="0"/>
                                    <a:ea typeface="+mn-ea"/>
                                    <a:cs typeface="+mn-cs"/>
                                  </a:rPr>
                                  <m:t>−</m:t>
                                </m:r>
                                <m:sSub>
                                  <m:sSubPr>
                                    <m:ctrlPr>
                                      <a:rPr lang="en-GB" sz="1400" i="1" kern="1200" baseline="0">
                                        <a:solidFill>
                                          <a:schemeClr val="dk1"/>
                                        </a:solidFill>
                                        <a:effectLst/>
                                        <a:latin typeface="Cambria Math" panose="02040503050406030204" pitchFamily="18" charset="0"/>
                                        <a:ea typeface="+mn-ea"/>
                                        <a:cs typeface="+mn-cs"/>
                                      </a:rPr>
                                    </m:ctrlPr>
                                  </m:sSubPr>
                                  <m:e>
                                    <m:r>
                                      <m:rPr>
                                        <m:sty m:val="p"/>
                                      </m:rPr>
                                      <a:rPr lang="de-DE" sz="1400" kern="1200" baseline="0">
                                        <a:solidFill>
                                          <a:schemeClr val="dk1"/>
                                        </a:solidFill>
                                        <a:effectLst/>
                                        <a:latin typeface="Cambria Math" panose="02040503050406030204" pitchFamily="18" charset="0"/>
                                        <a:ea typeface="+mn-ea"/>
                                        <a:cs typeface="+mn-cs"/>
                                      </a:rPr>
                                      <m:t>μ</m:t>
                                    </m:r>
                                  </m:e>
                                  <m:sub>
                                    <m:r>
                                      <m:rPr>
                                        <m:sty m:val="p"/>
                                      </m:rPr>
                                      <a:rPr lang="de-DE" sz="1400" kern="1200" baseline="0">
                                        <a:solidFill>
                                          <a:schemeClr val="dk1"/>
                                        </a:solidFill>
                                        <a:effectLst/>
                                        <a:latin typeface="Cambria Math" panose="02040503050406030204" pitchFamily="18" charset="0"/>
                                        <a:ea typeface="+mn-ea"/>
                                        <a:cs typeface="+mn-cs"/>
                                      </a:rPr>
                                      <m:t>k</m:t>
                                    </m:r>
                                  </m:sub>
                                </m:sSub>
                                <m:r>
                                  <a:rPr lang="de-DE" sz="1400" kern="1200" baseline="0">
                                    <a:solidFill>
                                      <a:schemeClr val="dk1"/>
                                    </a:solidFill>
                                    <a:effectLst/>
                                    <a:latin typeface="Cambria Math" panose="02040503050406030204" pitchFamily="18" charset="0"/>
                                    <a:ea typeface="+mn-ea"/>
                                    <a:cs typeface="+mn-cs"/>
                                  </a:rPr>
                                  <m:t>)</m:t>
                                </m:r>
                                <m:sSup>
                                  <m:sSupPr>
                                    <m:ctrlPr>
                                      <a:rPr lang="en-GB" sz="1400" i="1" kern="1200" baseline="0">
                                        <a:solidFill>
                                          <a:schemeClr val="dk1"/>
                                        </a:solidFill>
                                        <a:effectLst/>
                                        <a:latin typeface="Cambria Math" panose="02040503050406030204" pitchFamily="18" charset="0"/>
                                        <a:ea typeface="+mn-ea"/>
                                        <a:cs typeface="+mn-cs"/>
                                      </a:rPr>
                                    </m:ctrlPr>
                                  </m:sSupPr>
                                  <m:e>
                                    <m:r>
                                      <m:rPr>
                                        <m:sty m:val="p"/>
                                      </m:rPr>
                                      <a:rPr lang="de-DE" sz="1400" kern="1200" baseline="0">
                                        <a:solidFill>
                                          <a:schemeClr val="dk1"/>
                                        </a:solidFill>
                                        <a:effectLst/>
                                        <a:latin typeface="Cambria Math" panose="02040503050406030204" pitchFamily="18" charset="0"/>
                                        <a:ea typeface="+mn-ea"/>
                                        <a:cs typeface="+mn-cs"/>
                                      </a:rPr>
                                      <m:t>e</m:t>
                                    </m:r>
                                  </m:e>
                                  <m:sup>
                                    <m:r>
                                      <a:rPr lang="de-DE" sz="1400" i="1" kern="1200" baseline="0">
                                        <a:solidFill>
                                          <a:schemeClr val="dk1"/>
                                        </a:solidFill>
                                        <a:effectLst/>
                                        <a:latin typeface="Cambria Math" panose="02040503050406030204" pitchFamily="18" charset="0"/>
                                        <a:ea typeface="+mn-ea"/>
                                        <a:cs typeface="+mn-cs"/>
                                      </a:rPr>
                                      <m:t>−</m:t>
                                    </m:r>
                                    <m:sSub>
                                      <m:sSubPr>
                                        <m:ctrlPr>
                                          <a:rPr lang="en-GB" sz="1400" b="1" i="1" kern="1200" baseline="0" smtClean="0">
                                            <a:solidFill>
                                              <a:srgbClr val="FF0000"/>
                                            </a:solidFill>
                                            <a:effectLst/>
                                            <a:latin typeface="Cambria Math" panose="02040503050406030204" pitchFamily="18" charset="0"/>
                                            <a:ea typeface="+mn-ea"/>
                                            <a:cs typeface="+mn-cs"/>
                                          </a:rPr>
                                        </m:ctrlPr>
                                      </m:sSubPr>
                                      <m:e>
                                        <m:r>
                                          <a:rPr lang="de-DE" sz="1400" b="1" i="1" kern="1200" baseline="0">
                                            <a:solidFill>
                                              <a:srgbClr val="FF0000"/>
                                            </a:solidFill>
                                            <a:effectLst/>
                                            <a:latin typeface="Cambria Math" panose="02040503050406030204" pitchFamily="18" charset="0"/>
                                            <a:ea typeface="+mn-ea"/>
                                            <a:cs typeface="+mn-cs"/>
                                          </a:rPr>
                                          <m:t>𝐝</m:t>
                                        </m:r>
                                      </m:e>
                                      <m:sub>
                                        <m:r>
                                          <a:rPr lang="de-DE" sz="1400" b="1" i="1" kern="1200" baseline="0">
                                            <a:solidFill>
                                              <a:srgbClr val="FF0000"/>
                                            </a:solidFill>
                                            <a:effectLst/>
                                            <a:latin typeface="Cambria Math" panose="02040503050406030204" pitchFamily="18" charset="0"/>
                                            <a:ea typeface="+mn-ea"/>
                                            <a:cs typeface="+mn-cs"/>
                                          </a:rPr>
                                          <m:t>𝐜</m:t>
                                        </m:r>
                                      </m:sub>
                                    </m:sSub>
                                    <m:sSub>
                                      <m:sSubPr>
                                        <m:ctrlPr>
                                          <a:rPr lang="en-GB" sz="1400" i="1" kern="1200" baseline="0">
                                            <a:solidFill>
                                              <a:schemeClr val="dk1"/>
                                            </a:solidFill>
                                            <a:effectLst/>
                                            <a:latin typeface="Cambria Math" panose="02040503050406030204" pitchFamily="18" charset="0"/>
                                            <a:ea typeface="+mn-ea"/>
                                            <a:cs typeface="+mn-cs"/>
                                          </a:rPr>
                                        </m:ctrlPr>
                                      </m:sSubPr>
                                      <m:e>
                                        <m:acc>
                                          <m:accPr>
                                            <m:chr m:val="̇"/>
                                            <m:ctrlPr>
                                              <a:rPr lang="en-GB" sz="1400" i="1" kern="1200" baseline="0">
                                                <a:solidFill>
                                                  <a:schemeClr val="dk1"/>
                                                </a:solidFill>
                                                <a:effectLst/>
                                                <a:latin typeface="Cambria Math" panose="02040503050406030204" pitchFamily="18" charset="0"/>
                                                <a:ea typeface="+mn-ea"/>
                                                <a:cs typeface="+mn-cs"/>
                                              </a:rPr>
                                            </m:ctrlPr>
                                          </m:accPr>
                                          <m:e>
                                            <m:r>
                                              <m:rPr>
                                                <m:sty m:val="p"/>
                                              </m:rPr>
                                              <a:rPr lang="de-DE" sz="1400" kern="1200" baseline="0">
                                                <a:solidFill>
                                                  <a:schemeClr val="dk1"/>
                                                </a:solidFill>
                                                <a:effectLst/>
                                                <a:latin typeface="Cambria Math" panose="02040503050406030204" pitchFamily="18" charset="0"/>
                                                <a:ea typeface="+mn-ea"/>
                                                <a:cs typeface="+mn-cs"/>
                                              </a:rPr>
                                              <m:t>γ</m:t>
                                            </m:r>
                                          </m:e>
                                        </m:acc>
                                      </m:e>
                                      <m:sub>
                                        <m:r>
                                          <m:rPr>
                                            <m:sty m:val="p"/>
                                          </m:rPr>
                                          <a:rPr lang="de-DE" sz="1400" kern="1200" baseline="0">
                                            <a:solidFill>
                                              <a:schemeClr val="dk1"/>
                                            </a:solidFill>
                                            <a:effectLst/>
                                            <a:latin typeface="Cambria Math" panose="02040503050406030204" pitchFamily="18" charset="0"/>
                                            <a:ea typeface="+mn-ea"/>
                                            <a:cs typeface="+mn-cs"/>
                                          </a:rPr>
                                          <m:t>eq</m:t>
                                        </m:r>
                                      </m:sub>
                                    </m:sSub>
                                  </m:sup>
                                </m:sSup>
                              </m:oMath>
                            </m:oMathPara>
                          </a14:m>
                          <a:endParaRPr lang="en-GB" sz="1400" baseline="0" dirty="0">
                            <a:effectLst/>
                            <a:latin typeface="+mn-lt"/>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r>
                            <a:rPr lang="en-US" sz="1400" kern="1200" dirty="0">
                              <a:solidFill>
                                <a:schemeClr val="dk1"/>
                              </a:solidFill>
                              <a:effectLst/>
                              <a:latin typeface="+mn-lt"/>
                              <a:ea typeface="Verdana" panose="020B0604030504040204" pitchFamily="34" charset="0"/>
                              <a:cs typeface="Verdana" panose="020B0604030504040204" pitchFamily="34" charset="0"/>
                            </a:rPr>
                            <a:t>μ = friction coefficient (t-p)</a:t>
                          </a:r>
                        </a:p>
                        <a:p>
                          <a:pPr marL="0" marR="0" indent="0" algn="l"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dk1"/>
                              </a:solidFill>
                              <a:effectLst/>
                              <a:latin typeface="+mn-lt"/>
                              <a:ea typeface="Verdana" panose="020B0604030504040204" pitchFamily="34" charset="0"/>
                              <a:cs typeface="Verdana" panose="020B0604030504040204" pitchFamily="34" charset="0"/>
                            </a:rPr>
                            <a:t>μ</a:t>
                          </a:r>
                          <a:r>
                            <a:rPr lang="de-DE" sz="1400" kern="1200" baseline="-25000" dirty="0">
                              <a:solidFill>
                                <a:schemeClr val="dk1"/>
                              </a:solidFill>
                              <a:effectLst/>
                              <a:latin typeface="+mn-lt"/>
                              <a:ea typeface="Verdana" panose="020B0604030504040204" pitchFamily="34" charset="0"/>
                              <a:cs typeface="Verdana" panose="020B0604030504040204" pitchFamily="34" charset="0"/>
                            </a:rPr>
                            <a:t>k</a:t>
                          </a:r>
                          <a:r>
                            <a:rPr lang="de-DE" sz="1400" kern="1200" dirty="0">
                              <a:solidFill>
                                <a:schemeClr val="dk1"/>
                              </a:solidFill>
                              <a:effectLst/>
                              <a:latin typeface="+mn-lt"/>
                              <a:ea typeface="Verdana" panose="020B0604030504040204" pitchFamily="34" charset="0"/>
                              <a:cs typeface="Verdana" panose="020B0604030504040204" pitchFamily="34" charset="0"/>
                            </a:rPr>
                            <a:t> = kinetic friction coefficient (p-p)</a:t>
                          </a:r>
                        </a:p>
                        <a:p>
                          <a:pPr marL="0" marR="0" indent="0" algn="l"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dk1"/>
                              </a:solidFill>
                              <a:effectLst/>
                              <a:latin typeface="+mn-lt"/>
                              <a:ea typeface="Verdana" panose="020B0604030504040204" pitchFamily="34" charset="0"/>
                              <a:cs typeface="Verdana" panose="020B0604030504040204" pitchFamily="34" charset="0"/>
                            </a:rPr>
                            <a:t>μ</a:t>
                          </a:r>
                          <a:r>
                            <a:rPr lang="de-DE" sz="1400" kern="1200" baseline="-25000" dirty="0">
                              <a:solidFill>
                                <a:schemeClr val="dk1"/>
                              </a:solidFill>
                              <a:effectLst/>
                              <a:latin typeface="+mn-lt"/>
                              <a:ea typeface="Verdana" panose="020B0604030504040204" pitchFamily="34" charset="0"/>
                              <a:cs typeface="Verdana" panose="020B0604030504040204" pitchFamily="34" charset="0"/>
                            </a:rPr>
                            <a:t>s</a:t>
                          </a:r>
                          <a:r>
                            <a:rPr lang="de-DE" sz="1400" kern="1200" dirty="0">
                              <a:solidFill>
                                <a:schemeClr val="dk1"/>
                              </a:solidFill>
                              <a:effectLst/>
                              <a:latin typeface="+mn-lt"/>
                              <a:ea typeface="Verdana" panose="020B0604030504040204" pitchFamily="34" charset="0"/>
                              <a:cs typeface="Verdana" panose="020B0604030504040204" pitchFamily="34" charset="0"/>
                            </a:rPr>
                            <a:t> = static friction coefficient (p-p) </a:t>
                          </a:r>
                        </a:p>
                        <a:p>
                          <a:pPr algn="l"/>
                          <a:r>
                            <a:rPr lang="de-DE" sz="1400" kern="1200" dirty="0">
                              <a:solidFill>
                                <a:schemeClr val="dk1"/>
                              </a:solidFill>
                              <a:effectLst/>
                              <a:latin typeface="+mn-lt"/>
                              <a:ea typeface="Verdana" panose="020B0604030504040204" pitchFamily="34" charset="0"/>
                              <a:cs typeface="Verdana" panose="020B0604030504040204" pitchFamily="34" charset="0"/>
                            </a:rPr>
                            <a:t>d</a:t>
                          </a:r>
                          <a:r>
                            <a:rPr lang="de-DE" sz="1400" kern="1200" baseline="-25000" dirty="0">
                              <a:solidFill>
                                <a:schemeClr val="dk1"/>
                              </a:solidFill>
                              <a:effectLst/>
                              <a:latin typeface="+mn-lt"/>
                              <a:ea typeface="Verdana" panose="020B0604030504040204" pitchFamily="34" charset="0"/>
                              <a:cs typeface="Verdana" panose="020B0604030504040204" pitchFamily="34" charset="0"/>
                            </a:rPr>
                            <a:t>c</a:t>
                          </a:r>
                          <a:r>
                            <a:rPr lang="de-DE" sz="1400" kern="1200" dirty="0">
                              <a:solidFill>
                                <a:schemeClr val="dk1"/>
                              </a:solidFill>
                              <a:effectLst/>
                              <a:latin typeface="+mn-lt"/>
                              <a:ea typeface="Verdana" panose="020B0604030504040204" pitchFamily="34" charset="0"/>
                              <a:cs typeface="Verdana" panose="020B0604030504040204" pitchFamily="34" charset="0"/>
                            </a:rPr>
                            <a:t> = decay coefficient (p-p)</a:t>
                          </a:r>
                          <a:endParaRPr lang="en-GB" sz="1400" kern="1200" dirty="0">
                            <a:solidFill>
                              <a:schemeClr val="dk1"/>
                            </a:solidFill>
                            <a:effectLst/>
                            <a:latin typeface="+mn-lt"/>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algn="ctr">
                            <a:spcAft>
                              <a:spcPts val="0"/>
                            </a:spcAft>
                          </a:pPr>
                          <a:r>
                            <a:rPr lang="en-GB" sz="1400" b="1" dirty="0">
                              <a:effectLst/>
                              <a:latin typeface="+mn-lt"/>
                              <a:ea typeface="Verdana" panose="020B0604030504040204" pitchFamily="34" charset="0"/>
                              <a:cs typeface="Verdana" panose="020B0604030504040204" pitchFamily="34" charset="0"/>
                            </a:rPr>
                            <a:t>Dissipation</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n-GB" sz="1400" i="1" kern="1200" smtClean="0">
                                        <a:solidFill>
                                          <a:schemeClr val="dk1"/>
                                        </a:solidFill>
                                        <a:effectLst/>
                                        <a:latin typeface="Cambria Math" panose="02040503050406030204" pitchFamily="18" charset="0"/>
                                        <a:ea typeface="+mn-ea"/>
                                        <a:cs typeface="+mn-cs"/>
                                      </a:rPr>
                                    </m:ctrlPr>
                                  </m:sSubPr>
                                  <m:e>
                                    <m:r>
                                      <m:rPr>
                                        <m:sty m:val="p"/>
                                      </m:rPr>
                                      <a:rPr lang="de-DE" sz="1400" kern="1200">
                                        <a:solidFill>
                                          <a:schemeClr val="dk1"/>
                                        </a:solidFill>
                                        <a:effectLst/>
                                        <a:latin typeface="Cambria Math" panose="02040503050406030204" pitchFamily="18" charset="0"/>
                                        <a:ea typeface="+mn-ea"/>
                                        <a:cs typeface="+mn-cs"/>
                                      </a:rPr>
                                      <m:t>F</m:t>
                                    </m:r>
                                  </m:e>
                                  <m:sub>
                                    <m:r>
                                      <m:rPr>
                                        <m:sty m:val="p"/>
                                      </m:rPr>
                                      <a:rPr lang="de-DE" sz="1400" kern="1200">
                                        <a:solidFill>
                                          <a:schemeClr val="dk1"/>
                                        </a:solidFill>
                                        <a:effectLst/>
                                        <a:latin typeface="Cambria Math" panose="02040503050406030204" pitchFamily="18" charset="0"/>
                                        <a:ea typeface="+mn-ea"/>
                                        <a:cs typeface="+mn-cs"/>
                                      </a:rPr>
                                      <m:t>d</m:t>
                                    </m:r>
                                  </m:sub>
                                </m:sSub>
                                <m:r>
                                  <a:rPr lang="de-DE" sz="1400" b="1" i="1" kern="1200">
                                    <a:solidFill>
                                      <a:schemeClr val="dk1"/>
                                    </a:solidFill>
                                    <a:effectLst/>
                                    <a:latin typeface="Cambria Math" panose="02040503050406030204" pitchFamily="18" charset="0"/>
                                    <a:ea typeface="+mn-ea"/>
                                    <a:cs typeface="+mn-cs"/>
                                  </a:rPr>
                                  <m:t>= </m:t>
                                </m:r>
                                <m:sSub>
                                  <m:sSubPr>
                                    <m:ctrlPr>
                                      <a:rPr lang="en-GB" sz="1400" b="1" i="1" kern="1200" smtClean="0">
                                        <a:solidFill>
                                          <a:srgbClr val="FF0000"/>
                                        </a:solidFill>
                                        <a:effectLst/>
                                        <a:latin typeface="Cambria Math" panose="02040503050406030204" pitchFamily="18" charset="0"/>
                                        <a:ea typeface="+mn-ea"/>
                                        <a:cs typeface="+mn-cs"/>
                                      </a:rPr>
                                    </m:ctrlPr>
                                  </m:sSubPr>
                                  <m:e>
                                    <m:r>
                                      <a:rPr lang="de-DE" sz="1400" b="1" i="1" kern="1200">
                                        <a:solidFill>
                                          <a:srgbClr val="FF0000"/>
                                        </a:solidFill>
                                        <a:effectLst/>
                                        <a:latin typeface="Cambria Math" panose="02040503050406030204" pitchFamily="18" charset="0"/>
                                        <a:ea typeface="+mn-ea"/>
                                        <a:cs typeface="+mn-cs"/>
                                      </a:rPr>
                                      <m:t>𝛍</m:t>
                                    </m:r>
                                  </m:e>
                                  <m:sub>
                                    <m:r>
                                      <a:rPr lang="de-DE" sz="1400" b="1" i="1" kern="1200">
                                        <a:solidFill>
                                          <a:srgbClr val="FF0000"/>
                                        </a:solidFill>
                                        <a:effectLst/>
                                        <a:latin typeface="Cambria Math" panose="02040503050406030204" pitchFamily="18" charset="0"/>
                                        <a:ea typeface="+mn-ea"/>
                                        <a:cs typeface="+mn-cs"/>
                                      </a:rPr>
                                      <m:t>𝟎</m:t>
                                    </m:r>
                                  </m:sub>
                                </m:sSub>
                                <m:rad>
                                  <m:radPr>
                                    <m:degHide m:val="on"/>
                                    <m:ctrlPr>
                                      <a:rPr lang="en-GB" sz="1400" b="1" i="1" kern="1200">
                                        <a:solidFill>
                                          <a:schemeClr val="dk1"/>
                                        </a:solidFill>
                                        <a:effectLst/>
                                        <a:latin typeface="Cambria Math" panose="02040503050406030204" pitchFamily="18" charset="0"/>
                                        <a:ea typeface="+mn-ea"/>
                                        <a:cs typeface="+mn-cs"/>
                                      </a:rPr>
                                    </m:ctrlPr>
                                  </m:radPr>
                                  <m:deg/>
                                  <m:e>
                                    <m:r>
                                      <a:rPr lang="de-DE" sz="1400" kern="1200">
                                        <a:solidFill>
                                          <a:schemeClr val="dk1"/>
                                        </a:solidFill>
                                        <a:effectLst/>
                                        <a:latin typeface="Cambria Math" panose="02040503050406030204" pitchFamily="18" charset="0"/>
                                        <a:ea typeface="+mn-ea"/>
                                        <a:cs typeface="+mn-cs"/>
                                      </a:rPr>
                                      <m:t>4</m:t>
                                    </m:r>
                                    <m:r>
                                      <m:rPr>
                                        <m:sty m:val="p"/>
                                      </m:rPr>
                                      <a:rPr lang="de-DE" sz="1400" kern="1200">
                                        <a:solidFill>
                                          <a:schemeClr val="dk1"/>
                                        </a:solidFill>
                                        <a:effectLst/>
                                        <a:latin typeface="Cambria Math" panose="02040503050406030204" pitchFamily="18" charset="0"/>
                                        <a:ea typeface="+mn-ea"/>
                                        <a:cs typeface="+mn-cs"/>
                                      </a:rPr>
                                      <m:t>mK</m:t>
                                    </m:r>
                                    <m:sSub>
                                      <m:sSubPr>
                                        <m:ctrlPr>
                                          <a:rPr lang="en-GB" sz="1400" i="1" kern="1200">
                                            <a:solidFill>
                                              <a:schemeClr val="dk1"/>
                                            </a:solidFill>
                                            <a:effectLst/>
                                            <a:latin typeface="Cambria Math" panose="02040503050406030204" pitchFamily="18" charset="0"/>
                                            <a:ea typeface="+mn-ea"/>
                                            <a:cs typeface="+mn-cs"/>
                                          </a:rPr>
                                        </m:ctrlPr>
                                      </m:sSubPr>
                                      <m:e>
                                        <m:r>
                                          <m:rPr>
                                            <m:sty m:val="p"/>
                                          </m:rPr>
                                          <a:rPr lang="de-DE" sz="1400" kern="1200">
                                            <a:solidFill>
                                              <a:schemeClr val="dk1"/>
                                            </a:solidFill>
                                            <a:effectLst/>
                                            <a:latin typeface="Cambria Math" panose="02040503050406030204" pitchFamily="18" charset="0"/>
                                            <a:ea typeface="+mn-ea"/>
                                            <a:cs typeface="+mn-cs"/>
                                          </a:rPr>
                                          <m:t>V</m:t>
                                        </m:r>
                                      </m:e>
                                      <m:sub>
                                        <m:r>
                                          <m:rPr>
                                            <m:sty m:val="p"/>
                                          </m:rPr>
                                          <a:rPr lang="de-DE" sz="1400" kern="1200">
                                            <a:solidFill>
                                              <a:schemeClr val="dk1"/>
                                            </a:solidFill>
                                            <a:effectLst/>
                                            <a:latin typeface="Cambria Math" panose="02040503050406030204" pitchFamily="18" charset="0"/>
                                            <a:ea typeface="+mn-ea"/>
                                            <a:cs typeface="+mn-cs"/>
                                          </a:rPr>
                                          <m:t>rel</m:t>
                                        </m:r>
                                      </m:sub>
                                    </m:sSub>
                                  </m:e>
                                </m:rad>
                              </m:oMath>
                            </m:oMathPara>
                          </a14:m>
                          <a:endParaRPr lang="en-GB" sz="1400" dirty="0">
                            <a:effectLst/>
                            <a:latin typeface="+mn-lt"/>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spcAft>
                              <a:spcPts val="0"/>
                            </a:spcAft>
                          </a:pPr>
                          <a:r>
                            <a:rPr lang="de-DE" sz="1400" kern="1200" dirty="0">
                              <a:solidFill>
                                <a:schemeClr val="dk1"/>
                              </a:solidFill>
                              <a:effectLst/>
                              <a:latin typeface="+mn-lt"/>
                              <a:ea typeface="Verdana" panose="020B0604030504040204" pitchFamily="34" charset="0"/>
                              <a:cs typeface="Verdana" panose="020B0604030504040204" pitchFamily="34" charset="0"/>
                            </a:rPr>
                            <a:t>μ</a:t>
                          </a:r>
                          <a:r>
                            <a:rPr lang="de-DE" sz="1400" kern="1200" baseline="-25000" dirty="0">
                              <a:solidFill>
                                <a:schemeClr val="dk1"/>
                              </a:solidFill>
                              <a:effectLst/>
                              <a:latin typeface="+mn-lt"/>
                              <a:ea typeface="Verdana" panose="020B0604030504040204" pitchFamily="34" charset="0"/>
                              <a:cs typeface="Verdana" panose="020B0604030504040204" pitchFamily="34" charset="0"/>
                            </a:rPr>
                            <a:t>0</a:t>
                          </a:r>
                          <a:r>
                            <a:rPr lang="de-DE" sz="1400" kern="1200" dirty="0">
                              <a:solidFill>
                                <a:schemeClr val="dk1"/>
                              </a:solidFill>
                              <a:effectLst/>
                              <a:latin typeface="+mn-lt"/>
                              <a:ea typeface="Verdana" panose="020B0604030504040204" pitchFamily="34" charset="0"/>
                              <a:cs typeface="Verdana" panose="020B0604030504040204" pitchFamily="34" charset="0"/>
                            </a:rPr>
                            <a:t> = damping coefficient</a:t>
                          </a:r>
                          <a:endParaRPr lang="en-GB" sz="1400" dirty="0">
                            <a:effectLst/>
                            <a:latin typeface="+mn-lt"/>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algn="ctr">
                            <a:spcAft>
                              <a:spcPts val="0"/>
                            </a:spcAft>
                          </a:pPr>
                          <a:r>
                            <a:rPr lang="en-GB" sz="1400" b="1" dirty="0">
                              <a:effectLst/>
                              <a:latin typeface="+mn-lt"/>
                              <a:ea typeface="Verdana" panose="020B0604030504040204" pitchFamily="34" charset="0"/>
                              <a:cs typeface="Verdana" panose="020B0604030504040204" pitchFamily="34" charset="0"/>
                            </a:rPr>
                            <a:t>Gravity</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14:m>
                            <m:oMathPara xmlns:m="http://schemas.openxmlformats.org/officeDocument/2006/math">
                              <m:oMathParaPr>
                                <m:jc m:val="centerGroup"/>
                              </m:oMathParaPr>
                              <m:oMath xmlns:m="http://schemas.openxmlformats.org/officeDocument/2006/math">
                                <m:sSub>
                                  <m:sSubPr>
                                    <m:ctrlPr>
                                      <a:rPr lang="en-GB" sz="1400" i="1" kern="1200" smtClean="0">
                                        <a:solidFill>
                                          <a:schemeClr val="dk1"/>
                                        </a:solidFill>
                                        <a:effectLst/>
                                        <a:latin typeface="Cambria Math" panose="02040503050406030204" pitchFamily="18" charset="0"/>
                                        <a:ea typeface="+mn-ea"/>
                                        <a:cs typeface="+mn-cs"/>
                                      </a:rPr>
                                    </m:ctrlPr>
                                  </m:sSubPr>
                                  <m:e>
                                    <m:r>
                                      <m:rPr>
                                        <m:sty m:val="p"/>
                                      </m:rPr>
                                      <a:rPr lang="de-DE" sz="1400" kern="1200">
                                        <a:solidFill>
                                          <a:schemeClr val="dk1"/>
                                        </a:solidFill>
                                        <a:effectLst/>
                                        <a:latin typeface="Cambria Math" panose="02040503050406030204" pitchFamily="18" charset="0"/>
                                        <a:ea typeface="+mn-ea"/>
                                        <a:cs typeface="+mn-cs"/>
                                      </a:rPr>
                                      <m:t>F</m:t>
                                    </m:r>
                                  </m:e>
                                  <m:sub>
                                    <m:r>
                                      <m:rPr>
                                        <m:sty m:val="p"/>
                                      </m:rPr>
                                      <a:rPr lang="de-DE" sz="1400" kern="1200">
                                        <a:solidFill>
                                          <a:schemeClr val="dk1"/>
                                        </a:solidFill>
                                        <a:effectLst/>
                                        <a:latin typeface="Cambria Math" panose="02040503050406030204" pitchFamily="18" charset="0"/>
                                        <a:ea typeface="+mn-ea"/>
                                        <a:cs typeface="+mn-cs"/>
                                      </a:rPr>
                                      <m:t>g</m:t>
                                    </m:r>
                                  </m:sub>
                                </m:sSub>
                                <m:r>
                                  <a:rPr lang="de-DE" sz="1400" kern="1200">
                                    <a:solidFill>
                                      <a:schemeClr val="dk1"/>
                                    </a:solidFill>
                                    <a:effectLst/>
                                    <a:latin typeface="Cambria Math" panose="02040503050406030204" pitchFamily="18" charset="0"/>
                                    <a:ea typeface="+mn-ea"/>
                                    <a:cs typeface="+mn-cs"/>
                                  </a:rPr>
                                  <m:t>=</m:t>
                                </m:r>
                                <m:r>
                                  <m:rPr>
                                    <m:sty m:val="p"/>
                                  </m:rPr>
                                  <a:rPr lang="de-DE" sz="1400" kern="1200">
                                    <a:solidFill>
                                      <a:schemeClr val="dk1"/>
                                    </a:solidFill>
                                    <a:effectLst/>
                                    <a:latin typeface="Cambria Math" panose="02040503050406030204" pitchFamily="18" charset="0"/>
                                    <a:ea typeface="+mn-ea"/>
                                    <a:cs typeface="+mn-cs"/>
                                  </a:rPr>
                                  <m:t>mg</m:t>
                                </m:r>
                              </m:oMath>
                            </m:oMathPara>
                          </a14:m>
                          <a:endParaRPr lang="en-GB" sz="1400" dirty="0">
                            <a:effectLst/>
                            <a:latin typeface="+mn-lt"/>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spcAft>
                              <a:spcPts val="0"/>
                            </a:spcAft>
                          </a:pPr>
                          <a:r>
                            <a:rPr lang="en-GB" sz="1400" dirty="0">
                              <a:effectLst/>
                              <a:latin typeface="+mn-lt"/>
                              <a:ea typeface="Verdana" panose="020B0604030504040204" pitchFamily="34" charset="0"/>
                              <a:cs typeface="Verdana" panose="020B0604030504040204" pitchFamily="34" charset="0"/>
                            </a:rPr>
                            <a:t>g = gravitational acceleration</a:t>
                          </a: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mc:Choice>
        <mc:Fallback>
          <p:graphicFrame>
            <p:nvGraphicFramePr>
              <p:cNvPr id="4" name="Table 3"/>
              <p:cNvGraphicFramePr>
                <a:graphicFrameLocks noGrp="1"/>
              </p:cNvGraphicFramePr>
              <p:nvPr>
                <p:extLst>
                  <p:ext uri="{D42A27DB-BD31-4B8C-83A1-F6EECF244321}">
                    <p14:modId xmlns:p14="http://schemas.microsoft.com/office/powerpoint/2010/main" val="2661619754"/>
                  </p:ext>
                </p:extLst>
              </p:nvPr>
            </p:nvGraphicFramePr>
            <p:xfrm>
              <a:off x="2456272" y="3717032"/>
              <a:ext cx="7416824" cy="2235200"/>
            </p:xfrm>
            <a:graphic>
              <a:graphicData uri="http://schemas.openxmlformats.org/drawingml/2006/table">
                <a:tbl>
                  <a:tblPr firstRow="1" bandRow="1">
                    <a:tableStyleId>{85BE263C-DBD7-4A20-BB59-AAB30ACAA65A}</a:tableStyleId>
                  </a:tblPr>
                  <a:tblGrid>
                    <a:gridCol w="1800199">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808313">
                      <a:extLst>
                        <a:ext uri="{9D8B030D-6E8A-4147-A177-3AD203B41FA5}">
                          <a16:colId xmlns:a16="http://schemas.microsoft.com/office/drawing/2014/main" val="20002"/>
                        </a:ext>
                      </a:extLst>
                    </a:gridCol>
                  </a:tblGrid>
                  <a:tr h="335280">
                    <a:tc>
                      <a:txBody>
                        <a:bodyPr/>
                        <a:lstStyle/>
                        <a:p>
                          <a:pPr algn="ctr">
                            <a:spcAft>
                              <a:spcPts val="0"/>
                            </a:spcAft>
                          </a:pPr>
                          <a:r>
                            <a:rPr lang="en-GB" sz="1600" dirty="0">
                              <a:effectLst/>
                              <a:latin typeface="+mn-lt"/>
                              <a:ea typeface="Verdana" panose="020B0604030504040204" pitchFamily="34" charset="0"/>
                              <a:cs typeface="Verdana" panose="020B0604030504040204" pitchFamily="34" charset="0"/>
                            </a:rPr>
                            <a:t>Force</a:t>
                          </a:r>
                        </a:p>
                      </a:txBody>
                      <a:tcPr>
                        <a:lnR w="12700" cap="flat" cmpd="sng" algn="ctr">
                          <a:solidFill>
                            <a:schemeClr val="tx1"/>
                          </a:solidFill>
                          <a:prstDash val="solid"/>
                          <a:round/>
                          <a:headEnd type="none" w="med" len="med"/>
                          <a:tailEnd type="none" w="med" len="med"/>
                        </a:lnR>
                      </a:tcPr>
                    </a:tc>
                    <a:tc>
                      <a:txBody>
                        <a:bodyPr/>
                        <a:lstStyle/>
                        <a:p>
                          <a:pPr algn="ctr">
                            <a:spcAft>
                              <a:spcPts val="0"/>
                            </a:spcAft>
                          </a:pPr>
                          <a:r>
                            <a:rPr lang="en-GB" sz="1600" dirty="0">
                              <a:effectLst/>
                              <a:latin typeface="+mn-lt"/>
                              <a:ea typeface="Verdana" panose="020B0604030504040204" pitchFamily="34" charset="0"/>
                              <a:cs typeface="Verdana" panose="020B0604030504040204" pitchFamily="34" charset="0"/>
                            </a:rPr>
                            <a:t>Formula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spcAft>
                              <a:spcPts val="0"/>
                            </a:spcAft>
                          </a:pPr>
                          <a:r>
                            <a:rPr lang="en-GB" sz="1600" dirty="0">
                              <a:effectLst/>
                              <a:latin typeface="+mn-lt"/>
                              <a:ea typeface="Verdana" panose="020B0604030504040204" pitchFamily="34" charset="0"/>
                              <a:cs typeface="Verdana" panose="020B0604030504040204" pitchFamily="34" charset="0"/>
                            </a:rPr>
                            <a:t>Coefficients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04800">
                    <a:tc>
                      <a:txBody>
                        <a:bodyPr/>
                        <a:lstStyle/>
                        <a:p>
                          <a:pPr algn="ctr"/>
                          <a:r>
                            <a:rPr lang="en-GB" sz="1400" b="1" kern="1200" dirty="0">
                              <a:effectLst/>
                              <a:latin typeface="+mn-lt"/>
                              <a:ea typeface="Verdana" panose="020B0604030504040204" pitchFamily="34" charset="0"/>
                              <a:cs typeface="Verdana" panose="020B0604030504040204" pitchFamily="34" charset="0"/>
                            </a:rPr>
                            <a:t>Repulsion</a:t>
                          </a:r>
                          <a:endParaRPr lang="en-GB" sz="1400" b="1" dirty="0">
                            <a:latin typeface="+mn-lt"/>
                            <a:ea typeface="Verdana" panose="020B0604030504040204" pitchFamily="34" charset="0"/>
                            <a:cs typeface="Verdana" panose="020B0604030504040204" pitchFamily="34" charset="0"/>
                          </a:endParaRPr>
                        </a:p>
                      </a:txBody>
                      <a:tcPr>
                        <a:lnR w="12700" cap="flat" cmpd="sng" algn="ctr">
                          <a:solidFill>
                            <a:schemeClr val="tx1"/>
                          </a:solidFill>
                          <a:prstDash val="solid"/>
                          <a:round/>
                          <a:headEnd type="none" w="med" len="med"/>
                          <a:tailEnd type="none" w="med" len="med"/>
                        </a:lnR>
                      </a:tcPr>
                    </a:tc>
                    <a:tc>
                      <a:txBody>
                        <a:bodyPr/>
                        <a:lstStyle/>
                        <a:p>
                          <a:endParaRPr lang="es-E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3"/>
                          <a:stretch>
                            <a:fillRect l="-64208" t="-114000" r="-100434" b="-534000"/>
                          </a:stretch>
                        </a:blipFill>
                      </a:tcPr>
                    </a:tc>
                    <a:tc>
                      <a:txBody>
                        <a:bodyPr/>
                        <a:lstStyle/>
                        <a:p>
                          <a:pPr algn="l">
                            <a:spcAft>
                              <a:spcPts val="0"/>
                            </a:spcAft>
                          </a:pPr>
                          <a:r>
                            <a:rPr lang="de-DE" sz="1400" kern="1200" dirty="0">
                              <a:solidFill>
                                <a:schemeClr val="dk1"/>
                              </a:solidFill>
                              <a:effectLst/>
                              <a:latin typeface="+mn-lt"/>
                              <a:ea typeface="Verdana" panose="020B0604030504040204" pitchFamily="34" charset="0"/>
                              <a:cs typeface="Verdana" panose="020B0604030504040204" pitchFamily="34" charset="0"/>
                            </a:rPr>
                            <a:t>k = contact stiffness coefficient</a:t>
                          </a:r>
                          <a:endParaRPr lang="en-GB" sz="1400" b="1" dirty="0">
                            <a:effectLst/>
                            <a:latin typeface="+mn-lt"/>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853440">
                    <a:tc>
                      <a:txBody>
                        <a:bodyPr/>
                        <a:lstStyle/>
                        <a:p>
                          <a:pPr algn="ctr">
                            <a:spcAft>
                              <a:spcPts val="0"/>
                            </a:spcAft>
                          </a:pPr>
                          <a:r>
                            <a:rPr lang="en-GB" sz="1400" b="1" dirty="0">
                              <a:effectLst/>
                              <a:latin typeface="+mn-lt"/>
                              <a:ea typeface="Verdana" panose="020B0604030504040204" pitchFamily="34" charset="0"/>
                              <a:cs typeface="Verdana" panose="020B0604030504040204" pitchFamily="34" charset="0"/>
                            </a:rPr>
                            <a:t>Friction</a:t>
                          </a:r>
                        </a:p>
                        <a:p>
                          <a:pPr algn="ctr">
                            <a:spcAft>
                              <a:spcPts val="0"/>
                            </a:spcAft>
                          </a:pPr>
                          <a:r>
                            <a:rPr lang="en-GB" sz="1400" b="1" dirty="0">
                              <a:effectLst/>
                              <a:latin typeface="+mn-lt"/>
                              <a:ea typeface="Verdana" panose="020B0604030504040204" pitchFamily="34" charset="0"/>
                              <a:cs typeface="Verdana" panose="020B0604030504040204" pitchFamily="34" charset="0"/>
                            </a:rPr>
                            <a:t>(Coulomb model)</a:t>
                          </a:r>
                        </a:p>
                      </a:txBody>
                      <a:tcPr marL="68580" marR="68580" marT="0" marB="0" anchor="ctr">
                        <a:lnR w="12700" cap="flat" cmpd="sng" algn="ctr">
                          <a:solidFill>
                            <a:schemeClr val="tx1"/>
                          </a:solidFill>
                          <a:prstDash val="solid"/>
                          <a:round/>
                          <a:headEnd type="none" w="med" len="med"/>
                          <a:tailEnd type="none" w="med" len="med"/>
                        </a:lnR>
                      </a:tcPr>
                    </a:tc>
                    <a:tc>
                      <a:txBody>
                        <a:bodyPr/>
                        <a:lstStyle/>
                        <a:p>
                          <a:endParaRPr lang="es-E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3"/>
                          <a:stretch>
                            <a:fillRect l="-64208" t="-75887" r="-100434" b="-89362"/>
                          </a:stretch>
                        </a:blipFill>
                      </a:tcPr>
                    </a:tc>
                    <a:tc>
                      <a:txBody>
                        <a:bodyPr/>
                        <a:lstStyle/>
                        <a:p>
                          <a:pPr algn="l"/>
                          <a:r>
                            <a:rPr lang="en-US" sz="1400" kern="1200" dirty="0">
                              <a:solidFill>
                                <a:schemeClr val="dk1"/>
                              </a:solidFill>
                              <a:effectLst/>
                              <a:latin typeface="+mn-lt"/>
                              <a:ea typeface="Verdana" panose="020B0604030504040204" pitchFamily="34" charset="0"/>
                              <a:cs typeface="Verdana" panose="020B0604030504040204" pitchFamily="34" charset="0"/>
                            </a:rPr>
                            <a:t>μ = friction coefficient (t-p)</a:t>
                          </a:r>
                        </a:p>
                        <a:p>
                          <a:pPr marL="0" marR="0" indent="0" algn="l"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dk1"/>
                              </a:solidFill>
                              <a:effectLst/>
                              <a:latin typeface="+mn-lt"/>
                              <a:ea typeface="Verdana" panose="020B0604030504040204" pitchFamily="34" charset="0"/>
                              <a:cs typeface="Verdana" panose="020B0604030504040204" pitchFamily="34" charset="0"/>
                            </a:rPr>
                            <a:t>μ</a:t>
                          </a:r>
                          <a:r>
                            <a:rPr lang="de-DE" sz="1400" kern="1200" baseline="-25000" dirty="0">
                              <a:solidFill>
                                <a:schemeClr val="dk1"/>
                              </a:solidFill>
                              <a:effectLst/>
                              <a:latin typeface="+mn-lt"/>
                              <a:ea typeface="Verdana" panose="020B0604030504040204" pitchFamily="34" charset="0"/>
                              <a:cs typeface="Verdana" panose="020B0604030504040204" pitchFamily="34" charset="0"/>
                            </a:rPr>
                            <a:t>k</a:t>
                          </a:r>
                          <a:r>
                            <a:rPr lang="de-DE" sz="1400" kern="1200" dirty="0">
                              <a:solidFill>
                                <a:schemeClr val="dk1"/>
                              </a:solidFill>
                              <a:effectLst/>
                              <a:latin typeface="+mn-lt"/>
                              <a:ea typeface="Verdana" panose="020B0604030504040204" pitchFamily="34" charset="0"/>
                              <a:cs typeface="Verdana" panose="020B0604030504040204" pitchFamily="34" charset="0"/>
                            </a:rPr>
                            <a:t> = kinetic friction coefficient (p-p)</a:t>
                          </a:r>
                        </a:p>
                        <a:p>
                          <a:pPr marL="0" marR="0" indent="0" algn="l"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dk1"/>
                              </a:solidFill>
                              <a:effectLst/>
                              <a:latin typeface="+mn-lt"/>
                              <a:ea typeface="Verdana" panose="020B0604030504040204" pitchFamily="34" charset="0"/>
                              <a:cs typeface="Verdana" panose="020B0604030504040204" pitchFamily="34" charset="0"/>
                            </a:rPr>
                            <a:t>μ</a:t>
                          </a:r>
                          <a:r>
                            <a:rPr lang="de-DE" sz="1400" kern="1200" baseline="-25000" dirty="0">
                              <a:solidFill>
                                <a:schemeClr val="dk1"/>
                              </a:solidFill>
                              <a:effectLst/>
                              <a:latin typeface="+mn-lt"/>
                              <a:ea typeface="Verdana" panose="020B0604030504040204" pitchFamily="34" charset="0"/>
                              <a:cs typeface="Verdana" panose="020B0604030504040204" pitchFamily="34" charset="0"/>
                            </a:rPr>
                            <a:t>s</a:t>
                          </a:r>
                          <a:r>
                            <a:rPr lang="de-DE" sz="1400" kern="1200" dirty="0">
                              <a:solidFill>
                                <a:schemeClr val="dk1"/>
                              </a:solidFill>
                              <a:effectLst/>
                              <a:latin typeface="+mn-lt"/>
                              <a:ea typeface="Verdana" panose="020B0604030504040204" pitchFamily="34" charset="0"/>
                              <a:cs typeface="Verdana" panose="020B0604030504040204" pitchFamily="34" charset="0"/>
                            </a:rPr>
                            <a:t> = static friction coefficient (p-p) </a:t>
                          </a:r>
                        </a:p>
                        <a:p>
                          <a:pPr algn="l"/>
                          <a:r>
                            <a:rPr lang="de-DE" sz="1400" kern="1200" dirty="0">
                              <a:solidFill>
                                <a:schemeClr val="dk1"/>
                              </a:solidFill>
                              <a:effectLst/>
                              <a:latin typeface="+mn-lt"/>
                              <a:ea typeface="Verdana" panose="020B0604030504040204" pitchFamily="34" charset="0"/>
                              <a:cs typeface="Verdana" panose="020B0604030504040204" pitchFamily="34" charset="0"/>
                            </a:rPr>
                            <a:t>d</a:t>
                          </a:r>
                          <a:r>
                            <a:rPr lang="de-DE" sz="1400" kern="1200" baseline="-25000" dirty="0">
                              <a:solidFill>
                                <a:schemeClr val="dk1"/>
                              </a:solidFill>
                              <a:effectLst/>
                              <a:latin typeface="+mn-lt"/>
                              <a:ea typeface="Verdana" panose="020B0604030504040204" pitchFamily="34" charset="0"/>
                              <a:cs typeface="Verdana" panose="020B0604030504040204" pitchFamily="34" charset="0"/>
                            </a:rPr>
                            <a:t>c</a:t>
                          </a:r>
                          <a:r>
                            <a:rPr lang="de-DE" sz="1400" kern="1200" dirty="0">
                              <a:solidFill>
                                <a:schemeClr val="dk1"/>
                              </a:solidFill>
                              <a:effectLst/>
                              <a:latin typeface="+mn-lt"/>
                              <a:ea typeface="Verdana" panose="020B0604030504040204" pitchFamily="34" charset="0"/>
                              <a:cs typeface="Verdana" panose="020B0604030504040204" pitchFamily="34" charset="0"/>
                            </a:rPr>
                            <a:t> = decay coefficient (p-p)</a:t>
                          </a:r>
                          <a:endParaRPr lang="en-GB" sz="1400" kern="1200" dirty="0">
                            <a:solidFill>
                              <a:schemeClr val="dk1"/>
                            </a:solidFill>
                            <a:effectLst/>
                            <a:latin typeface="+mn-lt"/>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algn="ctr">
                            <a:spcAft>
                              <a:spcPts val="0"/>
                            </a:spcAft>
                          </a:pPr>
                          <a:r>
                            <a:rPr lang="en-GB" sz="1400" b="1" dirty="0">
                              <a:effectLst/>
                              <a:latin typeface="+mn-lt"/>
                              <a:ea typeface="Verdana" panose="020B0604030504040204" pitchFamily="34" charset="0"/>
                              <a:cs typeface="Verdana" panose="020B0604030504040204" pitchFamily="34" charset="0"/>
                            </a:rPr>
                            <a:t>Dissipation</a:t>
                          </a:r>
                        </a:p>
                      </a:txBody>
                      <a:tcPr marL="68580" marR="68580" marT="0" marB="0" anchor="ctr">
                        <a:lnR w="12700" cap="flat" cmpd="sng" algn="ctr">
                          <a:solidFill>
                            <a:schemeClr val="tx1"/>
                          </a:solidFill>
                          <a:prstDash val="solid"/>
                          <a:round/>
                          <a:headEnd type="none" w="med" len="med"/>
                          <a:tailEnd type="none" w="med" len="med"/>
                        </a:lnR>
                      </a:tcPr>
                    </a:tc>
                    <a:tc>
                      <a:txBody>
                        <a:bodyPr/>
                        <a:lstStyle/>
                        <a:p>
                          <a:endParaRPr lang="es-E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3"/>
                          <a:stretch>
                            <a:fillRect l="-64208" t="-406557" r="-100434" b="-106557"/>
                          </a:stretch>
                        </a:blipFill>
                      </a:tcPr>
                    </a:tc>
                    <a:tc>
                      <a:txBody>
                        <a:bodyPr/>
                        <a:lstStyle/>
                        <a:p>
                          <a:pPr algn="l">
                            <a:spcAft>
                              <a:spcPts val="0"/>
                            </a:spcAft>
                          </a:pPr>
                          <a:r>
                            <a:rPr lang="de-DE" sz="1400" kern="1200" dirty="0">
                              <a:solidFill>
                                <a:schemeClr val="dk1"/>
                              </a:solidFill>
                              <a:effectLst/>
                              <a:latin typeface="+mn-lt"/>
                              <a:ea typeface="Verdana" panose="020B0604030504040204" pitchFamily="34" charset="0"/>
                              <a:cs typeface="Verdana" panose="020B0604030504040204" pitchFamily="34" charset="0"/>
                            </a:rPr>
                            <a:t>μ</a:t>
                          </a:r>
                          <a:r>
                            <a:rPr lang="de-DE" sz="1400" kern="1200" baseline="-25000" dirty="0">
                              <a:solidFill>
                                <a:schemeClr val="dk1"/>
                              </a:solidFill>
                              <a:effectLst/>
                              <a:latin typeface="+mn-lt"/>
                              <a:ea typeface="Verdana" panose="020B0604030504040204" pitchFamily="34" charset="0"/>
                              <a:cs typeface="Verdana" panose="020B0604030504040204" pitchFamily="34" charset="0"/>
                            </a:rPr>
                            <a:t>0</a:t>
                          </a:r>
                          <a:r>
                            <a:rPr lang="de-DE" sz="1400" kern="1200" dirty="0">
                              <a:solidFill>
                                <a:schemeClr val="dk1"/>
                              </a:solidFill>
                              <a:effectLst/>
                              <a:latin typeface="+mn-lt"/>
                              <a:ea typeface="Verdana" panose="020B0604030504040204" pitchFamily="34" charset="0"/>
                              <a:cs typeface="Verdana" panose="020B0604030504040204" pitchFamily="34" charset="0"/>
                            </a:rPr>
                            <a:t> = damping coefficient</a:t>
                          </a:r>
                          <a:endParaRPr lang="en-GB" sz="1400" dirty="0">
                            <a:effectLst/>
                            <a:latin typeface="+mn-lt"/>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algn="ctr">
                            <a:spcAft>
                              <a:spcPts val="0"/>
                            </a:spcAft>
                          </a:pPr>
                          <a:r>
                            <a:rPr lang="en-GB" sz="1400" b="1" dirty="0">
                              <a:effectLst/>
                              <a:latin typeface="+mn-lt"/>
                              <a:ea typeface="Verdana" panose="020B0604030504040204" pitchFamily="34" charset="0"/>
                              <a:cs typeface="Verdana" panose="020B0604030504040204" pitchFamily="34" charset="0"/>
                            </a:rPr>
                            <a:t>Gravity</a:t>
                          </a:r>
                        </a:p>
                      </a:txBody>
                      <a:tcPr marL="68580" marR="68580" marT="0" marB="0" anchor="ctr">
                        <a:lnR w="12700" cap="flat" cmpd="sng" algn="ctr">
                          <a:solidFill>
                            <a:schemeClr val="tx1"/>
                          </a:solidFill>
                          <a:prstDash val="solid"/>
                          <a:round/>
                          <a:headEnd type="none" w="med" len="med"/>
                          <a:tailEnd type="none" w="med" len="med"/>
                        </a:lnR>
                      </a:tcPr>
                    </a:tc>
                    <a:tc>
                      <a:txBody>
                        <a:bodyPr/>
                        <a:lstStyle/>
                        <a:p>
                          <a:endParaRPr lang="es-E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blipFill>
                          <a:blip r:embed="rId3"/>
                          <a:stretch>
                            <a:fillRect l="-64208" t="-506557" r="-100434" b="-6557"/>
                          </a:stretch>
                        </a:blipFill>
                      </a:tcPr>
                    </a:tc>
                    <a:tc>
                      <a:txBody>
                        <a:bodyPr/>
                        <a:lstStyle/>
                        <a:p>
                          <a:pPr algn="l">
                            <a:spcAft>
                              <a:spcPts val="0"/>
                            </a:spcAft>
                          </a:pPr>
                          <a:r>
                            <a:rPr lang="en-GB" sz="1400" dirty="0">
                              <a:effectLst/>
                              <a:latin typeface="+mn-lt"/>
                              <a:ea typeface="Verdana" panose="020B0604030504040204" pitchFamily="34" charset="0"/>
                              <a:cs typeface="Verdana" panose="020B0604030504040204" pitchFamily="34" charset="0"/>
                            </a:rPr>
                            <a:t>g = gravitational acceleration</a:t>
                          </a: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mc:Fallback>
      </mc:AlternateContent>
      <p:grpSp>
        <p:nvGrpSpPr>
          <p:cNvPr id="1048" name="Group 1047"/>
          <p:cNvGrpSpPr/>
          <p:nvPr/>
        </p:nvGrpSpPr>
        <p:grpSpPr>
          <a:xfrm>
            <a:off x="4007768" y="1124744"/>
            <a:ext cx="4946725" cy="2320056"/>
            <a:chOff x="3499384" y="1138305"/>
            <a:chExt cx="5594719" cy="2631982"/>
          </a:xfrm>
        </p:grpSpPr>
        <p:pic>
          <p:nvPicPr>
            <p:cNvPr id="1032" name="Picture 8" descr="Related imag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8103" y="1790575"/>
              <a:ext cx="2639616" cy="19797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lated imag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3211" y="2046414"/>
              <a:ext cx="2041962" cy="153147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5657229" y="2636956"/>
              <a:ext cx="1271923" cy="297877"/>
              <a:chOff x="9191444" y="3855808"/>
              <a:chExt cx="1727572" cy="297877"/>
            </a:xfrm>
          </p:grpSpPr>
          <p:cxnSp>
            <p:nvCxnSpPr>
              <p:cNvPr id="21" name="Straight Connector 20"/>
              <p:cNvCxnSpPr/>
              <p:nvPr/>
            </p:nvCxnSpPr>
            <p:spPr>
              <a:xfrm flipV="1">
                <a:off x="9612560" y="3861049"/>
                <a:ext cx="80392" cy="14631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692952" y="3861048"/>
                <a:ext cx="135632" cy="29263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9828584" y="3856600"/>
                <a:ext cx="152400" cy="29263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980984" y="3856600"/>
                <a:ext cx="135632" cy="29263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0116328" y="3855808"/>
                <a:ext cx="152400" cy="29263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0268728" y="3855808"/>
                <a:ext cx="135632" cy="29263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0404360" y="4002126"/>
                <a:ext cx="76200" cy="14187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10480560" y="4002126"/>
                <a:ext cx="438456" cy="73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191444" y="4007366"/>
                <a:ext cx="42562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3499384" y="2934833"/>
              <a:ext cx="1193164" cy="418988"/>
            </a:xfrm>
            <a:prstGeom prst="rect">
              <a:avLst/>
            </a:prstGeom>
          </p:spPr>
          <p:txBody>
            <a:bodyPr wrap="none">
              <a:spAutoFit/>
            </a:bodyPr>
            <a:lstStyle/>
            <a:p>
              <a:r>
                <a:rPr lang="it-IT" dirty="0"/>
                <a:t>Particle 1</a:t>
              </a:r>
              <a:endParaRPr lang="en-GB" dirty="0"/>
            </a:p>
          </p:txBody>
        </p:sp>
        <p:sp>
          <p:nvSpPr>
            <p:cNvPr id="49" name="Rectangle 48"/>
            <p:cNvSpPr/>
            <p:nvPr/>
          </p:nvSpPr>
          <p:spPr>
            <a:xfrm>
              <a:off x="7900939" y="1734455"/>
              <a:ext cx="1193164" cy="418988"/>
            </a:xfrm>
            <a:prstGeom prst="rect">
              <a:avLst/>
            </a:prstGeom>
          </p:spPr>
          <p:txBody>
            <a:bodyPr wrap="none">
              <a:spAutoFit/>
            </a:bodyPr>
            <a:lstStyle/>
            <a:p>
              <a:r>
                <a:rPr lang="it-IT" dirty="0"/>
                <a:t>Particle 2</a:t>
              </a:r>
              <a:endParaRPr lang="en-GB" dirty="0"/>
            </a:p>
          </p:txBody>
        </p:sp>
        <p:cxnSp>
          <p:nvCxnSpPr>
            <p:cNvPr id="60" name="Straight Connector 59"/>
            <p:cNvCxnSpPr/>
            <p:nvPr/>
          </p:nvCxnSpPr>
          <p:spPr>
            <a:xfrm flipV="1">
              <a:off x="5712860" y="1206109"/>
              <a:ext cx="0" cy="2337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708007" y="1206108"/>
              <a:ext cx="122114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929151" y="1206108"/>
              <a:ext cx="0" cy="158240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rot="16200000">
              <a:off x="4896474" y="1881912"/>
              <a:ext cx="1504848" cy="297877"/>
              <a:chOff x="8875075" y="3855808"/>
              <a:chExt cx="2043941" cy="297877"/>
            </a:xfrm>
          </p:grpSpPr>
          <p:cxnSp>
            <p:nvCxnSpPr>
              <p:cNvPr id="80" name="Straight Connector 79"/>
              <p:cNvCxnSpPr/>
              <p:nvPr/>
            </p:nvCxnSpPr>
            <p:spPr>
              <a:xfrm flipV="1">
                <a:off x="9612560" y="3861049"/>
                <a:ext cx="80392" cy="14631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9692952" y="3861048"/>
                <a:ext cx="135632" cy="29263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9828584" y="3856600"/>
                <a:ext cx="152400" cy="29263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980984" y="3856600"/>
                <a:ext cx="135632" cy="29263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0116328" y="3855808"/>
                <a:ext cx="152400" cy="29263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0268728" y="3855808"/>
                <a:ext cx="135632" cy="29263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10404360" y="4002126"/>
                <a:ext cx="76200" cy="14187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10480560" y="4002126"/>
                <a:ext cx="438456" cy="73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H="1" flipV="1">
                <a:off x="9238610" y="3643831"/>
                <a:ext cx="14917" cy="74198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p:nvCxnSpPr>
          <p:spPr>
            <a:xfrm flipH="1">
              <a:off x="5665322" y="2341830"/>
              <a:ext cx="36114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652786" y="1535137"/>
              <a:ext cx="37367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016508" y="2081255"/>
              <a:ext cx="2976" cy="2605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6016508" y="1528157"/>
              <a:ext cx="2976" cy="34103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870745" y="2082881"/>
              <a:ext cx="2992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6172785" y="1768925"/>
              <a:ext cx="0" cy="31395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V="1">
              <a:off x="5870745" y="1768925"/>
              <a:ext cx="0" cy="31395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869412" y="1868571"/>
              <a:ext cx="2992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rot="5400000" flipV="1">
              <a:off x="6048106" y="2617611"/>
              <a:ext cx="519999" cy="863741"/>
              <a:chOff x="5725674" y="1785363"/>
              <a:chExt cx="519999" cy="831899"/>
            </a:xfrm>
          </p:grpSpPr>
          <p:cxnSp>
            <p:nvCxnSpPr>
              <p:cNvPr id="121" name="Straight Connector 120"/>
              <p:cNvCxnSpPr/>
              <p:nvPr/>
            </p:nvCxnSpPr>
            <p:spPr>
              <a:xfrm flipH="1">
                <a:off x="5738210" y="2599036"/>
                <a:ext cx="36114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5725674" y="1792343"/>
                <a:ext cx="37367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5400000" flipV="1">
                <a:off x="5955082" y="2482948"/>
                <a:ext cx="268629"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5400000" flipV="1">
                <a:off x="5921748" y="1955987"/>
                <a:ext cx="34124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943652" y="2348631"/>
                <a:ext cx="2992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6245673" y="2034677"/>
                <a:ext cx="0" cy="31395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5943633" y="2034677"/>
                <a:ext cx="0" cy="31395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942321" y="2134319"/>
                <a:ext cx="2992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3" name="Straight Arrow Connector 112"/>
            <p:cNvCxnSpPr/>
            <p:nvPr/>
          </p:nvCxnSpPr>
          <p:spPr>
            <a:xfrm flipH="1">
              <a:off x="4867536" y="2802016"/>
              <a:ext cx="256656" cy="45017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flipH="1">
              <a:off x="7315809" y="2789480"/>
              <a:ext cx="288031" cy="55617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24" name="TextBox 1023"/>
            <p:cNvSpPr txBox="1"/>
            <p:nvPr/>
          </p:nvSpPr>
          <p:spPr>
            <a:xfrm>
              <a:off x="4607615" y="2704890"/>
              <a:ext cx="439106" cy="418988"/>
            </a:xfrm>
            <a:prstGeom prst="rect">
              <a:avLst/>
            </a:prstGeom>
            <a:noFill/>
          </p:spPr>
          <p:txBody>
            <a:bodyPr wrap="none" rtlCol="0">
              <a:spAutoFit/>
            </a:bodyPr>
            <a:lstStyle/>
            <a:p>
              <a:r>
                <a:rPr lang="en-GB" dirty="0">
                  <a:solidFill>
                    <a:schemeClr val="bg1"/>
                  </a:solidFill>
                </a:rPr>
                <a:t>R</a:t>
              </a:r>
              <a:r>
                <a:rPr lang="en-GB" baseline="-25000" dirty="0">
                  <a:solidFill>
                    <a:schemeClr val="bg1"/>
                  </a:solidFill>
                </a:rPr>
                <a:t>1</a:t>
              </a:r>
              <a:endParaRPr lang="en-GB" dirty="0">
                <a:solidFill>
                  <a:schemeClr val="bg1"/>
                </a:solidFill>
              </a:endParaRPr>
            </a:p>
          </p:txBody>
        </p:sp>
        <p:sp>
          <p:nvSpPr>
            <p:cNvPr id="138" name="TextBox 137"/>
            <p:cNvSpPr txBox="1"/>
            <p:nvPr/>
          </p:nvSpPr>
          <p:spPr>
            <a:xfrm>
              <a:off x="7433787" y="2976319"/>
              <a:ext cx="439106" cy="418988"/>
            </a:xfrm>
            <a:prstGeom prst="rect">
              <a:avLst/>
            </a:prstGeom>
            <a:noFill/>
          </p:spPr>
          <p:txBody>
            <a:bodyPr wrap="none" rtlCol="0">
              <a:spAutoFit/>
            </a:bodyPr>
            <a:lstStyle/>
            <a:p>
              <a:r>
                <a:rPr lang="en-GB" dirty="0">
                  <a:solidFill>
                    <a:schemeClr val="bg1"/>
                  </a:solidFill>
                </a:rPr>
                <a:t>R</a:t>
              </a:r>
              <a:r>
                <a:rPr lang="en-GB" baseline="-25000" dirty="0">
                  <a:solidFill>
                    <a:schemeClr val="bg1"/>
                  </a:solidFill>
                </a:rPr>
                <a:t>2</a:t>
              </a:r>
              <a:endParaRPr lang="en-GB" dirty="0">
                <a:solidFill>
                  <a:schemeClr val="bg1"/>
                </a:solidFill>
              </a:endParaRPr>
            </a:p>
          </p:txBody>
        </p:sp>
        <p:cxnSp>
          <p:nvCxnSpPr>
            <p:cNvPr id="139" name="Straight Arrow Connector 138"/>
            <p:cNvCxnSpPr/>
            <p:nvPr/>
          </p:nvCxnSpPr>
          <p:spPr>
            <a:xfrm>
              <a:off x="5124192" y="2802016"/>
              <a:ext cx="175392" cy="31748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H="1" flipV="1">
              <a:off x="7167970" y="2704890"/>
              <a:ext cx="435875" cy="9585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5136797" y="2585456"/>
              <a:ext cx="446358" cy="418988"/>
            </a:xfrm>
            <a:prstGeom prst="rect">
              <a:avLst/>
            </a:prstGeom>
            <a:noFill/>
          </p:spPr>
          <p:txBody>
            <a:bodyPr wrap="none" rtlCol="0">
              <a:spAutoFit/>
            </a:bodyPr>
            <a:lstStyle/>
            <a:p>
              <a:r>
                <a:rPr lang="en-GB" dirty="0">
                  <a:solidFill>
                    <a:srgbClr val="FFC000"/>
                  </a:solidFill>
                </a:rPr>
                <a:t>V</a:t>
              </a:r>
              <a:r>
                <a:rPr lang="en-GB" baseline="-25000" dirty="0">
                  <a:solidFill>
                    <a:srgbClr val="FFC000"/>
                  </a:solidFill>
                </a:rPr>
                <a:t>1</a:t>
              </a:r>
              <a:endParaRPr lang="en-GB" dirty="0">
                <a:solidFill>
                  <a:srgbClr val="FFC000"/>
                </a:solidFill>
              </a:endParaRPr>
            </a:p>
          </p:txBody>
        </p:sp>
        <p:sp>
          <p:nvSpPr>
            <p:cNvPr id="151" name="TextBox 150"/>
            <p:cNvSpPr txBox="1"/>
            <p:nvPr/>
          </p:nvSpPr>
          <p:spPr>
            <a:xfrm>
              <a:off x="7315809" y="2393873"/>
              <a:ext cx="446358" cy="418988"/>
            </a:xfrm>
            <a:prstGeom prst="rect">
              <a:avLst/>
            </a:prstGeom>
            <a:noFill/>
          </p:spPr>
          <p:txBody>
            <a:bodyPr wrap="none" rtlCol="0">
              <a:spAutoFit/>
            </a:bodyPr>
            <a:lstStyle/>
            <a:p>
              <a:r>
                <a:rPr lang="en-GB" dirty="0">
                  <a:solidFill>
                    <a:srgbClr val="FFC000"/>
                  </a:solidFill>
                </a:rPr>
                <a:t>V</a:t>
              </a:r>
              <a:r>
                <a:rPr lang="en-GB" baseline="-25000" dirty="0">
                  <a:solidFill>
                    <a:srgbClr val="FFC000"/>
                  </a:solidFill>
                </a:rPr>
                <a:t>2</a:t>
              </a:r>
              <a:endParaRPr lang="en-GB" dirty="0">
                <a:solidFill>
                  <a:srgbClr val="FFC000"/>
                </a:solidFill>
              </a:endParaRPr>
            </a:p>
          </p:txBody>
        </p:sp>
        <p:sp>
          <p:nvSpPr>
            <p:cNvPr id="153" name="TextBox 152"/>
            <p:cNvSpPr txBox="1"/>
            <p:nvPr/>
          </p:nvSpPr>
          <p:spPr>
            <a:xfrm>
              <a:off x="5330955" y="1138305"/>
              <a:ext cx="368399" cy="453904"/>
            </a:xfrm>
            <a:prstGeom prst="rect">
              <a:avLst/>
            </a:prstGeom>
            <a:noFill/>
          </p:spPr>
          <p:txBody>
            <a:bodyPr wrap="none" rtlCol="0">
              <a:spAutoFit/>
            </a:bodyPr>
            <a:lstStyle/>
            <a:p>
              <a:r>
                <a:rPr lang="el-GR" sz="2000" dirty="0">
                  <a:solidFill>
                    <a:srgbClr val="FF0000"/>
                  </a:solidFill>
                </a:rPr>
                <a:t>μ</a:t>
              </a:r>
              <a:endParaRPr lang="en-GB" sz="2000" dirty="0">
                <a:solidFill>
                  <a:srgbClr val="FF0000"/>
                </a:solidFill>
              </a:endParaRPr>
            </a:p>
          </p:txBody>
        </p:sp>
        <p:sp>
          <p:nvSpPr>
            <p:cNvPr id="154" name="TextBox 153"/>
            <p:cNvSpPr txBox="1"/>
            <p:nvPr/>
          </p:nvSpPr>
          <p:spPr>
            <a:xfrm>
              <a:off x="6096863" y="2209832"/>
              <a:ext cx="456293" cy="453904"/>
            </a:xfrm>
            <a:prstGeom prst="rect">
              <a:avLst/>
            </a:prstGeom>
            <a:noFill/>
          </p:spPr>
          <p:txBody>
            <a:bodyPr wrap="none" rtlCol="0">
              <a:spAutoFit/>
            </a:bodyPr>
            <a:lstStyle/>
            <a:p>
              <a:r>
                <a:rPr lang="en-GB" sz="2000" dirty="0" err="1">
                  <a:solidFill>
                    <a:srgbClr val="FF0000"/>
                  </a:solidFill>
                </a:rPr>
                <a:t>K</a:t>
              </a:r>
              <a:r>
                <a:rPr lang="en-GB" sz="2000" baseline="-25000" dirty="0" err="1">
                  <a:solidFill>
                    <a:srgbClr val="FF0000"/>
                  </a:solidFill>
                </a:rPr>
                <a:t>n</a:t>
              </a:r>
              <a:endParaRPr lang="en-GB" sz="2000" dirty="0">
                <a:solidFill>
                  <a:srgbClr val="FF0000"/>
                </a:solidFill>
              </a:endParaRPr>
            </a:p>
          </p:txBody>
        </p:sp>
        <p:sp>
          <p:nvSpPr>
            <p:cNvPr id="155" name="TextBox 154"/>
            <p:cNvSpPr txBox="1"/>
            <p:nvPr/>
          </p:nvSpPr>
          <p:spPr>
            <a:xfrm>
              <a:off x="5112047" y="1701367"/>
              <a:ext cx="419236" cy="453904"/>
            </a:xfrm>
            <a:prstGeom prst="rect">
              <a:avLst/>
            </a:prstGeom>
            <a:noFill/>
          </p:spPr>
          <p:txBody>
            <a:bodyPr wrap="none" rtlCol="0">
              <a:spAutoFit/>
            </a:bodyPr>
            <a:lstStyle/>
            <a:p>
              <a:r>
                <a:rPr lang="en-GB" sz="2000" dirty="0" err="1">
                  <a:solidFill>
                    <a:srgbClr val="FF0000"/>
                  </a:solidFill>
                </a:rPr>
                <a:t>K</a:t>
              </a:r>
              <a:r>
                <a:rPr lang="en-GB" sz="2000" baseline="-25000" dirty="0" err="1">
                  <a:solidFill>
                    <a:srgbClr val="FF0000"/>
                  </a:solidFill>
                </a:rPr>
                <a:t>t</a:t>
              </a:r>
              <a:endParaRPr lang="en-GB" sz="2000" dirty="0">
                <a:solidFill>
                  <a:srgbClr val="FF0000"/>
                </a:solidFill>
              </a:endParaRPr>
            </a:p>
          </p:txBody>
        </p:sp>
        <p:sp>
          <p:nvSpPr>
            <p:cNvPr id="156" name="TextBox 155"/>
            <p:cNvSpPr txBox="1"/>
            <p:nvPr/>
          </p:nvSpPr>
          <p:spPr>
            <a:xfrm>
              <a:off x="6135091" y="1711268"/>
              <a:ext cx="627657" cy="453904"/>
            </a:xfrm>
            <a:prstGeom prst="rect">
              <a:avLst/>
            </a:prstGeom>
            <a:noFill/>
          </p:spPr>
          <p:txBody>
            <a:bodyPr wrap="none" rtlCol="0">
              <a:spAutoFit/>
            </a:bodyPr>
            <a:lstStyle/>
            <a:p>
              <a:r>
                <a:rPr lang="el-GR" sz="2000" dirty="0">
                  <a:solidFill>
                    <a:srgbClr val="FF0000"/>
                  </a:solidFill>
                </a:rPr>
                <a:t>μ</a:t>
              </a:r>
              <a:r>
                <a:rPr lang="en-GB" sz="2000" baseline="-25000" dirty="0">
                  <a:solidFill>
                    <a:srgbClr val="FF0000"/>
                  </a:solidFill>
                </a:rPr>
                <a:t>0_t</a:t>
              </a:r>
              <a:endParaRPr lang="en-GB" sz="2000" dirty="0">
                <a:solidFill>
                  <a:srgbClr val="FF0000"/>
                </a:solidFill>
              </a:endParaRPr>
            </a:p>
          </p:txBody>
        </p:sp>
        <p:sp>
          <p:nvSpPr>
            <p:cNvPr id="157" name="TextBox 156"/>
            <p:cNvSpPr txBox="1"/>
            <p:nvPr/>
          </p:nvSpPr>
          <p:spPr>
            <a:xfrm>
              <a:off x="6053389" y="3246842"/>
              <a:ext cx="663916" cy="453904"/>
            </a:xfrm>
            <a:prstGeom prst="rect">
              <a:avLst/>
            </a:prstGeom>
            <a:noFill/>
          </p:spPr>
          <p:txBody>
            <a:bodyPr wrap="none" rtlCol="0">
              <a:spAutoFit/>
            </a:bodyPr>
            <a:lstStyle/>
            <a:p>
              <a:r>
                <a:rPr lang="el-GR" sz="2000" dirty="0">
                  <a:solidFill>
                    <a:srgbClr val="FF0000"/>
                  </a:solidFill>
                </a:rPr>
                <a:t>μ</a:t>
              </a:r>
              <a:r>
                <a:rPr lang="en-GB" sz="2000" baseline="-25000" dirty="0">
                  <a:solidFill>
                    <a:srgbClr val="FF0000"/>
                  </a:solidFill>
                </a:rPr>
                <a:t>0_n</a:t>
              </a:r>
              <a:endParaRPr lang="en-GB" sz="2000" dirty="0">
                <a:solidFill>
                  <a:srgbClr val="FF0000"/>
                </a:solidFill>
              </a:endParaRPr>
            </a:p>
          </p:txBody>
        </p:sp>
      </p:grpSp>
    </p:spTree>
    <p:extLst>
      <p:ext uri="{BB962C8B-B14F-4D97-AF65-F5344CB8AC3E}">
        <p14:creationId xmlns:p14="http://schemas.microsoft.com/office/powerpoint/2010/main" val="1407094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p>
        </p:txBody>
      </p:sp>
      <p:graphicFrame>
        <p:nvGraphicFramePr>
          <p:cNvPr id="13" name="Table 12"/>
          <p:cNvGraphicFramePr>
            <a:graphicFrameLocks noGrp="1"/>
          </p:cNvGraphicFramePr>
          <p:nvPr>
            <p:extLst>
              <p:ext uri="{D42A27DB-BD31-4B8C-83A1-F6EECF244321}">
                <p14:modId xmlns:p14="http://schemas.microsoft.com/office/powerpoint/2010/main" val="2327131571"/>
              </p:ext>
            </p:extLst>
          </p:nvPr>
        </p:nvGraphicFramePr>
        <p:xfrm>
          <a:off x="2003853" y="3861048"/>
          <a:ext cx="8234811" cy="1874520"/>
        </p:xfrm>
        <a:graphic>
          <a:graphicData uri="http://schemas.openxmlformats.org/drawingml/2006/table">
            <a:tbl>
              <a:tblPr firstRow="1" bandRow="1">
                <a:tableStyleId>{85BE263C-DBD7-4A20-BB59-AAB30ACAA65A}</a:tableStyleId>
              </a:tblPr>
              <a:tblGrid>
                <a:gridCol w="783444">
                  <a:extLst>
                    <a:ext uri="{9D8B030D-6E8A-4147-A177-3AD203B41FA5}">
                      <a16:colId xmlns:a16="http://schemas.microsoft.com/office/drawing/2014/main" val="20000"/>
                    </a:ext>
                  </a:extLst>
                </a:gridCol>
                <a:gridCol w="964698">
                  <a:extLst>
                    <a:ext uri="{9D8B030D-6E8A-4147-A177-3AD203B41FA5}">
                      <a16:colId xmlns:a16="http://schemas.microsoft.com/office/drawing/2014/main" val="20001"/>
                    </a:ext>
                  </a:extLst>
                </a:gridCol>
                <a:gridCol w="777112">
                  <a:extLst>
                    <a:ext uri="{9D8B030D-6E8A-4147-A177-3AD203B41FA5}">
                      <a16:colId xmlns:a16="http://schemas.microsoft.com/office/drawing/2014/main" val="20002"/>
                    </a:ext>
                  </a:extLst>
                </a:gridCol>
                <a:gridCol w="815651">
                  <a:extLst>
                    <a:ext uri="{9D8B030D-6E8A-4147-A177-3AD203B41FA5}">
                      <a16:colId xmlns:a16="http://schemas.microsoft.com/office/drawing/2014/main" val="20003"/>
                    </a:ext>
                  </a:extLst>
                </a:gridCol>
                <a:gridCol w="815651">
                  <a:extLst>
                    <a:ext uri="{9D8B030D-6E8A-4147-A177-3AD203B41FA5}">
                      <a16:colId xmlns:a16="http://schemas.microsoft.com/office/drawing/2014/main" val="20004"/>
                    </a:ext>
                  </a:extLst>
                </a:gridCol>
                <a:gridCol w="815651">
                  <a:extLst>
                    <a:ext uri="{9D8B030D-6E8A-4147-A177-3AD203B41FA5}">
                      <a16:colId xmlns:a16="http://schemas.microsoft.com/office/drawing/2014/main" val="20005"/>
                    </a:ext>
                  </a:extLst>
                </a:gridCol>
                <a:gridCol w="815651">
                  <a:extLst>
                    <a:ext uri="{9D8B030D-6E8A-4147-A177-3AD203B41FA5}">
                      <a16:colId xmlns:a16="http://schemas.microsoft.com/office/drawing/2014/main" val="20006"/>
                    </a:ext>
                  </a:extLst>
                </a:gridCol>
                <a:gridCol w="815651">
                  <a:extLst>
                    <a:ext uri="{9D8B030D-6E8A-4147-A177-3AD203B41FA5}">
                      <a16:colId xmlns:a16="http://schemas.microsoft.com/office/drawing/2014/main" val="20007"/>
                    </a:ext>
                  </a:extLst>
                </a:gridCol>
                <a:gridCol w="815651">
                  <a:extLst>
                    <a:ext uri="{9D8B030D-6E8A-4147-A177-3AD203B41FA5}">
                      <a16:colId xmlns:a16="http://schemas.microsoft.com/office/drawing/2014/main" val="20008"/>
                    </a:ext>
                  </a:extLst>
                </a:gridCol>
                <a:gridCol w="815651">
                  <a:extLst>
                    <a:ext uri="{9D8B030D-6E8A-4147-A177-3AD203B41FA5}">
                      <a16:colId xmlns:a16="http://schemas.microsoft.com/office/drawing/2014/main" val="20009"/>
                    </a:ext>
                  </a:extLst>
                </a:gridCol>
              </a:tblGrid>
              <a:tr h="283056">
                <a:tc>
                  <a:txBody>
                    <a:bodyPr/>
                    <a:lstStyle/>
                    <a:p>
                      <a:pPr algn="ctr">
                        <a:spcAft>
                          <a:spcPts val="0"/>
                        </a:spcAft>
                      </a:pPr>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anchor="ctr">
                    <a:lnR w="12700" cap="flat" cmpd="sng" algn="ctr">
                      <a:solidFill>
                        <a:schemeClr val="tx1"/>
                      </a:solidFill>
                      <a:prstDash val="solid"/>
                      <a:round/>
                      <a:headEnd type="none" w="med" len="med"/>
                      <a:tailEnd type="none" w="med" len="med"/>
                    </a:lnR>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effectLst/>
                        </a:rPr>
                        <a:t>Experiment</a:t>
                      </a:r>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a:spcAft>
                          <a:spcPts val="0"/>
                        </a:spcAft>
                      </a:pPr>
                      <a:endParaRPr lang="en-GB"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hMerge="1">
                  <a:txBody>
                    <a:bodyPr/>
                    <a:lstStyle/>
                    <a:p>
                      <a:pPr marL="0" algn="ctr" defTabSz="914400" rtl="0" eaLnBrk="1" latinLnBrk="0" hangingPunct="1">
                        <a:spcAft>
                          <a:spcPts val="0"/>
                        </a:spcAft>
                      </a:pPr>
                      <a:endParaRPr lang="en-GB" sz="1800" b="1" kern="1200" dirty="0">
                        <a:solidFill>
                          <a:schemeClr val="lt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lt1"/>
                          </a:solidFill>
                          <a:effectLst/>
                          <a:latin typeface="+mn-lt"/>
                          <a:ea typeface="+mn-ea"/>
                          <a:cs typeface="+mn-cs"/>
                        </a:rPr>
                        <a:t>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a:spcAft>
                          <a:spcPts val="0"/>
                        </a:spcAft>
                      </a:pPr>
                      <a:endParaRPr lang="en-GB" sz="2000" dirty="0">
                        <a:effectLst/>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pPr algn="ctr">
                        <a:spcAft>
                          <a:spcPts val="0"/>
                        </a:spcAft>
                      </a:pPr>
                      <a:endParaRPr lang="en-GB" sz="2000" dirty="0">
                        <a:effectLst/>
                        <a:latin typeface="Verdana" panose="020B0604030504040204" pitchFamily="34" charset="0"/>
                        <a:ea typeface="Verdana" panose="020B0604030504040204" pitchFamily="34" charset="0"/>
                        <a:cs typeface="Verdana" panose="020B0604030504040204" pitchFamily="34" charset="0"/>
                      </a:endParaRPr>
                    </a:p>
                  </a:txBody>
                  <a:tcPr/>
                </a:tc>
                <a:tc gridSpan="3">
                  <a:txBody>
                    <a:bodyPr/>
                    <a:lstStyle/>
                    <a:p>
                      <a:pPr algn="ctr">
                        <a:spcAft>
                          <a:spcPts val="0"/>
                        </a:spcAft>
                      </a:pPr>
                      <a:r>
                        <a:rPr lang="en-GB" sz="1400" b="1" kern="1200" dirty="0">
                          <a:solidFill>
                            <a:schemeClr val="lt1"/>
                          </a:solidFill>
                          <a:effectLst/>
                          <a:latin typeface="+mn-lt"/>
                          <a:ea typeface="+mn-ea"/>
                          <a:cs typeface="+mn-cs"/>
                        </a:rPr>
                        <a:t>Error (%)</a:t>
                      </a:r>
                    </a:p>
                  </a:txBody>
                  <a:tcPr anchor="ctr">
                    <a:lnL w="12700" cap="flat" cmpd="sng" algn="ctr">
                      <a:solidFill>
                        <a:schemeClr val="tx1"/>
                      </a:solidFill>
                      <a:prstDash val="solid"/>
                      <a:round/>
                      <a:headEnd type="none" w="med" len="med"/>
                      <a:tailEnd type="none" w="med" len="med"/>
                    </a:lnL>
                  </a:tcPr>
                </a:tc>
                <a:tc hMerge="1">
                  <a:txBody>
                    <a:bodyPr/>
                    <a:lstStyle/>
                    <a:p>
                      <a:pPr algn="ctr">
                        <a:spcAft>
                          <a:spcPts val="0"/>
                        </a:spcAft>
                      </a:pPr>
                      <a:endParaRPr lang="en-GB" sz="2000" dirty="0">
                        <a:effectLst/>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pPr algn="ctr">
                        <a:spcAft>
                          <a:spcPts val="0"/>
                        </a:spcAft>
                      </a:pPr>
                      <a:endParaRPr lang="en-GB" sz="2000" dirty="0">
                        <a:effectLst/>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0"/>
                  </a:ext>
                </a:extLst>
              </a:tr>
              <a:tr h="370840">
                <a:tc>
                  <a:txBody>
                    <a:bodyPr/>
                    <a:lstStyle/>
                    <a:p>
                      <a:pPr algn="ctr"/>
                      <a:r>
                        <a:rPr lang="en-GB" sz="1200" b="1" kern="1200" dirty="0">
                          <a:effectLst/>
                        </a:rPr>
                        <a:t>Filling time</a:t>
                      </a:r>
                      <a:endParaRPr lang="en-GB" sz="1200" b="1" dirty="0">
                        <a:latin typeface="Verdana" panose="020B0604030504040204" pitchFamily="34" charset="0"/>
                        <a:ea typeface="Verdana" panose="020B0604030504040204" pitchFamily="34" charset="0"/>
                        <a:cs typeface="Verdana" panose="020B060403050404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GB" sz="1200" b="1" dirty="0">
                          <a:effectLst/>
                        </a:rPr>
                        <a:t>h [mm]</a:t>
                      </a:r>
                      <a:endParaRPr lang="en-GB" sz="1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GB" sz="1200" b="1" dirty="0">
                          <a:effectLst/>
                        </a:rPr>
                        <a:t>α</a:t>
                      </a:r>
                      <a:r>
                        <a:rPr lang="en-GB" sz="1200" b="1" baseline="-25000" dirty="0">
                          <a:effectLst/>
                        </a:rPr>
                        <a:t>L </a:t>
                      </a:r>
                      <a:r>
                        <a:rPr lang="en-GB" sz="1200" b="1" dirty="0">
                          <a:effectLst/>
                        </a:rPr>
                        <a:t>[</a:t>
                      </a:r>
                      <a:r>
                        <a:rPr lang="en-GB" sz="1200" b="1" dirty="0" err="1">
                          <a:effectLst/>
                        </a:rPr>
                        <a:t>deg</a:t>
                      </a:r>
                      <a:r>
                        <a:rPr lang="en-GB" sz="1200" b="1" dirty="0">
                          <a:effectLst/>
                        </a:rPr>
                        <a:t>]</a:t>
                      </a:r>
                      <a:endParaRPr lang="en-GB" sz="1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pPr algn="ctr">
                        <a:spcAft>
                          <a:spcPts val="0"/>
                        </a:spcAft>
                      </a:pPr>
                      <a:r>
                        <a:rPr lang="en-GB" sz="1200" b="1" dirty="0">
                          <a:effectLst/>
                        </a:rPr>
                        <a:t>α</a:t>
                      </a:r>
                      <a:r>
                        <a:rPr lang="en-GB" sz="1200" b="1" baseline="-25000" dirty="0">
                          <a:effectLst/>
                        </a:rPr>
                        <a:t>R</a:t>
                      </a:r>
                      <a:r>
                        <a:rPr lang="en-GB" sz="1200" b="1" dirty="0">
                          <a:effectLst/>
                        </a:rPr>
                        <a:t> [</a:t>
                      </a:r>
                      <a:r>
                        <a:rPr lang="en-GB" sz="1200" b="1" dirty="0" err="1">
                          <a:effectLst/>
                        </a:rPr>
                        <a:t>deg</a:t>
                      </a:r>
                      <a:r>
                        <a:rPr lang="en-GB" sz="1200" b="1" dirty="0">
                          <a:effectLst/>
                        </a:rPr>
                        <a:t>]</a:t>
                      </a:r>
                      <a:endParaRPr lang="en-GB" sz="1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GB" sz="1200" b="1" dirty="0">
                          <a:effectLst/>
                        </a:rPr>
                        <a:t>h [mm]</a:t>
                      </a:r>
                      <a:endParaRPr lang="en-GB" sz="1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GB" sz="1200" b="1" dirty="0">
                          <a:effectLst/>
                        </a:rPr>
                        <a:t>α</a:t>
                      </a:r>
                      <a:r>
                        <a:rPr lang="en-GB" sz="1200" b="1" baseline="-25000" dirty="0">
                          <a:effectLst/>
                        </a:rPr>
                        <a:t>L </a:t>
                      </a:r>
                      <a:r>
                        <a:rPr lang="en-GB" sz="1200" b="1" dirty="0">
                          <a:effectLst/>
                        </a:rPr>
                        <a:t>[</a:t>
                      </a:r>
                      <a:r>
                        <a:rPr lang="en-GB" sz="1200" b="1" dirty="0" err="1">
                          <a:effectLst/>
                        </a:rPr>
                        <a:t>deg</a:t>
                      </a:r>
                      <a:r>
                        <a:rPr lang="en-GB" sz="1200" b="1" dirty="0">
                          <a:effectLst/>
                        </a:rPr>
                        <a:t>]</a:t>
                      </a:r>
                      <a:endParaRPr lang="en-GB" sz="1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pPr algn="ctr">
                        <a:spcAft>
                          <a:spcPts val="0"/>
                        </a:spcAft>
                      </a:pPr>
                      <a:r>
                        <a:rPr lang="en-GB" sz="1200" b="1" dirty="0">
                          <a:effectLst/>
                        </a:rPr>
                        <a:t>α</a:t>
                      </a:r>
                      <a:r>
                        <a:rPr lang="en-GB" sz="1200" b="1" baseline="-25000" dirty="0">
                          <a:effectLst/>
                        </a:rPr>
                        <a:t>R</a:t>
                      </a:r>
                      <a:r>
                        <a:rPr lang="en-GB" sz="1200" b="1" dirty="0">
                          <a:effectLst/>
                        </a:rPr>
                        <a:t> [</a:t>
                      </a:r>
                      <a:r>
                        <a:rPr lang="en-GB" sz="1200" b="1" dirty="0" err="1">
                          <a:effectLst/>
                        </a:rPr>
                        <a:t>deg</a:t>
                      </a:r>
                      <a:r>
                        <a:rPr lang="en-GB" sz="1200" b="1" dirty="0">
                          <a:effectLst/>
                        </a:rPr>
                        <a:t>]</a:t>
                      </a:r>
                      <a:endParaRPr lang="en-GB" sz="1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GB" sz="1200" b="1" dirty="0">
                          <a:effectLst/>
                        </a:rPr>
                        <a:t>h</a:t>
                      </a:r>
                      <a:endParaRPr lang="en-GB" sz="1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GB" sz="1200" b="1" dirty="0">
                          <a:effectLst/>
                        </a:rPr>
                        <a:t>α</a:t>
                      </a:r>
                      <a:r>
                        <a:rPr lang="en-GB" sz="1200" b="1" baseline="-25000" dirty="0">
                          <a:effectLst/>
                        </a:rPr>
                        <a:t>L</a:t>
                      </a:r>
                      <a:endParaRPr lang="en-GB" sz="1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pPr algn="ctr">
                        <a:spcAft>
                          <a:spcPts val="0"/>
                        </a:spcAft>
                      </a:pPr>
                      <a:r>
                        <a:rPr lang="en-GB" sz="1200" b="1" dirty="0">
                          <a:effectLst/>
                        </a:rPr>
                        <a:t>α</a:t>
                      </a:r>
                      <a:r>
                        <a:rPr lang="en-GB" sz="1200" b="1" baseline="-25000" dirty="0">
                          <a:effectLst/>
                        </a:rPr>
                        <a:t>R</a:t>
                      </a:r>
                      <a:endParaRPr lang="en-GB" sz="1200" b="1"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10001"/>
                  </a:ext>
                </a:extLst>
              </a:tr>
              <a:tr h="370840">
                <a:tc>
                  <a:txBody>
                    <a:bodyPr/>
                    <a:lstStyle/>
                    <a:p>
                      <a:pPr algn="ctr">
                        <a:spcAft>
                          <a:spcPts val="0"/>
                        </a:spcAft>
                      </a:pPr>
                      <a:r>
                        <a:rPr lang="en-GB" sz="1200" dirty="0">
                          <a:effectLst/>
                        </a:rPr>
                        <a:t>30%</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GB" sz="1200" dirty="0">
                          <a:effectLst/>
                        </a:rPr>
                        <a:t>10.33</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GB" sz="1200" dirty="0">
                          <a:effectLst/>
                        </a:rPr>
                        <a:t>33.29</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pPr algn="ctr">
                        <a:spcAft>
                          <a:spcPts val="0"/>
                        </a:spcAft>
                      </a:pPr>
                      <a:r>
                        <a:rPr lang="en-GB" sz="1200" dirty="0">
                          <a:effectLst/>
                        </a:rPr>
                        <a:t>29.06</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spcAft>
                          <a:spcPts val="0"/>
                        </a:spcAft>
                      </a:pPr>
                      <a:r>
                        <a:rPr lang="en-GB" sz="1200" kern="1200" dirty="0">
                          <a:solidFill>
                            <a:schemeClr val="dk1"/>
                          </a:solidFill>
                          <a:effectLst/>
                          <a:latin typeface="+mn-lt"/>
                          <a:ea typeface="+mn-ea"/>
                          <a:cs typeface="+mn-cs"/>
                        </a:rPr>
                        <a:t>9.8</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spcAft>
                          <a:spcPts val="0"/>
                        </a:spcAft>
                      </a:pPr>
                      <a:r>
                        <a:rPr lang="en-GB" sz="1200" kern="1200" dirty="0">
                          <a:solidFill>
                            <a:schemeClr val="dk1"/>
                          </a:solidFill>
                          <a:effectLst/>
                          <a:latin typeface="+mn-lt"/>
                          <a:ea typeface="+mn-ea"/>
                          <a:cs typeface="+mn-cs"/>
                        </a:rPr>
                        <a:t>32.55</a:t>
                      </a:r>
                    </a:p>
                  </a:txBody>
                  <a:tcPr marL="68580" marR="68580" marT="0" marB="0" anchor="ctr"/>
                </a:tc>
                <a:tc>
                  <a:txBody>
                    <a:bodyPr/>
                    <a:lstStyle/>
                    <a:p>
                      <a:pPr marL="0" algn="ctr" defTabSz="914400" rtl="0" eaLnBrk="1" latinLnBrk="0" hangingPunct="1">
                        <a:spcAft>
                          <a:spcPts val="0"/>
                        </a:spcAft>
                      </a:pPr>
                      <a:r>
                        <a:rPr lang="en-GB" sz="1200" kern="1200">
                          <a:solidFill>
                            <a:schemeClr val="dk1"/>
                          </a:solidFill>
                          <a:effectLst/>
                          <a:latin typeface="+mn-lt"/>
                          <a:ea typeface="+mn-ea"/>
                          <a:cs typeface="+mn-cs"/>
                        </a:rPr>
                        <a:t>28.5</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spcAft>
                          <a:spcPts val="0"/>
                        </a:spcAft>
                      </a:pPr>
                      <a:r>
                        <a:rPr lang="en-GB" sz="1200" kern="1200">
                          <a:solidFill>
                            <a:schemeClr val="dk1"/>
                          </a:solidFill>
                          <a:effectLst/>
                          <a:latin typeface="+mn-lt"/>
                          <a:ea typeface="+mn-ea"/>
                          <a:cs typeface="+mn-cs"/>
                        </a:rPr>
                        <a:t>5.13</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spcAft>
                          <a:spcPts val="0"/>
                        </a:spcAft>
                      </a:pPr>
                      <a:r>
                        <a:rPr lang="en-GB" sz="1200" kern="1200">
                          <a:solidFill>
                            <a:schemeClr val="dk1"/>
                          </a:solidFill>
                          <a:effectLst/>
                          <a:latin typeface="+mn-lt"/>
                          <a:ea typeface="+mn-ea"/>
                          <a:cs typeface="+mn-cs"/>
                        </a:rPr>
                        <a:t>2.22</a:t>
                      </a:r>
                    </a:p>
                  </a:txBody>
                  <a:tcPr marL="68580" marR="68580" marT="0" marB="0" anchor="ctr"/>
                </a:tc>
                <a:tc>
                  <a:txBody>
                    <a:bodyPr/>
                    <a:lstStyle/>
                    <a:p>
                      <a:pPr marL="0" algn="ctr" defTabSz="914400" rtl="0" eaLnBrk="1" latinLnBrk="0" hangingPunct="1">
                        <a:spcAft>
                          <a:spcPts val="0"/>
                        </a:spcAft>
                      </a:pPr>
                      <a:r>
                        <a:rPr lang="en-GB" sz="1200" kern="1200">
                          <a:solidFill>
                            <a:schemeClr val="dk1"/>
                          </a:solidFill>
                          <a:effectLst/>
                          <a:latin typeface="+mn-lt"/>
                          <a:ea typeface="+mn-ea"/>
                          <a:cs typeface="+mn-cs"/>
                        </a:rPr>
                        <a:t>1.92</a:t>
                      </a:r>
                    </a:p>
                  </a:txBody>
                  <a:tcPr marL="68580" marR="68580" marT="0" marB="0" anchor="ctr"/>
                </a:tc>
                <a:extLst>
                  <a:ext uri="{0D108BD9-81ED-4DB2-BD59-A6C34878D82A}">
                    <a16:rowId xmlns:a16="http://schemas.microsoft.com/office/drawing/2014/main" val="10002"/>
                  </a:ext>
                </a:extLst>
              </a:tr>
              <a:tr h="370840">
                <a:tc>
                  <a:txBody>
                    <a:bodyPr/>
                    <a:lstStyle/>
                    <a:p>
                      <a:pPr algn="ctr">
                        <a:spcAft>
                          <a:spcPts val="0"/>
                        </a:spcAft>
                      </a:pPr>
                      <a:r>
                        <a:rPr lang="en-GB" sz="1200" dirty="0">
                          <a:effectLst/>
                        </a:rPr>
                        <a:t>54%</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GB" sz="1200" dirty="0">
                          <a:effectLst/>
                        </a:rPr>
                        <a:t>17.55</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GB" sz="1200" dirty="0">
                          <a:effectLst/>
                        </a:rPr>
                        <a:t>34.65</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pPr algn="ctr">
                        <a:spcAft>
                          <a:spcPts val="0"/>
                        </a:spcAft>
                      </a:pPr>
                      <a:r>
                        <a:rPr lang="en-GB" sz="1200" dirty="0">
                          <a:effectLst/>
                        </a:rPr>
                        <a:t>31.26</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spcAft>
                          <a:spcPts val="0"/>
                        </a:spcAft>
                      </a:pPr>
                      <a:r>
                        <a:rPr lang="en-GB" sz="1200" kern="1200" dirty="0">
                          <a:solidFill>
                            <a:schemeClr val="dk1"/>
                          </a:solidFill>
                          <a:effectLst/>
                          <a:latin typeface="+mn-lt"/>
                          <a:ea typeface="+mn-ea"/>
                          <a:cs typeface="+mn-cs"/>
                        </a:rPr>
                        <a:t>17</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spcAft>
                          <a:spcPts val="0"/>
                        </a:spcAft>
                      </a:pPr>
                      <a:r>
                        <a:rPr lang="en-GB" sz="1200" kern="1200" dirty="0">
                          <a:solidFill>
                            <a:schemeClr val="dk1"/>
                          </a:solidFill>
                          <a:effectLst/>
                          <a:latin typeface="+mn-lt"/>
                          <a:ea typeface="+mn-ea"/>
                          <a:cs typeface="+mn-cs"/>
                        </a:rPr>
                        <a:t>37.1</a:t>
                      </a:r>
                    </a:p>
                  </a:txBody>
                  <a:tcPr marL="68580" marR="68580" marT="0" marB="0" anchor="ctr"/>
                </a:tc>
                <a:tc>
                  <a:txBody>
                    <a:bodyPr/>
                    <a:lstStyle/>
                    <a:p>
                      <a:pPr marL="0" algn="ctr" defTabSz="914400" rtl="0" eaLnBrk="1" latinLnBrk="0" hangingPunct="1">
                        <a:spcAft>
                          <a:spcPts val="0"/>
                        </a:spcAft>
                      </a:pPr>
                      <a:r>
                        <a:rPr lang="en-GB" sz="1200" kern="1200" dirty="0">
                          <a:solidFill>
                            <a:schemeClr val="dk1"/>
                          </a:solidFill>
                          <a:effectLst/>
                          <a:latin typeface="+mn-lt"/>
                          <a:ea typeface="+mn-ea"/>
                          <a:cs typeface="+mn-cs"/>
                        </a:rPr>
                        <a:t>36.35</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spcAft>
                          <a:spcPts val="0"/>
                        </a:spcAft>
                      </a:pPr>
                      <a:r>
                        <a:rPr lang="en-GB" sz="1200" kern="1200" dirty="0">
                          <a:solidFill>
                            <a:schemeClr val="dk1"/>
                          </a:solidFill>
                          <a:effectLst/>
                          <a:latin typeface="+mn-lt"/>
                          <a:ea typeface="+mn-ea"/>
                          <a:cs typeface="+mn-cs"/>
                        </a:rPr>
                        <a:t>3.13</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spcAft>
                          <a:spcPts val="0"/>
                        </a:spcAft>
                      </a:pPr>
                      <a:r>
                        <a:rPr lang="en-GB" sz="1200" kern="1200" dirty="0">
                          <a:solidFill>
                            <a:schemeClr val="dk1"/>
                          </a:solidFill>
                          <a:effectLst/>
                          <a:latin typeface="+mn-lt"/>
                          <a:ea typeface="+mn-ea"/>
                          <a:cs typeface="+mn-cs"/>
                        </a:rPr>
                        <a:t>7.07</a:t>
                      </a:r>
                    </a:p>
                  </a:txBody>
                  <a:tcPr marL="68580" marR="68580" marT="0" marB="0" anchor="ctr"/>
                </a:tc>
                <a:tc>
                  <a:txBody>
                    <a:bodyPr/>
                    <a:lstStyle/>
                    <a:p>
                      <a:pPr marL="0" algn="ctr" defTabSz="914400" rtl="0" eaLnBrk="1" latinLnBrk="0" hangingPunct="1">
                        <a:spcAft>
                          <a:spcPts val="0"/>
                        </a:spcAft>
                      </a:pPr>
                      <a:r>
                        <a:rPr lang="en-GB" sz="1200" kern="1200">
                          <a:solidFill>
                            <a:schemeClr val="dk1"/>
                          </a:solidFill>
                          <a:effectLst/>
                          <a:latin typeface="+mn-lt"/>
                          <a:ea typeface="+mn-ea"/>
                          <a:cs typeface="+mn-cs"/>
                        </a:rPr>
                        <a:t>16.28</a:t>
                      </a:r>
                    </a:p>
                  </a:txBody>
                  <a:tcPr marL="68580" marR="68580" marT="0" marB="0" anchor="ctr"/>
                </a:tc>
                <a:extLst>
                  <a:ext uri="{0D108BD9-81ED-4DB2-BD59-A6C34878D82A}">
                    <a16:rowId xmlns:a16="http://schemas.microsoft.com/office/drawing/2014/main" val="10003"/>
                  </a:ext>
                </a:extLst>
              </a:tr>
              <a:tr h="370840">
                <a:tc>
                  <a:txBody>
                    <a:bodyPr/>
                    <a:lstStyle/>
                    <a:p>
                      <a:pPr algn="ctr">
                        <a:spcAft>
                          <a:spcPts val="0"/>
                        </a:spcAft>
                      </a:pPr>
                      <a:r>
                        <a:rPr lang="en-GB" sz="1200" dirty="0">
                          <a:effectLst/>
                        </a:rPr>
                        <a:t>100%</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spcAft>
                          <a:spcPts val="0"/>
                        </a:spcAft>
                      </a:pPr>
                      <a:r>
                        <a:rPr lang="en-GB" sz="1200" dirty="0">
                          <a:effectLst/>
                        </a:rPr>
                        <a:t>Filled</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spcAft>
                          <a:spcPts val="0"/>
                        </a:spcAft>
                      </a:pPr>
                      <a:r>
                        <a:rPr lang="en-GB" sz="1200" dirty="0">
                          <a:effectLst/>
                        </a:rPr>
                        <a:t>31.46</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pPr algn="ctr">
                        <a:spcAft>
                          <a:spcPts val="0"/>
                        </a:spcAft>
                      </a:pPr>
                      <a:r>
                        <a:rPr lang="en-GB" sz="1200" dirty="0">
                          <a:effectLst/>
                        </a:rPr>
                        <a:t>29.5</a:t>
                      </a:r>
                      <a:endParaRPr lang="en-GB" sz="12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spcAft>
                          <a:spcPts val="0"/>
                        </a:spcAft>
                      </a:pPr>
                      <a:r>
                        <a:rPr lang="en-GB" sz="1200" kern="1200">
                          <a:solidFill>
                            <a:schemeClr val="dk1"/>
                          </a:solidFill>
                          <a:effectLst/>
                          <a:latin typeface="+mn-lt"/>
                          <a:ea typeface="+mn-ea"/>
                          <a:cs typeface="+mn-cs"/>
                        </a:rPr>
                        <a:t>Filled</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spcAft>
                          <a:spcPts val="0"/>
                        </a:spcAft>
                      </a:pPr>
                      <a:r>
                        <a:rPr lang="en-GB" sz="1200" kern="1200">
                          <a:solidFill>
                            <a:schemeClr val="dk1"/>
                          </a:solidFill>
                          <a:effectLst/>
                          <a:latin typeface="+mn-lt"/>
                          <a:ea typeface="+mn-ea"/>
                          <a:cs typeface="+mn-cs"/>
                        </a:rPr>
                        <a:t>33.14</a:t>
                      </a:r>
                    </a:p>
                  </a:txBody>
                  <a:tcPr marL="68580" marR="68580" marT="0" marB="0" anchor="ctr"/>
                </a:tc>
                <a:tc>
                  <a:txBody>
                    <a:bodyPr/>
                    <a:lstStyle/>
                    <a:p>
                      <a:pPr marL="0" algn="ctr" defTabSz="914400" rtl="0" eaLnBrk="1" latinLnBrk="0" hangingPunct="1">
                        <a:spcAft>
                          <a:spcPts val="0"/>
                        </a:spcAft>
                      </a:pPr>
                      <a:r>
                        <a:rPr lang="en-GB" sz="1200" kern="1200" dirty="0">
                          <a:solidFill>
                            <a:schemeClr val="dk1"/>
                          </a:solidFill>
                          <a:effectLst/>
                          <a:latin typeface="+mn-lt"/>
                          <a:ea typeface="+mn-ea"/>
                          <a:cs typeface="+mn-cs"/>
                        </a:rPr>
                        <a:t>33.5</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spcAft>
                          <a:spcPts val="0"/>
                        </a:spcAft>
                      </a:pPr>
                      <a:r>
                        <a:rPr lang="en-GB" sz="1200" kern="120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spcAft>
                          <a:spcPts val="0"/>
                        </a:spcAft>
                      </a:pPr>
                      <a:r>
                        <a:rPr lang="en-GB" sz="1200" kern="1200" dirty="0">
                          <a:solidFill>
                            <a:schemeClr val="dk1"/>
                          </a:solidFill>
                          <a:effectLst/>
                          <a:latin typeface="+mn-lt"/>
                          <a:ea typeface="+mn-ea"/>
                          <a:cs typeface="+mn-cs"/>
                        </a:rPr>
                        <a:t>5.34</a:t>
                      </a:r>
                    </a:p>
                  </a:txBody>
                  <a:tcPr marL="68580" marR="68580" marT="0" marB="0" anchor="ctr"/>
                </a:tc>
                <a:tc>
                  <a:txBody>
                    <a:bodyPr/>
                    <a:lstStyle/>
                    <a:p>
                      <a:pPr marL="0" algn="ctr" defTabSz="914400" rtl="0" eaLnBrk="1" latinLnBrk="0" hangingPunct="1">
                        <a:spcAft>
                          <a:spcPts val="0"/>
                        </a:spcAft>
                      </a:pPr>
                      <a:r>
                        <a:rPr lang="en-GB" sz="1200" kern="1200" dirty="0">
                          <a:solidFill>
                            <a:schemeClr val="dk1"/>
                          </a:solidFill>
                          <a:effectLst/>
                          <a:latin typeface="+mn-lt"/>
                          <a:ea typeface="+mn-ea"/>
                          <a:cs typeface="+mn-cs"/>
                        </a:rPr>
                        <a:t>13.56</a:t>
                      </a:r>
                    </a:p>
                  </a:txBody>
                  <a:tcPr marL="68580" marR="68580" marT="0" marB="0" anchor="ctr"/>
                </a:tc>
                <a:extLst>
                  <a:ext uri="{0D108BD9-81ED-4DB2-BD59-A6C34878D82A}">
                    <a16:rowId xmlns:a16="http://schemas.microsoft.com/office/drawing/2014/main" val="10004"/>
                  </a:ext>
                </a:extLst>
              </a:tr>
            </a:tbl>
          </a:graphicData>
        </a:graphic>
      </p:graphicFrame>
      <p:grpSp>
        <p:nvGrpSpPr>
          <p:cNvPr id="20" name="Group 19"/>
          <p:cNvGrpSpPr/>
          <p:nvPr/>
        </p:nvGrpSpPr>
        <p:grpSpPr>
          <a:xfrm>
            <a:off x="1782910" y="1485256"/>
            <a:ext cx="8340581" cy="1943745"/>
            <a:chOff x="111311" y="1629271"/>
            <a:chExt cx="8340581" cy="1943745"/>
          </a:xfrm>
        </p:grpSpPr>
        <p:grpSp>
          <p:nvGrpSpPr>
            <p:cNvPr id="14" name="Group 13"/>
            <p:cNvGrpSpPr/>
            <p:nvPr/>
          </p:nvGrpSpPr>
          <p:grpSpPr>
            <a:xfrm>
              <a:off x="111311" y="1629271"/>
              <a:ext cx="8340581" cy="1943745"/>
              <a:chOff x="177401" y="1729581"/>
              <a:chExt cx="8595576" cy="2088232"/>
            </a:xfrm>
          </p:grpSpPr>
          <p:grpSp>
            <p:nvGrpSpPr>
              <p:cNvPr id="9" name="Group 8"/>
              <p:cNvGrpSpPr/>
              <p:nvPr/>
            </p:nvGrpSpPr>
            <p:grpSpPr>
              <a:xfrm>
                <a:off x="177401" y="1772816"/>
                <a:ext cx="8595576" cy="2044997"/>
                <a:chOff x="827584" y="4221088"/>
                <a:chExt cx="7272530" cy="1540941"/>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827584" y="4221088"/>
                  <a:ext cx="7272530" cy="1540941"/>
                </a:xfrm>
                <a:prstGeom prst="rect">
                  <a:avLst/>
                </a:prstGeom>
              </p:spPr>
            </p:pic>
            <p:sp>
              <p:nvSpPr>
                <p:cNvPr id="5" name="Rectangle 4"/>
                <p:cNvSpPr/>
                <p:nvPr/>
              </p:nvSpPr>
              <p:spPr>
                <a:xfrm>
                  <a:off x="899592" y="4239525"/>
                  <a:ext cx="698477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99592" y="4455549"/>
                  <a:ext cx="216024" cy="26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275856" y="4437112"/>
                  <a:ext cx="216024" cy="26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724128" y="4437112"/>
                  <a:ext cx="216024" cy="269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439AF9A0-8BF2-4D5C-ACB6-5C57A426ABE1}"/>
                  </a:ext>
                </a:extLst>
              </p:cNvPr>
              <p:cNvSpPr txBox="1"/>
              <p:nvPr/>
            </p:nvSpPr>
            <p:spPr>
              <a:xfrm>
                <a:off x="1666131" y="1729992"/>
                <a:ext cx="601663" cy="396786"/>
              </a:xfrm>
              <a:prstGeom prst="rect">
                <a:avLst/>
              </a:prstGeom>
              <a:noFill/>
            </p:spPr>
            <p:txBody>
              <a:bodyPr wrap="none" rtlCol="0">
                <a:spAutoFit/>
              </a:bodyPr>
              <a:lstStyle/>
              <a:p>
                <a:r>
                  <a:rPr lang="en-GB" dirty="0"/>
                  <a:t>30%</a:t>
                </a:r>
              </a:p>
            </p:txBody>
          </p:sp>
          <p:sp>
            <p:nvSpPr>
              <p:cNvPr id="11" name="TextBox 10">
                <a:extLst>
                  <a:ext uri="{FF2B5EF4-FFF2-40B4-BE49-F238E27FC236}">
                    <a16:creationId xmlns:a16="http://schemas.microsoft.com/office/drawing/2014/main" id="{CAA0D15A-C06C-45B9-BDA8-6AF70A35500D}"/>
                  </a:ext>
                </a:extLst>
              </p:cNvPr>
              <p:cNvSpPr txBox="1"/>
              <p:nvPr/>
            </p:nvSpPr>
            <p:spPr>
              <a:xfrm>
                <a:off x="4490131" y="1734510"/>
                <a:ext cx="601663" cy="396786"/>
              </a:xfrm>
              <a:prstGeom prst="rect">
                <a:avLst/>
              </a:prstGeom>
              <a:noFill/>
            </p:spPr>
            <p:txBody>
              <a:bodyPr wrap="none" rtlCol="0">
                <a:spAutoFit/>
              </a:bodyPr>
              <a:lstStyle/>
              <a:p>
                <a:r>
                  <a:rPr lang="en-GB" dirty="0"/>
                  <a:t>54%</a:t>
                </a:r>
              </a:p>
            </p:txBody>
          </p:sp>
          <p:sp>
            <p:nvSpPr>
              <p:cNvPr id="12" name="TextBox 11">
                <a:extLst>
                  <a:ext uri="{FF2B5EF4-FFF2-40B4-BE49-F238E27FC236}">
                    <a16:creationId xmlns:a16="http://schemas.microsoft.com/office/drawing/2014/main" id="{81E9DA27-B8C7-496F-BD94-6CE185BDC4FC}"/>
                  </a:ext>
                </a:extLst>
              </p:cNvPr>
              <p:cNvSpPr txBox="1"/>
              <p:nvPr/>
            </p:nvSpPr>
            <p:spPr>
              <a:xfrm>
                <a:off x="7325440" y="1729581"/>
                <a:ext cx="722259" cy="396786"/>
              </a:xfrm>
              <a:prstGeom prst="rect">
                <a:avLst/>
              </a:prstGeom>
              <a:noFill/>
            </p:spPr>
            <p:txBody>
              <a:bodyPr wrap="none" rtlCol="0">
                <a:spAutoFit/>
              </a:bodyPr>
              <a:lstStyle/>
              <a:p>
                <a:r>
                  <a:rPr lang="en-GB" dirty="0"/>
                  <a:t>100%</a:t>
                </a:r>
              </a:p>
            </p:txBody>
          </p:sp>
        </p:grpSp>
        <p:sp>
          <p:nvSpPr>
            <p:cNvPr id="17" name="Freeform 16"/>
            <p:cNvSpPr/>
            <p:nvPr/>
          </p:nvSpPr>
          <p:spPr>
            <a:xfrm>
              <a:off x="717556" y="2893508"/>
              <a:ext cx="349244" cy="189654"/>
            </a:xfrm>
            <a:custGeom>
              <a:avLst/>
              <a:gdLst>
                <a:gd name="connsiteX0" fmla="*/ 349244 w 349244"/>
                <a:gd name="connsiteY0" fmla="*/ 0 h 189654"/>
                <a:gd name="connsiteX1" fmla="*/ 291671 w 349244"/>
                <a:gd name="connsiteY1" fmla="*/ 3387 h 189654"/>
                <a:gd name="connsiteX2" fmla="*/ 257804 w 349244"/>
                <a:gd name="connsiteY2" fmla="*/ 13547 h 189654"/>
                <a:gd name="connsiteX3" fmla="*/ 247644 w 349244"/>
                <a:gd name="connsiteY3" fmla="*/ 20320 h 189654"/>
                <a:gd name="connsiteX4" fmla="*/ 207004 w 349244"/>
                <a:gd name="connsiteY4" fmla="*/ 40640 h 189654"/>
                <a:gd name="connsiteX5" fmla="*/ 193457 w 349244"/>
                <a:gd name="connsiteY5" fmla="*/ 54187 h 189654"/>
                <a:gd name="connsiteX6" fmla="*/ 162977 w 349244"/>
                <a:gd name="connsiteY6" fmla="*/ 74507 h 189654"/>
                <a:gd name="connsiteX7" fmla="*/ 152817 w 349244"/>
                <a:gd name="connsiteY7" fmla="*/ 84667 h 189654"/>
                <a:gd name="connsiteX8" fmla="*/ 142657 w 349244"/>
                <a:gd name="connsiteY8" fmla="*/ 91440 h 189654"/>
                <a:gd name="connsiteX9" fmla="*/ 135884 w 349244"/>
                <a:gd name="connsiteY9" fmla="*/ 98214 h 189654"/>
                <a:gd name="connsiteX10" fmla="*/ 115564 w 349244"/>
                <a:gd name="connsiteY10" fmla="*/ 111760 h 189654"/>
                <a:gd name="connsiteX11" fmla="*/ 102017 w 349244"/>
                <a:gd name="connsiteY11" fmla="*/ 125307 h 189654"/>
                <a:gd name="connsiteX12" fmla="*/ 81697 w 349244"/>
                <a:gd name="connsiteY12" fmla="*/ 138854 h 189654"/>
                <a:gd name="connsiteX13" fmla="*/ 61377 w 349244"/>
                <a:gd name="connsiteY13" fmla="*/ 149014 h 189654"/>
                <a:gd name="connsiteX14" fmla="*/ 41057 w 349244"/>
                <a:gd name="connsiteY14" fmla="*/ 162560 h 189654"/>
                <a:gd name="connsiteX15" fmla="*/ 20737 w 349244"/>
                <a:gd name="connsiteY15" fmla="*/ 176107 h 189654"/>
                <a:gd name="connsiteX16" fmla="*/ 10577 w 349244"/>
                <a:gd name="connsiteY16" fmla="*/ 182880 h 189654"/>
                <a:gd name="connsiteX17" fmla="*/ 417 w 349244"/>
                <a:gd name="connsiteY17" fmla="*/ 186267 h 189654"/>
                <a:gd name="connsiteX18" fmla="*/ 417 w 349244"/>
                <a:gd name="connsiteY18" fmla="*/ 189654 h 1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9244" h="189654">
                  <a:moveTo>
                    <a:pt x="349244" y="0"/>
                  </a:moveTo>
                  <a:cubicBezTo>
                    <a:pt x="330053" y="1129"/>
                    <a:pt x="310809" y="1564"/>
                    <a:pt x="291671" y="3387"/>
                  </a:cubicBezTo>
                  <a:cubicBezTo>
                    <a:pt x="284508" y="4069"/>
                    <a:pt x="262124" y="12107"/>
                    <a:pt x="257804" y="13547"/>
                  </a:cubicBezTo>
                  <a:cubicBezTo>
                    <a:pt x="253943" y="14834"/>
                    <a:pt x="251363" y="18667"/>
                    <a:pt x="247644" y="20320"/>
                  </a:cubicBezTo>
                  <a:cubicBezTo>
                    <a:pt x="205580" y="39016"/>
                    <a:pt x="249251" y="12477"/>
                    <a:pt x="207004" y="40640"/>
                  </a:cubicBezTo>
                  <a:cubicBezTo>
                    <a:pt x="201690" y="44182"/>
                    <a:pt x="198771" y="50645"/>
                    <a:pt x="193457" y="54187"/>
                  </a:cubicBezTo>
                  <a:lnTo>
                    <a:pt x="162977" y="74507"/>
                  </a:lnTo>
                  <a:cubicBezTo>
                    <a:pt x="158992" y="77164"/>
                    <a:pt x="156496" y="81601"/>
                    <a:pt x="152817" y="84667"/>
                  </a:cubicBezTo>
                  <a:cubicBezTo>
                    <a:pt x="149690" y="87273"/>
                    <a:pt x="145835" y="88897"/>
                    <a:pt x="142657" y="91440"/>
                  </a:cubicBezTo>
                  <a:cubicBezTo>
                    <a:pt x="140164" y="93435"/>
                    <a:pt x="138438" y="96298"/>
                    <a:pt x="135884" y="98214"/>
                  </a:cubicBezTo>
                  <a:cubicBezTo>
                    <a:pt x="129372" y="103098"/>
                    <a:pt x="122337" y="107245"/>
                    <a:pt x="115564" y="111760"/>
                  </a:cubicBezTo>
                  <a:cubicBezTo>
                    <a:pt x="110250" y="115302"/>
                    <a:pt x="106533" y="120791"/>
                    <a:pt x="102017" y="125307"/>
                  </a:cubicBezTo>
                  <a:cubicBezTo>
                    <a:pt x="96261" y="131063"/>
                    <a:pt x="88470" y="134338"/>
                    <a:pt x="81697" y="138854"/>
                  </a:cubicBezTo>
                  <a:cubicBezTo>
                    <a:pt x="36607" y="168914"/>
                    <a:pt x="103429" y="125652"/>
                    <a:pt x="61377" y="149014"/>
                  </a:cubicBezTo>
                  <a:cubicBezTo>
                    <a:pt x="54261" y="152967"/>
                    <a:pt x="47830" y="158045"/>
                    <a:pt x="41057" y="162560"/>
                  </a:cubicBezTo>
                  <a:lnTo>
                    <a:pt x="20737" y="176107"/>
                  </a:lnTo>
                  <a:cubicBezTo>
                    <a:pt x="17350" y="178365"/>
                    <a:pt x="14438" y="181593"/>
                    <a:pt x="10577" y="182880"/>
                  </a:cubicBezTo>
                  <a:cubicBezTo>
                    <a:pt x="7190" y="184009"/>
                    <a:pt x="3387" y="184287"/>
                    <a:pt x="417" y="186267"/>
                  </a:cubicBezTo>
                  <a:cubicBezTo>
                    <a:pt x="-522" y="186893"/>
                    <a:pt x="417" y="188525"/>
                    <a:pt x="417" y="189654"/>
                  </a:cubicBez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32076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Numerical Model</a:t>
            </a:r>
          </a:p>
        </p:txBody>
      </p:sp>
      <p:sp>
        <p:nvSpPr>
          <p:cNvPr id="3" name="Content Placeholder 2"/>
          <p:cNvSpPr>
            <a:spLocks noGrp="1"/>
          </p:cNvSpPr>
          <p:nvPr>
            <p:ph idx="1"/>
          </p:nvPr>
        </p:nvSpPr>
        <p:spPr>
          <a:xfrm>
            <a:off x="1524000" y="2420888"/>
            <a:ext cx="9144000" cy="2016224"/>
          </a:xfrm>
        </p:spPr>
        <p:txBody>
          <a:bodyPr>
            <a:noAutofit/>
          </a:bodyPr>
          <a:lstStyle/>
          <a:p>
            <a:pPr marL="0" indent="0" algn="ctr">
              <a:buNone/>
            </a:pPr>
            <a:r>
              <a:rPr lang="en-GB" sz="3600" dirty="0"/>
              <a:t>Hot Isostatic Pressing</a:t>
            </a:r>
          </a:p>
          <a:p>
            <a:pPr marL="0" indent="0" algn="ctr">
              <a:buNone/>
            </a:pPr>
            <a:r>
              <a:rPr lang="en-GB" sz="3600" dirty="0"/>
              <a:t>Simple-shaped tooling</a:t>
            </a:r>
          </a:p>
          <a:p>
            <a:pPr marL="0" indent="0" algn="ctr">
              <a:buNone/>
            </a:pPr>
            <a:endParaRPr lang="en-GB" sz="3600" dirty="0"/>
          </a:p>
        </p:txBody>
      </p:sp>
    </p:spTree>
    <p:extLst>
      <p:ext uri="{BB962C8B-B14F-4D97-AF65-F5344CB8AC3E}">
        <p14:creationId xmlns:p14="http://schemas.microsoft.com/office/powerpoint/2010/main" val="551716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FEM Model</a:t>
            </a:r>
          </a:p>
        </p:txBody>
      </p:sp>
      <p:sp>
        <p:nvSpPr>
          <p:cNvPr id="3" name="Content Placeholder 2"/>
          <p:cNvSpPr>
            <a:spLocks noGrp="1"/>
          </p:cNvSpPr>
          <p:nvPr>
            <p:ph idx="1"/>
          </p:nvPr>
        </p:nvSpPr>
        <p:spPr/>
        <p:txBody>
          <a:bodyPr/>
          <a:lstStyle/>
          <a:p>
            <a:r>
              <a:rPr lang="en-GB" dirty="0" err="1"/>
              <a:t>Abaqus</a:t>
            </a:r>
            <a:r>
              <a:rPr lang="en-GB" dirty="0"/>
              <a:t>/Standard: 90,322 elements</a:t>
            </a:r>
          </a:p>
          <a:p>
            <a:r>
              <a:rPr lang="en-GB" dirty="0"/>
              <a:t>Coupled thermal-displacement analysis</a:t>
            </a:r>
          </a:p>
          <a:p>
            <a:r>
              <a:rPr lang="en-GB" dirty="0"/>
              <a:t>Tool Geometry: cylindrical</a:t>
            </a:r>
          </a:p>
          <a:p>
            <a:r>
              <a:rPr lang="en-GB" dirty="0"/>
              <a:t>A quarter of the component simulated</a:t>
            </a:r>
          </a:p>
          <a:p>
            <a:pPr lvl="1"/>
            <a:r>
              <a:rPr lang="en-GB" dirty="0"/>
              <a:t>Reduce the CPU time</a:t>
            </a:r>
          </a:p>
          <a:p>
            <a:r>
              <a:rPr lang="en-GB" dirty="0"/>
              <a:t>Element type: tetrahedron</a:t>
            </a:r>
          </a:p>
          <a:p>
            <a:r>
              <a:rPr lang="en-GB" dirty="0"/>
              <a:t>Element size: 1.5 mm </a:t>
            </a:r>
          </a:p>
          <a:p>
            <a:pPr marL="0" indent="0">
              <a:buNone/>
            </a:pPr>
            <a:endParaRPr lang="en-GB"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927" y="1844824"/>
            <a:ext cx="1195861" cy="326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 name="Picture 1"/>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2278" t="6868" r="42071"/>
          <a:stretch/>
        </p:blipFill>
        <p:spPr bwMode="auto">
          <a:xfrm>
            <a:off x="8850196" y="2038182"/>
            <a:ext cx="937823" cy="309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888088" y="5125651"/>
            <a:ext cx="1262974" cy="369332"/>
          </a:xfrm>
          <a:prstGeom prst="rect">
            <a:avLst/>
          </a:prstGeom>
        </p:spPr>
        <p:txBody>
          <a:bodyPr wrap="none">
            <a:spAutoFit/>
          </a:bodyPr>
          <a:lstStyle/>
          <a:p>
            <a:r>
              <a:rPr lang="en-GB" dirty="0"/>
              <a:t>Experiment</a:t>
            </a:r>
          </a:p>
        </p:txBody>
      </p:sp>
      <p:sp>
        <p:nvSpPr>
          <p:cNvPr id="11" name="Rectangle 10"/>
          <p:cNvSpPr/>
          <p:nvPr/>
        </p:nvSpPr>
        <p:spPr>
          <a:xfrm>
            <a:off x="8994213" y="5125651"/>
            <a:ext cx="793807" cy="369332"/>
          </a:xfrm>
          <a:prstGeom prst="rect">
            <a:avLst/>
          </a:prstGeom>
        </p:spPr>
        <p:txBody>
          <a:bodyPr wrap="none">
            <a:spAutoFit/>
          </a:bodyPr>
          <a:lstStyle/>
          <a:p>
            <a:r>
              <a:rPr lang="en-GB" dirty="0"/>
              <a:t>Model</a:t>
            </a:r>
          </a:p>
        </p:txBody>
      </p:sp>
      <p:sp>
        <p:nvSpPr>
          <p:cNvPr id="12" name="TextBox 11"/>
          <p:cNvSpPr txBox="1"/>
          <p:nvPr/>
        </p:nvSpPr>
        <p:spPr>
          <a:xfrm rot="968245">
            <a:off x="8812522" y="3579190"/>
            <a:ext cx="533544" cy="523220"/>
          </a:xfrm>
          <a:prstGeom prst="rect">
            <a:avLst/>
          </a:prstGeom>
          <a:noFill/>
        </p:spPr>
        <p:txBody>
          <a:bodyPr wrap="none" rtlCol="0">
            <a:spAutoFit/>
          </a:bodyPr>
          <a:lstStyle/>
          <a:p>
            <a:r>
              <a:rPr lang="en-GB" sz="1400" dirty="0">
                <a:solidFill>
                  <a:schemeClr val="bg1"/>
                </a:solidFill>
              </a:rPr>
              <a:t>Sym.</a:t>
            </a:r>
          </a:p>
          <a:p>
            <a:endParaRPr lang="en-GB" sz="1400" dirty="0">
              <a:solidFill>
                <a:schemeClr val="bg1"/>
              </a:solidFill>
            </a:endParaRPr>
          </a:p>
        </p:txBody>
      </p:sp>
      <p:sp>
        <p:nvSpPr>
          <p:cNvPr id="13" name="TextBox 12"/>
          <p:cNvSpPr txBox="1"/>
          <p:nvPr/>
        </p:nvSpPr>
        <p:spPr>
          <a:xfrm rot="20724975">
            <a:off x="9249595" y="3579189"/>
            <a:ext cx="533544" cy="523220"/>
          </a:xfrm>
          <a:prstGeom prst="rect">
            <a:avLst/>
          </a:prstGeom>
          <a:noFill/>
        </p:spPr>
        <p:txBody>
          <a:bodyPr wrap="none" rtlCol="0">
            <a:spAutoFit/>
          </a:bodyPr>
          <a:lstStyle/>
          <a:p>
            <a:r>
              <a:rPr lang="en-GB" sz="1400" dirty="0">
                <a:solidFill>
                  <a:schemeClr val="bg1"/>
                </a:solidFill>
              </a:rPr>
              <a:t>Sym.</a:t>
            </a:r>
          </a:p>
          <a:p>
            <a:endParaRPr lang="en-GB" sz="1400" dirty="0">
              <a:solidFill>
                <a:schemeClr val="bg1"/>
              </a:solidFill>
            </a:endParaRPr>
          </a:p>
        </p:txBody>
      </p:sp>
    </p:spTree>
    <p:extLst>
      <p:ext uri="{BB962C8B-B14F-4D97-AF65-F5344CB8AC3E}">
        <p14:creationId xmlns:p14="http://schemas.microsoft.com/office/powerpoint/2010/main" val="426871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FEM Model</a:t>
            </a:r>
          </a:p>
        </p:txBody>
      </p:sp>
      <p:sp>
        <p:nvSpPr>
          <p:cNvPr id="3" name="Content Placeholder 2"/>
          <p:cNvSpPr>
            <a:spLocks noGrp="1"/>
          </p:cNvSpPr>
          <p:nvPr>
            <p:ph idx="1"/>
          </p:nvPr>
        </p:nvSpPr>
        <p:spPr/>
        <p:txBody>
          <a:bodyPr/>
          <a:lstStyle/>
          <a:p>
            <a:r>
              <a:rPr lang="en-GB" b="1" dirty="0"/>
              <a:t>HIP cycle:</a:t>
            </a:r>
          </a:p>
          <a:p>
            <a:pPr lvl="1"/>
            <a:r>
              <a:rPr lang="en-GB" dirty="0" err="1"/>
              <a:t>T</a:t>
            </a:r>
            <a:r>
              <a:rPr lang="en-GB" baseline="-25000" dirty="0" err="1"/>
              <a:t>max</a:t>
            </a:r>
            <a:r>
              <a:rPr lang="en-GB" dirty="0"/>
              <a:t>: 930 °C</a:t>
            </a:r>
          </a:p>
          <a:p>
            <a:pPr lvl="2"/>
            <a:r>
              <a:rPr lang="en-GB" dirty="0"/>
              <a:t>Heating/cooling rate: 10 °C/min</a:t>
            </a:r>
          </a:p>
          <a:p>
            <a:pPr lvl="1"/>
            <a:r>
              <a:rPr lang="en-GB" dirty="0" err="1"/>
              <a:t>P</a:t>
            </a:r>
            <a:r>
              <a:rPr lang="en-GB" baseline="-25000" dirty="0" err="1"/>
              <a:t>max</a:t>
            </a:r>
            <a:r>
              <a:rPr lang="en-GB" dirty="0"/>
              <a:t>: 100 </a:t>
            </a:r>
            <a:r>
              <a:rPr lang="en-GB" dirty="0" err="1"/>
              <a:t>MPa</a:t>
            </a:r>
            <a:endParaRPr lang="en-GB" dirty="0"/>
          </a:p>
          <a:p>
            <a:pPr lvl="1"/>
            <a:r>
              <a:rPr lang="en-GB" dirty="0"/>
              <a:t>Holding time: 4 hours</a:t>
            </a:r>
          </a:p>
          <a:p>
            <a:pPr marL="0" indent="0">
              <a:buNone/>
            </a:pPr>
            <a:endParaRPr lang="en-GB" dirty="0"/>
          </a:p>
          <a:p>
            <a:pPr marL="457200" lvl="1" indent="0">
              <a:buNone/>
            </a:pPr>
            <a:endParaRPr lang="en-GB" dirty="0"/>
          </a:p>
          <a:p>
            <a:endParaRPr lang="en-GB" dirty="0">
              <a:solidFill>
                <a:srgbClr val="FF0000"/>
              </a:solidFill>
            </a:endParaRPr>
          </a:p>
        </p:txBody>
      </p:sp>
      <p:grpSp>
        <p:nvGrpSpPr>
          <p:cNvPr id="9" name="Group 8"/>
          <p:cNvGrpSpPr/>
          <p:nvPr/>
        </p:nvGrpSpPr>
        <p:grpSpPr>
          <a:xfrm>
            <a:off x="5002831" y="2276872"/>
            <a:ext cx="4909593" cy="3312368"/>
            <a:chOff x="4198911" y="2564904"/>
            <a:chExt cx="4909593" cy="3312368"/>
          </a:xfrm>
        </p:grpSpPr>
        <p:graphicFrame>
          <p:nvGraphicFramePr>
            <p:cNvPr id="4" name="Chart 3"/>
            <p:cNvGraphicFramePr>
              <a:graphicFrameLocks/>
            </p:cNvGraphicFramePr>
            <p:nvPr>
              <p:extLst>
                <p:ext uri="{D42A27DB-BD31-4B8C-83A1-F6EECF244321}">
                  <p14:modId xmlns:p14="http://schemas.microsoft.com/office/powerpoint/2010/main" val="68543192"/>
                </p:ext>
              </p:extLst>
            </p:nvPr>
          </p:nvGraphicFramePr>
          <p:xfrm>
            <a:off x="4198911" y="2564904"/>
            <a:ext cx="4909593" cy="331236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077811" y="4241063"/>
              <a:ext cx="1273875" cy="338554"/>
            </a:xfrm>
            <a:prstGeom prst="rect">
              <a:avLst/>
            </a:prstGeom>
            <a:noFill/>
          </p:spPr>
          <p:txBody>
            <a:bodyPr wrap="none" rtlCol="0">
              <a:spAutoFit/>
            </a:bodyPr>
            <a:lstStyle/>
            <a:p>
              <a:r>
                <a:rPr lang="en-GB" sz="1600" b="1" dirty="0"/>
                <a:t>Temperature</a:t>
              </a:r>
              <a:endParaRPr lang="en-GB" b="1" dirty="0"/>
            </a:p>
          </p:txBody>
        </p:sp>
        <p:sp>
          <p:nvSpPr>
            <p:cNvPr id="8" name="TextBox 7"/>
            <p:cNvSpPr txBox="1"/>
            <p:nvPr/>
          </p:nvSpPr>
          <p:spPr>
            <a:xfrm>
              <a:off x="6077807" y="4513209"/>
              <a:ext cx="915828" cy="338554"/>
            </a:xfrm>
            <a:prstGeom prst="rect">
              <a:avLst/>
            </a:prstGeom>
            <a:noFill/>
          </p:spPr>
          <p:txBody>
            <a:bodyPr wrap="none" rtlCol="0">
              <a:spAutoFit/>
            </a:bodyPr>
            <a:lstStyle/>
            <a:p>
              <a:r>
                <a:rPr lang="en-GB" sz="1600" b="1" dirty="0"/>
                <a:t>Pressure</a:t>
              </a:r>
              <a:endParaRPr lang="en-GB" b="1" dirty="0"/>
            </a:p>
          </p:txBody>
        </p:sp>
      </p:grpSp>
    </p:spTree>
    <p:extLst>
      <p:ext uri="{BB962C8B-B14F-4D97-AF65-F5344CB8AC3E}">
        <p14:creationId xmlns:p14="http://schemas.microsoft.com/office/powerpoint/2010/main" val="3363424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Titanium Powder</a:t>
            </a:r>
          </a:p>
        </p:txBody>
      </p:sp>
      <p:sp>
        <p:nvSpPr>
          <p:cNvPr id="3" name="Content Placeholder 2"/>
          <p:cNvSpPr>
            <a:spLocks noGrp="1"/>
          </p:cNvSpPr>
          <p:nvPr>
            <p:ph idx="1"/>
          </p:nvPr>
        </p:nvSpPr>
        <p:spPr/>
        <p:txBody>
          <a:bodyPr/>
          <a:lstStyle/>
          <a:p>
            <a:r>
              <a:rPr lang="en-GB" b="1" dirty="0" err="1"/>
              <a:t>Abouaf</a:t>
            </a:r>
            <a:r>
              <a:rPr lang="en-GB" b="1" dirty="0"/>
              <a:t> densification model</a:t>
            </a:r>
          </a:p>
          <a:p>
            <a:pPr lvl="1"/>
            <a:r>
              <a:rPr lang="en-GB" dirty="0"/>
              <a:t>User-defined CREEP subroutine</a:t>
            </a:r>
          </a:p>
          <a:p>
            <a:pPr lvl="1"/>
            <a:endParaRPr lang="en-GB" dirty="0"/>
          </a:p>
          <a:p>
            <a:r>
              <a:rPr lang="en-GB" b="1" dirty="0"/>
              <a:t>Creep strain rate:</a:t>
            </a:r>
          </a:p>
          <a:p>
            <a:pPr lvl="1"/>
            <a:endParaRPr lang="en-GB" dirty="0"/>
          </a:p>
          <a:p>
            <a:pPr lvl="1"/>
            <a:endParaRPr lang="en-GB" dirty="0"/>
          </a:p>
          <a:p>
            <a:pPr marL="457200" lvl="1" indent="0">
              <a:buNone/>
            </a:pPr>
            <a:endParaRPr lang="en-GB" dirty="0"/>
          </a:p>
          <a:p>
            <a:pPr marL="457200" lvl="1" indent="0">
              <a:buNone/>
            </a:pPr>
            <a:endParaRPr lang="en-GB" dirty="0"/>
          </a:p>
          <a:p>
            <a:pPr lvl="1"/>
            <a:r>
              <a:rPr lang="de-DE" dirty="0"/>
              <a:t>S: is the equivalent Mises stress for a porous material</a:t>
            </a:r>
          </a:p>
          <a:p>
            <a:pPr lvl="1"/>
            <a:r>
              <a:rPr lang="de-DE" dirty="0"/>
              <a:t>σ</a:t>
            </a:r>
            <a:r>
              <a:rPr lang="de-DE" baseline="-25000" dirty="0"/>
              <a:t>e</a:t>
            </a:r>
            <a:r>
              <a:rPr lang="de-DE" dirty="0"/>
              <a:t>, σ</a:t>
            </a:r>
            <a:r>
              <a:rPr lang="de-DE" baseline="-25000" dirty="0"/>
              <a:t>m </a:t>
            </a:r>
            <a:r>
              <a:rPr lang="de-DE" dirty="0"/>
              <a:t>: effective stress and hydrostatic stress</a:t>
            </a:r>
          </a:p>
          <a:p>
            <a:pPr lvl="1"/>
            <a:r>
              <a:rPr lang="de-DE" dirty="0"/>
              <a:t>A, n: creep constants </a:t>
            </a:r>
          </a:p>
          <a:p>
            <a:pPr lvl="1"/>
            <a:r>
              <a:rPr lang="de-DE" dirty="0"/>
              <a:t>a, b: coefficients function of the relative density (RD)</a:t>
            </a:r>
          </a:p>
          <a:p>
            <a:pPr lvl="1"/>
            <a:endParaRPr lang="en-GB" dirty="0"/>
          </a:p>
          <a:p>
            <a:pPr lvl="1"/>
            <a:endParaRPr lang="en-GB" dirty="0"/>
          </a:p>
        </p:txBody>
      </p:sp>
      <mc:AlternateContent xmlns:mc="http://schemas.openxmlformats.org/markup-compatibility/2006">
        <mc:Choice xmlns:a14="http://schemas.microsoft.com/office/drawing/2010/main" Requires="a14">
          <p:sp>
            <p:nvSpPr>
              <p:cNvPr id="5" name="Rectangle 4"/>
              <p:cNvSpPr/>
              <p:nvPr/>
            </p:nvSpPr>
            <p:spPr>
              <a:xfrm>
                <a:off x="4871863" y="3299877"/>
                <a:ext cx="2096920" cy="4070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000" b="1" i="1">
                              <a:latin typeface="Cambria Math" panose="02040503050406030204" pitchFamily="18" charset="0"/>
                            </a:rPr>
                          </m:ctrlPr>
                        </m:sSupPr>
                        <m:e>
                          <m:r>
                            <a:rPr lang="de-DE" sz="2000" b="1" i="1">
                              <a:latin typeface="Cambria Math"/>
                            </a:rPr>
                            <m:t>𝑺</m:t>
                          </m:r>
                        </m:e>
                        <m:sup>
                          <m:r>
                            <a:rPr lang="de-DE" sz="2000" b="1" i="1">
                              <a:latin typeface="Cambria Math"/>
                            </a:rPr>
                            <m:t>𝟐</m:t>
                          </m:r>
                        </m:sup>
                      </m:sSup>
                      <m:r>
                        <a:rPr lang="de-DE" sz="2000" b="1" i="1">
                          <a:latin typeface="Cambria Math"/>
                        </a:rPr>
                        <m:t>=</m:t>
                      </m:r>
                      <m:r>
                        <a:rPr lang="de-DE" sz="2000" b="1" i="1">
                          <a:latin typeface="Cambria Math"/>
                        </a:rPr>
                        <m:t>𝒂</m:t>
                      </m:r>
                      <m:sSubSup>
                        <m:sSubSupPr>
                          <m:ctrlPr>
                            <a:rPr lang="en-GB" sz="2000" b="1" i="1">
                              <a:latin typeface="Cambria Math" panose="02040503050406030204" pitchFamily="18" charset="0"/>
                            </a:rPr>
                          </m:ctrlPr>
                        </m:sSubSupPr>
                        <m:e>
                          <m:r>
                            <a:rPr lang="de-DE" sz="2000" b="1" i="1">
                              <a:latin typeface="Cambria Math"/>
                            </a:rPr>
                            <m:t>𝝈</m:t>
                          </m:r>
                        </m:e>
                        <m:sub>
                          <m:r>
                            <a:rPr lang="de-DE" sz="2000" b="1" i="1">
                              <a:latin typeface="Cambria Math"/>
                            </a:rPr>
                            <m:t>𝒆</m:t>
                          </m:r>
                        </m:sub>
                        <m:sup>
                          <m:r>
                            <a:rPr lang="de-DE" sz="2000" b="1" i="1">
                              <a:latin typeface="Cambria Math"/>
                            </a:rPr>
                            <m:t>𝟐</m:t>
                          </m:r>
                        </m:sup>
                      </m:sSubSup>
                      <m:r>
                        <a:rPr lang="de-DE" sz="2000" b="1" i="1">
                          <a:latin typeface="Cambria Math"/>
                        </a:rPr>
                        <m:t>+</m:t>
                      </m:r>
                      <m:r>
                        <a:rPr lang="de-DE" sz="2000" b="1" i="1">
                          <a:latin typeface="Cambria Math"/>
                        </a:rPr>
                        <m:t>𝒃</m:t>
                      </m:r>
                      <m:sSubSup>
                        <m:sSubSupPr>
                          <m:ctrlPr>
                            <a:rPr lang="en-GB" sz="2000" b="1" i="1">
                              <a:latin typeface="Cambria Math" panose="02040503050406030204" pitchFamily="18" charset="0"/>
                            </a:rPr>
                          </m:ctrlPr>
                        </m:sSubSupPr>
                        <m:e>
                          <m:r>
                            <a:rPr lang="de-DE" sz="2000" b="1" i="1">
                              <a:latin typeface="Cambria Math"/>
                            </a:rPr>
                            <m:t>𝝈</m:t>
                          </m:r>
                        </m:e>
                        <m:sub>
                          <m:r>
                            <a:rPr lang="de-DE" sz="2000" b="1" i="1">
                              <a:latin typeface="Cambria Math"/>
                            </a:rPr>
                            <m:t>𝒎</m:t>
                          </m:r>
                        </m:sub>
                        <m:sup>
                          <m:r>
                            <a:rPr lang="de-DE" sz="2000" b="1" i="1">
                              <a:latin typeface="Cambria Math"/>
                            </a:rPr>
                            <m:t>𝟐</m:t>
                          </m:r>
                        </m:sup>
                      </m:sSubSup>
                    </m:oMath>
                  </m:oMathPara>
                </a14:m>
                <a:endParaRPr lang="en-GB" sz="2000" b="1" dirty="0"/>
              </a:p>
            </p:txBody>
          </p:sp>
        </mc:Choice>
        <mc:Fallback>
          <p:sp>
            <p:nvSpPr>
              <p:cNvPr id="5" name="Rectangle 4"/>
              <p:cNvSpPr>
                <a:spLocks noRot="1" noChangeAspect="1" noMove="1" noResize="1" noEditPoints="1" noAdjustHandles="1" noChangeArrowheads="1" noChangeShapeType="1" noTextEdit="1"/>
              </p:cNvSpPr>
              <p:nvPr/>
            </p:nvSpPr>
            <p:spPr>
              <a:xfrm>
                <a:off x="4871863" y="3299877"/>
                <a:ext cx="2096920" cy="407099"/>
              </a:xfrm>
              <a:prstGeom prst="rect">
                <a:avLst/>
              </a:prstGeom>
              <a:blipFill>
                <a:blip r:embed="rId2"/>
                <a:stretch>
                  <a:fillRect/>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4364385" y="2564905"/>
                <a:ext cx="3111878"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GB" b="1" i="1">
                              <a:latin typeface="Cambria Math" panose="02040503050406030204" pitchFamily="18" charset="0"/>
                            </a:rPr>
                          </m:ctrlPr>
                        </m:accPr>
                        <m:e>
                          <m:r>
                            <a:rPr lang="de-DE" b="1" i="1">
                              <a:latin typeface="Cambria Math"/>
                            </a:rPr>
                            <m:t>𝜺</m:t>
                          </m:r>
                        </m:e>
                      </m:acc>
                      <m:r>
                        <a:rPr lang="de-DE" b="1" i="1">
                          <a:latin typeface="Cambria Math"/>
                        </a:rPr>
                        <m:t>=</m:t>
                      </m:r>
                      <m:r>
                        <a:rPr lang="de-DE" b="1" i="1">
                          <a:latin typeface="Cambria Math"/>
                        </a:rPr>
                        <m:t>𝑨</m:t>
                      </m:r>
                      <m:sSup>
                        <m:sSupPr>
                          <m:ctrlPr>
                            <a:rPr lang="en-GB" b="1" i="1">
                              <a:latin typeface="Cambria Math" panose="02040503050406030204" pitchFamily="18" charset="0"/>
                            </a:rPr>
                          </m:ctrlPr>
                        </m:sSupPr>
                        <m:e>
                          <m:r>
                            <a:rPr lang="de-DE" b="1" i="1">
                              <a:latin typeface="Cambria Math"/>
                            </a:rPr>
                            <m:t>𝑺</m:t>
                          </m:r>
                        </m:e>
                        <m:sup>
                          <m:r>
                            <a:rPr lang="de-DE" b="1" i="1">
                              <a:latin typeface="Cambria Math"/>
                            </a:rPr>
                            <m:t>𝒏</m:t>
                          </m:r>
                          <m:r>
                            <a:rPr lang="de-DE" b="1" i="1">
                              <a:latin typeface="Cambria Math"/>
                            </a:rPr>
                            <m:t>−</m:t>
                          </m:r>
                          <m:r>
                            <a:rPr lang="de-DE" b="1" i="1">
                              <a:latin typeface="Cambria Math"/>
                            </a:rPr>
                            <m:t>𝟏</m:t>
                          </m:r>
                        </m:sup>
                      </m:sSup>
                      <m:d>
                        <m:dPr>
                          <m:ctrlPr>
                            <a:rPr lang="en-GB" b="1" i="1">
                              <a:latin typeface="Cambria Math" panose="02040503050406030204" pitchFamily="18" charset="0"/>
                            </a:rPr>
                          </m:ctrlPr>
                        </m:dPr>
                        <m:e>
                          <m:f>
                            <m:fPr>
                              <m:ctrlPr>
                                <a:rPr lang="en-GB" b="1" i="1">
                                  <a:latin typeface="Cambria Math" panose="02040503050406030204" pitchFamily="18" charset="0"/>
                                </a:rPr>
                              </m:ctrlPr>
                            </m:fPr>
                            <m:num>
                              <m:r>
                                <a:rPr lang="de-DE" b="1" i="1">
                                  <a:latin typeface="Cambria Math"/>
                                </a:rPr>
                                <m:t>𝟑</m:t>
                              </m:r>
                            </m:num>
                            <m:den>
                              <m:r>
                                <a:rPr lang="de-DE" b="1" i="1">
                                  <a:latin typeface="Cambria Math"/>
                                </a:rPr>
                                <m:t>𝟐</m:t>
                              </m:r>
                            </m:den>
                          </m:f>
                          <m:r>
                            <a:rPr lang="de-DE" b="1" i="1">
                              <a:latin typeface="Cambria Math"/>
                            </a:rPr>
                            <m:t>𝒂</m:t>
                          </m:r>
                          <m:sSup>
                            <m:sSupPr>
                              <m:ctrlPr>
                                <a:rPr lang="en-GB" b="1" i="1">
                                  <a:latin typeface="Cambria Math" panose="02040503050406030204" pitchFamily="18" charset="0"/>
                                </a:rPr>
                              </m:ctrlPr>
                            </m:sSupPr>
                            <m:e>
                              <m:r>
                                <a:rPr lang="de-DE" b="1" i="1">
                                  <a:latin typeface="Cambria Math"/>
                                </a:rPr>
                                <m:t>𝝈</m:t>
                              </m:r>
                            </m:e>
                            <m:sup>
                              <m:r>
                                <a:rPr lang="de-DE" b="1" i="1">
                                  <a:latin typeface="Cambria Math"/>
                                </a:rPr>
                                <m:t>′</m:t>
                              </m:r>
                            </m:sup>
                          </m:sSup>
                          <m:r>
                            <a:rPr lang="de-DE" b="1" i="1">
                              <a:latin typeface="Cambria Math"/>
                            </a:rPr>
                            <m:t>+</m:t>
                          </m:r>
                          <m:f>
                            <m:fPr>
                              <m:ctrlPr>
                                <a:rPr lang="en-GB" b="1" i="1">
                                  <a:latin typeface="Cambria Math" panose="02040503050406030204" pitchFamily="18" charset="0"/>
                                </a:rPr>
                              </m:ctrlPr>
                            </m:fPr>
                            <m:num>
                              <m:r>
                                <a:rPr lang="de-DE" b="1" i="1">
                                  <a:latin typeface="Cambria Math"/>
                                </a:rPr>
                                <m:t>𝟏</m:t>
                              </m:r>
                            </m:num>
                            <m:den>
                              <m:r>
                                <a:rPr lang="de-DE" b="1" i="1">
                                  <a:latin typeface="Cambria Math"/>
                                </a:rPr>
                                <m:t>𝟑</m:t>
                              </m:r>
                            </m:den>
                          </m:f>
                          <m:r>
                            <a:rPr lang="de-DE" b="1" i="1">
                              <a:latin typeface="Cambria Math"/>
                            </a:rPr>
                            <m:t>𝒃𝑰</m:t>
                          </m:r>
                          <m:sSub>
                            <m:sSubPr>
                              <m:ctrlPr>
                                <a:rPr lang="en-GB" b="1" i="1">
                                  <a:latin typeface="Cambria Math" panose="02040503050406030204" pitchFamily="18" charset="0"/>
                                </a:rPr>
                              </m:ctrlPr>
                            </m:sSubPr>
                            <m:e>
                              <m:r>
                                <a:rPr lang="de-DE" b="1" i="1">
                                  <a:latin typeface="Cambria Math"/>
                                </a:rPr>
                                <m:t>𝝈</m:t>
                              </m:r>
                            </m:e>
                            <m:sub>
                              <m:r>
                                <a:rPr lang="de-DE" b="1" i="1">
                                  <a:latin typeface="Cambria Math"/>
                                </a:rPr>
                                <m:t>𝒎</m:t>
                              </m:r>
                            </m:sub>
                          </m:sSub>
                        </m:e>
                      </m:d>
                    </m:oMath>
                  </m:oMathPara>
                </a14:m>
                <a:endParaRPr lang="en-GB" dirty="0"/>
              </a:p>
            </p:txBody>
          </p:sp>
        </mc:Choice>
        <mc:Fallback>
          <p:sp>
            <p:nvSpPr>
              <p:cNvPr id="7" name="Rectangle 6"/>
              <p:cNvSpPr>
                <a:spLocks noRot="1" noChangeAspect="1" noMove="1" noResize="1" noEditPoints="1" noAdjustHandles="1" noChangeArrowheads="1" noChangeShapeType="1" noTextEdit="1"/>
              </p:cNvSpPr>
              <p:nvPr/>
            </p:nvSpPr>
            <p:spPr>
              <a:xfrm>
                <a:off x="4364385" y="2564905"/>
                <a:ext cx="3111878" cy="714683"/>
              </a:xfrm>
              <a:prstGeom prst="rect">
                <a:avLst/>
              </a:prstGeom>
              <a:blipFill>
                <a:blip r:embed="rId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675957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Titanium Powder</a:t>
            </a:r>
          </a:p>
        </p:txBody>
      </p:sp>
      <p:sp>
        <p:nvSpPr>
          <p:cNvPr id="3" name="Content Placeholder 2"/>
          <p:cNvSpPr>
            <a:spLocks noGrp="1"/>
          </p:cNvSpPr>
          <p:nvPr>
            <p:ph idx="1"/>
          </p:nvPr>
        </p:nvSpPr>
        <p:spPr/>
        <p:txBody>
          <a:bodyPr>
            <a:normAutofit/>
          </a:bodyPr>
          <a:lstStyle/>
          <a:p>
            <a:r>
              <a:rPr lang="en-GB" b="1" dirty="0"/>
              <a:t>Elastic constants (USDFLD subroutine)</a:t>
            </a:r>
          </a:p>
          <a:p>
            <a:pPr lvl="1"/>
            <a:r>
              <a:rPr lang="en-GB" dirty="0"/>
              <a:t>Young’s modulus</a:t>
            </a:r>
          </a:p>
          <a:p>
            <a:pPr lvl="1"/>
            <a:r>
              <a:rPr lang="en-GB" dirty="0"/>
              <a:t>Poisson’s ratio</a:t>
            </a:r>
          </a:p>
          <a:p>
            <a:pPr lvl="1"/>
            <a:endParaRPr lang="en-GB" dirty="0"/>
          </a:p>
          <a:p>
            <a:r>
              <a:rPr lang="en-GB" b="1" dirty="0"/>
              <a:t>Thermal properties</a:t>
            </a:r>
          </a:p>
          <a:p>
            <a:pPr lvl="1"/>
            <a:r>
              <a:rPr lang="en-GB" dirty="0"/>
              <a:t>Thermal conductivity </a:t>
            </a:r>
          </a:p>
          <a:p>
            <a:pPr lvl="1"/>
            <a:r>
              <a:rPr lang="en-GB" dirty="0"/>
              <a:t>Thermal expansion </a:t>
            </a:r>
          </a:p>
          <a:p>
            <a:pPr lvl="1"/>
            <a:r>
              <a:rPr lang="en-GB" dirty="0"/>
              <a:t>Specific heat</a:t>
            </a:r>
          </a:p>
          <a:p>
            <a:pPr marL="0" indent="0">
              <a:buNone/>
            </a:pPr>
            <a:endParaRPr lang="en-GB" dirty="0">
              <a:solidFill>
                <a:srgbClr val="FF0000"/>
              </a:solidFill>
            </a:endParaRPr>
          </a:p>
          <a:p>
            <a:r>
              <a:rPr lang="en-GB" b="1" dirty="0"/>
              <a:t>Initial Relative Density (RD) </a:t>
            </a:r>
          </a:p>
          <a:p>
            <a:pPr lvl="1"/>
            <a:r>
              <a:rPr lang="en-GB" b="1" dirty="0"/>
              <a:t>Equal to the experimental tap density (59.1%) </a:t>
            </a:r>
          </a:p>
          <a:p>
            <a:pPr lvl="1"/>
            <a:r>
              <a:rPr lang="en-GB" b="1" dirty="0"/>
              <a:t>Uniformly distributed over the powder domain</a:t>
            </a:r>
          </a:p>
          <a:p>
            <a:pPr lvl="1"/>
            <a:endParaRPr lang="en-GB" b="1" dirty="0"/>
          </a:p>
        </p:txBody>
      </p:sp>
      <mc:AlternateContent xmlns:mc="http://schemas.openxmlformats.org/markup-compatibility/2006">
        <mc:Choice xmlns:a14="http://schemas.microsoft.com/office/drawing/2010/main" Requires="a14">
          <p:sp>
            <p:nvSpPr>
              <p:cNvPr id="4" name="Rectangle 3"/>
              <p:cNvSpPr/>
              <p:nvPr/>
            </p:nvSpPr>
            <p:spPr>
              <a:xfrm>
                <a:off x="3741946" y="1412776"/>
                <a:ext cx="15619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1" i="1">
                          <a:latin typeface="Cambria Math"/>
                        </a:rPr>
                        <m:t>𝑬</m:t>
                      </m:r>
                      <m:r>
                        <a:rPr lang="en-GB" b="1" i="1">
                          <a:latin typeface="Cambria Math"/>
                        </a:rPr>
                        <m:t>=</m:t>
                      </m:r>
                      <m:r>
                        <a:rPr lang="en-GB" b="1" i="1">
                          <a:latin typeface="Cambria Math"/>
                        </a:rPr>
                        <m:t>𝒇</m:t>
                      </m:r>
                      <m:r>
                        <a:rPr lang="en-GB" b="1" i="1">
                          <a:latin typeface="Cambria Math"/>
                        </a:rPr>
                        <m:t>(</m:t>
                      </m:r>
                      <m:r>
                        <a:rPr lang="en-GB" b="1" i="1">
                          <a:latin typeface="Cambria Math"/>
                        </a:rPr>
                        <m:t>𝑻</m:t>
                      </m:r>
                      <m:r>
                        <a:rPr lang="en-GB" b="1" i="1">
                          <a:latin typeface="Cambria Math"/>
                        </a:rPr>
                        <m:t>,</m:t>
                      </m:r>
                      <m:r>
                        <a:rPr lang="en-GB" b="1" i="1">
                          <a:latin typeface="Cambria Math"/>
                        </a:rPr>
                        <m:t>𝑹𝑫</m:t>
                      </m:r>
                      <m:r>
                        <a:rPr lang="en-GB" b="1" i="1">
                          <a:latin typeface="Cambria Math"/>
                        </a:rPr>
                        <m:t>)</m:t>
                      </m:r>
                    </m:oMath>
                  </m:oMathPara>
                </a14:m>
                <a:endParaRPr lang="en-GB" b="1" dirty="0"/>
              </a:p>
            </p:txBody>
          </p:sp>
        </mc:Choice>
        <mc:Fallback>
          <p:sp>
            <p:nvSpPr>
              <p:cNvPr id="4" name="Rectangle 3"/>
              <p:cNvSpPr>
                <a:spLocks noRot="1" noChangeAspect="1" noMove="1" noResize="1" noEditPoints="1" noAdjustHandles="1" noChangeArrowheads="1" noChangeShapeType="1" noTextEdit="1"/>
              </p:cNvSpPr>
              <p:nvPr/>
            </p:nvSpPr>
            <p:spPr>
              <a:xfrm>
                <a:off x="3741946" y="1412776"/>
                <a:ext cx="1561966" cy="369332"/>
              </a:xfrm>
              <a:prstGeom prst="rect">
                <a:avLst/>
              </a:prstGeom>
              <a:blipFill>
                <a:blip r:embed="rId2"/>
                <a:stretch>
                  <a:fillRect b="-13333"/>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3739192" y="1780290"/>
                <a:ext cx="11368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b="1" i="1">
                          <a:latin typeface="Cambria Math"/>
                        </a:rPr>
                        <m:t>𝝂</m:t>
                      </m:r>
                      <m:r>
                        <a:rPr lang="en-GB" b="1" i="1">
                          <a:latin typeface="Cambria Math"/>
                        </a:rPr>
                        <m:t>=</m:t>
                      </m:r>
                      <m:r>
                        <a:rPr lang="en-GB" b="1" i="1">
                          <a:latin typeface="Cambria Math"/>
                        </a:rPr>
                        <m:t>𝒇</m:t>
                      </m:r>
                      <m:r>
                        <a:rPr lang="en-GB" b="1" i="1">
                          <a:latin typeface="Cambria Math"/>
                        </a:rPr>
                        <m:t>(</m:t>
                      </m:r>
                      <m:r>
                        <a:rPr lang="en-GB" b="1" i="1">
                          <a:latin typeface="Cambria Math"/>
                        </a:rPr>
                        <m:t>𝑻</m:t>
                      </m:r>
                      <m:r>
                        <a:rPr lang="en-GB" b="1" i="1">
                          <a:latin typeface="Cambria Math"/>
                        </a:rPr>
                        <m:t>)</m:t>
                      </m:r>
                    </m:oMath>
                  </m:oMathPara>
                </a14:m>
                <a:endParaRPr lang="en-GB" b="1" dirty="0"/>
              </a:p>
            </p:txBody>
          </p:sp>
        </mc:Choice>
        <mc:Fallback>
          <p:sp>
            <p:nvSpPr>
              <p:cNvPr id="5" name="TextBox 4"/>
              <p:cNvSpPr txBox="1">
                <a:spLocks noRot="1" noChangeAspect="1" noMove="1" noResize="1" noEditPoints="1" noAdjustHandles="1" noChangeArrowheads="1" noChangeShapeType="1" noTextEdit="1"/>
              </p:cNvSpPr>
              <p:nvPr/>
            </p:nvSpPr>
            <p:spPr>
              <a:xfrm>
                <a:off x="3739192" y="1780290"/>
                <a:ext cx="1136850" cy="369332"/>
              </a:xfrm>
              <a:prstGeom prst="rect">
                <a:avLst/>
              </a:prstGeom>
              <a:blipFill>
                <a:blip r:embed="rId3"/>
                <a:stretch>
                  <a:fillRect b="-13115"/>
                </a:stretch>
              </a:blipFill>
            </p:spPr>
            <p:txBody>
              <a:bodyPr/>
              <a:lstStyle/>
              <a:p>
                <a:r>
                  <a:rPr lang="es-ES">
                    <a:noFill/>
                  </a:rPr>
                  <a:t> </a:t>
                </a:r>
              </a:p>
            </p:txBody>
          </p:sp>
        </mc:Fallback>
      </mc:AlternateContent>
      <p:sp>
        <p:nvSpPr>
          <p:cNvPr id="6" name="Right Brace 5"/>
          <p:cNvSpPr/>
          <p:nvPr/>
        </p:nvSpPr>
        <p:spPr>
          <a:xfrm>
            <a:off x="3359696" y="2996953"/>
            <a:ext cx="299137" cy="989791"/>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7" name="TextBox 6"/>
              <p:cNvSpPr txBox="1"/>
              <p:nvPr/>
            </p:nvSpPr>
            <p:spPr>
              <a:xfrm>
                <a:off x="3791744" y="3301419"/>
                <a:ext cx="7040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1" i="1">
                          <a:latin typeface="Cambria Math"/>
                        </a:rPr>
                        <m:t>𝒇</m:t>
                      </m:r>
                      <m:r>
                        <a:rPr lang="en-GB" b="1" i="1">
                          <a:latin typeface="Cambria Math"/>
                        </a:rPr>
                        <m:t>(</m:t>
                      </m:r>
                      <m:r>
                        <a:rPr lang="en-GB" b="1" i="1">
                          <a:latin typeface="Cambria Math"/>
                        </a:rPr>
                        <m:t>𝑻</m:t>
                      </m:r>
                      <m:r>
                        <a:rPr lang="en-GB" b="1" i="1">
                          <a:latin typeface="Cambria Math"/>
                        </a:rPr>
                        <m:t>)</m:t>
                      </m:r>
                    </m:oMath>
                  </m:oMathPara>
                </a14:m>
                <a:endParaRPr lang="en-GB" b="1" dirty="0"/>
              </a:p>
            </p:txBody>
          </p:sp>
        </mc:Choice>
        <mc:Fallback>
          <p:sp>
            <p:nvSpPr>
              <p:cNvPr id="7" name="TextBox 6"/>
              <p:cNvSpPr txBox="1">
                <a:spLocks noRot="1" noChangeAspect="1" noMove="1" noResize="1" noEditPoints="1" noAdjustHandles="1" noChangeArrowheads="1" noChangeShapeType="1" noTextEdit="1"/>
              </p:cNvSpPr>
              <p:nvPr/>
            </p:nvSpPr>
            <p:spPr>
              <a:xfrm>
                <a:off x="3791744" y="3301419"/>
                <a:ext cx="704039" cy="369332"/>
              </a:xfrm>
              <a:prstGeom prst="rect">
                <a:avLst/>
              </a:prstGeom>
              <a:blipFill>
                <a:blip r:embed="rId4"/>
                <a:stretch>
                  <a:fillRect b="-13333"/>
                </a:stretch>
              </a:blipFill>
            </p:spPr>
            <p:txBody>
              <a:bodyPr/>
              <a:lstStyle/>
              <a:p>
                <a:r>
                  <a:rPr lang="es-ES">
                    <a:noFill/>
                  </a:rPr>
                  <a:t> </a:t>
                </a:r>
              </a:p>
            </p:txBody>
          </p:sp>
        </mc:Fallback>
      </mc:AlternateContent>
    </p:spTree>
    <p:extLst>
      <p:ext uri="{BB962C8B-B14F-4D97-AF65-F5344CB8AC3E}">
        <p14:creationId xmlns:p14="http://schemas.microsoft.com/office/powerpoint/2010/main" val="2851898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Canister</a:t>
            </a:r>
          </a:p>
        </p:txBody>
      </p:sp>
      <p:sp>
        <p:nvSpPr>
          <p:cNvPr id="3" name="Content Placeholder 2"/>
          <p:cNvSpPr>
            <a:spLocks noGrp="1"/>
          </p:cNvSpPr>
          <p:nvPr>
            <p:ph idx="1"/>
          </p:nvPr>
        </p:nvSpPr>
        <p:spPr/>
        <p:txBody>
          <a:bodyPr>
            <a:normAutofit/>
          </a:bodyPr>
          <a:lstStyle/>
          <a:p>
            <a:r>
              <a:rPr lang="en-GB" b="1" dirty="0"/>
              <a:t>Material: 304 stainless steel</a:t>
            </a:r>
          </a:p>
          <a:p>
            <a:pPr marL="0" indent="0">
              <a:buNone/>
            </a:pPr>
            <a:endParaRPr lang="en-GB" dirty="0"/>
          </a:p>
          <a:p>
            <a:r>
              <a:rPr lang="en-GB" b="1" dirty="0" err="1"/>
              <a:t>Elasto</a:t>
            </a:r>
            <a:r>
              <a:rPr lang="en-GB" b="1" dirty="0"/>
              <a:t>-plastic material model</a:t>
            </a:r>
          </a:p>
          <a:p>
            <a:pPr lvl="1"/>
            <a:r>
              <a:rPr lang="en-GB" dirty="0"/>
              <a:t>Elastic constants </a:t>
            </a:r>
          </a:p>
          <a:p>
            <a:pPr lvl="1"/>
            <a:r>
              <a:rPr lang="en-GB" dirty="0"/>
              <a:t>Plastic region </a:t>
            </a:r>
          </a:p>
          <a:p>
            <a:pPr lvl="2"/>
            <a:r>
              <a:rPr lang="en-GB" dirty="0"/>
              <a:t>Von Mises yield criterion</a:t>
            </a:r>
          </a:p>
          <a:p>
            <a:pPr lvl="2"/>
            <a:r>
              <a:rPr lang="en-GB" dirty="0"/>
              <a:t>Isotropic hardening</a:t>
            </a:r>
          </a:p>
          <a:p>
            <a:pPr marL="914400" lvl="2" indent="0">
              <a:buNone/>
            </a:pPr>
            <a:endParaRPr lang="en-GB" dirty="0"/>
          </a:p>
          <a:p>
            <a:r>
              <a:rPr lang="en-GB" b="1" dirty="0"/>
              <a:t>Thermal properties</a:t>
            </a:r>
          </a:p>
          <a:p>
            <a:pPr lvl="1"/>
            <a:r>
              <a:rPr lang="en-GB" dirty="0"/>
              <a:t>Thermal conductivity</a:t>
            </a:r>
          </a:p>
          <a:p>
            <a:pPr lvl="1"/>
            <a:r>
              <a:rPr lang="en-GB" dirty="0"/>
              <a:t>Thermal expansion </a:t>
            </a:r>
          </a:p>
          <a:p>
            <a:pPr lvl="1"/>
            <a:r>
              <a:rPr lang="en-GB" dirty="0"/>
              <a:t>Specific heat</a:t>
            </a:r>
          </a:p>
          <a:p>
            <a:pPr lvl="2"/>
            <a:endParaRPr lang="en-GB" dirty="0"/>
          </a:p>
        </p:txBody>
      </p:sp>
      <mc:AlternateContent xmlns:mc="http://schemas.openxmlformats.org/markup-compatibility/2006">
        <mc:Choice xmlns:a14="http://schemas.microsoft.com/office/drawing/2010/main" Requires="a14">
          <p:sp>
            <p:nvSpPr>
              <p:cNvPr id="5" name="TextBox 4"/>
              <p:cNvSpPr txBox="1"/>
              <p:nvPr/>
            </p:nvSpPr>
            <p:spPr>
              <a:xfrm>
                <a:off x="3944118" y="2234543"/>
                <a:ext cx="143180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1" i="1">
                          <a:latin typeface="Cambria Math"/>
                        </a:rPr>
                        <m:t>𝑬</m:t>
                      </m:r>
                      <m:r>
                        <a:rPr lang="en-GB" b="1" i="1">
                          <a:latin typeface="Cambria Math"/>
                        </a:rPr>
                        <m:t>, </m:t>
                      </m:r>
                      <m:r>
                        <a:rPr lang="en-GB" b="1" i="1">
                          <a:latin typeface="Cambria Math"/>
                        </a:rPr>
                        <m:t>𝒗</m:t>
                      </m:r>
                      <m:r>
                        <a:rPr lang="en-GB" b="1" i="1">
                          <a:latin typeface="Cambria Math"/>
                        </a:rPr>
                        <m:t>=</m:t>
                      </m:r>
                      <m:r>
                        <a:rPr lang="en-GB" b="1" i="1">
                          <a:latin typeface="Cambria Math"/>
                        </a:rPr>
                        <m:t>𝒇</m:t>
                      </m:r>
                      <m:r>
                        <a:rPr lang="en-GB" b="1" i="1">
                          <a:latin typeface="Cambria Math"/>
                        </a:rPr>
                        <m:t>(</m:t>
                      </m:r>
                      <m:r>
                        <a:rPr lang="en-GB" b="1" i="1">
                          <a:latin typeface="Cambria Math"/>
                        </a:rPr>
                        <m:t>𝑻</m:t>
                      </m:r>
                      <m:r>
                        <a:rPr lang="en-GB" b="1" i="1">
                          <a:latin typeface="Cambria Math"/>
                        </a:rPr>
                        <m:t>)</m:t>
                      </m:r>
                    </m:oMath>
                  </m:oMathPara>
                </a14:m>
                <a:endParaRPr lang="en-GB" b="1" dirty="0"/>
              </a:p>
            </p:txBody>
          </p:sp>
        </mc:Choice>
        <mc:Fallback>
          <p:sp>
            <p:nvSpPr>
              <p:cNvPr id="5" name="TextBox 4"/>
              <p:cNvSpPr txBox="1">
                <a:spLocks noRot="1" noChangeAspect="1" noMove="1" noResize="1" noEditPoints="1" noAdjustHandles="1" noChangeArrowheads="1" noChangeShapeType="1" noTextEdit="1"/>
              </p:cNvSpPr>
              <p:nvPr/>
            </p:nvSpPr>
            <p:spPr>
              <a:xfrm>
                <a:off x="3944118" y="2234543"/>
                <a:ext cx="1431802" cy="369332"/>
              </a:xfrm>
              <a:prstGeom prst="rect">
                <a:avLst/>
              </a:prstGeom>
              <a:blipFill>
                <a:blip r:embed="rId3"/>
                <a:stretch>
                  <a:fillRect b="-13333"/>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3944119" y="2603875"/>
                <a:ext cx="7040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1" i="1">
                          <a:latin typeface="Cambria Math"/>
                        </a:rPr>
                        <m:t>𝒇</m:t>
                      </m:r>
                      <m:r>
                        <a:rPr lang="en-GB" b="1" i="1">
                          <a:latin typeface="Cambria Math"/>
                        </a:rPr>
                        <m:t>(</m:t>
                      </m:r>
                      <m:r>
                        <a:rPr lang="en-GB" b="1" i="1">
                          <a:latin typeface="Cambria Math"/>
                        </a:rPr>
                        <m:t>𝑻</m:t>
                      </m:r>
                      <m:r>
                        <a:rPr lang="en-GB" b="1" i="1">
                          <a:latin typeface="Cambria Math"/>
                        </a:rPr>
                        <m:t>)</m:t>
                      </m:r>
                    </m:oMath>
                  </m:oMathPara>
                </a14:m>
                <a:endParaRPr lang="en-GB" b="1" dirty="0"/>
              </a:p>
            </p:txBody>
          </p:sp>
        </mc:Choice>
        <mc:Fallback>
          <p:sp>
            <p:nvSpPr>
              <p:cNvPr id="6" name="TextBox 5"/>
              <p:cNvSpPr txBox="1">
                <a:spLocks noRot="1" noChangeAspect="1" noMove="1" noResize="1" noEditPoints="1" noAdjustHandles="1" noChangeArrowheads="1" noChangeShapeType="1" noTextEdit="1"/>
              </p:cNvSpPr>
              <p:nvPr/>
            </p:nvSpPr>
            <p:spPr>
              <a:xfrm>
                <a:off x="3944119" y="2603875"/>
                <a:ext cx="704039" cy="369332"/>
              </a:xfrm>
              <a:prstGeom prst="rect">
                <a:avLst/>
              </a:prstGeom>
              <a:blipFill>
                <a:blip r:embed="rId4"/>
                <a:stretch>
                  <a:fillRect b="-13115"/>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3935760" y="4788375"/>
                <a:ext cx="7040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1" i="1">
                          <a:latin typeface="Cambria Math"/>
                        </a:rPr>
                        <m:t>𝒇</m:t>
                      </m:r>
                      <m:r>
                        <a:rPr lang="en-GB" b="1" i="1">
                          <a:latin typeface="Cambria Math"/>
                        </a:rPr>
                        <m:t>(</m:t>
                      </m:r>
                      <m:r>
                        <a:rPr lang="en-GB" b="1" i="1">
                          <a:latin typeface="Cambria Math"/>
                        </a:rPr>
                        <m:t>𝑻</m:t>
                      </m:r>
                      <m:r>
                        <a:rPr lang="en-GB" b="1" i="1">
                          <a:latin typeface="Cambria Math"/>
                        </a:rPr>
                        <m:t>)</m:t>
                      </m:r>
                    </m:oMath>
                  </m:oMathPara>
                </a14:m>
                <a:endParaRPr lang="en-GB" b="1" dirty="0"/>
              </a:p>
            </p:txBody>
          </p:sp>
        </mc:Choice>
        <mc:Fallback>
          <p:sp>
            <p:nvSpPr>
              <p:cNvPr id="8" name="TextBox 7"/>
              <p:cNvSpPr txBox="1">
                <a:spLocks noRot="1" noChangeAspect="1" noMove="1" noResize="1" noEditPoints="1" noAdjustHandles="1" noChangeArrowheads="1" noChangeShapeType="1" noTextEdit="1"/>
              </p:cNvSpPr>
              <p:nvPr/>
            </p:nvSpPr>
            <p:spPr>
              <a:xfrm>
                <a:off x="3935760" y="4788375"/>
                <a:ext cx="704039" cy="369332"/>
              </a:xfrm>
              <a:prstGeom prst="rect">
                <a:avLst/>
              </a:prstGeom>
              <a:blipFill>
                <a:blip r:embed="rId5"/>
                <a:stretch>
                  <a:fillRect b="-13115"/>
                </a:stretch>
              </a:blipFill>
            </p:spPr>
            <p:txBody>
              <a:bodyPr/>
              <a:lstStyle/>
              <a:p>
                <a:r>
                  <a:rPr lang="es-ES">
                    <a:noFill/>
                  </a:rPr>
                  <a:t> </a:t>
                </a:r>
              </a:p>
            </p:txBody>
          </p:sp>
        </mc:Fallback>
      </mc:AlternateContent>
      <p:sp>
        <p:nvSpPr>
          <p:cNvPr id="9" name="Right Brace 8"/>
          <p:cNvSpPr/>
          <p:nvPr/>
        </p:nvSpPr>
        <p:spPr>
          <a:xfrm>
            <a:off x="3503712" y="4432981"/>
            <a:ext cx="299137" cy="108012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980801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faro edge sc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209" y="1124744"/>
            <a:ext cx="2299349" cy="28266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Model validation</a:t>
            </a:r>
          </a:p>
        </p:txBody>
      </p:sp>
      <p:sp>
        <p:nvSpPr>
          <p:cNvPr id="3" name="Content Placeholder 2"/>
          <p:cNvSpPr>
            <a:spLocks noGrp="1"/>
          </p:cNvSpPr>
          <p:nvPr>
            <p:ph idx="1"/>
          </p:nvPr>
        </p:nvSpPr>
        <p:spPr/>
        <p:txBody>
          <a:bodyPr/>
          <a:lstStyle/>
          <a:p>
            <a:r>
              <a:rPr lang="en-GB" b="1" dirty="0"/>
              <a:t>Experimental results post-processing</a:t>
            </a:r>
          </a:p>
          <a:p>
            <a:endParaRPr lang="en-GB" dirty="0"/>
          </a:p>
          <a:p>
            <a:r>
              <a:rPr lang="en-GB" b="1" dirty="0"/>
              <a:t>Faro Edge scanner </a:t>
            </a:r>
          </a:p>
          <a:p>
            <a:pPr lvl="1"/>
            <a:r>
              <a:rPr lang="en-GB" dirty="0"/>
              <a:t>to obtain a 3D CAD model of the tool after HIP</a:t>
            </a:r>
          </a:p>
          <a:p>
            <a:pPr lvl="1"/>
            <a:endParaRPr lang="en-GB" dirty="0"/>
          </a:p>
          <a:p>
            <a:pPr lvl="1"/>
            <a:endParaRPr lang="it-IT" dirty="0"/>
          </a:p>
          <a:p>
            <a:pPr lvl="1"/>
            <a:endParaRPr lang="en-GB" dirty="0"/>
          </a:p>
          <a:p>
            <a:pPr lvl="1"/>
            <a:endParaRPr lang="en-GB" dirty="0"/>
          </a:p>
          <a:p>
            <a:r>
              <a:rPr lang="en-GB" b="1" dirty="0"/>
              <a:t>GOM Inspect 2017</a:t>
            </a:r>
          </a:p>
          <a:p>
            <a:pPr lvl="1"/>
            <a:r>
              <a:rPr lang="en-GB" dirty="0"/>
              <a:t>to compare experimental and numerical results in terms of tool shrinkage  </a:t>
            </a:r>
          </a:p>
          <a:p>
            <a:endParaRPr lang="en-GB" dirty="0"/>
          </a:p>
        </p:txBody>
      </p:sp>
      <p:pic>
        <p:nvPicPr>
          <p:cNvPr id="2054" name="Picture 6" descr="Image result for GOM inspect 2017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810" y="4391916"/>
            <a:ext cx="1400944" cy="63042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rotWithShape="1">
          <a:blip r:embed="rId4" cstate="print">
            <a:clrChange>
              <a:clrFrom>
                <a:srgbClr val="F2F2F2"/>
              </a:clrFrom>
              <a:clrTo>
                <a:srgbClr val="F2F2F2">
                  <a:alpha val="0"/>
                </a:srgbClr>
              </a:clrTo>
            </a:clrChange>
            <a:extLst>
              <a:ext uri="{28A0092B-C50C-407E-A947-70E740481C1C}">
                <a14:useLocalDpi xmlns:a14="http://schemas.microsoft.com/office/drawing/2010/main" val="0"/>
              </a:ext>
            </a:extLst>
          </a:blip>
          <a:srcRect l="37159" t="12524" r="47159" b="7879"/>
          <a:stretch/>
        </p:blipFill>
        <p:spPr bwMode="auto">
          <a:xfrm>
            <a:off x="8613266" y="1268761"/>
            <a:ext cx="1009232" cy="2881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09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052"/>
                                        </p:tgtEl>
                                      </p:cBhvr>
                                    </p:animEffect>
                                    <p:set>
                                      <p:cBhvr>
                                        <p:cTn id="7" dur="1" fill="hold">
                                          <p:stCondLst>
                                            <p:cond delay="1999"/>
                                          </p:stCondLst>
                                        </p:cTn>
                                        <p:tgtEl>
                                          <p:spTgt spid="2052"/>
                                        </p:tgtEl>
                                        <p:attrNameLst>
                                          <p:attrName>style.visibility</p:attrName>
                                        </p:attrNameLst>
                                      </p:cBhvr>
                                      <p:to>
                                        <p:strVal val="hidden"/>
                                      </p:to>
                                    </p:set>
                                  </p:childTnLst>
                                </p:cTn>
                              </p:par>
                              <p:par>
                                <p:cTn id="8" presetID="6" presetClass="entr" presetSubtype="16" fill="hold"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circle(in)">
                                      <p:cBhvr>
                                        <p:cTn id="10" dur="2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Outline</a:t>
            </a:r>
          </a:p>
        </p:txBody>
      </p:sp>
      <p:sp>
        <p:nvSpPr>
          <p:cNvPr id="3" name="Content Placeholder 2"/>
          <p:cNvSpPr>
            <a:spLocks noGrp="1"/>
          </p:cNvSpPr>
          <p:nvPr>
            <p:ph idx="1"/>
          </p:nvPr>
        </p:nvSpPr>
        <p:spPr/>
        <p:txBody>
          <a:bodyPr>
            <a:normAutofit fontScale="92500" lnSpcReduction="20000"/>
          </a:bodyPr>
          <a:lstStyle/>
          <a:p>
            <a:r>
              <a:rPr lang="en-GB" b="1" dirty="0"/>
              <a:t>Introduction</a:t>
            </a:r>
          </a:p>
          <a:p>
            <a:r>
              <a:rPr lang="it-IT" b="1" dirty="0"/>
              <a:t>Aim and objectives</a:t>
            </a:r>
            <a:endParaRPr lang="en-GB" b="1" dirty="0"/>
          </a:p>
          <a:p>
            <a:r>
              <a:rPr lang="en-GB" b="1" dirty="0"/>
              <a:t>Powder characterisation</a:t>
            </a:r>
          </a:p>
          <a:p>
            <a:r>
              <a:rPr lang="en-GB" b="1" dirty="0"/>
              <a:t>Powder filling: simple-shaped tooling	</a:t>
            </a:r>
          </a:p>
          <a:p>
            <a:pPr lvl="1"/>
            <a:r>
              <a:rPr lang="en-GB" dirty="0"/>
              <a:t>DEM model and experimental work for validation</a:t>
            </a:r>
          </a:p>
          <a:p>
            <a:r>
              <a:rPr lang="en-GB" b="1" dirty="0"/>
              <a:t>Hot Isostatic Pressing (HIP): simple-shaped tooling</a:t>
            </a:r>
          </a:p>
          <a:p>
            <a:pPr lvl="1"/>
            <a:r>
              <a:rPr lang="en-GB" dirty="0"/>
              <a:t>FEM model and experimental work for validation</a:t>
            </a:r>
          </a:p>
          <a:p>
            <a:r>
              <a:rPr lang="en-GB" b="1" dirty="0"/>
              <a:t>Powder filling and shaking: complex-shaped tooling</a:t>
            </a:r>
          </a:p>
          <a:p>
            <a:pPr lvl="1"/>
            <a:r>
              <a:rPr lang="en-GB" dirty="0"/>
              <a:t>DEM model</a:t>
            </a:r>
          </a:p>
          <a:p>
            <a:pPr lvl="1"/>
            <a:r>
              <a:rPr lang="en-GB" dirty="0"/>
              <a:t>Relative density distribution from DEM</a:t>
            </a:r>
          </a:p>
          <a:p>
            <a:r>
              <a:rPr lang="en-GB" b="1" dirty="0"/>
              <a:t>Hot Isostatic Pressing: complex-shaped tooling</a:t>
            </a:r>
          </a:p>
          <a:p>
            <a:pPr lvl="1"/>
            <a:r>
              <a:rPr lang="en-GB" dirty="0"/>
              <a:t>Relative density uniformly distributed </a:t>
            </a:r>
          </a:p>
          <a:p>
            <a:pPr lvl="1"/>
            <a:r>
              <a:rPr lang="en-GB" dirty="0"/>
              <a:t>Relative density non-uniformly distributed (DEM)</a:t>
            </a:r>
          </a:p>
          <a:p>
            <a:pPr lvl="1"/>
            <a:r>
              <a:rPr lang="en-GB" dirty="0"/>
              <a:t>Comparison against in-house experimental results</a:t>
            </a:r>
          </a:p>
          <a:p>
            <a:r>
              <a:rPr lang="en-GB" b="1" dirty="0"/>
              <a:t>Conclusions</a:t>
            </a:r>
          </a:p>
        </p:txBody>
      </p:sp>
    </p:spTree>
    <p:extLst>
      <p:ext uri="{BB962C8B-B14F-4D97-AF65-F5344CB8AC3E}">
        <p14:creationId xmlns:p14="http://schemas.microsoft.com/office/powerpoint/2010/main" val="3187909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p>
        </p:txBody>
      </p:sp>
      <p:sp>
        <p:nvSpPr>
          <p:cNvPr id="3" name="Content Placeholder 2"/>
          <p:cNvSpPr>
            <a:spLocks noGrp="1"/>
          </p:cNvSpPr>
          <p:nvPr>
            <p:ph idx="1"/>
          </p:nvPr>
        </p:nvSpPr>
        <p:spPr/>
        <p:txBody>
          <a:bodyPr>
            <a:normAutofit/>
          </a:bodyPr>
          <a:lstStyle/>
          <a:p>
            <a:r>
              <a:rPr lang="en-GB" b="1" dirty="0"/>
              <a:t>Deviation of the tool shrinkage from experimental results</a:t>
            </a:r>
          </a:p>
          <a:p>
            <a:pPr lvl="1"/>
            <a:r>
              <a:rPr lang="en-GB" dirty="0"/>
              <a:t>Negative values: higher shrinkage compared with experiment</a:t>
            </a:r>
            <a:endParaRPr lang="en-GB" b="1" dirty="0"/>
          </a:p>
          <a:p>
            <a:pPr lvl="1"/>
            <a:r>
              <a:rPr lang="en-GB" dirty="0"/>
              <a:t>High deviation in correspondence of welding points </a:t>
            </a:r>
          </a:p>
          <a:p>
            <a:pPr lvl="2"/>
            <a:r>
              <a:rPr lang="en-GB" dirty="0"/>
              <a:t>Upper welding zone 1.60 mm</a:t>
            </a:r>
          </a:p>
          <a:p>
            <a:pPr lvl="2"/>
            <a:r>
              <a:rPr lang="en-GB" dirty="0"/>
              <a:t>Lower welding zone 1.20 mm</a:t>
            </a:r>
          </a:p>
          <a:p>
            <a:pPr lvl="1"/>
            <a:r>
              <a:rPr lang="en-GB" dirty="0"/>
              <a:t>Deviation generally below 1 mm</a:t>
            </a:r>
          </a:p>
          <a:p>
            <a:endParaRPr lang="en-GB" dirty="0"/>
          </a:p>
          <a:p>
            <a:endParaRPr lang="en-GB" dirty="0"/>
          </a:p>
          <a:p>
            <a:r>
              <a:rPr lang="en-GB" b="1" dirty="0"/>
              <a:t>Good agreement between numerical </a:t>
            </a:r>
          </a:p>
          <a:p>
            <a:pPr marL="0" indent="0">
              <a:buNone/>
            </a:pPr>
            <a:r>
              <a:rPr lang="en-GB" b="1" dirty="0"/>
              <a:t>     and experimental results</a:t>
            </a:r>
          </a:p>
          <a:p>
            <a:pPr marL="0" indent="0">
              <a:buNone/>
            </a:pPr>
            <a:endParaRPr lang="en-GB" dirty="0"/>
          </a:p>
          <a:p>
            <a:pPr marL="0" indent="0">
              <a:buNone/>
            </a:pPr>
            <a:endParaRPr lang="en-GB" dirty="0"/>
          </a:p>
        </p:txBody>
      </p:sp>
      <p:pic>
        <p:nvPicPr>
          <p:cNvPr id="5" name="Picture 4"/>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0176" y="1124744"/>
            <a:ext cx="2592288" cy="4752528"/>
          </a:xfrm>
          <a:prstGeom prst="rect">
            <a:avLst/>
          </a:prstGeom>
        </p:spPr>
      </p:pic>
    </p:spTree>
    <p:extLst>
      <p:ext uri="{BB962C8B-B14F-4D97-AF65-F5344CB8AC3E}">
        <p14:creationId xmlns:p14="http://schemas.microsoft.com/office/powerpoint/2010/main" val="2112395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Experiments</a:t>
            </a:r>
          </a:p>
        </p:txBody>
      </p:sp>
      <p:sp>
        <p:nvSpPr>
          <p:cNvPr id="3" name="Content Placeholder 2"/>
          <p:cNvSpPr>
            <a:spLocks noGrp="1"/>
          </p:cNvSpPr>
          <p:nvPr>
            <p:ph idx="1"/>
          </p:nvPr>
        </p:nvSpPr>
        <p:spPr>
          <a:xfrm>
            <a:off x="1524000" y="2348880"/>
            <a:ext cx="9144000" cy="1872208"/>
          </a:xfrm>
        </p:spPr>
        <p:txBody>
          <a:bodyPr>
            <a:noAutofit/>
          </a:bodyPr>
          <a:lstStyle/>
          <a:p>
            <a:pPr marL="0" indent="0" algn="ctr">
              <a:buNone/>
            </a:pPr>
            <a:r>
              <a:rPr lang="en-GB" sz="3600" dirty="0"/>
              <a:t>Powder filling and shaking</a:t>
            </a:r>
          </a:p>
          <a:p>
            <a:pPr marL="0" indent="0" algn="ctr">
              <a:buNone/>
            </a:pPr>
            <a:r>
              <a:rPr lang="en-GB" sz="3600" dirty="0"/>
              <a:t>Complex-shaped tooling</a:t>
            </a:r>
          </a:p>
          <a:p>
            <a:pPr marL="0" indent="0" algn="ctr">
              <a:buNone/>
            </a:pPr>
            <a:endParaRPr lang="en-GB" sz="3600" dirty="0"/>
          </a:p>
        </p:txBody>
      </p:sp>
    </p:spTree>
    <p:extLst>
      <p:ext uri="{BB962C8B-B14F-4D97-AF65-F5344CB8AC3E}">
        <p14:creationId xmlns:p14="http://schemas.microsoft.com/office/powerpoint/2010/main" val="1918196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07769" y="2636912"/>
            <a:ext cx="3773487" cy="3249612"/>
            <a:chOff x="4716016" y="1556792"/>
            <a:chExt cx="3773487" cy="3249612"/>
          </a:xfrm>
        </p:grpSpPr>
        <p:pic>
          <p:nvPicPr>
            <p:cNvPr id="3074" name="Picture 2" descr="F:\EMUSIC\HIP17\CAN2tubes_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16016" y="1556792"/>
              <a:ext cx="3773487" cy="3249612"/>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a:off x="6156176" y="1700808"/>
              <a:ext cx="288032" cy="50405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5"/>
            <p:cNvSpPr/>
            <p:nvPr/>
          </p:nvSpPr>
          <p:spPr>
            <a:xfrm>
              <a:off x="7740352" y="2217349"/>
              <a:ext cx="288032" cy="50405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GB" dirty="0"/>
              <a:t>Powder filling - Complex shape</a:t>
            </a:r>
          </a:p>
        </p:txBody>
      </p:sp>
      <p:sp>
        <p:nvSpPr>
          <p:cNvPr id="3" name="Content Placeholder 2"/>
          <p:cNvSpPr>
            <a:spLocks noGrp="1"/>
          </p:cNvSpPr>
          <p:nvPr>
            <p:ph idx="1"/>
          </p:nvPr>
        </p:nvSpPr>
        <p:spPr/>
        <p:txBody>
          <a:bodyPr/>
          <a:lstStyle/>
          <a:p>
            <a:r>
              <a:rPr lang="en-GB" dirty="0"/>
              <a:t>HIP components usually have a complex shape</a:t>
            </a:r>
          </a:p>
          <a:p>
            <a:r>
              <a:rPr lang="en-GB" dirty="0"/>
              <a:t>Two filling tubes to obtain a fully filled tool </a:t>
            </a:r>
          </a:p>
        </p:txBody>
      </p:sp>
    </p:spTree>
    <p:extLst>
      <p:ext uri="{BB962C8B-B14F-4D97-AF65-F5344CB8AC3E}">
        <p14:creationId xmlns:p14="http://schemas.microsoft.com/office/powerpoint/2010/main" val="3238273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Powder filling - Complex shape</a:t>
            </a:r>
          </a:p>
        </p:txBody>
      </p:sp>
      <p:sp>
        <p:nvSpPr>
          <p:cNvPr id="3" name="Content Placeholder 2"/>
          <p:cNvSpPr>
            <a:spLocks noGrp="1"/>
          </p:cNvSpPr>
          <p:nvPr>
            <p:ph idx="1"/>
          </p:nvPr>
        </p:nvSpPr>
        <p:spPr/>
        <p:txBody>
          <a:bodyPr/>
          <a:lstStyle/>
          <a:p>
            <a:r>
              <a:rPr lang="en-GB" b="1" dirty="0"/>
              <a:t>Shaking: vibratory shaker AS 200-Control </a:t>
            </a:r>
            <a:r>
              <a:rPr lang="en-GB" b="1" dirty="0" err="1"/>
              <a:t>Retsch</a:t>
            </a:r>
            <a:endParaRPr lang="en-GB" b="1" dirty="0"/>
          </a:p>
          <a:p>
            <a:pPr lvl="1"/>
            <a:r>
              <a:rPr lang="en-GB" dirty="0"/>
              <a:t>Amplitude 1 mm</a:t>
            </a:r>
          </a:p>
          <a:p>
            <a:pPr lvl="1"/>
            <a:r>
              <a:rPr lang="en-GB" dirty="0"/>
              <a:t>9 cycles - 10 minutes shaking each</a:t>
            </a:r>
          </a:p>
          <a:p>
            <a:pPr lvl="2"/>
            <a:r>
              <a:rPr lang="en-GB" dirty="0"/>
              <a:t>Assuring a fully filled canister</a:t>
            </a:r>
          </a:p>
          <a:p>
            <a:r>
              <a:rPr lang="en-GB" b="1" dirty="0"/>
              <a:t>Vertical throwing (1) motion with angular momentum (2)</a:t>
            </a:r>
          </a:p>
          <a:p>
            <a:endParaRPr lang="en-GB" dirty="0"/>
          </a:p>
        </p:txBody>
      </p:sp>
      <p:grpSp>
        <p:nvGrpSpPr>
          <p:cNvPr id="8" name="Group 7"/>
          <p:cNvGrpSpPr/>
          <p:nvPr/>
        </p:nvGrpSpPr>
        <p:grpSpPr>
          <a:xfrm>
            <a:off x="5144097" y="3394945"/>
            <a:ext cx="1670973" cy="2435543"/>
            <a:chOff x="1331641" y="3573016"/>
            <a:chExt cx="1670973" cy="2435543"/>
          </a:xfrm>
        </p:grpSpPr>
        <p:grpSp>
          <p:nvGrpSpPr>
            <p:cNvPr id="7" name="Group 6"/>
            <p:cNvGrpSpPr/>
            <p:nvPr/>
          </p:nvGrpSpPr>
          <p:grpSpPr>
            <a:xfrm>
              <a:off x="1331641" y="3573016"/>
              <a:ext cx="1520130" cy="2435543"/>
              <a:chOff x="1331640" y="3140968"/>
              <a:chExt cx="1750602" cy="2867591"/>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296" t="29300" r="42161" b="22524"/>
              <a:stretch/>
            </p:blipFill>
            <p:spPr bwMode="auto">
              <a:xfrm>
                <a:off x="1331640" y="3140968"/>
                <a:ext cx="1750602" cy="2867591"/>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sp>
            <p:nvSpPr>
              <p:cNvPr id="5" name="Curved Up Arrow 4"/>
              <p:cNvSpPr/>
              <p:nvPr/>
            </p:nvSpPr>
            <p:spPr>
              <a:xfrm>
                <a:off x="1450941" y="4653136"/>
                <a:ext cx="1512000" cy="432048"/>
              </a:xfrm>
              <a:prstGeom prst="curvedUpArrow">
                <a:avLst>
                  <a:gd name="adj1" fmla="val 25000"/>
                  <a:gd name="adj2" fmla="val 51282"/>
                  <a:gd name="adj3" fmla="val 27618"/>
                </a:avLst>
              </a:prstGeom>
              <a:solidFill>
                <a:srgbClr val="C0504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Up-Down Arrow 5"/>
              <p:cNvSpPr/>
              <p:nvPr/>
            </p:nvSpPr>
            <p:spPr>
              <a:xfrm>
                <a:off x="2134933" y="3933056"/>
                <a:ext cx="144016" cy="864096"/>
              </a:xfrm>
              <a:prstGeom prst="upDownArrow">
                <a:avLst/>
              </a:prstGeom>
              <a:solidFill>
                <a:srgbClr val="C0504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p:cNvSpPr txBox="1"/>
            <p:nvPr/>
          </p:nvSpPr>
          <p:spPr>
            <a:xfrm>
              <a:off x="2091706" y="4061097"/>
              <a:ext cx="301686" cy="369332"/>
            </a:xfrm>
            <a:prstGeom prst="rect">
              <a:avLst/>
            </a:prstGeom>
            <a:noFill/>
          </p:spPr>
          <p:txBody>
            <a:bodyPr wrap="none" rtlCol="0">
              <a:spAutoFit/>
            </a:bodyPr>
            <a:lstStyle/>
            <a:p>
              <a:r>
                <a:rPr lang="en-GB" b="1" dirty="0"/>
                <a:t>1</a:t>
              </a:r>
            </a:p>
          </p:txBody>
        </p:sp>
        <p:sp>
          <p:nvSpPr>
            <p:cNvPr id="10" name="TextBox 9"/>
            <p:cNvSpPr txBox="1"/>
            <p:nvPr/>
          </p:nvSpPr>
          <p:spPr>
            <a:xfrm>
              <a:off x="2700928" y="4743483"/>
              <a:ext cx="301686" cy="369332"/>
            </a:xfrm>
            <a:prstGeom prst="rect">
              <a:avLst/>
            </a:prstGeom>
            <a:noFill/>
          </p:spPr>
          <p:txBody>
            <a:bodyPr wrap="none" rtlCol="0">
              <a:spAutoFit/>
            </a:bodyPr>
            <a:lstStyle/>
            <a:p>
              <a:r>
                <a:rPr lang="en-GB" b="1" dirty="0"/>
                <a:t>2</a:t>
              </a:r>
            </a:p>
          </p:txBody>
        </p:sp>
      </p:grpSp>
    </p:spTree>
    <p:extLst>
      <p:ext uri="{BB962C8B-B14F-4D97-AF65-F5344CB8AC3E}">
        <p14:creationId xmlns:p14="http://schemas.microsoft.com/office/powerpoint/2010/main" val="669057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Numerical Model</a:t>
            </a:r>
          </a:p>
        </p:txBody>
      </p:sp>
      <p:sp>
        <p:nvSpPr>
          <p:cNvPr id="3" name="Content Placeholder 2"/>
          <p:cNvSpPr>
            <a:spLocks noGrp="1"/>
          </p:cNvSpPr>
          <p:nvPr>
            <p:ph idx="1"/>
          </p:nvPr>
        </p:nvSpPr>
        <p:spPr>
          <a:xfrm>
            <a:off x="1514453" y="2492896"/>
            <a:ext cx="9144000" cy="2232248"/>
          </a:xfrm>
        </p:spPr>
        <p:txBody>
          <a:bodyPr>
            <a:noAutofit/>
          </a:bodyPr>
          <a:lstStyle/>
          <a:p>
            <a:pPr marL="0" indent="0" algn="ctr">
              <a:buNone/>
            </a:pPr>
            <a:r>
              <a:rPr lang="en-GB" sz="3600" dirty="0"/>
              <a:t>Powder filling</a:t>
            </a:r>
          </a:p>
          <a:p>
            <a:pPr marL="0" indent="0" algn="ctr">
              <a:buNone/>
            </a:pPr>
            <a:r>
              <a:rPr lang="en-GB" sz="3600" dirty="0"/>
              <a:t> complex-shaped tooling</a:t>
            </a:r>
          </a:p>
        </p:txBody>
      </p:sp>
    </p:spTree>
    <p:extLst>
      <p:ext uri="{BB962C8B-B14F-4D97-AF65-F5344CB8AC3E}">
        <p14:creationId xmlns:p14="http://schemas.microsoft.com/office/powerpoint/2010/main" val="2570587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Powder filling - Complex shape</a:t>
            </a:r>
          </a:p>
        </p:txBody>
      </p:sp>
      <p:sp>
        <p:nvSpPr>
          <p:cNvPr id="3" name="Content Placeholder 2"/>
          <p:cNvSpPr>
            <a:spLocks noGrp="1"/>
          </p:cNvSpPr>
          <p:nvPr>
            <p:ph idx="1"/>
          </p:nvPr>
        </p:nvSpPr>
        <p:spPr/>
        <p:txBody>
          <a:bodyPr>
            <a:normAutofit/>
          </a:bodyPr>
          <a:lstStyle/>
          <a:p>
            <a:r>
              <a:rPr lang="en-GB" b="1" dirty="0" err="1"/>
              <a:t>Abaqus</a:t>
            </a:r>
            <a:r>
              <a:rPr lang="en-GB" b="1" dirty="0"/>
              <a:t>/Explicit: 38,416 particles       </a:t>
            </a:r>
          </a:p>
          <a:p>
            <a:r>
              <a:rPr lang="en-GB" b="1" dirty="0"/>
              <a:t>Assumptions:</a:t>
            </a:r>
          </a:p>
          <a:p>
            <a:pPr lvl="1"/>
            <a:r>
              <a:rPr lang="en-GB" dirty="0"/>
              <a:t>Two-dimensional model (CPU time reduction)</a:t>
            </a:r>
          </a:p>
          <a:p>
            <a:pPr lvl="1"/>
            <a:r>
              <a:rPr lang="en-GB" dirty="0"/>
              <a:t>Particles’ diameter scaled up four times</a:t>
            </a:r>
          </a:p>
          <a:p>
            <a:pPr lvl="1"/>
            <a:r>
              <a:rPr lang="en-GB" dirty="0"/>
              <a:t>Perfectly spherical and rigid particles</a:t>
            </a:r>
          </a:p>
          <a:p>
            <a:pPr marL="457200" lvl="1" indent="0">
              <a:lnSpc>
                <a:spcPct val="100000"/>
              </a:lnSpc>
              <a:buNone/>
            </a:pPr>
            <a:endParaRPr lang="en-GB" dirty="0"/>
          </a:p>
          <a:p>
            <a:pPr>
              <a:lnSpc>
                <a:spcPct val="100000"/>
              </a:lnSpc>
            </a:pPr>
            <a:r>
              <a:rPr lang="en-GB" b="1" dirty="0"/>
              <a:t>Boundary condition on the particles </a:t>
            </a:r>
          </a:p>
          <a:p>
            <a:pPr lvl="1">
              <a:lnSpc>
                <a:spcPct val="100000"/>
              </a:lnSpc>
            </a:pPr>
            <a:r>
              <a:rPr lang="it-IT" dirty="0"/>
              <a:t>Rotational degree of freedom suppressed	</a:t>
            </a:r>
          </a:p>
          <a:p>
            <a:pPr marL="0" indent="0">
              <a:lnSpc>
                <a:spcPct val="100000"/>
              </a:lnSpc>
              <a:buNone/>
            </a:pPr>
            <a:endParaRPr lang="it-IT" dirty="0"/>
          </a:p>
          <a:p>
            <a:r>
              <a:rPr lang="en-GB" b="1" dirty="0"/>
              <a:t>Simultaneous filling and shaking </a:t>
            </a:r>
          </a:p>
          <a:p>
            <a:pPr>
              <a:lnSpc>
                <a:spcPct val="100000"/>
              </a:lnSpc>
            </a:pPr>
            <a:endParaRPr lang="it-IT" dirty="0"/>
          </a:p>
          <a:p>
            <a:endParaRPr lang="it-IT" dirty="0"/>
          </a:p>
        </p:txBody>
      </p:sp>
      <p:pic>
        <p:nvPicPr>
          <p:cNvPr id="614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8662" t="1638" r="53103" b="4995"/>
          <a:stretch/>
        </p:blipFill>
        <p:spPr bwMode="auto">
          <a:xfrm>
            <a:off x="9627277" y="985196"/>
            <a:ext cx="801328" cy="503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128449" y="5200919"/>
            <a:ext cx="15007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a:cxnSpLocks/>
            <a:stCxn id="5" idx="1"/>
            <a:endCxn id="1027" idx="3"/>
          </p:cNvCxnSpPr>
          <p:nvPr/>
        </p:nvCxnSpPr>
        <p:spPr>
          <a:xfrm flipH="1" flipV="1">
            <a:off x="9290835" y="4464057"/>
            <a:ext cx="837614" cy="8448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016" y="3619182"/>
            <a:ext cx="3050819" cy="1689749"/>
          </a:xfrm>
          <a:prstGeom prst="rect">
            <a:avLst/>
          </a:prstGeom>
          <a:noFill/>
          <a:ln w="317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48772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Powder filling - Complex shape</a:t>
            </a:r>
          </a:p>
        </p:txBody>
      </p:sp>
      <p:sp>
        <p:nvSpPr>
          <p:cNvPr id="3" name="Content Placeholder 2"/>
          <p:cNvSpPr>
            <a:spLocks noGrp="1"/>
          </p:cNvSpPr>
          <p:nvPr>
            <p:ph idx="1"/>
          </p:nvPr>
        </p:nvSpPr>
        <p:spPr/>
        <p:txBody>
          <a:bodyPr>
            <a:normAutofit/>
          </a:bodyPr>
          <a:lstStyle/>
          <a:p>
            <a:r>
              <a:rPr lang="en-GB" b="1" dirty="0"/>
              <a:t>Two-dimensional model</a:t>
            </a:r>
          </a:p>
          <a:p>
            <a:pPr lvl="1"/>
            <a:r>
              <a:rPr lang="en-GB" dirty="0"/>
              <a:t>Vertical throwing motion (1) </a:t>
            </a:r>
          </a:p>
          <a:p>
            <a:pPr lvl="1"/>
            <a:r>
              <a:rPr lang="en-GB" dirty="0"/>
              <a:t>angular momentum (2)</a:t>
            </a:r>
          </a:p>
          <a:p>
            <a:pPr lvl="1"/>
            <a:endParaRPr lang="en-GB" baseline="30000" dirty="0"/>
          </a:p>
          <a:p>
            <a:endParaRPr lang="en-GB" dirty="0"/>
          </a:p>
        </p:txBody>
      </p:sp>
      <p:grpSp>
        <p:nvGrpSpPr>
          <p:cNvPr id="18" name="Group 17"/>
          <p:cNvGrpSpPr/>
          <p:nvPr/>
        </p:nvGrpSpPr>
        <p:grpSpPr>
          <a:xfrm>
            <a:off x="1199456" y="3041042"/>
            <a:ext cx="1947237" cy="2435543"/>
            <a:chOff x="1540837" y="3166524"/>
            <a:chExt cx="1947237" cy="2435543"/>
          </a:xfrm>
        </p:grpSpPr>
        <p:grpSp>
          <p:nvGrpSpPr>
            <p:cNvPr id="8" name="Group 7"/>
            <p:cNvGrpSpPr/>
            <p:nvPr/>
          </p:nvGrpSpPr>
          <p:grpSpPr>
            <a:xfrm>
              <a:off x="1540837" y="3166524"/>
              <a:ext cx="1670973" cy="2435543"/>
              <a:chOff x="1331641" y="3573016"/>
              <a:chExt cx="1670973" cy="2435543"/>
            </a:xfrm>
          </p:grpSpPr>
          <p:grpSp>
            <p:nvGrpSpPr>
              <p:cNvPr id="9" name="Group 8"/>
              <p:cNvGrpSpPr/>
              <p:nvPr/>
            </p:nvGrpSpPr>
            <p:grpSpPr>
              <a:xfrm>
                <a:off x="1331641" y="3573016"/>
                <a:ext cx="1520130" cy="2435543"/>
                <a:chOff x="1331640" y="3140968"/>
                <a:chExt cx="1750602" cy="2867591"/>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296" t="29300" r="42161" b="22524"/>
                <a:stretch/>
              </p:blipFill>
              <p:spPr bwMode="auto">
                <a:xfrm>
                  <a:off x="1331640" y="3140968"/>
                  <a:ext cx="1750602" cy="2867591"/>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sp>
              <p:nvSpPr>
                <p:cNvPr id="13" name="Curved Up Arrow 12"/>
                <p:cNvSpPr/>
                <p:nvPr/>
              </p:nvSpPr>
              <p:spPr>
                <a:xfrm>
                  <a:off x="1450941" y="4653136"/>
                  <a:ext cx="1512000" cy="432048"/>
                </a:xfrm>
                <a:prstGeom prst="curvedUpArrow">
                  <a:avLst>
                    <a:gd name="adj1" fmla="val 25000"/>
                    <a:gd name="adj2" fmla="val 51282"/>
                    <a:gd name="adj3" fmla="val 27618"/>
                  </a:avLst>
                </a:prstGeom>
                <a:solidFill>
                  <a:srgbClr val="C0504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Up-Down Arrow 13"/>
                <p:cNvSpPr/>
                <p:nvPr/>
              </p:nvSpPr>
              <p:spPr>
                <a:xfrm>
                  <a:off x="2134933" y="3933056"/>
                  <a:ext cx="144016" cy="864096"/>
                </a:xfrm>
                <a:prstGeom prst="upDownArrow">
                  <a:avLst/>
                </a:prstGeom>
                <a:solidFill>
                  <a:srgbClr val="C0504D"/>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2091706" y="4061097"/>
                <a:ext cx="301686" cy="369332"/>
              </a:xfrm>
              <a:prstGeom prst="rect">
                <a:avLst/>
              </a:prstGeom>
              <a:noFill/>
            </p:spPr>
            <p:txBody>
              <a:bodyPr wrap="none" rtlCol="0">
                <a:spAutoFit/>
              </a:bodyPr>
              <a:lstStyle/>
              <a:p>
                <a:r>
                  <a:rPr lang="en-GB" b="1" dirty="0"/>
                  <a:t>1</a:t>
                </a:r>
              </a:p>
            </p:txBody>
          </p:sp>
          <p:sp>
            <p:nvSpPr>
              <p:cNvPr id="11" name="TextBox 10"/>
              <p:cNvSpPr txBox="1"/>
              <p:nvPr/>
            </p:nvSpPr>
            <p:spPr>
              <a:xfrm>
                <a:off x="2700928" y="4743483"/>
                <a:ext cx="301686" cy="369332"/>
              </a:xfrm>
              <a:prstGeom prst="rect">
                <a:avLst/>
              </a:prstGeom>
              <a:noFill/>
            </p:spPr>
            <p:txBody>
              <a:bodyPr wrap="none" rtlCol="0">
                <a:spAutoFit/>
              </a:bodyPr>
              <a:lstStyle/>
              <a:p>
                <a:r>
                  <a:rPr lang="en-GB" b="1" dirty="0"/>
                  <a:t>2</a:t>
                </a:r>
              </a:p>
            </p:txBody>
          </p:sp>
        </p:grpSp>
        <p:pic>
          <p:nvPicPr>
            <p:cNvPr id="4098" name="Picture 2" descr="Image result for simbolo vist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1048" y="3675442"/>
              <a:ext cx="305794" cy="305794"/>
            </a:xfrm>
            <a:prstGeom prst="rect">
              <a:avLst/>
            </a:prstGeom>
            <a:noFill/>
          </p:spPr>
        </p:pic>
        <p:sp>
          <p:nvSpPr>
            <p:cNvPr id="17" name="Rectangle 16"/>
            <p:cNvSpPr/>
            <p:nvPr/>
          </p:nvSpPr>
          <p:spPr>
            <a:xfrm>
              <a:off x="3060967" y="4229269"/>
              <a:ext cx="427107"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a:t>
              </a:r>
            </a:p>
          </p:txBody>
        </p:sp>
      </p:grpSp>
      <p:pic>
        <p:nvPicPr>
          <p:cNvPr id="19" name="Picture 2" descr="Image result for simbolo vist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1784" y="1460024"/>
            <a:ext cx="305794" cy="305794"/>
          </a:xfrm>
          <a:prstGeom prst="rect">
            <a:avLst/>
          </a:prstGeom>
          <a:noFill/>
        </p:spPr>
      </p:pic>
      <p:sp>
        <p:nvSpPr>
          <p:cNvPr id="20" name="Rectangle 19"/>
          <p:cNvSpPr/>
          <p:nvPr/>
        </p:nvSpPr>
        <p:spPr>
          <a:xfrm>
            <a:off x="3719736" y="1682171"/>
            <a:ext cx="427107"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a:t>
            </a: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473" t="217" r="5274" b="5112"/>
          <a:stretch/>
        </p:blipFill>
        <p:spPr bwMode="auto">
          <a:xfrm>
            <a:off x="4162323" y="2668832"/>
            <a:ext cx="5534077" cy="3179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32" t="1247" r="81692" b="61119"/>
          <a:stretch/>
        </p:blipFill>
        <p:spPr bwMode="auto">
          <a:xfrm>
            <a:off x="10056440" y="2674605"/>
            <a:ext cx="1417457" cy="1750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670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p>
        </p:txBody>
      </p:sp>
      <p:sp>
        <p:nvSpPr>
          <p:cNvPr id="5" name="Content Placeholder 4"/>
          <p:cNvSpPr>
            <a:spLocks noGrp="1"/>
          </p:cNvSpPr>
          <p:nvPr>
            <p:ph idx="1"/>
          </p:nvPr>
        </p:nvSpPr>
        <p:spPr/>
        <p:txBody>
          <a:bodyPr/>
          <a:lstStyle/>
          <a:p>
            <a:r>
              <a:rPr lang="en-GB" dirty="0"/>
              <a:t>Model predicts a fully filled canister in agreement with experiments</a:t>
            </a:r>
          </a:p>
        </p:txBody>
      </p:sp>
      <p:grpSp>
        <p:nvGrpSpPr>
          <p:cNvPr id="6" name="Group 5"/>
          <p:cNvGrpSpPr/>
          <p:nvPr/>
        </p:nvGrpSpPr>
        <p:grpSpPr>
          <a:xfrm>
            <a:off x="4223792" y="1860454"/>
            <a:ext cx="6264696" cy="2962943"/>
            <a:chOff x="467544" y="2698305"/>
            <a:chExt cx="6264696" cy="2962943"/>
          </a:xfrm>
        </p:grpSpPr>
        <p:sp>
          <p:nvSpPr>
            <p:cNvPr id="7" name="Rectangle 6"/>
            <p:cNvSpPr/>
            <p:nvPr/>
          </p:nvSpPr>
          <p:spPr>
            <a:xfrm>
              <a:off x="467544" y="2708920"/>
              <a:ext cx="6264696" cy="295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539552" y="2698305"/>
              <a:ext cx="6109605" cy="2890276"/>
              <a:chOff x="539552" y="2698305"/>
              <a:chExt cx="6109605" cy="2890276"/>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284984"/>
                <a:ext cx="4664641" cy="2303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4355976" y="4663681"/>
                <a:ext cx="14401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4" descr="\\adf.bham.ac.uk\eps\prhome28\A\AXA457\Desktop\Picture1.png"/>
              <p:cNvPicPr>
                <a:picLocks noChangeAspect="1" noChangeArrowheads="1"/>
              </p:cNvPicPr>
              <p:nvPr/>
            </p:nvPicPr>
            <p:blipFill rotWithShape="1">
              <a:blip r:embed="rId3">
                <a:extLst>
                  <a:ext uri="{28A0092B-C50C-407E-A947-70E740481C1C}">
                    <a14:useLocalDpi xmlns:a14="http://schemas.microsoft.com/office/drawing/2010/main" val="0"/>
                  </a:ext>
                </a:extLst>
              </a:blip>
              <a:srcRect l="18125" t="17841" r="17986" b="17916"/>
              <a:stretch/>
            </p:blipFill>
            <p:spPr bwMode="auto">
              <a:xfrm>
                <a:off x="4932040" y="3585203"/>
                <a:ext cx="1717117" cy="170315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a:stCxn id="10" idx="4"/>
              </p:cNvCxnSpPr>
              <p:nvPr/>
            </p:nvCxnSpPr>
            <p:spPr>
              <a:xfrm>
                <a:off x="4427984" y="4807697"/>
                <a:ext cx="1080120" cy="39525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0" idx="0"/>
              </p:cNvCxnSpPr>
              <p:nvPr/>
            </p:nvCxnSpPr>
            <p:spPr>
              <a:xfrm flipV="1">
                <a:off x="4427984" y="3906812"/>
                <a:ext cx="720080" cy="7568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wn Arrow 13"/>
              <p:cNvSpPr/>
              <p:nvPr/>
            </p:nvSpPr>
            <p:spPr>
              <a:xfrm>
                <a:off x="2727928" y="2908677"/>
                <a:ext cx="259968" cy="3600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4360892" y="2910984"/>
                <a:ext cx="259968" cy="3600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927709" y="2698305"/>
                <a:ext cx="800219" cy="646331"/>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Filling</a:t>
                </a:r>
              </a:p>
              <a:p>
                <a:pPr algn="ctr"/>
                <a:r>
                  <a:rPr lang="en-GB" dirty="0">
                    <a:latin typeface="Times New Roman" panose="02020603050405020304" pitchFamily="18" charset="0"/>
                    <a:cs typeface="Times New Roman" panose="02020603050405020304" pitchFamily="18" charset="0"/>
                  </a:rPr>
                  <a:t>tube</a:t>
                </a:r>
              </a:p>
            </p:txBody>
          </p:sp>
          <p:sp>
            <p:nvSpPr>
              <p:cNvPr id="17" name="TextBox 16"/>
              <p:cNvSpPr txBox="1"/>
              <p:nvPr/>
            </p:nvSpPr>
            <p:spPr>
              <a:xfrm>
                <a:off x="3609798" y="2708920"/>
                <a:ext cx="800219" cy="646331"/>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Filling</a:t>
                </a:r>
              </a:p>
              <a:p>
                <a:pPr algn="ctr"/>
                <a:r>
                  <a:rPr lang="en-GB" dirty="0">
                    <a:latin typeface="Times New Roman" panose="02020603050405020304" pitchFamily="18" charset="0"/>
                    <a:cs typeface="Times New Roman" panose="02020603050405020304" pitchFamily="18" charset="0"/>
                  </a:rPr>
                  <a:t>tube</a:t>
                </a:r>
              </a:p>
            </p:txBody>
          </p:sp>
        </p:grpSp>
      </p:gr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900" t="7956" b="33347"/>
          <a:stretch>
            <a:fillRect/>
          </a:stretch>
        </p:blipFill>
        <p:spPr bwMode="auto">
          <a:xfrm>
            <a:off x="1775520" y="2556315"/>
            <a:ext cx="20637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2279576" y="4854634"/>
            <a:ext cx="1262974" cy="369332"/>
          </a:xfrm>
          <a:prstGeom prst="rect">
            <a:avLst/>
          </a:prstGeom>
        </p:spPr>
        <p:txBody>
          <a:bodyPr wrap="none">
            <a:spAutoFit/>
          </a:bodyPr>
          <a:lstStyle/>
          <a:p>
            <a:r>
              <a:rPr lang="en-GB" dirty="0"/>
              <a:t>Experiment</a:t>
            </a:r>
          </a:p>
        </p:txBody>
      </p:sp>
      <p:sp>
        <p:nvSpPr>
          <p:cNvPr id="22" name="Rectangle 21"/>
          <p:cNvSpPr/>
          <p:nvPr/>
        </p:nvSpPr>
        <p:spPr>
          <a:xfrm>
            <a:off x="6238297" y="4854635"/>
            <a:ext cx="793807" cy="646331"/>
          </a:xfrm>
          <a:prstGeom prst="rect">
            <a:avLst/>
          </a:prstGeom>
        </p:spPr>
        <p:txBody>
          <a:bodyPr wrap="none">
            <a:spAutoFit/>
          </a:bodyPr>
          <a:lstStyle/>
          <a:p>
            <a:pPr algn="ctr"/>
            <a:r>
              <a:rPr lang="en-GB" dirty="0"/>
              <a:t>DEM </a:t>
            </a:r>
          </a:p>
          <a:p>
            <a:pPr algn="ctr"/>
            <a:r>
              <a:rPr lang="en-GB" dirty="0"/>
              <a:t>Model</a:t>
            </a:r>
          </a:p>
        </p:txBody>
      </p:sp>
    </p:spTree>
    <p:extLst>
      <p:ext uri="{BB962C8B-B14F-4D97-AF65-F5344CB8AC3E}">
        <p14:creationId xmlns:p14="http://schemas.microsoft.com/office/powerpoint/2010/main" val="2036872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Relative density distribution</a:t>
            </a:r>
          </a:p>
        </p:txBody>
      </p:sp>
      <p:sp>
        <p:nvSpPr>
          <p:cNvPr id="3" name="Content Placeholder 2"/>
          <p:cNvSpPr>
            <a:spLocks noGrp="1"/>
          </p:cNvSpPr>
          <p:nvPr>
            <p:ph idx="1"/>
          </p:nvPr>
        </p:nvSpPr>
        <p:spPr/>
        <p:txBody>
          <a:bodyPr/>
          <a:lstStyle/>
          <a:p>
            <a:r>
              <a:rPr lang="en-GB" b="1" dirty="0"/>
              <a:t>Image analysis</a:t>
            </a:r>
          </a:p>
          <a:p>
            <a:pPr lvl="1">
              <a:lnSpc>
                <a:spcPct val="200000"/>
              </a:lnSpc>
            </a:pPr>
            <a:r>
              <a:rPr lang="en-GB" dirty="0"/>
              <a:t>2D Powder domain divided in 136 cells: C</a:t>
            </a:r>
            <a:r>
              <a:rPr lang="en-GB" baseline="-25000" dirty="0"/>
              <a:t>i</a:t>
            </a:r>
            <a:endParaRPr lang="en-GB" dirty="0"/>
          </a:p>
          <a:p>
            <a:pPr lvl="1">
              <a:lnSpc>
                <a:spcPct val="200000"/>
              </a:lnSpc>
            </a:pPr>
            <a:r>
              <a:rPr lang="en-GB" dirty="0"/>
              <a:t>RD calculated for each cell </a:t>
            </a:r>
          </a:p>
          <a:p>
            <a:pPr lvl="1">
              <a:lnSpc>
                <a:spcPct val="200000"/>
              </a:lnSpc>
            </a:pPr>
            <a:r>
              <a:rPr lang="en-GB" dirty="0"/>
              <a:t>RD from 2D to 3D</a:t>
            </a:r>
          </a:p>
        </p:txBody>
      </p:sp>
      <p:pic>
        <p:nvPicPr>
          <p:cNvPr id="4" name="Picture 6" descr="Related imag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72535" y="980728"/>
            <a:ext cx="1872208" cy="7090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TextBox 4"/>
              <p:cNvSpPr txBox="1"/>
              <p:nvPr/>
            </p:nvSpPr>
            <p:spPr>
              <a:xfrm>
                <a:off x="4252501" y="1856058"/>
                <a:ext cx="1828513" cy="6183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rPr>
                          </m:ctrlPr>
                        </m:fPr>
                        <m:num>
                          <m:r>
                            <a:rPr lang="en-GB" i="1">
                              <a:latin typeface="Cambria Math"/>
                            </a:rPr>
                            <m:t>𝐴𝑟𝑒𝑎</m:t>
                          </m:r>
                          <m:r>
                            <a:rPr lang="en-GB" i="1">
                              <a:latin typeface="Cambria Math"/>
                            </a:rPr>
                            <m:t> </m:t>
                          </m:r>
                          <m:r>
                            <a:rPr lang="en-GB" i="1">
                              <a:latin typeface="Cambria Math"/>
                            </a:rPr>
                            <m:t>𝑝𝑎𝑟𝑡𝑖𝑐𝑙𝑒𝑠</m:t>
                          </m:r>
                          <m:r>
                            <a:rPr lang="en-GB" i="1">
                              <a:latin typeface="Cambria Math"/>
                            </a:rPr>
                            <m:t> </m:t>
                          </m:r>
                        </m:num>
                        <m:den>
                          <m:r>
                            <a:rPr lang="en-GB" i="1">
                              <a:latin typeface="Cambria Math"/>
                            </a:rPr>
                            <m:t>𝐴𝑟𝑒𝑎</m:t>
                          </m:r>
                          <m:r>
                            <a:rPr lang="en-GB" i="1">
                              <a:latin typeface="Cambria Math"/>
                            </a:rPr>
                            <m:t> </m:t>
                          </m:r>
                          <m:r>
                            <a:rPr lang="en-GB" i="1">
                              <a:latin typeface="Cambria Math"/>
                            </a:rPr>
                            <m:t>𝑐𝑒𝑙𝑙</m:t>
                          </m:r>
                        </m:den>
                      </m:f>
                    </m:oMath>
                  </m:oMathPara>
                </a14:m>
                <a:endParaRPr lang="en-GB" dirty="0"/>
              </a:p>
            </p:txBody>
          </p:sp>
        </mc:Choice>
        <mc:Fallback>
          <p:sp>
            <p:nvSpPr>
              <p:cNvPr id="5" name="TextBox 4"/>
              <p:cNvSpPr txBox="1">
                <a:spLocks noRot="1" noChangeAspect="1" noMove="1" noResize="1" noEditPoints="1" noAdjustHandles="1" noChangeArrowheads="1" noChangeShapeType="1" noTextEdit="1"/>
              </p:cNvSpPr>
              <p:nvPr/>
            </p:nvSpPr>
            <p:spPr>
              <a:xfrm>
                <a:off x="4252501" y="1856058"/>
                <a:ext cx="1828513" cy="618311"/>
              </a:xfrm>
              <a:prstGeom prst="rect">
                <a:avLst/>
              </a:prstGeom>
              <a:blipFill>
                <a:blip r:embed="rId3"/>
                <a:stretch>
                  <a:fillRect/>
                </a:stretch>
              </a:blipFill>
            </p:spPr>
            <p:txBody>
              <a:bodyPr/>
              <a:lstStyle/>
              <a:p>
                <a:r>
                  <a:rPr lang="es-ES">
                    <a:noFill/>
                  </a:rPr>
                  <a:t> </a:t>
                </a:r>
              </a:p>
            </p:txBody>
          </p:sp>
        </mc:Fallback>
      </mc:AlternateContent>
      <p:grpSp>
        <p:nvGrpSpPr>
          <p:cNvPr id="119" name="Group 118"/>
          <p:cNvGrpSpPr/>
          <p:nvPr/>
        </p:nvGrpSpPr>
        <p:grpSpPr>
          <a:xfrm>
            <a:off x="1487488" y="3048841"/>
            <a:ext cx="4332514" cy="2900439"/>
            <a:chOff x="462755" y="3134367"/>
            <a:chExt cx="4332514" cy="2900439"/>
          </a:xfrm>
        </p:grpSpPr>
        <p:grpSp>
          <p:nvGrpSpPr>
            <p:cNvPr id="8" name="Group 7"/>
            <p:cNvGrpSpPr/>
            <p:nvPr/>
          </p:nvGrpSpPr>
          <p:grpSpPr>
            <a:xfrm>
              <a:off x="462755" y="3134367"/>
              <a:ext cx="4332514" cy="2900439"/>
              <a:chOff x="887910" y="2835966"/>
              <a:chExt cx="3955696" cy="2752615"/>
            </a:xfrm>
          </p:grpSpPr>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68" r="7731"/>
              <a:stretch/>
            </p:blipFill>
            <p:spPr bwMode="auto">
              <a:xfrm>
                <a:off x="887910" y="3284984"/>
                <a:ext cx="3955696" cy="2303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Arrow 13"/>
              <p:cNvSpPr/>
              <p:nvPr/>
            </p:nvSpPr>
            <p:spPr>
              <a:xfrm>
                <a:off x="2727928" y="2908677"/>
                <a:ext cx="259968" cy="3600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14"/>
              <p:cNvSpPr/>
              <p:nvPr/>
            </p:nvSpPr>
            <p:spPr>
              <a:xfrm>
                <a:off x="4360892" y="2910984"/>
                <a:ext cx="259968" cy="3600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961077" y="2835966"/>
                <a:ext cx="730620" cy="613390"/>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Filling</a:t>
                </a:r>
              </a:p>
              <a:p>
                <a:pPr algn="ctr"/>
                <a:r>
                  <a:rPr lang="en-GB" dirty="0">
                    <a:latin typeface="Times New Roman" panose="02020603050405020304" pitchFamily="18" charset="0"/>
                    <a:cs typeface="Times New Roman" panose="02020603050405020304" pitchFamily="18" charset="0"/>
                  </a:rPr>
                  <a:t>tube</a:t>
                </a:r>
              </a:p>
            </p:txBody>
          </p:sp>
          <p:sp>
            <p:nvSpPr>
              <p:cNvPr id="17" name="TextBox 16"/>
              <p:cNvSpPr txBox="1"/>
              <p:nvPr/>
            </p:nvSpPr>
            <p:spPr>
              <a:xfrm>
                <a:off x="3633145" y="2862801"/>
                <a:ext cx="730620" cy="613390"/>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Filling</a:t>
                </a:r>
              </a:p>
              <a:p>
                <a:pPr algn="ctr"/>
                <a:r>
                  <a:rPr lang="en-GB" dirty="0">
                    <a:latin typeface="Times New Roman" panose="02020603050405020304" pitchFamily="18" charset="0"/>
                    <a:cs typeface="Times New Roman" panose="02020603050405020304" pitchFamily="18" charset="0"/>
                  </a:rPr>
                  <a:t>tube</a:t>
                </a:r>
              </a:p>
            </p:txBody>
          </p:sp>
        </p:grpSp>
        <p:cxnSp>
          <p:nvCxnSpPr>
            <p:cNvPr id="19" name="Straight Connector 18"/>
            <p:cNvCxnSpPr/>
            <p:nvPr/>
          </p:nvCxnSpPr>
          <p:spPr>
            <a:xfrm>
              <a:off x="2155750" y="3861048"/>
              <a:ext cx="0" cy="2173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306882" y="3861048"/>
              <a:ext cx="0" cy="2173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015504" y="3861048"/>
              <a:ext cx="0" cy="2173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61572" y="3861048"/>
              <a:ext cx="0" cy="2173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620418" y="3861048"/>
              <a:ext cx="0" cy="2173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39289" y="3861048"/>
              <a:ext cx="0" cy="2173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77034" y="3861048"/>
              <a:ext cx="0" cy="2173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2813" y="3861048"/>
              <a:ext cx="0" cy="2173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18758" y="3861048"/>
              <a:ext cx="0" cy="2173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153091" y="4149080"/>
              <a:ext cx="0" cy="18857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259483" y="4135562"/>
              <a:ext cx="0" cy="18857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83399" y="5402572"/>
              <a:ext cx="0" cy="6187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80990" y="5402572"/>
              <a:ext cx="0" cy="6187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541550" y="5407722"/>
              <a:ext cx="0" cy="6187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699701" y="5410718"/>
              <a:ext cx="0" cy="6187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07248" y="4013811"/>
              <a:ext cx="64584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07275" y="5819280"/>
              <a:ext cx="64584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05046" y="5603015"/>
              <a:ext cx="64584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02050" y="5375248"/>
              <a:ext cx="64584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07275" y="5141971"/>
              <a:ext cx="64584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10122" y="4911931"/>
              <a:ext cx="64584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07245" y="4678895"/>
              <a:ext cx="64584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10119" y="4468622"/>
              <a:ext cx="64584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13793" y="4240974"/>
              <a:ext cx="64584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159636" y="5862774"/>
              <a:ext cx="2237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147601" y="5473979"/>
              <a:ext cx="2237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155965" y="5093690"/>
              <a:ext cx="2237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159635" y="4708879"/>
              <a:ext cx="2237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157580" y="4324847"/>
              <a:ext cx="2237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157579" y="5672027"/>
              <a:ext cx="2237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151828" y="4520622"/>
              <a:ext cx="2237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157317" y="4895785"/>
              <a:ext cx="2237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159636" y="5286710"/>
              <a:ext cx="2237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392313" y="5545987"/>
              <a:ext cx="48867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386395" y="5704138"/>
              <a:ext cx="48867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386395" y="5870117"/>
              <a:ext cx="48867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872198" y="4013811"/>
              <a:ext cx="75681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889478" y="5819280"/>
              <a:ext cx="7395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887249" y="5603015"/>
              <a:ext cx="73316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872751" y="5375248"/>
              <a:ext cx="74766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877976" y="5141971"/>
              <a:ext cx="74244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880823" y="4911931"/>
              <a:ext cx="73959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877946" y="4678895"/>
              <a:ext cx="7510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880820" y="4468622"/>
              <a:ext cx="7481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878743" y="4240974"/>
              <a:ext cx="74167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urved Connector 92"/>
            <p:cNvCxnSpPr/>
            <p:nvPr/>
          </p:nvCxnSpPr>
          <p:spPr>
            <a:xfrm flipV="1">
              <a:off x="2593679" y="4639605"/>
              <a:ext cx="457200" cy="399530"/>
            </a:xfrm>
            <a:prstGeom prst="curvedConnector3">
              <a:avLst>
                <a:gd name="adj1" fmla="val 40196"/>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2461572" y="4911933"/>
              <a:ext cx="72612" cy="1012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2461572" y="4911933"/>
              <a:ext cx="110527" cy="1578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2466281" y="4911933"/>
              <a:ext cx="154137" cy="22645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2514600" y="5001125"/>
              <a:ext cx="89495" cy="13725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2572099" y="5069754"/>
              <a:ext cx="48319" cy="6862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2991576" y="4334962"/>
              <a:ext cx="572312" cy="523220"/>
            </a:xfrm>
            <a:prstGeom prst="rect">
              <a:avLst/>
            </a:prstGeom>
            <a:noFill/>
          </p:spPr>
          <p:txBody>
            <a:bodyPr wrap="square" rtlCol="0">
              <a:spAutoFit/>
            </a:bodyPr>
            <a:lstStyle/>
            <a:p>
              <a:r>
                <a:rPr lang="en-GB" sz="2800" dirty="0">
                  <a:solidFill>
                    <a:schemeClr val="bg1"/>
                  </a:solidFill>
                </a:rPr>
                <a:t>C</a:t>
              </a:r>
              <a:r>
                <a:rPr lang="en-GB" sz="2800" baseline="-25000" dirty="0">
                  <a:solidFill>
                    <a:schemeClr val="bg1"/>
                  </a:solidFill>
                </a:rPr>
                <a:t>i</a:t>
              </a:r>
              <a:endParaRPr lang="en-GB" sz="2800" dirty="0">
                <a:solidFill>
                  <a:schemeClr val="bg1"/>
                </a:solidFill>
              </a:endParaRPr>
            </a:p>
          </p:txBody>
        </p:sp>
      </p:grpSp>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t="16842" r="25000" b="39649"/>
          <a:stretch/>
        </p:blipFill>
        <p:spPr bwMode="auto">
          <a:xfrm>
            <a:off x="8872806" y="4011079"/>
            <a:ext cx="1471666" cy="1440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 name="Picture 4" descr="\\adf.bham.ac.uk\eps\prhome28\A\AXA457\Desktop\Picture1.png"/>
          <p:cNvPicPr>
            <a:picLocks noChangeAspect="1" noChangeArrowheads="1"/>
          </p:cNvPicPr>
          <p:nvPr/>
        </p:nvPicPr>
        <p:blipFill rotWithShape="1">
          <a:blip r:embed="rId6">
            <a:extLst>
              <a:ext uri="{28A0092B-C50C-407E-A947-70E740481C1C}">
                <a14:useLocalDpi xmlns:a14="http://schemas.microsoft.com/office/drawing/2010/main" val="0"/>
              </a:ext>
            </a:extLst>
          </a:blip>
          <a:srcRect l="31743" t="33660" r="34235" b="29023"/>
          <a:stretch/>
        </p:blipFill>
        <p:spPr bwMode="auto">
          <a:xfrm>
            <a:off x="7234824" y="4212819"/>
            <a:ext cx="914400" cy="989303"/>
          </a:xfrm>
          <a:prstGeom prst="rect">
            <a:avLst/>
          </a:prstGeom>
          <a:noFill/>
          <a:extLst>
            <a:ext uri="{909E8E84-426E-40DD-AFC4-6F175D3DCCD1}">
              <a14:hiddenFill xmlns:a14="http://schemas.microsoft.com/office/drawing/2010/main">
                <a:solidFill>
                  <a:srgbClr val="FFFFFF"/>
                </a:solidFill>
              </a14:hiddenFill>
            </a:ext>
          </a:extLst>
        </p:spPr>
      </p:pic>
      <p:sp>
        <p:nvSpPr>
          <p:cNvPr id="124" name="Rectangle 123"/>
          <p:cNvSpPr/>
          <p:nvPr/>
        </p:nvSpPr>
        <p:spPr>
          <a:xfrm>
            <a:off x="1487489" y="3736489"/>
            <a:ext cx="2222723" cy="2232247"/>
          </a:xfrm>
          <a:prstGeom prst="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p:cNvSpPr/>
          <p:nvPr/>
        </p:nvSpPr>
        <p:spPr>
          <a:xfrm>
            <a:off x="7176792" y="3641833"/>
            <a:ext cx="1083446" cy="369332"/>
          </a:xfrm>
          <a:prstGeom prst="rect">
            <a:avLst/>
          </a:prstGeom>
        </p:spPr>
        <p:txBody>
          <a:bodyPr wrap="square">
            <a:spAutoFit/>
          </a:bodyPr>
          <a:lstStyle/>
          <a:p>
            <a:r>
              <a:rPr lang="en-GB" dirty="0">
                <a:latin typeface="Verdana" panose="020B0604030504040204" pitchFamily="34" charset="0"/>
                <a:ea typeface="Verdana" panose="020B0604030504040204" pitchFamily="34" charset="0"/>
                <a:cs typeface="Verdana" panose="020B0604030504040204" pitchFamily="34" charset="0"/>
              </a:rPr>
              <a:t>RD-2D</a:t>
            </a:r>
          </a:p>
        </p:txBody>
      </p:sp>
      <p:sp>
        <p:nvSpPr>
          <p:cNvPr id="2048" name="Right Arrow 2047"/>
          <p:cNvSpPr/>
          <p:nvPr/>
        </p:nvSpPr>
        <p:spPr>
          <a:xfrm>
            <a:off x="8304408" y="4625147"/>
            <a:ext cx="432048" cy="242798"/>
          </a:xfrm>
          <a:prstGeom prst="rightArrow">
            <a:avLst/>
          </a:prstGeom>
          <a:solidFill>
            <a:srgbClr val="C050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p:cNvSpPr/>
          <p:nvPr/>
        </p:nvSpPr>
        <p:spPr>
          <a:xfrm>
            <a:off x="9066916" y="3641833"/>
            <a:ext cx="1083446" cy="369332"/>
          </a:xfrm>
          <a:prstGeom prst="rect">
            <a:avLst/>
          </a:prstGeom>
        </p:spPr>
        <p:txBody>
          <a:bodyPr wrap="square">
            <a:spAutoFit/>
          </a:bodyPr>
          <a:lstStyle/>
          <a:p>
            <a:r>
              <a:rPr lang="en-GB" dirty="0">
                <a:latin typeface="Verdana" panose="020B0604030504040204" pitchFamily="34" charset="0"/>
                <a:ea typeface="Verdana" panose="020B0604030504040204" pitchFamily="34" charset="0"/>
                <a:cs typeface="Verdana" panose="020B0604030504040204" pitchFamily="34" charset="0"/>
              </a:rPr>
              <a:t>RD-3D</a:t>
            </a:r>
          </a:p>
        </p:txBody>
      </p:sp>
    </p:spTree>
    <p:extLst>
      <p:ext uri="{BB962C8B-B14F-4D97-AF65-F5344CB8AC3E}">
        <p14:creationId xmlns:p14="http://schemas.microsoft.com/office/powerpoint/2010/main" val="2762562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Numerical Model</a:t>
            </a:r>
          </a:p>
        </p:txBody>
      </p:sp>
      <p:sp>
        <p:nvSpPr>
          <p:cNvPr id="3" name="Content Placeholder 2"/>
          <p:cNvSpPr>
            <a:spLocks noGrp="1"/>
          </p:cNvSpPr>
          <p:nvPr>
            <p:ph idx="1"/>
          </p:nvPr>
        </p:nvSpPr>
        <p:spPr>
          <a:xfrm>
            <a:off x="1524000" y="2420888"/>
            <a:ext cx="9144000" cy="2016224"/>
          </a:xfrm>
        </p:spPr>
        <p:txBody>
          <a:bodyPr>
            <a:noAutofit/>
          </a:bodyPr>
          <a:lstStyle/>
          <a:p>
            <a:pPr marL="0" indent="0" algn="ctr">
              <a:buNone/>
            </a:pPr>
            <a:r>
              <a:rPr lang="en-GB" sz="3600" dirty="0"/>
              <a:t>Hot Isostatic Pressing</a:t>
            </a:r>
          </a:p>
          <a:p>
            <a:pPr marL="0" indent="0" algn="ctr">
              <a:buNone/>
            </a:pPr>
            <a:r>
              <a:rPr lang="en-GB" sz="3600" dirty="0"/>
              <a:t>Complex-shaped tooling</a:t>
            </a:r>
          </a:p>
          <a:p>
            <a:pPr marL="0" indent="0" algn="ctr">
              <a:buNone/>
            </a:pPr>
            <a:endParaRPr lang="en-GB" sz="3600" dirty="0"/>
          </a:p>
        </p:txBody>
      </p:sp>
    </p:spTree>
    <p:extLst>
      <p:ext uri="{BB962C8B-B14F-4D97-AF65-F5344CB8AC3E}">
        <p14:creationId xmlns:p14="http://schemas.microsoft.com/office/powerpoint/2010/main" val="194979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normAutofit/>
          </a:bodyPr>
          <a:lstStyle/>
          <a:p>
            <a:r>
              <a:rPr lang="de-DE" b="1" dirty="0"/>
              <a:t>HIP is a manufacturing process widely used in powder metallurgy to produce </a:t>
            </a:r>
          </a:p>
          <a:p>
            <a:pPr marL="0" indent="0">
              <a:buNone/>
            </a:pPr>
            <a:r>
              <a:rPr lang="de-DE" b="1" dirty="0"/>
              <a:t>     near-net-shape components</a:t>
            </a:r>
          </a:p>
          <a:p>
            <a:pPr marL="0" indent="0">
              <a:buNone/>
            </a:pPr>
            <a:endParaRPr lang="en-GB" dirty="0"/>
          </a:p>
          <a:p>
            <a:r>
              <a:rPr lang="en-GB" b="1" dirty="0"/>
              <a:t>HIP presents high cost associated with tooling design </a:t>
            </a:r>
          </a:p>
          <a:p>
            <a:pPr lvl="1"/>
            <a:r>
              <a:rPr lang="en-GB" dirty="0"/>
              <a:t>Iterative approach to obtain the desired dimension of the final component</a:t>
            </a:r>
          </a:p>
          <a:p>
            <a:pPr marL="0" indent="0">
              <a:buNone/>
            </a:pPr>
            <a:endParaRPr lang="en-GB" dirty="0"/>
          </a:p>
          <a:p>
            <a:r>
              <a:rPr lang="en-GB" b="1" dirty="0"/>
              <a:t>Numerical analysis represents a powerful alternative approach to:</a:t>
            </a:r>
          </a:p>
          <a:p>
            <a:pPr lvl="1"/>
            <a:r>
              <a:rPr lang="en-GB" dirty="0"/>
              <a:t>Reduce the costs by reducing the experimental trials (calibration)</a:t>
            </a:r>
          </a:p>
          <a:p>
            <a:pPr lvl="1"/>
            <a:r>
              <a:rPr lang="en-GB" dirty="0"/>
              <a:t>Provide alternative information difficult to obtain experimentally</a:t>
            </a:r>
          </a:p>
          <a:p>
            <a:pPr lvl="2"/>
            <a:r>
              <a:rPr lang="en-GB" dirty="0"/>
              <a:t>Distribution and evolution of the relative density (RD) during HIP</a:t>
            </a:r>
          </a:p>
          <a:p>
            <a:pPr lvl="2"/>
            <a:r>
              <a:rPr lang="en-GB" dirty="0"/>
              <a:t>Force at the die-powder interface</a:t>
            </a:r>
          </a:p>
          <a:p>
            <a:pPr lvl="1"/>
            <a:endParaRPr lang="en-GB" dirty="0"/>
          </a:p>
          <a:p>
            <a:pPr lvl="1"/>
            <a:endParaRPr lang="en-GB" dirty="0"/>
          </a:p>
        </p:txBody>
      </p:sp>
    </p:spTree>
    <p:extLst>
      <p:ext uri="{BB962C8B-B14F-4D97-AF65-F5344CB8AC3E}">
        <p14:creationId xmlns:p14="http://schemas.microsoft.com/office/powerpoint/2010/main" val="1105361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FEM Model</a:t>
            </a:r>
          </a:p>
        </p:txBody>
      </p:sp>
      <p:sp>
        <p:nvSpPr>
          <p:cNvPr id="3" name="Content Placeholder 2"/>
          <p:cNvSpPr>
            <a:spLocks noGrp="1"/>
          </p:cNvSpPr>
          <p:nvPr>
            <p:ph idx="1"/>
          </p:nvPr>
        </p:nvSpPr>
        <p:spPr>
          <a:xfrm>
            <a:off x="609600" y="980728"/>
            <a:ext cx="10972800" cy="5112568"/>
          </a:xfrm>
        </p:spPr>
        <p:txBody>
          <a:bodyPr/>
          <a:lstStyle/>
          <a:p>
            <a:r>
              <a:rPr lang="en-GB" dirty="0" err="1"/>
              <a:t>Abaqus</a:t>
            </a:r>
            <a:r>
              <a:rPr lang="en-GB" dirty="0"/>
              <a:t>/Standard: 323,081 elements</a:t>
            </a:r>
          </a:p>
          <a:p>
            <a:r>
              <a:rPr lang="en-GB" dirty="0"/>
              <a:t>Coupled thermal-displacement analysis</a:t>
            </a:r>
          </a:p>
          <a:p>
            <a:r>
              <a:rPr lang="en-GB" dirty="0"/>
              <a:t>Half component to reduce the CPU time</a:t>
            </a:r>
          </a:p>
          <a:p>
            <a:r>
              <a:rPr lang="en-GB" dirty="0"/>
              <a:t>Element type: tetrahedron</a:t>
            </a:r>
          </a:p>
          <a:p>
            <a:r>
              <a:rPr lang="en-GB" dirty="0"/>
              <a:t>Element size: 1.5 mm </a:t>
            </a:r>
          </a:p>
        </p:txBody>
      </p:sp>
      <p:grpSp>
        <p:nvGrpSpPr>
          <p:cNvPr id="6" name="Group 5"/>
          <p:cNvGrpSpPr/>
          <p:nvPr/>
        </p:nvGrpSpPr>
        <p:grpSpPr>
          <a:xfrm>
            <a:off x="8184232" y="1998133"/>
            <a:ext cx="3672408" cy="4023155"/>
            <a:chOff x="4835886" y="1484784"/>
            <a:chExt cx="3824017" cy="4171655"/>
          </a:xfrm>
        </p:grpSpPr>
        <p:pic>
          <p:nvPicPr>
            <p:cNvPr id="5124" name="Picture 4"/>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550" t="19899" r="34986" b="8281"/>
            <a:stretch/>
          </p:blipFill>
          <p:spPr bwMode="auto">
            <a:xfrm>
              <a:off x="4835886" y="1484784"/>
              <a:ext cx="3824017" cy="4171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37282" y="3861048"/>
              <a:ext cx="1137171" cy="646331"/>
            </a:xfrm>
            <a:prstGeom prst="rect">
              <a:avLst/>
            </a:prstGeom>
            <a:noFill/>
          </p:spPr>
          <p:txBody>
            <a:bodyPr wrap="none" rtlCol="0">
              <a:spAutoFit/>
            </a:bodyPr>
            <a:lstStyle/>
            <a:p>
              <a:r>
                <a:rPr lang="en-GB" dirty="0">
                  <a:solidFill>
                    <a:schemeClr val="bg1"/>
                  </a:solidFill>
                </a:rPr>
                <a:t>Symmetry</a:t>
              </a:r>
            </a:p>
            <a:p>
              <a:endParaRPr lang="en-GB" dirty="0">
                <a:solidFill>
                  <a:schemeClr val="bg1"/>
                </a:solidFill>
              </a:endParaRPr>
            </a:p>
          </p:txBody>
        </p:sp>
      </p:grpSp>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7790" r="21489" b="14467"/>
          <a:stretch/>
        </p:blipFill>
        <p:spPr bwMode="auto">
          <a:xfrm flipH="1">
            <a:off x="5089975" y="2852936"/>
            <a:ext cx="2554944" cy="265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35960" y="2178297"/>
            <a:ext cx="1262974" cy="369332"/>
          </a:xfrm>
          <a:prstGeom prst="rect">
            <a:avLst/>
          </a:prstGeom>
        </p:spPr>
        <p:txBody>
          <a:bodyPr wrap="none">
            <a:spAutoFit/>
          </a:bodyPr>
          <a:lstStyle/>
          <a:p>
            <a:r>
              <a:rPr lang="en-GB" dirty="0"/>
              <a:t>Experiment</a:t>
            </a:r>
          </a:p>
        </p:txBody>
      </p:sp>
      <p:sp>
        <p:nvSpPr>
          <p:cNvPr id="9" name="Rectangle 8"/>
          <p:cNvSpPr/>
          <p:nvPr/>
        </p:nvSpPr>
        <p:spPr>
          <a:xfrm>
            <a:off x="9872623" y="1628800"/>
            <a:ext cx="793807" cy="369332"/>
          </a:xfrm>
          <a:prstGeom prst="rect">
            <a:avLst/>
          </a:prstGeom>
        </p:spPr>
        <p:txBody>
          <a:bodyPr wrap="none">
            <a:spAutoFit/>
          </a:bodyPr>
          <a:lstStyle/>
          <a:p>
            <a:r>
              <a:rPr lang="en-GB" dirty="0"/>
              <a:t>Model</a:t>
            </a:r>
          </a:p>
        </p:txBody>
      </p:sp>
    </p:spTree>
    <p:extLst>
      <p:ext uri="{BB962C8B-B14F-4D97-AF65-F5344CB8AC3E}">
        <p14:creationId xmlns:p14="http://schemas.microsoft.com/office/powerpoint/2010/main" val="3615998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Initial relative density</a:t>
            </a:r>
          </a:p>
        </p:txBody>
      </p:sp>
      <p:sp>
        <p:nvSpPr>
          <p:cNvPr id="3" name="Content Placeholder 2"/>
          <p:cNvSpPr>
            <a:spLocks noGrp="1"/>
          </p:cNvSpPr>
          <p:nvPr>
            <p:ph idx="1"/>
          </p:nvPr>
        </p:nvSpPr>
        <p:spPr/>
        <p:txBody>
          <a:bodyPr>
            <a:normAutofit/>
          </a:bodyPr>
          <a:lstStyle/>
          <a:p>
            <a:r>
              <a:rPr lang="en-GB" b="1" dirty="0"/>
              <a:t>RD calculated from DEM applied to FEM </a:t>
            </a:r>
          </a:p>
          <a:p>
            <a:pPr lvl="1"/>
            <a:r>
              <a:rPr lang="en-GB" dirty="0"/>
              <a:t>USDFLD subroutine</a:t>
            </a:r>
          </a:p>
          <a:p>
            <a:pPr marL="457200" lvl="1" indent="0">
              <a:buNone/>
            </a:pPr>
            <a:endParaRPr lang="en-GB" dirty="0"/>
          </a:p>
          <a:p>
            <a:r>
              <a:rPr lang="en-GB" b="1" dirty="0"/>
              <a:t>Low RD </a:t>
            </a:r>
          </a:p>
          <a:p>
            <a:pPr lvl="1"/>
            <a:r>
              <a:rPr lang="en-GB" dirty="0"/>
              <a:t>Top (1-2) and corners (3)</a:t>
            </a:r>
          </a:p>
          <a:p>
            <a:pPr marL="457200" lvl="1" indent="0">
              <a:buNone/>
            </a:pPr>
            <a:endParaRPr lang="en-GB" dirty="0"/>
          </a:p>
          <a:p>
            <a:r>
              <a:rPr lang="en-GB" b="1" dirty="0"/>
              <a:t>RD zone 4 &gt; RD zone 6</a:t>
            </a:r>
          </a:p>
          <a:p>
            <a:pPr lvl="1"/>
            <a:r>
              <a:rPr lang="en-GB" dirty="0"/>
              <a:t>Filling tube location</a:t>
            </a:r>
          </a:p>
          <a:p>
            <a:pPr lvl="1"/>
            <a:r>
              <a:rPr lang="en-GB" dirty="0"/>
              <a:t>Powder path to fill zone 6</a:t>
            </a:r>
          </a:p>
          <a:p>
            <a:pPr marL="457200" lvl="1" indent="0">
              <a:buNone/>
            </a:pPr>
            <a:endParaRPr lang="en-GB" dirty="0"/>
          </a:p>
          <a:p>
            <a:r>
              <a:rPr lang="en-GB" b="1" dirty="0"/>
              <a:t>Higher vibration time could </a:t>
            </a:r>
          </a:p>
          <a:p>
            <a:pPr marL="0" indent="0">
              <a:buNone/>
            </a:pPr>
            <a:r>
              <a:rPr lang="en-GB" b="1" dirty="0"/>
              <a:t>     increase RD in zone 6</a:t>
            </a:r>
          </a:p>
          <a:p>
            <a:pPr lvl="1"/>
            <a:endParaRPr lang="en-GB" dirty="0"/>
          </a:p>
        </p:txBody>
      </p:sp>
      <p:sp>
        <p:nvSpPr>
          <p:cNvPr id="6" name="Rectangle 5"/>
          <p:cNvSpPr/>
          <p:nvPr/>
        </p:nvSpPr>
        <p:spPr>
          <a:xfrm>
            <a:off x="7731574" y="1398751"/>
            <a:ext cx="1152128" cy="369332"/>
          </a:xfrm>
          <a:prstGeom prst="rect">
            <a:avLst/>
          </a:prstGeom>
        </p:spPr>
        <p:txBody>
          <a:bodyPr wrap="square">
            <a:spAutoFit/>
          </a:bodyPr>
          <a:lstStyle/>
          <a:p>
            <a:r>
              <a:rPr lang="en-GB" dirty="0"/>
              <a:t>3D Model</a:t>
            </a:r>
          </a:p>
        </p:txBody>
      </p:sp>
      <p:grpSp>
        <p:nvGrpSpPr>
          <p:cNvPr id="18" name="Group 17"/>
          <p:cNvGrpSpPr/>
          <p:nvPr/>
        </p:nvGrpSpPr>
        <p:grpSpPr>
          <a:xfrm>
            <a:off x="6312024" y="1916833"/>
            <a:ext cx="4135244" cy="4066029"/>
            <a:chOff x="4716016" y="1916832"/>
            <a:chExt cx="4135244" cy="4066029"/>
          </a:xfrm>
        </p:grpSpPr>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716016" y="1916832"/>
              <a:ext cx="4135244" cy="4066029"/>
            </a:xfrm>
            <a:prstGeom prst="rect">
              <a:avLst/>
            </a:prstGeom>
          </p:spPr>
        </p:pic>
        <p:cxnSp>
          <p:nvCxnSpPr>
            <p:cNvPr id="7" name="Straight Arrow Connector 6"/>
            <p:cNvCxnSpPr/>
            <p:nvPr/>
          </p:nvCxnSpPr>
          <p:spPr>
            <a:xfrm>
              <a:off x="7597516" y="3216751"/>
              <a:ext cx="433228" cy="42827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64288" y="2878197"/>
              <a:ext cx="866456" cy="338554"/>
            </a:xfrm>
            <a:prstGeom prst="rect">
              <a:avLst/>
            </a:prstGeom>
          </p:spPr>
          <p:txBody>
            <a:bodyPr wrap="none">
              <a:spAutoFit/>
            </a:bodyPr>
            <a:lstStyle/>
            <a:p>
              <a:r>
                <a:rPr lang="en-GB" sz="1600" u="sng" dirty="0"/>
                <a:t>Welding</a:t>
              </a:r>
            </a:p>
          </p:txBody>
        </p:sp>
        <p:cxnSp>
          <p:nvCxnSpPr>
            <p:cNvPr id="11" name="Straight Arrow Connector 10"/>
            <p:cNvCxnSpPr/>
            <p:nvPr/>
          </p:nvCxnSpPr>
          <p:spPr>
            <a:xfrm flipH="1">
              <a:off x="7092280" y="3216751"/>
              <a:ext cx="505236" cy="42827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5245696" y="5380715"/>
            <a:ext cx="864096" cy="338554"/>
          </a:xfrm>
          <a:prstGeom prst="rect">
            <a:avLst/>
          </a:prstGeom>
        </p:spPr>
        <p:txBody>
          <a:bodyPr wrap="square">
            <a:spAutoFit/>
          </a:bodyPr>
          <a:lstStyle/>
          <a:p>
            <a:r>
              <a:rPr lang="en-GB" sz="1600" u="sng" dirty="0"/>
              <a:t>Welding</a:t>
            </a:r>
          </a:p>
        </p:txBody>
      </p:sp>
      <p:cxnSp>
        <p:nvCxnSpPr>
          <p:cNvPr id="19" name="Straight Arrow Connector 18"/>
          <p:cNvCxnSpPr>
            <a:cxnSpLocks/>
          </p:cNvCxnSpPr>
          <p:nvPr/>
        </p:nvCxnSpPr>
        <p:spPr>
          <a:xfrm>
            <a:off x="6023992" y="5695483"/>
            <a:ext cx="288032" cy="18179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654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Model validation</a:t>
            </a:r>
          </a:p>
        </p:txBody>
      </p:sp>
      <p:sp>
        <p:nvSpPr>
          <p:cNvPr id="3" name="Content Placeholder 2"/>
          <p:cNvSpPr>
            <a:spLocks noGrp="1"/>
          </p:cNvSpPr>
          <p:nvPr>
            <p:ph idx="1"/>
          </p:nvPr>
        </p:nvSpPr>
        <p:spPr/>
        <p:txBody>
          <a:bodyPr/>
          <a:lstStyle/>
          <a:p>
            <a:r>
              <a:rPr lang="en-GB" b="1" dirty="0"/>
              <a:t>Experimental results post-processing</a:t>
            </a:r>
          </a:p>
          <a:p>
            <a:endParaRPr lang="en-GB" dirty="0"/>
          </a:p>
          <a:p>
            <a:r>
              <a:rPr lang="en-GB" b="1" dirty="0"/>
              <a:t>Faro Edge scanner </a:t>
            </a:r>
          </a:p>
          <a:p>
            <a:pPr lvl="1"/>
            <a:r>
              <a:rPr lang="en-GB" dirty="0"/>
              <a:t>3D CAD model of the tool after HIP</a:t>
            </a:r>
          </a:p>
          <a:p>
            <a:pPr lvl="1"/>
            <a:endParaRPr lang="en-GB" dirty="0"/>
          </a:p>
          <a:p>
            <a:pPr lvl="1"/>
            <a:endParaRPr lang="en-GB" dirty="0"/>
          </a:p>
          <a:p>
            <a:pPr lvl="1"/>
            <a:endParaRPr lang="it-IT" dirty="0"/>
          </a:p>
          <a:p>
            <a:pPr lvl="1"/>
            <a:endParaRPr lang="en-GB" dirty="0"/>
          </a:p>
          <a:p>
            <a:pPr marL="457200" lvl="1" indent="0">
              <a:buNone/>
            </a:pPr>
            <a:endParaRPr lang="en-GB" dirty="0"/>
          </a:p>
          <a:p>
            <a:r>
              <a:rPr lang="en-GB" b="1" dirty="0"/>
              <a:t>GOM Inspect 2017</a:t>
            </a:r>
          </a:p>
          <a:p>
            <a:pPr lvl="1"/>
            <a:r>
              <a:rPr lang="en-GB" dirty="0"/>
              <a:t>to compare experimental and numerical results in terms of tool shrinkage  </a:t>
            </a:r>
          </a:p>
          <a:p>
            <a:endParaRPr lang="en-GB" dirty="0"/>
          </a:p>
        </p:txBody>
      </p:sp>
      <p:pic>
        <p:nvPicPr>
          <p:cNvPr id="2052" name="Picture 4" descr="Image result for faro edge sc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7290" y="1406155"/>
            <a:ext cx="2299349" cy="282664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l="32359" t="13816" r="36037" b="9203"/>
          <a:stretch/>
        </p:blipFill>
        <p:spPr bwMode="auto">
          <a:xfrm>
            <a:off x="7560066" y="1052736"/>
            <a:ext cx="2473794" cy="3389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Image result for GOM inspect 2017 logo">
            <a:extLst>
              <a:ext uri="{FF2B5EF4-FFF2-40B4-BE49-F238E27FC236}">
                <a16:creationId xmlns:a16="http://schemas.microsoft.com/office/drawing/2014/main" id="{220FC1E7-C74B-45F4-BCB3-905FFBE42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240" y="4779597"/>
            <a:ext cx="1400944" cy="63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8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052"/>
                                        </p:tgtEl>
                                      </p:cBhvr>
                                    </p:animEffect>
                                    <p:set>
                                      <p:cBhvr>
                                        <p:cTn id="7" dur="1" fill="hold">
                                          <p:stCondLst>
                                            <p:cond delay="1999"/>
                                          </p:stCondLst>
                                        </p:cTn>
                                        <p:tgtEl>
                                          <p:spTgt spid="2052"/>
                                        </p:tgtEl>
                                        <p:attrNameLst>
                                          <p:attrName>style.visibility</p:attrName>
                                        </p:attrNameLst>
                                      </p:cBhvr>
                                      <p:to>
                                        <p:strVal val="hidden"/>
                                      </p:to>
                                    </p:set>
                                  </p:childTnLst>
                                </p:cTn>
                              </p:par>
                              <p:par>
                                <p:cTn id="8" presetID="6" presetClass="entr" presetSubtype="16"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circle(in)">
                                      <p:cBhvr>
                                        <p:cTn id="10"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520519" y="981688"/>
            <a:ext cx="8229600" cy="5112568"/>
          </a:xfrm>
        </p:spPr>
        <p:txBody>
          <a:bodyPr/>
          <a:lstStyle/>
          <a:p>
            <a:r>
              <a:rPr lang="en-GB" b="1" dirty="0"/>
              <a:t>Deviation from experiment</a:t>
            </a:r>
          </a:p>
          <a:p>
            <a:pPr lvl="1"/>
            <a:r>
              <a:rPr lang="en-GB" dirty="0"/>
              <a:t>Negative values: higher shrinkage </a:t>
            </a:r>
          </a:p>
          <a:p>
            <a:pPr marL="457200" lvl="1" indent="0">
              <a:buNone/>
            </a:pPr>
            <a:r>
              <a:rPr lang="en-GB" dirty="0"/>
              <a:t>     compared with experiment</a:t>
            </a:r>
          </a:p>
        </p:txBody>
      </p:sp>
      <p:sp>
        <p:nvSpPr>
          <p:cNvPr id="2" name="Title 1"/>
          <p:cNvSpPr>
            <a:spLocks noGrp="1"/>
          </p:cNvSpPr>
          <p:nvPr>
            <p:ph type="title"/>
          </p:nvPr>
        </p:nvSpPr>
        <p:spPr/>
        <p:txBody>
          <a:bodyPr/>
          <a:lstStyle/>
          <a:p>
            <a:r>
              <a:rPr lang="en-GB" dirty="0"/>
              <a:t>Results</a:t>
            </a:r>
          </a:p>
        </p:txBody>
      </p:sp>
      <p:pic>
        <p:nvPicPr>
          <p:cNvPr id="4" name="Picture 3"/>
          <p:cNvPicPr/>
          <p:nvPr/>
        </p:nvPicPr>
        <p:blipFill rotWithShape="1">
          <a:blip r:embed="rId2">
            <a:extLst>
              <a:ext uri="{28A0092B-C50C-407E-A947-70E740481C1C}">
                <a14:useLocalDpi xmlns:a14="http://schemas.microsoft.com/office/drawing/2010/main" val="0"/>
              </a:ext>
            </a:extLst>
          </a:blip>
          <a:srcRect t="39847" r="55390"/>
          <a:stretch/>
        </p:blipFill>
        <p:spPr>
          <a:xfrm>
            <a:off x="7276588" y="1339077"/>
            <a:ext cx="2955180" cy="2044966"/>
          </a:xfrm>
          <a:prstGeom prst="rect">
            <a:avLst/>
          </a:prstGeom>
        </p:spPr>
      </p:pic>
      <p:sp>
        <p:nvSpPr>
          <p:cNvPr id="5" name="Rectangle 4"/>
          <p:cNvSpPr/>
          <p:nvPr/>
        </p:nvSpPr>
        <p:spPr>
          <a:xfrm>
            <a:off x="5375919" y="1920933"/>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683562" y="981688"/>
            <a:ext cx="2299818" cy="369332"/>
          </a:xfrm>
          <a:prstGeom prst="rect">
            <a:avLst/>
          </a:prstGeom>
        </p:spPr>
        <p:txBody>
          <a:bodyPr wrap="square">
            <a:spAutoFit/>
          </a:bodyPr>
          <a:lstStyle/>
          <a:p>
            <a:r>
              <a:rPr lang="en-GB" dirty="0"/>
              <a:t>1) Uniform initial RD</a:t>
            </a:r>
          </a:p>
        </p:txBody>
      </p:sp>
      <p:sp>
        <p:nvSpPr>
          <p:cNvPr id="9" name="Rectangle 8"/>
          <p:cNvSpPr/>
          <p:nvPr/>
        </p:nvSpPr>
        <p:spPr>
          <a:xfrm>
            <a:off x="7390611" y="3397280"/>
            <a:ext cx="2520280" cy="646331"/>
          </a:xfrm>
          <a:prstGeom prst="rect">
            <a:avLst/>
          </a:prstGeom>
        </p:spPr>
        <p:txBody>
          <a:bodyPr wrap="square">
            <a:spAutoFit/>
          </a:bodyPr>
          <a:lstStyle/>
          <a:p>
            <a:r>
              <a:rPr lang="en-GB" dirty="0"/>
              <a:t>2) Non-uniform initial RD</a:t>
            </a:r>
          </a:p>
          <a:p>
            <a:pPr algn="ctr"/>
            <a:r>
              <a:rPr lang="en-GB" dirty="0"/>
              <a:t>(from DEM)</a:t>
            </a:r>
          </a:p>
        </p:txBody>
      </p:sp>
      <p:sp>
        <p:nvSpPr>
          <p:cNvPr id="11" name="Rectangle 10"/>
          <p:cNvSpPr/>
          <p:nvPr/>
        </p:nvSpPr>
        <p:spPr>
          <a:xfrm>
            <a:off x="2965043" y="7245424"/>
            <a:ext cx="1581395" cy="369332"/>
          </a:xfrm>
          <a:prstGeom prst="rect">
            <a:avLst/>
          </a:prstGeom>
        </p:spPr>
        <p:txBody>
          <a:bodyPr wrap="none">
            <a:spAutoFit/>
          </a:bodyPr>
          <a:lstStyle/>
          <a:p>
            <a:r>
              <a:rPr lang="en-GB" dirty="0">
                <a:solidFill>
                  <a:srgbClr val="FF0000"/>
                </a:solidFill>
              </a:rPr>
              <a:t>FARO scanner?</a:t>
            </a:r>
            <a:endParaRPr lang="en-GB" dirty="0"/>
          </a:p>
        </p:txBody>
      </p:sp>
      <p:graphicFrame>
        <p:nvGraphicFramePr>
          <p:cNvPr id="12" name="Table 11"/>
          <p:cNvGraphicFramePr>
            <a:graphicFrameLocks noGrp="1"/>
          </p:cNvGraphicFramePr>
          <p:nvPr>
            <p:extLst>
              <p:ext uri="{D42A27DB-BD31-4B8C-83A1-F6EECF244321}">
                <p14:modId xmlns:p14="http://schemas.microsoft.com/office/powerpoint/2010/main" val="3050372013"/>
              </p:ext>
            </p:extLst>
          </p:nvPr>
        </p:nvGraphicFramePr>
        <p:xfrm>
          <a:off x="1631504" y="2504370"/>
          <a:ext cx="4320480" cy="3078480"/>
        </p:xfrm>
        <a:graphic>
          <a:graphicData uri="http://schemas.openxmlformats.org/drawingml/2006/table">
            <a:tbl>
              <a:tblPr firstRow="1" bandRow="1">
                <a:tableStyleId>{85BE263C-DBD7-4A20-BB59-AAB30ACAA65A}</a:tableStyleId>
              </a:tblPr>
              <a:tblGrid>
                <a:gridCol w="57606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tblGrid>
              <a:tr h="283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anchor="ctr">
                    <a:lnR w="12700" cap="flat" cmpd="sng" algn="ctr">
                      <a:solidFill>
                        <a:schemeClr val="tx1"/>
                      </a:solidFill>
                      <a:prstDash val="solid"/>
                      <a:round/>
                      <a:headEnd type="none" w="med" len="med"/>
                      <a:tailEnd type="none" w="med" len="med"/>
                    </a:lnR>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effectLst/>
                        </a:rPr>
                        <a:t>Deviation from</a:t>
                      </a:r>
                      <a:r>
                        <a:rPr lang="en-GB" sz="1400" baseline="0" dirty="0">
                          <a:effectLst/>
                        </a:rPr>
                        <a:t> e</a:t>
                      </a:r>
                      <a:r>
                        <a:rPr lang="en-GB" sz="1400" dirty="0">
                          <a:effectLst/>
                        </a:rPr>
                        <a:t>xperiment</a:t>
                      </a:r>
                      <a:endParaRPr lang="en-GB" sz="1400" dirty="0">
                        <a:effectLst/>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a:spcAft>
                          <a:spcPts val="0"/>
                        </a:spcAft>
                      </a:pPr>
                      <a:endParaRPr lang="en-GB"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p>
                      <a:pPr marL="0" algn="ctr" defTabSz="914400" rtl="0" eaLnBrk="1" latinLnBrk="0" hangingPunct="1">
                        <a:spcAft>
                          <a:spcPts val="0"/>
                        </a:spcAft>
                      </a:pPr>
                      <a:endParaRPr lang="en-GB" sz="1200" b="1" kern="1200" dirty="0">
                        <a:solidFill>
                          <a:schemeClr val="lt1"/>
                        </a:solidFill>
                        <a:effectLst/>
                        <a:latin typeface="Verdana" panose="020B0604030504040204" pitchFamily="34" charset="0"/>
                        <a:ea typeface="Verdana" panose="020B0604030504040204" pitchFamily="34" charset="0"/>
                        <a:cs typeface="Verdana" panose="020B060403050404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r>
                        <a:rPr lang="en-GB" sz="1200" b="1" kern="1200" dirty="0">
                          <a:effectLst/>
                          <a:latin typeface="+mn-lt"/>
                          <a:ea typeface="+mn-ea"/>
                          <a:cs typeface="+mn-cs"/>
                        </a:rPr>
                        <a:t>Point</a:t>
                      </a:r>
                      <a:endParaRPr lang="en-GB" sz="1200" b="1" dirty="0">
                        <a:latin typeface="+mn-lt"/>
                        <a:ea typeface="Verdana" panose="020B0604030504040204" pitchFamily="34" charset="0"/>
                        <a:cs typeface="Verdana" panose="020B060403050404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b="1" dirty="0">
                          <a:effectLst/>
                          <a:latin typeface="+mn-lt"/>
                          <a:ea typeface="Times New Roman"/>
                        </a:rPr>
                        <a:t>RD uniform</a:t>
                      </a:r>
                      <a:endParaRPr lang="en-GB" sz="1200" dirty="0">
                        <a:effectLst/>
                        <a:latin typeface="+mn-lt"/>
                        <a:ea typeface="Times New Roman"/>
                      </a:endParaRPr>
                    </a:p>
                    <a:p>
                      <a:pPr indent="179705" algn="ctr">
                        <a:spcAft>
                          <a:spcPts val="0"/>
                        </a:spcAft>
                      </a:pPr>
                      <a:r>
                        <a:rPr lang="en-US" sz="1200" b="1" dirty="0">
                          <a:effectLst/>
                          <a:latin typeface="+mn-lt"/>
                          <a:ea typeface="Times New Roman"/>
                        </a:rPr>
                        <a:t>Model 1</a:t>
                      </a:r>
                    </a:p>
                    <a:p>
                      <a:pPr indent="179705" algn="ctr">
                        <a:spcAft>
                          <a:spcPts val="0"/>
                        </a:spcAft>
                      </a:pPr>
                      <a:r>
                        <a:rPr lang="en-US" sz="1200" b="1" dirty="0">
                          <a:effectLst/>
                          <a:latin typeface="+mn-lt"/>
                          <a:ea typeface="Times New Roman"/>
                        </a:rPr>
                        <a:t>(mm)</a:t>
                      </a:r>
                      <a:endParaRPr lang="en-GB" sz="1200" dirty="0">
                        <a:effectLst/>
                        <a:latin typeface="+mn-lt"/>
                        <a:ea typeface="Times New Roman"/>
                      </a:endParaRPr>
                    </a:p>
                  </a:txBody>
                  <a:tcPr marL="114300" marR="114300" marT="0" marB="0" anchor="ctr">
                    <a:lnL w="12700" cap="flat" cmpd="sng" algn="ctr">
                      <a:solidFill>
                        <a:schemeClr val="tx1"/>
                      </a:solidFill>
                      <a:prstDash val="solid"/>
                      <a:round/>
                      <a:headEnd type="none" w="med" len="med"/>
                      <a:tailEnd type="none" w="med" len="med"/>
                    </a:lnL>
                  </a:tcPr>
                </a:tc>
                <a:tc>
                  <a:txBody>
                    <a:bodyPr/>
                    <a:lstStyle/>
                    <a:p>
                      <a:pPr indent="179705" algn="ctr">
                        <a:spcAft>
                          <a:spcPts val="0"/>
                        </a:spcAft>
                      </a:pPr>
                      <a:r>
                        <a:rPr lang="en-US" sz="1200" b="1" dirty="0">
                          <a:effectLst/>
                          <a:latin typeface="+mn-lt"/>
                          <a:ea typeface="Times New Roman"/>
                        </a:rPr>
                        <a:t>RD from DEM</a:t>
                      </a:r>
                      <a:endParaRPr lang="en-GB" sz="1200" dirty="0">
                        <a:effectLst/>
                        <a:latin typeface="+mn-lt"/>
                        <a:ea typeface="Times New Roman"/>
                      </a:endParaRPr>
                    </a:p>
                    <a:p>
                      <a:pPr indent="179705" algn="ctr">
                        <a:spcAft>
                          <a:spcPts val="0"/>
                        </a:spcAft>
                      </a:pPr>
                      <a:r>
                        <a:rPr lang="en-US" sz="1200" b="1" dirty="0">
                          <a:effectLst/>
                          <a:latin typeface="+mn-lt"/>
                          <a:ea typeface="Times New Roman"/>
                        </a:rPr>
                        <a:t>Model 2</a:t>
                      </a:r>
                    </a:p>
                    <a:p>
                      <a:pPr indent="179705" algn="ctr">
                        <a:spcAft>
                          <a:spcPts val="0"/>
                        </a:spcAft>
                      </a:pPr>
                      <a:r>
                        <a:rPr lang="en-US" sz="1200" b="1" dirty="0">
                          <a:effectLst/>
                          <a:latin typeface="+mn-lt"/>
                          <a:ea typeface="Times New Roman"/>
                        </a:rPr>
                        <a:t>(mm)</a:t>
                      </a:r>
                      <a:endParaRPr lang="en-GB" sz="1200" dirty="0">
                        <a:effectLst/>
                        <a:latin typeface="+mn-lt"/>
                        <a:ea typeface="Times New Roman"/>
                      </a:endParaRPr>
                    </a:p>
                  </a:txBody>
                  <a:tcPr marL="114300" marR="11430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b="1" dirty="0">
                          <a:effectLst/>
                          <a:latin typeface="+mn-lt"/>
                          <a:ea typeface="Times New Roman"/>
                        </a:rPr>
                        <a:t>Improvement    Model 2</a:t>
                      </a:r>
                    </a:p>
                    <a:p>
                      <a:pPr indent="179705" algn="ctr">
                        <a:spcAft>
                          <a:spcPts val="0"/>
                        </a:spcAft>
                      </a:pPr>
                      <a:r>
                        <a:rPr lang="en-US" sz="1200" b="1" dirty="0">
                          <a:effectLst/>
                          <a:latin typeface="+mn-lt"/>
                          <a:ea typeface="Times New Roman"/>
                        </a:rPr>
                        <a:t>(%)</a:t>
                      </a:r>
                      <a:endParaRPr lang="en-GB" sz="1200" dirty="0">
                        <a:effectLst/>
                        <a:latin typeface="+mn-lt"/>
                        <a:ea typeface="Times New Roman"/>
                      </a:endParaRPr>
                    </a:p>
                  </a:txBody>
                  <a:tcPr marL="114300" marR="11430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pPr algn="ctr">
                        <a:spcAft>
                          <a:spcPts val="0"/>
                        </a:spcAft>
                      </a:pPr>
                      <a:r>
                        <a:rPr lang="en-GB" sz="1200" b="1" dirty="0">
                          <a:effectLst/>
                          <a:latin typeface="+mn-lt"/>
                          <a:ea typeface="Verdana" panose="020B0604030504040204" pitchFamily="34" charset="0"/>
                          <a:cs typeface="Verdana" panose="020B0604030504040204" pitchFamily="34" charset="0"/>
                        </a:rPr>
                        <a:t>1</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dirty="0">
                          <a:effectLst/>
                          <a:latin typeface="+mn-lt"/>
                          <a:ea typeface="Times New Roman"/>
                        </a:rPr>
                        <a:t>0.93 </a:t>
                      </a:r>
                      <a:endParaRPr lang="en-GB" sz="12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179705" algn="ctr">
                        <a:spcAft>
                          <a:spcPts val="0"/>
                        </a:spcAft>
                      </a:pPr>
                      <a:r>
                        <a:rPr lang="en-US" sz="1200" dirty="0">
                          <a:effectLst/>
                          <a:latin typeface="+mn-lt"/>
                          <a:ea typeface="Times New Roman"/>
                        </a:rPr>
                        <a:t>0.91</a:t>
                      </a:r>
                      <a:endParaRPr lang="en-GB" sz="1200" dirty="0">
                        <a:effectLst/>
                        <a:latin typeface="+mn-lt"/>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dirty="0">
                          <a:effectLst/>
                          <a:latin typeface="+mn-lt"/>
                          <a:ea typeface="Times New Roman"/>
                        </a:rPr>
                        <a:t>2.15</a:t>
                      </a:r>
                      <a:endParaRPr lang="en-GB" sz="12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algn="ctr">
                        <a:spcAft>
                          <a:spcPts val="0"/>
                        </a:spcAft>
                      </a:pPr>
                      <a:r>
                        <a:rPr lang="en-GB" sz="1200" b="1" dirty="0">
                          <a:effectLst/>
                          <a:latin typeface="+mn-lt"/>
                          <a:ea typeface="Verdana" panose="020B0604030504040204" pitchFamily="34" charset="0"/>
                          <a:cs typeface="Verdana" panose="020B0604030504040204" pitchFamily="34" charset="0"/>
                        </a:rPr>
                        <a:t>2</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dirty="0">
                          <a:effectLst/>
                          <a:latin typeface="+mn-lt"/>
                          <a:ea typeface="Times New Roman"/>
                        </a:rPr>
                        <a:t>-1.51</a:t>
                      </a:r>
                      <a:endParaRPr lang="en-GB" sz="12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179705" algn="ctr">
                        <a:spcAft>
                          <a:spcPts val="0"/>
                        </a:spcAft>
                      </a:pPr>
                      <a:r>
                        <a:rPr lang="en-US" sz="1200" dirty="0">
                          <a:effectLst/>
                          <a:latin typeface="+mn-lt"/>
                          <a:ea typeface="Times New Roman"/>
                        </a:rPr>
                        <a:t>-1.23</a:t>
                      </a:r>
                      <a:endParaRPr lang="en-GB" sz="1200" dirty="0">
                        <a:effectLst/>
                        <a:latin typeface="+mn-lt"/>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dirty="0">
                          <a:effectLst/>
                          <a:latin typeface="+mn-lt"/>
                          <a:ea typeface="Times New Roman"/>
                        </a:rPr>
                        <a:t>18.54</a:t>
                      </a:r>
                      <a:endParaRPr lang="en-GB" sz="12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algn="ctr">
                        <a:spcAft>
                          <a:spcPts val="0"/>
                        </a:spcAft>
                      </a:pPr>
                      <a:r>
                        <a:rPr lang="en-GB" sz="1200" b="1" dirty="0">
                          <a:effectLst/>
                          <a:latin typeface="+mn-lt"/>
                          <a:ea typeface="Verdana" panose="020B0604030504040204" pitchFamily="34" charset="0"/>
                          <a:cs typeface="Verdana" panose="020B0604030504040204" pitchFamily="34" charset="0"/>
                        </a:rPr>
                        <a:t>3</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dirty="0">
                          <a:effectLst/>
                          <a:latin typeface="+mn-lt"/>
                          <a:ea typeface="Times New Roman"/>
                        </a:rPr>
                        <a:t>-0.75</a:t>
                      </a:r>
                      <a:endParaRPr lang="en-GB" sz="12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179705" algn="ctr">
                        <a:spcAft>
                          <a:spcPts val="0"/>
                        </a:spcAft>
                      </a:pPr>
                      <a:r>
                        <a:rPr lang="en-US" sz="1200" dirty="0">
                          <a:effectLst/>
                          <a:latin typeface="+mn-lt"/>
                          <a:ea typeface="Times New Roman"/>
                        </a:rPr>
                        <a:t>-0.08</a:t>
                      </a:r>
                      <a:endParaRPr lang="en-GB" sz="1200" dirty="0">
                        <a:effectLst/>
                        <a:latin typeface="+mn-lt"/>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b="1" dirty="0">
                          <a:solidFill>
                            <a:srgbClr val="FF0000"/>
                          </a:solidFill>
                          <a:effectLst/>
                          <a:latin typeface="+mn-lt"/>
                          <a:ea typeface="Times New Roman"/>
                        </a:rPr>
                        <a:t>89.33</a:t>
                      </a:r>
                      <a:endParaRPr lang="en-GB" sz="1200" b="1" dirty="0">
                        <a:solidFill>
                          <a:srgbClr val="FF0000"/>
                        </a:solidFill>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370840">
                <a:tc>
                  <a:txBody>
                    <a:bodyPr/>
                    <a:lstStyle/>
                    <a:p>
                      <a:pPr algn="ctr">
                        <a:spcAft>
                          <a:spcPts val="0"/>
                        </a:spcAft>
                      </a:pPr>
                      <a:r>
                        <a:rPr lang="en-GB" sz="1200" b="1" dirty="0">
                          <a:effectLst/>
                          <a:latin typeface="+mn-lt"/>
                          <a:ea typeface="Verdana" panose="020B0604030504040204" pitchFamily="34" charset="0"/>
                          <a:cs typeface="Verdana" panose="020B0604030504040204" pitchFamily="34" charset="0"/>
                        </a:rPr>
                        <a:t>4</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dirty="0">
                          <a:effectLst/>
                          <a:latin typeface="+mn-lt"/>
                          <a:ea typeface="Times New Roman"/>
                        </a:rPr>
                        <a:t>-0.97</a:t>
                      </a:r>
                      <a:endParaRPr lang="en-GB" sz="12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179705" algn="ctr">
                        <a:spcAft>
                          <a:spcPts val="0"/>
                        </a:spcAft>
                      </a:pPr>
                      <a:r>
                        <a:rPr lang="en-US" sz="1200">
                          <a:effectLst/>
                          <a:latin typeface="+mn-lt"/>
                          <a:ea typeface="Times New Roman"/>
                        </a:rPr>
                        <a:t>-0.78</a:t>
                      </a:r>
                      <a:endParaRPr lang="en-GB" sz="1200">
                        <a:effectLst/>
                        <a:latin typeface="+mn-lt"/>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dirty="0">
                          <a:effectLst/>
                          <a:latin typeface="+mn-lt"/>
                          <a:ea typeface="Times New Roman"/>
                        </a:rPr>
                        <a:t>19.58</a:t>
                      </a:r>
                      <a:endParaRPr lang="en-GB" sz="12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370840">
                <a:tc>
                  <a:txBody>
                    <a:bodyPr/>
                    <a:lstStyle/>
                    <a:p>
                      <a:pPr algn="ctr">
                        <a:spcAft>
                          <a:spcPts val="0"/>
                        </a:spcAft>
                      </a:pPr>
                      <a:r>
                        <a:rPr lang="en-GB" sz="1200" b="1" dirty="0">
                          <a:effectLst/>
                          <a:latin typeface="+mn-lt"/>
                          <a:ea typeface="Verdana" panose="020B0604030504040204" pitchFamily="34" charset="0"/>
                          <a:cs typeface="Verdana" panose="020B0604030504040204" pitchFamily="34" charset="0"/>
                        </a:rPr>
                        <a:t>5</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dirty="0">
                          <a:effectLst/>
                          <a:latin typeface="+mn-lt"/>
                          <a:ea typeface="Times New Roman"/>
                        </a:rPr>
                        <a:t>-1.03</a:t>
                      </a:r>
                      <a:endParaRPr lang="en-GB" sz="12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179705" algn="ctr">
                        <a:spcAft>
                          <a:spcPts val="0"/>
                        </a:spcAft>
                      </a:pPr>
                      <a:r>
                        <a:rPr lang="en-US" sz="1200">
                          <a:effectLst/>
                          <a:latin typeface="+mn-lt"/>
                          <a:ea typeface="Times New Roman"/>
                        </a:rPr>
                        <a:t>-0.93</a:t>
                      </a:r>
                      <a:endParaRPr lang="en-GB" sz="1200">
                        <a:effectLst/>
                        <a:latin typeface="+mn-lt"/>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dirty="0">
                          <a:effectLst/>
                          <a:latin typeface="+mn-lt"/>
                          <a:ea typeface="Times New Roman"/>
                        </a:rPr>
                        <a:t>9.71</a:t>
                      </a:r>
                      <a:endParaRPr lang="en-GB" sz="12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370840">
                <a:tc>
                  <a:txBody>
                    <a:bodyPr/>
                    <a:lstStyle/>
                    <a:p>
                      <a:pPr algn="ctr">
                        <a:spcAft>
                          <a:spcPts val="0"/>
                        </a:spcAft>
                      </a:pPr>
                      <a:r>
                        <a:rPr lang="en-GB" sz="1200" b="1" dirty="0">
                          <a:effectLst/>
                          <a:latin typeface="+mn-lt"/>
                          <a:ea typeface="Verdana" panose="020B0604030504040204" pitchFamily="34" charset="0"/>
                          <a:cs typeface="Verdana" panose="020B0604030504040204" pitchFamily="34" charset="0"/>
                        </a:rPr>
                        <a:t>6</a:t>
                      </a: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dirty="0">
                          <a:effectLst/>
                          <a:latin typeface="+mn-lt"/>
                          <a:ea typeface="Times New Roman"/>
                        </a:rPr>
                        <a:t>-0.39</a:t>
                      </a:r>
                      <a:endParaRPr lang="en-GB" sz="12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indent="179705" algn="ctr">
                        <a:spcAft>
                          <a:spcPts val="0"/>
                        </a:spcAft>
                      </a:pPr>
                      <a:r>
                        <a:rPr lang="en-US" sz="1200">
                          <a:effectLst/>
                          <a:latin typeface="+mn-lt"/>
                          <a:ea typeface="Times New Roman"/>
                        </a:rPr>
                        <a:t>-0.39</a:t>
                      </a:r>
                      <a:endParaRPr lang="en-GB" sz="1200">
                        <a:effectLst/>
                        <a:latin typeface="+mn-lt"/>
                        <a:ea typeface="Times New Roman"/>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indent="179705" algn="ctr">
                        <a:spcAft>
                          <a:spcPts val="0"/>
                        </a:spcAft>
                      </a:pPr>
                      <a:r>
                        <a:rPr lang="en-US" sz="1200" dirty="0">
                          <a:effectLst/>
                          <a:latin typeface="+mn-lt"/>
                          <a:ea typeface="Times New Roman"/>
                        </a:rPr>
                        <a:t>0</a:t>
                      </a:r>
                      <a:endParaRPr lang="en-GB" sz="1200" dirty="0">
                        <a:effectLst/>
                        <a:latin typeface="+mn-lt"/>
                        <a:ea typeface="Times New Roman"/>
                      </a:endParaRPr>
                    </a:p>
                  </a:txBody>
                  <a:tcPr marL="68580" marR="68580" marT="0"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pic>
        <p:nvPicPr>
          <p:cNvPr id="13" name="Picture 12"/>
          <p:cNvPicPr/>
          <p:nvPr/>
        </p:nvPicPr>
        <p:blipFill rotWithShape="1">
          <a:blip r:embed="rId2">
            <a:extLst>
              <a:ext uri="{28A0092B-C50C-407E-A947-70E740481C1C}">
                <a14:useLocalDpi xmlns:a14="http://schemas.microsoft.com/office/drawing/2010/main" val="0"/>
              </a:ext>
            </a:extLst>
          </a:blip>
          <a:srcRect l="46530" t="40480" r="8950"/>
          <a:stretch/>
        </p:blipFill>
        <p:spPr>
          <a:xfrm>
            <a:off x="7248128" y="4043611"/>
            <a:ext cx="2949262" cy="2023455"/>
          </a:xfrm>
          <a:prstGeom prst="rect">
            <a:avLst/>
          </a:prstGeom>
        </p:spPr>
      </p:pic>
      <p:pic>
        <p:nvPicPr>
          <p:cNvPr id="15" name="Picture 14"/>
          <p:cNvPicPr/>
          <p:nvPr/>
        </p:nvPicPr>
        <p:blipFill rotWithShape="1">
          <a:blip r:embed="rId2">
            <a:extLst>
              <a:ext uri="{28A0092B-C50C-407E-A947-70E740481C1C}">
                <a14:useLocalDpi xmlns:a14="http://schemas.microsoft.com/office/drawing/2010/main" val="0"/>
              </a:ext>
            </a:extLst>
          </a:blip>
          <a:srcRect l="94272" t="41" r="160" b="55"/>
          <a:stretch/>
        </p:blipFill>
        <p:spPr>
          <a:xfrm>
            <a:off x="10629772" y="1700809"/>
            <a:ext cx="553251" cy="4062581"/>
          </a:xfrm>
          <a:prstGeom prst="rect">
            <a:avLst/>
          </a:prstGeom>
        </p:spPr>
      </p:pic>
    </p:spTree>
    <p:extLst>
      <p:ext uri="{BB962C8B-B14F-4D97-AF65-F5344CB8AC3E}">
        <p14:creationId xmlns:p14="http://schemas.microsoft.com/office/powerpoint/2010/main" val="667728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p:txBody>
          <a:bodyPr>
            <a:normAutofit fontScale="92500" lnSpcReduction="20000"/>
          </a:bodyPr>
          <a:lstStyle/>
          <a:p>
            <a:r>
              <a:rPr lang="en-GB" dirty="0"/>
              <a:t>A DEM model was developed to determine the RD distribution after powder filling and pre-consolidation in a complex-shaped tooling </a:t>
            </a:r>
          </a:p>
          <a:p>
            <a:pPr marL="0" indent="0">
              <a:buNone/>
            </a:pPr>
            <a:endParaRPr lang="en-GB" dirty="0"/>
          </a:p>
          <a:p>
            <a:r>
              <a:rPr lang="en-GB" dirty="0"/>
              <a:t>The RD distribution obtained from the DEM model was implemented in a FEM model for simulating the HIP process</a:t>
            </a:r>
          </a:p>
          <a:p>
            <a:endParaRPr lang="en-GB" dirty="0"/>
          </a:p>
          <a:p>
            <a:r>
              <a:rPr lang="en-GB" dirty="0"/>
              <a:t>Results were compared with those obtained considering a uniform RD distribution and against in-house experiments</a:t>
            </a:r>
          </a:p>
          <a:p>
            <a:endParaRPr lang="en-GB" dirty="0"/>
          </a:p>
          <a:p>
            <a:r>
              <a:rPr lang="en-GB" dirty="0"/>
              <a:t>Results </a:t>
            </a:r>
            <a:r>
              <a:rPr lang="de-DE" dirty="0"/>
              <a:t>suggest the need to take into account the inhomogeneous powder distribution inside the canister to improve the model capability in predicting the tool shrinkage</a:t>
            </a:r>
          </a:p>
          <a:p>
            <a:pPr marL="0" indent="0">
              <a:buNone/>
            </a:pPr>
            <a:endParaRPr lang="en-GB" dirty="0"/>
          </a:p>
          <a:p>
            <a:r>
              <a:rPr lang="en-GB" dirty="0"/>
              <a:t>Results show the ability of the DEM to:</a:t>
            </a:r>
          </a:p>
          <a:p>
            <a:pPr lvl="1"/>
            <a:r>
              <a:rPr lang="en-GB" dirty="0"/>
              <a:t>Simulate the powder filling and shaking in a complex-shaped tooling</a:t>
            </a:r>
          </a:p>
          <a:p>
            <a:pPr lvl="1"/>
            <a:r>
              <a:rPr lang="en-GB" dirty="0"/>
              <a:t>Provide reliable values for the RD distribution which are very difficult to obtain experimentally</a:t>
            </a:r>
          </a:p>
          <a:p>
            <a:endParaRPr lang="en-GB" dirty="0"/>
          </a:p>
        </p:txBody>
      </p:sp>
    </p:spTree>
    <p:extLst>
      <p:ext uri="{BB962C8B-B14F-4D97-AF65-F5344CB8AC3E}">
        <p14:creationId xmlns:p14="http://schemas.microsoft.com/office/powerpoint/2010/main" val="631310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Acknowledgment</a:t>
            </a:r>
          </a:p>
        </p:txBody>
      </p:sp>
      <p:sp>
        <p:nvSpPr>
          <p:cNvPr id="3" name="Content Placeholder 2"/>
          <p:cNvSpPr>
            <a:spLocks noGrp="1"/>
          </p:cNvSpPr>
          <p:nvPr>
            <p:ph idx="1"/>
          </p:nvPr>
        </p:nvSpPr>
        <p:spPr/>
        <p:txBody>
          <a:bodyPr>
            <a:normAutofit/>
          </a:bodyPr>
          <a:lstStyle/>
          <a:p>
            <a:pPr marL="0" indent="0" algn="just">
              <a:buNone/>
            </a:pPr>
            <a:endParaRPr lang="it-IT" sz="2000" dirty="0"/>
          </a:p>
          <a:p>
            <a:pPr marL="0" indent="0" algn="just">
              <a:buNone/>
            </a:pPr>
            <a:endParaRPr lang="it-IT" sz="2000" dirty="0"/>
          </a:p>
          <a:p>
            <a:pPr marL="0" indent="0" algn="just">
              <a:buNone/>
            </a:pPr>
            <a:r>
              <a:rPr lang="it-IT" sz="2000" dirty="0"/>
              <a:t>T</a:t>
            </a:r>
            <a:r>
              <a:rPr lang="en-GB" sz="2000" dirty="0"/>
              <a:t>his work has been partly funded by </a:t>
            </a:r>
            <a:r>
              <a:rPr lang="en-GB" sz="2000" b="1" dirty="0"/>
              <a:t>EMUSIC</a:t>
            </a:r>
            <a:r>
              <a:rPr lang="en-GB" sz="2000" dirty="0"/>
              <a:t> which is part of an EU-China collaboration and has received funding from the European Union’s </a:t>
            </a:r>
            <a:r>
              <a:rPr lang="en-GB" sz="2000" b="1" dirty="0"/>
              <a:t>Horizon 2020 </a:t>
            </a:r>
            <a:r>
              <a:rPr lang="en-GB" sz="2000" dirty="0"/>
              <a:t>research and innovation programme under grant agreement No. 690725 and from MIIT under the programme number MJ-2015-H-G104.</a:t>
            </a:r>
            <a:endParaRPr lang="en-GB" sz="1800" dirty="0"/>
          </a:p>
          <a:p>
            <a:endParaRPr lang="en-GB" sz="2800" dirty="0"/>
          </a:p>
        </p:txBody>
      </p:sp>
    </p:spTree>
    <p:extLst>
      <p:ext uri="{BB962C8B-B14F-4D97-AF65-F5344CB8AC3E}">
        <p14:creationId xmlns:p14="http://schemas.microsoft.com/office/powerpoint/2010/main" val="2536203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Thank you</a:t>
            </a:r>
          </a:p>
        </p:txBody>
      </p:sp>
    </p:spTree>
    <p:extLst>
      <p:ext uri="{BB962C8B-B14F-4D97-AF65-F5344CB8AC3E}">
        <p14:creationId xmlns:p14="http://schemas.microsoft.com/office/powerpoint/2010/main" val="1920198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p:txBody>
          <a:bodyPr/>
          <a:lstStyle/>
          <a:p>
            <a:r>
              <a:rPr lang="en-GB" dirty="0"/>
              <a:t>A DEM model for simulating the titanium powder filling in a cylindrical tool was developed</a:t>
            </a:r>
          </a:p>
          <a:p>
            <a:pPr lvl="1"/>
            <a:r>
              <a:rPr lang="en-GB" dirty="0"/>
              <a:t>Validated against in-house experiment</a:t>
            </a:r>
          </a:p>
          <a:p>
            <a:pPr lvl="1"/>
            <a:r>
              <a:rPr lang="en-GB" dirty="0"/>
              <a:t>Good agreement in terms of the powder flow and level during filling</a:t>
            </a:r>
          </a:p>
          <a:p>
            <a:pPr marL="457200" lvl="1" indent="0">
              <a:buNone/>
            </a:pPr>
            <a:endParaRPr lang="en-GB" dirty="0"/>
          </a:p>
          <a:p>
            <a:r>
              <a:rPr lang="en-GB" dirty="0"/>
              <a:t>A FEM model for simulating the HIP for a cylindrical tool was developed</a:t>
            </a:r>
          </a:p>
          <a:p>
            <a:pPr lvl="1"/>
            <a:r>
              <a:rPr lang="en-GB" dirty="0"/>
              <a:t>Validated against in-house experiment</a:t>
            </a:r>
          </a:p>
          <a:p>
            <a:pPr lvl="1"/>
            <a:r>
              <a:rPr lang="en-GB" dirty="0"/>
              <a:t>Good agreement in terms of the tool shrinkage (deviation &lt; 1 mm) </a:t>
            </a:r>
          </a:p>
          <a:p>
            <a:endParaRPr lang="en-GB" dirty="0"/>
          </a:p>
        </p:txBody>
      </p:sp>
    </p:spTree>
    <p:extLst>
      <p:ext uri="{BB962C8B-B14F-4D97-AF65-F5344CB8AC3E}">
        <p14:creationId xmlns:p14="http://schemas.microsoft.com/office/powerpoint/2010/main" val="2890492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p:txBody>
          <a:bodyPr>
            <a:normAutofit/>
          </a:bodyPr>
          <a:lstStyle/>
          <a:p>
            <a:r>
              <a:rPr lang="en-GB" dirty="0"/>
              <a:t>A DEM model for simulated filling and shaking of the titanium power in a complex-shaped tool was developed</a:t>
            </a:r>
          </a:p>
          <a:p>
            <a:pPr lvl="1"/>
            <a:r>
              <a:rPr lang="en-GB" dirty="0"/>
              <a:t>Calculus of the RD distribution by means of the image analysis technique</a:t>
            </a:r>
          </a:p>
          <a:p>
            <a:pPr marL="457200" lvl="1" indent="0">
              <a:buNone/>
            </a:pPr>
            <a:endParaRPr lang="en-GB" dirty="0"/>
          </a:p>
          <a:p>
            <a:r>
              <a:rPr lang="en-GB" dirty="0"/>
              <a:t>Two FEM models were developed:</a:t>
            </a:r>
          </a:p>
          <a:p>
            <a:pPr lvl="1"/>
            <a:r>
              <a:rPr lang="en-GB" dirty="0"/>
              <a:t>A FEM model implementing the RD distribution from DEM </a:t>
            </a:r>
          </a:p>
          <a:p>
            <a:pPr lvl="1"/>
            <a:r>
              <a:rPr lang="en-GB" dirty="0"/>
              <a:t>A FEM model implementing a uniformly distributed RD</a:t>
            </a:r>
          </a:p>
          <a:p>
            <a:pPr marL="457200" lvl="1" indent="0">
              <a:buNone/>
            </a:pPr>
            <a:endParaRPr lang="en-GB" dirty="0"/>
          </a:p>
          <a:p>
            <a:r>
              <a:rPr lang="en-GB" dirty="0"/>
              <a:t>Comparison against in-house experiment showed:</a:t>
            </a:r>
          </a:p>
          <a:p>
            <a:pPr lvl="1"/>
            <a:r>
              <a:rPr lang="en-GB" dirty="0"/>
              <a:t> A significant improvement of the tool shrinkage prediction when using a non-  homogeneous RD distribution (up to 90%)</a:t>
            </a:r>
          </a:p>
          <a:p>
            <a:pPr marL="0" indent="0">
              <a:buNone/>
            </a:pPr>
            <a:r>
              <a:rPr lang="en-GB" dirty="0"/>
              <a:t>				</a:t>
            </a:r>
          </a:p>
          <a:p>
            <a:endParaRPr lang="en-GB" dirty="0"/>
          </a:p>
        </p:txBody>
      </p:sp>
    </p:spTree>
    <p:extLst>
      <p:ext uri="{BB962C8B-B14F-4D97-AF65-F5344CB8AC3E}">
        <p14:creationId xmlns:p14="http://schemas.microsoft.com/office/powerpoint/2010/main" val="109715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p:txBody>
          <a:bodyPr/>
          <a:lstStyle/>
          <a:p>
            <a:r>
              <a:rPr lang="en-GB" dirty="0"/>
              <a:t>Results </a:t>
            </a:r>
            <a:r>
              <a:rPr lang="de-DE" dirty="0"/>
              <a:t>suggest the need to take into account the inhomogeneous powder distribution inside the canister to improve the model capability in predicting the tool shrinkage</a:t>
            </a:r>
          </a:p>
          <a:p>
            <a:pPr marL="0" indent="0">
              <a:buNone/>
            </a:pPr>
            <a:endParaRPr lang="en-GB" dirty="0"/>
          </a:p>
          <a:p>
            <a:r>
              <a:rPr lang="en-GB" dirty="0"/>
              <a:t>Results show the ability of the DEM to:</a:t>
            </a:r>
          </a:p>
          <a:p>
            <a:pPr lvl="1"/>
            <a:r>
              <a:rPr lang="en-GB" dirty="0"/>
              <a:t>Simulate the powder filling and shaking in a complex-shaped tooling</a:t>
            </a:r>
          </a:p>
          <a:p>
            <a:pPr lvl="1"/>
            <a:r>
              <a:rPr lang="en-GB" dirty="0"/>
              <a:t>Provide reliable values for the RD distribution which are very difficult to obtain experimentally</a:t>
            </a:r>
          </a:p>
        </p:txBody>
      </p:sp>
    </p:spTree>
    <p:extLst>
      <p:ext uri="{BB962C8B-B14F-4D97-AF65-F5344CB8AC3E}">
        <p14:creationId xmlns:p14="http://schemas.microsoft.com/office/powerpoint/2010/main" val="4193931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a:xfrm>
            <a:off x="609600" y="980728"/>
            <a:ext cx="10972800" cy="5112568"/>
          </a:xfrm>
        </p:spPr>
        <p:txBody>
          <a:bodyPr/>
          <a:lstStyle/>
          <a:p>
            <a:r>
              <a:rPr lang="en-GB" b="1" dirty="0"/>
              <a:t>Previous works show:</a:t>
            </a:r>
          </a:p>
          <a:p>
            <a:pPr lvl="1"/>
            <a:r>
              <a:rPr lang="en-GB" dirty="0"/>
              <a:t>An inhomogeneous distribution of the powder in the tool based on experimental observations [1] </a:t>
            </a:r>
          </a:p>
          <a:p>
            <a:pPr lvl="1"/>
            <a:r>
              <a:rPr lang="de-DE" dirty="0"/>
              <a:t>That the relative density (RD) gradient prior HIP strongly depends on the filling and pre-consolidation process [2]</a:t>
            </a:r>
          </a:p>
          <a:p>
            <a:pPr marL="457200" lvl="1" indent="0">
              <a:buNone/>
            </a:pPr>
            <a:endParaRPr lang="de-DE" dirty="0"/>
          </a:p>
          <a:p>
            <a:r>
              <a:rPr lang="de-DE" b="1" dirty="0"/>
              <a:t>This usually contributes to a non-uniform tool shrinkage or high distortion of the final component</a:t>
            </a:r>
          </a:p>
          <a:p>
            <a:pPr marL="0" indent="0">
              <a:buNone/>
            </a:pPr>
            <a:endParaRPr lang="de-DE" dirty="0"/>
          </a:p>
          <a:p>
            <a:r>
              <a:rPr lang="de-DE" b="1" dirty="0"/>
              <a:t>Numerical models up to date:</a:t>
            </a:r>
          </a:p>
          <a:p>
            <a:pPr lvl="1"/>
            <a:r>
              <a:rPr lang="en-GB" dirty="0"/>
              <a:t>Usually consider a homogeneous powder distribution inside the tool  before HIP</a:t>
            </a:r>
          </a:p>
          <a:p>
            <a:pPr lvl="1"/>
            <a:endParaRPr lang="de-DE" dirty="0"/>
          </a:p>
          <a:p>
            <a:pPr lvl="1"/>
            <a:endParaRPr lang="en-GB" dirty="0"/>
          </a:p>
        </p:txBody>
      </p:sp>
      <p:sp>
        <p:nvSpPr>
          <p:cNvPr id="4" name="Rectangle 3">
            <a:extLst>
              <a:ext uri="{FF2B5EF4-FFF2-40B4-BE49-F238E27FC236}">
                <a16:creationId xmlns:a16="http://schemas.microsoft.com/office/drawing/2014/main" id="{A3826184-704F-4A4B-BCB1-303ADF70D31C}"/>
              </a:ext>
            </a:extLst>
          </p:cNvPr>
          <p:cNvSpPr/>
          <p:nvPr/>
        </p:nvSpPr>
        <p:spPr>
          <a:xfrm>
            <a:off x="1055440" y="5534920"/>
            <a:ext cx="4705775" cy="523220"/>
          </a:xfrm>
          <a:prstGeom prst="rect">
            <a:avLst/>
          </a:prstGeom>
        </p:spPr>
        <p:txBody>
          <a:bodyPr wrap="none">
            <a:spAutoFit/>
          </a:bodyPr>
          <a:lstStyle/>
          <a:p>
            <a:r>
              <a:rPr lang="en-US" sz="1400" dirty="0">
                <a:latin typeface="Times New Roman" panose="02020603050405020304" pitchFamily="18" charset="0"/>
                <a:ea typeface="Times New Roman" panose="02020603050405020304" pitchFamily="18" charset="0"/>
                <a:cs typeface="Times New Roman" panose="02020603050405020304" pitchFamily="18" charset="0"/>
              </a:rPr>
              <a:t>[1] C. Van Nguyen, A.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Bezold</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Broeckmann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HIP’14 (2014)</a:t>
            </a:r>
          </a:p>
          <a:p>
            <a:r>
              <a:rPr lang="en-US" sz="1400" dirty="0">
                <a:latin typeface="Times New Roman" panose="02020603050405020304" pitchFamily="18" charset="0"/>
                <a:cs typeface="Times New Roman" panose="02020603050405020304" pitchFamily="18" charset="0"/>
              </a:rPr>
              <a:t>[2] C. Van Nguyen, A. </a:t>
            </a:r>
            <a:r>
              <a:rPr lang="en-US" sz="1400" dirty="0" err="1">
                <a:latin typeface="Times New Roman" panose="02020603050405020304" pitchFamily="18" charset="0"/>
                <a:cs typeface="Times New Roman" panose="02020603050405020304" pitchFamily="18" charset="0"/>
              </a:rPr>
              <a:t>Bezold</a:t>
            </a:r>
            <a:r>
              <a:rPr lang="en-US" sz="1400" dirty="0">
                <a:latin typeface="Times New Roman" panose="02020603050405020304" pitchFamily="18" charset="0"/>
                <a:cs typeface="Times New Roman" panose="02020603050405020304" pitchFamily="18" charset="0"/>
              </a:rPr>
              <a:t>, C. </a:t>
            </a:r>
            <a:r>
              <a:rPr lang="en-US" sz="1400" dirty="0" err="1">
                <a:latin typeface="Times New Roman" panose="02020603050405020304" pitchFamily="18" charset="0"/>
                <a:cs typeface="Times New Roman" panose="02020603050405020304" pitchFamily="18" charset="0"/>
              </a:rPr>
              <a:t>Broeckmann</a:t>
            </a:r>
            <a:r>
              <a:rPr lang="en-US" sz="1400" dirty="0">
                <a:latin typeface="Times New Roman" panose="02020603050405020304" pitchFamily="18" charset="0"/>
                <a:cs typeface="Times New Roman" panose="02020603050405020304" pitchFamily="18" charset="0"/>
              </a:rPr>
              <a:t>, (2015) </a:t>
            </a:r>
            <a:endParaRPr lang="en-GB"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832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Particle – Particle </a:t>
            </a:r>
          </a:p>
        </p:txBody>
      </p:sp>
      <p:sp>
        <p:nvSpPr>
          <p:cNvPr id="3" name="Content Placeholder 2"/>
          <p:cNvSpPr>
            <a:spLocks noGrp="1"/>
          </p:cNvSpPr>
          <p:nvPr>
            <p:ph idx="1"/>
          </p:nvPr>
        </p:nvSpPr>
        <p:spPr/>
        <p:txBody>
          <a:bodyPr/>
          <a:lstStyle/>
          <a:p>
            <a:pPr lvl="0"/>
            <a:r>
              <a:rPr lang="it-IT" dirty="0"/>
              <a:t>Exponential decay friction model</a:t>
            </a:r>
          </a:p>
          <a:p>
            <a:endParaRPr lang="en-GB" dirty="0"/>
          </a:p>
        </p:txBody>
      </p:sp>
      <p:grpSp>
        <p:nvGrpSpPr>
          <p:cNvPr id="4" name="Group 3">
            <a:extLst>
              <a:ext uri="{FF2B5EF4-FFF2-40B4-BE49-F238E27FC236}">
                <a16:creationId xmlns:a16="http://schemas.microsoft.com/office/drawing/2014/main" id="{0208CAAE-FE9B-42D0-BA77-5EF3FF24EC43}"/>
              </a:ext>
            </a:extLst>
          </p:cNvPr>
          <p:cNvGrpSpPr/>
          <p:nvPr/>
        </p:nvGrpSpPr>
        <p:grpSpPr>
          <a:xfrm>
            <a:off x="4007768" y="2276872"/>
            <a:ext cx="4171738" cy="2429274"/>
            <a:chOff x="2867661" y="1088549"/>
            <a:chExt cx="4171738" cy="2429274"/>
          </a:xfrm>
        </p:grpSpPr>
        <p:pic>
          <p:nvPicPr>
            <p:cNvPr id="5" name="Picture 4">
              <a:extLst>
                <a:ext uri="{FF2B5EF4-FFF2-40B4-BE49-F238E27FC236}">
                  <a16:creationId xmlns:a16="http://schemas.microsoft.com/office/drawing/2014/main" id="{970D6309-9EFC-42AE-9FE4-F6F4C00B0A4A}"/>
                </a:ext>
              </a:extLst>
            </p:cNvPr>
            <p:cNvPicPr>
              <a:picLocks noChangeAspect="1"/>
            </p:cNvPicPr>
            <p:nvPr/>
          </p:nvPicPr>
          <p:blipFill rotWithShape="1">
            <a:blip r:embed="rId2">
              <a:clrChange>
                <a:clrFrom>
                  <a:srgbClr val="FEFEFE"/>
                </a:clrFrom>
                <a:clrTo>
                  <a:srgbClr val="FEFEFE">
                    <a:alpha val="0"/>
                  </a:srgbClr>
                </a:clrTo>
              </a:clrChange>
            </a:blip>
            <a:srcRect l="8263" t="41596" r="56300" b="17784"/>
            <a:stretch/>
          </p:blipFill>
          <p:spPr>
            <a:xfrm>
              <a:off x="3131840" y="1122910"/>
              <a:ext cx="3357788" cy="2163909"/>
            </a:xfrm>
            <a:prstGeom prst="rect">
              <a:avLst/>
            </a:prstGeom>
          </p:spPr>
        </p:pic>
        <p:sp>
          <p:nvSpPr>
            <p:cNvPr id="6" name="TextBox 5">
              <a:extLst>
                <a:ext uri="{FF2B5EF4-FFF2-40B4-BE49-F238E27FC236}">
                  <a16:creationId xmlns:a16="http://schemas.microsoft.com/office/drawing/2014/main" id="{D0EDB4FE-84FD-44AE-BA4D-8579BB6717EB}"/>
                </a:ext>
              </a:extLst>
            </p:cNvPr>
            <p:cNvSpPr txBox="1"/>
            <p:nvPr/>
          </p:nvSpPr>
          <p:spPr>
            <a:xfrm>
              <a:off x="2868109" y="1088549"/>
              <a:ext cx="371769" cy="369332"/>
            </a:xfrm>
            <a:prstGeom prst="rect">
              <a:avLst/>
            </a:prstGeom>
            <a:solidFill>
              <a:schemeClr val="bg1"/>
            </a:solidFill>
          </p:spPr>
          <p:txBody>
            <a:bodyPr wrap="square" rtlCol="0">
              <a:spAutoFit/>
            </a:bodyPr>
            <a:lstStyle/>
            <a:p>
              <a:r>
                <a:rPr lang="el-GR" dirty="0"/>
                <a:t>μ</a:t>
              </a:r>
              <a:endParaRPr lang="en-GB" dirty="0"/>
            </a:p>
          </p:txBody>
        </p:sp>
        <p:sp>
          <p:nvSpPr>
            <p:cNvPr id="7" name="TextBox 6">
              <a:extLst>
                <a:ext uri="{FF2B5EF4-FFF2-40B4-BE49-F238E27FC236}">
                  <a16:creationId xmlns:a16="http://schemas.microsoft.com/office/drawing/2014/main" id="{AF5EE928-EA67-49FC-9FB7-A69136F2F857}"/>
                </a:ext>
              </a:extLst>
            </p:cNvPr>
            <p:cNvSpPr txBox="1"/>
            <p:nvPr/>
          </p:nvSpPr>
          <p:spPr>
            <a:xfrm>
              <a:off x="2867661" y="1565702"/>
              <a:ext cx="372218" cy="369332"/>
            </a:xfrm>
            <a:prstGeom prst="rect">
              <a:avLst/>
            </a:prstGeom>
            <a:solidFill>
              <a:schemeClr val="bg1"/>
            </a:solidFill>
          </p:spPr>
          <p:txBody>
            <a:bodyPr wrap="square" rtlCol="0">
              <a:spAutoFit/>
            </a:bodyPr>
            <a:lstStyle/>
            <a:p>
              <a:r>
                <a:rPr lang="el-GR" dirty="0"/>
                <a:t>μ</a:t>
              </a:r>
              <a:r>
                <a:rPr lang="it-IT" baseline="-25000" dirty="0"/>
                <a:t>s</a:t>
              </a:r>
              <a:endParaRPr lang="en-GB" dirty="0"/>
            </a:p>
          </p:txBody>
        </p:sp>
        <p:sp>
          <p:nvSpPr>
            <p:cNvPr id="8" name="TextBox 7">
              <a:extLst>
                <a:ext uri="{FF2B5EF4-FFF2-40B4-BE49-F238E27FC236}">
                  <a16:creationId xmlns:a16="http://schemas.microsoft.com/office/drawing/2014/main" id="{989FEF9F-6419-4A9C-994A-8705F0C09D6F}"/>
                </a:ext>
              </a:extLst>
            </p:cNvPr>
            <p:cNvSpPr txBox="1"/>
            <p:nvPr/>
          </p:nvSpPr>
          <p:spPr>
            <a:xfrm>
              <a:off x="2867661" y="2480573"/>
              <a:ext cx="372218" cy="369332"/>
            </a:xfrm>
            <a:prstGeom prst="rect">
              <a:avLst/>
            </a:prstGeom>
            <a:solidFill>
              <a:schemeClr val="bg1"/>
            </a:solidFill>
          </p:spPr>
          <p:txBody>
            <a:bodyPr wrap="none" rtlCol="0">
              <a:spAutoFit/>
            </a:bodyPr>
            <a:lstStyle/>
            <a:p>
              <a:r>
                <a:rPr lang="el-GR" dirty="0"/>
                <a:t>μ</a:t>
              </a:r>
              <a:r>
                <a:rPr lang="it-IT" baseline="-25000" dirty="0"/>
                <a:t>s</a:t>
              </a:r>
              <a:endParaRPr lang="en-GB"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0D7AE43-39D4-4334-83CC-BB4DD63AD6AA}"/>
                    </a:ext>
                  </a:extLst>
                </p:cNvPr>
                <p:cNvSpPr txBox="1"/>
                <p:nvPr/>
              </p:nvSpPr>
              <p:spPr>
                <a:xfrm>
                  <a:off x="4139952" y="2078884"/>
                  <a:ext cx="2899447" cy="385683"/>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de-DE">
                            <a:latin typeface="Cambria Math" panose="02040503050406030204" pitchFamily="18" charset="0"/>
                          </a:rPr>
                          <m:t>μ</m:t>
                        </m:r>
                        <m:r>
                          <a:rPr lang="de-DE">
                            <a:latin typeface="Cambria Math" panose="02040503050406030204" pitchFamily="18" charset="0"/>
                          </a:rPr>
                          <m:t>=</m:t>
                        </m:r>
                        <m:sSub>
                          <m:sSubPr>
                            <m:ctrlPr>
                              <a:rPr lang="en-GB" i="1">
                                <a:latin typeface="Cambria Math" panose="02040503050406030204" pitchFamily="18" charset="0"/>
                              </a:rPr>
                            </m:ctrlPr>
                          </m:sSubPr>
                          <m:e>
                            <m:r>
                              <m:rPr>
                                <m:sty m:val="p"/>
                              </m:rPr>
                              <a:rPr lang="de-DE">
                                <a:latin typeface="Cambria Math" panose="02040503050406030204" pitchFamily="18" charset="0"/>
                              </a:rPr>
                              <m:t>μ</m:t>
                            </m:r>
                          </m:e>
                          <m:sub>
                            <m:r>
                              <m:rPr>
                                <m:sty m:val="p"/>
                              </m:rPr>
                              <a:rPr lang="de-DE">
                                <a:latin typeface="Cambria Math" panose="02040503050406030204" pitchFamily="18" charset="0"/>
                              </a:rPr>
                              <m:t>k</m:t>
                            </m:r>
                          </m:sub>
                        </m:sSub>
                        <m:r>
                          <a:rPr lang="de-DE">
                            <a:latin typeface="Cambria Math" panose="02040503050406030204" pitchFamily="18" charset="0"/>
                          </a:rPr>
                          <m:t>+(</m:t>
                        </m:r>
                        <m:sSub>
                          <m:sSubPr>
                            <m:ctrlPr>
                              <a:rPr lang="en-GB" i="1">
                                <a:latin typeface="Cambria Math" panose="02040503050406030204" pitchFamily="18" charset="0"/>
                              </a:rPr>
                            </m:ctrlPr>
                          </m:sSubPr>
                          <m:e>
                            <m:r>
                              <m:rPr>
                                <m:sty m:val="p"/>
                              </m:rPr>
                              <a:rPr lang="de-DE">
                                <a:latin typeface="Cambria Math" panose="02040503050406030204" pitchFamily="18" charset="0"/>
                              </a:rPr>
                              <m:t>μ</m:t>
                            </m:r>
                          </m:e>
                          <m:sub>
                            <m:r>
                              <m:rPr>
                                <m:sty m:val="p"/>
                              </m:rPr>
                              <a:rPr lang="de-DE">
                                <a:latin typeface="Cambria Math" panose="02040503050406030204" pitchFamily="18" charset="0"/>
                              </a:rPr>
                              <m:t>s</m:t>
                            </m:r>
                          </m:sub>
                        </m:sSub>
                        <m:r>
                          <a:rPr lang="de-DE">
                            <a:latin typeface="Cambria Math" panose="02040503050406030204" pitchFamily="18" charset="0"/>
                          </a:rPr>
                          <m:t>−</m:t>
                        </m:r>
                        <m:sSub>
                          <m:sSubPr>
                            <m:ctrlPr>
                              <a:rPr lang="en-GB" i="1">
                                <a:latin typeface="Cambria Math" panose="02040503050406030204" pitchFamily="18" charset="0"/>
                              </a:rPr>
                            </m:ctrlPr>
                          </m:sSubPr>
                          <m:e>
                            <m:r>
                              <m:rPr>
                                <m:sty m:val="p"/>
                              </m:rPr>
                              <a:rPr lang="de-DE">
                                <a:latin typeface="Cambria Math" panose="02040503050406030204" pitchFamily="18" charset="0"/>
                              </a:rPr>
                              <m:t>μ</m:t>
                            </m:r>
                          </m:e>
                          <m:sub>
                            <m:r>
                              <m:rPr>
                                <m:sty m:val="p"/>
                              </m:rPr>
                              <a:rPr lang="de-DE">
                                <a:latin typeface="Cambria Math" panose="02040503050406030204" pitchFamily="18" charset="0"/>
                              </a:rPr>
                              <m:t>k</m:t>
                            </m:r>
                          </m:sub>
                        </m:sSub>
                        <m:r>
                          <a:rPr lang="de-DE">
                            <a:latin typeface="Cambria Math" panose="02040503050406030204" pitchFamily="18" charset="0"/>
                          </a:rPr>
                          <m:t>)</m:t>
                        </m:r>
                        <m:sSup>
                          <m:sSupPr>
                            <m:ctrlPr>
                              <a:rPr lang="en-GB" i="1">
                                <a:latin typeface="Cambria Math" panose="02040503050406030204" pitchFamily="18" charset="0"/>
                              </a:rPr>
                            </m:ctrlPr>
                          </m:sSupPr>
                          <m:e>
                            <m:r>
                              <m:rPr>
                                <m:sty m:val="p"/>
                              </m:rPr>
                              <a:rPr lang="de-DE">
                                <a:latin typeface="Cambria Math" panose="02040503050406030204" pitchFamily="18" charset="0"/>
                              </a:rPr>
                              <m:t>e</m:t>
                            </m:r>
                          </m:e>
                          <m:sup>
                            <m:r>
                              <a:rPr lang="de-DE">
                                <a:latin typeface="Cambria Math" panose="02040503050406030204" pitchFamily="18" charset="0"/>
                              </a:rPr>
                              <m:t>−</m:t>
                            </m:r>
                            <m:sSub>
                              <m:sSubPr>
                                <m:ctrlPr>
                                  <a:rPr lang="en-GB" i="1">
                                    <a:latin typeface="Cambria Math" panose="02040503050406030204" pitchFamily="18" charset="0"/>
                                  </a:rPr>
                                </m:ctrlPr>
                              </m:sSubPr>
                              <m:e>
                                <m:r>
                                  <m:rPr>
                                    <m:sty m:val="p"/>
                                  </m:rPr>
                                  <a:rPr lang="de-DE">
                                    <a:latin typeface="Cambria Math" panose="02040503050406030204" pitchFamily="18" charset="0"/>
                                  </a:rPr>
                                  <m:t>d</m:t>
                                </m:r>
                              </m:e>
                              <m:sub>
                                <m:r>
                                  <m:rPr>
                                    <m:sty m:val="p"/>
                                  </m:rPr>
                                  <a:rPr lang="de-DE">
                                    <a:latin typeface="Cambria Math" panose="02040503050406030204" pitchFamily="18" charset="0"/>
                                  </a:rPr>
                                  <m:t>c</m:t>
                                </m:r>
                              </m:sub>
                            </m:sSub>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de-DE">
                                        <a:latin typeface="Cambria Math" panose="02040503050406030204" pitchFamily="18" charset="0"/>
                                      </a:rPr>
                                      <m:t>γ</m:t>
                                    </m:r>
                                  </m:e>
                                </m:acc>
                              </m:e>
                              <m:sub>
                                <m:r>
                                  <m:rPr>
                                    <m:sty m:val="p"/>
                                  </m:rPr>
                                  <a:rPr lang="de-DE">
                                    <a:latin typeface="Cambria Math" panose="02040503050406030204" pitchFamily="18" charset="0"/>
                                  </a:rPr>
                                  <m:t>eq</m:t>
                                </m:r>
                              </m:sub>
                            </m:sSub>
                          </m:sup>
                        </m:sSup>
                      </m:oMath>
                    </m:oMathPara>
                  </a14:m>
                  <a:endParaRPr lang="en-GB" dirty="0"/>
                </a:p>
              </p:txBody>
            </p:sp>
          </mc:Choice>
          <mc:Fallback xmlns="">
            <p:sp>
              <p:nvSpPr>
                <p:cNvPr id="12" name="TextBox 11">
                  <a:extLst>
                    <a:ext uri="{FF2B5EF4-FFF2-40B4-BE49-F238E27FC236}">
                      <a16:creationId xmlns:a16="http://schemas.microsoft.com/office/drawing/2014/main" id="{10D7AE43-39D4-4334-83CC-BB4DD63AD6AA}"/>
                    </a:ext>
                  </a:extLst>
                </p:cNvPr>
                <p:cNvSpPr txBox="1">
                  <a:spLocks noRot="1" noChangeAspect="1" noMove="1" noResize="1" noEditPoints="1" noAdjustHandles="1" noChangeArrowheads="1" noChangeShapeType="1" noTextEdit="1"/>
                </p:cNvSpPr>
                <p:nvPr/>
              </p:nvSpPr>
              <p:spPr>
                <a:xfrm>
                  <a:off x="4139952" y="2078884"/>
                  <a:ext cx="2899447" cy="385683"/>
                </a:xfrm>
                <a:prstGeom prst="rect">
                  <a:avLst/>
                </a:prstGeom>
                <a:blipFill>
                  <a:blip r:embed="rId5"/>
                  <a:stretch>
                    <a:fillRect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CC45EE5-FF64-4DD0-BEE5-DC827A360929}"/>
                    </a:ext>
                  </a:extLst>
                </p:cNvPr>
                <p:cNvSpPr/>
                <p:nvPr/>
              </p:nvSpPr>
              <p:spPr>
                <a:xfrm>
                  <a:off x="5976955" y="3123804"/>
                  <a:ext cx="561308" cy="394019"/>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m:rPr>
                                    <m:sty m:val="p"/>
                                  </m:rPr>
                                  <a:rPr lang="de-DE">
                                    <a:latin typeface="Cambria Math" panose="02040503050406030204" pitchFamily="18" charset="0"/>
                                  </a:rPr>
                                  <m:t>γ</m:t>
                                </m:r>
                              </m:e>
                            </m:acc>
                          </m:e>
                          <m:sub>
                            <m:r>
                              <m:rPr>
                                <m:sty m:val="p"/>
                              </m:rPr>
                              <a:rPr lang="de-DE">
                                <a:latin typeface="Cambria Math" panose="02040503050406030204" pitchFamily="18" charset="0"/>
                              </a:rPr>
                              <m:t>eq</m:t>
                            </m:r>
                          </m:sub>
                        </m:sSub>
                      </m:oMath>
                    </m:oMathPara>
                  </a14:m>
                  <a:endParaRPr lang="en-GB" dirty="0"/>
                </a:p>
              </p:txBody>
            </p:sp>
          </mc:Choice>
          <mc:Fallback xmlns="">
            <p:sp>
              <p:nvSpPr>
                <p:cNvPr id="13" name="Rectangle 12">
                  <a:extLst>
                    <a:ext uri="{FF2B5EF4-FFF2-40B4-BE49-F238E27FC236}">
                      <a16:creationId xmlns:a16="http://schemas.microsoft.com/office/drawing/2014/main" id="{FCC45EE5-FF64-4DD0-BEE5-DC827A360929}"/>
                    </a:ext>
                  </a:extLst>
                </p:cNvPr>
                <p:cNvSpPr>
                  <a:spLocks noRot="1" noChangeAspect="1" noMove="1" noResize="1" noEditPoints="1" noAdjustHandles="1" noChangeArrowheads="1" noChangeShapeType="1" noTextEdit="1"/>
                </p:cNvSpPr>
                <p:nvPr/>
              </p:nvSpPr>
              <p:spPr>
                <a:xfrm>
                  <a:off x="5976955" y="3123804"/>
                  <a:ext cx="561308" cy="394019"/>
                </a:xfrm>
                <a:prstGeom prst="rect">
                  <a:avLst/>
                </a:prstGeom>
                <a:blipFill>
                  <a:blip r:embed="rId6"/>
                  <a:stretch>
                    <a:fillRect b="-4615"/>
                  </a:stretch>
                </a:blipFill>
              </p:spPr>
              <p:txBody>
                <a:bodyPr/>
                <a:lstStyle/>
                <a:p>
                  <a:r>
                    <a:rPr lang="en-GB">
                      <a:noFill/>
                    </a:rPr>
                    <a:t> </a:t>
                  </a:r>
                </a:p>
              </p:txBody>
            </p:sp>
          </mc:Fallback>
        </mc:AlternateContent>
      </p:grpSp>
    </p:spTree>
    <p:extLst>
      <p:ext uri="{BB962C8B-B14F-4D97-AF65-F5344CB8AC3E}">
        <p14:creationId xmlns:p14="http://schemas.microsoft.com/office/powerpoint/2010/main" val="126073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5" t="1260" r="64618" b="2475"/>
          <a:stretch/>
        </p:blipFill>
        <p:spPr bwMode="auto">
          <a:xfrm>
            <a:off x="4943872" y="2174608"/>
            <a:ext cx="2227982" cy="3516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5986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a:t>
            </a:r>
          </a:p>
        </p:txBody>
      </p:sp>
      <p:sp>
        <p:nvSpPr>
          <p:cNvPr id="3" name="Content Placeholder 2"/>
          <p:cNvSpPr>
            <a:spLocks noGrp="1"/>
          </p:cNvSpPr>
          <p:nvPr>
            <p:ph idx="1"/>
          </p:nvPr>
        </p:nvSpPr>
        <p:spPr/>
        <p:txBody>
          <a:bodyPr/>
          <a:lstStyle/>
          <a:p>
            <a:r>
              <a:rPr lang="en-GB" dirty="0"/>
              <a:t>RD</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6942"/>
          <a:stretch/>
        </p:blipFill>
        <p:spPr bwMode="auto">
          <a:xfrm>
            <a:off x="-7165304" y="1484785"/>
            <a:ext cx="6259905" cy="4745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410" r="26552"/>
          <a:stretch/>
        </p:blipFill>
        <p:spPr bwMode="auto">
          <a:xfrm>
            <a:off x="6456040" y="2276872"/>
            <a:ext cx="3426768" cy="357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824" y="2204865"/>
            <a:ext cx="1508770" cy="22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096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 and Objectives</a:t>
            </a:r>
          </a:p>
        </p:txBody>
      </p:sp>
      <p:sp>
        <p:nvSpPr>
          <p:cNvPr id="3" name="Content Placeholder 2"/>
          <p:cNvSpPr>
            <a:spLocks noGrp="1"/>
          </p:cNvSpPr>
          <p:nvPr>
            <p:ph idx="1"/>
          </p:nvPr>
        </p:nvSpPr>
        <p:spPr/>
        <p:txBody>
          <a:bodyPr>
            <a:normAutofit/>
          </a:bodyPr>
          <a:lstStyle/>
          <a:p>
            <a:r>
              <a:rPr lang="en-GB" b="1" u="sng" dirty="0"/>
              <a:t>The aim </a:t>
            </a:r>
            <a:r>
              <a:rPr lang="en-GB" dirty="0"/>
              <a:t>of the work is to develop a numerical model able to predict and take into account the relative density distribution when simulating the HIP process</a:t>
            </a:r>
          </a:p>
          <a:p>
            <a:pPr marL="0" indent="0">
              <a:buNone/>
            </a:pPr>
            <a:endParaRPr lang="en-GB" dirty="0"/>
          </a:p>
          <a:p>
            <a:r>
              <a:rPr lang="en-GB" b="1" dirty="0"/>
              <a:t>The aim of the work is achieved by means of the following </a:t>
            </a:r>
            <a:r>
              <a:rPr lang="en-GB" b="1" u="sng" dirty="0"/>
              <a:t>objectives</a:t>
            </a:r>
            <a:r>
              <a:rPr lang="en-GB" b="1" dirty="0"/>
              <a:t>:</a:t>
            </a:r>
          </a:p>
          <a:p>
            <a:pPr lvl="1"/>
            <a:r>
              <a:rPr lang="en-GB" dirty="0"/>
              <a:t>Predict the RD distribution in the tool after filling and pre-consolidation processes using the Discrete Element Method (DEM)</a:t>
            </a:r>
          </a:p>
          <a:p>
            <a:pPr lvl="1"/>
            <a:r>
              <a:rPr lang="en-GB" dirty="0"/>
              <a:t>Develop a FEM model able to simulate the HIP process</a:t>
            </a:r>
          </a:p>
          <a:p>
            <a:pPr lvl="1"/>
            <a:r>
              <a:rPr lang="en-GB" dirty="0"/>
              <a:t>Import the RD distribution obtained from the DEM model to the FEM model to simulate the HIP process with a non-homogeneous RD distribution</a:t>
            </a:r>
          </a:p>
          <a:p>
            <a:pPr lvl="1"/>
            <a:endParaRPr lang="en-GB" dirty="0"/>
          </a:p>
        </p:txBody>
      </p:sp>
    </p:spTree>
    <p:extLst>
      <p:ext uri="{BB962C8B-B14F-4D97-AF65-F5344CB8AC3E}">
        <p14:creationId xmlns:p14="http://schemas.microsoft.com/office/powerpoint/2010/main" val="2574455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Powder characterisation</a:t>
            </a:r>
          </a:p>
        </p:txBody>
      </p:sp>
      <p:sp>
        <p:nvSpPr>
          <p:cNvPr id="3" name="Content Placeholder 2"/>
          <p:cNvSpPr>
            <a:spLocks noGrp="1"/>
          </p:cNvSpPr>
          <p:nvPr>
            <p:ph idx="1"/>
          </p:nvPr>
        </p:nvSpPr>
        <p:spPr/>
        <p:txBody>
          <a:bodyPr/>
          <a:lstStyle/>
          <a:p>
            <a:r>
              <a:rPr lang="en-GB" b="1" dirty="0"/>
              <a:t>Ti-6Al-4V gas atomised TLS Technik powder</a:t>
            </a:r>
          </a:p>
          <a:p>
            <a:pPr lvl="1"/>
            <a:r>
              <a:rPr lang="en-GB" dirty="0"/>
              <a:t>Typical gas atomised powder</a:t>
            </a:r>
          </a:p>
          <a:p>
            <a:pPr lvl="2"/>
            <a:r>
              <a:rPr lang="en-GB" dirty="0"/>
              <a:t>Spherical with some irregular particles </a:t>
            </a:r>
          </a:p>
          <a:p>
            <a:pPr lvl="1"/>
            <a:r>
              <a:rPr lang="en-GB" dirty="0"/>
              <a:t>Large amount of satellites</a:t>
            </a:r>
          </a:p>
          <a:p>
            <a:pPr lvl="1"/>
            <a:r>
              <a:rPr lang="en-GB" dirty="0"/>
              <a:t>Particle size range: 45-180 </a:t>
            </a:r>
            <a:r>
              <a:rPr lang="el-GR" dirty="0"/>
              <a:t>μ</a:t>
            </a:r>
            <a:r>
              <a:rPr lang="en-GB" dirty="0"/>
              <a:t>m</a:t>
            </a:r>
          </a:p>
          <a:p>
            <a:pPr lvl="1"/>
            <a:r>
              <a:rPr lang="en-GB" dirty="0"/>
              <a:t>Tap density: 59.1%</a:t>
            </a:r>
          </a:p>
          <a:p>
            <a:pPr lvl="1"/>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392144" y="1627635"/>
            <a:ext cx="2768600" cy="2078355"/>
          </a:xfrm>
          <a:prstGeom prst="rect">
            <a:avLst/>
          </a:prstGeom>
          <a:noFill/>
        </p:spPr>
      </p:pic>
      <p:sp>
        <p:nvSpPr>
          <p:cNvPr id="5" name="TextBox 4"/>
          <p:cNvSpPr txBox="1"/>
          <p:nvPr/>
        </p:nvSpPr>
        <p:spPr>
          <a:xfrm>
            <a:off x="7392144" y="3728066"/>
            <a:ext cx="2768600" cy="276999"/>
          </a:xfrm>
          <a:prstGeom prst="rect">
            <a:avLst/>
          </a:prstGeom>
          <a:noFill/>
        </p:spPr>
        <p:txBody>
          <a:bodyPr wrap="square" rtlCol="0">
            <a:spAutoFit/>
          </a:bodyPr>
          <a:lstStyle/>
          <a:p>
            <a:pPr algn="ctr"/>
            <a:r>
              <a:rPr lang="en-GB" sz="1200" dirty="0">
                <a:latin typeface="Verdana" panose="020B0604030504040204" pitchFamily="34" charset="0"/>
                <a:ea typeface="Verdana" panose="020B0604030504040204" pitchFamily="34" charset="0"/>
                <a:cs typeface="Verdana" panose="020B0604030504040204" pitchFamily="34" charset="0"/>
              </a:rPr>
              <a:t>Scanning Electron Microscope</a:t>
            </a:r>
          </a:p>
        </p:txBody>
      </p:sp>
      <p:sp>
        <p:nvSpPr>
          <p:cNvPr id="6" name="Rectangle 5">
            <a:extLst>
              <a:ext uri="{FF2B5EF4-FFF2-40B4-BE49-F238E27FC236}">
                <a16:creationId xmlns:a16="http://schemas.microsoft.com/office/drawing/2014/main" id="{C73AF765-E9DB-461A-9830-3A2085609178}"/>
              </a:ext>
            </a:extLst>
          </p:cNvPr>
          <p:cNvSpPr/>
          <p:nvPr/>
        </p:nvSpPr>
        <p:spPr>
          <a:xfrm>
            <a:off x="2783633" y="3739212"/>
            <a:ext cx="3816423" cy="193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B6EA676C-A936-4A63-9029-13B111C46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424" y="3698493"/>
            <a:ext cx="4931109" cy="2178779"/>
          </a:xfrm>
          <a:prstGeom prst="rect">
            <a:avLst/>
          </a:prstGeom>
        </p:spPr>
      </p:pic>
    </p:spTree>
    <p:extLst>
      <p:ext uri="{BB962C8B-B14F-4D97-AF65-F5344CB8AC3E}">
        <p14:creationId xmlns:p14="http://schemas.microsoft.com/office/powerpoint/2010/main" val="3449466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Experiments</a:t>
            </a:r>
          </a:p>
        </p:txBody>
      </p:sp>
      <p:sp>
        <p:nvSpPr>
          <p:cNvPr id="3" name="Content Placeholder 2"/>
          <p:cNvSpPr>
            <a:spLocks noGrp="1"/>
          </p:cNvSpPr>
          <p:nvPr>
            <p:ph idx="1"/>
          </p:nvPr>
        </p:nvSpPr>
        <p:spPr>
          <a:xfrm>
            <a:off x="1524000" y="2348880"/>
            <a:ext cx="9144000" cy="1872208"/>
          </a:xfrm>
        </p:spPr>
        <p:txBody>
          <a:bodyPr>
            <a:noAutofit/>
          </a:bodyPr>
          <a:lstStyle/>
          <a:p>
            <a:pPr marL="0" indent="0" algn="ctr">
              <a:buNone/>
            </a:pPr>
            <a:r>
              <a:rPr lang="en-GB" sz="3600" dirty="0"/>
              <a:t>Powder filling</a:t>
            </a:r>
          </a:p>
          <a:p>
            <a:pPr marL="0" indent="0" algn="ctr">
              <a:buNone/>
            </a:pPr>
            <a:r>
              <a:rPr lang="en-GB" sz="3600" dirty="0"/>
              <a:t>Simple-shaped tooling</a:t>
            </a:r>
          </a:p>
          <a:p>
            <a:pPr marL="0" indent="0" algn="ctr">
              <a:buNone/>
            </a:pPr>
            <a:endParaRPr lang="en-GB" sz="3600" dirty="0"/>
          </a:p>
        </p:txBody>
      </p:sp>
    </p:spTree>
    <p:extLst>
      <p:ext uri="{BB962C8B-B14F-4D97-AF65-F5344CB8AC3E}">
        <p14:creationId xmlns:p14="http://schemas.microsoft.com/office/powerpoint/2010/main" val="260461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Powder filling - Simple shape</a:t>
            </a:r>
          </a:p>
        </p:txBody>
      </p:sp>
      <p:sp>
        <p:nvSpPr>
          <p:cNvPr id="3" name="Content Placeholder 2"/>
          <p:cNvSpPr>
            <a:spLocks noGrp="1"/>
          </p:cNvSpPr>
          <p:nvPr>
            <p:ph idx="1"/>
          </p:nvPr>
        </p:nvSpPr>
        <p:spPr/>
        <p:txBody>
          <a:bodyPr/>
          <a:lstStyle/>
          <a:p>
            <a:r>
              <a:rPr lang="en-GB" b="1" dirty="0"/>
              <a:t>Geometry: half cylinder </a:t>
            </a:r>
          </a:p>
          <a:p>
            <a:pPr lvl="1"/>
            <a:r>
              <a:rPr lang="en-GB" dirty="0"/>
              <a:t>Made of plexiglass (transparent)</a:t>
            </a:r>
          </a:p>
          <a:p>
            <a:r>
              <a:rPr lang="en-GB" b="1" dirty="0"/>
              <a:t>Powder flow: h and </a:t>
            </a:r>
            <a:r>
              <a:rPr lang="de-DE" sz="2400" b="1" dirty="0">
                <a:latin typeface="Times New Roman" panose="02020603050405020304" pitchFamily="18" charset="0"/>
                <a:cs typeface="Times New Roman" panose="02020603050405020304" pitchFamily="18" charset="0"/>
              </a:rPr>
              <a:t>α</a:t>
            </a:r>
            <a:r>
              <a:rPr lang="de-DE" sz="2400" b="1" baseline="-25000" dirty="0">
                <a:latin typeface="Times New Roman" panose="02020603050405020304" pitchFamily="18" charset="0"/>
                <a:cs typeface="Times New Roman" panose="02020603050405020304" pitchFamily="18" charset="0"/>
              </a:rPr>
              <a:t>L/R</a:t>
            </a:r>
            <a:endParaRPr lang="en-GB" b="1" dirty="0">
              <a:latin typeface="Times New Roman" panose="02020603050405020304" pitchFamily="18" charset="0"/>
              <a:cs typeface="Times New Roman" panose="02020603050405020304" pitchFamily="18" charset="0"/>
            </a:endParaRPr>
          </a:p>
          <a:p>
            <a:r>
              <a:rPr lang="en-GB" b="1" dirty="0"/>
              <a:t>Filling time: 4.54 seconds</a:t>
            </a:r>
          </a:p>
          <a:p>
            <a:endParaRPr lang="en-GB" dirty="0"/>
          </a:p>
        </p:txBody>
      </p:sp>
      <p:grpSp>
        <p:nvGrpSpPr>
          <p:cNvPr id="8" name="Group 7"/>
          <p:cNvGrpSpPr/>
          <p:nvPr/>
        </p:nvGrpSpPr>
        <p:grpSpPr>
          <a:xfrm>
            <a:off x="2435450" y="3913189"/>
            <a:ext cx="1932358" cy="2007695"/>
            <a:chOff x="108950" y="2125026"/>
            <a:chExt cx="1932358" cy="2007695"/>
          </a:xfrm>
        </p:grpSpPr>
        <p:pic>
          <p:nvPicPr>
            <p:cNvPr id="4"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143" t="14127" r="42214" b="18191"/>
            <a:stretch/>
          </p:blipFill>
          <p:spPr bwMode="auto">
            <a:xfrm>
              <a:off x="108950" y="2125026"/>
              <a:ext cx="1932358" cy="200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V="1">
              <a:off x="1075129" y="3325030"/>
              <a:ext cx="0" cy="39200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97154" y="3347700"/>
              <a:ext cx="306494" cy="369332"/>
            </a:xfrm>
            <a:prstGeom prst="rect">
              <a:avLst/>
            </a:prstGeom>
            <a:noFill/>
          </p:spPr>
          <p:txBody>
            <a:bodyPr wrap="none" rtlCol="0">
              <a:spAutoFit/>
            </a:bodyPr>
            <a:lstStyle/>
            <a:p>
              <a:r>
                <a:rPr lang="en-GB" dirty="0">
                  <a:solidFill>
                    <a:schemeClr val="bg1"/>
                  </a:solidFill>
                  <a:latin typeface="Times New Roman" panose="02020603050405020304" pitchFamily="18" charset="0"/>
                  <a:cs typeface="Times New Roman" panose="02020603050405020304" pitchFamily="18" charset="0"/>
                </a:rPr>
                <a:t>h</a:t>
              </a:r>
            </a:p>
          </p:txBody>
        </p:sp>
      </p:grpSp>
      <p:grpSp>
        <p:nvGrpSpPr>
          <p:cNvPr id="18" name="Group 17"/>
          <p:cNvGrpSpPr/>
          <p:nvPr/>
        </p:nvGrpSpPr>
        <p:grpSpPr>
          <a:xfrm>
            <a:off x="5126616" y="3939921"/>
            <a:ext cx="1905489" cy="2007695"/>
            <a:chOff x="4096565" y="2147707"/>
            <a:chExt cx="1905489" cy="2007695"/>
          </a:xfrm>
        </p:grpSpPr>
        <p:pic>
          <p:nvPicPr>
            <p:cNvPr id="9" name="Picture 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799" t="14127" r="42000" b="18064"/>
            <a:stretch/>
          </p:blipFill>
          <p:spPr bwMode="auto">
            <a:xfrm>
              <a:off x="4096565" y="2147707"/>
              <a:ext cx="1905489" cy="200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V="1">
              <a:off x="4375516" y="3070253"/>
              <a:ext cx="412508" cy="288032"/>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84999" y="3357092"/>
              <a:ext cx="440432"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16016" y="3032923"/>
              <a:ext cx="399468" cy="369332"/>
            </a:xfrm>
            <a:prstGeom prst="rect">
              <a:avLst/>
            </a:prstGeom>
            <a:noFill/>
          </p:spPr>
          <p:txBody>
            <a:bodyPr wrap="none" rtlCol="0">
              <a:spAutoFit/>
            </a:bodyPr>
            <a:lstStyle/>
            <a:p>
              <a:r>
                <a:rPr lang="el-GR" dirty="0">
                  <a:solidFill>
                    <a:schemeClr val="bg1"/>
                  </a:solidFill>
                  <a:latin typeface="Times New Roman" panose="02020603050405020304" pitchFamily="18" charset="0"/>
                  <a:cs typeface="Times New Roman" panose="02020603050405020304" pitchFamily="18" charset="0"/>
                </a:rPr>
                <a:t>α</a:t>
              </a:r>
              <a:r>
                <a:rPr lang="en-GB" baseline="-25000" dirty="0">
                  <a:solidFill>
                    <a:schemeClr val="bg1"/>
                  </a:solidFill>
                  <a:latin typeface="Times New Roman" panose="02020603050405020304" pitchFamily="18" charset="0"/>
                  <a:cs typeface="Times New Roman" panose="02020603050405020304" pitchFamily="18" charset="0"/>
                </a:rPr>
                <a:t>L</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13" name="Arc 12"/>
            <p:cNvSpPr/>
            <p:nvPr/>
          </p:nvSpPr>
          <p:spPr>
            <a:xfrm rot="1321843">
              <a:off x="4476689" y="3131522"/>
              <a:ext cx="299357" cy="333525"/>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4" name="Straight Connector 13"/>
            <p:cNvCxnSpPr/>
            <p:nvPr/>
          </p:nvCxnSpPr>
          <p:spPr>
            <a:xfrm flipH="1" flipV="1">
              <a:off x="5422187" y="3178289"/>
              <a:ext cx="324892" cy="223966"/>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364088" y="3401061"/>
              <a:ext cx="371779" cy="1194"/>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68347" y="3070253"/>
              <a:ext cx="407484" cy="369332"/>
            </a:xfrm>
            <a:prstGeom prst="rect">
              <a:avLst/>
            </a:prstGeom>
            <a:noFill/>
          </p:spPr>
          <p:txBody>
            <a:bodyPr wrap="none" rtlCol="0">
              <a:spAutoFit/>
            </a:bodyPr>
            <a:lstStyle/>
            <a:p>
              <a:r>
                <a:rPr lang="el-GR" dirty="0">
                  <a:solidFill>
                    <a:schemeClr val="bg1"/>
                  </a:solidFill>
                  <a:latin typeface="Times New Roman" panose="02020603050405020304" pitchFamily="18" charset="0"/>
                  <a:cs typeface="Times New Roman" panose="02020603050405020304" pitchFamily="18" charset="0"/>
                </a:rPr>
                <a:t>α</a:t>
              </a:r>
              <a:r>
                <a:rPr lang="en-GB" baseline="-25000" dirty="0">
                  <a:solidFill>
                    <a:schemeClr val="bg1"/>
                  </a:solidFill>
                  <a:latin typeface="Times New Roman" panose="02020603050405020304" pitchFamily="18" charset="0"/>
                  <a:cs typeface="Times New Roman" panose="02020603050405020304" pitchFamily="18" charset="0"/>
                </a:rPr>
                <a:t>R</a:t>
              </a:r>
              <a:endParaRPr lang="en-GB" dirty="0">
                <a:solidFill>
                  <a:schemeClr val="bg1"/>
                </a:solidFill>
                <a:latin typeface="Times New Roman" panose="02020603050405020304" pitchFamily="18" charset="0"/>
                <a:cs typeface="Times New Roman" panose="02020603050405020304" pitchFamily="18" charset="0"/>
              </a:endParaRPr>
            </a:p>
          </p:txBody>
        </p:sp>
        <p:sp>
          <p:nvSpPr>
            <p:cNvPr id="17" name="Arc 16"/>
            <p:cNvSpPr/>
            <p:nvPr/>
          </p:nvSpPr>
          <p:spPr>
            <a:xfrm rot="18654085" flipH="1">
              <a:off x="5380404" y="3162662"/>
              <a:ext cx="341403" cy="222721"/>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19" name="Picture 1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788" t="14508" r="42143" b="18191"/>
          <a:stretch/>
        </p:blipFill>
        <p:spPr bwMode="auto">
          <a:xfrm>
            <a:off x="7709700" y="3924184"/>
            <a:ext cx="1914693" cy="200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151201" y="3524430"/>
            <a:ext cx="583814" cy="369332"/>
          </a:xfrm>
          <a:prstGeom prst="rect">
            <a:avLst/>
          </a:prstGeom>
          <a:noFill/>
        </p:spPr>
        <p:txBody>
          <a:bodyPr wrap="none" rtlCol="0">
            <a:spAutoFit/>
          </a:bodyPr>
          <a:lstStyle/>
          <a:p>
            <a:r>
              <a:rPr lang="en-GB" dirty="0"/>
              <a:t>30%</a:t>
            </a:r>
          </a:p>
        </p:txBody>
      </p:sp>
      <p:sp>
        <p:nvSpPr>
          <p:cNvPr id="22" name="TextBox 21"/>
          <p:cNvSpPr txBox="1"/>
          <p:nvPr/>
        </p:nvSpPr>
        <p:spPr>
          <a:xfrm>
            <a:off x="5781364" y="3526016"/>
            <a:ext cx="583814" cy="369332"/>
          </a:xfrm>
          <a:prstGeom prst="rect">
            <a:avLst/>
          </a:prstGeom>
          <a:noFill/>
        </p:spPr>
        <p:txBody>
          <a:bodyPr wrap="none" rtlCol="0">
            <a:spAutoFit/>
          </a:bodyPr>
          <a:lstStyle/>
          <a:p>
            <a:r>
              <a:rPr lang="en-GB" dirty="0"/>
              <a:t>54%</a:t>
            </a:r>
          </a:p>
        </p:txBody>
      </p:sp>
      <p:sp>
        <p:nvSpPr>
          <p:cNvPr id="23" name="TextBox 22"/>
          <p:cNvSpPr txBox="1"/>
          <p:nvPr/>
        </p:nvSpPr>
        <p:spPr>
          <a:xfrm>
            <a:off x="8307664" y="3525881"/>
            <a:ext cx="700833" cy="369332"/>
          </a:xfrm>
          <a:prstGeom prst="rect">
            <a:avLst/>
          </a:prstGeom>
          <a:noFill/>
        </p:spPr>
        <p:txBody>
          <a:bodyPr wrap="none" rtlCol="0">
            <a:spAutoFit/>
          </a:bodyPr>
          <a:lstStyle/>
          <a:p>
            <a:r>
              <a:rPr lang="en-GB" dirty="0"/>
              <a:t>100%</a:t>
            </a:r>
          </a:p>
        </p:txBody>
      </p:sp>
      <p:sp>
        <p:nvSpPr>
          <p:cNvPr id="4097" name="Freeform 4096"/>
          <p:cNvSpPr/>
          <p:nvPr/>
        </p:nvSpPr>
        <p:spPr>
          <a:xfrm>
            <a:off x="2812716" y="5058611"/>
            <a:ext cx="438484" cy="235284"/>
          </a:xfrm>
          <a:custGeom>
            <a:avLst/>
            <a:gdLst>
              <a:gd name="connsiteX0" fmla="*/ 438484 w 438484"/>
              <a:gd name="connsiteY0" fmla="*/ 0 h 235284"/>
              <a:gd name="connsiteX1" fmla="*/ 374316 w 438484"/>
              <a:gd name="connsiteY1" fmla="*/ 5347 h 235284"/>
              <a:gd name="connsiteX2" fmla="*/ 342231 w 438484"/>
              <a:gd name="connsiteY2" fmla="*/ 16042 h 235284"/>
              <a:gd name="connsiteX3" fmla="*/ 326189 w 438484"/>
              <a:gd name="connsiteY3" fmla="*/ 21389 h 235284"/>
              <a:gd name="connsiteX4" fmla="*/ 288758 w 438484"/>
              <a:gd name="connsiteY4" fmla="*/ 42778 h 235284"/>
              <a:gd name="connsiteX5" fmla="*/ 256673 w 438484"/>
              <a:gd name="connsiteY5" fmla="*/ 53473 h 235284"/>
              <a:gd name="connsiteX6" fmla="*/ 224589 w 438484"/>
              <a:gd name="connsiteY6" fmla="*/ 80210 h 235284"/>
              <a:gd name="connsiteX7" fmla="*/ 208547 w 438484"/>
              <a:gd name="connsiteY7" fmla="*/ 96252 h 235284"/>
              <a:gd name="connsiteX8" fmla="*/ 192505 w 438484"/>
              <a:gd name="connsiteY8" fmla="*/ 101600 h 235284"/>
              <a:gd name="connsiteX9" fmla="*/ 160421 w 438484"/>
              <a:gd name="connsiteY9" fmla="*/ 122989 h 235284"/>
              <a:gd name="connsiteX10" fmla="*/ 128337 w 438484"/>
              <a:gd name="connsiteY10" fmla="*/ 155073 h 235284"/>
              <a:gd name="connsiteX11" fmla="*/ 106947 w 438484"/>
              <a:gd name="connsiteY11" fmla="*/ 165768 h 235284"/>
              <a:gd name="connsiteX12" fmla="*/ 74863 w 438484"/>
              <a:gd name="connsiteY12" fmla="*/ 187157 h 235284"/>
              <a:gd name="connsiteX13" fmla="*/ 58821 w 438484"/>
              <a:gd name="connsiteY13" fmla="*/ 203200 h 235284"/>
              <a:gd name="connsiteX14" fmla="*/ 42779 w 438484"/>
              <a:gd name="connsiteY14" fmla="*/ 208547 h 235284"/>
              <a:gd name="connsiteX15" fmla="*/ 26737 w 438484"/>
              <a:gd name="connsiteY15" fmla="*/ 219242 h 235284"/>
              <a:gd name="connsiteX16" fmla="*/ 10695 w 438484"/>
              <a:gd name="connsiteY16" fmla="*/ 224589 h 235284"/>
              <a:gd name="connsiteX17" fmla="*/ 0 w 438484"/>
              <a:gd name="connsiteY17" fmla="*/ 235284 h 2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484" h="235284">
                <a:moveTo>
                  <a:pt x="438484" y="0"/>
                </a:moveTo>
                <a:cubicBezTo>
                  <a:pt x="417095" y="1782"/>
                  <a:pt x="395487" y="1818"/>
                  <a:pt x="374316" y="5347"/>
                </a:cubicBezTo>
                <a:cubicBezTo>
                  <a:pt x="363196" y="7200"/>
                  <a:pt x="352926" y="12477"/>
                  <a:pt x="342231" y="16042"/>
                </a:cubicBezTo>
                <a:lnTo>
                  <a:pt x="326189" y="21389"/>
                </a:lnTo>
                <a:cubicBezTo>
                  <a:pt x="283526" y="35609"/>
                  <a:pt x="323950" y="27138"/>
                  <a:pt x="288758" y="42778"/>
                </a:cubicBezTo>
                <a:cubicBezTo>
                  <a:pt x="278456" y="47356"/>
                  <a:pt x="256673" y="53473"/>
                  <a:pt x="256673" y="53473"/>
                </a:cubicBezTo>
                <a:cubicBezTo>
                  <a:pt x="209806" y="100340"/>
                  <a:pt x="269257" y="42986"/>
                  <a:pt x="224589" y="80210"/>
                </a:cubicBezTo>
                <a:cubicBezTo>
                  <a:pt x="218780" y="85051"/>
                  <a:pt x="214839" y="92057"/>
                  <a:pt x="208547" y="96252"/>
                </a:cubicBezTo>
                <a:cubicBezTo>
                  <a:pt x="203857" y="99379"/>
                  <a:pt x="197432" y="98863"/>
                  <a:pt x="192505" y="101600"/>
                </a:cubicBezTo>
                <a:cubicBezTo>
                  <a:pt x="181269" y="107842"/>
                  <a:pt x="171116" y="115859"/>
                  <a:pt x="160421" y="122989"/>
                </a:cubicBezTo>
                <a:cubicBezTo>
                  <a:pt x="147837" y="131378"/>
                  <a:pt x="139032" y="144378"/>
                  <a:pt x="128337" y="155073"/>
                </a:cubicBezTo>
                <a:cubicBezTo>
                  <a:pt x="122700" y="160710"/>
                  <a:pt x="113783" y="161667"/>
                  <a:pt x="106947" y="165768"/>
                </a:cubicBezTo>
                <a:cubicBezTo>
                  <a:pt x="95925" y="172381"/>
                  <a:pt x="83951" y="178068"/>
                  <a:pt x="74863" y="187157"/>
                </a:cubicBezTo>
                <a:cubicBezTo>
                  <a:pt x="69516" y="192505"/>
                  <a:pt x="65113" y="199005"/>
                  <a:pt x="58821" y="203200"/>
                </a:cubicBezTo>
                <a:cubicBezTo>
                  <a:pt x="54131" y="206327"/>
                  <a:pt x="48126" y="206765"/>
                  <a:pt x="42779" y="208547"/>
                </a:cubicBezTo>
                <a:cubicBezTo>
                  <a:pt x="37432" y="212112"/>
                  <a:pt x="32485" y="216368"/>
                  <a:pt x="26737" y="219242"/>
                </a:cubicBezTo>
                <a:cubicBezTo>
                  <a:pt x="21696" y="221763"/>
                  <a:pt x="15528" y="221689"/>
                  <a:pt x="10695" y="224589"/>
                </a:cubicBezTo>
                <a:cubicBezTo>
                  <a:pt x="6372" y="227183"/>
                  <a:pt x="3565" y="231719"/>
                  <a:pt x="0" y="23528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Fill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8274" t="1876" r="27992"/>
          <a:stretch/>
        </p:blipFill>
        <p:spPr>
          <a:xfrm>
            <a:off x="7729084" y="1268760"/>
            <a:ext cx="1875922" cy="1925417"/>
          </a:xfrm>
          <a:prstGeom prst="rect">
            <a:avLst/>
          </a:prstGeom>
        </p:spPr>
      </p:pic>
    </p:spTree>
    <p:extLst>
      <p:ext uri="{BB962C8B-B14F-4D97-AF65-F5344CB8AC3E}">
        <p14:creationId xmlns:p14="http://schemas.microsoft.com/office/powerpoint/2010/main" val="121392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Numerical Model</a:t>
            </a:r>
          </a:p>
        </p:txBody>
      </p:sp>
      <p:sp>
        <p:nvSpPr>
          <p:cNvPr id="3" name="Content Placeholder 2"/>
          <p:cNvSpPr>
            <a:spLocks noGrp="1"/>
          </p:cNvSpPr>
          <p:nvPr>
            <p:ph idx="1"/>
          </p:nvPr>
        </p:nvSpPr>
        <p:spPr>
          <a:xfrm>
            <a:off x="1524000" y="2348880"/>
            <a:ext cx="9144000" cy="1872208"/>
          </a:xfrm>
        </p:spPr>
        <p:txBody>
          <a:bodyPr>
            <a:noAutofit/>
          </a:bodyPr>
          <a:lstStyle/>
          <a:p>
            <a:pPr marL="0" indent="0" algn="ctr">
              <a:buNone/>
            </a:pPr>
            <a:r>
              <a:rPr lang="en-GB" sz="3600" dirty="0"/>
              <a:t>Powder filling</a:t>
            </a:r>
          </a:p>
          <a:p>
            <a:pPr marL="0" indent="0" algn="ctr">
              <a:buNone/>
            </a:pPr>
            <a:r>
              <a:rPr lang="en-GB" sz="3600" dirty="0"/>
              <a:t>Simple-shaped tooling</a:t>
            </a:r>
          </a:p>
          <a:p>
            <a:pPr marL="0" indent="0" algn="ctr">
              <a:buNone/>
            </a:pPr>
            <a:endParaRPr lang="en-GB" sz="3600" dirty="0"/>
          </a:p>
        </p:txBody>
      </p:sp>
    </p:spTree>
    <p:extLst>
      <p:ext uri="{BB962C8B-B14F-4D97-AF65-F5344CB8AC3E}">
        <p14:creationId xmlns:p14="http://schemas.microsoft.com/office/powerpoint/2010/main" val="1690500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1955</TotalTime>
  <Words>1816</Words>
  <Application>Microsoft Office PowerPoint</Application>
  <PresentationFormat>Panorámica</PresentationFormat>
  <Paragraphs>467</Paragraphs>
  <Slides>42</Slides>
  <Notes>4</Notes>
  <HiddenSlides>6</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42</vt:i4>
      </vt:variant>
    </vt:vector>
  </HeadingPairs>
  <TitlesOfParts>
    <vt:vector size="50" baseType="lpstr">
      <vt:lpstr>ＭＳ Ｐゴシック</vt:lpstr>
      <vt:lpstr>Arial</vt:lpstr>
      <vt:lpstr>Calibri</vt:lpstr>
      <vt:lpstr>Cambria Math</vt:lpstr>
      <vt:lpstr>Times New Roman</vt:lpstr>
      <vt:lpstr>Verdana</vt:lpstr>
      <vt:lpstr>Wingdings</vt:lpstr>
      <vt:lpstr>Office Theme</vt:lpstr>
      <vt:lpstr>Presentación de PowerPoint</vt:lpstr>
      <vt:lpstr>Outline</vt:lpstr>
      <vt:lpstr>Introduction</vt:lpstr>
      <vt:lpstr>Introduction</vt:lpstr>
      <vt:lpstr>Aim and Objectives</vt:lpstr>
      <vt:lpstr>Powder characterisation</vt:lpstr>
      <vt:lpstr>Experiments</vt:lpstr>
      <vt:lpstr>Powder filling - Simple shape</vt:lpstr>
      <vt:lpstr>Numerical Model</vt:lpstr>
      <vt:lpstr>Discrete Element Method</vt:lpstr>
      <vt:lpstr>Discrete Element Method</vt:lpstr>
      <vt:lpstr>Results</vt:lpstr>
      <vt:lpstr>Numerical Model</vt:lpstr>
      <vt:lpstr>FEM Model</vt:lpstr>
      <vt:lpstr>FEM Model</vt:lpstr>
      <vt:lpstr>Titanium Powder</vt:lpstr>
      <vt:lpstr>Titanium Powder</vt:lpstr>
      <vt:lpstr>Canister</vt:lpstr>
      <vt:lpstr>Model validation</vt:lpstr>
      <vt:lpstr>Results</vt:lpstr>
      <vt:lpstr>Experiments</vt:lpstr>
      <vt:lpstr>Powder filling - Complex shape</vt:lpstr>
      <vt:lpstr>Powder filling - Complex shape</vt:lpstr>
      <vt:lpstr>Numerical Model</vt:lpstr>
      <vt:lpstr>Powder filling - Complex shape</vt:lpstr>
      <vt:lpstr>Powder filling - Complex shape</vt:lpstr>
      <vt:lpstr>Results</vt:lpstr>
      <vt:lpstr>Relative density distribution</vt:lpstr>
      <vt:lpstr>Numerical Model</vt:lpstr>
      <vt:lpstr>FEM Model</vt:lpstr>
      <vt:lpstr>Initial relative density</vt:lpstr>
      <vt:lpstr>Model validation</vt:lpstr>
      <vt:lpstr>Results</vt:lpstr>
      <vt:lpstr>Conclusions</vt:lpstr>
      <vt:lpstr>Acknowledgment</vt:lpstr>
      <vt:lpstr>Thank you</vt:lpstr>
      <vt:lpstr>Conclusions</vt:lpstr>
      <vt:lpstr>Conclusions</vt:lpstr>
      <vt:lpstr>Conclusions</vt:lpstr>
      <vt:lpstr>Particle – Particle </vt:lpstr>
      <vt:lpstr>Presentación de PowerPoint</vt:lpstr>
      <vt:lpstr>Results</vt:lpstr>
    </vt:vector>
  </TitlesOfParts>
  <Company>University of Birmingham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Alessandro Abena</dc:creator>
  <cp:lastModifiedBy>Oihane Larrañaga Eceiza</cp:lastModifiedBy>
  <cp:revision>378</cp:revision>
  <cp:lastPrinted>2017-12-01T22:18:44Z</cp:lastPrinted>
  <dcterms:created xsi:type="dcterms:W3CDTF">2016-12-14T11:43:02Z</dcterms:created>
  <dcterms:modified xsi:type="dcterms:W3CDTF">2017-12-04T23:40:42Z</dcterms:modified>
</cp:coreProperties>
</file>