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5" r:id="rId3"/>
    <p:sldId id="277" r:id="rId4"/>
    <p:sldId id="278" r:id="rId5"/>
    <p:sldId id="266" r:id="rId6"/>
    <p:sldId id="273" r:id="rId7"/>
    <p:sldId id="274" r:id="rId8"/>
    <p:sldId id="275" r:id="rId9"/>
    <p:sldId id="272" r:id="rId10"/>
    <p:sldId id="276" r:id="rId11"/>
    <p:sldId id="257" r:id="rId12"/>
    <p:sldId id="258" r:id="rId13"/>
    <p:sldId id="259" r:id="rId14"/>
    <p:sldId id="260" r:id="rId15"/>
    <p:sldId id="261" r:id="rId16"/>
    <p:sldId id="263" r:id="rId17"/>
    <p:sldId id="267" r:id="rId18"/>
    <p:sldId id="268" r:id="rId19"/>
    <p:sldId id="269" r:id="rId20"/>
    <p:sldId id="271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3AFB-932D-453A-B3EC-CEAF1A932373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CF87-65FF-4274-BC3B-380C06158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3452E-37E0-4593-AF12-3EDEFC9D0EC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91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7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0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4 heats of materials (components) were manufactured and included in the large data package submitted to ASME along with the Code case.</a:t>
            </a:r>
          </a:p>
          <a:p>
            <a:endParaRPr lang="en-US" altLang="en-US"/>
          </a:p>
          <a:p>
            <a:r>
              <a:rPr lang="en-US" altLang="en-US"/>
              <a:t>The Code Case is presently out to Section III members as a letter ballot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C50A13-1245-49B3-A612-8160BBA3DA5D}" type="slidenum">
              <a:rPr lang="en-US" altLang="en-US" sz="1200" b="0" baseline="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15089-BDE9-44B8-9917-A5E83681C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9C271A-E6C1-4E8E-9CD9-8E2030532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CD7849-2D5F-49BC-A926-C87649A3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AB2B39-4A87-4DFD-A2C6-16C8F03C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8FFFA9-4683-4A31-9D5C-E4B18622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9B45A-6EB5-4CCB-AFA7-263811D5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DE14B8-0509-4270-A3E3-8D179B04D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2AE83C-0BA7-4228-8E64-8B2207FE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F7FB5-1735-4C5F-A51C-A3808416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5D418C-D653-4D62-AB18-EA3DEE9B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BD6114-EEA1-4CD8-AD8B-2A9F7612A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E1E467-170C-4A12-B25C-2D18738C3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74687-8CE2-4CD4-B014-A5AE67D9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142FDA-0E92-4F2F-BD96-DB6F0B5B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F5D20-081C-4AC5-9334-3944FC86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1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90977-1383-4DCF-A647-DABF0B88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2617B-2809-4821-845C-449FD3495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519EAF-66BB-4966-9FD5-5D002E60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E727FD-06F5-4AC2-B328-3E9668A7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759AD5-4CE9-4113-A651-E35589A6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6A50F-A7FA-40A0-B2FC-AF56C854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6F1184-5021-43E7-96C4-8B11C3D11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33A63-6B91-4FE5-AC45-3812221B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3B0C96-CD61-4BB0-A16D-ABD9FD86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6740CD-132E-4BAA-82EF-7B1B4F5F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8C66F-C776-4B2D-9611-9AAD3F91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2B9E42-22AC-4C7D-8A37-6A55402CE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ACAAB0-79E8-4612-A8B0-DF4846C85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396F92-1351-4455-B89D-951BA1BA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C228A3-13FA-4068-8B98-E54F4579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BC0742-F1DC-408B-96AE-DEE9C5A8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70519-D3DC-47AF-8993-6656FF5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918C29-DDEB-413A-8275-3D4A9BAB4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050754-7184-430D-AD02-98727286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6EA837-C644-429C-8F4A-E72FDC96D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A948EA-DDBA-4A87-B455-241222D61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65093B-281C-4B0F-BAA2-5764DABB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11BEA-11FD-43A6-B8BA-6C775124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C55231-5708-46FD-9EF3-55F60ECE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4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B1969-DCD7-4E55-B0A1-1A6334F1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29354D-79AE-4702-8AA0-B4640D61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C3E7B7-EB69-4BBC-809B-0DCEB887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A70E2B-BCF6-45D5-8D19-DE3C8D22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9FF867E-ECE1-4B41-AE5E-FDF485A2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A2E9DB8-F2E0-4BC6-8DD8-A68F5E3B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8C1C26-8518-4CD7-9A84-3A406780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FE93F-FFFE-492E-9B58-D3C7A620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7D28D-B711-4629-9355-D1258F39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BEDA0-E577-42C5-B9DE-1B701DFEA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F42A28-634A-4CF0-862B-402C94FE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35362A-0E1F-48F8-A832-6CE2B04F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A1654F-8E91-43BB-864A-B6A18867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BBC7C-38B2-4AC8-B0C0-FB61F0BF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8BC3CB-957C-4C74-AB4D-BEBC71050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0D8FD9-9461-4976-ACD4-B8039B6D2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A4EBEC-7DA6-4DFA-91B2-5F58267D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5E389A-2848-487B-86B6-AEF3C860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F922F1-E07C-4D94-BFB1-F60C6FFD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7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8E0CC4-8BF2-4752-B4C7-AB32D4EC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0F5AD4-B190-4714-BAC8-A6A4C94FB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E4D5F2-2901-4B89-BB63-01F367792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1347-AF47-43C1-A965-4FF41E68D8C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A0704-B993-4E36-BCBD-8FAC0751B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BECF05-3BF7-4E5C-A841-195F9963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5EE8-368D-4AE2-AC80-9DA99D0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png@01CC7D23.E2222E40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F9712-3DC6-4BDB-AE13-47A683F8D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6028"/>
            <a:ext cx="9522542" cy="4042834"/>
          </a:xfrm>
        </p:spPr>
        <p:txBody>
          <a:bodyPr>
            <a:noAutofit/>
          </a:bodyPr>
          <a:lstStyle/>
          <a:p>
            <a:r>
              <a:rPr lang="en-US" sz="3200" b="1" dirty="0"/>
              <a:t>Small Modular Reactor Vessel Manufacture/Fabrication Using PM-HIP and Electron Beam </a:t>
            </a:r>
            <a:r>
              <a:rPr lang="en-US" sz="3200" b="1"/>
              <a:t>Welding Technologies</a:t>
            </a:r>
            <a:br>
              <a:rPr lang="en-US" sz="3200" b="1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David Gandy and Craig Stover (Electric Power Research </a:t>
            </a:r>
            <a:r>
              <a:rPr lang="en-US" sz="3200"/>
              <a:t>Institute)</a:t>
            </a:r>
            <a:br>
              <a:rPr lang="en-US" sz="320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Keith Bridger, Steve Lawler, and Matt Cusworth (Nuclear-AMRC)</a:t>
            </a:r>
            <a:br>
              <a:rPr lang="en-US" sz="3200" dirty="0"/>
            </a:br>
            <a:r>
              <a:rPr lang="en-US" sz="3200" dirty="0"/>
              <a:t>Victor Samarov and Charlie Barre (Synertech-PM)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B15680-2300-4444-A2D6-65BA608B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0531"/>
            <a:ext cx="9144000" cy="1655762"/>
          </a:xfrm>
        </p:spPr>
        <p:txBody>
          <a:bodyPr/>
          <a:lstStyle/>
          <a:p>
            <a:r>
              <a:rPr lang="en-US" sz="1800" dirty="0"/>
              <a:t> </a:t>
            </a:r>
            <a:r>
              <a:rPr lang="en-US" sz="1800" b="1" kern="0" dirty="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Potential Nuclear Components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92D3E-2ED5-4C12-BF3D-39A28119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527" y="5882199"/>
            <a:ext cx="52959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4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:\EPRI_fullbottomassembly.png">
            <a:extLst>
              <a:ext uri="{FF2B5EF4-FFF2-40B4-BE49-F238E27FC236}">
                <a16:creationId xmlns:a16="http://schemas.microsoft.com/office/drawing/2014/main" xmlns="" id="{0D600ED4-6ECC-4F73-A544-CA463B2EF22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0"/>
          <a:stretch/>
        </p:blipFill>
        <p:spPr bwMode="auto">
          <a:xfrm>
            <a:off x="1882588" y="954302"/>
            <a:ext cx="8157882" cy="494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8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396F-5620-4CDA-9996-E0110BB5FD44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524000" y="155840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700214"/>
            <a:ext cx="3922712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524000" y="1529834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992314" y="5013325"/>
            <a:ext cx="3875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PM/HIP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456363" y="4652963"/>
            <a:ext cx="35988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ea typeface="ＭＳ Ｐゴシック" charset="-128"/>
              </a:rPr>
              <a:t>Forged Bar (Longitudinal)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705100" y="797554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dirty="0"/>
              <a:t> </a:t>
            </a:r>
            <a:r>
              <a:rPr lang="en-US" sz="2400" dirty="0"/>
              <a:t>Uniform Microstructure </a:t>
            </a:r>
            <a:r>
              <a:rPr lang="en-US" sz="2400" dirty="0">
                <a:solidFill>
                  <a:srgbClr val="000000"/>
                </a:solidFill>
              </a:rPr>
              <a:t>(Duplex 2205)</a:t>
            </a:r>
          </a:p>
        </p:txBody>
      </p:sp>
      <p:pic>
        <p:nvPicPr>
          <p:cNvPr id="61450" name="Picture 10" descr="7864-20, 500x  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38862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0084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ATLAS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0" y="632777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Carpenter </a:t>
            </a:r>
          </a:p>
        </p:txBody>
      </p:sp>
    </p:spTree>
    <p:extLst>
      <p:ext uri="{BB962C8B-B14F-4D97-AF65-F5344CB8AC3E}">
        <p14:creationId xmlns:p14="http://schemas.microsoft.com/office/powerpoint/2010/main" val="196760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4050" y="6343652"/>
            <a:ext cx="2133600" cy="365125"/>
          </a:xfrm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34A539B-13D6-4721-8F14-B4A93DFF6C74}" type="slidenum">
              <a:rPr lang="en-US" b="0"/>
              <a:pPr eaLnBrk="1" hangingPunct="1"/>
              <a:t>12</a:t>
            </a:fld>
            <a:endParaRPr lang="en-US" b="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922838" y="3887789"/>
            <a:ext cx="541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9075" indent="-219075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Charpy Impact = &gt;195 ft-lbs (hammer stopper)</a:t>
            </a:r>
          </a:p>
        </p:txBody>
      </p:sp>
      <p:pic>
        <p:nvPicPr>
          <p:cNvPr id="36869" name="Picture 5" descr="10291-MB08, core hoop, M12706, acetic glyceregia, 500x, JM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146176"/>
            <a:ext cx="219868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10291-MB10, core trans, M12707, acetic glyceregia, 500x, JM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3025776"/>
            <a:ext cx="21986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10291-MB12, core long, M12708, acetic glyceregia, 500x, JM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837113"/>
            <a:ext cx="2190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870450" y="4452938"/>
            <a:ext cx="41465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Char char="•"/>
            </a:pPr>
            <a:r>
              <a:rPr lang="en-US" sz="1800" b="0" dirty="0">
                <a:latin typeface="Arial" charset="0"/>
                <a:ea typeface="ＭＳ Ｐゴシック" pitchFamily="50" charset="-128"/>
              </a:rPr>
              <a:t>ASTM Grain Size = 6-7</a:t>
            </a:r>
          </a:p>
          <a:p>
            <a:pPr algn="l">
              <a:spcBef>
                <a:spcPct val="50000"/>
              </a:spcBef>
              <a:buClrTx/>
              <a:buFontTx/>
              <a:buChar char="•"/>
            </a:pPr>
            <a:r>
              <a:rPr lang="en-US" sz="1800" b="0" dirty="0">
                <a:latin typeface="Arial" charset="0"/>
                <a:ea typeface="ＭＳ Ｐゴシック" pitchFamily="50" charset="-128"/>
              </a:rPr>
              <a:t>Photo’s from 3 different orientations. </a:t>
            </a:r>
          </a:p>
        </p:txBody>
      </p:sp>
      <p:sp>
        <p:nvSpPr>
          <p:cNvPr id="36874" name="Rectangle 14"/>
          <p:cNvSpPr>
            <a:spLocks noChangeArrowheads="1"/>
          </p:cNvSpPr>
          <p:nvPr/>
        </p:nvSpPr>
        <p:spPr bwMode="auto">
          <a:xfrm>
            <a:off x="1600201" y="251619"/>
            <a:ext cx="83470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2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ATLAS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6875" name="Rectangle 15"/>
          <p:cNvSpPr>
            <a:spLocks noChangeArrowheads="1"/>
          </p:cNvSpPr>
          <p:nvPr/>
        </p:nvSpPr>
        <p:spPr bwMode="auto">
          <a:xfrm>
            <a:off x="1720851" y="700088"/>
            <a:ext cx="77374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buClrTx/>
            </a:pPr>
            <a:r>
              <a:rPr lang="en-US" sz="2000" dirty="0"/>
              <a:t>Isotropic Mechanical Properties</a:t>
            </a:r>
          </a:p>
        </p:txBody>
      </p:sp>
      <p:pic>
        <p:nvPicPr>
          <p:cNvPr id="36876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85864"/>
            <a:ext cx="64262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7200" y="6330952"/>
            <a:ext cx="2065338" cy="37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EPRI</a:t>
            </a:r>
          </a:p>
        </p:txBody>
      </p:sp>
    </p:spTree>
    <p:extLst>
      <p:ext uri="{BB962C8B-B14F-4D97-AF65-F5344CB8AC3E}">
        <p14:creationId xmlns:p14="http://schemas.microsoft.com/office/powerpoint/2010/main" val="266066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sz="900" b="0" dirty="0"/>
          </a:p>
          <a:p>
            <a:endParaRPr lang="en-US" sz="900" b="0" dirty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9B4345D-CC44-472B-B5BF-171B04DCD531}" type="slidenum">
              <a:rPr lang="en-US" b="0"/>
              <a:pPr eaLnBrk="1" hangingPunct="1"/>
              <a:t>13</a:t>
            </a:fld>
            <a:endParaRPr lang="en-US" b="0"/>
          </a:p>
        </p:txBody>
      </p:sp>
      <p:pic>
        <p:nvPicPr>
          <p:cNvPr id="37892" name="Picture 3" descr="Body_On Body_Backwall-Prob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428750"/>
            <a:ext cx="4030662" cy="302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4" descr="Auto-Setup_FlangeFa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417638"/>
            <a:ext cx="400843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570289" y="4797426"/>
            <a:ext cx="5380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9075" indent="-219075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1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Manual and Automated UT Scans Performed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1633354" y="220663"/>
            <a:ext cx="78581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ATLAS</a:t>
            </a: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1755776" y="523876"/>
            <a:ext cx="77374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  <a:buClrTx/>
            </a:pPr>
            <a:r>
              <a:rPr lang="en-US" sz="2400" dirty="0"/>
              <a:t>Superior Ultrasonic </a:t>
            </a:r>
            <a:r>
              <a:rPr lang="en-US" sz="2400" dirty="0" err="1"/>
              <a:t>Inspectability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077200" y="63563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EPRI</a:t>
            </a:r>
          </a:p>
        </p:txBody>
      </p:sp>
    </p:spTree>
    <p:extLst>
      <p:ext uri="{BB962C8B-B14F-4D97-AF65-F5344CB8AC3E}">
        <p14:creationId xmlns:p14="http://schemas.microsoft.com/office/powerpoint/2010/main" val="319437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0" y="58739"/>
            <a:ext cx="9144000" cy="6127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ATLAS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34819" name="Content Placeholder 3" descr="Valve Body 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1326" y="1233489"/>
            <a:ext cx="2874963" cy="2155825"/>
          </a:xfrm>
        </p:spPr>
      </p:pic>
      <p:pic>
        <p:nvPicPr>
          <p:cNvPr id="34820" name="Picture 8" descr="316L-valve-AsHIP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484564"/>
            <a:ext cx="248126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cid:image003.png@01CC7D23.E2222E40"/>
          <p:cNvPicPr>
            <a:picLocks noChangeAspect="1"/>
          </p:cNvPicPr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233489"/>
            <a:ext cx="3022600" cy="2179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171575"/>
            <a:ext cx="2786062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91919" y="3692476"/>
            <a:ext cx="4748212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Good tensile/yield properties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Good toughness:  &gt;122 ft-lbs (165 Joules)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No Porosity, homogenous microstructures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Good Fatigue properties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 Inspection, near forging quality</a:t>
            </a:r>
          </a:p>
        </p:txBody>
      </p:sp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6765926" y="5556251"/>
            <a:ext cx="2836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ASME Code Case N-834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Sect III-Approved Sept 2013</a:t>
            </a:r>
          </a:p>
        </p:txBody>
      </p:sp>
      <p:sp>
        <p:nvSpPr>
          <p:cNvPr id="34825" name="Rectangle 17"/>
          <p:cNvSpPr>
            <a:spLocks noChangeArrowheads="1"/>
          </p:cNvSpPr>
          <p:nvPr/>
        </p:nvSpPr>
        <p:spPr bwMode="auto">
          <a:xfrm>
            <a:off x="8331995" y="3314699"/>
            <a:ext cx="1880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Courtesy Rolls-Royce</a:t>
            </a:r>
          </a:p>
        </p:txBody>
      </p:sp>
      <p:pic>
        <p:nvPicPr>
          <p:cNvPr id="34826" name="Picture 14" descr="C:\Documents and Settings\psga001\Local Settings\Temporary Internet Files\Content.IE5\9VD243XC\MC900434713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5595939"/>
            <a:ext cx="450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8612982" y="6442502"/>
            <a:ext cx="26542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Courtesy EPRI</a:t>
            </a:r>
          </a:p>
        </p:txBody>
      </p:sp>
      <p:sp>
        <p:nvSpPr>
          <p:cNvPr id="34828" name="TextBox 2"/>
          <p:cNvSpPr txBox="1">
            <a:spLocks noChangeArrowheads="1"/>
          </p:cNvSpPr>
          <p:nvPr/>
        </p:nvSpPr>
        <p:spPr bwMode="auto">
          <a:xfrm>
            <a:off x="3657600" y="609601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PM/HIP 316L ASME Code Approval</a:t>
            </a:r>
          </a:p>
        </p:txBody>
      </p:sp>
    </p:spTree>
    <p:extLst>
      <p:ext uri="{BB962C8B-B14F-4D97-AF65-F5344CB8AC3E}">
        <p14:creationId xmlns:p14="http://schemas.microsoft.com/office/powerpoint/2010/main" val="343927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Gas Turbine Discs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1832" y="5184648"/>
            <a:ext cx="3950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Siemens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4" y="1243926"/>
            <a:ext cx="5823566" cy="3794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1889950"/>
            <a:ext cx="4946904" cy="27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Valves #1and #2_after and prior to HIP 01">
            <a:extLst>
              <a:ext uri="{FF2B5EF4-FFF2-40B4-BE49-F238E27FC236}">
                <a16:creationId xmlns:a16="http://schemas.microsoft.com/office/drawing/2014/main" xmlns="" id="{8ECCEC2B-C297-4FD7-A713-880A7739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981076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xmlns="" id="{AC4C0A13-3313-4B7F-8059-E36024A5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6092825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 sz="2400">
                <a:latin typeface="Times New Roman" panose="02020603050405020304" pitchFamily="18" charset="0"/>
              </a:rPr>
              <a:t>   </a:t>
            </a:r>
            <a:r>
              <a:rPr lang="en-US" altLang="en-US" sz="2400">
                <a:latin typeface="Times New Roman" panose="02020603050405020304" pitchFamily="18" charset="0"/>
              </a:rPr>
              <a:t>before HIP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xmlns="" id="{B47B56F3-4422-437D-8832-45F052AF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616585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after HIP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xmlns="" id="{6AB574D1-E558-4DA5-8B3B-1DFB098F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60351"/>
            <a:ext cx="741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</a:t>
            </a:r>
            <a:r>
              <a:rPr lang="en-US" altLang="en-US" sz="2400" b="1">
                <a:latin typeface="Times New Roman" panose="02020603050405020304" pitchFamily="18" charset="0"/>
              </a:rPr>
              <a:t>Shrinkage during HIP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931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517CB92-47BA-4C12-99AA-9B9939D14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789" y="143342"/>
            <a:ext cx="8455846" cy="65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1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B968DD5-B1B1-47DC-8F0C-479A1A292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380" y="154936"/>
            <a:ext cx="8135006" cy="62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619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700" b="1" dirty="0"/>
              <a:t>Requirements to the HIP cycle and Equipment for the ATLAS PM HIPED  parts </a:t>
            </a:r>
            <a:endParaRPr lang="en-US" sz="2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2258"/>
            <a:ext cx="6981497" cy="315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Archive\2017\January 2017\Carpenter\Steam Plenum Access Port HIPed 01.24.17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1" y="4296615"/>
            <a:ext cx="2754439" cy="20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Archive\2016\May 2016\Rocketdyne\Chamber-5 HI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148" y="1686911"/>
            <a:ext cx="2827014" cy="50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Archive\2013\July 2013\Hamish Fraser\Ti 6-4 demo plate_additional pickling with steel powder 08.06.1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9994" y="4233755"/>
            <a:ext cx="3013840" cy="226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76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xmlns="" id="{FA2208D3-AD98-4A9B-B007-FCBF67D7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0" y="726452"/>
            <a:ext cx="10321651" cy="54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52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2F74C8D7-F919-47CC-BA95-DE0E29FE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78295" y="-35164"/>
            <a:ext cx="215005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7F5ADE83-399E-4EE1-B135-884F32FBA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26405"/>
              </p:ext>
            </p:extLst>
          </p:nvPr>
        </p:nvGraphicFramePr>
        <p:xfrm>
          <a:off x="215462" y="367491"/>
          <a:ext cx="5675586" cy="3377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5586">
                  <a:extLst>
                    <a:ext uri="{9D8B030D-6E8A-4147-A177-3AD203B41FA5}">
                      <a16:colId xmlns:a16="http://schemas.microsoft.com/office/drawing/2014/main" xmlns="" val="2892942357"/>
                    </a:ext>
                  </a:extLst>
                </a:gridCol>
              </a:tblGrid>
              <a:tr h="969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Temperature Uniformity of in the HIP furnace at the ramp stage beginning with 100-200C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2211120"/>
                  </a:ext>
                </a:extLst>
              </a:tr>
              <a:tr h="1736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Temperature uniformity of +/- 25F measured on the external and internal  surface of the parts at the dwell stage of HIP  cycle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8379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25EA140-0A00-4B33-AB14-16B82CC4D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18911"/>
              </p:ext>
            </p:extLst>
          </p:nvPr>
        </p:nvGraphicFramePr>
        <p:xfrm>
          <a:off x="5958446" y="367491"/>
          <a:ext cx="6233554" cy="3448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3554">
                  <a:extLst>
                    <a:ext uri="{9D8B030D-6E8A-4147-A177-3AD203B41FA5}">
                      <a16:colId xmlns:a16="http://schemas.microsoft.com/office/drawing/2014/main" xmlns="" val="1102136811"/>
                    </a:ext>
                  </a:extLst>
                </a:gridCol>
              </a:tblGrid>
              <a:tr h="2004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HIP cycle duration, assuming a 4 hour dwell,  within 24 hours up to 1200C, 1000 bars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5202753"/>
                  </a:ext>
                </a:extLst>
              </a:tr>
              <a:tr h="1385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Design of the major components of the PCS incorporating damage tolerance (crack arrest, load shifting),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989569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96E8891-2BE6-4E1C-B4AD-E96CD7B41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77025"/>
              </p:ext>
            </p:extLst>
          </p:nvPr>
        </p:nvGraphicFramePr>
        <p:xfrm>
          <a:off x="2558809" y="3971290"/>
          <a:ext cx="6412230" cy="2886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2230">
                  <a:extLst>
                    <a:ext uri="{9D8B030D-6E8A-4147-A177-3AD203B41FA5}">
                      <a16:colId xmlns:a16="http://schemas.microsoft.com/office/drawing/2014/main" xmlns="" val="3715764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Inspectability, including UT of the major components of the PCS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8068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Possibility of   periodical disassembling and visual and NDT  inspection of the major tension stressed  parts to reveal cracks,  if any, and enable to  replace them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094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686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62110A-428E-44BE-B393-7B44A8641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3000" dirty="0"/>
              <a:t>HIP is becoming a cost efficient and winning alternative to machining of the  forgings to the final complex shape and provides for large components for Nuclear Power Plants:</a:t>
            </a:r>
          </a:p>
          <a:p>
            <a:endParaRPr lang="en-US" sz="3000" dirty="0"/>
          </a:p>
          <a:p>
            <a:r>
              <a:rPr lang="en-US" sz="3000" dirty="0"/>
              <a:t>Material affordability;</a:t>
            </a:r>
          </a:p>
          <a:p>
            <a:r>
              <a:rPr lang="en-US" sz="3000" dirty="0"/>
              <a:t>Decrease of “buy- to fly” ratio  2-3 times for complex shapes; </a:t>
            </a:r>
          </a:p>
          <a:p>
            <a:r>
              <a:rPr lang="en-US" sz="3000" dirty="0"/>
              <a:t>Properties as wrought or better, shape- as cast or better;</a:t>
            </a:r>
          </a:p>
          <a:p>
            <a:r>
              <a:rPr lang="en-US" sz="3000" dirty="0"/>
              <a:t>Efficient Non-destructive  inspection ;</a:t>
            </a:r>
          </a:p>
          <a:p>
            <a:r>
              <a:rPr lang="en-US" sz="3000" dirty="0"/>
              <a:t>Capability for re-design of critical components to their best performance;</a:t>
            </a:r>
          </a:p>
          <a:p>
            <a:pPr marL="0" indent="0">
              <a:buNone/>
            </a:pPr>
            <a:r>
              <a:rPr lang="en-US" sz="3000" dirty="0"/>
              <a:t> </a:t>
            </a:r>
          </a:p>
          <a:p>
            <a:pPr marL="0" indent="0">
              <a:buNone/>
            </a:pPr>
            <a:r>
              <a:rPr lang="en-US" sz="3000" dirty="0"/>
              <a:t> 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BCE322-EBDF-4B60-B9D0-F476027CF3A2}"/>
              </a:ext>
            </a:extLst>
          </p:cNvPr>
          <p:cNvSpPr txBox="1"/>
          <p:nvPr/>
        </p:nvSpPr>
        <p:spPr>
          <a:xfrm>
            <a:off x="2632841" y="520262"/>
            <a:ext cx="608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CONCLUSIONS</a:t>
            </a:r>
          </a:p>
        </p:txBody>
      </p:sp>
    </p:spTree>
    <p:extLst>
      <p:ext uri="{BB962C8B-B14F-4D97-AF65-F5344CB8AC3E}">
        <p14:creationId xmlns:p14="http://schemas.microsoft.com/office/powerpoint/2010/main" val="340538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D5799F-E14A-437B-A011-C5208FDA130E}"/>
              </a:ext>
            </a:extLst>
          </p:cNvPr>
          <p:cNvSpPr txBox="1"/>
          <p:nvPr/>
        </p:nvSpPr>
        <p:spPr>
          <a:xfrm>
            <a:off x="1946786" y="560439"/>
            <a:ext cx="85540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Project Objectives</a:t>
            </a:r>
            <a:endParaRPr lang="en-US" sz="2800" dirty="0"/>
          </a:p>
          <a:p>
            <a:r>
              <a:rPr lang="en-US" sz="2800" dirty="0"/>
              <a:t>Three key objectives were identified for this project.  These include:  </a:t>
            </a:r>
          </a:p>
          <a:p>
            <a:pPr lvl="0"/>
            <a:r>
              <a:rPr lang="en-US" sz="2800" dirty="0"/>
              <a:t>Develop and demonstrate advanced manufacturing and fabrication technologies to rapidly accelerate the deployment of SMRs </a:t>
            </a:r>
          </a:p>
          <a:p>
            <a:pPr lvl="0"/>
            <a:r>
              <a:rPr lang="en-US" sz="2800" dirty="0"/>
              <a:t>Develop/demonstrate new methods for manufacture/fabrication of a Reactor Pressure Vessel (RPV) which could lead to production of a vessel in under 12 months.</a:t>
            </a:r>
          </a:p>
          <a:p>
            <a:pPr lvl="0"/>
            <a:r>
              <a:rPr lang="en-US" sz="2800" dirty="0"/>
              <a:t>Eliminate 40% of the costs of production of an SMR RPV, while reducing the overall schedule by up to 18 months.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9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3FC159-1F17-4FE2-AF25-D89592E44FFD}"/>
              </a:ext>
            </a:extLst>
          </p:cNvPr>
          <p:cNvSpPr txBox="1"/>
          <p:nvPr/>
        </p:nvSpPr>
        <p:spPr>
          <a:xfrm>
            <a:off x="1814052" y="781665"/>
            <a:ext cx="90260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Manufacture of the key components for the reactor vessel includes both conventional forging and PM-HIP.  The breakdown of the key A508 low alloy steel components are as follows:</a:t>
            </a:r>
          </a:p>
          <a:p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u="sng" dirty="0"/>
              <a:t>PM-HIP (A508, Grade 3, Class 1)</a:t>
            </a:r>
            <a:endParaRPr lang="en-US" sz="2400" dirty="0"/>
          </a:p>
          <a:p>
            <a:pPr lvl="0"/>
            <a:r>
              <a:rPr lang="en-US" sz="2400" dirty="0"/>
              <a:t>Lower reactor head</a:t>
            </a:r>
          </a:p>
          <a:p>
            <a:pPr lvl="0"/>
            <a:r>
              <a:rPr lang="en-US" sz="2400" dirty="0"/>
              <a:t>Upper reactor head</a:t>
            </a:r>
          </a:p>
          <a:p>
            <a:pPr lvl="0"/>
            <a:r>
              <a:rPr lang="en-US" sz="2400" dirty="0"/>
              <a:t>Steam plenum</a:t>
            </a:r>
          </a:p>
          <a:p>
            <a:pPr lvl="0"/>
            <a:r>
              <a:rPr lang="en-US" sz="2400" dirty="0"/>
              <a:t>Steam plenum access ports/covers</a:t>
            </a:r>
          </a:p>
          <a:p>
            <a:pPr lvl="0"/>
            <a:r>
              <a:rPr lang="en-US" sz="2400" dirty="0"/>
              <a:t>Upper transition shell (in four sections)</a:t>
            </a:r>
          </a:p>
          <a:p>
            <a:r>
              <a:rPr lang="en-US" sz="2400" u="sng" dirty="0"/>
              <a:t>Forgings (SA508, Grade 3, Class 1)</a:t>
            </a:r>
            <a:endParaRPr lang="en-US" sz="2400" dirty="0"/>
          </a:p>
          <a:p>
            <a:pPr lvl="0"/>
            <a:r>
              <a:rPr lang="en-US" sz="2400" dirty="0"/>
              <a:t>Lower transition shell</a:t>
            </a:r>
          </a:p>
          <a:p>
            <a:pPr lvl="0"/>
            <a:r>
              <a:rPr lang="en-US" sz="2400" dirty="0"/>
              <a:t>Upper flange </a:t>
            </a:r>
          </a:p>
          <a:p>
            <a:pPr lvl="0"/>
            <a:r>
              <a:rPr lang="en-US" sz="2400" dirty="0"/>
              <a:t>Lower flange</a:t>
            </a:r>
          </a:p>
          <a:p>
            <a:pPr lvl="0"/>
            <a:r>
              <a:rPr lang="en-US" sz="2400" dirty="0"/>
              <a:t>PZR (pressurizer) shell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3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mallest PM part HIPed">
            <a:extLst>
              <a:ext uri="{FF2B5EF4-FFF2-40B4-BE49-F238E27FC236}">
                <a16:creationId xmlns:a16="http://schemas.microsoft.com/office/drawing/2014/main" xmlns="" id="{6DE232A5-916C-4C9C-84BE-B18D1704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7" y="2178983"/>
            <a:ext cx="5779478" cy="43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4905E9D-0459-4B9B-A595-E21B4E4A0082}"/>
              </a:ext>
            </a:extLst>
          </p:cNvPr>
          <p:cNvCxnSpPr/>
          <p:nvPr/>
        </p:nvCxnSpPr>
        <p:spPr>
          <a:xfrm flipV="1">
            <a:off x="4840014" y="3704897"/>
            <a:ext cx="1592317" cy="441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8DAEDC4F-B081-4CB3-A087-D5429B639C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79" y="525882"/>
            <a:ext cx="4660115" cy="46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820C689-C1DA-470C-838F-95AA314737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48" y="1972236"/>
            <a:ext cx="7023028" cy="316705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1247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9606D97-7CB8-4C54-A350-A2234467053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0425" y="1027487"/>
            <a:ext cx="8040352" cy="480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207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6DFF1CA-33FA-443E-86E8-DBEE9CC337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29940" y="987270"/>
            <a:ext cx="7332119" cy="48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605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303BFD99-1286-4ABD-898C-E3F0221953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766" y="968188"/>
            <a:ext cx="8099645" cy="54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2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494</Words>
  <Application>Microsoft Office PowerPoint</Application>
  <PresentationFormat>Custom</PresentationFormat>
  <Paragraphs>78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Small Modular Reactor Vessel Manufacture/Fabrication Using PM-HIP and Electron Beam Welding Technologies  David Gandy and Craig Stover (Electric Power Research Institute)  Keith Bridger, Steve Lawler, and Matt Cusworth (Nuclear-AMRC) Victor Samarov and Charlie Barre (Synertech-PM)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ATLAS</vt:lpstr>
      <vt:lpstr>                     Gas Turbine Discs</vt:lpstr>
      <vt:lpstr>PowerPoint Presentation</vt:lpstr>
      <vt:lpstr>PowerPoint Presentation</vt:lpstr>
      <vt:lpstr>PowerPoint Presentation</vt:lpstr>
      <vt:lpstr> Requirements to the HIP cycle and Equipment for the ATLAS PM HIPED  parts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Local User</cp:lastModifiedBy>
  <cp:revision>19</cp:revision>
  <dcterms:created xsi:type="dcterms:W3CDTF">2017-06-18T22:02:35Z</dcterms:created>
  <dcterms:modified xsi:type="dcterms:W3CDTF">2017-12-07T20:46:15Z</dcterms:modified>
</cp:coreProperties>
</file>