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</p:sldMasterIdLst>
  <p:notesMasterIdLst>
    <p:notesMasterId r:id="rId32"/>
  </p:notesMasterIdLst>
  <p:handoutMasterIdLst>
    <p:handoutMasterId r:id="rId33"/>
  </p:handoutMasterIdLst>
  <p:sldIdLst>
    <p:sldId id="540" r:id="rId3"/>
    <p:sldId id="560" r:id="rId4"/>
    <p:sldId id="514" r:id="rId5"/>
    <p:sldId id="541" r:id="rId6"/>
    <p:sldId id="513" r:id="rId7"/>
    <p:sldId id="557" r:id="rId8"/>
    <p:sldId id="408" r:id="rId9"/>
    <p:sldId id="576" r:id="rId10"/>
    <p:sldId id="579" r:id="rId11"/>
    <p:sldId id="580" r:id="rId12"/>
    <p:sldId id="531" r:id="rId13"/>
    <p:sldId id="570" r:id="rId14"/>
    <p:sldId id="571" r:id="rId15"/>
    <p:sldId id="566" r:id="rId16"/>
    <p:sldId id="567" r:id="rId17"/>
    <p:sldId id="561" r:id="rId18"/>
    <p:sldId id="552" r:id="rId19"/>
    <p:sldId id="564" r:id="rId20"/>
    <p:sldId id="565" r:id="rId21"/>
    <p:sldId id="568" r:id="rId22"/>
    <p:sldId id="549" r:id="rId23"/>
    <p:sldId id="553" r:id="rId24"/>
    <p:sldId id="555" r:id="rId25"/>
    <p:sldId id="572" r:id="rId26"/>
    <p:sldId id="554" r:id="rId27"/>
    <p:sldId id="562" r:id="rId28"/>
    <p:sldId id="563" r:id="rId29"/>
    <p:sldId id="569" r:id="rId30"/>
    <p:sldId id="396" r:id="rId31"/>
  </p:sldIdLst>
  <p:sldSz cx="10080625" cy="7561263"/>
  <p:notesSz cx="6797675" cy="9928225"/>
  <p:custDataLst>
    <p:tags r:id="rId3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8DAE10"/>
    <a:srgbClr val="F97407"/>
    <a:srgbClr val="FF8601"/>
    <a:srgbClr val="BEB102"/>
    <a:srgbClr val="C09200"/>
    <a:srgbClr val="00CC00"/>
    <a:srgbClr val="C0C0C0"/>
    <a:srgbClr val="00356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3668" autoAdjust="0"/>
  </p:normalViewPr>
  <p:slideViewPr>
    <p:cSldViewPr snapToObjects="1">
      <p:cViewPr varScale="1">
        <p:scale>
          <a:sx n="76" d="100"/>
          <a:sy n="76" d="100"/>
        </p:scale>
        <p:origin x="1771" y="58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10422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Tabelle1!$A$2:$A$8</c:f>
              <c:strCache>
                <c:ptCount val="7"/>
                <c:pt idx="0">
                  <c:v>unbew. Luft</c:v>
                </c:pt>
                <c:pt idx="1">
                  <c:v>Salzbad</c:v>
                </c:pt>
                <c:pt idx="2">
                  <c:v>Stickstoff, 6 bar</c:v>
                </c:pt>
                <c:pt idx="3">
                  <c:v>Helium, 6 bar</c:v>
                </c:pt>
                <c:pt idx="4">
                  <c:v>HIP N2, 1700 bar</c:v>
                </c:pt>
                <c:pt idx="5">
                  <c:v>unbew. Öl</c:v>
                </c:pt>
                <c:pt idx="6">
                  <c:v>bew. Öl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40</c:v>
                </c:pt>
                <c:pt idx="1">
                  <c:v>400</c:v>
                </c:pt>
                <c:pt idx="2">
                  <c:v>350</c:v>
                </c:pt>
                <c:pt idx="3">
                  <c:v>450</c:v>
                </c:pt>
                <c:pt idx="4">
                  <c:v>487</c:v>
                </c:pt>
                <c:pt idx="5">
                  <c:v>1250</c:v>
                </c:pt>
                <c:pt idx="6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1F-4C47-9FB8-95342A60A9D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noFill/>
          </c:spPr>
          <c:invertIfNegative val="0"/>
          <c:errBars>
            <c:errBarType val="both"/>
            <c:errValType val="cust"/>
            <c:noEndCap val="1"/>
            <c:plus>
              <c:numRef>
                <c:f>Tabelle1!$C$2:$C$8</c:f>
                <c:numCache>
                  <c:formatCode>General</c:formatCode>
                  <c:ptCount val="7"/>
                  <c:pt idx="0">
                    <c:v>10</c:v>
                  </c:pt>
                  <c:pt idx="1">
                    <c:v>50</c:v>
                  </c:pt>
                  <c:pt idx="2">
                    <c:v>50</c:v>
                  </c:pt>
                  <c:pt idx="3">
                    <c:v>50</c:v>
                  </c:pt>
                  <c:pt idx="4">
                    <c:v>87</c:v>
                  </c:pt>
                  <c:pt idx="5">
                    <c:v>250</c:v>
                  </c:pt>
                  <c:pt idx="6">
                    <c:v>200</c:v>
                  </c:pt>
                </c:numCache>
              </c:numRef>
            </c:plus>
            <c:minus>
              <c:numRef>
                <c:f>Tabelle1!$D$2:$D$8</c:f>
                <c:numCache>
                  <c:formatCode>General</c:formatCode>
                  <c:ptCount val="7"/>
                  <c:pt idx="0">
                    <c:v>10</c:v>
                  </c:pt>
                  <c:pt idx="1">
                    <c:v>50</c:v>
                  </c:pt>
                  <c:pt idx="2">
                    <c:v>50</c:v>
                  </c:pt>
                  <c:pt idx="3">
                    <c:v>50</c:v>
                  </c:pt>
                  <c:pt idx="4">
                    <c:v>87</c:v>
                  </c:pt>
                  <c:pt idx="5">
                    <c:v>250</c:v>
                  </c:pt>
                  <c:pt idx="6">
                    <c:v>200</c:v>
                  </c:pt>
                </c:numCache>
              </c:numRef>
            </c:minus>
            <c:spPr>
              <a:ln w="114300" cap="flat" cmpd="sng">
                <a:solidFill>
                  <a:srgbClr val="002060"/>
                </a:solidFill>
                <a:bevel/>
              </a:ln>
            </c:spPr>
          </c:errBars>
          <c:cat>
            <c:strRef>
              <c:f>Tabelle1!$A$2:$A$8</c:f>
              <c:strCache>
                <c:ptCount val="7"/>
                <c:pt idx="0">
                  <c:v>unbew. Luft</c:v>
                </c:pt>
                <c:pt idx="1">
                  <c:v>Salzbad</c:v>
                </c:pt>
                <c:pt idx="2">
                  <c:v>Stickstoff, 6 bar</c:v>
                </c:pt>
                <c:pt idx="3">
                  <c:v>Helium, 6 bar</c:v>
                </c:pt>
                <c:pt idx="4">
                  <c:v>HIP N2, 1700 bar</c:v>
                </c:pt>
                <c:pt idx="5">
                  <c:v>unbew. Öl</c:v>
                </c:pt>
                <c:pt idx="6">
                  <c:v>bew. Öl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87</c:v>
                </c:pt>
                <c:pt idx="5">
                  <c:v>250</c:v>
                </c:pt>
                <c:pt idx="6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1F-4C47-9FB8-95342A60A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986736"/>
        <c:axId val="697987824"/>
      </c:barChart>
      <c:catAx>
        <c:axId val="69798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anchor="t"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987824"/>
        <c:crosses val="autoZero"/>
        <c:auto val="1"/>
        <c:lblAlgn val="ctr"/>
        <c:lblOffset val="100"/>
        <c:tickLblSkip val="1"/>
        <c:noMultiLvlLbl val="0"/>
      </c:catAx>
      <c:valAx>
        <c:axId val="697987824"/>
        <c:scaling>
          <c:orientation val="minMax"/>
          <c:max val="25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b="0" dirty="0" smtClean="0">
                    <a:latin typeface="Symbol" panose="05050102010706020507" pitchFamily="18" charset="2"/>
                  </a:rPr>
                  <a:t>a</a:t>
                </a:r>
                <a:r>
                  <a:rPr lang="de-DE" b="0" dirty="0" smtClean="0"/>
                  <a:t> </a:t>
                </a:r>
                <a:r>
                  <a:rPr lang="de-DE" b="0" dirty="0">
                    <a:latin typeface="+mj-lt"/>
                  </a:rPr>
                  <a:t>in </a:t>
                </a:r>
                <a:r>
                  <a:rPr lang="de-DE" b="0" dirty="0" smtClean="0">
                    <a:latin typeface="+mj-lt"/>
                  </a:rPr>
                  <a:t>W/m²K</a:t>
                </a:r>
                <a:endParaRPr lang="de-DE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382438770015367E-2"/>
              <c:y val="0.43443661414997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98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RubFlama" panose="02000000000000000000" pitchFamily="2" charset="0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C912D06-679F-4CC4-A22F-2C05AD26BCB4}" type="slidenum">
              <a:rPr lang="en-US" altLang="de-DE"/>
              <a:pPr>
                <a:defRPr/>
              </a:pPr>
              <a:t>‹Nr.›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097295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Textmasterformate durch Klicken bearbeiten</a:t>
            </a:r>
          </a:p>
          <a:p>
            <a:pPr lvl="1"/>
            <a:r>
              <a:rPr lang="en-US" altLang="de-DE" noProof="0" smtClean="0"/>
              <a:t>Zweite Ebene</a:t>
            </a:r>
          </a:p>
          <a:p>
            <a:pPr lvl="2"/>
            <a:r>
              <a:rPr lang="en-US" altLang="de-DE" noProof="0" smtClean="0"/>
              <a:t>Dritte Ebene</a:t>
            </a:r>
          </a:p>
          <a:p>
            <a:pPr lvl="3"/>
            <a:r>
              <a:rPr lang="en-US" altLang="de-DE" noProof="0" smtClean="0"/>
              <a:t>Vierte Ebene</a:t>
            </a:r>
          </a:p>
          <a:p>
            <a:pPr lvl="4"/>
            <a:r>
              <a:rPr lang="en-US" altLang="de-DE" noProof="0" smtClean="0"/>
              <a:t>Fünfte Ebene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FB43E2-97EA-492D-A692-B201D35DF7DD}" type="slidenum">
              <a:rPr lang="en-US" altLang="de-DE"/>
              <a:pPr>
                <a:defRPr/>
              </a:pPr>
              <a:t>‹Nr.›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00851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8031-DB37-41D6-9D64-9770E1AE7BD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38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24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69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25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0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de-DE" altLang="de-DE" sz="1200" smtClean="0">
                <a:latin typeface="Arial" charset="0"/>
              </a:rPr>
              <a:pPr/>
              <a:t>5</a:t>
            </a:fld>
            <a:endParaRPr lang="de-DE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14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3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15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0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17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6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20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0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B43E2-97EA-492D-A692-B201D35DF7DD}" type="slidenum">
              <a:rPr lang="en-US" altLang="de-DE" smtClean="0"/>
              <a:pPr>
                <a:defRPr/>
              </a:pPr>
              <a:t>21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871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22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 smtClean="0">
              <a:latin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076C87-E368-41C8-B756-C699815080B3}" type="slidenum">
              <a:rPr lang="en-US" altLang="de-DE" sz="1200" smtClean="0">
                <a:latin typeface="Arial" charset="0"/>
              </a:rPr>
              <a:pPr/>
              <a:t>23</a:t>
            </a:fld>
            <a:endParaRPr lang="en-US" altLang="de-DE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9675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78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56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71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88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9675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89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02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640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17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5612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4200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2250"/>
            <a:ext cx="4284662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87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95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7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665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19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211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51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71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188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5612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4200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2250"/>
            <a:ext cx="4284662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99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72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1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964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84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21775" cy="706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/>
          </a:p>
        </p:txBody>
      </p:sp>
      <p:pic>
        <p:nvPicPr>
          <p:cNvPr id="1027" name="Inhaltsplatzhalter 5" descr="Label_RUB_WEISS-BLAU_s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fik 3" descr="Wortmarke_BLAU_srg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LWTneu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296025"/>
            <a:ext cx="33147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601200" cy="731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/>
          </a:p>
        </p:txBody>
      </p:sp>
      <p:pic>
        <p:nvPicPr>
          <p:cNvPr id="2051" name="Inhaltsplatzhalter 5" descr="Label_RUB_WEISS-BLAU_s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 userDrawn="1"/>
        </p:nvSpPr>
        <p:spPr>
          <a:xfrm>
            <a:off x="9194800" y="7362825"/>
            <a:ext cx="366713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C5AE825B-EF53-437E-A5F5-3C167916554B}" type="slidenum">
              <a:rPr lang="de-DE" altLang="de-DE" sz="1000" smtClean="0">
                <a:solidFill>
                  <a:srgbClr val="003560"/>
                </a:solidFill>
                <a:latin typeface="Arial" charset="0"/>
                <a:cs typeface="Arial" charset="0"/>
              </a:rPr>
              <a:pPr algn="r" eaLnBrk="1" hangingPunct="1">
                <a:defRPr/>
              </a:pPr>
              <a:t>‹Nr.›</a:t>
            </a:fld>
            <a:endParaRPr lang="de-DE" altLang="de-DE" sz="1000" dirty="0" smtClean="0">
              <a:solidFill>
                <a:srgbClr val="003560"/>
              </a:solidFill>
              <a:latin typeface="Arial" charset="0"/>
              <a:cs typeface="Arial" charset="0"/>
            </a:endParaRPr>
          </a:p>
        </p:txBody>
      </p:sp>
      <p:sp>
        <p:nvSpPr>
          <p:cNvPr id="219146" name="Textfeld 8"/>
          <p:cNvSpPr txBox="1">
            <a:spLocks noChangeArrowheads="1"/>
          </p:cNvSpPr>
          <p:nvPr userDrawn="1"/>
        </p:nvSpPr>
        <p:spPr bwMode="auto">
          <a:xfrm>
            <a:off x="468313" y="7362825"/>
            <a:ext cx="842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b="1" noProof="0" dirty="0" smtClean="0">
                <a:solidFill>
                  <a:srgbClr val="003560"/>
                </a:solidFill>
                <a:cs typeface="Arial" panose="020B0604020202020204" pitchFamily="34" charset="0"/>
              </a:rPr>
              <a:t>N. Wulbieter – Heat treatment inside the HIP-Unit</a:t>
            </a:r>
            <a:endParaRPr lang="en-US" altLang="de-DE" sz="1000" noProof="0" dirty="0" smtClean="0">
              <a:solidFill>
                <a:srgbClr val="003560"/>
              </a:solidFill>
              <a:cs typeface="Arial" panose="020B0604020202020204" pitchFamily="34" charset="0"/>
            </a:endParaRPr>
          </a:p>
        </p:txBody>
      </p:sp>
      <p:pic>
        <p:nvPicPr>
          <p:cNvPr id="2054" name="Picture 15" descr="Schriftzug_RUB_LW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5425"/>
            <a:ext cx="19621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2.e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feld 12"/>
          <p:cNvSpPr txBox="1">
            <a:spLocks noChangeArrowheads="1"/>
          </p:cNvSpPr>
          <p:nvPr/>
        </p:nvSpPr>
        <p:spPr bwMode="auto">
          <a:xfrm>
            <a:off x="436563" y="1314450"/>
            <a:ext cx="7721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de-DE" sz="3200" b="1" dirty="0" smtClean="0">
                <a:solidFill>
                  <a:srgbClr val="003560"/>
                </a:solidFill>
                <a:latin typeface="Arial" charset="0"/>
              </a:rPr>
              <a:t>Heat treatment inside the HIP-Unit</a:t>
            </a:r>
          </a:p>
          <a:p>
            <a:pPr eaLnBrk="1" hangingPunct="1"/>
            <a:endParaRPr lang="en-GB" altLang="de-DE" sz="2800" b="1" dirty="0" smtClean="0">
              <a:solidFill>
                <a:srgbClr val="8DAE10"/>
              </a:solidFill>
              <a:latin typeface="Arial" charset="0"/>
            </a:endParaRPr>
          </a:p>
          <a:p>
            <a:pPr eaLnBrk="1" hangingPunct="1"/>
            <a:r>
              <a:rPr lang="en-GB" altLang="de-DE" b="1" dirty="0" smtClean="0">
                <a:solidFill>
                  <a:srgbClr val="8DAE10"/>
                </a:solidFill>
                <a:latin typeface="Arial" charset="0"/>
              </a:rPr>
              <a:t>12</a:t>
            </a:r>
            <a:r>
              <a:rPr lang="en-GB" altLang="de-DE" b="1" baseline="30000" dirty="0" smtClean="0">
                <a:solidFill>
                  <a:srgbClr val="8DAE10"/>
                </a:solidFill>
                <a:latin typeface="Arial" charset="0"/>
              </a:rPr>
              <a:t>th </a:t>
            </a:r>
            <a:r>
              <a:rPr lang="en-GB" altLang="de-DE" b="1" dirty="0" smtClean="0">
                <a:solidFill>
                  <a:srgbClr val="8DAE10"/>
                </a:solidFill>
                <a:latin typeface="Arial" charset="0"/>
              </a:rPr>
              <a:t>International </a:t>
            </a:r>
            <a:r>
              <a:rPr lang="en-GB" altLang="de-DE" b="1" dirty="0" smtClean="0">
                <a:solidFill>
                  <a:srgbClr val="8DAE10"/>
                </a:solidFill>
                <a:latin typeface="Arial" charset="0"/>
              </a:rPr>
              <a:t>Conference on Hot Isostatic Pressing 2017</a:t>
            </a:r>
          </a:p>
          <a:p>
            <a:pPr eaLnBrk="1" hangingPunct="1"/>
            <a:r>
              <a:rPr lang="en-GB" altLang="de-DE" b="1" dirty="0" smtClean="0">
                <a:solidFill>
                  <a:srgbClr val="8DAE10"/>
                </a:solidFill>
                <a:latin typeface="Arial" charset="0"/>
              </a:rPr>
              <a:t>05.12. - 08.12.17 Sydney</a:t>
            </a:r>
          </a:p>
          <a:p>
            <a:pPr eaLnBrk="1" hangingPunct="1"/>
            <a:endParaRPr lang="en-GB" altLang="de-DE" sz="3200" b="1" dirty="0" smtClean="0">
              <a:solidFill>
                <a:srgbClr val="8DAE10"/>
              </a:solidFill>
              <a:latin typeface="Arial" charset="0"/>
            </a:endParaRPr>
          </a:p>
          <a:p>
            <a:pPr eaLnBrk="1" hangingPunct="1"/>
            <a:endParaRPr lang="en-GB" altLang="de-DE" sz="3200" b="1" dirty="0" smtClean="0">
              <a:solidFill>
                <a:srgbClr val="8DAE10"/>
              </a:solidFill>
              <a:latin typeface="Arial" charset="0"/>
            </a:endParaRPr>
          </a:p>
          <a:p>
            <a:pPr eaLnBrk="1" hangingPunct="1"/>
            <a:endParaRPr lang="en-GB" altLang="de-DE" sz="3200" b="1" dirty="0" smtClean="0">
              <a:solidFill>
                <a:srgbClr val="8DAE10"/>
              </a:solidFill>
              <a:latin typeface="Arial" charset="0"/>
            </a:endParaRPr>
          </a:p>
          <a:p>
            <a:pPr eaLnBrk="1" hangingPunct="1"/>
            <a:endParaRPr lang="en-GB" altLang="de-DE" sz="3200" b="1" dirty="0" smtClean="0">
              <a:solidFill>
                <a:srgbClr val="8DAE10"/>
              </a:solidFill>
              <a:latin typeface="Arial" charset="0"/>
            </a:endParaRPr>
          </a:p>
          <a:p>
            <a:pPr eaLnBrk="1" hangingPunct="1"/>
            <a:endParaRPr lang="en-GB" altLang="de-DE" sz="1800" b="1" dirty="0" smtClean="0">
              <a:solidFill>
                <a:srgbClr val="8DAE10"/>
              </a:solidFill>
              <a:latin typeface="Arial" charset="0"/>
            </a:endParaRPr>
          </a:p>
          <a:p>
            <a:pPr eaLnBrk="1" hangingPunct="1"/>
            <a:r>
              <a:rPr lang="en-GB" altLang="de-DE" sz="1800" b="1" dirty="0" smtClean="0">
                <a:solidFill>
                  <a:srgbClr val="002060"/>
                </a:solidFill>
                <a:latin typeface="Arial" charset="0"/>
              </a:rPr>
              <a:t>N. Wulbieter, A. Rottstegge, W. Theisen</a:t>
            </a:r>
          </a:p>
        </p:txBody>
      </p:sp>
      <p:pic>
        <p:nvPicPr>
          <p:cNvPr id="4101" name="Grafik 13" descr="Wortmarke_BLAU_s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92" y="1566863"/>
            <a:ext cx="6345705" cy="5399087"/>
          </a:xfrm>
        </p:spPr>
        <p:txBody>
          <a:bodyPr lIns="100803" tIns="50402" rIns="100803" bIns="50402"/>
          <a:lstStyle/>
          <a:p>
            <a:pPr marL="61896" indent="0">
              <a:buFontTx/>
              <a:buNone/>
              <a:defRPr/>
            </a:pPr>
            <a:r>
              <a:rPr lang="en-GB" sz="2200" b="1" dirty="0" smtClean="0">
                <a:solidFill>
                  <a:srgbClr val="002060"/>
                </a:solidFill>
              </a:rPr>
              <a:t>Results for 1.4404 (Ø 30 x 90 mm) at 100 MPa</a:t>
            </a:r>
          </a:p>
          <a:p>
            <a:pPr marL="61896" indent="0">
              <a:buFontTx/>
              <a:buNone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39909" indent="-378013">
              <a:defRPr/>
            </a:pPr>
            <a:endParaRPr lang="en-GB" sz="2000" dirty="0" smtClean="0"/>
          </a:p>
          <a:p>
            <a:pPr marL="439909" indent="-378013">
              <a:defRPr/>
            </a:pPr>
            <a:endParaRPr lang="en-GB" sz="2000" dirty="0" smtClean="0"/>
          </a:p>
          <a:p>
            <a:pPr marL="439909" indent="-378013">
              <a:defRPr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61896" indent="0">
              <a:buFontTx/>
              <a:buNone/>
              <a:defRPr/>
            </a:pPr>
            <a:endParaRPr lang="en-GB" sz="2400" dirty="0" smtClean="0"/>
          </a:p>
          <a:p>
            <a:pPr marL="503112" lvl="1" indent="0">
              <a:buFontTx/>
              <a:buNone/>
              <a:defRPr/>
            </a:pPr>
            <a:endParaRPr lang="en-GB" sz="2000" dirty="0" smtClean="0"/>
          </a:p>
          <a:p>
            <a:pPr marL="503112" lvl="1" indent="0">
              <a:buFontTx/>
              <a:buNone/>
              <a:defRPr/>
            </a:pPr>
            <a:endParaRPr lang="en-GB" sz="2000" dirty="0" smtClean="0"/>
          </a:p>
          <a:p>
            <a:pPr marL="503112" lvl="1" indent="0">
              <a:buFontTx/>
              <a:buNone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02" y="2113415"/>
            <a:ext cx="6401238" cy="4863047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 bwMode="auto">
          <a:xfrm>
            <a:off x="5895407" y="2636139"/>
            <a:ext cx="1424561" cy="8100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Ø 6 mm</a:t>
            </a: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Gas nozzle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3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339" y="1557338"/>
            <a:ext cx="6367158" cy="5399087"/>
          </a:xfrm>
        </p:spPr>
        <p:txBody>
          <a:bodyPr lIns="100803" tIns="50402" rIns="100803" bIns="50402"/>
          <a:lstStyle/>
          <a:p>
            <a:pPr marL="61896" indent="0"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Cooling rates as a function of gas pressure for the core of </a:t>
            </a:r>
            <a:r>
              <a:rPr lang="de-DE" sz="2000" b="1" dirty="0" smtClean="0">
                <a:solidFill>
                  <a:srgbClr val="002060"/>
                </a:solidFill>
              </a:rPr>
              <a:t>1.4404 </a:t>
            </a:r>
            <a:r>
              <a:rPr lang="de-DE" sz="2000" b="1" dirty="0">
                <a:solidFill>
                  <a:srgbClr val="002060"/>
                </a:solidFill>
              </a:rPr>
              <a:t>(</a:t>
            </a:r>
            <a:r>
              <a:rPr lang="de-DE" sz="2000" b="1" dirty="0" smtClean="0">
                <a:solidFill>
                  <a:srgbClr val="002060"/>
                </a:solidFill>
              </a:rPr>
              <a:t>Ø 30 </a:t>
            </a:r>
            <a:r>
              <a:rPr lang="de-DE" sz="2000" b="1" dirty="0">
                <a:solidFill>
                  <a:srgbClr val="002060"/>
                </a:solidFill>
              </a:rPr>
              <a:t>x 90 mm) </a:t>
            </a:r>
          </a:p>
          <a:p>
            <a:pPr marL="61896" indent="0">
              <a:buFontTx/>
              <a:buNone/>
              <a:defRPr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marL="439909" indent="-378013">
              <a:defRPr/>
            </a:pPr>
            <a:endParaRPr lang="de-DE" sz="2000" dirty="0"/>
          </a:p>
          <a:p>
            <a:pPr marL="439909" indent="-378013">
              <a:defRPr/>
            </a:pPr>
            <a:endParaRPr lang="de-DE" sz="2000" dirty="0"/>
          </a:p>
          <a:p>
            <a:pPr marL="439909" indent="-378013"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61896" indent="0">
              <a:buFontTx/>
              <a:buNone/>
              <a:defRPr/>
            </a:pPr>
            <a:endParaRPr lang="de-DE" sz="24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2" y="2655506"/>
            <a:ext cx="5645286" cy="44118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41792" y="6506587"/>
            <a:ext cx="4500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0.0</a:t>
            </a:r>
            <a:endParaRPr lang="en-GB" sz="12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20132" y="6506587"/>
            <a:ext cx="4500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2.5</a:t>
            </a:r>
            <a:endParaRPr lang="en-GB" sz="12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95154" y="6506586"/>
            <a:ext cx="4500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5.0</a:t>
            </a:r>
            <a:endParaRPr lang="en-GB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50302" y="6506585"/>
            <a:ext cx="4500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7.5</a:t>
            </a:r>
            <a:endParaRPr lang="en-GB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99924" y="6512475"/>
            <a:ext cx="4851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10.0</a:t>
            </a:r>
            <a:endParaRPr lang="en-GB" sz="12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37700" y="6521879"/>
            <a:ext cx="4851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12.5</a:t>
            </a:r>
            <a:endParaRPr lang="en-GB" sz="12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48801" y="6505950"/>
            <a:ext cx="4851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15.0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827" y="1530382"/>
            <a:ext cx="6448769" cy="466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435467" y="6062179"/>
            <a:ext cx="2880320" cy="271066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de-DE" sz="1100" dirty="0" smtClean="0">
                <a:latin typeface="+mn-lt"/>
              </a:rPr>
              <a:t>Ref.: R.B. Stewart (1989)</a:t>
            </a:r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1715114" y="6740513"/>
            <a:ext cx="6020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de-DE" sz="1800" b="1" dirty="0" smtClean="0">
                <a:solidFill>
                  <a:srgbClr val="003560"/>
                </a:solidFill>
                <a:latin typeface="+mn-lt"/>
                <a:cs typeface="Arial" charset="0"/>
              </a:rPr>
              <a:t>Literature: Density as a function of pressure (Argon)</a:t>
            </a:r>
            <a:endParaRPr lang="en-GB" altLang="de-DE" sz="1800" b="1" dirty="0">
              <a:solidFill>
                <a:srgbClr val="003560"/>
              </a:solidFill>
              <a:latin typeface="+mn-lt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038967" y="4704384"/>
            <a:ext cx="156662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22 °C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972 °C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" name="Gerader Verbinder 3"/>
          <p:cNvCxnSpPr/>
          <p:nvPr/>
        </p:nvCxnSpPr>
        <p:spPr bwMode="auto">
          <a:xfrm>
            <a:off x="2565037" y="2970541"/>
            <a:ext cx="0" cy="26552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/>
          <p:cNvCxnSpPr/>
          <p:nvPr/>
        </p:nvCxnSpPr>
        <p:spPr bwMode="auto">
          <a:xfrm>
            <a:off x="3060092" y="2790521"/>
            <a:ext cx="0" cy="28353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DAE1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/>
          <p:cNvCxnSpPr/>
          <p:nvPr/>
        </p:nvCxnSpPr>
        <p:spPr bwMode="auto">
          <a:xfrm>
            <a:off x="3548238" y="2700511"/>
            <a:ext cx="0" cy="29062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/>
          <p:cNvCxnSpPr/>
          <p:nvPr/>
        </p:nvCxnSpPr>
        <p:spPr bwMode="auto">
          <a:xfrm>
            <a:off x="3706988" y="2687811"/>
            <a:ext cx="0" cy="29062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97407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12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/>
          </p:nvPr>
        </p:nvGraphicFramePr>
        <p:xfrm>
          <a:off x="597801" y="1935426"/>
          <a:ext cx="8222932" cy="499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Gerader Verbinder 11"/>
          <p:cNvCxnSpPr/>
          <p:nvPr/>
        </p:nvCxnSpPr>
        <p:spPr bwMode="auto">
          <a:xfrm flipV="1">
            <a:off x="6300452" y="2205457"/>
            <a:ext cx="1215135" cy="11701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DAE1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hteck 1"/>
          <p:cNvSpPr/>
          <p:nvPr/>
        </p:nvSpPr>
        <p:spPr bwMode="auto">
          <a:xfrm>
            <a:off x="1754947" y="6750962"/>
            <a:ext cx="7065786" cy="1800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18984949">
            <a:off x="1981229" y="2702779"/>
            <a:ext cx="1395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Air</a:t>
            </a:r>
            <a:endParaRPr lang="en-GB" sz="18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 rot="18984949">
            <a:off x="2971339" y="2695389"/>
            <a:ext cx="1395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Salt bath</a:t>
            </a:r>
            <a:endParaRPr lang="en-GB" sz="1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 rot="18984949">
            <a:off x="3833160" y="2394841"/>
            <a:ext cx="2267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Nitrogen, 6 bar</a:t>
            </a:r>
            <a:endParaRPr lang="en-GB" sz="18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 rot="18984949">
            <a:off x="4685033" y="2502563"/>
            <a:ext cx="2267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Helium, 6 bar</a:t>
            </a:r>
            <a:endParaRPr lang="en-GB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 rot="18984949">
            <a:off x="5722755" y="2333135"/>
            <a:ext cx="2642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HIP - 170 MPa</a:t>
            </a:r>
            <a:endParaRPr lang="en-GB" sz="1800" baseline="-250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 rot="18984949">
            <a:off x="6632561" y="2426194"/>
            <a:ext cx="2642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Oil</a:t>
            </a:r>
            <a:endParaRPr lang="en-GB" sz="1800" baseline="-250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 rot="18984949">
            <a:off x="7977561" y="2550163"/>
            <a:ext cx="14950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Oil with convection</a:t>
            </a:r>
            <a:endParaRPr lang="en-GB" sz="1800" baseline="-25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75627" y="6833083"/>
            <a:ext cx="175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  <a:cs typeface="Arial" panose="020B0604020202020204" pitchFamily="34" charset="0"/>
              </a:rPr>
              <a:t>Ref.: G.E. Totten (1997)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Ellipse 19"/>
          <p:cNvSpPr/>
          <p:nvPr/>
        </p:nvSpPr>
        <p:spPr bwMode="auto">
          <a:xfrm rot="2842610">
            <a:off x="6489391" y="1820840"/>
            <a:ext cx="360040" cy="2076988"/>
          </a:xfrm>
          <a:prstGeom prst="ellipse">
            <a:avLst/>
          </a:prstGeom>
          <a:noFill/>
          <a:ln w="19050" cap="flat" cmpd="sng" algn="ctr">
            <a:solidFill>
              <a:srgbClr val="8DAE1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037570" y="5777941"/>
            <a:ext cx="360040" cy="497970"/>
          </a:xfrm>
          <a:prstGeom prst="ellipse">
            <a:avLst/>
          </a:prstGeom>
          <a:noFill/>
          <a:ln w="19050" cap="flat" cmpd="sng" algn="ctr">
            <a:solidFill>
              <a:srgbClr val="8DAE1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338338" y="1350362"/>
            <a:ext cx="6232143" cy="5606064"/>
          </a:xfrm>
        </p:spPr>
        <p:txBody>
          <a:bodyPr lIns="100803" tIns="50402" rIns="100803" bIns="50402"/>
          <a:lstStyle/>
          <a:p>
            <a:pPr marL="61896" indent="0"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</a:rPr>
              <a:t>Heat transfer coefficient for HIP (calculated) and conventional quenching media (literature)</a:t>
            </a:r>
          </a:p>
          <a:p>
            <a:pPr marL="61896" indent="0">
              <a:buFontTx/>
              <a:buNone/>
              <a:defRPr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marL="439909" indent="-378013">
              <a:defRPr/>
            </a:pPr>
            <a:endParaRPr lang="de-DE" sz="2000" dirty="0"/>
          </a:p>
          <a:p>
            <a:pPr marL="439909" indent="-378013">
              <a:defRPr/>
            </a:pPr>
            <a:endParaRPr lang="de-DE" sz="2000" dirty="0"/>
          </a:p>
          <a:p>
            <a:pPr marL="439909" indent="-378013"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61896" indent="0">
              <a:buFontTx/>
              <a:buNone/>
              <a:defRPr/>
            </a:pPr>
            <a:endParaRPr lang="de-DE" sz="24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2010824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52" y="1513485"/>
            <a:ext cx="7057404" cy="523057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146132" y="2520491"/>
            <a:ext cx="417062" cy="261029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2"/>
          <a:stretch/>
        </p:blipFill>
        <p:spPr>
          <a:xfrm>
            <a:off x="1385223" y="6345916"/>
            <a:ext cx="7050633" cy="63050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66787" y="6401664"/>
            <a:ext cx="7232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Zeit in s</a:t>
            </a:r>
            <a:endParaRPr lang="de-DE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10142" y="6502927"/>
            <a:ext cx="9724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min</a:t>
            </a:r>
            <a:endParaRPr lang="de-DE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41462" y="6724540"/>
            <a:ext cx="12073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           Zeit in h</a:t>
            </a:r>
            <a:endParaRPr lang="de-DE" sz="12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85553" y="432745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8DAE10"/>
                </a:solidFill>
                <a:latin typeface="+mn-lt"/>
              </a:rPr>
              <a:t>Surface</a:t>
            </a:r>
            <a:endParaRPr lang="de-DE" sz="1400" dirty="0">
              <a:solidFill>
                <a:srgbClr val="8DAE1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23412" y="476032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8DAE10"/>
                </a:solidFill>
                <a:latin typeface="+mn-lt"/>
              </a:rPr>
              <a:t>Core</a:t>
            </a:r>
            <a:endParaRPr lang="de-DE" sz="1400" dirty="0">
              <a:solidFill>
                <a:srgbClr val="8DAE10"/>
              </a:solidFill>
              <a:latin typeface="+mn-lt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3609708" y="4230682"/>
            <a:ext cx="260474" cy="225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DAE1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>
            <a:stCxn id="13" idx="3"/>
          </p:cNvCxnSpPr>
          <p:nvPr/>
        </p:nvCxnSpPr>
        <p:spPr bwMode="auto">
          <a:xfrm flipV="1">
            <a:off x="3896005" y="4527961"/>
            <a:ext cx="424227" cy="3862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DAE1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eck 13"/>
          <p:cNvSpPr/>
          <p:nvPr/>
        </p:nvSpPr>
        <p:spPr bwMode="auto">
          <a:xfrm>
            <a:off x="7823002" y="6833351"/>
            <a:ext cx="450050" cy="160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7"/>
          <p:cNvSpPr txBox="1">
            <a:spLocks noChangeArrowheads="1"/>
          </p:cNvSpPr>
          <p:nvPr/>
        </p:nvSpPr>
        <p:spPr bwMode="auto">
          <a:xfrm>
            <a:off x="640164" y="6762937"/>
            <a:ext cx="8540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1800" b="1" dirty="0" smtClean="0">
                <a:solidFill>
                  <a:srgbClr val="003560"/>
                </a:solidFill>
                <a:latin typeface="+mn-lt"/>
                <a:cs typeface="Arial" charset="0"/>
              </a:rPr>
              <a:t>56NiCrMoV7</a:t>
            </a:r>
            <a:endParaRPr lang="de-DE" altLang="de-DE" sz="1800" b="1" dirty="0">
              <a:solidFill>
                <a:srgbClr val="003560"/>
              </a:solidFill>
              <a:latin typeface="+mn-lt"/>
              <a:cs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73674" y="7005661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Arial" panose="020B0604020202020204" pitchFamily="34" charset="0"/>
              </a:rPr>
              <a:t>Ref.: Dr. Sommer, Stahlwissen Navimat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30504" y="6756877"/>
            <a:ext cx="8105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h</a:t>
            </a:r>
            <a:endParaRPr lang="de-DE" sz="1200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89802" y="6476025"/>
            <a:ext cx="8025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s</a:t>
            </a:r>
            <a:endParaRPr lang="de-DE" sz="12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545257" y="3240571"/>
            <a:ext cx="11602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934967" y="3237663"/>
            <a:ext cx="13729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400" dirty="0" smtClean="0">
              <a:solidFill>
                <a:srgbClr val="8DAE10"/>
              </a:solidFill>
              <a:latin typeface="+mn-lt"/>
            </a:endParaRPr>
          </a:p>
          <a:p>
            <a:r>
              <a:rPr lang="en-GB" sz="1400" dirty="0" smtClean="0">
                <a:solidFill>
                  <a:srgbClr val="8DAE10"/>
                </a:solidFill>
                <a:latin typeface="+mn-lt"/>
              </a:rPr>
              <a:t>Oil-quenching</a:t>
            </a:r>
            <a:endParaRPr lang="en-GB" sz="1400" dirty="0">
              <a:solidFill>
                <a:srgbClr val="8DAE10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25061" y="1585194"/>
            <a:ext cx="2835431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Hardening temperature 850 °C</a:t>
            </a:r>
          </a:p>
          <a:p>
            <a:pPr algn="ctr"/>
            <a:r>
              <a:rPr lang="en-GB" sz="1400" dirty="0" smtClean="0">
                <a:latin typeface="+mn-lt"/>
              </a:rPr>
              <a:t>Ø 50 mm</a:t>
            </a:r>
          </a:p>
          <a:p>
            <a:endParaRPr lang="en-GB" sz="13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-30954" y="3739026"/>
            <a:ext cx="28901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Temperature in °C</a:t>
            </a:r>
            <a:endParaRPr lang="en-GB" dirty="0">
              <a:latin typeface="+mn-lt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3140801" y="3300592"/>
            <a:ext cx="315035" cy="1819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DAE1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feld 27"/>
          <p:cNvSpPr txBox="1"/>
          <p:nvPr/>
        </p:nvSpPr>
        <p:spPr>
          <a:xfrm>
            <a:off x="4601095" y="3230190"/>
            <a:ext cx="13729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</a:t>
            </a:r>
            <a:r>
              <a:rPr lang="de-DE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6 bar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 flipH="1">
            <a:off x="4442773" y="3391552"/>
            <a:ext cx="218897" cy="1286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2925077" y="2434093"/>
            <a:ext cx="22971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14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1400" dirty="0" smtClean="0">
                <a:solidFill>
                  <a:srgbClr val="002060"/>
                </a:solidFill>
                <a:latin typeface="+mn-lt"/>
              </a:rPr>
              <a:t>HIP 170 MPa</a:t>
            </a:r>
            <a:endParaRPr lang="en-GB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2" name="Gerade Verbindung mit Pfeil 31"/>
          <p:cNvCxnSpPr/>
          <p:nvPr/>
        </p:nvCxnSpPr>
        <p:spPr bwMode="auto">
          <a:xfrm>
            <a:off x="4050202" y="2944679"/>
            <a:ext cx="0" cy="2958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15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3" y="1511331"/>
            <a:ext cx="7050633" cy="5469293"/>
          </a:xfrm>
          <a:prstGeom prst="rect">
            <a:avLst/>
          </a:prstGeom>
        </p:spPr>
      </p:pic>
      <p:sp>
        <p:nvSpPr>
          <p:cNvPr id="4" name="Textfeld 7"/>
          <p:cNvSpPr txBox="1">
            <a:spLocks noChangeArrowheads="1"/>
          </p:cNvSpPr>
          <p:nvPr/>
        </p:nvSpPr>
        <p:spPr bwMode="auto">
          <a:xfrm>
            <a:off x="640164" y="6762937"/>
            <a:ext cx="8540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1800" b="1" dirty="0" smtClean="0">
                <a:solidFill>
                  <a:srgbClr val="003560"/>
                </a:solidFill>
                <a:latin typeface="+mn-lt"/>
                <a:cs typeface="Arial" charset="0"/>
              </a:rPr>
              <a:t>56NiCrMoV7</a:t>
            </a:r>
            <a:endParaRPr lang="de-DE" altLang="de-DE" sz="1800" b="1" dirty="0">
              <a:solidFill>
                <a:srgbClr val="003560"/>
              </a:solidFill>
              <a:latin typeface="+mn-lt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66787" y="6401664"/>
            <a:ext cx="7232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Zeit in s</a:t>
            </a:r>
            <a:endParaRPr lang="de-DE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90912" y="6502927"/>
            <a:ext cx="11961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       Zeit in min</a:t>
            </a:r>
            <a:endParaRPr lang="de-DE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41462" y="6714812"/>
            <a:ext cx="12073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           Zeit in h</a:t>
            </a:r>
            <a:endParaRPr lang="de-DE" sz="1200" dirty="0"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823002" y="6833351"/>
            <a:ext cx="450050" cy="160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60076" y="1585195"/>
            <a:ext cx="2745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Hardening temperature 850 °C</a:t>
            </a:r>
            <a:endParaRPr lang="en-GB" sz="14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10142" y="6502927"/>
            <a:ext cx="9724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min</a:t>
            </a:r>
            <a:endParaRPr lang="de-DE" sz="1200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30504" y="6756877"/>
            <a:ext cx="8105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h</a:t>
            </a:r>
            <a:endParaRPr lang="de-DE" sz="12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989802" y="6476025"/>
            <a:ext cx="8025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s</a:t>
            </a:r>
            <a:endParaRPr lang="de-DE" sz="12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73674" y="7005661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Arial" panose="020B0604020202020204" pitchFamily="34" charset="0"/>
              </a:rPr>
              <a:t>Ref.: Dr. Sommer, Stahlwissen Navimat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30954" y="3739026"/>
            <a:ext cx="28901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Temperature in °C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3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629822" y="1642053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Introduction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HIP cooling rates – measuring and benchmark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HIP-quenching of martensitic steels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chemeClr val="bg2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Summary and outlook</a:t>
            </a:r>
            <a:endParaRPr lang="en-US" altLang="de-DE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Contents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6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4410242" y="6275362"/>
            <a:ext cx="1575175" cy="3454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89" y="2969970"/>
            <a:ext cx="4770530" cy="326743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303655" y="1562274"/>
            <a:ext cx="9056622" cy="778198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Literature: Influence of pressure on thermodynamics and kinetics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7814661" y="6448100"/>
            <a:ext cx="1545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Arial" panose="020B0604020202020204" pitchFamily="34" charset="0"/>
              </a:rPr>
              <a:t>Ref.: T.G. Nilan, 1967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625991" y="6017213"/>
            <a:ext cx="139515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Time in s</a:t>
            </a:r>
            <a:endParaRPr lang="en-GB" dirty="0">
              <a:latin typeface="+mn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13008" y="2835526"/>
            <a:ext cx="2847278" cy="3466467"/>
            <a:chOff x="5676697" y="2340471"/>
            <a:chExt cx="3201186" cy="369408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146" y="2340471"/>
              <a:ext cx="3024883" cy="3456384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 rot="16200000">
              <a:off x="4837653" y="3994837"/>
              <a:ext cx="20474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Temperature in °C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6480472" y="5400811"/>
              <a:ext cx="2160240" cy="6300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435468" y="5354981"/>
              <a:ext cx="2442415" cy="393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0         10          20 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718270" y="5665220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Pressure in </a:t>
              </a:r>
              <a:r>
                <a:rPr lang="en-US" sz="1800" dirty="0">
                  <a:latin typeface="+mn-lt"/>
                </a:rPr>
                <a:t>G</a:t>
              </a:r>
              <a:r>
                <a:rPr lang="en-US" sz="1800" dirty="0" smtClean="0">
                  <a:latin typeface="+mn-lt"/>
                </a:rPr>
                <a:t>Pa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948830" y="6439467"/>
            <a:ext cx="2030226" cy="286454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Ref.: F.P. Bundy (1961) </a:t>
            </a:r>
          </a:p>
        </p:txBody>
      </p:sp>
    </p:spTree>
    <p:extLst>
      <p:ext uri="{BB962C8B-B14F-4D97-AF65-F5344CB8AC3E}">
        <p14:creationId xmlns:p14="http://schemas.microsoft.com/office/powerpoint/2010/main" val="42813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00" y="1557651"/>
            <a:ext cx="4770404" cy="5398667"/>
          </a:xfrm>
        </p:spPr>
        <p:txBody>
          <a:bodyPr lIns="100803" tIns="50402" rIns="100803" bIns="50402"/>
          <a:lstStyle/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61896" indent="0">
              <a:buNone/>
            </a:pPr>
            <a:endParaRPr lang="de-DE" sz="2400" dirty="0"/>
          </a:p>
          <a:p>
            <a:pPr marL="61896" indent="0">
              <a:buNone/>
            </a:pPr>
            <a:endParaRPr lang="de-DE" sz="2400" dirty="0"/>
          </a:p>
          <a:p>
            <a:pPr marL="503112" lvl="1" indent="0">
              <a:buNone/>
            </a:pPr>
            <a:endParaRPr lang="de-DE" sz="2000" dirty="0"/>
          </a:p>
          <a:p>
            <a:pPr marL="503112" lvl="1" indent="0">
              <a:buNone/>
            </a:pPr>
            <a:endParaRPr lang="de-DE" sz="2000" dirty="0"/>
          </a:p>
          <a:p>
            <a:pPr marL="503112" lvl="1" indent="0">
              <a:buNone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03655" y="1562273"/>
            <a:ext cx="6570604" cy="5398667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Oil vs. HIP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37" y="1980431"/>
            <a:ext cx="6099825" cy="529792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5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00" y="1557651"/>
            <a:ext cx="4770404" cy="5398667"/>
          </a:xfrm>
        </p:spPr>
        <p:txBody>
          <a:bodyPr lIns="100803" tIns="50402" rIns="100803" bIns="50402"/>
          <a:lstStyle/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200" b="1" dirty="0">
              <a:solidFill>
                <a:srgbClr val="002060"/>
              </a:solidFill>
            </a:endParaRPr>
          </a:p>
          <a:p>
            <a:pPr marL="61896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61896" indent="0">
              <a:buNone/>
            </a:pPr>
            <a:endParaRPr lang="de-DE" sz="2400" dirty="0"/>
          </a:p>
          <a:p>
            <a:pPr marL="61896" indent="0">
              <a:buNone/>
            </a:pPr>
            <a:endParaRPr lang="de-DE" sz="2400" dirty="0"/>
          </a:p>
          <a:p>
            <a:pPr marL="503112" lvl="1" indent="0">
              <a:buNone/>
            </a:pPr>
            <a:endParaRPr lang="de-DE" sz="2000" dirty="0"/>
          </a:p>
          <a:p>
            <a:pPr marL="503112" lvl="1" indent="0">
              <a:buNone/>
            </a:pPr>
            <a:endParaRPr lang="de-DE" sz="2000" dirty="0"/>
          </a:p>
          <a:p>
            <a:pPr marL="503112" lvl="1" indent="0">
              <a:buNone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03655" y="1562273"/>
            <a:ext cx="6570604" cy="5398667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>
                <a:solidFill>
                  <a:srgbClr val="002060"/>
                </a:solidFill>
              </a:rPr>
              <a:t>Oil vs. HIP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37" y="1980431"/>
            <a:ext cx="6099825" cy="529792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3105097" y="5220792"/>
            <a:ext cx="360040" cy="810089"/>
          </a:xfrm>
          <a:prstGeom prst="ellipse">
            <a:avLst/>
          </a:prstGeom>
          <a:noFill/>
          <a:ln w="19050" cap="flat" cmpd="sng" algn="ctr">
            <a:solidFill>
              <a:srgbClr val="8DAE1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870182" y="3150561"/>
            <a:ext cx="360040" cy="810089"/>
          </a:xfrm>
          <a:prstGeom prst="ellipse">
            <a:avLst/>
          </a:prstGeom>
          <a:noFill/>
          <a:ln w="19050" cap="flat" cmpd="sng" algn="ctr">
            <a:solidFill>
              <a:srgbClr val="8DAE1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608264" y="3314042"/>
            <a:ext cx="360040" cy="810089"/>
          </a:xfrm>
          <a:prstGeom prst="ellipse">
            <a:avLst/>
          </a:prstGeom>
          <a:noFill/>
          <a:ln w="19050" cap="flat" cmpd="sng" algn="ctr">
            <a:solidFill>
              <a:srgbClr val="8DAE1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629822" y="1642053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Introduction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HIP cooling rates – measuring and benchmark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HIP-quenching of martensitic steels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Summary and outlook</a:t>
            </a:r>
            <a:endParaRPr lang="en-US" altLang="de-DE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Contents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303655" y="1562273"/>
            <a:ext cx="6570604" cy="5398667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de-DE" sz="2200" b="1" dirty="0" err="1">
                <a:solidFill>
                  <a:srgbClr val="002060"/>
                </a:solidFill>
              </a:rPr>
              <a:t>Oil</a:t>
            </a:r>
            <a:r>
              <a:rPr lang="de-DE" sz="2200" b="1" dirty="0">
                <a:solidFill>
                  <a:srgbClr val="002060"/>
                </a:solidFill>
              </a:rPr>
              <a:t> vs. HIP</a:t>
            </a: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61896" indent="0">
              <a:buFontTx/>
              <a:buNone/>
            </a:pPr>
            <a:endParaRPr lang="de-DE" sz="2400" dirty="0" smtClean="0"/>
          </a:p>
          <a:p>
            <a:pPr marL="61896" indent="0">
              <a:buFontTx/>
              <a:buNone/>
            </a:pPr>
            <a:endParaRPr lang="de-DE" sz="2400" dirty="0" smtClean="0"/>
          </a:p>
          <a:p>
            <a:pPr marL="503112" lvl="1" indent="0">
              <a:buFontTx/>
              <a:buNone/>
            </a:pPr>
            <a:endParaRPr lang="de-DE" sz="2000" dirty="0" smtClean="0"/>
          </a:p>
          <a:p>
            <a:pPr marL="503112" lvl="1" indent="0">
              <a:buFontTx/>
              <a:buNone/>
            </a:pPr>
            <a:endParaRPr lang="de-DE" sz="2000" dirty="0" smtClean="0"/>
          </a:p>
          <a:p>
            <a:pPr marL="503112" lvl="1" indent="0">
              <a:buFontTx/>
              <a:buNone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87" y="1485376"/>
            <a:ext cx="6515200" cy="5491045"/>
          </a:xfrm>
          <a:prstGeom prst="rect">
            <a:avLst/>
          </a:prstGeom>
        </p:spPr>
      </p:pic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908069" y="6551236"/>
            <a:ext cx="1093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1800" b="1" dirty="0" smtClean="0">
                <a:solidFill>
                  <a:srgbClr val="003560"/>
                </a:solidFill>
                <a:latin typeface="+mn-lt"/>
                <a:cs typeface="Arial" charset="0"/>
              </a:rPr>
              <a:t>21MnCr5</a:t>
            </a:r>
            <a:endParaRPr lang="de-DE" altLang="de-DE" sz="1800" b="1" dirty="0">
              <a:solidFill>
                <a:srgbClr val="003560"/>
              </a:solidFill>
              <a:latin typeface="+mn-lt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21057" y="6596010"/>
            <a:ext cx="8025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s</a:t>
            </a:r>
            <a:endParaRPr lang="de-DE" sz="12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79135" y="6605153"/>
            <a:ext cx="10811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min</a:t>
            </a:r>
            <a:endParaRPr lang="de-DE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00037" y="6799874"/>
            <a:ext cx="12073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           Zeit in h</a:t>
            </a:r>
            <a:endParaRPr lang="de-DE" sz="12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82804" y="6812995"/>
            <a:ext cx="8176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Time in h</a:t>
            </a:r>
            <a:endParaRPr lang="de-DE" sz="12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26954" y="6120891"/>
            <a:ext cx="1227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Oil</a:t>
            </a:r>
            <a:endParaRPr lang="de-DE" sz="14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25061" y="1585195"/>
            <a:ext cx="274542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+mn-lt"/>
              </a:rPr>
              <a:t>Hardening temperature 850 °C</a:t>
            </a:r>
            <a:endParaRPr lang="en-GB" sz="13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133890" y="5849899"/>
            <a:ext cx="1262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HIP 170 MPa</a:t>
            </a:r>
            <a:endParaRPr lang="de-DE" sz="14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3674" y="7005661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  <a:cs typeface="Arial" panose="020B0604020202020204" pitchFamily="34" charset="0"/>
              </a:rPr>
              <a:t>Ref.: Dr. Sommer, Stahlwissen Navimat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556354" y="3660112"/>
            <a:ext cx="28901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Temperature in °C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4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88" y="2689021"/>
            <a:ext cx="3980688" cy="300228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6" y="2675111"/>
            <a:ext cx="3980688" cy="3002280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539812" y="2250461"/>
            <a:ext cx="3131921" cy="43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21MnCr5 Oil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28771" y="2257021"/>
            <a:ext cx="3491961" cy="43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21MnCr5 HIP (170 MPa)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6"/>
          <p:cNvSpPr/>
          <p:nvPr/>
        </p:nvSpPr>
        <p:spPr bwMode="auto">
          <a:xfrm>
            <a:off x="948731" y="5932992"/>
            <a:ext cx="3036233" cy="4129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08063" eaLnBrk="1" hangingPunct="1"/>
            <a:r>
              <a:rPr lang="en-US" b="1" dirty="0" smtClean="0">
                <a:solidFill>
                  <a:schemeClr val="bg1"/>
                </a:solidFill>
                <a:latin typeface="+mn-lt"/>
              </a:rPr>
              <a:t>330 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± 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  HV30</a:t>
            </a:r>
          </a:p>
        </p:txBody>
      </p:sp>
      <p:sp>
        <p:nvSpPr>
          <p:cNvPr id="20" name="Rectangle 6"/>
          <p:cNvSpPr/>
          <p:nvPr/>
        </p:nvSpPr>
        <p:spPr bwMode="auto">
          <a:xfrm>
            <a:off x="5616818" y="5930195"/>
            <a:ext cx="3036233" cy="4129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08063" eaLnBrk="1" hangingPunct="1"/>
            <a:r>
              <a:rPr lang="en-US" b="1" dirty="0" smtClean="0">
                <a:solidFill>
                  <a:schemeClr val="bg1"/>
                </a:solidFill>
                <a:latin typeface="+mn-lt"/>
              </a:rPr>
              <a:t>388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±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5 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HV30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8245795" y="5309489"/>
            <a:ext cx="1048997" cy="3665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319" b="98615" l="73904" r="98643">
                        <a14:foregroundMark x1="78392" y1="89612" x2="78392" y2="89612"/>
                        <a14:foregroundMark x1="80585" y1="91274" x2="80585" y2="91274"/>
                        <a14:foregroundMark x1="84029" y1="90028" x2="84029" y2="90028"/>
                        <a14:foregroundMark x1="88935" y1="91551" x2="88935" y2="91551"/>
                        <a14:foregroundMark x1="78184" y1="96260" x2="78184" y2="96260"/>
                        <a14:foregroundMark x1="93528" y1="93213" x2="93528" y2="93213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87210"/>
          <a:stretch/>
        </p:blipFill>
        <p:spPr>
          <a:xfrm>
            <a:off x="8237102" y="5307327"/>
            <a:ext cx="1066382" cy="38397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3460466" y="5291508"/>
            <a:ext cx="1048997" cy="36659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319" b="98615" l="73904" r="98643">
                        <a14:foregroundMark x1="78392" y1="89612" x2="78392" y2="89612"/>
                        <a14:foregroundMark x1="80585" y1="91274" x2="80585" y2="91274"/>
                        <a14:foregroundMark x1="84029" y1="90028" x2="84029" y2="90028"/>
                        <a14:foregroundMark x1="88935" y1="91551" x2="88935" y2="91551"/>
                        <a14:foregroundMark x1="78184" y1="96260" x2="78184" y2="96260"/>
                        <a14:foregroundMark x1="93528" y1="93213" x2="93528" y2="93213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87210"/>
          <a:stretch/>
        </p:blipFill>
        <p:spPr>
          <a:xfrm>
            <a:off x="3451773" y="5289346"/>
            <a:ext cx="1066382" cy="38397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303655" y="1562273"/>
            <a:ext cx="6570604" cy="5398667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de-DE" sz="2200" b="1" dirty="0" err="1">
                <a:solidFill>
                  <a:srgbClr val="002060"/>
                </a:solidFill>
              </a:rPr>
              <a:t>Oil</a:t>
            </a:r>
            <a:r>
              <a:rPr lang="de-DE" sz="2200" b="1" dirty="0">
                <a:solidFill>
                  <a:srgbClr val="002060"/>
                </a:solidFill>
              </a:rPr>
              <a:t> vs. HIP</a:t>
            </a: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61896" indent="0">
              <a:buFontTx/>
              <a:buNone/>
            </a:pPr>
            <a:endParaRPr lang="de-DE" sz="2400" dirty="0" smtClean="0"/>
          </a:p>
          <a:p>
            <a:pPr marL="61896" indent="0">
              <a:buFontTx/>
              <a:buNone/>
            </a:pPr>
            <a:endParaRPr lang="de-DE" sz="2400" dirty="0" smtClean="0"/>
          </a:p>
          <a:p>
            <a:pPr marL="503112" lvl="1" indent="0">
              <a:buFontTx/>
              <a:buNone/>
            </a:pPr>
            <a:endParaRPr lang="de-DE" sz="2000" dirty="0" smtClean="0"/>
          </a:p>
          <a:p>
            <a:pPr marL="503112" lvl="1" indent="0">
              <a:buFontTx/>
              <a:buNone/>
            </a:pPr>
            <a:endParaRPr lang="de-DE" sz="2000" dirty="0" smtClean="0"/>
          </a:p>
          <a:p>
            <a:pPr marL="503112" lvl="1" indent="0">
              <a:buFontTx/>
              <a:buNone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343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 txBox="1">
            <a:spLocks/>
          </p:cNvSpPr>
          <p:nvPr/>
        </p:nvSpPr>
        <p:spPr>
          <a:xfrm>
            <a:off x="303655" y="1562274"/>
            <a:ext cx="6570604" cy="778198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Measurement of latent heat during isothermal holding as indicator for phase transformation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27" y="3015546"/>
            <a:ext cx="4995556" cy="314245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22" name="Textfeld 7"/>
          <p:cNvSpPr txBox="1">
            <a:spLocks noChangeArrowheads="1"/>
          </p:cNvSpPr>
          <p:nvPr/>
        </p:nvSpPr>
        <p:spPr bwMode="auto">
          <a:xfrm>
            <a:off x="436563" y="6601756"/>
            <a:ext cx="8540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1800" b="1" dirty="0" smtClean="0">
                <a:solidFill>
                  <a:srgbClr val="003560"/>
                </a:solidFill>
                <a:latin typeface="+mn-lt"/>
                <a:cs typeface="Arial" charset="0"/>
              </a:rPr>
              <a:t>X40CrMoV5-1 (AISI H13)</a:t>
            </a:r>
            <a:endParaRPr lang="de-DE" altLang="de-DE" sz="1800" b="1" dirty="0">
              <a:solidFill>
                <a:srgbClr val="003560"/>
              </a:solidFill>
              <a:latin typeface="+mn-lt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67" y="1490093"/>
            <a:ext cx="2070230" cy="2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303654" y="1562274"/>
            <a:ext cx="9327167" cy="778198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Delay of isothermal transformation under HIP-pressure of 170 MPa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6480472" y="6390921"/>
            <a:ext cx="720080" cy="280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4" y="2981623"/>
            <a:ext cx="8773447" cy="32618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6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7" y="2667055"/>
            <a:ext cx="5678617" cy="4361303"/>
          </a:xfrm>
          <a:prstGeom prst="rect">
            <a:avLst/>
          </a:prstGeom>
        </p:spPr>
      </p:pic>
      <p:sp>
        <p:nvSpPr>
          <p:cNvPr id="40" name="Inhaltsplatzhalter 2"/>
          <p:cNvSpPr txBox="1">
            <a:spLocks/>
          </p:cNvSpPr>
          <p:nvPr/>
        </p:nvSpPr>
        <p:spPr>
          <a:xfrm>
            <a:off x="303654" y="1562274"/>
            <a:ext cx="8517077" cy="778198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Influence of 170 MPa HIP-pressure on microstructure and mechanical properties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35167" y="3295362"/>
            <a:ext cx="171018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780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7" y="2667055"/>
            <a:ext cx="5678617" cy="4361303"/>
          </a:xfrm>
          <a:prstGeom prst="rect">
            <a:avLst/>
          </a:prstGeom>
        </p:spPr>
      </p:pic>
      <p:sp>
        <p:nvSpPr>
          <p:cNvPr id="40" name="Inhaltsplatzhalter 2"/>
          <p:cNvSpPr txBox="1">
            <a:spLocks/>
          </p:cNvSpPr>
          <p:nvPr/>
        </p:nvSpPr>
        <p:spPr>
          <a:xfrm>
            <a:off x="303654" y="1562274"/>
            <a:ext cx="8517077" cy="778198"/>
          </a:xfrm>
          <a:prstGeom prst="rect">
            <a:avLst/>
          </a:prstGeom>
        </p:spPr>
        <p:txBody>
          <a:bodyPr lIns="100803" tIns="50402" rIns="100803" bIns="50402"/>
          <a:lstStyle>
            <a:lvl1pPr marL="377825" indent="-3778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896" indent="0">
              <a:buFontTx/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Influence of 170 MPa HIP-pressure on microstructure and mechanical properties</a:t>
            </a: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200" b="1" dirty="0" smtClean="0">
              <a:solidFill>
                <a:srgbClr val="002060"/>
              </a:solidFill>
            </a:endParaRPr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61896" indent="0">
              <a:buFontTx/>
              <a:buNone/>
            </a:pPr>
            <a:endParaRPr lang="en-GB" sz="24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marL="503112" lvl="1" indent="0">
              <a:buFontTx/>
              <a:buNone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59792" y="604838"/>
            <a:ext cx="423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Hardening in HIP</a:t>
            </a:r>
            <a:endParaRPr lang="en-GB" sz="36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35167" y="3295362"/>
            <a:ext cx="171018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3451391" y="3591632"/>
            <a:ext cx="2655295" cy="4050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2597647" y="5196546"/>
            <a:ext cx="3507796" cy="489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DAE1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8" y="4368899"/>
            <a:ext cx="3156044" cy="238990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8" y="1968729"/>
            <a:ext cx="3156044" cy="2389903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8749475" y="4583196"/>
            <a:ext cx="701327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+mn-lt"/>
              </a:rPr>
              <a:t>Pearlite</a:t>
            </a:r>
            <a:endParaRPr lang="en-GB" sz="11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803527" y="5348318"/>
            <a:ext cx="620505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latin typeface="+mn-lt"/>
              </a:rPr>
              <a:t>Bainite</a:t>
            </a:r>
            <a:endParaRPr lang="de-D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629822" y="1642053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Introduction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HIP cooling rates – measuring and benchmark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HIP-quenching of martensitic steels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chemeClr val="bg2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Summary and Outlook</a:t>
            </a:r>
            <a:endParaRPr lang="en-US" altLang="de-DE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Contents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4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365959" y="1706841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Cooling speed in HIP-Unit with URQ is a function of gas pressure and                   gas inlet nozzle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Calculated thermal heat coefficient of HIP with 170 MPa ranks between oil and conventional gas quenching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Quenching under high pressure can effect the material properties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The delay of isothermal austenite to perlite transformation can be determined by measuring of latent heat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4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sz="22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de-DE" dirty="0" smtClean="0"/>
              <a:t>	</a:t>
            </a:r>
            <a:endParaRPr lang="en-US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Summary</a:t>
            </a:r>
            <a:endParaRPr lang="de-DE" sz="3600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65959" y="1617941"/>
            <a:ext cx="9009062" cy="4727975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365959" y="1617941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Verification of calculated hardenability for different steels with increased geometry (</a:t>
            </a: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Ø 80 mm)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>
              <a:solidFill>
                <a:srgbClr val="002060"/>
              </a:solidFill>
              <a:cs typeface="Arial" charset="0"/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Using electrical conductivity measurements to determine influence of pressure in more detail → TTT-diagrams under HIP-pressure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800" dirty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Research project with RWTH University Aachen: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Densification and heat treatment in a single process step for near-net-shaped tool steels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FEM Simulation of shrinkage and internal stresses during the process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4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sz="22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de-DE" dirty="0" smtClean="0"/>
              <a:t>	</a:t>
            </a:r>
            <a:endParaRPr lang="en-US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Outlook</a:t>
            </a:r>
            <a:endParaRPr lang="de-DE" sz="360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65959" y="1617941"/>
            <a:ext cx="9009062" cy="4637965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7"/>
          <p:cNvSpPr txBox="1">
            <a:spLocks noChangeArrowheads="1"/>
          </p:cNvSpPr>
          <p:nvPr/>
        </p:nvSpPr>
        <p:spPr bwMode="auto">
          <a:xfrm>
            <a:off x="436563" y="1620838"/>
            <a:ext cx="860919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de-DE" sz="3400" b="1" dirty="0" smtClean="0">
              <a:solidFill>
                <a:srgbClr val="0035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de-DE" sz="3400" b="1" dirty="0" smtClean="0">
                <a:solidFill>
                  <a:srgbClr val="003560"/>
                </a:solidFill>
                <a:latin typeface="Arial" charset="0"/>
                <a:cs typeface="Arial" charset="0"/>
              </a:rPr>
              <a:t>Thank you for your attention!</a:t>
            </a:r>
            <a:endParaRPr lang="en-US" altLang="de-DE" sz="3400" b="1" dirty="0">
              <a:solidFill>
                <a:srgbClr val="0035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de-DE" sz="3400" b="1" dirty="0" smtClean="0">
                <a:solidFill>
                  <a:srgbClr val="8DAE10"/>
                </a:solidFill>
                <a:latin typeface="Arial" charset="0"/>
                <a:cs typeface="Arial" charset="0"/>
              </a:rPr>
              <a:t>Do you have questions?</a:t>
            </a:r>
          </a:p>
          <a:p>
            <a:pPr eaLnBrk="1" hangingPunct="1"/>
            <a:endParaRPr lang="de-DE" altLang="de-DE" sz="2000" b="1" dirty="0" smtClean="0">
              <a:solidFill>
                <a:srgbClr val="0035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de-DE" altLang="de-DE" sz="2000" b="1" dirty="0">
              <a:solidFill>
                <a:srgbClr val="003560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en-US" altLang="de-DE" sz="2000" b="1" u="sng" dirty="0" smtClean="0">
                <a:solidFill>
                  <a:srgbClr val="003560"/>
                </a:solidFill>
                <a:latin typeface="Arial" charset="0"/>
                <a:cs typeface="Arial" charset="0"/>
              </a:rPr>
              <a:t>Contact:</a:t>
            </a:r>
          </a:p>
          <a:p>
            <a:pPr algn="r" eaLnBrk="1" hangingPunct="1"/>
            <a:r>
              <a:rPr lang="en-US" altLang="de-DE" sz="2000" b="1" dirty="0" smtClean="0">
                <a:solidFill>
                  <a:srgbClr val="003560"/>
                </a:solidFill>
                <a:latin typeface="Arial" charset="0"/>
                <a:cs typeface="Arial" charset="0"/>
              </a:rPr>
              <a:t>Nils Wulbieter</a:t>
            </a:r>
          </a:p>
          <a:p>
            <a:pPr algn="r" eaLnBrk="1" hangingPunct="1"/>
            <a:r>
              <a:rPr lang="de-DE" altLang="de-DE" sz="2000" b="1" dirty="0" smtClean="0">
                <a:solidFill>
                  <a:srgbClr val="003560"/>
                </a:solidFill>
                <a:latin typeface="Arial" charset="0"/>
                <a:cs typeface="Arial" charset="0"/>
              </a:rPr>
              <a:t>Ruhr-Universität Bochum</a:t>
            </a:r>
          </a:p>
          <a:p>
            <a:pPr algn="r" eaLnBrk="1" hangingPunct="1"/>
            <a:r>
              <a:rPr lang="de-DE" altLang="de-DE" sz="2000" b="1" dirty="0" smtClean="0">
                <a:solidFill>
                  <a:srgbClr val="003560"/>
                </a:solidFill>
                <a:latin typeface="Arial" charset="0"/>
                <a:cs typeface="Arial" charset="0"/>
              </a:rPr>
              <a:t>Bochum, Germany</a:t>
            </a:r>
          </a:p>
          <a:p>
            <a:pPr algn="r" eaLnBrk="1" hangingPunct="1"/>
            <a:endParaRPr lang="de-DE" altLang="de-DE" sz="2000" b="1" dirty="0">
              <a:solidFill>
                <a:srgbClr val="003560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de-DE" altLang="de-DE" sz="2000" dirty="0">
                <a:solidFill>
                  <a:srgbClr val="8DAE10"/>
                </a:solidFill>
                <a:latin typeface="Arial" charset="0"/>
                <a:cs typeface="Arial" charset="0"/>
              </a:rPr>
              <a:t>w</a:t>
            </a:r>
            <a:r>
              <a:rPr lang="de-DE" altLang="de-DE" sz="2000" dirty="0" smtClean="0">
                <a:solidFill>
                  <a:srgbClr val="8DAE10"/>
                </a:solidFill>
                <a:latin typeface="Arial" charset="0"/>
                <a:cs typeface="Arial" charset="0"/>
              </a:rPr>
              <a:t>ulbieter@wtech.rub.de</a:t>
            </a:r>
            <a:endParaRPr lang="de-DE" altLang="de-DE" sz="2000" dirty="0">
              <a:solidFill>
                <a:srgbClr val="8DAE1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365959" y="1462658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de-DE" sz="2200" b="1" dirty="0" smtClean="0">
                <a:solidFill>
                  <a:srgbClr val="002060"/>
                </a:solidFill>
              </a:rPr>
              <a:t>Advantages of fast cooling in a HIP-Unit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Shortens processing time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Densification and heat treatment in one process step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Benefits of gas-quenching: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Clean surfaces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Less distortion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2060"/>
                </a:solidFill>
              </a:rPr>
              <a:t>Heat treatment under high pressure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de-DE" sz="14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de-DE" sz="22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de-DE" dirty="0" smtClean="0"/>
              <a:t>	</a:t>
            </a:r>
            <a:endParaRPr lang="en-US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88" y="3358684"/>
            <a:ext cx="4461866" cy="3706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6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92" y="1557884"/>
            <a:ext cx="9446675" cy="534368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HIP-Unit „Quintus QIH9“ with Uniform Rapid Quenching (URQ</a:t>
            </a:r>
            <a:r>
              <a:rPr lang="en-GB" sz="2200" b="1" baseline="30000" dirty="0" smtClean="0">
                <a:solidFill>
                  <a:srgbClr val="002060"/>
                </a:solidFill>
              </a:rPr>
              <a:t>TM</a:t>
            </a:r>
            <a:r>
              <a:rPr lang="en-GB" sz="22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de-DE" sz="1764" dirty="0"/>
          </a:p>
          <a:p>
            <a:pPr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Furnace: Ø 86 mm </a:t>
            </a:r>
            <a:r>
              <a:rPr lang="en-US" sz="1800" dirty="0">
                <a:solidFill>
                  <a:srgbClr val="002060"/>
                </a:solidFill>
                <a:cs typeface="Arial" charset="0"/>
              </a:rPr>
              <a:t>x 160 mm</a:t>
            </a:r>
          </a:p>
          <a:p>
            <a:pPr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Max</a:t>
            </a:r>
            <a:r>
              <a:rPr lang="en-US" sz="1800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temperature: </a:t>
            </a:r>
            <a:r>
              <a:rPr lang="en-US" sz="1800" dirty="0">
                <a:solidFill>
                  <a:srgbClr val="002060"/>
                </a:solidFill>
                <a:cs typeface="Arial" charset="0"/>
              </a:rPr>
              <a:t>1400 °</a:t>
            </a: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C (molybdenum), 2000 °C (graphite)</a:t>
            </a:r>
            <a:endParaRPr lang="en-US" sz="1800" dirty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cs typeface="Arial" charset="0"/>
              </a:rPr>
              <a:t>Max. </a:t>
            </a: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pressure: 207 MPa</a:t>
            </a:r>
          </a:p>
          <a:p>
            <a:pPr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Max. pressure for fast cooling:</a:t>
            </a:r>
          </a:p>
          <a:p>
            <a:pPr lvl="1"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170 MPa</a:t>
            </a:r>
            <a:endParaRPr lang="en-US" sz="1800" dirty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Process gas</a:t>
            </a:r>
            <a:r>
              <a:rPr lang="en-US" sz="1800" dirty="0">
                <a:solidFill>
                  <a:srgbClr val="002060"/>
                </a:solidFill>
                <a:cs typeface="Arial" charset="0"/>
              </a:rPr>
              <a:t>: </a:t>
            </a:r>
          </a:p>
          <a:p>
            <a:pPr lvl="1"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Argon</a:t>
            </a:r>
          </a:p>
          <a:p>
            <a:pPr lvl="1">
              <a:lnSpc>
                <a:spcPts val="2976"/>
              </a:lnSpc>
              <a:spcAft>
                <a:spcPts val="661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cs typeface="Arial" charset="0"/>
              </a:rPr>
              <a:t>Nitrogen</a:t>
            </a:r>
            <a:endParaRPr lang="de-DE" sz="1764" dirty="0"/>
          </a:p>
          <a:p>
            <a:pPr>
              <a:buFont typeface="Arial" panose="020B0604020202020204" pitchFamily="34" charset="0"/>
              <a:buChar char="•"/>
            </a:pPr>
            <a:endParaRPr lang="de-DE" sz="1764" dirty="0"/>
          </a:p>
          <a:p>
            <a:pPr marL="0" indent="0">
              <a:buNone/>
            </a:pPr>
            <a:endParaRPr lang="de-DE" sz="1984" dirty="0"/>
          </a:p>
          <a:p>
            <a:pPr>
              <a:buFont typeface="Arial" pitchFamily="34" charset="0"/>
              <a:buChar char="•"/>
            </a:pPr>
            <a:endParaRPr lang="de-DE" sz="1984" dirty="0"/>
          </a:p>
          <a:p>
            <a:pPr>
              <a:buFont typeface="Arial" pitchFamily="34" charset="0"/>
              <a:buChar char="•"/>
            </a:pPr>
            <a:endParaRPr lang="de-DE" sz="1984" dirty="0"/>
          </a:p>
          <a:p>
            <a:pPr>
              <a:buFont typeface="Arial" pitchFamily="34" charset="0"/>
              <a:buChar char="•"/>
            </a:pPr>
            <a:endParaRPr lang="de-DE" sz="1984" dirty="0"/>
          </a:p>
          <a:p>
            <a:pPr marL="503112" lvl="1" indent="0">
              <a:buNone/>
            </a:pPr>
            <a:endParaRPr lang="de-DE" sz="1984" dirty="0"/>
          </a:p>
          <a:p>
            <a:pPr lvl="1">
              <a:buFont typeface="Arial" pitchFamily="34" charset="0"/>
              <a:buChar char="•"/>
            </a:pPr>
            <a:endParaRPr lang="de-DE" sz="1984" dirty="0"/>
          </a:p>
          <a:p>
            <a:pPr lvl="1">
              <a:buFont typeface="Arial" pitchFamily="34" charset="0"/>
              <a:buChar char="•"/>
            </a:pPr>
            <a:endParaRPr lang="de-DE" sz="1984" dirty="0"/>
          </a:p>
          <a:p>
            <a:pPr lvl="1">
              <a:buFont typeface="Arial" pitchFamily="34" charset="0"/>
              <a:buChar char="•"/>
            </a:pPr>
            <a:endParaRPr lang="de-DE" sz="1984" dirty="0"/>
          </a:p>
          <a:p>
            <a:pPr lvl="1">
              <a:buFont typeface="Arial" pitchFamily="34" charset="0"/>
              <a:buChar char="•"/>
            </a:pPr>
            <a:endParaRPr lang="de-DE" sz="1984" dirty="0"/>
          </a:p>
          <a:p>
            <a:pPr lvl="1">
              <a:buFont typeface="Arial" pitchFamily="34" charset="0"/>
              <a:buChar char="•"/>
            </a:pPr>
            <a:endParaRPr lang="de-DE" sz="1984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4627" r="4719" b="-592"/>
          <a:stretch/>
        </p:blipFill>
        <p:spPr>
          <a:xfrm>
            <a:off x="4246474" y="3649814"/>
            <a:ext cx="2619666" cy="34289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59" y="3649814"/>
            <a:ext cx="2053166" cy="342899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5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9524" r="15264" b="9524"/>
          <a:stretch/>
        </p:blipFill>
        <p:spPr bwMode="auto">
          <a:xfrm>
            <a:off x="6345457" y="1710401"/>
            <a:ext cx="2745305" cy="444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93" y="1577976"/>
            <a:ext cx="4770530" cy="53435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Schematic of fast cooling in QIH9</a:t>
            </a:r>
          </a:p>
          <a:p>
            <a:pPr marL="61896" indent="0"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439909" indent="-378013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Cold gas outside the heatshield is pressed into the hot zone</a:t>
            </a:r>
          </a:p>
          <a:p>
            <a:pPr marL="439909" indent="-378013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439909" indent="-378013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2060"/>
                </a:solidFill>
              </a:rPr>
              <a:t>Hot gas is cooled when passing the heatshield which acts as a heatsink</a:t>
            </a:r>
          </a:p>
          <a:p>
            <a:pPr marL="439909" indent="-378013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439909" indent="-378013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2060"/>
                </a:solidFill>
              </a:rPr>
              <a:t>Circulation of gas inside the pressure vessel</a:t>
            </a:r>
          </a:p>
          <a:p>
            <a:pPr marL="61896" indent="0" eaLnBrk="1" hangingPunct="1"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439909" indent="-378013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Fast cooling works since difference in temperature exists between gas in- and outside the heatshield</a:t>
            </a:r>
            <a:endParaRPr lang="de-DE" sz="1984" dirty="0" smtClean="0"/>
          </a:p>
          <a:p>
            <a:pPr marL="439909" indent="-378013" eaLnBrk="1" hangingPunct="1">
              <a:buFont typeface="Arial" panose="020B0604020202020204" pitchFamily="34" charset="0"/>
              <a:buChar char="•"/>
              <a:defRPr/>
            </a:pPr>
            <a:endParaRPr lang="de-DE" sz="1984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de-DE" sz="1984" dirty="0"/>
          </a:p>
          <a:p>
            <a:pPr marL="503112" lvl="1" indent="0" eaLnBrk="1" hangingPunct="1">
              <a:buFontTx/>
              <a:buNone/>
              <a:defRPr/>
            </a:pPr>
            <a:endParaRPr lang="de-DE" sz="1984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1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4"/>
          <p:cNvSpPr>
            <a:spLocks noGrp="1"/>
          </p:cNvSpPr>
          <p:nvPr>
            <p:ph type="subTitle" idx="1"/>
          </p:nvPr>
        </p:nvSpPr>
        <p:spPr bwMode="auto">
          <a:xfrm>
            <a:off x="629822" y="1642053"/>
            <a:ext cx="9009062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Introduction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rgbClr val="002060"/>
                </a:solidFill>
              </a:rPr>
              <a:t>HIP cooling rates – measuring and benchmark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>
              <a:solidFill>
                <a:srgbClr val="002060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HIP-quenching of martensitic steels</a:t>
            </a: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endParaRPr lang="en-US" altLang="de-DE" dirty="0" smtClean="0">
              <a:solidFill>
                <a:schemeClr val="bg2"/>
              </a:solidFill>
            </a:endParaRPr>
          </a:p>
          <a:p>
            <a:pPr marL="503238" indent="-503238" algn="l" eaLnBrk="1" hangingPunct="1">
              <a:buFont typeface="Wingdings" panose="05000000000000000000" pitchFamily="2" charset="2"/>
              <a:buChar char="§"/>
            </a:pPr>
            <a:r>
              <a:rPr lang="en-US" altLang="de-DE" dirty="0" smtClean="0">
                <a:solidFill>
                  <a:schemeClr val="bg2"/>
                </a:solidFill>
              </a:rPr>
              <a:t>Summary and outlook</a:t>
            </a:r>
            <a:endParaRPr lang="en-US" altLang="de-DE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9792" y="604838"/>
            <a:ext cx="3492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dirty="0" smtClean="0">
                <a:solidFill>
                  <a:srgbClr val="002060"/>
                </a:solidFill>
                <a:latin typeface="+mn-lt"/>
              </a:rPr>
              <a:t>Contents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2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92" y="1566863"/>
            <a:ext cx="7380820" cy="4887589"/>
          </a:xfrm>
        </p:spPr>
        <p:txBody>
          <a:bodyPr/>
          <a:lstStyle/>
          <a:p>
            <a:pPr marL="61896" indent="0" eaLnBrk="1" hangingPunct="1">
              <a:buFontTx/>
              <a:buNone/>
              <a:defRPr/>
            </a:pPr>
            <a:r>
              <a:rPr lang="en-GB" sz="2205" b="1" dirty="0" smtClean="0">
                <a:solidFill>
                  <a:srgbClr val="002060"/>
                </a:solidFill>
              </a:rPr>
              <a:t>Procedure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Test material: 1.4404 (AISI 316L)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Inserted thermocouples for determination of cooling rates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Start temperature: 1300 °C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>
                <a:solidFill>
                  <a:srgbClr val="002060"/>
                </a:solidFill>
              </a:rPr>
              <a:t>Different </a:t>
            </a:r>
            <a:r>
              <a:rPr lang="en-GB" sz="1800" smtClean="0">
                <a:solidFill>
                  <a:srgbClr val="002060"/>
                </a:solidFill>
              </a:rPr>
              <a:t>sample </a:t>
            </a:r>
            <a:r>
              <a:rPr lang="en-GB" sz="1800" dirty="0" smtClean="0">
                <a:solidFill>
                  <a:srgbClr val="002060"/>
                </a:solidFill>
              </a:rPr>
              <a:t>diameters tested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Different gas inlet nozzles tested</a:t>
            </a:r>
            <a:endParaRPr lang="en-GB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Different pressures tested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de-DE" sz="1800" dirty="0">
              <a:solidFill>
                <a:srgbClr val="002060"/>
              </a:solidFill>
            </a:endParaRPr>
          </a:p>
          <a:p>
            <a:pPr marL="61896" indent="0" eaLnBrk="1" hangingPunct="1">
              <a:buFontTx/>
              <a:buNone/>
              <a:defRPr/>
            </a:pPr>
            <a:endParaRPr lang="de-DE" sz="2425" dirty="0" smtClean="0"/>
          </a:p>
          <a:p>
            <a:pPr marL="61896" indent="0" eaLnBrk="1" hangingPunct="1">
              <a:buFontTx/>
              <a:buNone/>
              <a:defRPr/>
            </a:pPr>
            <a:endParaRPr lang="de-DE" sz="2425" dirty="0" smtClean="0"/>
          </a:p>
          <a:p>
            <a:pPr marL="503112" lvl="1" indent="0" eaLnBrk="1" hangingPunct="1">
              <a:buFontTx/>
              <a:buNone/>
              <a:defRPr/>
            </a:pPr>
            <a:endParaRPr lang="de-DE" sz="1984" dirty="0"/>
          </a:p>
          <a:p>
            <a:pPr marL="503112" lvl="1" indent="0" eaLnBrk="1" hangingPunct="1">
              <a:buFontTx/>
              <a:buNone/>
              <a:defRPr/>
            </a:pPr>
            <a:endParaRPr lang="de-DE" sz="1984" dirty="0"/>
          </a:p>
          <a:p>
            <a:pPr marL="503112" lvl="1" indent="0" eaLnBrk="1" hangingPunct="1">
              <a:buFontTx/>
              <a:buNone/>
              <a:defRPr/>
            </a:pPr>
            <a:endParaRPr lang="de-DE" sz="1984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de-DE" sz="1984" dirty="0" smtClean="0"/>
          </a:p>
        </p:txBody>
      </p:sp>
      <p:pic>
        <p:nvPicPr>
          <p:cNvPr id="1536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92" y="3687494"/>
            <a:ext cx="4230470" cy="317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92" y="1566863"/>
            <a:ext cx="6345705" cy="5399087"/>
          </a:xfrm>
        </p:spPr>
        <p:txBody>
          <a:bodyPr lIns="100803" tIns="50402" rIns="100803" bIns="50402"/>
          <a:lstStyle/>
          <a:p>
            <a:pPr marL="61896" indent="0">
              <a:buFontTx/>
              <a:buNone/>
              <a:defRPr/>
            </a:pPr>
            <a:r>
              <a:rPr lang="en-GB" sz="2200" b="1" dirty="0" smtClean="0">
                <a:solidFill>
                  <a:srgbClr val="002060"/>
                </a:solidFill>
              </a:rPr>
              <a:t>Results for 1.4404 (Ø 30 x 90 mm) at 100 MPa</a:t>
            </a:r>
          </a:p>
          <a:p>
            <a:pPr marL="61896" indent="0">
              <a:buFontTx/>
              <a:buNone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marL="439909" indent="-378013">
              <a:defRPr/>
            </a:pPr>
            <a:endParaRPr lang="de-DE" sz="2000" dirty="0"/>
          </a:p>
          <a:p>
            <a:pPr marL="439909" indent="-378013">
              <a:defRPr/>
            </a:pPr>
            <a:endParaRPr lang="de-DE" sz="2000" dirty="0"/>
          </a:p>
          <a:p>
            <a:pPr marL="439909" indent="-378013"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61896" indent="0">
              <a:buFontTx/>
              <a:buNone/>
              <a:defRPr/>
            </a:pPr>
            <a:endParaRPr lang="de-DE" sz="24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marL="503112" lvl="1" indent="0">
              <a:buFontTx/>
              <a:buNone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  <a:p>
            <a:pPr lvl="1">
              <a:buFont typeface="Arial" pitchFamily="34" charset="0"/>
              <a:buChar char="•"/>
              <a:defRPr/>
            </a:pP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07" y="2115446"/>
            <a:ext cx="6406896" cy="4931664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 bwMode="auto">
          <a:xfrm>
            <a:off x="5895407" y="2636139"/>
            <a:ext cx="1424561" cy="8100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Ø 1.9 mm</a:t>
            </a: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Gas nozzle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7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92" y="1566863"/>
            <a:ext cx="6345705" cy="5399087"/>
          </a:xfrm>
        </p:spPr>
        <p:txBody>
          <a:bodyPr lIns="100803" tIns="50402" rIns="100803" bIns="50402"/>
          <a:lstStyle/>
          <a:p>
            <a:pPr marL="61896" indent="0">
              <a:buFontTx/>
              <a:buNone/>
              <a:defRPr/>
            </a:pPr>
            <a:r>
              <a:rPr lang="en-GB" sz="2200" b="1" dirty="0" smtClean="0">
                <a:solidFill>
                  <a:srgbClr val="002060"/>
                </a:solidFill>
              </a:rPr>
              <a:t>Results for 1.4404 (Ø 30 x 90 mm) at 100 MPa</a:t>
            </a:r>
          </a:p>
          <a:p>
            <a:pPr marL="61896" indent="0">
              <a:buFontTx/>
              <a:buNone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39909" indent="-378013">
              <a:defRPr/>
            </a:pPr>
            <a:endParaRPr lang="en-GB" sz="2000" dirty="0" smtClean="0"/>
          </a:p>
          <a:p>
            <a:pPr marL="439909" indent="-378013">
              <a:defRPr/>
            </a:pPr>
            <a:endParaRPr lang="en-GB" sz="2000" dirty="0" smtClean="0"/>
          </a:p>
          <a:p>
            <a:pPr marL="439909" indent="-378013">
              <a:defRPr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61896" indent="0">
              <a:buFontTx/>
              <a:buNone/>
              <a:defRPr/>
            </a:pPr>
            <a:endParaRPr lang="en-GB" sz="2400" dirty="0" smtClean="0"/>
          </a:p>
          <a:p>
            <a:pPr marL="503112" lvl="1" indent="0">
              <a:buFontTx/>
              <a:buNone/>
              <a:defRPr/>
            </a:pPr>
            <a:endParaRPr lang="en-GB" sz="2000" dirty="0" smtClean="0"/>
          </a:p>
          <a:p>
            <a:pPr marL="503112" lvl="1" indent="0">
              <a:buFontTx/>
              <a:buNone/>
              <a:defRPr/>
            </a:pPr>
            <a:endParaRPr lang="en-GB" sz="2000" dirty="0" smtClean="0"/>
          </a:p>
          <a:p>
            <a:pPr marL="503112" lvl="1" indent="0">
              <a:buFontTx/>
              <a:buNone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59792" y="604838"/>
            <a:ext cx="4365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002060"/>
                </a:solidFill>
                <a:latin typeface="+mn-lt"/>
              </a:rPr>
              <a:t>HIP cooling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rates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70" y="2115446"/>
            <a:ext cx="6305570" cy="4931664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 bwMode="auto">
          <a:xfrm>
            <a:off x="5895407" y="2636139"/>
            <a:ext cx="1424561" cy="8100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Ø 3.2 mm</a:t>
            </a:r>
          </a:p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Gas nozzle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7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U@DB8PRJMFUVW1YL33" val="3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RUB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560"/>
      </a:accent1>
      <a:accent2>
        <a:srgbClr val="8DAE10"/>
      </a:accent2>
      <a:accent3>
        <a:srgbClr val="CCCCCC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PresentationFormat>Benutzerdefiniert</PresentationFormat>
  <Paragraphs>454</Paragraphs>
  <Slides>29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RubFlama</vt:lpstr>
      <vt:lpstr>Symbol</vt:lpstr>
      <vt:lpstr>Wingdings</vt:lpstr>
      <vt:lpstr>Benutzerdefiniertes Design</vt:lpstr>
      <vt:lpstr>Standarddesign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Ruhr-Universität Bochum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 Huth</dc:creator>
  <cp:lastModifiedBy>lwt-admin</cp:lastModifiedBy>
  <cp:revision>515</cp:revision>
  <cp:lastPrinted>2017-11-23T08:03:27Z</cp:lastPrinted>
  <dcterms:created xsi:type="dcterms:W3CDTF">2007-02-14T07:39:31Z</dcterms:created>
  <dcterms:modified xsi:type="dcterms:W3CDTF">2017-12-05T05:15:26Z</dcterms:modified>
</cp:coreProperties>
</file>