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312" r:id="rId2"/>
    <p:sldId id="322" r:id="rId3"/>
    <p:sldId id="274"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3" r:id="rId24"/>
    <p:sldId id="342"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86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88912" autoAdjust="0"/>
  </p:normalViewPr>
  <p:slideViewPr>
    <p:cSldViewPr>
      <p:cViewPr varScale="1">
        <p:scale>
          <a:sx n="153" d="100"/>
          <a:sy n="153" d="100"/>
        </p:scale>
        <p:origin x="510" y="138"/>
      </p:cViewPr>
      <p:guideLst>
        <p:guide orient="horz" pos="1620"/>
        <p:guide pos="2880"/>
      </p:guideLst>
    </p:cSldViewPr>
  </p:slideViewPr>
  <p:outlineViewPr>
    <p:cViewPr>
      <p:scale>
        <a:sx n="33" d="100"/>
        <a:sy n="33" d="100"/>
      </p:scale>
      <p:origin x="0" y="-36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B4B55-E8C9-4E83-B796-C537FD9043C0}" type="datetimeFigureOut">
              <a:rPr lang="sv-SE" smtClean="0"/>
              <a:t>2017-11-24</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EBFBB-75D8-458B-BC84-0A8A1514F4C4}" type="slidenum">
              <a:rPr lang="sv-SE" smtClean="0"/>
              <a:t>‹#›</a:t>
            </a:fld>
            <a:endParaRPr lang="sv-SE" dirty="0"/>
          </a:p>
        </p:txBody>
      </p:sp>
    </p:spTree>
    <p:extLst>
      <p:ext uri="{BB962C8B-B14F-4D97-AF65-F5344CB8AC3E}">
        <p14:creationId xmlns:p14="http://schemas.microsoft.com/office/powerpoint/2010/main" val="353990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1</a:t>
            </a:fld>
            <a:endParaRPr lang="sv-SE" dirty="0"/>
          </a:p>
        </p:txBody>
      </p:sp>
    </p:spTree>
    <p:extLst>
      <p:ext uri="{BB962C8B-B14F-4D97-AF65-F5344CB8AC3E}">
        <p14:creationId xmlns:p14="http://schemas.microsoft.com/office/powerpoint/2010/main" val="98428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3</a:t>
            </a:fld>
            <a:endParaRPr lang="sv-SE" dirty="0"/>
          </a:p>
        </p:txBody>
      </p:sp>
    </p:spTree>
    <p:extLst>
      <p:ext uri="{BB962C8B-B14F-4D97-AF65-F5344CB8AC3E}">
        <p14:creationId xmlns:p14="http://schemas.microsoft.com/office/powerpoint/2010/main" val="64481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5</a:t>
            </a:fld>
            <a:endParaRPr lang="sv-SE" dirty="0"/>
          </a:p>
        </p:txBody>
      </p:sp>
    </p:spTree>
    <p:extLst>
      <p:ext uri="{BB962C8B-B14F-4D97-AF65-F5344CB8AC3E}">
        <p14:creationId xmlns:p14="http://schemas.microsoft.com/office/powerpoint/2010/main" val="181064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9</a:t>
            </a:fld>
            <a:endParaRPr lang="sv-SE" dirty="0"/>
          </a:p>
        </p:txBody>
      </p:sp>
    </p:spTree>
    <p:extLst>
      <p:ext uri="{BB962C8B-B14F-4D97-AF65-F5344CB8AC3E}">
        <p14:creationId xmlns:p14="http://schemas.microsoft.com/office/powerpoint/2010/main" val="131328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23</a:t>
            </a:fld>
            <a:endParaRPr lang="sv-SE" dirty="0"/>
          </a:p>
        </p:txBody>
      </p:sp>
    </p:spTree>
    <p:extLst>
      <p:ext uri="{BB962C8B-B14F-4D97-AF65-F5344CB8AC3E}">
        <p14:creationId xmlns:p14="http://schemas.microsoft.com/office/powerpoint/2010/main" val="3027480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page,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790302"/>
            <a:ext cx="9180000" cy="2148261"/>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FD53EE5B-179B-42EF-B88C-5BE3C7D22739}" type="datetime1">
              <a:rPr lang="en-US" smtClean="0"/>
              <a:t>11/24/2017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345763"/>
            <a:ext cx="9144000" cy="3797738"/>
          </a:xfrm>
          <a:custGeom>
            <a:avLst/>
            <a:gdLst>
              <a:gd name="connsiteX0" fmla="*/ 632660 w 9144000"/>
              <a:gd name="connsiteY0" fmla="*/ 0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632660 w 9144000"/>
              <a:gd name="connsiteY8" fmla="*/ 0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397835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69178 w 9144000"/>
              <a:gd name="connsiteY8" fmla="*/ 207698 h 3795886"/>
              <a:gd name="connsiteX0" fmla="*/ 2750128 w 9144000"/>
              <a:gd name="connsiteY0" fmla="*/ 1323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0128 w 9144000"/>
              <a:gd name="connsiteY8" fmla="*/ 1323 h 3795886"/>
              <a:gd name="connsiteX0" fmla="*/ 2753303 w 9144000"/>
              <a:gd name="connsiteY0" fmla="*/ 4894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3303 w 9144000"/>
              <a:gd name="connsiteY8" fmla="*/ 48948 h 3795886"/>
              <a:gd name="connsiteX0" fmla="*/ 2743778 w 9144000"/>
              <a:gd name="connsiteY0" fmla="*/ 0 h 3797738"/>
              <a:gd name="connsiteX1" fmla="*/ 8511340 w 9144000"/>
              <a:gd name="connsiteY1" fmla="*/ 1852 h 3797738"/>
              <a:gd name="connsiteX2" fmla="*/ 9144000 w 9144000"/>
              <a:gd name="connsiteY2" fmla="*/ 634512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8511340 w 9144000"/>
              <a:gd name="connsiteY1" fmla="*/ 18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4365 w 9144000"/>
              <a:gd name="connsiteY1" fmla="*/ 5733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3207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04840 w 9144000"/>
              <a:gd name="connsiteY1" fmla="*/ 62732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7540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797738">
                <a:moveTo>
                  <a:pt x="2743778" y="0"/>
                </a:moveTo>
                <a:lnTo>
                  <a:pt x="7317540" y="528902"/>
                </a:lnTo>
                <a:lnTo>
                  <a:pt x="9144000" y="529737"/>
                </a:lnTo>
                <a:lnTo>
                  <a:pt x="9144000" y="3797738"/>
                </a:lnTo>
                <a:lnTo>
                  <a:pt x="9144000" y="3797738"/>
                </a:lnTo>
                <a:lnTo>
                  <a:pt x="0" y="3797738"/>
                </a:lnTo>
                <a:lnTo>
                  <a:pt x="0" y="3797738"/>
                </a:lnTo>
                <a:lnTo>
                  <a:pt x="0" y="1583837"/>
                </a:lnTo>
                <a:lnTo>
                  <a:pt x="2743778" y="0"/>
                </a:lnTo>
                <a:close/>
              </a:path>
            </a:pathLst>
          </a:custGeom>
          <a:noFill/>
        </p:spPr>
        <p:txBody>
          <a:bodyPr/>
          <a:lstStyle>
            <a:lvl1pPr marL="0" indent="0">
              <a:buNone/>
              <a:defRPr/>
            </a:lvl1pPr>
          </a:lstStyle>
          <a:p>
            <a:r>
              <a:rPr lang="en-US" dirty="0"/>
              <a:t>Click icon to add picture</a:t>
            </a:r>
            <a:endParaRPr lang="sv-SE" dirty="0"/>
          </a:p>
        </p:txBody>
      </p:sp>
      <p:sp>
        <p:nvSpPr>
          <p:cNvPr id="12" name="Rectangular Callout 11"/>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136366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innehåll 2"/>
          <p:cNvSpPr>
            <a:spLocks noGrp="1"/>
          </p:cNvSpPr>
          <p:nvPr>
            <p:ph idx="1" hasCustomPrompt="1"/>
          </p:nvPr>
        </p:nvSpPr>
        <p:spPr/>
        <p:txBody>
          <a:bodyPr/>
          <a:lstStyle>
            <a:lvl1pPr>
              <a:buClr>
                <a:schemeClr val="tx1"/>
              </a:buClr>
              <a:defRPr/>
            </a:lvl1pPr>
            <a:lvl2pPr marL="540000" indent="-162000">
              <a:buClr>
                <a:schemeClr val="tx1"/>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Platshållare för datum 3"/>
          <p:cNvSpPr>
            <a:spLocks noGrp="1"/>
          </p:cNvSpPr>
          <p:nvPr>
            <p:ph type="dt" sz="half" idx="10"/>
          </p:nvPr>
        </p:nvSpPr>
        <p:spPr/>
        <p:txBody>
          <a:bodyPr/>
          <a:lstStyle/>
          <a:p>
            <a:fld id="{C29E6C7A-CD18-4FE5-9CB6-16EC811B9DFD}" type="datetime1">
              <a:rPr lang="en-US" smtClean="0"/>
              <a:t>11/24/2017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5191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subhea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innehåll 2"/>
          <p:cNvSpPr>
            <a:spLocks noGrp="1"/>
          </p:cNvSpPr>
          <p:nvPr>
            <p:ph idx="1" hasCustomPrompt="1"/>
          </p:nvPr>
        </p:nvSpPr>
        <p:spPr>
          <a:xfrm>
            <a:off x="360000" y="1530000"/>
            <a:ext cx="8424000" cy="2844000"/>
          </a:xfrm>
        </p:spPr>
        <p:txBody>
          <a:bodyPr/>
          <a:lstStyle>
            <a:lvl1pPr>
              <a:buClr>
                <a:schemeClr val="tx1"/>
              </a:buClr>
              <a:defRPr/>
            </a:lvl1pPr>
            <a:lvl2pPr marL="540000" indent="-162000">
              <a:buClr>
                <a:schemeClr val="tx1"/>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Platshållare för datum 3"/>
          <p:cNvSpPr>
            <a:spLocks noGrp="1"/>
          </p:cNvSpPr>
          <p:nvPr>
            <p:ph type="dt" sz="half" idx="10"/>
          </p:nvPr>
        </p:nvSpPr>
        <p:spPr/>
        <p:txBody>
          <a:bodyPr/>
          <a:lstStyle/>
          <a:p>
            <a:fld id="{9567CFF2-0FC3-45CF-A5BF-BAC9AD3AD346}" type="datetime1">
              <a:rPr lang="en-US" smtClean="0"/>
              <a:t>11/24/2017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sp>
        <p:nvSpPr>
          <p:cNvPr id="8" name="Platshållare för text 7"/>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accent2"/>
                </a:solidFill>
              </a:defRPr>
            </a:lvl1pPr>
          </a:lstStyle>
          <a:p>
            <a:pPr lvl="0"/>
            <a:r>
              <a:rPr lang="en-US" noProof="0" dirty="0"/>
              <a:t>Subheading</a:t>
            </a:r>
          </a:p>
        </p:txBody>
      </p:sp>
    </p:spTree>
    <p:extLst>
      <p:ext uri="{BB962C8B-B14F-4D97-AF65-F5344CB8AC3E}">
        <p14:creationId xmlns:p14="http://schemas.microsoft.com/office/powerpoint/2010/main" val="924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innehåll 2"/>
          <p:cNvSpPr>
            <a:spLocks noGrp="1"/>
          </p:cNvSpPr>
          <p:nvPr>
            <p:ph sz="half" idx="1" hasCustomPrompt="1"/>
          </p:nvPr>
        </p:nvSpPr>
        <p:spPr>
          <a:xfrm>
            <a:off x="360000" y="1134000"/>
            <a:ext cx="4122000" cy="324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Platshållare för innehåll 3"/>
          <p:cNvSpPr>
            <a:spLocks noGrp="1"/>
          </p:cNvSpPr>
          <p:nvPr>
            <p:ph sz="half" idx="2" hasCustomPrompt="1"/>
          </p:nvPr>
        </p:nvSpPr>
        <p:spPr>
          <a:xfrm>
            <a:off x="4662000" y="1134000"/>
            <a:ext cx="4122000" cy="324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Platshållare för datum 4"/>
          <p:cNvSpPr>
            <a:spLocks noGrp="1"/>
          </p:cNvSpPr>
          <p:nvPr>
            <p:ph type="dt" sz="half" idx="10"/>
          </p:nvPr>
        </p:nvSpPr>
        <p:spPr/>
        <p:txBody>
          <a:bodyPr/>
          <a:lstStyle/>
          <a:p>
            <a:fld id="{099FC9A5-D370-4F2A-A29B-6BAB358185B7}" type="datetime1">
              <a:rPr lang="en-US" smtClean="0"/>
              <a:t>11/24/2017</a:t>
            </a:fld>
            <a:endParaRPr lang="en-US" dirty="0"/>
          </a:p>
        </p:txBody>
      </p:sp>
      <p:sp>
        <p:nvSpPr>
          <p:cNvPr id="6" name="Platshållare för sidfot 5"/>
          <p:cNvSpPr>
            <a:spLocks noGrp="1"/>
          </p:cNvSpPr>
          <p:nvPr>
            <p:ph type="ftr" sz="quarter" idx="11"/>
          </p:nvPr>
        </p:nvSpPr>
        <p:spPr/>
        <p:txBody>
          <a:bodyPr/>
          <a:lstStyle/>
          <a:p>
            <a:r>
              <a:rPr lang="en-US" dirty="0"/>
              <a:t>SANDVIK: Title of presentation</a:t>
            </a:r>
          </a:p>
        </p:txBody>
      </p:sp>
      <p:sp>
        <p:nvSpPr>
          <p:cNvPr id="7" name="Platshållare för bildnummer 6"/>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273617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sp>
        <p:nvSpPr>
          <p:cNvPr id="3" name="Platshållare för innehåll 2"/>
          <p:cNvSpPr>
            <a:spLocks noGrp="1"/>
          </p:cNvSpPr>
          <p:nvPr>
            <p:ph sz="half" idx="1" hasCustomPrompt="1"/>
          </p:nvPr>
        </p:nvSpPr>
        <p:spPr>
          <a:xfrm>
            <a:off x="360000" y="414000"/>
            <a:ext cx="4122000" cy="396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Platshållare för innehåll 3"/>
          <p:cNvSpPr>
            <a:spLocks noGrp="1"/>
          </p:cNvSpPr>
          <p:nvPr>
            <p:ph sz="half" idx="2" hasCustomPrompt="1"/>
          </p:nvPr>
        </p:nvSpPr>
        <p:spPr>
          <a:xfrm>
            <a:off x="4662000" y="414000"/>
            <a:ext cx="4122000" cy="396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Platshållare för datum 4"/>
          <p:cNvSpPr>
            <a:spLocks noGrp="1"/>
          </p:cNvSpPr>
          <p:nvPr>
            <p:ph type="dt" sz="half" idx="10"/>
          </p:nvPr>
        </p:nvSpPr>
        <p:spPr/>
        <p:txBody>
          <a:bodyPr/>
          <a:lstStyle/>
          <a:p>
            <a:fld id="{45C6DC22-FF31-46C8-A0FB-4EE9094BA6B9}" type="datetime1">
              <a:rPr lang="en-US" smtClean="0"/>
              <a:t>11/24/2017</a:t>
            </a:fld>
            <a:endParaRPr lang="en-US" dirty="0"/>
          </a:p>
        </p:txBody>
      </p:sp>
      <p:sp>
        <p:nvSpPr>
          <p:cNvPr id="6" name="Platshållare för sidfot 5"/>
          <p:cNvSpPr>
            <a:spLocks noGrp="1"/>
          </p:cNvSpPr>
          <p:nvPr>
            <p:ph type="ftr" sz="quarter" idx="11"/>
          </p:nvPr>
        </p:nvSpPr>
        <p:spPr/>
        <p:txBody>
          <a:bodyPr/>
          <a:lstStyle/>
          <a:p>
            <a:r>
              <a:rPr lang="en-US" dirty="0"/>
              <a:t>SANDVIK: Title of presentation</a:t>
            </a:r>
          </a:p>
        </p:txBody>
      </p:sp>
      <p:sp>
        <p:nvSpPr>
          <p:cNvPr id="7" name="Platshållare för bildnummer 6"/>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132351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text 2"/>
          <p:cNvSpPr>
            <a:spLocks noGrp="1"/>
          </p:cNvSpPr>
          <p:nvPr>
            <p:ph type="body" idx="1" hasCustomPrompt="1"/>
          </p:nvPr>
        </p:nvSpPr>
        <p:spPr>
          <a:xfrm>
            <a:off x="360000" y="108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4" name="Platshållare för innehåll 3"/>
          <p:cNvSpPr>
            <a:spLocks noGrp="1"/>
          </p:cNvSpPr>
          <p:nvPr>
            <p:ph sz="half" idx="2" hasCustomPrompt="1"/>
          </p:nvPr>
        </p:nvSpPr>
        <p:spPr>
          <a:xfrm>
            <a:off x="360000" y="1530000"/>
            <a:ext cx="4122000" cy="2844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Platshållare för text 4"/>
          <p:cNvSpPr>
            <a:spLocks noGrp="1"/>
          </p:cNvSpPr>
          <p:nvPr>
            <p:ph type="body" sz="quarter" idx="3" hasCustomPrompt="1"/>
          </p:nvPr>
        </p:nvSpPr>
        <p:spPr>
          <a:xfrm>
            <a:off x="4662000" y="108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6" name="Platshållare för innehåll 5"/>
          <p:cNvSpPr>
            <a:spLocks noGrp="1"/>
          </p:cNvSpPr>
          <p:nvPr>
            <p:ph sz="quarter" idx="4" hasCustomPrompt="1"/>
          </p:nvPr>
        </p:nvSpPr>
        <p:spPr>
          <a:xfrm>
            <a:off x="4662000" y="1530000"/>
            <a:ext cx="4122000" cy="2844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7" name="Platshållare för datum 6"/>
          <p:cNvSpPr>
            <a:spLocks noGrp="1"/>
          </p:cNvSpPr>
          <p:nvPr>
            <p:ph type="dt" sz="half" idx="10"/>
          </p:nvPr>
        </p:nvSpPr>
        <p:spPr/>
        <p:txBody>
          <a:bodyPr/>
          <a:lstStyle/>
          <a:p>
            <a:fld id="{3BFC0077-3493-4E36-8354-3833B53CD4EF}" type="datetime1">
              <a:rPr lang="en-US" smtClean="0"/>
              <a:t>11/24/2017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275297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text 2"/>
          <p:cNvSpPr>
            <a:spLocks noGrp="1"/>
          </p:cNvSpPr>
          <p:nvPr>
            <p:ph type="body" idx="1" hasCustomPrompt="1"/>
          </p:nvPr>
        </p:nvSpPr>
        <p:spPr>
          <a:xfrm>
            <a:off x="360000" y="1080000"/>
            <a:ext cx="8424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7" name="Platshållare för datum 6"/>
          <p:cNvSpPr>
            <a:spLocks noGrp="1"/>
          </p:cNvSpPr>
          <p:nvPr>
            <p:ph type="dt" sz="half" idx="10"/>
          </p:nvPr>
        </p:nvSpPr>
        <p:spPr/>
        <p:txBody>
          <a:bodyPr/>
          <a:lstStyle/>
          <a:p>
            <a:fld id="{6715932F-B69C-4BB0-8584-8D9CB8E2177D}" type="datetime1">
              <a:rPr lang="en-US" smtClean="0"/>
              <a:t>11/24/2017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530000"/>
            <a:ext cx="4122000" cy="284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13" name="Platshållare för text 12"/>
          <p:cNvSpPr>
            <a:spLocks noGrp="1"/>
          </p:cNvSpPr>
          <p:nvPr>
            <p:ph type="body" sz="quarter" idx="14" hasCustomPrompt="1"/>
          </p:nvPr>
        </p:nvSpPr>
        <p:spPr>
          <a:xfrm>
            <a:off x="4662000" y="1530000"/>
            <a:ext cx="4122000" cy="284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21489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22B2939B-B46D-4CD6-860D-D01AABEBC57B}" type="datetime1">
              <a:rPr lang="en-US" smtClean="0"/>
              <a:t>11/24/2017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3"/>
          </p:nvPr>
        </p:nvSpPr>
        <p:spPr>
          <a:xfrm>
            <a:off x="6814800" y="2484000"/>
            <a:ext cx="1971675" cy="1890000"/>
          </a:xfrm>
        </p:spPr>
        <p:txBody>
          <a:bodyPr/>
          <a:lstStyle>
            <a:lvl1pPr marL="0" indent="0">
              <a:buNone/>
              <a:defRPr/>
            </a:lvl1pPr>
          </a:lstStyle>
          <a:p>
            <a:r>
              <a:rPr lang="en-US" dirty="0"/>
              <a:t>Click icon to add picture</a:t>
            </a:r>
            <a:endParaRPr lang="sv-SE" dirty="0"/>
          </a:p>
        </p:txBody>
      </p:sp>
      <p:sp>
        <p:nvSpPr>
          <p:cNvPr id="14" name="Picture Placeholder 4"/>
          <p:cNvSpPr>
            <a:spLocks noGrp="1"/>
          </p:cNvSpPr>
          <p:nvPr>
            <p:ph type="pic" sz="quarter" idx="24"/>
          </p:nvPr>
        </p:nvSpPr>
        <p:spPr>
          <a:xfrm>
            <a:off x="6814800" y="414000"/>
            <a:ext cx="1971675" cy="1890000"/>
          </a:xfrm>
        </p:spPr>
        <p:txBody>
          <a:bodyPr/>
          <a:lstStyle>
            <a:lvl1pPr marL="0" indent="0">
              <a:buNone/>
              <a:defRPr/>
            </a:lvl1pPr>
          </a:lstStyle>
          <a:p>
            <a:r>
              <a:rPr lang="en-US" dirty="0"/>
              <a:t>Click icon to add picture</a:t>
            </a:r>
            <a:endParaRPr lang="sv-SE" dirty="0"/>
          </a:p>
        </p:txBody>
      </p:sp>
      <p:sp>
        <p:nvSpPr>
          <p:cNvPr id="15" name="Picture Placeholder 4"/>
          <p:cNvSpPr>
            <a:spLocks noGrp="1"/>
          </p:cNvSpPr>
          <p:nvPr>
            <p:ph type="pic" sz="quarter" idx="25"/>
          </p:nvPr>
        </p:nvSpPr>
        <p:spPr>
          <a:xfrm>
            <a:off x="4662000" y="2484000"/>
            <a:ext cx="1972800" cy="1890000"/>
          </a:xfrm>
        </p:spPr>
        <p:txBody>
          <a:bodyPr/>
          <a:lstStyle>
            <a:lvl1pPr marL="0" indent="0">
              <a:buNone/>
              <a:defRPr/>
            </a:lvl1pPr>
          </a:lstStyle>
          <a:p>
            <a:r>
              <a:rPr lang="en-US" dirty="0"/>
              <a:t>Click icon to add picture</a:t>
            </a:r>
            <a:endParaRPr lang="sv-SE" dirty="0"/>
          </a:p>
        </p:txBody>
      </p:sp>
      <p:sp>
        <p:nvSpPr>
          <p:cNvPr id="16" name="Picture Placeholder 4"/>
          <p:cNvSpPr>
            <a:spLocks noGrp="1"/>
          </p:cNvSpPr>
          <p:nvPr>
            <p:ph type="pic" sz="quarter" idx="26"/>
          </p:nvPr>
        </p:nvSpPr>
        <p:spPr>
          <a:xfrm>
            <a:off x="4662000" y="412650"/>
            <a:ext cx="1972800" cy="189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2855453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728B4D1C-A571-4AE7-A009-B4F4C6620154}" type="datetime1">
              <a:rPr lang="en-US" smtClean="0"/>
              <a:t>11/24/2017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3"/>
          </p:nvPr>
        </p:nvSpPr>
        <p:spPr>
          <a:xfrm>
            <a:off x="4662000" y="414000"/>
            <a:ext cx="4122000" cy="1890000"/>
          </a:xfrm>
        </p:spPr>
        <p:txBody>
          <a:bodyPr/>
          <a:lstStyle>
            <a:lvl1pPr marL="0" indent="0">
              <a:buNone/>
              <a:defRPr/>
            </a:lvl1pPr>
          </a:lstStyle>
          <a:p>
            <a:r>
              <a:rPr lang="en-US" noProof="0" dirty="0"/>
              <a:t>Click icon to add picture</a:t>
            </a:r>
          </a:p>
        </p:txBody>
      </p:sp>
      <p:sp>
        <p:nvSpPr>
          <p:cNvPr id="10" name="Picture Placeholder 9"/>
          <p:cNvSpPr>
            <a:spLocks noGrp="1"/>
          </p:cNvSpPr>
          <p:nvPr>
            <p:ph type="pic" sz="quarter" idx="24"/>
          </p:nvPr>
        </p:nvSpPr>
        <p:spPr>
          <a:xfrm>
            <a:off x="4662000" y="2484000"/>
            <a:ext cx="1971675" cy="1890000"/>
          </a:xfrm>
        </p:spPr>
        <p:txBody>
          <a:bodyPr/>
          <a:lstStyle>
            <a:lvl1pPr marL="0" indent="0">
              <a:buNone/>
              <a:defRPr/>
            </a:lvl1pPr>
          </a:lstStyle>
          <a:p>
            <a:r>
              <a:rPr lang="en-US" noProof="0" dirty="0"/>
              <a:t>Click icon to add picture</a:t>
            </a:r>
          </a:p>
        </p:txBody>
      </p:sp>
      <p:sp>
        <p:nvSpPr>
          <p:cNvPr id="13" name="Picture Placeholder 12"/>
          <p:cNvSpPr>
            <a:spLocks noGrp="1"/>
          </p:cNvSpPr>
          <p:nvPr>
            <p:ph type="pic" sz="quarter" idx="25"/>
          </p:nvPr>
        </p:nvSpPr>
        <p:spPr>
          <a:xfrm>
            <a:off x="6814800" y="2484000"/>
            <a:ext cx="1971675" cy="1890000"/>
          </a:xfrm>
        </p:spPr>
        <p:txBody>
          <a:bodyPr/>
          <a:lstStyle>
            <a:lvl1pPr marL="0" indent="0">
              <a:buNone/>
              <a:defRPr/>
            </a:lvl1pPr>
          </a:lstStyle>
          <a:p>
            <a:r>
              <a:rPr lang="en-US" noProof="0" dirty="0"/>
              <a:t>Click icon to add picture</a:t>
            </a:r>
          </a:p>
        </p:txBody>
      </p:sp>
    </p:spTree>
    <p:extLst>
      <p:ext uri="{BB962C8B-B14F-4D97-AF65-F5344CB8AC3E}">
        <p14:creationId xmlns:p14="http://schemas.microsoft.com/office/powerpoint/2010/main" val="164514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9BCB198D-49D3-423D-A640-A92B0BCA9AA3}" type="datetime1">
              <a:rPr lang="en-US" smtClean="0"/>
              <a:t>11/24/2017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0"/>
          </p:nvPr>
        </p:nvSpPr>
        <p:spPr>
          <a:xfrm>
            <a:off x="4662000" y="2484000"/>
            <a:ext cx="4122000" cy="1890000"/>
          </a:xfrm>
        </p:spPr>
        <p:txBody>
          <a:bodyPr/>
          <a:lstStyle>
            <a:lvl1pPr marL="0" indent="0">
              <a:buNone/>
              <a:defRPr/>
            </a:lvl1pPr>
          </a:lstStyle>
          <a:p>
            <a:r>
              <a:rPr lang="en-US" dirty="0"/>
              <a:t>Click icon to add picture</a:t>
            </a:r>
            <a:endParaRPr lang="sv-SE" dirty="0"/>
          </a:p>
        </p:txBody>
      </p:sp>
      <p:sp>
        <p:nvSpPr>
          <p:cNvPr id="10" name="Picture Placeholder 9"/>
          <p:cNvSpPr>
            <a:spLocks noGrp="1"/>
          </p:cNvSpPr>
          <p:nvPr>
            <p:ph type="pic" sz="quarter" idx="21"/>
          </p:nvPr>
        </p:nvSpPr>
        <p:spPr>
          <a:xfrm>
            <a:off x="4662000" y="414000"/>
            <a:ext cx="4122000" cy="189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4023407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C680051F-A4B1-4F1A-9B59-6BC4ADD1202D}" type="datetime1">
              <a:rPr lang="en-US" smtClean="0"/>
              <a:t>11/24/2017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14"/>
          </p:nvPr>
        </p:nvSpPr>
        <p:spPr>
          <a:xfrm>
            <a:off x="4662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357009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page 2,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1134000"/>
            <a:ext cx="9180000" cy="1350000"/>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FD53EE5B-179B-42EF-B88C-5BE3C7D22739}" type="datetime1">
              <a:rPr lang="en-US" smtClean="0"/>
              <a:t>11/24/2017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953749"/>
            <a:ext cx="9144000" cy="3189752"/>
          </a:xfrm>
          <a:custGeom>
            <a:avLst/>
            <a:gdLst>
              <a:gd name="connsiteX0" fmla="*/ 530647 w 9144000"/>
              <a:gd name="connsiteY0" fmla="*/ 0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530647 w 9144000"/>
              <a:gd name="connsiteY8" fmla="*/ 0 h 3183818"/>
              <a:gd name="connsiteX0" fmla="*/ 4115249 w 9144000"/>
              <a:gd name="connsiteY0" fmla="*/ 278909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4115249 w 9144000"/>
              <a:gd name="connsiteY8" fmla="*/ 278909 h 3183818"/>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111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0800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5249 w 9144000"/>
              <a:gd name="connsiteY8" fmla="*/ 284843 h 3189752"/>
              <a:gd name="connsiteX0" fmla="*/ 4118424 w 9144000"/>
              <a:gd name="connsiteY0" fmla="*/ 262618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63011 w 9144000"/>
              <a:gd name="connsiteY1" fmla="*/ 11111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2618 h 3189752"/>
              <a:gd name="connsiteX1" fmla="*/ 6856661 w 9144000"/>
              <a:gd name="connsiteY1" fmla="*/ 0 h 3189752"/>
              <a:gd name="connsiteX2" fmla="*/ 9144000 w 9144000"/>
              <a:gd name="connsiteY2" fmla="*/ 953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41275 w 9144000"/>
              <a:gd name="connsiteY7" fmla="*/ 5334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3023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588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7056 h 3189752"/>
              <a:gd name="connsiteX8" fmla="*/ 4118424 w 9144000"/>
              <a:gd name="connsiteY8" fmla="*/ 262618 h 31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189752">
                <a:moveTo>
                  <a:pt x="4118424" y="262618"/>
                </a:moveTo>
                <a:lnTo>
                  <a:pt x="6856661" y="0"/>
                </a:lnTo>
                <a:lnTo>
                  <a:pt x="9144000" y="6"/>
                </a:lnTo>
                <a:lnTo>
                  <a:pt x="9144000" y="3189752"/>
                </a:lnTo>
                <a:lnTo>
                  <a:pt x="9144000" y="3189752"/>
                </a:lnTo>
                <a:lnTo>
                  <a:pt x="0" y="3189752"/>
                </a:lnTo>
                <a:lnTo>
                  <a:pt x="0" y="3189752"/>
                </a:lnTo>
                <a:cubicBezTo>
                  <a:pt x="1058" y="2303245"/>
                  <a:pt x="2117" y="1413563"/>
                  <a:pt x="3175" y="527056"/>
                </a:cubicBezTo>
                <a:lnTo>
                  <a:pt x="4118424" y="262618"/>
                </a:lnTo>
                <a:close/>
              </a:path>
            </a:pathLst>
          </a:custGeom>
          <a:noFill/>
        </p:spPr>
        <p:txBody>
          <a:bodyPr/>
          <a:lstStyle>
            <a:lvl1pPr marL="0" indent="0">
              <a:buNone/>
              <a:defRPr/>
            </a:lvl1pPr>
          </a:lstStyle>
          <a:p>
            <a:r>
              <a:rPr lang="en-US" dirty="0"/>
              <a:t>Click icon to add picture</a:t>
            </a:r>
            <a:endParaRPr lang="sv-SE" dirty="0"/>
          </a:p>
        </p:txBody>
      </p:sp>
      <p:sp>
        <p:nvSpPr>
          <p:cNvPr id="12" name="Rectangular Callout 11"/>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3755142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datum 2"/>
          <p:cNvSpPr>
            <a:spLocks noGrp="1"/>
          </p:cNvSpPr>
          <p:nvPr>
            <p:ph type="dt" sz="half" idx="10"/>
          </p:nvPr>
        </p:nvSpPr>
        <p:spPr/>
        <p:txBody>
          <a:bodyPr/>
          <a:lstStyle/>
          <a:p>
            <a:fld id="{A0BC125F-3FAE-45AA-A1D5-22CF1C11F8CB}" type="datetime1">
              <a:rPr lang="en-US" smtClean="0"/>
              <a:t>11/24/2017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4208686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Only tex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lvl1pPr>
          </a:lstStyle>
          <a:p>
            <a:r>
              <a:rPr lang="en-US" noProof="0" dirty="0"/>
              <a:t>”Quote” or big text on</a:t>
            </a:r>
            <a:br>
              <a:rPr lang="en-US" noProof="0" dirty="0"/>
            </a:br>
            <a:r>
              <a:rPr lang="en-US" noProof="0" dirty="0"/>
              <a:t>white background</a:t>
            </a:r>
          </a:p>
        </p:txBody>
      </p:sp>
      <p:sp>
        <p:nvSpPr>
          <p:cNvPr id="3" name="Platshållare för datum 2"/>
          <p:cNvSpPr>
            <a:spLocks noGrp="1"/>
          </p:cNvSpPr>
          <p:nvPr>
            <p:ph type="dt" sz="half" idx="10"/>
          </p:nvPr>
        </p:nvSpPr>
        <p:spPr/>
        <p:txBody>
          <a:bodyPr/>
          <a:lstStyle/>
          <a:p>
            <a:fld id="{6FD9AF61-2D2D-4997-923E-03B2C54181BD}" type="datetime1">
              <a:rPr lang="en-US" smtClean="0"/>
              <a:t>11/24/2017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6" name="Rectangular Callout 5"/>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24777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Only tex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solidFill>
                  <a:schemeClr val="accent2"/>
                </a:solidFill>
              </a:defRPr>
            </a:lvl1pPr>
          </a:lstStyle>
          <a:p>
            <a:r>
              <a:rPr lang="en-US" noProof="0" dirty="0"/>
              <a:t>”Quote” or big text on</a:t>
            </a:r>
            <a:br>
              <a:rPr lang="en-US" noProof="0" dirty="0"/>
            </a:br>
            <a:r>
              <a:rPr lang="en-US" noProof="0" dirty="0"/>
              <a:t>white background</a:t>
            </a:r>
          </a:p>
        </p:txBody>
      </p:sp>
      <p:sp>
        <p:nvSpPr>
          <p:cNvPr id="3" name="Platshållare för datum 2"/>
          <p:cNvSpPr>
            <a:spLocks noGrp="1"/>
          </p:cNvSpPr>
          <p:nvPr>
            <p:ph type="dt" sz="half" idx="10"/>
          </p:nvPr>
        </p:nvSpPr>
        <p:spPr/>
        <p:txBody>
          <a:bodyPr/>
          <a:lstStyle/>
          <a:p>
            <a:fld id="{63526969-1DB6-4262-AAB1-0489A8CD801C}" type="datetime1">
              <a:rPr lang="en-US" smtClean="0"/>
              <a:t>11/24/2017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1156046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text on pictur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9144000" cy="5143500"/>
          </a:xfrm>
        </p:spPr>
        <p:txBody>
          <a:bodyPr/>
          <a:lstStyle/>
          <a:p>
            <a:r>
              <a:rPr lang="en-US" dirty="0"/>
              <a:t>Click icon to add picture</a:t>
            </a:r>
            <a:endParaRPr lang="sv-SE" dirty="0"/>
          </a:p>
        </p:txBody>
      </p:sp>
      <p:sp>
        <p:nvSpPr>
          <p:cNvPr id="2" name="Rubrik 1"/>
          <p:cNvSpPr>
            <a:spLocks noGrp="1"/>
          </p:cNvSpPr>
          <p:nvPr>
            <p:ph type="title" hasCustomPrompt="1"/>
          </p:nvPr>
        </p:nvSpPr>
        <p:spPr>
          <a:xfrm>
            <a:off x="360000" y="1170000"/>
            <a:ext cx="4122000" cy="2700000"/>
          </a:xfrm>
        </p:spPr>
        <p:txBody>
          <a:bodyPr>
            <a:noAutofit/>
          </a:bodyPr>
          <a:lstStyle>
            <a:lvl1pPr algn="l">
              <a:lnSpc>
                <a:spcPct val="100000"/>
              </a:lnSpc>
              <a:spcAft>
                <a:spcPts val="700"/>
              </a:spcAft>
              <a:defRPr sz="3600" baseline="0">
                <a:solidFill>
                  <a:schemeClr val="tx1"/>
                </a:solidFill>
              </a:defRPr>
            </a:lvl1pPr>
          </a:lstStyle>
          <a:p>
            <a:r>
              <a:rPr lang="en-US" noProof="0" dirty="0"/>
              <a:t>”Quote”, or big text (black, white, blue or orange) on picture </a:t>
            </a:r>
          </a:p>
        </p:txBody>
      </p:sp>
      <p:sp>
        <p:nvSpPr>
          <p:cNvPr id="3" name="Platshållare för datum 2"/>
          <p:cNvSpPr>
            <a:spLocks noGrp="1"/>
          </p:cNvSpPr>
          <p:nvPr>
            <p:ph type="dt" sz="half" idx="10"/>
          </p:nvPr>
        </p:nvSpPr>
        <p:spPr/>
        <p:txBody>
          <a:bodyPr/>
          <a:lstStyle/>
          <a:p>
            <a:fld id="{9B7204ED-F5A4-49B1-A568-4266C4312E57}" type="datetime1">
              <a:rPr lang="en-US" smtClean="0"/>
              <a:t>11/24/2017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2135079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 lef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a:t>Big text,</a:t>
            </a:r>
            <a:br>
              <a:rPr lang="en-US" noProof="0" dirty="0"/>
            </a:br>
            <a:r>
              <a:rPr lang="en-US" noProof="0" dirty="0"/>
              <a:t>more than one line </a:t>
            </a:r>
          </a:p>
        </p:txBody>
      </p:sp>
      <p:sp>
        <p:nvSpPr>
          <p:cNvPr id="3" name="Platshållare för datum 2"/>
          <p:cNvSpPr>
            <a:spLocks noGrp="1"/>
          </p:cNvSpPr>
          <p:nvPr>
            <p:ph type="dt" sz="half" idx="10"/>
          </p:nvPr>
        </p:nvSpPr>
        <p:spPr/>
        <p:txBody>
          <a:bodyPr/>
          <a:lstStyle/>
          <a:p>
            <a:fld id="{289E0679-1120-41DD-AF2A-27CB1CDD1C05}" type="datetime1">
              <a:rPr lang="en-US" smtClean="0"/>
              <a:t>11/24/2017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2200166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text lef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a:t>Big text,</a:t>
            </a:r>
            <a:br>
              <a:rPr lang="en-US" noProof="0" dirty="0"/>
            </a:br>
            <a:r>
              <a:rPr lang="en-US" noProof="0" dirty="0"/>
              <a:t>more than one line </a:t>
            </a:r>
          </a:p>
        </p:txBody>
      </p:sp>
      <p:sp>
        <p:nvSpPr>
          <p:cNvPr id="3" name="Platshållare för datum 2"/>
          <p:cNvSpPr>
            <a:spLocks noGrp="1"/>
          </p:cNvSpPr>
          <p:nvPr>
            <p:ph type="dt" sz="half" idx="10"/>
          </p:nvPr>
        </p:nvSpPr>
        <p:spPr/>
        <p:txBody>
          <a:bodyPr/>
          <a:lstStyle/>
          <a:p>
            <a:fld id="{B086D459-BE16-4E65-B712-8C0B332A8AB1}" type="datetime1">
              <a:rPr lang="en-US" smtClean="0"/>
              <a:t>11/24/2017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324217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ext righ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a:t>Big text,</a:t>
            </a:r>
            <a:br>
              <a:rPr lang="en-US" noProof="0" dirty="0"/>
            </a:br>
            <a:r>
              <a:rPr lang="en-US" noProof="0" dirty="0"/>
              <a:t>more than one line</a:t>
            </a:r>
          </a:p>
        </p:txBody>
      </p:sp>
      <p:sp>
        <p:nvSpPr>
          <p:cNvPr id="3" name="Platshållare för datum 2"/>
          <p:cNvSpPr>
            <a:spLocks noGrp="1"/>
          </p:cNvSpPr>
          <p:nvPr>
            <p:ph type="dt" sz="half" idx="10"/>
          </p:nvPr>
        </p:nvSpPr>
        <p:spPr/>
        <p:txBody>
          <a:bodyPr/>
          <a:lstStyle/>
          <a:p>
            <a:fld id="{B344A86F-5D64-4087-84A3-365E267E9722}" type="datetime1">
              <a:rPr lang="en-US" smtClean="0"/>
              <a:t>11/24/2017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1517890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text righ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a:t>Big text,</a:t>
            </a:r>
            <a:br>
              <a:rPr lang="en-US" noProof="0" dirty="0"/>
            </a:br>
            <a:r>
              <a:rPr lang="en-US" noProof="0" dirty="0"/>
              <a:t>more than one line</a:t>
            </a:r>
          </a:p>
        </p:txBody>
      </p:sp>
      <p:sp>
        <p:nvSpPr>
          <p:cNvPr id="3" name="Platshållare för datum 2"/>
          <p:cNvSpPr>
            <a:spLocks noGrp="1"/>
          </p:cNvSpPr>
          <p:nvPr>
            <p:ph type="dt" sz="half" idx="10"/>
          </p:nvPr>
        </p:nvSpPr>
        <p:spPr/>
        <p:txBody>
          <a:bodyPr/>
          <a:lstStyle/>
          <a:p>
            <a:fld id="{08D99A7B-46E1-47C8-A786-9EBA21899043}" type="datetime1">
              <a:rPr lang="en-US" smtClean="0"/>
              <a:t>11/24/2017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1916725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ducts">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datum 2"/>
          <p:cNvSpPr>
            <a:spLocks noGrp="1"/>
          </p:cNvSpPr>
          <p:nvPr>
            <p:ph type="dt" sz="half" idx="10"/>
          </p:nvPr>
        </p:nvSpPr>
        <p:spPr/>
        <p:txBody>
          <a:bodyPr/>
          <a:lstStyle/>
          <a:p>
            <a:fld id="{0A4A0772-5B87-4D79-A620-FF6D5565CE20}" type="datetime1">
              <a:rPr lang="en-US" smtClean="0"/>
              <a:t>11/24/2017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latshållare för bild 7"/>
          <p:cNvSpPr>
            <a:spLocks noGrp="1"/>
          </p:cNvSpPr>
          <p:nvPr>
            <p:ph type="pic" sz="quarter" idx="13"/>
          </p:nvPr>
        </p:nvSpPr>
        <p:spPr>
          <a:xfrm>
            <a:off x="360000" y="1134000"/>
            <a:ext cx="1972800" cy="1530000"/>
          </a:xfrm>
        </p:spPr>
        <p:txBody>
          <a:bodyPr/>
          <a:lstStyle/>
          <a:p>
            <a:r>
              <a:rPr lang="en-US" dirty="0"/>
              <a:t>Click icon to add picture</a:t>
            </a:r>
            <a:endParaRPr lang="sv-SE" dirty="0"/>
          </a:p>
        </p:txBody>
      </p:sp>
      <p:sp>
        <p:nvSpPr>
          <p:cNvPr id="10" name="Platshållare för bild 7"/>
          <p:cNvSpPr>
            <a:spLocks noGrp="1"/>
          </p:cNvSpPr>
          <p:nvPr>
            <p:ph type="pic" sz="quarter" idx="14"/>
          </p:nvPr>
        </p:nvSpPr>
        <p:spPr>
          <a:xfrm>
            <a:off x="2512800" y="1134000"/>
            <a:ext cx="1972800" cy="1530000"/>
          </a:xfrm>
        </p:spPr>
        <p:txBody>
          <a:bodyPr/>
          <a:lstStyle/>
          <a:p>
            <a:r>
              <a:rPr lang="en-US" dirty="0"/>
              <a:t>Click icon to add picture</a:t>
            </a:r>
            <a:endParaRPr lang="sv-SE" dirty="0"/>
          </a:p>
        </p:txBody>
      </p:sp>
      <p:sp>
        <p:nvSpPr>
          <p:cNvPr id="11" name="Platshållare för bild 7"/>
          <p:cNvSpPr>
            <a:spLocks noGrp="1"/>
          </p:cNvSpPr>
          <p:nvPr>
            <p:ph type="pic" sz="quarter" idx="15"/>
          </p:nvPr>
        </p:nvSpPr>
        <p:spPr>
          <a:xfrm>
            <a:off x="4662000" y="1134000"/>
            <a:ext cx="1972800" cy="1530000"/>
          </a:xfrm>
        </p:spPr>
        <p:txBody>
          <a:bodyPr/>
          <a:lstStyle/>
          <a:p>
            <a:r>
              <a:rPr lang="en-US" dirty="0"/>
              <a:t>Click icon to add picture</a:t>
            </a:r>
            <a:endParaRPr lang="sv-SE" dirty="0"/>
          </a:p>
        </p:txBody>
      </p:sp>
      <p:sp>
        <p:nvSpPr>
          <p:cNvPr id="12" name="Platshållare för bild 7"/>
          <p:cNvSpPr>
            <a:spLocks noGrp="1"/>
          </p:cNvSpPr>
          <p:nvPr>
            <p:ph type="pic" sz="quarter" idx="16"/>
          </p:nvPr>
        </p:nvSpPr>
        <p:spPr>
          <a:xfrm>
            <a:off x="6814800" y="1134000"/>
            <a:ext cx="1972800" cy="1530000"/>
          </a:xfrm>
        </p:spPr>
        <p:txBody>
          <a:bodyPr/>
          <a:lstStyle/>
          <a:p>
            <a:r>
              <a:rPr lang="en-US" dirty="0"/>
              <a:t>Click icon to add picture</a:t>
            </a:r>
            <a:endParaRPr lang="sv-SE" dirty="0"/>
          </a:p>
        </p:txBody>
      </p:sp>
      <p:sp>
        <p:nvSpPr>
          <p:cNvPr id="15" name="Platshållare för innehåll 14"/>
          <p:cNvSpPr>
            <a:spLocks noGrp="1"/>
          </p:cNvSpPr>
          <p:nvPr>
            <p:ph sz="quarter" idx="17"/>
          </p:nvPr>
        </p:nvSpPr>
        <p:spPr>
          <a:xfrm>
            <a:off x="360000" y="2844000"/>
            <a:ext cx="1972800" cy="1530000"/>
          </a:xfrm>
        </p:spPr>
        <p:txBody>
          <a:bodyPr/>
          <a:lstStyle>
            <a:lvl1pPr marL="0" indent="0">
              <a:buNone/>
              <a:defRPr/>
            </a:lvl1pPr>
          </a:lstStyle>
          <a:p>
            <a:pPr lvl="0"/>
            <a:r>
              <a:rPr lang="en-US"/>
              <a:t>Click to edit Master text styles</a:t>
            </a:r>
          </a:p>
        </p:txBody>
      </p:sp>
      <p:sp>
        <p:nvSpPr>
          <p:cNvPr id="16" name="Platshållare för innehåll 14"/>
          <p:cNvSpPr>
            <a:spLocks noGrp="1"/>
          </p:cNvSpPr>
          <p:nvPr>
            <p:ph sz="quarter" idx="18"/>
          </p:nvPr>
        </p:nvSpPr>
        <p:spPr>
          <a:xfrm>
            <a:off x="2512800" y="2844000"/>
            <a:ext cx="1972800" cy="1530000"/>
          </a:xfrm>
        </p:spPr>
        <p:txBody>
          <a:bodyPr/>
          <a:lstStyle>
            <a:lvl1pPr marL="0" indent="0">
              <a:buNone/>
              <a:defRPr/>
            </a:lvl1pPr>
          </a:lstStyle>
          <a:p>
            <a:pPr lvl="0"/>
            <a:r>
              <a:rPr lang="en-US"/>
              <a:t>Click to edit Master text styles</a:t>
            </a:r>
          </a:p>
        </p:txBody>
      </p:sp>
      <p:sp>
        <p:nvSpPr>
          <p:cNvPr id="17" name="Platshållare för innehåll 14"/>
          <p:cNvSpPr>
            <a:spLocks noGrp="1"/>
          </p:cNvSpPr>
          <p:nvPr>
            <p:ph sz="quarter" idx="19"/>
          </p:nvPr>
        </p:nvSpPr>
        <p:spPr>
          <a:xfrm>
            <a:off x="4662000" y="2843323"/>
            <a:ext cx="1972800" cy="1530000"/>
          </a:xfrm>
        </p:spPr>
        <p:txBody>
          <a:bodyPr/>
          <a:lstStyle>
            <a:lvl1pPr marL="0" indent="0">
              <a:buNone/>
              <a:defRPr/>
            </a:lvl1pPr>
          </a:lstStyle>
          <a:p>
            <a:pPr lvl="0"/>
            <a:r>
              <a:rPr lang="en-US"/>
              <a:t>Click to edit Master text styles</a:t>
            </a:r>
          </a:p>
        </p:txBody>
      </p:sp>
      <p:sp>
        <p:nvSpPr>
          <p:cNvPr id="18" name="Platshållare för innehåll 14"/>
          <p:cNvSpPr>
            <a:spLocks noGrp="1"/>
          </p:cNvSpPr>
          <p:nvPr>
            <p:ph sz="quarter" idx="20"/>
          </p:nvPr>
        </p:nvSpPr>
        <p:spPr>
          <a:xfrm>
            <a:off x="6811200" y="2844000"/>
            <a:ext cx="1972800" cy="1530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388437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ne picture,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E029705-A0B0-4427-9847-B55AE497C576}" type="datetime1">
              <a:rPr lang="en-US" smtClean="0"/>
              <a:t>11/24/2017</a:t>
            </a:fld>
            <a:endParaRPr lang="en-US" dirty="0"/>
          </a:p>
        </p:txBody>
      </p:sp>
      <p:sp>
        <p:nvSpPr>
          <p:cNvPr id="3" name="Platshållare för sidfot 2"/>
          <p:cNvSpPr>
            <a:spLocks noGrp="1"/>
          </p:cNvSpPr>
          <p:nvPr>
            <p:ph type="ftr" sz="quarter" idx="11"/>
          </p:nvPr>
        </p:nvSpPr>
        <p:spPr/>
        <p:txBody>
          <a:bodyPr/>
          <a:lstStyle/>
          <a:p>
            <a:r>
              <a:rPr lang="en-US" dirty="0"/>
              <a:t>SANDVIK: Title of presentation</a:t>
            </a:r>
          </a:p>
        </p:txBody>
      </p:sp>
      <p:sp>
        <p:nvSpPr>
          <p:cNvPr id="4" name="Platshållare för bildnummer 3"/>
          <p:cNvSpPr>
            <a:spLocks noGrp="1"/>
          </p:cNvSpPr>
          <p:nvPr>
            <p:ph type="sldNum" sz="quarter" idx="12"/>
          </p:nvPr>
        </p:nvSpPr>
        <p:spPr/>
        <p:txBody>
          <a:bodyPr/>
          <a:lstStyle/>
          <a:p>
            <a:fld id="{469B62F1-B431-48B6-8270-02431A1685B7}" type="slidenum">
              <a:rPr lang="en-US" smtClean="0"/>
              <a:t>‹#›</a:t>
            </a:fld>
            <a:endParaRPr lang="en-US" dirty="0"/>
          </a:p>
        </p:txBody>
      </p:sp>
      <p:sp>
        <p:nvSpPr>
          <p:cNvPr id="6" name="Picture Placeholder 5"/>
          <p:cNvSpPr>
            <a:spLocks noGrp="1"/>
          </p:cNvSpPr>
          <p:nvPr>
            <p:ph type="pic" sz="quarter" idx="13"/>
          </p:nvPr>
        </p:nvSpPr>
        <p:spPr>
          <a:xfrm>
            <a:off x="0" y="0"/>
            <a:ext cx="9144000" cy="51435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5331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tartpage orange, no picture">
    <p:bg>
      <p:bgRef idx="1001">
        <a:schemeClr val="bg1"/>
      </p:bgRef>
    </p:bg>
    <p:spTree>
      <p:nvGrpSpPr>
        <p:cNvPr id="1" name=""/>
        <p:cNvGrpSpPr/>
        <p:nvPr/>
      </p:nvGrpSpPr>
      <p:grpSpPr>
        <a:xfrm>
          <a:off x="0" y="0"/>
          <a:ext cx="0" cy="0"/>
          <a:chOff x="0" y="0"/>
          <a:chExt cx="0" cy="0"/>
        </a:xfrm>
      </p:grpSpPr>
      <p:pic>
        <p:nvPicPr>
          <p:cNvPr id="11"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30" y="601951"/>
            <a:ext cx="9177588" cy="4559290"/>
          </a:xfrm>
          <a:prstGeom prst="rect">
            <a:avLst/>
          </a:prstGeom>
        </p:spPr>
      </p:pic>
      <p:sp>
        <p:nvSpPr>
          <p:cNvPr id="2" name="Rubrik 1"/>
          <p:cNvSpPr>
            <a:spLocks noGrp="1"/>
          </p:cNvSpPr>
          <p:nvPr>
            <p:ph type="ctrTitle" hasCustomPrompt="1"/>
          </p:nvPr>
        </p:nvSpPr>
        <p:spPr>
          <a:xfrm>
            <a:off x="360000" y="1259250"/>
            <a:ext cx="8424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161925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04D6C328-91B4-44E5-AA41-7ACA77601281}" type="datetime1">
              <a:rPr lang="en-US" smtClean="0"/>
              <a:t>11/24/2017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2" name="Rectangular Callout 11"/>
          <p:cNvSpPr/>
          <p:nvPr userDrawn="1"/>
        </p:nvSpPr>
        <p:spPr>
          <a:xfrm>
            <a:off x="9432540" y="771550"/>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400276057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pictures,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9EDA30-98D3-4788-AE75-D4AE7139764B}" type="datetime1">
              <a:rPr lang="en-US" smtClean="0"/>
              <a:t>11/24/2017</a:t>
            </a:fld>
            <a:endParaRPr lang="en-US" dirty="0"/>
          </a:p>
        </p:txBody>
      </p:sp>
      <p:sp>
        <p:nvSpPr>
          <p:cNvPr id="3" name="Platshållare för sidfot 2"/>
          <p:cNvSpPr>
            <a:spLocks noGrp="1"/>
          </p:cNvSpPr>
          <p:nvPr>
            <p:ph type="ftr" sz="quarter" idx="11"/>
          </p:nvPr>
        </p:nvSpPr>
        <p:spPr/>
        <p:txBody>
          <a:bodyPr/>
          <a:lstStyle/>
          <a:p>
            <a:r>
              <a:rPr lang="en-US" dirty="0"/>
              <a:t>SANDVIK: Title of presentation</a:t>
            </a:r>
          </a:p>
        </p:txBody>
      </p:sp>
      <p:sp>
        <p:nvSpPr>
          <p:cNvPr id="4" name="Platshållare för bildnummer 3"/>
          <p:cNvSpPr>
            <a:spLocks noGrp="1"/>
          </p:cNvSpPr>
          <p:nvPr>
            <p:ph type="sldNum" sz="quarter" idx="12"/>
          </p:nvPr>
        </p:nvSpPr>
        <p:spPr/>
        <p:txBody>
          <a:bodyPr/>
          <a:lstStyle/>
          <a:p>
            <a:fld id="{469B62F1-B431-48B6-8270-02431A1685B7}" type="slidenum">
              <a:rPr lang="en-US" smtClean="0"/>
              <a:t>‹#›</a:t>
            </a:fld>
            <a:endParaRPr lang="en-US" dirty="0"/>
          </a:p>
        </p:txBody>
      </p:sp>
      <p:sp>
        <p:nvSpPr>
          <p:cNvPr id="6" name="Picture Placeholder 5"/>
          <p:cNvSpPr>
            <a:spLocks noGrp="1"/>
          </p:cNvSpPr>
          <p:nvPr>
            <p:ph type="pic" sz="quarter" idx="13"/>
          </p:nvPr>
        </p:nvSpPr>
        <p:spPr>
          <a:xfrm>
            <a:off x="-1" y="0"/>
            <a:ext cx="4562475" cy="5143500"/>
          </a:xfrm>
        </p:spPr>
        <p:txBody>
          <a:bodyPr/>
          <a:lstStyle/>
          <a:p>
            <a:r>
              <a:rPr lang="en-US" dirty="0"/>
              <a:t>Click icon to add picture</a:t>
            </a:r>
            <a:endParaRPr lang="sv-SE" dirty="0"/>
          </a:p>
        </p:txBody>
      </p:sp>
      <p:sp>
        <p:nvSpPr>
          <p:cNvPr id="8" name="Picture Placeholder 7"/>
          <p:cNvSpPr>
            <a:spLocks noGrp="1"/>
          </p:cNvSpPr>
          <p:nvPr>
            <p:ph type="pic" sz="quarter" idx="14"/>
          </p:nvPr>
        </p:nvSpPr>
        <p:spPr>
          <a:xfrm>
            <a:off x="4562475" y="0"/>
            <a:ext cx="4581526" cy="5143500"/>
          </a:xfrm>
        </p:spPr>
        <p:txBody>
          <a:bodyPr/>
          <a:lstStyle/>
          <a:p>
            <a:r>
              <a:rPr lang="en-US" dirty="0"/>
              <a:t>Click icon to add picture</a:t>
            </a:r>
            <a:endParaRPr lang="sv-SE" dirty="0"/>
          </a:p>
        </p:txBody>
      </p:sp>
    </p:spTree>
    <p:extLst>
      <p:ext uri="{BB962C8B-B14F-4D97-AF65-F5344CB8AC3E}">
        <p14:creationId xmlns:p14="http://schemas.microsoft.com/office/powerpoint/2010/main" val="297216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rtpage blue, no picture">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60000" y="3240000"/>
            <a:ext cx="8424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360000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D16F672A-22C2-4DD6-B832-D4E7E450A29F}" type="datetime1">
              <a:rPr lang="en-US" smtClean="0"/>
              <a:t>11/24/2017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203" y="4542481"/>
            <a:ext cx="889868" cy="324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6534" r="6190"/>
          <a:stretch/>
        </p:blipFill>
        <p:spPr>
          <a:xfrm>
            <a:off x="0" y="15466"/>
            <a:ext cx="9144000" cy="2909479"/>
          </a:xfrm>
          <a:prstGeom prst="rect">
            <a:avLst/>
          </a:prstGeom>
        </p:spPr>
      </p:pic>
      <p:sp>
        <p:nvSpPr>
          <p:cNvPr id="11" name="Rectangular Callout 10"/>
          <p:cNvSpPr/>
          <p:nvPr userDrawn="1"/>
        </p:nvSpPr>
        <p:spPr>
          <a:xfrm>
            <a:off x="9432540" y="2751770"/>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7783823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fety first, general">
    <p:spTree>
      <p:nvGrpSpPr>
        <p:cNvPr id="1" name=""/>
        <p:cNvGrpSpPr/>
        <p:nvPr/>
      </p:nvGrpSpPr>
      <p:grpSpPr>
        <a:xfrm>
          <a:off x="0" y="0"/>
          <a:ext cx="0" cy="0"/>
          <a:chOff x="0" y="0"/>
          <a:chExt cx="0" cy="0"/>
        </a:xfrm>
      </p:grpSpPr>
      <p:pic>
        <p:nvPicPr>
          <p:cNvPr id="6" name="Picture 5" descr="_MAB1819.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4329" t="7872" r="23778" b="6128"/>
          <a:stretch/>
        </p:blipFill>
        <p:spPr>
          <a:xfrm>
            <a:off x="3707904" y="102198"/>
            <a:ext cx="5436096" cy="5041302"/>
          </a:xfrm>
          <a:prstGeom prst="rect">
            <a:avLst/>
          </a:prstGeom>
        </p:spPr>
      </p:pic>
      <p:sp>
        <p:nvSpPr>
          <p:cNvPr id="8" name="Content Placeholder 2"/>
          <p:cNvSpPr txBox="1">
            <a:spLocks/>
          </p:cNvSpPr>
          <p:nvPr userDrawn="1"/>
        </p:nvSpPr>
        <p:spPr>
          <a:xfrm>
            <a:off x="360000" y="1260000"/>
            <a:ext cx="3995976" cy="1311749"/>
          </a:xfrm>
          <a:prstGeom prst="rect">
            <a:avLst/>
          </a:prstGeom>
        </p:spPr>
        <p:txBody>
          <a:bodyPr lIns="0" tIns="0" rIns="0" bIns="0"/>
          <a:lstStyle>
            <a:lvl1pPr marL="162000" indent="-162000" algn="l" defTabSz="914400" rtl="0" eaLnBrk="1" latinLnBrk="0" hangingPunct="1">
              <a:lnSpc>
                <a:spcPct val="108000"/>
              </a:lnSpc>
              <a:spcBef>
                <a:spcPts val="0"/>
              </a:spcBef>
              <a:spcAft>
                <a:spcPts val="700"/>
              </a:spcAft>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8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8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260000" indent="-162000" algn="l" defTabSz="914400" rtl="0" eaLnBrk="1" latinLnBrk="0" hangingPunct="1">
              <a:lnSpc>
                <a:spcPct val="108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1627200" indent="-158400" algn="l" defTabSz="914400" rtl="0" eaLnBrk="1" latinLnBrk="0" hangingPunct="1">
              <a:lnSpc>
                <a:spcPct val="108000"/>
              </a:lnSpc>
              <a:spcBef>
                <a:spcPts val="0"/>
              </a:spcBef>
              <a:spcAft>
                <a:spcPts val="24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Sandvik’s objective is zero</a:t>
            </a:r>
            <a:br>
              <a:rPr lang="en-US" dirty="0"/>
            </a:br>
            <a:r>
              <a:rPr lang="en-US" dirty="0"/>
              <a:t>harm to our people, the environment we work in, our customers and </a:t>
            </a:r>
            <a:br>
              <a:rPr lang="en-US" dirty="0"/>
            </a:br>
            <a:r>
              <a:rPr lang="en-US" dirty="0"/>
              <a:t>our suppliers.</a:t>
            </a:r>
          </a:p>
        </p:txBody>
      </p:sp>
      <p:sp>
        <p:nvSpPr>
          <p:cNvPr id="3" name="Date Placeholder 2"/>
          <p:cNvSpPr>
            <a:spLocks noGrp="1"/>
          </p:cNvSpPr>
          <p:nvPr>
            <p:ph type="dt" sz="half" idx="10"/>
          </p:nvPr>
        </p:nvSpPr>
        <p:spPr/>
        <p:txBody>
          <a:bodyPr/>
          <a:lstStyle/>
          <a:p>
            <a:fld id="{519B61F5-90DB-401B-A64C-D2E08EE0A242}" type="datetime1">
              <a:rPr lang="en-US" smtClean="0"/>
              <a:pPr/>
              <a:t>11/24/2017</a:t>
            </a:fld>
            <a:endParaRPr lang="en-US" dirty="0"/>
          </a:p>
        </p:txBody>
      </p:sp>
      <p:sp>
        <p:nvSpPr>
          <p:cNvPr id="4" name="Footer Placeholder 3"/>
          <p:cNvSpPr>
            <a:spLocks noGrp="1"/>
          </p:cNvSpPr>
          <p:nvPr>
            <p:ph type="ftr" sz="quarter" idx="11"/>
          </p:nvPr>
        </p:nvSpPr>
        <p:spPr/>
        <p:txBody>
          <a:bodyPr/>
          <a:lstStyle/>
          <a:p>
            <a:r>
              <a:rPr lang="en-US" dirty="0"/>
              <a:t>SANDVIK: Title of presentation</a:t>
            </a:r>
          </a:p>
        </p:txBody>
      </p:sp>
      <p:sp>
        <p:nvSpPr>
          <p:cNvPr id="5" name="Slide Number Placeholder 4"/>
          <p:cNvSpPr>
            <a:spLocks noGrp="1"/>
          </p:cNvSpPr>
          <p:nvPr>
            <p:ph type="sldNum" sz="quarter" idx="12"/>
          </p:nvPr>
        </p:nvSpPr>
        <p:spPr/>
        <p:txBody>
          <a:bodyPr/>
          <a:lstStyle/>
          <a:p>
            <a:fld id="{469B62F1-B431-48B6-8270-02431A1685B7}" type="slidenum">
              <a:rPr lang="en-US" smtClean="0"/>
              <a:pPr/>
              <a:t>‹#›</a:t>
            </a:fld>
            <a:endParaRPr lang="en-US" dirty="0"/>
          </a:p>
        </p:txBody>
      </p:sp>
      <p:sp>
        <p:nvSpPr>
          <p:cNvPr id="21" name="TextBox 20"/>
          <p:cNvSpPr txBox="1"/>
          <p:nvPr userDrawn="1"/>
        </p:nvSpPr>
        <p:spPr>
          <a:xfrm>
            <a:off x="268474" y="370121"/>
            <a:ext cx="8424936" cy="523220"/>
          </a:xfrm>
          <a:prstGeom prst="rect">
            <a:avLst/>
          </a:prstGeom>
          <a:noFill/>
        </p:spPr>
        <p:txBody>
          <a:bodyPr wrap="square" rtlCol="0">
            <a:spAutoFit/>
          </a:bodyPr>
          <a:lstStyle/>
          <a:p>
            <a:r>
              <a:rPr lang="en-US" sz="2800" dirty="0">
                <a:solidFill>
                  <a:schemeClr val="tx2"/>
                </a:solidFill>
              </a:rPr>
              <a:t>SAFETY FIRST</a:t>
            </a:r>
          </a:p>
        </p:txBody>
      </p:sp>
      <p:sp>
        <p:nvSpPr>
          <p:cNvPr id="20" name="Platshållare för text 8"/>
          <p:cNvSpPr txBox="1">
            <a:spLocks/>
          </p:cNvSpPr>
          <p:nvPr userDrawn="1"/>
        </p:nvSpPr>
        <p:spPr>
          <a:xfrm>
            <a:off x="899592" y="2883940"/>
            <a:ext cx="805261"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PROTECTIVE   </a:t>
            </a:r>
            <a:br>
              <a:rPr lang="en-US" sz="800" b="1" dirty="0">
                <a:solidFill>
                  <a:srgbClr val="333333"/>
                </a:solidFill>
              </a:rPr>
            </a:br>
            <a:r>
              <a:rPr lang="en-US" sz="800" b="1" dirty="0">
                <a:solidFill>
                  <a:srgbClr val="333333"/>
                </a:solidFill>
              </a:rPr>
              <a:t> EQUIPMENT</a:t>
            </a:r>
          </a:p>
        </p:txBody>
      </p:sp>
      <p:sp>
        <p:nvSpPr>
          <p:cNvPr id="22" name="Platshållare för text 9"/>
          <p:cNvSpPr txBox="1">
            <a:spLocks/>
          </p:cNvSpPr>
          <p:nvPr userDrawn="1"/>
        </p:nvSpPr>
        <p:spPr>
          <a:xfrm>
            <a:off x="3628498" y="3594967"/>
            <a:ext cx="768951"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ASSEMBLY</a:t>
            </a:r>
            <a:br>
              <a:rPr lang="en-US" sz="800" b="1" dirty="0">
                <a:solidFill>
                  <a:srgbClr val="333333"/>
                </a:solidFill>
              </a:rPr>
            </a:br>
            <a:r>
              <a:rPr lang="en-US" sz="800" b="1" dirty="0">
                <a:solidFill>
                  <a:srgbClr val="333333"/>
                </a:solidFill>
              </a:rPr>
              <a:t> POINT</a:t>
            </a:r>
          </a:p>
        </p:txBody>
      </p:sp>
      <p:sp>
        <p:nvSpPr>
          <p:cNvPr id="23" name="Platshållare för text 10"/>
          <p:cNvSpPr txBox="1">
            <a:spLocks/>
          </p:cNvSpPr>
          <p:nvPr userDrawn="1"/>
        </p:nvSpPr>
        <p:spPr>
          <a:xfrm>
            <a:off x="2260347" y="3594967"/>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EMERGENCY</a:t>
            </a:r>
            <a:br>
              <a:rPr lang="en-US" sz="800" b="1" dirty="0">
                <a:solidFill>
                  <a:srgbClr val="333333"/>
                </a:solidFill>
              </a:rPr>
            </a:br>
            <a:r>
              <a:rPr lang="en-US" sz="800" b="1" dirty="0">
                <a:solidFill>
                  <a:srgbClr val="333333"/>
                </a:solidFill>
              </a:rPr>
              <a:t> EXIT</a:t>
            </a:r>
          </a:p>
        </p:txBody>
      </p:sp>
      <p:sp>
        <p:nvSpPr>
          <p:cNvPr id="24" name="Platshållare för text 12"/>
          <p:cNvSpPr txBox="1">
            <a:spLocks/>
          </p:cNvSpPr>
          <p:nvPr userDrawn="1"/>
        </p:nvSpPr>
        <p:spPr>
          <a:xfrm>
            <a:off x="898397" y="3594967"/>
            <a:ext cx="802808"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EMERGENCY</a:t>
            </a:r>
            <a:br>
              <a:rPr lang="en-US" sz="800" b="1" dirty="0">
                <a:solidFill>
                  <a:srgbClr val="333333"/>
                </a:solidFill>
              </a:rPr>
            </a:br>
            <a:r>
              <a:rPr lang="en-US" sz="800" b="1" dirty="0">
                <a:solidFill>
                  <a:srgbClr val="333333"/>
                </a:solidFill>
              </a:rPr>
              <a:t> NUMBER</a:t>
            </a:r>
          </a:p>
        </p:txBody>
      </p:sp>
      <p:sp>
        <p:nvSpPr>
          <p:cNvPr id="25" name="Platshållare för text 13"/>
          <p:cNvSpPr txBox="1">
            <a:spLocks/>
          </p:cNvSpPr>
          <p:nvPr userDrawn="1"/>
        </p:nvSpPr>
        <p:spPr>
          <a:xfrm>
            <a:off x="3625443" y="2883940"/>
            <a:ext cx="704054"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ALARM</a:t>
            </a:r>
          </a:p>
        </p:txBody>
      </p:sp>
      <p:pic>
        <p:nvPicPr>
          <p:cNvPr id="26" name="Bildobjekt 20" descr="sandvik_ppt_safety_icon_alar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62552" y="2880000"/>
            <a:ext cx="556086" cy="556086"/>
          </a:xfrm>
          <a:prstGeom prst="rect">
            <a:avLst/>
          </a:prstGeom>
        </p:spPr>
      </p:pic>
      <p:pic>
        <p:nvPicPr>
          <p:cNvPr id="27" name="Bildobjekt 21" descr="sandvik_ppt_safety_icon_assembl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65607" y="3594967"/>
            <a:ext cx="556086" cy="556086"/>
          </a:xfrm>
          <a:prstGeom prst="rect">
            <a:avLst/>
          </a:prstGeom>
        </p:spPr>
      </p:pic>
      <p:pic>
        <p:nvPicPr>
          <p:cNvPr id="28" name="Bildobjekt 22" descr="sandvik_ppt_safety_icon_equipmen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451" y="2880000"/>
            <a:ext cx="556086" cy="556086"/>
          </a:xfrm>
          <a:prstGeom prst="rect">
            <a:avLst/>
          </a:prstGeom>
        </p:spPr>
      </p:pic>
      <p:pic>
        <p:nvPicPr>
          <p:cNvPr id="29" name="Bildobjekt 33" descr="sandvik_ppt_safety_icon_exit.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701205" y="3594967"/>
            <a:ext cx="556086" cy="556086"/>
          </a:xfrm>
          <a:prstGeom prst="rect">
            <a:avLst/>
          </a:prstGeom>
        </p:spPr>
      </p:pic>
      <p:pic>
        <p:nvPicPr>
          <p:cNvPr id="30" name="Bildobjekt 24" descr="sandvik_ppt_safety_icon_number.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2311" y="3594967"/>
            <a:ext cx="556086" cy="556086"/>
          </a:xfrm>
          <a:prstGeom prst="rect">
            <a:avLst/>
          </a:prstGeom>
        </p:spPr>
      </p:pic>
      <p:sp>
        <p:nvSpPr>
          <p:cNvPr id="31" name="Platshållare för text 10"/>
          <p:cNvSpPr txBox="1">
            <a:spLocks/>
          </p:cNvSpPr>
          <p:nvPr userDrawn="1"/>
        </p:nvSpPr>
        <p:spPr>
          <a:xfrm>
            <a:off x="2260347" y="2880592"/>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FIRST</a:t>
            </a:r>
            <a:r>
              <a:rPr lang="en-US" sz="800" b="1" baseline="0" dirty="0">
                <a:solidFill>
                  <a:srgbClr val="333333"/>
                </a:solidFill>
              </a:rPr>
              <a:t> AID </a:t>
            </a:r>
            <a:br>
              <a:rPr lang="en-US" sz="800" b="1" baseline="0" dirty="0">
                <a:solidFill>
                  <a:srgbClr val="333333"/>
                </a:solidFill>
              </a:rPr>
            </a:br>
            <a:r>
              <a:rPr lang="en-US" sz="800" b="1" baseline="0" dirty="0">
                <a:solidFill>
                  <a:srgbClr val="333333"/>
                </a:solidFill>
              </a:rPr>
              <a:t> KIT</a:t>
            </a:r>
            <a:endParaRPr lang="en-US" sz="800" b="1" dirty="0">
              <a:solidFill>
                <a:srgbClr val="333333"/>
              </a:solidFill>
            </a:endParaRPr>
          </a:p>
        </p:txBody>
      </p:sp>
      <p:sp>
        <p:nvSpPr>
          <p:cNvPr id="32" name="Rectangle 31"/>
          <p:cNvSpPr/>
          <p:nvPr userDrawn="1"/>
        </p:nvSpPr>
        <p:spPr>
          <a:xfrm>
            <a:off x="1701205" y="2883700"/>
            <a:ext cx="556086" cy="552146"/>
          </a:xfrm>
          <a:prstGeom prst="rect">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3" name="Straight Connector 32"/>
          <p:cNvCxnSpPr/>
          <p:nvPr userDrawn="1"/>
        </p:nvCxnSpPr>
        <p:spPr>
          <a:xfrm>
            <a:off x="1976042" y="2974818"/>
            <a:ext cx="0" cy="366451"/>
          </a:xfrm>
          <a:prstGeom prst="line">
            <a:avLst/>
          </a:prstGeom>
          <a:ln w="114300">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userDrawn="1"/>
        </p:nvCxnSpPr>
        <p:spPr>
          <a:xfrm rot="16200000">
            <a:off x="1979248" y="2974817"/>
            <a:ext cx="0" cy="366451"/>
          </a:xfrm>
          <a:prstGeom prst="line">
            <a:avLst/>
          </a:prstGeom>
          <a:ln w="114300">
            <a:solidFill>
              <a:schemeClr val="bg1"/>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078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blue">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bg1"/>
                </a:solidFill>
              </a:defRPr>
            </a:lvl1pPr>
          </a:lstStyle>
          <a:p>
            <a:r>
              <a:rPr lang="en-US" noProof="0" dirty="0"/>
              <a:t>Agenda for today</a:t>
            </a:r>
          </a:p>
        </p:txBody>
      </p:sp>
      <p:sp>
        <p:nvSpPr>
          <p:cNvPr id="4" name="Platshållare för datum 3"/>
          <p:cNvSpPr>
            <a:spLocks noGrp="1"/>
          </p:cNvSpPr>
          <p:nvPr>
            <p:ph type="dt" sz="half" idx="10"/>
          </p:nvPr>
        </p:nvSpPr>
        <p:spPr/>
        <p:txBody>
          <a:bodyPr/>
          <a:lstStyle>
            <a:lvl1pPr>
              <a:defRPr>
                <a:solidFill>
                  <a:schemeClr val="bg1"/>
                </a:solidFill>
              </a:defRPr>
            </a:lvl1pPr>
          </a:lstStyle>
          <a:p>
            <a:fld id="{F0879A06-EAF7-4EC6-A444-8258C5159BF5}" type="datetime1">
              <a:rPr lang="en-US" smtClean="0"/>
              <a:t>11/24/2017</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bg1"/>
                </a:solidFill>
              </a:defRPr>
            </a:lvl1pPr>
          </a:lstStyle>
          <a:p>
            <a:pPr lvl="0"/>
            <a:r>
              <a:rPr lang="en-US" noProof="0" dirty="0"/>
              <a:t>Subheading (if needed)</a:t>
            </a:r>
          </a:p>
        </p:txBody>
      </p:sp>
      <p:pic>
        <p:nvPicPr>
          <p:cNvPr id="11" name="Bildobjekt 10"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buClr>
                <a:schemeClr val="bg1"/>
              </a:buClr>
              <a:defRPr>
                <a:solidFill>
                  <a:schemeClr val="bg1"/>
                </a:solidFill>
              </a:defRPr>
            </a:lvl1pPr>
            <a:lvl2pPr marL="540000" indent="-162000">
              <a:buClr>
                <a:schemeClr val="bg1"/>
              </a:buClr>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3206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Agenda orange">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bg1"/>
                </a:solidFill>
              </a:defRPr>
            </a:lvl1pPr>
          </a:lstStyle>
          <a:p>
            <a:r>
              <a:rPr lang="en-US" noProof="0" dirty="0"/>
              <a:t>Agenda for today</a:t>
            </a:r>
          </a:p>
        </p:txBody>
      </p:sp>
      <p:sp>
        <p:nvSpPr>
          <p:cNvPr id="4" name="Platshållare för datum 3"/>
          <p:cNvSpPr>
            <a:spLocks noGrp="1"/>
          </p:cNvSpPr>
          <p:nvPr>
            <p:ph type="dt" sz="half" idx="10"/>
          </p:nvPr>
        </p:nvSpPr>
        <p:spPr/>
        <p:txBody>
          <a:bodyPr/>
          <a:lstStyle>
            <a:lvl1pPr>
              <a:defRPr>
                <a:solidFill>
                  <a:schemeClr val="bg1"/>
                </a:solidFill>
              </a:defRPr>
            </a:lvl1pPr>
          </a:lstStyle>
          <a:p>
            <a:fld id="{FE2DA2F3-4AA8-4350-8324-EDE8AF0B4FF2}" type="datetime1">
              <a:rPr lang="en-US" smtClean="0"/>
              <a:t>11/24/2017</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bg1"/>
                </a:solidFill>
              </a:defRPr>
            </a:lvl1pPr>
          </a:lstStyle>
          <a:p>
            <a:pPr lvl="0"/>
            <a:r>
              <a:rPr lang="en-US" noProof="0" dirty="0"/>
              <a:t>Subheading (if needed)</a:t>
            </a:r>
          </a:p>
        </p:txBody>
      </p:sp>
      <p:pic>
        <p:nvPicPr>
          <p:cNvPr id="11" name="Bildobjekt 10"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buClr>
                <a:schemeClr val="bg1"/>
              </a:buClr>
              <a:defRPr>
                <a:solidFill>
                  <a:schemeClr val="bg1"/>
                </a:solidFill>
              </a:defRPr>
            </a:lvl1pPr>
            <a:lvl2pPr marL="540000" indent="-162000">
              <a:buClr>
                <a:schemeClr val="bg1"/>
              </a:buClr>
              <a:buFont typeface="Arial" panose="020B0604020202020204" pitchFamily="34" charset="0"/>
              <a:buChar char="−"/>
              <a:defRPr>
                <a:solidFill>
                  <a:schemeClr val="bg1"/>
                </a:solidFill>
              </a:defRPr>
            </a:lvl2pPr>
            <a:lvl3pPr marL="7380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525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divider blue">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3060000"/>
            <a:ext cx="8424000" cy="1440000"/>
          </a:xfrm>
        </p:spPr>
        <p:txBody>
          <a:bodyPr anchor="t">
            <a:noAutofit/>
          </a:bodyPr>
          <a:lstStyle>
            <a:lvl1pPr algn="l">
              <a:lnSpc>
                <a:spcPct val="100000"/>
              </a:lnSpc>
              <a:spcAft>
                <a:spcPts val="700"/>
              </a:spcAft>
              <a:defRPr sz="4800" b="0" cap="all">
                <a:solidFill>
                  <a:schemeClr val="bg1"/>
                </a:solidFill>
              </a:defRPr>
            </a:lvl1pPr>
          </a:lstStyle>
          <a:p>
            <a:r>
              <a:rPr lang="en-US" noProof="0" dirty="0"/>
              <a:t>Divider slide,</a:t>
            </a:r>
            <a:br>
              <a:rPr lang="en-US" noProof="0" dirty="0"/>
            </a:br>
            <a:r>
              <a:rPr lang="en-US" noProof="0" dirty="0"/>
              <a:t>text over two lines</a:t>
            </a:r>
          </a:p>
        </p:txBody>
      </p:sp>
      <p:sp>
        <p:nvSpPr>
          <p:cNvPr id="4" name="Platshållare för datum 3"/>
          <p:cNvSpPr>
            <a:spLocks noGrp="1"/>
          </p:cNvSpPr>
          <p:nvPr>
            <p:ph type="dt" sz="half" idx="10"/>
          </p:nvPr>
        </p:nvSpPr>
        <p:spPr/>
        <p:txBody>
          <a:bodyPr/>
          <a:lstStyle>
            <a:lvl1pPr>
              <a:defRPr>
                <a:solidFill>
                  <a:schemeClr val="bg1"/>
                </a:solidFill>
              </a:defRPr>
            </a:lvl1pPr>
          </a:lstStyle>
          <a:p>
            <a:fld id="{E03E505D-A21F-4E59-9FEC-31B1E2CDF3A8}" type="datetime1">
              <a:rPr lang="en-US" smtClean="0"/>
              <a:t>11/24/2017</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pic>
        <p:nvPicPr>
          <p:cNvPr id="8" name="Bildobjekt 7"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pic>
        <p:nvPicPr>
          <p:cNvPr id="11" name="Bildobjekt 10"/>
          <p:cNvPicPr>
            <a:picLocks noChangeAspect="1"/>
          </p:cNvPicPr>
          <p:nvPr/>
        </p:nvPicPr>
        <p:blipFill rotWithShape="1">
          <a:blip r:embed="rId3"/>
          <a:srcRect r="7637"/>
          <a:stretch/>
        </p:blipFill>
        <p:spPr>
          <a:xfrm>
            <a:off x="0" y="720000"/>
            <a:ext cx="9144000" cy="2304092"/>
          </a:xfrm>
          <a:prstGeom prst="rect">
            <a:avLst/>
          </a:prstGeom>
        </p:spPr>
      </p:pic>
    </p:spTree>
    <p:extLst>
      <p:ext uri="{BB962C8B-B14F-4D97-AF65-F5344CB8AC3E}">
        <p14:creationId xmlns:p14="http://schemas.microsoft.com/office/powerpoint/2010/main" val="136048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divider orange">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260000"/>
            <a:ext cx="8424000" cy="1080000"/>
          </a:xfrm>
        </p:spPr>
        <p:txBody>
          <a:bodyPr anchor="t">
            <a:noAutofit/>
          </a:bodyPr>
          <a:lstStyle>
            <a:lvl1pPr algn="l">
              <a:lnSpc>
                <a:spcPct val="100000"/>
              </a:lnSpc>
              <a:spcAft>
                <a:spcPts val="700"/>
              </a:spcAft>
              <a:defRPr sz="4800" b="0" cap="all">
                <a:solidFill>
                  <a:schemeClr val="bg1"/>
                </a:solidFill>
              </a:defRPr>
            </a:lvl1pPr>
          </a:lstStyle>
          <a:p>
            <a:r>
              <a:rPr lang="en-US" noProof="0" dirty="0"/>
              <a:t>Divider slide, one line</a:t>
            </a:r>
          </a:p>
        </p:txBody>
      </p:sp>
      <p:sp>
        <p:nvSpPr>
          <p:cNvPr id="4" name="Platshållare för datum 3"/>
          <p:cNvSpPr>
            <a:spLocks noGrp="1"/>
          </p:cNvSpPr>
          <p:nvPr>
            <p:ph type="dt" sz="half" idx="10"/>
          </p:nvPr>
        </p:nvSpPr>
        <p:spPr/>
        <p:txBody>
          <a:bodyPr/>
          <a:lstStyle>
            <a:lvl1pPr>
              <a:defRPr>
                <a:solidFill>
                  <a:schemeClr val="bg1"/>
                </a:solidFill>
              </a:defRPr>
            </a:lvl1pPr>
          </a:lstStyle>
          <a:p>
            <a:fld id="{BE171C09-F294-48F0-98F0-E231882A15E0}" type="datetime1">
              <a:rPr lang="en-US" smtClean="0"/>
              <a:t>11/24/2017</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pic>
        <p:nvPicPr>
          <p:cNvPr id="8" name="Bildobjekt 7"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5624"/>
          <a:stretch/>
        </p:blipFill>
        <p:spPr>
          <a:xfrm>
            <a:off x="-396552" y="1851670"/>
            <a:ext cx="9540552" cy="2807266"/>
          </a:xfrm>
          <a:prstGeom prst="rect">
            <a:avLst/>
          </a:prstGeom>
        </p:spPr>
      </p:pic>
    </p:spTree>
    <p:extLst>
      <p:ext uri="{BB962C8B-B14F-4D97-AF65-F5344CB8AC3E}">
        <p14:creationId xmlns:p14="http://schemas.microsoft.com/office/powerpoint/2010/main" val="418236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0000" y="414000"/>
            <a:ext cx="8424000" cy="360000"/>
          </a:xfrm>
          <a:prstGeom prst="rect">
            <a:avLst/>
          </a:prstGeom>
        </p:spPr>
        <p:txBody>
          <a:bodyPr vert="horz" lIns="0" tIns="0" rIns="0" bIns="0" rtlCol="0" anchor="t">
            <a:noAutofit/>
          </a:bodyPr>
          <a:lstStyle/>
          <a:p>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a:t>
            </a:r>
          </a:p>
        </p:txBody>
      </p:sp>
      <p:sp>
        <p:nvSpPr>
          <p:cNvPr id="3" name="Platshållare för text 2"/>
          <p:cNvSpPr>
            <a:spLocks noGrp="1"/>
          </p:cNvSpPr>
          <p:nvPr>
            <p:ph type="body" idx="1"/>
          </p:nvPr>
        </p:nvSpPr>
        <p:spPr>
          <a:xfrm>
            <a:off x="360000" y="1134000"/>
            <a:ext cx="8424000" cy="3240000"/>
          </a:xfrm>
          <a:prstGeom prst="rect">
            <a:avLst/>
          </a:prstGeom>
        </p:spPr>
        <p:txBody>
          <a:bodyPr vert="horz" lIns="0" tIns="0" rIns="0" bIns="0" rtlCol="0">
            <a:noAutofit/>
          </a:bodyPr>
          <a:lstStyle/>
          <a:p>
            <a:pPr lvl="0"/>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 </a:t>
            </a:r>
            <a:r>
              <a:rPr lang="en-US" noProof="0" dirty="0" err="1"/>
              <a:t>på</a:t>
            </a:r>
            <a:r>
              <a:rPr lang="en-US" noProof="0" dirty="0"/>
              <a:t> </a:t>
            </a:r>
            <a:r>
              <a:rPr lang="en-US" noProof="0" dirty="0" err="1"/>
              <a:t>bakgrundstexten</a:t>
            </a:r>
            <a:endParaRPr lang="en-US" noProof="0" dirty="0"/>
          </a:p>
          <a:p>
            <a:pPr lvl="1"/>
            <a:r>
              <a:rPr lang="en-US" noProof="0" dirty="0" err="1"/>
              <a:t>Nivå</a:t>
            </a:r>
            <a:r>
              <a:rPr lang="en-US" noProof="0" dirty="0"/>
              <a:t> </a:t>
            </a:r>
            <a:r>
              <a:rPr lang="en-US" noProof="0" dirty="0" err="1"/>
              <a:t>två</a:t>
            </a:r>
            <a:endParaRPr lang="en-US" noProof="0" dirty="0"/>
          </a:p>
          <a:p>
            <a:pPr lvl="2"/>
            <a:r>
              <a:rPr lang="en-US" noProof="0" dirty="0" err="1"/>
              <a:t>Nivå</a:t>
            </a:r>
            <a:r>
              <a:rPr lang="en-US" noProof="0" dirty="0"/>
              <a:t> </a:t>
            </a:r>
            <a:r>
              <a:rPr lang="en-US" noProof="0" dirty="0" err="1"/>
              <a:t>tre</a:t>
            </a:r>
            <a:endParaRPr lang="en-US" noProof="0" dirty="0"/>
          </a:p>
          <a:p>
            <a:pPr lvl="3"/>
            <a:r>
              <a:rPr lang="en-US" noProof="0" dirty="0" err="1"/>
              <a:t>Nivå</a:t>
            </a:r>
            <a:r>
              <a:rPr lang="en-US" noProof="0" dirty="0"/>
              <a:t> </a:t>
            </a:r>
            <a:r>
              <a:rPr lang="en-US" noProof="0" dirty="0" err="1"/>
              <a:t>fyra</a:t>
            </a:r>
            <a:endParaRPr lang="en-US" noProof="0" dirty="0"/>
          </a:p>
          <a:p>
            <a:pPr lvl="4"/>
            <a:r>
              <a:rPr lang="en-US" noProof="0" dirty="0" err="1"/>
              <a:t>Nivå</a:t>
            </a:r>
            <a:r>
              <a:rPr lang="en-US" noProof="0" dirty="0"/>
              <a:t> fem</a:t>
            </a:r>
          </a:p>
        </p:txBody>
      </p:sp>
      <p:sp>
        <p:nvSpPr>
          <p:cNvPr id="4" name="Platshållare för datum 3"/>
          <p:cNvSpPr>
            <a:spLocks noGrp="1"/>
          </p:cNvSpPr>
          <p:nvPr>
            <p:ph type="dt" sz="half" idx="2"/>
          </p:nvPr>
        </p:nvSpPr>
        <p:spPr>
          <a:xfrm>
            <a:off x="6891372" y="4674791"/>
            <a:ext cx="900000" cy="180000"/>
          </a:xfrm>
          <a:prstGeom prst="rect">
            <a:avLst/>
          </a:prstGeom>
        </p:spPr>
        <p:txBody>
          <a:bodyPr vert="horz" lIns="0" tIns="0" rIns="0" bIns="0" rtlCol="0" anchor="b" anchorCtr="0"/>
          <a:lstStyle>
            <a:lvl1pPr algn="ctr">
              <a:defRPr sz="700">
                <a:solidFill>
                  <a:schemeClr val="bg2"/>
                </a:solidFill>
              </a:defRPr>
            </a:lvl1pPr>
          </a:lstStyle>
          <a:p>
            <a:fld id="{519B61F5-90DB-401B-A64C-D2E08EE0A242}" type="datetime1">
              <a:rPr lang="en-US" smtClean="0"/>
              <a:pPr/>
              <a:t>11/24/2017</a:t>
            </a:fld>
            <a:endParaRPr lang="en-US" dirty="0"/>
          </a:p>
        </p:txBody>
      </p:sp>
      <p:sp>
        <p:nvSpPr>
          <p:cNvPr id="5" name="Platshållare för sidfot 4"/>
          <p:cNvSpPr>
            <a:spLocks noGrp="1"/>
          </p:cNvSpPr>
          <p:nvPr>
            <p:ph type="ftr" sz="quarter" idx="3"/>
          </p:nvPr>
        </p:nvSpPr>
        <p:spPr>
          <a:xfrm>
            <a:off x="3123613" y="4680104"/>
            <a:ext cx="2895600" cy="180000"/>
          </a:xfrm>
          <a:prstGeom prst="rect">
            <a:avLst/>
          </a:prstGeom>
        </p:spPr>
        <p:txBody>
          <a:bodyPr vert="horz" lIns="0" tIns="0" rIns="0" bIns="0" rtlCol="0" anchor="b" anchorCtr="0"/>
          <a:lstStyle>
            <a:lvl1pPr algn="ctr">
              <a:defRPr sz="700">
                <a:solidFill>
                  <a:schemeClr val="bg2"/>
                </a:solidFill>
              </a:defRPr>
            </a:lvl1pPr>
          </a:lstStyle>
          <a:p>
            <a:r>
              <a:rPr lang="en-US" dirty="0"/>
              <a:t>SANDVIK: Title of presentation</a:t>
            </a:r>
          </a:p>
        </p:txBody>
      </p:sp>
      <p:sp>
        <p:nvSpPr>
          <p:cNvPr id="6" name="Platshållare för bildnummer 5"/>
          <p:cNvSpPr>
            <a:spLocks noGrp="1"/>
          </p:cNvSpPr>
          <p:nvPr>
            <p:ph type="sldNum" sz="quarter" idx="4"/>
          </p:nvPr>
        </p:nvSpPr>
        <p:spPr>
          <a:xfrm>
            <a:off x="354946" y="4679655"/>
            <a:ext cx="1440000" cy="180000"/>
          </a:xfrm>
          <a:prstGeom prst="rect">
            <a:avLst/>
          </a:prstGeom>
        </p:spPr>
        <p:txBody>
          <a:bodyPr vert="horz" lIns="0" tIns="0" rIns="0" bIns="0" rtlCol="0" anchor="b" anchorCtr="0"/>
          <a:lstStyle>
            <a:lvl1pPr algn="l">
              <a:defRPr sz="700">
                <a:solidFill>
                  <a:schemeClr val="bg2"/>
                </a:solidFill>
              </a:defRPr>
            </a:lvl1pPr>
          </a:lstStyle>
          <a:p>
            <a:fld id="{469B62F1-B431-48B6-8270-02431A1685B7}" type="slidenum">
              <a:rPr lang="en-US" smtClean="0"/>
              <a:pPr/>
              <a:t>‹#›</a:t>
            </a:fld>
            <a:endParaRPr lang="en-US" dirty="0"/>
          </a:p>
        </p:txBody>
      </p:sp>
      <p:pic>
        <p:nvPicPr>
          <p:cNvPr id="13" name="Bildobjekt 12" descr="SAV_Logo_cyan_RGB300.pn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891267" y="4538521"/>
            <a:ext cx="889868" cy="324000"/>
          </a:xfrm>
          <a:prstGeom prst="rect">
            <a:avLst/>
          </a:prstGeom>
        </p:spPr>
      </p:pic>
    </p:spTree>
    <p:extLst>
      <p:ext uri="{BB962C8B-B14F-4D97-AF65-F5344CB8AC3E}">
        <p14:creationId xmlns:p14="http://schemas.microsoft.com/office/powerpoint/2010/main" val="1864483013"/>
      </p:ext>
    </p:extLst>
  </p:cSld>
  <p:clrMap bg1="lt1" tx1="dk1" bg2="lt2" tx2="dk2" accent1="accent1" accent2="accent2" accent3="accent3" accent4="accent4" accent5="accent5" accent6="accent6" hlink="hlink" folHlink="folHlink"/>
  <p:sldLayoutIdLst>
    <p:sldLayoutId id="2147483661" r:id="rId1"/>
    <p:sldLayoutId id="2147483690" r:id="rId2"/>
    <p:sldLayoutId id="2147483662" r:id="rId3"/>
    <p:sldLayoutId id="2147483663" r:id="rId4"/>
    <p:sldLayoutId id="2147483691" r:id="rId5"/>
    <p:sldLayoutId id="2147483666" r:id="rId6"/>
    <p:sldLayoutId id="2147483667" r:id="rId7"/>
    <p:sldLayoutId id="2147483669" r:id="rId8"/>
    <p:sldLayoutId id="2147483668" r:id="rId9"/>
    <p:sldLayoutId id="2147483664" r:id="rId10"/>
    <p:sldLayoutId id="2147483665" r:id="rId11"/>
    <p:sldLayoutId id="2147483670" r:id="rId12"/>
    <p:sldLayoutId id="2147483688"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7" r:id="rId29"/>
    <p:sldLayoutId id="2147483689" r:id="rId30"/>
  </p:sldLayoutIdLst>
  <p:hf hdr="0" ftr="0" dt="0"/>
  <p:txStyles>
    <p:titleStyle>
      <a:lvl1pPr algn="l" defTabSz="914400" rtl="0" eaLnBrk="1" latinLnBrk="0" hangingPunct="1">
        <a:lnSpc>
          <a:spcPct val="100000"/>
        </a:lnSpc>
        <a:spcBef>
          <a:spcPct val="0"/>
        </a:spcBef>
        <a:buNone/>
        <a:defRPr sz="2800" kern="1200" cap="all" baseline="0">
          <a:solidFill>
            <a:schemeClr val="tx2"/>
          </a:solidFill>
          <a:latin typeface="+mj-lt"/>
          <a:ea typeface="+mj-ea"/>
          <a:cs typeface="+mj-cs"/>
        </a:defRPr>
      </a:lvl1pPr>
    </p:titleStyle>
    <p:bodyStyle>
      <a:lvl1pPr marL="162000" indent="-162000" algn="l" defTabSz="914400" rtl="0" eaLnBrk="1" latinLnBrk="0" hangingPunct="1">
        <a:lnSpc>
          <a:spcPct val="100000"/>
        </a:lnSpc>
        <a:spcBef>
          <a:spcPts val="0"/>
        </a:spcBef>
        <a:spcAft>
          <a:spcPts val="700"/>
        </a:spcAft>
        <a:buClr>
          <a:schemeClr val="tx1"/>
        </a:buClr>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tx1"/>
        </a:buClr>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4" orient="horz" pos="2788" userDrawn="1">
          <p15:clr>
            <a:srgbClr val="F26B43"/>
          </p15:clr>
        </p15:guide>
        <p15:guide id="5" orient="horz" pos="894" userDrawn="1">
          <p15:clr>
            <a:srgbClr val="F26B43"/>
          </p15:clr>
        </p15:guide>
        <p15:guide id="6" pos="226" userDrawn="1">
          <p15:clr>
            <a:srgbClr val="F26B43"/>
          </p15:clr>
        </p15:guide>
        <p15:guide id="7" pos="5534" userDrawn="1">
          <p15:clr>
            <a:srgbClr val="F26B43"/>
          </p15:clr>
        </p15:guide>
        <p15:guide id="8" orient="horz" pos="3014" userDrawn="1">
          <p15:clr>
            <a:srgbClr val="F26B43"/>
          </p15:clr>
        </p15:guide>
        <p15:guide id="9" orient="horz" pos="226" userDrawn="1">
          <p15:clr>
            <a:srgbClr val="F26B43"/>
          </p15:clr>
        </p15:guide>
        <p15:guide id="10" orient="horz" pos="3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mailto:Tomas.berglund@sandvik.com" TargetMode="External"/><Relationship Id="rId2" Type="http://schemas.openxmlformats.org/officeDocument/2006/relationships/hyperlink" Target="mailto:martin.ostlund@sandvik.com"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Overview of properties, features and developments of pm hip 316L and 316LN</a:t>
            </a:r>
          </a:p>
        </p:txBody>
      </p:sp>
      <p:pic>
        <p:nvPicPr>
          <p:cNvPr id="5" name="Picture Placeholder 4"/>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7249" t="38879" r="1407" b="4287"/>
          <a:stretch/>
        </p:blipFill>
        <p:spPr>
          <a:xfrm>
            <a:off x="0" y="1345762"/>
            <a:ext cx="9144000" cy="3797738"/>
          </a:xfrm>
        </p:spPr>
      </p:pic>
    </p:spTree>
    <p:extLst>
      <p:ext uri="{BB962C8B-B14F-4D97-AF65-F5344CB8AC3E}">
        <p14:creationId xmlns:p14="http://schemas.microsoft.com/office/powerpoint/2010/main" val="158784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Mechanical properties</a:t>
            </a:r>
          </a:p>
        </p:txBody>
      </p:sp>
      <p:sp>
        <p:nvSpPr>
          <p:cNvPr id="7" name="Content Placeholder 6"/>
          <p:cNvSpPr>
            <a:spLocks noGrp="1"/>
          </p:cNvSpPr>
          <p:nvPr>
            <p:ph idx="1"/>
          </p:nvPr>
        </p:nvSpPr>
        <p:spPr/>
        <p:txBody>
          <a:bodyPr/>
          <a:lstStyle/>
          <a:p>
            <a:r>
              <a:rPr lang="en-US" noProof="0" dirty="0"/>
              <a:t>Average mechanical properties ± standard deviation for different PM HIP 316L components with wall thicknesses ranging from 60 to 600 mm and weight from 10 kg to &gt; 3000 kg.</a:t>
            </a:r>
            <a:br>
              <a:rPr lang="en-US" noProof="0" dirty="0"/>
            </a:br>
            <a:br>
              <a:rPr lang="en-US" noProof="0" dirty="0"/>
            </a:br>
            <a:br>
              <a:rPr lang="en-US" noProof="0" dirty="0"/>
            </a:br>
            <a:br>
              <a:rPr lang="en-US" noProof="0" dirty="0"/>
            </a:br>
            <a:br>
              <a:rPr lang="en-US" noProof="0" dirty="0"/>
            </a:br>
            <a:br>
              <a:rPr lang="en-US" noProof="0" dirty="0"/>
            </a:br>
            <a:r>
              <a:rPr lang="en-US" noProof="0" dirty="0"/>
              <a:t>A general feature in PM HIP materials is a higher yield strength compared to it’s conventionally manufactured counterpart</a:t>
            </a:r>
          </a:p>
        </p:txBody>
      </p:sp>
      <p:sp>
        <p:nvSpPr>
          <p:cNvPr id="3" name="Slide Number Placeholder 2"/>
          <p:cNvSpPr>
            <a:spLocks noGrp="1"/>
          </p:cNvSpPr>
          <p:nvPr>
            <p:ph type="sldNum" sz="quarter" idx="12"/>
          </p:nvPr>
        </p:nvSpPr>
        <p:spPr/>
        <p:txBody>
          <a:bodyPr/>
          <a:lstStyle/>
          <a:p>
            <a:fld id="{469B62F1-B431-48B6-8270-02431A1685B7}" type="slidenum">
              <a:rPr lang="en-US" smtClean="0"/>
              <a:pPr/>
              <a:t>10</a:t>
            </a:fld>
            <a:endParaRPr lang="en-US" dirty="0"/>
          </a:p>
        </p:txBody>
      </p:sp>
      <p:sp>
        <p:nvSpPr>
          <p:cNvPr id="8" name="Text Placeholder 7"/>
          <p:cNvSpPr>
            <a:spLocks noGrp="1"/>
          </p:cNvSpPr>
          <p:nvPr>
            <p:ph type="body" sz="quarter" idx="13"/>
          </p:nvPr>
        </p:nvSpPr>
        <p:spPr/>
        <p:txBody>
          <a:bodyPr/>
          <a:lstStyle/>
          <a:p>
            <a:r>
              <a:rPr lang="en-US" noProof="0" dirty="0"/>
              <a:t>General properties</a:t>
            </a:r>
          </a:p>
        </p:txBody>
      </p:sp>
      <p:pic>
        <p:nvPicPr>
          <p:cNvPr id="10" name="Picture 9"/>
          <p:cNvPicPr>
            <a:picLocks noChangeAspect="1"/>
          </p:cNvPicPr>
          <p:nvPr/>
        </p:nvPicPr>
        <p:blipFill>
          <a:blip r:embed="rId2"/>
          <a:stretch>
            <a:fillRect/>
          </a:stretch>
        </p:blipFill>
        <p:spPr>
          <a:xfrm>
            <a:off x="483252" y="2499742"/>
            <a:ext cx="8177495" cy="1257201"/>
          </a:xfrm>
          <a:prstGeom prst="rect">
            <a:avLst/>
          </a:prstGeom>
        </p:spPr>
      </p:pic>
    </p:spTree>
    <p:extLst>
      <p:ext uri="{BB962C8B-B14F-4D97-AF65-F5344CB8AC3E}">
        <p14:creationId xmlns:p14="http://schemas.microsoft.com/office/powerpoint/2010/main" val="140288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Mechanical properties</a:t>
            </a:r>
          </a:p>
        </p:txBody>
      </p:sp>
      <p:sp>
        <p:nvSpPr>
          <p:cNvPr id="3" name="Content Placeholder 2"/>
          <p:cNvSpPr>
            <a:spLocks noGrp="1"/>
          </p:cNvSpPr>
          <p:nvPr>
            <p:ph idx="1"/>
          </p:nvPr>
        </p:nvSpPr>
        <p:spPr/>
        <p:txBody>
          <a:bodyPr/>
          <a:lstStyle/>
          <a:p>
            <a:r>
              <a:rPr lang="en-US" noProof="0" dirty="0"/>
              <a:t>Irvine et. al. derived an empirical relationship between compositional and microstructural parameters and yield strength for austenitic stainless steels shown as Eq. 1 [6,7].</a:t>
            </a:r>
            <a:br>
              <a:rPr lang="en-US" noProof="0" dirty="0"/>
            </a:br>
            <a:br>
              <a:rPr lang="en-US" noProof="0" dirty="0"/>
            </a:br>
            <a:br>
              <a:rPr lang="en-US" noProof="0" dirty="0"/>
            </a:br>
            <a:endParaRPr lang="en-US" noProof="0" dirty="0"/>
          </a:p>
          <a:p>
            <a:r>
              <a:rPr lang="en-US" noProof="0" dirty="0"/>
              <a:t>On the next slide, yield strength for different PM HIP316L/LN batches and conventionally manufactured 316L/LN material as well as predicted yield strength acc. to Irvine and Pickering (eq. 1.) can be seen.</a:t>
            </a:r>
          </a:p>
          <a:p>
            <a:r>
              <a:rPr lang="en-US" noProof="0" dirty="0"/>
              <a:t> </a:t>
            </a:r>
          </a:p>
        </p:txBody>
      </p:sp>
      <p:sp>
        <p:nvSpPr>
          <p:cNvPr id="4" name="Slide Number Placeholder 3"/>
          <p:cNvSpPr>
            <a:spLocks noGrp="1"/>
          </p:cNvSpPr>
          <p:nvPr>
            <p:ph type="sldNum" sz="quarter" idx="12"/>
          </p:nvPr>
        </p:nvSpPr>
        <p:spPr/>
        <p:txBody>
          <a:bodyPr/>
          <a:lstStyle/>
          <a:p>
            <a:fld id="{469B62F1-B431-48B6-8270-02431A1685B7}" type="slidenum">
              <a:rPr lang="en-US" smtClean="0"/>
              <a:t>11</a:t>
            </a:fld>
            <a:endParaRPr lang="en-US" dirty="0"/>
          </a:p>
        </p:txBody>
      </p:sp>
      <p:sp>
        <p:nvSpPr>
          <p:cNvPr id="5" name="Text Placeholder 4"/>
          <p:cNvSpPr>
            <a:spLocks noGrp="1"/>
          </p:cNvSpPr>
          <p:nvPr>
            <p:ph type="body" sz="quarter" idx="13"/>
          </p:nvPr>
        </p:nvSpPr>
        <p:spPr/>
        <p:txBody>
          <a:bodyPr/>
          <a:lstStyle/>
          <a:p>
            <a:r>
              <a:rPr lang="en-US" noProof="0" dirty="0"/>
              <a:t>Yield strength – Irvine and pickering</a:t>
            </a:r>
          </a:p>
        </p:txBody>
      </p:sp>
      <p:sp>
        <p:nvSpPr>
          <p:cNvPr id="6" name="Rectangle 5"/>
          <p:cNvSpPr/>
          <p:nvPr/>
        </p:nvSpPr>
        <p:spPr>
          <a:xfrm>
            <a:off x="575556" y="2499742"/>
            <a:ext cx="8100900" cy="646331"/>
          </a:xfrm>
          <a:prstGeom prst="rect">
            <a:avLst/>
          </a:prstGeom>
        </p:spPr>
        <p:txBody>
          <a:bodyPr wrap="square">
            <a:spAutoFit/>
          </a:bodyPr>
          <a:lstStyle/>
          <a:p>
            <a:r>
              <a:rPr lang="it-IT" dirty="0">
                <a:latin typeface="Times New Roman" panose="02020603050405020304" pitchFamily="18" charset="0"/>
                <a:ea typeface="Times New Roman" panose="02020603050405020304" pitchFamily="18" charset="0"/>
              </a:rPr>
              <a:t>Rp0.2 (MPa) = 15.4[4.4+23(C)+1.3(Si)+0.24(Cr)+0.94(Mo)+1.2(V)+0.29(W)+2.6(Nb)+ 1.7(Ti)+0.82(Al)+32(N)+0.16(delta ferrite)+0.46</a:t>
            </a:r>
            <a:r>
              <a:rPr lang="it-IT" i="1" dirty="0">
                <a:latin typeface="Times New Roman" panose="02020603050405020304" pitchFamily="18" charset="0"/>
                <a:ea typeface="Times New Roman" panose="02020603050405020304" pitchFamily="18" charset="0"/>
              </a:rPr>
              <a:t>d</a:t>
            </a:r>
            <a:r>
              <a:rPr lang="it-IT" baseline="30000" dirty="0">
                <a:latin typeface="Times New Roman" panose="02020603050405020304" pitchFamily="18" charset="0"/>
                <a:ea typeface="Times New Roman" panose="02020603050405020304" pitchFamily="18" charset="0"/>
              </a:rPr>
              <a:t>-0,5</a:t>
            </a:r>
            <a:r>
              <a:rPr lang="it-IT" dirty="0">
                <a:latin typeface="Times New Roman" panose="02020603050405020304" pitchFamily="18" charset="0"/>
                <a:ea typeface="Times New Roman" panose="02020603050405020304" pitchFamily="18" charset="0"/>
              </a:rPr>
              <a:t>]. 			     (1)</a:t>
            </a:r>
            <a:endParaRPr lang="en-US" dirty="0"/>
          </a:p>
        </p:txBody>
      </p:sp>
      <p:sp>
        <p:nvSpPr>
          <p:cNvPr id="7" name="TextBox 6"/>
          <p:cNvSpPr txBox="1"/>
          <p:nvPr/>
        </p:nvSpPr>
        <p:spPr>
          <a:xfrm>
            <a:off x="1619672" y="4402656"/>
            <a:ext cx="6480720" cy="553998"/>
          </a:xfrm>
          <a:prstGeom prst="rect">
            <a:avLst/>
          </a:prstGeom>
          <a:noFill/>
        </p:spPr>
        <p:txBody>
          <a:bodyPr wrap="square" rtlCol="0">
            <a:spAutoFit/>
          </a:bodyPr>
          <a:lstStyle/>
          <a:p>
            <a:r>
              <a:rPr lang="en-US" sz="1200" dirty="0"/>
              <a:t>[6] F. B. Pickering, Int. Met. Rev</a:t>
            </a:r>
            <a:r>
              <a:rPr lang="en-US" sz="1200" i="1" dirty="0"/>
              <a:t>. </a:t>
            </a:r>
            <a:r>
              <a:rPr lang="en-US" sz="1200" dirty="0"/>
              <a:t>21 (1976) 227-277.</a:t>
            </a:r>
          </a:p>
          <a:p>
            <a:r>
              <a:rPr lang="en-US" sz="1200" dirty="0"/>
              <a:t>[7] K. J. Irvine, Et al. J. Iron Steel Inst. 207 (1969) 1017</a:t>
            </a:r>
            <a:r>
              <a:rPr lang="en-US" dirty="0"/>
              <a:t>.</a:t>
            </a:r>
          </a:p>
        </p:txBody>
      </p:sp>
    </p:spTree>
    <p:extLst>
      <p:ext uri="{BB962C8B-B14F-4D97-AF65-F5344CB8AC3E}">
        <p14:creationId xmlns:p14="http://schemas.microsoft.com/office/powerpoint/2010/main" val="1581527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Mechanical properties</a:t>
            </a:r>
          </a:p>
        </p:txBody>
      </p:sp>
      <p:sp>
        <p:nvSpPr>
          <p:cNvPr id="3" name="Content Placeholder 2"/>
          <p:cNvSpPr>
            <a:spLocks noGrp="1"/>
          </p:cNvSpPr>
          <p:nvPr>
            <p:ph idx="1"/>
          </p:nvPr>
        </p:nvSpPr>
        <p:spPr/>
        <p:txBody>
          <a:bodyPr/>
          <a:lstStyle/>
          <a:p>
            <a:r>
              <a:rPr lang="en-US" sz="1600" noProof="0" dirty="0"/>
              <a:t>Yield strength for different PM HIP316L/LN batches and conventionally manufactured 316L/LN material as well as predicted yield strength acc. to Irvine and Pickering (eq. 1).</a:t>
            </a:r>
          </a:p>
        </p:txBody>
      </p:sp>
      <p:sp>
        <p:nvSpPr>
          <p:cNvPr id="4" name="Slide Number Placeholder 3"/>
          <p:cNvSpPr>
            <a:spLocks noGrp="1"/>
          </p:cNvSpPr>
          <p:nvPr>
            <p:ph type="sldNum" sz="quarter" idx="12"/>
          </p:nvPr>
        </p:nvSpPr>
        <p:spPr/>
        <p:txBody>
          <a:bodyPr/>
          <a:lstStyle/>
          <a:p>
            <a:fld id="{469B62F1-B431-48B6-8270-02431A1685B7}" type="slidenum">
              <a:rPr lang="en-US" smtClean="0"/>
              <a:t>12</a:t>
            </a:fld>
            <a:endParaRPr lang="en-US" dirty="0"/>
          </a:p>
        </p:txBody>
      </p:sp>
      <p:sp>
        <p:nvSpPr>
          <p:cNvPr id="5" name="Text Placeholder 4"/>
          <p:cNvSpPr>
            <a:spLocks noGrp="1"/>
          </p:cNvSpPr>
          <p:nvPr>
            <p:ph type="body" sz="quarter" idx="13"/>
          </p:nvPr>
        </p:nvSpPr>
        <p:spPr/>
        <p:txBody>
          <a:bodyPr/>
          <a:lstStyle/>
          <a:p>
            <a:r>
              <a:rPr lang="en-US" noProof="0" dirty="0"/>
              <a:t>Yield strength – Irvine and pickering</a:t>
            </a:r>
          </a:p>
          <a:p>
            <a:endParaRPr lang="en-US" noProof="0" dirty="0"/>
          </a:p>
        </p:txBody>
      </p:sp>
      <p:pic>
        <p:nvPicPr>
          <p:cNvPr id="6" name="Picture 5"/>
          <p:cNvPicPr>
            <a:picLocks noChangeAspect="1"/>
          </p:cNvPicPr>
          <p:nvPr/>
        </p:nvPicPr>
        <p:blipFill>
          <a:blip r:embed="rId2"/>
          <a:stretch>
            <a:fillRect/>
          </a:stretch>
        </p:blipFill>
        <p:spPr>
          <a:xfrm>
            <a:off x="563302" y="2113631"/>
            <a:ext cx="7632848" cy="2150525"/>
          </a:xfrm>
          <a:prstGeom prst="rect">
            <a:avLst/>
          </a:prstGeom>
        </p:spPr>
      </p:pic>
      <p:sp>
        <p:nvSpPr>
          <p:cNvPr id="7" name="TextBox 6"/>
          <p:cNvSpPr txBox="1"/>
          <p:nvPr/>
        </p:nvSpPr>
        <p:spPr>
          <a:xfrm>
            <a:off x="1139366" y="4220535"/>
            <a:ext cx="6480720" cy="1015663"/>
          </a:xfrm>
          <a:prstGeom prst="rect">
            <a:avLst/>
          </a:prstGeom>
          <a:noFill/>
        </p:spPr>
        <p:txBody>
          <a:bodyPr wrap="square" rtlCol="0">
            <a:spAutoFit/>
          </a:bodyPr>
          <a:lstStyle/>
          <a:p>
            <a:r>
              <a:rPr lang="en-US" sz="1200" dirty="0"/>
              <a:t>[2] T. Berglund, M. Östlund, L. Larsson, Proceedings of Euro PM2015 Congress (2015).</a:t>
            </a:r>
          </a:p>
          <a:p>
            <a:r>
              <a:rPr lang="en-US" sz="1200" dirty="0"/>
              <a:t>[8] D. W. Kim, W-S Ryu, J. H. Hong</a:t>
            </a:r>
            <a:r>
              <a:rPr lang="en-US" sz="1200" i="1" dirty="0"/>
              <a:t>, </a:t>
            </a:r>
            <a:r>
              <a:rPr lang="en-US" sz="1200" dirty="0"/>
              <a:t>Journal of Materials Science 33 (1998) 675-679.</a:t>
            </a:r>
          </a:p>
          <a:p>
            <a:r>
              <a:rPr lang="en-US" sz="1200" dirty="0"/>
              <a:t>[9] J. G. Kumar, M. Chowdary et. al., Nuclear Eng. and Design 240 (2010) 1363-1370.</a:t>
            </a:r>
          </a:p>
          <a:p>
            <a:r>
              <a:rPr lang="en-US" sz="1200" dirty="0"/>
              <a:t>[10] M. Nyström, J-O. Nilsson, Internal Sandvik R&amp;D technical report, T9600472, 1996.</a:t>
            </a:r>
          </a:p>
          <a:p>
            <a:endParaRPr lang="en-US" sz="1200" dirty="0"/>
          </a:p>
        </p:txBody>
      </p:sp>
    </p:spTree>
    <p:extLst>
      <p:ext uri="{BB962C8B-B14F-4D97-AF65-F5344CB8AC3E}">
        <p14:creationId xmlns:p14="http://schemas.microsoft.com/office/powerpoint/2010/main" val="62760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Mechanical properties</a:t>
            </a:r>
          </a:p>
        </p:txBody>
      </p:sp>
      <p:sp>
        <p:nvSpPr>
          <p:cNvPr id="3" name="Content Placeholder 2"/>
          <p:cNvSpPr>
            <a:spLocks noGrp="1"/>
          </p:cNvSpPr>
          <p:nvPr>
            <p:ph idx="1"/>
          </p:nvPr>
        </p:nvSpPr>
        <p:spPr/>
        <p:txBody>
          <a:bodyPr/>
          <a:lstStyle/>
          <a:p>
            <a:r>
              <a:rPr lang="en-US" sz="1600" noProof="0" dirty="0"/>
              <a:t>Yield strength for different PM HIP316L/LN batches and conventionally manufactured 316L/LN material as well as predicted yield strength acc. to Irvine and Pickering (eq. 1).</a:t>
            </a:r>
          </a:p>
        </p:txBody>
      </p:sp>
      <p:sp>
        <p:nvSpPr>
          <p:cNvPr id="4" name="Slide Number Placeholder 3"/>
          <p:cNvSpPr>
            <a:spLocks noGrp="1"/>
          </p:cNvSpPr>
          <p:nvPr>
            <p:ph type="sldNum" sz="quarter" idx="12"/>
          </p:nvPr>
        </p:nvSpPr>
        <p:spPr/>
        <p:txBody>
          <a:bodyPr/>
          <a:lstStyle/>
          <a:p>
            <a:fld id="{469B62F1-B431-48B6-8270-02431A1685B7}" type="slidenum">
              <a:rPr lang="en-US" smtClean="0"/>
              <a:t>13</a:t>
            </a:fld>
            <a:endParaRPr lang="en-US" dirty="0"/>
          </a:p>
        </p:txBody>
      </p:sp>
      <p:sp>
        <p:nvSpPr>
          <p:cNvPr id="5" name="Text Placeholder 4"/>
          <p:cNvSpPr>
            <a:spLocks noGrp="1"/>
          </p:cNvSpPr>
          <p:nvPr>
            <p:ph type="body" sz="quarter" idx="13"/>
          </p:nvPr>
        </p:nvSpPr>
        <p:spPr/>
        <p:txBody>
          <a:bodyPr/>
          <a:lstStyle/>
          <a:p>
            <a:r>
              <a:rPr lang="en-US" noProof="0" dirty="0"/>
              <a:t>Yield strength – Irvine and pickering</a:t>
            </a:r>
          </a:p>
          <a:p>
            <a:endParaRPr lang="en-US" noProof="0" dirty="0"/>
          </a:p>
        </p:txBody>
      </p:sp>
      <p:pic>
        <p:nvPicPr>
          <p:cNvPr id="6" name="Picture 5"/>
          <p:cNvPicPr>
            <a:picLocks noChangeAspect="1"/>
          </p:cNvPicPr>
          <p:nvPr/>
        </p:nvPicPr>
        <p:blipFill>
          <a:blip r:embed="rId2"/>
          <a:stretch>
            <a:fillRect/>
          </a:stretch>
        </p:blipFill>
        <p:spPr>
          <a:xfrm>
            <a:off x="563302" y="2113631"/>
            <a:ext cx="7632848" cy="2150525"/>
          </a:xfrm>
          <a:prstGeom prst="rect">
            <a:avLst/>
          </a:prstGeom>
        </p:spPr>
      </p:pic>
      <p:sp>
        <p:nvSpPr>
          <p:cNvPr id="7" name="TextBox 6"/>
          <p:cNvSpPr txBox="1"/>
          <p:nvPr/>
        </p:nvSpPr>
        <p:spPr>
          <a:xfrm>
            <a:off x="1139366" y="4220535"/>
            <a:ext cx="6480720" cy="1015663"/>
          </a:xfrm>
          <a:prstGeom prst="rect">
            <a:avLst/>
          </a:prstGeom>
          <a:noFill/>
        </p:spPr>
        <p:txBody>
          <a:bodyPr wrap="square" rtlCol="0">
            <a:spAutoFit/>
          </a:bodyPr>
          <a:lstStyle/>
          <a:p>
            <a:r>
              <a:rPr lang="en-US" sz="1200" dirty="0"/>
              <a:t>[2] T. Berglund, M. Östlund, L. Larsson, Proceedings of Euro PM2015 Congress (2015).</a:t>
            </a:r>
          </a:p>
          <a:p>
            <a:r>
              <a:rPr lang="en-US" sz="1200" dirty="0"/>
              <a:t>[8] D. W. Kim, W-S Ryu, J. H. Hong</a:t>
            </a:r>
            <a:r>
              <a:rPr lang="en-US" sz="1200" i="1" dirty="0"/>
              <a:t>, </a:t>
            </a:r>
            <a:r>
              <a:rPr lang="en-US" sz="1200" dirty="0"/>
              <a:t>Journal of Materials Science 33 (1998) 675-679.</a:t>
            </a:r>
          </a:p>
          <a:p>
            <a:r>
              <a:rPr lang="en-US" sz="1200" dirty="0"/>
              <a:t>[9] J. G. Kumar, M. Chowdary et. al., Nuclear Eng. and Design 240 (2010) 1363-1370.</a:t>
            </a:r>
          </a:p>
          <a:p>
            <a:r>
              <a:rPr lang="en-US" sz="1200" dirty="0"/>
              <a:t>[10] M. Nyström, J-O. Nilsson, Internal Sandvik R&amp;D technical report, T9600472, 1996.</a:t>
            </a:r>
          </a:p>
          <a:p>
            <a:endParaRPr lang="en-US" sz="1200" dirty="0"/>
          </a:p>
        </p:txBody>
      </p:sp>
      <p:sp>
        <p:nvSpPr>
          <p:cNvPr id="8" name="Frame 7"/>
          <p:cNvSpPr/>
          <p:nvPr/>
        </p:nvSpPr>
        <p:spPr>
          <a:xfrm>
            <a:off x="1259632" y="2113631"/>
            <a:ext cx="1440160" cy="2106904"/>
          </a:xfrm>
          <a:prstGeom prst="frame">
            <a:avLst>
              <a:gd name="adj1" fmla="val 861"/>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92765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Mechanical properties</a:t>
            </a:r>
          </a:p>
        </p:txBody>
      </p:sp>
      <p:sp>
        <p:nvSpPr>
          <p:cNvPr id="3" name="Content Placeholder 2"/>
          <p:cNvSpPr>
            <a:spLocks noGrp="1"/>
          </p:cNvSpPr>
          <p:nvPr>
            <p:ph idx="1"/>
          </p:nvPr>
        </p:nvSpPr>
        <p:spPr>
          <a:xfrm>
            <a:off x="360000" y="1529999"/>
            <a:ext cx="8424000" cy="3329655"/>
          </a:xfrm>
        </p:spPr>
        <p:txBody>
          <a:bodyPr/>
          <a:lstStyle/>
          <a:p>
            <a:r>
              <a:rPr lang="en-US" noProof="0" dirty="0"/>
              <a:t>Irvine and Pickering predict yield strength relatively accurate for conventionally manufactured 316L/LN</a:t>
            </a:r>
          </a:p>
          <a:p>
            <a:r>
              <a:rPr lang="en-US" noProof="0" dirty="0"/>
              <a:t>Irvine and Pickering consistently underestimate yield strength significantly in PM HIP 316L/LN.</a:t>
            </a:r>
          </a:p>
          <a:p>
            <a:pPr lvl="1"/>
            <a:r>
              <a:rPr lang="en-US" noProof="0" dirty="0"/>
              <a:t>Strengthening mechanism aside from composition, grain size and delta ferrite in PM HIP 316L/LN that does not exist in conventionally manufactured 316L/LN?</a:t>
            </a:r>
            <a:br>
              <a:rPr lang="en-US" noProof="0" dirty="0"/>
            </a:br>
            <a:endParaRPr lang="en-US" noProof="0" dirty="0"/>
          </a:p>
          <a:p>
            <a:r>
              <a:rPr lang="en-US" noProof="0" dirty="0"/>
              <a:t>Strengthening contribution from grain size, N and C acc. To Irvine and Pickering was subtracted from the measured yield strength</a:t>
            </a:r>
          </a:p>
          <a:p>
            <a:pPr lvl="1"/>
            <a:r>
              <a:rPr lang="en-US" noProof="0" dirty="0"/>
              <a:t>The theoretical yield strength, Rp0.2-n, normalized with regard to these parameters should be obtained.</a:t>
            </a:r>
          </a:p>
        </p:txBody>
      </p:sp>
      <p:sp>
        <p:nvSpPr>
          <p:cNvPr id="4" name="Slide Number Placeholder 3"/>
          <p:cNvSpPr>
            <a:spLocks noGrp="1"/>
          </p:cNvSpPr>
          <p:nvPr>
            <p:ph type="sldNum" sz="quarter" idx="12"/>
          </p:nvPr>
        </p:nvSpPr>
        <p:spPr/>
        <p:txBody>
          <a:bodyPr/>
          <a:lstStyle/>
          <a:p>
            <a:fld id="{469B62F1-B431-48B6-8270-02431A1685B7}" type="slidenum">
              <a:rPr lang="en-US" smtClean="0"/>
              <a:t>14</a:t>
            </a:fld>
            <a:endParaRPr lang="en-US" dirty="0"/>
          </a:p>
        </p:txBody>
      </p:sp>
      <p:sp>
        <p:nvSpPr>
          <p:cNvPr id="5" name="Text Placeholder 4"/>
          <p:cNvSpPr>
            <a:spLocks noGrp="1"/>
          </p:cNvSpPr>
          <p:nvPr>
            <p:ph type="body" sz="quarter" idx="13"/>
          </p:nvPr>
        </p:nvSpPr>
        <p:spPr/>
        <p:txBody>
          <a:bodyPr/>
          <a:lstStyle/>
          <a:p>
            <a:r>
              <a:rPr lang="en-US" noProof="0" dirty="0"/>
              <a:t>Yield strength – Irvine and pickering</a:t>
            </a:r>
          </a:p>
        </p:txBody>
      </p:sp>
    </p:spTree>
    <p:extLst>
      <p:ext uri="{BB962C8B-B14F-4D97-AF65-F5344CB8AC3E}">
        <p14:creationId xmlns:p14="http://schemas.microsoft.com/office/powerpoint/2010/main" val="338991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Mechanical properties</a:t>
            </a:r>
          </a:p>
        </p:txBody>
      </p:sp>
      <p:sp>
        <p:nvSpPr>
          <p:cNvPr id="5" name="Text Placeholder 4"/>
          <p:cNvSpPr>
            <a:spLocks noGrp="1"/>
          </p:cNvSpPr>
          <p:nvPr>
            <p:ph type="body" idx="1"/>
          </p:nvPr>
        </p:nvSpPr>
        <p:spPr>
          <a:xfrm>
            <a:off x="360000" y="1080000"/>
            <a:ext cx="6012200" cy="339622"/>
          </a:xfrm>
        </p:spPr>
        <p:txBody>
          <a:bodyPr/>
          <a:lstStyle/>
          <a:p>
            <a:r>
              <a:rPr lang="en-US" noProof="0" dirty="0"/>
              <a:t>Yield strength – Irvine and pickering</a:t>
            </a:r>
          </a:p>
        </p:txBody>
      </p:sp>
      <p:sp>
        <p:nvSpPr>
          <p:cNvPr id="6" name="Content Placeholder 5"/>
          <p:cNvSpPr>
            <a:spLocks noGrp="1"/>
          </p:cNvSpPr>
          <p:nvPr>
            <p:ph sz="half" idx="2"/>
          </p:nvPr>
        </p:nvSpPr>
        <p:spPr/>
        <p:txBody>
          <a:bodyPr/>
          <a:lstStyle/>
          <a:p>
            <a:r>
              <a:rPr lang="en-US" noProof="0" dirty="0"/>
              <a:t>The theoretical yield strength Rp0.2-n normalized with regard to grain size, N and C content correlates well to the amount of oxygen containing inclusions &gt;0.175 µm</a:t>
            </a:r>
          </a:p>
          <a:p>
            <a:pPr lvl="1"/>
            <a:r>
              <a:rPr lang="en-US" noProof="0" dirty="0"/>
              <a:t>Large number of small oxides possible strengthening mechanism in PM HIP 316L/LN?</a:t>
            </a:r>
          </a:p>
          <a:p>
            <a:pPr lvl="1"/>
            <a:endParaRPr lang="en-US" noProof="0" dirty="0"/>
          </a:p>
        </p:txBody>
      </p:sp>
      <p:sp>
        <p:nvSpPr>
          <p:cNvPr id="4" name="Slide Number Placeholder 3"/>
          <p:cNvSpPr>
            <a:spLocks noGrp="1"/>
          </p:cNvSpPr>
          <p:nvPr>
            <p:ph type="sldNum" sz="quarter" idx="12"/>
          </p:nvPr>
        </p:nvSpPr>
        <p:spPr/>
        <p:txBody>
          <a:bodyPr/>
          <a:lstStyle/>
          <a:p>
            <a:fld id="{469B62F1-B431-48B6-8270-02431A1685B7}" type="slidenum">
              <a:rPr lang="en-US" smtClean="0"/>
              <a:t>15</a:t>
            </a:fld>
            <a:endParaRPr lang="en-US" dirty="0"/>
          </a:p>
        </p:txBody>
      </p:sp>
      <p:pic>
        <p:nvPicPr>
          <p:cNvPr id="9" name="Picture 8"/>
          <p:cNvPicPr>
            <a:picLocks noChangeAspect="1"/>
          </p:cNvPicPr>
          <p:nvPr/>
        </p:nvPicPr>
        <p:blipFill>
          <a:blip r:embed="rId2"/>
          <a:stretch>
            <a:fillRect/>
          </a:stretch>
        </p:blipFill>
        <p:spPr>
          <a:xfrm>
            <a:off x="4716016" y="1540682"/>
            <a:ext cx="4303034" cy="2697934"/>
          </a:xfrm>
          <a:prstGeom prst="rect">
            <a:avLst/>
          </a:prstGeom>
        </p:spPr>
      </p:pic>
    </p:spTree>
    <p:extLst>
      <p:ext uri="{BB962C8B-B14F-4D97-AF65-F5344CB8AC3E}">
        <p14:creationId xmlns:p14="http://schemas.microsoft.com/office/powerpoint/2010/main" val="330531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dirty="0"/>
              <a:t>Mechanical properties</a:t>
            </a:r>
          </a:p>
        </p:txBody>
      </p:sp>
      <p:sp>
        <p:nvSpPr>
          <p:cNvPr id="10" name="Text Placeholder 9"/>
          <p:cNvSpPr>
            <a:spLocks noGrp="1"/>
          </p:cNvSpPr>
          <p:nvPr>
            <p:ph type="body" idx="1"/>
          </p:nvPr>
        </p:nvSpPr>
        <p:spPr>
          <a:xfrm>
            <a:off x="360000" y="1080000"/>
            <a:ext cx="6012200" cy="215842"/>
          </a:xfrm>
        </p:spPr>
        <p:txBody>
          <a:bodyPr/>
          <a:lstStyle/>
          <a:p>
            <a:r>
              <a:rPr lang="en-US" noProof="0" dirty="0"/>
              <a:t>Yield strength – Hall-Petch</a:t>
            </a:r>
          </a:p>
        </p:txBody>
      </p:sp>
      <p:sp>
        <p:nvSpPr>
          <p:cNvPr id="9" name="Content Placeholder 8"/>
          <p:cNvSpPr>
            <a:spLocks noGrp="1"/>
          </p:cNvSpPr>
          <p:nvPr>
            <p:ph sz="half" idx="2"/>
          </p:nvPr>
        </p:nvSpPr>
        <p:spPr/>
        <p:txBody>
          <a:bodyPr/>
          <a:lstStyle/>
          <a:p>
            <a:r>
              <a:rPr lang="en-US" noProof="0" dirty="0"/>
              <a:t>Eight PM HIP 316LN of similar composition were analyzed with regard to grain size (EBSD), non-metallic inclusions (Automated SEM-EDS) and tensile properties.</a:t>
            </a:r>
          </a:p>
          <a:p>
            <a:pPr lvl="1"/>
            <a:r>
              <a:rPr lang="en-US" noProof="0" dirty="0"/>
              <a:t>A linear relationship between grain size and yield strength should exist according to the Hall-Petch relationship in eq. 2 [11, 12]</a:t>
            </a:r>
          </a:p>
        </p:txBody>
      </p:sp>
      <p:sp>
        <p:nvSpPr>
          <p:cNvPr id="12" name="Content Placeholder 11"/>
          <p:cNvSpPr>
            <a:spLocks noGrp="1"/>
          </p:cNvSpPr>
          <p:nvPr>
            <p:ph sz="quarter" idx="4"/>
          </p:nvPr>
        </p:nvSpPr>
        <p:spPr/>
        <p:txBody>
          <a:bodyPr/>
          <a:lstStyle/>
          <a:p>
            <a:endParaRPr lang="en-US" noProof="0" dirty="0"/>
          </a:p>
          <a:p>
            <a:endParaRPr lang="en-US" noProof="0" dirty="0"/>
          </a:p>
          <a:p>
            <a:endParaRPr lang="en-US" noProof="0" dirty="0"/>
          </a:p>
          <a:p>
            <a:endParaRPr lang="en-US" noProof="0" dirty="0"/>
          </a:p>
          <a:p>
            <a:endParaRPr lang="en-US" noProof="0" dirty="0"/>
          </a:p>
          <a:p>
            <a:endParaRPr lang="en-US" noProof="0" dirty="0"/>
          </a:p>
          <a:p>
            <a:endParaRPr lang="en-US" noProof="0" dirty="0"/>
          </a:p>
          <a:p>
            <a:r>
              <a:rPr lang="en-US" noProof="0" dirty="0"/>
              <a:t>Relative poor correlation obtained!</a:t>
            </a:r>
          </a:p>
        </p:txBody>
      </p:sp>
      <p:sp>
        <p:nvSpPr>
          <p:cNvPr id="7" name="Slide Number Placeholder 6"/>
          <p:cNvSpPr>
            <a:spLocks noGrp="1"/>
          </p:cNvSpPr>
          <p:nvPr>
            <p:ph type="sldNum" sz="quarter" idx="12"/>
          </p:nvPr>
        </p:nvSpPr>
        <p:spPr/>
        <p:txBody>
          <a:bodyPr/>
          <a:lstStyle/>
          <a:p>
            <a:fld id="{469B62F1-B431-48B6-8270-02431A1685B7}" type="slidenum">
              <a:rPr lang="en-US" smtClean="0"/>
              <a:t>16</a:t>
            </a:fld>
            <a:endParaRPr lang="en-US" dirty="0"/>
          </a:p>
        </p:txBody>
      </p:sp>
      <mc:AlternateContent xmlns:mc="http://schemas.openxmlformats.org/markup-compatibility/2006" xmlns:a14="http://schemas.microsoft.com/office/drawing/2010/main">
        <mc:Choice Requires="a14">
          <p:sp>
            <p:nvSpPr>
              <p:cNvPr id="13" name="Rectangle 12"/>
              <p:cNvSpPr/>
              <p:nvPr/>
            </p:nvSpPr>
            <p:spPr>
              <a:xfrm>
                <a:off x="1475656" y="4091969"/>
                <a:ext cx="1583960" cy="6776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0">
                              <a:latin typeface="Cambria Math" panose="02040503050406030204" pitchFamily="18" charset="0"/>
                            </a:rPr>
                            <m:t>0</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𝑑</m:t>
                              </m:r>
                            </m:e>
                          </m:rad>
                        </m:den>
                      </m:f>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475656" y="4091969"/>
                <a:ext cx="1583960" cy="677686"/>
              </a:xfrm>
              <a:prstGeom prst="rect">
                <a:avLst/>
              </a:prstGeom>
              <a:blipFill>
                <a:blip r:embed="rId2"/>
                <a:stretch>
                  <a:fillRect/>
                </a:stretch>
              </a:blipFill>
            </p:spPr>
            <p:txBody>
              <a:bodyPr/>
              <a:lstStyle/>
              <a:p>
                <a:r>
                  <a:rPr lang="en-US">
                    <a:noFill/>
                  </a:rPr>
                  <a:t> </a:t>
                </a:r>
              </a:p>
            </p:txBody>
          </p:sp>
        </mc:Fallback>
      </mc:AlternateContent>
      <p:sp>
        <p:nvSpPr>
          <p:cNvPr id="14" name="TextBox 13"/>
          <p:cNvSpPr txBox="1"/>
          <p:nvPr/>
        </p:nvSpPr>
        <p:spPr>
          <a:xfrm>
            <a:off x="3330443" y="4246146"/>
            <a:ext cx="864096" cy="369332"/>
          </a:xfrm>
          <a:prstGeom prst="rect">
            <a:avLst/>
          </a:prstGeom>
          <a:noFill/>
        </p:spPr>
        <p:txBody>
          <a:bodyPr wrap="square" rtlCol="0">
            <a:spAutoFit/>
          </a:bodyPr>
          <a:lstStyle/>
          <a:p>
            <a:r>
              <a:rPr lang="sv-SE" dirty="0"/>
              <a:t>(2)</a:t>
            </a:r>
            <a:endParaRPr lang="en-US" dirty="0"/>
          </a:p>
        </p:txBody>
      </p:sp>
      <p:pic>
        <p:nvPicPr>
          <p:cNvPr id="15" name="Picture 14"/>
          <p:cNvPicPr>
            <a:picLocks noChangeAspect="1"/>
          </p:cNvPicPr>
          <p:nvPr/>
        </p:nvPicPr>
        <p:blipFill>
          <a:blip r:embed="rId3"/>
          <a:stretch>
            <a:fillRect/>
          </a:stretch>
        </p:blipFill>
        <p:spPr>
          <a:xfrm>
            <a:off x="4572000" y="1593966"/>
            <a:ext cx="4404517" cy="2481910"/>
          </a:xfrm>
          <a:prstGeom prst="rect">
            <a:avLst/>
          </a:prstGeom>
        </p:spPr>
      </p:pic>
      <p:sp>
        <p:nvSpPr>
          <p:cNvPr id="16" name="TextBox 15"/>
          <p:cNvSpPr txBox="1"/>
          <p:nvPr/>
        </p:nvSpPr>
        <p:spPr>
          <a:xfrm>
            <a:off x="5635993" y="504819"/>
            <a:ext cx="3325090" cy="830997"/>
          </a:xfrm>
          <a:prstGeom prst="rect">
            <a:avLst/>
          </a:prstGeom>
          <a:noFill/>
        </p:spPr>
        <p:txBody>
          <a:bodyPr wrap="square" rtlCol="0">
            <a:spAutoFit/>
          </a:bodyPr>
          <a:lstStyle/>
          <a:p>
            <a:r>
              <a:rPr lang="en-US" sz="1200" dirty="0"/>
              <a:t>[11] E. Hall, Proceedings of the Physical Society, Section B 64 (1951) 747.</a:t>
            </a:r>
          </a:p>
          <a:p>
            <a:r>
              <a:rPr lang="en-US" sz="1200" dirty="0"/>
              <a:t>[12] N. Petch, J. Iron Steel Inst. 174 (1953) 25.</a:t>
            </a:r>
          </a:p>
          <a:p>
            <a:endParaRPr lang="en-US" sz="1200" dirty="0"/>
          </a:p>
        </p:txBody>
      </p:sp>
    </p:spTree>
    <p:extLst>
      <p:ext uri="{BB962C8B-B14F-4D97-AF65-F5344CB8AC3E}">
        <p14:creationId xmlns:p14="http://schemas.microsoft.com/office/powerpoint/2010/main" val="272276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Mechanical properties</a:t>
            </a:r>
          </a:p>
        </p:txBody>
      </p:sp>
      <p:sp>
        <p:nvSpPr>
          <p:cNvPr id="3" name="Text Placeholder 2"/>
          <p:cNvSpPr>
            <a:spLocks noGrp="1"/>
          </p:cNvSpPr>
          <p:nvPr>
            <p:ph type="body" idx="1"/>
          </p:nvPr>
        </p:nvSpPr>
        <p:spPr/>
        <p:txBody>
          <a:bodyPr/>
          <a:lstStyle/>
          <a:p>
            <a:r>
              <a:rPr lang="en-US" noProof="0" dirty="0"/>
              <a:t>Yield strength – Hall-Petch</a:t>
            </a:r>
          </a:p>
          <a:p>
            <a:endParaRPr lang="en-US" noProof="0" dirty="0"/>
          </a:p>
        </p:txBody>
      </p:sp>
      <p:sp>
        <p:nvSpPr>
          <p:cNvPr id="4" name="Content Placeholder 3"/>
          <p:cNvSpPr>
            <a:spLocks noGrp="1"/>
          </p:cNvSpPr>
          <p:nvPr>
            <p:ph sz="half" idx="2"/>
          </p:nvPr>
        </p:nvSpPr>
        <p:spPr/>
        <p:txBody>
          <a:bodyPr/>
          <a:lstStyle/>
          <a:p>
            <a:r>
              <a:rPr lang="en-US" noProof="0" dirty="0"/>
              <a:t>The calculated grain size contribution to yield strength was subtracted from the measured yield strength for each sample to obtain the intrinsic yield strength/internal friction stress, σ</a:t>
            </a:r>
            <a:r>
              <a:rPr lang="en-US" baseline="-25000" noProof="0" dirty="0"/>
              <a:t>0</a:t>
            </a:r>
            <a:r>
              <a:rPr lang="en-US" noProof="0" dirty="0"/>
              <a:t> (i.e. yield strength at infinitely large grain size).</a:t>
            </a:r>
          </a:p>
          <a:p>
            <a:pPr lvl="1"/>
            <a:r>
              <a:rPr lang="en-US" noProof="0" dirty="0"/>
              <a:t>Good correlation between σ</a:t>
            </a:r>
            <a:r>
              <a:rPr lang="en-US" baseline="-25000" noProof="0" dirty="0"/>
              <a:t>0</a:t>
            </a:r>
            <a:r>
              <a:rPr lang="en-US" noProof="0" dirty="0"/>
              <a:t> and average oxide size (Equivalent Circle Diameter)</a:t>
            </a:r>
          </a:p>
          <a:p>
            <a:pPr lvl="1"/>
            <a:r>
              <a:rPr lang="en-US" noProof="0" dirty="0"/>
              <a:t>Indication of strengthening effect from oxides?</a:t>
            </a:r>
          </a:p>
        </p:txBody>
      </p:sp>
      <p:sp>
        <p:nvSpPr>
          <p:cNvPr id="7" name="Slide Number Placeholder 6"/>
          <p:cNvSpPr>
            <a:spLocks noGrp="1"/>
          </p:cNvSpPr>
          <p:nvPr>
            <p:ph type="sldNum" sz="quarter" idx="12"/>
          </p:nvPr>
        </p:nvSpPr>
        <p:spPr/>
        <p:txBody>
          <a:bodyPr/>
          <a:lstStyle/>
          <a:p>
            <a:fld id="{469B62F1-B431-48B6-8270-02431A1685B7}" type="slidenum">
              <a:rPr lang="en-US" smtClean="0"/>
              <a:t>17</a:t>
            </a:fld>
            <a:endParaRPr lang="en-US" dirty="0"/>
          </a:p>
        </p:txBody>
      </p:sp>
      <p:pic>
        <p:nvPicPr>
          <p:cNvPr id="9" name="Picture 8"/>
          <p:cNvPicPr>
            <a:picLocks noChangeAspect="1"/>
          </p:cNvPicPr>
          <p:nvPr/>
        </p:nvPicPr>
        <p:blipFill>
          <a:blip r:embed="rId2"/>
          <a:stretch>
            <a:fillRect/>
          </a:stretch>
        </p:blipFill>
        <p:spPr>
          <a:xfrm>
            <a:off x="4482000" y="1644534"/>
            <a:ext cx="4640582" cy="2614931"/>
          </a:xfrm>
          <a:prstGeom prst="rect">
            <a:avLst/>
          </a:prstGeom>
        </p:spPr>
      </p:pic>
    </p:spTree>
    <p:extLst>
      <p:ext uri="{BB962C8B-B14F-4D97-AF65-F5344CB8AC3E}">
        <p14:creationId xmlns:p14="http://schemas.microsoft.com/office/powerpoint/2010/main" val="336231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dirty="0"/>
              <a:t>Mechanical properties</a:t>
            </a:r>
          </a:p>
        </p:txBody>
      </p:sp>
      <p:sp>
        <p:nvSpPr>
          <p:cNvPr id="9" name="Content Placeholder 8"/>
          <p:cNvSpPr>
            <a:spLocks noGrp="1"/>
          </p:cNvSpPr>
          <p:nvPr>
            <p:ph idx="1"/>
          </p:nvPr>
        </p:nvSpPr>
        <p:spPr/>
        <p:txBody>
          <a:bodyPr/>
          <a:lstStyle/>
          <a:p>
            <a:r>
              <a:rPr lang="en-US" noProof="0" dirty="0"/>
              <a:t>Indicative results of strengthening from large numbers of small oxides in PM HIP 316L/LN</a:t>
            </a:r>
          </a:p>
          <a:p>
            <a:pPr lvl="1"/>
            <a:r>
              <a:rPr lang="en-US" noProof="0" dirty="0"/>
              <a:t>Comparison with conventional counterparts utilizing Irvine and Pickering's formula</a:t>
            </a:r>
          </a:p>
          <a:p>
            <a:pPr lvl="1"/>
            <a:r>
              <a:rPr lang="en-US" noProof="0" dirty="0"/>
              <a:t>Comparison between different PM HIP samples utilizing the Hall-Petch relationship.</a:t>
            </a:r>
          </a:p>
          <a:p>
            <a:r>
              <a:rPr lang="en-US" noProof="0" dirty="0"/>
              <a:t>A possible explanation for this feature could be that the relatively large amounts of small oxygen containing inclusions could act as small precipitates impeding dislocation movements during tensile strain, i. e. Orowan strengthening.</a:t>
            </a:r>
          </a:p>
          <a:p>
            <a:r>
              <a:rPr lang="en-US" noProof="0" dirty="0"/>
              <a:t>By reducing the oxygen content by ~50% in PM HIP 316LN, the yield strength is reduced by 6-7 % [14]</a:t>
            </a:r>
          </a:p>
          <a:p>
            <a:pPr lvl="1"/>
            <a:r>
              <a:rPr lang="en-US" noProof="0" dirty="0"/>
              <a:t>This large reduction in yield strength cannot be motivated by either Irvine and Pickering's formula or the Hall-Petch relationship</a:t>
            </a:r>
          </a:p>
        </p:txBody>
      </p:sp>
      <p:sp>
        <p:nvSpPr>
          <p:cNvPr id="7" name="Slide Number Placeholder 6"/>
          <p:cNvSpPr>
            <a:spLocks noGrp="1"/>
          </p:cNvSpPr>
          <p:nvPr>
            <p:ph type="sldNum" sz="quarter" idx="12"/>
          </p:nvPr>
        </p:nvSpPr>
        <p:spPr/>
        <p:txBody>
          <a:bodyPr/>
          <a:lstStyle/>
          <a:p>
            <a:fld id="{469B62F1-B431-48B6-8270-02431A1685B7}" type="slidenum">
              <a:rPr lang="en-US" smtClean="0"/>
              <a:t>18</a:t>
            </a:fld>
            <a:endParaRPr lang="en-US" dirty="0"/>
          </a:p>
        </p:txBody>
      </p:sp>
      <p:sp>
        <p:nvSpPr>
          <p:cNvPr id="10" name="Text Placeholder 9"/>
          <p:cNvSpPr>
            <a:spLocks noGrp="1"/>
          </p:cNvSpPr>
          <p:nvPr>
            <p:ph type="body" sz="quarter" idx="13"/>
          </p:nvPr>
        </p:nvSpPr>
        <p:spPr/>
        <p:txBody>
          <a:bodyPr/>
          <a:lstStyle/>
          <a:p>
            <a:r>
              <a:rPr lang="en-US" noProof="0" dirty="0"/>
              <a:t>Yield strength improvement from oxides?</a:t>
            </a:r>
          </a:p>
        </p:txBody>
      </p:sp>
      <p:sp>
        <p:nvSpPr>
          <p:cNvPr id="11" name="TextBox 10"/>
          <p:cNvSpPr txBox="1"/>
          <p:nvPr/>
        </p:nvSpPr>
        <p:spPr>
          <a:xfrm>
            <a:off x="3419872" y="4859655"/>
            <a:ext cx="6264696" cy="461665"/>
          </a:xfrm>
          <a:prstGeom prst="rect">
            <a:avLst/>
          </a:prstGeom>
          <a:noFill/>
        </p:spPr>
        <p:txBody>
          <a:bodyPr wrap="square" rtlCol="0">
            <a:spAutoFit/>
          </a:bodyPr>
          <a:lstStyle/>
          <a:p>
            <a:r>
              <a:rPr lang="da-DK" sz="1200" dirty="0"/>
              <a:t>[14] A. Lind, J. Sundström et. al., Fusion Eng. and Des.75–79 (2005) 979–983.</a:t>
            </a:r>
            <a:endParaRPr lang="en-US" sz="1200" dirty="0"/>
          </a:p>
          <a:p>
            <a:endParaRPr lang="en-US" sz="1200" dirty="0"/>
          </a:p>
        </p:txBody>
      </p:sp>
    </p:spTree>
    <p:extLst>
      <p:ext uri="{BB962C8B-B14F-4D97-AF65-F5344CB8AC3E}">
        <p14:creationId xmlns:p14="http://schemas.microsoft.com/office/powerpoint/2010/main" val="165737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Mechanical properties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69B62F1-B431-48B6-8270-02431A1685B7}" type="slidenum">
              <a:rPr lang="en-US" smtClean="0"/>
              <a:t>19</a:t>
            </a:fld>
            <a:endParaRPr lang="en-US" dirty="0"/>
          </a:p>
        </p:txBody>
      </p:sp>
      <p:sp>
        <p:nvSpPr>
          <p:cNvPr id="5" name="Text Placeholder 4"/>
          <p:cNvSpPr>
            <a:spLocks noGrp="1"/>
          </p:cNvSpPr>
          <p:nvPr>
            <p:ph type="body" sz="quarter" idx="13"/>
          </p:nvPr>
        </p:nvSpPr>
        <p:spPr/>
        <p:txBody>
          <a:bodyPr/>
          <a:lstStyle/>
          <a:p>
            <a:r>
              <a:rPr lang="en-US" noProof="0" dirty="0"/>
              <a:t>Impact toughness</a:t>
            </a:r>
          </a:p>
        </p:txBody>
      </p:sp>
      <p:pic>
        <p:nvPicPr>
          <p:cNvPr id="6" name="Picture 5"/>
          <p:cNvPicPr>
            <a:picLocks noChangeAspect="1"/>
          </p:cNvPicPr>
          <p:nvPr/>
        </p:nvPicPr>
        <p:blipFill>
          <a:blip r:embed="rId2"/>
          <a:stretch>
            <a:fillRect/>
          </a:stretch>
        </p:blipFill>
        <p:spPr>
          <a:xfrm>
            <a:off x="46722" y="1527255"/>
            <a:ext cx="9104747" cy="2854266"/>
          </a:xfrm>
          <a:prstGeom prst="rect">
            <a:avLst/>
          </a:prstGeom>
        </p:spPr>
      </p:pic>
      <p:sp>
        <p:nvSpPr>
          <p:cNvPr id="7" name="TextBox 6"/>
          <p:cNvSpPr txBox="1"/>
          <p:nvPr/>
        </p:nvSpPr>
        <p:spPr>
          <a:xfrm>
            <a:off x="1259632" y="4538822"/>
            <a:ext cx="6264696" cy="461665"/>
          </a:xfrm>
          <a:prstGeom prst="rect">
            <a:avLst/>
          </a:prstGeom>
          <a:noFill/>
        </p:spPr>
        <p:txBody>
          <a:bodyPr wrap="square" rtlCol="0">
            <a:spAutoFit/>
          </a:bodyPr>
          <a:lstStyle/>
          <a:p>
            <a:r>
              <a:rPr lang="fr-FR" sz="1200" dirty="0"/>
              <a:t>[15] D. Cédat et. al. </a:t>
            </a:r>
            <a:r>
              <a:rPr lang="en-US" sz="1200" dirty="0"/>
              <a:t>Advanced mechanical properties of P/M 316L stainless steel material, Presentation at Euro PM2012, September 16-19 (2012) Basel, Switzerland.</a:t>
            </a:r>
          </a:p>
        </p:txBody>
      </p:sp>
      <p:sp>
        <p:nvSpPr>
          <p:cNvPr id="8" name="TextBox 7"/>
          <p:cNvSpPr txBox="1"/>
          <p:nvPr/>
        </p:nvSpPr>
        <p:spPr>
          <a:xfrm>
            <a:off x="7812360" y="3105742"/>
            <a:ext cx="540528" cy="246221"/>
          </a:xfrm>
          <a:prstGeom prst="rect">
            <a:avLst/>
          </a:prstGeom>
          <a:solidFill>
            <a:schemeClr val="bg1"/>
          </a:solidFill>
        </p:spPr>
        <p:txBody>
          <a:bodyPr wrap="square" rtlCol="0">
            <a:spAutoFit/>
          </a:bodyPr>
          <a:lstStyle/>
          <a:p>
            <a:r>
              <a:rPr lang="sv-SE" sz="1000" dirty="0"/>
              <a:t>[15]</a:t>
            </a:r>
            <a:endParaRPr lang="en-US" sz="1000" dirty="0"/>
          </a:p>
        </p:txBody>
      </p:sp>
      <p:sp>
        <p:nvSpPr>
          <p:cNvPr id="9" name="TextBox 8"/>
          <p:cNvSpPr txBox="1"/>
          <p:nvPr/>
        </p:nvSpPr>
        <p:spPr>
          <a:xfrm>
            <a:off x="7812360" y="3340088"/>
            <a:ext cx="540528" cy="246221"/>
          </a:xfrm>
          <a:prstGeom prst="rect">
            <a:avLst/>
          </a:prstGeom>
          <a:solidFill>
            <a:schemeClr val="bg1"/>
          </a:solidFill>
        </p:spPr>
        <p:txBody>
          <a:bodyPr wrap="square" rtlCol="0">
            <a:spAutoFit/>
          </a:bodyPr>
          <a:lstStyle/>
          <a:p>
            <a:r>
              <a:rPr lang="sv-SE" sz="1000" dirty="0"/>
              <a:t>[15]</a:t>
            </a:r>
            <a:endParaRPr lang="en-US" sz="1000" dirty="0"/>
          </a:p>
        </p:txBody>
      </p:sp>
      <p:sp>
        <p:nvSpPr>
          <p:cNvPr id="11" name="TextBox 10"/>
          <p:cNvSpPr txBox="1"/>
          <p:nvPr/>
        </p:nvSpPr>
        <p:spPr>
          <a:xfrm>
            <a:off x="7812360" y="3597923"/>
            <a:ext cx="540528" cy="246221"/>
          </a:xfrm>
          <a:prstGeom prst="rect">
            <a:avLst/>
          </a:prstGeom>
          <a:solidFill>
            <a:schemeClr val="bg1"/>
          </a:solidFill>
        </p:spPr>
        <p:txBody>
          <a:bodyPr wrap="square" rtlCol="0">
            <a:spAutoFit/>
          </a:bodyPr>
          <a:lstStyle/>
          <a:p>
            <a:r>
              <a:rPr lang="sv-SE" sz="1000" dirty="0"/>
              <a:t>[15]</a:t>
            </a:r>
            <a:endParaRPr lang="en-US" sz="1000" dirty="0"/>
          </a:p>
        </p:txBody>
      </p:sp>
      <p:sp>
        <p:nvSpPr>
          <p:cNvPr id="12" name="TextBox 11"/>
          <p:cNvSpPr txBox="1"/>
          <p:nvPr/>
        </p:nvSpPr>
        <p:spPr>
          <a:xfrm>
            <a:off x="7812360" y="3850330"/>
            <a:ext cx="540528" cy="246221"/>
          </a:xfrm>
          <a:prstGeom prst="rect">
            <a:avLst/>
          </a:prstGeom>
          <a:solidFill>
            <a:schemeClr val="bg1"/>
          </a:solidFill>
        </p:spPr>
        <p:txBody>
          <a:bodyPr wrap="square" rtlCol="0">
            <a:spAutoFit/>
          </a:bodyPr>
          <a:lstStyle/>
          <a:p>
            <a:r>
              <a:rPr lang="sv-SE" sz="1000" dirty="0"/>
              <a:t>[15]</a:t>
            </a:r>
            <a:endParaRPr lang="en-US" sz="1000" dirty="0"/>
          </a:p>
        </p:txBody>
      </p:sp>
    </p:spTree>
    <p:extLst>
      <p:ext uri="{BB962C8B-B14F-4D97-AF65-F5344CB8AC3E}">
        <p14:creationId xmlns:p14="http://schemas.microsoft.com/office/powerpoint/2010/main" val="354278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Overview of properties, features and developments of pm hip 316L and 316LN</a:t>
            </a:r>
          </a:p>
        </p:txBody>
      </p:sp>
      <p:sp>
        <p:nvSpPr>
          <p:cNvPr id="7" name="Content Placeholder 6"/>
          <p:cNvSpPr>
            <a:spLocks noGrp="1"/>
          </p:cNvSpPr>
          <p:nvPr>
            <p:ph sz="half" idx="1"/>
          </p:nvPr>
        </p:nvSpPr>
        <p:spPr>
          <a:xfrm>
            <a:off x="360000" y="1708014"/>
            <a:ext cx="4122000" cy="3240000"/>
          </a:xfrm>
        </p:spPr>
        <p:txBody>
          <a:bodyPr/>
          <a:lstStyle/>
          <a:p>
            <a:pPr marL="0" indent="0">
              <a:buNone/>
            </a:pPr>
            <a:r>
              <a:rPr lang="en-US" sz="2000" b="1" noProof="0" dirty="0"/>
              <a:t>Martin Östlund (presenter)</a:t>
            </a:r>
          </a:p>
          <a:p>
            <a:pPr marL="0" indent="0">
              <a:buNone/>
            </a:pPr>
            <a:r>
              <a:rPr lang="en-US" sz="1600" i="1" noProof="0" dirty="0"/>
              <a:t>R&amp;D, Powder Technology</a:t>
            </a:r>
          </a:p>
          <a:p>
            <a:pPr marL="0" indent="0">
              <a:buNone/>
            </a:pPr>
            <a:r>
              <a:rPr lang="en-US" sz="1600" i="1" noProof="0" dirty="0"/>
              <a:t>Sandvik Materials Technology</a:t>
            </a:r>
          </a:p>
          <a:p>
            <a:pPr marL="0" indent="0">
              <a:buNone/>
            </a:pPr>
            <a:r>
              <a:rPr lang="en-US" sz="1600" i="1" noProof="0" dirty="0">
                <a:hlinkClick r:id="rId2"/>
              </a:rPr>
              <a:t>martin.ostlund@sandvik.com</a:t>
            </a:r>
            <a:endParaRPr lang="en-US" sz="1600" i="1" noProof="0" dirty="0"/>
          </a:p>
          <a:p>
            <a:pPr marL="0" indent="0">
              <a:buNone/>
            </a:pPr>
            <a:endParaRPr lang="en-US" sz="1600" i="1" noProof="0" dirty="0"/>
          </a:p>
        </p:txBody>
      </p:sp>
      <p:sp>
        <p:nvSpPr>
          <p:cNvPr id="8" name="Content Placeholder 7"/>
          <p:cNvSpPr>
            <a:spLocks noGrp="1"/>
          </p:cNvSpPr>
          <p:nvPr>
            <p:ph sz="half" idx="2"/>
          </p:nvPr>
        </p:nvSpPr>
        <p:spPr>
          <a:xfrm>
            <a:off x="4662000" y="1708014"/>
            <a:ext cx="4122000" cy="3240000"/>
          </a:xfrm>
        </p:spPr>
        <p:txBody>
          <a:bodyPr/>
          <a:lstStyle/>
          <a:p>
            <a:pPr marL="0" indent="0">
              <a:buNone/>
            </a:pPr>
            <a:r>
              <a:rPr lang="en-US" sz="2000" b="1" noProof="0" dirty="0"/>
              <a:t>Tomas Berglund</a:t>
            </a:r>
          </a:p>
          <a:p>
            <a:pPr marL="0" indent="0">
              <a:buNone/>
            </a:pPr>
            <a:r>
              <a:rPr lang="en-US" sz="1600" i="1" noProof="0" dirty="0"/>
              <a:t>Technical Marketing</a:t>
            </a:r>
          </a:p>
          <a:p>
            <a:pPr marL="0" indent="0">
              <a:buNone/>
            </a:pPr>
            <a:r>
              <a:rPr lang="en-US" sz="1600" i="1" noProof="0" dirty="0"/>
              <a:t>Sandvik Powder Solutions</a:t>
            </a:r>
          </a:p>
          <a:p>
            <a:pPr marL="0" indent="0">
              <a:buNone/>
            </a:pPr>
            <a:r>
              <a:rPr lang="en-US" sz="1600" i="1" noProof="0" dirty="0">
                <a:hlinkClick r:id="rId3"/>
              </a:rPr>
              <a:t>tomas.berglund@sandvik.com</a:t>
            </a:r>
            <a:endParaRPr lang="en-US" sz="1600" i="1" noProof="0" dirty="0"/>
          </a:p>
          <a:p>
            <a:pPr marL="0" indent="0">
              <a:buNone/>
            </a:pPr>
            <a:endParaRPr lang="en-US" sz="1600" i="1" noProof="0" dirty="0"/>
          </a:p>
        </p:txBody>
      </p:sp>
      <p:sp>
        <p:nvSpPr>
          <p:cNvPr id="4" name="Slide Number Placeholder 3"/>
          <p:cNvSpPr>
            <a:spLocks noGrp="1"/>
          </p:cNvSpPr>
          <p:nvPr>
            <p:ph type="sldNum" sz="quarter" idx="12"/>
          </p:nvPr>
        </p:nvSpPr>
        <p:spPr/>
        <p:txBody>
          <a:bodyPr/>
          <a:lstStyle/>
          <a:p>
            <a:fld id="{469B62F1-B431-48B6-8270-02431A1685B7}" type="slidenum">
              <a:rPr lang="en-US" smtClean="0"/>
              <a:t>2</a:t>
            </a:fld>
            <a:endParaRPr lang="en-US" dirty="0"/>
          </a:p>
        </p:txBody>
      </p:sp>
    </p:spTree>
    <p:extLst>
      <p:ext uri="{BB962C8B-B14F-4D97-AF65-F5344CB8AC3E}">
        <p14:creationId xmlns:p14="http://schemas.microsoft.com/office/powerpoint/2010/main" val="3292490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Mechanical properties</a:t>
            </a:r>
          </a:p>
        </p:txBody>
      </p:sp>
      <p:sp>
        <p:nvSpPr>
          <p:cNvPr id="6" name="Content Placeholder 5"/>
          <p:cNvSpPr>
            <a:spLocks noGrp="1"/>
          </p:cNvSpPr>
          <p:nvPr>
            <p:ph idx="1"/>
          </p:nvPr>
        </p:nvSpPr>
        <p:spPr/>
        <p:txBody>
          <a:bodyPr/>
          <a:lstStyle/>
          <a:p>
            <a:r>
              <a:rPr lang="en-US" noProof="0" dirty="0"/>
              <a:t>Impact toughness generally improves with lower oxygen content</a:t>
            </a:r>
          </a:p>
          <a:p>
            <a:pPr lvl="1"/>
            <a:r>
              <a:rPr lang="en-US" noProof="0" dirty="0"/>
              <a:t>Impact toughness at room temperature increased from 225 to 400 J when oxygen was reduced from 238 to 22 ppm in PM HIP 316L [16]</a:t>
            </a:r>
          </a:p>
          <a:p>
            <a:pPr lvl="1"/>
            <a:r>
              <a:rPr lang="en-US" noProof="0" dirty="0"/>
              <a:t>Impact toughness at -196°C increased from 93 J to 243 J when oxygen was reduced from 100 ppm to 22 ppm in PM HIP 316LN [17]</a:t>
            </a:r>
          </a:p>
          <a:p>
            <a:r>
              <a:rPr lang="en-US" noProof="0" dirty="0"/>
              <a:t>Oxygen content is however not a conclusive indicator on hoe the materials will perform regarding impact toughness</a:t>
            </a:r>
          </a:p>
          <a:p>
            <a:pPr lvl="1"/>
            <a:r>
              <a:rPr lang="en-US" noProof="0" dirty="0"/>
              <a:t>Depends on occurrence of bulk and surface oxides as well as size and number of oxides</a:t>
            </a:r>
          </a:p>
          <a:p>
            <a:pPr lvl="1"/>
            <a:r>
              <a:rPr lang="en-US" noProof="0" dirty="0"/>
              <a:t>Depends on processing parameters</a:t>
            </a:r>
          </a:p>
        </p:txBody>
      </p:sp>
      <p:sp>
        <p:nvSpPr>
          <p:cNvPr id="4" name="Slide Number Placeholder 3"/>
          <p:cNvSpPr>
            <a:spLocks noGrp="1"/>
          </p:cNvSpPr>
          <p:nvPr>
            <p:ph type="sldNum" sz="quarter" idx="12"/>
          </p:nvPr>
        </p:nvSpPr>
        <p:spPr/>
        <p:txBody>
          <a:bodyPr/>
          <a:lstStyle/>
          <a:p>
            <a:fld id="{469B62F1-B431-48B6-8270-02431A1685B7}" type="slidenum">
              <a:rPr lang="en-US" smtClean="0"/>
              <a:t>20</a:t>
            </a:fld>
            <a:endParaRPr lang="en-US" dirty="0"/>
          </a:p>
        </p:txBody>
      </p:sp>
      <p:sp>
        <p:nvSpPr>
          <p:cNvPr id="5" name="Text Placeholder 4"/>
          <p:cNvSpPr>
            <a:spLocks noGrp="1"/>
          </p:cNvSpPr>
          <p:nvPr>
            <p:ph type="body" sz="quarter" idx="13"/>
          </p:nvPr>
        </p:nvSpPr>
        <p:spPr/>
        <p:txBody>
          <a:bodyPr/>
          <a:lstStyle/>
          <a:p>
            <a:r>
              <a:rPr lang="en-US" noProof="0" dirty="0"/>
              <a:t>Impact toughness</a:t>
            </a:r>
          </a:p>
        </p:txBody>
      </p:sp>
      <p:sp>
        <p:nvSpPr>
          <p:cNvPr id="7" name="TextBox 6"/>
          <p:cNvSpPr txBox="1"/>
          <p:nvPr/>
        </p:nvSpPr>
        <p:spPr>
          <a:xfrm>
            <a:off x="1259632" y="4535544"/>
            <a:ext cx="6264696" cy="461665"/>
          </a:xfrm>
          <a:prstGeom prst="rect">
            <a:avLst/>
          </a:prstGeom>
          <a:noFill/>
        </p:spPr>
        <p:txBody>
          <a:bodyPr wrap="square" rtlCol="0">
            <a:spAutoFit/>
          </a:bodyPr>
          <a:lstStyle/>
          <a:p>
            <a:r>
              <a:rPr lang="en-US" sz="1200" dirty="0"/>
              <a:t>[16] A. Angré. A. Strondl, Proc. Of the 11</a:t>
            </a:r>
            <a:r>
              <a:rPr lang="en-US" sz="1200" baseline="30000" dirty="0"/>
              <a:t>th</a:t>
            </a:r>
            <a:r>
              <a:rPr lang="en-US" sz="1200" dirty="0"/>
              <a:t> Int. Conf. on HIP (2014) 162-168.</a:t>
            </a:r>
          </a:p>
          <a:p>
            <a:r>
              <a:rPr lang="en-US" sz="1200" dirty="0"/>
              <a:t>[17] J. Sundström, Swerea Kimab (Corr. and Metals Research inst.), IM-2005-509 (2005).</a:t>
            </a:r>
          </a:p>
        </p:txBody>
      </p:sp>
    </p:spTree>
    <p:extLst>
      <p:ext uri="{BB962C8B-B14F-4D97-AF65-F5344CB8AC3E}">
        <p14:creationId xmlns:p14="http://schemas.microsoft.com/office/powerpoint/2010/main" val="239785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Mechanical properties</a:t>
            </a:r>
          </a:p>
        </p:txBody>
      </p:sp>
      <p:sp>
        <p:nvSpPr>
          <p:cNvPr id="7" name="Text Placeholder 6"/>
          <p:cNvSpPr>
            <a:spLocks noGrp="1"/>
          </p:cNvSpPr>
          <p:nvPr>
            <p:ph type="body" idx="1"/>
          </p:nvPr>
        </p:nvSpPr>
        <p:spPr/>
        <p:txBody>
          <a:bodyPr/>
          <a:lstStyle/>
          <a:p>
            <a:r>
              <a:rPr lang="en-US" noProof="0" dirty="0"/>
              <a:t>Impact toughness</a:t>
            </a:r>
          </a:p>
        </p:txBody>
      </p:sp>
      <p:sp>
        <p:nvSpPr>
          <p:cNvPr id="8" name="Content Placeholder 7"/>
          <p:cNvSpPr>
            <a:spLocks noGrp="1"/>
          </p:cNvSpPr>
          <p:nvPr>
            <p:ph sz="half" idx="2"/>
          </p:nvPr>
        </p:nvSpPr>
        <p:spPr/>
        <p:txBody>
          <a:bodyPr/>
          <a:lstStyle/>
          <a:p>
            <a:r>
              <a:rPr lang="en-US" noProof="0" dirty="0"/>
              <a:t>Different samples with similar oxygen contents</a:t>
            </a:r>
          </a:p>
        </p:txBody>
      </p:sp>
      <p:sp>
        <p:nvSpPr>
          <p:cNvPr id="9" name="Text Placeholder 8"/>
          <p:cNvSpPr>
            <a:spLocks noGrp="1"/>
          </p:cNvSpPr>
          <p:nvPr>
            <p:ph type="body" sz="quarter" idx="3"/>
          </p:nvPr>
        </p:nvSpPr>
        <p:spPr/>
        <p:txBody>
          <a:bodyPr/>
          <a:lstStyle/>
          <a:p>
            <a:r>
              <a:rPr lang="en-US" noProof="0" dirty="0"/>
              <a:t>Processing parameters</a:t>
            </a:r>
          </a:p>
        </p:txBody>
      </p:sp>
      <p:sp>
        <p:nvSpPr>
          <p:cNvPr id="10" name="Content Placeholder 9"/>
          <p:cNvSpPr>
            <a:spLocks noGrp="1"/>
          </p:cNvSpPr>
          <p:nvPr>
            <p:ph sz="quarter" idx="4"/>
          </p:nvPr>
        </p:nvSpPr>
        <p:spPr/>
        <p:txBody>
          <a:bodyPr/>
          <a:lstStyle/>
          <a:p>
            <a:r>
              <a:rPr lang="en-US" noProof="0" dirty="0"/>
              <a:t>Different processing parameters on the same powder batch</a:t>
            </a:r>
          </a:p>
        </p:txBody>
      </p:sp>
      <p:sp>
        <p:nvSpPr>
          <p:cNvPr id="4" name="Slide Number Placeholder 3"/>
          <p:cNvSpPr>
            <a:spLocks noGrp="1"/>
          </p:cNvSpPr>
          <p:nvPr>
            <p:ph type="sldNum" sz="quarter" idx="12"/>
          </p:nvPr>
        </p:nvSpPr>
        <p:spPr/>
        <p:txBody>
          <a:bodyPr/>
          <a:lstStyle/>
          <a:p>
            <a:fld id="{469B62F1-B431-48B6-8270-02431A1685B7}" type="slidenum">
              <a:rPr lang="en-US" smtClean="0"/>
              <a:t>21</a:t>
            </a:fld>
            <a:endParaRPr lang="en-US" dirty="0"/>
          </a:p>
        </p:txBody>
      </p:sp>
      <p:pic>
        <p:nvPicPr>
          <p:cNvPr id="12" name="Picture 11"/>
          <p:cNvPicPr>
            <a:picLocks noChangeAspect="1"/>
          </p:cNvPicPr>
          <p:nvPr/>
        </p:nvPicPr>
        <p:blipFill>
          <a:blip r:embed="rId2"/>
          <a:stretch>
            <a:fillRect/>
          </a:stretch>
        </p:blipFill>
        <p:spPr>
          <a:xfrm>
            <a:off x="378918" y="2283718"/>
            <a:ext cx="4099724" cy="2049862"/>
          </a:xfrm>
          <a:prstGeom prst="rect">
            <a:avLst/>
          </a:prstGeom>
        </p:spPr>
      </p:pic>
      <p:pic>
        <p:nvPicPr>
          <p:cNvPr id="14" name="Picture 13"/>
          <p:cNvPicPr>
            <a:picLocks noChangeAspect="1"/>
          </p:cNvPicPr>
          <p:nvPr/>
        </p:nvPicPr>
        <p:blipFill>
          <a:blip r:embed="rId3"/>
          <a:stretch>
            <a:fillRect/>
          </a:stretch>
        </p:blipFill>
        <p:spPr>
          <a:xfrm>
            <a:off x="4663178" y="2295593"/>
            <a:ext cx="4098018" cy="2049009"/>
          </a:xfrm>
          <a:prstGeom prst="rect">
            <a:avLst/>
          </a:prstGeom>
        </p:spPr>
      </p:pic>
    </p:spTree>
    <p:extLst>
      <p:ext uri="{BB962C8B-B14F-4D97-AF65-F5344CB8AC3E}">
        <p14:creationId xmlns:p14="http://schemas.microsoft.com/office/powerpoint/2010/main" val="2327664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Mechanical properties</a:t>
            </a:r>
          </a:p>
        </p:txBody>
      </p:sp>
      <p:sp>
        <p:nvSpPr>
          <p:cNvPr id="3" name="Text Placeholder 2"/>
          <p:cNvSpPr>
            <a:spLocks noGrp="1"/>
          </p:cNvSpPr>
          <p:nvPr>
            <p:ph type="body" idx="1"/>
          </p:nvPr>
        </p:nvSpPr>
        <p:spPr/>
        <p:txBody>
          <a:bodyPr/>
          <a:lstStyle/>
          <a:p>
            <a:r>
              <a:rPr lang="en-US" noProof="0" dirty="0"/>
              <a:t>Creep strength</a:t>
            </a:r>
          </a:p>
        </p:txBody>
      </p:sp>
      <p:sp>
        <p:nvSpPr>
          <p:cNvPr id="4" name="Content Placeholder 3"/>
          <p:cNvSpPr>
            <a:spLocks noGrp="1"/>
          </p:cNvSpPr>
          <p:nvPr>
            <p:ph sz="half" idx="2"/>
          </p:nvPr>
        </p:nvSpPr>
        <p:spPr/>
        <p:txBody>
          <a:bodyPr/>
          <a:lstStyle/>
          <a:p>
            <a:r>
              <a:rPr lang="en-US" noProof="0" dirty="0"/>
              <a:t>Creep testing of PM HIP 316L indicates similar creep strength as conventionally manufactured 316L</a:t>
            </a:r>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
        <p:nvSpPr>
          <p:cNvPr id="7" name="Slide Number Placeholder 6"/>
          <p:cNvSpPr>
            <a:spLocks noGrp="1"/>
          </p:cNvSpPr>
          <p:nvPr>
            <p:ph type="sldNum" sz="quarter" idx="12"/>
          </p:nvPr>
        </p:nvSpPr>
        <p:spPr/>
        <p:txBody>
          <a:bodyPr/>
          <a:lstStyle/>
          <a:p>
            <a:fld id="{469B62F1-B431-48B6-8270-02431A1685B7}" type="slidenum">
              <a:rPr lang="en-US" smtClean="0"/>
              <a:t>22</a:t>
            </a:fld>
            <a:endParaRPr lang="en-US" dirty="0"/>
          </a:p>
        </p:txBody>
      </p:sp>
      <p:pic>
        <p:nvPicPr>
          <p:cNvPr id="8" name="Picture 7"/>
          <p:cNvPicPr>
            <a:picLocks noChangeAspect="1"/>
          </p:cNvPicPr>
          <p:nvPr/>
        </p:nvPicPr>
        <p:blipFill>
          <a:blip r:embed="rId2"/>
          <a:stretch>
            <a:fillRect/>
          </a:stretch>
        </p:blipFill>
        <p:spPr>
          <a:xfrm>
            <a:off x="4662000" y="1530000"/>
            <a:ext cx="4168996" cy="2625926"/>
          </a:xfrm>
          <a:prstGeom prst="rect">
            <a:avLst/>
          </a:prstGeom>
        </p:spPr>
      </p:pic>
    </p:spTree>
    <p:extLst>
      <p:ext uri="{BB962C8B-B14F-4D97-AF65-F5344CB8AC3E}">
        <p14:creationId xmlns:p14="http://schemas.microsoft.com/office/powerpoint/2010/main" val="385931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Overview of properties, features and developments of pm hip 316L and 316LN</a:t>
            </a:r>
          </a:p>
        </p:txBody>
      </p:sp>
      <p:sp>
        <p:nvSpPr>
          <p:cNvPr id="4" name="Slide Number Placeholder 3"/>
          <p:cNvSpPr>
            <a:spLocks noGrp="1"/>
          </p:cNvSpPr>
          <p:nvPr>
            <p:ph type="sldNum" sz="quarter" idx="12"/>
          </p:nvPr>
        </p:nvSpPr>
        <p:spPr/>
        <p:txBody>
          <a:bodyPr/>
          <a:lstStyle/>
          <a:p>
            <a:fld id="{469B62F1-B431-48B6-8270-02431A1685B7}" type="slidenum">
              <a:rPr lang="en-US" smtClean="0"/>
              <a:t>23</a:t>
            </a:fld>
            <a:endParaRPr lang="en-US" dirty="0"/>
          </a:p>
        </p:txBody>
      </p:sp>
      <p:sp>
        <p:nvSpPr>
          <p:cNvPr id="7" name="Text Placeholder 6"/>
          <p:cNvSpPr>
            <a:spLocks noGrp="1"/>
          </p:cNvSpPr>
          <p:nvPr>
            <p:ph type="body" sz="quarter" idx="13"/>
          </p:nvPr>
        </p:nvSpPr>
        <p:spPr>
          <a:xfrm>
            <a:off x="360000" y="1419622"/>
            <a:ext cx="8424000" cy="270000"/>
          </a:xfrm>
        </p:spPr>
        <p:txBody>
          <a:bodyPr/>
          <a:lstStyle/>
          <a:p>
            <a:r>
              <a:rPr lang="en-US" noProof="0" dirty="0"/>
              <a:t>Agenda</a:t>
            </a:r>
          </a:p>
        </p:txBody>
      </p:sp>
      <p:sp>
        <p:nvSpPr>
          <p:cNvPr id="8" name="Text Placeholder 7"/>
          <p:cNvSpPr>
            <a:spLocks noGrp="1"/>
          </p:cNvSpPr>
          <p:nvPr>
            <p:ph type="body" sz="quarter" idx="14"/>
          </p:nvPr>
        </p:nvSpPr>
        <p:spPr>
          <a:xfrm>
            <a:off x="360000" y="1995686"/>
            <a:ext cx="4356016" cy="2880320"/>
          </a:xfrm>
        </p:spPr>
        <p:txBody>
          <a:bodyPr/>
          <a:lstStyle/>
          <a:p>
            <a:r>
              <a:rPr lang="en-US" sz="2200" noProof="0" dirty="0"/>
              <a:t>Introduction</a:t>
            </a:r>
          </a:p>
          <a:p>
            <a:r>
              <a:rPr lang="en-US" sz="2200" noProof="0" dirty="0"/>
              <a:t>Microstructure</a:t>
            </a:r>
          </a:p>
          <a:p>
            <a:pPr lvl="1"/>
            <a:r>
              <a:rPr lang="en-US" sz="2000" noProof="0" dirty="0"/>
              <a:t>General features</a:t>
            </a:r>
          </a:p>
          <a:p>
            <a:pPr lvl="1"/>
            <a:r>
              <a:rPr lang="en-US" sz="2000" noProof="0" dirty="0"/>
              <a:t>Non Metallic Inclusions</a:t>
            </a:r>
          </a:p>
        </p:txBody>
      </p:sp>
      <p:sp>
        <p:nvSpPr>
          <p:cNvPr id="9" name="Text Placeholder 7"/>
          <p:cNvSpPr txBox="1">
            <a:spLocks/>
          </p:cNvSpPr>
          <p:nvPr/>
        </p:nvSpPr>
        <p:spPr>
          <a:xfrm>
            <a:off x="3923928" y="1995686"/>
            <a:ext cx="4356016" cy="2880320"/>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700"/>
              </a:spcAft>
              <a:buClr>
                <a:schemeClr val="bg1"/>
              </a:buClr>
              <a:buFont typeface="Arial" panose="020B0604020202020204" pitchFamily="34" charset="0"/>
              <a:buChar char="•"/>
              <a:defRPr sz="1800" kern="1200">
                <a:solidFill>
                  <a:schemeClr val="bg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bg1"/>
              </a:buClr>
              <a:buFont typeface="Arial" panose="020B0604020202020204" pitchFamily="34" charset="0"/>
              <a:buChar char="−"/>
              <a:defRPr sz="1600" kern="1200">
                <a:solidFill>
                  <a:schemeClr val="bg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bg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bg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2200" dirty="0"/>
              <a:t>Mechanical </a:t>
            </a:r>
            <a:r>
              <a:rPr lang="en-US" sz="2200" dirty="0"/>
              <a:t>properties</a:t>
            </a:r>
          </a:p>
          <a:p>
            <a:pPr lvl="1"/>
            <a:r>
              <a:rPr lang="sv-SE" sz="2000" dirty="0"/>
              <a:t>General </a:t>
            </a:r>
            <a:r>
              <a:rPr lang="en-US" sz="2000" dirty="0"/>
              <a:t>properties</a:t>
            </a:r>
          </a:p>
          <a:p>
            <a:pPr lvl="1"/>
            <a:r>
              <a:rPr lang="en-US" sz="2000" dirty="0"/>
              <a:t>Enhanced</a:t>
            </a:r>
            <a:r>
              <a:rPr lang="sv-SE" sz="2000" dirty="0"/>
              <a:t> </a:t>
            </a:r>
            <a:r>
              <a:rPr lang="en-US" sz="2000" dirty="0"/>
              <a:t>yield</a:t>
            </a:r>
            <a:r>
              <a:rPr lang="sv-SE" sz="2000" dirty="0"/>
              <a:t> </a:t>
            </a:r>
            <a:r>
              <a:rPr lang="en-US" sz="2000" dirty="0"/>
              <a:t>strength</a:t>
            </a:r>
          </a:p>
          <a:p>
            <a:pPr lvl="1"/>
            <a:r>
              <a:rPr lang="en-US" sz="2000" dirty="0"/>
              <a:t>Impact</a:t>
            </a:r>
            <a:r>
              <a:rPr lang="sv-SE" sz="2000" dirty="0"/>
              <a:t> </a:t>
            </a:r>
            <a:r>
              <a:rPr lang="en-US" sz="2000" dirty="0"/>
              <a:t>toughness</a:t>
            </a:r>
          </a:p>
          <a:p>
            <a:pPr lvl="1"/>
            <a:r>
              <a:rPr lang="en-US" sz="2000" dirty="0"/>
              <a:t>Creep</a:t>
            </a:r>
            <a:r>
              <a:rPr lang="sv-SE" sz="2000" dirty="0"/>
              <a:t> </a:t>
            </a:r>
            <a:r>
              <a:rPr lang="en-US" sz="2000" dirty="0"/>
              <a:t>strength</a:t>
            </a:r>
          </a:p>
          <a:p>
            <a:r>
              <a:rPr lang="en-US" sz="2200" b="1" dirty="0">
                <a:solidFill>
                  <a:schemeClr val="accent2"/>
                </a:solidFill>
              </a:rPr>
              <a:t>Summary</a:t>
            </a:r>
          </a:p>
        </p:txBody>
      </p:sp>
    </p:spTree>
    <p:extLst>
      <p:ext uri="{BB962C8B-B14F-4D97-AF65-F5344CB8AC3E}">
        <p14:creationId xmlns:p14="http://schemas.microsoft.com/office/powerpoint/2010/main" val="3517853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dirty="0"/>
              <a:t>summary</a:t>
            </a:r>
          </a:p>
        </p:txBody>
      </p:sp>
      <p:sp>
        <p:nvSpPr>
          <p:cNvPr id="9" name="Content Placeholder 8"/>
          <p:cNvSpPr>
            <a:spLocks noGrp="1"/>
          </p:cNvSpPr>
          <p:nvPr>
            <p:ph idx="1"/>
          </p:nvPr>
        </p:nvSpPr>
        <p:spPr/>
        <p:txBody>
          <a:bodyPr/>
          <a:lstStyle/>
          <a:p>
            <a:r>
              <a:rPr lang="en-US" noProof="0" dirty="0"/>
              <a:t>Homogeneous and isotropic microstructure with high cleanness</a:t>
            </a:r>
          </a:p>
          <a:p>
            <a:r>
              <a:rPr lang="en-US" noProof="0" dirty="0"/>
              <a:t>Non-metallic inclusions are small, spheroidal and relatively evenly distributed</a:t>
            </a:r>
          </a:p>
          <a:p>
            <a:r>
              <a:rPr lang="en-US" noProof="0" dirty="0"/>
              <a:t>Oxygen containing inclusions can seemingly affect mechanical properties</a:t>
            </a:r>
          </a:p>
          <a:p>
            <a:pPr lvl="1"/>
            <a:r>
              <a:rPr lang="en-US" noProof="0" dirty="0"/>
              <a:t>Positively in the case of yield strength</a:t>
            </a:r>
          </a:p>
          <a:p>
            <a:pPr lvl="1"/>
            <a:r>
              <a:rPr lang="en-US" noProof="0" dirty="0"/>
              <a:t>Negatively in some cases for impact toughness</a:t>
            </a:r>
          </a:p>
          <a:p>
            <a:r>
              <a:rPr lang="en-US" noProof="0" dirty="0"/>
              <a:t>The total oxygen content in PM HIP 316L/LN can on a broader scale indicate impact toughness levels, but results of this study shows that it is not a meticulous parameter for this.</a:t>
            </a:r>
          </a:p>
          <a:p>
            <a:pPr lvl="1"/>
            <a:r>
              <a:rPr lang="en-US" noProof="0" dirty="0"/>
              <a:t>Excellent impact toughness can be achieved at moderate oxygen levels if processed properly</a:t>
            </a:r>
          </a:p>
        </p:txBody>
      </p:sp>
      <p:sp>
        <p:nvSpPr>
          <p:cNvPr id="7" name="Slide Number Placeholder 6"/>
          <p:cNvSpPr>
            <a:spLocks noGrp="1"/>
          </p:cNvSpPr>
          <p:nvPr>
            <p:ph type="sldNum" sz="quarter" idx="12"/>
          </p:nvPr>
        </p:nvSpPr>
        <p:spPr/>
        <p:txBody>
          <a:bodyPr/>
          <a:lstStyle/>
          <a:p>
            <a:fld id="{469B62F1-B431-48B6-8270-02431A1685B7}" type="slidenum">
              <a:rPr lang="en-US" smtClean="0"/>
              <a:t>24</a:t>
            </a:fld>
            <a:endParaRPr lang="en-US" dirty="0"/>
          </a:p>
        </p:txBody>
      </p:sp>
      <p:sp>
        <p:nvSpPr>
          <p:cNvPr id="10" name="Text Placeholder 9"/>
          <p:cNvSpPr>
            <a:spLocks noGrp="1"/>
          </p:cNvSpPr>
          <p:nvPr>
            <p:ph type="body" sz="quarter" idx="13"/>
          </p:nvPr>
        </p:nvSpPr>
        <p:spPr/>
        <p:txBody>
          <a:bodyPr/>
          <a:lstStyle/>
          <a:p>
            <a:r>
              <a:rPr lang="en-US" noProof="0" dirty="0"/>
              <a:t>Pm hip 316L and 316LN</a:t>
            </a:r>
          </a:p>
        </p:txBody>
      </p:sp>
    </p:spTree>
    <p:extLst>
      <p:ext uri="{BB962C8B-B14F-4D97-AF65-F5344CB8AC3E}">
        <p14:creationId xmlns:p14="http://schemas.microsoft.com/office/powerpoint/2010/main" val="290406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Overview of properties, features and developments of pm hip 316L and 316LN</a:t>
            </a:r>
          </a:p>
        </p:txBody>
      </p:sp>
      <p:sp>
        <p:nvSpPr>
          <p:cNvPr id="4" name="Slide Number Placeholder 3"/>
          <p:cNvSpPr>
            <a:spLocks noGrp="1"/>
          </p:cNvSpPr>
          <p:nvPr>
            <p:ph type="sldNum" sz="quarter" idx="12"/>
          </p:nvPr>
        </p:nvSpPr>
        <p:spPr/>
        <p:txBody>
          <a:bodyPr/>
          <a:lstStyle/>
          <a:p>
            <a:fld id="{469B62F1-B431-48B6-8270-02431A1685B7}" type="slidenum">
              <a:rPr lang="en-US" smtClean="0"/>
              <a:t>3</a:t>
            </a:fld>
            <a:endParaRPr lang="en-US" dirty="0"/>
          </a:p>
        </p:txBody>
      </p:sp>
      <p:sp>
        <p:nvSpPr>
          <p:cNvPr id="7" name="Text Placeholder 6"/>
          <p:cNvSpPr>
            <a:spLocks noGrp="1"/>
          </p:cNvSpPr>
          <p:nvPr>
            <p:ph type="body" sz="quarter" idx="13"/>
          </p:nvPr>
        </p:nvSpPr>
        <p:spPr>
          <a:xfrm>
            <a:off x="360000" y="1419622"/>
            <a:ext cx="8424000" cy="270000"/>
          </a:xfrm>
        </p:spPr>
        <p:txBody>
          <a:bodyPr/>
          <a:lstStyle/>
          <a:p>
            <a:r>
              <a:rPr lang="en-US" noProof="0" dirty="0"/>
              <a:t>Agenda</a:t>
            </a:r>
          </a:p>
        </p:txBody>
      </p:sp>
      <p:sp>
        <p:nvSpPr>
          <p:cNvPr id="8" name="Text Placeholder 7"/>
          <p:cNvSpPr>
            <a:spLocks noGrp="1"/>
          </p:cNvSpPr>
          <p:nvPr>
            <p:ph type="body" sz="quarter" idx="14"/>
          </p:nvPr>
        </p:nvSpPr>
        <p:spPr>
          <a:xfrm>
            <a:off x="360000" y="1995686"/>
            <a:ext cx="4356016" cy="2880320"/>
          </a:xfrm>
        </p:spPr>
        <p:txBody>
          <a:bodyPr/>
          <a:lstStyle/>
          <a:p>
            <a:r>
              <a:rPr lang="en-US" sz="2200" b="1" noProof="0" dirty="0">
                <a:solidFill>
                  <a:schemeClr val="accent2"/>
                </a:solidFill>
              </a:rPr>
              <a:t>Introduction</a:t>
            </a:r>
          </a:p>
          <a:p>
            <a:r>
              <a:rPr lang="en-US" sz="2200" noProof="0" dirty="0"/>
              <a:t>Microstructure</a:t>
            </a:r>
          </a:p>
          <a:p>
            <a:pPr lvl="1"/>
            <a:r>
              <a:rPr lang="en-US" sz="2000" noProof="0" dirty="0"/>
              <a:t>Features</a:t>
            </a:r>
          </a:p>
          <a:p>
            <a:pPr lvl="1"/>
            <a:r>
              <a:rPr lang="en-US" sz="2000" noProof="0" dirty="0"/>
              <a:t>Non Metallic Inclusions</a:t>
            </a:r>
          </a:p>
        </p:txBody>
      </p:sp>
      <p:sp>
        <p:nvSpPr>
          <p:cNvPr id="9" name="Text Placeholder 7"/>
          <p:cNvSpPr txBox="1">
            <a:spLocks/>
          </p:cNvSpPr>
          <p:nvPr/>
        </p:nvSpPr>
        <p:spPr>
          <a:xfrm>
            <a:off x="3923928" y="1995686"/>
            <a:ext cx="4356016" cy="2880320"/>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700"/>
              </a:spcAft>
              <a:buClr>
                <a:schemeClr val="bg1"/>
              </a:buClr>
              <a:buFont typeface="Arial" panose="020B0604020202020204" pitchFamily="34" charset="0"/>
              <a:buChar char="•"/>
              <a:defRPr sz="1800" kern="1200">
                <a:solidFill>
                  <a:schemeClr val="bg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bg1"/>
              </a:buClr>
              <a:buFont typeface="Arial" panose="020B0604020202020204" pitchFamily="34" charset="0"/>
              <a:buChar char="−"/>
              <a:defRPr sz="1600" kern="1200">
                <a:solidFill>
                  <a:schemeClr val="bg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bg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bg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2200" dirty="0"/>
              <a:t>Mechanical </a:t>
            </a:r>
            <a:r>
              <a:rPr lang="en-US" sz="2200" dirty="0"/>
              <a:t>properties</a:t>
            </a:r>
          </a:p>
          <a:p>
            <a:pPr lvl="1"/>
            <a:r>
              <a:rPr lang="sv-SE" sz="2000" dirty="0"/>
              <a:t>General </a:t>
            </a:r>
            <a:r>
              <a:rPr lang="en-US" sz="2000" dirty="0"/>
              <a:t>properties</a:t>
            </a:r>
          </a:p>
          <a:p>
            <a:pPr lvl="1"/>
            <a:r>
              <a:rPr lang="en-US" sz="2000" dirty="0"/>
              <a:t>Enhanced</a:t>
            </a:r>
            <a:r>
              <a:rPr lang="sv-SE" sz="2000" dirty="0"/>
              <a:t> </a:t>
            </a:r>
            <a:r>
              <a:rPr lang="en-US" sz="2000" dirty="0"/>
              <a:t>yield</a:t>
            </a:r>
            <a:r>
              <a:rPr lang="sv-SE" sz="2000" dirty="0"/>
              <a:t> </a:t>
            </a:r>
            <a:r>
              <a:rPr lang="en-US" sz="2000" dirty="0"/>
              <a:t>strength</a:t>
            </a:r>
          </a:p>
          <a:p>
            <a:pPr lvl="1"/>
            <a:r>
              <a:rPr lang="en-US" sz="2000" dirty="0"/>
              <a:t>Impact</a:t>
            </a:r>
            <a:r>
              <a:rPr lang="sv-SE" sz="2000" dirty="0"/>
              <a:t> </a:t>
            </a:r>
            <a:r>
              <a:rPr lang="en-US" sz="2000" dirty="0"/>
              <a:t>toughness</a:t>
            </a:r>
          </a:p>
          <a:p>
            <a:pPr lvl="1"/>
            <a:r>
              <a:rPr lang="en-US" sz="2000" dirty="0"/>
              <a:t>Creep</a:t>
            </a:r>
            <a:r>
              <a:rPr lang="sv-SE" sz="2000" dirty="0"/>
              <a:t> </a:t>
            </a:r>
            <a:r>
              <a:rPr lang="en-US" sz="2000" dirty="0"/>
              <a:t>strength</a:t>
            </a:r>
          </a:p>
          <a:p>
            <a:r>
              <a:rPr lang="en-US" sz="2200" dirty="0"/>
              <a:t>Summary</a:t>
            </a:r>
          </a:p>
        </p:txBody>
      </p:sp>
    </p:spTree>
    <p:extLst>
      <p:ext uri="{BB962C8B-B14F-4D97-AF65-F5344CB8AC3E}">
        <p14:creationId xmlns:p14="http://schemas.microsoft.com/office/powerpoint/2010/main" val="263894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introduction</a:t>
            </a:r>
          </a:p>
        </p:txBody>
      </p:sp>
      <p:sp>
        <p:nvSpPr>
          <p:cNvPr id="7" name="Content Placeholder 6"/>
          <p:cNvSpPr>
            <a:spLocks noGrp="1"/>
          </p:cNvSpPr>
          <p:nvPr>
            <p:ph idx="1"/>
          </p:nvPr>
        </p:nvSpPr>
        <p:spPr/>
        <p:txBody>
          <a:bodyPr/>
          <a:lstStyle/>
          <a:p>
            <a:r>
              <a:rPr lang="en-US" noProof="0" dirty="0"/>
              <a:t>316L one of the most commonly used stainless steel alloy</a:t>
            </a:r>
          </a:p>
          <a:p>
            <a:r>
              <a:rPr lang="en-US" noProof="0" dirty="0"/>
              <a:t>PM HIP 316L/LN manufactured by Sandvik Powder Solutions since the 1980’s</a:t>
            </a:r>
          </a:p>
          <a:p>
            <a:pPr lvl="1"/>
            <a:r>
              <a:rPr lang="en-US" noProof="0" dirty="0"/>
              <a:t>Large manufacturing experience regarding processing parameters and properties</a:t>
            </a:r>
          </a:p>
          <a:p>
            <a:r>
              <a:rPr lang="en-US" noProof="0" dirty="0"/>
              <a:t>Recent ASME section III code case approval for PM HIP 316L [1]</a:t>
            </a:r>
          </a:p>
          <a:p>
            <a:pPr lvl="1"/>
            <a:r>
              <a:rPr lang="en-US" noProof="0" dirty="0"/>
              <a:t>Comprehensive technical report by EPRI regarding properties and performance [4]</a:t>
            </a:r>
          </a:p>
          <a:p>
            <a:pPr lvl="1"/>
            <a:r>
              <a:rPr lang="en-US" noProof="0" dirty="0"/>
              <a:t>Issues regarding reduced impact toughness at cryogenic temperatures raised [15]</a:t>
            </a:r>
          </a:p>
          <a:p>
            <a:pPr lvl="1"/>
            <a:endParaRPr lang="en-US" noProof="0" dirty="0"/>
          </a:p>
        </p:txBody>
      </p:sp>
      <p:sp>
        <p:nvSpPr>
          <p:cNvPr id="3" name="Slide Number Placeholder 2"/>
          <p:cNvSpPr>
            <a:spLocks noGrp="1"/>
          </p:cNvSpPr>
          <p:nvPr>
            <p:ph type="sldNum" sz="quarter" idx="12"/>
          </p:nvPr>
        </p:nvSpPr>
        <p:spPr/>
        <p:txBody>
          <a:bodyPr/>
          <a:lstStyle/>
          <a:p>
            <a:fld id="{469B62F1-B431-48B6-8270-02431A1685B7}" type="slidenum">
              <a:rPr lang="en-US" smtClean="0"/>
              <a:pPr/>
              <a:t>4</a:t>
            </a:fld>
            <a:endParaRPr lang="en-US" dirty="0"/>
          </a:p>
        </p:txBody>
      </p:sp>
      <p:sp>
        <p:nvSpPr>
          <p:cNvPr id="8" name="Text Placeholder 7"/>
          <p:cNvSpPr>
            <a:spLocks noGrp="1"/>
          </p:cNvSpPr>
          <p:nvPr>
            <p:ph type="body" sz="quarter" idx="13"/>
          </p:nvPr>
        </p:nvSpPr>
        <p:spPr/>
        <p:txBody>
          <a:bodyPr/>
          <a:lstStyle/>
          <a:p>
            <a:r>
              <a:rPr lang="en-US" noProof="0" dirty="0"/>
              <a:t>Pm hip 316L &amp; 316LN</a:t>
            </a:r>
          </a:p>
        </p:txBody>
      </p:sp>
      <p:sp>
        <p:nvSpPr>
          <p:cNvPr id="9" name="TextBox 8"/>
          <p:cNvSpPr txBox="1"/>
          <p:nvPr/>
        </p:nvSpPr>
        <p:spPr>
          <a:xfrm>
            <a:off x="1063292" y="3534249"/>
            <a:ext cx="6480720" cy="830997"/>
          </a:xfrm>
          <a:prstGeom prst="rect">
            <a:avLst/>
          </a:prstGeom>
          <a:noFill/>
        </p:spPr>
        <p:txBody>
          <a:bodyPr wrap="square" rtlCol="0">
            <a:spAutoFit/>
          </a:bodyPr>
          <a:lstStyle/>
          <a:p>
            <a:r>
              <a:rPr lang="en-US" sz="1200" dirty="0"/>
              <a:t>[1] ASME Boiler and Pressure Vessel Code Case N-834</a:t>
            </a:r>
            <a:endParaRPr lang="sv-SE" sz="1200" dirty="0"/>
          </a:p>
          <a:p>
            <a:r>
              <a:rPr lang="en-US" sz="1200" dirty="0"/>
              <a:t>[4] D. Gandy, Technical Report 1025491, Electric Power Research Institute (EPRI), 2012.</a:t>
            </a:r>
            <a:endParaRPr lang="sv-SE" sz="1200" dirty="0"/>
          </a:p>
          <a:p>
            <a:r>
              <a:rPr lang="fr-FR" sz="1200" dirty="0"/>
              <a:t>[15] D. Cédat et. al. </a:t>
            </a:r>
            <a:r>
              <a:rPr lang="en-US" sz="1200" dirty="0"/>
              <a:t>Advanced mechanical properties of P/M 316L stainless steel material, Presentation at Euro PM2012, September 16-19 (2012) Basel, Switzerland.</a:t>
            </a:r>
            <a:endParaRPr lang="sv-SE" sz="1200" dirty="0"/>
          </a:p>
        </p:txBody>
      </p:sp>
    </p:spTree>
    <p:extLst>
      <p:ext uri="{BB962C8B-B14F-4D97-AF65-F5344CB8AC3E}">
        <p14:creationId xmlns:p14="http://schemas.microsoft.com/office/powerpoint/2010/main" val="257627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Overview of properties, features and developments of pm hip 316L and 316LN</a:t>
            </a:r>
          </a:p>
        </p:txBody>
      </p:sp>
      <p:sp>
        <p:nvSpPr>
          <p:cNvPr id="4" name="Slide Number Placeholder 3"/>
          <p:cNvSpPr>
            <a:spLocks noGrp="1"/>
          </p:cNvSpPr>
          <p:nvPr>
            <p:ph type="sldNum" sz="quarter" idx="12"/>
          </p:nvPr>
        </p:nvSpPr>
        <p:spPr/>
        <p:txBody>
          <a:bodyPr/>
          <a:lstStyle/>
          <a:p>
            <a:fld id="{469B62F1-B431-48B6-8270-02431A1685B7}" type="slidenum">
              <a:rPr lang="en-US" smtClean="0"/>
              <a:t>5</a:t>
            </a:fld>
            <a:endParaRPr lang="en-US" dirty="0"/>
          </a:p>
        </p:txBody>
      </p:sp>
      <p:sp>
        <p:nvSpPr>
          <p:cNvPr id="7" name="Text Placeholder 6"/>
          <p:cNvSpPr>
            <a:spLocks noGrp="1"/>
          </p:cNvSpPr>
          <p:nvPr>
            <p:ph type="body" sz="quarter" idx="13"/>
          </p:nvPr>
        </p:nvSpPr>
        <p:spPr>
          <a:xfrm>
            <a:off x="360000" y="1419622"/>
            <a:ext cx="8424000" cy="270000"/>
          </a:xfrm>
        </p:spPr>
        <p:txBody>
          <a:bodyPr/>
          <a:lstStyle/>
          <a:p>
            <a:r>
              <a:rPr lang="en-US" noProof="0" dirty="0"/>
              <a:t>Agenda</a:t>
            </a:r>
          </a:p>
        </p:txBody>
      </p:sp>
      <p:sp>
        <p:nvSpPr>
          <p:cNvPr id="8" name="Text Placeholder 7"/>
          <p:cNvSpPr>
            <a:spLocks noGrp="1"/>
          </p:cNvSpPr>
          <p:nvPr>
            <p:ph type="body" sz="quarter" idx="14"/>
          </p:nvPr>
        </p:nvSpPr>
        <p:spPr>
          <a:xfrm>
            <a:off x="360000" y="1995686"/>
            <a:ext cx="4356016" cy="2880320"/>
          </a:xfrm>
        </p:spPr>
        <p:txBody>
          <a:bodyPr/>
          <a:lstStyle/>
          <a:p>
            <a:r>
              <a:rPr lang="en-US" sz="2200" noProof="0" dirty="0"/>
              <a:t>Introduction</a:t>
            </a:r>
          </a:p>
          <a:p>
            <a:r>
              <a:rPr lang="en-US" sz="2200" b="1" noProof="0" dirty="0">
                <a:solidFill>
                  <a:schemeClr val="accent2"/>
                </a:solidFill>
              </a:rPr>
              <a:t>Microstructure</a:t>
            </a:r>
          </a:p>
          <a:p>
            <a:pPr lvl="1"/>
            <a:r>
              <a:rPr lang="en-US" sz="2000" b="1" noProof="0" dirty="0">
                <a:solidFill>
                  <a:schemeClr val="accent2"/>
                </a:solidFill>
              </a:rPr>
              <a:t>General features</a:t>
            </a:r>
          </a:p>
          <a:p>
            <a:pPr lvl="1"/>
            <a:r>
              <a:rPr lang="en-US" sz="2000" b="1" noProof="0" dirty="0">
                <a:solidFill>
                  <a:schemeClr val="accent2"/>
                </a:solidFill>
              </a:rPr>
              <a:t>Non Metallic Inclusions</a:t>
            </a:r>
          </a:p>
        </p:txBody>
      </p:sp>
      <p:sp>
        <p:nvSpPr>
          <p:cNvPr id="9" name="Text Placeholder 7"/>
          <p:cNvSpPr txBox="1">
            <a:spLocks/>
          </p:cNvSpPr>
          <p:nvPr/>
        </p:nvSpPr>
        <p:spPr>
          <a:xfrm>
            <a:off x="3923928" y="1995686"/>
            <a:ext cx="4356016" cy="2880320"/>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700"/>
              </a:spcAft>
              <a:buClr>
                <a:schemeClr val="bg1"/>
              </a:buClr>
              <a:buFont typeface="Arial" panose="020B0604020202020204" pitchFamily="34" charset="0"/>
              <a:buChar char="•"/>
              <a:defRPr sz="1800" kern="1200">
                <a:solidFill>
                  <a:schemeClr val="bg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bg1"/>
              </a:buClr>
              <a:buFont typeface="Arial" panose="020B0604020202020204" pitchFamily="34" charset="0"/>
              <a:buChar char="−"/>
              <a:defRPr sz="1600" kern="1200">
                <a:solidFill>
                  <a:schemeClr val="bg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bg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bg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2200" dirty="0"/>
              <a:t>Mechanical </a:t>
            </a:r>
            <a:r>
              <a:rPr lang="en-US" sz="2200" dirty="0"/>
              <a:t>properties</a:t>
            </a:r>
          </a:p>
          <a:p>
            <a:pPr lvl="1"/>
            <a:r>
              <a:rPr lang="sv-SE" sz="2000" dirty="0"/>
              <a:t>General </a:t>
            </a:r>
            <a:r>
              <a:rPr lang="en-US" sz="2000" dirty="0"/>
              <a:t>properties</a:t>
            </a:r>
          </a:p>
          <a:p>
            <a:pPr lvl="1"/>
            <a:r>
              <a:rPr lang="en-US" sz="2000" dirty="0"/>
              <a:t>Enhanced</a:t>
            </a:r>
            <a:r>
              <a:rPr lang="sv-SE" sz="2000" dirty="0"/>
              <a:t> </a:t>
            </a:r>
            <a:r>
              <a:rPr lang="en-US" sz="2000" dirty="0"/>
              <a:t>yield</a:t>
            </a:r>
            <a:r>
              <a:rPr lang="sv-SE" sz="2000" dirty="0"/>
              <a:t> </a:t>
            </a:r>
            <a:r>
              <a:rPr lang="en-US" sz="2000" dirty="0"/>
              <a:t>strength</a:t>
            </a:r>
          </a:p>
          <a:p>
            <a:pPr lvl="1"/>
            <a:r>
              <a:rPr lang="en-US" sz="2000" dirty="0"/>
              <a:t>Impact</a:t>
            </a:r>
            <a:r>
              <a:rPr lang="sv-SE" sz="2000" dirty="0"/>
              <a:t> </a:t>
            </a:r>
            <a:r>
              <a:rPr lang="en-US" sz="2000" dirty="0"/>
              <a:t>toughness</a:t>
            </a:r>
          </a:p>
          <a:p>
            <a:pPr lvl="1"/>
            <a:r>
              <a:rPr lang="en-US" sz="2000" dirty="0"/>
              <a:t>Creep</a:t>
            </a:r>
            <a:r>
              <a:rPr lang="sv-SE" sz="2000" dirty="0"/>
              <a:t> </a:t>
            </a:r>
            <a:r>
              <a:rPr lang="en-US" sz="2000" dirty="0"/>
              <a:t>strength</a:t>
            </a:r>
          </a:p>
          <a:p>
            <a:r>
              <a:rPr lang="en-US" sz="2200" dirty="0"/>
              <a:t>Summary</a:t>
            </a:r>
          </a:p>
        </p:txBody>
      </p:sp>
    </p:spTree>
    <p:extLst>
      <p:ext uri="{BB962C8B-B14F-4D97-AF65-F5344CB8AC3E}">
        <p14:creationId xmlns:p14="http://schemas.microsoft.com/office/powerpoint/2010/main" val="30075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microstructure</a:t>
            </a:r>
          </a:p>
        </p:txBody>
      </p:sp>
      <p:sp>
        <p:nvSpPr>
          <p:cNvPr id="7" name="Content Placeholder 6"/>
          <p:cNvSpPr>
            <a:spLocks noGrp="1"/>
          </p:cNvSpPr>
          <p:nvPr>
            <p:ph idx="1"/>
          </p:nvPr>
        </p:nvSpPr>
        <p:spPr>
          <a:xfrm>
            <a:off x="360000" y="1530000"/>
            <a:ext cx="4212000" cy="2844000"/>
          </a:xfrm>
        </p:spPr>
        <p:txBody>
          <a:bodyPr/>
          <a:lstStyle/>
          <a:p>
            <a:r>
              <a:rPr lang="en-US" noProof="0" dirty="0"/>
              <a:t>Isotropic microstructure</a:t>
            </a:r>
          </a:p>
          <a:p>
            <a:r>
              <a:rPr lang="en-US" noProof="0" dirty="0"/>
              <a:t>No segregation of compositional elements</a:t>
            </a:r>
          </a:p>
          <a:p>
            <a:r>
              <a:rPr lang="en-US" noProof="0" dirty="0"/>
              <a:t>High cleanness</a:t>
            </a:r>
          </a:p>
          <a:p>
            <a:pPr marL="0" indent="0">
              <a:buNone/>
            </a:pPr>
            <a:r>
              <a:rPr lang="en-US" noProof="0" dirty="0">
                <a:sym typeface="Wingdings" panose="05000000000000000000" pitchFamily="2" charset="2"/>
              </a:rPr>
              <a:t>      </a:t>
            </a:r>
            <a:r>
              <a:rPr lang="en-US" noProof="0" dirty="0"/>
              <a:t>Great ultrasonic inspectability</a:t>
            </a:r>
          </a:p>
          <a:p>
            <a:endParaRPr lang="en-US" noProof="0" dirty="0"/>
          </a:p>
        </p:txBody>
      </p:sp>
      <p:sp>
        <p:nvSpPr>
          <p:cNvPr id="3" name="Slide Number Placeholder 2"/>
          <p:cNvSpPr>
            <a:spLocks noGrp="1"/>
          </p:cNvSpPr>
          <p:nvPr>
            <p:ph type="sldNum" sz="quarter" idx="12"/>
          </p:nvPr>
        </p:nvSpPr>
        <p:spPr/>
        <p:txBody>
          <a:bodyPr/>
          <a:lstStyle/>
          <a:p>
            <a:fld id="{469B62F1-B431-48B6-8270-02431A1685B7}" type="slidenum">
              <a:rPr lang="en-US" smtClean="0"/>
              <a:pPr/>
              <a:t>6</a:t>
            </a:fld>
            <a:endParaRPr lang="en-US" dirty="0"/>
          </a:p>
        </p:txBody>
      </p:sp>
      <p:sp>
        <p:nvSpPr>
          <p:cNvPr id="8" name="Text Placeholder 7"/>
          <p:cNvSpPr>
            <a:spLocks noGrp="1"/>
          </p:cNvSpPr>
          <p:nvPr>
            <p:ph type="body" sz="quarter" idx="13"/>
          </p:nvPr>
        </p:nvSpPr>
        <p:spPr/>
        <p:txBody>
          <a:bodyPr/>
          <a:lstStyle/>
          <a:p>
            <a:r>
              <a:rPr lang="en-US" noProof="0" dirty="0"/>
              <a:t>General features of Pm hip 316L &amp; 316LN</a:t>
            </a:r>
          </a:p>
          <a:p>
            <a:endParaRPr lang="en-US" noProof="0" dirty="0"/>
          </a:p>
        </p:txBody>
      </p:sp>
      <p:pic>
        <p:nvPicPr>
          <p:cNvPr id="9" name="Picture 8"/>
          <p:cNvPicPr>
            <a:picLocks noChangeAspect="1"/>
          </p:cNvPicPr>
          <p:nvPr/>
        </p:nvPicPr>
        <p:blipFill rotWithShape="1">
          <a:blip r:embed="rId2"/>
          <a:srcRect t="4767" b="1383"/>
          <a:stretch/>
        </p:blipFill>
        <p:spPr bwMode="auto">
          <a:xfrm>
            <a:off x="4871907" y="1574149"/>
            <a:ext cx="3888432" cy="2869809"/>
          </a:xfrm>
          <a:prstGeom prst="rect">
            <a:avLst/>
          </a:prstGeom>
          <a:ln>
            <a:noFill/>
          </a:ln>
          <a:extLst>
            <a:ext uri="{53640926-AAD7-44D8-BBD7-CCE9431645EC}">
              <a14:shadowObscured xmlns:a14="http://schemas.microsoft.com/office/drawing/2010/main"/>
            </a:ext>
          </a:extLst>
        </p:spPr>
      </p:pic>
      <p:sp>
        <p:nvSpPr>
          <p:cNvPr id="10" name="Text Box 11"/>
          <p:cNvSpPr txBox="1">
            <a:spLocks noChangeArrowheads="1"/>
          </p:cNvSpPr>
          <p:nvPr/>
        </p:nvSpPr>
        <p:spPr bwMode="auto">
          <a:xfrm>
            <a:off x="1766124" y="3217249"/>
            <a:ext cx="11443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eaLnBrk="0" fontAlgn="base" hangingPunct="0">
              <a:spcBef>
                <a:spcPct val="0"/>
              </a:spcBef>
              <a:spcAft>
                <a:spcPct val="0"/>
              </a:spcAft>
              <a:defRPr>
                <a:solidFill>
                  <a:schemeClr val="tx1"/>
                </a:solidFill>
                <a:latin typeface="Gill Sans MT" pitchFamily="34" charset="0"/>
                <a:cs typeface="Arial" charset="0"/>
              </a:defRPr>
            </a:lvl6pPr>
            <a:lvl7pPr marL="2971800" indent="-228600" eaLnBrk="0" fontAlgn="base" hangingPunct="0">
              <a:spcBef>
                <a:spcPct val="0"/>
              </a:spcBef>
              <a:spcAft>
                <a:spcPct val="0"/>
              </a:spcAft>
              <a:defRPr>
                <a:solidFill>
                  <a:schemeClr val="tx1"/>
                </a:solidFill>
                <a:latin typeface="Gill Sans MT" pitchFamily="34" charset="0"/>
                <a:cs typeface="Arial" charset="0"/>
              </a:defRPr>
            </a:lvl7pPr>
            <a:lvl8pPr marL="3429000" indent="-228600" eaLnBrk="0" fontAlgn="base" hangingPunct="0">
              <a:spcBef>
                <a:spcPct val="0"/>
              </a:spcBef>
              <a:spcAft>
                <a:spcPct val="0"/>
              </a:spcAft>
              <a:defRPr>
                <a:solidFill>
                  <a:schemeClr val="tx1"/>
                </a:solidFill>
                <a:latin typeface="Gill Sans MT" pitchFamily="34" charset="0"/>
                <a:cs typeface="Arial" charset="0"/>
              </a:defRPr>
            </a:lvl8pPr>
            <a:lvl9pPr marL="3886200" indent="-228600" eaLnBrk="0" fontAlgn="base" hangingPunct="0">
              <a:spcBef>
                <a:spcPct val="0"/>
              </a:spcBef>
              <a:spcAft>
                <a:spcPct val="0"/>
              </a:spcAft>
              <a:defRPr>
                <a:solidFill>
                  <a:schemeClr val="tx1"/>
                </a:solidFill>
                <a:latin typeface="Gill Sans MT" pitchFamily="34" charset="0"/>
                <a:cs typeface="Arial" charset="0"/>
              </a:defRPr>
            </a:lvl9pPr>
          </a:lstStyle>
          <a:p>
            <a:pPr algn="ctr">
              <a:spcBef>
                <a:spcPct val="50000"/>
              </a:spcBef>
            </a:pPr>
            <a:r>
              <a:rPr lang="sv-SE" sz="2000" dirty="0"/>
              <a:t>PM ingot</a:t>
            </a:r>
            <a:endParaRPr lang="en-US" sz="2000" dirty="0"/>
          </a:p>
        </p:txBody>
      </p:sp>
      <p:sp>
        <p:nvSpPr>
          <p:cNvPr id="11" name="Text Box 13"/>
          <p:cNvSpPr txBox="1">
            <a:spLocks noChangeArrowheads="1"/>
          </p:cNvSpPr>
          <p:nvPr/>
        </p:nvSpPr>
        <p:spPr bwMode="auto">
          <a:xfrm rot="5400000">
            <a:off x="2399825" y="3860928"/>
            <a:ext cx="14417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eaLnBrk="0" fontAlgn="base" hangingPunct="0">
              <a:spcBef>
                <a:spcPct val="0"/>
              </a:spcBef>
              <a:spcAft>
                <a:spcPct val="0"/>
              </a:spcAft>
              <a:defRPr>
                <a:solidFill>
                  <a:schemeClr val="tx1"/>
                </a:solidFill>
                <a:latin typeface="Gill Sans MT" pitchFamily="34" charset="0"/>
                <a:cs typeface="Arial" charset="0"/>
              </a:defRPr>
            </a:lvl6pPr>
            <a:lvl7pPr marL="2971800" indent="-228600" eaLnBrk="0" fontAlgn="base" hangingPunct="0">
              <a:spcBef>
                <a:spcPct val="0"/>
              </a:spcBef>
              <a:spcAft>
                <a:spcPct val="0"/>
              </a:spcAft>
              <a:defRPr>
                <a:solidFill>
                  <a:schemeClr val="tx1"/>
                </a:solidFill>
                <a:latin typeface="Gill Sans MT" pitchFamily="34" charset="0"/>
                <a:cs typeface="Arial" charset="0"/>
              </a:defRPr>
            </a:lvl7pPr>
            <a:lvl8pPr marL="3429000" indent="-228600" eaLnBrk="0" fontAlgn="base" hangingPunct="0">
              <a:spcBef>
                <a:spcPct val="0"/>
              </a:spcBef>
              <a:spcAft>
                <a:spcPct val="0"/>
              </a:spcAft>
              <a:defRPr>
                <a:solidFill>
                  <a:schemeClr val="tx1"/>
                </a:solidFill>
                <a:latin typeface="Gill Sans MT" pitchFamily="34" charset="0"/>
                <a:cs typeface="Arial" charset="0"/>
              </a:defRPr>
            </a:lvl8pPr>
            <a:lvl9pPr marL="3886200" indent="-228600" eaLnBrk="0" fontAlgn="base" hangingPunct="0">
              <a:spcBef>
                <a:spcPct val="0"/>
              </a:spcBef>
              <a:spcAft>
                <a:spcPct val="0"/>
              </a:spcAft>
              <a:defRPr>
                <a:solidFill>
                  <a:schemeClr val="tx1"/>
                </a:solidFill>
                <a:latin typeface="Gill Sans MT" pitchFamily="34" charset="0"/>
                <a:cs typeface="Arial" charset="0"/>
              </a:defRPr>
            </a:lvl9pPr>
          </a:lstStyle>
          <a:p>
            <a:pPr algn="ctr">
              <a:spcBef>
                <a:spcPct val="50000"/>
              </a:spcBef>
            </a:pPr>
            <a:r>
              <a:rPr lang="sv-SE" dirty="0"/>
              <a:t>Max 500 </a:t>
            </a:r>
            <a:r>
              <a:rPr lang="el-GR" dirty="0">
                <a:cs typeface="Times New Roman" pitchFamily="18" charset="0"/>
              </a:rPr>
              <a:t>μ</a:t>
            </a:r>
            <a:r>
              <a:rPr lang="sv-SE" dirty="0"/>
              <a:t>m</a:t>
            </a:r>
            <a:endParaRPr lang="en-US" dirty="0"/>
          </a:p>
        </p:txBody>
      </p:sp>
      <p:pic>
        <p:nvPicPr>
          <p:cNvPr id="12" name="Picture 13" descr="C:\Documents and Settings\ds95037\My Documents\Powdermet\Presentation SSW\Kanthal particle, dendr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895" y="3617359"/>
            <a:ext cx="976773" cy="93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33"/>
          <p:cNvCxnSpPr>
            <a:cxnSpLocks noChangeShapeType="1"/>
          </p:cNvCxnSpPr>
          <p:nvPr/>
        </p:nvCxnSpPr>
        <p:spPr bwMode="auto">
          <a:xfrm>
            <a:off x="2910437" y="3617359"/>
            <a:ext cx="15602" cy="936641"/>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3632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microstructure</a:t>
            </a:r>
          </a:p>
        </p:txBody>
      </p:sp>
      <p:sp>
        <p:nvSpPr>
          <p:cNvPr id="6" name="Content Placeholder 5"/>
          <p:cNvSpPr>
            <a:spLocks noGrp="1"/>
          </p:cNvSpPr>
          <p:nvPr>
            <p:ph idx="1"/>
          </p:nvPr>
        </p:nvSpPr>
        <p:spPr/>
        <p:txBody>
          <a:bodyPr/>
          <a:lstStyle/>
          <a:p>
            <a:r>
              <a:rPr lang="en-US" sz="1600" noProof="0" dirty="0"/>
              <a:t>Absolute majority of inclusions are spheroidal and well below 2.8 µm in size</a:t>
            </a:r>
          </a:p>
          <a:p>
            <a:pPr lvl="1"/>
            <a:r>
              <a:rPr lang="en-US" sz="1400" noProof="0" dirty="0"/>
              <a:t>Relative amount of inclusions per size range (equivalent circle diameter) in figure below</a:t>
            </a:r>
          </a:p>
        </p:txBody>
      </p:sp>
      <p:sp>
        <p:nvSpPr>
          <p:cNvPr id="4" name="Slide Number Placeholder 3"/>
          <p:cNvSpPr>
            <a:spLocks noGrp="1"/>
          </p:cNvSpPr>
          <p:nvPr>
            <p:ph type="sldNum" sz="quarter" idx="12"/>
          </p:nvPr>
        </p:nvSpPr>
        <p:spPr/>
        <p:txBody>
          <a:bodyPr/>
          <a:lstStyle/>
          <a:p>
            <a:fld id="{469B62F1-B431-48B6-8270-02431A1685B7}" type="slidenum">
              <a:rPr lang="en-US" smtClean="0"/>
              <a:t>7</a:t>
            </a:fld>
            <a:endParaRPr lang="en-US" dirty="0"/>
          </a:p>
        </p:txBody>
      </p:sp>
      <p:sp>
        <p:nvSpPr>
          <p:cNvPr id="5" name="Text Placeholder 4"/>
          <p:cNvSpPr>
            <a:spLocks noGrp="1"/>
          </p:cNvSpPr>
          <p:nvPr>
            <p:ph type="body" sz="quarter" idx="13"/>
          </p:nvPr>
        </p:nvSpPr>
        <p:spPr/>
        <p:txBody>
          <a:bodyPr/>
          <a:lstStyle/>
          <a:p>
            <a:r>
              <a:rPr lang="en-US" noProof="0" dirty="0"/>
              <a:t>non-metallic inclusions</a:t>
            </a:r>
          </a:p>
        </p:txBody>
      </p:sp>
      <p:pic>
        <p:nvPicPr>
          <p:cNvPr id="10" name="Picture 9"/>
          <p:cNvPicPr>
            <a:picLocks noChangeAspect="1"/>
          </p:cNvPicPr>
          <p:nvPr/>
        </p:nvPicPr>
        <p:blipFill>
          <a:blip r:embed="rId2"/>
          <a:stretch>
            <a:fillRect/>
          </a:stretch>
        </p:blipFill>
        <p:spPr>
          <a:xfrm>
            <a:off x="611560" y="2211710"/>
            <a:ext cx="7248926" cy="2042356"/>
          </a:xfrm>
          <a:prstGeom prst="rect">
            <a:avLst/>
          </a:prstGeom>
        </p:spPr>
      </p:pic>
    </p:spTree>
    <p:extLst>
      <p:ext uri="{BB962C8B-B14F-4D97-AF65-F5344CB8AC3E}">
        <p14:creationId xmlns:p14="http://schemas.microsoft.com/office/powerpoint/2010/main" val="76004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microstructure</a:t>
            </a:r>
          </a:p>
        </p:txBody>
      </p:sp>
      <p:sp>
        <p:nvSpPr>
          <p:cNvPr id="7" name="Text Placeholder 6"/>
          <p:cNvSpPr>
            <a:spLocks noGrp="1"/>
          </p:cNvSpPr>
          <p:nvPr>
            <p:ph type="body" idx="1"/>
          </p:nvPr>
        </p:nvSpPr>
        <p:spPr/>
        <p:txBody>
          <a:bodyPr/>
          <a:lstStyle/>
          <a:p>
            <a:r>
              <a:rPr lang="en-US" noProof="0" dirty="0"/>
              <a:t>non-metallic inclusions</a:t>
            </a:r>
          </a:p>
        </p:txBody>
      </p:sp>
      <p:sp>
        <p:nvSpPr>
          <p:cNvPr id="8" name="Content Placeholder 7"/>
          <p:cNvSpPr>
            <a:spLocks noGrp="1"/>
          </p:cNvSpPr>
          <p:nvPr>
            <p:ph sz="half" idx="2"/>
          </p:nvPr>
        </p:nvSpPr>
        <p:spPr/>
        <p:txBody>
          <a:bodyPr/>
          <a:lstStyle/>
          <a:p>
            <a:r>
              <a:rPr lang="en-US" noProof="0" dirty="0"/>
              <a:t>Inclusions predominately constituted by oxides</a:t>
            </a:r>
          </a:p>
          <a:p>
            <a:pPr lvl="1"/>
            <a:r>
              <a:rPr lang="en-US" noProof="0" dirty="0"/>
              <a:t>Bulk oxides</a:t>
            </a:r>
          </a:p>
          <a:p>
            <a:pPr lvl="1"/>
            <a:r>
              <a:rPr lang="en-US" noProof="0" dirty="0"/>
              <a:t>Surface oxides</a:t>
            </a:r>
          </a:p>
          <a:p>
            <a:pPr lvl="2"/>
            <a:r>
              <a:rPr lang="en-US" noProof="0" dirty="0"/>
              <a:t>Referred to as PPB (prior particle boundary) oxides in the HIPed microstructure and can affect ductility and toughness adversely</a:t>
            </a:r>
          </a:p>
          <a:p>
            <a:pPr lvl="2"/>
            <a:r>
              <a:rPr lang="en-US" noProof="0" dirty="0"/>
              <a:t>Not perceived as an issue for PM HIP 316L/LN</a:t>
            </a:r>
          </a:p>
          <a:p>
            <a:r>
              <a:rPr lang="en-US" noProof="0" dirty="0"/>
              <a:t>Inclusion number density can affect grain size by pinning grain boundaries</a:t>
            </a:r>
          </a:p>
        </p:txBody>
      </p:sp>
      <p:sp>
        <p:nvSpPr>
          <p:cNvPr id="4" name="Slide Number Placeholder 3"/>
          <p:cNvSpPr>
            <a:spLocks noGrp="1"/>
          </p:cNvSpPr>
          <p:nvPr>
            <p:ph type="sldNum" sz="quarter" idx="12"/>
          </p:nvPr>
        </p:nvSpPr>
        <p:spPr/>
        <p:txBody>
          <a:bodyPr/>
          <a:lstStyle/>
          <a:p>
            <a:fld id="{469B62F1-B431-48B6-8270-02431A1685B7}" type="slidenum">
              <a:rPr lang="en-US" smtClean="0"/>
              <a:t>8</a:t>
            </a:fld>
            <a:endParaRPr lang="en-US" dirty="0"/>
          </a:p>
        </p:txBody>
      </p:sp>
      <p:pic>
        <p:nvPicPr>
          <p:cNvPr id="11" name="Picture 10"/>
          <p:cNvPicPr>
            <a:picLocks noChangeAspect="1"/>
          </p:cNvPicPr>
          <p:nvPr/>
        </p:nvPicPr>
        <p:blipFill>
          <a:blip r:embed="rId2"/>
          <a:stretch>
            <a:fillRect/>
          </a:stretch>
        </p:blipFill>
        <p:spPr>
          <a:xfrm>
            <a:off x="4895568" y="1563908"/>
            <a:ext cx="3888432" cy="2916324"/>
          </a:xfrm>
          <a:prstGeom prst="rect">
            <a:avLst/>
          </a:prstGeom>
        </p:spPr>
      </p:pic>
    </p:spTree>
    <p:extLst>
      <p:ext uri="{BB962C8B-B14F-4D97-AF65-F5344CB8AC3E}">
        <p14:creationId xmlns:p14="http://schemas.microsoft.com/office/powerpoint/2010/main" val="80573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Overview of properties, features and developments of pm hip 316L and 316LN</a:t>
            </a:r>
          </a:p>
        </p:txBody>
      </p:sp>
      <p:sp>
        <p:nvSpPr>
          <p:cNvPr id="4" name="Slide Number Placeholder 3"/>
          <p:cNvSpPr>
            <a:spLocks noGrp="1"/>
          </p:cNvSpPr>
          <p:nvPr>
            <p:ph type="sldNum" sz="quarter" idx="12"/>
          </p:nvPr>
        </p:nvSpPr>
        <p:spPr/>
        <p:txBody>
          <a:bodyPr/>
          <a:lstStyle/>
          <a:p>
            <a:fld id="{469B62F1-B431-48B6-8270-02431A1685B7}" type="slidenum">
              <a:rPr lang="en-US" smtClean="0"/>
              <a:t>9</a:t>
            </a:fld>
            <a:endParaRPr lang="en-US" dirty="0"/>
          </a:p>
        </p:txBody>
      </p:sp>
      <p:sp>
        <p:nvSpPr>
          <p:cNvPr id="7" name="Text Placeholder 6"/>
          <p:cNvSpPr>
            <a:spLocks noGrp="1"/>
          </p:cNvSpPr>
          <p:nvPr>
            <p:ph type="body" sz="quarter" idx="13"/>
          </p:nvPr>
        </p:nvSpPr>
        <p:spPr>
          <a:xfrm>
            <a:off x="360000" y="1419622"/>
            <a:ext cx="8424000" cy="270000"/>
          </a:xfrm>
        </p:spPr>
        <p:txBody>
          <a:bodyPr/>
          <a:lstStyle/>
          <a:p>
            <a:r>
              <a:rPr lang="en-US" noProof="0" dirty="0"/>
              <a:t>Agenda</a:t>
            </a:r>
          </a:p>
        </p:txBody>
      </p:sp>
      <p:sp>
        <p:nvSpPr>
          <p:cNvPr id="8" name="Text Placeholder 7"/>
          <p:cNvSpPr>
            <a:spLocks noGrp="1"/>
          </p:cNvSpPr>
          <p:nvPr>
            <p:ph type="body" sz="quarter" idx="14"/>
          </p:nvPr>
        </p:nvSpPr>
        <p:spPr>
          <a:xfrm>
            <a:off x="360000" y="1995686"/>
            <a:ext cx="4356016" cy="2880320"/>
          </a:xfrm>
        </p:spPr>
        <p:txBody>
          <a:bodyPr/>
          <a:lstStyle/>
          <a:p>
            <a:r>
              <a:rPr lang="en-US" sz="2200" noProof="0" dirty="0"/>
              <a:t>Introduction</a:t>
            </a:r>
          </a:p>
          <a:p>
            <a:r>
              <a:rPr lang="en-US" sz="2200" noProof="0" dirty="0"/>
              <a:t>Microstructure</a:t>
            </a:r>
          </a:p>
          <a:p>
            <a:pPr lvl="1"/>
            <a:r>
              <a:rPr lang="en-US" sz="2000" noProof="0" dirty="0"/>
              <a:t>General features</a:t>
            </a:r>
          </a:p>
          <a:p>
            <a:pPr lvl="1"/>
            <a:r>
              <a:rPr lang="en-US" sz="2000" noProof="0" dirty="0"/>
              <a:t>Non Metallic Inclusions</a:t>
            </a:r>
          </a:p>
        </p:txBody>
      </p:sp>
      <p:sp>
        <p:nvSpPr>
          <p:cNvPr id="9" name="Text Placeholder 7"/>
          <p:cNvSpPr txBox="1">
            <a:spLocks/>
          </p:cNvSpPr>
          <p:nvPr/>
        </p:nvSpPr>
        <p:spPr>
          <a:xfrm>
            <a:off x="3923928" y="1995686"/>
            <a:ext cx="4356016" cy="2880320"/>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700"/>
              </a:spcAft>
              <a:buClr>
                <a:schemeClr val="bg1"/>
              </a:buClr>
              <a:buFont typeface="Arial" panose="020B0604020202020204" pitchFamily="34" charset="0"/>
              <a:buChar char="•"/>
              <a:defRPr sz="1800" kern="1200">
                <a:solidFill>
                  <a:schemeClr val="bg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bg1"/>
              </a:buClr>
              <a:buFont typeface="Arial" panose="020B0604020202020204" pitchFamily="34" charset="0"/>
              <a:buChar char="−"/>
              <a:defRPr sz="1600" kern="1200">
                <a:solidFill>
                  <a:schemeClr val="bg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bg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bg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2200" b="1" dirty="0">
                <a:solidFill>
                  <a:schemeClr val="accent2"/>
                </a:solidFill>
              </a:rPr>
              <a:t>Mechanical </a:t>
            </a:r>
            <a:r>
              <a:rPr lang="en-US" sz="2200" b="1" dirty="0">
                <a:solidFill>
                  <a:schemeClr val="accent2"/>
                </a:solidFill>
              </a:rPr>
              <a:t>properties</a:t>
            </a:r>
          </a:p>
          <a:p>
            <a:pPr lvl="1"/>
            <a:r>
              <a:rPr lang="sv-SE" sz="2000" b="1" dirty="0">
                <a:solidFill>
                  <a:schemeClr val="accent2"/>
                </a:solidFill>
              </a:rPr>
              <a:t>General </a:t>
            </a:r>
            <a:r>
              <a:rPr lang="en-US" sz="2000" b="1" dirty="0">
                <a:solidFill>
                  <a:schemeClr val="accent2"/>
                </a:solidFill>
              </a:rPr>
              <a:t>properties</a:t>
            </a:r>
          </a:p>
          <a:p>
            <a:pPr lvl="1"/>
            <a:r>
              <a:rPr lang="en-US" sz="2000" b="1" dirty="0">
                <a:solidFill>
                  <a:schemeClr val="accent2"/>
                </a:solidFill>
              </a:rPr>
              <a:t>Enhanced</a:t>
            </a:r>
            <a:r>
              <a:rPr lang="sv-SE" sz="2000" b="1" dirty="0">
                <a:solidFill>
                  <a:schemeClr val="accent2"/>
                </a:solidFill>
              </a:rPr>
              <a:t> </a:t>
            </a:r>
            <a:r>
              <a:rPr lang="en-US" sz="2000" b="1" dirty="0">
                <a:solidFill>
                  <a:schemeClr val="accent2"/>
                </a:solidFill>
              </a:rPr>
              <a:t>yield</a:t>
            </a:r>
            <a:r>
              <a:rPr lang="sv-SE" sz="2000" b="1" dirty="0">
                <a:solidFill>
                  <a:schemeClr val="accent2"/>
                </a:solidFill>
              </a:rPr>
              <a:t> </a:t>
            </a:r>
            <a:r>
              <a:rPr lang="en-US" sz="2000" b="1" dirty="0">
                <a:solidFill>
                  <a:schemeClr val="accent2"/>
                </a:solidFill>
              </a:rPr>
              <a:t>strength</a:t>
            </a:r>
          </a:p>
          <a:p>
            <a:pPr lvl="1"/>
            <a:r>
              <a:rPr lang="en-US" sz="2000" b="1" dirty="0">
                <a:solidFill>
                  <a:schemeClr val="accent2"/>
                </a:solidFill>
              </a:rPr>
              <a:t>Impact</a:t>
            </a:r>
            <a:r>
              <a:rPr lang="sv-SE" sz="2000" b="1" dirty="0">
                <a:solidFill>
                  <a:schemeClr val="accent2"/>
                </a:solidFill>
              </a:rPr>
              <a:t> </a:t>
            </a:r>
            <a:r>
              <a:rPr lang="en-US" sz="2000" b="1" dirty="0">
                <a:solidFill>
                  <a:schemeClr val="accent2"/>
                </a:solidFill>
              </a:rPr>
              <a:t>toughness</a:t>
            </a:r>
          </a:p>
          <a:p>
            <a:pPr lvl="1"/>
            <a:r>
              <a:rPr lang="en-US" sz="2000" b="1" dirty="0">
                <a:solidFill>
                  <a:schemeClr val="accent2"/>
                </a:solidFill>
              </a:rPr>
              <a:t>Creep</a:t>
            </a:r>
            <a:r>
              <a:rPr lang="sv-SE" sz="2000" b="1" dirty="0">
                <a:solidFill>
                  <a:schemeClr val="accent2"/>
                </a:solidFill>
              </a:rPr>
              <a:t> </a:t>
            </a:r>
            <a:r>
              <a:rPr lang="en-US" sz="2000" b="1" dirty="0">
                <a:solidFill>
                  <a:schemeClr val="accent2"/>
                </a:solidFill>
              </a:rPr>
              <a:t>strength</a:t>
            </a:r>
          </a:p>
          <a:p>
            <a:r>
              <a:rPr lang="en-US" sz="2200" dirty="0"/>
              <a:t>Summary</a:t>
            </a:r>
          </a:p>
        </p:txBody>
      </p:sp>
    </p:spTree>
    <p:extLst>
      <p:ext uri="{BB962C8B-B14F-4D97-AF65-F5344CB8AC3E}">
        <p14:creationId xmlns:p14="http://schemas.microsoft.com/office/powerpoint/2010/main" val="2968284927"/>
      </p:ext>
    </p:extLst>
  </p:cSld>
  <p:clrMapOvr>
    <a:masterClrMapping/>
  </p:clrMapOvr>
</p:sld>
</file>

<file path=ppt/theme/theme1.xml><?xml version="1.0" encoding="utf-8"?>
<a:theme xmlns:a="http://schemas.openxmlformats.org/drawingml/2006/main" name="Sandvik white">
  <a:themeElements>
    <a:clrScheme name="Sandvik">
      <a:dk1>
        <a:sysClr val="windowText" lastClr="000000"/>
      </a:dk1>
      <a:lt1>
        <a:sysClr val="window" lastClr="FFFFFF"/>
      </a:lt1>
      <a:dk2>
        <a:srgbClr val="0099FF"/>
      </a:dk2>
      <a:lt2>
        <a:srgbClr val="7F7F7F"/>
      </a:lt2>
      <a:accent1>
        <a:srgbClr val="0099FF"/>
      </a:accent1>
      <a:accent2>
        <a:srgbClr val="FF6E00"/>
      </a:accent2>
      <a:accent3>
        <a:srgbClr val="0069A8"/>
      </a:accent3>
      <a:accent4>
        <a:srgbClr val="E22F1D"/>
      </a:accent4>
      <a:accent5>
        <a:srgbClr val="7F7F7F"/>
      </a:accent5>
      <a:accent6>
        <a:srgbClr val="7FB4D3"/>
      </a:accent6>
      <a:hlink>
        <a:srgbClr val="0000FF"/>
      </a:hlink>
      <a:folHlink>
        <a:srgbClr val="800080"/>
      </a:folHlink>
    </a:clrScheme>
    <a:fontScheme name="Sandvi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accent1"/>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effectLst/>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Sandvik white</Template>
  <TotalTime>0</TotalTime>
  <Words>1619</Words>
  <Application>Microsoft Office PowerPoint</Application>
  <PresentationFormat>On-screen Show (16:9)</PresentationFormat>
  <Paragraphs>217</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 Math</vt:lpstr>
      <vt:lpstr>Gill Sans MT</vt:lpstr>
      <vt:lpstr>Times New Roman</vt:lpstr>
      <vt:lpstr>Wingdings</vt:lpstr>
      <vt:lpstr>Sandvik white</vt:lpstr>
      <vt:lpstr>Overview of properties, features and developments of pm hip 316L and 316LN</vt:lpstr>
      <vt:lpstr>Overview of properties, features and developments of pm hip 316L and 316LN</vt:lpstr>
      <vt:lpstr>Overview of properties, features and developments of pm hip 316L and 316LN</vt:lpstr>
      <vt:lpstr>introduction</vt:lpstr>
      <vt:lpstr>Overview of properties, features and developments of pm hip 316L and 316LN</vt:lpstr>
      <vt:lpstr>microstructure</vt:lpstr>
      <vt:lpstr>microstructure</vt:lpstr>
      <vt:lpstr>microstructure</vt:lpstr>
      <vt:lpstr>Overview of properties, features and developments of pm hip 316L and 316LN</vt:lpstr>
      <vt:lpstr>Mechanical properties</vt:lpstr>
      <vt:lpstr>Mechanical properties</vt:lpstr>
      <vt:lpstr>Mechanical properties</vt:lpstr>
      <vt:lpstr>Mechanical properties</vt:lpstr>
      <vt:lpstr>Mechanical properties</vt:lpstr>
      <vt:lpstr>Mechanical properties</vt:lpstr>
      <vt:lpstr>Mechanical properties</vt:lpstr>
      <vt:lpstr>Mechanical properties</vt:lpstr>
      <vt:lpstr>Mechanical properties</vt:lpstr>
      <vt:lpstr>Mechanical properties</vt:lpstr>
      <vt:lpstr>Mechanical properties</vt:lpstr>
      <vt:lpstr>Mechanical properties</vt:lpstr>
      <vt:lpstr>Mechanical properties</vt:lpstr>
      <vt:lpstr>Overview of properties, features and developments of pm hip 316L and 316LN</vt:lpstr>
      <vt:lpstr>summary</vt:lpstr>
    </vt:vector>
  </TitlesOfParts>
  <Company>Sandvik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Östlund</dc:creator>
  <cp:lastModifiedBy>Martin Östlund</cp:lastModifiedBy>
  <cp:revision>272</cp:revision>
  <dcterms:created xsi:type="dcterms:W3CDTF">2015-10-06T14:12:12Z</dcterms:created>
  <dcterms:modified xsi:type="dcterms:W3CDTF">2017-11-24T08:45:20Z</dcterms:modified>
</cp:coreProperties>
</file>