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312" r:id="rId2"/>
    <p:sldId id="322" r:id="rId3"/>
    <p:sldId id="274" r:id="rId4"/>
    <p:sldId id="323" r:id="rId5"/>
    <p:sldId id="324" r:id="rId6"/>
    <p:sldId id="325" r:id="rId7"/>
    <p:sldId id="326" r:id="rId8"/>
    <p:sldId id="327" r:id="rId9"/>
    <p:sldId id="328" r:id="rId10"/>
    <p:sldId id="329" r:id="rId11"/>
    <p:sldId id="330" r:id="rId12"/>
    <p:sldId id="332" r:id="rId13"/>
    <p:sldId id="333" r:id="rId14"/>
    <p:sldId id="334" r:id="rId15"/>
    <p:sldId id="331" r:id="rId16"/>
    <p:sldId id="335" r:id="rId17"/>
    <p:sldId id="336" r:id="rId18"/>
    <p:sldId id="337" r:id="rId19"/>
    <p:sldId id="338" r:id="rId20"/>
    <p:sldId id="339" r:id="rId21"/>
    <p:sldId id="341" r:id="rId22"/>
    <p:sldId id="34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6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88872" autoAdjust="0"/>
  </p:normalViewPr>
  <p:slideViewPr>
    <p:cSldViewPr>
      <p:cViewPr>
        <p:scale>
          <a:sx n="70" d="100"/>
          <a:sy n="70" d="100"/>
        </p:scale>
        <p:origin x="2058" y="666"/>
      </p:cViewPr>
      <p:guideLst>
        <p:guide orient="horz" pos="1620"/>
        <p:guide pos="2880"/>
      </p:guideLst>
    </p:cSldViewPr>
  </p:slideViewPr>
  <p:outlineViewPr>
    <p:cViewPr>
      <p:scale>
        <a:sx n="33" d="100"/>
        <a:sy n="33" d="100"/>
      </p:scale>
      <p:origin x="0" y="-205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B4B55-E8C9-4E83-B796-C537FD9043C0}" type="datetimeFigureOut">
              <a:rPr lang="sv-SE" smtClean="0"/>
              <a:t>2017-11-26</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EBFBB-75D8-458B-BC84-0A8A1514F4C4}" type="slidenum">
              <a:rPr lang="sv-SE" smtClean="0"/>
              <a:t>‹#›</a:t>
            </a:fld>
            <a:endParaRPr lang="sv-SE" dirty="0"/>
          </a:p>
        </p:txBody>
      </p:sp>
    </p:spTree>
    <p:extLst>
      <p:ext uri="{BB962C8B-B14F-4D97-AF65-F5344CB8AC3E}">
        <p14:creationId xmlns:p14="http://schemas.microsoft.com/office/powerpoint/2010/main" val="35399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1</a:t>
            </a:fld>
            <a:endParaRPr lang="sv-SE" dirty="0"/>
          </a:p>
        </p:txBody>
      </p:sp>
    </p:spTree>
    <p:extLst>
      <p:ext uri="{BB962C8B-B14F-4D97-AF65-F5344CB8AC3E}">
        <p14:creationId xmlns:p14="http://schemas.microsoft.com/office/powerpoint/2010/main" val="98428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3</a:t>
            </a:fld>
            <a:endParaRPr lang="sv-SE" dirty="0"/>
          </a:p>
        </p:txBody>
      </p:sp>
    </p:spTree>
    <p:extLst>
      <p:ext uri="{BB962C8B-B14F-4D97-AF65-F5344CB8AC3E}">
        <p14:creationId xmlns:p14="http://schemas.microsoft.com/office/powerpoint/2010/main" val="64481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5</a:t>
            </a:fld>
            <a:endParaRPr lang="sv-SE" dirty="0"/>
          </a:p>
        </p:txBody>
      </p:sp>
    </p:spTree>
    <p:extLst>
      <p:ext uri="{BB962C8B-B14F-4D97-AF65-F5344CB8AC3E}">
        <p14:creationId xmlns:p14="http://schemas.microsoft.com/office/powerpoint/2010/main" val="36303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11</a:t>
            </a:fld>
            <a:endParaRPr lang="sv-SE" dirty="0"/>
          </a:p>
        </p:txBody>
      </p:sp>
    </p:spTree>
    <p:extLst>
      <p:ext uri="{BB962C8B-B14F-4D97-AF65-F5344CB8AC3E}">
        <p14:creationId xmlns:p14="http://schemas.microsoft.com/office/powerpoint/2010/main" val="187445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18</a:t>
            </a:fld>
            <a:endParaRPr lang="sv-SE" dirty="0"/>
          </a:p>
        </p:txBody>
      </p:sp>
    </p:spTree>
    <p:extLst>
      <p:ext uri="{BB962C8B-B14F-4D97-AF65-F5344CB8AC3E}">
        <p14:creationId xmlns:p14="http://schemas.microsoft.com/office/powerpoint/2010/main" val="396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21</a:t>
            </a:fld>
            <a:endParaRPr lang="sv-SE" dirty="0"/>
          </a:p>
        </p:txBody>
      </p:sp>
    </p:spTree>
    <p:extLst>
      <p:ext uri="{BB962C8B-B14F-4D97-AF65-F5344CB8AC3E}">
        <p14:creationId xmlns:p14="http://schemas.microsoft.com/office/powerpoint/2010/main" val="2929475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page,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790302"/>
            <a:ext cx="9180000" cy="2148261"/>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11/26/2017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345763"/>
            <a:ext cx="9144000" cy="3797738"/>
          </a:xfrm>
          <a:custGeom>
            <a:avLst/>
            <a:gdLst>
              <a:gd name="connsiteX0" fmla="*/ 632660 w 9144000"/>
              <a:gd name="connsiteY0" fmla="*/ 0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632660 w 9144000"/>
              <a:gd name="connsiteY8" fmla="*/ 0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397835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69178 w 9144000"/>
              <a:gd name="connsiteY8" fmla="*/ 207698 h 3795886"/>
              <a:gd name="connsiteX0" fmla="*/ 2750128 w 9144000"/>
              <a:gd name="connsiteY0" fmla="*/ 1323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0128 w 9144000"/>
              <a:gd name="connsiteY8" fmla="*/ 1323 h 3795886"/>
              <a:gd name="connsiteX0" fmla="*/ 2753303 w 9144000"/>
              <a:gd name="connsiteY0" fmla="*/ 4894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3303 w 9144000"/>
              <a:gd name="connsiteY8" fmla="*/ 48948 h 3795886"/>
              <a:gd name="connsiteX0" fmla="*/ 2743778 w 9144000"/>
              <a:gd name="connsiteY0" fmla="*/ 0 h 3797738"/>
              <a:gd name="connsiteX1" fmla="*/ 8511340 w 9144000"/>
              <a:gd name="connsiteY1" fmla="*/ 1852 h 3797738"/>
              <a:gd name="connsiteX2" fmla="*/ 9144000 w 9144000"/>
              <a:gd name="connsiteY2" fmla="*/ 634512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8511340 w 9144000"/>
              <a:gd name="connsiteY1" fmla="*/ 18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4365 w 9144000"/>
              <a:gd name="connsiteY1" fmla="*/ 5733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3207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04840 w 9144000"/>
              <a:gd name="connsiteY1" fmla="*/ 62732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7540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797738">
                <a:moveTo>
                  <a:pt x="2743778" y="0"/>
                </a:moveTo>
                <a:lnTo>
                  <a:pt x="7317540" y="528902"/>
                </a:lnTo>
                <a:lnTo>
                  <a:pt x="9144000" y="529737"/>
                </a:lnTo>
                <a:lnTo>
                  <a:pt x="9144000" y="3797738"/>
                </a:lnTo>
                <a:lnTo>
                  <a:pt x="9144000" y="3797738"/>
                </a:lnTo>
                <a:lnTo>
                  <a:pt x="0" y="3797738"/>
                </a:lnTo>
                <a:lnTo>
                  <a:pt x="0" y="3797738"/>
                </a:lnTo>
                <a:lnTo>
                  <a:pt x="0" y="1583837"/>
                </a:lnTo>
                <a:lnTo>
                  <a:pt x="2743778" y="0"/>
                </a:lnTo>
                <a:close/>
              </a:path>
            </a:pathLst>
          </a:custGeom>
          <a:noFill/>
        </p:spPr>
        <p:txBody>
          <a:bodyPr/>
          <a:lstStyle>
            <a:lvl1pPr marL="0" indent="0">
              <a:buNone/>
              <a:defRPr/>
            </a:lvl1pPr>
          </a:lstStyle>
          <a:p>
            <a:r>
              <a:rPr lang="en-US" dirty="0"/>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136366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p:txBody>
          <a:bodyPr/>
          <a:lstStyle>
            <a:lvl1pPr>
              <a:buClr>
                <a:schemeClr val="tx1"/>
              </a:buClr>
              <a:defRPr/>
            </a:lvl1pPr>
            <a:lvl2pPr marL="540000" indent="-162000">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C29E6C7A-CD18-4FE5-9CB6-16EC811B9DFD}" type="datetime1">
              <a:rPr lang="en-US" smtClean="0"/>
              <a:t>11/26/2017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5191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subhea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innehåll 2"/>
          <p:cNvSpPr>
            <a:spLocks noGrp="1"/>
          </p:cNvSpPr>
          <p:nvPr>
            <p:ph idx="1" hasCustomPrompt="1"/>
          </p:nvPr>
        </p:nvSpPr>
        <p:spPr>
          <a:xfrm>
            <a:off x="360000" y="1530000"/>
            <a:ext cx="8424000" cy="2844000"/>
          </a:xfrm>
        </p:spPr>
        <p:txBody>
          <a:bodyPr/>
          <a:lstStyle>
            <a:lvl1pPr>
              <a:buClr>
                <a:schemeClr val="tx1"/>
              </a:buClr>
              <a:defRPr/>
            </a:lvl1pPr>
            <a:lvl2pPr marL="540000" indent="-162000">
              <a:buClr>
                <a:schemeClr val="tx1"/>
              </a:buClr>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4" name="Platshållare för datum 3"/>
          <p:cNvSpPr>
            <a:spLocks noGrp="1"/>
          </p:cNvSpPr>
          <p:nvPr>
            <p:ph type="dt" sz="half" idx="10"/>
          </p:nvPr>
        </p:nvSpPr>
        <p:spPr/>
        <p:txBody>
          <a:bodyPr/>
          <a:lstStyle/>
          <a:p>
            <a:fld id="{9567CFF2-0FC3-45CF-A5BF-BAC9AD3AD346}" type="datetime1">
              <a:rPr lang="en-US" smtClean="0"/>
              <a:t>11/26/2017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text 7"/>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accent2"/>
                </a:solidFill>
              </a:defRPr>
            </a:lvl1pPr>
          </a:lstStyle>
          <a:p>
            <a:pPr lvl="0"/>
            <a:r>
              <a:rPr lang="en-US" noProof="0" dirty="0"/>
              <a:t>Subheading</a:t>
            </a:r>
          </a:p>
        </p:txBody>
      </p:sp>
    </p:spTree>
    <p:extLst>
      <p:ext uri="{BB962C8B-B14F-4D97-AF65-F5344CB8AC3E}">
        <p14:creationId xmlns:p14="http://schemas.microsoft.com/office/powerpoint/2010/main" val="924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innehåll 2"/>
          <p:cNvSpPr>
            <a:spLocks noGrp="1"/>
          </p:cNvSpPr>
          <p:nvPr>
            <p:ph sz="half" idx="1" hasCustomPrompt="1"/>
          </p:nvPr>
        </p:nvSpPr>
        <p:spPr>
          <a:xfrm>
            <a:off x="360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099FC9A5-D370-4F2A-A29B-6BAB358185B7}" type="datetime1">
              <a:rPr lang="en-US" smtClean="0"/>
              <a:t>11/26/2017</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3617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360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Platshållare för innehåll 3"/>
          <p:cNvSpPr>
            <a:spLocks noGrp="1"/>
          </p:cNvSpPr>
          <p:nvPr>
            <p:ph sz="half" idx="2" hasCustomPrompt="1"/>
          </p:nvPr>
        </p:nvSpPr>
        <p:spPr>
          <a:xfrm>
            <a:off x="4662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Platshållare för datum 4"/>
          <p:cNvSpPr>
            <a:spLocks noGrp="1"/>
          </p:cNvSpPr>
          <p:nvPr>
            <p:ph type="dt" sz="half" idx="10"/>
          </p:nvPr>
        </p:nvSpPr>
        <p:spPr/>
        <p:txBody>
          <a:bodyPr/>
          <a:lstStyle/>
          <a:p>
            <a:fld id="{45C6DC22-FF31-46C8-A0FB-4EE9094BA6B9}" type="datetime1">
              <a:rPr lang="en-US" smtClean="0"/>
              <a:t>11/26/2017</a:t>
            </a:fld>
            <a:endParaRPr lang="en-US" dirty="0"/>
          </a:p>
        </p:txBody>
      </p:sp>
      <p:sp>
        <p:nvSpPr>
          <p:cNvPr id="6" name="Platshållare för sidfot 5"/>
          <p:cNvSpPr>
            <a:spLocks noGrp="1"/>
          </p:cNvSpPr>
          <p:nvPr>
            <p:ph type="ftr" sz="quarter" idx="11"/>
          </p:nvPr>
        </p:nvSpPr>
        <p:spPr/>
        <p:txBody>
          <a:bodyPr/>
          <a:lstStyle/>
          <a:p>
            <a:r>
              <a:rPr lang="en-US" dirty="0"/>
              <a:t>SANDVIK: Title of presentation</a:t>
            </a:r>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132351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4" name="Platshållare för innehåll 3"/>
          <p:cNvSpPr>
            <a:spLocks noGrp="1"/>
          </p:cNvSpPr>
          <p:nvPr>
            <p:ph sz="half" idx="2" hasCustomPrompt="1"/>
          </p:nvPr>
        </p:nvSpPr>
        <p:spPr>
          <a:xfrm>
            <a:off x="360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Platshållare för text 4"/>
          <p:cNvSpPr>
            <a:spLocks noGrp="1"/>
          </p:cNvSpPr>
          <p:nvPr>
            <p:ph type="body" sz="quarter" idx="3" hasCustomPrompt="1"/>
          </p:nvPr>
        </p:nvSpPr>
        <p:spPr>
          <a:xfrm>
            <a:off x="4662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6" name="Platshållare för innehåll 5"/>
          <p:cNvSpPr>
            <a:spLocks noGrp="1"/>
          </p:cNvSpPr>
          <p:nvPr>
            <p:ph sz="quarter" idx="4" hasCustomPrompt="1"/>
          </p:nvPr>
        </p:nvSpPr>
        <p:spPr>
          <a:xfrm>
            <a:off x="4662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Platshållare för datum 6"/>
          <p:cNvSpPr>
            <a:spLocks noGrp="1"/>
          </p:cNvSpPr>
          <p:nvPr>
            <p:ph type="dt" sz="half" idx="10"/>
          </p:nvPr>
        </p:nvSpPr>
        <p:spPr/>
        <p:txBody>
          <a:bodyPr/>
          <a:lstStyle/>
          <a:p>
            <a:fld id="{3BFC0077-3493-4E36-8354-3833B53CD4EF}" type="datetime1">
              <a:rPr lang="en-US" smtClean="0"/>
              <a:t>11/26/2017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275297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a:lvl1pPr>
          </a:lstStyle>
          <a:p>
            <a:r>
              <a:rPr lang="en-US" noProof="0" dirty="0"/>
              <a:t>Headline one line</a:t>
            </a:r>
          </a:p>
        </p:txBody>
      </p:sp>
      <p:sp>
        <p:nvSpPr>
          <p:cNvPr id="3" name="Platshållare för text 2"/>
          <p:cNvSpPr>
            <a:spLocks noGrp="1"/>
          </p:cNvSpPr>
          <p:nvPr>
            <p:ph type="body" idx="1" hasCustomPrompt="1"/>
          </p:nvPr>
        </p:nvSpPr>
        <p:spPr>
          <a:xfrm>
            <a:off x="360000" y="1080000"/>
            <a:ext cx="8424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a:t>
            </a:r>
          </a:p>
        </p:txBody>
      </p:sp>
      <p:sp>
        <p:nvSpPr>
          <p:cNvPr id="7" name="Platshållare för datum 6"/>
          <p:cNvSpPr>
            <a:spLocks noGrp="1"/>
          </p:cNvSpPr>
          <p:nvPr>
            <p:ph type="dt" sz="half" idx="10"/>
          </p:nvPr>
        </p:nvSpPr>
        <p:spPr/>
        <p:txBody>
          <a:bodyPr/>
          <a:lstStyle/>
          <a:p>
            <a:fld id="{6715932F-B69C-4BB0-8584-8D9CB8E2177D}" type="datetime1">
              <a:rPr lang="en-US" smtClean="0"/>
              <a:t>11/26/2017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13" name="Platshållare för text 12"/>
          <p:cNvSpPr>
            <a:spLocks noGrp="1"/>
          </p:cNvSpPr>
          <p:nvPr>
            <p:ph type="body" sz="quarter" idx="14" hasCustomPrompt="1"/>
          </p:nvPr>
        </p:nvSpPr>
        <p:spPr>
          <a:xfrm>
            <a:off x="4662000" y="1530000"/>
            <a:ext cx="4122000" cy="284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1489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22B2939B-B46D-4CD6-860D-D01AABEBC57B}" type="datetime1">
              <a:rPr lang="en-US" smtClean="0"/>
              <a:t>11/26/2017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6814800" y="2484000"/>
            <a:ext cx="1971675" cy="1890000"/>
          </a:xfrm>
        </p:spPr>
        <p:txBody>
          <a:bodyPr/>
          <a:lstStyle>
            <a:lvl1pPr marL="0" indent="0">
              <a:buNone/>
              <a:defRPr/>
            </a:lvl1pPr>
          </a:lstStyle>
          <a:p>
            <a:r>
              <a:rPr lang="en-US" dirty="0"/>
              <a:t>Click icon to add picture</a:t>
            </a:r>
            <a:endParaRPr lang="sv-SE" dirty="0"/>
          </a:p>
        </p:txBody>
      </p:sp>
      <p:sp>
        <p:nvSpPr>
          <p:cNvPr id="14" name="Picture Placeholder 4"/>
          <p:cNvSpPr>
            <a:spLocks noGrp="1"/>
          </p:cNvSpPr>
          <p:nvPr>
            <p:ph type="pic" sz="quarter" idx="24"/>
          </p:nvPr>
        </p:nvSpPr>
        <p:spPr>
          <a:xfrm>
            <a:off x="6814800" y="414000"/>
            <a:ext cx="1971675" cy="1890000"/>
          </a:xfrm>
        </p:spPr>
        <p:txBody>
          <a:bodyPr/>
          <a:lstStyle>
            <a:lvl1pPr marL="0" indent="0">
              <a:buNone/>
              <a:defRPr/>
            </a:lvl1pPr>
          </a:lstStyle>
          <a:p>
            <a:r>
              <a:rPr lang="en-US" dirty="0"/>
              <a:t>Click icon to add picture</a:t>
            </a:r>
            <a:endParaRPr lang="sv-SE" dirty="0"/>
          </a:p>
        </p:txBody>
      </p:sp>
      <p:sp>
        <p:nvSpPr>
          <p:cNvPr id="15" name="Picture Placeholder 4"/>
          <p:cNvSpPr>
            <a:spLocks noGrp="1"/>
          </p:cNvSpPr>
          <p:nvPr>
            <p:ph type="pic" sz="quarter" idx="25"/>
          </p:nvPr>
        </p:nvSpPr>
        <p:spPr>
          <a:xfrm>
            <a:off x="4662000" y="2484000"/>
            <a:ext cx="1972800" cy="1890000"/>
          </a:xfrm>
        </p:spPr>
        <p:txBody>
          <a:bodyPr/>
          <a:lstStyle>
            <a:lvl1pPr marL="0" indent="0">
              <a:buNone/>
              <a:defRPr/>
            </a:lvl1pPr>
          </a:lstStyle>
          <a:p>
            <a:r>
              <a:rPr lang="en-US" dirty="0"/>
              <a:t>Click icon to add picture</a:t>
            </a:r>
            <a:endParaRPr lang="sv-SE" dirty="0"/>
          </a:p>
        </p:txBody>
      </p:sp>
      <p:sp>
        <p:nvSpPr>
          <p:cNvPr id="16" name="Picture Placeholder 4"/>
          <p:cNvSpPr>
            <a:spLocks noGrp="1"/>
          </p:cNvSpPr>
          <p:nvPr>
            <p:ph type="pic" sz="quarter" idx="26"/>
          </p:nvPr>
        </p:nvSpPr>
        <p:spPr>
          <a:xfrm>
            <a:off x="4662000" y="412650"/>
            <a:ext cx="1972800" cy="189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285545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728B4D1C-A571-4AE7-A009-B4F4C6620154}" type="datetime1">
              <a:rPr lang="en-US" smtClean="0"/>
              <a:t>11/26/2017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3"/>
          </p:nvPr>
        </p:nvSpPr>
        <p:spPr>
          <a:xfrm>
            <a:off x="4662000" y="414000"/>
            <a:ext cx="4122000" cy="1890000"/>
          </a:xfrm>
        </p:spPr>
        <p:txBody>
          <a:bodyPr/>
          <a:lstStyle>
            <a:lvl1pPr marL="0" indent="0">
              <a:buNone/>
              <a:defRPr/>
            </a:lvl1pPr>
          </a:lstStyle>
          <a:p>
            <a:r>
              <a:rPr lang="en-US" noProof="0" dirty="0"/>
              <a:t>Click icon to add picture</a:t>
            </a:r>
          </a:p>
        </p:txBody>
      </p:sp>
      <p:sp>
        <p:nvSpPr>
          <p:cNvPr id="10" name="Picture Placeholder 9"/>
          <p:cNvSpPr>
            <a:spLocks noGrp="1"/>
          </p:cNvSpPr>
          <p:nvPr>
            <p:ph type="pic" sz="quarter" idx="24"/>
          </p:nvPr>
        </p:nvSpPr>
        <p:spPr>
          <a:xfrm>
            <a:off x="4662000" y="2484000"/>
            <a:ext cx="1971675" cy="1890000"/>
          </a:xfrm>
        </p:spPr>
        <p:txBody>
          <a:bodyPr/>
          <a:lstStyle>
            <a:lvl1pPr marL="0" indent="0">
              <a:buNone/>
              <a:defRPr/>
            </a:lvl1pPr>
          </a:lstStyle>
          <a:p>
            <a:r>
              <a:rPr lang="en-US" noProof="0" dirty="0"/>
              <a:t>Click icon to add picture</a:t>
            </a:r>
          </a:p>
        </p:txBody>
      </p:sp>
      <p:sp>
        <p:nvSpPr>
          <p:cNvPr id="13" name="Picture Placeholder 12"/>
          <p:cNvSpPr>
            <a:spLocks noGrp="1"/>
          </p:cNvSpPr>
          <p:nvPr>
            <p:ph type="pic" sz="quarter" idx="25"/>
          </p:nvPr>
        </p:nvSpPr>
        <p:spPr>
          <a:xfrm>
            <a:off x="6814800" y="2484000"/>
            <a:ext cx="1971675" cy="1890000"/>
          </a:xfrm>
        </p:spPr>
        <p:txBody>
          <a:bodyPr/>
          <a:lstStyle>
            <a:lvl1pPr marL="0" indent="0">
              <a:buNone/>
              <a:defRPr/>
            </a:lvl1pPr>
          </a:lstStyle>
          <a:p>
            <a:r>
              <a:rPr lang="en-US" noProof="0" dirty="0"/>
              <a:t>Click icon to add picture</a:t>
            </a:r>
          </a:p>
        </p:txBody>
      </p:sp>
    </p:spTree>
    <p:extLst>
      <p:ext uri="{BB962C8B-B14F-4D97-AF65-F5344CB8AC3E}">
        <p14:creationId xmlns:p14="http://schemas.microsoft.com/office/powerpoint/2010/main" val="164514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9BCB198D-49D3-423D-A640-A92B0BCA9AA3}" type="datetime1">
              <a:rPr lang="en-US" smtClean="0"/>
              <a:t>11/26/2017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20"/>
          </p:nvPr>
        </p:nvSpPr>
        <p:spPr>
          <a:xfrm>
            <a:off x="4662000" y="2484000"/>
            <a:ext cx="4122000" cy="1890000"/>
          </a:xfrm>
        </p:spPr>
        <p:txBody>
          <a:bodyPr/>
          <a:lstStyle>
            <a:lvl1pPr marL="0" indent="0">
              <a:buNone/>
              <a:defRPr/>
            </a:lvl1pPr>
          </a:lstStyle>
          <a:p>
            <a:r>
              <a:rPr lang="en-US" dirty="0"/>
              <a:t>Click icon to add picture</a:t>
            </a:r>
            <a:endParaRPr lang="sv-SE" dirty="0"/>
          </a:p>
        </p:txBody>
      </p:sp>
      <p:sp>
        <p:nvSpPr>
          <p:cNvPr id="10" name="Picture Placeholder 9"/>
          <p:cNvSpPr>
            <a:spLocks noGrp="1"/>
          </p:cNvSpPr>
          <p:nvPr>
            <p:ph type="pic" sz="quarter" idx="21"/>
          </p:nvPr>
        </p:nvSpPr>
        <p:spPr>
          <a:xfrm>
            <a:off x="4662000" y="414000"/>
            <a:ext cx="4122000" cy="189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402340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a:lvl1pPr>
          </a:lstStyle>
          <a:p>
            <a:r>
              <a:rPr lang="en-US" noProof="0" dirty="0"/>
              <a:t>Headline over</a:t>
            </a:r>
            <a:br>
              <a:rPr lang="en-US" noProof="0" dirty="0"/>
            </a:br>
            <a:r>
              <a:rPr lang="en-US" noProof="0" dirty="0"/>
              <a:t>two lines</a:t>
            </a:r>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Subheading (if needed)</a:t>
            </a:r>
          </a:p>
        </p:txBody>
      </p:sp>
      <p:sp>
        <p:nvSpPr>
          <p:cNvPr id="7" name="Platshållare för datum 6"/>
          <p:cNvSpPr>
            <a:spLocks noGrp="1"/>
          </p:cNvSpPr>
          <p:nvPr>
            <p:ph type="dt" sz="half" idx="10"/>
          </p:nvPr>
        </p:nvSpPr>
        <p:spPr/>
        <p:txBody>
          <a:bodyPr/>
          <a:lstStyle/>
          <a:p>
            <a:fld id="{C680051F-A4B1-4F1A-9B59-6BC4ADD1202D}" type="datetime1">
              <a:rPr lang="en-US" smtClean="0"/>
              <a:t>11/26/2017</a:t>
            </a:fld>
            <a:endParaRPr lang="en-US" dirty="0"/>
          </a:p>
        </p:txBody>
      </p:sp>
      <p:sp>
        <p:nvSpPr>
          <p:cNvPr id="8" name="Platshållare för sidfot 7"/>
          <p:cNvSpPr>
            <a:spLocks noGrp="1"/>
          </p:cNvSpPr>
          <p:nvPr>
            <p:ph type="ftr" sz="quarter" idx="11"/>
          </p:nvPr>
        </p:nvSpPr>
        <p:spPr/>
        <p:txBody>
          <a:bodyPr/>
          <a:lstStyle/>
          <a:p>
            <a:r>
              <a:rPr lang="en-US" dirty="0"/>
              <a:t>SANDVIK: Title of presentation</a:t>
            </a:r>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dirty="0"/>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5" name="Picture Placeholder 4"/>
          <p:cNvSpPr>
            <a:spLocks noGrp="1"/>
          </p:cNvSpPr>
          <p:nvPr>
            <p:ph type="pic" sz="quarter" idx="14"/>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357009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page 2,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1134000"/>
            <a:ext cx="9180000" cy="1350000"/>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FD53EE5B-179B-42EF-B88C-5BE3C7D22739}" type="datetime1">
              <a:rPr lang="en-US" smtClean="0"/>
              <a:t>11/26/2017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953749"/>
            <a:ext cx="9144000" cy="3189752"/>
          </a:xfrm>
          <a:custGeom>
            <a:avLst/>
            <a:gdLst>
              <a:gd name="connsiteX0" fmla="*/ 530647 w 9144000"/>
              <a:gd name="connsiteY0" fmla="*/ 0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530647 w 9144000"/>
              <a:gd name="connsiteY8" fmla="*/ 0 h 3183818"/>
              <a:gd name="connsiteX0" fmla="*/ 4115249 w 9144000"/>
              <a:gd name="connsiteY0" fmla="*/ 278909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4115249 w 9144000"/>
              <a:gd name="connsiteY8" fmla="*/ 278909 h 3183818"/>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111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0800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5249 w 9144000"/>
              <a:gd name="connsiteY8" fmla="*/ 284843 h 3189752"/>
              <a:gd name="connsiteX0" fmla="*/ 4118424 w 9144000"/>
              <a:gd name="connsiteY0" fmla="*/ 262618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63011 w 9144000"/>
              <a:gd name="connsiteY1" fmla="*/ 11111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2618 h 3189752"/>
              <a:gd name="connsiteX1" fmla="*/ 6856661 w 9144000"/>
              <a:gd name="connsiteY1" fmla="*/ 0 h 3189752"/>
              <a:gd name="connsiteX2" fmla="*/ 9144000 w 9144000"/>
              <a:gd name="connsiteY2" fmla="*/ 953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41275 w 9144000"/>
              <a:gd name="connsiteY7" fmla="*/ 5334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3023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588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7056 h 3189752"/>
              <a:gd name="connsiteX8" fmla="*/ 4118424 w 9144000"/>
              <a:gd name="connsiteY8" fmla="*/ 262618 h 3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189752">
                <a:moveTo>
                  <a:pt x="4118424" y="262618"/>
                </a:moveTo>
                <a:lnTo>
                  <a:pt x="6856661" y="0"/>
                </a:lnTo>
                <a:lnTo>
                  <a:pt x="9144000" y="6"/>
                </a:lnTo>
                <a:lnTo>
                  <a:pt x="9144000" y="3189752"/>
                </a:lnTo>
                <a:lnTo>
                  <a:pt x="9144000" y="3189752"/>
                </a:lnTo>
                <a:lnTo>
                  <a:pt x="0" y="3189752"/>
                </a:lnTo>
                <a:lnTo>
                  <a:pt x="0" y="3189752"/>
                </a:lnTo>
                <a:cubicBezTo>
                  <a:pt x="1058" y="2303245"/>
                  <a:pt x="2117" y="1413563"/>
                  <a:pt x="3175" y="527056"/>
                </a:cubicBezTo>
                <a:lnTo>
                  <a:pt x="4118424" y="262618"/>
                </a:lnTo>
                <a:close/>
              </a:path>
            </a:pathLst>
          </a:custGeom>
          <a:noFill/>
        </p:spPr>
        <p:txBody>
          <a:bodyPr/>
          <a:lstStyle>
            <a:lvl1pPr marL="0" indent="0">
              <a:buNone/>
              <a:defRPr/>
            </a:lvl1pPr>
          </a:lstStyle>
          <a:p>
            <a:r>
              <a:rPr lang="en-US" dirty="0"/>
              <a:t>Click icon to add picture</a:t>
            </a:r>
            <a:endParaRPr lang="sv-SE" dirty="0"/>
          </a:p>
        </p:txBody>
      </p:sp>
      <p:sp>
        <p:nvSpPr>
          <p:cNvPr id="12" name="Rectangular Callout 11"/>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375514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A0BC125F-3FAE-45AA-A1D5-22CF1C11F8CB}"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Tree>
    <p:extLst>
      <p:ext uri="{BB962C8B-B14F-4D97-AF65-F5344CB8AC3E}">
        <p14:creationId xmlns:p14="http://schemas.microsoft.com/office/powerpoint/2010/main" val="420868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Only tex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FD9AF61-2D2D-4997-923E-03B2C54181BD}"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6" name="Rectangular Callout 5"/>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4777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Only tex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solidFill>
                  <a:schemeClr val="accent2"/>
                </a:solidFill>
              </a:defRPr>
            </a:lvl1pPr>
          </a:lstStyle>
          <a:p>
            <a:r>
              <a:rPr lang="en-US" noProof="0" dirty="0"/>
              <a:t>”Quote” or big text on</a:t>
            </a:r>
            <a:br>
              <a:rPr lang="en-US" noProof="0" dirty="0"/>
            </a:br>
            <a:r>
              <a:rPr lang="en-US" noProof="0" dirty="0"/>
              <a:t>white background</a:t>
            </a:r>
          </a:p>
        </p:txBody>
      </p:sp>
      <p:sp>
        <p:nvSpPr>
          <p:cNvPr id="3" name="Platshållare för datum 2"/>
          <p:cNvSpPr>
            <a:spLocks noGrp="1"/>
          </p:cNvSpPr>
          <p:nvPr>
            <p:ph type="dt" sz="half" idx="10"/>
          </p:nvPr>
        </p:nvSpPr>
        <p:spPr/>
        <p:txBody>
          <a:bodyPr/>
          <a:lstStyle/>
          <a:p>
            <a:fld id="{63526969-1DB6-4262-AAB1-0489A8CD801C}"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115604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text on pictur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143500"/>
          </a:xfrm>
        </p:spPr>
        <p:txBody>
          <a:bodyPr/>
          <a:lstStyle/>
          <a:p>
            <a:r>
              <a:rPr lang="en-US" dirty="0"/>
              <a:t>Click icon to add picture</a:t>
            </a:r>
            <a:endParaRPr lang="sv-SE" dirty="0"/>
          </a:p>
        </p:txBody>
      </p:sp>
      <p:sp>
        <p:nvSpPr>
          <p:cNvPr id="2" name="Rubrik 1"/>
          <p:cNvSpPr>
            <a:spLocks noGrp="1"/>
          </p:cNvSpPr>
          <p:nvPr>
            <p:ph type="title" hasCustomPrompt="1"/>
          </p:nvPr>
        </p:nvSpPr>
        <p:spPr>
          <a:xfrm>
            <a:off x="360000" y="1170000"/>
            <a:ext cx="4122000" cy="2700000"/>
          </a:xfrm>
        </p:spPr>
        <p:txBody>
          <a:bodyPr>
            <a:noAutofit/>
          </a:bodyPr>
          <a:lstStyle>
            <a:lvl1pPr algn="l">
              <a:lnSpc>
                <a:spcPct val="100000"/>
              </a:lnSpc>
              <a:spcAft>
                <a:spcPts val="700"/>
              </a:spcAft>
              <a:defRPr sz="3600" baseline="0">
                <a:solidFill>
                  <a:schemeClr val="tx1"/>
                </a:solidFill>
              </a:defRPr>
            </a:lvl1pPr>
          </a:lstStyle>
          <a:p>
            <a:r>
              <a:rPr lang="en-US" noProof="0" dirty="0"/>
              <a:t>”Quote”, or big text (black, white, blue or orange) on picture </a:t>
            </a:r>
          </a:p>
        </p:txBody>
      </p:sp>
      <p:sp>
        <p:nvSpPr>
          <p:cNvPr id="3" name="Platshållare för datum 2"/>
          <p:cNvSpPr>
            <a:spLocks noGrp="1"/>
          </p:cNvSpPr>
          <p:nvPr>
            <p:ph type="dt" sz="half" idx="10"/>
          </p:nvPr>
        </p:nvSpPr>
        <p:spPr/>
        <p:txBody>
          <a:bodyPr/>
          <a:lstStyle/>
          <a:p>
            <a:fld id="{9B7204ED-F5A4-49B1-A568-4266C4312E57}"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Feel free to make vertical adjustment</a:t>
            </a:r>
            <a:r>
              <a:rPr lang="en-US" sz="800" baseline="0" noProof="0" dirty="0"/>
              <a:t> for text placement – it depends on amount of text content. </a:t>
            </a:r>
            <a:endParaRPr lang="en-US" sz="800" noProof="0" dirty="0"/>
          </a:p>
        </p:txBody>
      </p:sp>
    </p:spTree>
    <p:extLst>
      <p:ext uri="{BB962C8B-B14F-4D97-AF65-F5344CB8AC3E}">
        <p14:creationId xmlns:p14="http://schemas.microsoft.com/office/powerpoint/2010/main" val="2135079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lef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289E0679-1120-41DD-AF2A-27CB1CDD1C05}"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2200166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lef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 </a:t>
            </a:r>
          </a:p>
        </p:txBody>
      </p:sp>
      <p:sp>
        <p:nvSpPr>
          <p:cNvPr id="3" name="Platshållare för datum 2"/>
          <p:cNvSpPr>
            <a:spLocks noGrp="1"/>
          </p:cNvSpPr>
          <p:nvPr>
            <p:ph type="dt" sz="half" idx="10"/>
          </p:nvPr>
        </p:nvSpPr>
        <p:spPr/>
        <p:txBody>
          <a:bodyPr/>
          <a:lstStyle/>
          <a:p>
            <a:fld id="{B086D459-BE16-4E65-B712-8C0B332A8AB1}"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32421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righ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B344A86F-5D64-4087-84A3-365E267E9722}"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151789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righ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a:t>Big text,</a:t>
            </a:r>
            <a:br>
              <a:rPr lang="en-US" noProof="0" dirty="0"/>
            </a:br>
            <a:r>
              <a:rPr lang="en-US" noProof="0" dirty="0"/>
              <a:t>more than one line</a:t>
            </a:r>
          </a:p>
        </p:txBody>
      </p:sp>
      <p:sp>
        <p:nvSpPr>
          <p:cNvPr id="3" name="Platshållare för datum 2"/>
          <p:cNvSpPr>
            <a:spLocks noGrp="1"/>
          </p:cNvSpPr>
          <p:nvPr>
            <p:ph type="dt" sz="half" idx="10"/>
          </p:nvPr>
        </p:nvSpPr>
        <p:spPr/>
        <p:txBody>
          <a:bodyPr/>
          <a:lstStyle/>
          <a:p>
            <a:fld id="{08D99A7B-46E1-47C8-A786-9EBA21899043}"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dirty="0"/>
              <a:t>Click icon to add picture</a:t>
            </a:r>
            <a:endParaRPr lang="sv-SE" dirty="0"/>
          </a:p>
        </p:txBody>
      </p:sp>
    </p:spTree>
    <p:extLst>
      <p:ext uri="{BB962C8B-B14F-4D97-AF65-F5344CB8AC3E}">
        <p14:creationId xmlns:p14="http://schemas.microsoft.com/office/powerpoint/2010/main" val="1916725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duc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noProof="0" dirty="0"/>
              <a:t>Headline one line</a:t>
            </a:r>
          </a:p>
        </p:txBody>
      </p:sp>
      <p:sp>
        <p:nvSpPr>
          <p:cNvPr id="3" name="Platshållare för datum 2"/>
          <p:cNvSpPr>
            <a:spLocks noGrp="1"/>
          </p:cNvSpPr>
          <p:nvPr>
            <p:ph type="dt" sz="half" idx="10"/>
          </p:nvPr>
        </p:nvSpPr>
        <p:spPr/>
        <p:txBody>
          <a:bodyPr/>
          <a:lstStyle/>
          <a:p>
            <a:fld id="{0A4A0772-5B87-4D79-A620-FF6D5565CE20}" type="datetime1">
              <a:rPr lang="en-US" smtClean="0"/>
              <a:t>11/26/2017</a:t>
            </a:fld>
            <a:endParaRPr lang="en-US" dirty="0"/>
          </a:p>
        </p:txBody>
      </p:sp>
      <p:sp>
        <p:nvSpPr>
          <p:cNvPr id="4" name="Platshållare för sidfot 3"/>
          <p:cNvSpPr>
            <a:spLocks noGrp="1"/>
          </p:cNvSpPr>
          <p:nvPr>
            <p:ph type="ftr" sz="quarter" idx="11"/>
          </p:nvPr>
        </p:nvSpPr>
        <p:spPr/>
        <p:txBody>
          <a:bodyPr/>
          <a:lstStyle/>
          <a:p>
            <a:r>
              <a:rPr lang="en-US" dirty="0"/>
              <a:t>SANDVIK: Title of presentation</a:t>
            </a:r>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bild 7"/>
          <p:cNvSpPr>
            <a:spLocks noGrp="1"/>
          </p:cNvSpPr>
          <p:nvPr>
            <p:ph type="pic" sz="quarter" idx="13"/>
          </p:nvPr>
        </p:nvSpPr>
        <p:spPr>
          <a:xfrm>
            <a:off x="360000" y="1134000"/>
            <a:ext cx="1972800" cy="1530000"/>
          </a:xfrm>
        </p:spPr>
        <p:txBody>
          <a:bodyPr/>
          <a:lstStyle/>
          <a:p>
            <a:r>
              <a:rPr lang="en-US" dirty="0"/>
              <a:t>Click icon to add picture</a:t>
            </a:r>
            <a:endParaRPr lang="sv-SE" dirty="0"/>
          </a:p>
        </p:txBody>
      </p:sp>
      <p:sp>
        <p:nvSpPr>
          <p:cNvPr id="10" name="Platshållare för bild 7"/>
          <p:cNvSpPr>
            <a:spLocks noGrp="1"/>
          </p:cNvSpPr>
          <p:nvPr>
            <p:ph type="pic" sz="quarter" idx="14"/>
          </p:nvPr>
        </p:nvSpPr>
        <p:spPr>
          <a:xfrm>
            <a:off x="2512800" y="1134000"/>
            <a:ext cx="1972800" cy="1530000"/>
          </a:xfrm>
        </p:spPr>
        <p:txBody>
          <a:bodyPr/>
          <a:lstStyle/>
          <a:p>
            <a:r>
              <a:rPr lang="en-US" dirty="0"/>
              <a:t>Click icon to add picture</a:t>
            </a:r>
            <a:endParaRPr lang="sv-SE" dirty="0"/>
          </a:p>
        </p:txBody>
      </p:sp>
      <p:sp>
        <p:nvSpPr>
          <p:cNvPr id="11" name="Platshållare för bild 7"/>
          <p:cNvSpPr>
            <a:spLocks noGrp="1"/>
          </p:cNvSpPr>
          <p:nvPr>
            <p:ph type="pic" sz="quarter" idx="15"/>
          </p:nvPr>
        </p:nvSpPr>
        <p:spPr>
          <a:xfrm>
            <a:off x="4662000" y="1134000"/>
            <a:ext cx="1972800" cy="1530000"/>
          </a:xfrm>
        </p:spPr>
        <p:txBody>
          <a:bodyPr/>
          <a:lstStyle/>
          <a:p>
            <a:r>
              <a:rPr lang="en-US" dirty="0"/>
              <a:t>Click icon to add picture</a:t>
            </a:r>
            <a:endParaRPr lang="sv-SE" dirty="0"/>
          </a:p>
        </p:txBody>
      </p:sp>
      <p:sp>
        <p:nvSpPr>
          <p:cNvPr id="12" name="Platshållare för bild 7"/>
          <p:cNvSpPr>
            <a:spLocks noGrp="1"/>
          </p:cNvSpPr>
          <p:nvPr>
            <p:ph type="pic" sz="quarter" idx="16"/>
          </p:nvPr>
        </p:nvSpPr>
        <p:spPr>
          <a:xfrm>
            <a:off x="6814800" y="1134000"/>
            <a:ext cx="1972800" cy="1530000"/>
          </a:xfrm>
        </p:spPr>
        <p:txBody>
          <a:bodyPr/>
          <a:lstStyle/>
          <a:p>
            <a:r>
              <a:rPr lang="en-US" dirty="0"/>
              <a:t>Click icon to add picture</a:t>
            </a:r>
            <a:endParaRPr lang="sv-SE" dirty="0"/>
          </a:p>
        </p:txBody>
      </p:sp>
      <p:sp>
        <p:nvSpPr>
          <p:cNvPr id="15" name="Platshållare för innehåll 14"/>
          <p:cNvSpPr>
            <a:spLocks noGrp="1"/>
          </p:cNvSpPr>
          <p:nvPr>
            <p:ph sz="quarter" idx="17"/>
          </p:nvPr>
        </p:nvSpPr>
        <p:spPr>
          <a:xfrm>
            <a:off x="360000" y="2844000"/>
            <a:ext cx="1972800" cy="1530000"/>
          </a:xfrm>
        </p:spPr>
        <p:txBody>
          <a:bodyPr/>
          <a:lstStyle>
            <a:lvl1pPr marL="0" indent="0">
              <a:buNone/>
              <a:defRPr/>
            </a:lvl1pPr>
          </a:lstStyle>
          <a:p>
            <a:pPr lvl="0"/>
            <a:r>
              <a:rPr lang="en-US"/>
              <a:t>Click to edit Master text styles</a:t>
            </a:r>
          </a:p>
        </p:txBody>
      </p:sp>
      <p:sp>
        <p:nvSpPr>
          <p:cNvPr id="16" name="Platshållare för innehåll 14"/>
          <p:cNvSpPr>
            <a:spLocks noGrp="1"/>
          </p:cNvSpPr>
          <p:nvPr>
            <p:ph sz="quarter" idx="18"/>
          </p:nvPr>
        </p:nvSpPr>
        <p:spPr>
          <a:xfrm>
            <a:off x="2512800" y="2844000"/>
            <a:ext cx="1972800" cy="1530000"/>
          </a:xfrm>
        </p:spPr>
        <p:txBody>
          <a:bodyPr/>
          <a:lstStyle>
            <a:lvl1pPr marL="0" indent="0">
              <a:buNone/>
              <a:defRPr/>
            </a:lvl1pPr>
          </a:lstStyle>
          <a:p>
            <a:pPr lvl="0"/>
            <a:r>
              <a:rPr lang="en-US"/>
              <a:t>Click to edit Master text styles</a:t>
            </a:r>
          </a:p>
        </p:txBody>
      </p:sp>
      <p:sp>
        <p:nvSpPr>
          <p:cNvPr id="17" name="Platshållare för innehåll 14"/>
          <p:cNvSpPr>
            <a:spLocks noGrp="1"/>
          </p:cNvSpPr>
          <p:nvPr>
            <p:ph sz="quarter" idx="19"/>
          </p:nvPr>
        </p:nvSpPr>
        <p:spPr>
          <a:xfrm>
            <a:off x="4662000" y="2843323"/>
            <a:ext cx="1972800" cy="1530000"/>
          </a:xfrm>
        </p:spPr>
        <p:txBody>
          <a:bodyPr/>
          <a:lstStyle>
            <a:lvl1pPr marL="0" indent="0">
              <a:buNone/>
              <a:defRPr/>
            </a:lvl1pPr>
          </a:lstStyle>
          <a:p>
            <a:pPr lvl="0"/>
            <a:r>
              <a:rPr lang="en-US"/>
              <a:t>Click to edit Master text styles</a:t>
            </a:r>
          </a:p>
        </p:txBody>
      </p:sp>
      <p:sp>
        <p:nvSpPr>
          <p:cNvPr id="18" name="Platshållare för innehåll 14"/>
          <p:cNvSpPr>
            <a:spLocks noGrp="1"/>
          </p:cNvSpPr>
          <p:nvPr>
            <p:ph sz="quarter" idx="20"/>
          </p:nvPr>
        </p:nvSpPr>
        <p:spPr>
          <a:xfrm>
            <a:off x="6811200" y="2844000"/>
            <a:ext cx="1972800" cy="1530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388437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ne picture,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029705-A0B0-4427-9847-B55AE497C576}" type="datetime1">
              <a:rPr lang="en-US" smtClean="0"/>
              <a:t>11/26/2017</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0" y="0"/>
            <a:ext cx="9144000" cy="51435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5331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tartpage orange, no picture">
    <p:bg>
      <p:bgRef idx="1001">
        <a:schemeClr val="bg1"/>
      </p:bgRef>
    </p:bg>
    <p:spTree>
      <p:nvGrpSpPr>
        <p:cNvPr id="1" name=""/>
        <p:cNvGrpSpPr/>
        <p:nvPr/>
      </p:nvGrpSpPr>
      <p:grpSpPr>
        <a:xfrm>
          <a:off x="0" y="0"/>
          <a:ext cx="0" cy="0"/>
          <a:chOff x="0" y="0"/>
          <a:chExt cx="0" cy="0"/>
        </a:xfrm>
      </p:grpSpPr>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0" y="601951"/>
            <a:ext cx="9177588" cy="4559290"/>
          </a:xfrm>
          <a:prstGeom prst="rect">
            <a:avLst/>
          </a:prstGeom>
        </p:spPr>
      </p:pic>
      <p:sp>
        <p:nvSpPr>
          <p:cNvPr id="2" name="Rubrik 1"/>
          <p:cNvSpPr>
            <a:spLocks noGrp="1"/>
          </p:cNvSpPr>
          <p:nvPr>
            <p:ph type="ctrTitle" hasCustomPrompt="1"/>
          </p:nvPr>
        </p:nvSpPr>
        <p:spPr>
          <a:xfrm>
            <a:off x="360000" y="125925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161925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04D6C328-91B4-44E5-AA41-7ACA77601281}" type="datetime1">
              <a:rPr lang="en-US" smtClean="0"/>
              <a:t>11/26/2017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2" name="Rectangular Callout 11"/>
          <p:cNvSpPr/>
          <p:nvPr userDrawn="1"/>
        </p:nvSpPr>
        <p:spPr>
          <a:xfrm>
            <a:off x="9432540" y="77155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40027605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pictures,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9EDA30-98D3-4788-AE75-D4AE7139764B}" type="datetime1">
              <a:rPr lang="en-US" smtClean="0"/>
              <a:t>11/26/2017</a:t>
            </a:fld>
            <a:endParaRPr lang="en-US" dirty="0"/>
          </a:p>
        </p:txBody>
      </p:sp>
      <p:sp>
        <p:nvSpPr>
          <p:cNvPr id="3" name="Platshållare för sidfot 2"/>
          <p:cNvSpPr>
            <a:spLocks noGrp="1"/>
          </p:cNvSpPr>
          <p:nvPr>
            <p:ph type="ftr" sz="quarter" idx="11"/>
          </p:nvPr>
        </p:nvSpPr>
        <p:spPr/>
        <p:txBody>
          <a:bodyPr/>
          <a:lstStyle/>
          <a:p>
            <a:r>
              <a:rPr lang="en-US" dirty="0"/>
              <a:t>SANDVIK: Title of presentation</a:t>
            </a:r>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dirty="0"/>
          </a:p>
        </p:txBody>
      </p:sp>
      <p:sp>
        <p:nvSpPr>
          <p:cNvPr id="6" name="Picture Placeholder 5"/>
          <p:cNvSpPr>
            <a:spLocks noGrp="1"/>
          </p:cNvSpPr>
          <p:nvPr>
            <p:ph type="pic" sz="quarter" idx="13"/>
          </p:nvPr>
        </p:nvSpPr>
        <p:spPr>
          <a:xfrm>
            <a:off x="-1" y="0"/>
            <a:ext cx="4562475" cy="5143500"/>
          </a:xfrm>
        </p:spPr>
        <p:txBody>
          <a:bodyPr/>
          <a:lstStyle/>
          <a:p>
            <a:r>
              <a:rPr lang="en-US" dirty="0"/>
              <a:t>Click icon to add picture</a:t>
            </a:r>
            <a:endParaRPr lang="sv-SE" dirty="0"/>
          </a:p>
        </p:txBody>
      </p:sp>
      <p:sp>
        <p:nvSpPr>
          <p:cNvPr id="8" name="Picture Placeholder 7"/>
          <p:cNvSpPr>
            <a:spLocks noGrp="1"/>
          </p:cNvSpPr>
          <p:nvPr>
            <p:ph type="pic" sz="quarter" idx="14"/>
          </p:nvPr>
        </p:nvSpPr>
        <p:spPr>
          <a:xfrm>
            <a:off x="4562475" y="0"/>
            <a:ext cx="4581526" cy="5143500"/>
          </a:xfrm>
        </p:spPr>
        <p:txBody>
          <a:bodyPr/>
          <a:lstStyle/>
          <a:p>
            <a:r>
              <a:rPr lang="en-US" dirty="0"/>
              <a:t>Click icon to add picture</a:t>
            </a:r>
            <a:endParaRPr lang="sv-SE" dirty="0"/>
          </a:p>
        </p:txBody>
      </p:sp>
    </p:spTree>
    <p:extLst>
      <p:ext uri="{BB962C8B-B14F-4D97-AF65-F5344CB8AC3E}">
        <p14:creationId xmlns:p14="http://schemas.microsoft.com/office/powerpoint/2010/main" val="297216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rtpage blue, no picture">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 y="3240000"/>
            <a:ext cx="8424000" cy="360000"/>
          </a:xfrm>
        </p:spPr>
        <p:txBody>
          <a:bodyPr/>
          <a:lstStyle>
            <a:lvl1pPr>
              <a:defRPr baseline="0"/>
            </a:lvl1pPr>
          </a:lstStyle>
          <a:p>
            <a:r>
              <a:rPr lang="en-US" noProof="0" dirty="0"/>
              <a:t>Headline First line</a:t>
            </a:r>
          </a:p>
        </p:txBody>
      </p:sp>
      <p:sp>
        <p:nvSpPr>
          <p:cNvPr id="3" name="Underrubrik 2"/>
          <p:cNvSpPr>
            <a:spLocks noGrp="1"/>
          </p:cNvSpPr>
          <p:nvPr>
            <p:ph type="subTitle" idx="1" hasCustomPrompt="1"/>
          </p:nvPr>
        </p:nvSpPr>
        <p:spPr>
          <a:xfrm>
            <a:off x="360000" y="360000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Headline Second line</a:t>
            </a:r>
          </a:p>
        </p:txBody>
      </p:sp>
      <p:sp>
        <p:nvSpPr>
          <p:cNvPr id="4" name="Platshållare för datum 3"/>
          <p:cNvSpPr>
            <a:spLocks noGrp="1"/>
          </p:cNvSpPr>
          <p:nvPr>
            <p:ph type="dt" sz="half" idx="10"/>
          </p:nvPr>
        </p:nvSpPr>
        <p:spPr/>
        <p:txBody>
          <a:bodyPr/>
          <a:lstStyle/>
          <a:p>
            <a:fld id="{D16F672A-22C2-4DD6-B832-D4E7E450A29F}" type="datetime1">
              <a:rPr lang="en-US" smtClean="0"/>
              <a:t>11/26/2017</a:t>
            </a:fld>
            <a:endParaRPr lang="en-US" dirty="0"/>
          </a:p>
        </p:txBody>
      </p:sp>
      <p:sp>
        <p:nvSpPr>
          <p:cNvPr id="5" name="Platshållare för sidfot 4"/>
          <p:cNvSpPr>
            <a:spLocks noGrp="1"/>
          </p:cNvSpPr>
          <p:nvPr>
            <p:ph type="ftr" sz="quarter" idx="11"/>
          </p:nvPr>
        </p:nvSpPr>
        <p:spPr/>
        <p:txBody>
          <a:bodyPr/>
          <a:lstStyle/>
          <a:p>
            <a:r>
              <a:rPr lang="en-US" dirty="0"/>
              <a:t>SANDVIK: Title of presentation</a:t>
            </a:r>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pic>
        <p:nvPicPr>
          <p:cNvPr id="9" name="Bildobjekt 8" descr="SAV_Logo_cyan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203" y="4542481"/>
            <a:ext cx="889868" cy="324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6534" r="6190"/>
          <a:stretch/>
        </p:blipFill>
        <p:spPr>
          <a:xfrm>
            <a:off x="0" y="15466"/>
            <a:ext cx="9144000" cy="2909479"/>
          </a:xfrm>
          <a:prstGeom prst="rect">
            <a:avLst/>
          </a:prstGeom>
        </p:spPr>
      </p:pic>
      <p:sp>
        <p:nvSpPr>
          <p:cNvPr id="11" name="Rectangular Callout 10"/>
          <p:cNvSpPr/>
          <p:nvPr userDrawn="1"/>
        </p:nvSpPr>
        <p:spPr>
          <a:xfrm>
            <a:off x="9432540" y="2751770"/>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a:t>We use a two-color</a:t>
            </a:r>
            <a:r>
              <a:rPr lang="en-US" sz="800" baseline="0" noProof="0" dirty="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a:p>
          <a:p>
            <a:pPr algn="l"/>
            <a:r>
              <a:rPr lang="en-US" sz="800" b="1" baseline="0" noProof="0" dirty="0"/>
              <a:t>This system refers to the first page title only, all other headlines are blue.</a:t>
            </a:r>
          </a:p>
          <a:p>
            <a:pPr algn="l"/>
            <a:endParaRPr lang="en-US" sz="1000" b="1" baseline="0" noProof="0" dirty="0"/>
          </a:p>
          <a:p>
            <a:pPr algn="l"/>
            <a:r>
              <a:rPr lang="en-US" sz="800" b="0" baseline="0" noProof="0" dirty="0"/>
              <a:t>Learn more about our verbal identity in the Sandvik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7783823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first, general">
    <p:spTree>
      <p:nvGrpSpPr>
        <p:cNvPr id="1" name=""/>
        <p:cNvGrpSpPr/>
        <p:nvPr/>
      </p:nvGrpSpPr>
      <p:grpSpPr>
        <a:xfrm>
          <a:off x="0" y="0"/>
          <a:ext cx="0" cy="0"/>
          <a:chOff x="0" y="0"/>
          <a:chExt cx="0" cy="0"/>
        </a:xfrm>
      </p:grpSpPr>
      <p:pic>
        <p:nvPicPr>
          <p:cNvPr id="6" name="Picture 5" descr="_MAB181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29" t="7872" r="23778" b="6128"/>
          <a:stretch/>
        </p:blipFill>
        <p:spPr>
          <a:xfrm>
            <a:off x="3707904" y="102198"/>
            <a:ext cx="5436096" cy="5041302"/>
          </a:xfrm>
          <a:prstGeom prst="rect">
            <a:avLst/>
          </a:prstGeom>
        </p:spPr>
      </p:pic>
      <p:sp>
        <p:nvSpPr>
          <p:cNvPr id="8" name="Content Placeholder 2"/>
          <p:cNvSpPr txBox="1">
            <a:spLocks/>
          </p:cNvSpPr>
          <p:nvPr userDrawn="1"/>
        </p:nvSpPr>
        <p:spPr>
          <a:xfrm>
            <a:off x="360000" y="1260000"/>
            <a:ext cx="3995976"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Sandvik’s objective is zero</a:t>
            </a:r>
            <a:br>
              <a:rPr lang="en-US" dirty="0"/>
            </a:br>
            <a:r>
              <a:rPr lang="en-US" dirty="0"/>
              <a:t>harm to our people, the environment we work in, our customers and </a:t>
            </a:r>
            <a:br>
              <a:rPr lang="en-US" dirty="0"/>
            </a:br>
            <a:r>
              <a:rPr lang="en-US" dirty="0"/>
              <a:t>our suppliers.</a:t>
            </a:r>
          </a:p>
        </p:txBody>
      </p:sp>
      <p:sp>
        <p:nvSpPr>
          <p:cNvPr id="3" name="Date Placeholder 2"/>
          <p:cNvSpPr>
            <a:spLocks noGrp="1"/>
          </p:cNvSpPr>
          <p:nvPr>
            <p:ph type="dt" sz="half" idx="10"/>
          </p:nvPr>
        </p:nvSpPr>
        <p:spPr/>
        <p:txBody>
          <a:bodyPr/>
          <a:lstStyle/>
          <a:p>
            <a:fld id="{519B61F5-90DB-401B-A64C-D2E08EE0A242}" type="datetime1">
              <a:rPr lang="en-US" smtClean="0"/>
              <a:pPr/>
              <a:t>11/26/2017</a:t>
            </a:fld>
            <a:endParaRPr lang="en-US" dirty="0"/>
          </a:p>
        </p:txBody>
      </p:sp>
      <p:sp>
        <p:nvSpPr>
          <p:cNvPr id="4" name="Footer Placeholder 3"/>
          <p:cNvSpPr>
            <a:spLocks noGrp="1"/>
          </p:cNvSpPr>
          <p:nvPr>
            <p:ph type="ftr" sz="quarter" idx="11"/>
          </p:nvPr>
        </p:nvSpPr>
        <p:spPr/>
        <p:txBody>
          <a:bodyPr/>
          <a:lstStyle/>
          <a:p>
            <a:r>
              <a:rPr lang="en-US" dirty="0"/>
              <a:t>SANDVIK: Title of presentation</a:t>
            </a:r>
          </a:p>
        </p:txBody>
      </p:sp>
      <p:sp>
        <p:nvSpPr>
          <p:cNvPr id="5" name="Slide Number Placeholder 4"/>
          <p:cNvSpPr>
            <a:spLocks noGrp="1"/>
          </p:cNvSpPr>
          <p:nvPr>
            <p:ph type="sldNum" sz="quarter" idx="12"/>
          </p:nvPr>
        </p:nvSpPr>
        <p:spPr/>
        <p:txBody>
          <a:bodyPr/>
          <a:lstStyle/>
          <a:p>
            <a:fld id="{469B62F1-B431-48B6-8270-02431A1685B7}" type="slidenum">
              <a:rPr lang="en-US" smtClean="0"/>
              <a:pPr/>
              <a:t>‹#›</a:t>
            </a:fld>
            <a:endParaRPr lang="en-US" dirty="0"/>
          </a:p>
        </p:txBody>
      </p:sp>
      <p:sp>
        <p:nvSpPr>
          <p:cNvPr id="21" name="TextBox 20"/>
          <p:cNvSpPr txBox="1"/>
          <p:nvPr userDrawn="1"/>
        </p:nvSpPr>
        <p:spPr>
          <a:xfrm>
            <a:off x="268474" y="370121"/>
            <a:ext cx="8424936" cy="523220"/>
          </a:xfrm>
          <a:prstGeom prst="rect">
            <a:avLst/>
          </a:prstGeom>
          <a:noFill/>
        </p:spPr>
        <p:txBody>
          <a:bodyPr wrap="square" rtlCol="0">
            <a:spAutoFit/>
          </a:bodyPr>
          <a:lstStyle/>
          <a:p>
            <a:r>
              <a:rPr lang="en-US" sz="2800" dirty="0">
                <a:solidFill>
                  <a:schemeClr val="tx2"/>
                </a:solidFill>
              </a:rPr>
              <a:t>SAFETY FIRST</a:t>
            </a:r>
          </a:p>
        </p:txBody>
      </p:sp>
      <p:sp>
        <p:nvSpPr>
          <p:cNvPr id="20" name="Platshållare för text 8"/>
          <p:cNvSpPr txBox="1">
            <a:spLocks/>
          </p:cNvSpPr>
          <p:nvPr userDrawn="1"/>
        </p:nvSpPr>
        <p:spPr>
          <a:xfrm>
            <a:off x="899592" y="2883940"/>
            <a:ext cx="805261"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PROTECTIVE   </a:t>
            </a:r>
            <a:br>
              <a:rPr lang="en-US" sz="800" b="1" dirty="0">
                <a:solidFill>
                  <a:srgbClr val="333333"/>
                </a:solidFill>
              </a:rPr>
            </a:br>
            <a:r>
              <a:rPr lang="en-US" sz="800" b="1" dirty="0">
                <a:solidFill>
                  <a:srgbClr val="333333"/>
                </a:solidFill>
              </a:rPr>
              <a:t> EQUIPMENT</a:t>
            </a:r>
          </a:p>
        </p:txBody>
      </p:sp>
      <p:sp>
        <p:nvSpPr>
          <p:cNvPr id="22" name="Platshållare för text 9"/>
          <p:cNvSpPr txBox="1">
            <a:spLocks/>
          </p:cNvSpPr>
          <p:nvPr userDrawn="1"/>
        </p:nvSpPr>
        <p:spPr>
          <a:xfrm>
            <a:off x="3628498" y="3594967"/>
            <a:ext cx="768951"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ASSEMBLY</a:t>
            </a:r>
            <a:br>
              <a:rPr lang="en-US" sz="800" b="1" dirty="0">
                <a:solidFill>
                  <a:srgbClr val="333333"/>
                </a:solidFill>
              </a:rPr>
            </a:br>
            <a:r>
              <a:rPr lang="en-US" sz="800" b="1" dirty="0">
                <a:solidFill>
                  <a:srgbClr val="333333"/>
                </a:solidFill>
              </a:rPr>
              <a:t> POINT</a:t>
            </a:r>
          </a:p>
        </p:txBody>
      </p:sp>
      <p:sp>
        <p:nvSpPr>
          <p:cNvPr id="23" name="Platshållare för text 10"/>
          <p:cNvSpPr txBox="1">
            <a:spLocks/>
          </p:cNvSpPr>
          <p:nvPr userDrawn="1"/>
        </p:nvSpPr>
        <p:spPr>
          <a:xfrm>
            <a:off x="2260347" y="3594967"/>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EMERGENCY</a:t>
            </a:r>
            <a:br>
              <a:rPr lang="en-US" sz="800" b="1" dirty="0">
                <a:solidFill>
                  <a:srgbClr val="333333"/>
                </a:solidFill>
              </a:rPr>
            </a:br>
            <a:r>
              <a:rPr lang="en-US" sz="800" b="1" dirty="0">
                <a:solidFill>
                  <a:srgbClr val="333333"/>
                </a:solidFill>
              </a:rPr>
              <a:t> EXIT</a:t>
            </a:r>
          </a:p>
        </p:txBody>
      </p:sp>
      <p:sp>
        <p:nvSpPr>
          <p:cNvPr id="24" name="Platshållare för text 12"/>
          <p:cNvSpPr txBox="1">
            <a:spLocks/>
          </p:cNvSpPr>
          <p:nvPr userDrawn="1"/>
        </p:nvSpPr>
        <p:spPr>
          <a:xfrm>
            <a:off x="898397" y="3594967"/>
            <a:ext cx="802808"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EMERGENCY</a:t>
            </a:r>
            <a:br>
              <a:rPr lang="en-US" sz="800" b="1" dirty="0">
                <a:solidFill>
                  <a:srgbClr val="333333"/>
                </a:solidFill>
              </a:rPr>
            </a:br>
            <a:r>
              <a:rPr lang="en-US" sz="800" b="1" dirty="0">
                <a:solidFill>
                  <a:srgbClr val="333333"/>
                </a:solidFill>
              </a:rPr>
              <a:t> NUMBER</a:t>
            </a:r>
          </a:p>
        </p:txBody>
      </p:sp>
      <p:sp>
        <p:nvSpPr>
          <p:cNvPr id="25" name="Platshållare för text 13"/>
          <p:cNvSpPr txBox="1">
            <a:spLocks/>
          </p:cNvSpPr>
          <p:nvPr userDrawn="1"/>
        </p:nvSpPr>
        <p:spPr>
          <a:xfrm>
            <a:off x="3625443" y="2883940"/>
            <a:ext cx="704054"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ALARM</a:t>
            </a:r>
          </a:p>
        </p:txBody>
      </p:sp>
      <p:pic>
        <p:nvPicPr>
          <p:cNvPr id="26" name="Bildobjekt 20" descr="sandvik_ppt_safety_icon_alar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62552" y="2880000"/>
            <a:ext cx="556086" cy="556086"/>
          </a:xfrm>
          <a:prstGeom prst="rect">
            <a:avLst/>
          </a:prstGeom>
        </p:spPr>
      </p:pic>
      <p:pic>
        <p:nvPicPr>
          <p:cNvPr id="27" name="Bildobjekt 21" descr="sandvik_ppt_safety_icon_assembl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65607" y="3594967"/>
            <a:ext cx="556086" cy="556086"/>
          </a:xfrm>
          <a:prstGeom prst="rect">
            <a:avLst/>
          </a:prstGeom>
        </p:spPr>
      </p:pic>
      <p:pic>
        <p:nvPicPr>
          <p:cNvPr id="28" name="Bildobjekt 22" descr="sandvik_ppt_safety_icon_equipmen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451" y="2880000"/>
            <a:ext cx="556086" cy="556086"/>
          </a:xfrm>
          <a:prstGeom prst="rect">
            <a:avLst/>
          </a:prstGeom>
        </p:spPr>
      </p:pic>
      <p:pic>
        <p:nvPicPr>
          <p:cNvPr id="29" name="Bildobjekt 33" descr="sandvik_ppt_safety_icon_exit.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01205" y="3594967"/>
            <a:ext cx="556086" cy="556086"/>
          </a:xfrm>
          <a:prstGeom prst="rect">
            <a:avLst/>
          </a:prstGeom>
        </p:spPr>
      </p:pic>
      <p:pic>
        <p:nvPicPr>
          <p:cNvPr id="30" name="Bildobjekt 24" descr="sandvik_ppt_safety_icon_number.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2311" y="3594967"/>
            <a:ext cx="556086" cy="556086"/>
          </a:xfrm>
          <a:prstGeom prst="rect">
            <a:avLst/>
          </a:prstGeom>
        </p:spPr>
      </p:pic>
      <p:sp>
        <p:nvSpPr>
          <p:cNvPr id="31" name="Platshållare för text 10"/>
          <p:cNvSpPr txBox="1">
            <a:spLocks/>
          </p:cNvSpPr>
          <p:nvPr userDrawn="1"/>
        </p:nvSpPr>
        <p:spPr>
          <a:xfrm>
            <a:off x="2260347" y="2880592"/>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a:solidFill>
                  <a:srgbClr val="333333"/>
                </a:solidFill>
              </a:rPr>
              <a:t> FIRST</a:t>
            </a:r>
            <a:r>
              <a:rPr lang="en-US" sz="800" b="1" baseline="0" dirty="0">
                <a:solidFill>
                  <a:srgbClr val="333333"/>
                </a:solidFill>
              </a:rPr>
              <a:t> AID </a:t>
            </a:r>
            <a:br>
              <a:rPr lang="en-US" sz="800" b="1" baseline="0" dirty="0">
                <a:solidFill>
                  <a:srgbClr val="333333"/>
                </a:solidFill>
              </a:rPr>
            </a:br>
            <a:r>
              <a:rPr lang="en-US" sz="800" b="1" baseline="0" dirty="0">
                <a:solidFill>
                  <a:srgbClr val="333333"/>
                </a:solidFill>
              </a:rPr>
              <a:t> KIT</a:t>
            </a:r>
            <a:endParaRPr lang="en-US" sz="800" b="1" dirty="0">
              <a:solidFill>
                <a:srgbClr val="333333"/>
              </a:solidFill>
            </a:endParaRPr>
          </a:p>
        </p:txBody>
      </p:sp>
      <p:sp>
        <p:nvSpPr>
          <p:cNvPr id="32" name="Rectangle 31"/>
          <p:cNvSpPr/>
          <p:nvPr userDrawn="1"/>
        </p:nvSpPr>
        <p:spPr>
          <a:xfrm>
            <a:off x="1701205" y="2883700"/>
            <a:ext cx="556086" cy="552146"/>
          </a:xfrm>
          <a:prstGeom prst="rect">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Connector 32"/>
          <p:cNvCxnSpPr/>
          <p:nvPr userDrawn="1"/>
        </p:nvCxnSpPr>
        <p:spPr>
          <a:xfrm>
            <a:off x="1976042" y="2974818"/>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userDrawn="1"/>
        </p:nvCxnSpPr>
        <p:spPr>
          <a:xfrm rot="16200000">
            <a:off x="1979248" y="2974817"/>
            <a:ext cx="0" cy="366451"/>
          </a:xfrm>
          <a:prstGeom prst="line">
            <a:avLst/>
          </a:prstGeom>
          <a:ln w="114300">
            <a:solidFill>
              <a:schemeClr val="bg1"/>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078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0879A06-EAF7-4EC6-A444-8258C5159BF5}" type="datetime1">
              <a:rPr lang="en-US" smtClean="0"/>
              <a:t>11/26/2017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40000" indent="-162000">
              <a:buClr>
                <a:schemeClr val="bg1"/>
              </a:buClr>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206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a:t>Agenda for today</a:t>
            </a:r>
          </a:p>
        </p:txBody>
      </p:sp>
      <p:sp>
        <p:nvSpPr>
          <p:cNvPr id="4" name="Platshållare för datum 3"/>
          <p:cNvSpPr>
            <a:spLocks noGrp="1"/>
          </p:cNvSpPr>
          <p:nvPr>
            <p:ph type="dt" sz="half" idx="10"/>
          </p:nvPr>
        </p:nvSpPr>
        <p:spPr/>
        <p:txBody>
          <a:bodyPr/>
          <a:lstStyle>
            <a:lvl1pPr>
              <a:defRPr>
                <a:solidFill>
                  <a:schemeClr val="bg1"/>
                </a:solidFill>
              </a:defRPr>
            </a:lvl1pPr>
          </a:lstStyle>
          <a:p>
            <a:fld id="{FE2DA2F3-4AA8-4350-8324-EDE8AF0B4FF2}" type="datetime1">
              <a:rPr lang="en-US" smtClean="0"/>
              <a:t>11/26/2017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a:t>Subheading (if needed)</a:t>
            </a:r>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buClr>
                <a:schemeClr val="bg1"/>
              </a:buClr>
              <a:defRPr>
                <a:solidFill>
                  <a:schemeClr val="bg1"/>
                </a:solidFill>
              </a:defRPr>
            </a:lvl1pPr>
            <a:lvl2pPr marL="540000" indent="-162000">
              <a:buClr>
                <a:schemeClr val="bg1"/>
              </a:buClr>
              <a:buFont typeface="Arial" panose="020B0604020202020204" pitchFamily="34" charset="0"/>
              <a:buChar char="−"/>
              <a:defRPr>
                <a:solidFill>
                  <a:schemeClr val="bg1"/>
                </a:solidFill>
              </a:defRPr>
            </a:lvl2pPr>
            <a:lvl3pPr marL="7380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52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divider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3060000"/>
            <a:ext cx="8424000" cy="144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a:t>
            </a:r>
            <a:br>
              <a:rPr lang="en-US" noProof="0" dirty="0"/>
            </a:br>
            <a:r>
              <a:rPr lang="en-US" noProof="0" dirty="0"/>
              <a:t>text over two lines</a:t>
            </a:r>
          </a:p>
        </p:txBody>
      </p:sp>
      <p:sp>
        <p:nvSpPr>
          <p:cNvPr id="4" name="Platshållare för datum 3"/>
          <p:cNvSpPr>
            <a:spLocks noGrp="1"/>
          </p:cNvSpPr>
          <p:nvPr>
            <p:ph type="dt" sz="half" idx="10"/>
          </p:nvPr>
        </p:nvSpPr>
        <p:spPr/>
        <p:txBody>
          <a:bodyPr/>
          <a:lstStyle>
            <a:lvl1pPr>
              <a:defRPr>
                <a:solidFill>
                  <a:schemeClr val="bg1"/>
                </a:solidFill>
              </a:defRPr>
            </a:lvl1pPr>
          </a:lstStyle>
          <a:p>
            <a:fld id="{E03E505D-A21F-4E59-9FEC-31B1E2CDF3A8}" type="datetime1">
              <a:rPr lang="en-US" smtClean="0"/>
              <a:t>11/26/2017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11" name="Bildobjekt 10"/>
          <p:cNvPicPr>
            <a:picLocks noChangeAspect="1"/>
          </p:cNvPicPr>
          <p:nvPr/>
        </p:nvPicPr>
        <p:blipFill rotWithShape="1">
          <a:blip r:embed="rId3"/>
          <a:srcRect r="7637"/>
          <a:stretch/>
        </p:blipFill>
        <p:spPr>
          <a:xfrm>
            <a:off x="0" y="720000"/>
            <a:ext cx="9144000" cy="2304092"/>
          </a:xfrm>
          <a:prstGeom prst="rect">
            <a:avLst/>
          </a:prstGeom>
        </p:spPr>
      </p:pic>
    </p:spTree>
    <p:extLst>
      <p:ext uri="{BB962C8B-B14F-4D97-AF65-F5344CB8AC3E}">
        <p14:creationId xmlns:p14="http://schemas.microsoft.com/office/powerpoint/2010/main" val="136048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divider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260000"/>
            <a:ext cx="8424000" cy="1080000"/>
          </a:xfrm>
        </p:spPr>
        <p:txBody>
          <a:bodyPr anchor="t">
            <a:noAutofit/>
          </a:bodyPr>
          <a:lstStyle>
            <a:lvl1pPr algn="l">
              <a:lnSpc>
                <a:spcPct val="100000"/>
              </a:lnSpc>
              <a:spcAft>
                <a:spcPts val="700"/>
              </a:spcAft>
              <a:defRPr sz="4800" b="0" cap="all">
                <a:solidFill>
                  <a:schemeClr val="bg1"/>
                </a:solidFill>
              </a:defRPr>
            </a:lvl1pPr>
          </a:lstStyle>
          <a:p>
            <a:r>
              <a:rPr lang="en-US" noProof="0" dirty="0"/>
              <a:t>Divider slide, one line</a:t>
            </a:r>
          </a:p>
        </p:txBody>
      </p:sp>
      <p:sp>
        <p:nvSpPr>
          <p:cNvPr id="4" name="Platshållare för datum 3"/>
          <p:cNvSpPr>
            <a:spLocks noGrp="1"/>
          </p:cNvSpPr>
          <p:nvPr>
            <p:ph type="dt" sz="half" idx="10"/>
          </p:nvPr>
        </p:nvSpPr>
        <p:spPr/>
        <p:txBody>
          <a:bodyPr/>
          <a:lstStyle>
            <a:lvl1pPr>
              <a:defRPr>
                <a:solidFill>
                  <a:schemeClr val="bg1"/>
                </a:solidFill>
              </a:defRPr>
            </a:lvl1pPr>
          </a:lstStyle>
          <a:p>
            <a:fld id="{BE171C09-F294-48F0-98F0-E231882A15E0}" type="datetime1">
              <a:rPr lang="en-US" smtClean="0"/>
              <a:t>11/26/2017</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dirty="0"/>
              <a:t>SANDVIK: Title of presentation</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5624"/>
          <a:stretch/>
        </p:blipFill>
        <p:spPr>
          <a:xfrm>
            <a:off x="-396552" y="1851670"/>
            <a:ext cx="9540552" cy="2807266"/>
          </a:xfrm>
          <a:prstGeom prst="rect">
            <a:avLst/>
          </a:prstGeom>
        </p:spPr>
      </p:pic>
    </p:spTree>
    <p:extLst>
      <p:ext uri="{BB962C8B-B14F-4D97-AF65-F5344CB8AC3E}">
        <p14:creationId xmlns:p14="http://schemas.microsoft.com/office/powerpoint/2010/main" val="418236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0000" y="414000"/>
            <a:ext cx="8424000" cy="360000"/>
          </a:xfrm>
          <a:prstGeom prst="rect">
            <a:avLst/>
          </a:prstGeom>
        </p:spPr>
        <p:txBody>
          <a:bodyPr vert="horz" lIns="0" tIns="0" rIns="0" bIns="0" rtlCol="0" anchor="t">
            <a:noAutofit/>
          </a:body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text 2"/>
          <p:cNvSpPr>
            <a:spLocks noGrp="1"/>
          </p:cNvSpPr>
          <p:nvPr>
            <p:ph type="body" idx="1"/>
          </p:nvPr>
        </p:nvSpPr>
        <p:spPr>
          <a:xfrm>
            <a:off x="360000" y="1134000"/>
            <a:ext cx="8424000" cy="3240000"/>
          </a:xfrm>
          <a:prstGeom prst="rect">
            <a:avLst/>
          </a:prstGeom>
        </p:spPr>
        <p:txBody>
          <a:bodyPr vert="horz" lIns="0" tIns="0" rIns="0" bIns="0" rtlCol="0">
            <a:noAutofit/>
          </a:body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a:t>
            </a:r>
            <a:r>
              <a:rPr lang="en-US" noProof="0" dirty="0" err="1"/>
              <a:t>på</a:t>
            </a:r>
            <a:r>
              <a:rPr lang="en-US" noProof="0" dirty="0"/>
              <a:t>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
        <p:nvSpPr>
          <p:cNvPr id="4" name="Platshållare för datum 3"/>
          <p:cNvSpPr>
            <a:spLocks noGrp="1"/>
          </p:cNvSpPr>
          <p:nvPr>
            <p:ph type="dt" sz="half" idx="2"/>
          </p:nvPr>
        </p:nvSpPr>
        <p:spPr>
          <a:xfrm>
            <a:off x="6891372" y="4674791"/>
            <a:ext cx="900000" cy="180000"/>
          </a:xfrm>
          <a:prstGeom prst="rect">
            <a:avLst/>
          </a:prstGeom>
        </p:spPr>
        <p:txBody>
          <a:bodyPr vert="horz" lIns="0" tIns="0" rIns="0" bIns="0" rtlCol="0" anchor="b" anchorCtr="0"/>
          <a:lstStyle>
            <a:lvl1pPr algn="ctr">
              <a:defRPr sz="700">
                <a:solidFill>
                  <a:schemeClr val="bg2"/>
                </a:solidFill>
              </a:defRPr>
            </a:lvl1pPr>
          </a:lstStyle>
          <a:p>
            <a:fld id="{519B61F5-90DB-401B-A64C-D2E08EE0A242}" type="datetime1">
              <a:rPr lang="en-US" smtClean="0"/>
              <a:pPr/>
              <a:t>11/26/2017</a:t>
            </a:fld>
            <a:endParaRPr lang="en-US" dirty="0"/>
          </a:p>
        </p:txBody>
      </p:sp>
      <p:sp>
        <p:nvSpPr>
          <p:cNvPr id="5" name="Platshållare för sidfot 4"/>
          <p:cNvSpPr>
            <a:spLocks noGrp="1"/>
          </p:cNvSpPr>
          <p:nvPr>
            <p:ph type="ftr" sz="quarter" idx="3"/>
          </p:nvPr>
        </p:nvSpPr>
        <p:spPr>
          <a:xfrm>
            <a:off x="3123613" y="4680104"/>
            <a:ext cx="2895600" cy="180000"/>
          </a:xfrm>
          <a:prstGeom prst="rect">
            <a:avLst/>
          </a:prstGeom>
        </p:spPr>
        <p:txBody>
          <a:bodyPr vert="horz" lIns="0" tIns="0" rIns="0" bIns="0" rtlCol="0" anchor="b" anchorCtr="0"/>
          <a:lstStyle>
            <a:lvl1pPr algn="ctr">
              <a:defRPr sz="700">
                <a:solidFill>
                  <a:schemeClr val="bg2"/>
                </a:solidFill>
              </a:defRPr>
            </a:lvl1pPr>
          </a:lstStyle>
          <a:p>
            <a:r>
              <a:rPr lang="en-US" dirty="0"/>
              <a:t>SANDVIK: Title of presentation</a:t>
            </a:r>
          </a:p>
        </p:txBody>
      </p:sp>
      <p:sp>
        <p:nvSpPr>
          <p:cNvPr id="6" name="Platshållare för bildnummer 5"/>
          <p:cNvSpPr>
            <a:spLocks noGrp="1"/>
          </p:cNvSpPr>
          <p:nvPr>
            <p:ph type="sldNum" sz="quarter" idx="4"/>
          </p:nvPr>
        </p:nvSpPr>
        <p:spPr>
          <a:xfrm>
            <a:off x="354946" y="4679655"/>
            <a:ext cx="1440000" cy="180000"/>
          </a:xfrm>
          <a:prstGeom prst="rect">
            <a:avLst/>
          </a:prstGeom>
        </p:spPr>
        <p:txBody>
          <a:bodyPr vert="horz" lIns="0" tIns="0" rIns="0" bIns="0" rtlCol="0" anchor="b" anchorCtr="0"/>
          <a:lstStyle>
            <a:lvl1pPr algn="l">
              <a:defRPr sz="700">
                <a:solidFill>
                  <a:schemeClr val="bg2"/>
                </a:solidFill>
              </a:defRPr>
            </a:lvl1pPr>
          </a:lstStyle>
          <a:p>
            <a:fld id="{469B62F1-B431-48B6-8270-02431A1685B7}" type="slidenum">
              <a:rPr lang="en-US" smtClean="0"/>
              <a:pPr/>
              <a:t>‹#›</a:t>
            </a:fld>
            <a:endParaRPr lang="en-US" dirty="0"/>
          </a:p>
        </p:txBody>
      </p:sp>
      <p:pic>
        <p:nvPicPr>
          <p:cNvPr id="13" name="Bildobjekt 12" descr="SAV_Logo_cyan_RGB300.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891267" y="4538521"/>
            <a:ext cx="889868" cy="324000"/>
          </a:xfrm>
          <a:prstGeom prst="rect">
            <a:avLst/>
          </a:prstGeom>
        </p:spPr>
      </p:pic>
    </p:spTree>
    <p:extLst>
      <p:ext uri="{BB962C8B-B14F-4D97-AF65-F5344CB8AC3E}">
        <p14:creationId xmlns:p14="http://schemas.microsoft.com/office/powerpoint/2010/main" val="1864483013"/>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62" r:id="rId3"/>
    <p:sldLayoutId id="2147483663" r:id="rId4"/>
    <p:sldLayoutId id="2147483691" r:id="rId5"/>
    <p:sldLayoutId id="2147483666" r:id="rId6"/>
    <p:sldLayoutId id="2147483667" r:id="rId7"/>
    <p:sldLayoutId id="2147483669" r:id="rId8"/>
    <p:sldLayoutId id="2147483668" r:id="rId9"/>
    <p:sldLayoutId id="2147483664" r:id="rId10"/>
    <p:sldLayoutId id="2147483665" r:id="rId11"/>
    <p:sldLayoutId id="2147483670" r:id="rId12"/>
    <p:sldLayoutId id="2147483688"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7" r:id="rId29"/>
    <p:sldLayoutId id="2147483689" r:id="rId30"/>
  </p:sldLayoutIdLst>
  <p:hf hdr="0" ftr="0" dt="0"/>
  <p:txStyles>
    <p:titleStyle>
      <a:lvl1pPr algn="l" defTabSz="914400" rtl="0" eaLnBrk="1" latinLnBrk="0" hangingPunct="1">
        <a:lnSpc>
          <a:spcPct val="100000"/>
        </a:lnSpc>
        <a:spcBef>
          <a:spcPct val="0"/>
        </a:spcBef>
        <a:buNone/>
        <a:defRPr sz="2800" kern="1200" cap="all" baseline="0">
          <a:solidFill>
            <a:schemeClr val="tx2"/>
          </a:solidFill>
          <a:latin typeface="+mj-lt"/>
          <a:ea typeface="+mj-ea"/>
          <a:cs typeface="+mj-cs"/>
        </a:defRPr>
      </a:lvl1pPr>
    </p:titleStyle>
    <p:bodyStyle>
      <a:lvl1pPr marL="162000" indent="-162000" algn="l" defTabSz="914400"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orient="horz" pos="2788" userDrawn="1">
          <p15:clr>
            <a:srgbClr val="F26B43"/>
          </p15:clr>
        </p15:guide>
        <p15:guide id="5" orient="horz" pos="894" userDrawn="1">
          <p15:clr>
            <a:srgbClr val="F26B43"/>
          </p15:clr>
        </p15:guide>
        <p15:guide id="6" pos="226" userDrawn="1">
          <p15:clr>
            <a:srgbClr val="F26B43"/>
          </p15:clr>
        </p15:guide>
        <p15:guide id="7" pos="5534" userDrawn="1">
          <p15:clr>
            <a:srgbClr val="F26B43"/>
          </p15:clr>
        </p15:guide>
        <p15:guide id="8" orient="horz" pos="3014" userDrawn="1">
          <p15:clr>
            <a:srgbClr val="F26B43"/>
          </p15:clr>
        </p15:guide>
        <p15:guide id="9" orient="horz" pos="226" userDrawn="1">
          <p15:clr>
            <a:srgbClr val="F26B43"/>
          </p15:clr>
        </p15:guide>
        <p15:guide id="10" orient="horz" pos="3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4.bin"/><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mailto:Tomas.berglund@sandvik.com" TargetMode="External"/><Relationship Id="rId2" Type="http://schemas.openxmlformats.org/officeDocument/2006/relationships/hyperlink" Target="mailto:martin.ostlund@sandvik.com" TargetMode="External"/><Relationship Id="rId1" Type="http://schemas.openxmlformats.org/officeDocument/2006/relationships/slideLayout" Target="../slideLayouts/slideLayout12.xml"/><Relationship Id="rId4" Type="http://schemas.openxmlformats.org/officeDocument/2006/relationships/hyperlink" Target="mailto:tomas.berglund@sandvi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80000"/>
            <a:ext cx="7524368" cy="360000"/>
          </a:xfrm>
        </p:spPr>
        <p:txBody>
          <a:bodyPr/>
          <a:lstStyle/>
          <a:p>
            <a:pPr algn="ctr"/>
            <a:r>
              <a:rPr lang="en-US" sz="2000" noProof="0" dirty="0"/>
              <a:t>Effect of processing parameters on intermetallic phase content and impact toughness for super duplex alloy pm hip sandvik saf 2507</a:t>
            </a:r>
            <a:r>
              <a:rPr lang="en-US" sz="2000" baseline="30000" noProof="0" dirty="0"/>
              <a:t>tm</a:t>
            </a:r>
            <a:endParaRPr lang="en-US" sz="2000" noProof="0" dirty="0"/>
          </a:p>
        </p:txBody>
      </p:sp>
      <p:pic>
        <p:nvPicPr>
          <p:cNvPr id="5" name="Picture Placeholder 4"/>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249" t="38879" r="1407" b="4287"/>
          <a:stretch/>
        </p:blipFill>
        <p:spPr>
          <a:xfrm>
            <a:off x="0" y="1345762"/>
            <a:ext cx="9144000" cy="3797738"/>
          </a:xfrm>
        </p:spPr>
      </p:pic>
    </p:spTree>
    <p:extLst>
      <p:ext uri="{BB962C8B-B14F-4D97-AF65-F5344CB8AC3E}">
        <p14:creationId xmlns:p14="http://schemas.microsoft.com/office/powerpoint/2010/main" val="158784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11959" y="1779662"/>
            <a:ext cx="4948913" cy="2016224"/>
          </a:xfrm>
          <a:prstGeom prst="rect">
            <a:avLst/>
          </a:prstGeom>
        </p:spPr>
      </p:pic>
      <p:sp>
        <p:nvSpPr>
          <p:cNvPr id="2" name="Title 1"/>
          <p:cNvSpPr>
            <a:spLocks noGrp="1"/>
          </p:cNvSpPr>
          <p:nvPr>
            <p:ph type="title"/>
          </p:nvPr>
        </p:nvSpPr>
        <p:spPr/>
        <p:txBody>
          <a:bodyPr/>
          <a:lstStyle/>
          <a:p>
            <a:r>
              <a:rPr lang="en-US" dirty="0"/>
              <a:t>experimental</a:t>
            </a:r>
          </a:p>
        </p:txBody>
      </p:sp>
      <p:sp>
        <p:nvSpPr>
          <p:cNvPr id="3" name="Text Placeholder 2"/>
          <p:cNvSpPr>
            <a:spLocks noGrp="1"/>
          </p:cNvSpPr>
          <p:nvPr>
            <p:ph type="body" idx="1"/>
          </p:nvPr>
        </p:nvSpPr>
        <p:spPr/>
        <p:txBody>
          <a:bodyPr/>
          <a:lstStyle/>
          <a:p>
            <a:r>
              <a:rPr lang="en-US" dirty="0"/>
              <a:t>Impact and Corrosion testing</a:t>
            </a:r>
          </a:p>
        </p:txBody>
      </p:sp>
      <p:sp>
        <p:nvSpPr>
          <p:cNvPr id="4" name="Content Placeholder 3"/>
          <p:cNvSpPr>
            <a:spLocks noGrp="1"/>
          </p:cNvSpPr>
          <p:nvPr>
            <p:ph sz="half" idx="2"/>
          </p:nvPr>
        </p:nvSpPr>
        <p:spPr>
          <a:xfrm>
            <a:off x="360000" y="1530000"/>
            <a:ext cx="3707944" cy="2844000"/>
          </a:xfrm>
        </p:spPr>
        <p:txBody>
          <a:bodyPr/>
          <a:lstStyle/>
          <a:p>
            <a:r>
              <a:rPr lang="en-US" dirty="0"/>
              <a:t>Instrumented impact testing at -46°C was conducted per ASTM 2298</a:t>
            </a:r>
          </a:p>
          <a:p>
            <a:pPr lvl="1"/>
            <a:r>
              <a:rPr lang="en-US" dirty="0"/>
              <a:t>Includes load vs. Deflection curves in which the theoretical crack initiation and propagation energies can be derived.</a:t>
            </a:r>
          </a:p>
          <a:p>
            <a:r>
              <a:rPr lang="en-US" dirty="0"/>
              <a:t>The CPT (Critical Pitting Corrosion Temperature) was measured per ASTM G150 on non-deformed parts of tested impact test bars</a:t>
            </a:r>
          </a:p>
        </p:txBody>
      </p:sp>
      <p:sp>
        <p:nvSpPr>
          <p:cNvPr id="7" name="Slide Number Placeholder 6"/>
          <p:cNvSpPr>
            <a:spLocks noGrp="1"/>
          </p:cNvSpPr>
          <p:nvPr>
            <p:ph type="sldNum" sz="quarter" idx="12"/>
          </p:nvPr>
        </p:nvSpPr>
        <p:spPr/>
        <p:txBody>
          <a:bodyPr/>
          <a:lstStyle/>
          <a:p>
            <a:fld id="{469B62F1-B431-48B6-8270-02431A1685B7}" type="slidenum">
              <a:rPr lang="en-US" smtClean="0"/>
              <a:t>10</a:t>
            </a:fld>
            <a:endParaRPr lang="en-US" dirty="0"/>
          </a:p>
        </p:txBody>
      </p:sp>
      <p:sp>
        <p:nvSpPr>
          <p:cNvPr id="10" name="Text Box 1"/>
          <p:cNvSpPr txBox="1"/>
          <p:nvPr/>
        </p:nvSpPr>
        <p:spPr>
          <a:xfrm>
            <a:off x="7380312" y="1851670"/>
            <a:ext cx="389255" cy="333375"/>
          </a:xfrm>
          <a:prstGeom prst="rect">
            <a:avLst/>
          </a:prstGeom>
        </p:spPr>
        <p:txBody>
          <a:bodyPr wrap="square" rtlCol="0"/>
          <a:lstStyle/>
          <a:p>
            <a:pPr>
              <a:spcAft>
                <a:spcPts val="0"/>
              </a:spcAft>
            </a:pPr>
            <a:r>
              <a:rPr lang="en-US" sz="1100" dirty="0">
                <a:effectLst/>
                <a:latin typeface="Calibri" panose="020F0502020204030204" pitchFamily="34" charset="0"/>
                <a:ea typeface="SimSun" panose="02010600030101010101" pitchFamily="2" charset="-122"/>
                <a:cs typeface="Cordia New" panose="020B0304020202020204" pitchFamily="34" charset="-34"/>
              </a:rPr>
              <a:t>J</a:t>
            </a:r>
            <a:r>
              <a:rPr lang="en-US" sz="1100" baseline="-25000" dirty="0">
                <a:effectLst/>
                <a:latin typeface="Calibri" panose="020F0502020204030204" pitchFamily="34" charset="0"/>
                <a:ea typeface="SimSun" panose="02010600030101010101" pitchFamily="2" charset="-122"/>
                <a:cs typeface="Cordia New" panose="020B0304020202020204" pitchFamily="34" charset="-34"/>
              </a:rPr>
              <a:t>B</a:t>
            </a:r>
            <a:endParaRPr lang="en-US" sz="1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33210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a:t>Effect of processing parameters on intermetallic phase content and impact toughness for super duplex alloy pm hip sandvik saf 2507</a:t>
            </a:r>
            <a:r>
              <a:rPr lang="en-US" sz="2000" baseline="30000" dirty="0"/>
              <a:t>tm</a:t>
            </a:r>
            <a:endParaRPr lang="en-US" sz="2000"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11</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3347904" cy="2880320"/>
          </a:xfrm>
        </p:spPr>
        <p:txBody>
          <a:bodyPr/>
          <a:lstStyle/>
          <a:p>
            <a:r>
              <a:rPr lang="en-US" sz="2200" noProof="0" dirty="0"/>
              <a:t>Introduction</a:t>
            </a:r>
          </a:p>
          <a:p>
            <a:r>
              <a:rPr lang="en-US" sz="2200" noProof="0" dirty="0"/>
              <a:t>Experimental</a:t>
            </a:r>
          </a:p>
          <a:p>
            <a:pPr lvl="1"/>
            <a:r>
              <a:rPr lang="en-US" sz="2000" noProof="0" dirty="0"/>
              <a:t>Sample manufacturing</a:t>
            </a:r>
          </a:p>
          <a:p>
            <a:pPr lvl="1"/>
            <a:r>
              <a:rPr lang="en-US" sz="2000" noProof="0" dirty="0"/>
              <a:t>Microstructure characterization</a:t>
            </a:r>
          </a:p>
          <a:p>
            <a:pPr lvl="1"/>
            <a:r>
              <a:rPr lang="en-US" sz="2000" dirty="0"/>
              <a:t>Impact and corrosion testing</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b="1" dirty="0">
                <a:solidFill>
                  <a:schemeClr val="accent2"/>
                </a:solidFill>
              </a:rPr>
              <a:t>Results</a:t>
            </a:r>
          </a:p>
          <a:p>
            <a:pPr lvl="1"/>
            <a:r>
              <a:rPr lang="en-US" sz="2000" b="1" dirty="0">
                <a:solidFill>
                  <a:schemeClr val="accent2"/>
                </a:solidFill>
              </a:rPr>
              <a:t>Impact toughness</a:t>
            </a:r>
          </a:p>
          <a:p>
            <a:pPr lvl="1"/>
            <a:r>
              <a:rPr lang="en-US" sz="2000" b="1" dirty="0">
                <a:solidFill>
                  <a:schemeClr val="accent2"/>
                </a:solidFill>
              </a:rPr>
              <a:t>Microstructure</a:t>
            </a:r>
          </a:p>
          <a:p>
            <a:pPr lvl="1"/>
            <a:r>
              <a:rPr lang="en-US" sz="2000" b="1" dirty="0">
                <a:solidFill>
                  <a:schemeClr val="accent2"/>
                </a:solidFill>
              </a:rPr>
              <a:t>Corrosion properties</a:t>
            </a:r>
          </a:p>
          <a:p>
            <a:r>
              <a:rPr lang="en-US" sz="2200" dirty="0"/>
              <a:t>Discussion</a:t>
            </a:r>
          </a:p>
          <a:p>
            <a:r>
              <a:rPr lang="en-US" sz="2200" dirty="0"/>
              <a:t>Conclusions</a:t>
            </a:r>
          </a:p>
        </p:txBody>
      </p:sp>
    </p:spTree>
    <p:extLst>
      <p:ext uri="{BB962C8B-B14F-4D97-AF65-F5344CB8AC3E}">
        <p14:creationId xmlns:p14="http://schemas.microsoft.com/office/powerpoint/2010/main" val="154551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Results</a:t>
            </a:r>
          </a:p>
        </p:txBody>
      </p:sp>
      <p:sp>
        <p:nvSpPr>
          <p:cNvPr id="3" name="Slide Number Placeholder 2"/>
          <p:cNvSpPr>
            <a:spLocks noGrp="1"/>
          </p:cNvSpPr>
          <p:nvPr>
            <p:ph type="sldNum" sz="quarter" idx="12"/>
          </p:nvPr>
        </p:nvSpPr>
        <p:spPr/>
        <p:txBody>
          <a:bodyPr/>
          <a:lstStyle/>
          <a:p>
            <a:fld id="{469B62F1-B431-48B6-8270-02431A1685B7}" type="slidenum">
              <a:rPr lang="en-US" smtClean="0"/>
              <a:pPr/>
              <a:t>12</a:t>
            </a:fld>
            <a:endParaRPr lang="en-US" dirty="0"/>
          </a:p>
        </p:txBody>
      </p:sp>
      <p:sp>
        <p:nvSpPr>
          <p:cNvPr id="8" name="Text Placeholder 7"/>
          <p:cNvSpPr>
            <a:spLocks noGrp="1"/>
          </p:cNvSpPr>
          <p:nvPr>
            <p:ph type="body" sz="quarter" idx="13"/>
          </p:nvPr>
        </p:nvSpPr>
        <p:spPr/>
        <p:txBody>
          <a:bodyPr/>
          <a:lstStyle/>
          <a:p>
            <a:r>
              <a:rPr lang="en-US" dirty="0"/>
              <a:t>Impact toughness</a:t>
            </a:r>
          </a:p>
        </p:txBody>
      </p:sp>
      <p:pic>
        <p:nvPicPr>
          <p:cNvPr id="9" name="Picture 8"/>
          <p:cNvPicPr>
            <a:picLocks noChangeAspect="1"/>
          </p:cNvPicPr>
          <p:nvPr/>
        </p:nvPicPr>
        <p:blipFill>
          <a:blip r:embed="rId2"/>
          <a:stretch>
            <a:fillRect/>
          </a:stretch>
        </p:blipFill>
        <p:spPr>
          <a:xfrm>
            <a:off x="352212" y="1493255"/>
            <a:ext cx="7892196" cy="3403883"/>
          </a:xfrm>
          <a:prstGeom prst="rect">
            <a:avLst/>
          </a:prstGeom>
        </p:spPr>
      </p:pic>
    </p:spTree>
    <p:extLst>
      <p:ext uri="{BB962C8B-B14F-4D97-AF65-F5344CB8AC3E}">
        <p14:creationId xmlns:p14="http://schemas.microsoft.com/office/powerpoint/2010/main" val="10370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Results</a:t>
            </a:r>
          </a:p>
        </p:txBody>
      </p:sp>
      <p:sp>
        <p:nvSpPr>
          <p:cNvPr id="7" name="Text Placeholder 6"/>
          <p:cNvSpPr>
            <a:spLocks noGrp="1"/>
          </p:cNvSpPr>
          <p:nvPr>
            <p:ph type="body" idx="1"/>
          </p:nvPr>
        </p:nvSpPr>
        <p:spPr/>
        <p:txBody>
          <a:bodyPr/>
          <a:lstStyle/>
          <a:p>
            <a:r>
              <a:rPr lang="en-US" dirty="0"/>
              <a:t>Impact toughness</a:t>
            </a:r>
          </a:p>
        </p:txBody>
      </p:sp>
      <p:sp>
        <p:nvSpPr>
          <p:cNvPr id="8" name="Content Placeholder 7"/>
          <p:cNvSpPr>
            <a:spLocks noGrp="1"/>
          </p:cNvSpPr>
          <p:nvPr>
            <p:ph sz="half" idx="2"/>
          </p:nvPr>
        </p:nvSpPr>
        <p:spPr>
          <a:xfrm>
            <a:off x="360000" y="1530000"/>
            <a:ext cx="3563928" cy="2844000"/>
          </a:xfrm>
        </p:spPr>
        <p:txBody>
          <a:bodyPr/>
          <a:lstStyle/>
          <a:p>
            <a:r>
              <a:rPr lang="en-US" dirty="0"/>
              <a:t>Load vs. Deflection curves reveals fully </a:t>
            </a:r>
            <a:r>
              <a:rPr lang="en-US" b="1" dirty="0">
                <a:solidFill>
                  <a:srgbClr val="00B050"/>
                </a:solidFill>
              </a:rPr>
              <a:t>ductile fracture </a:t>
            </a:r>
            <a:r>
              <a:rPr lang="en-US" dirty="0"/>
              <a:t>in some samples while other display a </a:t>
            </a:r>
            <a:r>
              <a:rPr lang="en-US" b="1" dirty="0">
                <a:solidFill>
                  <a:srgbClr val="FF0000"/>
                </a:solidFill>
              </a:rPr>
              <a:t>ductile-brittle fracture</a:t>
            </a:r>
          </a:p>
          <a:p>
            <a:pPr lvl="1"/>
            <a:r>
              <a:rPr lang="en-US" dirty="0"/>
              <a:t>1150°C</a:t>
            </a:r>
            <a:r>
              <a:rPr lang="en-US" b="1" dirty="0">
                <a:solidFill>
                  <a:srgbClr val="FF0000"/>
                </a:solidFill>
              </a:rPr>
              <a:t> </a:t>
            </a:r>
            <a:r>
              <a:rPr lang="en-US" dirty="0"/>
              <a:t>HIP results in fully ductile fracture in all Ø120 mm samples and the surface Ø216 mm sample</a:t>
            </a:r>
          </a:p>
          <a:p>
            <a:pPr lvl="1"/>
            <a:r>
              <a:rPr lang="en-US" dirty="0"/>
              <a:t>1250°C HIP shows exclusively ductile-brittle fracture for all samples</a:t>
            </a:r>
          </a:p>
        </p:txBody>
      </p:sp>
      <p:sp>
        <p:nvSpPr>
          <p:cNvPr id="9" name="Text Placeholder 8"/>
          <p:cNvSpPr>
            <a:spLocks noGrp="1"/>
          </p:cNvSpPr>
          <p:nvPr>
            <p:ph type="body" sz="quarter" idx="3"/>
          </p:nvPr>
        </p:nvSpPr>
        <p:spPr/>
        <p:txBody>
          <a:bodyPr/>
          <a:lstStyle/>
          <a:p>
            <a:endParaRPr lang="en-US" dirty="0"/>
          </a:p>
        </p:txBody>
      </p:sp>
      <p:sp>
        <p:nvSpPr>
          <p:cNvPr id="10" name="Content Placeholder 9"/>
          <p:cNvSpPr>
            <a:spLocks noGrp="1"/>
          </p:cNvSpPr>
          <p:nvPr>
            <p:ph sz="quarter" idx="4"/>
          </p:nvPr>
        </p:nvSpPr>
        <p:spPr/>
        <p:txBody>
          <a:bodyPr/>
          <a:lstStyle/>
          <a:p>
            <a:endParaRPr lang="en-US" dirty="0"/>
          </a:p>
        </p:txBody>
      </p:sp>
      <p:sp>
        <p:nvSpPr>
          <p:cNvPr id="4" name="Slide Number Placeholder 3"/>
          <p:cNvSpPr>
            <a:spLocks noGrp="1"/>
          </p:cNvSpPr>
          <p:nvPr>
            <p:ph type="sldNum" sz="quarter" idx="12"/>
          </p:nvPr>
        </p:nvSpPr>
        <p:spPr/>
        <p:txBody>
          <a:bodyPr/>
          <a:lstStyle/>
          <a:p>
            <a:fld id="{469B62F1-B431-48B6-8270-02431A1685B7}" type="slidenum">
              <a:rPr lang="en-US" smtClean="0"/>
              <a:t>13</a:t>
            </a:fld>
            <a:endParaRPr lang="en-US" dirty="0"/>
          </a:p>
        </p:txBody>
      </p:sp>
      <p:pic>
        <p:nvPicPr>
          <p:cNvPr id="11" name="Picture 10"/>
          <p:cNvPicPr>
            <a:picLocks noChangeAspect="1"/>
          </p:cNvPicPr>
          <p:nvPr/>
        </p:nvPicPr>
        <p:blipFill>
          <a:blip r:embed="rId2"/>
          <a:stretch>
            <a:fillRect/>
          </a:stretch>
        </p:blipFill>
        <p:spPr>
          <a:xfrm>
            <a:off x="3851920" y="123478"/>
            <a:ext cx="5332808" cy="5143500"/>
          </a:xfrm>
          <a:prstGeom prst="rect">
            <a:avLst/>
          </a:prstGeom>
        </p:spPr>
      </p:pic>
      <p:cxnSp>
        <p:nvCxnSpPr>
          <p:cNvPr id="13" name="Straight Arrow Connector 12"/>
          <p:cNvCxnSpPr/>
          <p:nvPr/>
        </p:nvCxnSpPr>
        <p:spPr>
          <a:xfrm>
            <a:off x="4788024" y="843558"/>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p:nvPr/>
        </p:nvCxnSpPr>
        <p:spPr>
          <a:xfrm>
            <a:off x="4860032" y="2499742"/>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a:xfrm>
            <a:off x="4644008" y="4083918"/>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p:cNvCxnSpPr/>
          <p:nvPr/>
        </p:nvCxnSpPr>
        <p:spPr>
          <a:xfrm>
            <a:off x="7452320" y="843558"/>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p:nvPr/>
        </p:nvCxnSpPr>
        <p:spPr>
          <a:xfrm>
            <a:off x="7236296" y="2499742"/>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p:nvPr/>
        </p:nvCxnSpPr>
        <p:spPr>
          <a:xfrm>
            <a:off x="7236296" y="4299942"/>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flipH="1">
            <a:off x="7596336" y="4109109"/>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p:nvPr/>
        </p:nvCxnSpPr>
        <p:spPr>
          <a:xfrm flipH="1">
            <a:off x="7596336" y="2427734"/>
            <a:ext cx="14401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p:cNvCxnSpPr/>
          <p:nvPr/>
        </p:nvCxnSpPr>
        <p:spPr>
          <a:xfrm flipH="1">
            <a:off x="5148064" y="915566"/>
            <a:ext cx="144016" cy="0"/>
          </a:xfrm>
          <a:prstGeom prst="straightConnector1">
            <a:avLst/>
          </a:prstGeom>
          <a:ln>
            <a:solidFill>
              <a:srgbClr val="00B050"/>
            </a:solidFill>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p:cNvCxnSpPr/>
          <p:nvPr/>
        </p:nvCxnSpPr>
        <p:spPr>
          <a:xfrm flipH="1">
            <a:off x="7884368" y="987574"/>
            <a:ext cx="144016" cy="0"/>
          </a:xfrm>
          <a:prstGeom prst="straightConnector1">
            <a:avLst/>
          </a:prstGeom>
          <a:ln>
            <a:solidFill>
              <a:srgbClr val="00B050"/>
            </a:solidFill>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flipH="1">
            <a:off x="5292080" y="2643758"/>
            <a:ext cx="144016" cy="0"/>
          </a:xfrm>
          <a:prstGeom prst="straightConnector1">
            <a:avLst/>
          </a:prstGeom>
          <a:ln>
            <a:solidFill>
              <a:srgbClr val="00B050"/>
            </a:solidFill>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H="1">
            <a:off x="5004048" y="4227934"/>
            <a:ext cx="144016" cy="0"/>
          </a:xfrm>
          <a:prstGeom prst="straightConnector1">
            <a:avLst/>
          </a:prstGeom>
          <a:ln>
            <a:solidFill>
              <a:srgbClr val="00B05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7705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4" name="Content Placeholder 3"/>
          <p:cNvSpPr>
            <a:spLocks noGrp="1"/>
          </p:cNvSpPr>
          <p:nvPr>
            <p:ph idx="1"/>
          </p:nvPr>
        </p:nvSpPr>
        <p:spPr/>
        <p:txBody>
          <a:bodyPr/>
          <a:lstStyle/>
          <a:p>
            <a:r>
              <a:rPr lang="en-US" dirty="0"/>
              <a:t>The observation of fully ductile vs ductile-brittle fracture can also be observed on the fracture surfaces.</a:t>
            </a:r>
          </a:p>
          <a:p>
            <a:pPr lvl="1"/>
            <a:r>
              <a:rPr lang="en-US" dirty="0"/>
              <a:t>Samples with a</a:t>
            </a:r>
            <a:br>
              <a:rPr lang="en-US" dirty="0"/>
            </a:br>
            <a:r>
              <a:rPr lang="en-US" dirty="0"/>
              <a:t>ductile-brittle fracture </a:t>
            </a:r>
            <a:br>
              <a:rPr lang="en-US" dirty="0"/>
            </a:br>
            <a:r>
              <a:rPr lang="en-US" dirty="0"/>
              <a:t>exhibits a partially ductile</a:t>
            </a:r>
            <a:br>
              <a:rPr lang="en-US" dirty="0"/>
            </a:br>
            <a:r>
              <a:rPr lang="en-US" dirty="0"/>
              <a:t>dimple type of fracture</a:t>
            </a:r>
            <a:br>
              <a:rPr lang="en-US" dirty="0"/>
            </a:br>
            <a:r>
              <a:rPr lang="en-US" dirty="0"/>
              <a:t>and partially cleavage</a:t>
            </a:r>
            <a:br>
              <a:rPr lang="en-US" dirty="0"/>
            </a:br>
            <a:r>
              <a:rPr lang="en-US" dirty="0"/>
              <a:t>fracture in what appears</a:t>
            </a:r>
            <a:br>
              <a:rPr lang="en-US" dirty="0"/>
            </a:br>
            <a:r>
              <a:rPr lang="en-US" dirty="0"/>
              <a:t>to be grain and/or phase</a:t>
            </a:r>
            <a:br>
              <a:rPr lang="en-US" dirty="0"/>
            </a:br>
            <a:r>
              <a:rPr lang="en-US" dirty="0"/>
              <a:t>boundaries</a:t>
            </a:r>
          </a:p>
          <a:p>
            <a:pPr lvl="1"/>
            <a:r>
              <a:rPr lang="en-US" dirty="0"/>
              <a:t>Samples with fully ductile</a:t>
            </a:r>
            <a:br>
              <a:rPr lang="en-US" dirty="0"/>
            </a:br>
            <a:r>
              <a:rPr lang="en-US" dirty="0"/>
              <a:t>fracture exhibits a fully </a:t>
            </a:r>
            <a:br>
              <a:rPr lang="en-US" dirty="0"/>
            </a:br>
            <a:r>
              <a:rPr lang="en-US" dirty="0"/>
              <a:t>ductile dimple type fracture surface</a:t>
            </a:r>
          </a:p>
          <a:p>
            <a:pPr lvl="1"/>
            <a:endParaRPr lang="en-US" dirty="0"/>
          </a:p>
        </p:txBody>
      </p:sp>
      <p:sp>
        <p:nvSpPr>
          <p:cNvPr id="7" name="Slide Number Placeholder 6"/>
          <p:cNvSpPr>
            <a:spLocks noGrp="1"/>
          </p:cNvSpPr>
          <p:nvPr>
            <p:ph type="sldNum" sz="quarter" idx="12"/>
          </p:nvPr>
        </p:nvSpPr>
        <p:spPr/>
        <p:txBody>
          <a:bodyPr/>
          <a:lstStyle/>
          <a:p>
            <a:fld id="{469B62F1-B431-48B6-8270-02431A1685B7}" type="slidenum">
              <a:rPr lang="en-US" smtClean="0"/>
              <a:t>14</a:t>
            </a:fld>
            <a:endParaRPr lang="en-US" dirty="0"/>
          </a:p>
        </p:txBody>
      </p:sp>
      <p:sp>
        <p:nvSpPr>
          <p:cNvPr id="3" name="Text Placeholder 2"/>
          <p:cNvSpPr>
            <a:spLocks noGrp="1"/>
          </p:cNvSpPr>
          <p:nvPr>
            <p:ph type="body" sz="quarter" idx="13"/>
          </p:nvPr>
        </p:nvSpPr>
        <p:spPr/>
        <p:txBody>
          <a:bodyPr/>
          <a:lstStyle/>
          <a:p>
            <a:r>
              <a:rPr lang="en-US" dirty="0"/>
              <a:t>Impact toughness</a:t>
            </a:r>
          </a:p>
        </p:txBody>
      </p:sp>
      <p:pic>
        <p:nvPicPr>
          <p:cNvPr id="9" name="Picture 8"/>
          <p:cNvPicPr>
            <a:picLocks noChangeAspect="1"/>
          </p:cNvPicPr>
          <p:nvPr/>
        </p:nvPicPr>
        <p:blipFill>
          <a:blip r:embed="rId2"/>
          <a:stretch>
            <a:fillRect/>
          </a:stretch>
        </p:blipFill>
        <p:spPr>
          <a:xfrm>
            <a:off x="3198061" y="2021894"/>
            <a:ext cx="5917782" cy="2657761"/>
          </a:xfrm>
          <a:prstGeom prst="rect">
            <a:avLst/>
          </a:prstGeom>
        </p:spPr>
      </p:pic>
    </p:spTree>
    <p:extLst>
      <p:ext uri="{BB962C8B-B14F-4D97-AF65-F5344CB8AC3E}">
        <p14:creationId xmlns:p14="http://schemas.microsoft.com/office/powerpoint/2010/main" val="67957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results</a:t>
            </a:r>
          </a:p>
        </p:txBody>
      </p:sp>
      <p:sp>
        <p:nvSpPr>
          <p:cNvPr id="9" name="Content Placeholder 8"/>
          <p:cNvSpPr>
            <a:spLocks noGrp="1"/>
          </p:cNvSpPr>
          <p:nvPr>
            <p:ph idx="1"/>
          </p:nvPr>
        </p:nvSpPr>
        <p:spPr/>
        <p:txBody>
          <a:bodyPr/>
          <a:lstStyle/>
          <a:p>
            <a:r>
              <a:rPr lang="en-US" dirty="0"/>
              <a:t>Significant difference in grain size and austenite spacing between samples HIPed at 1150°C and 1250°C</a:t>
            </a:r>
          </a:p>
          <a:p>
            <a:pPr lvl="1"/>
            <a:r>
              <a:rPr lang="en-US" dirty="0"/>
              <a:t>Generally slightly</a:t>
            </a:r>
            <a:br>
              <a:rPr lang="en-US" dirty="0"/>
            </a:br>
            <a:r>
              <a:rPr lang="en-US" dirty="0"/>
              <a:t>larger grain size in</a:t>
            </a:r>
            <a:br>
              <a:rPr lang="en-US" dirty="0"/>
            </a:br>
            <a:r>
              <a:rPr lang="en-US" dirty="0"/>
              <a:t>FCC compared to BCC</a:t>
            </a:r>
          </a:p>
          <a:p>
            <a:pPr lvl="1"/>
            <a:r>
              <a:rPr lang="en-US" dirty="0"/>
              <a:t>Higher intermetallic</a:t>
            </a:r>
            <a:br>
              <a:rPr lang="en-US" dirty="0"/>
            </a:br>
            <a:r>
              <a:rPr lang="en-US" dirty="0"/>
              <a:t>phase content in center</a:t>
            </a:r>
            <a:br>
              <a:rPr lang="en-US" dirty="0"/>
            </a:br>
            <a:r>
              <a:rPr lang="en-US" dirty="0"/>
              <a:t>of Ø210 mm capsules</a:t>
            </a:r>
            <a:br>
              <a:rPr lang="en-US" dirty="0"/>
            </a:br>
            <a:r>
              <a:rPr lang="en-US" dirty="0"/>
              <a:t>HIPed at 1250°C vs.</a:t>
            </a:r>
            <a:br>
              <a:rPr lang="en-US" dirty="0"/>
            </a:br>
            <a:r>
              <a:rPr lang="en-US" dirty="0"/>
              <a:t>1150°C</a:t>
            </a:r>
          </a:p>
          <a:p>
            <a:pPr lvl="2"/>
            <a:r>
              <a:rPr lang="en-US" dirty="0"/>
              <a:t>Although overlapping</a:t>
            </a:r>
            <a:br>
              <a:rPr lang="en-US" dirty="0"/>
            </a:br>
            <a:r>
              <a:rPr lang="en-US" dirty="0"/>
              <a:t>standard deviations </a:t>
            </a:r>
          </a:p>
        </p:txBody>
      </p:sp>
      <p:sp>
        <p:nvSpPr>
          <p:cNvPr id="3" name="Slide Number Placeholder 2"/>
          <p:cNvSpPr>
            <a:spLocks noGrp="1"/>
          </p:cNvSpPr>
          <p:nvPr>
            <p:ph type="sldNum" sz="quarter" idx="12"/>
          </p:nvPr>
        </p:nvSpPr>
        <p:spPr/>
        <p:txBody>
          <a:bodyPr/>
          <a:lstStyle/>
          <a:p>
            <a:fld id="{469B62F1-B431-48B6-8270-02431A1685B7}" type="slidenum">
              <a:rPr lang="en-US" smtClean="0"/>
              <a:pPr/>
              <a:t>15</a:t>
            </a:fld>
            <a:endParaRPr lang="en-US" dirty="0"/>
          </a:p>
        </p:txBody>
      </p:sp>
      <p:sp>
        <p:nvSpPr>
          <p:cNvPr id="8" name="Text Placeholder 7"/>
          <p:cNvSpPr>
            <a:spLocks noGrp="1"/>
          </p:cNvSpPr>
          <p:nvPr>
            <p:ph type="body" sz="quarter" idx="13"/>
          </p:nvPr>
        </p:nvSpPr>
        <p:spPr/>
        <p:txBody>
          <a:bodyPr/>
          <a:lstStyle/>
          <a:p>
            <a:r>
              <a:rPr lang="en-US" dirty="0"/>
              <a:t>microstructure</a:t>
            </a:r>
          </a:p>
        </p:txBody>
      </p:sp>
      <p:graphicFrame>
        <p:nvGraphicFramePr>
          <p:cNvPr id="18" name="Object 17"/>
          <p:cNvGraphicFramePr>
            <a:graphicFrameLocks noChangeAspect="1"/>
          </p:cNvGraphicFramePr>
          <p:nvPr>
            <p:extLst>
              <p:ext uri="{D42A27DB-BD31-4B8C-83A1-F6EECF244321}">
                <p14:modId xmlns:p14="http://schemas.microsoft.com/office/powerpoint/2010/main" val="3659494741"/>
              </p:ext>
            </p:extLst>
          </p:nvPr>
        </p:nvGraphicFramePr>
        <p:xfrm>
          <a:off x="3147705" y="2011419"/>
          <a:ext cx="5960799" cy="1614616"/>
        </p:xfrm>
        <a:graphic>
          <a:graphicData uri="http://schemas.openxmlformats.org/presentationml/2006/ole">
            <mc:AlternateContent xmlns:mc="http://schemas.openxmlformats.org/markup-compatibility/2006">
              <mc:Choice xmlns:v="urn:schemas-microsoft-com:vml" Requires="v">
                <p:oleObj spid="_x0000_s4108" name="Document" r:id="rId3" imgW="5913103" imgH="1601338" progId="Word.Document.12">
                  <p:embed/>
                </p:oleObj>
              </mc:Choice>
              <mc:Fallback>
                <p:oleObj name="Document" r:id="rId3" imgW="5913103" imgH="1601338" progId="Word.Document.12">
                  <p:embed/>
                  <p:pic>
                    <p:nvPicPr>
                      <p:cNvPr id="0" name=""/>
                      <p:cNvPicPr/>
                      <p:nvPr/>
                    </p:nvPicPr>
                    <p:blipFill>
                      <a:blip r:embed="rId4"/>
                      <a:stretch>
                        <a:fillRect/>
                      </a:stretch>
                    </p:blipFill>
                    <p:spPr>
                      <a:xfrm>
                        <a:off x="3147705" y="2011419"/>
                        <a:ext cx="5960799" cy="1614616"/>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351266676"/>
              </p:ext>
            </p:extLst>
          </p:nvPr>
        </p:nvGraphicFramePr>
        <p:xfrm>
          <a:off x="3195067" y="3613206"/>
          <a:ext cx="5913437" cy="893763"/>
        </p:xfrm>
        <a:graphic>
          <a:graphicData uri="http://schemas.openxmlformats.org/presentationml/2006/ole">
            <mc:AlternateContent xmlns:mc="http://schemas.openxmlformats.org/markup-compatibility/2006">
              <mc:Choice xmlns:v="urn:schemas-microsoft-com:vml" Requires="v">
                <p:oleObj spid="_x0000_s4109" name="Document" r:id="rId5" imgW="5913103" imgH="893912" progId="Word.Document.12">
                  <p:embed/>
                </p:oleObj>
              </mc:Choice>
              <mc:Fallback>
                <p:oleObj name="Document" r:id="rId5" imgW="5913103" imgH="893912" progId="Word.Document.12">
                  <p:embed/>
                  <p:pic>
                    <p:nvPicPr>
                      <p:cNvPr id="0" name=""/>
                      <p:cNvPicPr/>
                      <p:nvPr/>
                    </p:nvPicPr>
                    <p:blipFill>
                      <a:blip r:embed="rId6"/>
                      <a:stretch>
                        <a:fillRect/>
                      </a:stretch>
                    </p:blipFill>
                    <p:spPr>
                      <a:xfrm>
                        <a:off x="3195067" y="3613206"/>
                        <a:ext cx="5913437" cy="893763"/>
                      </a:xfrm>
                      <a:prstGeom prst="rect">
                        <a:avLst/>
                      </a:prstGeom>
                    </p:spPr>
                  </p:pic>
                </p:oleObj>
              </mc:Fallback>
            </mc:AlternateContent>
          </a:graphicData>
        </a:graphic>
      </p:graphicFrame>
    </p:spTree>
    <p:extLst>
      <p:ext uri="{BB962C8B-B14F-4D97-AF65-F5344CB8AC3E}">
        <p14:creationId xmlns:p14="http://schemas.microsoft.com/office/powerpoint/2010/main" val="123469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360000" y="1530000"/>
            <a:ext cx="2411800" cy="2844000"/>
          </a:xfrm>
        </p:spPr>
        <p:txBody>
          <a:bodyPr/>
          <a:lstStyle/>
          <a:p>
            <a:r>
              <a:rPr lang="en-US" dirty="0"/>
              <a:t>It appears as if the material HIPed at 1250°C generally contains lower amounts of sigma phase</a:t>
            </a:r>
          </a:p>
        </p:txBody>
      </p:sp>
      <p:sp>
        <p:nvSpPr>
          <p:cNvPr id="4" name="Slide Number Placeholder 3"/>
          <p:cNvSpPr>
            <a:spLocks noGrp="1"/>
          </p:cNvSpPr>
          <p:nvPr>
            <p:ph type="sldNum" sz="quarter" idx="12"/>
          </p:nvPr>
        </p:nvSpPr>
        <p:spPr/>
        <p:txBody>
          <a:bodyPr/>
          <a:lstStyle/>
          <a:p>
            <a:fld id="{469B62F1-B431-48B6-8270-02431A1685B7}" type="slidenum">
              <a:rPr lang="en-US" smtClean="0"/>
              <a:t>16</a:t>
            </a:fld>
            <a:endParaRPr lang="en-US" dirty="0"/>
          </a:p>
        </p:txBody>
      </p:sp>
      <p:sp>
        <p:nvSpPr>
          <p:cNvPr id="5" name="Text Placeholder 4"/>
          <p:cNvSpPr>
            <a:spLocks noGrp="1"/>
          </p:cNvSpPr>
          <p:nvPr>
            <p:ph type="body" sz="quarter" idx="13"/>
          </p:nvPr>
        </p:nvSpPr>
        <p:spPr/>
        <p:txBody>
          <a:bodyPr/>
          <a:lstStyle/>
          <a:p>
            <a:r>
              <a:rPr lang="en-US" dirty="0"/>
              <a:t>microstructure</a:t>
            </a:r>
          </a:p>
        </p:txBody>
      </p:sp>
      <p:pic>
        <p:nvPicPr>
          <p:cNvPr id="6" name="Picture 5"/>
          <p:cNvPicPr>
            <a:picLocks noChangeAspect="1"/>
          </p:cNvPicPr>
          <p:nvPr/>
        </p:nvPicPr>
        <p:blipFill>
          <a:blip r:embed="rId2"/>
          <a:stretch>
            <a:fillRect/>
          </a:stretch>
        </p:blipFill>
        <p:spPr>
          <a:xfrm>
            <a:off x="2699791" y="857569"/>
            <a:ext cx="6475529" cy="3822085"/>
          </a:xfrm>
          <a:prstGeom prst="rect">
            <a:avLst/>
          </a:prstGeom>
        </p:spPr>
      </p:pic>
    </p:spTree>
    <p:extLst>
      <p:ext uri="{BB962C8B-B14F-4D97-AF65-F5344CB8AC3E}">
        <p14:creationId xmlns:p14="http://schemas.microsoft.com/office/powerpoint/2010/main" val="318965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results</a:t>
            </a:r>
          </a:p>
        </p:txBody>
      </p:sp>
      <p:sp>
        <p:nvSpPr>
          <p:cNvPr id="7" name="Content Placeholder 6"/>
          <p:cNvSpPr>
            <a:spLocks noGrp="1"/>
          </p:cNvSpPr>
          <p:nvPr>
            <p:ph idx="1"/>
          </p:nvPr>
        </p:nvSpPr>
        <p:spPr/>
        <p:txBody>
          <a:bodyPr/>
          <a:lstStyle/>
          <a:p>
            <a:r>
              <a:rPr lang="en-US" dirty="0"/>
              <a:t>The average CPT from the ASTM G150 corrosion testing is detailed in the table below.</a:t>
            </a:r>
          </a:p>
          <a:p>
            <a:pPr lvl="1"/>
            <a:r>
              <a:rPr lang="en-US" dirty="0"/>
              <a:t>Similar values are obtained for all samples. </a:t>
            </a:r>
          </a:p>
          <a:p>
            <a:pPr lvl="1"/>
            <a:r>
              <a:rPr lang="en-US" dirty="0"/>
              <a:t>The results are in line with previous results from both PM HIP SAF 2507 and conventionally produced SAF 2507 (80-90°C) [1,2].</a:t>
            </a:r>
          </a:p>
        </p:txBody>
      </p:sp>
      <p:sp>
        <p:nvSpPr>
          <p:cNvPr id="4" name="Slide Number Placeholder 3"/>
          <p:cNvSpPr>
            <a:spLocks noGrp="1"/>
          </p:cNvSpPr>
          <p:nvPr>
            <p:ph type="sldNum" sz="quarter" idx="12"/>
          </p:nvPr>
        </p:nvSpPr>
        <p:spPr/>
        <p:txBody>
          <a:bodyPr/>
          <a:lstStyle/>
          <a:p>
            <a:fld id="{469B62F1-B431-48B6-8270-02431A1685B7}" type="slidenum">
              <a:rPr lang="en-US" smtClean="0"/>
              <a:t>17</a:t>
            </a:fld>
            <a:endParaRPr lang="en-US" dirty="0"/>
          </a:p>
        </p:txBody>
      </p:sp>
      <p:sp>
        <p:nvSpPr>
          <p:cNvPr id="8" name="Text Placeholder 7"/>
          <p:cNvSpPr>
            <a:spLocks noGrp="1"/>
          </p:cNvSpPr>
          <p:nvPr>
            <p:ph type="body" sz="quarter" idx="13"/>
          </p:nvPr>
        </p:nvSpPr>
        <p:spPr/>
        <p:txBody>
          <a:bodyPr/>
          <a:lstStyle/>
          <a:p>
            <a:r>
              <a:rPr lang="en-US" dirty="0"/>
              <a:t>Corrosion testing</a:t>
            </a:r>
          </a:p>
        </p:txBody>
      </p:sp>
      <p:graphicFrame>
        <p:nvGraphicFramePr>
          <p:cNvPr id="15" name="Object 14"/>
          <p:cNvGraphicFramePr>
            <a:graphicFrameLocks noChangeAspect="1"/>
          </p:cNvGraphicFramePr>
          <p:nvPr>
            <p:extLst>
              <p:ext uri="{D42A27DB-BD31-4B8C-83A1-F6EECF244321}">
                <p14:modId xmlns:p14="http://schemas.microsoft.com/office/powerpoint/2010/main" val="2553273007"/>
              </p:ext>
            </p:extLst>
          </p:nvPr>
        </p:nvGraphicFramePr>
        <p:xfrm>
          <a:off x="827584" y="3075806"/>
          <a:ext cx="7416824" cy="1105058"/>
        </p:xfrm>
        <a:graphic>
          <a:graphicData uri="http://schemas.openxmlformats.org/presentationml/2006/ole">
            <mc:AlternateContent xmlns:mc="http://schemas.openxmlformats.org/markup-compatibility/2006">
              <mc:Choice xmlns:v="urn:schemas-microsoft-com:vml" Requires="v">
                <p:oleObj spid="_x0000_s5125" name="Document" r:id="rId3" imgW="5913103" imgH="881312" progId="Word.Document.12">
                  <p:embed/>
                </p:oleObj>
              </mc:Choice>
              <mc:Fallback>
                <p:oleObj name="Document" r:id="rId3" imgW="5913103" imgH="881312" progId="Word.Document.12">
                  <p:embed/>
                  <p:pic>
                    <p:nvPicPr>
                      <p:cNvPr id="0" name=""/>
                      <p:cNvPicPr/>
                      <p:nvPr/>
                    </p:nvPicPr>
                    <p:blipFill>
                      <a:blip r:embed="rId4"/>
                      <a:stretch>
                        <a:fillRect/>
                      </a:stretch>
                    </p:blipFill>
                    <p:spPr>
                      <a:xfrm>
                        <a:off x="827584" y="3075806"/>
                        <a:ext cx="7416824" cy="1105058"/>
                      </a:xfrm>
                      <a:prstGeom prst="rect">
                        <a:avLst/>
                      </a:prstGeom>
                    </p:spPr>
                  </p:pic>
                </p:oleObj>
              </mc:Fallback>
            </mc:AlternateContent>
          </a:graphicData>
        </a:graphic>
      </p:graphicFrame>
      <p:sp>
        <p:nvSpPr>
          <p:cNvPr id="16" name="TextBox 15"/>
          <p:cNvSpPr txBox="1"/>
          <p:nvPr/>
        </p:nvSpPr>
        <p:spPr>
          <a:xfrm>
            <a:off x="827584" y="4356489"/>
            <a:ext cx="6984776" cy="646331"/>
          </a:xfrm>
          <a:prstGeom prst="rect">
            <a:avLst/>
          </a:prstGeom>
          <a:noFill/>
        </p:spPr>
        <p:txBody>
          <a:bodyPr wrap="square" rtlCol="0">
            <a:spAutoFit/>
          </a:bodyPr>
          <a:lstStyle/>
          <a:p>
            <a:r>
              <a:rPr lang="en-GB" sz="1200" dirty="0"/>
              <a:t>[1] L. Larsson, M. Bjurström, Properties of PM HIPed SAF 2507 super duplex stainless steel, Proceedings or Euro PM2012 Conference (2012).</a:t>
            </a:r>
            <a:endParaRPr lang="en-US" sz="1200" dirty="0"/>
          </a:p>
          <a:p>
            <a:r>
              <a:rPr lang="en-GB" sz="1200" dirty="0"/>
              <a:t>[2] J. O. Nilsson, Overview Super duplex stainless steels, Mat. Sc. Tech. 8 (1992) 685-699</a:t>
            </a:r>
            <a:endParaRPr lang="en-US" sz="1200" dirty="0"/>
          </a:p>
        </p:txBody>
      </p:sp>
    </p:spTree>
    <p:extLst>
      <p:ext uri="{BB962C8B-B14F-4D97-AF65-F5344CB8AC3E}">
        <p14:creationId xmlns:p14="http://schemas.microsoft.com/office/powerpoint/2010/main" val="62114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a:t>Effect of processing parameters on intermetallic phase content and impact toughness for super duplex alloy pm hip sandvik saf 2507</a:t>
            </a:r>
            <a:r>
              <a:rPr lang="en-US" sz="2000" baseline="30000" dirty="0"/>
              <a:t>tm</a:t>
            </a:r>
            <a:endParaRPr lang="en-US" sz="2000"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18</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3347904" cy="2880320"/>
          </a:xfrm>
        </p:spPr>
        <p:txBody>
          <a:bodyPr/>
          <a:lstStyle/>
          <a:p>
            <a:r>
              <a:rPr lang="en-US" sz="2200" noProof="0" dirty="0"/>
              <a:t>Introduction</a:t>
            </a:r>
          </a:p>
          <a:p>
            <a:r>
              <a:rPr lang="en-US" sz="2200" noProof="0" dirty="0"/>
              <a:t>Experimental</a:t>
            </a:r>
          </a:p>
          <a:p>
            <a:pPr lvl="1"/>
            <a:r>
              <a:rPr lang="en-US" sz="2000" noProof="0" dirty="0"/>
              <a:t>Sample manufacturing</a:t>
            </a:r>
          </a:p>
          <a:p>
            <a:pPr lvl="1"/>
            <a:r>
              <a:rPr lang="en-US" sz="2000" noProof="0" dirty="0"/>
              <a:t>Microstructure characterization</a:t>
            </a:r>
          </a:p>
          <a:p>
            <a:pPr lvl="1"/>
            <a:r>
              <a:rPr lang="en-US" sz="2000" dirty="0"/>
              <a:t>Impact and corrosion testing</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Results</a:t>
            </a:r>
          </a:p>
          <a:p>
            <a:pPr lvl="1"/>
            <a:r>
              <a:rPr lang="en-US" sz="2000" dirty="0"/>
              <a:t>Impact toughness</a:t>
            </a:r>
          </a:p>
          <a:p>
            <a:pPr lvl="1"/>
            <a:r>
              <a:rPr lang="en-US" sz="2000" dirty="0"/>
              <a:t>Microstructure</a:t>
            </a:r>
          </a:p>
          <a:p>
            <a:pPr lvl="1"/>
            <a:r>
              <a:rPr lang="en-US" sz="2000" dirty="0"/>
              <a:t>Corrosion properties</a:t>
            </a:r>
          </a:p>
          <a:p>
            <a:r>
              <a:rPr lang="en-US" sz="2200" b="1" dirty="0">
                <a:solidFill>
                  <a:schemeClr val="accent2"/>
                </a:solidFill>
              </a:rPr>
              <a:t>Discussion</a:t>
            </a:r>
          </a:p>
          <a:p>
            <a:r>
              <a:rPr lang="en-US" sz="2200" dirty="0"/>
              <a:t>Conclusions</a:t>
            </a:r>
          </a:p>
        </p:txBody>
      </p:sp>
    </p:spTree>
    <p:extLst>
      <p:ext uri="{BB962C8B-B14F-4D97-AF65-F5344CB8AC3E}">
        <p14:creationId xmlns:p14="http://schemas.microsoft.com/office/powerpoint/2010/main" val="278120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
        <p:nvSpPr>
          <p:cNvPr id="7" name="Content Placeholder 6"/>
          <p:cNvSpPr>
            <a:spLocks noGrp="1"/>
          </p:cNvSpPr>
          <p:nvPr>
            <p:ph idx="1"/>
          </p:nvPr>
        </p:nvSpPr>
        <p:spPr/>
        <p:txBody>
          <a:bodyPr/>
          <a:lstStyle/>
          <a:p>
            <a:r>
              <a:rPr lang="en-US" dirty="0"/>
              <a:t>The results of this study indicate that a lower amount of intermetallic phase is formed in PM HIP SAF 2507 when produced with higher HIP temperature.</a:t>
            </a:r>
          </a:p>
          <a:p>
            <a:pPr lvl="1"/>
            <a:r>
              <a:rPr lang="en-US" dirty="0"/>
              <a:t>Likely explanation is the coarser microstructure</a:t>
            </a:r>
          </a:p>
          <a:p>
            <a:r>
              <a:rPr lang="en-US" dirty="0"/>
              <a:t>Uncertainties in the measurement of intermetallic phase contents</a:t>
            </a:r>
          </a:p>
          <a:p>
            <a:pPr lvl="1"/>
            <a:r>
              <a:rPr lang="en-US" dirty="0"/>
              <a:t>EBSD</a:t>
            </a:r>
          </a:p>
          <a:p>
            <a:pPr lvl="2"/>
            <a:r>
              <a:rPr lang="en-US" dirty="0"/>
              <a:t>Only one field of view per sample</a:t>
            </a:r>
          </a:p>
          <a:p>
            <a:pPr lvl="2"/>
            <a:r>
              <a:rPr lang="en-US" dirty="0"/>
              <a:t>Large step size might underestimate σ-phase as non-indexed points</a:t>
            </a:r>
          </a:p>
          <a:p>
            <a:pPr lvl="2"/>
            <a:r>
              <a:rPr lang="en-US" dirty="0"/>
              <a:t> Only measured σ-phase, i.e. any χ-phase present is left out</a:t>
            </a:r>
          </a:p>
          <a:p>
            <a:pPr lvl="1"/>
            <a:r>
              <a:rPr lang="en-US" dirty="0"/>
              <a:t>Image analysis</a:t>
            </a:r>
          </a:p>
          <a:p>
            <a:pPr lvl="2"/>
            <a:r>
              <a:rPr lang="en-US" dirty="0"/>
              <a:t>Can be over estimated due to etching effects</a:t>
            </a:r>
          </a:p>
        </p:txBody>
      </p:sp>
      <p:sp>
        <p:nvSpPr>
          <p:cNvPr id="3" name="Slide Number Placeholder 2"/>
          <p:cNvSpPr>
            <a:spLocks noGrp="1"/>
          </p:cNvSpPr>
          <p:nvPr>
            <p:ph type="sldNum" sz="quarter" idx="12"/>
          </p:nvPr>
        </p:nvSpPr>
        <p:spPr/>
        <p:txBody>
          <a:bodyPr/>
          <a:lstStyle/>
          <a:p>
            <a:fld id="{469B62F1-B431-48B6-8270-02431A1685B7}" type="slidenum">
              <a:rPr lang="en-US" smtClean="0"/>
              <a:pPr/>
              <a:t>19</a:t>
            </a:fld>
            <a:endParaRPr lang="en-US" dirty="0"/>
          </a:p>
        </p:txBody>
      </p:sp>
      <p:sp>
        <p:nvSpPr>
          <p:cNvPr id="8" name="Text Placeholder 7"/>
          <p:cNvSpPr>
            <a:spLocks noGrp="1"/>
          </p:cNvSpPr>
          <p:nvPr>
            <p:ph type="body" sz="quarter" idx="13"/>
          </p:nvPr>
        </p:nvSpPr>
        <p:spPr/>
        <p:txBody>
          <a:bodyPr/>
          <a:lstStyle/>
          <a:p>
            <a:r>
              <a:rPr lang="en-US" dirty="0"/>
              <a:t>Intermetallic phase content</a:t>
            </a:r>
          </a:p>
        </p:txBody>
      </p:sp>
    </p:spTree>
    <p:extLst>
      <p:ext uri="{BB962C8B-B14F-4D97-AF65-F5344CB8AC3E}">
        <p14:creationId xmlns:p14="http://schemas.microsoft.com/office/powerpoint/2010/main" val="168133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2200" dirty="0"/>
              <a:t>Effect of processing parameters on intermetallic phase content and impact toughness for super duplex alloy pm hip sandvik saf 2507</a:t>
            </a:r>
            <a:r>
              <a:rPr lang="en-US" sz="2200" baseline="30000" dirty="0"/>
              <a:t>tm</a:t>
            </a:r>
            <a:endParaRPr lang="en-US" sz="2200" noProof="0" dirty="0"/>
          </a:p>
        </p:txBody>
      </p:sp>
      <p:sp>
        <p:nvSpPr>
          <p:cNvPr id="7" name="Content Placeholder 6"/>
          <p:cNvSpPr>
            <a:spLocks noGrp="1"/>
          </p:cNvSpPr>
          <p:nvPr>
            <p:ph sz="half" idx="1"/>
          </p:nvPr>
        </p:nvSpPr>
        <p:spPr>
          <a:xfrm>
            <a:off x="360000" y="1708014"/>
            <a:ext cx="4122000" cy="3240000"/>
          </a:xfrm>
        </p:spPr>
        <p:txBody>
          <a:bodyPr/>
          <a:lstStyle/>
          <a:p>
            <a:pPr marL="0" indent="0">
              <a:buNone/>
            </a:pPr>
            <a:r>
              <a:rPr lang="en-US" sz="2000" b="1" noProof="0" dirty="0"/>
              <a:t>Martin Östlund (presenter)</a:t>
            </a:r>
          </a:p>
          <a:p>
            <a:pPr marL="0" indent="0">
              <a:buNone/>
            </a:pPr>
            <a:r>
              <a:rPr lang="en-US" sz="1600" i="1" noProof="0" dirty="0"/>
              <a:t>R&amp;D, Powder Technology</a:t>
            </a:r>
          </a:p>
          <a:p>
            <a:pPr marL="0" indent="0">
              <a:buNone/>
            </a:pPr>
            <a:r>
              <a:rPr lang="en-US" sz="1600" i="1" noProof="0" dirty="0"/>
              <a:t>Sandvik Materials Technology</a:t>
            </a:r>
          </a:p>
          <a:p>
            <a:pPr marL="0" indent="0">
              <a:buNone/>
            </a:pPr>
            <a:r>
              <a:rPr lang="en-US" sz="1600" i="1" noProof="0" dirty="0">
                <a:hlinkClick r:id="rId2"/>
              </a:rPr>
              <a:t>martin.ostlund@sandvik.com</a:t>
            </a:r>
            <a:endParaRPr lang="en-US" sz="1600" i="1" noProof="0" dirty="0"/>
          </a:p>
          <a:p>
            <a:pPr marL="0" indent="0">
              <a:buNone/>
            </a:pPr>
            <a:br>
              <a:rPr lang="en-US" sz="1600" i="1" dirty="0"/>
            </a:br>
            <a:r>
              <a:rPr lang="en-US" sz="2000" b="1" dirty="0"/>
              <a:t>Linn Larsson</a:t>
            </a:r>
          </a:p>
          <a:p>
            <a:pPr marL="0" indent="0">
              <a:buNone/>
            </a:pPr>
            <a:r>
              <a:rPr lang="en-US" sz="1600" i="1" dirty="0"/>
              <a:t>R&amp;D, Powder Technology</a:t>
            </a:r>
          </a:p>
          <a:p>
            <a:pPr marL="0" indent="0">
              <a:buNone/>
            </a:pPr>
            <a:r>
              <a:rPr lang="en-US" sz="1600" i="1" dirty="0"/>
              <a:t>Sandvik Materials Technology</a:t>
            </a:r>
          </a:p>
          <a:p>
            <a:pPr marL="0" indent="0">
              <a:buNone/>
            </a:pPr>
            <a:r>
              <a:rPr lang="en-US" sz="1600" i="1" dirty="0">
                <a:hlinkClick r:id="rId3"/>
              </a:rPr>
              <a:t>linn.larsson@sandvik.com</a:t>
            </a:r>
            <a:endParaRPr lang="en-US" sz="1600" i="1" dirty="0"/>
          </a:p>
          <a:p>
            <a:pPr marL="0" indent="0">
              <a:buNone/>
            </a:pPr>
            <a:endParaRPr lang="en-US" sz="1600" i="1" noProof="0" dirty="0"/>
          </a:p>
          <a:p>
            <a:pPr marL="0" indent="0">
              <a:buNone/>
            </a:pPr>
            <a:endParaRPr lang="en-US" sz="1600" i="1" noProof="0" dirty="0"/>
          </a:p>
        </p:txBody>
      </p:sp>
      <p:sp>
        <p:nvSpPr>
          <p:cNvPr id="8" name="Content Placeholder 7"/>
          <p:cNvSpPr>
            <a:spLocks noGrp="1"/>
          </p:cNvSpPr>
          <p:nvPr>
            <p:ph sz="half" idx="2"/>
          </p:nvPr>
        </p:nvSpPr>
        <p:spPr>
          <a:xfrm>
            <a:off x="4662000" y="1708014"/>
            <a:ext cx="4122000" cy="3240000"/>
          </a:xfrm>
        </p:spPr>
        <p:txBody>
          <a:bodyPr/>
          <a:lstStyle/>
          <a:p>
            <a:pPr marL="0" indent="0">
              <a:buNone/>
            </a:pPr>
            <a:r>
              <a:rPr lang="en-US" sz="2000" b="1" noProof="0" dirty="0"/>
              <a:t>Tomas Berglund</a:t>
            </a:r>
          </a:p>
          <a:p>
            <a:pPr marL="0" indent="0">
              <a:buNone/>
            </a:pPr>
            <a:r>
              <a:rPr lang="en-US" sz="1600" i="1" noProof="0" dirty="0"/>
              <a:t>Technical Marketing</a:t>
            </a:r>
          </a:p>
          <a:p>
            <a:pPr marL="0" indent="0">
              <a:buNone/>
            </a:pPr>
            <a:r>
              <a:rPr lang="en-US" sz="1600" i="1" noProof="0" dirty="0"/>
              <a:t>Sandvik Powder Solutions</a:t>
            </a:r>
          </a:p>
          <a:p>
            <a:pPr marL="0" indent="0">
              <a:buNone/>
            </a:pPr>
            <a:r>
              <a:rPr lang="en-US" sz="1600" i="1" noProof="0" dirty="0">
                <a:hlinkClick r:id="rId4"/>
              </a:rPr>
              <a:t>tomas.berglund@sandvik.com</a:t>
            </a:r>
            <a:endParaRPr lang="en-US" sz="1600" i="1" noProof="0" dirty="0"/>
          </a:p>
          <a:p>
            <a:pPr marL="0" indent="0">
              <a:buNone/>
            </a:pPr>
            <a:endParaRPr lang="en-US" sz="1600" i="1" dirty="0"/>
          </a:p>
          <a:p>
            <a:pPr marL="0" indent="0">
              <a:buNone/>
            </a:pPr>
            <a:endParaRPr lang="en-US" sz="1600" i="1" noProof="0" dirty="0"/>
          </a:p>
          <a:p>
            <a:pPr marL="0" indent="0">
              <a:buNone/>
            </a:pPr>
            <a:endParaRPr lang="en-US" sz="1600" i="1"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2</a:t>
            </a:fld>
            <a:endParaRPr lang="en-US" dirty="0"/>
          </a:p>
        </p:txBody>
      </p:sp>
    </p:spTree>
    <p:extLst>
      <p:ext uri="{BB962C8B-B14F-4D97-AF65-F5344CB8AC3E}">
        <p14:creationId xmlns:p14="http://schemas.microsoft.com/office/powerpoint/2010/main" val="3292490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No significant difference in impact toughness between samples even though lower intermetallic phase contents is indicated in samples produced with higher HIP temperature</a:t>
            </a:r>
          </a:p>
          <a:p>
            <a:pPr lvl="1"/>
            <a:r>
              <a:rPr lang="en-US" dirty="0"/>
              <a:t>Can be explained by the difference in fracture mode for samples produced with different HIP temperatures</a:t>
            </a:r>
          </a:p>
          <a:p>
            <a:pPr lvl="2"/>
            <a:r>
              <a:rPr lang="en-US" dirty="0"/>
              <a:t>Higher HIP temperature results in ductile-brittle fracture even in cases where no intermetallic phases are present</a:t>
            </a:r>
          </a:p>
          <a:p>
            <a:pPr lvl="1"/>
            <a:r>
              <a:rPr lang="en-US" dirty="0"/>
              <a:t>The ductile-brittle fracture of samples HIPed at higher temperature is shown as partial cleavage fracture</a:t>
            </a:r>
          </a:p>
          <a:p>
            <a:pPr lvl="2"/>
            <a:r>
              <a:rPr lang="en-US" dirty="0"/>
              <a:t>Mechanism for cleavage fracture not fully understood, but seems to be caused by the coarser microstructure</a:t>
            </a:r>
          </a:p>
        </p:txBody>
      </p:sp>
      <p:sp>
        <p:nvSpPr>
          <p:cNvPr id="4" name="Slide Number Placeholder 3"/>
          <p:cNvSpPr>
            <a:spLocks noGrp="1"/>
          </p:cNvSpPr>
          <p:nvPr>
            <p:ph type="sldNum" sz="quarter" idx="12"/>
          </p:nvPr>
        </p:nvSpPr>
        <p:spPr/>
        <p:txBody>
          <a:bodyPr/>
          <a:lstStyle/>
          <a:p>
            <a:fld id="{469B62F1-B431-48B6-8270-02431A1685B7}" type="slidenum">
              <a:rPr lang="en-US" smtClean="0"/>
              <a:t>20</a:t>
            </a:fld>
            <a:endParaRPr lang="en-US" dirty="0"/>
          </a:p>
        </p:txBody>
      </p:sp>
      <p:sp>
        <p:nvSpPr>
          <p:cNvPr id="5" name="Text Placeholder 4"/>
          <p:cNvSpPr>
            <a:spLocks noGrp="1"/>
          </p:cNvSpPr>
          <p:nvPr>
            <p:ph type="body" sz="quarter" idx="13"/>
          </p:nvPr>
        </p:nvSpPr>
        <p:spPr/>
        <p:txBody>
          <a:bodyPr/>
          <a:lstStyle/>
          <a:p>
            <a:r>
              <a:rPr lang="en-US" dirty="0"/>
              <a:t>Impact toughness</a:t>
            </a:r>
          </a:p>
        </p:txBody>
      </p:sp>
    </p:spTree>
    <p:extLst>
      <p:ext uri="{BB962C8B-B14F-4D97-AF65-F5344CB8AC3E}">
        <p14:creationId xmlns:p14="http://schemas.microsoft.com/office/powerpoint/2010/main" val="264996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a:t>Effect of processing parameters on intermetallic phase content and impact toughness for super duplex alloy pm hip sandvik saf 2507</a:t>
            </a:r>
            <a:r>
              <a:rPr lang="en-US" sz="2000" baseline="30000" dirty="0"/>
              <a:t>tm</a:t>
            </a:r>
            <a:endParaRPr lang="en-US" sz="2000"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21</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3347904" cy="2880320"/>
          </a:xfrm>
        </p:spPr>
        <p:txBody>
          <a:bodyPr/>
          <a:lstStyle/>
          <a:p>
            <a:r>
              <a:rPr lang="en-US" sz="2200" noProof="0" dirty="0"/>
              <a:t>Introduction</a:t>
            </a:r>
          </a:p>
          <a:p>
            <a:r>
              <a:rPr lang="en-US" sz="2200" noProof="0" dirty="0"/>
              <a:t>Experimental</a:t>
            </a:r>
          </a:p>
          <a:p>
            <a:pPr lvl="1"/>
            <a:r>
              <a:rPr lang="en-US" sz="2000" noProof="0" dirty="0"/>
              <a:t>Sample manufacturing</a:t>
            </a:r>
          </a:p>
          <a:p>
            <a:pPr lvl="1"/>
            <a:r>
              <a:rPr lang="en-US" sz="2000" noProof="0" dirty="0"/>
              <a:t>Microstructure characterization</a:t>
            </a:r>
          </a:p>
          <a:p>
            <a:pPr lvl="1"/>
            <a:r>
              <a:rPr lang="en-US" sz="2000" dirty="0"/>
              <a:t>Impact and corrosion testing</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Results</a:t>
            </a:r>
          </a:p>
          <a:p>
            <a:pPr lvl="1"/>
            <a:r>
              <a:rPr lang="en-US" sz="2000" dirty="0"/>
              <a:t>Impact toughness</a:t>
            </a:r>
          </a:p>
          <a:p>
            <a:pPr lvl="1"/>
            <a:r>
              <a:rPr lang="en-US" sz="2000" dirty="0"/>
              <a:t>Microstructure</a:t>
            </a:r>
          </a:p>
          <a:p>
            <a:pPr lvl="1"/>
            <a:r>
              <a:rPr lang="en-US" sz="2000" dirty="0"/>
              <a:t>Corrosion properties</a:t>
            </a:r>
          </a:p>
          <a:p>
            <a:r>
              <a:rPr lang="en-US" sz="2200" dirty="0"/>
              <a:t>Discussion</a:t>
            </a:r>
          </a:p>
          <a:p>
            <a:r>
              <a:rPr lang="en-US" sz="2200" b="1" dirty="0">
                <a:solidFill>
                  <a:schemeClr val="accent2"/>
                </a:solidFill>
              </a:rPr>
              <a:t>Conclusions</a:t>
            </a:r>
          </a:p>
        </p:txBody>
      </p:sp>
    </p:spTree>
    <p:extLst>
      <p:ext uri="{BB962C8B-B14F-4D97-AF65-F5344CB8AC3E}">
        <p14:creationId xmlns:p14="http://schemas.microsoft.com/office/powerpoint/2010/main" val="104320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Lower intermetallic phase content is indicated for PM HIP SAF 2507 HIPed at 1250°C compared to 1150°C</a:t>
            </a:r>
          </a:p>
          <a:p>
            <a:pPr lvl="1"/>
            <a:r>
              <a:rPr lang="en-US" dirty="0"/>
              <a:t>A probable explanation for this is the coarser microstructure, i.e. reduced grain and phase boundary area, which results in fewer locations for nucleation and growth of intermetallic phase</a:t>
            </a:r>
          </a:p>
          <a:p>
            <a:r>
              <a:rPr lang="en-US" dirty="0"/>
              <a:t>No significant difference in impact toughness is obtained for PM HIP SAF 2507 HIPed at 1250°C compared to 1150°C</a:t>
            </a:r>
          </a:p>
          <a:p>
            <a:pPr lvl="1"/>
            <a:r>
              <a:rPr lang="en-US" dirty="0"/>
              <a:t>A probable explanation for this is the  difference in fracture mode for samples produced with different HIP temperatures.</a:t>
            </a:r>
          </a:p>
          <a:p>
            <a:pPr lvl="1"/>
            <a:r>
              <a:rPr lang="en-US" dirty="0"/>
              <a:t>The coarse microstructure itself seem to generate lower impact toughness regardless of intermetallic phase content. </a:t>
            </a:r>
          </a:p>
          <a:p>
            <a:endParaRPr lang="en-US" dirty="0"/>
          </a:p>
        </p:txBody>
      </p:sp>
      <p:sp>
        <p:nvSpPr>
          <p:cNvPr id="4" name="Slide Number Placeholder 3"/>
          <p:cNvSpPr>
            <a:spLocks noGrp="1"/>
          </p:cNvSpPr>
          <p:nvPr>
            <p:ph type="sldNum" sz="quarter" idx="12"/>
          </p:nvPr>
        </p:nvSpPr>
        <p:spPr/>
        <p:txBody>
          <a:bodyPr/>
          <a:lstStyle/>
          <a:p>
            <a:fld id="{469B62F1-B431-48B6-8270-02431A1685B7}" type="slidenum">
              <a:rPr lang="en-US" smtClean="0"/>
              <a:t>22</a:t>
            </a:fld>
            <a:endParaRPr lang="en-US" dirty="0"/>
          </a:p>
        </p:txBody>
      </p:sp>
      <p:sp>
        <p:nvSpPr>
          <p:cNvPr id="5" name="Text Placeholder 4"/>
          <p:cNvSpPr>
            <a:spLocks noGrp="1"/>
          </p:cNvSpPr>
          <p:nvPr>
            <p:ph type="body" sz="quarter" idx="13"/>
          </p:nvPr>
        </p:nvSpPr>
        <p:spPr/>
        <p:txBody>
          <a:bodyPr/>
          <a:lstStyle/>
          <a:p>
            <a:r>
              <a:rPr lang="en-US" sz="1700" dirty="0"/>
              <a:t>Pm hip sandvik saf 2507</a:t>
            </a:r>
            <a:r>
              <a:rPr lang="en-US" sz="1700" baseline="30000" dirty="0"/>
              <a:t>tm</a:t>
            </a:r>
            <a:r>
              <a:rPr lang="en-US" sz="1700" dirty="0"/>
              <a:t> produced with different hip-temperatures</a:t>
            </a:r>
          </a:p>
          <a:p>
            <a:endParaRPr lang="en-US" dirty="0"/>
          </a:p>
        </p:txBody>
      </p:sp>
    </p:spTree>
    <p:extLst>
      <p:ext uri="{BB962C8B-B14F-4D97-AF65-F5344CB8AC3E}">
        <p14:creationId xmlns:p14="http://schemas.microsoft.com/office/powerpoint/2010/main" val="129708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a:t>Effect of processing parameters on intermetallic phase content and impact toughness for super duplex alloy pm hip sandvik saf 2507</a:t>
            </a:r>
            <a:r>
              <a:rPr lang="en-US" sz="2000" baseline="30000" dirty="0"/>
              <a:t>tm</a:t>
            </a:r>
            <a:endParaRPr lang="en-US" sz="2000"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3</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3347904" cy="2880320"/>
          </a:xfrm>
        </p:spPr>
        <p:txBody>
          <a:bodyPr/>
          <a:lstStyle/>
          <a:p>
            <a:r>
              <a:rPr lang="en-US" sz="2200" b="1" noProof="0" dirty="0">
                <a:solidFill>
                  <a:schemeClr val="accent2"/>
                </a:solidFill>
              </a:rPr>
              <a:t>Introduction</a:t>
            </a:r>
          </a:p>
          <a:p>
            <a:r>
              <a:rPr lang="en-US" sz="2200" noProof="0" dirty="0"/>
              <a:t>Experimental</a:t>
            </a:r>
          </a:p>
          <a:p>
            <a:pPr lvl="1"/>
            <a:r>
              <a:rPr lang="en-US" sz="2000" noProof="0" dirty="0"/>
              <a:t>Sample manufacturing</a:t>
            </a:r>
          </a:p>
          <a:p>
            <a:pPr lvl="1"/>
            <a:r>
              <a:rPr lang="en-US" sz="2000" noProof="0" dirty="0"/>
              <a:t>Microstructure characterization</a:t>
            </a:r>
          </a:p>
          <a:p>
            <a:pPr lvl="1"/>
            <a:r>
              <a:rPr lang="en-US" sz="2000" dirty="0"/>
              <a:t>Impact and corrosion testing</a:t>
            </a:r>
          </a:p>
          <a:p>
            <a:pPr marL="378000" lvl="1" indent="0">
              <a:buNone/>
            </a:pPr>
            <a:endParaRPr lang="en-US" sz="2000" noProof="0" dirty="0"/>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Results</a:t>
            </a:r>
          </a:p>
          <a:p>
            <a:pPr lvl="1"/>
            <a:r>
              <a:rPr lang="en-US" sz="2000" dirty="0"/>
              <a:t>Impact toughness</a:t>
            </a:r>
          </a:p>
          <a:p>
            <a:pPr lvl="1"/>
            <a:r>
              <a:rPr lang="en-US" sz="2000" dirty="0"/>
              <a:t>Microstructure</a:t>
            </a:r>
          </a:p>
          <a:p>
            <a:pPr lvl="1"/>
            <a:r>
              <a:rPr lang="en-US" sz="2000" dirty="0"/>
              <a:t>Corrosion properties</a:t>
            </a:r>
          </a:p>
          <a:p>
            <a:r>
              <a:rPr lang="en-US" sz="2200" dirty="0"/>
              <a:t>Discussion</a:t>
            </a:r>
          </a:p>
          <a:p>
            <a:r>
              <a:rPr lang="en-US" sz="2200" dirty="0"/>
              <a:t>Conclusions</a:t>
            </a:r>
          </a:p>
        </p:txBody>
      </p:sp>
    </p:spTree>
    <p:extLst>
      <p:ext uri="{BB962C8B-B14F-4D97-AF65-F5344CB8AC3E}">
        <p14:creationId xmlns:p14="http://schemas.microsoft.com/office/powerpoint/2010/main" val="263894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introduction</a:t>
            </a:r>
          </a:p>
        </p:txBody>
      </p:sp>
      <p:sp>
        <p:nvSpPr>
          <p:cNvPr id="7" name="Content Placeholder 6"/>
          <p:cNvSpPr>
            <a:spLocks noGrp="1"/>
          </p:cNvSpPr>
          <p:nvPr>
            <p:ph idx="1"/>
          </p:nvPr>
        </p:nvSpPr>
        <p:spPr>
          <a:xfrm>
            <a:off x="360000" y="1530000"/>
            <a:ext cx="8532480" cy="2844000"/>
          </a:xfrm>
        </p:spPr>
        <p:txBody>
          <a:bodyPr/>
          <a:lstStyle/>
          <a:p>
            <a:r>
              <a:rPr lang="en-US" sz="1600" dirty="0"/>
              <a:t>Sandvik SAF 2507</a:t>
            </a:r>
            <a:r>
              <a:rPr lang="en-US" sz="1600" baseline="30000" dirty="0"/>
              <a:t>™</a:t>
            </a:r>
            <a:r>
              <a:rPr lang="en-US" sz="1600" dirty="0"/>
              <a:t> is a super duplex stainless steel characterized by excellent resistance to stress corrosion cracking, pitting and crevice corrosion, general corrosion and high strength</a:t>
            </a:r>
          </a:p>
          <a:p>
            <a:r>
              <a:rPr lang="en-US" sz="1600" dirty="0"/>
              <a:t>Increasing water depths (increasing pressures) and process temperatures in PM HIP applications for the oil and gas sector results in designs with increased wall thickness.</a:t>
            </a:r>
          </a:p>
          <a:p>
            <a:pPr lvl="1"/>
            <a:r>
              <a:rPr lang="en-US" sz="1400" dirty="0"/>
              <a:t>A limiting factor when it comes to increased wall thickness is the formation of brittle intermetallic phase during water quenching following heat treatment.</a:t>
            </a:r>
          </a:p>
          <a:p>
            <a:pPr lvl="1"/>
            <a:r>
              <a:rPr lang="en-US" sz="1400" dirty="0"/>
              <a:t>The intermetallic phases nucleate and grow primarily in ferrite grain boundaries and ferrite/austenite phase boundaries in the approximate temperature interval 600 - 1000°C [1, 2]</a:t>
            </a:r>
          </a:p>
          <a:p>
            <a:pPr lvl="1"/>
            <a:r>
              <a:rPr lang="en-US" sz="1400" dirty="0"/>
              <a:t>Even smaller amounts of intermetallic phase content may affect the impact toughness adversely.</a:t>
            </a:r>
          </a:p>
          <a:p>
            <a:r>
              <a:rPr lang="en-US" sz="1600" dirty="0"/>
              <a:t>This study was conducted to investigate if a coarser microstructure (i. e. reduced grain and phase boundary area) obtained by higher HIP temperature could result in lower amounts of intermetallic phase along with improved impact toughness</a:t>
            </a:r>
          </a:p>
        </p:txBody>
      </p:sp>
      <p:sp>
        <p:nvSpPr>
          <p:cNvPr id="3" name="Slide Number Placeholder 2"/>
          <p:cNvSpPr>
            <a:spLocks noGrp="1"/>
          </p:cNvSpPr>
          <p:nvPr>
            <p:ph type="sldNum" sz="quarter" idx="12"/>
          </p:nvPr>
        </p:nvSpPr>
        <p:spPr/>
        <p:txBody>
          <a:bodyPr/>
          <a:lstStyle/>
          <a:p>
            <a:fld id="{469B62F1-B431-48B6-8270-02431A1685B7}" type="slidenum">
              <a:rPr lang="en-US" smtClean="0"/>
              <a:pPr/>
              <a:t>4</a:t>
            </a:fld>
            <a:endParaRPr lang="en-US" dirty="0"/>
          </a:p>
        </p:txBody>
      </p:sp>
      <p:sp>
        <p:nvSpPr>
          <p:cNvPr id="8" name="Text Placeholder 7"/>
          <p:cNvSpPr>
            <a:spLocks noGrp="1"/>
          </p:cNvSpPr>
          <p:nvPr>
            <p:ph type="body" sz="quarter" idx="13"/>
          </p:nvPr>
        </p:nvSpPr>
        <p:spPr/>
        <p:txBody>
          <a:bodyPr/>
          <a:lstStyle/>
          <a:p>
            <a:r>
              <a:rPr lang="en-US" dirty="0"/>
              <a:t>Pm hip sandvik saf 2507</a:t>
            </a:r>
            <a:r>
              <a:rPr lang="en-US" baseline="30000" dirty="0"/>
              <a:t>tm</a:t>
            </a:r>
            <a:endParaRPr lang="en-US" dirty="0"/>
          </a:p>
        </p:txBody>
      </p:sp>
      <p:sp>
        <p:nvSpPr>
          <p:cNvPr id="9" name="TextBox 8"/>
          <p:cNvSpPr txBox="1"/>
          <p:nvPr/>
        </p:nvSpPr>
        <p:spPr>
          <a:xfrm>
            <a:off x="3851920" y="276264"/>
            <a:ext cx="5184576" cy="830997"/>
          </a:xfrm>
          <a:prstGeom prst="rect">
            <a:avLst/>
          </a:prstGeom>
          <a:noFill/>
        </p:spPr>
        <p:txBody>
          <a:bodyPr wrap="square" rtlCol="0">
            <a:spAutoFit/>
          </a:bodyPr>
          <a:lstStyle/>
          <a:p>
            <a:r>
              <a:rPr lang="en-GB" sz="1200" dirty="0"/>
              <a:t>[1] L. Larsson, M. Bjurström, Properties of PM HIPed SAF 2507 super duplex stainless steel, Proceedings or Euro PM2012 Conference (2012).</a:t>
            </a:r>
            <a:endParaRPr lang="en-US" sz="1200" dirty="0"/>
          </a:p>
          <a:p>
            <a:r>
              <a:rPr lang="en-GB" sz="1200" dirty="0"/>
              <a:t>[2] J. O. Nilsson, Overview Super duplex stainless steels, Mat. Sc. Tech. 8 (1992) 685-699</a:t>
            </a:r>
            <a:endParaRPr lang="en-US" sz="1200" dirty="0"/>
          </a:p>
        </p:txBody>
      </p:sp>
    </p:spTree>
    <p:extLst>
      <p:ext uri="{BB962C8B-B14F-4D97-AF65-F5344CB8AC3E}">
        <p14:creationId xmlns:p14="http://schemas.microsoft.com/office/powerpoint/2010/main" val="229148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a:t>Effect of processing parameters on intermetallic phase content and impact toughness for super duplex alloy pm hip sandvik saf 2507</a:t>
            </a:r>
            <a:r>
              <a:rPr lang="en-US" sz="2000" baseline="30000" dirty="0"/>
              <a:t>tm</a:t>
            </a:r>
            <a:endParaRPr lang="en-US" sz="2000" noProof="0" dirty="0"/>
          </a:p>
        </p:txBody>
      </p:sp>
      <p:sp>
        <p:nvSpPr>
          <p:cNvPr id="4" name="Slide Number Placeholder 3"/>
          <p:cNvSpPr>
            <a:spLocks noGrp="1"/>
          </p:cNvSpPr>
          <p:nvPr>
            <p:ph type="sldNum" sz="quarter" idx="12"/>
          </p:nvPr>
        </p:nvSpPr>
        <p:spPr/>
        <p:txBody>
          <a:bodyPr/>
          <a:lstStyle/>
          <a:p>
            <a:fld id="{469B62F1-B431-48B6-8270-02431A1685B7}" type="slidenum">
              <a:rPr lang="en-US" smtClean="0"/>
              <a:t>5</a:t>
            </a:fld>
            <a:endParaRPr lang="en-US" dirty="0"/>
          </a:p>
        </p:txBody>
      </p:sp>
      <p:sp>
        <p:nvSpPr>
          <p:cNvPr id="7" name="Text Placeholder 6"/>
          <p:cNvSpPr>
            <a:spLocks noGrp="1"/>
          </p:cNvSpPr>
          <p:nvPr>
            <p:ph type="body" sz="quarter" idx="13"/>
          </p:nvPr>
        </p:nvSpPr>
        <p:spPr>
          <a:xfrm>
            <a:off x="360000" y="1419622"/>
            <a:ext cx="8424000" cy="270000"/>
          </a:xfrm>
        </p:spPr>
        <p:txBody>
          <a:bodyPr/>
          <a:lstStyle/>
          <a:p>
            <a:r>
              <a:rPr lang="en-US" noProof="0" dirty="0"/>
              <a:t>Agenda</a:t>
            </a:r>
          </a:p>
        </p:txBody>
      </p:sp>
      <p:sp>
        <p:nvSpPr>
          <p:cNvPr id="8" name="Text Placeholder 7"/>
          <p:cNvSpPr>
            <a:spLocks noGrp="1"/>
          </p:cNvSpPr>
          <p:nvPr>
            <p:ph type="body" sz="quarter" idx="14"/>
          </p:nvPr>
        </p:nvSpPr>
        <p:spPr>
          <a:xfrm>
            <a:off x="360000" y="1995686"/>
            <a:ext cx="3347904" cy="2880320"/>
          </a:xfrm>
        </p:spPr>
        <p:txBody>
          <a:bodyPr/>
          <a:lstStyle/>
          <a:p>
            <a:r>
              <a:rPr lang="en-US" sz="2200" noProof="0" dirty="0"/>
              <a:t>Introduction</a:t>
            </a:r>
          </a:p>
          <a:p>
            <a:r>
              <a:rPr lang="en-US" sz="2200" b="1" noProof="0" dirty="0">
                <a:solidFill>
                  <a:schemeClr val="accent2"/>
                </a:solidFill>
              </a:rPr>
              <a:t>Experimental</a:t>
            </a:r>
          </a:p>
          <a:p>
            <a:pPr lvl="1"/>
            <a:r>
              <a:rPr lang="en-US" sz="2000" b="1" noProof="0" dirty="0">
                <a:solidFill>
                  <a:schemeClr val="accent2"/>
                </a:solidFill>
              </a:rPr>
              <a:t>Sample manufacturing</a:t>
            </a:r>
          </a:p>
          <a:p>
            <a:pPr lvl="1"/>
            <a:r>
              <a:rPr lang="en-US" sz="2000" b="1" noProof="0" dirty="0">
                <a:solidFill>
                  <a:schemeClr val="accent2"/>
                </a:solidFill>
              </a:rPr>
              <a:t>Microstructure characterization</a:t>
            </a:r>
          </a:p>
          <a:p>
            <a:pPr lvl="1"/>
            <a:r>
              <a:rPr lang="en-US" sz="2000" b="1" dirty="0">
                <a:solidFill>
                  <a:schemeClr val="accent2"/>
                </a:solidFill>
              </a:rPr>
              <a:t>Impact and corrosion testing</a:t>
            </a:r>
          </a:p>
        </p:txBody>
      </p:sp>
      <p:sp>
        <p:nvSpPr>
          <p:cNvPr id="9" name="Text Placeholder 7"/>
          <p:cNvSpPr txBox="1">
            <a:spLocks/>
          </p:cNvSpPr>
          <p:nvPr/>
        </p:nvSpPr>
        <p:spPr>
          <a:xfrm>
            <a:off x="3923928" y="1995686"/>
            <a:ext cx="4356016" cy="2880320"/>
          </a:xfrm>
          <a:prstGeom prst="rect">
            <a:avLst/>
          </a:prstGeom>
        </p:spPr>
        <p:txBody>
          <a:bodyPr vert="horz" lIns="0" tIns="0" rIns="0" bIns="0" rtlCol="0">
            <a:noAutofit/>
          </a:bodyPr>
          <a:lstStyle>
            <a:lvl1pPr marL="162000" indent="-162000" algn="l" defTabSz="914400" rtl="0" eaLnBrk="1" latinLnBrk="0" hangingPunct="1">
              <a:lnSpc>
                <a:spcPct val="100000"/>
              </a:lnSpc>
              <a:spcBef>
                <a:spcPts val="0"/>
              </a:spcBef>
              <a:spcAft>
                <a:spcPts val="700"/>
              </a:spcAft>
              <a:buClr>
                <a:schemeClr val="bg1"/>
              </a:buClr>
              <a:buFont typeface="Arial" panose="020B0604020202020204" pitchFamily="34" charset="0"/>
              <a:buChar char="•"/>
              <a:defRPr sz="1800" kern="1200">
                <a:solidFill>
                  <a:schemeClr val="bg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bg1"/>
              </a:buClr>
              <a:buFont typeface="Arial" panose="020B0604020202020204" pitchFamily="34" charset="0"/>
              <a:buChar char="−"/>
              <a:defRPr sz="1600" kern="1200">
                <a:solidFill>
                  <a:schemeClr val="bg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bg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bg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Results</a:t>
            </a:r>
          </a:p>
          <a:p>
            <a:pPr lvl="1"/>
            <a:r>
              <a:rPr lang="en-US" sz="2000" dirty="0"/>
              <a:t>Impact toughness</a:t>
            </a:r>
          </a:p>
          <a:p>
            <a:pPr lvl="1"/>
            <a:r>
              <a:rPr lang="en-US" sz="2000" dirty="0"/>
              <a:t>Microstructure</a:t>
            </a:r>
          </a:p>
          <a:p>
            <a:pPr lvl="1"/>
            <a:r>
              <a:rPr lang="en-US" sz="2000" dirty="0"/>
              <a:t>Corrosion properties</a:t>
            </a:r>
          </a:p>
          <a:p>
            <a:r>
              <a:rPr lang="en-US" sz="2200" dirty="0"/>
              <a:t>Discussion</a:t>
            </a:r>
          </a:p>
          <a:p>
            <a:r>
              <a:rPr lang="en-US" sz="2200" dirty="0"/>
              <a:t>Conclusions</a:t>
            </a:r>
          </a:p>
        </p:txBody>
      </p:sp>
    </p:spTree>
    <p:extLst>
      <p:ext uri="{BB962C8B-B14F-4D97-AF65-F5344CB8AC3E}">
        <p14:creationId xmlns:p14="http://schemas.microsoft.com/office/powerpoint/2010/main" val="302064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Experimental</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Two mild steel capsules with dimensions Ø133x250 mm and two with dimensions Ø236x250 mm were filled with Sandvik SAF 2507</a:t>
                </a:r>
                <a14:m>
                  <m:oMath xmlns:m="http://schemas.openxmlformats.org/officeDocument/2006/math">
                    <m:r>
                      <a:rPr lang="en-US" i="1" smtClean="0">
                        <a:latin typeface="Cambria Math" panose="02040503050406030204" pitchFamily="18" charset="0"/>
                      </a:rPr>
                      <m:t>™</m:t>
                    </m:r>
                  </m:oMath>
                </a14:m>
                <a:r>
                  <a:rPr lang="en-US" dirty="0"/>
                  <a:t> powder and HIPed according to the table below.</a:t>
                </a:r>
              </a:p>
              <a:p>
                <a:endParaRPr lang="en-US" dirty="0"/>
              </a:p>
              <a:p>
                <a:endParaRPr lang="en-US" dirty="0"/>
              </a:p>
              <a:p>
                <a:endParaRPr lang="en-US" dirty="0"/>
              </a:p>
              <a:p>
                <a:endParaRPr lang="en-US" sz="800" dirty="0"/>
              </a:p>
              <a:p>
                <a:r>
                  <a:rPr lang="en-US" dirty="0"/>
                  <a:t>Chemical composition of the Sandvik SAF 2507™ powder</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3"/>
                <a:stretch>
                  <a:fillRect l="-1520" t="-2784" r="-195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69B62F1-B431-48B6-8270-02431A1685B7}" type="slidenum">
              <a:rPr lang="en-US" smtClean="0"/>
              <a:pPr/>
              <a:t>6</a:t>
            </a:fld>
            <a:endParaRPr lang="en-US" dirty="0"/>
          </a:p>
        </p:txBody>
      </p:sp>
      <p:sp>
        <p:nvSpPr>
          <p:cNvPr id="8" name="Text Placeholder 7"/>
          <p:cNvSpPr>
            <a:spLocks noGrp="1"/>
          </p:cNvSpPr>
          <p:nvPr>
            <p:ph type="body" sz="quarter" idx="13"/>
          </p:nvPr>
        </p:nvSpPr>
        <p:spPr/>
        <p:txBody>
          <a:bodyPr/>
          <a:lstStyle/>
          <a:p>
            <a:r>
              <a:rPr lang="en-US" dirty="0"/>
              <a:t>Sample manufacturing</a:t>
            </a:r>
          </a:p>
        </p:txBody>
      </p:sp>
      <p:graphicFrame>
        <p:nvGraphicFramePr>
          <p:cNvPr id="11" name="Object 10"/>
          <p:cNvGraphicFramePr>
            <a:graphicFrameLocks noChangeAspect="1"/>
          </p:cNvGraphicFramePr>
          <p:nvPr>
            <p:extLst>
              <p:ext uri="{D42A27DB-BD31-4B8C-83A1-F6EECF244321}">
                <p14:modId xmlns:p14="http://schemas.microsoft.com/office/powerpoint/2010/main" val="2693652708"/>
              </p:ext>
            </p:extLst>
          </p:nvPr>
        </p:nvGraphicFramePr>
        <p:xfrm>
          <a:off x="1794946" y="2395930"/>
          <a:ext cx="7560840" cy="1392413"/>
        </p:xfrm>
        <a:graphic>
          <a:graphicData uri="http://schemas.openxmlformats.org/presentationml/2006/ole">
            <mc:AlternateContent xmlns:mc="http://schemas.openxmlformats.org/markup-compatibility/2006">
              <mc:Choice xmlns:v="urn:schemas-microsoft-com:vml" Requires="v">
                <p:oleObj spid="_x0000_s1034" name="Document" r:id="rId4" imgW="5913103" imgH="1089039" progId="Word.Document.12">
                  <p:embed/>
                </p:oleObj>
              </mc:Choice>
              <mc:Fallback>
                <p:oleObj name="Document" r:id="rId4" imgW="5913103" imgH="1089039" progId="Word.Document.12">
                  <p:embed/>
                  <p:pic>
                    <p:nvPicPr>
                      <p:cNvPr id="0" name=""/>
                      <p:cNvPicPr/>
                      <p:nvPr/>
                    </p:nvPicPr>
                    <p:blipFill>
                      <a:blip r:embed="rId5"/>
                      <a:stretch>
                        <a:fillRect/>
                      </a:stretch>
                    </p:blipFill>
                    <p:spPr>
                      <a:xfrm>
                        <a:off x="1794946" y="2395930"/>
                        <a:ext cx="7560840" cy="1392413"/>
                      </a:xfrm>
                      <a:prstGeom prst="rect">
                        <a:avLst/>
                      </a:prstGeom>
                    </p:spPr>
                  </p:pic>
                </p:oleObj>
              </mc:Fallback>
            </mc:AlternateContent>
          </a:graphicData>
        </a:graphic>
      </p:graphicFrame>
      <p:pic>
        <p:nvPicPr>
          <p:cNvPr id="14" name="Picture 13"/>
          <p:cNvPicPr>
            <a:picLocks noChangeAspect="1"/>
          </p:cNvPicPr>
          <p:nvPr/>
        </p:nvPicPr>
        <p:blipFill>
          <a:blip r:embed="rId6"/>
          <a:stretch>
            <a:fillRect/>
          </a:stretch>
        </p:blipFill>
        <p:spPr>
          <a:xfrm>
            <a:off x="827584" y="4200159"/>
            <a:ext cx="6912768" cy="619266"/>
          </a:xfrm>
          <a:prstGeom prst="rect">
            <a:avLst/>
          </a:prstGeom>
        </p:spPr>
      </p:pic>
      <p:sp>
        <p:nvSpPr>
          <p:cNvPr id="15" name="Rectangle 14"/>
          <p:cNvSpPr/>
          <p:nvPr/>
        </p:nvSpPr>
        <p:spPr>
          <a:xfrm>
            <a:off x="6835506" y="2241440"/>
            <a:ext cx="2592288" cy="1440160"/>
          </a:xfrm>
          <a:prstGeom prst="rect">
            <a:avLst/>
          </a:prstGeom>
          <a:solidFill>
            <a:schemeClr val="bg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13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a:t>
            </a:r>
          </a:p>
        </p:txBody>
      </p:sp>
      <p:sp>
        <p:nvSpPr>
          <p:cNvPr id="3" name="Content Placeholder 2"/>
          <p:cNvSpPr>
            <a:spLocks noGrp="1"/>
          </p:cNvSpPr>
          <p:nvPr>
            <p:ph idx="1"/>
          </p:nvPr>
        </p:nvSpPr>
        <p:spPr/>
        <p:txBody>
          <a:bodyPr/>
          <a:lstStyle/>
          <a:p>
            <a:r>
              <a:rPr lang="en-US" dirty="0"/>
              <a:t>The HIPed capsules were tested with regard to Argon content to verify that no capsule leakages occurred during HIP</a:t>
            </a:r>
          </a:p>
          <a:p>
            <a:r>
              <a:rPr lang="en-US" dirty="0"/>
              <a:t>The HIPed materials were solution annealed to obtain the correct phase balance at holding times adjusted to conform with the different capsule sizes</a:t>
            </a:r>
          </a:p>
          <a:p>
            <a:pPr lvl="1"/>
            <a:r>
              <a:rPr lang="en-US" dirty="0"/>
              <a:t>All HIPed capsules were water quenched following the solution annealing</a:t>
            </a:r>
          </a:p>
        </p:txBody>
      </p:sp>
      <p:sp>
        <p:nvSpPr>
          <p:cNvPr id="4" name="Slide Number Placeholder 3"/>
          <p:cNvSpPr>
            <a:spLocks noGrp="1"/>
          </p:cNvSpPr>
          <p:nvPr>
            <p:ph type="sldNum" sz="quarter" idx="12"/>
          </p:nvPr>
        </p:nvSpPr>
        <p:spPr/>
        <p:txBody>
          <a:bodyPr/>
          <a:lstStyle/>
          <a:p>
            <a:fld id="{469B62F1-B431-48B6-8270-02431A1685B7}" type="slidenum">
              <a:rPr lang="en-US" smtClean="0"/>
              <a:t>7</a:t>
            </a:fld>
            <a:endParaRPr lang="en-US" dirty="0"/>
          </a:p>
        </p:txBody>
      </p:sp>
      <p:sp>
        <p:nvSpPr>
          <p:cNvPr id="5" name="Text Placeholder 4"/>
          <p:cNvSpPr>
            <a:spLocks noGrp="1"/>
          </p:cNvSpPr>
          <p:nvPr>
            <p:ph type="body" sz="quarter" idx="13"/>
          </p:nvPr>
        </p:nvSpPr>
        <p:spPr/>
        <p:txBody>
          <a:bodyPr/>
          <a:lstStyle/>
          <a:p>
            <a:r>
              <a:rPr lang="en-US" dirty="0"/>
              <a:t>Sample manufacturing</a:t>
            </a:r>
          </a:p>
        </p:txBody>
      </p:sp>
      <p:graphicFrame>
        <p:nvGraphicFramePr>
          <p:cNvPr id="7" name="Object 6"/>
          <p:cNvGraphicFramePr>
            <a:graphicFrameLocks noChangeAspect="1"/>
          </p:cNvGraphicFramePr>
          <p:nvPr>
            <p:extLst>
              <p:ext uri="{D42A27DB-BD31-4B8C-83A1-F6EECF244321}">
                <p14:modId xmlns:p14="http://schemas.microsoft.com/office/powerpoint/2010/main" val="1149190245"/>
              </p:ext>
            </p:extLst>
          </p:nvPr>
        </p:nvGraphicFramePr>
        <p:xfrm>
          <a:off x="755576" y="3237913"/>
          <a:ext cx="7421786" cy="1441742"/>
        </p:xfrm>
        <a:graphic>
          <a:graphicData uri="http://schemas.openxmlformats.org/presentationml/2006/ole">
            <mc:AlternateContent xmlns:mc="http://schemas.openxmlformats.org/markup-compatibility/2006">
              <mc:Choice xmlns:v="urn:schemas-microsoft-com:vml" Requires="v">
                <p:oleObj spid="_x0000_s2058" name="Document" r:id="rId3" imgW="5917061" imgH="1149161" progId="Word.Document.12">
                  <p:embed/>
                </p:oleObj>
              </mc:Choice>
              <mc:Fallback>
                <p:oleObj name="Document" r:id="rId3" imgW="5917061" imgH="1149161" progId="Word.Document.12">
                  <p:embed/>
                  <p:pic>
                    <p:nvPicPr>
                      <p:cNvPr id="0" name=""/>
                      <p:cNvPicPr/>
                      <p:nvPr/>
                    </p:nvPicPr>
                    <p:blipFill>
                      <a:blip r:embed="rId4"/>
                      <a:stretch>
                        <a:fillRect/>
                      </a:stretch>
                    </p:blipFill>
                    <p:spPr>
                      <a:xfrm>
                        <a:off x="755576" y="3237913"/>
                        <a:ext cx="7421786" cy="1441742"/>
                      </a:xfrm>
                      <a:prstGeom prst="rect">
                        <a:avLst/>
                      </a:prstGeom>
                    </p:spPr>
                  </p:pic>
                </p:oleObj>
              </mc:Fallback>
            </mc:AlternateContent>
          </a:graphicData>
        </a:graphic>
      </p:graphicFrame>
    </p:spTree>
    <p:extLst>
      <p:ext uri="{BB962C8B-B14F-4D97-AF65-F5344CB8AC3E}">
        <p14:creationId xmlns:p14="http://schemas.microsoft.com/office/powerpoint/2010/main" val="295278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a:t>
            </a:r>
          </a:p>
        </p:txBody>
      </p:sp>
      <p:sp>
        <p:nvSpPr>
          <p:cNvPr id="5" name="Text Placeholder 4"/>
          <p:cNvSpPr>
            <a:spLocks noGrp="1"/>
          </p:cNvSpPr>
          <p:nvPr>
            <p:ph type="body" idx="1"/>
          </p:nvPr>
        </p:nvSpPr>
        <p:spPr/>
        <p:txBody>
          <a:bodyPr/>
          <a:lstStyle/>
          <a:p>
            <a:r>
              <a:rPr lang="en-US" dirty="0"/>
              <a:t>Sample manufacturing</a:t>
            </a:r>
          </a:p>
        </p:txBody>
      </p:sp>
      <p:sp>
        <p:nvSpPr>
          <p:cNvPr id="6" name="Content Placeholder 5"/>
          <p:cNvSpPr>
            <a:spLocks noGrp="1"/>
          </p:cNvSpPr>
          <p:nvPr>
            <p:ph sz="half" idx="2"/>
          </p:nvPr>
        </p:nvSpPr>
        <p:spPr/>
        <p:txBody>
          <a:bodyPr/>
          <a:lstStyle/>
          <a:p>
            <a:r>
              <a:rPr lang="en-US" dirty="0"/>
              <a:t>Three Charpy V-notch impact test bars were prepared from each of the HIPed and heat treated capsules at surface, half radius and center position.</a:t>
            </a:r>
          </a:p>
          <a:p>
            <a:r>
              <a:rPr lang="en-US" dirty="0"/>
              <a:t>Microstructural characterization was performed on ruptured impact test bars</a:t>
            </a:r>
          </a:p>
        </p:txBody>
      </p:sp>
      <p:sp>
        <p:nvSpPr>
          <p:cNvPr id="7" name="Text Placeholder 6"/>
          <p:cNvSpPr>
            <a:spLocks noGrp="1"/>
          </p:cNvSpPr>
          <p:nvPr>
            <p:ph type="body" sz="quarter" idx="3"/>
          </p:nvPr>
        </p:nvSpPr>
        <p:spPr/>
        <p:txBody>
          <a:bodyPr/>
          <a:lstStyle/>
          <a:p>
            <a:endParaRPr lang="en-US" dirty="0"/>
          </a:p>
        </p:txBody>
      </p:sp>
      <p:pic>
        <p:nvPicPr>
          <p:cNvPr id="15" name="Content Placeholder 1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403850" y="1694656"/>
            <a:ext cx="2638425" cy="2514600"/>
          </a:xfrm>
        </p:spPr>
      </p:pic>
      <p:sp>
        <p:nvSpPr>
          <p:cNvPr id="4" name="Slide Number Placeholder 3"/>
          <p:cNvSpPr>
            <a:spLocks noGrp="1"/>
          </p:cNvSpPr>
          <p:nvPr>
            <p:ph type="sldNum" sz="quarter" idx="12"/>
          </p:nvPr>
        </p:nvSpPr>
        <p:spPr/>
        <p:txBody>
          <a:bodyPr/>
          <a:lstStyle/>
          <a:p>
            <a:fld id="{469B62F1-B431-48B6-8270-02431A1685B7}" type="slidenum">
              <a:rPr lang="en-US" smtClean="0"/>
              <a:t>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60" y="1350000"/>
            <a:ext cx="4607312" cy="31590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796" y="3389339"/>
            <a:ext cx="1794257" cy="1639833"/>
          </a:xfrm>
          <a:prstGeom prst="rect">
            <a:avLst/>
          </a:prstGeom>
        </p:spPr>
      </p:pic>
      <p:sp>
        <p:nvSpPr>
          <p:cNvPr id="20" name="Arrow: Bent-Up 19"/>
          <p:cNvSpPr/>
          <p:nvPr/>
        </p:nvSpPr>
        <p:spPr>
          <a:xfrm rot="5400000">
            <a:off x="1398902" y="3617916"/>
            <a:ext cx="792088" cy="720080"/>
          </a:xfrm>
          <a:prstGeom prst="bentUpArrow">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p:cNvSpPr/>
          <p:nvPr/>
        </p:nvSpPr>
        <p:spPr>
          <a:xfrm>
            <a:off x="3779912" y="2321818"/>
            <a:ext cx="792088" cy="360040"/>
          </a:xfrm>
          <a:prstGeom prst="rightArrow">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662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a:t>
            </a:r>
          </a:p>
        </p:txBody>
      </p:sp>
      <p:sp>
        <p:nvSpPr>
          <p:cNvPr id="3" name="Text Placeholder 2"/>
          <p:cNvSpPr>
            <a:spLocks noGrp="1"/>
          </p:cNvSpPr>
          <p:nvPr>
            <p:ph type="body" idx="1"/>
          </p:nvPr>
        </p:nvSpPr>
        <p:spPr>
          <a:xfrm>
            <a:off x="360000" y="1080000"/>
            <a:ext cx="4716056" cy="270000"/>
          </a:xfrm>
        </p:spPr>
        <p:txBody>
          <a:bodyPr/>
          <a:lstStyle/>
          <a:p>
            <a:r>
              <a:rPr lang="en-US" dirty="0"/>
              <a:t>Microstructure characterization</a:t>
            </a:r>
          </a:p>
        </p:txBody>
      </p:sp>
      <p:sp>
        <p:nvSpPr>
          <p:cNvPr id="4" name="Content Placeholder 3"/>
          <p:cNvSpPr>
            <a:spLocks noGrp="1"/>
          </p:cNvSpPr>
          <p:nvPr>
            <p:ph sz="half" idx="2"/>
          </p:nvPr>
        </p:nvSpPr>
        <p:spPr/>
        <p:txBody>
          <a:bodyPr/>
          <a:lstStyle/>
          <a:p>
            <a:r>
              <a:rPr lang="en-US" dirty="0"/>
              <a:t>EBSD data collection at 500x magnification on 1 site per sample</a:t>
            </a:r>
          </a:p>
          <a:p>
            <a:pPr lvl="1"/>
            <a:r>
              <a:rPr lang="en-US" dirty="0"/>
              <a:t>FCC, BCC and σ-phase contents</a:t>
            </a:r>
          </a:p>
          <a:p>
            <a:pPr lvl="1"/>
            <a:r>
              <a:rPr lang="en-US" dirty="0"/>
              <a:t>Grain size disregarding sigma 3 twins</a:t>
            </a:r>
          </a:p>
          <a:p>
            <a:pPr lvl="2"/>
            <a:r>
              <a:rPr lang="en-US" dirty="0"/>
              <a:t>Area weighted equivalent circle diameter</a:t>
            </a:r>
          </a:p>
          <a:p>
            <a:pPr lvl="2"/>
            <a:r>
              <a:rPr lang="en-US" dirty="0"/>
              <a:t>Linear intercept</a:t>
            </a:r>
          </a:p>
          <a:p>
            <a:r>
              <a:rPr lang="en-US" dirty="0"/>
              <a:t>Austenite spacing and intermetallic phase contents were also measured using image analysis at 500x magnification on 20 sites per sample</a:t>
            </a:r>
          </a:p>
          <a:p>
            <a:pPr lvl="1"/>
            <a:r>
              <a:rPr lang="en-US" dirty="0"/>
              <a:t>Samples polished and etched in Murakami´s etchant</a:t>
            </a:r>
          </a:p>
          <a:p>
            <a:pPr lvl="1"/>
            <a:endParaRPr lang="en-US" dirty="0"/>
          </a:p>
        </p:txBody>
      </p:sp>
      <p:sp>
        <p:nvSpPr>
          <p:cNvPr id="6" name="Content Placeholder 5"/>
          <p:cNvSpPr>
            <a:spLocks noGrp="1"/>
          </p:cNvSpPr>
          <p:nvPr>
            <p:ph sz="quarter" idx="4"/>
          </p:nvPr>
        </p:nvSpPr>
        <p:spPr/>
        <p:txBody>
          <a:bodyPr/>
          <a:lstStyle/>
          <a:p>
            <a:r>
              <a:rPr lang="en-US" dirty="0"/>
              <a:t>EBSD data collection details</a:t>
            </a:r>
          </a:p>
        </p:txBody>
      </p:sp>
      <p:sp>
        <p:nvSpPr>
          <p:cNvPr id="7" name="Slide Number Placeholder 6"/>
          <p:cNvSpPr>
            <a:spLocks noGrp="1"/>
          </p:cNvSpPr>
          <p:nvPr>
            <p:ph type="sldNum" sz="quarter" idx="12"/>
          </p:nvPr>
        </p:nvSpPr>
        <p:spPr/>
        <p:txBody>
          <a:bodyPr/>
          <a:lstStyle/>
          <a:p>
            <a:fld id="{469B62F1-B431-48B6-8270-02431A1685B7}" type="slidenum">
              <a:rPr lang="en-US" smtClean="0"/>
              <a:t>9</a:t>
            </a:fld>
            <a:endParaRPr lang="en-US" dirty="0"/>
          </a:p>
        </p:txBody>
      </p:sp>
      <p:pic>
        <p:nvPicPr>
          <p:cNvPr id="8" name="Picture 7"/>
          <p:cNvPicPr>
            <a:picLocks noChangeAspect="1"/>
          </p:cNvPicPr>
          <p:nvPr/>
        </p:nvPicPr>
        <p:blipFill rotWithShape="1">
          <a:blip r:embed="rId2"/>
          <a:srcRect l="7" t="-1" r="32468" b="9217"/>
          <a:stretch/>
        </p:blipFill>
        <p:spPr>
          <a:xfrm>
            <a:off x="4656444" y="1851670"/>
            <a:ext cx="3996000" cy="1692000"/>
          </a:xfrm>
          <a:prstGeom prst="rect">
            <a:avLst/>
          </a:prstGeom>
        </p:spPr>
      </p:pic>
    </p:spTree>
    <p:extLst>
      <p:ext uri="{BB962C8B-B14F-4D97-AF65-F5344CB8AC3E}">
        <p14:creationId xmlns:p14="http://schemas.microsoft.com/office/powerpoint/2010/main" val="3402386590"/>
      </p:ext>
    </p:extLst>
  </p:cSld>
  <p:clrMapOvr>
    <a:masterClrMapping/>
  </p:clrMapOvr>
</p:sld>
</file>

<file path=ppt/theme/theme1.xml><?xml version="1.0" encoding="utf-8"?>
<a:theme xmlns:a="http://schemas.openxmlformats.org/drawingml/2006/main" name="Sandvik white">
  <a:themeElements>
    <a:clrScheme name="Sandvik">
      <a:dk1>
        <a:sysClr val="windowText" lastClr="000000"/>
      </a:dk1>
      <a:lt1>
        <a:sysClr val="window" lastClr="FFFFFF"/>
      </a:lt1>
      <a:dk2>
        <a:srgbClr val="0099FF"/>
      </a:dk2>
      <a:lt2>
        <a:srgbClr val="7F7F7F"/>
      </a:lt2>
      <a:accent1>
        <a:srgbClr val="0099FF"/>
      </a:accent1>
      <a:accent2>
        <a:srgbClr val="FF6E00"/>
      </a:accent2>
      <a:accent3>
        <a:srgbClr val="0069A8"/>
      </a:accent3>
      <a:accent4>
        <a:srgbClr val="E22F1D"/>
      </a:accent4>
      <a:accent5>
        <a:srgbClr val="7F7F7F"/>
      </a:accent5>
      <a:accent6>
        <a:srgbClr val="7FB4D3"/>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effectLst/>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Sandvik white</Template>
  <TotalTime>0</TotalTime>
  <Words>1267</Words>
  <Application>Microsoft Office PowerPoint</Application>
  <PresentationFormat>On-screen Show (16:9)</PresentationFormat>
  <Paragraphs>203</Paragraphs>
  <Slides>22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SimSun</vt:lpstr>
      <vt:lpstr>Arial</vt:lpstr>
      <vt:lpstr>Calibri</vt:lpstr>
      <vt:lpstr>Cambria Math</vt:lpstr>
      <vt:lpstr>Cordia New</vt:lpstr>
      <vt:lpstr>Times New Roman</vt:lpstr>
      <vt:lpstr>Sandvik white</vt:lpstr>
      <vt:lpstr>Document</vt:lpstr>
      <vt:lpstr>Effect of processing parameters on intermetallic phase content and impact toughness for super duplex alloy pm hip sandvik saf 2507tm</vt:lpstr>
      <vt:lpstr>Effect of processing parameters on intermetallic phase content and impact toughness for super duplex alloy pm hip sandvik saf 2507tm</vt:lpstr>
      <vt:lpstr>Effect of processing parameters on intermetallic phase content and impact toughness for super duplex alloy pm hip sandvik saf 2507tm</vt:lpstr>
      <vt:lpstr>introduction</vt:lpstr>
      <vt:lpstr>Effect of processing parameters on intermetallic phase content and impact toughness for super duplex alloy pm hip sandvik saf 2507tm</vt:lpstr>
      <vt:lpstr>Experimental</vt:lpstr>
      <vt:lpstr>experimental</vt:lpstr>
      <vt:lpstr>experimental</vt:lpstr>
      <vt:lpstr>experimental</vt:lpstr>
      <vt:lpstr>experimental</vt:lpstr>
      <vt:lpstr>Effect of processing parameters on intermetallic phase content and impact toughness for super duplex alloy pm hip sandvik saf 2507tm</vt:lpstr>
      <vt:lpstr>Results</vt:lpstr>
      <vt:lpstr>Results</vt:lpstr>
      <vt:lpstr>results</vt:lpstr>
      <vt:lpstr>results</vt:lpstr>
      <vt:lpstr>results</vt:lpstr>
      <vt:lpstr>results</vt:lpstr>
      <vt:lpstr>Effect of processing parameters on intermetallic phase content and impact toughness for super duplex alloy pm hip sandvik saf 2507tm</vt:lpstr>
      <vt:lpstr>Discussion</vt:lpstr>
      <vt:lpstr>discussion</vt:lpstr>
      <vt:lpstr>Effect of processing parameters on intermetallic phase content and impact toughness for super duplex alloy pm hip sandvik saf 2507tm</vt:lpstr>
      <vt:lpstr>Conclusions</vt:lpstr>
    </vt:vector>
  </TitlesOfParts>
  <Company>Sandvik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Östlund</dc:creator>
  <cp:lastModifiedBy>Martin Östlund</cp:lastModifiedBy>
  <cp:revision>292</cp:revision>
  <dcterms:created xsi:type="dcterms:W3CDTF">2015-10-06T14:12:12Z</dcterms:created>
  <dcterms:modified xsi:type="dcterms:W3CDTF">2017-11-26T18:16:53Z</dcterms:modified>
</cp:coreProperties>
</file>