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65" r:id="rId2"/>
    <p:sldId id="256" r:id="rId3"/>
    <p:sldId id="257" r:id="rId4"/>
    <p:sldId id="281" r:id="rId5"/>
    <p:sldId id="285" r:id="rId6"/>
    <p:sldId id="282" r:id="rId7"/>
    <p:sldId id="286" r:id="rId8"/>
    <p:sldId id="287" r:id="rId9"/>
    <p:sldId id="284" r:id="rId10"/>
    <p:sldId id="288" r:id="rId11"/>
    <p:sldId id="261" r:id="rId12"/>
    <p:sldId id="260" r:id="rId13"/>
    <p:sldId id="290" r:id="rId14"/>
    <p:sldId id="291" r:id="rId15"/>
    <p:sldId id="292" r:id="rId16"/>
    <p:sldId id="295" r:id="rId17"/>
    <p:sldId id="296" r:id="rId18"/>
    <p:sldId id="283" r:id="rId19"/>
    <p:sldId id="297" r:id="rId20"/>
    <p:sldId id="298" r:id="rId21"/>
    <p:sldId id="289" r:id="rId22"/>
    <p:sldId id="294" r:id="rId23"/>
    <p:sldId id="266" r:id="rId24"/>
    <p:sldId id="267" r:id="rId25"/>
    <p:sldId id="268" r:id="rId26"/>
    <p:sldId id="269" r:id="rId27"/>
    <p:sldId id="270" r:id="rId28"/>
    <p:sldId id="273" r:id="rId29"/>
    <p:sldId id="274" r:id="rId30"/>
    <p:sldId id="280" r:id="rId31"/>
    <p:sldId id="300" r:id="rId32"/>
    <p:sldId id="299" r:id="rId33"/>
    <p:sldId id="264"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330" autoAdjust="0"/>
    <p:restoredTop sz="94660"/>
  </p:normalViewPr>
  <p:slideViewPr>
    <p:cSldViewPr snapToGrid="0">
      <p:cViewPr varScale="1">
        <p:scale>
          <a:sx n="56" d="100"/>
          <a:sy n="56" d="100"/>
        </p:scale>
        <p:origin x="245" y="43"/>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D62045-D991-420D-891F-C17F96616C81}" type="datetimeFigureOut">
              <a:rPr lang="en-US" smtClean="0"/>
              <a:t>12/5/2017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17F175-CB12-4843-B31E-434E42252F5B}" type="slidenum">
              <a:rPr lang="en-US" smtClean="0"/>
              <a:t>‹#›</a:t>
            </a:fld>
            <a:endParaRPr lang="en-US"/>
          </a:p>
        </p:txBody>
      </p:sp>
    </p:spTree>
    <p:extLst>
      <p:ext uri="{BB962C8B-B14F-4D97-AF65-F5344CB8AC3E}">
        <p14:creationId xmlns:p14="http://schemas.microsoft.com/office/powerpoint/2010/main" val="941447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a:extLst>
              <a:ext uri="{FF2B5EF4-FFF2-40B4-BE49-F238E27FC236}">
                <a16:creationId xmlns:a16="http://schemas.microsoft.com/office/drawing/2014/main" id="{791E9EBC-0CEF-4AF5-B79D-C3AFBD038788}"/>
              </a:ext>
            </a:extLst>
          </p:cNvPr>
          <p:cNvSpPr>
            <a:spLocks noGrp="1" noChangeArrowheads="1"/>
          </p:cNvSpPr>
          <p:nvPr>
            <p:ph type="sldNum" sz="quarter" idx="5"/>
          </p:nvPr>
        </p:nvSpPr>
        <p:spPr>
          <a:ln/>
        </p:spPr>
        <p:txBody>
          <a:bodyPr/>
          <a:lstStyle/>
          <a:p>
            <a:fld id="{16FE164D-1283-43B3-9C72-4950195EF2E0}" type="slidenum">
              <a:rPr lang="en-US" altLang="en-US"/>
              <a:pPr/>
              <a:t>15</a:t>
            </a:fld>
            <a:endParaRPr lang="en-US" altLang="en-US"/>
          </a:p>
        </p:txBody>
      </p:sp>
      <p:sp>
        <p:nvSpPr>
          <p:cNvPr id="56322" name="Rectangle 2">
            <a:extLst>
              <a:ext uri="{FF2B5EF4-FFF2-40B4-BE49-F238E27FC236}">
                <a16:creationId xmlns:a16="http://schemas.microsoft.com/office/drawing/2014/main" id="{D3C0A1C1-69DD-441B-8556-D27681576F9D}"/>
              </a:ext>
            </a:extLst>
          </p:cNvPr>
          <p:cNvSpPr>
            <a:spLocks noGrp="1" noRot="1" noChangeAspect="1" noChangeArrowheads="1" noTextEdit="1"/>
          </p:cNvSpPr>
          <p:nvPr>
            <p:ph type="sldImg"/>
          </p:nvPr>
        </p:nvSpPr>
        <p:spPr>
          <a:xfrm>
            <a:off x="452438" y="615950"/>
            <a:ext cx="5969000" cy="3357563"/>
          </a:xfrm>
          <a:ln w="12700" cap="flat">
            <a:solidFill>
              <a:schemeClr val="tx1"/>
            </a:solidFill>
          </a:ln>
          <a:extLst>
            <a:ext uri="{909E8E84-426E-40DD-AFC4-6F175D3DCCD1}">
              <a14:hiddenFill xmlns:a14="http://schemas.microsoft.com/office/drawing/2010/main">
                <a:noFill/>
              </a14:hiddenFill>
            </a:ext>
          </a:extLst>
        </p:spPr>
      </p:sp>
    </p:spTree>
    <p:extLst>
      <p:ext uri="{BB962C8B-B14F-4D97-AF65-F5344CB8AC3E}">
        <p14:creationId xmlns:p14="http://schemas.microsoft.com/office/powerpoint/2010/main" val="1730816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1A3F6B-D0D4-49EA-9659-6B8DFECBC260}" type="slidenum">
              <a:rPr lang="en-US" altLang="en-US"/>
              <a:pPr/>
              <a:t>24</a:t>
            </a:fld>
            <a:endParaRPr lang="en-US" altLang="en-US"/>
          </a:p>
        </p:txBody>
      </p:sp>
      <p:sp>
        <p:nvSpPr>
          <p:cNvPr id="374786" name="Rectangle 2"/>
          <p:cNvSpPr>
            <a:spLocks noGrp="1" noRot="1" noChangeAspect="1" noChangeArrowheads="1" noTextEdit="1"/>
          </p:cNvSpPr>
          <p:nvPr>
            <p:ph type="sldImg"/>
          </p:nvPr>
        </p:nvSpPr>
        <p:spPr>
          <a:xfrm>
            <a:off x="395288" y="692150"/>
            <a:ext cx="6070600" cy="3416300"/>
          </a:xfrm>
          <a:ln/>
        </p:spPr>
      </p:sp>
      <p:sp>
        <p:nvSpPr>
          <p:cNvPr id="374787" name="Rectangle 3"/>
          <p:cNvSpPr>
            <a:spLocks noGrp="1" noChangeArrowheads="1"/>
          </p:cNvSpPr>
          <p:nvPr>
            <p:ph type="body" idx="1"/>
          </p:nvPr>
        </p:nvSpPr>
        <p:spPr>
          <a:xfrm>
            <a:off x="914400" y="4343519"/>
            <a:ext cx="5029200" cy="4114243"/>
          </a:xfrm>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0FE2FE-4870-4FA6-A667-3933DE4294B4}" type="slidenum">
              <a:rPr lang="en-US" altLang="en-US"/>
              <a:pPr/>
              <a:t>25</a:t>
            </a:fld>
            <a:endParaRPr lang="en-US" altLang="en-US"/>
          </a:p>
        </p:txBody>
      </p:sp>
      <p:sp>
        <p:nvSpPr>
          <p:cNvPr id="376834" name="Rectangle 2"/>
          <p:cNvSpPr>
            <a:spLocks noGrp="1" noRot="1" noChangeAspect="1" noChangeArrowheads="1" noTextEdit="1"/>
          </p:cNvSpPr>
          <p:nvPr>
            <p:ph type="sldImg"/>
          </p:nvPr>
        </p:nvSpPr>
        <p:spPr>
          <a:xfrm>
            <a:off x="395288" y="692150"/>
            <a:ext cx="6070600" cy="3416300"/>
          </a:xfrm>
          <a:ln/>
        </p:spPr>
      </p:sp>
      <p:sp>
        <p:nvSpPr>
          <p:cNvPr id="376835" name="Rectangle 3"/>
          <p:cNvSpPr>
            <a:spLocks noGrp="1" noChangeArrowheads="1"/>
          </p:cNvSpPr>
          <p:nvPr>
            <p:ph type="body" idx="1"/>
          </p:nvPr>
        </p:nvSpPr>
        <p:spPr>
          <a:xfrm>
            <a:off x="914400" y="4343519"/>
            <a:ext cx="5029200" cy="4114243"/>
          </a:xfrm>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CD645-658A-4288-8255-C6742A6FF16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54FAD15-97DF-4D20-9EBE-200812A3DE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FD9FA78-82BF-45D2-9072-0D8D1F3D41B3}"/>
              </a:ext>
            </a:extLst>
          </p:cNvPr>
          <p:cNvSpPr>
            <a:spLocks noGrp="1"/>
          </p:cNvSpPr>
          <p:nvPr>
            <p:ph type="dt" sz="half" idx="10"/>
          </p:nvPr>
        </p:nvSpPr>
        <p:spPr/>
        <p:txBody>
          <a:bodyPr/>
          <a:lstStyle/>
          <a:p>
            <a:fld id="{272E41BF-9E7B-4A4C-9919-C867806AC96C}" type="datetimeFigureOut">
              <a:rPr lang="en-US" smtClean="0"/>
              <a:t>12/5/2017</a:t>
            </a:fld>
            <a:endParaRPr lang="en-US"/>
          </a:p>
        </p:txBody>
      </p:sp>
      <p:sp>
        <p:nvSpPr>
          <p:cNvPr id="5" name="Footer Placeholder 4">
            <a:extLst>
              <a:ext uri="{FF2B5EF4-FFF2-40B4-BE49-F238E27FC236}">
                <a16:creationId xmlns:a16="http://schemas.microsoft.com/office/drawing/2014/main" id="{C9F8601B-2C82-4EAC-83CA-24843E0585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7C1DC3-92F5-4BD1-9262-441073B3B88B}"/>
              </a:ext>
            </a:extLst>
          </p:cNvPr>
          <p:cNvSpPr>
            <a:spLocks noGrp="1"/>
          </p:cNvSpPr>
          <p:nvPr>
            <p:ph type="sldNum" sz="quarter" idx="12"/>
          </p:nvPr>
        </p:nvSpPr>
        <p:spPr/>
        <p:txBody>
          <a:bodyPr/>
          <a:lstStyle/>
          <a:p>
            <a:fld id="{99A3F420-3BE4-4E3F-80C5-27014FDCD30A}" type="slidenum">
              <a:rPr lang="en-US" smtClean="0"/>
              <a:t>‹#›</a:t>
            </a:fld>
            <a:endParaRPr lang="en-US"/>
          </a:p>
        </p:txBody>
      </p:sp>
    </p:spTree>
    <p:extLst>
      <p:ext uri="{BB962C8B-B14F-4D97-AF65-F5344CB8AC3E}">
        <p14:creationId xmlns:p14="http://schemas.microsoft.com/office/powerpoint/2010/main" val="65765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4AEB0-CE99-455D-A2EA-F45FF4E95BD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20BB8E0-5FE1-446A-B38C-4DD73413037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5D08D3-E52D-452F-AB0D-187A4ED7BBE5}"/>
              </a:ext>
            </a:extLst>
          </p:cNvPr>
          <p:cNvSpPr>
            <a:spLocks noGrp="1"/>
          </p:cNvSpPr>
          <p:nvPr>
            <p:ph type="dt" sz="half" idx="10"/>
          </p:nvPr>
        </p:nvSpPr>
        <p:spPr/>
        <p:txBody>
          <a:bodyPr/>
          <a:lstStyle/>
          <a:p>
            <a:fld id="{272E41BF-9E7B-4A4C-9919-C867806AC96C}" type="datetimeFigureOut">
              <a:rPr lang="en-US" smtClean="0"/>
              <a:t>12/5/2017</a:t>
            </a:fld>
            <a:endParaRPr lang="en-US"/>
          </a:p>
        </p:txBody>
      </p:sp>
      <p:sp>
        <p:nvSpPr>
          <p:cNvPr id="5" name="Footer Placeholder 4">
            <a:extLst>
              <a:ext uri="{FF2B5EF4-FFF2-40B4-BE49-F238E27FC236}">
                <a16:creationId xmlns:a16="http://schemas.microsoft.com/office/drawing/2014/main" id="{083B32AB-E345-4A20-82F1-6F5961A235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266279-AA8E-4CD0-94EC-56D5BB0B9BA8}"/>
              </a:ext>
            </a:extLst>
          </p:cNvPr>
          <p:cNvSpPr>
            <a:spLocks noGrp="1"/>
          </p:cNvSpPr>
          <p:nvPr>
            <p:ph type="sldNum" sz="quarter" idx="12"/>
          </p:nvPr>
        </p:nvSpPr>
        <p:spPr/>
        <p:txBody>
          <a:bodyPr/>
          <a:lstStyle/>
          <a:p>
            <a:fld id="{99A3F420-3BE4-4E3F-80C5-27014FDCD30A}" type="slidenum">
              <a:rPr lang="en-US" smtClean="0"/>
              <a:t>‹#›</a:t>
            </a:fld>
            <a:endParaRPr lang="en-US"/>
          </a:p>
        </p:txBody>
      </p:sp>
    </p:spTree>
    <p:extLst>
      <p:ext uri="{BB962C8B-B14F-4D97-AF65-F5344CB8AC3E}">
        <p14:creationId xmlns:p14="http://schemas.microsoft.com/office/powerpoint/2010/main" val="743273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EF39A7-ED04-4155-9CB5-D6622981FC3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FA53C6B-CD56-4CFE-A160-AAB833FF2A9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C09B14-8022-49EE-A074-7D320DA401E9}"/>
              </a:ext>
            </a:extLst>
          </p:cNvPr>
          <p:cNvSpPr>
            <a:spLocks noGrp="1"/>
          </p:cNvSpPr>
          <p:nvPr>
            <p:ph type="dt" sz="half" idx="10"/>
          </p:nvPr>
        </p:nvSpPr>
        <p:spPr/>
        <p:txBody>
          <a:bodyPr/>
          <a:lstStyle/>
          <a:p>
            <a:fld id="{272E41BF-9E7B-4A4C-9919-C867806AC96C}" type="datetimeFigureOut">
              <a:rPr lang="en-US" smtClean="0"/>
              <a:t>12/5/2017</a:t>
            </a:fld>
            <a:endParaRPr lang="en-US"/>
          </a:p>
        </p:txBody>
      </p:sp>
      <p:sp>
        <p:nvSpPr>
          <p:cNvPr id="5" name="Footer Placeholder 4">
            <a:extLst>
              <a:ext uri="{FF2B5EF4-FFF2-40B4-BE49-F238E27FC236}">
                <a16:creationId xmlns:a16="http://schemas.microsoft.com/office/drawing/2014/main" id="{4E143511-19D4-48E9-942A-1ABBF06D6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C72B32-0BF9-4C31-BA18-87AB4BFDF979}"/>
              </a:ext>
            </a:extLst>
          </p:cNvPr>
          <p:cNvSpPr>
            <a:spLocks noGrp="1"/>
          </p:cNvSpPr>
          <p:nvPr>
            <p:ph type="sldNum" sz="quarter" idx="12"/>
          </p:nvPr>
        </p:nvSpPr>
        <p:spPr/>
        <p:txBody>
          <a:bodyPr/>
          <a:lstStyle/>
          <a:p>
            <a:fld id="{99A3F420-3BE4-4E3F-80C5-27014FDCD30A}" type="slidenum">
              <a:rPr lang="en-US" smtClean="0"/>
              <a:t>‹#›</a:t>
            </a:fld>
            <a:endParaRPr lang="en-US"/>
          </a:p>
        </p:txBody>
      </p:sp>
    </p:spTree>
    <p:extLst>
      <p:ext uri="{BB962C8B-B14F-4D97-AF65-F5344CB8AC3E}">
        <p14:creationId xmlns:p14="http://schemas.microsoft.com/office/powerpoint/2010/main" val="1514744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7E7EC-2AFC-4426-B210-68660E03D0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44D7EA-052E-4757-8BFB-1438C6949C0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4F4AA4-F492-42C5-A011-D3D04A103C1A}"/>
              </a:ext>
            </a:extLst>
          </p:cNvPr>
          <p:cNvSpPr>
            <a:spLocks noGrp="1"/>
          </p:cNvSpPr>
          <p:nvPr>
            <p:ph type="dt" sz="half" idx="10"/>
          </p:nvPr>
        </p:nvSpPr>
        <p:spPr/>
        <p:txBody>
          <a:bodyPr/>
          <a:lstStyle/>
          <a:p>
            <a:fld id="{272E41BF-9E7B-4A4C-9919-C867806AC96C}" type="datetimeFigureOut">
              <a:rPr lang="en-US" smtClean="0"/>
              <a:t>12/5/2017</a:t>
            </a:fld>
            <a:endParaRPr lang="en-US"/>
          </a:p>
        </p:txBody>
      </p:sp>
      <p:sp>
        <p:nvSpPr>
          <p:cNvPr id="5" name="Footer Placeholder 4">
            <a:extLst>
              <a:ext uri="{FF2B5EF4-FFF2-40B4-BE49-F238E27FC236}">
                <a16:creationId xmlns:a16="http://schemas.microsoft.com/office/drawing/2014/main" id="{63962B5B-8C38-4105-BED1-E167067A75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79D34B-CED1-4EFA-B0C7-7F15E8B174A1}"/>
              </a:ext>
            </a:extLst>
          </p:cNvPr>
          <p:cNvSpPr>
            <a:spLocks noGrp="1"/>
          </p:cNvSpPr>
          <p:nvPr>
            <p:ph type="sldNum" sz="quarter" idx="12"/>
          </p:nvPr>
        </p:nvSpPr>
        <p:spPr/>
        <p:txBody>
          <a:bodyPr/>
          <a:lstStyle/>
          <a:p>
            <a:fld id="{99A3F420-3BE4-4E3F-80C5-27014FDCD30A}" type="slidenum">
              <a:rPr lang="en-US" smtClean="0"/>
              <a:t>‹#›</a:t>
            </a:fld>
            <a:endParaRPr lang="en-US"/>
          </a:p>
        </p:txBody>
      </p:sp>
    </p:spTree>
    <p:extLst>
      <p:ext uri="{BB962C8B-B14F-4D97-AF65-F5344CB8AC3E}">
        <p14:creationId xmlns:p14="http://schemas.microsoft.com/office/powerpoint/2010/main" val="3550632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7507D-4C23-4C76-B5FD-40FB565192B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C90FCB4-9461-4B5D-A7FD-782F24B8F9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BD6BBBA-70B4-4EF2-B34F-66C30D2B6AA2}"/>
              </a:ext>
            </a:extLst>
          </p:cNvPr>
          <p:cNvSpPr>
            <a:spLocks noGrp="1"/>
          </p:cNvSpPr>
          <p:nvPr>
            <p:ph type="dt" sz="half" idx="10"/>
          </p:nvPr>
        </p:nvSpPr>
        <p:spPr/>
        <p:txBody>
          <a:bodyPr/>
          <a:lstStyle/>
          <a:p>
            <a:fld id="{272E41BF-9E7B-4A4C-9919-C867806AC96C}" type="datetimeFigureOut">
              <a:rPr lang="en-US" smtClean="0"/>
              <a:t>12/5/2017</a:t>
            </a:fld>
            <a:endParaRPr lang="en-US"/>
          </a:p>
        </p:txBody>
      </p:sp>
      <p:sp>
        <p:nvSpPr>
          <p:cNvPr id="5" name="Footer Placeholder 4">
            <a:extLst>
              <a:ext uri="{FF2B5EF4-FFF2-40B4-BE49-F238E27FC236}">
                <a16:creationId xmlns:a16="http://schemas.microsoft.com/office/drawing/2014/main" id="{24C73020-FC90-42B3-9152-6479A28334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6893AB-AC38-4AEB-B784-70D01C2EF057}"/>
              </a:ext>
            </a:extLst>
          </p:cNvPr>
          <p:cNvSpPr>
            <a:spLocks noGrp="1"/>
          </p:cNvSpPr>
          <p:nvPr>
            <p:ph type="sldNum" sz="quarter" idx="12"/>
          </p:nvPr>
        </p:nvSpPr>
        <p:spPr/>
        <p:txBody>
          <a:bodyPr/>
          <a:lstStyle/>
          <a:p>
            <a:fld id="{99A3F420-3BE4-4E3F-80C5-27014FDCD30A}" type="slidenum">
              <a:rPr lang="en-US" smtClean="0"/>
              <a:t>‹#›</a:t>
            </a:fld>
            <a:endParaRPr lang="en-US"/>
          </a:p>
        </p:txBody>
      </p:sp>
    </p:spTree>
    <p:extLst>
      <p:ext uri="{BB962C8B-B14F-4D97-AF65-F5344CB8AC3E}">
        <p14:creationId xmlns:p14="http://schemas.microsoft.com/office/powerpoint/2010/main" val="2086040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E6589-5481-4834-997F-34DA836C38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F1BB1B-E33D-4520-A238-2FBE0239B92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8DA443C-6B2A-4152-9778-790EE30E792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2A09612-63F4-4CD4-9E1D-DDF15D1C09E1}"/>
              </a:ext>
            </a:extLst>
          </p:cNvPr>
          <p:cNvSpPr>
            <a:spLocks noGrp="1"/>
          </p:cNvSpPr>
          <p:nvPr>
            <p:ph type="dt" sz="half" idx="10"/>
          </p:nvPr>
        </p:nvSpPr>
        <p:spPr/>
        <p:txBody>
          <a:bodyPr/>
          <a:lstStyle/>
          <a:p>
            <a:fld id="{272E41BF-9E7B-4A4C-9919-C867806AC96C}" type="datetimeFigureOut">
              <a:rPr lang="en-US" smtClean="0"/>
              <a:t>12/5/2017</a:t>
            </a:fld>
            <a:endParaRPr lang="en-US"/>
          </a:p>
        </p:txBody>
      </p:sp>
      <p:sp>
        <p:nvSpPr>
          <p:cNvPr id="6" name="Footer Placeholder 5">
            <a:extLst>
              <a:ext uri="{FF2B5EF4-FFF2-40B4-BE49-F238E27FC236}">
                <a16:creationId xmlns:a16="http://schemas.microsoft.com/office/drawing/2014/main" id="{96ADC54D-BA95-4622-BDC3-4BBFB4401A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CACF50-C1F5-47B4-B495-8B690FB14CDD}"/>
              </a:ext>
            </a:extLst>
          </p:cNvPr>
          <p:cNvSpPr>
            <a:spLocks noGrp="1"/>
          </p:cNvSpPr>
          <p:nvPr>
            <p:ph type="sldNum" sz="quarter" idx="12"/>
          </p:nvPr>
        </p:nvSpPr>
        <p:spPr/>
        <p:txBody>
          <a:bodyPr/>
          <a:lstStyle/>
          <a:p>
            <a:fld id="{99A3F420-3BE4-4E3F-80C5-27014FDCD30A}" type="slidenum">
              <a:rPr lang="en-US" smtClean="0"/>
              <a:t>‹#›</a:t>
            </a:fld>
            <a:endParaRPr lang="en-US"/>
          </a:p>
        </p:txBody>
      </p:sp>
    </p:spTree>
    <p:extLst>
      <p:ext uri="{BB962C8B-B14F-4D97-AF65-F5344CB8AC3E}">
        <p14:creationId xmlns:p14="http://schemas.microsoft.com/office/powerpoint/2010/main" val="1809801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2C4CA-8D4C-4E6A-A226-A8E9FAE3AB8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C0376E0-FA99-4736-B807-D96CAAEFDF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2C4FA3E-2A32-44B4-BE01-260244C9123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D6DA891-DDA8-4120-AA1D-D876BBA846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D97EA40-E134-4734-B026-E3D3F28C870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19D9C2F-7C5B-428A-9868-F807982E7EB1}"/>
              </a:ext>
            </a:extLst>
          </p:cNvPr>
          <p:cNvSpPr>
            <a:spLocks noGrp="1"/>
          </p:cNvSpPr>
          <p:nvPr>
            <p:ph type="dt" sz="half" idx="10"/>
          </p:nvPr>
        </p:nvSpPr>
        <p:spPr/>
        <p:txBody>
          <a:bodyPr/>
          <a:lstStyle/>
          <a:p>
            <a:fld id="{272E41BF-9E7B-4A4C-9919-C867806AC96C}" type="datetimeFigureOut">
              <a:rPr lang="en-US" smtClean="0"/>
              <a:t>12/5/2017</a:t>
            </a:fld>
            <a:endParaRPr lang="en-US"/>
          </a:p>
        </p:txBody>
      </p:sp>
      <p:sp>
        <p:nvSpPr>
          <p:cNvPr id="8" name="Footer Placeholder 7">
            <a:extLst>
              <a:ext uri="{FF2B5EF4-FFF2-40B4-BE49-F238E27FC236}">
                <a16:creationId xmlns:a16="http://schemas.microsoft.com/office/drawing/2014/main" id="{B5E3AE66-31B9-41AE-BEA5-6E8CC052554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0E54A17-6EB9-4121-A9DC-E71B832059A4}"/>
              </a:ext>
            </a:extLst>
          </p:cNvPr>
          <p:cNvSpPr>
            <a:spLocks noGrp="1"/>
          </p:cNvSpPr>
          <p:nvPr>
            <p:ph type="sldNum" sz="quarter" idx="12"/>
          </p:nvPr>
        </p:nvSpPr>
        <p:spPr/>
        <p:txBody>
          <a:bodyPr/>
          <a:lstStyle/>
          <a:p>
            <a:fld id="{99A3F420-3BE4-4E3F-80C5-27014FDCD30A}" type="slidenum">
              <a:rPr lang="en-US" smtClean="0"/>
              <a:t>‹#›</a:t>
            </a:fld>
            <a:endParaRPr lang="en-US"/>
          </a:p>
        </p:txBody>
      </p:sp>
    </p:spTree>
    <p:extLst>
      <p:ext uri="{BB962C8B-B14F-4D97-AF65-F5344CB8AC3E}">
        <p14:creationId xmlns:p14="http://schemas.microsoft.com/office/powerpoint/2010/main" val="2955150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5F76B-E4AA-4EF4-B064-856E9116E51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CA03981-B67B-47C4-9023-4E3706380D60}"/>
              </a:ext>
            </a:extLst>
          </p:cNvPr>
          <p:cNvSpPr>
            <a:spLocks noGrp="1"/>
          </p:cNvSpPr>
          <p:nvPr>
            <p:ph type="dt" sz="half" idx="10"/>
          </p:nvPr>
        </p:nvSpPr>
        <p:spPr/>
        <p:txBody>
          <a:bodyPr/>
          <a:lstStyle/>
          <a:p>
            <a:fld id="{272E41BF-9E7B-4A4C-9919-C867806AC96C}" type="datetimeFigureOut">
              <a:rPr lang="en-US" smtClean="0"/>
              <a:t>12/5/2017</a:t>
            </a:fld>
            <a:endParaRPr lang="en-US"/>
          </a:p>
        </p:txBody>
      </p:sp>
      <p:sp>
        <p:nvSpPr>
          <p:cNvPr id="4" name="Footer Placeholder 3">
            <a:extLst>
              <a:ext uri="{FF2B5EF4-FFF2-40B4-BE49-F238E27FC236}">
                <a16:creationId xmlns:a16="http://schemas.microsoft.com/office/drawing/2014/main" id="{483F294C-C651-4D21-AB1B-277EC751887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421E6D-81CC-4711-82C6-31B53125148C}"/>
              </a:ext>
            </a:extLst>
          </p:cNvPr>
          <p:cNvSpPr>
            <a:spLocks noGrp="1"/>
          </p:cNvSpPr>
          <p:nvPr>
            <p:ph type="sldNum" sz="quarter" idx="12"/>
          </p:nvPr>
        </p:nvSpPr>
        <p:spPr/>
        <p:txBody>
          <a:bodyPr/>
          <a:lstStyle/>
          <a:p>
            <a:fld id="{99A3F420-3BE4-4E3F-80C5-27014FDCD30A}" type="slidenum">
              <a:rPr lang="en-US" smtClean="0"/>
              <a:t>‹#›</a:t>
            </a:fld>
            <a:endParaRPr lang="en-US"/>
          </a:p>
        </p:txBody>
      </p:sp>
    </p:spTree>
    <p:extLst>
      <p:ext uri="{BB962C8B-B14F-4D97-AF65-F5344CB8AC3E}">
        <p14:creationId xmlns:p14="http://schemas.microsoft.com/office/powerpoint/2010/main" val="555628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C65DF9-AC69-4745-9D1D-EC8C97AB8845}"/>
              </a:ext>
            </a:extLst>
          </p:cNvPr>
          <p:cNvSpPr>
            <a:spLocks noGrp="1"/>
          </p:cNvSpPr>
          <p:nvPr>
            <p:ph type="dt" sz="half" idx="10"/>
          </p:nvPr>
        </p:nvSpPr>
        <p:spPr/>
        <p:txBody>
          <a:bodyPr/>
          <a:lstStyle/>
          <a:p>
            <a:fld id="{272E41BF-9E7B-4A4C-9919-C867806AC96C}" type="datetimeFigureOut">
              <a:rPr lang="en-US" smtClean="0"/>
              <a:t>12/5/2017</a:t>
            </a:fld>
            <a:endParaRPr lang="en-US"/>
          </a:p>
        </p:txBody>
      </p:sp>
      <p:sp>
        <p:nvSpPr>
          <p:cNvPr id="3" name="Footer Placeholder 2">
            <a:extLst>
              <a:ext uri="{FF2B5EF4-FFF2-40B4-BE49-F238E27FC236}">
                <a16:creationId xmlns:a16="http://schemas.microsoft.com/office/drawing/2014/main" id="{3400B5A1-D29F-4E01-B9FD-11076056B25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454DBD0-CD73-47CA-B7E7-5BB60E45B336}"/>
              </a:ext>
            </a:extLst>
          </p:cNvPr>
          <p:cNvSpPr>
            <a:spLocks noGrp="1"/>
          </p:cNvSpPr>
          <p:nvPr>
            <p:ph type="sldNum" sz="quarter" idx="12"/>
          </p:nvPr>
        </p:nvSpPr>
        <p:spPr/>
        <p:txBody>
          <a:bodyPr/>
          <a:lstStyle/>
          <a:p>
            <a:fld id="{99A3F420-3BE4-4E3F-80C5-27014FDCD30A}" type="slidenum">
              <a:rPr lang="en-US" smtClean="0"/>
              <a:t>‹#›</a:t>
            </a:fld>
            <a:endParaRPr lang="en-US"/>
          </a:p>
        </p:txBody>
      </p:sp>
    </p:spTree>
    <p:extLst>
      <p:ext uri="{BB962C8B-B14F-4D97-AF65-F5344CB8AC3E}">
        <p14:creationId xmlns:p14="http://schemas.microsoft.com/office/powerpoint/2010/main" val="2301807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38132-DFBD-427F-B442-405EC69FE1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E0CD5AD-205F-43FE-853C-04921D2DAD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B66E9FE-5495-4484-8EAE-99913973D5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41450FB-75A2-46DC-8E4C-288A2F0E36D6}"/>
              </a:ext>
            </a:extLst>
          </p:cNvPr>
          <p:cNvSpPr>
            <a:spLocks noGrp="1"/>
          </p:cNvSpPr>
          <p:nvPr>
            <p:ph type="dt" sz="half" idx="10"/>
          </p:nvPr>
        </p:nvSpPr>
        <p:spPr/>
        <p:txBody>
          <a:bodyPr/>
          <a:lstStyle/>
          <a:p>
            <a:fld id="{272E41BF-9E7B-4A4C-9919-C867806AC96C}" type="datetimeFigureOut">
              <a:rPr lang="en-US" smtClean="0"/>
              <a:t>12/5/2017</a:t>
            </a:fld>
            <a:endParaRPr lang="en-US"/>
          </a:p>
        </p:txBody>
      </p:sp>
      <p:sp>
        <p:nvSpPr>
          <p:cNvPr id="6" name="Footer Placeholder 5">
            <a:extLst>
              <a:ext uri="{FF2B5EF4-FFF2-40B4-BE49-F238E27FC236}">
                <a16:creationId xmlns:a16="http://schemas.microsoft.com/office/drawing/2014/main" id="{C82DBF50-A401-4AC1-B739-317314D24C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F3FDEC-BE55-4E0B-B500-8CC36BBB6BB8}"/>
              </a:ext>
            </a:extLst>
          </p:cNvPr>
          <p:cNvSpPr>
            <a:spLocks noGrp="1"/>
          </p:cNvSpPr>
          <p:nvPr>
            <p:ph type="sldNum" sz="quarter" idx="12"/>
          </p:nvPr>
        </p:nvSpPr>
        <p:spPr/>
        <p:txBody>
          <a:bodyPr/>
          <a:lstStyle/>
          <a:p>
            <a:fld id="{99A3F420-3BE4-4E3F-80C5-27014FDCD30A}" type="slidenum">
              <a:rPr lang="en-US" smtClean="0"/>
              <a:t>‹#›</a:t>
            </a:fld>
            <a:endParaRPr lang="en-US"/>
          </a:p>
        </p:txBody>
      </p:sp>
    </p:spTree>
    <p:extLst>
      <p:ext uri="{BB962C8B-B14F-4D97-AF65-F5344CB8AC3E}">
        <p14:creationId xmlns:p14="http://schemas.microsoft.com/office/powerpoint/2010/main" val="629445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71C30-054B-4362-8895-E933E878FC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900527C-D596-4603-8045-BAA42BFED2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5ECDD0F-2279-47AA-8D56-CE648CF68E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D74A7AA-F5DE-421F-9227-4AE474292FCA}"/>
              </a:ext>
            </a:extLst>
          </p:cNvPr>
          <p:cNvSpPr>
            <a:spLocks noGrp="1"/>
          </p:cNvSpPr>
          <p:nvPr>
            <p:ph type="dt" sz="half" idx="10"/>
          </p:nvPr>
        </p:nvSpPr>
        <p:spPr/>
        <p:txBody>
          <a:bodyPr/>
          <a:lstStyle/>
          <a:p>
            <a:fld id="{272E41BF-9E7B-4A4C-9919-C867806AC96C}" type="datetimeFigureOut">
              <a:rPr lang="en-US" smtClean="0"/>
              <a:t>12/5/2017</a:t>
            </a:fld>
            <a:endParaRPr lang="en-US"/>
          </a:p>
        </p:txBody>
      </p:sp>
      <p:sp>
        <p:nvSpPr>
          <p:cNvPr id="6" name="Footer Placeholder 5">
            <a:extLst>
              <a:ext uri="{FF2B5EF4-FFF2-40B4-BE49-F238E27FC236}">
                <a16:creationId xmlns:a16="http://schemas.microsoft.com/office/drawing/2014/main" id="{1E668CD5-DD40-45DC-92BB-ABA4CE357E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9A1F08-6889-4BE4-978F-D5FC25FE8951}"/>
              </a:ext>
            </a:extLst>
          </p:cNvPr>
          <p:cNvSpPr>
            <a:spLocks noGrp="1"/>
          </p:cNvSpPr>
          <p:nvPr>
            <p:ph type="sldNum" sz="quarter" idx="12"/>
          </p:nvPr>
        </p:nvSpPr>
        <p:spPr/>
        <p:txBody>
          <a:bodyPr/>
          <a:lstStyle/>
          <a:p>
            <a:fld id="{99A3F420-3BE4-4E3F-80C5-27014FDCD30A}" type="slidenum">
              <a:rPr lang="en-US" smtClean="0"/>
              <a:t>‹#›</a:t>
            </a:fld>
            <a:endParaRPr lang="en-US"/>
          </a:p>
        </p:txBody>
      </p:sp>
    </p:spTree>
    <p:extLst>
      <p:ext uri="{BB962C8B-B14F-4D97-AF65-F5344CB8AC3E}">
        <p14:creationId xmlns:p14="http://schemas.microsoft.com/office/powerpoint/2010/main" val="2034613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1076BC-77B3-4569-B8AC-BDA64754B2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26CA05B-F711-4569-88E9-28B9ED0438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D00786-5C19-4C5E-890C-2F8B6440FD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2E41BF-9E7B-4A4C-9919-C867806AC96C}" type="datetimeFigureOut">
              <a:rPr lang="en-US" smtClean="0"/>
              <a:t>12/5/2017</a:t>
            </a:fld>
            <a:endParaRPr lang="en-US"/>
          </a:p>
        </p:txBody>
      </p:sp>
      <p:sp>
        <p:nvSpPr>
          <p:cNvPr id="5" name="Footer Placeholder 4">
            <a:extLst>
              <a:ext uri="{FF2B5EF4-FFF2-40B4-BE49-F238E27FC236}">
                <a16:creationId xmlns:a16="http://schemas.microsoft.com/office/drawing/2014/main" id="{3064381A-BA86-45E5-B830-C08E401AC6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6B274B-3E34-46CB-976C-F4759A4958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A3F420-3BE4-4E3F-80C5-27014FDCD30A}" type="slidenum">
              <a:rPr lang="en-US" smtClean="0"/>
              <a:t>‹#›</a:t>
            </a:fld>
            <a:endParaRPr lang="en-US"/>
          </a:p>
        </p:txBody>
      </p:sp>
    </p:spTree>
    <p:extLst>
      <p:ext uri="{BB962C8B-B14F-4D97-AF65-F5344CB8AC3E}">
        <p14:creationId xmlns:p14="http://schemas.microsoft.com/office/powerpoint/2010/main" val="26922738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7.jp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9.jp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6.emf"/><Relationship Id="rId5" Type="http://schemas.openxmlformats.org/officeDocument/2006/relationships/oleObject" Target="../embeddings/oleObject2.bin"/><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5101" y="1825625"/>
            <a:ext cx="12026900" cy="4351338"/>
          </a:xfrm>
        </p:spPr>
        <p:txBody>
          <a:bodyPr/>
          <a:lstStyle/>
          <a:p>
            <a:pPr marL="0" indent="0" algn="ctr">
              <a:buNone/>
            </a:pPr>
            <a:r>
              <a:rPr lang="en-US" sz="4000" b="1" dirty="0"/>
              <a:t>60 years after Battelle: </a:t>
            </a:r>
          </a:p>
          <a:p>
            <a:pPr marL="0" indent="0" algn="ctr">
              <a:buNone/>
            </a:pPr>
            <a:r>
              <a:rPr lang="en-US" sz="4000" b="1" dirty="0"/>
              <a:t>Why to HIP, What to HIP and How to HIP?</a:t>
            </a:r>
          </a:p>
          <a:p>
            <a:pPr marL="0" indent="0" algn="ctr">
              <a:buNone/>
            </a:pPr>
            <a:r>
              <a:rPr lang="en-US" sz="4000" b="1" dirty="0"/>
              <a:t>Science and Technology behind the Wall of an Autoclave</a:t>
            </a:r>
            <a:endParaRPr lang="en-US" dirty="0"/>
          </a:p>
          <a:p>
            <a:pPr marL="0" indent="0" algn="ctr">
              <a:buNone/>
            </a:pPr>
            <a:endParaRPr lang="en-US" dirty="0"/>
          </a:p>
          <a:p>
            <a:pPr marL="0" indent="0" algn="ctr">
              <a:buNone/>
            </a:pPr>
            <a:r>
              <a:rPr lang="en-US" sz="3600" dirty="0"/>
              <a:t>Victor Samarov</a:t>
            </a:r>
          </a:p>
          <a:p>
            <a:pPr marL="0" indent="0" algn="ctr">
              <a:buNone/>
            </a:pPr>
            <a:r>
              <a:rPr lang="en-US" sz="3600" dirty="0"/>
              <a:t>    </a:t>
            </a:r>
            <a:r>
              <a:rPr lang="en-US" sz="3600" dirty="0" err="1"/>
              <a:t>Synertech</a:t>
            </a:r>
            <a:r>
              <a:rPr lang="en-US" sz="3600" dirty="0"/>
              <a:t> PM Inc</a:t>
            </a:r>
            <a:r>
              <a:rPr lang="en-US" dirty="0"/>
              <a:t>.</a:t>
            </a:r>
          </a:p>
        </p:txBody>
      </p:sp>
      <p:pic>
        <p:nvPicPr>
          <p:cNvPr id="4" name="Picture 2" descr="C:\Archive\2017\July 2017\HIP 2017\Registration _Seliverstov.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950" y="190500"/>
            <a:ext cx="3884189" cy="1358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98235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chive\2017\July 2017\HIP 2017\Registration _Seliverstov.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951" y="190500"/>
            <a:ext cx="3884189" cy="13589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8C8AD3D-9446-40B1-9E6D-3D09D0F11818}"/>
              </a:ext>
            </a:extLst>
          </p:cNvPr>
          <p:cNvSpPr txBox="1"/>
          <p:nvPr/>
        </p:nvSpPr>
        <p:spPr>
          <a:xfrm>
            <a:off x="1201271" y="1549401"/>
            <a:ext cx="9879105" cy="1200329"/>
          </a:xfrm>
          <a:prstGeom prst="rect">
            <a:avLst/>
          </a:prstGeom>
          <a:noFill/>
        </p:spPr>
        <p:txBody>
          <a:bodyPr wrap="square" rtlCol="0">
            <a:spAutoFit/>
          </a:bodyPr>
          <a:lstStyle/>
          <a:p>
            <a:r>
              <a:rPr lang="en-AU" dirty="0"/>
              <a:t>7. </a:t>
            </a:r>
            <a:r>
              <a:rPr lang="en-AU" sz="2400" dirty="0"/>
              <a:t>During HIP there is no rigid shaping tool, HIP capsule becomes as essential factor in providing dimensional accuracy</a:t>
            </a:r>
          </a:p>
          <a:p>
            <a:r>
              <a:rPr lang="en-AU" sz="2400" dirty="0"/>
              <a:t>                                             Is Net Shape HIP Possible?</a:t>
            </a:r>
            <a:endParaRPr lang="en-AU" dirty="0"/>
          </a:p>
        </p:txBody>
      </p:sp>
      <p:sp>
        <p:nvSpPr>
          <p:cNvPr id="3" name="TextBox 2">
            <a:extLst>
              <a:ext uri="{FF2B5EF4-FFF2-40B4-BE49-F238E27FC236}">
                <a16:creationId xmlns:a16="http://schemas.microsoft.com/office/drawing/2014/main" id="{1E772CE2-F3DA-4C7D-95D3-9BEF3DD4D419}"/>
              </a:ext>
            </a:extLst>
          </p:cNvPr>
          <p:cNvSpPr txBox="1"/>
          <p:nvPr/>
        </p:nvSpPr>
        <p:spPr>
          <a:xfrm>
            <a:off x="1380565" y="5916706"/>
            <a:ext cx="9108141" cy="461665"/>
          </a:xfrm>
          <a:prstGeom prst="rect">
            <a:avLst/>
          </a:prstGeom>
          <a:noFill/>
        </p:spPr>
        <p:txBody>
          <a:bodyPr wrap="square" rtlCol="0">
            <a:spAutoFit/>
          </a:bodyPr>
          <a:lstStyle/>
          <a:p>
            <a:r>
              <a:rPr lang="en-US" sz="2400" dirty="0"/>
              <a:t>Examples of Success through the Product Development</a:t>
            </a:r>
          </a:p>
        </p:txBody>
      </p:sp>
      <p:pic>
        <p:nvPicPr>
          <p:cNvPr id="8" name="Picture 8">
            <a:extLst>
              <a:ext uri="{FF2B5EF4-FFF2-40B4-BE49-F238E27FC236}">
                <a16:creationId xmlns:a16="http://schemas.microsoft.com/office/drawing/2014/main" id="{877E9C2C-FBD2-47E3-B00B-9DC6669041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7446" y="2884551"/>
            <a:ext cx="4002741" cy="289733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84CD2E6A-F17F-487D-A1C0-50F12DC91D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13562" y="2839698"/>
            <a:ext cx="3982720" cy="2987040"/>
          </a:xfrm>
          <a:prstGeom prst="rect">
            <a:avLst/>
          </a:prstGeom>
        </p:spPr>
      </p:pic>
    </p:spTree>
    <p:extLst>
      <p:ext uri="{BB962C8B-B14F-4D97-AF65-F5344CB8AC3E}">
        <p14:creationId xmlns:p14="http://schemas.microsoft.com/office/powerpoint/2010/main" val="3569823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chive\2017\July 2017\HIP 2017\Registration _Seliverstov.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951" y="190500"/>
            <a:ext cx="3884189" cy="13589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5E57CE6-0D45-44CA-97AC-279DCC57968C}"/>
              </a:ext>
            </a:extLst>
          </p:cNvPr>
          <p:cNvSpPr txBox="1"/>
          <p:nvPr/>
        </p:nvSpPr>
        <p:spPr>
          <a:xfrm>
            <a:off x="1678675" y="1705368"/>
            <a:ext cx="8952931" cy="523220"/>
          </a:xfrm>
          <a:prstGeom prst="rect">
            <a:avLst/>
          </a:prstGeom>
          <a:noFill/>
        </p:spPr>
        <p:txBody>
          <a:bodyPr wrap="square" rtlCol="0">
            <a:spAutoFit/>
          </a:bodyPr>
          <a:lstStyle/>
          <a:p>
            <a:r>
              <a:rPr lang="en-AU" sz="2800" dirty="0"/>
              <a:t>Prior Particle Boundaries (PPBs)- an Eternal Headache of HIP</a:t>
            </a:r>
          </a:p>
        </p:txBody>
      </p:sp>
      <p:sp>
        <p:nvSpPr>
          <p:cNvPr id="4" name="TextBox 3">
            <a:extLst>
              <a:ext uri="{FF2B5EF4-FFF2-40B4-BE49-F238E27FC236}">
                <a16:creationId xmlns:a16="http://schemas.microsoft.com/office/drawing/2014/main" id="{FF158F29-3E56-41CE-991A-F0147942B218}"/>
              </a:ext>
            </a:extLst>
          </p:cNvPr>
          <p:cNvSpPr txBox="1"/>
          <p:nvPr/>
        </p:nvSpPr>
        <p:spPr>
          <a:xfrm>
            <a:off x="2813422" y="6224446"/>
            <a:ext cx="6565156" cy="461665"/>
          </a:xfrm>
          <a:prstGeom prst="rect">
            <a:avLst/>
          </a:prstGeom>
          <a:noFill/>
        </p:spPr>
        <p:txBody>
          <a:bodyPr wrap="square" rtlCol="0">
            <a:spAutoFit/>
          </a:bodyPr>
          <a:lstStyle/>
          <a:p>
            <a:r>
              <a:rPr lang="en-AU" sz="2400" dirty="0"/>
              <a:t>Typical micro-structure of Ni base alloy with PPBs</a:t>
            </a:r>
          </a:p>
        </p:txBody>
      </p:sp>
      <p:pic>
        <p:nvPicPr>
          <p:cNvPr id="5" name="Picture 4">
            <a:extLst>
              <a:ext uri="{FF2B5EF4-FFF2-40B4-BE49-F238E27FC236}">
                <a16:creationId xmlns:a16="http://schemas.microsoft.com/office/drawing/2014/main" id="{992B4068-8670-4557-BE9C-86A7E206D1F1}"/>
              </a:ext>
            </a:extLst>
          </p:cNvPr>
          <p:cNvPicPr>
            <a:picLocks noChangeAspect="1"/>
          </p:cNvPicPr>
          <p:nvPr/>
        </p:nvPicPr>
        <p:blipFill>
          <a:blip r:embed="rId3"/>
          <a:stretch>
            <a:fillRect/>
          </a:stretch>
        </p:blipFill>
        <p:spPr>
          <a:xfrm>
            <a:off x="3154616" y="2109427"/>
            <a:ext cx="5058973" cy="4015816"/>
          </a:xfrm>
          <a:prstGeom prst="rect">
            <a:avLst/>
          </a:prstGeom>
        </p:spPr>
      </p:pic>
    </p:spTree>
    <p:extLst>
      <p:ext uri="{BB962C8B-B14F-4D97-AF65-F5344CB8AC3E}">
        <p14:creationId xmlns:p14="http://schemas.microsoft.com/office/powerpoint/2010/main" val="10104544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chive\2017\July 2017\HIP 2017\Registration _Seliverstov.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951" y="190500"/>
            <a:ext cx="3884189" cy="135890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Archive\2012\November 2012\Boeing IDS\Micros after 2225F ST\321561  G1 24-1  10obj.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5510" y="1853967"/>
            <a:ext cx="4942592" cy="3706944"/>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6385" y="1719383"/>
            <a:ext cx="5489607" cy="41271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a:extLst>
              <a:ext uri="{FF2B5EF4-FFF2-40B4-BE49-F238E27FC236}">
                <a16:creationId xmlns:a16="http://schemas.microsoft.com/office/drawing/2014/main" id="{46BD3E2E-1CD1-4535-8AF5-C472DFF84263}"/>
              </a:ext>
            </a:extLst>
          </p:cNvPr>
          <p:cNvSpPr txBox="1"/>
          <p:nvPr/>
        </p:nvSpPr>
        <p:spPr>
          <a:xfrm>
            <a:off x="1146413" y="6082018"/>
            <a:ext cx="8175008" cy="461665"/>
          </a:xfrm>
          <a:prstGeom prst="rect">
            <a:avLst/>
          </a:prstGeom>
          <a:noFill/>
        </p:spPr>
        <p:txBody>
          <a:bodyPr wrap="square" rtlCol="0">
            <a:spAutoFit/>
          </a:bodyPr>
          <a:lstStyle/>
          <a:p>
            <a:r>
              <a:rPr lang="en-AU" sz="2400" dirty="0"/>
              <a:t>Suppression of PPBs through HIP Cycle and Heat treatment</a:t>
            </a:r>
          </a:p>
        </p:txBody>
      </p:sp>
    </p:spTree>
    <p:extLst>
      <p:ext uri="{BB962C8B-B14F-4D97-AF65-F5344CB8AC3E}">
        <p14:creationId xmlns:p14="http://schemas.microsoft.com/office/powerpoint/2010/main" val="10104544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chive\2017\July 2017\HIP 2017\Registration _Seliverstov.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951" y="190500"/>
            <a:ext cx="3884189" cy="13589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83">
            <a:extLst>
              <a:ext uri="{FF2B5EF4-FFF2-40B4-BE49-F238E27FC236}">
                <a16:creationId xmlns:a16="http://schemas.microsoft.com/office/drawing/2014/main" id="{78273E45-A4BA-4C99-9250-EC1DE1D1B3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9938" y="478660"/>
            <a:ext cx="5360762" cy="387032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CEBF3EA-D36F-4538-B643-1D7DF5BE8F98}"/>
              </a:ext>
            </a:extLst>
          </p:cNvPr>
          <p:cNvSpPr txBox="1"/>
          <p:nvPr/>
        </p:nvSpPr>
        <p:spPr>
          <a:xfrm>
            <a:off x="1310185" y="4558352"/>
            <a:ext cx="9480645" cy="1107996"/>
          </a:xfrm>
          <a:prstGeom prst="rect">
            <a:avLst/>
          </a:prstGeom>
          <a:noFill/>
        </p:spPr>
        <p:txBody>
          <a:bodyPr wrap="square" rtlCol="0">
            <a:spAutoFit/>
          </a:bodyPr>
          <a:lstStyle/>
          <a:p>
            <a:pPr lvl="0" eaLnBrk="0" fontAlgn="base" hangingPunct="0">
              <a:spcBef>
                <a:spcPct val="0"/>
              </a:spcBef>
              <a:spcAft>
                <a:spcPct val="0"/>
              </a:spcAft>
            </a:pPr>
            <a:r>
              <a:rPr lang="en-GB" altLang="en-US" sz="2400" dirty="0">
                <a:latin typeface="Cambria" panose="02040503050406030204" pitchFamily="18" charset="0"/>
                <a:ea typeface="MS Mincho" panose="02020609040205080304" pitchFamily="49" charset="-128"/>
                <a:cs typeface="Times New Roman" panose="02020603050405020304" pitchFamily="18" charset="0"/>
              </a:rPr>
              <a:t>Suppression of the  PPBs through the HIP cycle for IN718. </a:t>
            </a:r>
          </a:p>
          <a:p>
            <a:pPr lvl="0" eaLnBrk="0" fontAlgn="base" hangingPunct="0">
              <a:spcBef>
                <a:spcPct val="0"/>
              </a:spcBef>
              <a:spcAft>
                <a:spcPct val="0"/>
              </a:spcAft>
            </a:pPr>
            <a:r>
              <a:rPr lang="en-GB" altLang="en-US" sz="2400" dirty="0">
                <a:latin typeface="Cambria" panose="02040503050406030204" pitchFamily="18" charset="0"/>
                <a:ea typeface="MS Mincho" panose="02020609040205080304" pitchFamily="49" charset="-128"/>
                <a:cs typeface="Times New Roman" panose="02020603050405020304" pitchFamily="18" charset="0"/>
              </a:rPr>
              <a:t>Scheme A works not scheme B</a:t>
            </a:r>
            <a:endParaRPr lang="en-GB" altLang="en-US" sz="2400" dirty="0"/>
          </a:p>
          <a:p>
            <a:endParaRPr lang="en-US" dirty="0"/>
          </a:p>
        </p:txBody>
      </p:sp>
    </p:spTree>
    <p:extLst>
      <p:ext uri="{BB962C8B-B14F-4D97-AF65-F5344CB8AC3E}">
        <p14:creationId xmlns:p14="http://schemas.microsoft.com/office/powerpoint/2010/main" val="28030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chive\2017\July 2017\HIP 2017\Registration _Seliverstov.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951" y="190500"/>
            <a:ext cx="3884189" cy="13589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7736CAA-317C-4062-8ED0-D6953901F190}"/>
              </a:ext>
            </a:extLst>
          </p:cNvPr>
          <p:cNvSpPr txBox="1"/>
          <p:nvPr/>
        </p:nvSpPr>
        <p:spPr>
          <a:xfrm>
            <a:off x="1865194" y="1549400"/>
            <a:ext cx="8461612" cy="1815882"/>
          </a:xfrm>
          <a:prstGeom prst="rect">
            <a:avLst/>
          </a:prstGeom>
          <a:noFill/>
        </p:spPr>
        <p:txBody>
          <a:bodyPr wrap="square" rtlCol="0">
            <a:spAutoFit/>
          </a:bodyPr>
          <a:lstStyle/>
          <a:p>
            <a:r>
              <a:rPr lang="en-US" sz="2800" dirty="0" err="1"/>
              <a:t>Ti</a:t>
            </a:r>
            <a:r>
              <a:rPr lang="en-US" sz="2800" dirty="0"/>
              <a:t>, </a:t>
            </a:r>
            <a:r>
              <a:rPr lang="en-US" sz="2800" dirty="0" err="1"/>
              <a:t>Nb</a:t>
            </a:r>
            <a:r>
              <a:rPr lang="en-US" sz="2800" dirty="0"/>
              <a:t>, Cr, Al oxides are precipitating the PPBs, oxides thermo-dynamically stick to carbides and nitrides  during HIP and heat treatment </a:t>
            </a:r>
          </a:p>
          <a:p>
            <a:endParaRPr lang="en-US" sz="2800" dirty="0"/>
          </a:p>
        </p:txBody>
      </p:sp>
      <p:sp>
        <p:nvSpPr>
          <p:cNvPr id="2" name="TextBox 1">
            <a:extLst>
              <a:ext uri="{FF2B5EF4-FFF2-40B4-BE49-F238E27FC236}">
                <a16:creationId xmlns:a16="http://schemas.microsoft.com/office/drawing/2014/main" id="{08A7AB48-E6D5-43A9-B601-249CB0D51A20}"/>
              </a:ext>
            </a:extLst>
          </p:cNvPr>
          <p:cNvSpPr txBox="1"/>
          <p:nvPr/>
        </p:nvSpPr>
        <p:spPr>
          <a:xfrm>
            <a:off x="0" y="3067089"/>
            <a:ext cx="12192000" cy="3693319"/>
          </a:xfrm>
          <a:prstGeom prst="rect">
            <a:avLst/>
          </a:prstGeom>
          <a:noFill/>
        </p:spPr>
        <p:txBody>
          <a:bodyPr wrap="square" rtlCol="0">
            <a:spAutoFit/>
          </a:bodyPr>
          <a:lstStyle/>
          <a:p>
            <a:r>
              <a:rPr lang="en-US" sz="3200" b="1" dirty="0"/>
              <a:t>3 Techniques of Powder Processing Prior to HIP Can Solve the Problem:</a:t>
            </a:r>
          </a:p>
          <a:p>
            <a:endParaRPr lang="en-US" sz="3600" b="1" dirty="0"/>
          </a:p>
          <a:p>
            <a:pPr marL="457200" indent="-457200">
              <a:buFontTx/>
              <a:buChar char="-"/>
            </a:pPr>
            <a:r>
              <a:rPr lang="en-US" sz="2800" dirty="0"/>
              <a:t>Chemical removal of the oxides  from the initial powder particle boundaries may be a remedy;</a:t>
            </a:r>
          </a:p>
          <a:p>
            <a:pPr marL="457200" indent="-457200">
              <a:buFontTx/>
              <a:buChar char="-"/>
            </a:pPr>
            <a:r>
              <a:rPr lang="en-US" sz="2800" dirty="0"/>
              <a:t>High temperature vacuum outgassing of the dispersed powders</a:t>
            </a:r>
          </a:p>
          <a:p>
            <a:pPr marL="457200" indent="-457200">
              <a:buFontTx/>
              <a:buChar char="-"/>
            </a:pPr>
            <a:r>
              <a:rPr lang="en-US" sz="2800" dirty="0"/>
              <a:t>Solid state “Micro-alloying” of powders to optimize the chemistry</a:t>
            </a:r>
          </a:p>
          <a:p>
            <a:endParaRPr lang="en-US" sz="3600" b="1" dirty="0"/>
          </a:p>
          <a:p>
            <a:endParaRPr lang="en-US" dirty="0"/>
          </a:p>
        </p:txBody>
      </p:sp>
    </p:spTree>
    <p:extLst>
      <p:ext uri="{BB962C8B-B14F-4D97-AF65-F5344CB8AC3E}">
        <p14:creationId xmlns:p14="http://schemas.microsoft.com/office/powerpoint/2010/main" val="5132252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298" name="Group 2">
            <a:extLst>
              <a:ext uri="{FF2B5EF4-FFF2-40B4-BE49-F238E27FC236}">
                <a16:creationId xmlns:a16="http://schemas.microsoft.com/office/drawing/2014/main" id="{AB1A27E2-F1F8-46D3-B875-D7B18F138F67}"/>
              </a:ext>
            </a:extLst>
          </p:cNvPr>
          <p:cNvGrpSpPr>
            <a:grpSpLocks/>
          </p:cNvGrpSpPr>
          <p:nvPr/>
        </p:nvGrpSpPr>
        <p:grpSpPr bwMode="auto">
          <a:xfrm>
            <a:off x="1947864" y="1071563"/>
            <a:ext cx="7921625" cy="4457700"/>
            <a:chOff x="267" y="675"/>
            <a:chExt cx="4990" cy="2808"/>
          </a:xfrm>
        </p:grpSpPr>
        <p:grpSp>
          <p:nvGrpSpPr>
            <p:cNvPr id="55299" name="Group 3">
              <a:extLst>
                <a:ext uri="{FF2B5EF4-FFF2-40B4-BE49-F238E27FC236}">
                  <a16:creationId xmlns:a16="http://schemas.microsoft.com/office/drawing/2014/main" id="{941A5348-31B8-449A-98D5-A31EAE3389A8}"/>
                </a:ext>
              </a:extLst>
            </p:cNvPr>
            <p:cNvGrpSpPr>
              <a:grpSpLocks/>
            </p:cNvGrpSpPr>
            <p:nvPr/>
          </p:nvGrpSpPr>
          <p:grpSpPr bwMode="auto">
            <a:xfrm>
              <a:off x="503" y="729"/>
              <a:ext cx="4438" cy="2754"/>
              <a:chOff x="503" y="729"/>
              <a:chExt cx="4438" cy="2754"/>
            </a:xfrm>
          </p:grpSpPr>
          <p:sp>
            <p:nvSpPr>
              <p:cNvPr id="55300" name="Rectangle 4">
                <a:extLst>
                  <a:ext uri="{FF2B5EF4-FFF2-40B4-BE49-F238E27FC236}">
                    <a16:creationId xmlns:a16="http://schemas.microsoft.com/office/drawing/2014/main" id="{647D335B-2617-4E0F-BBCA-24FBBCC32FF5}"/>
                  </a:ext>
                </a:extLst>
              </p:cNvPr>
              <p:cNvSpPr>
                <a:spLocks noChangeArrowheads="1"/>
              </p:cNvSpPr>
              <p:nvPr/>
            </p:nvSpPr>
            <p:spPr bwMode="auto">
              <a:xfrm>
                <a:off x="1057" y="3252"/>
                <a:ext cx="6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lnSpc>
                    <a:spcPct val="90000"/>
                  </a:lnSpc>
                </a:pPr>
                <a:r>
                  <a:rPr lang="en-US" altLang="en-US" sz="2000" b="1">
                    <a:solidFill>
                      <a:schemeClr val="accent1"/>
                    </a:solidFill>
                    <a:latin typeface="Comic Sans MS" panose="030F0702030302020204" pitchFamily="66" charset="0"/>
                  </a:rPr>
                  <a:t>Rene88</a:t>
                </a:r>
              </a:p>
            </p:txBody>
          </p:sp>
          <p:sp>
            <p:nvSpPr>
              <p:cNvPr id="55301" name="Rectangle 5">
                <a:extLst>
                  <a:ext uri="{FF2B5EF4-FFF2-40B4-BE49-F238E27FC236}">
                    <a16:creationId xmlns:a16="http://schemas.microsoft.com/office/drawing/2014/main" id="{8018C970-87BA-4735-8E79-E86C3CD9AE8C}"/>
                  </a:ext>
                </a:extLst>
              </p:cNvPr>
              <p:cNvSpPr>
                <a:spLocks noChangeArrowheads="1"/>
              </p:cNvSpPr>
              <p:nvPr/>
            </p:nvSpPr>
            <p:spPr bwMode="auto">
              <a:xfrm>
                <a:off x="1925" y="3252"/>
                <a:ext cx="62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lnSpc>
                    <a:spcPct val="90000"/>
                  </a:lnSpc>
                </a:pPr>
                <a:r>
                  <a:rPr lang="en-US" altLang="en-US" sz="2000" b="1">
                    <a:solidFill>
                      <a:schemeClr val="accent1"/>
                    </a:solidFill>
                    <a:latin typeface="Comic Sans MS" panose="030F0702030302020204" pitchFamily="66" charset="0"/>
                  </a:rPr>
                  <a:t>IN100</a:t>
                </a:r>
              </a:p>
            </p:txBody>
          </p:sp>
          <p:sp>
            <p:nvSpPr>
              <p:cNvPr id="55302" name="Rectangle 6">
                <a:extLst>
                  <a:ext uri="{FF2B5EF4-FFF2-40B4-BE49-F238E27FC236}">
                    <a16:creationId xmlns:a16="http://schemas.microsoft.com/office/drawing/2014/main" id="{4A9366DA-1D60-4AEF-826E-F8CD2D2BF916}"/>
                  </a:ext>
                </a:extLst>
              </p:cNvPr>
              <p:cNvSpPr>
                <a:spLocks noChangeArrowheads="1"/>
              </p:cNvSpPr>
              <p:nvPr/>
            </p:nvSpPr>
            <p:spPr bwMode="auto">
              <a:xfrm>
                <a:off x="2742" y="3252"/>
                <a:ext cx="52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lnSpc>
                    <a:spcPct val="90000"/>
                  </a:lnSpc>
                </a:pPr>
                <a:r>
                  <a:rPr lang="en-US" altLang="en-US" sz="2000" b="1">
                    <a:solidFill>
                      <a:schemeClr val="accent1"/>
                    </a:solidFill>
                    <a:latin typeface="Comic Sans MS" panose="030F0702030302020204" pitchFamily="66" charset="0"/>
                  </a:rPr>
                  <a:t>U720</a:t>
                </a:r>
              </a:p>
            </p:txBody>
          </p:sp>
          <p:sp>
            <p:nvSpPr>
              <p:cNvPr id="55303" name="Rectangle 7">
                <a:extLst>
                  <a:ext uri="{FF2B5EF4-FFF2-40B4-BE49-F238E27FC236}">
                    <a16:creationId xmlns:a16="http://schemas.microsoft.com/office/drawing/2014/main" id="{DC9E6DDF-2CE0-44C3-AB63-1488B8520EE8}"/>
                  </a:ext>
                </a:extLst>
              </p:cNvPr>
              <p:cNvSpPr>
                <a:spLocks noChangeArrowheads="1"/>
              </p:cNvSpPr>
              <p:nvPr/>
            </p:nvSpPr>
            <p:spPr bwMode="auto">
              <a:xfrm>
                <a:off x="3511" y="3252"/>
                <a:ext cx="6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lnSpc>
                    <a:spcPct val="90000"/>
                  </a:lnSpc>
                </a:pPr>
                <a:r>
                  <a:rPr lang="en-US" altLang="en-US" sz="2000" b="1">
                    <a:solidFill>
                      <a:schemeClr val="accent1"/>
                    </a:solidFill>
                    <a:latin typeface="Comic Sans MS" panose="030F0702030302020204" pitchFamily="66" charset="0"/>
                  </a:rPr>
                  <a:t>Wasp.</a:t>
                </a:r>
              </a:p>
            </p:txBody>
          </p:sp>
          <p:sp>
            <p:nvSpPr>
              <p:cNvPr id="55304" name="Rectangle 8">
                <a:extLst>
                  <a:ext uri="{FF2B5EF4-FFF2-40B4-BE49-F238E27FC236}">
                    <a16:creationId xmlns:a16="http://schemas.microsoft.com/office/drawing/2014/main" id="{AE915755-60D2-4CAA-A6CF-34A2E378F9BF}"/>
                  </a:ext>
                </a:extLst>
              </p:cNvPr>
              <p:cNvSpPr>
                <a:spLocks noChangeArrowheads="1"/>
              </p:cNvSpPr>
              <p:nvPr/>
            </p:nvSpPr>
            <p:spPr bwMode="auto">
              <a:xfrm>
                <a:off x="4314" y="3252"/>
                <a:ext cx="62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lnSpc>
                    <a:spcPct val="90000"/>
                  </a:lnSpc>
                </a:pPr>
                <a:r>
                  <a:rPr lang="en-US" altLang="en-US" sz="2000" b="1">
                    <a:solidFill>
                      <a:schemeClr val="accent1"/>
                    </a:solidFill>
                    <a:latin typeface="Comic Sans MS" panose="030F0702030302020204" pitchFamily="66" charset="0"/>
                  </a:rPr>
                  <a:t>IN718</a:t>
                </a:r>
              </a:p>
            </p:txBody>
          </p:sp>
          <p:sp>
            <p:nvSpPr>
              <p:cNvPr id="55305" name="Rectangle 9">
                <a:extLst>
                  <a:ext uri="{FF2B5EF4-FFF2-40B4-BE49-F238E27FC236}">
                    <a16:creationId xmlns:a16="http://schemas.microsoft.com/office/drawing/2014/main" id="{127E239D-C6E2-4E1E-9C01-3B063A9F5CCE}"/>
                  </a:ext>
                </a:extLst>
              </p:cNvPr>
              <p:cNvSpPr>
                <a:spLocks noChangeArrowheads="1"/>
              </p:cNvSpPr>
              <p:nvPr/>
            </p:nvSpPr>
            <p:spPr bwMode="auto">
              <a:xfrm>
                <a:off x="804" y="3037"/>
                <a:ext cx="21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lnSpc>
                    <a:spcPct val="90000"/>
                  </a:lnSpc>
                </a:pPr>
                <a:r>
                  <a:rPr lang="en-US" altLang="en-US" sz="2000" b="1">
                    <a:solidFill>
                      <a:schemeClr val="accent1"/>
                    </a:solidFill>
                    <a:latin typeface="Comic Sans MS" panose="030F0702030302020204" pitchFamily="66" charset="0"/>
                  </a:rPr>
                  <a:t>1</a:t>
                </a:r>
              </a:p>
            </p:txBody>
          </p:sp>
          <p:sp>
            <p:nvSpPr>
              <p:cNvPr id="55306" name="Rectangle 10">
                <a:extLst>
                  <a:ext uri="{FF2B5EF4-FFF2-40B4-BE49-F238E27FC236}">
                    <a16:creationId xmlns:a16="http://schemas.microsoft.com/office/drawing/2014/main" id="{CF7BD8DB-E51B-4BFF-B8C0-57763B621BD0}"/>
                  </a:ext>
                </a:extLst>
              </p:cNvPr>
              <p:cNvSpPr>
                <a:spLocks noChangeArrowheads="1"/>
              </p:cNvSpPr>
              <p:nvPr/>
            </p:nvSpPr>
            <p:spPr bwMode="auto">
              <a:xfrm>
                <a:off x="704" y="2268"/>
                <a:ext cx="31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lnSpc>
                    <a:spcPct val="90000"/>
                  </a:lnSpc>
                </a:pPr>
                <a:r>
                  <a:rPr lang="en-US" altLang="en-US" sz="2000" b="1">
                    <a:solidFill>
                      <a:schemeClr val="accent1"/>
                    </a:solidFill>
                    <a:latin typeface="Comic Sans MS" panose="030F0702030302020204" pitchFamily="66" charset="0"/>
                  </a:rPr>
                  <a:t>10</a:t>
                </a:r>
              </a:p>
            </p:txBody>
          </p:sp>
          <p:sp>
            <p:nvSpPr>
              <p:cNvPr id="55307" name="Rectangle 11">
                <a:extLst>
                  <a:ext uri="{FF2B5EF4-FFF2-40B4-BE49-F238E27FC236}">
                    <a16:creationId xmlns:a16="http://schemas.microsoft.com/office/drawing/2014/main" id="{20F28105-142C-4934-B1B6-703F10367940}"/>
                  </a:ext>
                </a:extLst>
              </p:cNvPr>
              <p:cNvSpPr>
                <a:spLocks noChangeArrowheads="1"/>
              </p:cNvSpPr>
              <p:nvPr/>
            </p:nvSpPr>
            <p:spPr bwMode="auto">
              <a:xfrm>
                <a:off x="602" y="1498"/>
                <a:ext cx="41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lnSpc>
                    <a:spcPct val="90000"/>
                  </a:lnSpc>
                </a:pPr>
                <a:r>
                  <a:rPr lang="en-US" altLang="en-US" sz="2000" b="1">
                    <a:solidFill>
                      <a:schemeClr val="accent1"/>
                    </a:solidFill>
                    <a:latin typeface="Comic Sans MS" panose="030F0702030302020204" pitchFamily="66" charset="0"/>
                  </a:rPr>
                  <a:t>100</a:t>
                </a:r>
              </a:p>
            </p:txBody>
          </p:sp>
          <p:sp>
            <p:nvSpPr>
              <p:cNvPr id="55308" name="Rectangle 12">
                <a:extLst>
                  <a:ext uri="{FF2B5EF4-FFF2-40B4-BE49-F238E27FC236}">
                    <a16:creationId xmlns:a16="http://schemas.microsoft.com/office/drawing/2014/main" id="{C7DB0022-8E32-4669-A6B6-A540DF4B9F0F}"/>
                  </a:ext>
                </a:extLst>
              </p:cNvPr>
              <p:cNvSpPr>
                <a:spLocks noChangeArrowheads="1"/>
              </p:cNvSpPr>
              <p:nvPr/>
            </p:nvSpPr>
            <p:spPr bwMode="auto">
              <a:xfrm>
                <a:off x="503" y="729"/>
                <a:ext cx="50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lnSpc>
                    <a:spcPct val="90000"/>
                  </a:lnSpc>
                </a:pPr>
                <a:r>
                  <a:rPr lang="en-US" altLang="en-US" sz="2000" b="1">
                    <a:solidFill>
                      <a:schemeClr val="accent1"/>
                    </a:solidFill>
                    <a:latin typeface="Comic Sans MS" panose="030F0702030302020204" pitchFamily="66" charset="0"/>
                  </a:rPr>
                  <a:t>1000</a:t>
                </a:r>
              </a:p>
            </p:txBody>
          </p:sp>
        </p:grpSp>
        <p:sp>
          <p:nvSpPr>
            <p:cNvPr id="55309" name="Freeform 13">
              <a:extLst>
                <a:ext uri="{FF2B5EF4-FFF2-40B4-BE49-F238E27FC236}">
                  <a16:creationId xmlns:a16="http://schemas.microsoft.com/office/drawing/2014/main" id="{33FAD7B2-09C5-46BC-B3E9-09ADFFC88709}"/>
                </a:ext>
              </a:extLst>
            </p:cNvPr>
            <p:cNvSpPr>
              <a:spLocks/>
            </p:cNvSpPr>
            <p:nvPr/>
          </p:nvSpPr>
          <p:spPr bwMode="auto">
            <a:xfrm>
              <a:off x="1244" y="678"/>
              <a:ext cx="3998" cy="2317"/>
            </a:xfrm>
            <a:custGeom>
              <a:avLst/>
              <a:gdLst>
                <a:gd name="T0" fmla="*/ 0 w 3998"/>
                <a:gd name="T1" fmla="*/ 2316 h 2317"/>
                <a:gd name="T2" fmla="*/ 0 w 3998"/>
                <a:gd name="T3" fmla="*/ 0 h 2317"/>
                <a:gd name="T4" fmla="*/ 3997 w 3998"/>
                <a:gd name="T5" fmla="*/ 0 h 2317"/>
                <a:gd name="T6" fmla="*/ 3997 w 3998"/>
                <a:gd name="T7" fmla="*/ 2316 h 2317"/>
                <a:gd name="T8" fmla="*/ 0 w 3998"/>
                <a:gd name="T9" fmla="*/ 2316 h 2317"/>
              </a:gdLst>
              <a:ahLst/>
              <a:cxnLst>
                <a:cxn ang="0">
                  <a:pos x="T0" y="T1"/>
                </a:cxn>
                <a:cxn ang="0">
                  <a:pos x="T2" y="T3"/>
                </a:cxn>
                <a:cxn ang="0">
                  <a:pos x="T4" y="T5"/>
                </a:cxn>
                <a:cxn ang="0">
                  <a:pos x="T6" y="T7"/>
                </a:cxn>
                <a:cxn ang="0">
                  <a:pos x="T8" y="T9"/>
                </a:cxn>
              </a:cxnLst>
              <a:rect l="0" t="0" r="r" b="b"/>
              <a:pathLst>
                <a:path w="3998" h="2317">
                  <a:moveTo>
                    <a:pt x="0" y="2316"/>
                  </a:moveTo>
                  <a:lnTo>
                    <a:pt x="0" y="0"/>
                  </a:lnTo>
                  <a:lnTo>
                    <a:pt x="3997" y="0"/>
                  </a:lnTo>
                  <a:lnTo>
                    <a:pt x="3997" y="2316"/>
                  </a:lnTo>
                  <a:lnTo>
                    <a:pt x="0" y="2316"/>
                  </a:lnTo>
                </a:path>
              </a:pathLst>
            </a:custGeom>
            <a:solidFill>
              <a:srgbClr val="DDDDDD"/>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10" name="Freeform 14">
              <a:extLst>
                <a:ext uri="{FF2B5EF4-FFF2-40B4-BE49-F238E27FC236}">
                  <a16:creationId xmlns:a16="http://schemas.microsoft.com/office/drawing/2014/main" id="{F46D15F6-56D2-4806-9A0C-B5820227510C}"/>
                </a:ext>
              </a:extLst>
            </p:cNvPr>
            <p:cNvSpPr>
              <a:spLocks/>
            </p:cNvSpPr>
            <p:nvPr/>
          </p:nvSpPr>
          <p:spPr bwMode="auto">
            <a:xfrm>
              <a:off x="1027" y="3000"/>
              <a:ext cx="4230" cy="217"/>
            </a:xfrm>
            <a:custGeom>
              <a:avLst/>
              <a:gdLst>
                <a:gd name="T0" fmla="*/ 4229 w 4230"/>
                <a:gd name="T1" fmla="*/ 0 h 217"/>
                <a:gd name="T2" fmla="*/ 4014 w 4230"/>
                <a:gd name="T3" fmla="*/ 216 h 217"/>
                <a:gd name="T4" fmla="*/ 0 w 4230"/>
                <a:gd name="T5" fmla="*/ 216 h 217"/>
                <a:gd name="T6" fmla="*/ 214 w 4230"/>
                <a:gd name="T7" fmla="*/ 0 h 217"/>
                <a:gd name="T8" fmla="*/ 4229 w 4230"/>
                <a:gd name="T9" fmla="*/ 0 h 217"/>
              </a:gdLst>
              <a:ahLst/>
              <a:cxnLst>
                <a:cxn ang="0">
                  <a:pos x="T0" y="T1"/>
                </a:cxn>
                <a:cxn ang="0">
                  <a:pos x="T2" y="T3"/>
                </a:cxn>
                <a:cxn ang="0">
                  <a:pos x="T4" y="T5"/>
                </a:cxn>
                <a:cxn ang="0">
                  <a:pos x="T6" y="T7"/>
                </a:cxn>
                <a:cxn ang="0">
                  <a:pos x="T8" y="T9"/>
                </a:cxn>
              </a:cxnLst>
              <a:rect l="0" t="0" r="r" b="b"/>
              <a:pathLst>
                <a:path w="4230" h="217">
                  <a:moveTo>
                    <a:pt x="4229" y="0"/>
                  </a:moveTo>
                  <a:lnTo>
                    <a:pt x="4014" y="216"/>
                  </a:lnTo>
                  <a:lnTo>
                    <a:pt x="0" y="216"/>
                  </a:lnTo>
                  <a:lnTo>
                    <a:pt x="214" y="0"/>
                  </a:lnTo>
                  <a:lnTo>
                    <a:pt x="4229" y="0"/>
                  </a:lnTo>
                </a:path>
              </a:pathLst>
            </a:custGeom>
            <a:gradFill rotWithShape="0">
              <a:gsLst>
                <a:gs pos="0">
                  <a:srgbClr val="333333"/>
                </a:gs>
                <a:gs pos="100000">
                  <a:srgbClr val="333333">
                    <a:gamma/>
                    <a:tint val="70196"/>
                    <a:invGamma/>
                  </a:srgbClr>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11" name="Freeform 15">
              <a:extLst>
                <a:ext uri="{FF2B5EF4-FFF2-40B4-BE49-F238E27FC236}">
                  <a16:creationId xmlns:a16="http://schemas.microsoft.com/office/drawing/2014/main" id="{1B1D8DF0-5E5A-4B18-A56D-0FFD1309088C}"/>
                </a:ext>
              </a:extLst>
            </p:cNvPr>
            <p:cNvSpPr>
              <a:spLocks/>
            </p:cNvSpPr>
            <p:nvPr/>
          </p:nvSpPr>
          <p:spPr bwMode="auto">
            <a:xfrm>
              <a:off x="1027" y="678"/>
              <a:ext cx="201" cy="2510"/>
            </a:xfrm>
            <a:custGeom>
              <a:avLst/>
              <a:gdLst>
                <a:gd name="T0" fmla="*/ 0 w 201"/>
                <a:gd name="T1" fmla="*/ 2509 h 2510"/>
                <a:gd name="T2" fmla="*/ 0 w 201"/>
                <a:gd name="T3" fmla="*/ 213 h 2510"/>
                <a:gd name="T4" fmla="*/ 200 w 201"/>
                <a:gd name="T5" fmla="*/ 0 h 2510"/>
                <a:gd name="T6" fmla="*/ 200 w 201"/>
                <a:gd name="T7" fmla="*/ 2296 h 2510"/>
                <a:gd name="T8" fmla="*/ 0 w 201"/>
                <a:gd name="T9" fmla="*/ 2509 h 2510"/>
              </a:gdLst>
              <a:ahLst/>
              <a:cxnLst>
                <a:cxn ang="0">
                  <a:pos x="T0" y="T1"/>
                </a:cxn>
                <a:cxn ang="0">
                  <a:pos x="T2" y="T3"/>
                </a:cxn>
                <a:cxn ang="0">
                  <a:pos x="T4" y="T5"/>
                </a:cxn>
                <a:cxn ang="0">
                  <a:pos x="T6" y="T7"/>
                </a:cxn>
                <a:cxn ang="0">
                  <a:pos x="T8" y="T9"/>
                </a:cxn>
              </a:cxnLst>
              <a:rect l="0" t="0" r="r" b="b"/>
              <a:pathLst>
                <a:path w="201" h="2510">
                  <a:moveTo>
                    <a:pt x="0" y="2509"/>
                  </a:moveTo>
                  <a:lnTo>
                    <a:pt x="0" y="213"/>
                  </a:lnTo>
                  <a:lnTo>
                    <a:pt x="200" y="0"/>
                  </a:lnTo>
                  <a:lnTo>
                    <a:pt x="200" y="2296"/>
                  </a:lnTo>
                  <a:lnTo>
                    <a:pt x="0" y="2509"/>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12" name="Line 16">
              <a:extLst>
                <a:ext uri="{FF2B5EF4-FFF2-40B4-BE49-F238E27FC236}">
                  <a16:creationId xmlns:a16="http://schemas.microsoft.com/office/drawing/2014/main" id="{EAABD90A-C014-47AD-9678-A9884E17ADFA}"/>
                </a:ext>
              </a:extLst>
            </p:cNvPr>
            <p:cNvSpPr>
              <a:spLocks noChangeShapeType="1"/>
            </p:cNvSpPr>
            <p:nvPr/>
          </p:nvSpPr>
          <p:spPr bwMode="auto">
            <a:xfrm flipV="1">
              <a:off x="1027" y="2988"/>
              <a:ext cx="225" cy="227"/>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13" name="Line 17">
              <a:extLst>
                <a:ext uri="{FF2B5EF4-FFF2-40B4-BE49-F238E27FC236}">
                  <a16:creationId xmlns:a16="http://schemas.microsoft.com/office/drawing/2014/main" id="{044C95D7-8E92-4A20-AF9F-0E3BE437DC3E}"/>
                </a:ext>
              </a:extLst>
            </p:cNvPr>
            <p:cNvSpPr>
              <a:spLocks noChangeShapeType="1"/>
            </p:cNvSpPr>
            <p:nvPr/>
          </p:nvSpPr>
          <p:spPr bwMode="auto">
            <a:xfrm>
              <a:off x="1241" y="2994"/>
              <a:ext cx="3989"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14" name="Freeform 18">
              <a:extLst>
                <a:ext uri="{FF2B5EF4-FFF2-40B4-BE49-F238E27FC236}">
                  <a16:creationId xmlns:a16="http://schemas.microsoft.com/office/drawing/2014/main" id="{FC4CF1BE-6676-4A47-B0D9-0B67F69AD6C5}"/>
                </a:ext>
              </a:extLst>
            </p:cNvPr>
            <p:cNvSpPr>
              <a:spLocks/>
            </p:cNvSpPr>
            <p:nvPr/>
          </p:nvSpPr>
          <p:spPr bwMode="auto">
            <a:xfrm>
              <a:off x="1250" y="675"/>
              <a:ext cx="3998" cy="2323"/>
            </a:xfrm>
            <a:custGeom>
              <a:avLst/>
              <a:gdLst>
                <a:gd name="T0" fmla="*/ 0 w 3998"/>
                <a:gd name="T1" fmla="*/ 2322 h 2323"/>
                <a:gd name="T2" fmla="*/ 0 w 3998"/>
                <a:gd name="T3" fmla="*/ 0 h 2323"/>
                <a:gd name="T4" fmla="*/ 3997 w 3998"/>
                <a:gd name="T5" fmla="*/ 0 h 2323"/>
                <a:gd name="T6" fmla="*/ 3997 w 3998"/>
                <a:gd name="T7" fmla="*/ 2322 h 2323"/>
                <a:gd name="T8" fmla="*/ 0 w 3998"/>
                <a:gd name="T9" fmla="*/ 2322 h 2323"/>
              </a:gdLst>
              <a:ahLst/>
              <a:cxnLst>
                <a:cxn ang="0">
                  <a:pos x="T0" y="T1"/>
                </a:cxn>
                <a:cxn ang="0">
                  <a:pos x="T2" y="T3"/>
                </a:cxn>
                <a:cxn ang="0">
                  <a:pos x="T4" y="T5"/>
                </a:cxn>
                <a:cxn ang="0">
                  <a:pos x="T6" y="T7"/>
                </a:cxn>
                <a:cxn ang="0">
                  <a:pos x="T8" y="T9"/>
                </a:cxn>
              </a:cxnLst>
              <a:rect l="0" t="0" r="r" b="b"/>
              <a:pathLst>
                <a:path w="3998" h="2323">
                  <a:moveTo>
                    <a:pt x="0" y="2322"/>
                  </a:moveTo>
                  <a:lnTo>
                    <a:pt x="0" y="0"/>
                  </a:lnTo>
                  <a:lnTo>
                    <a:pt x="3997" y="0"/>
                  </a:lnTo>
                  <a:lnTo>
                    <a:pt x="3997" y="2322"/>
                  </a:lnTo>
                  <a:lnTo>
                    <a:pt x="0" y="2322"/>
                  </a:lnTo>
                </a:path>
              </a:pathLst>
            </a:custGeom>
            <a:noFill/>
            <a:ln w="12700" cap="rnd" cmpd="sng">
              <a:solidFill>
                <a:srgbClr val="00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15" name="Line 19">
              <a:extLst>
                <a:ext uri="{FF2B5EF4-FFF2-40B4-BE49-F238E27FC236}">
                  <a16:creationId xmlns:a16="http://schemas.microsoft.com/office/drawing/2014/main" id="{A4409E0E-7F7C-4F23-8121-9D2719537515}"/>
                </a:ext>
              </a:extLst>
            </p:cNvPr>
            <p:cNvSpPr>
              <a:spLocks noChangeShapeType="1"/>
            </p:cNvSpPr>
            <p:nvPr/>
          </p:nvSpPr>
          <p:spPr bwMode="auto">
            <a:xfrm>
              <a:off x="1027" y="3209"/>
              <a:ext cx="3989"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16" name="Line 20">
              <a:extLst>
                <a:ext uri="{FF2B5EF4-FFF2-40B4-BE49-F238E27FC236}">
                  <a16:creationId xmlns:a16="http://schemas.microsoft.com/office/drawing/2014/main" id="{6BE82B3C-01A8-4153-A37B-5DA2358A4D6F}"/>
                </a:ext>
              </a:extLst>
            </p:cNvPr>
            <p:cNvSpPr>
              <a:spLocks noChangeShapeType="1"/>
            </p:cNvSpPr>
            <p:nvPr/>
          </p:nvSpPr>
          <p:spPr bwMode="auto">
            <a:xfrm>
              <a:off x="1033" y="3202"/>
              <a:ext cx="0" cy="41"/>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17" name="Line 21">
              <a:extLst>
                <a:ext uri="{FF2B5EF4-FFF2-40B4-BE49-F238E27FC236}">
                  <a16:creationId xmlns:a16="http://schemas.microsoft.com/office/drawing/2014/main" id="{CCDA5FFE-7E2F-4453-95B7-90AFBDEF5D96}"/>
                </a:ext>
              </a:extLst>
            </p:cNvPr>
            <p:cNvSpPr>
              <a:spLocks noChangeShapeType="1"/>
            </p:cNvSpPr>
            <p:nvPr/>
          </p:nvSpPr>
          <p:spPr bwMode="auto">
            <a:xfrm>
              <a:off x="1825" y="3202"/>
              <a:ext cx="0" cy="41"/>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18" name="Line 22">
              <a:extLst>
                <a:ext uri="{FF2B5EF4-FFF2-40B4-BE49-F238E27FC236}">
                  <a16:creationId xmlns:a16="http://schemas.microsoft.com/office/drawing/2014/main" id="{C03CFFB1-58D6-408A-8239-57DD47AE8390}"/>
                </a:ext>
              </a:extLst>
            </p:cNvPr>
            <p:cNvSpPr>
              <a:spLocks noChangeShapeType="1"/>
            </p:cNvSpPr>
            <p:nvPr/>
          </p:nvSpPr>
          <p:spPr bwMode="auto">
            <a:xfrm>
              <a:off x="2632" y="3202"/>
              <a:ext cx="0" cy="41"/>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19" name="Line 23">
              <a:extLst>
                <a:ext uri="{FF2B5EF4-FFF2-40B4-BE49-F238E27FC236}">
                  <a16:creationId xmlns:a16="http://schemas.microsoft.com/office/drawing/2014/main" id="{0A4075F1-BDF3-4BC2-A2AE-73D8E4AC035E}"/>
                </a:ext>
              </a:extLst>
            </p:cNvPr>
            <p:cNvSpPr>
              <a:spLocks noChangeShapeType="1"/>
            </p:cNvSpPr>
            <p:nvPr/>
          </p:nvSpPr>
          <p:spPr bwMode="auto">
            <a:xfrm>
              <a:off x="3424" y="3202"/>
              <a:ext cx="0" cy="41"/>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20" name="Line 24">
              <a:extLst>
                <a:ext uri="{FF2B5EF4-FFF2-40B4-BE49-F238E27FC236}">
                  <a16:creationId xmlns:a16="http://schemas.microsoft.com/office/drawing/2014/main" id="{2DB22262-5469-4679-A48E-BB9EA592E1A5}"/>
                </a:ext>
              </a:extLst>
            </p:cNvPr>
            <p:cNvSpPr>
              <a:spLocks noChangeShapeType="1"/>
            </p:cNvSpPr>
            <p:nvPr/>
          </p:nvSpPr>
          <p:spPr bwMode="auto">
            <a:xfrm>
              <a:off x="4228" y="3202"/>
              <a:ext cx="0" cy="41"/>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21" name="Line 25">
              <a:extLst>
                <a:ext uri="{FF2B5EF4-FFF2-40B4-BE49-F238E27FC236}">
                  <a16:creationId xmlns:a16="http://schemas.microsoft.com/office/drawing/2014/main" id="{BFEDE62C-29E0-4B95-8563-5AE0E0177D8C}"/>
                </a:ext>
              </a:extLst>
            </p:cNvPr>
            <p:cNvSpPr>
              <a:spLocks noChangeShapeType="1"/>
            </p:cNvSpPr>
            <p:nvPr/>
          </p:nvSpPr>
          <p:spPr bwMode="auto">
            <a:xfrm>
              <a:off x="5023" y="3202"/>
              <a:ext cx="0" cy="41"/>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22" name="Line 26">
              <a:extLst>
                <a:ext uri="{FF2B5EF4-FFF2-40B4-BE49-F238E27FC236}">
                  <a16:creationId xmlns:a16="http://schemas.microsoft.com/office/drawing/2014/main" id="{EFBAAC49-67EE-4D5E-A6FF-D85D10067DD2}"/>
                </a:ext>
              </a:extLst>
            </p:cNvPr>
            <p:cNvSpPr>
              <a:spLocks noChangeShapeType="1"/>
            </p:cNvSpPr>
            <p:nvPr/>
          </p:nvSpPr>
          <p:spPr bwMode="auto">
            <a:xfrm flipH="1">
              <a:off x="988" y="3209"/>
              <a:ext cx="39"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23" name="Line 27">
              <a:extLst>
                <a:ext uri="{FF2B5EF4-FFF2-40B4-BE49-F238E27FC236}">
                  <a16:creationId xmlns:a16="http://schemas.microsoft.com/office/drawing/2014/main" id="{B0E4BFC4-C917-4C52-8D23-4D87D1A90DAD}"/>
                </a:ext>
              </a:extLst>
            </p:cNvPr>
            <p:cNvSpPr>
              <a:spLocks noChangeShapeType="1"/>
            </p:cNvSpPr>
            <p:nvPr/>
          </p:nvSpPr>
          <p:spPr bwMode="auto">
            <a:xfrm flipH="1">
              <a:off x="988" y="2439"/>
              <a:ext cx="39"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24" name="Line 28">
              <a:extLst>
                <a:ext uri="{FF2B5EF4-FFF2-40B4-BE49-F238E27FC236}">
                  <a16:creationId xmlns:a16="http://schemas.microsoft.com/office/drawing/2014/main" id="{D82E3DA8-85C1-46AF-A724-7FD3E567B9E4}"/>
                </a:ext>
              </a:extLst>
            </p:cNvPr>
            <p:cNvSpPr>
              <a:spLocks noChangeShapeType="1"/>
            </p:cNvSpPr>
            <p:nvPr/>
          </p:nvSpPr>
          <p:spPr bwMode="auto">
            <a:xfrm flipH="1">
              <a:off x="988" y="1669"/>
              <a:ext cx="39"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25" name="Line 29">
              <a:extLst>
                <a:ext uri="{FF2B5EF4-FFF2-40B4-BE49-F238E27FC236}">
                  <a16:creationId xmlns:a16="http://schemas.microsoft.com/office/drawing/2014/main" id="{B5C17A72-97D8-4E66-928E-F619F861DC05}"/>
                </a:ext>
              </a:extLst>
            </p:cNvPr>
            <p:cNvSpPr>
              <a:spLocks noChangeShapeType="1"/>
            </p:cNvSpPr>
            <p:nvPr/>
          </p:nvSpPr>
          <p:spPr bwMode="auto">
            <a:xfrm flipH="1">
              <a:off x="988" y="899"/>
              <a:ext cx="72" cy="0"/>
            </a:xfrm>
            <a:prstGeom prst="line">
              <a:avLst/>
            </a:prstGeom>
            <a:noFill/>
            <a:ln w="12700">
              <a:solidFill>
                <a:srgbClr val="00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326" name="Freeform 30">
              <a:extLst>
                <a:ext uri="{FF2B5EF4-FFF2-40B4-BE49-F238E27FC236}">
                  <a16:creationId xmlns:a16="http://schemas.microsoft.com/office/drawing/2014/main" id="{FA4A59DD-B001-455A-A58F-485E1E1CAB20}"/>
                </a:ext>
              </a:extLst>
            </p:cNvPr>
            <p:cNvSpPr>
              <a:spLocks/>
            </p:cNvSpPr>
            <p:nvPr/>
          </p:nvSpPr>
          <p:spPr bwMode="auto">
            <a:xfrm>
              <a:off x="4841" y="2632"/>
              <a:ext cx="214" cy="571"/>
            </a:xfrm>
            <a:custGeom>
              <a:avLst/>
              <a:gdLst>
                <a:gd name="T0" fmla="*/ 213 w 214"/>
                <a:gd name="T1" fmla="*/ 356 h 571"/>
                <a:gd name="T2" fmla="*/ 213 w 214"/>
                <a:gd name="T3" fmla="*/ 0 h 571"/>
                <a:gd name="T4" fmla="*/ 0 w 214"/>
                <a:gd name="T5" fmla="*/ 200 h 571"/>
                <a:gd name="T6" fmla="*/ 0 w 214"/>
                <a:gd name="T7" fmla="*/ 570 h 571"/>
                <a:gd name="T8" fmla="*/ 213 w 214"/>
                <a:gd name="T9" fmla="*/ 356 h 571"/>
              </a:gdLst>
              <a:ahLst/>
              <a:cxnLst>
                <a:cxn ang="0">
                  <a:pos x="T0" y="T1"/>
                </a:cxn>
                <a:cxn ang="0">
                  <a:pos x="T2" y="T3"/>
                </a:cxn>
                <a:cxn ang="0">
                  <a:pos x="T4" y="T5"/>
                </a:cxn>
                <a:cxn ang="0">
                  <a:pos x="T6" y="T7"/>
                </a:cxn>
                <a:cxn ang="0">
                  <a:pos x="T8" y="T9"/>
                </a:cxn>
              </a:cxnLst>
              <a:rect l="0" t="0" r="r" b="b"/>
              <a:pathLst>
                <a:path w="214" h="571">
                  <a:moveTo>
                    <a:pt x="213" y="356"/>
                  </a:moveTo>
                  <a:lnTo>
                    <a:pt x="213" y="0"/>
                  </a:lnTo>
                  <a:lnTo>
                    <a:pt x="0" y="200"/>
                  </a:lnTo>
                  <a:lnTo>
                    <a:pt x="0" y="570"/>
                  </a:lnTo>
                  <a:lnTo>
                    <a:pt x="213" y="356"/>
                  </a:lnTo>
                </a:path>
              </a:pathLst>
            </a:custGeom>
            <a:gradFill rotWithShape="0">
              <a:gsLst>
                <a:gs pos="0">
                  <a:srgbClr val="CF0E30"/>
                </a:gs>
                <a:gs pos="100000">
                  <a:srgbClr val="CF0E30">
                    <a:gamma/>
                    <a:shade val="29804"/>
                    <a:invGamma/>
                  </a:srgbClr>
                </a:gs>
              </a:gsLst>
              <a:lin ang="0" scaled="1"/>
            </a:gra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27" name="Freeform 31">
              <a:extLst>
                <a:ext uri="{FF2B5EF4-FFF2-40B4-BE49-F238E27FC236}">
                  <a16:creationId xmlns:a16="http://schemas.microsoft.com/office/drawing/2014/main" id="{271896E8-8110-4B14-B96E-DF33E9A63EAC}"/>
                </a:ext>
              </a:extLst>
            </p:cNvPr>
            <p:cNvSpPr>
              <a:spLocks/>
            </p:cNvSpPr>
            <p:nvPr/>
          </p:nvSpPr>
          <p:spPr bwMode="auto">
            <a:xfrm>
              <a:off x="1027" y="678"/>
              <a:ext cx="215" cy="2525"/>
            </a:xfrm>
            <a:custGeom>
              <a:avLst/>
              <a:gdLst>
                <a:gd name="T0" fmla="*/ 0 w 215"/>
                <a:gd name="T1" fmla="*/ 2524 h 2525"/>
                <a:gd name="T2" fmla="*/ 0 w 215"/>
                <a:gd name="T3" fmla="*/ 214 h 2525"/>
                <a:gd name="T4" fmla="*/ 214 w 215"/>
                <a:gd name="T5" fmla="*/ 0 h 2525"/>
                <a:gd name="T6" fmla="*/ 214 w 215"/>
                <a:gd name="T7" fmla="*/ 2310 h 2525"/>
                <a:gd name="T8" fmla="*/ 0 w 215"/>
                <a:gd name="T9" fmla="*/ 2524 h 2525"/>
              </a:gdLst>
              <a:ahLst/>
              <a:cxnLst>
                <a:cxn ang="0">
                  <a:pos x="T0" y="T1"/>
                </a:cxn>
                <a:cxn ang="0">
                  <a:pos x="T2" y="T3"/>
                </a:cxn>
                <a:cxn ang="0">
                  <a:pos x="T4" y="T5"/>
                </a:cxn>
                <a:cxn ang="0">
                  <a:pos x="T6" y="T7"/>
                </a:cxn>
                <a:cxn ang="0">
                  <a:pos x="T8" y="T9"/>
                </a:cxn>
              </a:cxnLst>
              <a:rect l="0" t="0" r="r" b="b"/>
              <a:pathLst>
                <a:path w="215" h="2525">
                  <a:moveTo>
                    <a:pt x="0" y="2524"/>
                  </a:moveTo>
                  <a:lnTo>
                    <a:pt x="0" y="214"/>
                  </a:lnTo>
                  <a:lnTo>
                    <a:pt x="214" y="0"/>
                  </a:lnTo>
                  <a:lnTo>
                    <a:pt x="214" y="2310"/>
                  </a:lnTo>
                  <a:lnTo>
                    <a:pt x="0" y="2524"/>
                  </a:lnTo>
                </a:path>
              </a:pathLst>
            </a:custGeom>
            <a:gradFill rotWithShape="0">
              <a:gsLst>
                <a:gs pos="0">
                  <a:srgbClr val="CECECE"/>
                </a:gs>
                <a:gs pos="100000">
                  <a:srgbClr val="CECECE">
                    <a:gamma/>
                    <a:shade val="60000"/>
                    <a:invGamma/>
                  </a:srgbClr>
                </a:gs>
              </a:gsLst>
              <a:lin ang="0" scaled="1"/>
            </a:gra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28" name="Freeform 32">
              <a:extLst>
                <a:ext uri="{FF2B5EF4-FFF2-40B4-BE49-F238E27FC236}">
                  <a16:creationId xmlns:a16="http://schemas.microsoft.com/office/drawing/2014/main" id="{B92FFFE4-4067-42D6-A895-6DDFAD873201}"/>
                </a:ext>
              </a:extLst>
            </p:cNvPr>
            <p:cNvSpPr>
              <a:spLocks/>
            </p:cNvSpPr>
            <p:nvPr/>
          </p:nvSpPr>
          <p:spPr bwMode="auto">
            <a:xfrm>
              <a:off x="1027" y="1448"/>
              <a:ext cx="4204" cy="215"/>
            </a:xfrm>
            <a:custGeom>
              <a:avLst/>
              <a:gdLst>
                <a:gd name="T0" fmla="*/ 0 w 4204"/>
                <a:gd name="T1" fmla="*/ 214 h 215"/>
                <a:gd name="T2" fmla="*/ 214 w 4204"/>
                <a:gd name="T3" fmla="*/ 0 h 215"/>
                <a:gd name="T4" fmla="*/ 4203 w 4204"/>
                <a:gd name="T5" fmla="*/ 0 h 215"/>
              </a:gdLst>
              <a:ahLst/>
              <a:cxnLst>
                <a:cxn ang="0">
                  <a:pos x="T0" y="T1"/>
                </a:cxn>
                <a:cxn ang="0">
                  <a:pos x="T2" y="T3"/>
                </a:cxn>
                <a:cxn ang="0">
                  <a:pos x="T4" y="T5"/>
                </a:cxn>
              </a:cxnLst>
              <a:rect l="0" t="0" r="r" b="b"/>
              <a:pathLst>
                <a:path w="4204" h="215">
                  <a:moveTo>
                    <a:pt x="0" y="214"/>
                  </a:moveTo>
                  <a:lnTo>
                    <a:pt x="214" y="0"/>
                  </a:lnTo>
                  <a:lnTo>
                    <a:pt x="4203"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29" name="Freeform 33">
              <a:extLst>
                <a:ext uri="{FF2B5EF4-FFF2-40B4-BE49-F238E27FC236}">
                  <a16:creationId xmlns:a16="http://schemas.microsoft.com/office/drawing/2014/main" id="{8ADFF916-7A48-4D73-A627-BE2EA2AC69DF}"/>
                </a:ext>
              </a:extLst>
            </p:cNvPr>
            <p:cNvSpPr>
              <a:spLocks/>
            </p:cNvSpPr>
            <p:nvPr/>
          </p:nvSpPr>
          <p:spPr bwMode="auto">
            <a:xfrm>
              <a:off x="1027" y="2218"/>
              <a:ext cx="4204" cy="214"/>
            </a:xfrm>
            <a:custGeom>
              <a:avLst/>
              <a:gdLst>
                <a:gd name="T0" fmla="*/ 0 w 4204"/>
                <a:gd name="T1" fmla="*/ 213 h 214"/>
                <a:gd name="T2" fmla="*/ 214 w 4204"/>
                <a:gd name="T3" fmla="*/ 0 h 214"/>
                <a:gd name="T4" fmla="*/ 4203 w 4204"/>
                <a:gd name="T5" fmla="*/ 0 h 214"/>
              </a:gdLst>
              <a:ahLst/>
              <a:cxnLst>
                <a:cxn ang="0">
                  <a:pos x="T0" y="T1"/>
                </a:cxn>
                <a:cxn ang="0">
                  <a:pos x="T2" y="T3"/>
                </a:cxn>
                <a:cxn ang="0">
                  <a:pos x="T4" y="T5"/>
                </a:cxn>
              </a:cxnLst>
              <a:rect l="0" t="0" r="r" b="b"/>
              <a:pathLst>
                <a:path w="4204" h="214">
                  <a:moveTo>
                    <a:pt x="0" y="213"/>
                  </a:moveTo>
                  <a:lnTo>
                    <a:pt x="214" y="0"/>
                  </a:lnTo>
                  <a:lnTo>
                    <a:pt x="4203" y="0"/>
                  </a:lnTo>
                </a:path>
              </a:pathLst>
            </a:custGeom>
            <a:noFill/>
            <a:ln w="12700" cap="rnd" cmpd="sng">
              <a:solidFill>
                <a:srgbClr val="000000"/>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5330" name="Group 34">
              <a:extLst>
                <a:ext uri="{FF2B5EF4-FFF2-40B4-BE49-F238E27FC236}">
                  <a16:creationId xmlns:a16="http://schemas.microsoft.com/office/drawing/2014/main" id="{C42D7364-CB6C-44A5-9513-F2F922B021CE}"/>
                </a:ext>
              </a:extLst>
            </p:cNvPr>
            <p:cNvGrpSpPr>
              <a:grpSpLocks/>
            </p:cNvGrpSpPr>
            <p:nvPr/>
          </p:nvGrpSpPr>
          <p:grpSpPr bwMode="auto">
            <a:xfrm>
              <a:off x="1203" y="891"/>
              <a:ext cx="3639" cy="2312"/>
              <a:chOff x="1203" y="891"/>
              <a:chExt cx="3639" cy="2312"/>
            </a:xfrm>
          </p:grpSpPr>
          <p:sp>
            <p:nvSpPr>
              <p:cNvPr id="55331" name="Freeform 35">
                <a:extLst>
                  <a:ext uri="{FF2B5EF4-FFF2-40B4-BE49-F238E27FC236}">
                    <a16:creationId xmlns:a16="http://schemas.microsoft.com/office/drawing/2014/main" id="{95AEAC8A-CD4F-44E3-9A90-6CB673643162}"/>
                  </a:ext>
                </a:extLst>
              </p:cNvPr>
              <p:cNvSpPr>
                <a:spLocks/>
              </p:cNvSpPr>
              <p:nvPr/>
            </p:nvSpPr>
            <p:spPr bwMode="auto">
              <a:xfrm>
                <a:off x="1203" y="891"/>
                <a:ext cx="440" cy="2312"/>
              </a:xfrm>
              <a:custGeom>
                <a:avLst/>
                <a:gdLst>
                  <a:gd name="T0" fmla="*/ 439 w 440"/>
                  <a:gd name="T1" fmla="*/ 2311 h 2312"/>
                  <a:gd name="T2" fmla="*/ 439 w 440"/>
                  <a:gd name="T3" fmla="*/ 0 h 2312"/>
                  <a:gd name="T4" fmla="*/ 0 w 440"/>
                  <a:gd name="T5" fmla="*/ 0 h 2312"/>
                  <a:gd name="T6" fmla="*/ 0 w 440"/>
                  <a:gd name="T7" fmla="*/ 2311 h 2312"/>
                  <a:gd name="T8" fmla="*/ 439 w 440"/>
                  <a:gd name="T9" fmla="*/ 2311 h 2312"/>
                </a:gdLst>
                <a:ahLst/>
                <a:cxnLst>
                  <a:cxn ang="0">
                    <a:pos x="T0" y="T1"/>
                  </a:cxn>
                  <a:cxn ang="0">
                    <a:pos x="T2" y="T3"/>
                  </a:cxn>
                  <a:cxn ang="0">
                    <a:pos x="T4" y="T5"/>
                  </a:cxn>
                  <a:cxn ang="0">
                    <a:pos x="T6" y="T7"/>
                  </a:cxn>
                  <a:cxn ang="0">
                    <a:pos x="T8" y="T9"/>
                  </a:cxn>
                </a:cxnLst>
                <a:rect l="0" t="0" r="r" b="b"/>
                <a:pathLst>
                  <a:path w="440" h="2312">
                    <a:moveTo>
                      <a:pt x="439" y="2311"/>
                    </a:moveTo>
                    <a:lnTo>
                      <a:pt x="439" y="0"/>
                    </a:lnTo>
                    <a:lnTo>
                      <a:pt x="0" y="0"/>
                    </a:lnTo>
                    <a:lnTo>
                      <a:pt x="0" y="2311"/>
                    </a:lnTo>
                    <a:lnTo>
                      <a:pt x="439" y="2311"/>
                    </a:lnTo>
                  </a:path>
                </a:pathLst>
              </a:custGeom>
              <a:solidFill>
                <a:srgbClr val="CF0E3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32" name="Freeform 36">
                <a:extLst>
                  <a:ext uri="{FF2B5EF4-FFF2-40B4-BE49-F238E27FC236}">
                    <a16:creationId xmlns:a16="http://schemas.microsoft.com/office/drawing/2014/main" id="{7B6104F1-6D5F-4BE8-A168-1DBA9A8810A6}"/>
                  </a:ext>
                </a:extLst>
              </p:cNvPr>
              <p:cNvSpPr>
                <a:spLocks/>
              </p:cNvSpPr>
              <p:nvPr/>
            </p:nvSpPr>
            <p:spPr bwMode="auto">
              <a:xfrm>
                <a:off x="2008" y="1162"/>
                <a:ext cx="429" cy="2041"/>
              </a:xfrm>
              <a:custGeom>
                <a:avLst/>
                <a:gdLst>
                  <a:gd name="T0" fmla="*/ 428 w 429"/>
                  <a:gd name="T1" fmla="*/ 2040 h 2041"/>
                  <a:gd name="T2" fmla="*/ 428 w 429"/>
                  <a:gd name="T3" fmla="*/ 0 h 2041"/>
                  <a:gd name="T4" fmla="*/ 0 w 429"/>
                  <a:gd name="T5" fmla="*/ 0 h 2041"/>
                  <a:gd name="T6" fmla="*/ 0 w 429"/>
                  <a:gd name="T7" fmla="*/ 2040 h 2041"/>
                  <a:gd name="T8" fmla="*/ 428 w 429"/>
                  <a:gd name="T9" fmla="*/ 2040 h 2041"/>
                </a:gdLst>
                <a:ahLst/>
                <a:cxnLst>
                  <a:cxn ang="0">
                    <a:pos x="T0" y="T1"/>
                  </a:cxn>
                  <a:cxn ang="0">
                    <a:pos x="T2" y="T3"/>
                  </a:cxn>
                  <a:cxn ang="0">
                    <a:pos x="T4" y="T5"/>
                  </a:cxn>
                  <a:cxn ang="0">
                    <a:pos x="T6" y="T7"/>
                  </a:cxn>
                  <a:cxn ang="0">
                    <a:pos x="T8" y="T9"/>
                  </a:cxn>
                </a:cxnLst>
                <a:rect l="0" t="0" r="r" b="b"/>
                <a:pathLst>
                  <a:path w="429" h="2041">
                    <a:moveTo>
                      <a:pt x="428" y="2040"/>
                    </a:moveTo>
                    <a:lnTo>
                      <a:pt x="428" y="0"/>
                    </a:lnTo>
                    <a:lnTo>
                      <a:pt x="0" y="0"/>
                    </a:lnTo>
                    <a:lnTo>
                      <a:pt x="0" y="2040"/>
                    </a:lnTo>
                    <a:lnTo>
                      <a:pt x="428" y="2040"/>
                    </a:lnTo>
                  </a:path>
                </a:pathLst>
              </a:custGeom>
              <a:solidFill>
                <a:srgbClr val="CF0E3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33" name="Freeform 37">
                <a:extLst>
                  <a:ext uri="{FF2B5EF4-FFF2-40B4-BE49-F238E27FC236}">
                    <a16:creationId xmlns:a16="http://schemas.microsoft.com/office/drawing/2014/main" id="{6A673DEE-5ED6-4F39-9F4C-0F6BFF1B507F}"/>
                  </a:ext>
                </a:extLst>
              </p:cNvPr>
              <p:cNvSpPr>
                <a:spLocks/>
              </p:cNvSpPr>
              <p:nvPr/>
            </p:nvSpPr>
            <p:spPr bwMode="auto">
              <a:xfrm>
                <a:off x="2800" y="1662"/>
                <a:ext cx="442" cy="1541"/>
              </a:xfrm>
              <a:custGeom>
                <a:avLst/>
                <a:gdLst>
                  <a:gd name="T0" fmla="*/ 441 w 442"/>
                  <a:gd name="T1" fmla="*/ 1540 h 1541"/>
                  <a:gd name="T2" fmla="*/ 441 w 442"/>
                  <a:gd name="T3" fmla="*/ 0 h 1541"/>
                  <a:gd name="T4" fmla="*/ 0 w 442"/>
                  <a:gd name="T5" fmla="*/ 0 h 1541"/>
                  <a:gd name="T6" fmla="*/ 0 w 442"/>
                  <a:gd name="T7" fmla="*/ 1540 h 1541"/>
                  <a:gd name="T8" fmla="*/ 441 w 442"/>
                  <a:gd name="T9" fmla="*/ 1540 h 1541"/>
                </a:gdLst>
                <a:ahLst/>
                <a:cxnLst>
                  <a:cxn ang="0">
                    <a:pos x="T0" y="T1"/>
                  </a:cxn>
                  <a:cxn ang="0">
                    <a:pos x="T2" y="T3"/>
                  </a:cxn>
                  <a:cxn ang="0">
                    <a:pos x="T4" y="T5"/>
                  </a:cxn>
                  <a:cxn ang="0">
                    <a:pos x="T6" y="T7"/>
                  </a:cxn>
                  <a:cxn ang="0">
                    <a:pos x="T8" y="T9"/>
                  </a:cxn>
                </a:cxnLst>
                <a:rect l="0" t="0" r="r" b="b"/>
                <a:pathLst>
                  <a:path w="442" h="1541">
                    <a:moveTo>
                      <a:pt x="441" y="1540"/>
                    </a:moveTo>
                    <a:lnTo>
                      <a:pt x="441" y="0"/>
                    </a:lnTo>
                    <a:lnTo>
                      <a:pt x="0" y="0"/>
                    </a:lnTo>
                    <a:lnTo>
                      <a:pt x="0" y="1540"/>
                    </a:lnTo>
                    <a:lnTo>
                      <a:pt x="441" y="1540"/>
                    </a:lnTo>
                  </a:path>
                </a:pathLst>
              </a:custGeom>
              <a:solidFill>
                <a:srgbClr val="CF0E3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34" name="Freeform 38">
                <a:extLst>
                  <a:ext uri="{FF2B5EF4-FFF2-40B4-BE49-F238E27FC236}">
                    <a16:creationId xmlns:a16="http://schemas.microsoft.com/office/drawing/2014/main" id="{51F02A5B-F921-45E5-ABB0-1939941306E8}"/>
                  </a:ext>
                </a:extLst>
              </p:cNvPr>
              <p:cNvSpPr>
                <a:spLocks/>
              </p:cNvSpPr>
              <p:nvPr/>
            </p:nvSpPr>
            <p:spPr bwMode="auto">
              <a:xfrm>
                <a:off x="3607" y="2132"/>
                <a:ext cx="428" cy="1071"/>
              </a:xfrm>
              <a:custGeom>
                <a:avLst/>
                <a:gdLst>
                  <a:gd name="T0" fmla="*/ 427 w 428"/>
                  <a:gd name="T1" fmla="*/ 1070 h 1071"/>
                  <a:gd name="T2" fmla="*/ 427 w 428"/>
                  <a:gd name="T3" fmla="*/ 0 h 1071"/>
                  <a:gd name="T4" fmla="*/ 0 w 428"/>
                  <a:gd name="T5" fmla="*/ 0 h 1071"/>
                  <a:gd name="T6" fmla="*/ 0 w 428"/>
                  <a:gd name="T7" fmla="*/ 1070 h 1071"/>
                  <a:gd name="T8" fmla="*/ 427 w 428"/>
                  <a:gd name="T9" fmla="*/ 1070 h 1071"/>
                </a:gdLst>
                <a:ahLst/>
                <a:cxnLst>
                  <a:cxn ang="0">
                    <a:pos x="T0" y="T1"/>
                  </a:cxn>
                  <a:cxn ang="0">
                    <a:pos x="T2" y="T3"/>
                  </a:cxn>
                  <a:cxn ang="0">
                    <a:pos x="T4" y="T5"/>
                  </a:cxn>
                  <a:cxn ang="0">
                    <a:pos x="T6" y="T7"/>
                  </a:cxn>
                  <a:cxn ang="0">
                    <a:pos x="T8" y="T9"/>
                  </a:cxn>
                </a:cxnLst>
                <a:rect l="0" t="0" r="r" b="b"/>
                <a:pathLst>
                  <a:path w="428" h="1071">
                    <a:moveTo>
                      <a:pt x="427" y="1070"/>
                    </a:moveTo>
                    <a:lnTo>
                      <a:pt x="427" y="0"/>
                    </a:lnTo>
                    <a:lnTo>
                      <a:pt x="0" y="0"/>
                    </a:lnTo>
                    <a:lnTo>
                      <a:pt x="0" y="1070"/>
                    </a:lnTo>
                    <a:lnTo>
                      <a:pt x="427" y="1070"/>
                    </a:lnTo>
                  </a:path>
                </a:pathLst>
              </a:custGeom>
              <a:solidFill>
                <a:srgbClr val="CF0E3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35" name="Freeform 39">
                <a:extLst>
                  <a:ext uri="{FF2B5EF4-FFF2-40B4-BE49-F238E27FC236}">
                    <a16:creationId xmlns:a16="http://schemas.microsoft.com/office/drawing/2014/main" id="{84AC3FB1-A1C6-450F-AE3A-AA1D56414B15}"/>
                  </a:ext>
                </a:extLst>
              </p:cNvPr>
              <p:cNvSpPr>
                <a:spLocks/>
              </p:cNvSpPr>
              <p:nvPr/>
            </p:nvSpPr>
            <p:spPr bwMode="auto">
              <a:xfrm>
                <a:off x="4399" y="2830"/>
                <a:ext cx="443" cy="373"/>
              </a:xfrm>
              <a:custGeom>
                <a:avLst/>
                <a:gdLst>
                  <a:gd name="T0" fmla="*/ 442 w 443"/>
                  <a:gd name="T1" fmla="*/ 372 h 373"/>
                  <a:gd name="T2" fmla="*/ 442 w 443"/>
                  <a:gd name="T3" fmla="*/ 0 h 373"/>
                  <a:gd name="T4" fmla="*/ 0 w 443"/>
                  <a:gd name="T5" fmla="*/ 0 h 373"/>
                  <a:gd name="T6" fmla="*/ 0 w 443"/>
                  <a:gd name="T7" fmla="*/ 372 h 373"/>
                  <a:gd name="T8" fmla="*/ 442 w 443"/>
                  <a:gd name="T9" fmla="*/ 372 h 373"/>
                </a:gdLst>
                <a:ahLst/>
                <a:cxnLst>
                  <a:cxn ang="0">
                    <a:pos x="T0" y="T1"/>
                  </a:cxn>
                  <a:cxn ang="0">
                    <a:pos x="T2" y="T3"/>
                  </a:cxn>
                  <a:cxn ang="0">
                    <a:pos x="T4" y="T5"/>
                  </a:cxn>
                  <a:cxn ang="0">
                    <a:pos x="T6" y="T7"/>
                  </a:cxn>
                  <a:cxn ang="0">
                    <a:pos x="T8" y="T9"/>
                  </a:cxn>
                </a:cxnLst>
                <a:rect l="0" t="0" r="r" b="b"/>
                <a:pathLst>
                  <a:path w="443" h="373">
                    <a:moveTo>
                      <a:pt x="442" y="372"/>
                    </a:moveTo>
                    <a:lnTo>
                      <a:pt x="442" y="0"/>
                    </a:lnTo>
                    <a:lnTo>
                      <a:pt x="0" y="0"/>
                    </a:lnTo>
                    <a:lnTo>
                      <a:pt x="0" y="372"/>
                    </a:lnTo>
                    <a:lnTo>
                      <a:pt x="442" y="372"/>
                    </a:lnTo>
                  </a:path>
                </a:pathLst>
              </a:custGeom>
              <a:solidFill>
                <a:srgbClr val="CF0E30"/>
              </a:soli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5336" name="Freeform 40">
              <a:extLst>
                <a:ext uri="{FF2B5EF4-FFF2-40B4-BE49-F238E27FC236}">
                  <a16:creationId xmlns:a16="http://schemas.microsoft.com/office/drawing/2014/main" id="{4C4CFCEC-FDD6-4322-9855-78AEC2C014A5}"/>
                </a:ext>
              </a:extLst>
            </p:cNvPr>
            <p:cNvSpPr>
              <a:spLocks/>
            </p:cNvSpPr>
            <p:nvPr/>
          </p:nvSpPr>
          <p:spPr bwMode="auto">
            <a:xfrm>
              <a:off x="3241" y="1462"/>
              <a:ext cx="216" cy="1741"/>
            </a:xfrm>
            <a:custGeom>
              <a:avLst/>
              <a:gdLst>
                <a:gd name="T0" fmla="*/ 215 w 216"/>
                <a:gd name="T1" fmla="*/ 1526 h 1741"/>
                <a:gd name="T2" fmla="*/ 215 w 216"/>
                <a:gd name="T3" fmla="*/ 0 h 1741"/>
                <a:gd name="T4" fmla="*/ 0 w 216"/>
                <a:gd name="T5" fmla="*/ 200 h 1741"/>
                <a:gd name="T6" fmla="*/ 0 w 216"/>
                <a:gd name="T7" fmla="*/ 1740 h 1741"/>
                <a:gd name="T8" fmla="*/ 215 w 216"/>
                <a:gd name="T9" fmla="*/ 1526 h 1741"/>
              </a:gdLst>
              <a:ahLst/>
              <a:cxnLst>
                <a:cxn ang="0">
                  <a:pos x="T0" y="T1"/>
                </a:cxn>
                <a:cxn ang="0">
                  <a:pos x="T2" y="T3"/>
                </a:cxn>
                <a:cxn ang="0">
                  <a:pos x="T4" y="T5"/>
                </a:cxn>
                <a:cxn ang="0">
                  <a:pos x="T6" y="T7"/>
                </a:cxn>
                <a:cxn ang="0">
                  <a:pos x="T8" y="T9"/>
                </a:cxn>
              </a:cxnLst>
              <a:rect l="0" t="0" r="r" b="b"/>
              <a:pathLst>
                <a:path w="216" h="1741">
                  <a:moveTo>
                    <a:pt x="215" y="1526"/>
                  </a:moveTo>
                  <a:lnTo>
                    <a:pt x="215" y="0"/>
                  </a:lnTo>
                  <a:lnTo>
                    <a:pt x="0" y="200"/>
                  </a:lnTo>
                  <a:lnTo>
                    <a:pt x="0" y="1740"/>
                  </a:lnTo>
                  <a:lnTo>
                    <a:pt x="215" y="1526"/>
                  </a:lnTo>
                </a:path>
              </a:pathLst>
            </a:custGeom>
            <a:gradFill rotWithShape="0">
              <a:gsLst>
                <a:gs pos="0">
                  <a:srgbClr val="CF0E30"/>
                </a:gs>
                <a:gs pos="100000">
                  <a:srgbClr val="CF0E30">
                    <a:gamma/>
                    <a:shade val="29804"/>
                    <a:invGamma/>
                  </a:srgbClr>
                </a:gs>
              </a:gsLst>
              <a:lin ang="0" scaled="1"/>
            </a:gra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37" name="Freeform 41">
              <a:extLst>
                <a:ext uri="{FF2B5EF4-FFF2-40B4-BE49-F238E27FC236}">
                  <a16:creationId xmlns:a16="http://schemas.microsoft.com/office/drawing/2014/main" id="{1FC0731E-646E-4CE4-956F-4BC6A22738BE}"/>
                </a:ext>
              </a:extLst>
            </p:cNvPr>
            <p:cNvSpPr>
              <a:spLocks/>
            </p:cNvSpPr>
            <p:nvPr/>
          </p:nvSpPr>
          <p:spPr bwMode="auto">
            <a:xfrm>
              <a:off x="4034" y="1919"/>
              <a:ext cx="216" cy="1284"/>
            </a:xfrm>
            <a:custGeom>
              <a:avLst/>
              <a:gdLst>
                <a:gd name="T0" fmla="*/ 215 w 216"/>
                <a:gd name="T1" fmla="*/ 1069 h 1284"/>
                <a:gd name="T2" fmla="*/ 215 w 216"/>
                <a:gd name="T3" fmla="*/ 0 h 1284"/>
                <a:gd name="T4" fmla="*/ 0 w 216"/>
                <a:gd name="T5" fmla="*/ 214 h 1284"/>
                <a:gd name="T6" fmla="*/ 0 w 216"/>
                <a:gd name="T7" fmla="*/ 1283 h 1284"/>
                <a:gd name="T8" fmla="*/ 215 w 216"/>
                <a:gd name="T9" fmla="*/ 1069 h 1284"/>
              </a:gdLst>
              <a:ahLst/>
              <a:cxnLst>
                <a:cxn ang="0">
                  <a:pos x="T0" y="T1"/>
                </a:cxn>
                <a:cxn ang="0">
                  <a:pos x="T2" y="T3"/>
                </a:cxn>
                <a:cxn ang="0">
                  <a:pos x="T4" y="T5"/>
                </a:cxn>
                <a:cxn ang="0">
                  <a:pos x="T6" y="T7"/>
                </a:cxn>
                <a:cxn ang="0">
                  <a:pos x="T8" y="T9"/>
                </a:cxn>
              </a:cxnLst>
              <a:rect l="0" t="0" r="r" b="b"/>
              <a:pathLst>
                <a:path w="216" h="1284">
                  <a:moveTo>
                    <a:pt x="215" y="1069"/>
                  </a:moveTo>
                  <a:lnTo>
                    <a:pt x="215" y="0"/>
                  </a:lnTo>
                  <a:lnTo>
                    <a:pt x="0" y="214"/>
                  </a:lnTo>
                  <a:lnTo>
                    <a:pt x="0" y="1283"/>
                  </a:lnTo>
                  <a:lnTo>
                    <a:pt x="215" y="1069"/>
                  </a:lnTo>
                </a:path>
              </a:pathLst>
            </a:custGeom>
            <a:gradFill rotWithShape="0">
              <a:gsLst>
                <a:gs pos="0">
                  <a:srgbClr val="CF0E30"/>
                </a:gs>
                <a:gs pos="100000">
                  <a:srgbClr val="CF0E30">
                    <a:gamma/>
                    <a:shade val="29804"/>
                    <a:invGamma/>
                  </a:srgbClr>
                </a:gs>
              </a:gsLst>
              <a:lin ang="0" scaled="1"/>
            </a:gra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38" name="Freeform 42">
              <a:extLst>
                <a:ext uri="{FF2B5EF4-FFF2-40B4-BE49-F238E27FC236}">
                  <a16:creationId xmlns:a16="http://schemas.microsoft.com/office/drawing/2014/main" id="{9C45F94B-0A66-4FB8-ACC0-41C600F8CBAF}"/>
                </a:ext>
              </a:extLst>
            </p:cNvPr>
            <p:cNvSpPr>
              <a:spLocks/>
            </p:cNvSpPr>
            <p:nvPr/>
          </p:nvSpPr>
          <p:spPr bwMode="auto">
            <a:xfrm>
              <a:off x="2436" y="949"/>
              <a:ext cx="227" cy="2254"/>
            </a:xfrm>
            <a:custGeom>
              <a:avLst/>
              <a:gdLst>
                <a:gd name="T0" fmla="*/ 226 w 227"/>
                <a:gd name="T1" fmla="*/ 2039 h 2254"/>
                <a:gd name="T2" fmla="*/ 226 w 227"/>
                <a:gd name="T3" fmla="*/ 0 h 2254"/>
                <a:gd name="T4" fmla="*/ 0 w 227"/>
                <a:gd name="T5" fmla="*/ 214 h 2254"/>
                <a:gd name="T6" fmla="*/ 0 w 227"/>
                <a:gd name="T7" fmla="*/ 2253 h 2254"/>
                <a:gd name="T8" fmla="*/ 226 w 227"/>
                <a:gd name="T9" fmla="*/ 2039 h 2254"/>
              </a:gdLst>
              <a:ahLst/>
              <a:cxnLst>
                <a:cxn ang="0">
                  <a:pos x="T0" y="T1"/>
                </a:cxn>
                <a:cxn ang="0">
                  <a:pos x="T2" y="T3"/>
                </a:cxn>
                <a:cxn ang="0">
                  <a:pos x="T4" y="T5"/>
                </a:cxn>
                <a:cxn ang="0">
                  <a:pos x="T6" y="T7"/>
                </a:cxn>
                <a:cxn ang="0">
                  <a:pos x="T8" y="T9"/>
                </a:cxn>
              </a:cxnLst>
              <a:rect l="0" t="0" r="r" b="b"/>
              <a:pathLst>
                <a:path w="227" h="2254">
                  <a:moveTo>
                    <a:pt x="226" y="2039"/>
                  </a:moveTo>
                  <a:lnTo>
                    <a:pt x="226" y="0"/>
                  </a:lnTo>
                  <a:lnTo>
                    <a:pt x="0" y="214"/>
                  </a:lnTo>
                  <a:lnTo>
                    <a:pt x="0" y="2253"/>
                  </a:lnTo>
                  <a:lnTo>
                    <a:pt x="226" y="2039"/>
                  </a:lnTo>
                </a:path>
              </a:pathLst>
            </a:custGeom>
            <a:gradFill rotWithShape="0">
              <a:gsLst>
                <a:gs pos="0">
                  <a:srgbClr val="CF0E30"/>
                </a:gs>
                <a:gs pos="100000">
                  <a:srgbClr val="CF0E30">
                    <a:gamma/>
                    <a:shade val="29804"/>
                    <a:invGamma/>
                  </a:srgbClr>
                </a:gs>
              </a:gsLst>
              <a:lin ang="0" scaled="1"/>
            </a:gra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39" name="Freeform 43">
              <a:extLst>
                <a:ext uri="{FF2B5EF4-FFF2-40B4-BE49-F238E27FC236}">
                  <a16:creationId xmlns:a16="http://schemas.microsoft.com/office/drawing/2014/main" id="{C034E2A3-8351-49A6-A282-26FB39EA7BAF}"/>
                </a:ext>
              </a:extLst>
            </p:cNvPr>
            <p:cNvSpPr>
              <a:spLocks/>
            </p:cNvSpPr>
            <p:nvPr/>
          </p:nvSpPr>
          <p:spPr bwMode="auto">
            <a:xfrm>
              <a:off x="1642" y="678"/>
              <a:ext cx="217" cy="2525"/>
            </a:xfrm>
            <a:custGeom>
              <a:avLst/>
              <a:gdLst>
                <a:gd name="T0" fmla="*/ 216 w 217"/>
                <a:gd name="T1" fmla="*/ 2310 h 2525"/>
                <a:gd name="T2" fmla="*/ 216 w 217"/>
                <a:gd name="T3" fmla="*/ 0 h 2525"/>
                <a:gd name="T4" fmla="*/ 0 w 217"/>
                <a:gd name="T5" fmla="*/ 214 h 2525"/>
                <a:gd name="T6" fmla="*/ 0 w 217"/>
                <a:gd name="T7" fmla="*/ 2524 h 2525"/>
                <a:gd name="T8" fmla="*/ 216 w 217"/>
                <a:gd name="T9" fmla="*/ 2310 h 2525"/>
              </a:gdLst>
              <a:ahLst/>
              <a:cxnLst>
                <a:cxn ang="0">
                  <a:pos x="T0" y="T1"/>
                </a:cxn>
                <a:cxn ang="0">
                  <a:pos x="T2" y="T3"/>
                </a:cxn>
                <a:cxn ang="0">
                  <a:pos x="T4" y="T5"/>
                </a:cxn>
                <a:cxn ang="0">
                  <a:pos x="T6" y="T7"/>
                </a:cxn>
                <a:cxn ang="0">
                  <a:pos x="T8" y="T9"/>
                </a:cxn>
              </a:cxnLst>
              <a:rect l="0" t="0" r="r" b="b"/>
              <a:pathLst>
                <a:path w="217" h="2525">
                  <a:moveTo>
                    <a:pt x="216" y="2310"/>
                  </a:moveTo>
                  <a:lnTo>
                    <a:pt x="216" y="0"/>
                  </a:lnTo>
                  <a:lnTo>
                    <a:pt x="0" y="214"/>
                  </a:lnTo>
                  <a:lnTo>
                    <a:pt x="0" y="2524"/>
                  </a:lnTo>
                  <a:lnTo>
                    <a:pt x="216" y="2310"/>
                  </a:lnTo>
                </a:path>
              </a:pathLst>
            </a:custGeom>
            <a:gradFill rotWithShape="0">
              <a:gsLst>
                <a:gs pos="0">
                  <a:srgbClr val="CF0E30"/>
                </a:gs>
                <a:gs pos="100000">
                  <a:srgbClr val="CF0E30">
                    <a:gamma/>
                    <a:shade val="29804"/>
                    <a:invGamma/>
                  </a:srgbClr>
                </a:gs>
              </a:gsLst>
              <a:lin ang="0" scaled="1"/>
            </a:gra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40" name="Rectangle 44">
              <a:extLst>
                <a:ext uri="{FF2B5EF4-FFF2-40B4-BE49-F238E27FC236}">
                  <a16:creationId xmlns:a16="http://schemas.microsoft.com/office/drawing/2014/main" id="{6B435B08-B053-42D7-B6BF-6D8452A5C6D9}"/>
                </a:ext>
              </a:extLst>
            </p:cNvPr>
            <p:cNvSpPr>
              <a:spLocks noChangeArrowheads="1"/>
            </p:cNvSpPr>
            <p:nvPr/>
          </p:nvSpPr>
          <p:spPr bwMode="auto">
            <a:xfrm rot="16140000">
              <a:off x="3682" y="2885"/>
              <a:ext cx="302" cy="23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lnSpc>
                  <a:spcPct val="90000"/>
                </a:lnSpc>
              </a:pPr>
              <a:r>
                <a:rPr lang="en-US" altLang="en-US" sz="2000" b="1"/>
                <a:t>IM</a:t>
              </a:r>
            </a:p>
          </p:txBody>
        </p:sp>
        <p:sp>
          <p:nvSpPr>
            <p:cNvPr id="55341" name="Rectangle 45">
              <a:extLst>
                <a:ext uri="{FF2B5EF4-FFF2-40B4-BE49-F238E27FC236}">
                  <a16:creationId xmlns:a16="http://schemas.microsoft.com/office/drawing/2014/main" id="{570160AB-2115-4130-95FF-10E7A3111201}"/>
                </a:ext>
              </a:extLst>
            </p:cNvPr>
            <p:cNvSpPr>
              <a:spLocks noChangeArrowheads="1"/>
            </p:cNvSpPr>
            <p:nvPr/>
          </p:nvSpPr>
          <p:spPr bwMode="auto">
            <a:xfrm rot="16200000">
              <a:off x="2048" y="2857"/>
              <a:ext cx="356" cy="2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lnSpc>
                  <a:spcPct val="90000"/>
                </a:lnSpc>
              </a:pPr>
              <a:r>
                <a:rPr lang="en-US" altLang="en-US" sz="2000" b="1"/>
                <a:t>PM</a:t>
              </a:r>
            </a:p>
          </p:txBody>
        </p:sp>
        <p:sp>
          <p:nvSpPr>
            <p:cNvPr id="55342" name="Rectangle 46">
              <a:extLst>
                <a:ext uri="{FF2B5EF4-FFF2-40B4-BE49-F238E27FC236}">
                  <a16:creationId xmlns:a16="http://schemas.microsoft.com/office/drawing/2014/main" id="{D2D0ECFB-897E-46C0-9135-2371D7F138BE}"/>
                </a:ext>
              </a:extLst>
            </p:cNvPr>
            <p:cNvSpPr>
              <a:spLocks noChangeArrowheads="1"/>
            </p:cNvSpPr>
            <p:nvPr/>
          </p:nvSpPr>
          <p:spPr bwMode="auto">
            <a:xfrm rot="16200000">
              <a:off x="2715" y="2731"/>
              <a:ext cx="609" cy="2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hangingPunct="0">
                <a:lnSpc>
                  <a:spcPct val="90000"/>
                </a:lnSpc>
              </a:pPr>
              <a:r>
                <a:rPr lang="en-US" altLang="en-US" sz="2000" b="1"/>
                <a:t>IM/PM</a:t>
              </a:r>
            </a:p>
          </p:txBody>
        </p:sp>
        <p:sp>
          <p:nvSpPr>
            <p:cNvPr id="55343" name="Rectangle 47">
              <a:extLst>
                <a:ext uri="{FF2B5EF4-FFF2-40B4-BE49-F238E27FC236}">
                  <a16:creationId xmlns:a16="http://schemas.microsoft.com/office/drawing/2014/main" id="{96825AF9-DDC2-422E-B006-DC23E782A480}"/>
                </a:ext>
              </a:extLst>
            </p:cNvPr>
            <p:cNvSpPr>
              <a:spLocks noChangeArrowheads="1"/>
            </p:cNvSpPr>
            <p:nvPr/>
          </p:nvSpPr>
          <p:spPr bwMode="auto">
            <a:xfrm rot="16200000">
              <a:off x="1256" y="2857"/>
              <a:ext cx="356" cy="2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lnSpc>
                  <a:spcPct val="90000"/>
                </a:lnSpc>
              </a:pPr>
              <a:r>
                <a:rPr lang="en-US" altLang="en-US" sz="2000" b="1"/>
                <a:t>PM</a:t>
              </a:r>
            </a:p>
          </p:txBody>
        </p:sp>
        <p:sp>
          <p:nvSpPr>
            <p:cNvPr id="55344" name="Rectangle 48">
              <a:extLst>
                <a:ext uri="{FF2B5EF4-FFF2-40B4-BE49-F238E27FC236}">
                  <a16:creationId xmlns:a16="http://schemas.microsoft.com/office/drawing/2014/main" id="{BE3C80DC-8AFF-4FFF-823E-57F5E755A090}"/>
                </a:ext>
              </a:extLst>
            </p:cNvPr>
            <p:cNvSpPr>
              <a:spLocks noChangeArrowheads="1"/>
            </p:cNvSpPr>
            <p:nvPr/>
          </p:nvSpPr>
          <p:spPr bwMode="auto">
            <a:xfrm rot="16140000">
              <a:off x="4468" y="2896"/>
              <a:ext cx="302" cy="23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pPr eaLnBrk="0" hangingPunct="0">
                <a:lnSpc>
                  <a:spcPct val="90000"/>
                </a:lnSpc>
              </a:pPr>
              <a:r>
                <a:rPr lang="en-US" altLang="en-US" sz="2000" b="1"/>
                <a:t>IM</a:t>
              </a:r>
            </a:p>
          </p:txBody>
        </p:sp>
        <p:sp>
          <p:nvSpPr>
            <p:cNvPr id="55345" name="Text Box 49">
              <a:extLst>
                <a:ext uri="{FF2B5EF4-FFF2-40B4-BE49-F238E27FC236}">
                  <a16:creationId xmlns:a16="http://schemas.microsoft.com/office/drawing/2014/main" id="{C67DC150-4094-4013-B516-E82FF40A6201}"/>
                </a:ext>
              </a:extLst>
            </p:cNvPr>
            <p:cNvSpPr txBox="1">
              <a:spLocks noChangeArrowheads="1"/>
            </p:cNvSpPr>
            <p:nvPr/>
          </p:nvSpPr>
          <p:spPr bwMode="auto">
            <a:xfrm rot="16200000">
              <a:off x="-170" y="1833"/>
              <a:ext cx="1139" cy="265"/>
            </a:xfrm>
            <a:prstGeom prst="rect">
              <a:avLst/>
            </a:prstGeom>
            <a:noFill/>
            <a:ln>
              <a:noFill/>
            </a:ln>
            <a:effectLst/>
            <a:extLst>
              <a:ext uri="{909E8E84-426E-40DD-AFC4-6F175D3DCCD1}">
                <a14:hiddenFill xmlns:a14="http://schemas.microsoft.com/office/drawing/2010/main">
                  <a:solidFill>
                    <a:srgbClr val="008700"/>
                  </a:solidFill>
                </a14:hiddenFill>
              </a:ext>
              <a:ext uri="{91240B29-F687-4F45-9708-019B960494DF}">
                <a14:hiddenLine xmlns:a14="http://schemas.microsoft.com/office/drawing/2010/main" w="12700">
                  <a:solidFill>
                    <a:srgbClr val="FCFEB9"/>
                  </a:solidFill>
                  <a:miter lim="800000"/>
                  <a:headEnd type="none" w="sm" len="sm"/>
                  <a:tailEnd type="none" w="sm" len="sm"/>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pPr eaLnBrk="0" hangingPunct="0">
                <a:lnSpc>
                  <a:spcPct val="90000"/>
                </a:lnSpc>
              </a:pPr>
              <a:r>
                <a:rPr lang="en-US" altLang="en-US" sz="2400" b="1">
                  <a:latin typeface="Comic Sans MS" panose="030F0702030302020204" pitchFamily="66" charset="0"/>
                </a:rPr>
                <a:t>Time - hrs</a:t>
              </a:r>
            </a:p>
          </p:txBody>
        </p:sp>
        <p:grpSp>
          <p:nvGrpSpPr>
            <p:cNvPr id="55346" name="Group 50">
              <a:extLst>
                <a:ext uri="{FF2B5EF4-FFF2-40B4-BE49-F238E27FC236}">
                  <a16:creationId xmlns:a16="http://schemas.microsoft.com/office/drawing/2014/main" id="{45721072-038C-4706-9DD1-8218FB92E44F}"/>
                </a:ext>
              </a:extLst>
            </p:cNvPr>
            <p:cNvGrpSpPr>
              <a:grpSpLocks/>
            </p:cNvGrpSpPr>
            <p:nvPr/>
          </p:nvGrpSpPr>
          <p:grpSpPr bwMode="auto">
            <a:xfrm>
              <a:off x="1203" y="678"/>
              <a:ext cx="3852" cy="2153"/>
              <a:chOff x="1203" y="678"/>
              <a:chExt cx="3852" cy="2153"/>
            </a:xfrm>
          </p:grpSpPr>
          <p:sp>
            <p:nvSpPr>
              <p:cNvPr id="55347" name="Freeform 51">
                <a:extLst>
                  <a:ext uri="{FF2B5EF4-FFF2-40B4-BE49-F238E27FC236}">
                    <a16:creationId xmlns:a16="http://schemas.microsoft.com/office/drawing/2014/main" id="{3FFCF08C-B792-4232-9556-40445986F9FD}"/>
                  </a:ext>
                </a:extLst>
              </p:cNvPr>
              <p:cNvSpPr>
                <a:spLocks/>
              </p:cNvSpPr>
              <p:nvPr/>
            </p:nvSpPr>
            <p:spPr bwMode="auto">
              <a:xfrm>
                <a:off x="2008" y="949"/>
                <a:ext cx="655" cy="214"/>
              </a:xfrm>
              <a:custGeom>
                <a:avLst/>
                <a:gdLst>
                  <a:gd name="T0" fmla="*/ 654 w 655"/>
                  <a:gd name="T1" fmla="*/ 0 h 214"/>
                  <a:gd name="T2" fmla="*/ 428 w 655"/>
                  <a:gd name="T3" fmla="*/ 213 h 214"/>
                  <a:gd name="T4" fmla="*/ 0 w 655"/>
                  <a:gd name="T5" fmla="*/ 213 h 214"/>
                  <a:gd name="T6" fmla="*/ 214 w 655"/>
                  <a:gd name="T7" fmla="*/ 0 h 214"/>
                  <a:gd name="T8" fmla="*/ 654 w 655"/>
                  <a:gd name="T9" fmla="*/ 0 h 214"/>
                </a:gdLst>
                <a:ahLst/>
                <a:cxnLst>
                  <a:cxn ang="0">
                    <a:pos x="T0" y="T1"/>
                  </a:cxn>
                  <a:cxn ang="0">
                    <a:pos x="T2" y="T3"/>
                  </a:cxn>
                  <a:cxn ang="0">
                    <a:pos x="T4" y="T5"/>
                  </a:cxn>
                  <a:cxn ang="0">
                    <a:pos x="T6" y="T7"/>
                  </a:cxn>
                  <a:cxn ang="0">
                    <a:pos x="T8" y="T9"/>
                  </a:cxn>
                </a:cxnLst>
                <a:rect l="0" t="0" r="r" b="b"/>
                <a:pathLst>
                  <a:path w="655" h="214">
                    <a:moveTo>
                      <a:pt x="654" y="0"/>
                    </a:moveTo>
                    <a:lnTo>
                      <a:pt x="428" y="213"/>
                    </a:lnTo>
                    <a:lnTo>
                      <a:pt x="0" y="213"/>
                    </a:lnTo>
                    <a:lnTo>
                      <a:pt x="214" y="0"/>
                    </a:lnTo>
                    <a:lnTo>
                      <a:pt x="654" y="0"/>
                    </a:lnTo>
                  </a:path>
                </a:pathLst>
              </a:custGeom>
              <a:gradFill rotWithShape="0">
                <a:gsLst>
                  <a:gs pos="0">
                    <a:srgbClr val="CF0E30">
                      <a:gamma/>
                      <a:shade val="29804"/>
                      <a:invGamma/>
                    </a:srgbClr>
                  </a:gs>
                  <a:gs pos="100000">
                    <a:srgbClr val="CF0E30"/>
                  </a:gs>
                </a:gsLst>
                <a:lin ang="5400000" scaled="1"/>
              </a:gra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48" name="Freeform 52">
                <a:extLst>
                  <a:ext uri="{FF2B5EF4-FFF2-40B4-BE49-F238E27FC236}">
                    <a16:creationId xmlns:a16="http://schemas.microsoft.com/office/drawing/2014/main" id="{0EC40462-FD2C-417F-9FAF-5D17920EA6EF}"/>
                  </a:ext>
                </a:extLst>
              </p:cNvPr>
              <p:cNvSpPr>
                <a:spLocks/>
              </p:cNvSpPr>
              <p:nvPr/>
            </p:nvSpPr>
            <p:spPr bwMode="auto">
              <a:xfrm>
                <a:off x="2800" y="1462"/>
                <a:ext cx="657" cy="201"/>
              </a:xfrm>
              <a:custGeom>
                <a:avLst/>
                <a:gdLst>
                  <a:gd name="T0" fmla="*/ 656 w 657"/>
                  <a:gd name="T1" fmla="*/ 0 h 201"/>
                  <a:gd name="T2" fmla="*/ 442 w 657"/>
                  <a:gd name="T3" fmla="*/ 200 h 201"/>
                  <a:gd name="T4" fmla="*/ 0 w 657"/>
                  <a:gd name="T5" fmla="*/ 200 h 201"/>
                  <a:gd name="T6" fmla="*/ 214 w 657"/>
                  <a:gd name="T7" fmla="*/ 0 h 201"/>
                  <a:gd name="T8" fmla="*/ 656 w 657"/>
                  <a:gd name="T9" fmla="*/ 0 h 201"/>
                </a:gdLst>
                <a:ahLst/>
                <a:cxnLst>
                  <a:cxn ang="0">
                    <a:pos x="T0" y="T1"/>
                  </a:cxn>
                  <a:cxn ang="0">
                    <a:pos x="T2" y="T3"/>
                  </a:cxn>
                  <a:cxn ang="0">
                    <a:pos x="T4" y="T5"/>
                  </a:cxn>
                  <a:cxn ang="0">
                    <a:pos x="T6" y="T7"/>
                  </a:cxn>
                  <a:cxn ang="0">
                    <a:pos x="T8" y="T9"/>
                  </a:cxn>
                </a:cxnLst>
                <a:rect l="0" t="0" r="r" b="b"/>
                <a:pathLst>
                  <a:path w="657" h="201">
                    <a:moveTo>
                      <a:pt x="656" y="0"/>
                    </a:moveTo>
                    <a:lnTo>
                      <a:pt x="442" y="200"/>
                    </a:lnTo>
                    <a:lnTo>
                      <a:pt x="0" y="200"/>
                    </a:lnTo>
                    <a:lnTo>
                      <a:pt x="214" y="0"/>
                    </a:lnTo>
                    <a:lnTo>
                      <a:pt x="656" y="0"/>
                    </a:lnTo>
                  </a:path>
                </a:pathLst>
              </a:custGeom>
              <a:gradFill rotWithShape="0">
                <a:gsLst>
                  <a:gs pos="0">
                    <a:srgbClr val="CF0E30">
                      <a:gamma/>
                      <a:shade val="29804"/>
                      <a:invGamma/>
                    </a:srgbClr>
                  </a:gs>
                  <a:gs pos="100000">
                    <a:srgbClr val="CF0E30"/>
                  </a:gs>
                </a:gsLst>
                <a:lin ang="5400000" scaled="1"/>
              </a:gra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49" name="Freeform 53">
                <a:extLst>
                  <a:ext uri="{FF2B5EF4-FFF2-40B4-BE49-F238E27FC236}">
                    <a16:creationId xmlns:a16="http://schemas.microsoft.com/office/drawing/2014/main" id="{2BFCB484-0C7E-44AD-A309-439F3C021ACD}"/>
                  </a:ext>
                </a:extLst>
              </p:cNvPr>
              <p:cNvSpPr>
                <a:spLocks/>
              </p:cNvSpPr>
              <p:nvPr/>
            </p:nvSpPr>
            <p:spPr bwMode="auto">
              <a:xfrm>
                <a:off x="3607" y="1919"/>
                <a:ext cx="643" cy="214"/>
              </a:xfrm>
              <a:custGeom>
                <a:avLst/>
                <a:gdLst>
                  <a:gd name="T0" fmla="*/ 642 w 643"/>
                  <a:gd name="T1" fmla="*/ 0 h 214"/>
                  <a:gd name="T2" fmla="*/ 428 w 643"/>
                  <a:gd name="T3" fmla="*/ 213 h 214"/>
                  <a:gd name="T4" fmla="*/ 0 w 643"/>
                  <a:gd name="T5" fmla="*/ 213 h 214"/>
                  <a:gd name="T6" fmla="*/ 214 w 643"/>
                  <a:gd name="T7" fmla="*/ 0 h 214"/>
                  <a:gd name="T8" fmla="*/ 642 w 643"/>
                  <a:gd name="T9" fmla="*/ 0 h 214"/>
                </a:gdLst>
                <a:ahLst/>
                <a:cxnLst>
                  <a:cxn ang="0">
                    <a:pos x="T0" y="T1"/>
                  </a:cxn>
                  <a:cxn ang="0">
                    <a:pos x="T2" y="T3"/>
                  </a:cxn>
                  <a:cxn ang="0">
                    <a:pos x="T4" y="T5"/>
                  </a:cxn>
                  <a:cxn ang="0">
                    <a:pos x="T6" y="T7"/>
                  </a:cxn>
                  <a:cxn ang="0">
                    <a:pos x="T8" y="T9"/>
                  </a:cxn>
                </a:cxnLst>
                <a:rect l="0" t="0" r="r" b="b"/>
                <a:pathLst>
                  <a:path w="643" h="214">
                    <a:moveTo>
                      <a:pt x="642" y="0"/>
                    </a:moveTo>
                    <a:lnTo>
                      <a:pt x="428" y="213"/>
                    </a:lnTo>
                    <a:lnTo>
                      <a:pt x="0" y="213"/>
                    </a:lnTo>
                    <a:lnTo>
                      <a:pt x="214" y="0"/>
                    </a:lnTo>
                    <a:lnTo>
                      <a:pt x="642" y="0"/>
                    </a:lnTo>
                  </a:path>
                </a:pathLst>
              </a:custGeom>
              <a:gradFill rotWithShape="0">
                <a:gsLst>
                  <a:gs pos="0">
                    <a:srgbClr val="CF0E30">
                      <a:gamma/>
                      <a:shade val="29804"/>
                      <a:invGamma/>
                    </a:srgbClr>
                  </a:gs>
                  <a:gs pos="100000">
                    <a:srgbClr val="CF0E30"/>
                  </a:gs>
                </a:gsLst>
                <a:lin ang="5400000" scaled="1"/>
              </a:gra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50" name="Freeform 54">
                <a:extLst>
                  <a:ext uri="{FF2B5EF4-FFF2-40B4-BE49-F238E27FC236}">
                    <a16:creationId xmlns:a16="http://schemas.microsoft.com/office/drawing/2014/main" id="{35B301B2-C62E-46F8-9EB4-0967827D0F5A}"/>
                  </a:ext>
                </a:extLst>
              </p:cNvPr>
              <p:cNvSpPr>
                <a:spLocks/>
              </p:cNvSpPr>
              <p:nvPr/>
            </p:nvSpPr>
            <p:spPr bwMode="auto">
              <a:xfrm>
                <a:off x="4399" y="2632"/>
                <a:ext cx="656" cy="199"/>
              </a:xfrm>
              <a:custGeom>
                <a:avLst/>
                <a:gdLst>
                  <a:gd name="T0" fmla="*/ 655 w 656"/>
                  <a:gd name="T1" fmla="*/ 0 h 199"/>
                  <a:gd name="T2" fmla="*/ 441 w 656"/>
                  <a:gd name="T3" fmla="*/ 198 h 199"/>
                  <a:gd name="T4" fmla="*/ 0 w 656"/>
                  <a:gd name="T5" fmla="*/ 198 h 199"/>
                  <a:gd name="T6" fmla="*/ 214 w 656"/>
                  <a:gd name="T7" fmla="*/ 0 h 199"/>
                  <a:gd name="T8" fmla="*/ 655 w 656"/>
                  <a:gd name="T9" fmla="*/ 0 h 199"/>
                </a:gdLst>
                <a:ahLst/>
                <a:cxnLst>
                  <a:cxn ang="0">
                    <a:pos x="T0" y="T1"/>
                  </a:cxn>
                  <a:cxn ang="0">
                    <a:pos x="T2" y="T3"/>
                  </a:cxn>
                  <a:cxn ang="0">
                    <a:pos x="T4" y="T5"/>
                  </a:cxn>
                  <a:cxn ang="0">
                    <a:pos x="T6" y="T7"/>
                  </a:cxn>
                  <a:cxn ang="0">
                    <a:pos x="T8" y="T9"/>
                  </a:cxn>
                </a:cxnLst>
                <a:rect l="0" t="0" r="r" b="b"/>
                <a:pathLst>
                  <a:path w="656" h="199">
                    <a:moveTo>
                      <a:pt x="655" y="0"/>
                    </a:moveTo>
                    <a:lnTo>
                      <a:pt x="441" y="198"/>
                    </a:lnTo>
                    <a:lnTo>
                      <a:pt x="0" y="198"/>
                    </a:lnTo>
                    <a:lnTo>
                      <a:pt x="214" y="0"/>
                    </a:lnTo>
                    <a:lnTo>
                      <a:pt x="655" y="0"/>
                    </a:lnTo>
                  </a:path>
                </a:pathLst>
              </a:custGeom>
              <a:gradFill rotWithShape="0">
                <a:gsLst>
                  <a:gs pos="0">
                    <a:srgbClr val="CF0E30">
                      <a:gamma/>
                      <a:shade val="29804"/>
                      <a:invGamma/>
                    </a:srgbClr>
                  </a:gs>
                  <a:gs pos="100000">
                    <a:srgbClr val="CF0E30"/>
                  </a:gs>
                </a:gsLst>
                <a:lin ang="5400000" scaled="1"/>
              </a:gra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5351" name="Freeform 55">
                <a:extLst>
                  <a:ext uri="{FF2B5EF4-FFF2-40B4-BE49-F238E27FC236}">
                    <a16:creationId xmlns:a16="http://schemas.microsoft.com/office/drawing/2014/main" id="{3E73F5FA-70C4-4A15-AD84-970904179A1D}"/>
                  </a:ext>
                </a:extLst>
              </p:cNvPr>
              <p:cNvSpPr>
                <a:spLocks/>
              </p:cNvSpPr>
              <p:nvPr/>
            </p:nvSpPr>
            <p:spPr bwMode="auto">
              <a:xfrm>
                <a:off x="1203" y="678"/>
                <a:ext cx="656" cy="214"/>
              </a:xfrm>
              <a:custGeom>
                <a:avLst/>
                <a:gdLst>
                  <a:gd name="T0" fmla="*/ 655 w 656"/>
                  <a:gd name="T1" fmla="*/ 0 h 214"/>
                  <a:gd name="T2" fmla="*/ 441 w 656"/>
                  <a:gd name="T3" fmla="*/ 213 h 214"/>
                  <a:gd name="T4" fmla="*/ 0 w 656"/>
                  <a:gd name="T5" fmla="*/ 213 h 214"/>
                  <a:gd name="T6" fmla="*/ 214 w 656"/>
                  <a:gd name="T7" fmla="*/ 0 h 214"/>
                  <a:gd name="T8" fmla="*/ 655 w 656"/>
                  <a:gd name="T9" fmla="*/ 0 h 214"/>
                </a:gdLst>
                <a:ahLst/>
                <a:cxnLst>
                  <a:cxn ang="0">
                    <a:pos x="T0" y="T1"/>
                  </a:cxn>
                  <a:cxn ang="0">
                    <a:pos x="T2" y="T3"/>
                  </a:cxn>
                  <a:cxn ang="0">
                    <a:pos x="T4" y="T5"/>
                  </a:cxn>
                  <a:cxn ang="0">
                    <a:pos x="T6" y="T7"/>
                  </a:cxn>
                  <a:cxn ang="0">
                    <a:pos x="T8" y="T9"/>
                  </a:cxn>
                </a:cxnLst>
                <a:rect l="0" t="0" r="r" b="b"/>
                <a:pathLst>
                  <a:path w="656" h="214">
                    <a:moveTo>
                      <a:pt x="655" y="0"/>
                    </a:moveTo>
                    <a:lnTo>
                      <a:pt x="441" y="213"/>
                    </a:lnTo>
                    <a:lnTo>
                      <a:pt x="0" y="213"/>
                    </a:lnTo>
                    <a:lnTo>
                      <a:pt x="214" y="0"/>
                    </a:lnTo>
                    <a:lnTo>
                      <a:pt x="655" y="0"/>
                    </a:lnTo>
                  </a:path>
                </a:pathLst>
              </a:custGeom>
              <a:gradFill rotWithShape="0">
                <a:gsLst>
                  <a:gs pos="0">
                    <a:srgbClr val="CF0E30">
                      <a:gamma/>
                      <a:shade val="29804"/>
                      <a:invGamma/>
                    </a:srgbClr>
                  </a:gs>
                  <a:gs pos="100000">
                    <a:srgbClr val="CF0E30"/>
                  </a:gs>
                </a:gsLst>
                <a:lin ang="5400000" scaled="1"/>
              </a:gradFill>
              <a:ln w="127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55352" name="Rectangle 56">
            <a:extLst>
              <a:ext uri="{FF2B5EF4-FFF2-40B4-BE49-F238E27FC236}">
                <a16:creationId xmlns:a16="http://schemas.microsoft.com/office/drawing/2014/main" id="{F7779324-4EE0-4C1C-8896-F1DE6F5ECDAC}"/>
              </a:ext>
            </a:extLst>
          </p:cNvPr>
          <p:cNvSpPr>
            <a:spLocks noGrp="1" noChangeArrowheads="1"/>
          </p:cNvSpPr>
          <p:nvPr>
            <p:ph type="title"/>
          </p:nvPr>
        </p:nvSpPr>
        <p:spPr>
          <a:xfrm>
            <a:off x="2782888" y="1"/>
            <a:ext cx="6885988" cy="660694"/>
          </a:xfrm>
          <a:solidFill>
            <a:schemeClr val="accent1"/>
          </a:solidFill>
          <a:ln w="12700" cap="flat">
            <a:solidFill>
              <a:schemeClr val="accent1"/>
            </a:solidFill>
            <a:miter lim="800000"/>
            <a:headEnd/>
            <a:tailEnd/>
          </a:ln>
          <a:effectLst>
            <a:outerShdw dist="107763" dir="2700000" algn="ctr" rotWithShape="0">
              <a:srgbClr val="676767"/>
            </a:outerShdw>
          </a:effectLst>
        </p:spPr>
        <p:txBody>
          <a:bodyPr vert="horz" wrap="none" lIns="63500" tIns="25400" rIns="63500" bIns="25400" rtlCol="0" anchor="t">
            <a:spAutoFit/>
          </a:bodyPr>
          <a:lstStyle/>
          <a:p>
            <a:r>
              <a:rPr lang="en-US" altLang="en-US">
                <a:solidFill>
                  <a:schemeClr val="tx1"/>
                </a:solidFill>
              </a:rPr>
              <a:t>Current Disk Alloy Capabilities</a:t>
            </a:r>
          </a:p>
        </p:txBody>
      </p:sp>
      <p:sp>
        <p:nvSpPr>
          <p:cNvPr id="55353" name="Text Box 57">
            <a:extLst>
              <a:ext uri="{FF2B5EF4-FFF2-40B4-BE49-F238E27FC236}">
                <a16:creationId xmlns:a16="http://schemas.microsoft.com/office/drawing/2014/main" id="{12C0A7A4-5F55-4A04-8B6B-48967FFD8A8F}"/>
              </a:ext>
            </a:extLst>
          </p:cNvPr>
          <p:cNvSpPr txBox="1">
            <a:spLocks noChangeArrowheads="1"/>
          </p:cNvSpPr>
          <p:nvPr/>
        </p:nvSpPr>
        <p:spPr bwMode="auto">
          <a:xfrm>
            <a:off x="2908301" y="5735638"/>
            <a:ext cx="6503703" cy="424732"/>
          </a:xfrm>
          <a:prstGeom prst="rect">
            <a:avLst/>
          </a:prstGeom>
          <a:solidFill>
            <a:srgbClr val="FCFEB9"/>
          </a:solidFill>
          <a:ln w="38100" cmpd="dbl">
            <a:solidFill>
              <a:srgbClr val="003399"/>
            </a:solidFill>
            <a:miter lim="800000"/>
            <a:headEnd type="none" w="sm" len="sm"/>
            <a:tailEnd type="none" w="sm" len="sm"/>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pPr eaLnBrk="0" hangingPunct="0">
              <a:lnSpc>
                <a:spcPct val="90000"/>
              </a:lnSpc>
            </a:pPr>
            <a:r>
              <a:rPr lang="en-US" altLang="en-US" sz="2400" b="1">
                <a:solidFill>
                  <a:srgbClr val="A50021"/>
                </a:solidFill>
                <a:latin typeface="Comic Sans MS" panose="030F0702030302020204" pitchFamily="66" charset="0"/>
              </a:rPr>
              <a:t>T3 &gt; 700 °C requires higher T disk alloy </a:t>
            </a:r>
          </a:p>
        </p:txBody>
      </p:sp>
      <p:sp>
        <p:nvSpPr>
          <p:cNvPr id="55354" name="Text Box 58">
            <a:extLst>
              <a:ext uri="{FF2B5EF4-FFF2-40B4-BE49-F238E27FC236}">
                <a16:creationId xmlns:a16="http://schemas.microsoft.com/office/drawing/2014/main" id="{97CB3549-E31E-435E-86CA-40D167DD0DB2}"/>
              </a:ext>
            </a:extLst>
          </p:cNvPr>
          <p:cNvSpPr txBox="1">
            <a:spLocks noChangeArrowheads="1"/>
          </p:cNvSpPr>
          <p:nvPr/>
        </p:nvSpPr>
        <p:spPr bwMode="auto">
          <a:xfrm>
            <a:off x="5745163" y="1111251"/>
            <a:ext cx="4068762" cy="352425"/>
          </a:xfrm>
          <a:prstGeom prst="rect">
            <a:avLst/>
          </a:prstGeom>
          <a:solidFill>
            <a:srgbClr val="ADFFFF"/>
          </a:solidFill>
          <a:ln w="12700">
            <a:solidFill>
              <a:srgbClr val="A50021"/>
            </a:solidFill>
            <a:miter lim="800000"/>
            <a:headEnd type="none" w="sm" len="sm"/>
            <a:tailEnd type="none" w="sm" len="sm"/>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spAutoFit/>
          </a:bodyPr>
          <a:lstStyle/>
          <a:p>
            <a:pPr eaLnBrk="0" hangingPunct="0">
              <a:lnSpc>
                <a:spcPct val="90000"/>
              </a:lnSpc>
            </a:pPr>
            <a:r>
              <a:rPr lang="en-US" altLang="en-US" b="1" i="1">
                <a:solidFill>
                  <a:srgbClr val="081D58"/>
                </a:solidFill>
                <a:latin typeface="Comic Sans MS" panose="030F0702030302020204" pitchFamily="66" charset="0"/>
              </a:rPr>
              <a:t>650° C/800 MPa/0.2% Creep time</a:t>
            </a:r>
          </a:p>
        </p:txBody>
      </p:sp>
      <p:sp>
        <p:nvSpPr>
          <p:cNvPr id="55355" name="Text Box 59">
            <a:extLst>
              <a:ext uri="{FF2B5EF4-FFF2-40B4-BE49-F238E27FC236}">
                <a16:creationId xmlns:a16="http://schemas.microsoft.com/office/drawing/2014/main" id="{288861C1-8163-4F90-81D0-A2E697D9FD2B}"/>
              </a:ext>
            </a:extLst>
          </p:cNvPr>
          <p:cNvSpPr txBox="1">
            <a:spLocks noChangeArrowheads="1"/>
          </p:cNvSpPr>
          <p:nvPr/>
        </p:nvSpPr>
        <p:spPr bwMode="auto">
          <a:xfrm>
            <a:off x="6816726" y="6453188"/>
            <a:ext cx="29511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600">
                <a:latin typeface="Times New Roman" panose="02020603050405020304" pitchFamily="18" charset="0"/>
              </a:rPr>
              <a:t>Courtesy of Jim Williams, GE</a:t>
            </a:r>
          </a:p>
        </p:txBody>
      </p:sp>
    </p:spTree>
    <p:extLst>
      <p:ext uri="{BB962C8B-B14F-4D97-AF65-F5344CB8AC3E}">
        <p14:creationId xmlns:p14="http://schemas.microsoft.com/office/powerpoint/2010/main" val="2632399715"/>
      </p:ext>
    </p:extLst>
  </p:cSld>
  <p:clrMapOvr>
    <a:masterClrMapping/>
  </p:clrMapOvr>
  <p:transition>
    <p:zo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Archive\2017\July 2017\HIP 2017\Registration _Seliverstov.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951" y="190500"/>
            <a:ext cx="3884189" cy="13589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58753" y="1825625"/>
            <a:ext cx="8674493" cy="4351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19734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chive\2017\July 2017\HIP 2017\Registration _Seliverstov.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951" y="190500"/>
            <a:ext cx="3884189" cy="13589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6325" y="1831975"/>
            <a:ext cx="9810750" cy="4768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08544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Text Box 5"/>
          <p:cNvSpPr txBox="1">
            <a:spLocks noChangeArrowheads="1"/>
          </p:cNvSpPr>
          <p:nvPr/>
        </p:nvSpPr>
        <p:spPr bwMode="auto">
          <a:xfrm>
            <a:off x="650399" y="2756439"/>
            <a:ext cx="10847753" cy="461665"/>
          </a:xfrm>
          <a:prstGeom prst="rect">
            <a:avLst/>
          </a:prstGeom>
          <a:noFill/>
          <a:ln w="9525">
            <a:noFill/>
            <a:miter lim="800000"/>
            <a:headEnd/>
            <a:tailEnd/>
          </a:ln>
        </p:spPr>
        <p:txBody>
          <a:bodyPr>
            <a:spAutoFit/>
          </a:bodyPr>
          <a:lstStyle/>
          <a:p>
            <a:pPr>
              <a:spcBef>
                <a:spcPct val="50000"/>
              </a:spcBef>
            </a:pPr>
            <a:r>
              <a:rPr lang="en-US" altLang="ko-KR" sz="2400" dirty="0">
                <a:cs typeface="맑은 고딕"/>
              </a:rPr>
              <a:t>. </a:t>
            </a:r>
            <a:endParaRPr lang="en-US" altLang="en-US" sz="2400" dirty="0">
              <a:latin typeface="Times New Roman" pitchFamily="18" charset="0"/>
            </a:endParaRPr>
          </a:p>
        </p:txBody>
      </p:sp>
      <p:pic>
        <p:nvPicPr>
          <p:cNvPr id="4" name="Picture 2" descr="C:\Archive\2017\July 2017\HIP 2017\Registration _Seliverstov.png">
            <a:extLst>
              <a:ext uri="{FF2B5EF4-FFF2-40B4-BE49-F238E27FC236}">
                <a16:creationId xmlns:a16="http://schemas.microsoft.com/office/drawing/2014/main" id="{B01E4EDA-C171-414A-8C74-816442C0C1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951" y="190500"/>
            <a:ext cx="3884189" cy="13589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4F9FD8A-F9F2-40FE-9C4A-69A87262CB0F}"/>
              </a:ext>
            </a:extLst>
          </p:cNvPr>
          <p:cNvSpPr txBox="1"/>
          <p:nvPr/>
        </p:nvSpPr>
        <p:spPr>
          <a:xfrm>
            <a:off x="1105469" y="1674674"/>
            <a:ext cx="9908273" cy="1631216"/>
          </a:xfrm>
          <a:prstGeom prst="rect">
            <a:avLst/>
          </a:prstGeom>
          <a:noFill/>
        </p:spPr>
        <p:txBody>
          <a:bodyPr wrap="square" rtlCol="0">
            <a:spAutoFit/>
          </a:bodyPr>
          <a:lstStyle/>
          <a:p>
            <a:r>
              <a:rPr lang="en-US" sz="2000" dirty="0"/>
              <a:t>The major advances in performance of the PM </a:t>
            </a:r>
            <a:r>
              <a:rPr lang="en-US" sz="2000" dirty="0" err="1"/>
              <a:t>HIPed</a:t>
            </a:r>
            <a:r>
              <a:rPr lang="en-US" sz="2000" dirty="0"/>
              <a:t> parts and  in PM HIP technology   built on the physical principles of thermo-dynamics and heat and mass transfer, are realized  through:</a:t>
            </a:r>
          </a:p>
          <a:p>
            <a:r>
              <a:rPr lang="en-US" sz="2000" dirty="0"/>
              <a:t>- development of large size complex shape components much beyond  the limits of casting and forging processes,</a:t>
            </a:r>
          </a:p>
        </p:txBody>
      </p:sp>
      <p:pic>
        <p:nvPicPr>
          <p:cNvPr id="5" name="Picture 4">
            <a:extLst>
              <a:ext uri="{FF2B5EF4-FFF2-40B4-BE49-F238E27FC236}">
                <a16:creationId xmlns:a16="http://schemas.microsoft.com/office/drawing/2014/main" id="{A76045E0-FBC1-4EC4-B0F0-34D07ADAD4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3045" y="3277276"/>
            <a:ext cx="3734583" cy="3580724"/>
          </a:xfrm>
          <a:prstGeom prst="rect">
            <a:avLst/>
          </a:prstGeom>
        </p:spPr>
      </p:pic>
      <p:pic>
        <p:nvPicPr>
          <p:cNvPr id="7" name="Picture 6">
            <a:extLst>
              <a:ext uri="{FF2B5EF4-FFF2-40B4-BE49-F238E27FC236}">
                <a16:creationId xmlns:a16="http://schemas.microsoft.com/office/drawing/2014/main" id="{1022D46C-E3F9-4DFB-885F-4595DD8DB5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67078" y="3218104"/>
            <a:ext cx="5124922" cy="3839518"/>
          </a:xfrm>
          <a:prstGeom prst="rect">
            <a:avLst/>
          </a:prstGeom>
        </p:spPr>
      </p:pic>
    </p:spTree>
    <p:extLst>
      <p:ext uri="{BB962C8B-B14F-4D97-AF65-F5344CB8AC3E}">
        <p14:creationId xmlns:p14="http://schemas.microsoft.com/office/powerpoint/2010/main" val="13828853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1625601" y="671613"/>
            <a:ext cx="8839200" cy="5395121"/>
          </a:xfrm>
          <a:prstGeom prst="rect">
            <a:avLst/>
          </a:prstGeom>
          <a:noFill/>
          <a:ln w="9525">
            <a:noFill/>
            <a:miter lim="800000"/>
            <a:headEnd/>
            <a:tailEnd/>
          </a:ln>
        </p:spPr>
      </p:pic>
      <p:sp>
        <p:nvSpPr>
          <p:cNvPr id="2" name="TextBox 1"/>
          <p:cNvSpPr txBox="1"/>
          <p:nvPr/>
        </p:nvSpPr>
        <p:spPr>
          <a:xfrm>
            <a:off x="5681472" y="4974336"/>
            <a:ext cx="4608576" cy="369332"/>
          </a:xfrm>
          <a:prstGeom prst="rect">
            <a:avLst/>
          </a:prstGeom>
          <a:noFill/>
        </p:spPr>
        <p:txBody>
          <a:bodyPr wrap="square" rtlCol="0">
            <a:spAutoFit/>
          </a:bodyPr>
          <a:lstStyle/>
          <a:p>
            <a:r>
              <a:rPr lang="en-US" dirty="0"/>
              <a:t>NNS Concept for the RPV Upper Head</a:t>
            </a:r>
          </a:p>
        </p:txBody>
      </p:sp>
    </p:spTree>
    <p:extLst>
      <p:ext uri="{BB962C8B-B14F-4D97-AF65-F5344CB8AC3E}">
        <p14:creationId xmlns:p14="http://schemas.microsoft.com/office/powerpoint/2010/main" val="834403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5D9758-6DBE-4E8F-8CB8-F9A1DB32EEC3}"/>
              </a:ext>
            </a:extLst>
          </p:cNvPr>
          <p:cNvPicPr>
            <a:picLocks noChangeAspect="1"/>
          </p:cNvPicPr>
          <p:nvPr/>
        </p:nvPicPr>
        <p:blipFill>
          <a:blip r:embed="rId2"/>
          <a:stretch>
            <a:fillRect/>
          </a:stretch>
        </p:blipFill>
        <p:spPr>
          <a:xfrm>
            <a:off x="7331837" y="627531"/>
            <a:ext cx="3333750" cy="4524375"/>
          </a:xfrm>
          <a:prstGeom prst="rect">
            <a:avLst/>
          </a:prstGeom>
        </p:spPr>
      </p:pic>
      <p:sp>
        <p:nvSpPr>
          <p:cNvPr id="6" name="Rectangle 5">
            <a:extLst>
              <a:ext uri="{FF2B5EF4-FFF2-40B4-BE49-F238E27FC236}">
                <a16:creationId xmlns:a16="http://schemas.microsoft.com/office/drawing/2014/main" id="{420EA589-95A1-4D4E-AE24-F46FBB429874}"/>
              </a:ext>
            </a:extLst>
          </p:cNvPr>
          <p:cNvSpPr/>
          <p:nvPr/>
        </p:nvSpPr>
        <p:spPr>
          <a:xfrm>
            <a:off x="6248400" y="5307139"/>
            <a:ext cx="6096000" cy="923330"/>
          </a:xfrm>
          <a:prstGeom prst="rect">
            <a:avLst/>
          </a:prstGeom>
        </p:spPr>
        <p:txBody>
          <a:bodyPr>
            <a:spAutoFit/>
          </a:bodyPr>
          <a:lstStyle/>
          <a:p>
            <a:r>
              <a:rPr lang="en-US" b="0" i="0" dirty="0">
                <a:solidFill>
                  <a:srgbClr val="999999"/>
                </a:solidFill>
                <a:effectLst/>
                <a:latin typeface="Arial" panose="020B0604020202020204" pitchFamily="34" charset="0"/>
              </a:rPr>
              <a:t>Drawing (dated 12/31/54) of the reactor assembly used by Auto-clave Engineers, Inc. to manufacture the first cold-wall gas-pressure bonding vessel for Battelle.</a:t>
            </a:r>
            <a:endParaRPr lang="en-US" dirty="0"/>
          </a:p>
        </p:txBody>
      </p:sp>
      <p:sp>
        <p:nvSpPr>
          <p:cNvPr id="7" name="Rectangle 6">
            <a:extLst>
              <a:ext uri="{FF2B5EF4-FFF2-40B4-BE49-F238E27FC236}">
                <a16:creationId xmlns:a16="http://schemas.microsoft.com/office/drawing/2014/main" id="{5C65F33C-4F8D-4F4D-A1BD-1C5634FD5B10}"/>
              </a:ext>
            </a:extLst>
          </p:cNvPr>
          <p:cNvSpPr/>
          <p:nvPr/>
        </p:nvSpPr>
        <p:spPr>
          <a:xfrm>
            <a:off x="505968" y="1496027"/>
            <a:ext cx="6096000" cy="4524315"/>
          </a:xfrm>
          <a:prstGeom prst="rect">
            <a:avLst/>
          </a:prstGeom>
        </p:spPr>
        <p:txBody>
          <a:bodyPr>
            <a:spAutoFit/>
          </a:bodyPr>
          <a:lstStyle/>
          <a:p>
            <a:pPr fontAlgn="base"/>
            <a:r>
              <a:rPr lang="en-US" b="1" i="0" dirty="0">
                <a:solidFill>
                  <a:srgbClr val="666666"/>
                </a:solidFill>
                <a:effectLst/>
                <a:latin typeface="Arial" panose="020B0604020202020204" pitchFamily="34" charset="0"/>
              </a:rPr>
              <a:t>Early examples of fabrication vessels using gas pressure and temperature to produce advanced alloy and ceramic products</a:t>
            </a:r>
          </a:p>
          <a:p>
            <a:pPr fontAlgn="base"/>
            <a:r>
              <a:rPr lang="en-US" b="0" i="0" dirty="0">
                <a:solidFill>
                  <a:srgbClr val="666666"/>
                </a:solidFill>
                <a:effectLst/>
                <a:latin typeface="Arial" panose="020B0604020202020204" pitchFamily="34" charset="0"/>
              </a:rPr>
              <a:t>Today HIP is used in industry worldwide to produce advanced alloy and ceramic products, particularly complex-shaped parts and products. HIP uses gas pressure and temperature to fabricate parts and products, bond and densify materials, consolidate powders, and heal defects. Developed in order to bond components of small Zircaloy-clad pin-type nuclear fuel elements, the process was soon applied to compact powders for use in tool steel, </a:t>
            </a:r>
            <a:r>
              <a:rPr lang="en-US" b="0" i="0" dirty="0" err="1">
                <a:solidFill>
                  <a:srgbClr val="666666"/>
                </a:solidFill>
                <a:effectLst/>
                <a:latin typeface="Arial" panose="020B0604020202020204" pitchFamily="34" charset="0"/>
              </a:rPr>
              <a:t>superalloys</a:t>
            </a:r>
            <a:r>
              <a:rPr lang="en-US" b="0" i="0" dirty="0">
                <a:solidFill>
                  <a:srgbClr val="666666"/>
                </a:solidFill>
                <a:effectLst/>
                <a:latin typeface="Arial" panose="020B0604020202020204" pitchFamily="34" charset="0"/>
              </a:rPr>
              <a:t> for jet engines, and materials for space applications. The strict dimensional control provided in a HIP vessel makes it useful as a manufacturing technique for near-net-shape processing and other complex fabrications.</a:t>
            </a:r>
          </a:p>
        </p:txBody>
      </p:sp>
      <p:sp>
        <p:nvSpPr>
          <p:cNvPr id="9" name="Rectangle 8">
            <a:extLst>
              <a:ext uri="{FF2B5EF4-FFF2-40B4-BE49-F238E27FC236}">
                <a16:creationId xmlns:a16="http://schemas.microsoft.com/office/drawing/2014/main" id="{54A8345B-F3EA-460A-A7E6-FFBDB61FA1D4}"/>
              </a:ext>
            </a:extLst>
          </p:cNvPr>
          <p:cNvSpPr/>
          <p:nvPr/>
        </p:nvSpPr>
        <p:spPr>
          <a:xfrm>
            <a:off x="5521668" y="786567"/>
            <a:ext cx="1717332" cy="707886"/>
          </a:xfrm>
          <a:prstGeom prst="rect">
            <a:avLst/>
          </a:prstGeom>
        </p:spPr>
        <p:txBody>
          <a:bodyPr wrap="square">
            <a:spAutoFit/>
          </a:bodyPr>
          <a:lstStyle/>
          <a:p>
            <a:r>
              <a:rPr lang="en-US" sz="4000" b="1" i="0" dirty="0">
                <a:solidFill>
                  <a:srgbClr val="AA846D"/>
                </a:solidFill>
                <a:effectLst/>
                <a:latin typeface="adelle"/>
              </a:rPr>
              <a:t>1956</a:t>
            </a:r>
            <a:r>
              <a:rPr lang="en-US" b="0" i="0" dirty="0">
                <a:solidFill>
                  <a:srgbClr val="666666"/>
                </a:solidFill>
                <a:effectLst/>
                <a:latin typeface="Arial" panose="020B0604020202020204" pitchFamily="34" charset="0"/>
              </a:rPr>
              <a:t> </a:t>
            </a:r>
            <a:endParaRPr lang="en-US" dirty="0"/>
          </a:p>
        </p:txBody>
      </p:sp>
      <p:pic>
        <p:nvPicPr>
          <p:cNvPr id="8" name="Picture 2" descr="C:\Archive\2017\July 2017\HIP 2017\Registration _Seliverstov.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0951" y="190500"/>
            <a:ext cx="2855649" cy="999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10313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5130" y="1340768"/>
            <a:ext cx="11185708"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199456" y="5301208"/>
            <a:ext cx="9601067" cy="369332"/>
          </a:xfrm>
          <a:prstGeom prst="rect">
            <a:avLst/>
          </a:prstGeom>
        </p:spPr>
        <p:txBody>
          <a:bodyPr wrap="square">
            <a:spAutoFit/>
          </a:bodyPr>
          <a:lstStyle/>
          <a:p>
            <a:r>
              <a:rPr lang="en-US" dirty="0"/>
              <a:t>                         HIP capsule for RPV ½ scale RPV Upper Head 50 inch Diameter  </a:t>
            </a:r>
            <a:endParaRPr lang="ru-RU" dirty="0"/>
          </a:p>
        </p:txBody>
      </p:sp>
    </p:spTree>
    <p:extLst>
      <p:ext uri="{BB962C8B-B14F-4D97-AF65-F5344CB8AC3E}">
        <p14:creationId xmlns:p14="http://schemas.microsoft.com/office/powerpoint/2010/main" val="13338374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chive\2017\July 2017\HIP 2017\Registration _Seliverstov.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951" y="190500"/>
            <a:ext cx="3884189" cy="13589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6A90FAA-7AE4-42B1-97F6-302CACAC4D62}"/>
              </a:ext>
            </a:extLst>
          </p:cNvPr>
          <p:cNvSpPr txBox="1"/>
          <p:nvPr/>
        </p:nvSpPr>
        <p:spPr>
          <a:xfrm>
            <a:off x="1266738" y="1870745"/>
            <a:ext cx="7835317" cy="461665"/>
          </a:xfrm>
          <a:prstGeom prst="rect">
            <a:avLst/>
          </a:prstGeom>
          <a:noFill/>
        </p:spPr>
        <p:txBody>
          <a:bodyPr wrap="square" rtlCol="0">
            <a:spAutoFit/>
          </a:bodyPr>
          <a:lstStyle/>
          <a:p>
            <a:r>
              <a:rPr lang="en-AU" sz="2400" dirty="0"/>
              <a:t> New capsules</a:t>
            </a:r>
          </a:p>
        </p:txBody>
      </p:sp>
      <p:pic>
        <p:nvPicPr>
          <p:cNvPr id="4" name="Picture 3">
            <a:extLst>
              <a:ext uri="{FF2B5EF4-FFF2-40B4-BE49-F238E27FC236}">
                <a16:creationId xmlns:a16="http://schemas.microsoft.com/office/drawing/2014/main" id="{9D77955D-628E-481D-BC06-A7E23EE021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121" y="1346771"/>
            <a:ext cx="5163671" cy="3872753"/>
          </a:xfrm>
          <a:prstGeom prst="rect">
            <a:avLst/>
          </a:prstGeom>
        </p:spPr>
      </p:pic>
      <p:pic>
        <p:nvPicPr>
          <p:cNvPr id="6" name="Picture 5">
            <a:extLst>
              <a:ext uri="{FF2B5EF4-FFF2-40B4-BE49-F238E27FC236}">
                <a16:creationId xmlns:a16="http://schemas.microsoft.com/office/drawing/2014/main" id="{64DF5E55-CDA6-4EA9-ADBD-6C4A5A21A1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2561422"/>
            <a:ext cx="5163670" cy="3872753"/>
          </a:xfrm>
          <a:prstGeom prst="rect">
            <a:avLst/>
          </a:prstGeom>
        </p:spPr>
      </p:pic>
    </p:spTree>
    <p:extLst>
      <p:ext uri="{BB962C8B-B14F-4D97-AF65-F5344CB8AC3E}">
        <p14:creationId xmlns:p14="http://schemas.microsoft.com/office/powerpoint/2010/main" val="14898265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chive\2017\July 2017\HIP 2017\Registration _Seliverstov.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951" y="190500"/>
            <a:ext cx="3884189" cy="13589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256F398-A9E9-4A57-ADF6-B6F8CB2E7A70}"/>
              </a:ext>
            </a:extLst>
          </p:cNvPr>
          <p:cNvSpPr txBox="1"/>
          <p:nvPr/>
        </p:nvSpPr>
        <p:spPr>
          <a:xfrm>
            <a:off x="1241947" y="1549400"/>
            <a:ext cx="9144000" cy="1754326"/>
          </a:xfrm>
          <a:prstGeom prst="rect">
            <a:avLst/>
          </a:prstGeom>
          <a:noFill/>
        </p:spPr>
        <p:txBody>
          <a:bodyPr wrap="square" rtlCol="0">
            <a:spAutoFit/>
          </a:bodyPr>
          <a:lstStyle/>
          <a:p>
            <a:r>
              <a:rPr lang="en-US" sz="3600" b="1" dirty="0"/>
              <a:t>Immediately needed:</a:t>
            </a:r>
          </a:p>
          <a:p>
            <a:pPr marL="342900" indent="-342900">
              <a:buFontTx/>
              <a:buChar char="-"/>
            </a:pPr>
            <a:r>
              <a:rPr lang="en-US" sz="2400" dirty="0"/>
              <a:t>New modeling accounting filling and non-uniform heat transfer</a:t>
            </a:r>
          </a:p>
          <a:p>
            <a:pPr marL="342900" indent="-342900">
              <a:buFontTx/>
              <a:buChar char="-"/>
            </a:pPr>
            <a:r>
              <a:rPr lang="en-US" sz="2400" dirty="0"/>
              <a:t>New HIP capsule technologies</a:t>
            </a:r>
          </a:p>
          <a:p>
            <a:pPr marL="342900" indent="-342900">
              <a:buFontTx/>
              <a:buChar char="-"/>
            </a:pPr>
            <a:r>
              <a:rPr lang="en-US" sz="2400" dirty="0"/>
              <a:t>New HIP with up to 140” diameter Hot Zone</a:t>
            </a:r>
          </a:p>
        </p:txBody>
      </p:sp>
      <p:pic>
        <p:nvPicPr>
          <p:cNvPr id="4" name="Picture 3">
            <a:extLst>
              <a:ext uri="{FF2B5EF4-FFF2-40B4-BE49-F238E27FC236}">
                <a16:creationId xmlns:a16="http://schemas.microsoft.com/office/drawing/2014/main" id="{5E6EE94B-A265-4CBA-ACB3-CDC6CBE6111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044" y="3759885"/>
            <a:ext cx="6303841" cy="2139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a:extLst>
              <a:ext uri="{FF2B5EF4-FFF2-40B4-BE49-F238E27FC236}">
                <a16:creationId xmlns:a16="http://schemas.microsoft.com/office/drawing/2014/main" id="{888D27D8-15CF-4B61-9A73-58B195FEA3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03892" y="3430810"/>
            <a:ext cx="5548064" cy="2797214"/>
          </a:xfrm>
          <a:prstGeom prst="rect">
            <a:avLst/>
          </a:prstGeom>
        </p:spPr>
      </p:pic>
    </p:spTree>
    <p:extLst>
      <p:ext uri="{BB962C8B-B14F-4D97-AF65-F5344CB8AC3E}">
        <p14:creationId xmlns:p14="http://schemas.microsoft.com/office/powerpoint/2010/main" val="35548512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Text Box 2"/>
          <p:cNvSpPr txBox="1">
            <a:spLocks noChangeArrowheads="1"/>
          </p:cNvSpPr>
          <p:nvPr/>
        </p:nvSpPr>
        <p:spPr bwMode="auto">
          <a:xfrm>
            <a:off x="1200151" y="188913"/>
            <a:ext cx="9209616"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dirty="0"/>
              <a:t>- radical enhancement of non-destructive  inspection  of </a:t>
            </a:r>
            <a:r>
              <a:rPr lang="en-US" sz="2800" dirty="0" err="1"/>
              <a:t>HIPed</a:t>
            </a:r>
            <a:r>
              <a:rPr lang="en-US" sz="2800" dirty="0"/>
              <a:t> materials and shapes;</a:t>
            </a:r>
          </a:p>
        </p:txBody>
      </p:sp>
      <p:grpSp>
        <p:nvGrpSpPr>
          <p:cNvPr id="317443" name="Group 3"/>
          <p:cNvGrpSpPr>
            <a:grpSpLocks/>
          </p:cNvGrpSpPr>
          <p:nvPr/>
        </p:nvGrpSpPr>
        <p:grpSpPr bwMode="auto">
          <a:xfrm>
            <a:off x="1384300" y="1228725"/>
            <a:ext cx="9254067" cy="4219576"/>
            <a:chOff x="654" y="774"/>
            <a:chExt cx="4372" cy="2658"/>
          </a:xfrm>
        </p:grpSpPr>
        <p:sp>
          <p:nvSpPr>
            <p:cNvPr id="317444" name="Text Box 4"/>
            <p:cNvSpPr txBox="1">
              <a:spLocks noChangeArrowheads="1"/>
            </p:cNvSpPr>
            <p:nvPr/>
          </p:nvSpPr>
          <p:spPr bwMode="auto">
            <a:xfrm>
              <a:off x="1950" y="3258"/>
              <a:ext cx="1657"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t>Technique:</a:t>
              </a:r>
              <a:r>
                <a:rPr lang="en-US" altLang="en-US" sz="1200"/>
                <a:t> Automated immersion c-scan, pulse-echo</a:t>
              </a:r>
            </a:p>
          </p:txBody>
        </p:sp>
        <p:pic>
          <p:nvPicPr>
            <p:cNvPr id="31744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1" y="1212"/>
              <a:ext cx="3075" cy="2031"/>
            </a:xfrm>
            <a:prstGeom prst="rect">
              <a:avLst/>
            </a:prstGeom>
            <a:noFill/>
            <a:extLst>
              <a:ext uri="{909E8E84-426E-40DD-AFC4-6F175D3DCCD1}">
                <a14:hiddenFill xmlns:a14="http://schemas.microsoft.com/office/drawing/2010/main">
                  <a:solidFill>
                    <a:srgbClr val="FFFFFF"/>
                  </a:solidFill>
                </a14:hiddenFill>
              </a:ext>
            </a:extLst>
          </p:spPr>
        </p:pic>
        <p:pic>
          <p:nvPicPr>
            <p:cNvPr id="31744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 y="2412"/>
              <a:ext cx="1231" cy="990"/>
            </a:xfrm>
            <a:prstGeom prst="rect">
              <a:avLst/>
            </a:prstGeom>
            <a:noFill/>
            <a:extLst>
              <a:ext uri="{909E8E84-426E-40DD-AFC4-6F175D3DCCD1}">
                <a14:hiddenFill xmlns:a14="http://schemas.microsoft.com/office/drawing/2010/main">
                  <a:solidFill>
                    <a:srgbClr val="FFFFFF"/>
                  </a:solidFill>
                </a14:hiddenFill>
              </a:ext>
            </a:extLst>
          </p:spPr>
        </p:pic>
        <p:pic>
          <p:nvPicPr>
            <p:cNvPr id="317447" name="Picture 7" descr="Ti 006 c-sc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0" y="774"/>
              <a:ext cx="1736" cy="1427"/>
            </a:xfrm>
            <a:prstGeom prst="rect">
              <a:avLst/>
            </a:prstGeom>
            <a:noFill/>
            <a:extLst>
              <a:ext uri="{909E8E84-426E-40DD-AFC4-6F175D3DCCD1}">
                <a14:hiddenFill xmlns:a14="http://schemas.microsoft.com/office/drawing/2010/main">
                  <a:solidFill>
                    <a:srgbClr val="FFFFFF"/>
                  </a:solidFill>
                </a14:hiddenFill>
              </a:ext>
            </a:extLst>
          </p:spPr>
        </p:pic>
        <p:sp>
          <p:nvSpPr>
            <p:cNvPr id="317448" name="Oval 8"/>
            <p:cNvSpPr>
              <a:spLocks noChangeArrowheads="1"/>
            </p:cNvSpPr>
            <p:nvPr/>
          </p:nvSpPr>
          <p:spPr bwMode="auto">
            <a:xfrm rot="10800000">
              <a:off x="1408" y="847"/>
              <a:ext cx="1360" cy="1234"/>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449" name="Text Box 9"/>
            <p:cNvSpPr txBox="1">
              <a:spLocks noChangeArrowheads="1"/>
            </p:cNvSpPr>
            <p:nvPr/>
          </p:nvSpPr>
          <p:spPr bwMode="auto">
            <a:xfrm>
              <a:off x="2726" y="2471"/>
              <a:ext cx="1233" cy="368"/>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a:solidFill>
                    <a:schemeClr val="bg1"/>
                  </a:solidFill>
                </a:rPr>
                <a:t>Titanium Powder (-60 Mesh)</a:t>
              </a:r>
            </a:p>
            <a:p>
              <a:r>
                <a:rPr lang="en-US" altLang="en-US" sz="1600" b="1">
                  <a:solidFill>
                    <a:schemeClr val="bg1"/>
                  </a:solidFill>
                </a:rPr>
                <a:t>   0.006” seeded WC balls</a:t>
              </a:r>
            </a:p>
          </p:txBody>
        </p:sp>
        <p:sp>
          <p:nvSpPr>
            <p:cNvPr id="317450" name="Line 10"/>
            <p:cNvSpPr>
              <a:spLocks noChangeShapeType="1"/>
            </p:cNvSpPr>
            <p:nvPr/>
          </p:nvSpPr>
          <p:spPr bwMode="auto">
            <a:xfrm flipH="1" flipV="1">
              <a:off x="2521" y="1132"/>
              <a:ext cx="2328" cy="261"/>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451" name="Line 11"/>
            <p:cNvSpPr>
              <a:spLocks noChangeShapeType="1"/>
            </p:cNvSpPr>
            <p:nvPr/>
          </p:nvSpPr>
          <p:spPr bwMode="auto">
            <a:xfrm flipH="1" flipV="1">
              <a:off x="2258" y="1610"/>
              <a:ext cx="911" cy="309"/>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452" name="Line 12"/>
            <p:cNvSpPr>
              <a:spLocks noChangeShapeType="1"/>
            </p:cNvSpPr>
            <p:nvPr/>
          </p:nvSpPr>
          <p:spPr bwMode="auto">
            <a:xfrm flipH="1" flipV="1">
              <a:off x="2126" y="1690"/>
              <a:ext cx="2601" cy="711"/>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453" name="Line 13"/>
            <p:cNvSpPr>
              <a:spLocks noChangeShapeType="1"/>
            </p:cNvSpPr>
            <p:nvPr/>
          </p:nvSpPr>
          <p:spPr bwMode="auto">
            <a:xfrm flipH="1" flipV="1">
              <a:off x="1907" y="1809"/>
              <a:ext cx="1096" cy="1195"/>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454" name="Line 14"/>
            <p:cNvSpPr>
              <a:spLocks noChangeShapeType="1"/>
            </p:cNvSpPr>
            <p:nvPr/>
          </p:nvSpPr>
          <p:spPr bwMode="auto">
            <a:xfrm flipV="1">
              <a:off x="1732" y="1610"/>
              <a:ext cx="5" cy="757"/>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455" name="Line 15"/>
            <p:cNvSpPr>
              <a:spLocks noChangeShapeType="1"/>
            </p:cNvSpPr>
            <p:nvPr/>
          </p:nvSpPr>
          <p:spPr bwMode="auto">
            <a:xfrm>
              <a:off x="1732" y="2367"/>
              <a:ext cx="351" cy="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456" name="Text Box 16"/>
            <p:cNvSpPr txBox="1">
              <a:spLocks noChangeArrowheads="1"/>
            </p:cNvSpPr>
            <p:nvPr/>
          </p:nvSpPr>
          <p:spPr bwMode="auto">
            <a:xfrm>
              <a:off x="2270" y="1033"/>
              <a:ext cx="117"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t>A</a:t>
              </a:r>
            </a:p>
          </p:txBody>
        </p:sp>
        <p:sp>
          <p:nvSpPr>
            <p:cNvPr id="317457" name="Text Box 17"/>
            <p:cNvSpPr txBox="1">
              <a:spLocks noChangeArrowheads="1"/>
            </p:cNvSpPr>
            <p:nvPr/>
          </p:nvSpPr>
          <p:spPr bwMode="auto">
            <a:xfrm>
              <a:off x="2149" y="1461"/>
              <a:ext cx="115"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t>B</a:t>
              </a:r>
            </a:p>
          </p:txBody>
        </p:sp>
        <p:sp>
          <p:nvSpPr>
            <p:cNvPr id="317458" name="Text Box 18"/>
            <p:cNvSpPr txBox="1">
              <a:spLocks noChangeArrowheads="1"/>
            </p:cNvSpPr>
            <p:nvPr/>
          </p:nvSpPr>
          <p:spPr bwMode="auto">
            <a:xfrm>
              <a:off x="1897" y="1523"/>
              <a:ext cx="113"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t>C</a:t>
              </a:r>
            </a:p>
          </p:txBody>
        </p:sp>
        <p:sp>
          <p:nvSpPr>
            <p:cNvPr id="317459" name="Text Box 19"/>
            <p:cNvSpPr txBox="1">
              <a:spLocks noChangeArrowheads="1"/>
            </p:cNvSpPr>
            <p:nvPr/>
          </p:nvSpPr>
          <p:spPr bwMode="auto">
            <a:xfrm>
              <a:off x="1759" y="1605"/>
              <a:ext cx="118"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t>D</a:t>
              </a:r>
            </a:p>
          </p:txBody>
        </p:sp>
        <p:sp>
          <p:nvSpPr>
            <p:cNvPr id="317460" name="Text Box 20"/>
            <p:cNvSpPr txBox="1">
              <a:spLocks noChangeArrowheads="1"/>
            </p:cNvSpPr>
            <p:nvPr/>
          </p:nvSpPr>
          <p:spPr bwMode="auto">
            <a:xfrm>
              <a:off x="1631" y="1453"/>
              <a:ext cx="111"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t>E</a:t>
              </a:r>
            </a:p>
          </p:txBody>
        </p:sp>
        <p:sp>
          <p:nvSpPr>
            <p:cNvPr id="317461" name="Text Box 21"/>
            <p:cNvSpPr txBox="1">
              <a:spLocks noChangeArrowheads="1"/>
            </p:cNvSpPr>
            <p:nvPr/>
          </p:nvSpPr>
          <p:spPr bwMode="auto">
            <a:xfrm>
              <a:off x="2379" y="1167"/>
              <a:ext cx="10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t>F</a:t>
              </a:r>
            </a:p>
          </p:txBody>
        </p:sp>
        <p:sp>
          <p:nvSpPr>
            <p:cNvPr id="317462" name="Text Box 22"/>
            <p:cNvSpPr txBox="1">
              <a:spLocks noChangeArrowheads="1"/>
            </p:cNvSpPr>
            <p:nvPr/>
          </p:nvSpPr>
          <p:spPr bwMode="auto">
            <a:xfrm>
              <a:off x="1990" y="1438"/>
              <a:ext cx="118"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t>G</a:t>
              </a:r>
            </a:p>
          </p:txBody>
        </p:sp>
        <p:sp>
          <p:nvSpPr>
            <p:cNvPr id="317463" name="Text Box 23"/>
            <p:cNvSpPr txBox="1">
              <a:spLocks noChangeArrowheads="1"/>
            </p:cNvSpPr>
            <p:nvPr/>
          </p:nvSpPr>
          <p:spPr bwMode="auto">
            <a:xfrm>
              <a:off x="3091" y="1010"/>
              <a:ext cx="1090"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900" b="1"/>
                <a:t>Seeds will move (up/down left/right) during</a:t>
              </a:r>
            </a:p>
            <a:p>
              <a:r>
                <a:rPr lang="en-US" altLang="en-US" sz="900" b="1"/>
                <a:t> handling between fill and HIP.</a:t>
              </a:r>
            </a:p>
          </p:txBody>
        </p:sp>
        <p:sp>
          <p:nvSpPr>
            <p:cNvPr id="317464" name="Line 24"/>
            <p:cNvSpPr>
              <a:spLocks noChangeShapeType="1"/>
            </p:cNvSpPr>
            <p:nvPr/>
          </p:nvSpPr>
          <p:spPr bwMode="auto">
            <a:xfrm>
              <a:off x="1180" y="2606"/>
              <a:ext cx="965" cy="0"/>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465" name="Text Box 25"/>
            <p:cNvSpPr txBox="1">
              <a:spLocks noChangeArrowheads="1"/>
            </p:cNvSpPr>
            <p:nvPr/>
          </p:nvSpPr>
          <p:spPr bwMode="auto">
            <a:xfrm>
              <a:off x="818" y="2252"/>
              <a:ext cx="157" cy="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t>UT</a:t>
              </a:r>
            </a:p>
          </p:txBody>
        </p:sp>
        <p:sp>
          <p:nvSpPr>
            <p:cNvPr id="317466" name="Line 26"/>
            <p:cNvSpPr>
              <a:spLocks noChangeShapeType="1"/>
            </p:cNvSpPr>
            <p:nvPr/>
          </p:nvSpPr>
          <p:spPr bwMode="auto">
            <a:xfrm>
              <a:off x="1005" y="2287"/>
              <a:ext cx="0" cy="159"/>
            </a:xfrm>
            <a:prstGeom prst="line">
              <a:avLst/>
            </a:prstGeom>
            <a:noFill/>
            <a:ln w="28575">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467" name="Line 27"/>
            <p:cNvSpPr>
              <a:spLocks noChangeShapeType="1"/>
            </p:cNvSpPr>
            <p:nvPr/>
          </p:nvSpPr>
          <p:spPr bwMode="auto">
            <a:xfrm flipV="1">
              <a:off x="1005" y="2048"/>
              <a:ext cx="438" cy="239"/>
            </a:xfrm>
            <a:prstGeom prst="line">
              <a:avLst/>
            </a:prstGeom>
            <a:noFill/>
            <a:ln w="9525">
              <a:solidFill>
                <a:srgbClr val="000099"/>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468" name="Oval 28"/>
            <p:cNvSpPr>
              <a:spLocks noChangeArrowheads="1"/>
            </p:cNvSpPr>
            <p:nvPr/>
          </p:nvSpPr>
          <p:spPr bwMode="auto">
            <a:xfrm>
              <a:off x="1136" y="2566"/>
              <a:ext cx="88" cy="79"/>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469" name="Text Box 29"/>
            <p:cNvSpPr txBox="1">
              <a:spLocks noChangeArrowheads="1"/>
            </p:cNvSpPr>
            <p:nvPr/>
          </p:nvSpPr>
          <p:spPr bwMode="auto">
            <a:xfrm>
              <a:off x="2452" y="854"/>
              <a:ext cx="358"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t>Can diameter</a:t>
              </a:r>
            </a:p>
          </p:txBody>
        </p:sp>
        <p:sp>
          <p:nvSpPr>
            <p:cNvPr id="317470" name="Line 30"/>
            <p:cNvSpPr>
              <a:spLocks noChangeShapeType="1"/>
            </p:cNvSpPr>
            <p:nvPr/>
          </p:nvSpPr>
          <p:spPr bwMode="auto">
            <a:xfrm flipH="1">
              <a:off x="2583" y="933"/>
              <a:ext cx="175" cy="8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471" name="Text Box 31"/>
            <p:cNvSpPr txBox="1">
              <a:spLocks noChangeArrowheads="1"/>
            </p:cNvSpPr>
            <p:nvPr/>
          </p:nvSpPr>
          <p:spPr bwMode="auto">
            <a:xfrm>
              <a:off x="1210" y="814"/>
              <a:ext cx="78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200" b="1">
                  <a:solidFill>
                    <a:schemeClr val="bg1"/>
                  </a:solidFill>
                </a:rPr>
                <a:t>C-scan</a:t>
              </a:r>
            </a:p>
            <a:p>
              <a:pPr algn="ctr"/>
              <a:r>
                <a:rPr lang="en-US" altLang="en-US" sz="1200" b="1">
                  <a:solidFill>
                    <a:schemeClr val="bg1"/>
                  </a:solidFill>
                </a:rPr>
                <a:t>Looking Down </a:t>
              </a:r>
            </a:p>
          </p:txBody>
        </p:sp>
      </p:grpSp>
      <p:sp>
        <p:nvSpPr>
          <p:cNvPr id="317472" name="Rectangle 32"/>
          <p:cNvSpPr>
            <a:spLocks noChangeArrowheads="1"/>
          </p:cNvSpPr>
          <p:nvPr/>
        </p:nvSpPr>
        <p:spPr bwMode="auto">
          <a:xfrm>
            <a:off x="1758951" y="5689601"/>
            <a:ext cx="8754533" cy="701675"/>
          </a:xfrm>
          <a:prstGeom prst="rect">
            <a:avLst/>
          </a:prstGeom>
          <a:solidFill>
            <a:srgbClr val="333399"/>
          </a:solidFill>
          <a:ln>
            <a:noFill/>
          </a:ln>
          <a:effectLst>
            <a:outerShdw dist="71842"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eaLnBrk="0" hangingPunct="0">
              <a:spcBef>
                <a:spcPct val="50000"/>
              </a:spcBef>
            </a:pPr>
            <a:r>
              <a:rPr lang="en-US" altLang="en-US" sz="2000" b="1" i="1">
                <a:solidFill>
                  <a:schemeClr val="bg1"/>
                </a:solidFill>
              </a:rPr>
              <a:t>Uniform, fine grain size greatly reduces background ultrasonic noise compared to cast/forge Titanium</a:t>
            </a:r>
          </a:p>
        </p:txBody>
      </p:sp>
    </p:spTree>
    <p:extLst>
      <p:ext uri="{BB962C8B-B14F-4D97-AF65-F5344CB8AC3E}">
        <p14:creationId xmlns:p14="http://schemas.microsoft.com/office/powerpoint/2010/main" val="25250346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3762" name="Group 2"/>
          <p:cNvGrpSpPr>
            <a:grpSpLocks/>
          </p:cNvGrpSpPr>
          <p:nvPr/>
        </p:nvGrpSpPr>
        <p:grpSpPr bwMode="auto">
          <a:xfrm>
            <a:off x="8737600" y="2060575"/>
            <a:ext cx="2743200" cy="1985963"/>
            <a:chOff x="4128" y="720"/>
            <a:chExt cx="1296" cy="1251"/>
          </a:xfrm>
        </p:grpSpPr>
        <p:pic>
          <p:nvPicPr>
            <p:cNvPr id="373763" name="Picture 3" descr="Coated Sampl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8" y="720"/>
              <a:ext cx="1296" cy="972"/>
            </a:xfrm>
            <a:prstGeom prst="rect">
              <a:avLst/>
            </a:prstGeom>
            <a:noFill/>
            <a:extLst>
              <a:ext uri="{909E8E84-426E-40DD-AFC4-6F175D3DCCD1}">
                <a14:hiddenFill xmlns:a14="http://schemas.microsoft.com/office/drawing/2010/main">
                  <a:solidFill>
                    <a:srgbClr val="FFFFFF"/>
                  </a:solidFill>
                </a14:hiddenFill>
              </a:ext>
            </a:extLst>
          </p:spPr>
        </p:pic>
        <p:sp>
          <p:nvSpPr>
            <p:cNvPr id="373764" name="Text Box 4"/>
            <p:cNvSpPr txBox="1">
              <a:spLocks noChangeArrowheads="1"/>
            </p:cNvSpPr>
            <p:nvPr/>
          </p:nvSpPr>
          <p:spPr bwMode="auto">
            <a:xfrm>
              <a:off x="4487" y="1680"/>
              <a:ext cx="662"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200" b="1"/>
                <a:t>Udimet 720 Blade</a:t>
              </a:r>
            </a:p>
            <a:p>
              <a:pPr algn="ctr"/>
              <a:r>
                <a:rPr lang="en-US" altLang="en-US" sz="1200" b="1"/>
                <a:t>After Tool Removal</a:t>
              </a:r>
            </a:p>
          </p:txBody>
        </p:sp>
      </p:grpSp>
      <p:grpSp>
        <p:nvGrpSpPr>
          <p:cNvPr id="373765" name="Group 5"/>
          <p:cNvGrpSpPr>
            <a:grpSpLocks/>
          </p:cNvGrpSpPr>
          <p:nvPr/>
        </p:nvGrpSpPr>
        <p:grpSpPr bwMode="auto">
          <a:xfrm>
            <a:off x="8737600" y="4071939"/>
            <a:ext cx="2743200" cy="1849438"/>
            <a:chOff x="4128" y="2628"/>
            <a:chExt cx="1296" cy="1165"/>
          </a:xfrm>
        </p:grpSpPr>
        <p:pic>
          <p:nvPicPr>
            <p:cNvPr id="373766" name="Picture 6" descr="Complex tooling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8" y="2628"/>
              <a:ext cx="1296" cy="972"/>
            </a:xfrm>
            <a:prstGeom prst="rect">
              <a:avLst/>
            </a:prstGeom>
            <a:noFill/>
            <a:extLst>
              <a:ext uri="{909E8E84-426E-40DD-AFC4-6F175D3DCCD1}">
                <a14:hiddenFill xmlns:a14="http://schemas.microsoft.com/office/drawing/2010/main">
                  <a:solidFill>
                    <a:srgbClr val="FFFFFF"/>
                  </a:solidFill>
                </a14:hiddenFill>
              </a:ext>
            </a:extLst>
          </p:spPr>
        </p:pic>
        <p:sp>
          <p:nvSpPr>
            <p:cNvPr id="373767" name="Text Box 7"/>
            <p:cNvSpPr txBox="1">
              <a:spLocks noChangeArrowheads="1"/>
            </p:cNvSpPr>
            <p:nvPr/>
          </p:nvSpPr>
          <p:spPr bwMode="auto">
            <a:xfrm>
              <a:off x="4190" y="3619"/>
              <a:ext cx="747"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t>Tooling to Form Blade</a:t>
              </a:r>
            </a:p>
          </p:txBody>
        </p:sp>
      </p:grpSp>
      <p:pic>
        <p:nvPicPr>
          <p:cNvPr id="373768" name="Picture 8" descr="Complex w holes sid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4118" y="2074863"/>
            <a:ext cx="6836833" cy="3765550"/>
          </a:xfrm>
          <a:prstGeom prst="rect">
            <a:avLst/>
          </a:prstGeom>
          <a:noFill/>
          <a:extLst>
            <a:ext uri="{909E8E84-426E-40DD-AFC4-6F175D3DCCD1}">
              <a14:hiddenFill xmlns:a14="http://schemas.microsoft.com/office/drawing/2010/main">
                <a:solidFill>
                  <a:srgbClr val="FFFFFF"/>
                </a:solidFill>
              </a14:hiddenFill>
            </a:ext>
          </a:extLst>
        </p:spPr>
      </p:pic>
      <p:sp>
        <p:nvSpPr>
          <p:cNvPr id="373769" name="Text Box 9"/>
          <p:cNvSpPr txBox="1">
            <a:spLocks noChangeArrowheads="1"/>
          </p:cNvSpPr>
          <p:nvPr/>
        </p:nvSpPr>
        <p:spPr bwMode="auto">
          <a:xfrm>
            <a:off x="2338918" y="1444626"/>
            <a:ext cx="351923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000" b="1"/>
              <a:t>Through-the-Tooling Inspection</a:t>
            </a:r>
          </a:p>
        </p:txBody>
      </p:sp>
      <p:sp>
        <p:nvSpPr>
          <p:cNvPr id="373770" name="Line 10"/>
          <p:cNvSpPr>
            <a:spLocks noChangeShapeType="1"/>
          </p:cNvSpPr>
          <p:nvPr/>
        </p:nvSpPr>
        <p:spPr bwMode="auto">
          <a:xfrm flipH="1" flipV="1">
            <a:off x="5401733" y="4464050"/>
            <a:ext cx="3896784" cy="520700"/>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3771" name="Text Box 11"/>
          <p:cNvSpPr txBox="1">
            <a:spLocks noChangeArrowheads="1"/>
          </p:cNvSpPr>
          <p:nvPr/>
        </p:nvSpPr>
        <p:spPr bwMode="auto">
          <a:xfrm>
            <a:off x="6121400" y="4741863"/>
            <a:ext cx="116448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600"/>
              <a:t>Rotated 90°</a:t>
            </a:r>
          </a:p>
        </p:txBody>
      </p:sp>
      <p:sp>
        <p:nvSpPr>
          <p:cNvPr id="373772" name="Line 12"/>
          <p:cNvSpPr>
            <a:spLocks noChangeShapeType="1"/>
          </p:cNvSpPr>
          <p:nvPr/>
        </p:nvSpPr>
        <p:spPr bwMode="auto">
          <a:xfrm flipH="1">
            <a:off x="5283201" y="2492376"/>
            <a:ext cx="4279900" cy="771525"/>
          </a:xfrm>
          <a:prstGeom prst="line">
            <a:avLst/>
          </a:prstGeom>
          <a:noFill/>
          <a:ln w="1270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3773" name="Rectangle 13"/>
          <p:cNvSpPr>
            <a:spLocks noGrp="1" noChangeArrowheads="1"/>
          </p:cNvSpPr>
          <p:nvPr>
            <p:ph type="title"/>
          </p:nvPr>
        </p:nvSpPr>
        <p:spPr>
          <a:xfrm>
            <a:off x="1068918" y="-42863"/>
            <a:ext cx="9207500" cy="1112838"/>
          </a:xfrm>
          <a:noFill/>
          <a:ln/>
          <a:extLst>
            <a:ext uri="{AF507438-7753-43E0-B8FC-AC1667EBCBE1}">
              <a14:hiddenEffects xmlns:a14="http://schemas.microsoft.com/office/drawing/2010/main">
                <a:effectLst>
                  <a:outerShdw dist="17961" dir="2700000" algn="ctr" rotWithShape="0">
                    <a:schemeClr val="tx2"/>
                  </a:outerShdw>
                </a:effectLst>
              </a14:hiddenEffects>
            </a:ext>
          </a:extLst>
        </p:spPr>
        <p:txBody>
          <a:bodyPr lIns="92075" tIns="46038" rIns="92075" bIns="46038"/>
          <a:lstStyle/>
          <a:p>
            <a:r>
              <a:rPr lang="en-US" altLang="en-US" sz="2400"/>
              <a:t>Ultrasonic Testing of Selectively </a:t>
            </a:r>
            <a:br>
              <a:rPr lang="en-US" altLang="en-US" sz="2400"/>
            </a:br>
            <a:r>
              <a:rPr lang="en-US" altLang="en-US" sz="2400"/>
              <a:t>Net Shape Powder Metal Components</a:t>
            </a:r>
          </a:p>
        </p:txBody>
      </p:sp>
    </p:spTree>
    <p:extLst>
      <p:ext uri="{BB962C8B-B14F-4D97-AF65-F5344CB8AC3E}">
        <p14:creationId xmlns:p14="http://schemas.microsoft.com/office/powerpoint/2010/main" val="23157223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5810" name="Group 2"/>
          <p:cNvGrpSpPr>
            <a:grpSpLocks/>
          </p:cNvGrpSpPr>
          <p:nvPr/>
        </p:nvGrpSpPr>
        <p:grpSpPr bwMode="auto">
          <a:xfrm>
            <a:off x="345018" y="2433639"/>
            <a:ext cx="5736167" cy="3406775"/>
            <a:chOff x="288" y="711"/>
            <a:chExt cx="3840" cy="2880"/>
          </a:xfrm>
        </p:grpSpPr>
        <p:pic>
          <p:nvPicPr>
            <p:cNvPr id="375811" name="Picture 3" descr="Complex w holes sid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 y="711"/>
              <a:ext cx="3840" cy="2880"/>
            </a:xfrm>
            <a:prstGeom prst="rect">
              <a:avLst/>
            </a:prstGeom>
            <a:noFill/>
            <a:extLst>
              <a:ext uri="{909E8E84-426E-40DD-AFC4-6F175D3DCCD1}">
                <a14:hiddenFill xmlns:a14="http://schemas.microsoft.com/office/drawing/2010/main">
                  <a:solidFill>
                    <a:srgbClr val="FFFFFF"/>
                  </a:solidFill>
                </a14:hiddenFill>
              </a:ext>
            </a:extLst>
          </p:spPr>
        </p:pic>
        <p:sp>
          <p:nvSpPr>
            <p:cNvPr id="375812" name="Text Box 4"/>
            <p:cNvSpPr txBox="1">
              <a:spLocks noChangeArrowheads="1"/>
            </p:cNvSpPr>
            <p:nvPr/>
          </p:nvSpPr>
          <p:spPr bwMode="auto">
            <a:xfrm>
              <a:off x="1060" y="1296"/>
              <a:ext cx="376" cy="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solidFill>
                    <a:schemeClr val="bg1"/>
                  </a:solidFill>
                </a:rPr>
                <a:t>Gate 1 </a:t>
              </a:r>
            </a:p>
          </p:txBody>
        </p:sp>
        <p:sp>
          <p:nvSpPr>
            <p:cNvPr id="375813" name="Text Box 5"/>
            <p:cNvSpPr txBox="1">
              <a:spLocks noChangeArrowheads="1"/>
            </p:cNvSpPr>
            <p:nvPr/>
          </p:nvSpPr>
          <p:spPr bwMode="auto">
            <a:xfrm>
              <a:off x="1056" y="3149"/>
              <a:ext cx="376" cy="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solidFill>
                    <a:schemeClr val="bg1"/>
                  </a:solidFill>
                </a:rPr>
                <a:t>Gate 6 </a:t>
              </a:r>
            </a:p>
          </p:txBody>
        </p:sp>
        <p:sp>
          <p:nvSpPr>
            <p:cNvPr id="375814" name="Text Box 6"/>
            <p:cNvSpPr txBox="1">
              <a:spLocks noChangeArrowheads="1"/>
            </p:cNvSpPr>
            <p:nvPr/>
          </p:nvSpPr>
          <p:spPr bwMode="auto">
            <a:xfrm>
              <a:off x="1056" y="2937"/>
              <a:ext cx="376" cy="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solidFill>
                    <a:schemeClr val="bg1"/>
                  </a:solidFill>
                </a:rPr>
                <a:t>Gate 5 </a:t>
              </a:r>
            </a:p>
          </p:txBody>
        </p:sp>
        <p:sp>
          <p:nvSpPr>
            <p:cNvPr id="375815" name="Text Box 7"/>
            <p:cNvSpPr txBox="1">
              <a:spLocks noChangeArrowheads="1"/>
            </p:cNvSpPr>
            <p:nvPr/>
          </p:nvSpPr>
          <p:spPr bwMode="auto">
            <a:xfrm>
              <a:off x="1056" y="2673"/>
              <a:ext cx="376" cy="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solidFill>
                    <a:schemeClr val="bg1"/>
                  </a:solidFill>
                </a:rPr>
                <a:t>Gate 4 </a:t>
              </a:r>
            </a:p>
          </p:txBody>
        </p:sp>
        <p:sp>
          <p:nvSpPr>
            <p:cNvPr id="375816" name="Text Box 8"/>
            <p:cNvSpPr txBox="1">
              <a:spLocks noChangeArrowheads="1"/>
            </p:cNvSpPr>
            <p:nvPr/>
          </p:nvSpPr>
          <p:spPr bwMode="auto">
            <a:xfrm>
              <a:off x="1056" y="2270"/>
              <a:ext cx="376" cy="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solidFill>
                    <a:schemeClr val="bg1"/>
                  </a:solidFill>
                </a:rPr>
                <a:t>Gate 3 </a:t>
              </a:r>
            </a:p>
          </p:txBody>
        </p:sp>
        <p:sp>
          <p:nvSpPr>
            <p:cNvPr id="375817" name="Text Box 9"/>
            <p:cNvSpPr txBox="1">
              <a:spLocks noChangeArrowheads="1"/>
            </p:cNvSpPr>
            <p:nvPr/>
          </p:nvSpPr>
          <p:spPr bwMode="auto">
            <a:xfrm>
              <a:off x="1056" y="1888"/>
              <a:ext cx="376" cy="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solidFill>
                    <a:schemeClr val="bg1"/>
                  </a:solidFill>
                </a:rPr>
                <a:t>Gate 2 </a:t>
              </a:r>
            </a:p>
          </p:txBody>
        </p:sp>
        <p:sp>
          <p:nvSpPr>
            <p:cNvPr id="375818" name="Line 10"/>
            <p:cNvSpPr>
              <a:spLocks noChangeShapeType="1"/>
            </p:cNvSpPr>
            <p:nvPr/>
          </p:nvSpPr>
          <p:spPr bwMode="auto">
            <a:xfrm>
              <a:off x="1440" y="1392"/>
              <a:ext cx="384"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5819" name="Line 11"/>
            <p:cNvSpPr>
              <a:spLocks noChangeShapeType="1"/>
            </p:cNvSpPr>
            <p:nvPr/>
          </p:nvSpPr>
          <p:spPr bwMode="auto">
            <a:xfrm>
              <a:off x="1440" y="3234"/>
              <a:ext cx="384"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5820" name="Line 12"/>
            <p:cNvSpPr>
              <a:spLocks noChangeShapeType="1"/>
            </p:cNvSpPr>
            <p:nvPr/>
          </p:nvSpPr>
          <p:spPr bwMode="auto">
            <a:xfrm>
              <a:off x="1440" y="3016"/>
              <a:ext cx="384"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5821" name="Line 13"/>
            <p:cNvSpPr>
              <a:spLocks noChangeShapeType="1"/>
            </p:cNvSpPr>
            <p:nvPr/>
          </p:nvSpPr>
          <p:spPr bwMode="auto">
            <a:xfrm>
              <a:off x="1440" y="2756"/>
              <a:ext cx="384"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5822" name="Line 14"/>
            <p:cNvSpPr>
              <a:spLocks noChangeShapeType="1"/>
            </p:cNvSpPr>
            <p:nvPr/>
          </p:nvSpPr>
          <p:spPr bwMode="auto">
            <a:xfrm>
              <a:off x="1440" y="2352"/>
              <a:ext cx="336"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5823" name="Line 15"/>
            <p:cNvSpPr>
              <a:spLocks noChangeShapeType="1"/>
            </p:cNvSpPr>
            <p:nvPr/>
          </p:nvSpPr>
          <p:spPr bwMode="auto">
            <a:xfrm>
              <a:off x="1440" y="1968"/>
              <a:ext cx="384" cy="0"/>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5824" name="Line 16"/>
            <p:cNvSpPr>
              <a:spLocks noChangeShapeType="1"/>
            </p:cNvSpPr>
            <p:nvPr/>
          </p:nvSpPr>
          <p:spPr bwMode="auto">
            <a:xfrm>
              <a:off x="1872" y="1248"/>
              <a:ext cx="0" cy="1968"/>
            </a:xfrm>
            <a:prstGeom prst="line">
              <a:avLst/>
            </a:prstGeom>
            <a:noFill/>
            <a:ln w="38100">
              <a:solidFill>
                <a:schemeClr val="accent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5825" name="Text Box 17"/>
            <p:cNvSpPr txBox="1">
              <a:spLocks noChangeArrowheads="1"/>
            </p:cNvSpPr>
            <p:nvPr/>
          </p:nvSpPr>
          <p:spPr bwMode="auto">
            <a:xfrm>
              <a:off x="1888" y="1675"/>
              <a:ext cx="532" cy="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solidFill>
                    <a:schemeClr val="bg1"/>
                  </a:solidFill>
                </a:rPr>
                <a:t>Sound Path</a:t>
              </a:r>
            </a:p>
          </p:txBody>
        </p:sp>
        <p:sp>
          <p:nvSpPr>
            <p:cNvPr id="375826" name="Rectangle 18"/>
            <p:cNvSpPr>
              <a:spLocks noChangeArrowheads="1"/>
            </p:cNvSpPr>
            <p:nvPr/>
          </p:nvSpPr>
          <p:spPr bwMode="auto">
            <a:xfrm>
              <a:off x="1796" y="1051"/>
              <a:ext cx="144" cy="192"/>
            </a:xfrm>
            <a:prstGeom prst="rect">
              <a:avLst/>
            </a:prstGeom>
            <a:solidFill>
              <a:schemeClr val="accent1"/>
            </a:solidFill>
            <a:ln w="9525">
              <a:solidFill>
                <a:schemeClr val="tx1"/>
              </a:solidFill>
              <a:miter lim="800000"/>
              <a:headEnd/>
              <a:tailEnd/>
            </a:ln>
            <a:effectLst>
              <a:outerShdw dist="107763" dir="13500000" sx="125000" sy="125000" algn="br" rotWithShape="0">
                <a:schemeClr val="bg2">
                  <a:alpha val="50000"/>
                </a:schemeClr>
              </a:outerShdw>
            </a:effectLst>
          </p:spPr>
          <p:txBody>
            <a:bodyPr wrap="none" anchor="ctr"/>
            <a:lstStyle/>
            <a:p>
              <a:pPr algn="ctr"/>
              <a:r>
                <a:rPr lang="en-US" altLang="en-US"/>
                <a:t>X</a:t>
              </a:r>
            </a:p>
          </p:txBody>
        </p:sp>
        <p:sp>
          <p:nvSpPr>
            <p:cNvPr id="375827" name="Text Box 19"/>
            <p:cNvSpPr txBox="1">
              <a:spLocks noChangeArrowheads="1"/>
            </p:cNvSpPr>
            <p:nvPr/>
          </p:nvSpPr>
          <p:spPr bwMode="auto">
            <a:xfrm>
              <a:off x="1946" y="1033"/>
              <a:ext cx="520" cy="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solidFill>
                    <a:schemeClr val="bg1"/>
                  </a:solidFill>
                </a:rPr>
                <a:t>Transducer</a:t>
              </a:r>
            </a:p>
            <a:p>
              <a:r>
                <a:rPr lang="en-US" altLang="en-US" sz="1000" b="1">
                  <a:solidFill>
                    <a:schemeClr val="bg1"/>
                  </a:solidFill>
                </a:rPr>
                <a:t>Location 1</a:t>
              </a:r>
            </a:p>
          </p:txBody>
        </p:sp>
        <p:sp>
          <p:nvSpPr>
            <p:cNvPr id="375828" name="Oval 20"/>
            <p:cNvSpPr>
              <a:spLocks noChangeArrowheads="1"/>
            </p:cNvSpPr>
            <p:nvPr/>
          </p:nvSpPr>
          <p:spPr bwMode="auto">
            <a:xfrm>
              <a:off x="1849" y="1369"/>
              <a:ext cx="48" cy="48"/>
            </a:xfrm>
            <a:prstGeom prst="ellipse">
              <a:avLst/>
            </a:prstGeom>
            <a:solidFill>
              <a:srgbClr val="D06028"/>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5829" name="Oval 21"/>
            <p:cNvSpPr>
              <a:spLocks noChangeArrowheads="1"/>
            </p:cNvSpPr>
            <p:nvPr/>
          </p:nvSpPr>
          <p:spPr bwMode="auto">
            <a:xfrm>
              <a:off x="1849" y="3201"/>
              <a:ext cx="48" cy="48"/>
            </a:xfrm>
            <a:prstGeom prst="ellipse">
              <a:avLst/>
            </a:prstGeom>
            <a:solidFill>
              <a:srgbClr val="D06028"/>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5830" name="Oval 22"/>
            <p:cNvSpPr>
              <a:spLocks noChangeArrowheads="1"/>
            </p:cNvSpPr>
            <p:nvPr/>
          </p:nvSpPr>
          <p:spPr bwMode="auto">
            <a:xfrm>
              <a:off x="1849" y="2991"/>
              <a:ext cx="48" cy="48"/>
            </a:xfrm>
            <a:prstGeom prst="ellipse">
              <a:avLst/>
            </a:prstGeom>
            <a:solidFill>
              <a:srgbClr val="D06028"/>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5831" name="Oval 23"/>
            <p:cNvSpPr>
              <a:spLocks noChangeArrowheads="1"/>
            </p:cNvSpPr>
            <p:nvPr/>
          </p:nvSpPr>
          <p:spPr bwMode="auto">
            <a:xfrm>
              <a:off x="1847" y="2731"/>
              <a:ext cx="48" cy="48"/>
            </a:xfrm>
            <a:prstGeom prst="ellipse">
              <a:avLst/>
            </a:prstGeom>
            <a:solidFill>
              <a:srgbClr val="D06028"/>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5832" name="Oval 24"/>
            <p:cNvSpPr>
              <a:spLocks noChangeArrowheads="1"/>
            </p:cNvSpPr>
            <p:nvPr/>
          </p:nvSpPr>
          <p:spPr bwMode="auto">
            <a:xfrm>
              <a:off x="1849" y="2266"/>
              <a:ext cx="48" cy="48"/>
            </a:xfrm>
            <a:prstGeom prst="ellipse">
              <a:avLst/>
            </a:prstGeom>
            <a:solidFill>
              <a:srgbClr val="D06028"/>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5833" name="Oval 25"/>
            <p:cNvSpPr>
              <a:spLocks noChangeArrowheads="1"/>
            </p:cNvSpPr>
            <p:nvPr/>
          </p:nvSpPr>
          <p:spPr bwMode="auto">
            <a:xfrm>
              <a:off x="1849" y="1942"/>
              <a:ext cx="48" cy="48"/>
            </a:xfrm>
            <a:prstGeom prst="ellipse">
              <a:avLst/>
            </a:prstGeom>
            <a:solidFill>
              <a:srgbClr val="D06028"/>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75834" name="Text Box 26"/>
          <p:cNvSpPr txBox="1">
            <a:spLocks noChangeArrowheads="1"/>
          </p:cNvSpPr>
          <p:nvPr/>
        </p:nvSpPr>
        <p:spPr bwMode="auto">
          <a:xfrm>
            <a:off x="1066801" y="1303339"/>
            <a:ext cx="351923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000" b="1"/>
              <a:t>Through-the-Tooling Inspection</a:t>
            </a:r>
          </a:p>
        </p:txBody>
      </p:sp>
      <p:pic>
        <p:nvPicPr>
          <p:cNvPr id="375835"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42400" y="1076325"/>
            <a:ext cx="2743200" cy="4552950"/>
          </a:xfrm>
          <a:prstGeom prst="rect">
            <a:avLst/>
          </a:prstGeom>
          <a:noFill/>
          <a:extLst>
            <a:ext uri="{909E8E84-426E-40DD-AFC4-6F175D3DCCD1}">
              <a14:hiddenFill xmlns:a14="http://schemas.microsoft.com/office/drawing/2010/main">
                <a:solidFill>
                  <a:srgbClr val="FFFFFF"/>
                </a:solidFill>
              </a14:hiddenFill>
            </a:ext>
          </a:extLst>
        </p:spPr>
      </p:pic>
      <p:grpSp>
        <p:nvGrpSpPr>
          <p:cNvPr id="375836" name="Group 28"/>
          <p:cNvGrpSpPr>
            <a:grpSpLocks/>
          </p:cNvGrpSpPr>
          <p:nvPr/>
        </p:nvGrpSpPr>
        <p:grpSpPr bwMode="auto">
          <a:xfrm>
            <a:off x="6055785" y="3551238"/>
            <a:ext cx="5753100" cy="2551112"/>
            <a:chOff x="594" y="433"/>
            <a:chExt cx="4560" cy="3420"/>
          </a:xfrm>
        </p:grpSpPr>
        <p:pic>
          <p:nvPicPr>
            <p:cNvPr id="375837" name="Picture 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 y="433"/>
              <a:ext cx="4560" cy="3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5838" name="Text Box 30"/>
            <p:cNvSpPr txBox="1">
              <a:spLocks noChangeArrowheads="1"/>
            </p:cNvSpPr>
            <p:nvPr/>
          </p:nvSpPr>
          <p:spPr bwMode="auto">
            <a:xfrm>
              <a:off x="876" y="1491"/>
              <a:ext cx="481" cy="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000"/>
                <a:t>Gate 1</a:t>
              </a:r>
            </a:p>
            <a:p>
              <a:pPr algn="ctr"/>
              <a:r>
                <a:rPr lang="en-US" altLang="en-US" sz="1000"/>
                <a:t>Can/PM</a:t>
              </a:r>
            </a:p>
          </p:txBody>
        </p:sp>
        <p:sp>
          <p:nvSpPr>
            <p:cNvPr id="375839" name="Text Box 31"/>
            <p:cNvSpPr txBox="1">
              <a:spLocks noChangeArrowheads="1"/>
            </p:cNvSpPr>
            <p:nvPr/>
          </p:nvSpPr>
          <p:spPr bwMode="auto">
            <a:xfrm>
              <a:off x="3448" y="1008"/>
              <a:ext cx="481" cy="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000"/>
                <a:t>Gate 6</a:t>
              </a:r>
            </a:p>
            <a:p>
              <a:pPr algn="ctr"/>
              <a:r>
                <a:rPr lang="en-US" altLang="en-US" sz="1000"/>
                <a:t>PM/Can</a:t>
              </a:r>
            </a:p>
          </p:txBody>
        </p:sp>
        <p:sp>
          <p:nvSpPr>
            <p:cNvPr id="375840" name="Text Box 32"/>
            <p:cNvSpPr txBox="1">
              <a:spLocks noChangeArrowheads="1"/>
            </p:cNvSpPr>
            <p:nvPr/>
          </p:nvSpPr>
          <p:spPr bwMode="auto">
            <a:xfrm>
              <a:off x="3019" y="1633"/>
              <a:ext cx="628" cy="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000"/>
                <a:t>Gate 5</a:t>
              </a:r>
            </a:p>
            <a:p>
              <a:pPr algn="ctr"/>
              <a:r>
                <a:rPr lang="en-US" altLang="en-US" sz="1000"/>
                <a:t>Tooling/PM</a:t>
              </a:r>
            </a:p>
          </p:txBody>
        </p:sp>
        <p:sp>
          <p:nvSpPr>
            <p:cNvPr id="375841" name="Text Box 33"/>
            <p:cNvSpPr txBox="1">
              <a:spLocks noChangeArrowheads="1"/>
            </p:cNvSpPr>
            <p:nvPr/>
          </p:nvSpPr>
          <p:spPr bwMode="auto">
            <a:xfrm>
              <a:off x="2495" y="1633"/>
              <a:ext cx="481" cy="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000"/>
                <a:t>Gate 4</a:t>
              </a:r>
            </a:p>
            <a:p>
              <a:pPr algn="ctr"/>
              <a:r>
                <a:rPr lang="en-US" altLang="en-US" sz="1000"/>
                <a:t>Can/PM</a:t>
              </a:r>
            </a:p>
          </p:txBody>
        </p:sp>
        <p:sp>
          <p:nvSpPr>
            <p:cNvPr id="375842" name="Text Box 34"/>
            <p:cNvSpPr txBox="1">
              <a:spLocks noChangeArrowheads="1"/>
            </p:cNvSpPr>
            <p:nvPr/>
          </p:nvSpPr>
          <p:spPr bwMode="auto">
            <a:xfrm>
              <a:off x="1869" y="799"/>
              <a:ext cx="871" cy="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1000"/>
                <a:t>Gate 3</a:t>
              </a:r>
            </a:p>
            <a:p>
              <a:pPr algn="ctr"/>
              <a:r>
                <a:rPr lang="en-US" altLang="en-US" sz="1000"/>
                <a:t>Side-drilled hole</a:t>
              </a:r>
            </a:p>
          </p:txBody>
        </p:sp>
        <p:sp>
          <p:nvSpPr>
            <p:cNvPr id="375843" name="Text Box 35"/>
            <p:cNvSpPr txBox="1">
              <a:spLocks noChangeArrowheads="1"/>
            </p:cNvSpPr>
            <p:nvPr/>
          </p:nvSpPr>
          <p:spPr bwMode="auto">
            <a:xfrm>
              <a:off x="1482" y="1599"/>
              <a:ext cx="628" cy="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000"/>
                <a:t>Gate 2</a:t>
              </a:r>
            </a:p>
            <a:p>
              <a:pPr algn="ctr"/>
              <a:r>
                <a:rPr lang="en-US" altLang="en-US" sz="1000"/>
                <a:t>PM/Tooling</a:t>
              </a:r>
            </a:p>
          </p:txBody>
        </p:sp>
      </p:grpSp>
      <p:sp>
        <p:nvSpPr>
          <p:cNvPr id="375844" name="Line 36"/>
          <p:cNvSpPr>
            <a:spLocks noChangeShapeType="1"/>
          </p:cNvSpPr>
          <p:nvPr/>
        </p:nvSpPr>
        <p:spPr bwMode="auto">
          <a:xfrm flipV="1">
            <a:off x="8204200" y="2393951"/>
            <a:ext cx="0" cy="1376363"/>
          </a:xfrm>
          <a:prstGeom prst="line">
            <a:avLst/>
          </a:prstGeom>
          <a:noFill/>
          <a:ln w="38100">
            <a:solidFill>
              <a:schemeClr val="accent2"/>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5845" name="Line 37"/>
          <p:cNvSpPr>
            <a:spLocks noChangeShapeType="1"/>
          </p:cNvSpPr>
          <p:nvPr/>
        </p:nvSpPr>
        <p:spPr bwMode="auto">
          <a:xfrm>
            <a:off x="8204200" y="2416175"/>
            <a:ext cx="645584" cy="0"/>
          </a:xfrm>
          <a:prstGeom prst="line">
            <a:avLst/>
          </a:prstGeom>
          <a:noFill/>
          <a:ln w="38100">
            <a:solidFill>
              <a:schemeClr val="accent2"/>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5846" name="Rectangle 38"/>
          <p:cNvSpPr>
            <a:spLocks noGrp="1" noChangeArrowheads="1"/>
          </p:cNvSpPr>
          <p:nvPr>
            <p:ph type="title"/>
          </p:nvPr>
        </p:nvSpPr>
        <p:spPr>
          <a:xfrm>
            <a:off x="1068918" y="-42863"/>
            <a:ext cx="9207500" cy="1112838"/>
          </a:xfrm>
          <a:noFill/>
          <a:ln/>
          <a:extLst>
            <a:ext uri="{AF507438-7753-43E0-B8FC-AC1667EBCBE1}">
              <a14:hiddenEffects xmlns:a14="http://schemas.microsoft.com/office/drawing/2010/main">
                <a:effectLst>
                  <a:outerShdw dist="17961" dir="2700000" algn="ctr" rotWithShape="0">
                    <a:schemeClr val="tx2"/>
                  </a:outerShdw>
                </a:effectLst>
              </a14:hiddenEffects>
            </a:ext>
          </a:extLst>
        </p:spPr>
        <p:txBody>
          <a:bodyPr lIns="92075" tIns="46038" rIns="92075" bIns="46038"/>
          <a:lstStyle/>
          <a:p>
            <a:r>
              <a:rPr lang="en-US" altLang="en-US" sz="2400"/>
              <a:t>Ultrasonic Testing of Selectively </a:t>
            </a:r>
            <a:br>
              <a:rPr lang="en-US" altLang="en-US" sz="2400"/>
            </a:br>
            <a:r>
              <a:rPr lang="en-US" altLang="en-US" sz="2400"/>
              <a:t>Net Shape Powder Metal Components</a:t>
            </a:r>
          </a:p>
        </p:txBody>
      </p:sp>
    </p:spTree>
    <p:extLst>
      <p:ext uri="{BB962C8B-B14F-4D97-AF65-F5344CB8AC3E}">
        <p14:creationId xmlns:p14="http://schemas.microsoft.com/office/powerpoint/2010/main" val="9669894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9906" name="Picture 2"/>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l="39543" t="28282" r="18631" b="28889"/>
          <a:stretch>
            <a:fillRect/>
          </a:stretch>
        </p:blipFill>
        <p:spPr>
          <a:xfrm rot="195117">
            <a:off x="3136901" y="1854200"/>
            <a:ext cx="5575300" cy="3729038"/>
          </a:xfrm>
          <a:noFill/>
          <a:ln/>
        </p:spPr>
      </p:pic>
      <p:sp>
        <p:nvSpPr>
          <p:cNvPr id="379907" name="Text Box 3"/>
          <p:cNvSpPr txBox="1">
            <a:spLocks noChangeArrowheads="1"/>
          </p:cNvSpPr>
          <p:nvPr/>
        </p:nvSpPr>
        <p:spPr bwMode="auto">
          <a:xfrm>
            <a:off x="1733551" y="1231901"/>
            <a:ext cx="563333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000" b="1"/>
              <a:t>Through-the-Tooling “Conceptual Complex Shapes”</a:t>
            </a:r>
          </a:p>
        </p:txBody>
      </p:sp>
      <p:sp>
        <p:nvSpPr>
          <p:cNvPr id="379908" name="Text Box 4"/>
          <p:cNvSpPr txBox="1">
            <a:spLocks noChangeArrowheads="1"/>
          </p:cNvSpPr>
          <p:nvPr/>
        </p:nvSpPr>
        <p:spPr bwMode="auto">
          <a:xfrm>
            <a:off x="1926167" y="4541839"/>
            <a:ext cx="95250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200" b="1"/>
              <a:t>Sonic Shape</a:t>
            </a:r>
          </a:p>
        </p:txBody>
      </p:sp>
      <p:sp>
        <p:nvSpPr>
          <p:cNvPr id="379909" name="Rectangle 5"/>
          <p:cNvSpPr>
            <a:spLocks noChangeArrowheads="1"/>
          </p:cNvSpPr>
          <p:nvPr/>
        </p:nvSpPr>
        <p:spPr bwMode="auto">
          <a:xfrm>
            <a:off x="7569200" y="1765300"/>
            <a:ext cx="609600" cy="622300"/>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910" name="Oval 6"/>
          <p:cNvSpPr>
            <a:spLocks noChangeArrowheads="1"/>
          </p:cNvSpPr>
          <p:nvPr/>
        </p:nvSpPr>
        <p:spPr bwMode="auto">
          <a:xfrm>
            <a:off x="7112000" y="2819400"/>
            <a:ext cx="1591733" cy="1574800"/>
          </a:xfrm>
          <a:prstGeom prst="ellipse">
            <a:avLst/>
          </a:prstGeom>
          <a:noFill/>
          <a:ln w="12700">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911" name="AutoShape 7"/>
          <p:cNvSpPr>
            <a:spLocks/>
          </p:cNvSpPr>
          <p:nvPr/>
        </p:nvSpPr>
        <p:spPr bwMode="auto">
          <a:xfrm>
            <a:off x="3759200" y="4191000"/>
            <a:ext cx="321733" cy="1016000"/>
          </a:xfrm>
          <a:prstGeom prst="leftBrace">
            <a:avLst>
              <a:gd name="adj1" fmla="val 35088"/>
              <a:gd name="adj2" fmla="val 50000"/>
            </a:avLst>
          </a:prstGeom>
          <a:noFill/>
          <a:ln w="28575">
            <a:solidFill>
              <a:schemeClr val="tx1"/>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912" name="Line 8"/>
          <p:cNvSpPr>
            <a:spLocks noChangeShapeType="1"/>
          </p:cNvSpPr>
          <p:nvPr/>
        </p:nvSpPr>
        <p:spPr bwMode="auto">
          <a:xfrm>
            <a:off x="7569200" y="1752600"/>
            <a:ext cx="609600" cy="6223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913" name="Line 9"/>
          <p:cNvSpPr>
            <a:spLocks noChangeShapeType="1"/>
          </p:cNvSpPr>
          <p:nvPr/>
        </p:nvSpPr>
        <p:spPr bwMode="auto">
          <a:xfrm flipH="1">
            <a:off x="7586133" y="1765300"/>
            <a:ext cx="592667" cy="62230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914" name="Text Box 10"/>
          <p:cNvSpPr txBox="1">
            <a:spLocks noChangeArrowheads="1"/>
          </p:cNvSpPr>
          <p:nvPr/>
        </p:nvSpPr>
        <p:spPr bwMode="auto">
          <a:xfrm>
            <a:off x="9014833" y="3348038"/>
            <a:ext cx="85311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en-US" sz="1200" b="1"/>
              <a:t>Area of</a:t>
            </a:r>
          </a:p>
          <a:p>
            <a:pPr algn="ctr" eaLnBrk="0" hangingPunct="0"/>
            <a:r>
              <a:rPr lang="en-US" altLang="en-US" sz="1200" b="1"/>
              <a:t>Inspection</a:t>
            </a:r>
          </a:p>
        </p:txBody>
      </p:sp>
      <p:sp>
        <p:nvSpPr>
          <p:cNvPr id="379915" name="Text Box 11"/>
          <p:cNvSpPr txBox="1">
            <a:spLocks noChangeArrowheads="1"/>
          </p:cNvSpPr>
          <p:nvPr/>
        </p:nvSpPr>
        <p:spPr bwMode="auto">
          <a:xfrm>
            <a:off x="8301725" y="1824038"/>
            <a:ext cx="56271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en-US" sz="1200" b="1"/>
              <a:t>UT </a:t>
            </a:r>
          </a:p>
          <a:p>
            <a:pPr algn="ctr" eaLnBrk="0" hangingPunct="0"/>
            <a:r>
              <a:rPr lang="en-US" altLang="en-US" sz="1200" b="1"/>
              <a:t>Probe</a:t>
            </a:r>
          </a:p>
        </p:txBody>
      </p:sp>
      <p:sp>
        <p:nvSpPr>
          <p:cNvPr id="379916" name="Text Box 12"/>
          <p:cNvSpPr txBox="1">
            <a:spLocks noChangeArrowheads="1"/>
          </p:cNvSpPr>
          <p:nvPr/>
        </p:nvSpPr>
        <p:spPr bwMode="auto">
          <a:xfrm>
            <a:off x="3382433" y="2433638"/>
            <a:ext cx="119404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200" b="1"/>
              <a:t>Tooling</a:t>
            </a:r>
          </a:p>
          <a:p>
            <a:pPr eaLnBrk="0" hangingPunct="0"/>
            <a:r>
              <a:rPr lang="en-US" altLang="en-US" sz="1200" b="1"/>
              <a:t>Before Removal</a:t>
            </a:r>
          </a:p>
        </p:txBody>
      </p:sp>
      <p:sp>
        <p:nvSpPr>
          <p:cNvPr id="379917" name="Text Box 13"/>
          <p:cNvSpPr txBox="1">
            <a:spLocks noChangeArrowheads="1"/>
          </p:cNvSpPr>
          <p:nvPr/>
        </p:nvSpPr>
        <p:spPr bwMode="auto">
          <a:xfrm>
            <a:off x="5854701" y="4872039"/>
            <a:ext cx="72667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200" b="1"/>
              <a:t>SNS Part</a:t>
            </a:r>
          </a:p>
        </p:txBody>
      </p:sp>
      <p:sp>
        <p:nvSpPr>
          <p:cNvPr id="379918" name="Line 14"/>
          <p:cNvSpPr>
            <a:spLocks noChangeShapeType="1"/>
          </p:cNvSpPr>
          <p:nvPr/>
        </p:nvSpPr>
        <p:spPr bwMode="auto">
          <a:xfrm>
            <a:off x="4165600" y="2832100"/>
            <a:ext cx="677333" cy="444500"/>
          </a:xfrm>
          <a:prstGeom prst="line">
            <a:avLst/>
          </a:prstGeom>
          <a:noFill/>
          <a:ln w="1905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919" name="Line 15"/>
          <p:cNvSpPr>
            <a:spLocks noChangeShapeType="1"/>
          </p:cNvSpPr>
          <p:nvPr/>
        </p:nvSpPr>
        <p:spPr bwMode="auto">
          <a:xfrm flipH="1">
            <a:off x="7857067" y="2463800"/>
            <a:ext cx="16933" cy="431800"/>
          </a:xfrm>
          <a:prstGeom prst="line">
            <a:avLst/>
          </a:prstGeom>
          <a:noFill/>
          <a:ln w="1905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920" name="Line 16"/>
          <p:cNvSpPr>
            <a:spLocks noChangeShapeType="1"/>
          </p:cNvSpPr>
          <p:nvPr/>
        </p:nvSpPr>
        <p:spPr bwMode="auto">
          <a:xfrm>
            <a:off x="8077200" y="2438400"/>
            <a:ext cx="16933" cy="317500"/>
          </a:xfrm>
          <a:prstGeom prst="line">
            <a:avLst/>
          </a:prstGeom>
          <a:noFill/>
          <a:ln w="1905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921" name="Line 17"/>
          <p:cNvSpPr>
            <a:spLocks noChangeShapeType="1"/>
          </p:cNvSpPr>
          <p:nvPr/>
        </p:nvSpPr>
        <p:spPr bwMode="auto">
          <a:xfrm>
            <a:off x="7670800" y="2438400"/>
            <a:ext cx="16933" cy="317500"/>
          </a:xfrm>
          <a:prstGeom prst="line">
            <a:avLst/>
          </a:prstGeom>
          <a:noFill/>
          <a:ln w="19050">
            <a:solidFill>
              <a:schemeClr val="tx1"/>
            </a:solidFill>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922" name="Rectangle 18"/>
          <p:cNvSpPr>
            <a:spLocks noGrp="1" noChangeArrowheads="1"/>
          </p:cNvSpPr>
          <p:nvPr>
            <p:ph type="title"/>
          </p:nvPr>
        </p:nvSpPr>
        <p:spPr>
          <a:xfrm>
            <a:off x="5525557" y="319118"/>
            <a:ext cx="6356352" cy="1112838"/>
          </a:xfrm>
          <a:noFill/>
          <a:ln/>
          <a:extLst>
            <a:ext uri="{AF507438-7753-43E0-B8FC-AC1667EBCBE1}">
              <a14:hiddenEffects xmlns:a14="http://schemas.microsoft.com/office/drawing/2010/main">
                <a:effectLst>
                  <a:outerShdw dist="17961" dir="2700000" algn="ctr" rotWithShape="0">
                    <a:schemeClr val="tx2"/>
                  </a:outerShdw>
                </a:effectLst>
              </a14:hiddenEffects>
            </a:ext>
          </a:extLst>
        </p:spPr>
        <p:txBody>
          <a:bodyPr lIns="92075" tIns="46038" rIns="92075" bIns="46038"/>
          <a:lstStyle/>
          <a:p>
            <a:r>
              <a:rPr lang="en-US" altLang="en-US" sz="2400" dirty="0"/>
              <a:t>Ultrasonic Testing of Selectively </a:t>
            </a:r>
            <a:br>
              <a:rPr lang="en-US" altLang="en-US" sz="2400" dirty="0"/>
            </a:br>
            <a:r>
              <a:rPr lang="en-US" altLang="en-US" sz="2400" dirty="0"/>
              <a:t>Net Shape Powder Metal Components</a:t>
            </a:r>
          </a:p>
        </p:txBody>
      </p:sp>
      <p:pic>
        <p:nvPicPr>
          <p:cNvPr id="19" name="Picture 2" descr="C:\Archive\2017\July 2017\HIP 2017\Registration _Seliverstov.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0951" y="190500"/>
            <a:ext cx="3058849" cy="1070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91345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42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400" y="-195263"/>
            <a:ext cx="13004800" cy="7256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26005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200" b="1" dirty="0"/>
              <a:t>Near Net Shape PM Technology Imposes requirements to the HIP Equipment and HIP cycles</a:t>
            </a:r>
            <a:endParaRPr lang="en-US" sz="2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91057418"/>
              </p:ext>
            </p:extLst>
          </p:nvPr>
        </p:nvGraphicFramePr>
        <p:xfrm>
          <a:off x="812798" y="1905000"/>
          <a:ext cx="10769602" cy="4495800"/>
        </p:xfrm>
        <a:graphic>
          <a:graphicData uri="http://schemas.openxmlformats.org/drawingml/2006/table">
            <a:tbl>
              <a:tblPr firstRow="1" firstCol="1" bandRow="1">
                <a:tableStyleId>{5C22544A-7EE6-4342-B048-85BDC9FD1C3A}</a:tableStyleId>
              </a:tblPr>
              <a:tblGrid>
                <a:gridCol w="499127">
                  <a:extLst>
                    <a:ext uri="{9D8B030D-6E8A-4147-A177-3AD203B41FA5}">
                      <a16:colId xmlns:a16="http://schemas.microsoft.com/office/drawing/2014/main" val="20000"/>
                    </a:ext>
                  </a:extLst>
                </a:gridCol>
                <a:gridCol w="4127387">
                  <a:extLst>
                    <a:ext uri="{9D8B030D-6E8A-4147-A177-3AD203B41FA5}">
                      <a16:colId xmlns:a16="http://schemas.microsoft.com/office/drawing/2014/main" val="20001"/>
                    </a:ext>
                  </a:extLst>
                </a:gridCol>
                <a:gridCol w="2207672">
                  <a:extLst>
                    <a:ext uri="{9D8B030D-6E8A-4147-A177-3AD203B41FA5}">
                      <a16:colId xmlns:a16="http://schemas.microsoft.com/office/drawing/2014/main" val="20002"/>
                    </a:ext>
                  </a:extLst>
                </a:gridCol>
                <a:gridCol w="3935416">
                  <a:extLst>
                    <a:ext uri="{9D8B030D-6E8A-4147-A177-3AD203B41FA5}">
                      <a16:colId xmlns:a16="http://schemas.microsoft.com/office/drawing/2014/main" val="20003"/>
                    </a:ext>
                  </a:extLst>
                </a:gridCol>
              </a:tblGrid>
              <a:tr h="4495800">
                <a:tc>
                  <a:txBody>
                    <a:bodyPr/>
                    <a:lstStyle/>
                    <a:p>
                      <a:pPr marL="0" marR="0">
                        <a:lnSpc>
                          <a:spcPct val="115000"/>
                        </a:lnSpc>
                        <a:spcBef>
                          <a:spcPts val="0"/>
                        </a:spcBef>
                        <a:spcAft>
                          <a:spcPts val="0"/>
                        </a:spcAft>
                      </a:pPr>
                      <a:r>
                        <a:rPr lang="en-US" sz="1100" dirty="0">
                          <a:effectLst/>
                        </a:rPr>
                        <a:t>1</a:t>
                      </a:r>
                      <a:endParaRPr lang="en-US" sz="1100" dirty="0">
                        <a:effectLst/>
                        <a:latin typeface="Calibri"/>
                        <a:ea typeface="Times New Roman"/>
                        <a:cs typeface="Times New Roman"/>
                      </a:endParaRPr>
                    </a:p>
                  </a:txBody>
                  <a:tcPr marT="0" marB="0"/>
                </a:tc>
                <a:tc>
                  <a:txBody>
                    <a:bodyPr/>
                    <a:lstStyle/>
                    <a:p>
                      <a:pPr marL="0" marR="0">
                        <a:lnSpc>
                          <a:spcPct val="115000"/>
                        </a:lnSpc>
                        <a:spcBef>
                          <a:spcPts val="0"/>
                        </a:spcBef>
                        <a:spcAft>
                          <a:spcPts val="0"/>
                        </a:spcAft>
                      </a:pPr>
                      <a:r>
                        <a:rPr lang="en-US" sz="1600" dirty="0">
                          <a:solidFill>
                            <a:schemeClr val="bg1"/>
                          </a:solidFill>
                          <a:effectLst/>
                        </a:rPr>
                        <a:t>Temperature Uniformity of the components</a:t>
                      </a:r>
                      <a:r>
                        <a:rPr lang="en-US" sz="1600" baseline="0" dirty="0">
                          <a:solidFill>
                            <a:schemeClr val="bg1"/>
                          </a:solidFill>
                          <a:effectLst/>
                        </a:rPr>
                        <a:t> </a:t>
                      </a:r>
                      <a:r>
                        <a:rPr lang="en-US" sz="1600" dirty="0">
                          <a:solidFill>
                            <a:schemeClr val="bg1"/>
                          </a:solidFill>
                          <a:effectLst/>
                        </a:rPr>
                        <a:t> in the HIP furnace at the ramp stage beginning with 100-200C  be</a:t>
                      </a:r>
                      <a:r>
                        <a:rPr lang="en-US" sz="1600" baseline="0" dirty="0">
                          <a:solidFill>
                            <a:schemeClr val="bg1"/>
                          </a:solidFill>
                          <a:effectLst/>
                        </a:rPr>
                        <a:t> maintained  within  50C(90F).</a:t>
                      </a:r>
                      <a:endParaRPr lang="en-US" sz="1600" dirty="0">
                        <a:solidFill>
                          <a:schemeClr val="bg1"/>
                        </a:solidFill>
                        <a:effectLst/>
                        <a:latin typeface="Calibri"/>
                        <a:ea typeface="Times New Roman"/>
                        <a:cs typeface="Times New Roman"/>
                      </a:endParaRPr>
                    </a:p>
                  </a:txBody>
                  <a:tcPr marT="0" marB="0"/>
                </a:tc>
                <a:tc>
                  <a:txBody>
                    <a:bodyPr/>
                    <a:lstStyle/>
                    <a:p>
                      <a:pPr marL="0" marR="0">
                        <a:lnSpc>
                          <a:spcPct val="115000"/>
                        </a:lnSpc>
                        <a:spcBef>
                          <a:spcPts val="0"/>
                        </a:spcBef>
                        <a:spcAft>
                          <a:spcPts val="0"/>
                        </a:spcAft>
                      </a:pPr>
                      <a:r>
                        <a:rPr lang="en-US" sz="1600" dirty="0">
                          <a:effectLst/>
                        </a:rPr>
                        <a:t>HIP Process</a:t>
                      </a:r>
                      <a:endParaRPr lang="en-US" sz="1600" dirty="0">
                        <a:effectLst/>
                        <a:latin typeface="Calibri"/>
                        <a:ea typeface="Times New Roman"/>
                        <a:cs typeface="Times New Roman"/>
                      </a:endParaRPr>
                    </a:p>
                  </a:txBody>
                  <a:tcPr marT="0" marB="0"/>
                </a:tc>
                <a:tc>
                  <a:txBody>
                    <a:bodyPr/>
                    <a:lstStyle/>
                    <a:p>
                      <a:pPr marL="0" marR="0">
                        <a:lnSpc>
                          <a:spcPct val="115000"/>
                        </a:lnSpc>
                        <a:spcBef>
                          <a:spcPts val="0"/>
                        </a:spcBef>
                        <a:spcAft>
                          <a:spcPts val="0"/>
                        </a:spcAft>
                      </a:pPr>
                      <a:r>
                        <a:rPr lang="en-US" sz="1600" dirty="0">
                          <a:effectLst/>
                        </a:rPr>
                        <a:t>Essential for Large Complex  Shape Parts taking the major  volume of the furnace, as with the conventional HIP temperature profiles, densification will start at a different time in different  areas of the HIP tooling, impossible for the shape control. </a:t>
                      </a:r>
                    </a:p>
                    <a:p>
                      <a:pPr marL="0" marR="0">
                        <a:lnSpc>
                          <a:spcPct val="115000"/>
                        </a:lnSpc>
                        <a:spcBef>
                          <a:spcPts val="0"/>
                        </a:spcBef>
                        <a:spcAft>
                          <a:spcPts val="0"/>
                        </a:spcAft>
                      </a:pPr>
                      <a:r>
                        <a:rPr lang="en-US" sz="1600" dirty="0">
                          <a:effectLst/>
                        </a:rPr>
                        <a:t> </a:t>
                      </a:r>
                    </a:p>
                    <a:p>
                      <a:pPr marL="0" marR="0">
                        <a:lnSpc>
                          <a:spcPct val="115000"/>
                        </a:lnSpc>
                        <a:spcBef>
                          <a:spcPts val="0"/>
                        </a:spcBef>
                        <a:spcAft>
                          <a:spcPts val="0"/>
                        </a:spcAft>
                      </a:pPr>
                      <a:r>
                        <a:rPr lang="en-US" sz="1600" dirty="0">
                          <a:solidFill>
                            <a:schemeClr val="bg1"/>
                          </a:solidFill>
                          <a:effectLst/>
                        </a:rPr>
                        <a:t>Innovative HIP furnace design solutions are needed such as specially</a:t>
                      </a:r>
                      <a:r>
                        <a:rPr lang="en-US" sz="1600" baseline="0" dirty="0">
                          <a:solidFill>
                            <a:schemeClr val="bg1"/>
                          </a:solidFill>
                          <a:effectLst/>
                        </a:rPr>
                        <a:t> focused heating zones</a:t>
                      </a:r>
                      <a:endParaRPr lang="en-US" sz="1600" dirty="0">
                        <a:solidFill>
                          <a:schemeClr val="bg1"/>
                        </a:solidFill>
                        <a:effectLst/>
                        <a:latin typeface="Calibri"/>
                        <a:ea typeface="Times New Roman"/>
                        <a:cs typeface="Times New Roman"/>
                      </a:endParaRPr>
                    </a:p>
                  </a:txBody>
                  <a:tcPr marT="0" marB="0"/>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2775293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200" b="1" dirty="0"/>
              <a:t>Near Net Shape PM Technology Imposes requirements to the HIP Equipment and HIP cycles</a:t>
            </a:r>
            <a:endParaRPr lang="en-US" sz="2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248296593"/>
              </p:ext>
            </p:extLst>
          </p:nvPr>
        </p:nvGraphicFramePr>
        <p:xfrm>
          <a:off x="1219200" y="2209800"/>
          <a:ext cx="9448800" cy="2066544"/>
        </p:xfrm>
        <a:graphic>
          <a:graphicData uri="http://schemas.openxmlformats.org/drawingml/2006/table">
            <a:tbl>
              <a:tblPr firstRow="1" firstCol="1" bandRow="1">
                <a:tableStyleId>{5C22544A-7EE6-4342-B048-85BDC9FD1C3A}</a:tableStyleId>
              </a:tblPr>
              <a:tblGrid>
                <a:gridCol w="437912">
                  <a:extLst>
                    <a:ext uri="{9D8B030D-6E8A-4147-A177-3AD203B41FA5}">
                      <a16:colId xmlns:a16="http://schemas.microsoft.com/office/drawing/2014/main" val="20000"/>
                    </a:ext>
                  </a:extLst>
                </a:gridCol>
                <a:gridCol w="3621197">
                  <a:extLst>
                    <a:ext uri="{9D8B030D-6E8A-4147-A177-3AD203B41FA5}">
                      <a16:colId xmlns:a16="http://schemas.microsoft.com/office/drawing/2014/main" val="20001"/>
                    </a:ext>
                  </a:extLst>
                </a:gridCol>
                <a:gridCol w="1936920">
                  <a:extLst>
                    <a:ext uri="{9D8B030D-6E8A-4147-A177-3AD203B41FA5}">
                      <a16:colId xmlns:a16="http://schemas.microsoft.com/office/drawing/2014/main" val="20002"/>
                    </a:ext>
                  </a:extLst>
                </a:gridCol>
                <a:gridCol w="3452771">
                  <a:extLst>
                    <a:ext uri="{9D8B030D-6E8A-4147-A177-3AD203B41FA5}">
                      <a16:colId xmlns:a16="http://schemas.microsoft.com/office/drawing/2014/main" val="20003"/>
                    </a:ext>
                  </a:extLst>
                </a:gridCol>
              </a:tblGrid>
              <a:tr h="2066544">
                <a:tc>
                  <a:txBody>
                    <a:bodyPr/>
                    <a:lstStyle/>
                    <a:p>
                      <a:pPr marL="0" marR="0">
                        <a:lnSpc>
                          <a:spcPct val="115000"/>
                        </a:lnSpc>
                        <a:spcBef>
                          <a:spcPts val="0"/>
                        </a:spcBef>
                        <a:spcAft>
                          <a:spcPts val="0"/>
                        </a:spcAft>
                      </a:pPr>
                      <a:r>
                        <a:rPr lang="en-US" sz="1600" dirty="0">
                          <a:effectLst/>
                        </a:rPr>
                        <a:t>2</a:t>
                      </a:r>
                      <a:endParaRPr lang="en-US" sz="1600" dirty="0">
                        <a:effectLst/>
                        <a:latin typeface="Calibri"/>
                        <a:ea typeface="Times New Roman"/>
                        <a:cs typeface="Times New Roman"/>
                      </a:endParaRPr>
                    </a:p>
                  </a:txBody>
                  <a:tcPr marT="0" marB="0"/>
                </a:tc>
                <a:tc>
                  <a:txBody>
                    <a:bodyPr/>
                    <a:lstStyle/>
                    <a:p>
                      <a:pPr marL="0" marR="0">
                        <a:lnSpc>
                          <a:spcPct val="115000"/>
                        </a:lnSpc>
                        <a:spcBef>
                          <a:spcPts val="0"/>
                        </a:spcBef>
                        <a:spcAft>
                          <a:spcPts val="0"/>
                        </a:spcAft>
                      </a:pPr>
                      <a:r>
                        <a:rPr lang="en-US" sz="1600" dirty="0">
                          <a:solidFill>
                            <a:schemeClr val="bg1"/>
                          </a:solidFill>
                          <a:effectLst/>
                        </a:rPr>
                        <a:t>Temperature uniformity of +/- 25F(14C) </a:t>
                      </a:r>
                      <a:r>
                        <a:rPr lang="en-US" sz="1600" dirty="0">
                          <a:effectLst/>
                        </a:rPr>
                        <a:t>measured on the external and internal  surface of the parts at the dwell stage of HIP  cycle</a:t>
                      </a:r>
                      <a:endParaRPr lang="en-US" sz="1600" dirty="0">
                        <a:effectLst/>
                        <a:latin typeface="Calibri"/>
                        <a:ea typeface="Times New Roman"/>
                        <a:cs typeface="Times New Roman"/>
                      </a:endParaRPr>
                    </a:p>
                  </a:txBody>
                  <a:tcPr marT="0" marB="0"/>
                </a:tc>
                <a:tc>
                  <a:txBody>
                    <a:bodyPr/>
                    <a:lstStyle/>
                    <a:p>
                      <a:pPr marL="0" marR="0">
                        <a:lnSpc>
                          <a:spcPct val="115000"/>
                        </a:lnSpc>
                        <a:spcBef>
                          <a:spcPts val="0"/>
                        </a:spcBef>
                        <a:spcAft>
                          <a:spcPts val="0"/>
                        </a:spcAft>
                      </a:pPr>
                      <a:r>
                        <a:rPr lang="en-US" sz="1600" dirty="0">
                          <a:effectLst/>
                        </a:rPr>
                        <a:t>HIP process, furnace, controls</a:t>
                      </a:r>
                      <a:endParaRPr lang="en-US" sz="1600" dirty="0">
                        <a:effectLst/>
                        <a:latin typeface="Calibri"/>
                        <a:ea typeface="Times New Roman"/>
                        <a:cs typeface="Times New Roman"/>
                      </a:endParaRPr>
                    </a:p>
                  </a:txBody>
                  <a:tcPr marT="0" marB="0"/>
                </a:tc>
                <a:tc>
                  <a:txBody>
                    <a:bodyPr/>
                    <a:lstStyle/>
                    <a:p>
                      <a:pPr marL="0" marR="0">
                        <a:lnSpc>
                          <a:spcPct val="115000"/>
                        </a:lnSpc>
                        <a:spcBef>
                          <a:spcPts val="0"/>
                        </a:spcBef>
                        <a:spcAft>
                          <a:spcPts val="0"/>
                        </a:spcAft>
                      </a:pPr>
                      <a:r>
                        <a:rPr lang="en-US" sz="1600" dirty="0">
                          <a:effectLst/>
                        </a:rPr>
                        <a:t>Stability of mechanical properties of the large parts</a:t>
                      </a:r>
                      <a:endParaRPr lang="en-US" sz="1600" dirty="0">
                        <a:effectLst/>
                        <a:latin typeface="Calibri"/>
                        <a:ea typeface="Times New Roman"/>
                        <a:cs typeface="Times New Roman"/>
                      </a:endParaRPr>
                    </a:p>
                  </a:txBody>
                  <a:tcPr marT="0" marB="0"/>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8046848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59CFCE-EBF2-4E6C-A41F-FD88094E9C7B}"/>
              </a:ext>
            </a:extLst>
          </p:cNvPr>
          <p:cNvSpPr/>
          <p:nvPr/>
        </p:nvSpPr>
        <p:spPr>
          <a:xfrm>
            <a:off x="1924050" y="320456"/>
            <a:ext cx="7651750" cy="6217087"/>
          </a:xfrm>
          <a:prstGeom prst="rect">
            <a:avLst/>
          </a:prstGeom>
        </p:spPr>
        <p:txBody>
          <a:bodyPr wrap="square">
            <a:spAutoFit/>
          </a:bodyPr>
          <a:lstStyle/>
          <a:p>
            <a:r>
              <a:rPr lang="en-US" sz="2000" b="1" dirty="0"/>
              <a:t>Battelle Researchers Who Played a Role in the Development of HIP </a:t>
            </a:r>
          </a:p>
          <a:p>
            <a:r>
              <a:rPr lang="en-US" dirty="0"/>
              <a:t>Albert Adams Albert </a:t>
            </a:r>
            <a:r>
              <a:rPr lang="en-US" dirty="0" err="1"/>
              <a:t>Ashhurst</a:t>
            </a:r>
            <a:r>
              <a:rPr lang="en-US" dirty="0"/>
              <a:t> John L. Baker Ronald L. </a:t>
            </a:r>
            <a:r>
              <a:rPr lang="en-US" dirty="0" err="1"/>
              <a:t>Bartoe</a:t>
            </a:r>
            <a:r>
              <a:rPr lang="en-US" dirty="0"/>
              <a:t> Arthur A. Bauer Roger K. Beal Edward G. Bodine </a:t>
            </a:r>
            <a:r>
              <a:rPr lang="en-US" dirty="0">
                <a:solidFill>
                  <a:srgbClr val="0070C0"/>
                </a:solidFill>
              </a:rPr>
              <a:t>Charles B. Boyer </a:t>
            </a:r>
            <a:r>
              <a:rPr lang="en-US" dirty="0"/>
              <a:t>Clifford M. Brockway Ronald J. Carlson Edward O. Carlton Donald C. Carmichael William C. Chard </a:t>
            </a:r>
            <a:r>
              <a:rPr lang="en-US" dirty="0">
                <a:solidFill>
                  <a:srgbClr val="0070C0"/>
                </a:solidFill>
              </a:rPr>
              <a:t>R. Michael Conaway </a:t>
            </a:r>
            <a:r>
              <a:rPr lang="en-US" dirty="0"/>
              <a:t>Paul W. Cover George W. Cunningham *Russell W. Dayton </a:t>
            </a:r>
            <a:r>
              <a:rPr lang="en-US" dirty="0" err="1"/>
              <a:t>Kieth</a:t>
            </a:r>
            <a:r>
              <a:rPr lang="en-US" dirty="0"/>
              <a:t> </a:t>
            </a:r>
            <a:r>
              <a:rPr lang="en-US" dirty="0" err="1"/>
              <a:t>Dentner</a:t>
            </a:r>
            <a:r>
              <a:rPr lang="en-US" dirty="0"/>
              <a:t> Robert J. </a:t>
            </a:r>
            <a:r>
              <a:rPr lang="en-US" dirty="0" err="1"/>
              <a:t>Diersing</a:t>
            </a:r>
            <a:r>
              <a:rPr lang="en-US" dirty="0"/>
              <a:t> Norman S. Eddy Sherwood L. Fawcett James Fleck Ellis L. Foster, Jr. John B. Fox Gilbert </a:t>
            </a:r>
            <a:r>
              <a:rPr lang="en-US" dirty="0" err="1"/>
              <a:t>Forrier</a:t>
            </a:r>
            <a:r>
              <a:rPr lang="en-US" dirty="0"/>
              <a:t> Gerald Ira Friedman Michael </a:t>
            </a:r>
            <a:r>
              <a:rPr lang="en-US" dirty="0" err="1"/>
              <a:t>Gedwill</a:t>
            </a:r>
            <a:r>
              <a:rPr lang="en-US" dirty="0"/>
              <a:t>, Jr. Ralph W. Getz Stanley </a:t>
            </a:r>
            <a:r>
              <a:rPr lang="en-US" dirty="0" err="1"/>
              <a:t>Gelles</a:t>
            </a:r>
            <a:r>
              <a:rPr lang="en-US" dirty="0"/>
              <a:t> Danny L. Glenn </a:t>
            </a:r>
            <a:r>
              <a:rPr lang="en-US" dirty="0" err="1"/>
              <a:t>Glenn</a:t>
            </a:r>
            <a:r>
              <a:rPr lang="en-US" dirty="0"/>
              <a:t> R. </a:t>
            </a:r>
            <a:r>
              <a:rPr lang="en-US" dirty="0" err="1"/>
              <a:t>Goetsch</a:t>
            </a:r>
            <a:r>
              <a:rPr lang="en-US" dirty="0"/>
              <a:t> Galen C. Gregg Frank Grimm Paul J. </a:t>
            </a:r>
            <a:r>
              <a:rPr lang="en-US" dirty="0" err="1"/>
              <a:t>Gripshover</a:t>
            </a:r>
            <a:r>
              <a:rPr lang="en-US" dirty="0"/>
              <a:t> Nathan Guttman Hugh D. Hanes George </a:t>
            </a:r>
            <a:r>
              <a:rPr lang="en-US" dirty="0" err="1"/>
              <a:t>Harth</a:t>
            </a:r>
            <a:r>
              <a:rPr lang="en-US" dirty="0"/>
              <a:t> Jack Hatfield *Edwin S. Hodge Ronald E. </a:t>
            </a:r>
            <a:r>
              <a:rPr lang="en-US" dirty="0" err="1"/>
              <a:t>Hord</a:t>
            </a:r>
            <a:r>
              <a:rPr lang="en-US" dirty="0"/>
              <a:t> Charles Huff Donald E. </a:t>
            </a:r>
            <a:r>
              <a:rPr lang="en-US" dirty="0" err="1"/>
              <a:t>Kizer</a:t>
            </a:r>
            <a:r>
              <a:rPr lang="en-US" dirty="0"/>
              <a:t> Donald L. Keller </a:t>
            </a:r>
            <a:r>
              <a:rPr lang="en-US" dirty="0" err="1"/>
              <a:t>Vonne</a:t>
            </a:r>
            <a:r>
              <a:rPr lang="en-US" dirty="0"/>
              <a:t> D. </a:t>
            </a:r>
            <a:r>
              <a:rPr lang="en-US" dirty="0" err="1"/>
              <a:t>Linse</a:t>
            </a:r>
            <a:r>
              <a:rPr lang="en-US" dirty="0"/>
              <a:t> Donald E. Lozier Larry G. McCoy Hugh R. McCurdy James McFarlin Hoy O. McIntire Charles A. McMillan Kenneth </a:t>
            </a:r>
            <a:r>
              <a:rPr lang="en-US" dirty="0" err="1"/>
              <a:t>Meiners</a:t>
            </a:r>
            <a:r>
              <a:rPr lang="en-US" dirty="0"/>
              <a:t> Herman Midkiff Robert L. Minton Douglas Morrison John J. Mueller Keith R. Newton Dale E. </a:t>
            </a:r>
            <a:r>
              <a:rPr lang="en-US" dirty="0" err="1"/>
              <a:t>Niesz</a:t>
            </a:r>
            <a:r>
              <a:rPr lang="en-US" dirty="0"/>
              <a:t> F. </a:t>
            </a:r>
            <a:r>
              <a:rPr lang="en-US" dirty="0">
                <a:solidFill>
                  <a:srgbClr val="0070C0"/>
                </a:solidFill>
              </a:rPr>
              <a:t>Dean Orcutt </a:t>
            </a:r>
            <a:r>
              <a:rPr lang="en-US" dirty="0"/>
              <a:t>Darrell </a:t>
            </a:r>
            <a:r>
              <a:rPr lang="en-US" dirty="0" err="1"/>
              <a:t>Owenby</a:t>
            </a:r>
            <a:r>
              <a:rPr lang="en-US" dirty="0"/>
              <a:t> Ronald Pacey Robert B. Palmer *Stan J. </a:t>
            </a:r>
            <a:r>
              <a:rPr lang="en-US" dirty="0" err="1"/>
              <a:t>Paprocki</a:t>
            </a:r>
            <a:r>
              <a:rPr lang="en-US" dirty="0"/>
              <a:t> William M. </a:t>
            </a:r>
            <a:r>
              <a:rPr lang="en-US" dirty="0" err="1"/>
              <a:t>Pardue</a:t>
            </a:r>
            <a:r>
              <a:rPr lang="en-US" dirty="0"/>
              <a:t> Andrew W. Pea James Perrin James H. Peterson William Pfeifer Gale Phillips Charles Pierce Stanley W. </a:t>
            </a:r>
            <a:r>
              <a:rPr lang="en-US" dirty="0" err="1"/>
              <a:t>Porembka</a:t>
            </a:r>
            <a:r>
              <a:rPr lang="en-US" dirty="0"/>
              <a:t> William Rector Steven H. Reichman Terry C. Rhodes Fred </a:t>
            </a:r>
            <a:r>
              <a:rPr lang="en-US" dirty="0" err="1"/>
              <a:t>Roehrig</a:t>
            </a:r>
            <a:r>
              <a:rPr lang="en-US" dirty="0"/>
              <a:t> Howard Russell Erwin Ruth Michael J. Ryan *Henry A. </a:t>
            </a:r>
            <a:r>
              <a:rPr lang="en-US" dirty="0" err="1"/>
              <a:t>Saller</a:t>
            </a:r>
            <a:r>
              <a:rPr lang="en-US" dirty="0"/>
              <a:t> William W. </a:t>
            </a:r>
            <a:r>
              <a:rPr lang="en-US" dirty="0" err="1"/>
              <a:t>Scheidegger</a:t>
            </a:r>
            <a:r>
              <a:rPr lang="en-US" dirty="0"/>
              <a:t> David A. Seifert Robert L. Shaw Charles Simonds William Six James </a:t>
            </a:r>
            <a:r>
              <a:rPr lang="en-US" dirty="0" err="1"/>
              <a:t>Skagsberg</a:t>
            </a:r>
            <a:r>
              <a:rPr lang="en-US" dirty="0"/>
              <a:t> Edward G. Smith, Jr. Richard H. Snider James Stone Amos </a:t>
            </a:r>
            <a:r>
              <a:rPr lang="en-US" dirty="0" err="1"/>
              <a:t>Tapp</a:t>
            </a:r>
            <a:r>
              <a:rPr lang="en-US" dirty="0"/>
              <a:t> Roger </a:t>
            </a:r>
            <a:r>
              <a:rPr lang="en-US" dirty="0" err="1"/>
              <a:t>Vickroy</a:t>
            </a:r>
            <a:r>
              <a:rPr lang="en-US" dirty="0"/>
              <a:t> Albert Webster Robert Whitman J. B. Williamson Richard Yates George Zinn David Zucker *Co-inventors</a:t>
            </a:r>
          </a:p>
        </p:txBody>
      </p:sp>
    </p:spTree>
    <p:extLst>
      <p:ext uri="{BB962C8B-B14F-4D97-AF65-F5344CB8AC3E}">
        <p14:creationId xmlns:p14="http://schemas.microsoft.com/office/powerpoint/2010/main" val="18898604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1143000"/>
          </a:xfrm>
        </p:spPr>
        <p:txBody>
          <a:bodyPr/>
          <a:lstStyle/>
          <a:p>
            <a:r>
              <a:rPr lang="en-US" sz="3200" b="1" dirty="0">
                <a:solidFill>
                  <a:schemeClr val="accent2">
                    <a:lumMod val="75000"/>
                  </a:schemeClr>
                </a:solidFill>
              </a:rPr>
              <a:t>Material Affordability</a:t>
            </a:r>
            <a:br>
              <a:rPr lang="en-US" sz="3200" b="1" dirty="0">
                <a:solidFill>
                  <a:schemeClr val="accent2">
                    <a:lumMod val="75000"/>
                  </a:schemeClr>
                </a:solidFill>
              </a:rPr>
            </a:br>
            <a:endParaRPr lang="en-US" sz="3200" b="1" dirty="0">
              <a:solidFill>
                <a:schemeClr val="accent2">
                  <a:lumMod val="75000"/>
                </a:schemeClr>
              </a:solidFill>
            </a:endParaRPr>
          </a:p>
        </p:txBody>
      </p:sp>
      <p:sp>
        <p:nvSpPr>
          <p:cNvPr id="4" name="Rectangle 3"/>
          <p:cNvSpPr/>
          <p:nvPr/>
        </p:nvSpPr>
        <p:spPr>
          <a:xfrm>
            <a:off x="914400" y="3749458"/>
            <a:ext cx="10464800" cy="2000548"/>
          </a:xfrm>
          <a:prstGeom prst="rect">
            <a:avLst/>
          </a:prstGeom>
        </p:spPr>
        <p:txBody>
          <a:bodyPr wrap="square">
            <a:spAutoFit/>
          </a:bodyPr>
          <a:lstStyle/>
          <a:p>
            <a:r>
              <a:rPr lang="en-US" sz="2800" dirty="0"/>
              <a:t>- </a:t>
            </a:r>
            <a:r>
              <a:rPr lang="en-US" sz="2400" dirty="0"/>
              <a:t>Cost efficient Powders are available in any heat size;</a:t>
            </a:r>
          </a:p>
          <a:p>
            <a:r>
              <a:rPr lang="en-US" sz="2400" i="1" dirty="0"/>
              <a:t>- </a:t>
            </a:r>
            <a:r>
              <a:rPr lang="en-US" sz="2400" dirty="0"/>
              <a:t>Decrease of “buy- to fly” ratio  3-5 times for complex shapes; </a:t>
            </a:r>
          </a:p>
          <a:p>
            <a:r>
              <a:rPr lang="en-US" sz="2400" dirty="0"/>
              <a:t>- Properties as wrought or better, shape- as cast or better;</a:t>
            </a:r>
          </a:p>
          <a:p>
            <a:r>
              <a:rPr lang="en-US" sz="2400" dirty="0"/>
              <a:t>- Efficient Non-destructive  inspection ;</a:t>
            </a:r>
          </a:p>
          <a:p>
            <a:r>
              <a:rPr lang="en-US" sz="2400" dirty="0"/>
              <a:t>- Capability for re-design of critical components to their best performance;</a:t>
            </a:r>
          </a:p>
        </p:txBody>
      </p:sp>
      <p:pic>
        <p:nvPicPr>
          <p:cNvPr id="5" name="Picture 2" descr="HMI 95_-140 powder arrived 09"/>
          <p:cNvPicPr>
            <a:picLocks noChangeAspect="1" noChangeArrowheads="1"/>
          </p:cNvPicPr>
          <p:nvPr/>
        </p:nvPicPr>
        <p:blipFill>
          <a:blip r:embed="rId2" cstate="print"/>
          <a:srcRect/>
          <a:stretch>
            <a:fillRect/>
          </a:stretch>
        </p:blipFill>
        <p:spPr bwMode="auto">
          <a:xfrm>
            <a:off x="3352801" y="609601"/>
            <a:ext cx="5389033" cy="3031331"/>
          </a:xfrm>
          <a:prstGeom prst="rect">
            <a:avLst/>
          </a:prstGeom>
          <a:noFill/>
        </p:spPr>
      </p:pic>
    </p:spTree>
    <p:extLst>
      <p:ext uri="{BB962C8B-B14F-4D97-AF65-F5344CB8AC3E}">
        <p14:creationId xmlns:p14="http://schemas.microsoft.com/office/powerpoint/2010/main" val="42483064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chive\2017\July 2017\HIP 2017\Registration _Seliverstov.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951" y="190500"/>
            <a:ext cx="3884189" cy="13589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AD83DCF-DCF8-4854-A565-D220E8A3D74F}"/>
              </a:ext>
            </a:extLst>
          </p:cNvPr>
          <p:cNvSpPr txBox="1"/>
          <p:nvPr/>
        </p:nvSpPr>
        <p:spPr>
          <a:xfrm>
            <a:off x="832513" y="1549400"/>
            <a:ext cx="10372299" cy="5539978"/>
          </a:xfrm>
          <a:prstGeom prst="rect">
            <a:avLst/>
          </a:prstGeom>
          <a:noFill/>
        </p:spPr>
        <p:txBody>
          <a:bodyPr wrap="square" rtlCol="0">
            <a:spAutoFit/>
          </a:bodyPr>
          <a:lstStyle/>
          <a:p>
            <a:r>
              <a:rPr lang="en-US" sz="2400" dirty="0"/>
              <a:t>CONSLUSIONS</a:t>
            </a:r>
          </a:p>
          <a:p>
            <a:endParaRPr lang="en-US" sz="2400" dirty="0"/>
          </a:p>
          <a:p>
            <a:r>
              <a:rPr lang="en-US" sz="2400" dirty="0"/>
              <a:t>The major advances in performance of the PM </a:t>
            </a:r>
            <a:r>
              <a:rPr lang="en-US" sz="2400" dirty="0" err="1"/>
              <a:t>HIPed</a:t>
            </a:r>
            <a:r>
              <a:rPr lang="en-US" sz="2400" dirty="0"/>
              <a:t> parts and  in PM HIP technology   built on the physical principles of thermo-dynamics and heat and mass transfer, are REALIZED  through:</a:t>
            </a:r>
          </a:p>
          <a:p>
            <a:r>
              <a:rPr lang="en-US" sz="2400" dirty="0"/>
              <a:t>- development of large size complex shape components much beyond  the limits of casting and forging processes,</a:t>
            </a:r>
          </a:p>
          <a:p>
            <a:r>
              <a:rPr lang="en-US" sz="2400" dirty="0"/>
              <a:t>- near-net shaping (NNS) capabilities brought  by modeling and HIP tooling design;</a:t>
            </a:r>
          </a:p>
          <a:p>
            <a:r>
              <a:rPr lang="en-US" sz="2400" dirty="0"/>
              <a:t> - enhancement of the  properties and performance of large parts through the use of advanced PM alloys and powder compositions;</a:t>
            </a:r>
          </a:p>
          <a:p>
            <a:r>
              <a:rPr lang="en-US" sz="2400" dirty="0"/>
              <a:t>- radical enhancement of non-destructive  inspection  of </a:t>
            </a:r>
            <a:r>
              <a:rPr lang="en-US" sz="2400" dirty="0" err="1"/>
              <a:t>HIPed</a:t>
            </a:r>
            <a:r>
              <a:rPr lang="en-US" sz="2400" dirty="0"/>
              <a:t> materials and shapes;</a:t>
            </a:r>
          </a:p>
          <a:p>
            <a:r>
              <a:rPr lang="en-US" sz="2400" dirty="0"/>
              <a:t> - modeling of micro-structural evolution and formation of mechanical properties during HIP consolidation;  </a:t>
            </a:r>
          </a:p>
          <a:p>
            <a:endParaRPr lang="en-US" dirty="0"/>
          </a:p>
        </p:txBody>
      </p:sp>
    </p:spTree>
    <p:extLst>
      <p:ext uri="{BB962C8B-B14F-4D97-AF65-F5344CB8AC3E}">
        <p14:creationId xmlns:p14="http://schemas.microsoft.com/office/powerpoint/2010/main" val="33452905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chive\2017\July 2017\HIP 2017\Registration _Seliverstov.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951" y="190500"/>
            <a:ext cx="3884189" cy="1358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82847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chive\2017\July 2017\HIP 2017\Registration _Seliverstov.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951" y="190500"/>
            <a:ext cx="3884189" cy="1358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0454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Text Box 4"/>
          <p:cNvSpPr txBox="1">
            <a:spLocks noChangeArrowheads="1"/>
          </p:cNvSpPr>
          <p:nvPr/>
        </p:nvSpPr>
        <p:spPr bwMode="auto">
          <a:xfrm>
            <a:off x="718039" y="1974851"/>
            <a:ext cx="10562492" cy="2123658"/>
          </a:xfrm>
          <a:prstGeom prst="rect">
            <a:avLst/>
          </a:prstGeom>
          <a:noFill/>
          <a:ln w="9525">
            <a:noFill/>
            <a:miter lim="800000"/>
            <a:headEnd/>
            <a:tailEnd/>
          </a:ln>
        </p:spPr>
        <p:txBody>
          <a:bodyPr>
            <a:spAutoFit/>
          </a:bodyPr>
          <a:lstStyle/>
          <a:p>
            <a:pPr algn="ctr">
              <a:spcBef>
                <a:spcPct val="50000"/>
              </a:spcBef>
            </a:pPr>
            <a:r>
              <a:rPr lang="en-US" altLang="ko-KR" sz="4400" b="1" dirty="0">
                <a:cs typeface="맑은 고딕"/>
              </a:rPr>
              <a:t>Consolidation of  powder alloys  during HIP has 7 fundamental differences from the conventional metallurgical processes  </a:t>
            </a:r>
            <a:endParaRPr lang="en-US" altLang="en-US" sz="4400" b="1" dirty="0"/>
          </a:p>
        </p:txBody>
      </p:sp>
      <p:pic>
        <p:nvPicPr>
          <p:cNvPr id="5" name="Picture 2" descr="C:\Archive\2017\July 2017\HIP 2017\Registration _Seliverstov.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950" y="190500"/>
            <a:ext cx="3884189" cy="1358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3830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6" name="Text Box 4"/>
          <p:cNvSpPr txBox="1">
            <a:spLocks noChangeArrowheads="1"/>
          </p:cNvSpPr>
          <p:nvPr/>
        </p:nvSpPr>
        <p:spPr bwMode="auto">
          <a:xfrm>
            <a:off x="814917" y="1813014"/>
            <a:ext cx="1027218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342900" indent="-342900"/>
            <a:r>
              <a:rPr lang="en-US" altLang="ko-KR" sz="2400" dirty="0">
                <a:ea typeface="Gulim" pitchFamily="34" charset="-127"/>
              </a:rPr>
              <a:t>1. Consolidation of powder particles during HIP and formation of the 100% dense micro-structure is all done in a solid state phase without incipient melting due to the consecutive action of plastic deformation, creep and diffusion.</a:t>
            </a:r>
          </a:p>
        </p:txBody>
      </p:sp>
      <p:pic>
        <p:nvPicPr>
          <p:cNvPr id="40243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2817" y="3403600"/>
            <a:ext cx="3622779" cy="2747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243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0218" y="3403600"/>
            <a:ext cx="3947582" cy="2971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Archive\2017\July 2017\HIP 2017\Registration _Seliverstov.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950" y="190500"/>
            <a:ext cx="3884189" cy="1358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7353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Text Box 4"/>
          <p:cNvSpPr txBox="1">
            <a:spLocks noChangeArrowheads="1"/>
          </p:cNvSpPr>
          <p:nvPr/>
        </p:nvSpPr>
        <p:spPr bwMode="auto">
          <a:xfrm>
            <a:off x="912448" y="476250"/>
            <a:ext cx="10271368" cy="457200"/>
          </a:xfrm>
          <a:prstGeom prst="rect">
            <a:avLst/>
          </a:prstGeom>
          <a:noFill/>
          <a:ln w="9525">
            <a:noFill/>
            <a:miter lim="800000"/>
            <a:headEnd/>
            <a:tailEnd/>
          </a:ln>
        </p:spPr>
        <p:txBody>
          <a:bodyPr>
            <a:spAutoFit/>
          </a:bodyPr>
          <a:lstStyle/>
          <a:p>
            <a:pPr>
              <a:spcBef>
                <a:spcPct val="50000"/>
              </a:spcBef>
            </a:pPr>
            <a:endParaRPr lang="en-US" altLang="en-US" sz="2400">
              <a:latin typeface="Times New Roman" pitchFamily="18" charset="0"/>
            </a:endParaRPr>
          </a:p>
        </p:txBody>
      </p:sp>
      <p:sp>
        <p:nvSpPr>
          <p:cNvPr id="290819" name="Text Box 5"/>
          <p:cNvSpPr txBox="1">
            <a:spLocks noChangeArrowheads="1"/>
          </p:cNvSpPr>
          <p:nvPr/>
        </p:nvSpPr>
        <p:spPr bwMode="auto">
          <a:xfrm>
            <a:off x="719016" y="3716338"/>
            <a:ext cx="10560539" cy="461962"/>
          </a:xfrm>
          <a:prstGeom prst="rect">
            <a:avLst/>
          </a:prstGeom>
          <a:noFill/>
          <a:ln w="9525">
            <a:noFill/>
            <a:miter lim="800000"/>
            <a:headEnd/>
            <a:tailEnd/>
          </a:ln>
        </p:spPr>
        <p:txBody>
          <a:bodyPr>
            <a:spAutoFit/>
          </a:bodyPr>
          <a:lstStyle/>
          <a:p>
            <a:pPr>
              <a:spcBef>
                <a:spcPct val="50000"/>
              </a:spcBef>
            </a:pPr>
            <a:endParaRPr lang="en-US" altLang="en-US" sz="2400">
              <a:latin typeface="Times New Roman" pitchFamily="18" charset="0"/>
            </a:endParaRPr>
          </a:p>
        </p:txBody>
      </p:sp>
      <p:graphicFrame>
        <p:nvGraphicFramePr>
          <p:cNvPr id="290820" name="Object 4"/>
          <p:cNvGraphicFramePr>
            <a:graphicFrameLocks noChangeAspect="1"/>
          </p:cNvGraphicFramePr>
          <p:nvPr>
            <p:extLst>
              <p:ext uri="{D42A27DB-BD31-4B8C-83A1-F6EECF244321}">
                <p14:modId xmlns:p14="http://schemas.microsoft.com/office/powerpoint/2010/main" val="3989173248"/>
              </p:ext>
            </p:extLst>
          </p:nvPr>
        </p:nvGraphicFramePr>
        <p:xfrm>
          <a:off x="5999285" y="3047408"/>
          <a:ext cx="4458798" cy="2793209"/>
        </p:xfrm>
        <a:graphic>
          <a:graphicData uri="http://schemas.openxmlformats.org/presentationml/2006/ole">
            <mc:AlternateContent xmlns:mc="http://schemas.openxmlformats.org/markup-compatibility/2006">
              <mc:Choice xmlns:v="urn:schemas-microsoft-com:vml" Requires="v">
                <p:oleObj spid="_x0000_s1122" name="Acrobat Document" r:id="rId3" imgW="3888000" imgH="2592000" progId="AcroExch.Document.11">
                  <p:embed/>
                </p:oleObj>
              </mc:Choice>
              <mc:Fallback>
                <p:oleObj name="Acrobat Document" r:id="rId3" imgW="3888000" imgH="2592000" progId="AcroExch.Document.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9285" y="3047408"/>
                        <a:ext cx="4458798" cy="2793209"/>
                      </a:xfrm>
                      <a:prstGeom prst="rect">
                        <a:avLst/>
                      </a:prstGeom>
                      <a:noFill/>
                      <a:ln>
                        <a:noFill/>
                      </a:ln>
                      <a:effectLst/>
                    </p:spPr>
                  </p:pic>
                </p:oleObj>
              </mc:Fallback>
            </mc:AlternateContent>
          </a:graphicData>
        </a:graphic>
      </p:graphicFrame>
      <p:graphicFrame>
        <p:nvGraphicFramePr>
          <p:cNvPr id="290821" name="Object 5"/>
          <p:cNvGraphicFramePr>
            <a:graphicFrameLocks noChangeAspect="1"/>
          </p:cNvGraphicFramePr>
          <p:nvPr>
            <p:extLst>
              <p:ext uri="{D42A27DB-BD31-4B8C-83A1-F6EECF244321}">
                <p14:modId xmlns:p14="http://schemas.microsoft.com/office/powerpoint/2010/main" val="1107841688"/>
              </p:ext>
            </p:extLst>
          </p:nvPr>
        </p:nvGraphicFramePr>
        <p:xfrm>
          <a:off x="1337029" y="3025979"/>
          <a:ext cx="4711103" cy="2814638"/>
        </p:xfrm>
        <a:graphic>
          <a:graphicData uri="http://schemas.openxmlformats.org/presentationml/2006/ole">
            <mc:AlternateContent xmlns:mc="http://schemas.openxmlformats.org/markup-compatibility/2006">
              <mc:Choice xmlns:v="urn:schemas-microsoft-com:vml" Requires="v">
                <p:oleObj spid="_x0000_s1123" name="Acrobat Document" r:id="rId5" imgW="3888000" imgH="2592000" progId="AcroExch.Document.11">
                  <p:embed/>
                </p:oleObj>
              </mc:Choice>
              <mc:Fallback>
                <p:oleObj name="Acrobat Document" r:id="rId5" imgW="3888000" imgH="2592000" progId="AcroExch.Document.1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37029" y="3025979"/>
                        <a:ext cx="4711103" cy="2814638"/>
                      </a:xfrm>
                      <a:prstGeom prst="rect">
                        <a:avLst/>
                      </a:prstGeom>
                      <a:noFill/>
                      <a:ln>
                        <a:noFill/>
                      </a:ln>
                      <a:effectLst/>
                    </p:spPr>
                  </p:pic>
                </p:oleObj>
              </mc:Fallback>
            </mc:AlternateContent>
          </a:graphicData>
        </a:graphic>
      </p:graphicFrame>
      <p:sp>
        <p:nvSpPr>
          <p:cNvPr id="290822" name="Rectangle 6"/>
          <p:cNvSpPr>
            <a:spLocks noChangeArrowheads="1"/>
          </p:cNvSpPr>
          <p:nvPr/>
        </p:nvSpPr>
        <p:spPr bwMode="auto">
          <a:xfrm>
            <a:off x="719016" y="1231721"/>
            <a:ext cx="10216660" cy="1985159"/>
          </a:xfrm>
          <a:prstGeom prst="rect">
            <a:avLst/>
          </a:prstGeom>
          <a:noFill/>
          <a:ln w="9525">
            <a:noFill/>
            <a:miter lim="800000"/>
            <a:headEnd/>
            <a:tailEnd/>
          </a:ln>
          <a:effectLst/>
        </p:spPr>
        <p:txBody>
          <a:bodyPr wrap="square">
            <a:spAutoFit/>
          </a:bodyPr>
          <a:lstStyle/>
          <a:p>
            <a:pPr marL="342900" indent="-342900"/>
            <a:r>
              <a:rPr lang="ru-RU" altLang="ko-KR" sz="2400" dirty="0"/>
              <a:t>2. </a:t>
            </a:r>
            <a:r>
              <a:rPr lang="en-US" altLang="ko-KR" sz="2400" dirty="0">
                <a:ea typeface="Gulim" pitchFamily="34" charset="-127"/>
              </a:rPr>
              <a:t>This enables to preserve after HIP in the materials and </a:t>
            </a:r>
            <a:r>
              <a:rPr lang="en-US" altLang="ko-KR" sz="2400" dirty="0" err="1">
                <a:ea typeface="Gulim" pitchFamily="34" charset="-127"/>
              </a:rPr>
              <a:t>HIPed</a:t>
            </a:r>
            <a:r>
              <a:rPr lang="en-US" altLang="ko-KR" sz="2400" dirty="0">
                <a:ea typeface="Gulim" pitchFamily="34" charset="-127"/>
              </a:rPr>
              <a:t> blanks  of practically unlimited dimensions  the fine grain size initial meta-stable structures obtained during rapid solidification, uniform and isotropic and well susceptible to the subsequent heat treatment. </a:t>
            </a:r>
          </a:p>
          <a:p>
            <a:pPr marL="342900" indent="-342900">
              <a:spcBef>
                <a:spcPct val="50000"/>
              </a:spcBef>
            </a:pPr>
            <a:r>
              <a:rPr lang="en-US" altLang="ko-KR" dirty="0">
                <a:ea typeface="Gulim" pitchFamily="34" charset="-127"/>
              </a:rPr>
              <a:t>  </a:t>
            </a:r>
            <a:endParaRPr lang="en-US" altLang="en-US" dirty="0"/>
          </a:p>
        </p:txBody>
      </p:sp>
      <p:pic>
        <p:nvPicPr>
          <p:cNvPr id="7" name="Picture 2" descr="C:\Archive\2017\July 2017\HIP 2017\Registration _Seliverstov.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0951" y="190500"/>
            <a:ext cx="2855649" cy="99906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CC6ACA1-3D6F-4AE5-87F8-5A5C474685D5}"/>
              </a:ext>
            </a:extLst>
          </p:cNvPr>
          <p:cNvSpPr txBox="1"/>
          <p:nvPr/>
        </p:nvSpPr>
        <p:spPr>
          <a:xfrm>
            <a:off x="3070371" y="6115574"/>
            <a:ext cx="4454554" cy="369332"/>
          </a:xfrm>
          <a:prstGeom prst="rect">
            <a:avLst/>
          </a:prstGeom>
          <a:noFill/>
        </p:spPr>
        <p:txBody>
          <a:bodyPr wrap="square" rtlCol="0">
            <a:spAutoFit/>
          </a:bodyPr>
          <a:lstStyle/>
          <a:p>
            <a:r>
              <a:rPr lang="en-AU" dirty="0" err="1"/>
              <a:t>Ti</a:t>
            </a:r>
            <a:r>
              <a:rPr lang="en-AU" dirty="0"/>
              <a:t> 6-4 after HIP and after Beta Heat </a:t>
            </a:r>
            <a:r>
              <a:rPr lang="en-AU" dirty="0" err="1"/>
              <a:t>Treatrent</a:t>
            </a:r>
            <a:endParaRPr lang="en-AU" dirty="0"/>
          </a:p>
        </p:txBody>
      </p:sp>
    </p:spTree>
    <p:extLst>
      <p:ext uri="{BB962C8B-B14F-4D97-AF65-F5344CB8AC3E}">
        <p14:creationId xmlns:p14="http://schemas.microsoft.com/office/powerpoint/2010/main" val="85040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chive\2017\July 2017\HIP 2017\Registration _Seliverstov.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951" y="190500"/>
            <a:ext cx="3884189" cy="13589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7351972A-2C4C-4065-97A2-5BAB0F20343A}"/>
              </a:ext>
            </a:extLst>
          </p:cNvPr>
          <p:cNvSpPr/>
          <p:nvPr/>
        </p:nvSpPr>
        <p:spPr>
          <a:xfrm>
            <a:off x="806824" y="1536512"/>
            <a:ext cx="9753599" cy="830997"/>
          </a:xfrm>
          <a:prstGeom prst="rect">
            <a:avLst/>
          </a:prstGeom>
        </p:spPr>
        <p:txBody>
          <a:bodyPr wrap="square">
            <a:spAutoFit/>
          </a:bodyPr>
          <a:lstStyle/>
          <a:p>
            <a:pPr>
              <a:spcBef>
                <a:spcPct val="50000"/>
              </a:spcBef>
            </a:pPr>
            <a:r>
              <a:rPr lang="en-US" altLang="ko-KR" sz="2400" dirty="0">
                <a:latin typeface="Times New Roman" pitchFamily="18" charset="0"/>
                <a:cs typeface="맑은 고딕"/>
              </a:rPr>
              <a:t>3</a:t>
            </a:r>
            <a:r>
              <a:rPr lang="ru-RU" altLang="ko-KR" sz="2400" dirty="0">
                <a:latin typeface="Times New Roman" pitchFamily="18" charset="0"/>
                <a:cs typeface="맑은 고딕"/>
              </a:rPr>
              <a:t>. </a:t>
            </a:r>
            <a:r>
              <a:rPr lang="en-US" altLang="ko-KR" sz="2400" dirty="0">
                <a:cs typeface="맑은 고딕"/>
              </a:rPr>
              <a:t>PM</a:t>
            </a:r>
            <a:r>
              <a:rPr lang="en-US" altLang="ko-KR" sz="2400" dirty="0">
                <a:latin typeface="Times New Roman" pitchFamily="18" charset="0"/>
                <a:cs typeface="맑은 고딕"/>
              </a:rPr>
              <a:t> </a:t>
            </a:r>
            <a:r>
              <a:rPr lang="en-US" altLang="ko-KR" sz="2400" dirty="0">
                <a:cs typeface="맑은 고딕"/>
              </a:rPr>
              <a:t>HIP enables to create  Ni base and </a:t>
            </a:r>
            <a:r>
              <a:rPr lang="en-US" altLang="ko-KR" sz="2400" dirty="0" err="1">
                <a:cs typeface="맑은 고딕"/>
              </a:rPr>
              <a:t>Ti</a:t>
            </a:r>
            <a:r>
              <a:rPr lang="en-US" altLang="ko-KR" sz="2400" dirty="0">
                <a:cs typeface="맑은 고딕"/>
              </a:rPr>
              <a:t> materials alloyed far above the metallurgical limits of solubility</a:t>
            </a:r>
            <a:endParaRPr lang="ru-RU" altLang="ko-KR" sz="2400" dirty="0">
              <a:latin typeface="Times New Roman" pitchFamily="18" charset="0"/>
              <a:cs typeface="맑은 고딕"/>
            </a:endParaRPr>
          </a:p>
        </p:txBody>
      </p:sp>
      <p:sp>
        <p:nvSpPr>
          <p:cNvPr id="3" name="TextBox 2">
            <a:extLst>
              <a:ext uri="{FF2B5EF4-FFF2-40B4-BE49-F238E27FC236}">
                <a16:creationId xmlns:a16="http://schemas.microsoft.com/office/drawing/2014/main" id="{8C9907D4-70E5-41CA-8BCE-D9C15F3ABC53}"/>
              </a:ext>
            </a:extLst>
          </p:cNvPr>
          <p:cNvSpPr txBox="1"/>
          <p:nvPr/>
        </p:nvSpPr>
        <p:spPr>
          <a:xfrm>
            <a:off x="1075766" y="6021169"/>
            <a:ext cx="9233646" cy="830997"/>
          </a:xfrm>
          <a:prstGeom prst="rect">
            <a:avLst/>
          </a:prstGeom>
          <a:noFill/>
        </p:spPr>
        <p:txBody>
          <a:bodyPr wrap="square" rtlCol="0">
            <a:spAutoFit/>
          </a:bodyPr>
          <a:lstStyle/>
          <a:p>
            <a:r>
              <a:rPr lang="en-AU" sz="2400" dirty="0"/>
              <a:t>Chemical composition and micro-</a:t>
            </a:r>
            <a:r>
              <a:rPr lang="en-AU" sz="2400" dirty="0" err="1"/>
              <a:t>strucrure</a:t>
            </a:r>
            <a:r>
              <a:rPr lang="en-AU" sz="2400" dirty="0"/>
              <a:t> of Ni base alloy with &gt;60% of the Gamma Prime phase</a:t>
            </a:r>
          </a:p>
        </p:txBody>
      </p:sp>
      <p:pic>
        <p:nvPicPr>
          <p:cNvPr id="5" name="Picture 4" descr="A close up of a street&#10;&#10;Description generated with high confidence">
            <a:extLst>
              <a:ext uri="{FF2B5EF4-FFF2-40B4-BE49-F238E27FC236}">
                <a16:creationId xmlns:a16="http://schemas.microsoft.com/office/drawing/2014/main" id="{6B9A45C9-72A4-4666-8738-BDFB12BD5DBC}"/>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3068255" y="2367509"/>
            <a:ext cx="5127253" cy="3418169"/>
          </a:xfrm>
          <a:prstGeom prst="rect">
            <a:avLst/>
          </a:prstGeom>
          <a:ln>
            <a:solidFill>
              <a:schemeClr val="tx1"/>
            </a:solidFill>
          </a:ln>
        </p:spPr>
      </p:pic>
    </p:spTree>
    <p:extLst>
      <p:ext uri="{BB962C8B-B14F-4D97-AF65-F5344CB8AC3E}">
        <p14:creationId xmlns:p14="http://schemas.microsoft.com/office/powerpoint/2010/main" val="1052946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chive\2017\July 2017\HIP 2017\Registration _Seliverstov.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951" y="190500"/>
            <a:ext cx="3884189" cy="13589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7351972A-2C4C-4065-97A2-5BAB0F20343A}"/>
              </a:ext>
            </a:extLst>
          </p:cNvPr>
          <p:cNvSpPr/>
          <p:nvPr/>
        </p:nvSpPr>
        <p:spPr>
          <a:xfrm>
            <a:off x="1264024" y="1643303"/>
            <a:ext cx="9663952" cy="1569660"/>
          </a:xfrm>
          <a:prstGeom prst="rect">
            <a:avLst/>
          </a:prstGeom>
        </p:spPr>
        <p:txBody>
          <a:bodyPr wrap="square">
            <a:spAutoFit/>
          </a:bodyPr>
          <a:lstStyle/>
          <a:p>
            <a:pPr>
              <a:spcBef>
                <a:spcPct val="50000"/>
              </a:spcBef>
            </a:pPr>
            <a:r>
              <a:rPr lang="en-US" altLang="ko-KR" sz="2400" dirty="0">
                <a:latin typeface="Times New Roman" pitchFamily="18" charset="0"/>
                <a:cs typeface="맑은 고딕"/>
              </a:rPr>
              <a:t>4</a:t>
            </a:r>
            <a:r>
              <a:rPr lang="ru-RU" altLang="ko-KR" sz="2400" dirty="0">
                <a:latin typeface="Times New Roman" pitchFamily="18" charset="0"/>
                <a:cs typeface="맑은 고딕"/>
              </a:rPr>
              <a:t>. </a:t>
            </a:r>
            <a:r>
              <a:rPr lang="en-US" altLang="ko-KR" sz="2400" dirty="0">
                <a:cs typeface="맑은 고딕"/>
              </a:rPr>
              <a:t>Atomized spherical powders are so flowable that with vibration can fill cavities  of any shape and size. Therefore the  formation of complex parts during HIP is determined  only by the complexity of the HIP cans and their design based on the process modeling</a:t>
            </a:r>
            <a:endParaRPr lang="ru-RU" altLang="ko-KR" sz="2400" dirty="0">
              <a:latin typeface="Times New Roman" pitchFamily="18" charset="0"/>
              <a:cs typeface="맑은 고딕"/>
            </a:endParaRPr>
          </a:p>
        </p:txBody>
      </p:sp>
      <p:pic>
        <p:nvPicPr>
          <p:cNvPr id="5" name="Picture 4">
            <a:extLst>
              <a:ext uri="{FF2B5EF4-FFF2-40B4-BE49-F238E27FC236}">
                <a16:creationId xmlns:a16="http://schemas.microsoft.com/office/drawing/2014/main" id="{CAB9CC47-A668-480D-882E-18E4F3D1F037}"/>
              </a:ext>
            </a:extLst>
          </p:cNvPr>
          <p:cNvPicPr>
            <a:picLocks noChangeAspect="1" noChangeArrowheads="1"/>
          </p:cNvPicPr>
          <p:nvPr/>
        </p:nvPicPr>
        <p:blipFill>
          <a:blip r:embed="rId3" cstate="print"/>
          <a:srcRect/>
          <a:stretch>
            <a:fillRect/>
          </a:stretch>
        </p:blipFill>
        <p:spPr bwMode="auto">
          <a:xfrm>
            <a:off x="6096000" y="3212963"/>
            <a:ext cx="5945790" cy="3369317"/>
          </a:xfrm>
          <a:prstGeom prst="rect">
            <a:avLst/>
          </a:prstGeom>
          <a:noFill/>
          <a:ln w="9525">
            <a:noFill/>
            <a:miter lim="800000"/>
            <a:headEnd/>
            <a:tailEnd/>
          </a:ln>
        </p:spPr>
      </p:pic>
      <p:pic>
        <p:nvPicPr>
          <p:cNvPr id="4" name="Picture 3">
            <a:extLst>
              <a:ext uri="{FF2B5EF4-FFF2-40B4-BE49-F238E27FC236}">
                <a16:creationId xmlns:a16="http://schemas.microsoft.com/office/drawing/2014/main" id="{73E37F4D-5613-4F06-B826-BD7942C135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9127" y="3212963"/>
            <a:ext cx="4495202" cy="3369317"/>
          </a:xfrm>
          <a:prstGeom prst="rect">
            <a:avLst/>
          </a:prstGeom>
        </p:spPr>
      </p:pic>
    </p:spTree>
    <p:extLst>
      <p:ext uri="{BB962C8B-B14F-4D97-AF65-F5344CB8AC3E}">
        <p14:creationId xmlns:p14="http://schemas.microsoft.com/office/powerpoint/2010/main" val="33272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1567" y="20638"/>
            <a:ext cx="10727267"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0800" y="3554414"/>
            <a:ext cx="9448800" cy="351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25600" y="1290639"/>
            <a:ext cx="4064000" cy="226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99200" y="1433513"/>
            <a:ext cx="36576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35101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270</TotalTime>
  <Words>1497</Words>
  <Application>Microsoft Office PowerPoint</Application>
  <PresentationFormat>Widescreen</PresentationFormat>
  <Paragraphs>150</Paragraphs>
  <Slides>33</Slides>
  <Notes>3</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45" baseType="lpstr">
      <vt:lpstr>Gulim</vt:lpstr>
      <vt:lpstr>맑은 고딕</vt:lpstr>
      <vt:lpstr>MS Mincho</vt:lpstr>
      <vt:lpstr>adelle</vt:lpstr>
      <vt:lpstr>Arial</vt:lpstr>
      <vt:lpstr>Calibri</vt:lpstr>
      <vt:lpstr>Calibri Light</vt:lpstr>
      <vt:lpstr>Cambria</vt:lpstr>
      <vt:lpstr>Comic Sans MS</vt:lpstr>
      <vt:lpstr>Times New Roman</vt:lpstr>
      <vt:lpstr>Office Theme</vt:lpstr>
      <vt:lpstr>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Current Disk Alloy Capabilities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Ultrasonic Testing of Selectively  Net Shape Powder Metal Components</vt:lpstr>
      <vt:lpstr>Ultrasonic Testing of Selectively  Net Shape Powder Metal Components</vt:lpstr>
      <vt:lpstr>Ultrasonic Testing of Selectively  Net Shape Powder Metal Components</vt:lpstr>
      <vt:lpstr>PowerPoint Presentation</vt:lpstr>
      <vt:lpstr>Near Net Shape PM Technology Imposes requirements to the HIP Equipment and HIP cycles</vt:lpstr>
      <vt:lpstr>Near Net Shape PM Technology Imposes requirements to the HIP Equipment and HIP cycles</vt:lpstr>
      <vt:lpstr>Material Affordability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Victor</dc:creator>
  <cp:lastModifiedBy>user</cp:lastModifiedBy>
  <cp:revision>53</cp:revision>
  <dcterms:created xsi:type="dcterms:W3CDTF">2017-12-01T05:24:53Z</dcterms:created>
  <dcterms:modified xsi:type="dcterms:W3CDTF">2017-12-06T02:51:14Z</dcterms:modified>
</cp:coreProperties>
</file>