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5"/>
  </p:sldMasterIdLst>
  <p:notesMasterIdLst>
    <p:notesMasterId r:id="rId22"/>
  </p:notesMasterIdLst>
  <p:handoutMasterIdLst>
    <p:handoutMasterId r:id="rId23"/>
  </p:handoutMasterIdLst>
  <p:sldIdLst>
    <p:sldId id="366" r:id="rId6"/>
    <p:sldId id="343" r:id="rId7"/>
    <p:sldId id="367" r:id="rId8"/>
    <p:sldId id="370" r:id="rId9"/>
    <p:sldId id="369" r:id="rId10"/>
    <p:sldId id="371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</p:sldIdLst>
  <p:sldSz cx="12192000" cy="6858000"/>
  <p:notesSz cx="69977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6541"/>
    <a:srgbClr val="1C7249"/>
    <a:srgbClr val="1A7463"/>
    <a:srgbClr val="147A5A"/>
    <a:srgbClr val="0D815A"/>
    <a:srgbClr val="0A703F"/>
    <a:srgbClr val="09673A"/>
    <a:srgbClr val="085E35"/>
    <a:srgbClr val="33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38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276" y="72"/>
      </p:cViewPr>
      <p:guideLst>
        <p:guide orient="horz" pos="423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34" y="-96"/>
      </p:cViewPr>
      <p:guideLst>
        <p:guide orient="horz" pos="2928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96006-9893-4287-AEEC-3CCBD2E3A6B2}" type="datetimeFigureOut">
              <a:rPr lang="sv-SE" smtClean="0"/>
              <a:t>2017-12-05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21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29675"/>
            <a:ext cx="30321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5086-36F8-4595-BC79-7B1A2EBD35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5441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5975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21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29675"/>
            <a:ext cx="30321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448540-CDDB-4149-94C5-78A86548A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341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your choi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239184" y="224789"/>
            <a:ext cx="11702400" cy="58007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685802" y="64548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4" name="Underrubrik 2"/>
          <p:cNvSpPr>
            <a:spLocks noGrp="1"/>
          </p:cNvSpPr>
          <p:nvPr>
            <p:ph type="subTitle" idx="1"/>
          </p:nvPr>
        </p:nvSpPr>
        <p:spPr>
          <a:xfrm>
            <a:off x="685802" y="1870134"/>
            <a:ext cx="6534151" cy="10882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1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typ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6" t="18755"/>
          <a:stretch/>
        </p:blipFill>
        <p:spPr bwMode="auto">
          <a:xfrm>
            <a:off x="10286999" y="6180079"/>
            <a:ext cx="1728000" cy="63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173295" y="6314151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578034" y="6314150"/>
            <a:ext cx="59526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46820" y="6314150"/>
            <a:ext cx="72504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8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/>
        </p:blipFill>
        <p:spPr bwMode="auto">
          <a:xfrm>
            <a:off x="239761" y="110068"/>
            <a:ext cx="11712003" cy="99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9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re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/>
        </p:blipFill>
        <p:spPr bwMode="auto">
          <a:xfrm>
            <a:off x="239761" y="110068"/>
            <a:ext cx="11712003" cy="99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261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023111"/>
            <a:ext cx="5389033" cy="39347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7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4" y="225529"/>
            <a:ext cx="11716712" cy="5820862"/>
          </a:xfrm>
          <a:prstGeom prst="rect">
            <a:avLst/>
          </a:prstGeom>
        </p:spPr>
      </p:pic>
      <p:sp>
        <p:nvSpPr>
          <p:cNvPr id="14" name="Rubrik 1"/>
          <p:cNvSpPr>
            <a:spLocks noGrp="1"/>
          </p:cNvSpPr>
          <p:nvPr>
            <p:ph type="ctrTitle"/>
          </p:nvPr>
        </p:nvSpPr>
        <p:spPr>
          <a:xfrm>
            <a:off x="685802" y="645485"/>
            <a:ext cx="6534151" cy="122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/>
          </p:nvPr>
        </p:nvSpPr>
        <p:spPr>
          <a:xfrm>
            <a:off x="685802" y="1870134"/>
            <a:ext cx="6534151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8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/>
          <a:stretch/>
        </p:blipFill>
        <p:spPr>
          <a:xfrm>
            <a:off x="238127" y="234103"/>
            <a:ext cx="11716231" cy="5800934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2" y="645485"/>
            <a:ext cx="6534151" cy="12214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2" y="1870134"/>
            <a:ext cx="6534151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aeae4f7-dbf5-4696-8a08-5e8e5d569ca8" descr="5371869B-6FE6-460D-95D0-6BFCD5CCE6AC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7"/>
          <a:stretch/>
        </p:blipFill>
        <p:spPr bwMode="auto">
          <a:xfrm>
            <a:off x="242356" y="229139"/>
            <a:ext cx="11712000" cy="585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85802" y="645485"/>
            <a:ext cx="6534151" cy="1221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685802" y="1870134"/>
            <a:ext cx="6534151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57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3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re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260158"/>
            <a:ext cx="5384800" cy="46548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260158"/>
            <a:ext cx="5384800" cy="46548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5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re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61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23111"/>
            <a:ext cx="5386917" cy="39347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261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023111"/>
            <a:ext cx="5389033" cy="393477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2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4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8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79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278454"/>
            <a:ext cx="10972800" cy="4585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1008510" y="6382671"/>
            <a:ext cx="190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1901079" y="6386776"/>
            <a:ext cx="190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I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39763" y="6037897"/>
            <a:ext cx="11775236" cy="775452"/>
            <a:chOff x="0" y="3900592"/>
            <a:chExt cx="8831427" cy="646210"/>
          </a:xfrm>
        </p:grpSpPr>
        <p:pic>
          <p:nvPicPr>
            <p:cNvPr id="11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543"/>
            <a:stretch/>
          </p:blipFill>
          <p:spPr bwMode="auto">
            <a:xfrm>
              <a:off x="0" y="3900592"/>
              <a:ext cx="8784000" cy="46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faeae4f7-dbf5-4696-8a08-5e8e5d569ca8" descr="5371869B-6FE6-460D-95D0-6BFCD5CCE6AC"/>
            <p:cNvPicPr>
              <a:picLocks noChangeAspect="1" noChangeArrowheads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86" t="18755"/>
            <a:stretch/>
          </p:blipFill>
          <p:spPr bwMode="auto">
            <a:xfrm>
              <a:off x="7535427" y="4019077"/>
              <a:ext cx="1296000" cy="52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2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noProof="0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2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noProof="0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noProof="0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84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7" r:id="rId2"/>
    <p:sldLayoutId id="2147483688" r:id="rId3"/>
    <p:sldLayoutId id="2147483689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706" r:id="rId10"/>
    <p:sldLayoutId id="2147483681" r:id="rId11"/>
    <p:sldLayoutId id="214748370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2" y="645485"/>
            <a:ext cx="10594729" cy="1221420"/>
          </a:xfrm>
        </p:spPr>
        <p:txBody>
          <a:bodyPr>
            <a:normAutofit/>
          </a:bodyPr>
          <a:lstStyle/>
          <a:p>
            <a:r>
              <a:rPr lang="en-US" dirty="0"/>
              <a:t>High Pressure Heat Treatment - Phase Transformation Under Isostatic Pressure in HIP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04C44A78-F488-4BAF-9F9E-9C505223266D}"/>
              </a:ext>
            </a:extLst>
          </p:cNvPr>
          <p:cNvSpPr txBox="1">
            <a:spLocks/>
          </p:cNvSpPr>
          <p:nvPr/>
        </p:nvSpPr>
        <p:spPr>
          <a:xfrm>
            <a:off x="685802" y="5073162"/>
            <a:ext cx="6534151" cy="798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dirty="0"/>
              <a:t>Magnus Ahlfors</a:t>
            </a:r>
          </a:p>
          <a:p>
            <a:pPr fontAlgn="auto">
              <a:spcAft>
                <a:spcPts val="0"/>
              </a:spcAft>
            </a:pPr>
            <a:r>
              <a:rPr lang="en-US" sz="1200" dirty="0"/>
              <a:t>Applications engineer Isostatic pressing</a:t>
            </a:r>
          </a:p>
          <a:p>
            <a:pPr fontAlgn="auto">
              <a:spcAft>
                <a:spcPts val="0"/>
              </a:spcAft>
            </a:pPr>
            <a:r>
              <a:rPr lang="en-US" sz="1200" dirty="0"/>
              <a:t>magnus.ahlfors@quintusteam.com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CDC6A-9370-4F8E-BC67-0C9F7632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2" y="2833760"/>
            <a:ext cx="5495190" cy="13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EFDF7-E17E-4EC4-8A07-91CD48604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730" y="2507850"/>
            <a:ext cx="4658836" cy="3488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F39C7C-F2AF-4A85-A8D4-60D9DE420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291" y="2507850"/>
            <a:ext cx="4649839" cy="348850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1582400" cy="779778"/>
          </a:xfrm>
        </p:spPr>
        <p:txBody>
          <a:bodyPr>
            <a:normAutofit/>
          </a:bodyPr>
          <a:lstStyle/>
          <a:p>
            <a:r>
              <a:rPr lang="en-US" dirty="0"/>
              <a:t>Results of microscopy and hardness measurements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6348" y="1502979"/>
            <a:ext cx="386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sv-SE" sz="1800" b="1" dirty="0">
                <a:latin typeface="+mn-lt"/>
              </a:rPr>
              <a:t>1500 sec</a:t>
            </a:r>
            <a:r>
              <a:rPr lang="sv-SE" sz="1800" dirty="0">
                <a:latin typeface="+mn-lt"/>
              </a:rPr>
              <a:t> isotherm </a:t>
            </a:r>
            <a:r>
              <a:rPr lang="sv-SE" sz="1800" b="1" dirty="0">
                <a:latin typeface="+mn-lt"/>
              </a:rPr>
              <a:t>@100 bar</a:t>
            </a:r>
          </a:p>
          <a:p>
            <a:pPr marL="171450" indent="-171450">
              <a:buFontTx/>
              <a:buChar char="-"/>
            </a:pPr>
            <a:r>
              <a:rPr lang="sv-SE" sz="1800" dirty="0">
                <a:latin typeface="+mn-lt"/>
              </a:rPr>
              <a:t>19 % pearlite</a:t>
            </a:r>
          </a:p>
          <a:p>
            <a:pPr marL="171450" indent="-171450">
              <a:buFontTx/>
              <a:buChar char="-"/>
            </a:pPr>
            <a:r>
              <a:rPr lang="sv-SE" sz="1800" dirty="0">
                <a:latin typeface="+mn-lt"/>
              </a:rPr>
              <a:t>Hardness: 536 HV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4328" y="1502979"/>
            <a:ext cx="377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sv-SE" sz="1800" b="1" dirty="0">
                <a:latin typeface="+mn-lt"/>
              </a:rPr>
              <a:t>1500 sec </a:t>
            </a:r>
            <a:r>
              <a:rPr lang="sv-SE" sz="1800" dirty="0">
                <a:latin typeface="+mn-lt"/>
              </a:rPr>
              <a:t>isotherm </a:t>
            </a:r>
            <a:r>
              <a:rPr lang="sv-SE" sz="1800" b="1" dirty="0">
                <a:latin typeface="+mn-lt"/>
              </a:rPr>
              <a:t>@1700 bar</a:t>
            </a:r>
          </a:p>
          <a:p>
            <a:pPr marL="171450" indent="-171450">
              <a:buFontTx/>
              <a:buChar char="-"/>
            </a:pPr>
            <a:r>
              <a:rPr lang="sv-SE" sz="1800" dirty="0">
                <a:latin typeface="+mn-lt"/>
              </a:rPr>
              <a:t>10 % pearlite</a:t>
            </a:r>
          </a:p>
          <a:p>
            <a:pPr marL="171450" indent="-171450">
              <a:buFontTx/>
              <a:buChar char="-"/>
            </a:pPr>
            <a:r>
              <a:rPr lang="sv-SE" sz="1800" dirty="0">
                <a:latin typeface="+mn-lt"/>
              </a:rPr>
              <a:t>Hardness: 572 HV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7662" y="4871957"/>
            <a:ext cx="110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n-lt"/>
              </a:rPr>
              <a:t>Pearlite</a:t>
            </a:r>
            <a:endParaRPr lang="sv-SE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3082" y="2705593"/>
            <a:ext cx="117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n-lt"/>
              </a:rPr>
              <a:t>Martensite</a:t>
            </a:r>
            <a:endParaRPr lang="sv-SE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5755" y="3541187"/>
            <a:ext cx="100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n-lt"/>
              </a:rPr>
              <a:t>Pearlite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7095" y="4455398"/>
            <a:ext cx="117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n-lt"/>
              </a:rPr>
              <a:t>Martensite</a:t>
            </a:r>
            <a:endParaRPr lang="sv-SE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0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1582400" cy="779778"/>
          </a:xfrm>
        </p:spPr>
        <p:txBody>
          <a:bodyPr>
            <a:normAutofit/>
          </a:bodyPr>
          <a:lstStyle/>
          <a:p>
            <a:r>
              <a:rPr lang="en-US" dirty="0"/>
              <a:t>Results of microscopy and hardness measurements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39" y="2525677"/>
            <a:ext cx="4626086" cy="3464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02" y="2524845"/>
            <a:ext cx="4609736" cy="3465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6348" y="1502979"/>
            <a:ext cx="386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sv-SE" sz="1800" b="1" dirty="0">
                <a:latin typeface="+mn-lt"/>
              </a:rPr>
              <a:t>2000 sec</a:t>
            </a:r>
            <a:r>
              <a:rPr lang="sv-SE" sz="1800" dirty="0">
                <a:latin typeface="+mn-lt"/>
              </a:rPr>
              <a:t> isotherm </a:t>
            </a:r>
            <a:r>
              <a:rPr lang="sv-SE" sz="1800" b="1" dirty="0">
                <a:latin typeface="+mn-lt"/>
              </a:rPr>
              <a:t>@100 bar</a:t>
            </a:r>
          </a:p>
          <a:p>
            <a:pPr marL="171450" indent="-171450">
              <a:buFontTx/>
              <a:buChar char="-"/>
            </a:pPr>
            <a:r>
              <a:rPr lang="sv-SE" sz="1800" dirty="0">
                <a:latin typeface="+mn-lt"/>
              </a:rPr>
              <a:t>70 % pearlite</a:t>
            </a:r>
          </a:p>
          <a:p>
            <a:pPr marL="171450" indent="-171450">
              <a:buFontTx/>
              <a:buChar char="-"/>
            </a:pPr>
            <a:r>
              <a:rPr lang="sv-SE" sz="1800" dirty="0">
                <a:latin typeface="+mn-lt"/>
              </a:rPr>
              <a:t>Hardness: 344 HV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4328" y="1502979"/>
            <a:ext cx="3774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sv-SE" sz="1800" b="1" dirty="0">
                <a:latin typeface="+mn-lt"/>
              </a:rPr>
              <a:t>2000 sec </a:t>
            </a:r>
            <a:r>
              <a:rPr lang="sv-SE" sz="1800" dirty="0">
                <a:latin typeface="+mn-lt"/>
              </a:rPr>
              <a:t>isotherm </a:t>
            </a:r>
            <a:r>
              <a:rPr lang="sv-SE" sz="1800" b="1" dirty="0">
                <a:latin typeface="+mn-lt"/>
              </a:rPr>
              <a:t>@1700 bar</a:t>
            </a:r>
          </a:p>
          <a:p>
            <a:pPr marL="171450" indent="-171450">
              <a:buFontTx/>
              <a:buChar char="-"/>
            </a:pPr>
            <a:r>
              <a:rPr lang="sv-SE" sz="1800" dirty="0">
                <a:latin typeface="+mn-lt"/>
              </a:rPr>
              <a:t>26 % pearlite</a:t>
            </a:r>
          </a:p>
          <a:p>
            <a:pPr marL="171450" indent="-171450">
              <a:buFontTx/>
              <a:buChar char="-"/>
            </a:pPr>
            <a:r>
              <a:rPr lang="sv-SE" sz="1800" dirty="0">
                <a:latin typeface="+mn-lt"/>
              </a:rPr>
              <a:t>Hardness: 497 HV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6347" y="4784034"/>
            <a:ext cx="110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n-lt"/>
              </a:rPr>
              <a:t>Pearlite</a:t>
            </a:r>
            <a:endParaRPr lang="sv-SE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2890" y="3578226"/>
            <a:ext cx="117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n-lt"/>
              </a:rPr>
              <a:t>Martensite</a:t>
            </a:r>
            <a:endParaRPr lang="sv-SE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5267" y="4321291"/>
            <a:ext cx="100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n-lt"/>
              </a:rPr>
              <a:t>Pearlite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6946" y="3408949"/>
            <a:ext cx="1177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n-lt"/>
              </a:rPr>
              <a:t>Martensite</a:t>
            </a:r>
            <a:endParaRPr lang="sv-SE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3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Microscopy and hardness summary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278455"/>
            <a:ext cx="8200292" cy="2264846"/>
          </a:xfrm>
        </p:spPr>
        <p:txBody>
          <a:bodyPr>
            <a:normAutofit/>
          </a:bodyPr>
          <a:lstStyle/>
          <a:p>
            <a:r>
              <a:rPr lang="sv-SE" sz="2000" dirty="0"/>
              <a:t>1000 seconds is too short hold time</a:t>
            </a:r>
          </a:p>
          <a:p>
            <a:pPr lvl="1"/>
            <a:r>
              <a:rPr lang="sv-SE" sz="1800" dirty="0"/>
              <a:t>Virtually 0 % perlite and similar hardness for both pressures</a:t>
            </a:r>
          </a:p>
          <a:p>
            <a:r>
              <a:rPr lang="sv-SE" sz="2000" dirty="0"/>
              <a:t>3000 and 6000 seconds are too long hold times</a:t>
            </a:r>
            <a:endParaRPr lang="en-US" sz="2000" dirty="0"/>
          </a:p>
          <a:p>
            <a:pPr lvl="1"/>
            <a:r>
              <a:rPr lang="sv-SE" sz="1800" dirty="0"/>
              <a:t>Virtually 100 % perlite and similar hardness for both pressures</a:t>
            </a:r>
          </a:p>
          <a:p>
            <a:pPr lvl="1"/>
            <a:endParaRPr lang="sv-SE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DE3BC-472A-4406-A5E2-2D7727D3B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52" y="3499026"/>
            <a:ext cx="4521360" cy="2532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B26FE-DCF6-471D-83FB-39AA68B4F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3" y="3149356"/>
            <a:ext cx="4334605" cy="28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08D18071-83AC-4B37-9A8F-CA791EE31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8454"/>
            <a:ext cx="10972800" cy="4585139"/>
          </a:xfrm>
        </p:spPr>
        <p:txBody>
          <a:bodyPr>
            <a:normAutofit/>
          </a:bodyPr>
          <a:lstStyle/>
          <a:p>
            <a:r>
              <a:rPr lang="en-US" dirty="0"/>
              <a:t>All phase fraction evaluation results indicate that HIP pressure pushes austenite – pearlite transformation towards longer times</a:t>
            </a:r>
          </a:p>
          <a:p>
            <a:endParaRPr lang="en-US" dirty="0"/>
          </a:p>
          <a:p>
            <a:r>
              <a:rPr lang="en-US" dirty="0"/>
              <a:t>All hardness measurement results indicate that HIP pressure pushes austenite – pearlite transformation towards longer times</a:t>
            </a:r>
          </a:p>
          <a:p>
            <a:endParaRPr lang="sv-SE" dirty="0"/>
          </a:p>
          <a:p>
            <a:r>
              <a:rPr lang="en-US" dirty="0"/>
              <a:t>100 and 1700 bar compared, not atmospheric pressure!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278455"/>
            <a:ext cx="10972800" cy="3191945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Automatically increased hardenability when quenching under pressure</a:t>
            </a:r>
          </a:p>
          <a:p>
            <a:pPr lvl="1"/>
            <a:r>
              <a:rPr lang="en-US" sz="2400" dirty="0"/>
              <a:t>Possibility to:</a:t>
            </a:r>
          </a:p>
          <a:p>
            <a:pPr lvl="2"/>
            <a:r>
              <a:rPr lang="en-US" sz="2000" dirty="0"/>
              <a:t>Use less alloying elements</a:t>
            </a:r>
          </a:p>
          <a:p>
            <a:pPr lvl="2"/>
            <a:r>
              <a:rPr lang="en-US" sz="2000" dirty="0"/>
              <a:t>Quench thicker sections</a:t>
            </a:r>
          </a:p>
          <a:p>
            <a:pPr lvl="2"/>
            <a:r>
              <a:rPr lang="en-US" sz="2000" dirty="0"/>
              <a:t>Use slower cooling for the same hardening response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3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pressure heat treatment – unexplored field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278455"/>
            <a:ext cx="10972800" cy="4579006"/>
          </a:xfrm>
        </p:spPr>
        <p:txBody>
          <a:bodyPr>
            <a:normAutofit/>
          </a:bodyPr>
          <a:lstStyle/>
          <a:p>
            <a:r>
              <a:rPr lang="en-US" dirty="0"/>
              <a:t>CCT and TTT diagrams, heat treatment recipes etc.</a:t>
            </a:r>
          </a:p>
          <a:p>
            <a:pPr lvl="1"/>
            <a:r>
              <a:rPr lang="en-US" dirty="0"/>
              <a:t>all for atmospheric pressure</a:t>
            </a:r>
          </a:p>
          <a:p>
            <a:r>
              <a:rPr lang="en-US" dirty="0"/>
              <a:t>Only Fe-C system investigated in this study</a:t>
            </a:r>
          </a:p>
          <a:p>
            <a:r>
              <a:rPr lang="en-US" dirty="0"/>
              <a:t>What is the pressure influence on other common materials?</a:t>
            </a:r>
          </a:p>
          <a:p>
            <a:pPr lvl="1"/>
            <a:r>
              <a:rPr lang="en-US" dirty="0"/>
              <a:t>Al, Ti, Ni-base, CoCr etc.</a:t>
            </a:r>
          </a:p>
          <a:p>
            <a:r>
              <a:rPr lang="en-US" dirty="0"/>
              <a:t>What other effects can pressure have on conventional heat treatment?</a:t>
            </a:r>
          </a:p>
          <a:p>
            <a:endParaRPr lang="en-US" dirty="0"/>
          </a:p>
          <a:p>
            <a:r>
              <a:rPr lang="en-US" dirty="0"/>
              <a:t>Unexplored and interesting field where research is needed!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6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247891" y="772998"/>
            <a:ext cx="5028605" cy="52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250" indent="-476250" defTabSz="719138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719138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719138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719138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719138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719138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120000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719138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120000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719138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120000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719138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120000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GB" altLang="sv-SE" sz="2800" dirty="0">
                <a:latin typeface="+mn-lt"/>
              </a:rPr>
              <a:t>Thank you for your attention!</a:t>
            </a:r>
          </a:p>
          <a:p>
            <a:pPr>
              <a:lnSpc>
                <a:spcPct val="70000"/>
              </a:lnSpc>
            </a:pPr>
            <a:endParaRPr lang="en-GB" altLang="sv-SE" sz="2800" b="1" dirty="0"/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93" y="1669090"/>
            <a:ext cx="3995683" cy="14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black">
          <a:xfrm>
            <a:off x="7184136" y="4788866"/>
            <a:ext cx="3472142" cy="94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96" tIns="43398" rIns="86796" bIns="43398"/>
          <a:lstStyle>
            <a:lvl1pPr marL="323850" indent="-323850" defTabSz="719138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719138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719138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719138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719138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719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Clr>
                <a:srgbClr val="00539F"/>
              </a:buClr>
              <a:buSzPct val="120000"/>
            </a:pPr>
            <a:r>
              <a:rPr lang="fr-FR" altLang="sv-SE" sz="1400" dirty="0">
                <a:latin typeface="Arial" charset="0"/>
              </a:rPr>
              <a:t>Magnus Ahlfors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539F"/>
              </a:buClr>
              <a:buSzPct val="120000"/>
            </a:pPr>
            <a:r>
              <a:rPr lang="fr-FR" altLang="sv-SE" sz="1400" dirty="0">
                <a:latin typeface="Arial" charset="0"/>
              </a:rPr>
              <a:t>Applications Engineer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539F"/>
              </a:buClr>
              <a:buSzPct val="120000"/>
            </a:pPr>
            <a:r>
              <a:rPr lang="fr-FR" altLang="sv-SE" sz="1400" dirty="0">
                <a:latin typeface="Arial" charset="0"/>
              </a:rPr>
              <a:t>Magnus.Ahlfors@quintusteam.com</a:t>
            </a:r>
          </a:p>
          <a:p>
            <a:pPr eaLnBrk="0" hangingPunct="0">
              <a:lnSpc>
                <a:spcPct val="90000"/>
              </a:lnSpc>
              <a:spcBef>
                <a:spcPct val="40000"/>
              </a:spcBef>
              <a:buClr>
                <a:srgbClr val="00539F"/>
              </a:buClr>
              <a:buSzPct val="120000"/>
            </a:pPr>
            <a:endParaRPr lang="sv-SE" altLang="sv-SE" sz="1400" dirty="0">
              <a:solidFill>
                <a:srgbClr val="FFFFFF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40000"/>
              </a:spcBef>
              <a:buClr>
                <a:srgbClr val="00539F"/>
              </a:buClr>
              <a:buSzPct val="120000"/>
            </a:pPr>
            <a:endParaRPr lang="en-US" altLang="sv-SE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2A0C6B-8631-44D6-982C-76AAE2ED30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4722" r="6204" b="6567"/>
          <a:stretch/>
        </p:blipFill>
        <p:spPr>
          <a:xfrm>
            <a:off x="357809" y="702365"/>
            <a:ext cx="5982846" cy="47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Joint member project within the Powder Metallurgy Member Research Consortia at Swerea KIMAB, Sweden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Participating companies:</a:t>
            </a:r>
          </a:p>
          <a:p>
            <a:pPr lvl="1"/>
            <a:r>
              <a:rPr lang="sv-SE" dirty="0"/>
              <a:t>Quintus Technologies AB				Magnus Ahlfors, Stefan Sehlstedt</a:t>
            </a:r>
          </a:p>
          <a:p>
            <a:pPr lvl="1"/>
            <a:r>
              <a:rPr lang="sv-SE" dirty="0"/>
              <a:t>AB Sandvik Materials Technology		Linn Larsson, Martin Östlund</a:t>
            </a:r>
          </a:p>
          <a:p>
            <a:pPr lvl="1"/>
            <a:r>
              <a:rPr lang="sv-SE" dirty="0"/>
              <a:t>Höganäs AB							</a:t>
            </a:r>
            <a:r>
              <a:rPr lang="pt-BR" dirty="0"/>
              <a:t>Dimitris Chasoglou</a:t>
            </a:r>
            <a:endParaRPr lang="sv-SE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Purpose and aim</a:t>
            </a:r>
          </a:p>
          <a:p>
            <a:r>
              <a:rPr lang="sv-SE" dirty="0"/>
              <a:t>Background</a:t>
            </a:r>
          </a:p>
          <a:p>
            <a:r>
              <a:rPr lang="sv-SE" dirty="0"/>
              <a:t>Experiments</a:t>
            </a:r>
          </a:p>
          <a:p>
            <a:r>
              <a:rPr lang="sv-SE" dirty="0"/>
              <a:t>Results</a:t>
            </a:r>
          </a:p>
          <a:p>
            <a:r>
              <a:rPr lang="sv-SE" dirty="0"/>
              <a:t>Discussion and conclusions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5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aim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08D18071-83AC-4B37-9A8F-CA791EE31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8454"/>
            <a:ext cx="10972800" cy="4585139"/>
          </a:xfrm>
        </p:spPr>
        <p:txBody>
          <a:bodyPr>
            <a:normAutofit/>
          </a:bodyPr>
          <a:lstStyle/>
          <a:p>
            <a:r>
              <a:rPr lang="en-US" b="1" dirty="0"/>
              <a:t>Purpose:</a:t>
            </a:r>
            <a:r>
              <a:rPr lang="en-US" dirty="0"/>
              <a:t> Rapid quench HIP furnaces enables heat treatment in the HIP</a:t>
            </a:r>
          </a:p>
          <a:p>
            <a:pPr lvl="1"/>
            <a:r>
              <a:rPr lang="en-US" dirty="0"/>
              <a:t>Heat treatment and quenching performed under high external pressure</a:t>
            </a:r>
          </a:p>
          <a:p>
            <a:pPr lvl="1"/>
            <a:r>
              <a:rPr lang="en-US" dirty="0"/>
              <a:t>Very little data on thermodynamics under pressure found in literature e.g. TTT, CCT etc.</a:t>
            </a:r>
          </a:p>
          <a:p>
            <a:pPr lvl="1"/>
            <a:r>
              <a:rPr lang="en-US" dirty="0"/>
              <a:t>Is conventional heat treat recipes transferable to HIP:ing?  </a:t>
            </a:r>
          </a:p>
          <a:p>
            <a:endParaRPr lang="en-US" dirty="0"/>
          </a:p>
          <a:p>
            <a:r>
              <a:rPr lang="en-US" b="1" dirty="0"/>
              <a:t>Aim: </a:t>
            </a:r>
            <a:r>
              <a:rPr lang="en-US" dirty="0"/>
              <a:t>Investigate whether a typical HIP pressure of 1700 bar is enough to shift the austenite to pearlite phase transformation towards longer times and quantify the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278455"/>
            <a:ext cx="6957391" cy="2803216"/>
          </a:xfrm>
        </p:spPr>
        <p:txBody>
          <a:bodyPr>
            <a:normAutofit/>
          </a:bodyPr>
          <a:lstStyle/>
          <a:p>
            <a:r>
              <a:rPr lang="sv-SE" dirty="0"/>
              <a:t>Studies form 1960s-70s on the influance of extreme pressures on phase transformation kinteics in Fe-C system</a:t>
            </a:r>
          </a:p>
          <a:p>
            <a:pPr lvl="1"/>
            <a:r>
              <a:rPr lang="en-US" dirty="0"/>
              <a:t>Nilan, Hilliard, Radcliff, Fujita</a:t>
            </a:r>
          </a:p>
          <a:p>
            <a:pPr lvl="1"/>
            <a:r>
              <a:rPr lang="sv-SE" dirty="0"/>
              <a:t>Theory on reduction of transformation </a:t>
            </a:r>
          </a:p>
          <a:p>
            <a:pPr lvl="2"/>
            <a:r>
              <a:rPr lang="sv-SE" dirty="0"/>
              <a:t>Lower carbon diffusivity at elevated pressures</a:t>
            </a:r>
          </a:p>
          <a:p>
            <a:pPr lvl="2"/>
            <a:endParaRPr lang="sv-SE" dirty="0"/>
          </a:p>
          <a:p>
            <a:pPr lvl="1"/>
            <a:endParaRPr lang="sv-SE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ABBB3-4BAA-47CC-AF7B-10D2494F4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3" y="377410"/>
            <a:ext cx="4200303" cy="306842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7F20E54-414B-4C59-9665-5F38082390B7}"/>
              </a:ext>
            </a:extLst>
          </p:cNvPr>
          <p:cNvSpPr/>
          <p:nvPr/>
        </p:nvSpPr>
        <p:spPr>
          <a:xfrm>
            <a:off x="10126826" y="1486409"/>
            <a:ext cx="448408" cy="202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D09DE5E-2DB5-4B69-8D4F-4EE581102FE3}"/>
              </a:ext>
            </a:extLst>
          </p:cNvPr>
          <p:cNvSpPr txBox="1">
            <a:spLocks/>
          </p:cNvSpPr>
          <p:nvPr/>
        </p:nvSpPr>
        <p:spPr>
          <a:xfrm>
            <a:off x="762000" y="3617465"/>
            <a:ext cx="9707217" cy="268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A. Weddeling has used URQ HIP to study the influence of </a:t>
            </a:r>
            <a:r>
              <a:rPr lang="sv-SE" dirty="0"/>
              <a:t>high pressure quenching on microstructure</a:t>
            </a:r>
          </a:p>
          <a:p>
            <a:pPr lvl="1"/>
            <a:r>
              <a:rPr lang="en-US" dirty="0"/>
              <a:t>Results suggest that the bainite formed during quenching under HIP pressure is not only formed later in time but also at lower temperatures</a:t>
            </a:r>
          </a:p>
          <a:p>
            <a:pPr lvl="1"/>
            <a:r>
              <a:rPr lang="en-US" i="1" dirty="0"/>
              <a:t>Densifying and Hardening of Martensitic Steel Powders in HIP Units Providing High Cooling Rates, </a:t>
            </a:r>
            <a:r>
              <a:rPr lang="en-US" dirty="0"/>
              <a:t>EuroPM2015</a:t>
            </a:r>
          </a:p>
          <a:p>
            <a:pPr lvl="1"/>
            <a:endParaRPr lang="sv-SE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8353"/>
            <a:ext cx="10972800" cy="779778"/>
          </a:xfrm>
        </p:spPr>
        <p:txBody>
          <a:bodyPr/>
          <a:lstStyle/>
          <a:p>
            <a:r>
              <a:rPr lang="en-US" dirty="0"/>
              <a:t>Materials selection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278454"/>
            <a:ext cx="10972800" cy="3926592"/>
          </a:xfrm>
        </p:spPr>
        <p:txBody>
          <a:bodyPr>
            <a:normAutofit/>
          </a:bodyPr>
          <a:lstStyle/>
          <a:p>
            <a:r>
              <a:rPr lang="sv-SE" dirty="0"/>
              <a:t>4340 (SS2541)</a:t>
            </a:r>
          </a:p>
          <a:p>
            <a:pPr lvl="1"/>
            <a:r>
              <a:rPr lang="sv-SE" dirty="0"/>
              <a:t>A wellknown quench and temper steel</a:t>
            </a:r>
          </a:p>
          <a:p>
            <a:pPr lvl="1"/>
            <a:r>
              <a:rPr lang="sv-SE" dirty="0"/>
              <a:t>Data existing in litterature</a:t>
            </a:r>
          </a:p>
          <a:p>
            <a:pPr lvl="1"/>
            <a:r>
              <a:rPr lang="sv-SE" dirty="0"/>
              <a:t>Sufficient time to perlite start</a:t>
            </a:r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Chemical composition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122800" y="6304240"/>
            <a:ext cx="864000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3C659408-29D4-426F-829A-E4E31FCD6CB7}" type="datetime1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12/5/2017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0234" y="6304239"/>
            <a:ext cx="873525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008320" y="6304239"/>
            <a:ext cx="595261" cy="365125"/>
          </a:xfr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en-US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A413AC-0DAB-4479-9391-19085453F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305235"/>
              </p:ext>
            </p:extLst>
          </p:nvPr>
        </p:nvGraphicFramePr>
        <p:xfrm>
          <a:off x="447189" y="4198415"/>
          <a:ext cx="6876804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073">
                  <a:extLst>
                    <a:ext uri="{9D8B030D-6E8A-4147-A177-3AD203B41FA5}">
                      <a16:colId xmlns:a16="http://schemas.microsoft.com/office/drawing/2014/main" val="621138381"/>
                    </a:ext>
                  </a:extLst>
                </a:gridCol>
                <a:gridCol w="617300">
                  <a:extLst>
                    <a:ext uri="{9D8B030D-6E8A-4147-A177-3AD203B41FA5}">
                      <a16:colId xmlns:a16="http://schemas.microsoft.com/office/drawing/2014/main" val="3359703497"/>
                    </a:ext>
                  </a:extLst>
                </a:gridCol>
                <a:gridCol w="693691">
                  <a:extLst>
                    <a:ext uri="{9D8B030D-6E8A-4147-A177-3AD203B41FA5}">
                      <a16:colId xmlns:a16="http://schemas.microsoft.com/office/drawing/2014/main" val="2167286913"/>
                    </a:ext>
                  </a:extLst>
                </a:gridCol>
                <a:gridCol w="714023">
                  <a:extLst>
                    <a:ext uri="{9D8B030D-6E8A-4147-A177-3AD203B41FA5}">
                      <a16:colId xmlns:a16="http://schemas.microsoft.com/office/drawing/2014/main" val="2052867952"/>
                    </a:ext>
                  </a:extLst>
                </a:gridCol>
                <a:gridCol w="649043">
                  <a:extLst>
                    <a:ext uri="{9D8B030D-6E8A-4147-A177-3AD203B41FA5}">
                      <a16:colId xmlns:a16="http://schemas.microsoft.com/office/drawing/2014/main" val="3120800788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118848130"/>
                    </a:ext>
                  </a:extLst>
                </a:gridCol>
                <a:gridCol w="683659">
                  <a:extLst>
                    <a:ext uri="{9D8B030D-6E8A-4147-A177-3AD203B41FA5}">
                      <a16:colId xmlns:a16="http://schemas.microsoft.com/office/drawing/2014/main" val="936791436"/>
                    </a:ext>
                  </a:extLst>
                </a:gridCol>
                <a:gridCol w="692312">
                  <a:extLst>
                    <a:ext uri="{9D8B030D-6E8A-4147-A177-3AD203B41FA5}">
                      <a16:colId xmlns:a16="http://schemas.microsoft.com/office/drawing/2014/main" val="4151045996"/>
                    </a:ext>
                  </a:extLst>
                </a:gridCol>
                <a:gridCol w="657698">
                  <a:extLst>
                    <a:ext uri="{9D8B030D-6E8A-4147-A177-3AD203B41FA5}">
                      <a16:colId xmlns:a16="http://schemas.microsoft.com/office/drawing/2014/main" val="2658686935"/>
                    </a:ext>
                  </a:extLst>
                </a:gridCol>
              </a:tblGrid>
              <a:tr h="275996">
                <a:tc>
                  <a:txBody>
                    <a:bodyPr/>
                    <a:lstStyle/>
                    <a:p>
                      <a:r>
                        <a:rPr lang="sv-SE" sz="1600" dirty="0"/>
                        <a:t>Elements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017554"/>
                  </a:ext>
                </a:extLst>
              </a:tr>
              <a:tr h="275996">
                <a:tc>
                  <a:txBody>
                    <a:bodyPr/>
                    <a:lstStyle/>
                    <a:p>
                      <a:r>
                        <a:rPr lang="sv-SE" sz="1600" dirty="0"/>
                        <a:t>4340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bal.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216537"/>
                  </a:ext>
                </a:extLst>
              </a:tr>
            </a:tbl>
          </a:graphicData>
        </a:graphic>
      </p:graphicFrame>
      <p:pic>
        <p:nvPicPr>
          <p:cNvPr id="11" name="Picture 10" descr="TTT-diagram acording to certificate+ny kornstorlek 15µm utmärkt tid större axeletiketter beskuren">
            <a:extLst>
              <a:ext uri="{FF2B5EF4-FFF2-40B4-BE49-F238E27FC236}">
                <a16:creationId xmlns:a16="http://schemas.microsoft.com/office/drawing/2014/main" id="{2D473EFA-D139-49A7-990A-B4E1D11BC30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/>
          <a:stretch/>
        </p:blipFill>
        <p:spPr bwMode="auto">
          <a:xfrm>
            <a:off x="7800315" y="372482"/>
            <a:ext cx="3847780" cy="2458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4340 Atlas utmärkt tid beskuren">
            <a:extLst>
              <a:ext uri="{FF2B5EF4-FFF2-40B4-BE49-F238E27FC236}">
                <a16:creationId xmlns:a16="http://schemas.microsoft.com/office/drawing/2014/main" id="{76540299-E7EE-433F-8E80-11A52C547BA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 bwMode="auto">
          <a:xfrm>
            <a:off x="7845778" y="2923529"/>
            <a:ext cx="3563427" cy="3032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64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procedure and parameter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78455"/>
            <a:ext cx="9404840" cy="4318012"/>
          </a:xfrm>
        </p:spPr>
        <p:txBody>
          <a:bodyPr>
            <a:normAutofit/>
          </a:bodyPr>
          <a:lstStyle/>
          <a:p>
            <a:r>
              <a:rPr lang="en-US" sz="2000" dirty="0"/>
              <a:t>TTT diagram experimental approach for a high and a low pressure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Austenize at 850 °C for &gt;20 minutes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Rapid quench to </a:t>
            </a:r>
            <a:r>
              <a:rPr lang="sv-SE" sz="1800" dirty="0"/>
              <a:t>650</a:t>
            </a:r>
            <a:r>
              <a:rPr lang="en-US" sz="1800" dirty="0"/>
              <a:t>°C (park in front of the perlite nose)</a:t>
            </a:r>
          </a:p>
          <a:p>
            <a:pPr lvl="1">
              <a:spcBef>
                <a:spcPts val="900"/>
              </a:spcBef>
            </a:pPr>
            <a:r>
              <a:rPr lang="sv-SE" sz="1800" dirty="0"/>
              <a:t>Five different hold times (1000s, 1500s, 2000s, 3000s, 6000s)</a:t>
            </a:r>
          </a:p>
          <a:p>
            <a:pPr lvl="1">
              <a:spcBef>
                <a:spcPts val="900"/>
              </a:spcBef>
            </a:pPr>
            <a:r>
              <a:rPr lang="sv-SE" sz="1800" dirty="0"/>
              <a:t>One low and one high pressure (100 and 1700 bar)</a:t>
            </a:r>
          </a:p>
          <a:p>
            <a:pPr lvl="2">
              <a:spcBef>
                <a:spcPts val="600"/>
              </a:spcBef>
            </a:pPr>
            <a:r>
              <a:rPr lang="sv-SE" sz="1600" dirty="0"/>
              <a:t>1700 bar = maxiumum possible pressure</a:t>
            </a:r>
          </a:p>
          <a:p>
            <a:pPr lvl="2">
              <a:spcBef>
                <a:spcPts val="600"/>
              </a:spcBef>
            </a:pPr>
            <a:r>
              <a:rPr lang="sv-SE" sz="1600" dirty="0"/>
              <a:t>100 bar = minimum possible pressure</a:t>
            </a:r>
          </a:p>
          <a:p>
            <a:pPr lvl="1">
              <a:spcBef>
                <a:spcPts val="900"/>
              </a:spcBef>
            </a:pPr>
            <a:r>
              <a:rPr lang="sv-SE" sz="1800" dirty="0"/>
              <a:t>Microstructure analysis and hardness measurment</a:t>
            </a:r>
            <a:br>
              <a:rPr lang="sv-SE" sz="1400" dirty="0">
                <a:latin typeface="Arial Narrow" panose="020B0606020202030204" pitchFamily="34" charset="0"/>
              </a:rPr>
            </a:br>
            <a:endParaRPr lang="sv-SE" sz="1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v-SE" sz="1600" dirty="0">
              <a:latin typeface="Arial Narrow" panose="020B0606020202030204" pitchFamily="34" charset="0"/>
            </a:endParaRPr>
          </a:p>
          <a:p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60BB5BF-C8B1-471B-948F-015C0E0E4EDE}" type="datetime1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t>2017-12-05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3066" y="2870639"/>
            <a:ext cx="294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</a:rPr>
              <a:t>Schematic of test procedure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334" y="3209193"/>
            <a:ext cx="5073435" cy="279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5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78454"/>
            <a:ext cx="6985905" cy="3416637"/>
          </a:xfrm>
        </p:spPr>
        <p:txBody>
          <a:bodyPr>
            <a:normAutofit/>
          </a:bodyPr>
          <a:lstStyle/>
          <a:p>
            <a:r>
              <a:rPr lang="en-US" dirty="0"/>
              <a:t>Test set-up: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Cylindrical rod specimens: 25 x 25 mm (1” x 1”)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Drilled hole to center of specimen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Thermocouples in gas in hot zone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Thermocouple in center of specimen</a:t>
            </a:r>
            <a:endParaRPr lang="sv-SE" dirty="0"/>
          </a:p>
          <a:p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60BB5BF-C8B1-471B-948F-015C0E0E4EDE}" type="datetime1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t>2017-12-05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F45475-029D-4617-AC6A-9041358F345F}"/>
              </a:ext>
            </a:extLst>
          </p:cNvPr>
          <p:cNvGrpSpPr/>
          <p:nvPr/>
        </p:nvGrpSpPr>
        <p:grpSpPr>
          <a:xfrm>
            <a:off x="7253653" y="1561925"/>
            <a:ext cx="4199660" cy="3357202"/>
            <a:chOff x="7728438" y="2400709"/>
            <a:chExt cx="4199660" cy="33572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0E9EAAA-4AFB-4326-8B8E-59EEA5C1E222}"/>
                </a:ext>
              </a:extLst>
            </p:cNvPr>
            <p:cNvGrpSpPr/>
            <p:nvPr/>
          </p:nvGrpSpPr>
          <p:grpSpPr>
            <a:xfrm>
              <a:off x="7728438" y="2635408"/>
              <a:ext cx="4199660" cy="3122503"/>
              <a:chOff x="6378019" y="3481930"/>
              <a:chExt cx="3203256" cy="238166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78019" y="3481930"/>
                <a:ext cx="3203256" cy="238166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470469" y="3588902"/>
                <a:ext cx="967140" cy="2358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1400" dirty="0"/>
                  <a:t>Test speciemen</a:t>
                </a:r>
                <a:endParaRPr lang="en-US" sz="1400" dirty="0"/>
              </a:p>
            </p:txBody>
          </p:sp>
          <p:cxnSp>
            <p:nvCxnSpPr>
              <p:cNvPr id="12" name="Straight Arrow Connector 11"/>
              <p:cNvCxnSpPr>
                <a:cxnSpLocks/>
                <a:stCxn id="7" idx="2"/>
              </p:cNvCxnSpPr>
              <p:nvPr/>
            </p:nvCxnSpPr>
            <p:spPr>
              <a:xfrm>
                <a:off x="6954039" y="3824723"/>
                <a:ext cx="875449" cy="852320"/>
              </a:xfrm>
              <a:prstGeom prst="straightConnector1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8570966" y="5596144"/>
                <a:ext cx="976863" cy="2347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Thermocouples</a:t>
                </a:r>
              </a:p>
            </p:txBody>
          </p:sp>
          <p:cxnSp>
            <p:nvCxnSpPr>
              <p:cNvPr id="15" name="Straight Arrow Connector 14"/>
              <p:cNvCxnSpPr>
                <a:cxnSpLocks/>
                <a:stCxn id="14" idx="0"/>
              </p:cNvCxnSpPr>
              <p:nvPr/>
            </p:nvCxnSpPr>
            <p:spPr>
              <a:xfrm flipH="1" flipV="1">
                <a:off x="8001001" y="5325534"/>
                <a:ext cx="1058397" cy="270610"/>
              </a:xfrm>
              <a:prstGeom prst="straightConnector1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cxnSpLocks/>
                <a:stCxn id="14" idx="0"/>
              </p:cNvCxnSpPr>
              <p:nvPr/>
            </p:nvCxnSpPr>
            <p:spPr>
              <a:xfrm flipH="1" flipV="1">
                <a:off x="7595506" y="4874004"/>
                <a:ext cx="1463892" cy="722139"/>
              </a:xfrm>
              <a:prstGeom prst="straightConnector1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cxnSpLocks/>
                <a:stCxn id="14" idx="0"/>
              </p:cNvCxnSpPr>
              <p:nvPr/>
            </p:nvCxnSpPr>
            <p:spPr>
              <a:xfrm flipH="1" flipV="1">
                <a:off x="8151287" y="3980392"/>
                <a:ext cx="908111" cy="1615751"/>
              </a:xfrm>
              <a:prstGeom prst="straightConnector1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B765E4-C5B9-454D-A69E-E0933F08A899}"/>
                </a:ext>
              </a:extLst>
            </p:cNvPr>
            <p:cNvSpPr txBox="1"/>
            <p:nvPr/>
          </p:nvSpPr>
          <p:spPr>
            <a:xfrm>
              <a:off x="8727845" y="2400709"/>
              <a:ext cx="2256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+mn-lt"/>
                </a:rPr>
                <a:t>Set-up in HIP furnace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0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5392F6C-B20B-4DBA-87C8-612B7DD482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54" y="1584120"/>
            <a:ext cx="5684601" cy="3629718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B651A5-17F7-4D9C-AFB1-641FC11EEB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4" y="1584120"/>
            <a:ext cx="5609526" cy="36297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Results from HIP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6FA84B1-A95D-4034-828A-53E00C4211F2}" type="datetime1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t>2017-12-05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v-SE">
                <a:solidFill>
                  <a:srgbClr val="4C565C">
                    <a:tint val="75000"/>
                  </a:srgbClr>
                </a:solidFill>
                <a:latin typeface="Arial"/>
              </a:rPr>
              <a:t>Confidential </a:t>
            </a:r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81A1CDB-6720-0F4C-B565-EE82B94C46EF}" type="slidenum">
              <a:rPr lang="sv-SE" smtClean="0">
                <a:solidFill>
                  <a:srgbClr val="4C565C">
                    <a:tint val="75000"/>
                  </a:srgbClr>
                </a:solidFill>
                <a:latin typeface="Arial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sv-SE" dirty="0">
              <a:solidFill>
                <a:srgbClr val="4C565C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9588" y="1276343"/>
            <a:ext cx="2992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+mn-lt"/>
                <a:ea typeface="Calibri" panose="020F0502020204030204" pitchFamily="34" charset="0"/>
              </a:rPr>
              <a:t>HIP log curve for 3000 s, </a:t>
            </a:r>
            <a:r>
              <a:rPr lang="en-GB" sz="1400" b="1" dirty="0">
                <a:latin typeface="+mn-lt"/>
                <a:ea typeface="Calibri" panose="020F0502020204030204" pitchFamily="34" charset="0"/>
              </a:rPr>
              <a:t>1700 bar</a:t>
            </a:r>
            <a:endParaRPr lang="en-US" sz="1400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76524" y="2603929"/>
            <a:ext cx="834324" cy="291229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cxnSpLocks/>
            <a:endCxn id="13" idx="0"/>
          </p:cNvCxnSpPr>
          <p:nvPr/>
        </p:nvCxnSpPr>
        <p:spPr>
          <a:xfrm>
            <a:off x="4448908" y="2895158"/>
            <a:ext cx="1580740" cy="2208576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13" idx="0"/>
          </p:cNvCxnSpPr>
          <p:nvPr/>
        </p:nvCxnSpPr>
        <p:spPr>
          <a:xfrm flipH="1">
            <a:off x="6029648" y="2979723"/>
            <a:ext cx="4028786" cy="2124011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87084" y="5103734"/>
            <a:ext cx="2085127" cy="65530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/>
              <a:t>Perlite transformation</a:t>
            </a:r>
          </a:p>
          <a:p>
            <a:r>
              <a:rPr lang="sv-SE" sz="1400" b="1" dirty="0"/>
              <a:t>- Exoterm reaction</a:t>
            </a:r>
            <a:endParaRPr lang="en-US" sz="14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6FFF06-4FCB-496B-8D2B-A442EFF1166B}"/>
              </a:ext>
            </a:extLst>
          </p:cNvPr>
          <p:cNvSpPr/>
          <p:nvPr/>
        </p:nvSpPr>
        <p:spPr>
          <a:xfrm>
            <a:off x="1460087" y="1276343"/>
            <a:ext cx="28279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+mn-lt"/>
                <a:ea typeface="Calibri" panose="020F0502020204030204" pitchFamily="34" charset="0"/>
              </a:rPr>
              <a:t>HIP log curve for 3000 s, </a:t>
            </a:r>
            <a:r>
              <a:rPr lang="en-GB" sz="1400" b="1" dirty="0">
                <a:latin typeface="+mn-lt"/>
                <a:ea typeface="Calibri" panose="020F0502020204030204" pitchFamily="34" charset="0"/>
              </a:rPr>
              <a:t>100 bar</a:t>
            </a:r>
            <a:endParaRPr lang="en-US" sz="1400" dirty="0"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CB6AD7-771C-4C1B-BC6C-06D2B539A79D}"/>
              </a:ext>
            </a:extLst>
          </p:cNvPr>
          <p:cNvSpPr/>
          <p:nvPr/>
        </p:nvSpPr>
        <p:spPr>
          <a:xfrm>
            <a:off x="9834450" y="2688494"/>
            <a:ext cx="834324" cy="291229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Quintus">
  <a:themeElements>
    <a:clrScheme name="Quintus">
      <a:dk1>
        <a:srgbClr val="000000"/>
      </a:dk1>
      <a:lt1>
        <a:srgbClr val="FFFFFF"/>
      </a:lt1>
      <a:dk2>
        <a:srgbClr val="4C565C"/>
      </a:dk2>
      <a:lt2>
        <a:srgbClr val="FFFFFF"/>
      </a:lt2>
      <a:accent1>
        <a:srgbClr val="004B93"/>
      </a:accent1>
      <a:accent2>
        <a:srgbClr val="4C565C"/>
      </a:accent2>
      <a:accent3>
        <a:srgbClr val="787664"/>
      </a:accent3>
      <a:accent4>
        <a:srgbClr val="0078BE"/>
      </a:accent4>
      <a:accent5>
        <a:srgbClr val="47959F"/>
      </a:accent5>
      <a:accent6>
        <a:srgbClr val="0083A5"/>
      </a:accent6>
      <a:hlink>
        <a:srgbClr val="0000FF"/>
      </a:hlink>
      <a:folHlink>
        <a:srgbClr val="990099"/>
      </a:folHlink>
    </a:clrScheme>
    <a:fontScheme name="Quint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intus ppt Template" id="{33C51E81-4A43-4777-ACE1-7E74B4B30DF0}" vid="{3ED6B1D2-EAE4-42CA-BD01-E33A2123E8C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Description" ma:contentTypeID="0x010100E54C0B07B8F90D49B44E7F1592E393560500F6F4FB107B6E124E8E6D07B6FFC590D3" ma:contentTypeVersion="107" ma:contentTypeDescription="Format General Description" ma:contentTypeScope="" ma:versionID="c8c7d2f4bd79a2f43d82027bfb6dd1d6">
  <xsd:schema xmlns:xsd="http://www.w3.org/2001/XMLSchema" xmlns:xs="http://www.w3.org/2001/XMLSchema" xmlns:p="http://schemas.microsoft.com/office/2006/metadata/properties" xmlns:ns1="http://schemas.microsoft.com/sharepoint/v3" xmlns:ns2="e0df4d51-dda5-4e12-bf46-baa696ff0fac" xmlns:ns3="1d10be9b-00f1-4b18-be22-d531284bacce" xmlns:ns4="98a6ce04-38c3-4757-9025-cfb054683c96" xmlns:ns5="http://schemas.microsoft.com/sharepoint/v3/fields" xmlns:ns6="91fac088-eda0-4a97-85d7-abaabaa001a5" xmlns:ns7="6c4ce519-d3e1-4453-a80a-f8fc18e6e35d" targetNamespace="http://schemas.microsoft.com/office/2006/metadata/properties" ma:root="true" ma:fieldsID="d054db967a11351cb7396e4eed95cf21" ns1:_="" ns2:_="" ns3:_="" ns4:_="" ns5:_="" ns6:_="" ns7:_="">
    <xsd:import namespace="http://schemas.microsoft.com/sharepoint/v3"/>
    <xsd:import namespace="e0df4d51-dda5-4e12-bf46-baa696ff0fac"/>
    <xsd:import namespace="1d10be9b-00f1-4b18-be22-d531284bacce"/>
    <xsd:import namespace="98a6ce04-38c3-4757-9025-cfb054683c96"/>
    <xsd:import namespace="http://schemas.microsoft.com/sharepoint/v3/fields"/>
    <xsd:import namespace="91fac088-eda0-4a97-85d7-abaabaa001a5"/>
    <xsd:import namespace="6c4ce519-d3e1-4453-a80a-f8fc18e6e35d"/>
    <xsd:element name="properties">
      <xsd:complexType>
        <xsd:sequence>
          <xsd:element name="documentManagement">
            <xsd:complexType>
              <xsd:all>
                <xsd:element ref="ns2:avtBMSsection" minOccurs="0"/>
                <xsd:element ref="ns2:TaxCatchAllLabel" minOccurs="0"/>
                <xsd:element ref="ns2:n510319d7fc940b9b6edded042a35d93" minOccurs="0"/>
                <xsd:element ref="ns2:TaxCatchAll" minOccurs="0"/>
                <xsd:element ref="ns2:Columbus_x0020_Document" minOccurs="0"/>
                <xsd:element ref="ns3:Product_x0020_Types" minOccurs="0"/>
                <xsd:element ref="ns1:ShowCombineView" minOccurs="0"/>
                <xsd:element ref="ns1:ShowRepairView" minOccurs="0"/>
                <xsd:element ref="ns4:SharedWithUsers" minOccurs="0"/>
                <xsd:element ref="ns4:SharedWithDetails" minOccurs="0"/>
                <xsd:element ref="ns2:_Revisiontemp" minOccurs="0"/>
                <xsd:element ref="ns2:avtReleaseDatetemp" minOccurs="0"/>
                <xsd:element ref="ns2:avtSecurityLeveltemp" minOccurs="0"/>
                <xsd:element ref="ns2:avtTesttemp" minOccurs="0"/>
                <xsd:element ref="ns2:DocumentNotemp" minOccurs="0"/>
                <xsd:element ref="ns4:avtSecurityLevel" minOccurs="0"/>
                <xsd:element ref="ns4:Document_x0020_No" minOccurs="0"/>
                <xsd:element ref="ns4:avtReleaseDate" minOccurs="0"/>
                <xsd:element ref="ns4:avtTest" minOccurs="0"/>
                <xsd:element ref="ns5:_Revision" minOccurs="0"/>
                <xsd:element ref="ns6:DocOwner" minOccurs="0"/>
                <xsd:element ref="ns2:quDocOwnTxt" minOccurs="0"/>
                <xsd:element ref="ns3:LastSharedByUser" minOccurs="0"/>
                <xsd:element ref="ns3:LastSharedByTime" minOccurs="0"/>
                <xsd:element ref="ns2:axApprovedComment" minOccurs="0"/>
                <xsd:element ref="ns2:axEditedBy" minOccurs="0"/>
                <xsd:element ref="ns2:axCreatedBy" minOccurs="0"/>
                <xsd:element ref="ns2:axApprovedBy" minOccurs="0"/>
                <xsd:element ref="ns2:axSentToApprovalBy" minOccurs="0"/>
                <xsd:element ref="ns2:qtRevisionComment" minOccurs="0"/>
                <xsd:element ref="ns2:axDocID" minOccurs="0"/>
                <xsd:element ref="ns7:MediaServiceMetadata" minOccurs="0"/>
                <xsd:element ref="ns7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owCombineView" ma:index="15" nillable="true" ma:displayName="Visa kombinationsvy" ma:hidden="true" ma:internalName="ShowCombineView">
      <xsd:simpleType>
        <xsd:restriction base="dms:Text"/>
      </xsd:simpleType>
    </xsd:element>
    <xsd:element name="ShowRepairView" ma:index="16" nillable="true" ma:displayName="Visa reparationsvy" ma:hidden="true" ma:internalName="ShowRepairView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f4d51-dda5-4e12-bf46-baa696ff0fac" elementFormDefault="qualified">
    <xsd:import namespace="http://schemas.microsoft.com/office/2006/documentManagement/types"/>
    <xsd:import namespace="http://schemas.microsoft.com/office/infopath/2007/PartnerControls"/>
    <xsd:element name="avtBMSsection" ma:index="2" nillable="true" ma:displayName="BMS section" ma:internalName="avtBMSsect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Vision"/>
                    <xsd:enumeration value="Operating Model"/>
                    <xsd:enumeration value="Company Performance"/>
                    <xsd:enumeration value="Project Execution"/>
                    <xsd:enumeration value="Strategic Business Plan"/>
                    <xsd:enumeration value="Goals &amp; Objectives"/>
                    <xsd:enumeration value="Values"/>
                    <xsd:enumeration value="Policies"/>
                    <xsd:enumeration value="Manuals"/>
                    <xsd:enumeration value="Directives"/>
                    <xsd:enumeration value="Laws &amp; Regulations"/>
                    <xsd:enumeration value="Certification &amp; Audits"/>
                    <xsd:enumeration value="Company Structure"/>
                    <xsd:enumeration value="Organization"/>
                    <xsd:enumeration value="Function Descriptions"/>
                    <xsd:enumeration value="Management Cycle &amp; Boards"/>
                    <xsd:enumeration value="General Responsibilities &amp; Roles"/>
                    <xsd:enumeration value="Business Management Processes"/>
                    <xsd:enumeration value="Business IT Systems"/>
                    <xsd:enumeration value="Company Info."/>
                    <xsd:enumeration value="Product Info."/>
                    <xsd:enumeration value="Associate Info."/>
                    <xsd:enumeration value="Manager Info."/>
                    <xsd:enumeration value="General Templates"/>
                    <xsd:enumeration value="BMS Guidance"/>
                  </xsd:restriction>
                </xsd:simpleType>
              </xsd:element>
            </xsd:sequence>
          </xsd:extension>
        </xsd:complexContent>
      </xsd:complexType>
    </xsd:element>
    <xsd:element name="TaxCatchAllLabel" ma:index="4" nillable="true" ma:displayName="Taxonomy Catch All Column1" ma:description="" ma:hidden="true" ma:list="{b2b83b63-b6da-435a-a338-dbcd0bcc2c65}" ma:internalName="TaxCatchAllLabel" ma:readOnly="true" ma:showField="CatchAllDataLabel" ma:web="e0df4d51-dda5-4e12-bf46-baa696ff0f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10319d7fc940b9b6edded042a35d93" ma:index="5" nillable="true" ma:taxonomy="true" ma:internalName="n510319d7fc940b9b6edded042a35d93" ma:taxonomyFieldName="avtProcess" ma:displayName="Process" ma:readOnly="false" ma:fieldId="{7510319d-7fc9-40b9-b6ed-ded042a35d93}" ma:taxonomyMulti="true" ma:sspId="d680345b-8af9-4422-87a0-62ff9c7d1978" ma:termSetId="c6b0b511-e22e-4e86-961e-067498144d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7" nillable="true" ma:displayName="Taxonomy Catch All Column" ma:description="" ma:hidden="true" ma:list="{b2b83b63-b6da-435a-a338-dbcd0bcc2c65}" ma:internalName="TaxCatchAll" ma:readOnly="false" ma:showField="CatchAllData" ma:web="e0df4d51-dda5-4e12-bf46-baa696ff0f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lumbus_x0020_Document" ma:index="8" nillable="true" ma:displayName="Local Specific Document" ma:internalName="Columbus_x0020_Document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lobal"/>
                    <xsd:enumeration value="Columbus Local"/>
                    <xsd:enumeration value="Sweden Local"/>
                    <xsd:enumeration value="China Local"/>
                    <xsd:maxLength value="255"/>
                  </xsd:restriction>
                </xsd:simpleType>
              </xsd:element>
            </xsd:sequence>
          </xsd:extension>
        </xsd:complexContent>
      </xsd:complexType>
    </xsd:element>
    <xsd:element name="_Revisiontemp" ma:index="19" nillable="true" ma:displayName="_Revisiontemp" ma:hidden="true" ma:internalName="_Revisiontemp" ma:readOnly="false">
      <xsd:simpleType>
        <xsd:restriction base="dms:Text">
          <xsd:maxLength value="255"/>
        </xsd:restriction>
      </xsd:simpleType>
    </xsd:element>
    <xsd:element name="avtReleaseDatetemp" ma:index="20" nillable="true" ma:displayName="avtReleaseDatetemp" ma:format="DateOnly" ma:hidden="true" ma:internalName="avtReleaseDatetemp" ma:readOnly="false">
      <xsd:simpleType>
        <xsd:restriction base="dms:DateTime"/>
      </xsd:simpleType>
    </xsd:element>
    <xsd:element name="avtSecurityLeveltemp" ma:index="21" nillable="true" ma:displayName="avtSecurityLeveltemp" ma:default="Public open" ma:format="Dropdown" ma:hidden="true" ma:internalName="avtSecurityLeveltemp" ma:readOnly="false">
      <xsd:simpleType>
        <xsd:restriction base="dms:Choice">
          <xsd:enumeration value="Public open"/>
          <xsd:enumeration value="Internal  use only"/>
          <xsd:enumeration value="Restricted"/>
        </xsd:restriction>
      </xsd:simpleType>
    </xsd:element>
    <xsd:element name="avtTesttemp" ma:index="22" nillable="true" ma:displayName="avtTesttemp" ma:hidden="true" ma:internalName="avtTesttemp" ma:readOnly="false">
      <xsd:simpleType>
        <xsd:restriction base="dms:Text">
          <xsd:maxLength value="255"/>
        </xsd:restriction>
      </xsd:simpleType>
    </xsd:element>
    <xsd:element name="DocumentNotemp" ma:index="23" nillable="true" ma:displayName="DocumentNotemp" ma:hidden="true" ma:internalName="DocumentNotemp" ma:readOnly="false">
      <xsd:simpleType>
        <xsd:restriction base="dms:Text">
          <xsd:maxLength value="255"/>
        </xsd:restriction>
      </xsd:simpleType>
    </xsd:element>
    <xsd:element name="quDocOwnTxt" ma:index="30" nillable="true" ma:displayName="Doc Owner txt" ma:hidden="true" ma:internalName="quDocOwnTxt" ma:readOnly="false">
      <xsd:simpleType>
        <xsd:restriction base="dms:Text">
          <xsd:maxLength value="255"/>
        </xsd:restriction>
      </xsd:simpleType>
    </xsd:element>
    <xsd:element name="axApprovedComment" ma:index="33" nillable="true" ma:displayName="Approved comment" ma:hidden="true" ma:internalName="axApprovedComment" ma:readOnly="false">
      <xsd:simpleType>
        <xsd:restriction base="dms:Text">
          <xsd:maxLength value="255"/>
        </xsd:restriction>
      </xsd:simpleType>
    </xsd:element>
    <xsd:element name="axEditedBy" ma:index="34" nillable="true" ma:displayName="Edited by" ma:hidden="true" ma:list="UserInfo" ma:SharePointGroup="0" ma:internalName="axEdit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xCreatedBy" ma:index="35" nillable="true" ma:displayName="Initially created by" ma:hidden="true" ma:list="UserInfo" ma:SharePointGroup="0" ma:internalName="axCreat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xApprovedBy" ma:index="36" nillable="true" ma:displayName="Released By" ma:hidden="true" ma:list="UserInfo" ma:SharePointGroup="0" ma:internalName="axApprov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xSentToApprovalBy" ma:index="37" nillable="true" ma:displayName="Sent to approval by" ma:hidden="true" ma:list="UserInfo" ma:SharePointGroup="0" ma:internalName="axSentToApproval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qtRevisionComment" ma:index="38" nillable="true" ma:displayName="Revision comment" ma:hidden="true" ma:internalName="qtRevisionComment" ma:readOnly="false">
      <xsd:simpleType>
        <xsd:restriction base="dms:Note"/>
      </xsd:simpleType>
    </xsd:element>
    <xsd:element name="axDocID" ma:index="39" nillable="true" ma:displayName="axDocID" ma:hidden="true" ma:internalName="axDocID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0be9b-00f1-4b18-be22-d531284bacce" elementFormDefault="qualified">
    <xsd:import namespace="http://schemas.microsoft.com/office/2006/documentManagement/types"/>
    <xsd:import namespace="http://schemas.microsoft.com/office/infopath/2007/PartnerControls"/>
    <xsd:element name="Product_x0020_Types" ma:index="9" nillable="true" ma:displayName="Product Types" ma:list="{206b870d-a1e5-4839-825d-c0ff336b1cac}" ma:internalName="Product_x0020_Types" ma:readOnly="false" ma:showField="Title" ma:web="1d10be9b-00f1-4b18-be22-d531284ba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SharedByUser" ma:index="31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2" nillable="true" ma:displayName="Senast delad per tid" ma:description="" ma:format="DateTim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6ce04-38c3-4757-9025-cfb054683c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avtSecurityLevel" ma:index="24" nillable="true" ma:displayName="Security level" ma:default="Public open" ma:format="Dropdown" ma:internalName="avtSecurityLevel">
      <xsd:simpleType>
        <xsd:restriction base="dms:Choice">
          <xsd:enumeration value="Public open"/>
          <xsd:enumeration value="Internal  use only"/>
          <xsd:enumeration value="Restricted"/>
        </xsd:restriction>
      </xsd:simpleType>
    </xsd:element>
    <xsd:element name="Document_x0020_No" ma:index="25" nillable="true" ma:displayName="Document No" ma:hidden="true" ma:internalName="Document_x0020_No" ma:readOnly="false">
      <xsd:simpleType>
        <xsd:restriction base="dms:Text">
          <xsd:maxLength value="255"/>
        </xsd:restriction>
      </xsd:simpleType>
    </xsd:element>
    <xsd:element name="avtReleaseDate" ma:index="26" nillable="true" ma:displayName="Release Date" ma:internalName="avtReleaseDate">
      <xsd:simpleType>
        <xsd:restriction base="dms:Text">
          <xsd:maxLength value="255"/>
        </xsd:restriction>
      </xsd:simpleType>
    </xsd:element>
    <xsd:element name="avtTest" ma:index="27" nillable="true" ma:displayName="Doc status" ma:default="In progress" ma:hidden="true" ma:internalName="avtTest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vision" ma:index="28" nillable="true" ma:displayName="Revision" ma:hidden="true" ma:internalName="_Revis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ac088-eda0-4a97-85d7-abaabaa001a5" elementFormDefault="qualified">
    <xsd:import namespace="http://schemas.microsoft.com/office/2006/documentManagement/types"/>
    <xsd:import namespace="http://schemas.microsoft.com/office/infopath/2007/PartnerControls"/>
    <xsd:element name="DocOwner" ma:index="29" nillable="true" ma:displayName="DocOwner" ma:list="{37ee32f3-57ca-4b81-8663-eed5584b41f3}" ma:internalName="DocOwner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ce519-d3e1-4453-a80a-f8fc18e6e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Revision xmlns="http://schemas.microsoft.com/sharepoint/v3/fields">8.0</_Revision>
    <avtBMSsection xmlns="e0df4d51-dda5-4e12-bf46-baa696ff0fac">
      <Value>General Templates</Value>
    </avtBMSsection>
    <TaxCatchAll xmlns="e0df4d51-dda5-4e12-bf46-baa696ff0fac"/>
    <n510319d7fc940b9b6edded042a35d93 xmlns="e0df4d51-dda5-4e12-bf46-baa696ff0fac">
      <Terms xmlns="http://schemas.microsoft.com/office/infopath/2007/PartnerControls"/>
    </n510319d7fc940b9b6edded042a35d93>
    <Product_x0020_Types xmlns="1d10be9b-00f1-4b18-be22-d531284bacce"/>
    <Columbus_x0020_Document xmlns="e0df4d51-dda5-4e12-bf46-baa696ff0fac">
      <Value>Global</Value>
    </Columbus_x0020_Document>
    <avtTesttemp xmlns="e0df4d51-dda5-4e12-bf46-baa696ff0fac">Released</avtTesttemp>
    <avtReleaseDatetemp xmlns="e0df4d51-dda5-4e12-bf46-baa696ff0fac">2016-04-10T22:00:00+00:00</avtReleaseDatetemp>
    <DocumentNotemp xmlns="e0df4d51-dda5-4e12-bf46-baa696ff0fac">Doc-0417</DocumentNotemp>
    <_Revisiontemp xmlns="e0df4d51-dda5-4e12-bf46-baa696ff0fac">13</_Revisiontemp>
    <avtSecurityLeveltemp xmlns="e0df4d51-dda5-4e12-bf46-baa696ff0fac">Public open</avtSecurityLeveltemp>
    <avtSecurityLevel xmlns="98a6ce04-38c3-4757-9025-cfb054683c96">Public open</avtSecurityLevel>
    <Document_x0020_No xmlns="98a6ce04-38c3-4757-9025-cfb054683c96">Doc-0417</Document_x0020_No>
    <avtTest xmlns="98a6ce04-38c3-4757-9025-cfb054683c96">8.0</avtTest>
    <avtReleaseDate xmlns="98a6ce04-38c3-4757-9025-cfb054683c96">2017-05-08</avtReleaseDate>
    <DocOwner xmlns="91fac088-eda0-4a97-85d7-abaabaa001a5" xsi:nil="true"/>
    <quDocOwnTxt xmlns="e0df4d51-dda5-4e12-bf46-baa696ff0fac" xsi:nil="true"/>
    <qtRevisionComment xmlns="e0df4d51-dda5-4e12-bf46-baa696ff0fac" xsi:nil="true"/>
    <axEditedBy xmlns="e0df4d51-dda5-4e12-bf46-baa696ff0fac">
      <UserInfo>
        <DisplayName>Jenny Lind</DisplayName>
        <AccountId>115</AccountId>
        <AccountType/>
      </UserInfo>
    </axEditedBy>
    <axApprovedBy xmlns="e0df4d51-dda5-4e12-bf46-baa696ff0fac">
      <UserInfo>
        <DisplayName>Jenny Lind</DisplayName>
        <AccountId>115</AccountId>
        <AccountType/>
      </UserInfo>
    </axApprovedBy>
    <axCreatedBy xmlns="e0df4d51-dda5-4e12-bf46-baa696ff0fac">
      <UserInfo>
        <DisplayName/>
        <AccountId xsi:nil="true"/>
        <AccountType/>
      </UserInfo>
    </axCreatedBy>
    <axApprovedComment xmlns="e0df4d51-dda5-4e12-bf46-baa696ff0fac" xsi:nil="true"/>
    <axSentToApprovalBy xmlns="e0df4d51-dda5-4e12-bf46-baa696ff0fac">
      <UserInfo>
        <DisplayName>Jenny Lind</DisplayName>
        <AccountId>115</AccountId>
        <AccountType/>
      </UserInfo>
    </axSentToApprovalBy>
    <axDocID xmlns="e0df4d51-dda5-4e12-bf46-baa696ff0fac">Doc-0719</axDocID>
    <ShowRepairView xmlns="http://schemas.microsoft.com/sharepoint/v3" xsi:nil="true"/>
    <ShowCombineView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27B5867A-C180-44F4-879A-4C3E392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0df4d51-dda5-4e12-bf46-baa696ff0fac"/>
    <ds:schemaRef ds:uri="1d10be9b-00f1-4b18-be22-d531284bacce"/>
    <ds:schemaRef ds:uri="98a6ce04-38c3-4757-9025-cfb054683c96"/>
    <ds:schemaRef ds:uri="http://schemas.microsoft.com/sharepoint/v3/fields"/>
    <ds:schemaRef ds:uri="91fac088-eda0-4a97-85d7-abaabaa001a5"/>
    <ds:schemaRef ds:uri="6c4ce519-d3e1-4453-a80a-f8fc18e6e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429E3-7F01-4F4D-A69E-8691AE65F4D0}">
  <ds:schemaRefs>
    <ds:schemaRef ds:uri="91fac088-eda0-4a97-85d7-abaabaa001a5"/>
    <ds:schemaRef ds:uri="http://schemas.microsoft.com/sharepoint/v3/field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c4ce519-d3e1-4453-a80a-f8fc18e6e35d"/>
    <ds:schemaRef ds:uri="http://schemas.microsoft.com/office/2006/metadata/properties"/>
    <ds:schemaRef ds:uri="http://purl.org/dc/terms/"/>
    <ds:schemaRef ds:uri="98a6ce04-38c3-4757-9025-cfb054683c96"/>
    <ds:schemaRef ds:uri="http://schemas.microsoft.com/sharepoint/v3"/>
    <ds:schemaRef ds:uri="1d10be9b-00f1-4b18-be22-d531284bacce"/>
    <ds:schemaRef ds:uri="e0df4d51-dda5-4e12-bf46-baa696ff0fa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579DC5-05FE-4055-8642-2D3216C2F48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56FBD08-0FBF-43FB-8CAE-974381797765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2290</TotalTime>
  <Words>738</Words>
  <Application>Microsoft Office PowerPoint</Application>
  <PresentationFormat>Widescreen</PresentationFormat>
  <Paragraphs>193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1_Quintus</vt:lpstr>
      <vt:lpstr>High Pressure Heat Treatment - Phase Transformation Under Isostatic Pressure in HIP</vt:lpstr>
      <vt:lpstr>Project</vt:lpstr>
      <vt:lpstr>Outline</vt:lpstr>
      <vt:lpstr>Purpose and aim</vt:lpstr>
      <vt:lpstr>Background</vt:lpstr>
      <vt:lpstr>Materials selection</vt:lpstr>
      <vt:lpstr>Experimental procedure and parameter selection</vt:lpstr>
      <vt:lpstr>Experimental procedure</vt:lpstr>
      <vt:lpstr>Results from HIP cycles</vt:lpstr>
      <vt:lpstr>Results of microscopy and hardness measurements</vt:lpstr>
      <vt:lpstr>Results of microscopy and hardness measurements</vt:lpstr>
      <vt:lpstr>Microscopy and hardness summary</vt:lpstr>
      <vt:lpstr>Conclusions</vt:lpstr>
      <vt:lpstr>Benefits</vt:lpstr>
      <vt:lpstr>High pressure heat treatment – unexplored field</vt:lpstr>
      <vt:lpstr>PowerPoint Presentation</vt:lpstr>
    </vt:vector>
  </TitlesOfParts>
  <Company>Avure Technologies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Quintus ppt Template</dc:title>
  <dc:subject/>
  <dc:creator>Magnus Ahlfors</dc:creator>
  <cp:keywords/>
  <dc:description/>
  <cp:lastModifiedBy>Magnus Ahlfors</cp:lastModifiedBy>
  <cp:revision>149</cp:revision>
  <dcterms:created xsi:type="dcterms:W3CDTF">2006-09-20T20:42:38Z</dcterms:created>
  <dcterms:modified xsi:type="dcterms:W3CDTF">2017-12-05T01:03:53Z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0x010100E54C0B07B8F90D49B44E7F1592E393560500F6F4FB107B6E124E8E6D07B6FFC590D3</vt:lpwstr>
  </property>
  <property fmtid="{D5CDD505-2E9C-101B-9397-08002B2CF9AE}" pid="3" name="WorkflowChangePath">
    <vt:lpwstr>1c8c754f-4fbb-40da-8023-c4125973ff78,2;b97fd9f3-11de-415e-b835-8362f9c86481,4;b97fd9f3-11de-415e-b835-8362f9c86481,4;69379d88-cb83-4491-8842-55164d8c9959,7;69379d88-cb83-4491-8842-55164d8c9959,7;69379d88-cb83-4491-8842-55164d8c9959,7;69379d88-cb83-4491-88</vt:lpwstr>
  </property>
  <property fmtid="{D5CDD505-2E9C-101B-9397-08002B2CF9AE}" pid="4" name="avtProcess">
    <vt:lpwstr/>
  </property>
  <property fmtid="{D5CDD505-2E9C-101B-9397-08002B2CF9AE}" pid="5" name="_Format">
    <vt:lpwstr/>
  </property>
  <property fmtid="{D5CDD505-2E9C-101B-9397-08002B2CF9AE}" pid="6" name="_Coverage">
    <vt:lpwstr/>
  </property>
  <property fmtid="{D5CDD505-2E9C-101B-9397-08002B2CF9AE}" pid="7" name="_Relation">
    <vt:lpwstr/>
  </property>
  <property fmtid="{D5CDD505-2E9C-101B-9397-08002B2CF9AE}" pid="8" name="_Contributor">
    <vt:lpwstr/>
  </property>
  <property fmtid="{D5CDD505-2E9C-101B-9397-08002B2CF9AE}" pid="9" name="Language">
    <vt:lpwstr/>
  </property>
  <property fmtid="{D5CDD505-2E9C-101B-9397-08002B2CF9AE}" pid="10" name="_Source">
    <vt:lpwstr/>
  </property>
  <property fmtid="{D5CDD505-2E9C-101B-9397-08002B2CF9AE}" pid="11" name="_Publisher">
    <vt:lpwstr/>
  </property>
  <property fmtid="{D5CDD505-2E9C-101B-9397-08002B2CF9AE}" pid="12" name="_RightsManagement">
    <vt:lpwstr/>
  </property>
  <property fmtid="{D5CDD505-2E9C-101B-9397-08002B2CF9AE}" pid="13" name="_Identifier">
    <vt:lpwstr/>
  </property>
  <property fmtid="{D5CDD505-2E9C-101B-9397-08002B2CF9AE}" pid="14" name="_ResourceType">
    <vt:lpwstr/>
  </property>
  <property fmtid="{D5CDD505-2E9C-101B-9397-08002B2CF9AE}" pid="15" name="avtProcesstemp">
    <vt:lpwstr/>
  </property>
  <property fmtid="{D5CDD505-2E9C-101B-9397-08002B2CF9AE}" pid="16" name="axModerationFlag">
    <vt:lpwstr/>
  </property>
  <property fmtid="{D5CDD505-2E9C-101B-9397-08002B2CF9AE}" pid="17" name="axEventFlag">
    <vt:lpwstr>8.0</vt:lpwstr>
  </property>
</Properties>
</file>