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5" r:id="rId5"/>
    <p:sldMasterId id="2147483670" r:id="rId6"/>
  </p:sldMasterIdLst>
  <p:notesMasterIdLst>
    <p:notesMasterId r:id="rId37"/>
  </p:notesMasterIdLst>
  <p:handoutMasterIdLst>
    <p:handoutMasterId r:id="rId38"/>
  </p:handoutMasterIdLst>
  <p:sldIdLst>
    <p:sldId id="256" r:id="rId7"/>
    <p:sldId id="259" r:id="rId8"/>
    <p:sldId id="322" r:id="rId9"/>
    <p:sldId id="301" r:id="rId10"/>
    <p:sldId id="302" r:id="rId11"/>
    <p:sldId id="261" r:id="rId12"/>
    <p:sldId id="263" r:id="rId13"/>
    <p:sldId id="260" r:id="rId14"/>
    <p:sldId id="303" r:id="rId15"/>
    <p:sldId id="304" r:id="rId16"/>
    <p:sldId id="266" r:id="rId17"/>
    <p:sldId id="283" r:id="rId18"/>
    <p:sldId id="290" r:id="rId19"/>
    <p:sldId id="286" r:id="rId20"/>
    <p:sldId id="305" r:id="rId21"/>
    <p:sldId id="306" r:id="rId22"/>
    <p:sldId id="307" r:id="rId23"/>
    <p:sldId id="308" r:id="rId24"/>
    <p:sldId id="309" r:id="rId25"/>
    <p:sldId id="310" r:id="rId26"/>
    <p:sldId id="312" r:id="rId27"/>
    <p:sldId id="315" r:id="rId28"/>
    <p:sldId id="314" r:id="rId29"/>
    <p:sldId id="316" r:id="rId30"/>
    <p:sldId id="318" r:id="rId31"/>
    <p:sldId id="319" r:id="rId32"/>
    <p:sldId id="320" r:id="rId33"/>
    <p:sldId id="317" r:id="rId34"/>
    <p:sldId id="321" r:id="rId35"/>
    <p:sldId id="289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BFE563C-27A2-42E7-B5B8-29B82E6B3D2C}">
          <p14:sldIdLst>
            <p14:sldId id="256"/>
            <p14:sldId id="259"/>
            <p14:sldId id="322"/>
            <p14:sldId id="301"/>
            <p14:sldId id="302"/>
            <p14:sldId id="261"/>
            <p14:sldId id="263"/>
            <p14:sldId id="260"/>
            <p14:sldId id="303"/>
            <p14:sldId id="304"/>
            <p14:sldId id="266"/>
            <p14:sldId id="283"/>
            <p14:sldId id="290"/>
            <p14:sldId id="286"/>
            <p14:sldId id="305"/>
            <p14:sldId id="306"/>
            <p14:sldId id="307"/>
            <p14:sldId id="308"/>
            <p14:sldId id="309"/>
            <p14:sldId id="310"/>
            <p14:sldId id="312"/>
          </p14:sldIdLst>
        </p14:section>
        <p14:section name="Section sans titre" id="{61C02009-95EC-4FD4-A6AB-85415511219B}">
          <p14:sldIdLst>
            <p14:sldId id="315"/>
            <p14:sldId id="314"/>
            <p14:sldId id="316"/>
            <p14:sldId id="318"/>
            <p14:sldId id="319"/>
            <p14:sldId id="320"/>
            <p14:sldId id="317"/>
            <p14:sldId id="321"/>
            <p14:sldId id="289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41F828"/>
    <a:srgbClr val="EF7A45"/>
    <a:srgbClr val="FFC072"/>
    <a:srgbClr val="E95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37" autoAdjust="0"/>
    <p:restoredTop sz="94109" autoAdjust="0"/>
  </p:normalViewPr>
  <p:slideViewPr>
    <p:cSldViewPr snapToGrid="0" snapToObjects="1">
      <p:cViewPr>
        <p:scale>
          <a:sx n="66" d="100"/>
          <a:sy n="66" d="100"/>
        </p:scale>
        <p:origin x="-127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958E4C-1D68-4B54-BE0C-7F542B556345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775155D6-BC77-418B-A20A-03FAE06B77C4}">
      <dgm:prSet custT="1"/>
      <dgm:spPr>
        <a:xfrm>
          <a:off x="1682889" y="103738"/>
          <a:ext cx="1007997" cy="1007999"/>
        </a:xfrm>
        <a:solidFill>
          <a:srgbClr val="BBE0E3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>
          <a:lvl1pPr eaLnBrk="0" hangingPunct="0">
            <a:spcBef>
              <a:spcPct val="20000"/>
            </a:spcBef>
            <a:buFont typeface="Times" charset="0"/>
            <a:buChar char="•"/>
            <a:defRPr b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1pPr>
          <a:lvl2pPr marL="742950" indent="-285750" eaLnBrk="0" hangingPunct="0">
            <a:spcBef>
              <a:spcPct val="20000"/>
            </a:spcBef>
            <a:buClr>
              <a:schemeClr val="bg1"/>
            </a:buClr>
            <a:buChar char="o"/>
            <a:defRPr sz="1600">
              <a:solidFill>
                <a:schemeClr val="bg2"/>
              </a:solidFill>
              <a:latin typeface="Arial" pitchFamily="34" charset="0"/>
              <a:ea typeface="MS PGothic" pitchFamily="34" charset="-128"/>
            </a:defRPr>
          </a:lvl2pPr>
          <a:lvl3pPr marL="1143000" indent="-228600" eaLnBrk="0" hangingPunct="0">
            <a:spcBef>
              <a:spcPct val="20000"/>
            </a:spcBef>
            <a:buFont typeface="Wingdings" pitchFamily="2" charset="2"/>
            <a:buChar char="§"/>
            <a:defRPr sz="1400">
              <a:solidFill>
                <a:schemeClr val="bg2"/>
              </a:solidFill>
              <a:latin typeface="Arial" pitchFamily="34" charset="0"/>
              <a:ea typeface="MS PGothic" pitchFamily="34" charset="-128"/>
            </a:defRPr>
          </a:lvl3pPr>
          <a:lvl4pPr marL="1600200" indent="-228600" eaLnBrk="0" hangingPunct="0">
            <a:spcBef>
              <a:spcPct val="20000"/>
            </a:spcBef>
            <a:buChar char="–"/>
            <a:defRPr sz="1200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4pPr>
          <a:lvl5pPr marL="2057400" indent="-228600" eaLnBrk="0" hangingPunct="0">
            <a:spcBef>
              <a:spcPct val="20000"/>
            </a:spcBef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5pPr>
          <a:lvl6pPr marL="25146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6pPr>
          <a:lvl7pPr marL="29718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7pPr>
          <a:lvl8pPr marL="34290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8pPr>
          <a:lvl9pPr marL="38862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9pPr>
        </a:lstStyle>
        <a:p>
          <a:pPr eaLnBrk="0" hangingPunct="0">
            <a:buFont typeface="Times" charset="0"/>
            <a:buNone/>
          </a:pPr>
          <a:endParaRPr lang="fr-FR" altLang="fr-FR" sz="1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itchFamily="34" charset="0"/>
            <a:ea typeface="MS PGothic" pitchFamily="34" charset="-128"/>
            <a:cs typeface="+mn-cs"/>
          </a:endParaRPr>
        </a:p>
      </dgm:t>
    </dgm:pt>
    <dgm:pt modelId="{37EA5ED5-5D7B-4D8D-9676-19CA48106F28}" type="parTrans" cxnId="{C906F176-4D89-4DCA-9B38-BBE4F6DF4CF3}">
      <dgm:prSet/>
      <dgm:spPr/>
      <dgm:t>
        <a:bodyPr/>
        <a:lstStyle/>
        <a:p>
          <a:endParaRPr lang="fr-FR"/>
        </a:p>
      </dgm:t>
    </dgm:pt>
    <dgm:pt modelId="{48F92C35-EE81-4A50-A278-B0E15B7FD215}" type="sibTrans" cxnId="{C906F176-4D89-4DCA-9B38-BBE4F6DF4CF3}">
      <dgm:prSet/>
      <dgm:spPr/>
      <dgm:t>
        <a:bodyPr/>
        <a:lstStyle/>
        <a:p>
          <a:endParaRPr lang="fr-FR"/>
        </a:p>
      </dgm:t>
    </dgm:pt>
    <dgm:pt modelId="{E3CCC3B1-B623-43F8-B30C-1B353A10545C}" type="pres">
      <dgm:prSet presAssocID="{BB958E4C-1D68-4B54-BE0C-7F542B556345}" presName="Name0" presStyleCnt="0">
        <dgm:presLayoutVars>
          <dgm:chMax/>
          <dgm:chPref/>
          <dgm:dir/>
        </dgm:presLayoutVars>
      </dgm:prSet>
      <dgm:spPr/>
    </dgm:pt>
    <dgm:pt modelId="{F345E6C5-5DDE-4A71-9AF2-64180B177E17}" type="pres">
      <dgm:prSet presAssocID="{775155D6-BC77-418B-A20A-03FAE06B77C4}" presName="composite" presStyleCnt="0"/>
      <dgm:spPr/>
    </dgm:pt>
    <dgm:pt modelId="{6ACE80E8-C330-4255-A2E1-5271350DD7C8}" type="pres">
      <dgm:prSet presAssocID="{775155D6-BC77-418B-A20A-03FAE06B77C4}" presName="Accent" presStyleLbl="alignNode1" presStyleIdx="0" presStyleCnt="1" custScaleX="82579" custScaleY="39834" custLinFactNeighborX="197" custLinFactNeighborY="-34423">
        <dgm:presLayoutVars>
          <dgm:chMax val="0"/>
          <dgm:chPref val="0"/>
        </dgm:presLayoutVars>
      </dgm:prSet>
      <dgm:spPr>
        <a:xfrm>
          <a:off x="1577805" y="1"/>
          <a:ext cx="1224004" cy="1223995"/>
        </a:xfrm>
        <a:prstGeom prst="rect">
          <a:avLst/>
        </a:prstGeom>
        <a:solidFill>
          <a:srgbClr val="0091BD"/>
        </a:solidFill>
        <a:ln w="25400" cap="flat" cmpd="sng" algn="ctr">
          <a:solidFill>
            <a:srgbClr val="0091BD"/>
          </a:solidFill>
          <a:prstDash val="solid"/>
        </a:ln>
        <a:effectLst/>
      </dgm:spPr>
    </dgm:pt>
    <dgm:pt modelId="{D688B175-6ABE-4F60-922D-131DDA799558}" type="pres">
      <dgm:prSet presAssocID="{775155D6-BC77-418B-A20A-03FAE06B77C4}" presName="Image" presStyleLbl="bgImgPlace1" presStyleIdx="0" presStyleCnt="1" custScaleY="91153" custLinFactNeighborY="-7988">
        <dgm:presLayoutVars>
          <dgm:chMax val="0"/>
          <dgm:chPref val="0"/>
          <dgm:bulletEnabled val="1"/>
        </dgm:presLayoutVars>
      </dgm:prSet>
      <dgm:spPr>
        <a:xfrm>
          <a:off x="441" y="152382"/>
          <a:ext cx="1822990" cy="1256404"/>
        </a:xfrm>
        <a:prstGeom prst="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8BABFB6-C8AA-4AA2-9C8A-347A6D976DE3}" type="pres">
      <dgm:prSet presAssocID="{775155D6-BC77-418B-A20A-03FAE06B77C4}" presName="Parent" presStyleLbl="fgAccFollowNode1" presStyleIdx="0" presStyleCnt="1" custScaleX="87190" custScaleY="41965" custLinFactNeighborY="-4450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B9655ABF-2E7A-4231-8725-81BFDF7C9490}" type="pres">
      <dgm:prSet presAssocID="{775155D6-BC77-418B-A20A-03FAE06B77C4}" presName="Space" presStyleCnt="0">
        <dgm:presLayoutVars>
          <dgm:chMax val="0"/>
          <dgm:chPref val="0"/>
        </dgm:presLayoutVars>
      </dgm:prSet>
      <dgm:spPr/>
    </dgm:pt>
  </dgm:ptLst>
  <dgm:cxnLst>
    <dgm:cxn modelId="{C906F176-4D89-4DCA-9B38-BBE4F6DF4CF3}" srcId="{BB958E4C-1D68-4B54-BE0C-7F542B556345}" destId="{775155D6-BC77-418B-A20A-03FAE06B77C4}" srcOrd="0" destOrd="0" parTransId="{37EA5ED5-5D7B-4D8D-9676-19CA48106F28}" sibTransId="{48F92C35-EE81-4A50-A278-B0E15B7FD215}"/>
    <dgm:cxn modelId="{B49A342F-D255-492B-9A2A-C5154C1B8795}" type="presOf" srcId="{BB958E4C-1D68-4B54-BE0C-7F542B556345}" destId="{E3CCC3B1-B623-43F8-B30C-1B353A10545C}" srcOrd="0" destOrd="0" presId="urn:microsoft.com/office/officeart/2008/layout/AlternatingPictureCircles"/>
    <dgm:cxn modelId="{C0950654-1E01-44FA-81B8-3A7624BD73F7}" type="presOf" srcId="{775155D6-BC77-418B-A20A-03FAE06B77C4}" destId="{28BABFB6-C8AA-4AA2-9C8A-347A6D976DE3}" srcOrd="0" destOrd="0" presId="urn:microsoft.com/office/officeart/2008/layout/AlternatingPictureCircles"/>
    <dgm:cxn modelId="{A79EF589-D72B-48E6-B6F0-2F92D06B9F16}" type="presParOf" srcId="{E3CCC3B1-B623-43F8-B30C-1B353A10545C}" destId="{F345E6C5-5DDE-4A71-9AF2-64180B177E17}" srcOrd="0" destOrd="0" presId="urn:microsoft.com/office/officeart/2008/layout/AlternatingPictureCircles"/>
    <dgm:cxn modelId="{0F96426E-5B8F-41A0-A003-6DEC71DAEF07}" type="presParOf" srcId="{F345E6C5-5DDE-4A71-9AF2-64180B177E17}" destId="{6ACE80E8-C330-4255-A2E1-5271350DD7C8}" srcOrd="0" destOrd="0" presId="urn:microsoft.com/office/officeart/2008/layout/AlternatingPictureCircles"/>
    <dgm:cxn modelId="{C593AC1A-5128-468D-A56C-9678C093B96D}" type="presParOf" srcId="{F345E6C5-5DDE-4A71-9AF2-64180B177E17}" destId="{D688B175-6ABE-4F60-922D-131DDA799558}" srcOrd="1" destOrd="0" presId="urn:microsoft.com/office/officeart/2008/layout/AlternatingPictureCircles"/>
    <dgm:cxn modelId="{6AAC84ED-7E96-44F4-80D2-1936423F648F}" type="presParOf" srcId="{F345E6C5-5DDE-4A71-9AF2-64180B177E17}" destId="{28BABFB6-C8AA-4AA2-9C8A-347A6D976DE3}" srcOrd="2" destOrd="0" presId="urn:microsoft.com/office/officeart/2008/layout/AlternatingPictureCircles"/>
    <dgm:cxn modelId="{F736445D-5E51-451C-8B4A-1D89EB31E9F5}" type="presParOf" srcId="{F345E6C5-5DDE-4A71-9AF2-64180B177E17}" destId="{B9655ABF-2E7A-4231-8725-81BFDF7C9490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42C248-60BA-4EFB-B053-13640FC5A762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D042133D-E7FC-4571-8BB5-0AA88547B480}">
      <dgm:prSet custT="1"/>
      <dgm:spPr>
        <a:xfrm>
          <a:off x="1406840" y="103870"/>
          <a:ext cx="1007999" cy="1007998"/>
        </a:xfrm>
        <a:solidFill>
          <a:srgbClr val="BBE0E3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>
          <a:lvl1pPr eaLnBrk="0" hangingPunct="0">
            <a:spcBef>
              <a:spcPct val="20000"/>
            </a:spcBef>
            <a:buFont typeface="Times" charset="0"/>
            <a:buChar char="•"/>
            <a:defRPr b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1pPr>
          <a:lvl2pPr marL="742950" indent="-285750" eaLnBrk="0" hangingPunct="0">
            <a:spcBef>
              <a:spcPct val="20000"/>
            </a:spcBef>
            <a:buClr>
              <a:schemeClr val="bg1"/>
            </a:buClr>
            <a:buChar char="o"/>
            <a:defRPr sz="1600">
              <a:solidFill>
                <a:schemeClr val="bg2"/>
              </a:solidFill>
              <a:latin typeface="Arial" pitchFamily="34" charset="0"/>
              <a:ea typeface="MS PGothic" pitchFamily="34" charset="-128"/>
            </a:defRPr>
          </a:lvl2pPr>
          <a:lvl3pPr marL="1143000" indent="-228600" eaLnBrk="0" hangingPunct="0">
            <a:spcBef>
              <a:spcPct val="20000"/>
            </a:spcBef>
            <a:buFont typeface="Wingdings" pitchFamily="2" charset="2"/>
            <a:buChar char="§"/>
            <a:defRPr sz="1400">
              <a:solidFill>
                <a:schemeClr val="bg2"/>
              </a:solidFill>
              <a:latin typeface="Arial" pitchFamily="34" charset="0"/>
              <a:ea typeface="MS PGothic" pitchFamily="34" charset="-128"/>
            </a:defRPr>
          </a:lvl3pPr>
          <a:lvl4pPr marL="1600200" indent="-228600" eaLnBrk="0" hangingPunct="0">
            <a:spcBef>
              <a:spcPct val="20000"/>
            </a:spcBef>
            <a:buChar char="–"/>
            <a:defRPr sz="1200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4pPr>
          <a:lvl5pPr marL="2057400" indent="-228600" eaLnBrk="0" hangingPunct="0">
            <a:spcBef>
              <a:spcPct val="20000"/>
            </a:spcBef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5pPr>
          <a:lvl6pPr marL="25146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6pPr>
          <a:lvl7pPr marL="29718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7pPr>
          <a:lvl8pPr marL="34290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8pPr>
          <a:lvl9pPr marL="38862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9pPr>
        </a:lstStyle>
        <a:p>
          <a:pPr eaLnBrk="0" hangingPunct="0">
            <a:buFont typeface="Times" charset="0"/>
            <a:buNone/>
          </a:pPr>
          <a:r>
            <a:rPr lang="fr-FR" altLang="fr-F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MS PGothic" pitchFamily="34" charset="-128"/>
              <a:cs typeface="+mn-cs"/>
            </a:rPr>
            <a:t>ERAMET </a:t>
          </a:r>
        </a:p>
        <a:p>
          <a:pPr eaLnBrk="0" hangingPunct="0">
            <a:buFont typeface="Times" charset="0"/>
            <a:buNone/>
          </a:pPr>
          <a:r>
            <a:rPr lang="fr-FR" alt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MS PGothic" pitchFamily="34" charset="-128"/>
              <a:cs typeface="+mn-cs"/>
            </a:rPr>
            <a:t>Nickel</a:t>
          </a:r>
          <a:endParaRPr lang="fr-FR" altLang="fr-FR" sz="1400" b="1" dirty="0">
            <a:solidFill>
              <a:schemeClr val="tx1">
                <a:lumMod val="65000"/>
                <a:lumOff val="35000"/>
              </a:schemeClr>
            </a:solidFill>
            <a:latin typeface="Arial" pitchFamily="34" charset="0"/>
            <a:ea typeface="MS PGothic" pitchFamily="34" charset="-128"/>
            <a:cs typeface="+mn-cs"/>
          </a:endParaRPr>
        </a:p>
      </dgm:t>
    </dgm:pt>
    <dgm:pt modelId="{4312E4C1-B8DF-4194-B333-DCBBF42D9A98}" type="parTrans" cxnId="{02397515-6FDB-4A57-B640-F2ADD571CD12}">
      <dgm:prSet/>
      <dgm:spPr/>
      <dgm:t>
        <a:bodyPr/>
        <a:lstStyle/>
        <a:p>
          <a:endParaRPr lang="fr-FR"/>
        </a:p>
      </dgm:t>
    </dgm:pt>
    <dgm:pt modelId="{94A6AE37-3D36-4AF1-A530-A7E8CD7A9060}" type="sibTrans" cxnId="{02397515-6FDB-4A57-B640-F2ADD571CD12}">
      <dgm:prSet/>
      <dgm:spPr/>
      <dgm:t>
        <a:bodyPr/>
        <a:lstStyle/>
        <a:p>
          <a:endParaRPr lang="fr-FR"/>
        </a:p>
      </dgm:t>
    </dgm:pt>
    <dgm:pt modelId="{FC8639B2-F323-42F3-8389-389962D29176}" type="pres">
      <dgm:prSet presAssocID="{B042C248-60BA-4EFB-B053-13640FC5A762}" presName="Name0" presStyleCnt="0">
        <dgm:presLayoutVars>
          <dgm:chMax/>
          <dgm:chPref/>
          <dgm:dir/>
        </dgm:presLayoutVars>
      </dgm:prSet>
      <dgm:spPr/>
    </dgm:pt>
    <dgm:pt modelId="{3FC8CCA1-D835-4EBB-B1FF-EC419C1DBFA4}" type="pres">
      <dgm:prSet presAssocID="{D042133D-E7FC-4571-8BB5-0AA88547B480}" presName="composite" presStyleCnt="0"/>
      <dgm:spPr/>
    </dgm:pt>
    <dgm:pt modelId="{E2B4D85C-624C-4CAD-9CB3-C7C2ECDC5328}" type="pres">
      <dgm:prSet presAssocID="{D042133D-E7FC-4571-8BB5-0AA88547B480}" presName="Accent" presStyleLbl="alignNode1" presStyleIdx="0" presStyleCnt="1" custScaleX="90485" custScaleY="48530" custLinFactNeighborX="-6323" custLinFactNeighborY="-29124">
        <dgm:presLayoutVars>
          <dgm:chMax val="0"/>
          <dgm:chPref val="0"/>
        </dgm:presLayoutVars>
      </dgm:prSet>
      <dgm:spPr>
        <a:xfrm>
          <a:off x="1298832" y="0"/>
          <a:ext cx="1224000" cy="1224001"/>
        </a:xfrm>
        <a:prstGeom prst="rect">
          <a:avLst/>
        </a:prstGeom>
        <a:solidFill>
          <a:srgbClr val="669900"/>
        </a:solidFill>
        <a:ln w="25400" cap="flat" cmpd="sng" algn="ctr">
          <a:solidFill>
            <a:srgbClr val="80973E"/>
          </a:solidFill>
          <a:prstDash val="solid"/>
        </a:ln>
        <a:effectLst/>
      </dgm:spPr>
    </dgm:pt>
    <dgm:pt modelId="{A17A30E4-D811-47CD-BB02-C4E9B7EE9F68}" type="pres">
      <dgm:prSet presAssocID="{D042133D-E7FC-4571-8BB5-0AA88547B480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xfrm>
          <a:off x="961" y="182952"/>
          <a:ext cx="1663704" cy="1257911"/>
        </a:xfrm>
        <a:prstGeom prst="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C357806-8537-425B-9211-BD56A7005C2D}" type="pres">
      <dgm:prSet presAssocID="{D042133D-E7FC-4571-8BB5-0AA88547B480}" presName="Parent" presStyleLbl="fgAccFollowNode1" presStyleIdx="0" presStyleCnt="1" custScaleX="95538" custScaleY="49352" custLinFactNeighborX="-8106" custLinFactNeighborY="-38472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D20ECBE2-FCE2-4A97-94A4-DCF19C43AF6D}" type="pres">
      <dgm:prSet presAssocID="{D042133D-E7FC-4571-8BB5-0AA88547B480}" presName="Space" presStyleCnt="0">
        <dgm:presLayoutVars>
          <dgm:chMax val="0"/>
          <dgm:chPref val="0"/>
        </dgm:presLayoutVars>
      </dgm:prSet>
      <dgm:spPr/>
    </dgm:pt>
  </dgm:ptLst>
  <dgm:cxnLst>
    <dgm:cxn modelId="{3F2337C9-CE72-4625-8C19-0D07A64F215B}" type="presOf" srcId="{B042C248-60BA-4EFB-B053-13640FC5A762}" destId="{FC8639B2-F323-42F3-8389-389962D29176}" srcOrd="0" destOrd="0" presId="urn:microsoft.com/office/officeart/2008/layout/AlternatingPictureCircles"/>
    <dgm:cxn modelId="{02397515-6FDB-4A57-B640-F2ADD571CD12}" srcId="{B042C248-60BA-4EFB-B053-13640FC5A762}" destId="{D042133D-E7FC-4571-8BB5-0AA88547B480}" srcOrd="0" destOrd="0" parTransId="{4312E4C1-B8DF-4194-B333-DCBBF42D9A98}" sibTransId="{94A6AE37-3D36-4AF1-A530-A7E8CD7A9060}"/>
    <dgm:cxn modelId="{0A8F6297-08A2-4C8F-8287-FAD3377C125D}" type="presOf" srcId="{D042133D-E7FC-4571-8BB5-0AA88547B480}" destId="{BC357806-8537-425B-9211-BD56A7005C2D}" srcOrd="0" destOrd="0" presId="urn:microsoft.com/office/officeart/2008/layout/AlternatingPictureCircles"/>
    <dgm:cxn modelId="{0B36D590-FB53-46D6-8CC0-F22623C482D1}" type="presParOf" srcId="{FC8639B2-F323-42F3-8389-389962D29176}" destId="{3FC8CCA1-D835-4EBB-B1FF-EC419C1DBFA4}" srcOrd="0" destOrd="0" presId="urn:microsoft.com/office/officeart/2008/layout/AlternatingPictureCircles"/>
    <dgm:cxn modelId="{2E509743-2D79-45B4-AF7A-68BE0FD63EBE}" type="presParOf" srcId="{3FC8CCA1-D835-4EBB-B1FF-EC419C1DBFA4}" destId="{E2B4D85C-624C-4CAD-9CB3-C7C2ECDC5328}" srcOrd="0" destOrd="0" presId="urn:microsoft.com/office/officeart/2008/layout/AlternatingPictureCircles"/>
    <dgm:cxn modelId="{AA086A60-3E27-4E0B-AB0C-364839775B6B}" type="presParOf" srcId="{3FC8CCA1-D835-4EBB-B1FF-EC419C1DBFA4}" destId="{A17A30E4-D811-47CD-BB02-C4E9B7EE9F68}" srcOrd="1" destOrd="0" presId="urn:microsoft.com/office/officeart/2008/layout/AlternatingPictureCircles"/>
    <dgm:cxn modelId="{3655BA76-28DF-42FC-ABA4-CA164019D3FB}" type="presParOf" srcId="{3FC8CCA1-D835-4EBB-B1FF-EC419C1DBFA4}" destId="{BC357806-8537-425B-9211-BD56A7005C2D}" srcOrd="2" destOrd="0" presId="urn:microsoft.com/office/officeart/2008/layout/AlternatingPictureCircles"/>
    <dgm:cxn modelId="{5078BC75-AD76-4682-9D8B-4A41BD64A518}" type="presParOf" srcId="{3FC8CCA1-D835-4EBB-B1FF-EC419C1DBFA4}" destId="{D20ECBE2-FCE2-4A97-94A4-DCF19C43AF6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1BF85A-D05C-42EB-9CE3-BA0CC4AB8A9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B653C72B-888A-4AC7-AA01-1BBF4FA15DDA}">
      <dgm:prSet custT="1"/>
      <dgm:spPr>
        <a:xfrm>
          <a:off x="1619723" y="148566"/>
          <a:ext cx="1008003" cy="1008005"/>
        </a:xfrm>
        <a:solidFill>
          <a:srgbClr val="BBE0E3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>
          <a:lvl1pPr eaLnBrk="0" hangingPunct="0">
            <a:spcBef>
              <a:spcPct val="20000"/>
            </a:spcBef>
            <a:buFont typeface="Times" charset="0"/>
            <a:buChar char="•"/>
            <a:defRPr b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1pPr>
          <a:lvl2pPr marL="742950" indent="-285750" eaLnBrk="0" hangingPunct="0">
            <a:spcBef>
              <a:spcPct val="20000"/>
            </a:spcBef>
            <a:buClr>
              <a:schemeClr val="bg1"/>
            </a:buClr>
            <a:buChar char="o"/>
            <a:defRPr sz="1600">
              <a:solidFill>
                <a:schemeClr val="bg2"/>
              </a:solidFill>
              <a:latin typeface="Arial" pitchFamily="34" charset="0"/>
              <a:ea typeface="MS PGothic" pitchFamily="34" charset="-128"/>
            </a:defRPr>
          </a:lvl2pPr>
          <a:lvl3pPr marL="1143000" indent="-228600" eaLnBrk="0" hangingPunct="0">
            <a:spcBef>
              <a:spcPct val="20000"/>
            </a:spcBef>
            <a:buFont typeface="Wingdings" pitchFamily="2" charset="2"/>
            <a:buChar char="§"/>
            <a:defRPr sz="1400">
              <a:solidFill>
                <a:schemeClr val="bg2"/>
              </a:solidFill>
              <a:latin typeface="Arial" pitchFamily="34" charset="0"/>
              <a:ea typeface="MS PGothic" pitchFamily="34" charset="-128"/>
            </a:defRPr>
          </a:lvl3pPr>
          <a:lvl4pPr marL="1600200" indent="-228600" eaLnBrk="0" hangingPunct="0">
            <a:spcBef>
              <a:spcPct val="20000"/>
            </a:spcBef>
            <a:buChar char="–"/>
            <a:defRPr sz="1200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4pPr>
          <a:lvl5pPr marL="2057400" indent="-228600" eaLnBrk="0" hangingPunct="0">
            <a:spcBef>
              <a:spcPct val="20000"/>
            </a:spcBef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5pPr>
          <a:lvl6pPr marL="25146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6pPr>
          <a:lvl7pPr marL="29718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7pPr>
          <a:lvl8pPr marL="34290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8pPr>
          <a:lvl9pPr marL="3886200" indent="-228600" eaLnBrk="0" fontAlgn="base" hangingPunct="0">
            <a:spcBef>
              <a:spcPct val="20000"/>
            </a:spcBef>
            <a:spcAft>
              <a:spcPct val="0"/>
            </a:spcAft>
            <a:defRPr sz="1200" i="1">
              <a:solidFill>
                <a:srgbClr val="CD0920"/>
              </a:solidFill>
              <a:latin typeface="Arial" pitchFamily="34" charset="0"/>
              <a:ea typeface="MS PGothic" pitchFamily="34" charset="-128"/>
            </a:defRPr>
          </a:lvl9pPr>
        </a:lstStyle>
        <a:p>
          <a:pPr eaLnBrk="0" hangingPunct="0">
            <a:buFont typeface="Times" charset="0"/>
            <a:buNone/>
          </a:pPr>
          <a:endParaRPr lang="fr-FR" altLang="fr-FR" sz="1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itchFamily="34" charset="0"/>
            <a:ea typeface="MS PGothic" pitchFamily="34" charset="-128"/>
            <a:cs typeface="+mn-cs"/>
          </a:endParaRPr>
        </a:p>
      </dgm:t>
    </dgm:pt>
    <dgm:pt modelId="{0C5C641D-D298-4B7D-A4C8-466EDA11DEF8}" type="parTrans" cxnId="{4B50BF9F-89C9-4AEE-9E75-872B2FAF163D}">
      <dgm:prSet/>
      <dgm:spPr/>
      <dgm:t>
        <a:bodyPr/>
        <a:lstStyle/>
        <a:p>
          <a:endParaRPr lang="fr-FR"/>
        </a:p>
      </dgm:t>
    </dgm:pt>
    <dgm:pt modelId="{19A429B5-5408-4AD6-A7BA-B0FE56EC30FA}" type="sibTrans" cxnId="{4B50BF9F-89C9-4AEE-9E75-872B2FAF163D}">
      <dgm:prSet/>
      <dgm:spPr/>
      <dgm:t>
        <a:bodyPr/>
        <a:lstStyle/>
        <a:p>
          <a:endParaRPr lang="fr-FR"/>
        </a:p>
      </dgm:t>
    </dgm:pt>
    <dgm:pt modelId="{050959E8-8073-4B20-A1A6-63F68005FA27}" type="pres">
      <dgm:prSet presAssocID="{621BF85A-D05C-42EB-9CE3-BA0CC4AB8A9A}" presName="Name0" presStyleCnt="0">
        <dgm:presLayoutVars>
          <dgm:chMax/>
          <dgm:chPref/>
          <dgm:dir/>
        </dgm:presLayoutVars>
      </dgm:prSet>
      <dgm:spPr/>
    </dgm:pt>
    <dgm:pt modelId="{BA9CEDAC-85F5-47F4-9E51-88E85EE8F35D}" type="pres">
      <dgm:prSet presAssocID="{B653C72B-888A-4AC7-AA01-1BBF4FA15DDA}" presName="composite" presStyleCnt="0"/>
      <dgm:spPr/>
    </dgm:pt>
    <dgm:pt modelId="{3232149B-828F-4A2F-88BB-314A1F3034DC}" type="pres">
      <dgm:prSet presAssocID="{B653C72B-888A-4AC7-AA01-1BBF4FA15DDA}" presName="Accent" presStyleLbl="alignNode1" presStyleIdx="0" presStyleCnt="1" custScaleX="82694" custScaleY="39828" custLinFactNeighborX="-5031" custLinFactNeighborY="-30575">
        <dgm:presLayoutVars>
          <dgm:chMax val="0"/>
          <dgm:chPref val="0"/>
        </dgm:presLayoutVars>
      </dgm:prSet>
      <dgm:spPr>
        <a:xfrm>
          <a:off x="1511722" y="40607"/>
          <a:ext cx="1224003" cy="1223994"/>
        </a:xfrm>
        <a:prstGeom prst="rect">
          <a:avLst/>
        </a:prstGeom>
        <a:solidFill>
          <a:srgbClr val="EF7A45"/>
        </a:solidFill>
        <a:ln w="25400" cap="flat" cmpd="sng" algn="ctr">
          <a:solidFill>
            <a:schemeClr val="accent2"/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5A9F6BC-0D45-48E4-8252-4F8FEC2B6086}" type="pres">
      <dgm:prSet presAssocID="{B653C72B-888A-4AC7-AA01-1BBF4FA15DDA}" presName="Image" presStyleLbl="bgImgPlace1" presStyleIdx="0" presStyleCnt="1" custScaleY="91280">
        <dgm:presLayoutVars>
          <dgm:chMax val="0"/>
          <dgm:chPref val="0"/>
          <dgm:bulletEnabled val="1"/>
        </dgm:presLayoutVars>
      </dgm:prSet>
      <dgm:spPr>
        <a:xfrm>
          <a:off x="1138" y="181422"/>
          <a:ext cx="1820454" cy="1256404"/>
        </a:xfrm>
        <a:prstGeom prst="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798B290-5F80-4987-A89A-321C1BA3D6DB}" type="pres">
      <dgm:prSet presAssocID="{B653C72B-888A-4AC7-AA01-1BBF4FA15DDA}" presName="Parent" presStyleLbl="fgAccFollowNode1" presStyleIdx="0" presStyleCnt="1" custScaleX="87312" custScaleY="41706" custLinFactNeighborX="-5268" custLinFactNeighborY="-38822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80A6DA25-2ECC-498C-94B3-1BB69CDA93D0}" type="pres">
      <dgm:prSet presAssocID="{B653C72B-888A-4AC7-AA01-1BBF4FA15DDA}" presName="Space" presStyleCnt="0">
        <dgm:presLayoutVars>
          <dgm:chMax val="0"/>
          <dgm:chPref val="0"/>
        </dgm:presLayoutVars>
      </dgm:prSet>
      <dgm:spPr/>
    </dgm:pt>
  </dgm:ptLst>
  <dgm:cxnLst>
    <dgm:cxn modelId="{7000B07C-F60A-461F-A497-5F4032FBFF22}" type="presOf" srcId="{621BF85A-D05C-42EB-9CE3-BA0CC4AB8A9A}" destId="{050959E8-8073-4B20-A1A6-63F68005FA27}" srcOrd="0" destOrd="0" presId="urn:microsoft.com/office/officeart/2008/layout/AlternatingPictureCircles"/>
    <dgm:cxn modelId="{4B50BF9F-89C9-4AEE-9E75-872B2FAF163D}" srcId="{621BF85A-D05C-42EB-9CE3-BA0CC4AB8A9A}" destId="{B653C72B-888A-4AC7-AA01-1BBF4FA15DDA}" srcOrd="0" destOrd="0" parTransId="{0C5C641D-D298-4B7D-A4C8-466EDA11DEF8}" sibTransId="{19A429B5-5408-4AD6-A7BA-B0FE56EC30FA}"/>
    <dgm:cxn modelId="{C6507BC4-F4C8-410B-8CE4-31FE93614759}" type="presOf" srcId="{B653C72B-888A-4AC7-AA01-1BBF4FA15DDA}" destId="{E798B290-5F80-4987-A89A-321C1BA3D6DB}" srcOrd="0" destOrd="0" presId="urn:microsoft.com/office/officeart/2008/layout/AlternatingPictureCircles"/>
    <dgm:cxn modelId="{8AC640EC-DC35-4852-A0CE-3443ABE2FAC2}" type="presParOf" srcId="{050959E8-8073-4B20-A1A6-63F68005FA27}" destId="{BA9CEDAC-85F5-47F4-9E51-88E85EE8F35D}" srcOrd="0" destOrd="0" presId="urn:microsoft.com/office/officeart/2008/layout/AlternatingPictureCircles"/>
    <dgm:cxn modelId="{DBF8634E-27D2-4A29-A922-4EAE446021A4}" type="presParOf" srcId="{BA9CEDAC-85F5-47F4-9E51-88E85EE8F35D}" destId="{3232149B-828F-4A2F-88BB-314A1F3034DC}" srcOrd="0" destOrd="0" presId="urn:microsoft.com/office/officeart/2008/layout/AlternatingPictureCircles"/>
    <dgm:cxn modelId="{91902C17-9587-41B2-A105-B0CB0A7D2D6F}" type="presParOf" srcId="{BA9CEDAC-85F5-47F4-9E51-88E85EE8F35D}" destId="{F5A9F6BC-0D45-48E4-8252-4F8FEC2B6086}" srcOrd="1" destOrd="0" presId="urn:microsoft.com/office/officeart/2008/layout/AlternatingPictureCircles"/>
    <dgm:cxn modelId="{388F356E-D9F7-4C9D-B759-5CAFEBE9FDF4}" type="presParOf" srcId="{BA9CEDAC-85F5-47F4-9E51-88E85EE8F35D}" destId="{E798B290-5F80-4987-A89A-321C1BA3D6DB}" srcOrd="2" destOrd="0" presId="urn:microsoft.com/office/officeart/2008/layout/AlternatingPictureCircles"/>
    <dgm:cxn modelId="{03C3987C-701E-42DE-8669-E48371C8C9AC}" type="presParOf" srcId="{BA9CEDAC-85F5-47F4-9E51-88E85EE8F35D}" destId="{80A6DA25-2ECC-498C-94B3-1BB69CDA93D0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E80E8-C330-4255-A2E1-5271350DD7C8}">
      <dsp:nvSpPr>
        <dsp:cNvPr id="0" name=""/>
        <dsp:cNvSpPr/>
      </dsp:nvSpPr>
      <dsp:spPr>
        <a:xfrm>
          <a:off x="1577805" y="85314"/>
          <a:ext cx="1224004" cy="590402"/>
        </a:xfrm>
        <a:prstGeom prst="rect">
          <a:avLst/>
        </a:prstGeom>
        <a:solidFill>
          <a:srgbClr val="0091BD"/>
        </a:solidFill>
        <a:ln w="25400" cap="flat" cmpd="sng" algn="ctr">
          <a:solidFill>
            <a:srgbClr val="0091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8B175-6ABE-4F60-922D-131DDA799558}">
      <dsp:nvSpPr>
        <dsp:cNvPr id="0" name=""/>
        <dsp:cNvSpPr/>
      </dsp:nvSpPr>
      <dsp:spPr>
        <a:xfrm>
          <a:off x="441" y="152382"/>
          <a:ext cx="1822990" cy="1256404"/>
        </a:xfrm>
        <a:prstGeom prst="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BABFB6-C8AA-4AA2-9C8A-347A6D976DE3}">
      <dsp:nvSpPr>
        <dsp:cNvPr id="0" name=""/>
        <dsp:cNvSpPr/>
      </dsp:nvSpPr>
      <dsp:spPr>
        <a:xfrm>
          <a:off x="1682889" y="133685"/>
          <a:ext cx="1007997" cy="485133"/>
        </a:xfrm>
        <a:prstGeom prst="rect">
          <a:avLst/>
        </a:prstGeom>
        <a:solidFill>
          <a:srgbClr val="BBE0E3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ea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" charset="0"/>
            <a:buNone/>
          </a:pPr>
          <a:endParaRPr lang="fr-FR" altLang="fr-FR" sz="1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itchFamily="34" charset="0"/>
            <a:ea typeface="MS PGothic" pitchFamily="34" charset="-128"/>
            <a:cs typeface="+mn-cs"/>
          </a:endParaRPr>
        </a:p>
      </dsp:txBody>
      <dsp:txXfrm>
        <a:off x="1682889" y="133685"/>
        <a:ext cx="1007997" cy="485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4D85C-624C-4CAD-9CB3-C7C2ECDC5328}">
      <dsp:nvSpPr>
        <dsp:cNvPr id="0" name=""/>
        <dsp:cNvSpPr/>
      </dsp:nvSpPr>
      <dsp:spPr>
        <a:xfrm>
          <a:off x="1298832" y="89770"/>
          <a:ext cx="1224000" cy="656442"/>
        </a:xfrm>
        <a:prstGeom prst="rect">
          <a:avLst/>
        </a:prstGeom>
        <a:solidFill>
          <a:srgbClr val="669900"/>
        </a:solidFill>
        <a:ln w="25400" cap="flat" cmpd="sng" algn="ctr">
          <a:solidFill>
            <a:srgbClr val="80973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A30E4-D811-47CD-BB02-C4E9B7EE9F68}">
      <dsp:nvSpPr>
        <dsp:cNvPr id="0" name=""/>
        <dsp:cNvSpPr/>
      </dsp:nvSpPr>
      <dsp:spPr>
        <a:xfrm>
          <a:off x="962" y="182952"/>
          <a:ext cx="1663704" cy="1257911"/>
        </a:xfrm>
        <a:prstGeom prst="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57806-8537-425B-9211-BD56A7005C2D}">
      <dsp:nvSpPr>
        <dsp:cNvPr id="0" name=""/>
        <dsp:cNvSpPr/>
      </dsp:nvSpPr>
      <dsp:spPr>
        <a:xfrm>
          <a:off x="1406840" y="145681"/>
          <a:ext cx="1007999" cy="520679"/>
        </a:xfrm>
        <a:prstGeom prst="rect">
          <a:avLst/>
        </a:prstGeom>
        <a:solidFill>
          <a:srgbClr val="BBE0E3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ea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" charset="0"/>
            <a:buNone/>
          </a:pPr>
          <a:r>
            <a:rPr lang="fr-FR" altLang="fr-FR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MS PGothic" pitchFamily="34" charset="-128"/>
              <a:cs typeface="+mn-cs"/>
            </a:rPr>
            <a:t>ERAMET </a:t>
          </a:r>
        </a:p>
        <a:p>
          <a:pPr lvl="0" algn="ctr" defTabSz="533400" ea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" charset="0"/>
            <a:buNone/>
          </a:pPr>
          <a:r>
            <a:rPr lang="fr-FR" altLang="fr-FR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MS PGothic" pitchFamily="34" charset="-128"/>
              <a:cs typeface="+mn-cs"/>
            </a:rPr>
            <a:t>Nickel</a:t>
          </a:r>
          <a:endParaRPr lang="fr-FR" altLang="fr-FR" sz="1400" b="1" kern="1200" dirty="0">
            <a:solidFill>
              <a:schemeClr val="tx1">
                <a:lumMod val="65000"/>
                <a:lumOff val="35000"/>
              </a:schemeClr>
            </a:solidFill>
            <a:latin typeface="Arial" pitchFamily="34" charset="0"/>
            <a:ea typeface="MS PGothic" pitchFamily="34" charset="-128"/>
            <a:cs typeface="+mn-cs"/>
          </a:endParaRPr>
        </a:p>
      </dsp:txBody>
      <dsp:txXfrm>
        <a:off x="1406840" y="145681"/>
        <a:ext cx="1007999" cy="5206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2149B-828F-4A2F-88BB-314A1F3034DC}">
      <dsp:nvSpPr>
        <dsp:cNvPr id="0" name=""/>
        <dsp:cNvSpPr/>
      </dsp:nvSpPr>
      <dsp:spPr>
        <a:xfrm>
          <a:off x="1498074" y="62371"/>
          <a:ext cx="1224003" cy="589492"/>
        </a:xfrm>
        <a:prstGeom prst="rect">
          <a:avLst/>
        </a:prstGeom>
        <a:solidFill>
          <a:srgbClr val="EF7A45"/>
        </a:solidFill>
        <a:ln w="254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9F6BC-0D45-48E4-8252-4F8FEC2B6086}">
      <dsp:nvSpPr>
        <dsp:cNvPr id="0" name=""/>
        <dsp:cNvSpPr/>
      </dsp:nvSpPr>
      <dsp:spPr>
        <a:xfrm>
          <a:off x="1138" y="181422"/>
          <a:ext cx="1820454" cy="1256404"/>
        </a:xfrm>
        <a:prstGeom prst="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8B290-5F80-4987-A89A-321C1BA3D6DB}">
      <dsp:nvSpPr>
        <dsp:cNvPr id="0" name=""/>
        <dsp:cNvSpPr/>
      </dsp:nvSpPr>
      <dsp:spPr>
        <a:xfrm>
          <a:off x="1619723" y="120721"/>
          <a:ext cx="1008003" cy="481468"/>
        </a:xfrm>
        <a:prstGeom prst="rect">
          <a:avLst/>
        </a:prstGeom>
        <a:solidFill>
          <a:srgbClr val="BBE0E3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ea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" charset="0"/>
            <a:buNone/>
          </a:pPr>
          <a:endParaRPr lang="fr-FR" altLang="fr-FR" sz="1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itchFamily="34" charset="0"/>
            <a:ea typeface="MS PGothic" pitchFamily="34" charset="-128"/>
            <a:cs typeface="+mn-cs"/>
          </a:endParaRPr>
        </a:p>
      </dsp:txBody>
      <dsp:txXfrm>
        <a:off x="1619723" y="120721"/>
        <a:ext cx="1008003" cy="481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E110C-1142-2B45-97C6-595747DC3CDF}" type="datetimeFigureOut">
              <a:rPr lang="fr-FR" smtClean="0"/>
              <a:t>07/12/2017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6F1DE-F84C-424D-9AA7-4B7A6D6A1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97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2C209-FC89-9C45-9BEC-2D1D96DD7C40}" type="datetimeFigureOut">
              <a:rPr lang="fr-FR" smtClean="0"/>
              <a:t>07/12/2017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DEB7C-EC64-7E4C-B03B-6363C6D6AF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321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7738" y="2976609"/>
            <a:ext cx="7604185" cy="8222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2600" b="1" i="0" cap="all" spc="100" baseline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 smtClean="0"/>
              <a:t>TITRE DE LA PRÉSENTATION</a:t>
            </a:r>
            <a:br>
              <a:rPr lang="fr-FR" dirty="0" smtClean="0"/>
            </a:br>
            <a:r>
              <a:rPr lang="fr-FR" dirty="0" smtClean="0"/>
              <a:t>SUR UNE OU DEUX LIGNES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3923" y="3907117"/>
            <a:ext cx="6858000" cy="322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b="0" i="0" spc="100" baseline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Complément d’information - Intervenant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9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77738" y="2923656"/>
            <a:ext cx="7604185" cy="8896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2600" b="1" i="0" cap="all" spc="100" baseline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 smtClean="0"/>
              <a:t>TITRE DE LA PARTIE</a:t>
            </a:r>
            <a:br>
              <a:rPr lang="fr-FR" dirty="0" smtClean="0"/>
            </a:br>
            <a:r>
              <a:rPr lang="fr-FR" dirty="0" smtClean="0"/>
              <a:t>SUR UNE OU DEUX LIGNES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3923" y="3877387"/>
            <a:ext cx="6858000" cy="4782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b="0" i="0" spc="100" baseline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Sous-titre et/ou complément d’information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-  </a:t>
            </a:r>
            <a:fld id="{A41FC8A4-0A70-4F4F-85FB-C8CC207A4D43}" type="datetime4">
              <a:rPr lang="fr-FR" smtClean="0"/>
              <a:pPr/>
              <a:t>7 décembre 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 sur une seule ligne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0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u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77737" y="2899088"/>
            <a:ext cx="7604185" cy="8106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2600" b="1" i="0" cap="all" spc="100" baseline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 smtClean="0"/>
              <a:t>TITRE DU CHAPITRE 01</a:t>
            </a:r>
            <a:br>
              <a:rPr lang="fr-FR" dirty="0" smtClean="0"/>
            </a:br>
            <a:r>
              <a:rPr lang="fr-FR" dirty="0" smtClean="0"/>
              <a:t>SUR UNE OU DEUX LIGNES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43119" y="3818296"/>
            <a:ext cx="7538803" cy="1322991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50000"/>
              </a:lnSpc>
              <a:buFont typeface="Arial" charset="0"/>
              <a:buNone/>
              <a:defRPr sz="1600" spc="100" baseline="0">
                <a:solidFill>
                  <a:srgbClr val="5F5F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 algn="r">
              <a:lnSpc>
                <a:spcPct val="150000"/>
              </a:lnSpc>
              <a:buFont typeface="Arial" charset="0"/>
              <a:buNone/>
            </a:pPr>
            <a:r>
              <a:rPr lang="fr-FR" b="0" i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Titre de la slide - p.02</a:t>
            </a:r>
          </a:p>
          <a:p>
            <a:pPr marL="0" indent="0" algn="r">
              <a:lnSpc>
                <a:spcPct val="150000"/>
              </a:lnSpc>
              <a:buFont typeface="Arial" charset="0"/>
              <a:buNone/>
            </a:pPr>
            <a:r>
              <a:rPr lang="fr-FR" b="0" i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Titre de la slide - p.03</a:t>
            </a:r>
          </a:p>
          <a:p>
            <a:pPr marL="0" indent="0" algn="r">
              <a:lnSpc>
                <a:spcPct val="150000"/>
              </a:lnSpc>
              <a:buFont typeface="Arial" charset="0"/>
              <a:buNone/>
            </a:pPr>
            <a:r>
              <a:rPr lang="fr-FR" b="0" i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Titre de la slide - p.05</a:t>
            </a:r>
            <a:endParaRPr lang="fr-FR" b="0" i="0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-  </a:t>
            </a:r>
            <a:fld id="{A41FC8A4-0A70-4F4F-85FB-C8CC207A4D43}" type="datetime4">
              <a:rPr lang="fr-FR" smtClean="0"/>
              <a:pPr/>
              <a:t>7 décembre 2017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 sur une seule ligne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452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3"/>
          <p:cNvSpPr>
            <a:spLocks noGrp="1"/>
          </p:cNvSpPr>
          <p:nvPr>
            <p:ph type="body" sz="quarter" idx="23" hasCustomPrompt="1"/>
          </p:nvPr>
        </p:nvSpPr>
        <p:spPr>
          <a:xfrm>
            <a:off x="1113951" y="5121266"/>
            <a:ext cx="7456962" cy="969492"/>
          </a:xfrm>
          <a:prstGeom prst="rect">
            <a:avLst/>
          </a:prstGeom>
          <a:blipFill dpi="0" rotWithShape="1">
            <a:blip r:embed="rId2"/>
            <a:srcRect/>
            <a:stretch>
              <a:fillRect r="98000"/>
            </a:stretch>
          </a:blipFill>
          <a:ln>
            <a:solidFill>
              <a:srgbClr val="EF7A45"/>
            </a:solidFill>
          </a:ln>
        </p:spPr>
        <p:txBody>
          <a:bodyPr lIns="360000" tIns="360000" rIns="360000" bIns="360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 cap="all" baseline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smtClean="0"/>
              <a:t>CONCLUSION</a:t>
            </a:r>
          </a:p>
          <a:p>
            <a:pPr lvl="0"/>
            <a:r>
              <a:rPr lang="fr-FR" dirty="0" smtClean="0"/>
              <a:t>OU IDÉE PRINCIPALE À METTRE EN AVANT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fr-FR" smtClean="0"/>
              <a:t>Titre de la présentation sur une seule ligne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fr-FR" dirty="0" smtClean="0"/>
              <a:t>TITRE DE LA SLIDE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1114425" y="1827213"/>
            <a:ext cx="7467600" cy="3294062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</a:lstStyle>
          <a:p>
            <a:pPr lvl="0"/>
            <a:r>
              <a:rPr lang="fr-FR" dirty="0" smtClean="0"/>
              <a:t>PREMIER NIVEAU DE TEXTE</a:t>
            </a:r>
          </a:p>
          <a:p>
            <a:pPr lvl="1"/>
            <a:r>
              <a:rPr lang="fr-FR" dirty="0" smtClean="0"/>
              <a:t>SECOND NIVEAU DE TEXTE</a:t>
            </a:r>
          </a:p>
          <a:p>
            <a:pPr lvl="2"/>
            <a:r>
              <a:rPr lang="fr-FR" dirty="0" smtClean="0"/>
              <a:t>Texte courant</a:t>
            </a:r>
          </a:p>
          <a:p>
            <a:pPr lvl="3"/>
            <a:r>
              <a:rPr lang="fr-FR" dirty="0" smtClean="0"/>
              <a:t>Texte courant</a:t>
            </a:r>
          </a:p>
          <a:p>
            <a:pPr lvl="4"/>
            <a:r>
              <a:rPr lang="fr-FR" dirty="0" smtClean="0"/>
              <a:t>Texte courant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6555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Modifiez le style du titre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32058-773F-4911-B21A-94419ADD7A4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4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A0DF6-378C-41B0-817F-050A0C28520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30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10" Type="http://schemas.openxmlformats.org/officeDocument/2006/relationships/image" Target="../media/image9.png"/><Relationship Id="rId4" Type="http://schemas.openxmlformats.org/officeDocument/2006/relationships/image" Target="../media/image1.jpg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3.png"/><Relationship Id="rId4" Type="http://schemas.openxmlformats.org/officeDocument/2006/relationships/theme" Target="../theme/theme3.xml"/><Relationship Id="rId9" Type="http://schemas.openxmlformats.org/officeDocument/2006/relationships/image" Target="../media/image1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32" y="257453"/>
            <a:ext cx="1143562" cy="5903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151" y="6269824"/>
            <a:ext cx="999626" cy="2963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5740400" cy="5740400"/>
          </a:xfrm>
          <a:custGeom>
            <a:avLst/>
            <a:gdLst>
              <a:gd name="connsiteX0" fmla="*/ 0 w 4180114"/>
              <a:gd name="connsiteY0" fmla="*/ 0 h 4180114"/>
              <a:gd name="connsiteX1" fmla="*/ 4180114 w 4180114"/>
              <a:gd name="connsiteY1" fmla="*/ 0 h 4180114"/>
              <a:gd name="connsiteX2" fmla="*/ 4180114 w 4180114"/>
              <a:gd name="connsiteY2" fmla="*/ 4180114 h 4180114"/>
              <a:gd name="connsiteX3" fmla="*/ 0 w 4180114"/>
              <a:gd name="connsiteY3" fmla="*/ 4180114 h 4180114"/>
              <a:gd name="connsiteX4" fmla="*/ 0 w 4180114"/>
              <a:gd name="connsiteY4" fmla="*/ 0 h 4180114"/>
              <a:gd name="connsiteX0" fmla="*/ 0 w 4180114"/>
              <a:gd name="connsiteY0" fmla="*/ 0 h 4180114"/>
              <a:gd name="connsiteX1" fmla="*/ 4180114 w 4180114"/>
              <a:gd name="connsiteY1" fmla="*/ 0 h 4180114"/>
              <a:gd name="connsiteX2" fmla="*/ 0 w 4180114"/>
              <a:gd name="connsiteY2" fmla="*/ 4180114 h 4180114"/>
              <a:gd name="connsiteX3" fmla="*/ 0 w 4180114"/>
              <a:gd name="connsiteY3" fmla="*/ 0 h 418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0114" h="4180114">
                <a:moveTo>
                  <a:pt x="0" y="0"/>
                </a:moveTo>
                <a:lnTo>
                  <a:pt x="4180114" y="0"/>
                </a:lnTo>
                <a:lnTo>
                  <a:pt x="0" y="4180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1542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3872" y="6210337"/>
            <a:ext cx="4416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 cap="none" spc="100" baseline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 smtClean="0"/>
              <a:t>Titre de la présentation sur une seule ligne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84" y="469333"/>
            <a:ext cx="1146593" cy="16656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66" y="257453"/>
            <a:ext cx="1143562" cy="590328"/>
          </a:xfrm>
          <a:prstGeom prst="rect">
            <a:avLst/>
          </a:prstGeom>
        </p:spPr>
      </p:pic>
      <p:pic>
        <p:nvPicPr>
          <p:cNvPr id="12" name="Picture 2" descr="C:\Users\rpaolozzi\Pictures\A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3" t="1656" r="2636" b="28848"/>
          <a:stretch/>
        </p:blipFill>
        <p:spPr bwMode="auto">
          <a:xfrm>
            <a:off x="147220" y="6048322"/>
            <a:ext cx="809625" cy="8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1599681" y="6532776"/>
            <a:ext cx="2057400" cy="16226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5F5F5F"/>
                </a:solidFill>
              </a:defRPr>
            </a:lvl1pPr>
          </a:lstStyle>
          <a:p>
            <a:r>
              <a:rPr lang="fr-FR" dirty="0" smtClean="0"/>
              <a:t>-  </a:t>
            </a:r>
            <a:fld id="{A41FC8A4-0A70-4F4F-85FB-C8CC207A4D43}" type="datetime4">
              <a:rPr lang="fr-FR" smtClean="0"/>
              <a:pPr/>
              <a:t>7 décembre 2017</a:t>
            </a:fld>
            <a:endParaRPr lang="fr-FR" dirty="0"/>
          </a:p>
        </p:txBody>
      </p:sp>
      <p:sp>
        <p:nvSpPr>
          <p:cNvPr id="16" name="Espace réservé du numéro de diapositive 11"/>
          <p:cNvSpPr>
            <a:spLocks noGrp="1"/>
          </p:cNvSpPr>
          <p:nvPr>
            <p:ph type="sldNum" sz="quarter" idx="4"/>
          </p:nvPr>
        </p:nvSpPr>
        <p:spPr>
          <a:xfrm>
            <a:off x="1123872" y="6532776"/>
            <a:ext cx="636515" cy="16226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5F5F5F"/>
                </a:solidFill>
              </a:defRPr>
            </a:lvl1pPr>
          </a:lstStyle>
          <a:p>
            <a:r>
              <a:rPr lang="fr-FR" dirty="0" smtClean="0"/>
              <a:t>Page </a:t>
            </a:r>
            <a:fld id="{7844E9DC-B65D-5F4F-8047-2A3F57528E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151" y="6269824"/>
            <a:ext cx="999626" cy="296349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0" y="0"/>
            <a:ext cx="3381829" cy="3381829"/>
          </a:xfrm>
          <a:custGeom>
            <a:avLst/>
            <a:gdLst>
              <a:gd name="connsiteX0" fmla="*/ 0 w 4180114"/>
              <a:gd name="connsiteY0" fmla="*/ 0 h 4180114"/>
              <a:gd name="connsiteX1" fmla="*/ 4180114 w 4180114"/>
              <a:gd name="connsiteY1" fmla="*/ 0 h 4180114"/>
              <a:gd name="connsiteX2" fmla="*/ 4180114 w 4180114"/>
              <a:gd name="connsiteY2" fmla="*/ 4180114 h 4180114"/>
              <a:gd name="connsiteX3" fmla="*/ 0 w 4180114"/>
              <a:gd name="connsiteY3" fmla="*/ 4180114 h 4180114"/>
              <a:gd name="connsiteX4" fmla="*/ 0 w 4180114"/>
              <a:gd name="connsiteY4" fmla="*/ 0 h 4180114"/>
              <a:gd name="connsiteX0" fmla="*/ 0 w 4180114"/>
              <a:gd name="connsiteY0" fmla="*/ 0 h 4180114"/>
              <a:gd name="connsiteX1" fmla="*/ 4180114 w 4180114"/>
              <a:gd name="connsiteY1" fmla="*/ 0 h 4180114"/>
              <a:gd name="connsiteX2" fmla="*/ 0 w 4180114"/>
              <a:gd name="connsiteY2" fmla="*/ 4180114 h 4180114"/>
              <a:gd name="connsiteX3" fmla="*/ 0 w 4180114"/>
              <a:gd name="connsiteY3" fmla="*/ 0 h 418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0114" h="4180114">
                <a:moveTo>
                  <a:pt x="0" y="0"/>
                </a:moveTo>
                <a:lnTo>
                  <a:pt x="4180114" y="0"/>
                </a:lnTo>
                <a:lnTo>
                  <a:pt x="0" y="41801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73022" cy="33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7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7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73022" cy="3381829"/>
          </a:xfrm>
          <a:prstGeom prst="rect">
            <a:avLst/>
          </a:prstGeom>
        </p:spPr>
      </p:pic>
      <p:sp>
        <p:nvSpPr>
          <p:cNvPr id="3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3872" y="6210337"/>
            <a:ext cx="35893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 spc="100" baseline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 smtClean="0"/>
              <a:t>Titre de la présentation sur une seule ligne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15" y="257453"/>
            <a:ext cx="1143562" cy="590328"/>
          </a:xfrm>
          <a:prstGeom prst="rect">
            <a:avLst/>
          </a:prstGeom>
        </p:spPr>
      </p:pic>
      <p:pic>
        <p:nvPicPr>
          <p:cNvPr id="11" name="Picture 2" descr="C:\Users\rpaolozzi\Pictures\A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3" t="1656" r="2636" b="28848"/>
          <a:stretch/>
        </p:blipFill>
        <p:spPr bwMode="auto">
          <a:xfrm>
            <a:off x="147220" y="6048322"/>
            <a:ext cx="809625" cy="8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1599681" y="6532776"/>
            <a:ext cx="2057400" cy="16226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15" name="Espace réservé du numéro de diapositive 11"/>
          <p:cNvSpPr>
            <a:spLocks noGrp="1"/>
          </p:cNvSpPr>
          <p:nvPr>
            <p:ph type="sldNum" sz="quarter" idx="4"/>
          </p:nvPr>
        </p:nvSpPr>
        <p:spPr>
          <a:xfrm>
            <a:off x="1123872" y="6532776"/>
            <a:ext cx="636515" cy="16226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 smtClean="0"/>
              <a:t>Page </a:t>
            </a:r>
            <a:fld id="{7844E9DC-B65D-5F4F-8047-2A3F57528E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1113951" y="386141"/>
            <a:ext cx="7467702" cy="1440582"/>
          </a:xfrm>
          <a:prstGeom prst="rect">
            <a:avLst/>
          </a:prstGeom>
          <a:blipFill dpi="0" rotWithShape="1">
            <a:blip r:embed="rId9"/>
            <a:srcRect/>
            <a:stretch>
              <a:fillRect l="1000" t="97000" r="92000"/>
            </a:stretch>
          </a:blipFill>
        </p:spPr>
        <p:txBody>
          <a:bodyPr vert="horz" lIns="91440" tIns="45720" rIns="91440" bIns="108000" rtlCol="0" anchor="b">
            <a:noAutofit/>
          </a:bodyPr>
          <a:lstStyle/>
          <a:p>
            <a:pPr lvl="0"/>
            <a:r>
              <a:rPr lang="fr-FR" dirty="0" smtClean="0"/>
              <a:t>Titre de la slide</a:t>
            </a:r>
            <a:endParaRPr lang="fr-FR" dirty="0"/>
          </a:p>
        </p:txBody>
      </p:sp>
      <p:sp>
        <p:nvSpPr>
          <p:cNvPr id="21" name="Espace réservé du texte 61"/>
          <p:cNvSpPr>
            <a:spLocks noGrp="1"/>
          </p:cNvSpPr>
          <p:nvPr>
            <p:ph type="body" idx="1"/>
          </p:nvPr>
        </p:nvSpPr>
        <p:spPr>
          <a:xfrm>
            <a:off x="1113952" y="1826723"/>
            <a:ext cx="7474444" cy="3220020"/>
          </a:xfrm>
          <a:prstGeom prst="rect">
            <a:avLst/>
          </a:prstGeom>
        </p:spPr>
        <p:txBody>
          <a:bodyPr vert="horz" lIns="0" tIns="108000" rIns="91440" bIns="45720" rtlCol="0">
            <a:normAutofit/>
          </a:bodyPr>
          <a:lstStyle/>
          <a:p>
            <a:pPr lvl="0"/>
            <a:r>
              <a:rPr lang="fr-FR" dirty="0" smtClean="0"/>
              <a:t>PREMIER NIVEAU DE TEXTE</a:t>
            </a:r>
          </a:p>
          <a:p>
            <a:pPr lvl="1"/>
            <a:r>
              <a:rPr lang="fr-FR" dirty="0" smtClean="0"/>
              <a:t>SECOND NIVEAU DE TEXTE</a:t>
            </a:r>
          </a:p>
          <a:p>
            <a:pPr lvl="2"/>
            <a:r>
              <a:rPr lang="fr-FR" dirty="0" smtClean="0"/>
              <a:t>Texte courant</a:t>
            </a:r>
          </a:p>
          <a:p>
            <a:pPr lvl="3"/>
            <a:r>
              <a:rPr lang="fr-FR" dirty="0" smtClean="0"/>
              <a:t>Texte courant</a:t>
            </a:r>
          </a:p>
          <a:p>
            <a:pPr lvl="4"/>
            <a:r>
              <a:rPr lang="fr-FR" dirty="0" smtClean="0"/>
              <a:t>Texte courant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151" y="6269824"/>
            <a:ext cx="999626" cy="2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6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1" r:id="rId2"/>
    <p:sldLayoutId id="2147483673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300" b="1" i="0" kern="1200" cap="all" spc="100" baseline="0" dirty="0" smtClean="0">
          <a:solidFill>
            <a:srgbClr val="EF7A45"/>
          </a:solidFill>
          <a:latin typeface="Arial" charset="0"/>
          <a:ea typeface="Arial" charset="0"/>
          <a:cs typeface="Arial" charset="0"/>
        </a:defRPr>
      </a:lvl1pPr>
    </p:titleStyle>
    <p:bodyStyle>
      <a:lvl1pPr marL="6350" indent="0" algn="l" defTabSz="914400" rtl="0" eaLnBrk="1" latinLnBrk="0" hangingPunct="1">
        <a:lnSpc>
          <a:spcPct val="90000"/>
        </a:lnSpc>
        <a:spcBef>
          <a:spcPts val="1000"/>
        </a:spcBef>
        <a:buFont typeface=".HelveticaNeueDeskInterface-Regular" charset="-120"/>
        <a:buChar char=" "/>
        <a:tabLst/>
        <a:defRPr lang="fr-FR" sz="1900" b="1" i="0" kern="1200" spc="100" baseline="0" dirty="0" smtClean="0">
          <a:solidFill>
            <a:srgbClr val="5F5F5F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11"/>
        </a:buBlip>
        <a:defRPr lang="fr-FR" sz="1600" b="1" i="0" kern="1200" spc="100" baseline="0" dirty="0" smtClean="0">
          <a:solidFill>
            <a:srgbClr val="5F5F5F"/>
          </a:solidFill>
          <a:latin typeface="Arial" charset="0"/>
          <a:ea typeface="Arial" charset="0"/>
          <a:cs typeface="Arial" charset="0"/>
        </a:defRPr>
      </a:lvl2pPr>
      <a:lvl3pPr marL="446088" indent="468313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-120"/>
        <a:buChar char=" "/>
        <a:tabLst/>
        <a:defRPr lang="fr-FR" sz="1050" b="0" i="0" kern="1200" spc="100" baseline="0" dirty="0" smtClean="0">
          <a:solidFill>
            <a:srgbClr val="5F5F5F"/>
          </a:solidFill>
          <a:latin typeface="Arial" charset="0"/>
          <a:ea typeface="Arial" charset="0"/>
          <a:cs typeface="Arial" charset="0"/>
        </a:defRPr>
      </a:lvl3pPr>
      <a:lvl4pPr marL="446088" indent="468313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-120"/>
        <a:buChar char=" "/>
        <a:tabLst/>
        <a:defRPr lang="fr-FR" sz="1050" b="0" i="0" kern="1200" spc="100" baseline="0" dirty="0" smtClean="0">
          <a:solidFill>
            <a:srgbClr val="5F5F5F"/>
          </a:solidFill>
          <a:latin typeface="Arial" charset="0"/>
          <a:ea typeface="Arial" charset="0"/>
          <a:cs typeface="Arial" charset="0"/>
        </a:defRPr>
      </a:lvl4pPr>
      <a:lvl5pPr marL="446088" indent="468313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-120"/>
        <a:buChar char=" "/>
        <a:tabLst/>
        <a:defRPr lang="fr-FR" sz="1050" b="0" i="0" kern="1200" spc="100" baseline="0" dirty="0">
          <a:solidFill>
            <a:srgbClr val="5F5F5F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8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76401" y="5161009"/>
            <a:ext cx="6502400" cy="822239"/>
          </a:xfrm>
        </p:spPr>
        <p:txBody>
          <a:bodyPr>
            <a:normAutofit/>
          </a:bodyPr>
          <a:lstStyle/>
          <a:p>
            <a:r>
              <a:rPr lang="en-US" sz="2400" dirty="0"/>
              <a:t>12th International Conference on Hot Isostatic Pressing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060700" y="2464306"/>
            <a:ext cx="6235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cap="all" spc="100" dirty="0" smtClean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1" cap="all" spc="1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Hot </a:t>
            </a:r>
            <a:r>
              <a:rPr lang="en-US" sz="2400" b="1" cap="all" spc="1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isostatic Pressing interest for Turbine parts in future </a:t>
            </a:r>
            <a:r>
              <a:rPr lang="en-US" sz="2400" b="1" cap="all" spc="1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Engines</a:t>
            </a:r>
          </a:p>
          <a:p>
            <a:endParaRPr lang="en-US" sz="2400" b="1" cap="all" spc="100" dirty="0">
              <a:solidFill>
                <a:srgbClr val="EF7A45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1" cap="all" spc="10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1200" b="1" u="sng" cap="all" spc="100" dirty="0" err="1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rPr>
              <a:t>B.picqué</a:t>
            </a:r>
            <a:r>
              <a:rPr lang="en-US" sz="1200" b="1" u="sng" cap="all" spc="10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rPr>
              <a:t>  (A&amp;D)</a:t>
            </a:r>
            <a:r>
              <a:rPr lang="en-US" sz="1200" b="1" cap="all" spc="10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b="1" cap="all" spc="100" dirty="0" err="1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rPr>
              <a:t>JM.Franchet</a:t>
            </a:r>
            <a:r>
              <a:rPr lang="en-US" sz="1200" b="1" cap="all" spc="10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200" b="1" cap="all" spc="100" dirty="0" err="1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rPr>
              <a:t>Safran</a:t>
            </a:r>
            <a:r>
              <a:rPr lang="en-US" sz="1200" b="1" cap="all" spc="10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1200" b="1" cap="all" spc="100" dirty="0">
              <a:solidFill>
                <a:srgbClr val="EF7A4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269" y="301754"/>
            <a:ext cx="1195388" cy="47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5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5" name="Titre 5"/>
          <p:cNvSpPr>
            <a:spLocks noGrp="1"/>
          </p:cNvSpPr>
          <p:nvPr>
            <p:ph type="title"/>
          </p:nvPr>
        </p:nvSpPr>
        <p:spPr>
          <a:xfrm>
            <a:off x="224529" y="12701"/>
            <a:ext cx="7467702" cy="990600"/>
          </a:xfrm>
        </p:spPr>
        <p:txBody>
          <a:bodyPr/>
          <a:lstStyle/>
          <a:p>
            <a:r>
              <a:rPr lang="fr-FR" altLang="en-US" sz="2000" kern="0" dirty="0" smtClean="0"/>
              <a:t>France </a:t>
            </a:r>
            <a:r>
              <a:rPr lang="fr-FR" altLang="en-US" sz="2000" kern="0" dirty="0" err="1" smtClean="0"/>
              <a:t>capacity</a:t>
            </a:r>
            <a:r>
              <a:rPr lang="fr-FR" altLang="en-US" sz="2000" kern="0" dirty="0" smtClean="0"/>
              <a:t> (Ti)</a:t>
            </a:r>
            <a:r>
              <a:rPr lang="fr-FR" altLang="en-US" sz="2000" kern="0" dirty="0"/>
              <a:t/>
            </a:r>
            <a:br>
              <a:rPr lang="fr-FR" altLang="en-US" sz="2000" kern="0" dirty="0"/>
            </a:br>
            <a:endParaRPr lang="fr-FR" sz="20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4294967295"/>
          </p:nvPr>
        </p:nvSpPr>
        <p:spPr>
          <a:xfrm>
            <a:off x="224528" y="1067387"/>
            <a:ext cx="5763719" cy="48804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b="0" dirty="0" err="1" smtClean="0"/>
              <a:t>Metafensh</a:t>
            </a:r>
            <a:r>
              <a:rPr lang="fr-FR" b="0" dirty="0" smtClean="0"/>
              <a:t> / Safran / A&amp;D</a:t>
            </a:r>
          </a:p>
          <a:p>
            <a:r>
              <a:rPr lang="fr-FR" b="0" dirty="0" smtClean="0"/>
              <a:t>Pilot </a:t>
            </a:r>
            <a:r>
              <a:rPr lang="fr-FR" b="0" dirty="0" err="1" smtClean="0"/>
              <a:t>tower</a:t>
            </a:r>
            <a:endParaRPr lang="fr-FR" b="0" dirty="0" smtClean="0"/>
          </a:p>
          <a:p>
            <a:r>
              <a:rPr lang="fr-FR" b="0" dirty="0" err="1" smtClean="0"/>
              <a:t>Technology</a:t>
            </a:r>
            <a:r>
              <a:rPr lang="fr-FR" b="0" dirty="0" smtClean="0"/>
              <a:t>: </a:t>
            </a:r>
            <a:r>
              <a:rPr lang="fr-FR" b="0" dirty="0"/>
              <a:t>EIGA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b="0" dirty="0" smtClean="0"/>
              <a:t>Electrode </a:t>
            </a:r>
            <a:r>
              <a:rPr lang="fr-FR" b="0" dirty="0" err="1" smtClean="0"/>
              <a:t>melting</a:t>
            </a:r>
            <a:r>
              <a:rPr lang="fr-FR" b="0" dirty="0" smtClean="0"/>
              <a:t> by induction</a:t>
            </a:r>
            <a:r>
              <a:rPr lang="fr-FR" b="0" dirty="0"/>
              <a:t>, </a:t>
            </a:r>
            <a:r>
              <a:rPr lang="fr-FR" b="0" dirty="0" err="1" smtClean="0"/>
              <a:t>without</a:t>
            </a:r>
            <a:r>
              <a:rPr lang="fr-FR" b="0" dirty="0" smtClean="0"/>
              <a:t> contact</a:t>
            </a:r>
            <a:endParaRPr lang="fr-FR" b="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b="0" dirty="0"/>
              <a:t>Electrode </a:t>
            </a:r>
            <a:r>
              <a:rPr lang="fr-FR" b="0" dirty="0" smtClean="0"/>
              <a:t>Ø </a:t>
            </a:r>
            <a:r>
              <a:rPr lang="fr-FR" b="0" dirty="0"/>
              <a:t>70-150 x 1000 mm </a:t>
            </a:r>
            <a:r>
              <a:rPr lang="fr-FR" b="0" dirty="0" smtClean="0"/>
              <a:t>for lots </a:t>
            </a:r>
            <a:r>
              <a:rPr lang="fr-FR" b="0" dirty="0" err="1" smtClean="0"/>
              <a:t>from</a:t>
            </a:r>
            <a:r>
              <a:rPr lang="fr-FR" b="0" dirty="0" smtClean="0"/>
              <a:t>   17 to </a:t>
            </a:r>
            <a:r>
              <a:rPr lang="fr-FR" b="0" dirty="0"/>
              <a:t>70 kg (</a:t>
            </a:r>
            <a:r>
              <a:rPr lang="fr-FR" b="0" dirty="0" smtClean="0"/>
              <a:t>TA6V)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b="0" dirty="0" smtClean="0"/>
              <a:t>Atomisation by argon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b="0" dirty="0" smtClean="0"/>
              <a:t>«</a:t>
            </a:r>
            <a:r>
              <a:rPr lang="fr-FR" b="0" dirty="0"/>
              <a:t> free-</a:t>
            </a:r>
            <a:r>
              <a:rPr lang="fr-FR" b="0" dirty="0" err="1"/>
              <a:t>fall</a:t>
            </a:r>
            <a:r>
              <a:rPr lang="fr-FR" b="0" dirty="0"/>
              <a:t> » </a:t>
            </a:r>
            <a:r>
              <a:rPr lang="fr-FR" b="0" dirty="0" err="1" smtClean="0"/>
              <a:t>nozzle</a:t>
            </a:r>
            <a:r>
              <a:rPr lang="fr-FR" b="0" dirty="0" smtClean="0"/>
              <a:t> </a:t>
            </a:r>
            <a:r>
              <a:rPr lang="fr-FR" b="0" dirty="0"/>
              <a:t>type </a:t>
            </a:r>
          </a:p>
          <a:p>
            <a:pPr lvl="1"/>
            <a:endParaRPr lang="fr-FR" b="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58962" y="2193629"/>
            <a:ext cx="4685985" cy="3027414"/>
          </a:xfrm>
          <a:prstGeom prst="rect">
            <a:avLst/>
          </a:prstGeom>
        </p:spPr>
      </p:pic>
      <p:pic>
        <p:nvPicPr>
          <p:cNvPr id="8" name="Picture 3" descr="C:\Users\lehnert\Desktop\Bild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4429" y="3851566"/>
            <a:ext cx="2359657" cy="21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ichel.pierronnet\Desktop\uckan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9315"/>
            <a:ext cx="3112911" cy="17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Titre 5"/>
          <p:cNvSpPr>
            <a:spLocks noGrp="1"/>
          </p:cNvSpPr>
          <p:nvPr>
            <p:ph type="title"/>
          </p:nvPr>
        </p:nvSpPr>
        <p:spPr>
          <a:xfrm>
            <a:off x="224529" y="12701"/>
            <a:ext cx="7467702" cy="990600"/>
          </a:xfrm>
        </p:spPr>
        <p:txBody>
          <a:bodyPr/>
          <a:lstStyle/>
          <a:p>
            <a:r>
              <a:rPr lang="fr-FR" sz="2000" dirty="0" smtClean="0"/>
              <a:t>Types of hip parts </a:t>
            </a:r>
            <a:r>
              <a:rPr lang="fr-FR" sz="2000" dirty="0" err="1" smtClean="0"/>
              <a:t>produced</a:t>
            </a:r>
            <a:r>
              <a:rPr lang="fr-FR" sz="2000" dirty="0" smtClean="0"/>
              <a:t> in </a:t>
            </a:r>
            <a:r>
              <a:rPr lang="fr-FR" sz="2000" dirty="0" err="1" smtClean="0"/>
              <a:t>a&amp;d</a:t>
            </a:r>
            <a:r>
              <a:rPr lang="fr-FR" altLang="en-US" sz="2000" kern="0" dirty="0"/>
              <a:t/>
            </a:r>
            <a:br>
              <a:rPr lang="fr-FR" altLang="en-US" sz="2000" kern="0" dirty="0"/>
            </a:br>
            <a:endParaRPr lang="fr-FR" sz="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28" y="2324100"/>
            <a:ext cx="2329704" cy="154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29" y="2122717"/>
            <a:ext cx="2597801" cy="150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Copie de Photo 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"/>
          <a:stretch>
            <a:fillRect/>
          </a:stretch>
        </p:blipFill>
        <p:spPr bwMode="auto">
          <a:xfrm>
            <a:off x="6238221" y="1360409"/>
            <a:ext cx="2440309" cy="279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9699" y="3865816"/>
            <a:ext cx="17940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Simple </a:t>
            </a:r>
            <a:r>
              <a:rPr lang="fr-FR" b="1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shapes</a:t>
            </a:r>
            <a:endParaRPr lang="fr-FR" b="1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fr-FR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further</a:t>
            </a:r>
            <a:r>
              <a:rPr lang="fr-FR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machined</a:t>
            </a:r>
            <a:endParaRPr lang="fr-FR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fr-FR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or </a:t>
            </a:r>
            <a:r>
              <a:rPr lang="fr-FR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forged</a:t>
            </a:r>
            <a:r>
              <a:rPr lang="fr-FR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fr-FR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rolled</a:t>
            </a:r>
            <a:r>
              <a:rPr lang="fr-FR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657081" y="4054982"/>
            <a:ext cx="19543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b="1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Bimetal</a:t>
            </a:r>
            <a:r>
              <a:rPr lang="fr-FR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parts</a:t>
            </a:r>
          </a:p>
          <a:p>
            <a:pPr algn="ctr" eaLnBrk="1" hangingPunct="1"/>
            <a:r>
              <a:rPr lang="fr-FR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(or </a:t>
            </a:r>
            <a:r>
              <a:rPr lang="fr-FR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multilayer</a:t>
            </a:r>
            <a:r>
              <a:rPr lang="fr-FR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parts)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865213" y="4005877"/>
            <a:ext cx="18133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b="1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Complex</a:t>
            </a:r>
            <a:r>
              <a:rPr lang="fr-FR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shapes</a:t>
            </a:r>
            <a:endParaRPr lang="fr-FR" b="1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fr-FR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(Near Net Shape </a:t>
            </a:r>
          </a:p>
          <a:p>
            <a:pPr algn="ctr" eaLnBrk="1" hangingPunct="1"/>
            <a:r>
              <a:rPr lang="fr-FR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or Net Shape)</a:t>
            </a:r>
          </a:p>
        </p:txBody>
      </p:sp>
    </p:spTree>
    <p:extLst>
      <p:ext uri="{BB962C8B-B14F-4D97-AF65-F5344CB8AC3E}">
        <p14:creationId xmlns:p14="http://schemas.microsoft.com/office/powerpoint/2010/main" val="31536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7" b="50000"/>
          <a:stretch/>
        </p:blipFill>
        <p:spPr bwMode="auto">
          <a:xfrm>
            <a:off x="6908800" y="1408111"/>
            <a:ext cx="19050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re 5"/>
          <p:cNvSpPr txBox="1">
            <a:spLocks/>
          </p:cNvSpPr>
          <p:nvPr/>
        </p:nvSpPr>
        <p:spPr>
          <a:xfrm>
            <a:off x="224529" y="12701"/>
            <a:ext cx="7467702" cy="749299"/>
          </a:xfrm>
          <a:prstGeom prst="rect">
            <a:avLst/>
          </a:prstGeom>
          <a:blipFill dpi="0" rotWithShape="1">
            <a:blip r:embed="rId3"/>
            <a:srcRect/>
            <a:stretch>
              <a:fillRect l="1000" t="97000" r="92000"/>
            </a:stretch>
          </a:blipFill>
        </p:spPr>
        <p:txBody>
          <a:bodyPr vert="horz" lIns="91440" tIns="45720" rIns="91440" bIns="108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300" b="1" i="0" kern="1200" cap="all" spc="100" baseline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800" dirty="0" smtClean="0"/>
              <a:t>Examples of simple shape Parts</a:t>
            </a:r>
            <a:endParaRPr lang="en-US" sz="1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80"/>
          <a:stretch/>
        </p:blipFill>
        <p:spPr bwMode="auto">
          <a:xfrm>
            <a:off x="601512" y="762000"/>
            <a:ext cx="231775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t="50000"/>
          <a:stretch/>
        </p:blipFill>
        <p:spPr bwMode="auto">
          <a:xfrm>
            <a:off x="3111500" y="3856036"/>
            <a:ext cx="57023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r="40447" b="59014"/>
          <a:stretch/>
        </p:blipFill>
        <p:spPr bwMode="auto">
          <a:xfrm>
            <a:off x="3594100" y="1203325"/>
            <a:ext cx="236855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57081" y="3209925"/>
            <a:ext cx="2457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Ni base impeller blank</a:t>
            </a:r>
            <a:endParaRPr lang="en-US" sz="1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>
          <a:xfrm>
            <a:off x="1599681" y="6456576"/>
            <a:ext cx="2057400" cy="162264"/>
          </a:xfrm>
        </p:spPr>
        <p:txBody>
          <a:bodyPr/>
          <a:lstStyle/>
          <a:p>
            <a:r>
              <a:rPr lang="fr-FR" smtClean="0">
                <a:latin typeface="Arial" pitchFamily="34" charset="0"/>
                <a:cs typeface="Arial" pitchFamily="34" charset="0"/>
              </a:rPr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pPr/>
              <a:t>7 décembre 2017</a:t>
            </a:fld>
            <a:endParaRPr lang="fr-FR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>
          <a:xfrm>
            <a:off x="1123872" y="6456576"/>
            <a:ext cx="636515" cy="162264"/>
          </a:xfrm>
        </p:spPr>
        <p:txBody>
          <a:bodyPr/>
          <a:lstStyle/>
          <a:p>
            <a:r>
              <a:rPr lang="fr-FR" smtClean="0">
                <a:latin typeface="Arial" pitchFamily="34" charset="0"/>
                <a:cs typeface="Arial" pitchFamily="34" charset="0"/>
              </a:rPr>
              <a:t>Page </a:t>
            </a:r>
            <a:fld id="{7844E9DC-B65D-5F4F-8047-2A3F57528E63}" type="slidenum">
              <a:rPr lang="fr-FR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re 5"/>
          <p:cNvSpPr>
            <a:spLocks noGrp="1"/>
          </p:cNvSpPr>
          <p:nvPr>
            <p:ph type="title"/>
          </p:nvPr>
        </p:nvSpPr>
        <p:spPr>
          <a:xfrm>
            <a:off x="224529" y="12701"/>
            <a:ext cx="7467702" cy="990600"/>
          </a:xfrm>
        </p:spPr>
        <p:txBody>
          <a:bodyPr/>
          <a:lstStyle/>
          <a:p>
            <a:r>
              <a:rPr lang="fr-FR" sz="2000" dirty="0" err="1"/>
              <a:t>Bimetal</a:t>
            </a:r>
            <a:r>
              <a:rPr lang="fr-FR" sz="2000" dirty="0"/>
              <a:t> parts</a:t>
            </a:r>
            <a:r>
              <a:rPr lang="fr-FR" altLang="en-US" sz="2000" kern="0" dirty="0"/>
              <a:t/>
            </a:r>
            <a:br>
              <a:rPr lang="fr-FR" altLang="en-US" sz="2000" kern="0" dirty="0"/>
            </a:br>
            <a:endParaRPr lang="fr-FR" sz="2000" dirty="0"/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1648344" y="122239"/>
            <a:ext cx="3636963" cy="1851025"/>
            <a:chOff x="158" y="1933"/>
            <a:chExt cx="2291" cy="1166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387"/>
              <a:ext cx="2064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930" y="2886"/>
              <a:ext cx="8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Glass </a:t>
              </a:r>
              <a:r>
                <a:rPr lang="fr-FR" b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mould</a:t>
              </a:r>
              <a:endParaRPr lang="fr-FR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58" y="1933"/>
              <a:ext cx="88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fr-FR" b="1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44372" y="4589388"/>
            <a:ext cx="4500563" cy="1609725"/>
            <a:chOff x="0" y="3294"/>
            <a:chExt cx="2835" cy="1014"/>
          </a:xfrm>
        </p:grpSpPr>
        <p:pic>
          <p:nvPicPr>
            <p:cNvPr id="15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3294"/>
              <a:ext cx="2495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1020" y="3785"/>
              <a:ext cx="172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b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Roll </a:t>
              </a:r>
            </a:p>
            <a:p>
              <a:pPr algn="ctr" eaLnBrk="1" hangingPunct="1"/>
              <a:r>
                <a:rPr lang="fr-FR" b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for </a:t>
              </a:r>
              <a:r>
                <a:rPr lang="fr-FR" b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stainless</a:t>
              </a:r>
              <a:r>
                <a:rPr lang="fr-FR" b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b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steel</a:t>
              </a:r>
              <a:r>
                <a:rPr lang="fr-FR" b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b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sheet</a:t>
              </a:r>
              <a:r>
                <a:rPr lang="fr-FR" b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b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rolling</a:t>
              </a:r>
              <a:endParaRPr lang="fr-FR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0" y="3698"/>
              <a:ext cx="1020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1400" i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Tool</a:t>
              </a:r>
              <a:r>
                <a:rPr lang="fr-FR" sz="1400" i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1400" i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steel</a:t>
              </a:r>
              <a:r>
                <a:rPr lang="fr-FR" sz="1400" i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1400" i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powder</a:t>
              </a:r>
              <a:endParaRPr lang="fr-FR" sz="1400" i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fr-FR" sz="1400" i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on a </a:t>
              </a:r>
              <a:r>
                <a:rPr lang="fr-FR" sz="1400" i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steel</a:t>
              </a:r>
              <a:r>
                <a:rPr lang="fr-FR" sz="1400" i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1400" i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substrate</a:t>
              </a:r>
              <a:endParaRPr lang="fr-FR" sz="1400" i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V="1">
              <a:off x="839" y="3748"/>
              <a:ext cx="635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20"/>
          <p:cNvGrpSpPr>
            <a:grpSpLocks/>
          </p:cNvGrpSpPr>
          <p:nvPr/>
        </p:nvGrpSpPr>
        <p:grpSpPr bwMode="auto">
          <a:xfrm>
            <a:off x="5543550" y="980728"/>
            <a:ext cx="3600450" cy="2925762"/>
            <a:chOff x="3379" y="571"/>
            <a:chExt cx="2268" cy="1843"/>
          </a:xfrm>
        </p:grpSpPr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876"/>
              <a:ext cx="1816" cy="1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3379" y="2201"/>
              <a:ext cx="202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Bonnet for </a:t>
              </a:r>
              <a:r>
                <a:rPr lang="fr-FR" b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oil</a:t>
              </a:r>
              <a:r>
                <a:rPr lang="fr-FR" b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 and </a:t>
              </a:r>
              <a:r>
                <a:rPr lang="fr-FR" b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gas</a:t>
              </a:r>
              <a:r>
                <a:rPr lang="fr-FR" b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b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industry</a:t>
              </a:r>
              <a:endParaRPr lang="fr-FR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4859" y="1480"/>
              <a:ext cx="788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1400" i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Ni625 Powder</a:t>
              </a:r>
            </a:p>
            <a:p>
              <a:pPr algn="ctr" eaLnBrk="1" hangingPunct="1"/>
              <a:r>
                <a:rPr lang="fr-FR" sz="1400" i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on a </a:t>
              </a:r>
              <a:r>
                <a:rPr lang="fr-FR" sz="1400" i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steel</a:t>
              </a:r>
              <a:r>
                <a:rPr lang="fr-FR" sz="1400" i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1400" i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substrate</a:t>
              </a:r>
              <a:endParaRPr lang="fr-FR" sz="1400" i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3969" y="571"/>
              <a:ext cx="58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Oil</a:t>
              </a:r>
              <a:r>
                <a:rPr lang="fr-FR" b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 flow</a:t>
              </a:r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4196" y="831"/>
              <a:ext cx="136" cy="227"/>
            </a:xfrm>
            <a:prstGeom prst="downArrow">
              <a:avLst>
                <a:gd name="adj1" fmla="val 50000"/>
                <a:gd name="adj2" fmla="val 4172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 flipH="1" flipV="1">
              <a:off x="4468" y="1570"/>
              <a:ext cx="362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7"/>
          <p:cNvGrpSpPr>
            <a:grpSpLocks/>
          </p:cNvGrpSpPr>
          <p:nvPr/>
        </p:nvGrpSpPr>
        <p:grpSpPr bwMode="auto">
          <a:xfrm>
            <a:off x="4727577" y="4221090"/>
            <a:ext cx="4191001" cy="1963738"/>
            <a:chOff x="2978" y="2743"/>
            <a:chExt cx="2640" cy="1237"/>
          </a:xfrm>
        </p:grpSpPr>
        <p:pic>
          <p:nvPicPr>
            <p:cNvPr id="27" name="Picture 2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743"/>
              <a:ext cx="1898" cy="1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3833" y="3702"/>
              <a:ext cx="81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Marine part</a:t>
              </a:r>
            </a:p>
          </p:txBody>
        </p:sp>
        <p:sp>
          <p:nvSpPr>
            <p:cNvPr id="29" name="AutoShape 30"/>
            <p:cNvSpPr>
              <a:spLocks noChangeArrowheads="1"/>
            </p:cNvSpPr>
            <p:nvPr/>
          </p:nvSpPr>
          <p:spPr bwMode="auto">
            <a:xfrm>
              <a:off x="3378" y="3158"/>
              <a:ext cx="318" cy="227"/>
            </a:xfrm>
            <a:prstGeom prst="rightArrow">
              <a:avLst>
                <a:gd name="adj1" fmla="val 50000"/>
                <a:gd name="adj2" fmla="val 3502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2978" y="3117"/>
              <a:ext cx="45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 dirty="0" err="1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Sea</a:t>
              </a:r>
              <a:endParaRPr lang="fr-FR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  <a:p>
              <a:pPr eaLnBrk="1" hangingPunct="1"/>
              <a:r>
                <a:rPr lang="fr-FR" b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water</a:t>
              </a:r>
            </a:p>
          </p:txBody>
        </p:sp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4830" y="3650"/>
              <a:ext cx="7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1400" i="1" dirty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Ni625 </a:t>
              </a:r>
              <a:r>
                <a:rPr lang="fr-FR" sz="1400" i="1" dirty="0" smtClean="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rPr>
                <a:t>Powder</a:t>
              </a:r>
              <a:endParaRPr lang="fr-FR" sz="1400" i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 flipH="1" flipV="1">
              <a:off x="4694" y="3158"/>
              <a:ext cx="499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5F5F5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307767" y="3807183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Large extrusion die/ SA coating</a:t>
            </a:r>
            <a:endParaRPr lang="en-US" sz="1600" b="1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75" y="1934975"/>
            <a:ext cx="2183367" cy="193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7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72" y="1052736"/>
            <a:ext cx="2532434" cy="1469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Titre 5"/>
          <p:cNvSpPr>
            <a:spLocks noGrp="1"/>
          </p:cNvSpPr>
          <p:nvPr>
            <p:ph type="title"/>
          </p:nvPr>
        </p:nvSpPr>
        <p:spPr>
          <a:xfrm>
            <a:off x="46729" y="-1"/>
            <a:ext cx="7467702" cy="698501"/>
          </a:xfrm>
        </p:spPr>
        <p:txBody>
          <a:bodyPr/>
          <a:lstStyle/>
          <a:p>
            <a:r>
              <a:rPr lang="fr-FR" sz="2000" dirty="0" err="1"/>
              <a:t>Examples</a:t>
            </a:r>
            <a:r>
              <a:rPr lang="fr-FR" sz="2000" dirty="0"/>
              <a:t> of </a:t>
            </a:r>
            <a:r>
              <a:rPr lang="fr-FR" sz="2000" dirty="0" err="1" smtClean="0"/>
              <a:t>complex</a:t>
            </a:r>
            <a:r>
              <a:rPr lang="fr-FR" sz="2000" dirty="0" smtClean="0"/>
              <a:t> </a:t>
            </a:r>
            <a:r>
              <a:rPr lang="fr-FR" sz="2000" dirty="0" err="1" smtClean="0"/>
              <a:t>shape</a:t>
            </a:r>
            <a:r>
              <a:rPr lang="fr-FR" sz="2000" dirty="0" smtClean="0"/>
              <a:t> parts</a:t>
            </a:r>
            <a:endParaRPr lang="fr-FR" sz="20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8500"/>
            <a:ext cx="214591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5024"/>
            <a:ext cx="254118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378087" y="300275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NS Ti6-4 </a:t>
            </a:r>
            <a:r>
              <a:rPr lang="fr-FR" sz="1200" b="1" dirty="0" err="1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compressor</a:t>
            </a:r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casing</a:t>
            </a:r>
            <a:endParaRPr lang="fr-FR" sz="1200" b="1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43173" y="55892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NNS </a:t>
            </a:r>
            <a:r>
              <a:rPr lang="fr-FR" sz="1200" b="1" dirty="0" err="1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Astroloy</a:t>
            </a:r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turbine casing</a:t>
            </a:r>
            <a:endParaRPr lang="fr-FR" sz="1200" b="1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5"/>
          <a:stretch/>
        </p:blipFill>
        <p:spPr>
          <a:xfrm>
            <a:off x="251520" y="2924944"/>
            <a:ext cx="2197963" cy="1454994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1800200" cy="13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483768" y="46531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NS Ti6-4 </a:t>
            </a:r>
            <a:r>
              <a:rPr lang="fr-FR" sz="1200" b="1" dirty="0" err="1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shrouded</a:t>
            </a:r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200" b="1" dirty="0" err="1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impeller</a:t>
            </a:r>
            <a:endParaRPr lang="fr-FR" sz="1200" b="1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55576" y="422108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SY625 </a:t>
            </a:r>
            <a:r>
              <a:rPr lang="fr-FR" sz="1200" b="1" dirty="0" err="1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diffusor</a:t>
            </a:r>
            <a:endParaRPr lang="fr-FR" sz="1200" b="1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11904" y="256490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NNS </a:t>
            </a:r>
            <a:r>
              <a:rPr lang="fr-FR" sz="1200" b="1" dirty="0" err="1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Astroloy</a:t>
            </a:r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200" b="1" dirty="0" err="1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Shroud</a:t>
            </a:r>
            <a:endParaRPr lang="fr-FR" sz="1200" b="1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7488" y="300275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316L part </a:t>
            </a:r>
            <a:r>
              <a:rPr lang="fr-FR" sz="1200" b="1" dirty="0" err="1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Nuclear</a:t>
            </a:r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application</a:t>
            </a:r>
            <a:endParaRPr lang="fr-FR" sz="1200" b="1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1944216" cy="1763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3995936" y="5517232"/>
            <a:ext cx="2736304" cy="461665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Astroloy</a:t>
            </a:r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200" b="1" dirty="0" err="1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Gas</a:t>
            </a:r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200" b="1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generator</a:t>
            </a:r>
            <a:r>
              <a:rPr lang="fr-FR" sz="1200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1200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</a:br>
            <a:r>
              <a:rPr lang="fr-FR" sz="1200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fr-FR" sz="1200" b="1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space</a:t>
            </a:r>
            <a:r>
              <a:rPr lang="fr-FR" sz="1200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200" b="1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rocket</a:t>
            </a:r>
            <a:endParaRPr lang="fr-FR" sz="1200" b="1" dirty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472" y="986532"/>
            <a:ext cx="204265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9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dirty="0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4529" y="12701"/>
            <a:ext cx="7467702" cy="990600"/>
          </a:xfrm>
        </p:spPr>
        <p:txBody>
          <a:bodyPr/>
          <a:lstStyle/>
          <a:p>
            <a:r>
              <a:rPr lang="fr-FR" altLang="en-US" sz="2000" kern="0" dirty="0" err="1" smtClean="0"/>
              <a:t>outline</a:t>
            </a:r>
            <a:endParaRPr lang="fr-FR" sz="2000" dirty="0"/>
          </a:p>
        </p:txBody>
      </p:sp>
      <p:sp>
        <p:nvSpPr>
          <p:cNvPr id="17" name="Forme 16"/>
          <p:cNvSpPr/>
          <p:nvPr/>
        </p:nvSpPr>
        <p:spPr>
          <a:xfrm rot="20700000">
            <a:off x="4786313" y="569913"/>
            <a:ext cx="2084387" cy="1933575"/>
          </a:xfrm>
          <a:prstGeom prst="gear6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Espace réservé du contenu 2"/>
          <p:cNvSpPr>
            <a:spLocks noGrp="1"/>
          </p:cNvSpPr>
          <p:nvPr>
            <p:ph idx="4294967295"/>
          </p:nvPr>
        </p:nvSpPr>
        <p:spPr>
          <a:xfrm>
            <a:off x="224529" y="1003301"/>
            <a:ext cx="8690871" cy="501649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j-ea"/>
              </a:rPr>
              <a:t>Eramet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j-ea"/>
              </a:rPr>
              <a:t> group /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j-ea"/>
              </a:rPr>
              <a:t>Eramet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j-ea"/>
              </a:rPr>
              <a:t> Alloys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j-ea"/>
              </a:rPr>
              <a:t>branch</a:t>
            </a:r>
            <a:endParaRPr lang="en-US" dirty="0">
              <a:solidFill>
                <a:schemeClr val="bg1">
                  <a:lumMod val="65000"/>
                </a:schemeClr>
              </a:solidFill>
              <a:ea typeface="+mj-ea"/>
            </a:endParaRP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Powder producer / production sites </a:t>
            </a: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HIP’ed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parts producer</a:t>
            </a:r>
          </a:p>
          <a:p>
            <a:endParaRPr lang="en-US" sz="4400" dirty="0">
              <a:solidFill>
                <a:srgbClr val="22A8E0"/>
              </a:solidFill>
              <a:ea typeface="+mj-e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2A8E0"/>
                </a:solidFill>
                <a:ea typeface="+mj-ea"/>
              </a:rPr>
              <a:t>Focus on an aerospace application </a:t>
            </a:r>
            <a:r>
              <a:rPr lang="en-US" dirty="0" smtClean="0">
                <a:solidFill>
                  <a:srgbClr val="22A8E0"/>
                </a:solidFill>
                <a:ea typeface="+mj-ea"/>
              </a:rPr>
              <a:t>: low pressure </a:t>
            </a:r>
            <a:r>
              <a:rPr lang="en-US" dirty="0" smtClean="0">
                <a:solidFill>
                  <a:srgbClr val="22A8E0"/>
                </a:solidFill>
                <a:ea typeface="+mj-ea"/>
              </a:rPr>
              <a:t>turbine</a:t>
            </a:r>
            <a:endParaRPr lang="en-US" dirty="0" smtClean="0">
              <a:solidFill>
                <a:srgbClr val="22A8E0"/>
              </a:solidFill>
              <a:ea typeface="+mj-ea"/>
            </a:endParaRP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Aeronautic Context</a:t>
            </a:r>
            <a:endParaRPr lang="en-US" dirty="0">
              <a:solidFill>
                <a:schemeClr val="tx1"/>
              </a:solidFill>
            </a:endParaRP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HIP technology Interest compared to </a:t>
            </a:r>
            <a:r>
              <a:rPr lang="en-US" dirty="0" err="1" smtClean="0">
                <a:solidFill>
                  <a:schemeClr val="tx1"/>
                </a:solidFill>
              </a:rPr>
              <a:t>Traditionnal</a:t>
            </a:r>
            <a:r>
              <a:rPr lang="en-US" dirty="0" smtClean="0">
                <a:solidFill>
                  <a:schemeClr val="tx1"/>
                </a:solidFill>
              </a:rPr>
              <a:t> manufacturing road for an example of engine complex part : the LPT casing</a:t>
            </a: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chemeClr val="tx1"/>
                </a:solidFill>
              </a:rPr>
              <a:t>HIP’ed</a:t>
            </a:r>
            <a:r>
              <a:rPr lang="en-US" dirty="0" smtClean="0">
                <a:solidFill>
                  <a:schemeClr val="tx1"/>
                </a:solidFill>
              </a:rPr>
              <a:t> PM properties Interest </a:t>
            </a:r>
            <a:r>
              <a:rPr lang="en-US" dirty="0">
                <a:solidFill>
                  <a:schemeClr val="tx1"/>
                </a:solidFill>
              </a:rPr>
              <a:t>compared to </a:t>
            </a:r>
            <a:r>
              <a:rPr lang="en-US" dirty="0" err="1">
                <a:solidFill>
                  <a:schemeClr val="tx1"/>
                </a:solidFill>
              </a:rPr>
              <a:t>Traditionnal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C&amp;W materials for highly solicited parts : the </a:t>
            </a:r>
            <a:r>
              <a:rPr lang="en-US" dirty="0" err="1">
                <a:solidFill>
                  <a:schemeClr val="tx1"/>
                </a:solidFill>
              </a:rPr>
              <a:t>Safran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N19 PM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22A8E0"/>
                </a:solidFill>
                <a:ea typeface="+mj-ea"/>
              </a:rPr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58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98400"/>
            <a:ext cx="7467702" cy="798023"/>
          </a:xfrm>
        </p:spPr>
        <p:txBody>
          <a:bodyPr/>
          <a:lstStyle/>
          <a:p>
            <a:r>
              <a:rPr lang="en-US" dirty="0"/>
              <a:t>Context / interest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032058-773F-4911-B21A-94419ADD7A4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9640" y="3081714"/>
            <a:ext cx="1440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57699" y="953670"/>
            <a:ext cx="4686301" cy="333258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71463" indent="-271463" eaLnBrk="0" hangingPunct="0">
              <a:spcBef>
                <a:spcPct val="80000"/>
              </a:spcBef>
              <a:buClr>
                <a:schemeClr val="accent2"/>
              </a:buClr>
              <a:buSzPct val="80000"/>
              <a:buFont typeface="Wingdings" pitchFamily="2" charset="2"/>
              <a:buChar char="è"/>
              <a:defRPr sz="2000" b="1">
                <a:solidFill>
                  <a:schemeClr val="bg2"/>
                </a:solidFill>
                <a:latin typeface="Arial" charset="0"/>
                <a:cs typeface="Arial" charset="0"/>
              </a:defRPr>
            </a:lvl1pPr>
            <a:lvl2pPr marL="715963" indent="-265113" eaLnBrk="0" hangingPunct="0">
              <a:spcBef>
                <a:spcPct val="15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12800" indent="-188913" eaLnBrk="0" hangingPunct="0">
              <a:spcBef>
                <a:spcPct val="15000"/>
              </a:spcBef>
              <a:buClr>
                <a:schemeClr val="accent2"/>
              </a:buClr>
              <a:buFont typeface="Wingdings" pitchFamily="2" charset="2"/>
              <a:buChar char="ú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63638" indent="-177800" eaLnBrk="0" hangingPunct="0">
              <a:spcBef>
                <a:spcPct val="15000"/>
              </a:spcBef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28788" indent="-285750" eaLnBrk="0" hangingPunct="0">
              <a:spcBef>
                <a:spcPct val="15000"/>
              </a:spcBef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185988" indent="-28575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43188" indent="-28575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00388" indent="-28575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57588" indent="-28575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rgbClr val="D3C0A3"/>
              </a:buClr>
              <a:buNone/>
              <a:defRPr/>
            </a:pPr>
            <a:r>
              <a:rPr lang="en-US" sz="1800" dirty="0">
                <a:solidFill>
                  <a:srgbClr val="5F5F5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Perspective in Air traffic: </a:t>
            </a:r>
          </a:p>
          <a:p>
            <a:pPr marL="342900" indent="-34290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§"/>
              <a:defRPr/>
            </a:pPr>
            <a:r>
              <a:rPr lang="fr-FR" altLang="fr-FR" sz="1800" b="0" dirty="0" smtClean="0">
                <a:solidFill>
                  <a:srgbClr val="5F5F5F"/>
                </a:solidFill>
              </a:rPr>
              <a:t>A </a:t>
            </a:r>
            <a:r>
              <a:rPr lang="fr-FR" altLang="fr-FR" sz="1800" b="0" dirty="0" err="1" smtClean="0">
                <a:solidFill>
                  <a:srgbClr val="5F5F5F"/>
                </a:solidFill>
              </a:rPr>
              <a:t>Traffic</a:t>
            </a:r>
            <a:r>
              <a:rPr lang="fr-FR" altLang="fr-FR" sz="1800" b="0" dirty="0" smtClean="0">
                <a:solidFill>
                  <a:srgbClr val="5F5F5F"/>
                </a:solidFill>
              </a:rPr>
              <a:t> </a:t>
            </a:r>
            <a:r>
              <a:rPr lang="fr-FR" altLang="fr-FR" sz="1800" b="0" dirty="0" err="1">
                <a:solidFill>
                  <a:srgbClr val="5F5F5F"/>
                </a:solidFill>
              </a:rPr>
              <a:t>increase</a:t>
            </a:r>
            <a:r>
              <a:rPr lang="fr-FR" altLang="fr-FR" sz="1800" b="0" dirty="0">
                <a:solidFill>
                  <a:srgbClr val="5F5F5F"/>
                </a:solidFill>
              </a:rPr>
              <a:t> </a:t>
            </a:r>
            <a:r>
              <a:rPr lang="fr-FR" altLang="fr-FR" sz="1800" b="0" dirty="0" err="1">
                <a:solidFill>
                  <a:srgbClr val="5F5F5F"/>
                </a:solidFill>
              </a:rPr>
              <a:t>around</a:t>
            </a:r>
            <a:r>
              <a:rPr lang="fr-FR" altLang="fr-FR" sz="1800" b="0" dirty="0">
                <a:solidFill>
                  <a:srgbClr val="5F5F5F"/>
                </a:solidFill>
              </a:rPr>
              <a:t> 4,7% per </a:t>
            </a:r>
            <a:r>
              <a:rPr lang="fr-FR" altLang="fr-FR" sz="1800" b="0" dirty="0" err="1">
                <a:solidFill>
                  <a:srgbClr val="5F5F5F"/>
                </a:solidFill>
              </a:rPr>
              <a:t>year</a:t>
            </a:r>
            <a:endParaRPr lang="fr-FR" altLang="fr-FR" sz="1800" b="0" dirty="0">
              <a:solidFill>
                <a:srgbClr val="5F5F5F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§"/>
              <a:defRPr/>
            </a:pPr>
            <a:r>
              <a:rPr lang="fr-FR" altLang="fr-FR" sz="1800" b="0" dirty="0" err="1">
                <a:solidFill>
                  <a:srgbClr val="5F5F5F"/>
                </a:solidFill>
              </a:rPr>
              <a:t>Need</a:t>
            </a:r>
            <a:r>
              <a:rPr lang="fr-FR" altLang="fr-FR" sz="1800" b="0" dirty="0">
                <a:solidFill>
                  <a:srgbClr val="5F5F5F"/>
                </a:solidFill>
              </a:rPr>
              <a:t> to manage/</a:t>
            </a:r>
            <a:r>
              <a:rPr lang="fr-FR" altLang="fr-FR" sz="1800" b="0" dirty="0" err="1">
                <a:solidFill>
                  <a:srgbClr val="5F5F5F"/>
                </a:solidFill>
              </a:rPr>
              <a:t>minimize</a:t>
            </a:r>
            <a:r>
              <a:rPr lang="fr-FR" altLang="fr-FR" sz="1800" b="0" dirty="0">
                <a:solidFill>
                  <a:srgbClr val="5F5F5F"/>
                </a:solidFill>
              </a:rPr>
              <a:t> </a:t>
            </a:r>
            <a:r>
              <a:rPr lang="fr-FR" altLang="fr-FR" sz="1800" b="0" dirty="0" smtClean="0">
                <a:solidFill>
                  <a:srgbClr val="5F5F5F"/>
                </a:solidFill>
              </a:rPr>
              <a:t>impact</a:t>
            </a:r>
            <a:endParaRPr lang="fr-FR" altLang="fr-FR" sz="1800" b="0" dirty="0">
              <a:solidFill>
                <a:srgbClr val="5F5F5F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§"/>
              <a:defRPr/>
            </a:pPr>
            <a:endParaRPr lang="fr-FR" altLang="fr-FR" sz="1800" b="0" dirty="0">
              <a:solidFill>
                <a:srgbClr val="5F5F5F"/>
              </a:solidFill>
            </a:endParaRPr>
          </a:p>
          <a:p>
            <a:pPr marL="0" indent="0">
              <a:spcBef>
                <a:spcPct val="20000"/>
              </a:spcBef>
              <a:buClr>
                <a:srgbClr val="D3C0A3"/>
              </a:buClr>
              <a:buNone/>
              <a:defRPr/>
            </a:pPr>
            <a:r>
              <a:rPr lang="en-US" sz="1800" dirty="0" smtClean="0">
                <a:solidFill>
                  <a:srgbClr val="5F5F5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Main challenges for next generation jet engine (2025): </a:t>
            </a:r>
          </a:p>
          <a:p>
            <a:pPr marL="0" indent="0">
              <a:spcBef>
                <a:spcPct val="20000"/>
              </a:spcBef>
              <a:buClr>
                <a:srgbClr val="D3C0A3"/>
              </a:buClr>
              <a:buNone/>
              <a:defRPr/>
            </a:pPr>
            <a:r>
              <a:rPr lang="en-US" sz="1800" kern="0" dirty="0" smtClean="0">
                <a:solidFill>
                  <a:srgbClr val="5F5F5F"/>
                </a:solidFill>
              </a:rPr>
              <a:t>Better </a:t>
            </a:r>
            <a:r>
              <a:rPr lang="en-US" sz="1800" kern="0" dirty="0">
                <a:solidFill>
                  <a:srgbClr val="5F5F5F"/>
                </a:solidFill>
              </a:rPr>
              <a:t>performance </a:t>
            </a:r>
            <a:r>
              <a:rPr lang="en-US" sz="1800" kern="0" dirty="0" smtClean="0">
                <a:solidFill>
                  <a:srgbClr val="5F5F5F"/>
                </a:solidFill>
              </a:rPr>
              <a:t>: </a:t>
            </a:r>
          </a:p>
          <a:p>
            <a:pPr>
              <a:spcBef>
                <a:spcPct val="20000"/>
              </a:spcBef>
              <a:buClr>
                <a:srgbClr val="D3C0A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0" kern="0" dirty="0" smtClean="0">
                <a:solidFill>
                  <a:srgbClr val="5F5F5F"/>
                </a:solidFill>
              </a:rPr>
              <a:t>Improve </a:t>
            </a:r>
            <a:r>
              <a:rPr lang="en-US" sz="1800" b="0" kern="0" dirty="0">
                <a:solidFill>
                  <a:srgbClr val="5F5F5F"/>
                </a:solidFill>
              </a:rPr>
              <a:t>jet engine yields  </a:t>
            </a:r>
            <a:endParaRPr lang="en-US" sz="1800" b="0" kern="0" dirty="0" smtClean="0">
              <a:solidFill>
                <a:srgbClr val="5F5F5F"/>
              </a:solidFill>
            </a:endParaRPr>
          </a:p>
          <a:p>
            <a:pPr marL="0" indent="0">
              <a:spcBef>
                <a:spcPct val="20000"/>
              </a:spcBef>
              <a:buClr>
                <a:srgbClr val="D3C0A3"/>
              </a:buClr>
              <a:buNone/>
              <a:defRPr/>
            </a:pPr>
            <a:r>
              <a:rPr lang="en-US" sz="1800" kern="0" dirty="0" smtClean="0">
                <a:solidFill>
                  <a:srgbClr val="5F5F5F"/>
                </a:solidFill>
              </a:rPr>
              <a:t>Limit environment  impact</a:t>
            </a:r>
          </a:p>
          <a:p>
            <a:pPr>
              <a:spcBef>
                <a:spcPct val="20000"/>
              </a:spcBef>
              <a:buClr>
                <a:srgbClr val="D3C0A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0" kern="0" dirty="0" smtClean="0">
                <a:solidFill>
                  <a:srgbClr val="5F5F5F"/>
                </a:solidFill>
              </a:rPr>
              <a:t>lower consumption</a:t>
            </a:r>
          </a:p>
          <a:p>
            <a:pPr>
              <a:spcBef>
                <a:spcPct val="20000"/>
              </a:spcBef>
              <a:buClr>
                <a:srgbClr val="D3C0A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0" kern="0" dirty="0" smtClean="0">
                <a:solidFill>
                  <a:srgbClr val="5F5F5F"/>
                </a:solidFill>
              </a:rPr>
              <a:t>Lower noise</a:t>
            </a:r>
          </a:p>
          <a:p>
            <a:pPr>
              <a:spcBef>
                <a:spcPct val="20000"/>
              </a:spcBef>
              <a:buClr>
                <a:srgbClr val="D3C0A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0" kern="0" dirty="0" smtClean="0">
                <a:solidFill>
                  <a:srgbClr val="5F5F5F"/>
                </a:solidFill>
              </a:rPr>
              <a:t>Lower pollutant gas emission</a:t>
            </a:r>
          </a:p>
          <a:p>
            <a:pPr eaLnBrk="1" hangingPunct="1">
              <a:spcBef>
                <a:spcPct val="0"/>
              </a:spcBef>
              <a:defRPr/>
            </a:pPr>
            <a:endParaRPr lang="fr-FR" altLang="fr-FR" sz="1800" dirty="0" smtClean="0">
              <a:solidFill>
                <a:srgbClr val="5F5F5F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endParaRPr lang="fr-FR" altLang="fr-FR" sz="1800" dirty="0" smtClean="0">
              <a:solidFill>
                <a:srgbClr val="5F5F5F"/>
              </a:solidFill>
            </a:endParaRPr>
          </a:p>
          <a:p>
            <a:pPr lvl="1" eaLnBrk="1" hangingPunct="1">
              <a:defRPr/>
            </a:pPr>
            <a:endParaRPr lang="fr-FR" altLang="fr-FR" dirty="0" smtClean="0">
              <a:solidFill>
                <a:srgbClr val="5F5F5F"/>
              </a:solidFill>
            </a:endParaRPr>
          </a:p>
          <a:p>
            <a:pPr eaLnBrk="1" hangingPunct="1">
              <a:defRPr/>
            </a:pPr>
            <a:endParaRPr lang="fr-FR" altLang="fr-FR" sz="1800" dirty="0" smtClean="0">
              <a:solidFill>
                <a:srgbClr val="5F5F5F"/>
              </a:solidFill>
            </a:endParaRPr>
          </a:p>
          <a:p>
            <a:pPr eaLnBrk="1" hangingPunct="1">
              <a:defRPr/>
            </a:pPr>
            <a:endParaRPr lang="fr-FR" altLang="fr-FR" sz="1800" dirty="0" smtClean="0">
              <a:solidFill>
                <a:srgbClr val="5F5F5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-853537" y="1978796"/>
            <a:ext cx="2288878" cy="27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Pkt</a:t>
            </a:r>
            <a:r>
              <a:rPr lang="en-US" sz="1200" dirty="0" smtClean="0"/>
              <a:t> = </a:t>
            </a:r>
            <a:r>
              <a:rPr lang="en-US" sz="1200" dirty="0" err="1" smtClean="0"/>
              <a:t>nb</a:t>
            </a:r>
            <a:r>
              <a:rPr lang="en-US" sz="1200" dirty="0" smtClean="0"/>
              <a:t> passengers x </a:t>
            </a:r>
            <a:r>
              <a:rPr lang="en-US" sz="1200" dirty="0" err="1" smtClean="0"/>
              <a:t>nb</a:t>
            </a:r>
            <a:r>
              <a:rPr lang="en-US" sz="1200" dirty="0" smtClean="0"/>
              <a:t> km</a:t>
            </a:r>
            <a:endParaRPr lang="en-US" sz="12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3" y="3618545"/>
            <a:ext cx="32956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5"/>
          <a:stretch/>
        </p:blipFill>
        <p:spPr bwMode="auto">
          <a:xfrm>
            <a:off x="4903749" y="5379154"/>
            <a:ext cx="4076606" cy="131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0" y="934939"/>
            <a:ext cx="3498216" cy="262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18902" r="5655" b="17530"/>
          <a:stretch/>
        </p:blipFill>
        <p:spPr bwMode="auto">
          <a:xfrm>
            <a:off x="134266" y="4754881"/>
            <a:ext cx="4093921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032058-773F-4911-B21A-94419ADD7A4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59640" y="3081714"/>
            <a:ext cx="22322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F5F5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9640" y="3081714"/>
            <a:ext cx="1440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F5F5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62313" y="974086"/>
            <a:ext cx="13681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8782" y="1123009"/>
            <a:ext cx="4534467" cy="503920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71463" indent="-271463" eaLnBrk="0" hangingPunct="0">
              <a:spcBef>
                <a:spcPct val="80000"/>
              </a:spcBef>
              <a:buClr>
                <a:schemeClr val="accent2"/>
              </a:buClr>
              <a:buSzPct val="80000"/>
              <a:buFont typeface="Wingdings" pitchFamily="2" charset="2"/>
              <a:buChar char="è"/>
              <a:defRPr sz="2000" b="1">
                <a:solidFill>
                  <a:schemeClr val="bg2"/>
                </a:solidFill>
                <a:latin typeface="Arial" charset="0"/>
                <a:cs typeface="Arial" charset="0"/>
              </a:defRPr>
            </a:lvl1pPr>
            <a:lvl2pPr marL="715963" indent="-265113" eaLnBrk="0" hangingPunct="0">
              <a:spcBef>
                <a:spcPct val="15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12800" indent="-188913" eaLnBrk="0" hangingPunct="0">
              <a:spcBef>
                <a:spcPct val="15000"/>
              </a:spcBef>
              <a:buClr>
                <a:schemeClr val="accent2"/>
              </a:buClr>
              <a:buFont typeface="Wingdings" pitchFamily="2" charset="2"/>
              <a:buChar char="ú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63638" indent="-177800" eaLnBrk="0" hangingPunct="0">
              <a:spcBef>
                <a:spcPct val="15000"/>
              </a:spcBef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28788" indent="-285750" eaLnBrk="0" hangingPunct="0">
              <a:spcBef>
                <a:spcPct val="15000"/>
              </a:spcBef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185988" indent="-28575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43188" indent="-28575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00388" indent="-28575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57588" indent="-28575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‒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rgbClr val="D3C0A3"/>
              </a:buClr>
              <a:buNone/>
              <a:defRPr/>
            </a:pPr>
            <a:r>
              <a:rPr lang="en-US" sz="2400" dirty="0" smtClean="0">
                <a:solidFill>
                  <a:srgbClr val="22A8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Main challenges: improve p</a:t>
            </a:r>
            <a:r>
              <a:rPr lang="en-US" sz="2200" dirty="0" smtClean="0">
                <a:solidFill>
                  <a:srgbClr val="22A8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erformance / Limit impact (noise, consumption…)</a:t>
            </a:r>
            <a:endParaRPr lang="en-US" sz="2200" dirty="0">
              <a:solidFill>
                <a:srgbClr val="22A8E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sz="2400" dirty="0" smtClean="0">
              <a:solidFill>
                <a:srgbClr val="5F5F5F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2200" dirty="0" smtClean="0">
                <a:solidFill>
                  <a:srgbClr val="5F5F5F"/>
                </a:solidFill>
              </a:rPr>
              <a:t>To </a:t>
            </a:r>
            <a:r>
              <a:rPr lang="en-US" sz="2200" dirty="0">
                <a:solidFill>
                  <a:srgbClr val="5F5F5F"/>
                </a:solidFill>
              </a:rPr>
              <a:t>reach these objectives, an increase of the engines internal temperature is needed. </a:t>
            </a:r>
            <a:r>
              <a:rPr lang="en-US" sz="2200" dirty="0" smtClean="0">
                <a:solidFill>
                  <a:srgbClr val="5F5F5F"/>
                </a:solidFill>
              </a:rPr>
              <a:t>(&gt;700-750°C)</a:t>
            </a:r>
            <a:endParaRPr lang="fr-FR" sz="2200" dirty="0">
              <a:solidFill>
                <a:srgbClr val="5F5F5F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endParaRPr lang="fr-FR" altLang="fr-FR" sz="2200" dirty="0" smtClean="0">
              <a:solidFill>
                <a:srgbClr val="5F5F5F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endParaRPr lang="fr-FR" altLang="fr-FR" sz="2200" dirty="0" smtClean="0">
              <a:solidFill>
                <a:srgbClr val="5F5F5F"/>
              </a:solidFill>
            </a:endParaRPr>
          </a:p>
          <a:p>
            <a:pPr lvl="1" eaLnBrk="1" hangingPunct="1">
              <a:defRPr/>
            </a:pPr>
            <a:endParaRPr lang="fr-FR" altLang="fr-FR" sz="2200" dirty="0" smtClean="0">
              <a:solidFill>
                <a:srgbClr val="5F5F5F"/>
              </a:solidFill>
            </a:endParaRPr>
          </a:p>
          <a:p>
            <a:pPr eaLnBrk="1" hangingPunct="1">
              <a:defRPr/>
            </a:pPr>
            <a:endParaRPr lang="fr-FR" altLang="fr-FR" sz="2200" dirty="0" smtClean="0">
              <a:solidFill>
                <a:srgbClr val="5F5F5F"/>
              </a:solidFill>
            </a:endParaRPr>
          </a:p>
          <a:p>
            <a:pPr marL="0" indent="0" eaLnBrk="1" hangingPunct="1">
              <a:buNone/>
              <a:defRPr/>
            </a:pPr>
            <a:endParaRPr lang="fr-FR" altLang="fr-FR" sz="2200" dirty="0" smtClean="0">
              <a:solidFill>
                <a:srgbClr val="5F5F5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866" y="819286"/>
            <a:ext cx="46529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flamme_001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585998" y="2201205"/>
            <a:ext cx="1000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flamme_001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585997" y="1697968"/>
            <a:ext cx="100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19026" y="3762373"/>
            <a:ext cx="886593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00100" lvl="1" indent="-342900" eaLnBrk="0" hangingPunct="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§"/>
              <a:defRPr/>
            </a:pPr>
            <a:endParaRPr lang="en-US" kern="0" dirty="0" smtClean="0">
              <a:solidFill>
                <a:srgbClr val="5F5F5F"/>
              </a:solidFill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D3C0A3"/>
              </a:buClr>
              <a:buFont typeface="Wingdings" panose="05000000000000000000" pitchFamily="2" charset="2"/>
              <a:buChar char="q"/>
              <a:defRPr/>
            </a:pPr>
            <a:r>
              <a:rPr lang="en-US" b="1" kern="0" dirty="0" smtClean="0">
                <a:solidFill>
                  <a:srgbClr val="5F5F5F"/>
                </a:solidFill>
              </a:rPr>
              <a:t>New materials for discs (</a:t>
            </a:r>
            <a:r>
              <a:rPr lang="en-US" b="1" kern="0" dirty="0" err="1" smtClean="0">
                <a:solidFill>
                  <a:srgbClr val="5F5F5F"/>
                </a:solidFill>
              </a:rPr>
              <a:t>rotative</a:t>
            </a:r>
            <a:r>
              <a:rPr lang="en-US" b="1" kern="0" dirty="0" smtClean="0">
                <a:solidFill>
                  <a:srgbClr val="5F5F5F"/>
                </a:solidFill>
              </a:rPr>
              <a:t> parts) with an ability to be                                                         processed by C&amp;W route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5F5F5F"/>
                </a:solidFill>
              </a:rPr>
              <a:t>HPT / LPT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D3C0A3"/>
              </a:buClr>
              <a:buFont typeface="Wingdings" panose="05000000000000000000" pitchFamily="2" charset="2"/>
              <a:buChar char="Ø"/>
              <a:defRPr/>
            </a:pPr>
            <a:r>
              <a:rPr lang="en-US" kern="0" dirty="0" smtClean="0">
                <a:solidFill>
                  <a:srgbClr val="5F5F5F"/>
                </a:solidFill>
              </a:rPr>
              <a:t>C&amp;W materials : AD730, R65, 718+ (Ring rolling / closed die forging)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D3C0A3"/>
              </a:buClr>
              <a:buFont typeface="Wingdings" panose="05000000000000000000" pitchFamily="2" charset="2"/>
              <a:buChar char="Ø"/>
              <a:defRPr/>
            </a:pPr>
            <a:r>
              <a:rPr lang="en-US" kern="0" dirty="0" smtClean="0">
                <a:solidFill>
                  <a:srgbClr val="5F5F5F"/>
                </a:solidFill>
              </a:rPr>
              <a:t>Powders by extrusion + isothermal forging (RR1000, N18, MERL, Rene88) (expensive solution)</a:t>
            </a:r>
            <a:endParaRPr lang="en-US" kern="0" dirty="0">
              <a:solidFill>
                <a:srgbClr val="5F5F5F"/>
              </a:solidFill>
            </a:endParaRPr>
          </a:p>
          <a:p>
            <a:pPr marL="2114550" lvl="4" indent="-285750" eaLnBrk="0" hangingPunct="0">
              <a:spcBef>
                <a:spcPct val="20000"/>
              </a:spcBef>
              <a:buClr>
                <a:srgbClr val="D3C0A3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5F5F5F"/>
                </a:solidFill>
              </a:rPr>
              <a:t>Consequence</a:t>
            </a:r>
            <a:r>
              <a:rPr lang="en-US" kern="0" dirty="0">
                <a:solidFill>
                  <a:srgbClr val="5F5F5F"/>
                </a:solidFill>
              </a:rPr>
              <a:t>: </a:t>
            </a:r>
            <a:endParaRPr lang="en-US" kern="0" dirty="0" smtClean="0">
              <a:solidFill>
                <a:srgbClr val="5F5F5F"/>
              </a:solidFill>
            </a:endParaRPr>
          </a:p>
          <a:p>
            <a:pPr marL="2114550" lvl="4" indent="-285750" eaLnBrk="0" hangingPunct="0">
              <a:spcBef>
                <a:spcPct val="20000"/>
              </a:spcBef>
              <a:buClr>
                <a:srgbClr val="D3C0A3"/>
              </a:buClr>
              <a:buFont typeface="Wingdings" panose="05000000000000000000" pitchFamily="2" charset="2"/>
              <a:buChar char="Ø"/>
              <a:defRPr/>
            </a:pPr>
            <a:r>
              <a:rPr lang="en-US" kern="0" dirty="0" smtClean="0">
                <a:solidFill>
                  <a:srgbClr val="5F5F5F"/>
                </a:solidFill>
              </a:rPr>
              <a:t>work </a:t>
            </a:r>
            <a:r>
              <a:rPr lang="en-US" kern="0" dirty="0">
                <a:solidFill>
                  <a:srgbClr val="5F5F5F"/>
                </a:solidFill>
              </a:rPr>
              <a:t>T° </a:t>
            </a:r>
            <a:r>
              <a:rPr lang="en-US" kern="0" dirty="0" smtClean="0">
                <a:solidFill>
                  <a:srgbClr val="5F5F5F"/>
                </a:solidFill>
              </a:rPr>
              <a:t>of all the turbine is increasing </a:t>
            </a:r>
            <a:endParaRPr lang="en-US" kern="0" dirty="0">
              <a:solidFill>
                <a:srgbClr val="5F5F5F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152400" y="98400"/>
            <a:ext cx="7467702" cy="798023"/>
          </a:xfrm>
        </p:spPr>
        <p:txBody>
          <a:bodyPr/>
          <a:lstStyle/>
          <a:p>
            <a:r>
              <a:rPr lang="en-US" dirty="0"/>
              <a:t>Context / interest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8321716" y="2272786"/>
            <a:ext cx="24638" cy="8089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7837681" y="3118418"/>
            <a:ext cx="163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LPT discs</a:t>
            </a:r>
            <a:endParaRPr lang="en-US" dirty="0">
              <a:solidFill>
                <a:srgbClr val="5F5F5F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7134360" y="2336089"/>
            <a:ext cx="660232" cy="1031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416167" y="3105838"/>
            <a:ext cx="163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HPT discs</a:t>
            </a:r>
            <a:endParaRPr lang="en-US" dirty="0">
              <a:solidFill>
                <a:srgbClr val="5F5F5F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67" y="3475170"/>
            <a:ext cx="13239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35" y="3527557"/>
            <a:ext cx="12001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2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032058-773F-4911-B21A-94419ADD7A4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20"/>
          <a:stretch/>
        </p:blipFill>
        <p:spPr bwMode="auto">
          <a:xfrm>
            <a:off x="5531903" y="832130"/>
            <a:ext cx="19998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flamme_001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60909" y="2214049"/>
            <a:ext cx="1000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flamme_001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960908" y="1710812"/>
            <a:ext cx="100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03801" y="1072696"/>
            <a:ext cx="1483735" cy="19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8347" y="979488"/>
            <a:ext cx="571651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eaLnBrk="0" hangingPunct="0">
              <a:spcBef>
                <a:spcPct val="20000"/>
              </a:spcBef>
              <a:buClr>
                <a:srgbClr val="D3C0A3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solidFill>
                  <a:srgbClr val="22A8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about </a:t>
            </a:r>
            <a:r>
              <a:rPr lang="en-US" sz="2400" dirty="0" smtClean="0">
                <a:solidFill>
                  <a:srgbClr val="22A8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casing?</a:t>
            </a:r>
            <a:endParaRPr lang="en-US" sz="2400" dirty="0">
              <a:solidFill>
                <a:srgbClr val="22A8E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D3C0A3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5F5F5F"/>
                </a:solidFill>
              </a:rPr>
              <a:t>Actual solution: 718 or </a:t>
            </a:r>
            <a:r>
              <a:rPr lang="en-US" kern="0" dirty="0" err="1" smtClean="0">
                <a:solidFill>
                  <a:srgbClr val="5F5F5F"/>
                </a:solidFill>
              </a:rPr>
              <a:t>waspaloy</a:t>
            </a:r>
            <a:r>
              <a:rPr lang="en-US" kern="0" dirty="0" smtClean="0">
                <a:solidFill>
                  <a:srgbClr val="5F5F5F"/>
                </a:solidFill>
              </a:rPr>
              <a:t> 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D3C0A3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5F5F5F"/>
                </a:solidFill>
              </a:rPr>
              <a:t>Not possible to produce casing with low workability materials to work until 750°C using ring rolling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D3C0A3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5F5F5F"/>
                </a:solidFill>
              </a:rPr>
              <a:t>Need to cool (pipes = weight)</a:t>
            </a:r>
          </a:p>
          <a:p>
            <a:pPr lvl="1" eaLnBrk="0" hangingPunct="0">
              <a:spcBef>
                <a:spcPct val="20000"/>
              </a:spcBef>
              <a:buClr>
                <a:srgbClr val="D3C0A3"/>
              </a:buClr>
              <a:defRPr/>
            </a:pPr>
            <a:endParaRPr lang="en-US" kern="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96" y="3653102"/>
            <a:ext cx="4360625" cy="226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t="9266" r="54198" b="13842"/>
          <a:stretch/>
        </p:blipFill>
        <p:spPr bwMode="auto">
          <a:xfrm>
            <a:off x="228347" y="2998973"/>
            <a:ext cx="1736653" cy="35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531821" y="3753343"/>
            <a:ext cx="2455715" cy="138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rgbClr val="D3C0A3"/>
              </a:buClr>
              <a:defRPr/>
            </a:pPr>
            <a:r>
              <a:rPr lang="en-US" sz="2400" dirty="0" smtClean="0">
                <a:solidFill>
                  <a:srgbClr val="22A8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such part, a technological rupture is needed…</a:t>
            </a:r>
          </a:p>
          <a:p>
            <a:pPr algn="ctr" eaLnBrk="0" hangingPunct="0">
              <a:spcBef>
                <a:spcPct val="20000"/>
              </a:spcBef>
              <a:buClr>
                <a:srgbClr val="D3C0A3"/>
              </a:buClr>
              <a:defRPr/>
            </a:pPr>
            <a:r>
              <a:rPr lang="en-US" sz="2400" dirty="0" smtClean="0">
                <a:solidFill>
                  <a:srgbClr val="22A8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HIP is a good solution</a:t>
            </a:r>
            <a:endParaRPr lang="en-US" sz="2400" dirty="0">
              <a:solidFill>
                <a:srgbClr val="22A8E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Flèche vers le bas 12"/>
          <p:cNvSpPr/>
          <p:nvPr/>
        </p:nvSpPr>
        <p:spPr>
          <a:xfrm>
            <a:off x="6644299" y="979487"/>
            <a:ext cx="150126" cy="3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èche vers le bas 13"/>
          <p:cNvSpPr/>
          <p:nvPr/>
        </p:nvSpPr>
        <p:spPr>
          <a:xfrm flipV="1">
            <a:off x="6657947" y="2860865"/>
            <a:ext cx="197892" cy="3416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52400" y="98400"/>
            <a:ext cx="7467702" cy="798023"/>
          </a:xfrm>
        </p:spPr>
        <p:txBody>
          <a:bodyPr/>
          <a:lstStyle/>
          <a:p>
            <a:r>
              <a:rPr lang="en-US" dirty="0" smtClean="0"/>
              <a:t>Casing application: the context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4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032058-773F-4911-B21A-94419ADD7A4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52400" y="98400"/>
            <a:ext cx="7467702" cy="798023"/>
          </a:xfrm>
        </p:spPr>
        <p:txBody>
          <a:bodyPr/>
          <a:lstStyle/>
          <a:p>
            <a:r>
              <a:rPr lang="en-US" dirty="0" smtClean="0"/>
              <a:t>Casing application: the context</a:t>
            </a:r>
            <a:endParaRPr lang="en-US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6423"/>
            <a:ext cx="4303759" cy="49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4456158" y="1208248"/>
            <a:ext cx="4687841" cy="4351338"/>
          </a:xfrm>
          <a:prstGeom prst="rect">
            <a:avLst/>
          </a:prstGeom>
        </p:spPr>
        <p:txBody>
          <a:bodyPr>
            <a:noAutofit/>
          </a:bodyPr>
          <a:lstStyle>
            <a:lvl1pPr marL="635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-120"/>
              <a:buChar char=" "/>
              <a:tabLst/>
              <a:defRPr lang="fr-FR" sz="19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lang="fr-FR" sz="16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2pPr>
            <a:lvl3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3pPr>
            <a:lvl4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4pPr>
            <a:lvl5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1" indent="-357188">
              <a:lnSpc>
                <a:spcPct val="150000"/>
              </a:lnSpc>
              <a:buSzPct val="110000"/>
              <a:buFont typeface="Wingdings 3" panose="05040102010807070707" pitchFamily="18" charset="2"/>
              <a:buChar char="´"/>
              <a:defRPr/>
            </a:pPr>
            <a:r>
              <a:rPr lang="en-US" b="0" dirty="0" smtClean="0"/>
              <a:t>Possibility to use more alloyed materials (example of </a:t>
            </a:r>
            <a:r>
              <a:rPr lang="en-US" b="0" dirty="0" err="1" smtClean="0"/>
              <a:t>astroloy</a:t>
            </a:r>
            <a:r>
              <a:rPr lang="en-US" b="0" dirty="0" smtClean="0"/>
              <a:t> but no limitation in using even more alloyed </a:t>
            </a:r>
            <a:r>
              <a:rPr lang="en-US" b="0" dirty="0" err="1" smtClean="0"/>
              <a:t>superalloy</a:t>
            </a:r>
            <a:r>
              <a:rPr lang="en-US" b="0" dirty="0" smtClean="0"/>
              <a:t> with poor/no workability) </a:t>
            </a:r>
          </a:p>
          <a:p>
            <a:pPr marL="357188" lvl="1" indent="-357188">
              <a:lnSpc>
                <a:spcPct val="150000"/>
              </a:lnSpc>
              <a:buSzPct val="110000"/>
              <a:buFont typeface="Wingdings 3" panose="05040102010807070707" pitchFamily="18" charset="2"/>
              <a:buChar char="´"/>
              <a:defRPr/>
            </a:pPr>
            <a:r>
              <a:rPr lang="en-US" b="0" dirty="0" smtClean="0"/>
              <a:t>Possibility to save a lot of material and reduce drastically the quantity of machining</a:t>
            </a:r>
          </a:p>
          <a:p>
            <a:pPr marL="357188" lvl="1" indent="-357188">
              <a:lnSpc>
                <a:spcPct val="150000"/>
              </a:lnSpc>
              <a:buSzPct val="110000"/>
              <a:buFont typeface="Wingdings 3" panose="05040102010807070707" pitchFamily="18" charset="2"/>
              <a:buChar char="´"/>
              <a:defRPr/>
            </a:pPr>
            <a:r>
              <a:rPr lang="en-US" b="0" dirty="0" smtClean="0"/>
              <a:t>Fully isotropic and homogeneous microstructure, no </a:t>
            </a:r>
            <a:r>
              <a:rPr lang="en-US" b="0" dirty="0" err="1" smtClean="0"/>
              <a:t>fibering</a:t>
            </a:r>
            <a:r>
              <a:rPr lang="en-US" b="0" dirty="0" smtClean="0"/>
              <a:t> (UT inspection) /  higher and homogeneous mechanical properties</a:t>
            </a:r>
          </a:p>
          <a:p>
            <a:pPr marL="357188" lvl="1" indent="-357188">
              <a:lnSpc>
                <a:spcPct val="150000"/>
              </a:lnSpc>
              <a:buSzPct val="110000"/>
              <a:buFont typeface="Wingdings 3" panose="05040102010807070707" pitchFamily="18" charset="2"/>
              <a:buChar char="´"/>
              <a:defRPr/>
            </a:pPr>
            <a:r>
              <a:rPr lang="en-US" b="0" dirty="0" smtClean="0"/>
              <a:t>Lead time reduced </a:t>
            </a:r>
          </a:p>
          <a:p>
            <a:pPr marL="357188" lvl="1" indent="-357188">
              <a:lnSpc>
                <a:spcPct val="150000"/>
              </a:lnSpc>
              <a:buSzPct val="110000"/>
              <a:buFont typeface="Wingdings 3" panose="05040102010807070707" pitchFamily="18" charset="2"/>
              <a:buChar char="´"/>
              <a:defRPr/>
            </a:pPr>
            <a:endParaRPr lang="en-US" b="0" dirty="0" smtClean="0"/>
          </a:p>
          <a:p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8386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dirty="0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4529" y="12701"/>
            <a:ext cx="7467702" cy="990600"/>
          </a:xfrm>
        </p:spPr>
        <p:txBody>
          <a:bodyPr/>
          <a:lstStyle/>
          <a:p>
            <a:r>
              <a:rPr lang="fr-FR" altLang="en-US" sz="2000" kern="0" dirty="0" err="1" smtClean="0"/>
              <a:t>outline</a:t>
            </a:r>
            <a:endParaRPr lang="fr-FR" sz="2000" dirty="0"/>
          </a:p>
        </p:txBody>
      </p:sp>
      <p:sp>
        <p:nvSpPr>
          <p:cNvPr id="17" name="Forme 16"/>
          <p:cNvSpPr/>
          <p:nvPr/>
        </p:nvSpPr>
        <p:spPr>
          <a:xfrm rot="20700000">
            <a:off x="4786313" y="569913"/>
            <a:ext cx="2084387" cy="1933575"/>
          </a:xfrm>
          <a:prstGeom prst="gear6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Espace réservé du contenu 2"/>
          <p:cNvSpPr>
            <a:spLocks noGrp="1"/>
          </p:cNvSpPr>
          <p:nvPr>
            <p:ph idx="4294967295"/>
          </p:nvPr>
        </p:nvSpPr>
        <p:spPr>
          <a:xfrm>
            <a:off x="224529" y="1003301"/>
            <a:ext cx="8690871" cy="501649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>
                <a:solidFill>
                  <a:srgbClr val="22A8E0"/>
                </a:solidFill>
                <a:ea typeface="+mj-ea"/>
              </a:rPr>
              <a:t>Eramet</a:t>
            </a:r>
            <a:r>
              <a:rPr lang="en-US" dirty="0">
                <a:solidFill>
                  <a:srgbClr val="22A8E0"/>
                </a:solidFill>
                <a:ea typeface="+mj-ea"/>
              </a:rPr>
              <a:t> group / </a:t>
            </a:r>
            <a:r>
              <a:rPr lang="en-US" dirty="0" err="1">
                <a:solidFill>
                  <a:srgbClr val="22A8E0"/>
                </a:solidFill>
                <a:ea typeface="+mj-ea"/>
              </a:rPr>
              <a:t>Eramet</a:t>
            </a:r>
            <a:r>
              <a:rPr lang="en-US" dirty="0">
                <a:solidFill>
                  <a:srgbClr val="22A8E0"/>
                </a:solidFill>
                <a:ea typeface="+mj-ea"/>
              </a:rPr>
              <a:t> Alloys </a:t>
            </a:r>
            <a:r>
              <a:rPr lang="en-US" dirty="0" smtClean="0">
                <a:solidFill>
                  <a:srgbClr val="22A8E0"/>
                </a:solidFill>
                <a:ea typeface="+mj-ea"/>
              </a:rPr>
              <a:t>branch</a:t>
            </a:r>
            <a:endParaRPr lang="en-US" dirty="0">
              <a:solidFill>
                <a:srgbClr val="22A8E0"/>
              </a:solidFill>
              <a:ea typeface="+mj-ea"/>
            </a:endParaRP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Powder producer / production sites </a:t>
            </a: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err="1" smtClean="0"/>
              <a:t>HIP’ed</a:t>
            </a:r>
            <a:r>
              <a:rPr lang="en-US" dirty="0" smtClean="0"/>
              <a:t> parts producer</a:t>
            </a:r>
          </a:p>
          <a:p>
            <a:endParaRPr lang="en-US" sz="4400" dirty="0">
              <a:solidFill>
                <a:srgbClr val="22A8E0"/>
              </a:solidFill>
              <a:ea typeface="+mj-e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2A8E0"/>
                </a:solidFill>
                <a:ea typeface="+mj-ea"/>
              </a:rPr>
              <a:t>Focus on an aerospace application </a:t>
            </a:r>
            <a:r>
              <a:rPr lang="en-US" dirty="0" smtClean="0">
                <a:solidFill>
                  <a:srgbClr val="22A8E0"/>
                </a:solidFill>
                <a:ea typeface="+mj-ea"/>
              </a:rPr>
              <a:t>: low pressure </a:t>
            </a:r>
            <a:r>
              <a:rPr lang="en-US" dirty="0" smtClean="0">
                <a:solidFill>
                  <a:srgbClr val="22A8E0"/>
                </a:solidFill>
                <a:ea typeface="+mj-ea"/>
              </a:rPr>
              <a:t>turbine</a:t>
            </a:r>
            <a:endParaRPr lang="en-US" dirty="0" smtClean="0">
              <a:solidFill>
                <a:srgbClr val="22A8E0"/>
              </a:solidFill>
              <a:ea typeface="+mj-ea"/>
            </a:endParaRP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Aeronautic Context</a:t>
            </a:r>
            <a:endParaRPr lang="en-US" dirty="0"/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HIP technology Interest compared to </a:t>
            </a:r>
            <a:r>
              <a:rPr lang="en-US" dirty="0" err="1" smtClean="0"/>
              <a:t>Traditionnal</a:t>
            </a:r>
            <a:r>
              <a:rPr lang="en-US" dirty="0" smtClean="0"/>
              <a:t> manufacturing road for an example of engine complex part : the LPT casing</a:t>
            </a: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err="1" smtClean="0"/>
              <a:t>HIP’ed</a:t>
            </a:r>
            <a:r>
              <a:rPr lang="en-US" dirty="0" smtClean="0"/>
              <a:t> PM properties Interest </a:t>
            </a:r>
            <a:r>
              <a:rPr lang="en-US" dirty="0"/>
              <a:t>compared to </a:t>
            </a:r>
            <a:r>
              <a:rPr lang="en-US" dirty="0" err="1"/>
              <a:t>Traditionnal</a:t>
            </a:r>
            <a:r>
              <a:rPr lang="en-US" dirty="0"/>
              <a:t> </a:t>
            </a:r>
            <a:r>
              <a:rPr lang="en-US" dirty="0" smtClean="0"/>
              <a:t>C&amp;W materials for highly </a:t>
            </a:r>
            <a:r>
              <a:rPr lang="en-US" dirty="0" smtClean="0"/>
              <a:t>stressed </a:t>
            </a:r>
            <a:r>
              <a:rPr lang="en-US" dirty="0" smtClean="0"/>
              <a:t>parts </a:t>
            </a:r>
            <a:r>
              <a:rPr lang="en-US" dirty="0" smtClean="0"/>
              <a:t>: the </a:t>
            </a:r>
            <a:r>
              <a:rPr lang="en-US" dirty="0" err="1"/>
              <a:t>Safran</a:t>
            </a:r>
            <a:r>
              <a:rPr lang="en-US" dirty="0"/>
              <a:t> </a:t>
            </a:r>
            <a:r>
              <a:rPr lang="en-US" dirty="0" smtClean="0"/>
              <a:t>N19 PM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22A8E0"/>
                </a:solidFill>
                <a:ea typeface="+mj-ea"/>
              </a:rPr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032058-773F-4911-B21A-94419ADD7A4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2400" y="98400"/>
            <a:ext cx="7467702" cy="798023"/>
          </a:xfrm>
          <a:prstGeom prst="rect">
            <a:avLst/>
          </a:prstGeom>
          <a:blipFill dpi="0" rotWithShape="1">
            <a:blip r:embed="rId2"/>
            <a:srcRect/>
            <a:stretch>
              <a:fillRect l="1000" t="97000" r="92000"/>
            </a:stretch>
          </a:blipFill>
        </p:spPr>
        <p:txBody>
          <a:bodyPr vert="horz" lIns="91440" tIns="45720" rIns="91440" bIns="108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300" b="1" i="0" kern="1200" cap="all" spc="100" baseline="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Casing application</a:t>
            </a:r>
            <a:endParaRPr lang="en-US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" y="2021304"/>
            <a:ext cx="9144000" cy="468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9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/>
            <a:r>
              <a:rPr lang="en-US" sz="2000" dirty="0" smtClean="0">
                <a:solidFill>
                  <a:srgbClr val="5F5F5F"/>
                </a:solidFill>
              </a:rPr>
              <a:t>Capsule </a:t>
            </a:r>
            <a:r>
              <a:rPr lang="en-US" sz="2000" dirty="0">
                <a:solidFill>
                  <a:srgbClr val="5F5F5F"/>
                </a:solidFill>
              </a:rPr>
              <a:t>design must be robust enough to withstand the distortions caused by  the fabrication techniques and  shrinkage during HIP</a:t>
            </a:r>
            <a:endParaRPr lang="fr-FR" sz="2000" dirty="0">
              <a:solidFill>
                <a:srgbClr val="5F5F5F"/>
              </a:solidFill>
            </a:endParaRPr>
          </a:p>
          <a:p>
            <a:pPr lvl="1"/>
            <a:r>
              <a:rPr lang="en-US" sz="2000" dirty="0">
                <a:solidFill>
                  <a:srgbClr val="5F5F5F"/>
                </a:solidFill>
              </a:rPr>
              <a:t>Capsule design and filling techniques must provide stable reproducible filling density with a scatter less that 1</a:t>
            </a:r>
            <a:r>
              <a:rPr lang="en-US" sz="2000" dirty="0" smtClean="0">
                <a:solidFill>
                  <a:srgbClr val="5F5F5F"/>
                </a:solidFill>
              </a:rPr>
              <a:t>%. Density </a:t>
            </a:r>
            <a:r>
              <a:rPr lang="en-US" sz="2000" dirty="0">
                <a:solidFill>
                  <a:srgbClr val="5F5F5F"/>
                </a:solidFill>
              </a:rPr>
              <a:t>non-uniformity within the volume of the capsule must be minimized </a:t>
            </a:r>
            <a:r>
              <a:rPr lang="en-US" sz="2000" dirty="0" smtClean="0">
                <a:solidFill>
                  <a:srgbClr val="5F5F5F"/>
                </a:solidFill>
              </a:rPr>
              <a:t>to </a:t>
            </a:r>
            <a:r>
              <a:rPr lang="en-US" sz="2000" dirty="0">
                <a:solidFill>
                  <a:srgbClr val="5F5F5F"/>
                </a:solidFill>
              </a:rPr>
              <a:t>be accounted for numerical modeling.</a:t>
            </a:r>
            <a:endParaRPr lang="fr-FR" sz="2000" dirty="0">
              <a:solidFill>
                <a:srgbClr val="5F5F5F"/>
              </a:solidFill>
            </a:endParaRPr>
          </a:p>
          <a:p>
            <a:pPr lvl="1"/>
            <a:r>
              <a:rPr lang="en-US" sz="2000" dirty="0">
                <a:solidFill>
                  <a:srgbClr val="5F5F5F"/>
                </a:solidFill>
              </a:rPr>
              <a:t>Improvement of modeling </a:t>
            </a:r>
            <a:r>
              <a:rPr lang="en-US" sz="2000" dirty="0" smtClean="0">
                <a:solidFill>
                  <a:srgbClr val="5F5F5F"/>
                </a:solidFill>
              </a:rPr>
              <a:t>precision (very important for large diameter parts)</a:t>
            </a:r>
          </a:p>
          <a:p>
            <a:pPr lvl="1"/>
            <a:r>
              <a:rPr lang="en-US" sz="2000" dirty="0" smtClean="0">
                <a:solidFill>
                  <a:srgbClr val="5F5F5F"/>
                </a:solidFill>
              </a:rPr>
              <a:t>Capsule </a:t>
            </a:r>
            <a:r>
              <a:rPr lang="en-US" sz="2000" dirty="0">
                <a:solidFill>
                  <a:srgbClr val="5F5F5F"/>
                </a:solidFill>
              </a:rPr>
              <a:t>design principles taking into account the shrinkage </a:t>
            </a:r>
            <a:r>
              <a:rPr lang="en-US" sz="2000" dirty="0" smtClean="0">
                <a:solidFill>
                  <a:srgbClr val="5F5F5F"/>
                </a:solidFill>
              </a:rPr>
              <a:t>control, economical aspect </a:t>
            </a:r>
            <a:r>
              <a:rPr lang="en-US" sz="2000" dirty="0">
                <a:solidFill>
                  <a:srgbClr val="5F5F5F"/>
                </a:solidFill>
              </a:rPr>
              <a:t>and </a:t>
            </a:r>
            <a:r>
              <a:rPr lang="en-US" sz="2000" dirty="0" smtClean="0">
                <a:solidFill>
                  <a:srgbClr val="5F5F5F"/>
                </a:solidFill>
              </a:rPr>
              <a:t>production as </a:t>
            </a:r>
            <a:r>
              <a:rPr lang="en-US" sz="2000" dirty="0">
                <a:solidFill>
                  <a:srgbClr val="5F5F5F"/>
                </a:solidFill>
              </a:rPr>
              <a:t>close to theoretical definition for the HIP containers.</a:t>
            </a:r>
            <a:endParaRPr lang="fr-FR" sz="2000" dirty="0">
              <a:solidFill>
                <a:srgbClr val="5F5F5F"/>
              </a:solidFill>
            </a:endParaRPr>
          </a:p>
          <a:p>
            <a:pPr lvl="1"/>
            <a:r>
              <a:rPr lang="en-US" sz="2000" dirty="0">
                <a:solidFill>
                  <a:srgbClr val="5F5F5F"/>
                </a:solidFill>
              </a:rPr>
              <a:t>Mastering of the dimensional scatter due to </a:t>
            </a:r>
            <a:r>
              <a:rPr lang="en-US" sz="2000" dirty="0" smtClean="0">
                <a:solidFill>
                  <a:srgbClr val="5F5F5F"/>
                </a:solidFill>
              </a:rPr>
              <a:t>all technological </a:t>
            </a:r>
            <a:r>
              <a:rPr lang="en-US" sz="2000" dirty="0">
                <a:solidFill>
                  <a:srgbClr val="5F5F5F"/>
                </a:solidFill>
              </a:rPr>
              <a:t>parameters (</a:t>
            </a:r>
            <a:r>
              <a:rPr lang="en-US" sz="2000" dirty="0" smtClean="0">
                <a:solidFill>
                  <a:srgbClr val="5F5F5F"/>
                </a:solidFill>
              </a:rPr>
              <a:t>capsule and material accuracy</a:t>
            </a:r>
            <a:r>
              <a:rPr lang="en-US" sz="2000" dirty="0">
                <a:solidFill>
                  <a:srgbClr val="5F5F5F"/>
                </a:solidFill>
              </a:rPr>
              <a:t>, powder </a:t>
            </a:r>
            <a:r>
              <a:rPr lang="en-US" sz="2000" dirty="0" smtClean="0">
                <a:solidFill>
                  <a:srgbClr val="5F5F5F"/>
                </a:solidFill>
              </a:rPr>
              <a:t>batches/producers, </a:t>
            </a:r>
            <a:r>
              <a:rPr lang="en-US" sz="2000" dirty="0">
                <a:solidFill>
                  <a:srgbClr val="5F5F5F"/>
                </a:solidFill>
              </a:rPr>
              <a:t>temperature gradients  during the ramping part of HIP </a:t>
            </a:r>
            <a:r>
              <a:rPr lang="en-US" sz="2000" dirty="0" smtClean="0">
                <a:solidFill>
                  <a:srgbClr val="5F5F5F"/>
                </a:solidFill>
              </a:rPr>
              <a:t>cycle…)</a:t>
            </a:r>
            <a:endParaRPr lang="fr-FR" sz="2000" dirty="0">
              <a:solidFill>
                <a:srgbClr val="5F5F5F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464024" y="1194062"/>
            <a:ext cx="8478369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000" kern="0" dirty="0" smtClean="0"/>
              <a:t>The Main tasks  for capsule design, process modeling and technology to increase geometrical precision  in an industrial production are: </a:t>
            </a:r>
            <a:endParaRPr lang="fr-FR" sz="2000" kern="0" dirty="0"/>
          </a:p>
        </p:txBody>
      </p:sp>
    </p:spTree>
    <p:extLst>
      <p:ext uri="{BB962C8B-B14F-4D97-AF65-F5344CB8AC3E}">
        <p14:creationId xmlns:p14="http://schemas.microsoft.com/office/powerpoint/2010/main" val="17335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2400" y="98400"/>
            <a:ext cx="7467702" cy="798023"/>
          </a:xfrm>
          <a:prstGeom prst="rect">
            <a:avLst/>
          </a:prstGeom>
          <a:blipFill dpi="0" rotWithShape="1">
            <a:blip r:embed="rId2"/>
            <a:srcRect/>
            <a:stretch>
              <a:fillRect l="1000" t="97000" r="92000"/>
            </a:stretch>
          </a:blipFill>
        </p:spPr>
        <p:txBody>
          <a:bodyPr vert="horz" lIns="91440" tIns="45720" rIns="91440" bIns="108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300" b="1" i="0" kern="1200" cap="all" spc="100" baseline="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Casing application</a:t>
            </a:r>
            <a:endParaRPr lang="en-US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52401" y="1074998"/>
            <a:ext cx="5289643" cy="5783002"/>
          </a:xfrm>
          <a:prstGeom prst="rect">
            <a:avLst/>
          </a:prstGeom>
        </p:spPr>
        <p:txBody>
          <a:bodyPr>
            <a:noAutofit/>
          </a:bodyPr>
          <a:lstStyle>
            <a:lvl1pPr marL="635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-120"/>
              <a:buChar char=" "/>
              <a:tabLst/>
              <a:defRPr lang="fr-FR" sz="19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lang="fr-FR" sz="16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2pPr>
            <a:lvl3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3pPr>
            <a:lvl4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4pPr>
            <a:lvl5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n-lt"/>
              </a:rPr>
              <a:t>Several prototypes have been produced in </a:t>
            </a:r>
            <a:r>
              <a:rPr lang="en-US" sz="1800" b="0" dirty="0" err="1" smtClean="0">
                <a:latin typeface="+mn-lt"/>
              </a:rPr>
              <a:t>astroloy</a:t>
            </a:r>
            <a:r>
              <a:rPr lang="en-US" sz="1800" b="0" dirty="0" smtClean="0">
                <a:latin typeface="+mn-lt"/>
              </a:rPr>
              <a:t> instead of </a:t>
            </a:r>
            <a:r>
              <a:rPr lang="en-US" sz="1800" b="0" dirty="0" err="1" smtClean="0">
                <a:latin typeface="+mn-lt"/>
              </a:rPr>
              <a:t>waspaloy</a:t>
            </a:r>
            <a:r>
              <a:rPr lang="en-US" sz="1800" b="0" dirty="0" smtClean="0">
                <a:latin typeface="+mn-lt"/>
              </a:rPr>
              <a:t> during the last years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b="0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800" b="0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800" b="0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n-lt"/>
              </a:rPr>
              <a:t>Dimension of casings up to </a:t>
            </a:r>
            <a:r>
              <a:rPr lang="en-US" sz="1800" b="0" dirty="0" smtClean="0">
                <a:latin typeface="Symbol" panose="05050102010706020507" pitchFamily="18" charset="2"/>
              </a:rPr>
              <a:t>F</a:t>
            </a:r>
            <a:r>
              <a:rPr lang="en-US" sz="1800" b="0" dirty="0" smtClean="0">
                <a:latin typeface="+mn-lt"/>
              </a:rPr>
              <a:t>1200mm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n-lt"/>
              </a:rPr>
              <a:t>Overstock material around 2mm on delivered parts in a reproducible way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n-lt"/>
              </a:rPr>
              <a:t>Very good numerical modeling precision (&lt;1mm)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n-lt"/>
              </a:rPr>
              <a:t>Material input weight divided by more than </a:t>
            </a:r>
            <a:r>
              <a:rPr lang="en-US" sz="1800" b="0" dirty="0" smtClean="0">
                <a:latin typeface="+mn-lt"/>
              </a:rPr>
              <a:t>4 </a:t>
            </a:r>
            <a:r>
              <a:rPr lang="en-US" sz="1800" b="0" dirty="0" smtClean="0">
                <a:latin typeface="+mn-lt"/>
              </a:rPr>
              <a:t>(machining)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n-lt"/>
              </a:rPr>
              <a:t>Mechanical properties (tensile, creep and fatigue) are improved with </a:t>
            </a:r>
            <a:r>
              <a:rPr lang="en-US" sz="1800" b="0" dirty="0" err="1" smtClean="0">
                <a:latin typeface="+mn-lt"/>
              </a:rPr>
              <a:t>Astroloy</a:t>
            </a:r>
            <a:r>
              <a:rPr lang="en-US" sz="1800" b="0" dirty="0" smtClean="0">
                <a:latin typeface="+mn-lt"/>
              </a:rPr>
              <a:t> material allowing to increase work temperature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0" dirty="0">
                <a:latin typeface="+mn-lt"/>
              </a:rPr>
              <a:t> 	</a:t>
            </a:r>
            <a:r>
              <a:rPr lang="en-US" sz="1800" dirty="0" smtClean="0">
                <a:solidFill>
                  <a:srgbClr val="00B050"/>
                </a:solidFill>
                <a:latin typeface="+mn-lt"/>
              </a:rPr>
              <a:t> Upgrade material is easy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b="0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800" b="0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54" y="79379"/>
            <a:ext cx="3123560" cy="213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044" y="2889070"/>
            <a:ext cx="1704205" cy="293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297" y="2941154"/>
            <a:ext cx="1974703" cy="283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028820" y="2212542"/>
            <a:ext cx="3115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HIP casing after machining</a:t>
            </a:r>
            <a:endParaRPr lang="en-US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661586" y="5881669"/>
            <a:ext cx="340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As-HIP + HT casing after acid leaching</a:t>
            </a:r>
            <a:endParaRPr lang="en-US" sz="14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63" y="1829455"/>
            <a:ext cx="4515846" cy="111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112167" y="1829455"/>
            <a:ext cx="846161" cy="11116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0" y="2520319"/>
            <a:ext cx="1243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Higher </a:t>
            </a:r>
            <a:r>
              <a:rPr lang="en-US" sz="1400" dirty="0" smtClean="0">
                <a:latin typeface="Symbol" panose="05050102010706020507" pitchFamily="18" charset="2"/>
              </a:rPr>
              <a:t>g</a:t>
            </a:r>
            <a:r>
              <a:rPr lang="en-US" sz="1400" dirty="0" smtClean="0"/>
              <a:t>’ content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601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032058-773F-4911-B21A-94419ADD7A4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36444" y="968588"/>
            <a:ext cx="8291441" cy="4633926"/>
          </a:xfrm>
          <a:prstGeom prst="rect">
            <a:avLst/>
          </a:prstGeom>
        </p:spPr>
        <p:txBody>
          <a:bodyPr/>
          <a:lstStyle>
            <a:lvl1pPr marL="635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-120"/>
              <a:buChar char=" "/>
              <a:tabLst/>
              <a:defRPr lang="fr-FR" sz="19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lang="fr-FR" sz="16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2pPr>
            <a:lvl3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3pPr>
            <a:lvl4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4pPr>
            <a:lvl5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1800" b="0" dirty="0" smtClean="0"/>
              <a:t>The </a:t>
            </a:r>
            <a:r>
              <a:rPr lang="en-US" sz="1800" b="0" dirty="0"/>
              <a:t>disk </a:t>
            </a:r>
            <a:r>
              <a:rPr lang="en-US" sz="1800" b="0" dirty="0" smtClean="0"/>
              <a:t>PM </a:t>
            </a:r>
            <a:r>
              <a:rPr lang="en-US" sz="1800" b="0" dirty="0" err="1" smtClean="0"/>
              <a:t>superalloy</a:t>
            </a:r>
            <a:r>
              <a:rPr lang="en-US" sz="1800" b="0" dirty="0" smtClean="0"/>
              <a:t> N19 </a:t>
            </a:r>
            <a:r>
              <a:rPr lang="en-US" sz="1800" b="0" dirty="0"/>
              <a:t>was developed in the frame of a</a:t>
            </a:r>
          </a:p>
          <a:p>
            <a:pPr>
              <a:lnSpc>
                <a:spcPct val="100000"/>
              </a:lnSpc>
              <a:buNone/>
            </a:pPr>
            <a:r>
              <a:rPr lang="en-US" sz="1800" b="0" dirty="0"/>
              <a:t>consortium comprised of </a:t>
            </a:r>
            <a:r>
              <a:rPr lang="en-US" sz="1800" dirty="0"/>
              <a:t>ONERA, Ecole des Mines de Paris </a:t>
            </a:r>
            <a:r>
              <a:rPr lang="en-US" sz="1800" b="0" dirty="0"/>
              <a:t>and</a:t>
            </a:r>
            <a:r>
              <a:rPr lang="en-US" sz="1800" dirty="0"/>
              <a:t> Safran Aircraft Engines (</a:t>
            </a:r>
            <a:r>
              <a:rPr lang="en-US" sz="1800" dirty="0" err="1"/>
              <a:t>Snecma</a:t>
            </a:r>
            <a:r>
              <a:rPr lang="en-US" sz="1800" dirty="0" smtClean="0"/>
              <a:t>)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1" dirty="0" err="1" smtClean="0"/>
              <a:t>Safran</a:t>
            </a:r>
            <a:r>
              <a:rPr lang="en-US" sz="1300" b="0" i="1" dirty="0" smtClean="0"/>
              <a:t>: international </a:t>
            </a:r>
            <a:r>
              <a:rPr lang="en-US" sz="1300" b="0" i="1" dirty="0"/>
              <a:t>high-technology group, tier-1 equipment supplier in Aeropsace and </a:t>
            </a:r>
            <a:r>
              <a:rPr lang="en-US" sz="1300" b="0" i="1" dirty="0" smtClean="0"/>
              <a:t>Defense 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1" dirty="0" err="1" smtClean="0"/>
              <a:t>Onera</a:t>
            </a:r>
            <a:r>
              <a:rPr lang="en-US" sz="1300" b="0" i="1" dirty="0" smtClean="0"/>
              <a:t>: French aerospace lab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1" dirty="0" err="1"/>
              <a:t>Ecole</a:t>
            </a:r>
            <a:r>
              <a:rPr lang="en-US" sz="1300" b="0" i="1" dirty="0"/>
              <a:t> des Mines de </a:t>
            </a:r>
            <a:r>
              <a:rPr lang="en-US" sz="1300" b="0" i="1" dirty="0" smtClean="0"/>
              <a:t>Paris: French Engineer School</a:t>
            </a:r>
            <a:endParaRPr lang="en-US" sz="1300" b="0" i="1" dirty="0"/>
          </a:p>
          <a:p>
            <a:pPr>
              <a:lnSpc>
                <a:spcPct val="100000"/>
              </a:lnSpc>
              <a:buNone/>
            </a:pPr>
            <a:endParaRPr lang="en-US" sz="1800" dirty="0"/>
          </a:p>
          <a:p>
            <a:pPr>
              <a:lnSpc>
                <a:spcPct val="100000"/>
              </a:lnSpc>
              <a:buNone/>
            </a:pPr>
            <a:r>
              <a:rPr lang="en-US" sz="1800" b="0" dirty="0" smtClean="0"/>
              <a:t>It was designed to </a:t>
            </a:r>
            <a:r>
              <a:rPr lang="en-US" sz="1800" b="0" dirty="0"/>
              <a:t>achieve the desired combination of properties up to </a:t>
            </a:r>
            <a:r>
              <a:rPr lang="en-US" sz="1800" b="0" dirty="0" smtClean="0"/>
              <a:t>750°C, for compressor or turbine discs application (operating life of several thousands of hours):</a:t>
            </a:r>
          </a:p>
          <a:p>
            <a:pPr marL="29210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 smtClean="0"/>
              <a:t>High tensile properties</a:t>
            </a:r>
          </a:p>
          <a:p>
            <a:pPr marL="29210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 smtClean="0"/>
              <a:t>An </a:t>
            </a:r>
            <a:r>
              <a:rPr lang="en-US" sz="1800" b="0" dirty="0"/>
              <a:t>improved crack propagation and fatigue resistant </a:t>
            </a:r>
            <a:r>
              <a:rPr lang="en-US" sz="1800" b="0" dirty="0" smtClean="0"/>
              <a:t>microstructure</a:t>
            </a:r>
            <a:endParaRPr lang="en-US" sz="1800" b="0" dirty="0"/>
          </a:p>
          <a:p>
            <a:pPr marL="29210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 smtClean="0"/>
              <a:t>Capability </a:t>
            </a:r>
            <a:r>
              <a:rPr lang="en-US" sz="1800" b="0" dirty="0"/>
              <a:t>to handle high temperatures in disk rims prone to creep damage (need a coarse grain microstructures )</a:t>
            </a:r>
          </a:p>
          <a:p>
            <a:pPr marL="29210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fr-FR" sz="1800" b="0" dirty="0" smtClean="0">
                <a:sym typeface="Symbol" pitchFamily="18" charset="2"/>
              </a:rPr>
              <a:t>Metallurgical </a:t>
            </a:r>
            <a:r>
              <a:rPr lang="en-US" altLang="fr-FR" sz="1800" b="0" dirty="0">
                <a:sym typeface="Symbol" pitchFamily="18" charset="2"/>
              </a:rPr>
              <a:t>stability for long time exposure up to 750°C</a:t>
            </a:r>
          </a:p>
          <a:p>
            <a:pPr marL="457200" lvl="1" indent="0">
              <a:lnSpc>
                <a:spcPct val="100000"/>
              </a:lnSpc>
              <a:buClr>
                <a:schemeClr val="tx1"/>
              </a:buClr>
              <a:buNone/>
            </a:pPr>
            <a:endParaRPr lang="en-US" altLang="fr-FR" b="0" dirty="0" smtClean="0">
              <a:sym typeface="Symbol" pitchFamily="18" charset="2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52401" y="98400"/>
            <a:ext cx="4939861" cy="635247"/>
          </a:xfrm>
          <a:prstGeom prst="rect">
            <a:avLst/>
          </a:prstGeom>
          <a:blipFill dpi="0" rotWithShape="1">
            <a:blip r:embed="rId3"/>
            <a:srcRect/>
            <a:stretch>
              <a:fillRect l="1000" t="97000" r="92000"/>
            </a:stretch>
          </a:blipFill>
        </p:spPr>
        <p:txBody>
          <a:bodyPr vert="horz" lIns="91440" tIns="45720" rIns="91440" bIns="108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300" b="1" i="0" kern="1200" cap="all" spc="100" baseline="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PM </a:t>
            </a:r>
            <a:r>
              <a:rPr lang="en-US" dirty="0" err="1" smtClean="0"/>
              <a:t>superalloy</a:t>
            </a:r>
            <a:r>
              <a:rPr lang="en-US" dirty="0" smtClean="0"/>
              <a:t> N19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48" y="248465"/>
            <a:ext cx="1235895" cy="4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98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032058-773F-4911-B21A-94419ADD7A4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12" y="1209688"/>
            <a:ext cx="8659700" cy="79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9884" y="1045433"/>
            <a:ext cx="10210800" cy="5564188"/>
          </a:xfrm>
          <a:prstGeom prst="rect">
            <a:avLst/>
          </a:prstGeom>
        </p:spPr>
        <p:txBody>
          <a:bodyPr/>
          <a:lstStyle>
            <a:lvl1pPr marL="635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-120"/>
              <a:buChar char=" "/>
              <a:tabLst/>
              <a:defRPr lang="fr-FR" sz="19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lang="fr-FR" sz="16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2pPr>
            <a:lvl3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3pPr>
            <a:lvl4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4pPr>
            <a:lvl5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fr-FR" sz="1800" dirty="0">
              <a:sym typeface="Symbol" pitchFamily="18" charset="2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52401" y="98400"/>
            <a:ext cx="4939861" cy="635247"/>
          </a:xfrm>
          <a:prstGeom prst="rect">
            <a:avLst/>
          </a:prstGeom>
          <a:blipFill dpi="0" rotWithShape="1">
            <a:blip r:embed="rId4"/>
            <a:srcRect/>
            <a:stretch>
              <a:fillRect l="1000" t="97000" r="92000"/>
            </a:stretch>
          </a:blipFill>
        </p:spPr>
        <p:txBody>
          <a:bodyPr vert="horz" lIns="91440" tIns="45720" rIns="91440" bIns="108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300" b="1" i="0" kern="1200" cap="all" spc="100" baseline="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PM </a:t>
            </a:r>
            <a:r>
              <a:rPr lang="en-US" dirty="0" err="1" smtClean="0"/>
              <a:t>superalloy</a:t>
            </a:r>
            <a:r>
              <a:rPr lang="en-US" dirty="0" smtClean="0"/>
              <a:t> N19</a:t>
            </a:r>
            <a:endParaRPr 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33244" y="2224074"/>
            <a:ext cx="8449567" cy="4633926"/>
          </a:xfrm>
          <a:prstGeom prst="rect">
            <a:avLst/>
          </a:prstGeom>
        </p:spPr>
        <p:txBody>
          <a:bodyPr/>
          <a:lstStyle>
            <a:lvl1pPr marL="635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-120"/>
              <a:buChar char=" "/>
              <a:tabLst/>
              <a:defRPr lang="fr-FR" sz="19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lang="fr-FR" sz="16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2pPr>
            <a:lvl3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3pPr>
            <a:lvl4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4pPr>
            <a:lvl5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 smtClean="0"/>
              <a:t>N19 = two-phase alloy: </a:t>
            </a:r>
          </a:p>
          <a:p>
            <a:pPr marL="971550" lvl="1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fr-FR" sz="1500" b="0" dirty="0" smtClean="0">
                <a:sym typeface="Symbol" pitchFamily="18" charset="2"/>
              </a:rPr>
              <a:t> phase formed of Ni base solid solution: metallurgical grains matrix</a:t>
            </a:r>
          </a:p>
          <a:p>
            <a:pPr marL="971550" lvl="1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fr-FR" sz="1500" b="0" dirty="0" smtClean="0">
                <a:sym typeface="Symbol" pitchFamily="18" charset="2"/>
              </a:rPr>
              <a:t>’ phase: structure based on intermetallic Ni</a:t>
            </a:r>
            <a:r>
              <a:rPr lang="en-US" altLang="fr-FR" sz="1500" b="0" baseline="-25000" dirty="0" smtClean="0">
                <a:sym typeface="Symbol" pitchFamily="18" charset="2"/>
              </a:rPr>
              <a:t>3</a:t>
            </a:r>
            <a:r>
              <a:rPr lang="en-US" altLang="fr-FR" sz="1500" b="0" dirty="0" smtClean="0">
                <a:sym typeface="Symbol" pitchFamily="18" charset="2"/>
              </a:rPr>
              <a:t>Al and constituted of several inter or trans-granular precipitates </a:t>
            </a:r>
            <a:endParaRPr lang="en-US" sz="1500" b="0" dirty="0"/>
          </a:p>
          <a:p>
            <a:pPr marL="29210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fr-FR" sz="1800" b="0" dirty="0" smtClean="0">
                <a:sym typeface="Symbol" pitchFamily="18" charset="2"/>
              </a:rPr>
              <a:t>Intergranular ’ precipitates have allow to control </a:t>
            </a:r>
            <a:r>
              <a:rPr lang="en-US" altLang="fr-FR" sz="1800" b="0" dirty="0">
                <a:sym typeface="Symbol" pitchFamily="18" charset="2"/>
              </a:rPr>
              <a:t> </a:t>
            </a:r>
            <a:r>
              <a:rPr lang="en-US" altLang="fr-FR" sz="1800" b="0" dirty="0" smtClean="0">
                <a:sym typeface="Symbol" pitchFamily="18" charset="2"/>
              </a:rPr>
              <a:t>matrix grain size</a:t>
            </a:r>
            <a:r>
              <a:rPr lang="en-US" altLang="fr-FR" sz="1800" b="0" dirty="0">
                <a:sym typeface="Symbol" pitchFamily="18" charset="2"/>
              </a:rPr>
              <a:t> </a:t>
            </a:r>
            <a:r>
              <a:rPr lang="en-US" altLang="fr-FR" sz="1800" b="0" dirty="0" smtClean="0">
                <a:sym typeface="Symbol" pitchFamily="18" charset="2"/>
              </a:rPr>
              <a:t>=&gt; </a:t>
            </a:r>
            <a:r>
              <a:rPr lang="en-US" altLang="fr-FR" sz="1800" b="0" dirty="0" smtClean="0"/>
              <a:t>Possibility of </a:t>
            </a:r>
            <a:r>
              <a:rPr lang="en-US" altLang="fr-FR" sz="1800" b="0" dirty="0"/>
              <a:t>grain size monitoring </a:t>
            </a:r>
            <a:r>
              <a:rPr lang="en-US" altLang="fr-FR" sz="1800" b="0" dirty="0" smtClean="0"/>
              <a:t>using a sub or </a:t>
            </a:r>
            <a:r>
              <a:rPr lang="en-US" altLang="fr-FR" sz="1800" b="0" dirty="0" err="1" smtClean="0"/>
              <a:t>supersolvus</a:t>
            </a:r>
            <a:r>
              <a:rPr lang="en-US" altLang="fr-FR" sz="1800" b="0" dirty="0" smtClean="0"/>
              <a:t> </a:t>
            </a:r>
            <a:r>
              <a:rPr lang="en-US" altLang="fr-FR" sz="1800" b="0" dirty="0"/>
              <a:t>heat </a:t>
            </a:r>
            <a:r>
              <a:rPr lang="en-US" altLang="fr-FR" sz="1800" b="0" dirty="0" smtClean="0"/>
              <a:t>treatment </a:t>
            </a:r>
            <a:r>
              <a:rPr lang="en-US" sz="1800" b="0" dirty="0" smtClean="0"/>
              <a:t>and </a:t>
            </a:r>
            <a:r>
              <a:rPr lang="en-US" altLang="fr-FR" sz="1800" b="0" dirty="0" smtClean="0">
                <a:sym typeface="Symbol" pitchFamily="18" charset="2"/>
              </a:rPr>
              <a:t>’</a:t>
            </a:r>
            <a:r>
              <a:rPr lang="en-US" sz="1800" b="0" dirty="0" smtClean="0"/>
              <a:t> </a:t>
            </a:r>
            <a:r>
              <a:rPr lang="en-US" sz="1800" b="0" dirty="0"/>
              <a:t>hardening precipitate distributions and </a:t>
            </a:r>
            <a:r>
              <a:rPr lang="en-US" sz="1800" b="0" dirty="0" smtClean="0"/>
              <a:t>morphologies control</a:t>
            </a:r>
          </a:p>
          <a:p>
            <a:pPr marL="971550" lvl="1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fr-FR" sz="1500" b="0" dirty="0" err="1" smtClean="0">
                <a:sym typeface="Symbol" pitchFamily="18" charset="2"/>
              </a:rPr>
              <a:t>Subsolvus</a:t>
            </a:r>
            <a:r>
              <a:rPr lang="en-US" altLang="fr-FR" sz="1500" b="0" dirty="0" smtClean="0">
                <a:sym typeface="Symbol" pitchFamily="18" charset="2"/>
              </a:rPr>
              <a:t> HT = fine grains: for application &lt;650°C – priority to tensile and fatigue (low creep issues)</a:t>
            </a:r>
          </a:p>
          <a:p>
            <a:pPr marL="971550" lvl="1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fr-FR" sz="1500" b="0" dirty="0" err="1" smtClean="0">
                <a:sym typeface="Symbol" pitchFamily="18" charset="2"/>
              </a:rPr>
              <a:t>Supersolvus</a:t>
            </a:r>
            <a:r>
              <a:rPr lang="en-US" altLang="fr-FR" sz="1500" b="0" dirty="0" smtClean="0">
                <a:sym typeface="Symbol" pitchFamily="18" charset="2"/>
              </a:rPr>
              <a:t> HT = coarse grains: for application &gt;650°C up to 750°C – priority to creep in keeping high level of tensile and fatigue</a:t>
            </a:r>
            <a:endParaRPr lang="en-US" altLang="fr-FR" sz="1500" b="0" dirty="0">
              <a:sym typeface="Symbol" pitchFamily="18" charset="2"/>
            </a:endParaRPr>
          </a:p>
          <a:p>
            <a:pPr marL="292100" lvl="1" indent="-28575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fr-FR" sz="1800" b="0" dirty="0">
                <a:sym typeface="Symbol" pitchFamily="18" charset="2"/>
              </a:rPr>
              <a:t> </a:t>
            </a:r>
            <a:r>
              <a:rPr lang="en-US" altLang="fr-FR" sz="1800" b="0" dirty="0" smtClean="0">
                <a:sym typeface="Symbol" pitchFamily="18" charset="2"/>
              </a:rPr>
              <a:t>For </a:t>
            </a:r>
            <a:r>
              <a:rPr lang="en-US" altLang="fr-FR" sz="1800" b="0" dirty="0" err="1" smtClean="0">
                <a:sym typeface="Symbol" pitchFamily="18" charset="2"/>
              </a:rPr>
              <a:t>supersolvus</a:t>
            </a:r>
            <a:r>
              <a:rPr lang="en-US" altLang="fr-FR" sz="1800" b="0" dirty="0" smtClean="0">
                <a:sym typeface="Symbol" pitchFamily="18" charset="2"/>
              </a:rPr>
              <a:t> HT, Importance to have an enough large range of temperature between </a:t>
            </a:r>
            <a:r>
              <a:rPr lang="en-US" altLang="fr-FR" sz="1800" b="0" dirty="0">
                <a:sym typeface="Symbol" pitchFamily="18" charset="2"/>
              </a:rPr>
              <a:t></a:t>
            </a:r>
            <a:r>
              <a:rPr lang="en-US" altLang="fr-FR" sz="1800" b="0" dirty="0" smtClean="0">
                <a:sym typeface="Symbol" pitchFamily="18" charset="2"/>
              </a:rPr>
              <a:t>’ solvus and alloy melting point to be industrial</a:t>
            </a:r>
            <a:endParaRPr lang="en-US" altLang="fr-FR" sz="1800" b="0" dirty="0">
              <a:sym typeface="Symbol" pitchFamily="18" charset="2"/>
            </a:endParaRPr>
          </a:p>
          <a:p>
            <a:pPr marL="457200" lvl="1" indent="0">
              <a:lnSpc>
                <a:spcPct val="100000"/>
              </a:lnSpc>
              <a:buClr>
                <a:schemeClr val="tx1"/>
              </a:buClr>
              <a:buNone/>
            </a:pPr>
            <a:endParaRPr lang="en-US" altLang="fr-FR" b="0" dirty="0" smtClean="0">
              <a:sym typeface="Symbol" pitchFamily="18" charset="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48" y="248465"/>
            <a:ext cx="1235895" cy="4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1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760387" y="6427058"/>
            <a:ext cx="3589377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032058-773F-4911-B21A-94419ADD7A4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2401" y="98400"/>
            <a:ext cx="4939861" cy="635247"/>
          </a:xfrm>
          <a:prstGeom prst="rect">
            <a:avLst/>
          </a:prstGeom>
          <a:blipFill dpi="0" rotWithShape="1">
            <a:blip r:embed="rId2"/>
            <a:srcRect/>
            <a:stretch>
              <a:fillRect l="1000" t="97000" r="92000"/>
            </a:stretch>
          </a:blipFill>
        </p:spPr>
        <p:txBody>
          <a:bodyPr vert="horz" lIns="91440" tIns="45720" rIns="91440" bIns="108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300" b="1" i="0" kern="1200" cap="all" spc="100" baseline="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PM </a:t>
            </a:r>
            <a:r>
              <a:rPr lang="en-US" dirty="0" err="1" smtClean="0"/>
              <a:t>superalloy</a:t>
            </a:r>
            <a:r>
              <a:rPr lang="en-US" dirty="0" smtClean="0"/>
              <a:t> N19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10" y="2403465"/>
            <a:ext cx="2133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5583" y="1842429"/>
            <a:ext cx="80706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N19 </a:t>
            </a:r>
            <a:r>
              <a:rPr lang="en-US" altLang="fr-FR" dirty="0" err="1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HIP’ed</a:t>
            </a:r>
            <a:r>
              <a:rPr lang="en-US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ring samples have been produced using two particles sizes argon atomized powders: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&lt;53µm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&lt;125µm</a:t>
            </a:r>
          </a:p>
          <a:p>
            <a:pPr>
              <a:defRPr/>
            </a:pPr>
            <a:endParaRPr lang="en-US" altLang="fr-FR" dirty="0" smtClean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fr-FR" dirty="0" smtClean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29" y="2403465"/>
            <a:ext cx="2691232" cy="167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5354" y="5074083"/>
            <a:ext cx="7977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fr-FR" dirty="0" smtClean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altLang="fr-FR" b="1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characterization: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Tensile (16), creep (28), Fatigue (28), Crack propagation (4)	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Evaluation of mechanical properties on N19 HIP ring samples and comparison with </a:t>
            </a:r>
            <a:r>
              <a:rPr lang="en-US" altLang="fr-FR" dirty="0" err="1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Waspaloy</a:t>
            </a:r>
            <a:r>
              <a:rPr lang="en-US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/ Inco718 / N19 HIP extruded &amp; forged</a:t>
            </a:r>
            <a:endParaRPr lang="en-US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5583" y="3873754"/>
            <a:ext cx="8647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b="1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Production: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HIP : </a:t>
            </a:r>
            <a:r>
              <a:rPr lang="fr-FR" altLang="fr-FR" dirty="0" err="1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subsolvus</a:t>
            </a:r>
            <a:r>
              <a:rPr lang="fr-FR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dirty="0" err="1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temperature</a:t>
            </a:r>
            <a:r>
              <a:rPr lang="fr-FR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– 3h – 100MPa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altLang="fr-FR" dirty="0" err="1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Heat</a:t>
            </a:r>
            <a:r>
              <a:rPr lang="fr-FR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dirty="0" err="1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treatment</a:t>
            </a:r>
            <a:r>
              <a:rPr lang="fr-FR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 </a:t>
            </a:r>
            <a:r>
              <a:rPr lang="en-US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supersolvus</a:t>
            </a:r>
            <a:r>
              <a:rPr lang="en-US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solutionning</a:t>
            </a:r>
            <a:r>
              <a:rPr lang="en-US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fan air cooling + single step aging performed on </a:t>
            </a:r>
            <a:r>
              <a:rPr lang="en-US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SafranAE</a:t>
            </a:r>
            <a:r>
              <a:rPr lang="en-US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Gennevilliers</a:t>
            </a:r>
            <a:r>
              <a:rPr lang="en-US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equipment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331" y="733647"/>
            <a:ext cx="8343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fr-FR" b="1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of the study: </a:t>
            </a:r>
          </a:p>
          <a:p>
            <a:pPr>
              <a:defRPr/>
            </a:pPr>
            <a:r>
              <a:rPr lang="en-US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N19 mechanical properties in a simple direct  as-HIP (+HT) use (instead of classical road: </a:t>
            </a:r>
            <a:r>
              <a:rPr lang="en-US" altLang="fr-FR" dirty="0" err="1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HIP+Extrusion+Isothermal</a:t>
            </a:r>
            <a:r>
              <a:rPr lang="en-US" altLang="fr-FR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forging)</a:t>
            </a:r>
            <a:endParaRPr lang="en-US" altLang="fr-FR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48" y="248465"/>
            <a:ext cx="1235895" cy="4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43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032058-773F-4911-B21A-94419ADD7A4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98400"/>
            <a:ext cx="5933089" cy="784469"/>
          </a:xfrm>
          <a:prstGeom prst="rect">
            <a:avLst/>
          </a:prstGeom>
          <a:blipFill dpi="0" rotWithShape="1">
            <a:blip r:embed="rId2"/>
            <a:srcRect/>
            <a:stretch>
              <a:fillRect l="1000" t="97000" r="92000"/>
            </a:stretch>
          </a:blipFill>
        </p:spPr>
        <p:txBody>
          <a:bodyPr vert="horz" lIns="91440" tIns="45720" rIns="91440" bIns="108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300" b="1" i="0" kern="1200" cap="all" spc="100" baseline="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N19 Vs 718 and </a:t>
            </a:r>
            <a:r>
              <a:rPr lang="en-US" dirty="0" err="1" smtClean="0"/>
              <a:t>waspaloy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4209392" y="4055583"/>
            <a:ext cx="47708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Tensile properties</a:t>
            </a:r>
          </a:p>
          <a:p>
            <a:pPr algn="ctr"/>
            <a:endParaRPr lang="en-US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difference between &lt;53 &amp; &lt;125µm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 increase of YS in doubling speed cooling</a:t>
            </a:r>
            <a:endParaRPr lang="en-US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 to +20% on static properties compared to </a:t>
            </a:r>
            <a:r>
              <a:rPr lang="en-US" dirty="0" err="1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waspaloy</a:t>
            </a: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718</a:t>
            </a:r>
            <a:endParaRPr lang="en-US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0" y="1045434"/>
            <a:ext cx="3844243" cy="279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33" y="1045433"/>
            <a:ext cx="3840420" cy="279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9" y="3842259"/>
            <a:ext cx="3844243" cy="280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48" y="248465"/>
            <a:ext cx="1235895" cy="4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1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2401" y="98400"/>
            <a:ext cx="5933089" cy="784469"/>
          </a:xfrm>
          <a:prstGeom prst="rect">
            <a:avLst/>
          </a:prstGeom>
          <a:blipFill dpi="0" rotWithShape="1">
            <a:blip r:embed="rId2"/>
            <a:srcRect/>
            <a:stretch>
              <a:fillRect l="1000" t="97000" r="92000"/>
            </a:stretch>
          </a:blipFill>
        </p:spPr>
        <p:txBody>
          <a:bodyPr vert="horz" lIns="91440" tIns="45720" rIns="91440" bIns="108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300" b="1" i="0" kern="1200" cap="all" spc="100" baseline="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N19 Vs 718 and </a:t>
            </a:r>
            <a:r>
              <a:rPr lang="en-US" dirty="0" err="1" smtClean="0"/>
              <a:t>waspaloy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914399" y="4181707"/>
            <a:ext cx="78039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Creep properties</a:t>
            </a:r>
          </a:p>
          <a:p>
            <a:pPr algn="ctr"/>
            <a:endParaRPr lang="en-US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difference between &lt;53 &amp; &lt;125µm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+50 to +75°C compared to </a:t>
            </a:r>
            <a:r>
              <a:rPr lang="en-US" dirty="0" err="1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waspaloy</a:t>
            </a: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718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+200 </a:t>
            </a:r>
            <a:r>
              <a:rPr lang="en-US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+300MPa compared </a:t>
            </a:r>
            <a:r>
              <a:rPr lang="en-US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waspaloy</a:t>
            </a:r>
            <a:r>
              <a:rPr lang="en-US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to +20% on static properties compared to </a:t>
            </a:r>
            <a:r>
              <a:rPr lang="en-US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waspaloy</a:t>
            </a:r>
            <a:r>
              <a:rPr lang="en-US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until 100MPa in doubling cooling speed</a:t>
            </a:r>
            <a:endParaRPr lang="en-US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 smtClean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07693"/>
            <a:ext cx="4322784" cy="283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610" y="1107694"/>
            <a:ext cx="4303700" cy="283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48" y="248465"/>
            <a:ext cx="1235895" cy="4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8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2401" y="98400"/>
            <a:ext cx="5933089" cy="784469"/>
          </a:xfrm>
          <a:prstGeom prst="rect">
            <a:avLst/>
          </a:prstGeom>
          <a:blipFill dpi="0" rotWithShape="1">
            <a:blip r:embed="rId2"/>
            <a:srcRect/>
            <a:stretch>
              <a:fillRect l="1000" t="97000" r="92000"/>
            </a:stretch>
          </a:blipFill>
        </p:spPr>
        <p:txBody>
          <a:bodyPr vert="horz" lIns="91440" tIns="45720" rIns="91440" bIns="108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300" b="1" i="0" kern="1200" cap="all" spc="100" baseline="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N19 Vs 718 and </a:t>
            </a:r>
            <a:r>
              <a:rPr lang="en-US" dirty="0" err="1" smtClean="0"/>
              <a:t>waspaloy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463578" y="5379885"/>
            <a:ext cx="7766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properties</a:t>
            </a:r>
          </a:p>
          <a:p>
            <a:pPr algn="ctr"/>
            <a:endParaRPr lang="en-US" b="1" dirty="0" smtClean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24" y="1069647"/>
            <a:ext cx="6087625" cy="400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48" y="277493"/>
            <a:ext cx="1235895" cy="4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8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032058-773F-4911-B21A-94419ADD7A4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9884" y="1045433"/>
            <a:ext cx="10210800" cy="5564188"/>
          </a:xfrm>
          <a:prstGeom prst="rect">
            <a:avLst/>
          </a:prstGeom>
        </p:spPr>
        <p:txBody>
          <a:bodyPr/>
          <a:lstStyle>
            <a:lvl1pPr marL="635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-120"/>
              <a:buChar char=" "/>
              <a:tabLst/>
              <a:defRPr lang="fr-FR" sz="19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lang="fr-FR" sz="16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2pPr>
            <a:lvl3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3pPr>
            <a:lvl4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4pPr>
            <a:lvl5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fr-FR" sz="1800" dirty="0">
              <a:sym typeface="Symbol" pitchFamily="18" charset="2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737162"/>
              </p:ext>
            </p:extLst>
          </p:nvPr>
        </p:nvGraphicFramePr>
        <p:xfrm>
          <a:off x="1265487" y="1230874"/>
          <a:ext cx="689552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516"/>
                <a:gridCol w="956760"/>
                <a:gridCol w="1795794"/>
                <a:gridCol w="1606901"/>
                <a:gridCol w="1576553"/>
              </a:tblGrid>
              <a:tr h="307963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N -19 </a:t>
                      </a:r>
                    </a:p>
                    <a:p>
                      <a:pPr algn="ctr"/>
                      <a:r>
                        <a:rPr lang="fr-FR" sz="1800" dirty="0" smtClean="0"/>
                        <a:t>HIP</a:t>
                      </a:r>
                      <a:endParaRPr lang="fr-FR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N19 </a:t>
                      </a:r>
                    </a:p>
                    <a:p>
                      <a:pPr algn="ctr"/>
                      <a:r>
                        <a:rPr lang="fr-FR" sz="1800" dirty="0" err="1" smtClean="0"/>
                        <a:t>Extruded</a:t>
                      </a:r>
                      <a:r>
                        <a:rPr lang="fr-FR" sz="1800" dirty="0" smtClean="0"/>
                        <a:t>/</a:t>
                      </a:r>
                      <a:r>
                        <a:rPr lang="fr-FR" sz="1800" dirty="0" err="1" smtClean="0"/>
                        <a:t>forged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/>
                        <a:t>Waspaloy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/>
                        <a:t>Inco</a:t>
                      </a:r>
                      <a:r>
                        <a:rPr lang="fr-FR" sz="1800" dirty="0" smtClean="0"/>
                        <a:t> 718</a:t>
                      </a:r>
                      <a:endParaRPr lang="fr-FR" sz="1800" dirty="0"/>
                    </a:p>
                  </a:txBody>
                  <a:tcPr/>
                </a:tc>
              </a:tr>
              <a:tr h="222952">
                <a:tc rowSpan="2">
                  <a:txBody>
                    <a:bodyPr/>
                    <a:lstStyle/>
                    <a:p>
                      <a:r>
                        <a:rPr lang="fr-FR" sz="1800" dirty="0" smtClean="0"/>
                        <a:t>Tensile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UTS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+2 à +4%</a:t>
                      </a:r>
                      <a:endParaRPr lang="fr-FR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+15 to</a:t>
                      </a:r>
                      <a:r>
                        <a:rPr lang="fr-FR" sz="1800" baseline="0" dirty="0" smtClean="0"/>
                        <a:t> +20%</a:t>
                      </a:r>
                      <a:endParaRPr lang="fr-FR" sz="1800" dirty="0"/>
                    </a:p>
                  </a:txBody>
                  <a:tcPr>
                    <a:solidFill>
                      <a:srgbClr val="41F8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+10 to +20%</a:t>
                      </a:r>
                      <a:endParaRPr lang="fr-FR" sz="1800" dirty="0"/>
                    </a:p>
                  </a:txBody>
                  <a:tcPr>
                    <a:solidFill>
                      <a:srgbClr val="41F828"/>
                    </a:solidFill>
                  </a:tcPr>
                </a:tc>
              </a:tr>
              <a:tr h="222952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R0.2%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-1 à +4%</a:t>
                      </a:r>
                      <a:endParaRPr lang="fr-FR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+13 to</a:t>
                      </a:r>
                      <a:r>
                        <a:rPr lang="fr-FR" sz="1800" baseline="0" dirty="0" smtClean="0"/>
                        <a:t> +15%</a:t>
                      </a:r>
                      <a:endParaRPr lang="fr-FR" sz="1800" dirty="0" smtClean="0"/>
                    </a:p>
                  </a:txBody>
                  <a:tcPr>
                    <a:solidFill>
                      <a:srgbClr val="41F82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-10 to +2%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22952">
                <a:tc rowSpan="2">
                  <a:txBody>
                    <a:bodyPr/>
                    <a:lstStyle/>
                    <a:p>
                      <a:r>
                        <a:rPr lang="fr-FR" sz="1800" dirty="0" err="1" smtClean="0"/>
                        <a:t>Creep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53µm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=</a:t>
                      </a:r>
                      <a:endParaRPr lang="fr-FR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+50 to</a:t>
                      </a:r>
                      <a:r>
                        <a:rPr lang="fr-FR" sz="1800" baseline="0" dirty="0" smtClean="0"/>
                        <a:t> +75°C</a:t>
                      </a:r>
                      <a:endParaRPr lang="fr-FR" sz="1800" dirty="0" smtClean="0"/>
                    </a:p>
                  </a:txBody>
                  <a:tcPr>
                    <a:solidFill>
                      <a:srgbClr val="41F8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+50 to +75°C</a:t>
                      </a:r>
                      <a:endParaRPr lang="fr-FR" sz="1800" dirty="0"/>
                    </a:p>
                  </a:txBody>
                  <a:tcPr>
                    <a:solidFill>
                      <a:srgbClr val="41F828"/>
                    </a:solidFill>
                  </a:tcPr>
                </a:tc>
              </a:tr>
              <a:tr h="222952">
                <a:tc vMerge="1"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125µm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=</a:t>
                      </a:r>
                      <a:endParaRPr lang="fr-FR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+50 to</a:t>
                      </a:r>
                      <a:r>
                        <a:rPr lang="fr-FR" sz="1800" baseline="0" dirty="0" smtClean="0"/>
                        <a:t> +75°C</a:t>
                      </a:r>
                      <a:endParaRPr lang="fr-FR" sz="1800" dirty="0" smtClean="0"/>
                    </a:p>
                  </a:txBody>
                  <a:tcPr>
                    <a:solidFill>
                      <a:srgbClr val="41F8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+50 to +75°C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41F828"/>
                    </a:solidFill>
                  </a:tcPr>
                </a:tc>
              </a:tr>
              <a:tr h="222952">
                <a:tc rowSpan="2">
                  <a:txBody>
                    <a:bodyPr/>
                    <a:lstStyle/>
                    <a:p>
                      <a:r>
                        <a:rPr lang="fr-FR" sz="1800" dirty="0" smtClean="0"/>
                        <a:t>Fatigue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53µm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=</a:t>
                      </a:r>
                      <a:endParaRPr lang="fr-FR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+2</a:t>
                      </a:r>
                      <a:r>
                        <a:rPr lang="fr-FR" sz="180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fr-FR" sz="1800" dirty="0">
                        <a:latin typeface="Symbol" panose="05050102010706020507" pitchFamily="18" charset="2"/>
                      </a:endParaRPr>
                    </a:p>
                  </a:txBody>
                  <a:tcPr>
                    <a:solidFill>
                      <a:srgbClr val="41F8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+5</a:t>
                      </a:r>
                      <a:r>
                        <a:rPr lang="fr-FR" sz="1800" dirty="0" smtClean="0">
                          <a:latin typeface="Symbol" panose="05050102010706020507" pitchFamily="18" charset="2"/>
                        </a:rPr>
                        <a:t>s</a:t>
                      </a:r>
                    </a:p>
                  </a:txBody>
                  <a:tcPr>
                    <a:solidFill>
                      <a:srgbClr val="41F828"/>
                    </a:solidFill>
                  </a:tcPr>
                </a:tc>
              </a:tr>
              <a:tr h="222952">
                <a:tc vMerge="1"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125µm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=</a:t>
                      </a:r>
                      <a:endParaRPr lang="fr-FR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+2</a:t>
                      </a:r>
                      <a:r>
                        <a:rPr lang="fr-FR" sz="1800" dirty="0" smtClean="0">
                          <a:latin typeface="Symbol" panose="05050102010706020507" pitchFamily="18" charset="2"/>
                        </a:rPr>
                        <a:t>s</a:t>
                      </a:r>
                    </a:p>
                  </a:txBody>
                  <a:tcPr>
                    <a:solidFill>
                      <a:srgbClr val="41F8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+5</a:t>
                      </a:r>
                      <a:r>
                        <a:rPr lang="fr-FR" sz="1800" dirty="0" smtClean="0">
                          <a:latin typeface="Symbol" panose="05050102010706020507" pitchFamily="18" charset="2"/>
                        </a:rPr>
                        <a:t>s</a:t>
                      </a:r>
                    </a:p>
                  </a:txBody>
                  <a:tcPr>
                    <a:solidFill>
                      <a:srgbClr val="41F828"/>
                    </a:solidFill>
                  </a:tcPr>
                </a:tc>
              </a:tr>
            </a:tbl>
          </a:graphicData>
        </a:graphic>
      </p:graphicFrame>
      <p:sp>
        <p:nvSpPr>
          <p:cNvPr id="11" name="Titre 1"/>
          <p:cNvSpPr txBox="1">
            <a:spLocks/>
          </p:cNvSpPr>
          <p:nvPr/>
        </p:nvSpPr>
        <p:spPr>
          <a:xfrm>
            <a:off x="36052" y="162717"/>
            <a:ext cx="6545413" cy="784469"/>
          </a:xfrm>
          <a:prstGeom prst="rect">
            <a:avLst/>
          </a:prstGeom>
          <a:blipFill dpi="0" rotWithShape="1">
            <a:blip r:embed="rId3"/>
            <a:srcRect/>
            <a:stretch>
              <a:fillRect l="1000" t="97000" r="92000"/>
            </a:stretch>
          </a:blipFill>
        </p:spPr>
        <p:txBody>
          <a:bodyPr vert="horz" lIns="91440" tIns="45720" rIns="91440" bIns="108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300" b="1" i="0" kern="1200" cap="all" spc="100" baseline="0" dirty="0" smtClean="0">
                <a:solidFill>
                  <a:srgbClr val="EF7A4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N19 Vs n19 EXTR/FORGED</a:t>
            </a:r>
            <a:endParaRPr lang="en-US" dirty="0"/>
          </a:p>
        </p:txBody>
      </p:sp>
      <p:sp>
        <p:nvSpPr>
          <p:cNvPr id="13" name="Espace réservé du contenu 6"/>
          <p:cNvSpPr txBox="1">
            <a:spLocks/>
          </p:cNvSpPr>
          <p:nvPr/>
        </p:nvSpPr>
        <p:spPr>
          <a:xfrm>
            <a:off x="359884" y="4231982"/>
            <a:ext cx="8588376" cy="1280291"/>
          </a:xfrm>
          <a:prstGeom prst="rect">
            <a:avLst/>
          </a:prstGeom>
        </p:spPr>
        <p:txBody>
          <a:bodyPr>
            <a:noAutofit/>
          </a:bodyPr>
          <a:lstStyle>
            <a:lvl1pPr marL="635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-120"/>
              <a:buChar char=" "/>
              <a:tabLst/>
              <a:defRPr lang="fr-FR" sz="19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lang="fr-FR" sz="16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2pPr>
            <a:lvl3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3pPr>
            <a:lvl4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4pPr>
            <a:lvl5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v"/>
            </a:pPr>
            <a:r>
              <a:rPr lang="en-US" sz="1800" b="0" dirty="0" smtClean="0"/>
              <a:t> The N19 PM only “</a:t>
            </a:r>
            <a:r>
              <a:rPr lang="en-US" sz="1800" b="0" dirty="0" err="1" smtClean="0"/>
              <a:t>HIP’ed</a:t>
            </a:r>
            <a:r>
              <a:rPr lang="en-US" sz="1800" b="0" dirty="0" smtClean="0"/>
              <a:t>” version gives comparable results to the classical “HIP + Extrusion + Isothermal forging” road</a:t>
            </a:r>
          </a:p>
          <a:p>
            <a:pPr>
              <a:lnSpc>
                <a:spcPct val="100000"/>
              </a:lnSpc>
              <a:buFont typeface="Wingdings" pitchFamily="2" charset="2"/>
              <a:buChar char="v"/>
            </a:pPr>
            <a:r>
              <a:rPr lang="en-US" sz="1800" b="0" dirty="0" smtClean="0"/>
              <a:t>No significant difference between &lt;53µm and &lt;125µm</a:t>
            </a:r>
          </a:p>
          <a:p>
            <a:pPr>
              <a:lnSpc>
                <a:spcPct val="100000"/>
              </a:lnSpc>
              <a:buFont typeface="Wingdings" pitchFamily="2" charset="2"/>
              <a:buChar char="v"/>
            </a:pPr>
            <a:r>
              <a:rPr lang="en-US" sz="1800" b="0" dirty="0"/>
              <a:t> </a:t>
            </a:r>
            <a:r>
              <a:rPr lang="en-US" sz="1800" b="0" dirty="0" smtClean="0"/>
              <a:t>Difference could appear on a statistical point of view on fatigue results with more data.</a:t>
            </a:r>
            <a:endParaRPr lang="en-US" sz="1800" b="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48" y="292007"/>
            <a:ext cx="1235895" cy="4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8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9138" y="2324100"/>
            <a:ext cx="7604185" cy="1701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</a:pPr>
            <a:r>
              <a:rPr lang="en-US" sz="3600" dirty="0" smtClean="0">
                <a:solidFill>
                  <a:srgbClr val="22A8E0"/>
                </a:solidFill>
              </a:rPr>
              <a:t>Conclusion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599681" y="6532776"/>
            <a:ext cx="2057400" cy="162264"/>
          </a:xfrm>
        </p:spPr>
        <p:txBody>
          <a:bodyPr/>
          <a:lstStyle/>
          <a:p>
            <a:r>
              <a:rPr lang="fr-FR" smtClean="0"/>
              <a:t>-  </a:t>
            </a:r>
            <a:fld id="{A41FC8A4-0A70-4F4F-85FB-C8CC207A4D43}" type="datetime4">
              <a:rPr lang="fr-FR" smtClean="0"/>
              <a:pPr/>
              <a:t>7 décembre 2017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3872" y="6532776"/>
            <a:ext cx="636515" cy="162264"/>
          </a:xfrm>
        </p:spPr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20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dirty="0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4529" y="12701"/>
            <a:ext cx="7467702" cy="990600"/>
          </a:xfrm>
        </p:spPr>
        <p:txBody>
          <a:bodyPr/>
          <a:lstStyle/>
          <a:p>
            <a:r>
              <a:rPr lang="fr-FR" altLang="en-US" sz="2000" kern="0" dirty="0" smtClean="0"/>
              <a:t>agenda</a:t>
            </a:r>
            <a:endParaRPr lang="fr-FR" sz="2000" dirty="0"/>
          </a:p>
        </p:txBody>
      </p:sp>
      <p:sp>
        <p:nvSpPr>
          <p:cNvPr id="17" name="Forme 16"/>
          <p:cNvSpPr/>
          <p:nvPr/>
        </p:nvSpPr>
        <p:spPr>
          <a:xfrm rot="20700000">
            <a:off x="4786313" y="569913"/>
            <a:ext cx="2084387" cy="1933575"/>
          </a:xfrm>
          <a:prstGeom prst="gear6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Espace réservé du contenu 2"/>
          <p:cNvSpPr>
            <a:spLocks noGrp="1"/>
          </p:cNvSpPr>
          <p:nvPr>
            <p:ph idx="4294967295"/>
          </p:nvPr>
        </p:nvSpPr>
        <p:spPr>
          <a:xfrm>
            <a:off x="224529" y="1003301"/>
            <a:ext cx="8690871" cy="501649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>
                <a:solidFill>
                  <a:srgbClr val="22A8E0"/>
                </a:solidFill>
                <a:ea typeface="+mj-ea"/>
              </a:rPr>
              <a:t>Eramet</a:t>
            </a:r>
            <a:r>
              <a:rPr lang="en-US" dirty="0">
                <a:solidFill>
                  <a:srgbClr val="22A8E0"/>
                </a:solidFill>
                <a:ea typeface="+mj-ea"/>
              </a:rPr>
              <a:t> group / </a:t>
            </a:r>
            <a:r>
              <a:rPr lang="en-US" dirty="0" err="1">
                <a:solidFill>
                  <a:srgbClr val="22A8E0"/>
                </a:solidFill>
                <a:ea typeface="+mj-ea"/>
              </a:rPr>
              <a:t>Eramet</a:t>
            </a:r>
            <a:r>
              <a:rPr lang="en-US" dirty="0">
                <a:solidFill>
                  <a:srgbClr val="22A8E0"/>
                </a:solidFill>
                <a:ea typeface="+mj-ea"/>
              </a:rPr>
              <a:t> Alloys </a:t>
            </a:r>
            <a:r>
              <a:rPr lang="en-US" dirty="0" smtClean="0">
                <a:solidFill>
                  <a:srgbClr val="22A8E0"/>
                </a:solidFill>
                <a:ea typeface="+mj-ea"/>
              </a:rPr>
              <a:t>branch</a:t>
            </a:r>
            <a:endParaRPr lang="en-US" dirty="0">
              <a:solidFill>
                <a:srgbClr val="22A8E0"/>
              </a:solidFill>
              <a:ea typeface="+mj-ea"/>
            </a:endParaRP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Powder producer / production sites </a:t>
            </a: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err="1" smtClean="0"/>
              <a:t>HIP’ed</a:t>
            </a:r>
            <a:r>
              <a:rPr lang="en-US" dirty="0" smtClean="0"/>
              <a:t> parts producer</a:t>
            </a:r>
          </a:p>
          <a:p>
            <a:endParaRPr lang="en-US" sz="4400" dirty="0">
              <a:solidFill>
                <a:srgbClr val="22A8E0"/>
              </a:solidFill>
              <a:ea typeface="+mj-ea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ea typeface="+mj-ea"/>
              </a:rPr>
              <a:t>Focus on an aerospace application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ea typeface="+mj-ea"/>
              </a:rPr>
              <a:t>: low pressure turbine casing</a:t>
            </a: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Aeronautic Context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HIP technology Interest compared to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Traditionnal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manufacturing road for an example of engine complex part : the LPT casing</a:t>
            </a:r>
          </a:p>
          <a:p>
            <a:pPr marL="34925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HIP’ed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PM properties Interest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compared to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Traditionnal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C&amp;W materials for highly solicited parts : the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Safran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N19 PM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ea typeface="+mj-ea"/>
              </a:rPr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27"/>
          </p:nvPr>
        </p:nvSpPr>
        <p:spPr>
          <a:xfrm>
            <a:off x="419061" y="1003301"/>
            <a:ext cx="8588376" cy="4959349"/>
          </a:xfrm>
        </p:spPr>
        <p:txBody>
          <a:bodyPr>
            <a:normAutofit fontScale="85000" lnSpcReduction="10000"/>
          </a:bodyPr>
          <a:lstStyle/>
          <a:p>
            <a:pPr marL="34925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b="0" dirty="0" smtClean="0"/>
              <a:t>In future </a:t>
            </a:r>
            <a:r>
              <a:rPr lang="en-US" b="0" dirty="0"/>
              <a:t>years, the high traffic increase will lead to raise </a:t>
            </a:r>
            <a:r>
              <a:rPr lang="fr-FR" altLang="fr-FR" b="0" dirty="0" err="1"/>
              <a:t>temperatures</a:t>
            </a:r>
            <a:r>
              <a:rPr lang="fr-FR" altLang="fr-FR" b="0" dirty="0"/>
              <a:t> and </a:t>
            </a:r>
            <a:r>
              <a:rPr lang="fr-FR" altLang="fr-FR" b="0" dirty="0" smtClean="0"/>
              <a:t>pressures </a:t>
            </a:r>
            <a:r>
              <a:rPr lang="fr-FR" altLang="fr-FR" b="0" dirty="0"/>
              <a:t>in the </a:t>
            </a:r>
            <a:r>
              <a:rPr lang="fr-FR" altLang="fr-FR" b="0" dirty="0" err="1"/>
              <a:t>heart</a:t>
            </a:r>
            <a:r>
              <a:rPr lang="fr-FR" altLang="fr-FR" b="0" dirty="0"/>
              <a:t> of the </a:t>
            </a:r>
            <a:r>
              <a:rPr lang="fr-FR" altLang="fr-FR" b="0" dirty="0" err="1"/>
              <a:t>engine</a:t>
            </a:r>
            <a:r>
              <a:rPr lang="fr-FR" altLang="fr-FR" b="0" dirty="0"/>
              <a:t> in </a:t>
            </a:r>
            <a:r>
              <a:rPr lang="fr-FR" altLang="fr-FR" b="0" dirty="0" err="1"/>
              <a:t>order</a:t>
            </a:r>
            <a:r>
              <a:rPr lang="fr-FR" altLang="fr-FR" b="0" dirty="0"/>
              <a:t> to </a:t>
            </a:r>
            <a:r>
              <a:rPr lang="fr-FR" altLang="fr-FR" b="0" dirty="0" err="1"/>
              <a:t>minimize</a:t>
            </a:r>
            <a:r>
              <a:rPr lang="fr-FR" altLang="fr-FR" b="0" dirty="0"/>
              <a:t> impact on </a:t>
            </a:r>
            <a:r>
              <a:rPr lang="fr-FR" altLang="fr-FR" b="0" dirty="0" err="1"/>
              <a:t>environment</a:t>
            </a:r>
            <a:r>
              <a:rPr lang="fr-FR" altLang="fr-FR" b="0" dirty="0"/>
              <a:t> (noise, </a:t>
            </a:r>
            <a:r>
              <a:rPr lang="fr-FR" altLang="fr-FR" b="0" dirty="0" err="1"/>
              <a:t>gas</a:t>
            </a:r>
            <a:r>
              <a:rPr lang="fr-FR" altLang="fr-FR" b="0" dirty="0"/>
              <a:t> </a:t>
            </a:r>
            <a:r>
              <a:rPr lang="fr-FR" altLang="fr-FR" b="0" dirty="0" err="1"/>
              <a:t>emission</a:t>
            </a:r>
            <a:r>
              <a:rPr lang="fr-FR" altLang="fr-FR" b="0" dirty="0" smtClean="0"/>
              <a:t>…)</a:t>
            </a:r>
          </a:p>
          <a:p>
            <a:pPr marL="34925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b="0" dirty="0" smtClean="0"/>
          </a:p>
          <a:p>
            <a:pPr marL="34925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b="0" dirty="0" smtClean="0"/>
              <a:t>Increase temperature of works leads to use more demanding materials (like powder metallurgy material) and require to develop alternative technologies </a:t>
            </a:r>
          </a:p>
          <a:p>
            <a:pPr marL="34925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b="0" dirty="0"/>
          </a:p>
          <a:p>
            <a:pPr marL="34925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b="0" dirty="0" smtClean="0"/>
              <a:t>HIP is a well adapted technology to produce complicate parts like PM casing, impossible today to produce by another process. The only one limitation </a:t>
            </a:r>
            <a:r>
              <a:rPr lang="en-US" b="0" dirty="0" smtClean="0"/>
              <a:t>could </a:t>
            </a:r>
            <a:r>
              <a:rPr lang="en-US" b="0" dirty="0" smtClean="0"/>
              <a:t>be </a:t>
            </a:r>
            <a:r>
              <a:rPr lang="en-US" b="0" dirty="0" smtClean="0"/>
              <a:t>today </a:t>
            </a:r>
            <a:r>
              <a:rPr lang="en-US" b="0" dirty="0" smtClean="0"/>
              <a:t>the </a:t>
            </a:r>
            <a:r>
              <a:rPr lang="en-US" b="0" dirty="0" smtClean="0"/>
              <a:t>number and the size of vessels</a:t>
            </a:r>
            <a:endParaRPr lang="en-US" b="0" dirty="0" smtClean="0"/>
          </a:p>
          <a:p>
            <a:pPr marL="34925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b="0" dirty="0"/>
          </a:p>
          <a:p>
            <a:pPr marL="34925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b="0" dirty="0" smtClean="0"/>
              <a:t>In addition to be a very good candidate for </a:t>
            </a:r>
            <a:r>
              <a:rPr lang="en-US" b="0" dirty="0"/>
              <a:t>disk </a:t>
            </a:r>
            <a:r>
              <a:rPr lang="en-US" b="0" dirty="0" smtClean="0"/>
              <a:t>applications thanks to </a:t>
            </a:r>
            <a:r>
              <a:rPr lang="en-US" b="0" dirty="0"/>
              <a:t>its high </a:t>
            </a:r>
            <a:r>
              <a:rPr lang="en-US" b="0" dirty="0" smtClean="0"/>
              <a:t>level of </a:t>
            </a:r>
            <a:r>
              <a:rPr lang="en-US" b="0" dirty="0"/>
              <a:t>mechanical </a:t>
            </a:r>
            <a:r>
              <a:rPr lang="en-US" b="0" dirty="0" smtClean="0"/>
              <a:t>properties,  PM </a:t>
            </a:r>
            <a:r>
              <a:rPr lang="en-US" b="0" dirty="0" err="1"/>
              <a:t>superalloy</a:t>
            </a:r>
            <a:r>
              <a:rPr lang="en-US" b="0" dirty="0"/>
              <a:t> N19 confirms its promising potential </a:t>
            </a:r>
            <a:r>
              <a:rPr lang="en-US" b="0" dirty="0" smtClean="0"/>
              <a:t>in a simple as-HIP (+HT) process </a:t>
            </a:r>
          </a:p>
          <a:p>
            <a:pPr marL="34925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b="0" dirty="0"/>
          </a:p>
          <a:p>
            <a:pPr marL="34925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b="0" dirty="0" smtClean="0"/>
              <a:t>N19 would have a great interest for several turbine parts in allowing to significantly increase the engine temperature of work.</a:t>
            </a:r>
            <a:endParaRPr lang="en-US" b="0" dirty="0"/>
          </a:p>
        </p:txBody>
      </p:sp>
      <p:sp>
        <p:nvSpPr>
          <p:cNvPr id="9" name="Titre 5"/>
          <p:cNvSpPr>
            <a:spLocks noGrp="1"/>
          </p:cNvSpPr>
          <p:nvPr>
            <p:ph type="title"/>
          </p:nvPr>
        </p:nvSpPr>
        <p:spPr>
          <a:xfrm>
            <a:off x="224529" y="12701"/>
            <a:ext cx="7467702" cy="990600"/>
          </a:xfrm>
        </p:spPr>
        <p:txBody>
          <a:bodyPr/>
          <a:lstStyle/>
          <a:p>
            <a:r>
              <a:rPr lang="fr-FR" altLang="en-US" sz="2000" kern="0" dirty="0" smtClean="0"/>
              <a:t>Conclusion</a:t>
            </a:r>
            <a:r>
              <a:rPr lang="fr-FR" altLang="en-US" sz="2000" kern="0" dirty="0"/>
              <a:t/>
            </a:r>
            <a:br>
              <a:rPr lang="fr-FR" altLang="en-US" sz="2000" kern="0" dirty="0"/>
            </a:b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699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529" y="399290"/>
            <a:ext cx="7467702" cy="452059"/>
          </a:xfrm>
        </p:spPr>
        <p:txBody>
          <a:bodyPr/>
          <a:lstStyle/>
          <a:p>
            <a:r>
              <a:rPr lang="en-US" dirty="0" err="1" smtClean="0"/>
              <a:t>Eramet</a:t>
            </a:r>
            <a:r>
              <a:rPr lang="en-US" dirty="0" smtClean="0"/>
              <a:t> at a glance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040882" y="5934670"/>
            <a:ext cx="68736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  <a:defRPr/>
            </a:pPr>
            <a:r>
              <a:rPr lang="en-US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Two companies, </a:t>
            </a:r>
            <a:r>
              <a:rPr lang="en-US" dirty="0" err="1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Aubert</a:t>
            </a:r>
            <a:r>
              <a:rPr lang="en-US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 &amp; Duval and </a:t>
            </a:r>
            <a:r>
              <a:rPr lang="en-US" dirty="0" err="1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Erasteel</a:t>
            </a:r>
            <a:r>
              <a:rPr lang="en-US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, with a global strategy and a single governance - Grouped </a:t>
            </a:r>
            <a:r>
              <a:rPr lang="en-US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together to better serve their customers</a:t>
            </a:r>
          </a:p>
        </p:txBody>
      </p:sp>
      <p:graphicFrame>
        <p:nvGraphicFramePr>
          <p:cNvPr id="27" name="Diagramme 26"/>
          <p:cNvGraphicFramePr/>
          <p:nvPr>
            <p:extLst>
              <p:ext uri="{D42A27DB-BD31-4B8C-83A1-F6EECF244321}">
                <p14:modId xmlns:p14="http://schemas.microsoft.com/office/powerpoint/2010/main" val="1256240447"/>
              </p:ext>
            </p:extLst>
          </p:nvPr>
        </p:nvGraphicFramePr>
        <p:xfrm>
          <a:off x="3338036" y="3186985"/>
          <a:ext cx="2928441" cy="1781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8" name="Diagramme 27"/>
          <p:cNvGraphicFramePr/>
          <p:nvPr>
            <p:extLst>
              <p:ext uri="{D42A27DB-BD31-4B8C-83A1-F6EECF244321}">
                <p14:modId xmlns:p14="http://schemas.microsoft.com/office/powerpoint/2010/main" val="2820377045"/>
              </p:ext>
            </p:extLst>
          </p:nvPr>
        </p:nvGraphicFramePr>
        <p:xfrm>
          <a:off x="6482501" y="3151465"/>
          <a:ext cx="2673683" cy="1623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9" name="Text Box 5"/>
          <p:cNvSpPr txBox="1">
            <a:spLocks noChangeAspect="1" noChangeArrowheads="1"/>
          </p:cNvSpPr>
          <p:nvPr/>
        </p:nvSpPr>
        <p:spPr bwMode="auto">
          <a:xfrm>
            <a:off x="1742700" y="2089104"/>
            <a:ext cx="2614612" cy="481670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algn="ctr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fr-FR" sz="300" dirty="0" smtClean="0">
              <a:solidFill>
                <a:schemeClr val="bg1"/>
              </a:solidFill>
              <a:ea typeface="MS PGothic"/>
              <a:cs typeface="Arial" pitchFamily="34" charset="0"/>
            </a:endParaRPr>
          </a:p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fr-FR" sz="1000" b="1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ERAMET Engineering (100 %)</a:t>
            </a:r>
          </a:p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fr-FR" sz="1000" b="1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ERAMET Research (100 %)</a:t>
            </a:r>
            <a:endParaRPr lang="en-US" altLang="fr-FR" sz="1000" b="1" dirty="0">
              <a:solidFill>
                <a:schemeClr val="bg1"/>
              </a:solidFill>
              <a:ea typeface="MS PGothic"/>
              <a:cs typeface="Arial" pitchFamily="34" charset="0"/>
            </a:endParaRPr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 flipV="1">
            <a:off x="4538285" y="1531894"/>
            <a:ext cx="0" cy="1439863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/>
              <a:cs typeface="Arial" pitchFamily="34" charset="0"/>
            </a:endParaRPr>
          </a:p>
        </p:txBody>
      </p:sp>
      <p:sp>
        <p:nvSpPr>
          <p:cNvPr id="31" name="Line 7"/>
          <p:cNvSpPr>
            <a:spLocks noChangeAspect="1" noChangeShapeType="1"/>
          </p:cNvSpPr>
          <p:nvPr/>
        </p:nvSpPr>
        <p:spPr bwMode="auto">
          <a:xfrm flipV="1">
            <a:off x="1199778" y="2981278"/>
            <a:ext cx="6084891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/>
              <a:cs typeface="Arial" pitchFamily="34" charset="0"/>
            </a:endParaRPr>
          </a:p>
        </p:txBody>
      </p:sp>
      <p:sp>
        <p:nvSpPr>
          <p:cNvPr id="32" name="Line 8"/>
          <p:cNvSpPr>
            <a:spLocks noChangeAspect="1" noChangeShapeType="1"/>
          </p:cNvSpPr>
          <p:nvPr/>
        </p:nvSpPr>
        <p:spPr bwMode="auto">
          <a:xfrm>
            <a:off x="7284669" y="2989216"/>
            <a:ext cx="0" cy="382588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/>
              <a:cs typeface="Arial" pitchFamily="34" charset="0"/>
            </a:endParaRPr>
          </a:p>
        </p:txBody>
      </p:sp>
      <p:sp>
        <p:nvSpPr>
          <p:cNvPr id="33" name="Line 9"/>
          <p:cNvSpPr>
            <a:spLocks noChangeAspect="1" noChangeShapeType="1"/>
          </p:cNvSpPr>
          <p:nvPr/>
        </p:nvSpPr>
        <p:spPr bwMode="auto">
          <a:xfrm>
            <a:off x="1191357" y="2989216"/>
            <a:ext cx="0" cy="382588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/>
              <a:cs typeface="Arial" pitchFamily="34" charset="0"/>
            </a:endParaRPr>
          </a:p>
        </p:txBody>
      </p:sp>
      <p:sp>
        <p:nvSpPr>
          <p:cNvPr id="34" name="Line 10"/>
          <p:cNvSpPr>
            <a:spLocks noChangeAspect="1" noChangeShapeType="1"/>
          </p:cNvSpPr>
          <p:nvPr/>
        </p:nvSpPr>
        <p:spPr bwMode="auto">
          <a:xfrm>
            <a:off x="4374773" y="2460578"/>
            <a:ext cx="150812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/>
              <a:cs typeface="Arial" pitchFamily="34" charset="0"/>
            </a:endParaRPr>
          </a:p>
        </p:txBody>
      </p:sp>
      <p:sp>
        <p:nvSpPr>
          <p:cNvPr id="35" name="Text Box 11"/>
          <p:cNvSpPr txBox="1">
            <a:spLocks noChangeAspect="1" noChangeArrowheads="1"/>
          </p:cNvSpPr>
          <p:nvPr/>
        </p:nvSpPr>
        <p:spPr bwMode="auto">
          <a:xfrm>
            <a:off x="3279397" y="824008"/>
            <a:ext cx="2517775" cy="70788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fr-FR" sz="2000" b="1" dirty="0" smtClean="0">
                <a:solidFill>
                  <a:srgbClr val="FFFFFF"/>
                </a:solidFill>
                <a:ea typeface="MS PGothic"/>
                <a:cs typeface="Arial" pitchFamily="34" charset="0"/>
              </a:rPr>
              <a:t>ERAMET</a:t>
            </a:r>
          </a:p>
          <a:p>
            <a:pPr algn="ctr" eaLnBrk="1" hangingPunct="1"/>
            <a:r>
              <a:rPr lang="en-US" altLang="fr-FR" sz="2000" i="1" dirty="0" smtClean="0">
                <a:solidFill>
                  <a:srgbClr val="FFFFFF"/>
                </a:solidFill>
                <a:ea typeface="MS PGothic"/>
                <a:cs typeface="Arial" pitchFamily="34" charset="0"/>
              </a:rPr>
              <a:t>Group</a:t>
            </a:r>
            <a:endParaRPr lang="en-US" altLang="fr-FR" sz="2000" i="1" dirty="0">
              <a:solidFill>
                <a:srgbClr val="FFFFFF"/>
              </a:solidFill>
              <a:ea typeface="MS PGothic"/>
              <a:cs typeface="Arial" pitchFamily="34" charset="0"/>
            </a:endParaRPr>
          </a:p>
        </p:txBody>
      </p:sp>
      <p:graphicFrame>
        <p:nvGraphicFramePr>
          <p:cNvPr id="36" name="Diagramme 35"/>
          <p:cNvGraphicFramePr/>
          <p:nvPr>
            <p:extLst>
              <p:ext uri="{D42A27DB-BD31-4B8C-83A1-F6EECF244321}">
                <p14:modId xmlns:p14="http://schemas.microsoft.com/office/powerpoint/2010/main" val="4164889131"/>
              </p:ext>
            </p:extLst>
          </p:nvPr>
        </p:nvGraphicFramePr>
        <p:xfrm>
          <a:off x="289814" y="3192514"/>
          <a:ext cx="2925763" cy="161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7" name="Line 13"/>
          <p:cNvSpPr>
            <a:spLocks noChangeShapeType="1"/>
          </p:cNvSpPr>
          <p:nvPr/>
        </p:nvSpPr>
        <p:spPr bwMode="auto">
          <a:xfrm flipH="1">
            <a:off x="1241049" y="4825953"/>
            <a:ext cx="1587" cy="647700"/>
          </a:xfrm>
          <a:prstGeom prst="line">
            <a:avLst/>
          </a:prstGeom>
          <a:noFill/>
          <a:ln w="19050">
            <a:solidFill>
              <a:srgbClr val="EF7A4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/>
              <a:cs typeface="Arial" pitchFamily="34" charset="0"/>
            </a:endParaRP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1442659" y="5327607"/>
            <a:ext cx="1192397" cy="288925"/>
          </a:xfrm>
          <a:prstGeom prst="rect">
            <a:avLst/>
          </a:prstGeom>
          <a:solidFill>
            <a:schemeClr val="accent2"/>
          </a:solidFill>
          <a:ln w="19050">
            <a:solidFill>
              <a:srgbClr val="EF7A45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sz="1000" b="1" kern="0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AUBERT &amp; DUVAL</a:t>
            </a:r>
            <a:endParaRPr lang="en-US" altLang="fr-FR" sz="1000" b="1" kern="0" dirty="0">
              <a:solidFill>
                <a:schemeClr val="bg1"/>
              </a:solidFill>
              <a:ea typeface="MS PGothic"/>
              <a:cs typeface="Arial" pitchFamily="34" charset="0"/>
            </a:endParaRPr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29785" y="5327607"/>
            <a:ext cx="1067792" cy="288925"/>
          </a:xfrm>
          <a:prstGeom prst="rect">
            <a:avLst/>
          </a:prstGeom>
          <a:solidFill>
            <a:schemeClr val="accent2"/>
          </a:solidFill>
          <a:ln w="19050">
            <a:solidFill>
              <a:srgbClr val="EF7A45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sz="1000" b="1" kern="0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ERASTEEL</a:t>
            </a:r>
            <a:endParaRPr lang="en-US" altLang="fr-FR" sz="1000" b="1" kern="0" dirty="0">
              <a:solidFill>
                <a:schemeClr val="bg1"/>
              </a:solidFill>
              <a:ea typeface="MS PGothic"/>
              <a:cs typeface="Arial" pitchFamily="34" charset="0"/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588585" y="4626108"/>
            <a:ext cx="1304925" cy="390824"/>
          </a:xfrm>
          <a:prstGeom prst="rect">
            <a:avLst/>
          </a:prstGeom>
          <a:solidFill>
            <a:schemeClr val="accent2"/>
          </a:solidFill>
          <a:ln w="50800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sz="1000" b="1" i="1" kern="0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4800 </a:t>
            </a:r>
            <a:r>
              <a:rPr lang="en-US" altLang="fr-FR" sz="1000" b="1" i="1" kern="0" dirty="0">
                <a:solidFill>
                  <a:schemeClr val="bg1"/>
                </a:solidFill>
                <a:ea typeface="MS PGothic"/>
                <a:cs typeface="Arial" pitchFamily="34" charset="0"/>
              </a:rPr>
              <a:t>employees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sz="1000" b="1" i="1" kern="0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949 M€</a:t>
            </a:r>
            <a:endParaRPr lang="en-US" altLang="fr-FR" sz="1000" b="1" i="1" kern="0" dirty="0">
              <a:solidFill>
                <a:schemeClr val="bg1"/>
              </a:solidFill>
              <a:ea typeface="MS PGothic"/>
              <a:cs typeface="Arial" pitchFamily="34" charset="0"/>
            </a:endParaRPr>
          </a:p>
        </p:txBody>
      </p:sp>
      <p:sp>
        <p:nvSpPr>
          <p:cNvPr id="41" name="Line 26"/>
          <p:cNvSpPr>
            <a:spLocks noChangeShapeType="1"/>
          </p:cNvSpPr>
          <p:nvPr/>
        </p:nvSpPr>
        <p:spPr bwMode="auto">
          <a:xfrm flipV="1">
            <a:off x="1010860" y="5472065"/>
            <a:ext cx="431800" cy="1588"/>
          </a:xfrm>
          <a:prstGeom prst="line">
            <a:avLst/>
          </a:prstGeom>
          <a:noFill/>
          <a:ln w="19050">
            <a:solidFill>
              <a:srgbClr val="EF7A4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/>
              <a:cs typeface="Arial" pitchFamily="34" charset="0"/>
            </a:endParaRPr>
          </a:p>
        </p:txBody>
      </p:sp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3623461" y="4581479"/>
            <a:ext cx="1304925" cy="431800"/>
          </a:xfrm>
          <a:prstGeom prst="rect">
            <a:avLst/>
          </a:prstGeom>
          <a:solidFill>
            <a:schemeClr val="accent1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fr-FR" sz="1000" b="1" i="1" kern="0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5000 employees </a:t>
            </a:r>
          </a:p>
          <a:p>
            <a:pPr algn="ctr" eaLnBrk="1" hangingPunct="1">
              <a:defRPr/>
            </a:pPr>
            <a:r>
              <a:rPr lang="en-US" altLang="fr-FR" sz="1000" b="1" i="1" kern="0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1439 M€</a:t>
            </a:r>
            <a:endParaRPr lang="en-US" altLang="fr-FR" sz="1000" b="1" i="1" kern="0" dirty="0">
              <a:solidFill>
                <a:schemeClr val="bg1"/>
              </a:solidFill>
              <a:ea typeface="MS PGothic"/>
              <a:cs typeface="Arial" pitchFamily="34" charset="0"/>
            </a:endParaRPr>
          </a:p>
        </p:txBody>
      </p:sp>
      <p:sp>
        <p:nvSpPr>
          <p:cNvPr id="43" name="Rectangle 25"/>
          <p:cNvSpPr>
            <a:spLocks noChangeArrowheads="1"/>
          </p:cNvSpPr>
          <p:nvPr/>
        </p:nvSpPr>
        <p:spPr bwMode="auto">
          <a:xfrm>
            <a:off x="6662372" y="4585132"/>
            <a:ext cx="1304925" cy="431800"/>
          </a:xfrm>
          <a:prstGeom prst="rect">
            <a:avLst/>
          </a:prstGeom>
          <a:solidFill>
            <a:schemeClr val="accent6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fr-FR" sz="1000" b="1" i="1" kern="0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2500 employees </a:t>
            </a:r>
          </a:p>
          <a:p>
            <a:pPr algn="ctr" eaLnBrk="1" hangingPunct="1">
              <a:defRPr/>
            </a:pPr>
            <a:r>
              <a:rPr lang="en-US" altLang="fr-FR" sz="1000" b="1" i="1" kern="0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595 M€ </a:t>
            </a:r>
            <a:endParaRPr lang="en-US" altLang="fr-FR" sz="1000" b="1" i="1" kern="0" dirty="0">
              <a:solidFill>
                <a:schemeClr val="bg1"/>
              </a:solidFill>
              <a:ea typeface="MS PGothic"/>
              <a:cs typeface="Arial" pitchFamily="34" charset="0"/>
            </a:endParaRPr>
          </a:p>
        </p:txBody>
      </p:sp>
      <p:sp>
        <p:nvSpPr>
          <p:cNvPr id="44" name="ZoneTexte 4"/>
          <p:cNvSpPr txBox="1">
            <a:spLocks noChangeArrowheads="1"/>
          </p:cNvSpPr>
          <p:nvPr/>
        </p:nvSpPr>
        <p:spPr bwMode="auto">
          <a:xfrm>
            <a:off x="4955585" y="3299596"/>
            <a:ext cx="11576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/>
                <a:cs typeface="Arial" pitchFamily="34" charset="0"/>
              </a:rPr>
              <a:t>ERAMET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fr-FR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/>
                <a:cs typeface="Arial" pitchFamily="34" charset="0"/>
              </a:rPr>
              <a:t>Manganese</a:t>
            </a:r>
            <a:endParaRPr lang="en-US" altLang="fr-FR" sz="1400" b="1" dirty="0">
              <a:solidFill>
                <a:prstClr val="black">
                  <a:lumMod val="65000"/>
                  <a:lumOff val="35000"/>
                </a:prstClr>
              </a:solidFill>
              <a:ea typeface="MS PGothic"/>
              <a:cs typeface="Arial" pitchFamily="34" charset="0"/>
            </a:endParaRPr>
          </a:p>
        </p:txBody>
      </p:sp>
      <p:sp>
        <p:nvSpPr>
          <p:cNvPr id="45" name="ZoneTexte 25"/>
          <p:cNvSpPr txBox="1">
            <a:spLocks noChangeArrowheads="1"/>
          </p:cNvSpPr>
          <p:nvPr/>
        </p:nvSpPr>
        <p:spPr bwMode="auto">
          <a:xfrm>
            <a:off x="1982192" y="3299596"/>
            <a:ext cx="83388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/>
                <a:cs typeface="Arial" pitchFamily="34" charset="0"/>
              </a:rPr>
              <a:t>ERAMET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fr-FR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/>
                <a:cs typeface="Arial" pitchFamily="34" charset="0"/>
              </a:rPr>
              <a:t>Alloys</a:t>
            </a:r>
            <a:endParaRPr lang="en-US" altLang="fr-FR" sz="1400" b="1" dirty="0">
              <a:solidFill>
                <a:prstClr val="black">
                  <a:lumMod val="65000"/>
                  <a:lumOff val="35000"/>
                </a:prstClr>
              </a:solidFill>
              <a:ea typeface="MS PGothic"/>
              <a:cs typeface="Arial" pitchFamily="34" charset="0"/>
            </a:endParaRPr>
          </a:p>
        </p:txBody>
      </p:sp>
      <p:sp>
        <p:nvSpPr>
          <p:cNvPr id="46" name="Line 9"/>
          <p:cNvSpPr>
            <a:spLocks noChangeAspect="1" noChangeShapeType="1"/>
          </p:cNvSpPr>
          <p:nvPr/>
        </p:nvSpPr>
        <p:spPr bwMode="auto">
          <a:xfrm>
            <a:off x="4538285" y="2989216"/>
            <a:ext cx="0" cy="382588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/>
              <a:cs typeface="Arial" pitchFamily="34" charset="0"/>
            </a:endParaRPr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5119310" y="1392889"/>
            <a:ext cx="1660635" cy="431800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fr-FR" sz="1000" b="1" i="1" kern="0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12</a:t>
            </a:r>
            <a:r>
              <a:rPr lang="en-US" altLang="fr-FR" sz="1000" b="1" i="1" kern="0" dirty="0">
                <a:solidFill>
                  <a:schemeClr val="bg1"/>
                </a:solidFill>
                <a:ea typeface="MS PGothic"/>
                <a:cs typeface="Arial" pitchFamily="34" charset="0"/>
              </a:rPr>
              <a:t>8</a:t>
            </a:r>
            <a:r>
              <a:rPr lang="en-US" altLang="fr-FR" sz="1000" b="1" i="1" kern="0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00 employees </a:t>
            </a:r>
          </a:p>
          <a:p>
            <a:pPr algn="ctr" eaLnBrk="1" hangingPunct="1">
              <a:defRPr/>
            </a:pPr>
            <a:r>
              <a:rPr lang="en-US" altLang="fr-FR" sz="1000" b="1" i="1" kern="0" dirty="0" smtClean="0">
                <a:solidFill>
                  <a:schemeClr val="bg1"/>
                </a:solidFill>
                <a:ea typeface="MS PGothic"/>
                <a:cs typeface="Arial" pitchFamily="34" charset="0"/>
              </a:rPr>
              <a:t>2897 M€ turnover in 2016</a:t>
            </a:r>
            <a:endParaRPr lang="en-US" altLang="fr-FR" sz="1000" b="1" i="1" kern="0" dirty="0">
              <a:solidFill>
                <a:schemeClr val="bg1"/>
              </a:solidFill>
              <a:ea typeface="MS PGothic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89685" y="1075037"/>
            <a:ext cx="2876792" cy="954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622300" ea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Times" charset="0"/>
              <a:buNone/>
            </a:pPr>
            <a:endParaRPr lang="fr-FR" altLang="fr-FR" sz="1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61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00" y="38100"/>
            <a:ext cx="7467702" cy="1440582"/>
          </a:xfrm>
        </p:spPr>
        <p:txBody>
          <a:bodyPr/>
          <a:lstStyle/>
          <a:p>
            <a:r>
              <a:rPr lang="en-US" dirty="0"/>
              <a:t>ERAMET ALLOYS: </a:t>
            </a:r>
            <a:br>
              <a:rPr lang="en-US" dirty="0"/>
            </a:br>
            <a:r>
              <a:rPr lang="en-US" dirty="0"/>
              <a:t>A recognized player for high-tech markets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032058-773F-4911-B21A-94419ADD7A4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552172" y="4933423"/>
            <a:ext cx="21033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fr-FR" sz="1000" b="1" i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/>
                <a:cs typeface="Arial" pitchFamily="34" charset="0"/>
              </a:rPr>
              <a:t>*Specialties: defense, marine, medical, transmissions, </a:t>
            </a:r>
            <a:br>
              <a:rPr lang="en-US" altLang="fr-FR" sz="1000" b="1" i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/>
                <a:cs typeface="Arial" pitchFamily="34" charset="0"/>
              </a:rPr>
            </a:br>
            <a:r>
              <a:rPr lang="en-US" altLang="fr-FR" sz="1000" b="1" i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/>
                <a:cs typeface="Arial" pitchFamily="34" charset="0"/>
              </a:rPr>
              <a:t>automotive, mandrels, mechanical, powders …</a:t>
            </a:r>
            <a:endParaRPr lang="en-US" altLang="fr-FR" sz="900" b="1" dirty="0">
              <a:solidFill>
                <a:prstClr val="black">
                  <a:lumMod val="65000"/>
                  <a:lumOff val="35000"/>
                </a:prstClr>
              </a:solidFill>
              <a:latin typeface="Verdana" pitchFamily="34" charset="0"/>
              <a:ea typeface="MS PGothic"/>
              <a:cs typeface="Arial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033019" y="4651310"/>
            <a:ext cx="1080745" cy="1250983"/>
            <a:chOff x="2286273" y="4985880"/>
            <a:chExt cx="1080745" cy="125098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02" y="5301999"/>
              <a:ext cx="616085" cy="62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2626508" y="592908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MS PGothic"/>
                </a:rPr>
                <a:t>59%</a:t>
              </a:r>
              <a:endParaRPr 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MS PGothic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286273" y="4985880"/>
              <a:ext cx="1080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MS PGothic"/>
                </a:rPr>
                <a:t>Aerospace</a:t>
              </a:r>
              <a:endParaRPr 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MS PGothic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354010" y="4651910"/>
            <a:ext cx="752129" cy="1248894"/>
            <a:chOff x="3408558" y="4986480"/>
            <a:chExt cx="752129" cy="124889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698" y="5303134"/>
              <a:ext cx="615411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3523661" y="592759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MS PGothic"/>
                </a:rPr>
                <a:t>14%</a:t>
              </a:r>
              <a:endParaRPr 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MS PGothic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408558" y="4986480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MS PGothic"/>
                </a:rPr>
                <a:t>Energy</a:t>
              </a:r>
              <a:endParaRPr 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MS PGothic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5429748" y="4659340"/>
            <a:ext cx="1122423" cy="1249493"/>
            <a:chOff x="4124945" y="4984391"/>
            <a:chExt cx="1122423" cy="1249493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108" y="5297237"/>
              <a:ext cx="597755" cy="63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5"/>
            <p:cNvSpPr txBox="1"/>
            <p:nvPr/>
          </p:nvSpPr>
          <p:spPr>
            <a:xfrm>
              <a:off x="4466809" y="5926107"/>
              <a:ext cx="444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MS PGothic"/>
                </a:rPr>
                <a:t>7</a:t>
              </a:r>
              <a:r>
                <a:rPr 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MS PGothic"/>
                </a:rPr>
                <a:t>%</a:t>
              </a:r>
              <a:endParaRPr 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MS PGothic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124945" y="4984391"/>
              <a:ext cx="1122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MS PGothic"/>
                </a:rPr>
                <a:t>Specialties*</a:t>
              </a:r>
              <a:endParaRPr 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MS PGothic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358298" y="4654890"/>
            <a:ext cx="793163" cy="1247851"/>
            <a:chOff x="5093472" y="4989460"/>
            <a:chExt cx="793163" cy="1247851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214" y="5303133"/>
              <a:ext cx="604421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ZoneTexte 19"/>
            <p:cNvSpPr txBox="1"/>
            <p:nvPr/>
          </p:nvSpPr>
          <p:spPr>
            <a:xfrm>
              <a:off x="5310902" y="592953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MS PGothic"/>
                </a:rPr>
                <a:t>20%</a:t>
              </a:r>
              <a:endParaRPr 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MS PGothic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093472" y="4989460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MS PGothic"/>
                </a:rPr>
                <a:t>Tooling</a:t>
              </a:r>
              <a:endParaRPr 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MS PGothic"/>
              </a:endParaRPr>
            </a:p>
          </p:txBody>
        </p:sp>
      </p:grp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4918970" y="1484620"/>
            <a:ext cx="3882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</a:pPr>
            <a:r>
              <a:rPr lang="en-US" altLang="fr-FR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MS PGothic"/>
              </a:rPr>
              <a:t>Multi materials expertise</a:t>
            </a:r>
            <a:endParaRPr lang="en-US" altLang="fr-FR" b="1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ea typeface="MS PGothic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1094135" y="1484620"/>
            <a:ext cx="3101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</a:pPr>
            <a:r>
              <a:rPr lang="en-US" altLang="fr-FR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MS PGothic"/>
              </a:rPr>
              <a:t>Worldwide presence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3" y="1853952"/>
            <a:ext cx="4276328" cy="264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6228" y="1669286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3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97519"/>
            <a:ext cx="561657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8250238" y="6434138"/>
            <a:ext cx="514350" cy="268287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3C0A3"/>
              </a:buClr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3C0A3"/>
              </a:buClr>
              <a:buSzPct val="9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7E06CFC-AB0C-4A6B-A665-3AB00F97AEC9}" type="slidenum">
              <a:rPr lang="en-US" altLang="fr-FR" sz="12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fr-FR" sz="1200" smtClean="0">
              <a:solidFill>
                <a:srgbClr val="000000"/>
              </a:solidFill>
            </a:endParaRPr>
          </a:p>
        </p:txBody>
      </p:sp>
      <p:sp>
        <p:nvSpPr>
          <p:cNvPr id="7" name="Légende encadrée 1 6"/>
          <p:cNvSpPr/>
          <p:nvPr/>
        </p:nvSpPr>
        <p:spPr>
          <a:xfrm>
            <a:off x="7359650" y="997519"/>
            <a:ext cx="1784350" cy="1582737"/>
          </a:xfrm>
          <a:prstGeom prst="borderCallout1">
            <a:avLst>
              <a:gd name="adj1" fmla="val 18750"/>
              <a:gd name="adj2" fmla="val -8333"/>
              <a:gd name="adj3" fmla="val 52012"/>
              <a:gd name="adj4" fmla="val -47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ASP® &amp; </a:t>
            </a:r>
          </a:p>
          <a:p>
            <a:pPr algn="ctr">
              <a:defRPr/>
            </a:pP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Pearl </a:t>
            </a:r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stainless</a:t>
            </a: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powders</a:t>
            </a:r>
            <a:r>
              <a:rPr lang="fr-F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fr-FR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1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fr-FR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AM in </a:t>
            </a:r>
            <a:r>
              <a:rPr lang="fr-FR" sz="1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devlpmt</a:t>
            </a:r>
            <a:endParaRPr 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égende encadrée 1 7"/>
          <p:cNvSpPr/>
          <p:nvPr/>
        </p:nvSpPr>
        <p:spPr>
          <a:xfrm>
            <a:off x="5148263" y="3257550"/>
            <a:ext cx="1511300" cy="1274762"/>
          </a:xfrm>
          <a:prstGeom prst="borderCallout1">
            <a:avLst>
              <a:gd name="adj1" fmla="val 50133"/>
              <a:gd name="adj2" fmla="val 1751"/>
              <a:gd name="adj3" fmla="val 94847"/>
              <a:gd name="adj4" fmla="val -4817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powders</a:t>
            </a: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fr-F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HIP </a:t>
            </a:r>
            <a:r>
              <a:rPr lang="fr-FR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(Imphy &amp; Les </a:t>
            </a:r>
            <a:r>
              <a:rPr lang="fr-FR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Ancizes</a:t>
            </a:r>
            <a:r>
              <a:rPr lang="fr-FR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égende encadrée 1 8"/>
          <p:cNvSpPr/>
          <p:nvPr/>
        </p:nvSpPr>
        <p:spPr>
          <a:xfrm>
            <a:off x="755650" y="3924300"/>
            <a:ext cx="1763713" cy="1216025"/>
          </a:xfrm>
          <a:prstGeom prst="borderCallout1">
            <a:avLst>
              <a:gd name="adj1" fmla="val 45108"/>
              <a:gd name="adj2" fmla="val 104653"/>
              <a:gd name="adj3" fmla="val 82451"/>
              <a:gd name="adj4" fmla="val 1550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&amp; Co base</a:t>
            </a: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</a:t>
            </a:r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powders</a:t>
            </a: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</a:t>
            </a:r>
            <a:r>
              <a:rPr lang="fr-FR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187325"/>
            <a:ext cx="7416800" cy="649288"/>
          </a:xfrm>
        </p:spPr>
        <p:txBody>
          <a:bodyPr/>
          <a:lstStyle/>
          <a:p>
            <a:pPr>
              <a:defRPr/>
            </a:pPr>
            <a:r>
              <a:rPr lang="en-US" sz="2000" kern="0" dirty="0" smtClean="0"/>
              <a:t>Powder production </a:t>
            </a:r>
            <a:r>
              <a:rPr lang="en-US" sz="2000" kern="0" dirty="0"/>
              <a:t>sites</a:t>
            </a:r>
          </a:p>
        </p:txBody>
      </p:sp>
      <p:sp>
        <p:nvSpPr>
          <p:cNvPr id="2" name="Ellipse 1"/>
          <p:cNvSpPr/>
          <p:nvPr/>
        </p:nvSpPr>
        <p:spPr>
          <a:xfrm>
            <a:off x="4457700" y="3924299"/>
            <a:ext cx="108000" cy="10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égende encadrée 1 12"/>
          <p:cNvSpPr/>
          <p:nvPr/>
        </p:nvSpPr>
        <p:spPr>
          <a:xfrm>
            <a:off x="179388" y="1435895"/>
            <a:ext cx="1763713" cy="1443832"/>
          </a:xfrm>
          <a:prstGeom prst="borderCallout1">
            <a:avLst>
              <a:gd name="adj1" fmla="val 45108"/>
              <a:gd name="adj2" fmla="val 99252"/>
              <a:gd name="adj3" fmla="val 176857"/>
              <a:gd name="adj4" fmla="val 2446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base </a:t>
            </a:r>
            <a:r>
              <a:rPr lang="fr-FR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powders</a:t>
            </a:r>
            <a:endParaRPr lang="fr-FR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FR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devlpmt</a:t>
            </a:r>
            <a:r>
              <a:rPr lang="fr-FR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2020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09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xfrm>
            <a:off x="6148388" y="6573838"/>
            <a:ext cx="2895600" cy="268287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3C0A3"/>
              </a:buClr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3C0A3"/>
              </a:buClr>
              <a:buSzPct val="9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943419B-F3AF-422F-84EE-FC5349D9DC54}" type="slidenum">
              <a:rPr lang="en-CA" altLang="fr-FR" sz="12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CA" altLang="fr-FR" sz="1200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582" y="165894"/>
            <a:ext cx="6284912" cy="649288"/>
          </a:xfrm>
        </p:spPr>
        <p:txBody>
          <a:bodyPr/>
          <a:lstStyle/>
          <a:p>
            <a:pPr eaLnBrk="1" hangingPunct="1"/>
            <a:r>
              <a:rPr lang="en-US" altLang="fr-FR" sz="2000" dirty="0" smtClean="0"/>
              <a:t>Sweden capacity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205582" y="2960688"/>
            <a:ext cx="23764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 eaLnBrk="0" hangingPunct="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rgbClr val="D3C0A3"/>
              </a:buClr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rgbClr val="D3C0A3"/>
              </a:buClr>
              <a:buSzPct val="9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fr-FR" sz="1400" i="1"/>
              <a:t>Dvalin™ atomization tower (opened in 1971)</a:t>
            </a:r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170" y="1144588"/>
            <a:ext cx="2332037" cy="1751012"/>
          </a:xfrm>
          <a:prstGeom prst="rect">
            <a:avLst/>
          </a:prstGeom>
          <a:noFill/>
          <a:ln w="952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2359820" y="2960688"/>
            <a:ext cx="27368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 eaLnBrk="0" hangingPunct="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rgbClr val="D3C0A3"/>
              </a:buClr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rgbClr val="D3C0A3"/>
              </a:buClr>
              <a:buSzPct val="9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rgbClr val="D3C0A3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fr-FR" sz="1400" i="1"/>
              <a:t>Durin™ atomization tower </a:t>
            </a:r>
            <a:br>
              <a:rPr lang="en-US" altLang="fr-FR" sz="1400" i="1"/>
            </a:br>
            <a:r>
              <a:rPr lang="en-US" altLang="fr-FR" sz="1400" i="1"/>
              <a:t>(opened in 2011)</a:t>
            </a: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205583" y="3608388"/>
            <a:ext cx="5958684" cy="2965450"/>
          </a:xfrm>
          <a:ln>
            <a:solidFill>
              <a:srgbClr val="C0C0C0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292100" indent="-285750" eaLnBrk="1" hangingPunct="1">
              <a:lnSpc>
                <a:spcPct val="110000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0" dirty="0"/>
              <a:t>A powder atomization process pioneered in </a:t>
            </a:r>
            <a:r>
              <a:rPr lang="en-US" sz="1600" b="0" dirty="0" err="1"/>
              <a:t>Söderfors</a:t>
            </a:r>
            <a:r>
              <a:rPr lang="en-US" sz="1600" b="0" dirty="0"/>
              <a:t>, Sweden in </a:t>
            </a:r>
            <a:r>
              <a:rPr lang="en-US" sz="1600" b="0" dirty="0" smtClean="0"/>
              <a:t>1969</a:t>
            </a:r>
          </a:p>
          <a:p>
            <a:pPr marL="292100" indent="-285750" eaLnBrk="1" hangingPunct="1">
              <a:lnSpc>
                <a:spcPct val="110000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fr-FR" sz="1600" b="0" dirty="0" smtClean="0"/>
              <a:t>World leader in PM HSS </a:t>
            </a:r>
            <a:r>
              <a:rPr lang="fr-FR" sz="1600" b="0" dirty="0" err="1" smtClean="0"/>
              <a:t>with</a:t>
            </a:r>
            <a:r>
              <a:rPr lang="fr-FR" sz="1600" b="0" dirty="0" smtClean="0"/>
              <a:t> ASP® for </a:t>
            </a:r>
            <a:r>
              <a:rPr lang="fr-FR" sz="1600" b="0" dirty="0" err="1" smtClean="0"/>
              <a:t>tooling</a:t>
            </a:r>
            <a:r>
              <a:rPr lang="fr-FR" sz="1600" b="0" dirty="0" smtClean="0"/>
              <a:t> &amp; component applications</a:t>
            </a:r>
            <a:endParaRPr lang="fr-FR" sz="1600" b="0" dirty="0"/>
          </a:p>
          <a:p>
            <a:pPr marL="292100" indent="-285750" eaLnBrk="1" hangingPunct="1">
              <a:lnSpc>
                <a:spcPct val="110000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0" dirty="0" smtClean="0"/>
              <a:t>Opening of </a:t>
            </a:r>
            <a:r>
              <a:rPr lang="fr-FR" sz="1600" b="0" dirty="0" smtClean="0"/>
              <a:t>a new large </a:t>
            </a:r>
            <a:r>
              <a:rPr lang="fr-FR" sz="1600" b="0" dirty="0" err="1" smtClean="0"/>
              <a:t>capacity</a:t>
            </a:r>
            <a:r>
              <a:rPr lang="fr-FR" sz="1600" b="0" dirty="0" smtClean="0"/>
              <a:t> </a:t>
            </a:r>
            <a:r>
              <a:rPr lang="fr-FR" sz="1600" b="0" dirty="0" err="1" smtClean="0"/>
              <a:t>atomization</a:t>
            </a:r>
            <a:r>
              <a:rPr lang="fr-FR" sz="1600" b="0" dirty="0" smtClean="0"/>
              <a:t> </a:t>
            </a:r>
            <a:r>
              <a:rPr lang="fr-FR" sz="1600" b="0" dirty="0" err="1" smtClean="0"/>
              <a:t>tower</a:t>
            </a:r>
            <a:r>
              <a:rPr lang="fr-FR" sz="1600" b="0" dirty="0" smtClean="0"/>
              <a:t> in </a:t>
            </a:r>
            <a:r>
              <a:rPr lang="fr-FR" sz="1600" b="0" dirty="0" err="1" smtClean="0"/>
              <a:t>Söderfors</a:t>
            </a:r>
            <a:r>
              <a:rPr lang="fr-FR" sz="1600" b="0" dirty="0" smtClean="0"/>
              <a:t>, </a:t>
            </a:r>
            <a:r>
              <a:rPr lang="en-US" sz="1600" b="0" dirty="0"/>
              <a:t>to double </a:t>
            </a:r>
            <a:r>
              <a:rPr lang="en-US" sz="1600" b="0" dirty="0" smtClean="0"/>
              <a:t>production capacity in 2011</a:t>
            </a:r>
            <a:endParaRPr lang="fr-FR" sz="1600" b="0" dirty="0" smtClean="0"/>
          </a:p>
          <a:p>
            <a:pPr marL="0" indent="0" algn="ctr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fr-FR" sz="1600" dirty="0" smtClean="0"/>
          </a:p>
          <a:p>
            <a:pPr marL="0" indent="0" algn="ctr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fr-FR" sz="1600" dirty="0" smtClean="0"/>
              <a:t>         The </a:t>
            </a:r>
            <a:r>
              <a:rPr lang="fr-FR" sz="1600" dirty="0" err="1" smtClean="0"/>
              <a:t>largest</a:t>
            </a:r>
            <a:r>
              <a:rPr lang="fr-FR" sz="1600" dirty="0" smtClean="0"/>
              <a:t>  </a:t>
            </a:r>
            <a:r>
              <a:rPr lang="fr-FR" sz="1600" dirty="0" err="1"/>
              <a:t>gas-atomized</a:t>
            </a:r>
            <a:r>
              <a:rPr lang="fr-FR" sz="1600" dirty="0"/>
              <a:t> </a:t>
            </a:r>
            <a:r>
              <a:rPr lang="fr-FR" sz="1600" dirty="0" err="1"/>
              <a:t>powder</a:t>
            </a:r>
            <a:r>
              <a:rPr lang="fr-FR" sz="1600" dirty="0"/>
              <a:t> production </a:t>
            </a:r>
            <a:r>
              <a:rPr lang="fr-FR" sz="1600" dirty="0" err="1" smtClean="0"/>
              <a:t>capacity</a:t>
            </a:r>
            <a:r>
              <a:rPr lang="fr-FR" sz="1600" dirty="0" smtClean="0"/>
              <a:t> </a:t>
            </a:r>
            <a:r>
              <a:rPr lang="fr-FR" sz="1600" dirty="0" err="1"/>
              <a:t>worldwide</a:t>
            </a:r>
            <a:endParaRPr lang="fr-FR" sz="1600" dirty="0">
              <a:solidFill>
                <a:srgbClr val="292929"/>
              </a:solidFill>
            </a:endParaRP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1600" dirty="0" smtClean="0"/>
          </a:p>
        </p:txBody>
      </p:sp>
      <p:pic>
        <p:nvPicPr>
          <p:cNvPr id="1639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2" y="1143000"/>
            <a:ext cx="2339975" cy="1755775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94" y="2611438"/>
            <a:ext cx="1447758" cy="408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7855856" y="4312354"/>
            <a:ext cx="1188132" cy="58349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9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fr-FR" sz="1400" b="1" kern="0" dirty="0" smtClean="0"/>
              <a:t>Gas </a:t>
            </a:r>
            <a:r>
              <a:rPr lang="fr-FR" sz="1400" b="1" kern="0" dirty="0" err="1" smtClean="0"/>
              <a:t>atomization</a:t>
            </a:r>
            <a:endParaRPr lang="fr-FR" sz="1400" b="1" kern="0" dirty="0" smtClean="0"/>
          </a:p>
          <a:p>
            <a:pPr marL="0" indent="0" algn="ctr" eaLnBrk="1" hangingPunct="1">
              <a:buFontTx/>
              <a:buNone/>
            </a:pPr>
            <a:r>
              <a:rPr lang="fr-FR" sz="1200" kern="0" dirty="0" err="1" smtClean="0"/>
              <a:t>Steel</a:t>
            </a:r>
            <a:r>
              <a:rPr lang="fr-FR" sz="1200" kern="0" dirty="0" smtClean="0"/>
              <a:t> </a:t>
            </a:r>
            <a:r>
              <a:rPr lang="fr-FR" sz="1200" kern="0" dirty="0" err="1" smtClean="0"/>
              <a:t>powders</a:t>
            </a:r>
            <a:endParaRPr lang="fr-FR" sz="1200" kern="0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84" y="-3"/>
            <a:ext cx="2312419" cy="261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54053" y="815182"/>
            <a:ext cx="5076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000" b="1" dirty="0"/>
              <a:t>Pearl® </a:t>
            </a:r>
            <a:r>
              <a:rPr lang="fr-FR" altLang="fr-FR" sz="2000" b="1" dirty="0" err="1"/>
              <a:t>metal</a:t>
            </a:r>
            <a:r>
              <a:rPr lang="fr-FR" altLang="fr-FR" sz="2000" b="1" dirty="0"/>
              <a:t> </a:t>
            </a:r>
            <a:r>
              <a:rPr lang="fr-FR" altLang="fr-FR" sz="2000" b="1" dirty="0" err="1"/>
              <a:t>powders</a:t>
            </a:r>
            <a:r>
              <a:rPr lang="fr-FR" altLang="fr-FR" sz="2000" b="1" dirty="0"/>
              <a:t>  </a:t>
            </a:r>
            <a:r>
              <a:rPr lang="fr-FR" altLang="fr-FR" sz="2000" b="1" dirty="0" smtClean="0"/>
              <a:t>- </a:t>
            </a:r>
            <a:r>
              <a:rPr lang="fr-FR" altLang="fr-FR" sz="2000" b="1" dirty="0" err="1"/>
              <a:t>Sweden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3878691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466581" y="909638"/>
            <a:ext cx="4020069" cy="5948362"/>
          </a:xfrm>
          <a:prstGeom prst="rect">
            <a:avLst/>
          </a:prstGeom>
        </p:spPr>
        <p:txBody>
          <a:bodyPr vert="horz" lIns="0" tIns="108000" rIns="91440" bIns="45720" rtlCol="0">
            <a:normAutofit fontScale="92500" lnSpcReduction="10000"/>
          </a:bodyPr>
          <a:lstStyle>
            <a:lvl1pPr marL="635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-120"/>
              <a:buChar char=" "/>
              <a:tabLst/>
              <a:defRPr lang="fr-FR" sz="19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lang="fr-FR" sz="16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2pPr>
            <a:lvl3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3pPr>
            <a:lvl4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4pPr>
            <a:lvl5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indent="-28575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n-US" sz="1800" b="0" dirty="0" smtClean="0"/>
              <a:t>Location: Spain (Ni, Co)</a:t>
            </a:r>
          </a:p>
          <a:p>
            <a:pPr marL="29210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800" b="0" dirty="0" smtClean="0"/>
              <a:t>AD IRUN ex Metallied): Created in 2007 and is a spin-off of the CEIT based in San Sebastian, Spain</a:t>
            </a:r>
          </a:p>
          <a:p>
            <a:pPr marL="29210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800" b="0" dirty="0" smtClean="0"/>
              <a:t>Specialized in fine powders (mainly Ni &amp; Co base alloys)</a:t>
            </a:r>
          </a:p>
          <a:p>
            <a:pPr marL="292100" indent="-28575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n-US" sz="1800" b="0" dirty="0" smtClean="0"/>
              <a:t>Tailor made alloys and sizes</a:t>
            </a:r>
          </a:p>
          <a:p>
            <a:pPr marL="292100" indent="-28575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n-US" sz="1800" b="0" dirty="0" smtClean="0"/>
              <a:t>State-of-the art technology</a:t>
            </a:r>
          </a:p>
          <a:p>
            <a:pPr marL="292100" indent="-28575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n-US" sz="1800" b="0" dirty="0" smtClean="0"/>
              <a:t>Flexible and reactive service</a:t>
            </a:r>
          </a:p>
          <a:p>
            <a:pPr marL="292100" indent="-28575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n-US" sz="1800" b="0" dirty="0" smtClean="0"/>
              <a:t>Technical support </a:t>
            </a:r>
          </a:p>
          <a:p>
            <a:pPr marL="292100" indent="-28575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1800" b="0" dirty="0" smtClean="0"/>
              <a:t>Possibility to accompany strategic customers in their developments</a:t>
            </a:r>
            <a:endParaRPr lang="en-US" sz="1800" b="0" dirty="0"/>
          </a:p>
        </p:txBody>
      </p:sp>
      <p:pic>
        <p:nvPicPr>
          <p:cNvPr id="12" name="Picture 4" descr="DSC_17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3100388" cy="4679950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5"/>
          <p:cNvSpPr>
            <a:spLocks noGrp="1"/>
          </p:cNvSpPr>
          <p:nvPr>
            <p:ph type="title"/>
          </p:nvPr>
        </p:nvSpPr>
        <p:spPr>
          <a:xfrm>
            <a:off x="330820" y="222251"/>
            <a:ext cx="6347721" cy="990600"/>
          </a:xfrm>
        </p:spPr>
        <p:txBody>
          <a:bodyPr/>
          <a:lstStyle/>
          <a:p>
            <a:r>
              <a:rPr lang="fr-FR" altLang="en-US" sz="2000" kern="0" dirty="0" smtClean="0"/>
              <a:t>Spain (A&amp;D Irun) </a:t>
            </a:r>
            <a:r>
              <a:rPr lang="fr-FR" altLang="en-US" sz="2000" kern="0" dirty="0" err="1" smtClean="0"/>
              <a:t>capacity</a:t>
            </a:r>
            <a:r>
              <a:rPr lang="fr-FR" altLang="en-US" sz="2000" kern="0" dirty="0"/>
              <a:t/>
            </a:r>
            <a:br>
              <a:rPr lang="fr-FR" altLang="en-US" sz="2000" kern="0" dirty="0"/>
            </a:br>
            <a:endParaRPr lang="fr-F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86" y="614013"/>
            <a:ext cx="1116664" cy="11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r="20381"/>
          <a:stretch/>
        </p:blipFill>
        <p:spPr bwMode="auto">
          <a:xfrm>
            <a:off x="7829729" y="2140074"/>
            <a:ext cx="1116665" cy="471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7288350" y="1918200"/>
            <a:ext cx="2199425" cy="6654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9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3C0A3"/>
              </a:buClr>
              <a:buSzPct val="80000"/>
              <a:buChar char="o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fr-FR" sz="1200" b="1" kern="0" dirty="0" smtClean="0"/>
              <a:t>VIM </a:t>
            </a:r>
            <a:r>
              <a:rPr lang="fr-FR" sz="1200" b="1" kern="0" dirty="0" err="1" smtClean="0"/>
              <a:t>gas</a:t>
            </a:r>
            <a:r>
              <a:rPr lang="fr-FR" sz="1200" b="1" kern="0" dirty="0" smtClean="0"/>
              <a:t> </a:t>
            </a:r>
            <a:r>
              <a:rPr lang="fr-FR" sz="1200" b="1" kern="0" dirty="0" err="1" smtClean="0"/>
              <a:t>atomization</a:t>
            </a:r>
            <a:endParaRPr lang="fr-FR" sz="12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399365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smtClean="0"/>
              <a:t>-  </a:t>
            </a:r>
            <a:fld id="{A41FC8A4-0A70-4F4F-85FB-C8CC207A4D43}" type="datetime4">
              <a:rPr lang="fr-FR" smtClean="0">
                <a:solidFill>
                  <a:srgbClr val="5F5F5F"/>
                </a:solidFill>
              </a:rPr>
              <a:pPr/>
              <a:t>7 décembre 2017</a:t>
            </a:fld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844E9DC-B65D-5F4F-8047-2A3F57528E63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89" y="2968625"/>
            <a:ext cx="2916238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97" y="3257600"/>
            <a:ext cx="239712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07" y="4683934"/>
            <a:ext cx="3272093" cy="217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67397" y="1095375"/>
            <a:ext cx="5163466" cy="1757363"/>
          </a:xfrm>
          <a:prstGeom prst="rect">
            <a:avLst/>
          </a:prstGeom>
        </p:spPr>
        <p:txBody>
          <a:bodyPr vert="horz" lIns="0" tIns="108000" rIns="91440" bIns="45720" rtlCol="0">
            <a:normAutofit fontScale="92500" lnSpcReduction="10000"/>
          </a:bodyPr>
          <a:lstStyle>
            <a:lvl1pPr marL="635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-120"/>
              <a:buChar char=" "/>
              <a:tabLst/>
              <a:defRPr lang="fr-FR" sz="19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5"/>
              </a:buBlip>
              <a:defRPr lang="fr-FR" sz="1600" b="1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2pPr>
            <a:lvl3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3pPr>
            <a:lvl4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4pPr>
            <a:lvl5pPr marL="446088" indent="468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Char char=" "/>
              <a:tabLst/>
              <a:defRPr lang="fr-FR" sz="1050" b="0" i="0" kern="1200" spc="100" baseline="0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b="0" dirty="0" smtClean="0">
                <a:cs typeface="Arial" pitchFamily="34" charset="0"/>
              </a:rPr>
              <a:t>2 locations : </a:t>
            </a:r>
            <a:r>
              <a:rPr lang="en-US" sz="1800" b="0" dirty="0" err="1" smtClean="0">
                <a:cs typeface="Arial" pitchFamily="34" charset="0"/>
              </a:rPr>
              <a:t>Imphy</a:t>
            </a:r>
            <a:r>
              <a:rPr lang="en-US" sz="1800" b="0" dirty="0" smtClean="0">
                <a:cs typeface="Arial" pitchFamily="34" charset="0"/>
              </a:rPr>
              <a:t> / Les </a:t>
            </a:r>
            <a:r>
              <a:rPr lang="en-US" sz="1800" b="0" dirty="0" err="1" smtClean="0">
                <a:cs typeface="Arial" pitchFamily="34" charset="0"/>
              </a:rPr>
              <a:t>Ancizes</a:t>
            </a:r>
            <a:r>
              <a:rPr lang="en-US" sz="1800" b="0" dirty="0" smtClean="0"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sz="1800" b="0" dirty="0" smtClean="0">
                <a:cs typeface="Arial" pitchFamily="34" charset="0"/>
              </a:rPr>
              <a:t>350kg </a:t>
            </a:r>
            <a:r>
              <a:rPr lang="en-US" sz="1800" b="0" dirty="0">
                <a:cs typeface="Arial" pitchFamily="34" charset="0"/>
              </a:rPr>
              <a:t>Tower: </a:t>
            </a:r>
            <a:r>
              <a:rPr lang="en-US" sz="1800" b="0" dirty="0" smtClean="0">
                <a:cs typeface="Arial" pitchFamily="34" charset="0"/>
              </a:rPr>
              <a:t>VIM / Argon </a:t>
            </a:r>
            <a:r>
              <a:rPr lang="en-US" sz="1800" b="0" dirty="0">
                <a:cs typeface="Arial" pitchFamily="34" charset="0"/>
              </a:rPr>
              <a:t>atomization</a:t>
            </a:r>
          </a:p>
          <a:p>
            <a:pPr>
              <a:defRPr/>
            </a:pPr>
            <a:r>
              <a:rPr lang="en-US" sz="1800" b="0" dirty="0">
                <a:cs typeface="Arial" pitchFamily="34" charset="0"/>
              </a:rPr>
              <a:t>Batch size: 100 to 2500kg</a:t>
            </a:r>
          </a:p>
          <a:p>
            <a:pPr>
              <a:defRPr/>
            </a:pPr>
            <a:r>
              <a:rPr lang="en-US" sz="1800" b="0" dirty="0">
                <a:cs typeface="Arial" pitchFamily="34" charset="0"/>
              </a:rPr>
              <a:t>Materials: Ni-based superalloys</a:t>
            </a:r>
          </a:p>
          <a:p>
            <a:pPr>
              <a:defRPr/>
            </a:pPr>
            <a:r>
              <a:rPr lang="en-US" sz="1800" b="0" dirty="0">
                <a:cs typeface="Arial" pitchFamily="34" charset="0"/>
              </a:rPr>
              <a:t>High cleanliness powders (Aero spec)</a:t>
            </a:r>
          </a:p>
        </p:txBody>
      </p:sp>
      <p:sp>
        <p:nvSpPr>
          <p:cNvPr id="15" name="Titre 5"/>
          <p:cNvSpPr>
            <a:spLocks noGrp="1"/>
          </p:cNvSpPr>
          <p:nvPr>
            <p:ph type="title"/>
          </p:nvPr>
        </p:nvSpPr>
        <p:spPr>
          <a:xfrm>
            <a:off x="61580" y="0"/>
            <a:ext cx="7467702" cy="990600"/>
          </a:xfrm>
        </p:spPr>
        <p:txBody>
          <a:bodyPr/>
          <a:lstStyle/>
          <a:p>
            <a:r>
              <a:rPr lang="fr-FR" altLang="en-US" sz="2000" kern="0" dirty="0" smtClean="0"/>
              <a:t>France </a:t>
            </a:r>
            <a:r>
              <a:rPr lang="fr-FR" altLang="en-US" sz="2000" kern="0" dirty="0" err="1" smtClean="0"/>
              <a:t>capacity</a:t>
            </a:r>
            <a:r>
              <a:rPr lang="fr-FR" altLang="en-US" sz="2000" kern="0" dirty="0" smtClean="0"/>
              <a:t> (Imphy/les </a:t>
            </a:r>
            <a:r>
              <a:rPr lang="fr-FR" altLang="en-US" sz="2000" kern="0" dirty="0" err="1" smtClean="0"/>
              <a:t>ancizes</a:t>
            </a:r>
            <a:r>
              <a:rPr lang="fr-FR" altLang="en-US" sz="2000" kern="0" dirty="0" smtClean="0"/>
              <a:t>)</a:t>
            </a:r>
            <a:r>
              <a:rPr lang="fr-FR" altLang="en-US" sz="2000" kern="0" dirty="0"/>
              <a:t/>
            </a:r>
            <a:br>
              <a:rPr lang="fr-FR" altLang="en-US" sz="2000" kern="0" dirty="0"/>
            </a:br>
            <a:endParaRPr lang="fr-FR" sz="2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602" y="1333212"/>
            <a:ext cx="3320398" cy="25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2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Gz5ZEf.zE2AA9n8Sw_q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gmkDufPk.rT2P6RmEig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Gz5ZEf.zE2AA9n8Sw_q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gmkDufPk.rT2P6RmEigA"/>
</p:tagLst>
</file>

<file path=ppt/theme/theme1.xml><?xml version="1.0" encoding="utf-8"?>
<a:theme xmlns:a="http://schemas.openxmlformats.org/drawingml/2006/main" name="Couverture">
  <a:themeElements>
    <a:clrScheme name="Eramet">
      <a:dk1>
        <a:srgbClr val="4D4D4D"/>
      </a:dk1>
      <a:lt1>
        <a:srgbClr val="FFFFFF"/>
      </a:lt1>
      <a:dk2>
        <a:srgbClr val="4D4D4D"/>
      </a:dk2>
      <a:lt2>
        <a:srgbClr val="FEFFFF"/>
      </a:lt2>
      <a:accent1>
        <a:srgbClr val="4D4D4D"/>
      </a:accent1>
      <a:accent2>
        <a:srgbClr val="EE7944"/>
      </a:accent2>
      <a:accent3>
        <a:srgbClr val="DD503C"/>
      </a:accent3>
      <a:accent4>
        <a:srgbClr val="4D4D4D"/>
      </a:accent4>
      <a:accent5>
        <a:srgbClr val="EF7A45"/>
      </a:accent5>
      <a:accent6>
        <a:srgbClr val="E95853"/>
      </a:accent6>
      <a:hlink>
        <a:srgbClr val="EF7A45"/>
      </a:hlink>
      <a:folHlink>
        <a:srgbClr val="4D4D4D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rasteel" id="{5A1A36D5-4347-F84C-AFE2-F5869BE75A8A}" vid="{1CE77B43-3A12-E340-B5D6-4E77EE496AEC}"/>
    </a:ext>
  </a:extLst>
</a:theme>
</file>

<file path=ppt/theme/theme2.xml><?xml version="1.0" encoding="utf-8"?>
<a:theme xmlns:a="http://schemas.openxmlformats.org/drawingml/2006/main" name="Pages Titres">
  <a:themeElements>
    <a:clrScheme name="Erasteel 1">
      <a:dk1>
        <a:srgbClr val="797979"/>
      </a:dk1>
      <a:lt1>
        <a:srgbClr val="FFFFFF"/>
      </a:lt1>
      <a:dk2>
        <a:srgbClr val="5E5E5E"/>
      </a:dk2>
      <a:lt2>
        <a:srgbClr val="FEFFFF"/>
      </a:lt2>
      <a:accent1>
        <a:srgbClr val="4D4D4D"/>
      </a:accent1>
      <a:accent2>
        <a:srgbClr val="EE7944"/>
      </a:accent2>
      <a:accent3>
        <a:srgbClr val="DD503C"/>
      </a:accent3>
      <a:accent4>
        <a:srgbClr val="4D4D4D"/>
      </a:accent4>
      <a:accent5>
        <a:srgbClr val="EF7A45"/>
      </a:accent5>
      <a:accent6>
        <a:srgbClr val="E95853"/>
      </a:accent6>
      <a:hlink>
        <a:srgbClr val="0563C1"/>
      </a:hlink>
      <a:folHlink>
        <a:srgbClr val="4D4D4D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rasteel" id="{5A1A36D5-4347-F84C-AFE2-F5869BE75A8A}" vid="{AEC4ED87-55ED-8441-8D9E-DBAB4B0979C3}"/>
    </a:ext>
  </a:extLst>
</a:theme>
</file>

<file path=ppt/theme/theme3.xml><?xml version="1.0" encoding="utf-8"?>
<a:theme xmlns:a="http://schemas.openxmlformats.org/drawingml/2006/main" name="Page de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74D35838224E448C54C646495DE807" ma:contentTypeVersion="11" ma:contentTypeDescription="Crée un document." ma:contentTypeScope="" ma:versionID="b08a982a20dfc38736a5081d8218ec59">
  <xsd:schema xmlns:xsd="http://www.w3.org/2001/XMLSchema" xmlns:xs="http://www.w3.org/2001/XMLSchema" xmlns:p="http://schemas.microsoft.com/office/2006/metadata/properties" xmlns:ns2="82b18249-6a7a-4d1b-ada4-79ae917beda3" targetNamespace="http://schemas.microsoft.com/office/2006/metadata/properties" ma:root="true" ma:fieldsID="0452d6fcdb004a6578eb55d13677be7a" ns2:_="">
    <xsd:import namespace="82b18249-6a7a-4d1b-ada4-79ae917beda3"/>
    <xsd:element name="properties">
      <xsd:complexType>
        <xsd:sequence>
          <xsd:element name="documentManagement">
            <xsd:complexType>
              <xsd:all>
                <xsd:element ref="ns2:Entit_x00e9_"/>
                <xsd:element ref="ns2:Type_x0020_de_x0020_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b18249-6a7a-4d1b-ada4-79ae917beda3" elementFormDefault="qualified">
    <xsd:import namespace="http://schemas.microsoft.com/office/2006/documentManagement/types"/>
    <xsd:import namespace="http://schemas.microsoft.com/office/infopath/2007/PartnerControls"/>
    <xsd:element name="Entit_x00e9_" ma:index="8" ma:displayName="Entité" ma:default="groupe ERAMET" ma:format="Dropdown" ma:internalName="Entit_x00e9_">
      <xsd:simpleType>
        <xsd:restriction base="dms:Choice">
          <xsd:enumeration value="groupe ERAMET"/>
          <xsd:enumeration value="Eramet Alliages"/>
          <xsd:enumeration value="Aubert&amp;Duval"/>
          <xsd:enumeration value="Erasteel"/>
          <xsd:enumeration value="Guide d'utilisation"/>
          <xsd:enumeration value="Alliages 2020"/>
          <xsd:enumeration value="Métallurgie des poudres"/>
        </xsd:restriction>
      </xsd:simpleType>
    </xsd:element>
    <xsd:element name="Type_x0020_de_x0020_document" ma:index="9" nillable="true" ma:displayName="Type de document" ma:default="Logotype" ma:format="Dropdown" ma:internalName="Type_x0020_de_x0020_document">
      <xsd:simpleType>
        <xsd:restriction base="dms:Choice">
          <xsd:enumeration value="Logotype"/>
          <xsd:enumeration value="Masque powerpoint"/>
          <xsd:enumeration value="Papeteri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_x0020_de_x0020_document xmlns="82b18249-6a7a-4d1b-ada4-79ae917beda3">Masque powerpoint</Type_x0020_de_x0020_document>
    <Entit_x00e9_ xmlns="82b18249-6a7a-4d1b-ada4-79ae917beda3">Métallurgie des poudres</Entit_x00e9_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B542F8-0306-45FB-B1B9-453A64E919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b18249-6a7a-4d1b-ada4-79ae917bed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B6AB58-1FC3-4CF5-858E-CA61AF8830A7}">
  <ds:schemaRefs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82b18249-6a7a-4d1b-ada4-79ae917beda3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AC25C29-6D10-45E9-BCF5-249F9D3E89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Erasteel</Template>
  <TotalTime>12409</TotalTime>
  <Words>2027</Words>
  <Application>Microsoft Office PowerPoint</Application>
  <PresentationFormat>Affichage à l'écran (4:3)</PresentationFormat>
  <Paragraphs>356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30</vt:i4>
      </vt:variant>
    </vt:vector>
  </HeadingPairs>
  <TitlesOfParts>
    <vt:vector size="33" baseType="lpstr">
      <vt:lpstr>Couverture</vt:lpstr>
      <vt:lpstr>Pages Titres</vt:lpstr>
      <vt:lpstr>Page de texte</vt:lpstr>
      <vt:lpstr>12th International Conference on Hot Isostatic Pressing</vt:lpstr>
      <vt:lpstr>outline</vt:lpstr>
      <vt:lpstr>agenda</vt:lpstr>
      <vt:lpstr>Eramet at a glance</vt:lpstr>
      <vt:lpstr>ERAMET ALLOYS:  A recognized player for high-tech markets</vt:lpstr>
      <vt:lpstr>Powder production sites</vt:lpstr>
      <vt:lpstr>Sweden capacity</vt:lpstr>
      <vt:lpstr>Spain (A&amp;D Irun) capacity </vt:lpstr>
      <vt:lpstr>France capacity (Imphy/les ancizes) </vt:lpstr>
      <vt:lpstr>France capacity (Ti) </vt:lpstr>
      <vt:lpstr>Types of hip parts produced in a&amp;d </vt:lpstr>
      <vt:lpstr>Présentation PowerPoint</vt:lpstr>
      <vt:lpstr>Bimetal parts </vt:lpstr>
      <vt:lpstr>Examples of complex shape parts</vt:lpstr>
      <vt:lpstr>outline</vt:lpstr>
      <vt:lpstr>Context / interest</vt:lpstr>
      <vt:lpstr>Context / interest</vt:lpstr>
      <vt:lpstr>Casing application: the context</vt:lpstr>
      <vt:lpstr>Casing application: the context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Conclusion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Benoist</dc:creator>
  <cp:lastModifiedBy>Benjamin Picqué</cp:lastModifiedBy>
  <cp:revision>144</cp:revision>
  <dcterms:created xsi:type="dcterms:W3CDTF">2016-01-20T12:34:17Z</dcterms:created>
  <dcterms:modified xsi:type="dcterms:W3CDTF">2017-12-07T15:08:49Z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0x0101001274D35838224E448C54C646495DE807</vt:lpwstr>
  </property>
</Properties>
</file>