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6"/>
    <p:sldMasterId id="2147483704" r:id="rId7"/>
    <p:sldMasterId id="2147483717" r:id="rId8"/>
    <p:sldMasterId id="2147483730" r:id="rId9"/>
    <p:sldMasterId id="2147483743" r:id="rId10"/>
  </p:sldMasterIdLst>
  <p:notesMasterIdLst>
    <p:notesMasterId r:id="rId34"/>
  </p:notesMasterIdLst>
  <p:sldIdLst>
    <p:sldId id="463" r:id="rId11"/>
    <p:sldId id="355" r:id="rId12"/>
    <p:sldId id="512" r:id="rId13"/>
    <p:sldId id="472" r:id="rId14"/>
    <p:sldId id="432" r:id="rId15"/>
    <p:sldId id="511" r:id="rId16"/>
    <p:sldId id="499" r:id="rId17"/>
    <p:sldId id="514" r:id="rId18"/>
    <p:sldId id="426" r:id="rId19"/>
    <p:sldId id="510" r:id="rId20"/>
    <p:sldId id="462" r:id="rId21"/>
    <p:sldId id="435" r:id="rId22"/>
    <p:sldId id="513" r:id="rId23"/>
    <p:sldId id="467" r:id="rId24"/>
    <p:sldId id="505" r:id="rId25"/>
    <p:sldId id="506" r:id="rId26"/>
    <p:sldId id="501" r:id="rId27"/>
    <p:sldId id="500" r:id="rId28"/>
    <p:sldId id="503" r:id="rId29"/>
    <p:sldId id="494" r:id="rId30"/>
    <p:sldId id="507" r:id="rId31"/>
    <p:sldId id="468" r:id="rId32"/>
    <p:sldId id="509" r:id="rId33"/>
  </p:sldIdLst>
  <p:sldSz cx="12192000" cy="6858000"/>
  <p:notesSz cx="69977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6541"/>
    <a:srgbClr val="1C7249"/>
    <a:srgbClr val="1A7463"/>
    <a:srgbClr val="147A5A"/>
    <a:srgbClr val="0D815A"/>
    <a:srgbClr val="0A703F"/>
    <a:srgbClr val="09673A"/>
    <a:srgbClr val="085E35"/>
    <a:srgbClr val="33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79508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42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34" y="-96"/>
      </p:cViewPr>
      <p:guideLst>
        <p:guide orient="horz" pos="2928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5975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9675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448540-CDDB-4149-94C5-78A86548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2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en-US" dirty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E1752511-CF20-400F-8B0D-8EA2A7C5611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7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9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48540-CDDB-4149-94C5-78A86548A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5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high cooling rates we can achive is thanks to our pressure vessel design with a thin forged cylinder which</a:t>
            </a:r>
            <a:r>
              <a:rPr lang="sv-SE" baseline="0" dirty="0"/>
              <a:t> is wire wounded. We have the cooling water between the cylinder and wire thus very close to the hot zone so we use the pressure vessel like a heat exchanger.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48540-CDDB-4149-94C5-78A86548A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3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9DE593A-7FA4-4B6E-962B-9BDF783B4B11}" type="slidenum">
              <a:rPr lang="en-US" altLang="sv-SE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sv-S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9DE593A-7FA4-4B6E-962B-9BDF783B4B11}" type="slidenum">
              <a:rPr lang="en-US" altLang="sv-SE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sv-S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4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 couple of years ago we took this invention a step further with</a:t>
            </a:r>
            <a:r>
              <a:rPr lang="sv-SE" baseline="0" dirty="0"/>
              <a:t> the URQ furnace with very high cooling rates with the purpose to be able to combine HIP+heat treatment enabelöing for example martensitic ahrdening or age ahrening etc. inside the HIP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48540-CDDB-4149-94C5-78A86548A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6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48540-CDDB-4149-94C5-78A86548A6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/>
          <a:stretch/>
        </p:blipFill>
        <p:spPr>
          <a:xfrm>
            <a:off x="238127" y="234103"/>
            <a:ext cx="11716231" cy="5800934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17E77EA-01CF-44DB-AB67-F7FB014C6024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39761" y="110068"/>
            <a:ext cx="11712003" cy="9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261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023111"/>
            <a:ext cx="5389033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B8ADB1F-E9E8-4391-912B-4985FEC656CA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7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25426"/>
            <a:ext cx="11717867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94C6E07-4EEF-4654-95CB-437A48C1AA40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3037910-36E7-41EC-9CCB-9BB2DEAADF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04873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/>
          <a:stretch>
            <a:fillRect/>
          </a:stretch>
        </p:blipFill>
        <p:spPr bwMode="auto">
          <a:xfrm>
            <a:off x="239184" y="233363"/>
            <a:ext cx="11715749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3235B2E-29D6-4929-ACC5-B9751B081184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A295C63-0757-40DB-817E-8C805143D70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00509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41301" y="228601"/>
            <a:ext cx="1171363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378B0D0-9863-4BD7-82A2-2A53A84FF26D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6AEBC42-5A3D-4FB6-90D8-4E66FD0231C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8820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39184" y="224789"/>
            <a:ext cx="11702400" cy="580072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3" y="73311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23903" y="1992057"/>
            <a:ext cx="6534151" cy="914023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103-CC32-4B97-BEAE-C2E8151BB13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06C8-EE58-4D67-9339-A93AB68BAD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835461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5D3-6335-4699-B857-08AB6CEC107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A5E6-AFC9-4B93-A684-753D0C51E3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17202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5202-9B16-4BD2-A749-236312180CD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322-2033-462A-96EC-D066FED9169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06279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8ED1-7378-46AA-9308-498018E4C85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0D66-0BD9-4ED9-9EB0-7DA8149DC61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512473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3035-7B75-41A4-9CAF-CE3E2123A09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34A8-6207-4946-8614-3472EC6D45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88738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7EDD-8094-4DA3-923B-15F9B29D7CF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7F55-36D5-4401-A187-5080FAF227B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3636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42356" y="229139"/>
            <a:ext cx="11712000" cy="58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B6F79C9-8E93-4BEA-9E57-992A807DCDB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57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typ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6" t="18755"/>
          <a:stretch>
            <a:fillRect/>
          </a:stretch>
        </p:blipFill>
        <p:spPr bwMode="auto">
          <a:xfrm>
            <a:off x="10287000" y="6180138"/>
            <a:ext cx="172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5173133" y="6313489"/>
            <a:ext cx="874184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578351" y="6313489"/>
            <a:ext cx="594783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AAF7AC2-73D1-442E-BDDA-18C3C096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6047318" y="6313489"/>
            <a:ext cx="723900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9F75C9A-45A5-4054-984C-EA91747BF95B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59895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6ACAFDB-024B-4FF7-A689-91E7D9C6BAB2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3538527-66BE-4B94-B821-AD39A7AD2CE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021890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DB7E747-20A9-4928-93D5-0FA712EE6EA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CCF676E0-4660-4F31-92FA-E7FB260ED3A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3060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25426"/>
            <a:ext cx="11717867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94C6E07-4EEF-4654-95CB-437A48C1AA40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3037910-36E7-41EC-9CCB-9BB2DEAADF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29953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/>
          <a:stretch>
            <a:fillRect/>
          </a:stretch>
        </p:blipFill>
        <p:spPr bwMode="auto">
          <a:xfrm>
            <a:off x="239184" y="233363"/>
            <a:ext cx="11715749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3235B2E-29D6-4929-ACC5-B9751B081184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A295C63-0757-40DB-817E-8C805143D70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91708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41301" y="228601"/>
            <a:ext cx="1171363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378B0D0-9863-4BD7-82A2-2A53A84FF26D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6AEBC42-5A3D-4FB6-90D8-4E66FD0231C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36704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39184" y="224789"/>
            <a:ext cx="11702400" cy="580072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3" y="73311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23903" y="1992057"/>
            <a:ext cx="6534151" cy="914023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103-CC32-4B97-BEAE-C2E8151BB13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06C8-EE58-4D67-9339-A93AB68BAD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0138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5D3-6335-4699-B857-08AB6CEC107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A5E6-AFC9-4B93-A684-753D0C51E3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71758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5202-9B16-4BD2-A749-236312180CD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322-2033-462A-96EC-D066FED9169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89921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8ED1-7378-46AA-9308-498018E4C85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0D66-0BD9-4ED9-9EB0-7DA8149DC61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0671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239184" y="224789"/>
            <a:ext cx="11702400" cy="58007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2" y="73311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23902" y="1992055"/>
            <a:ext cx="6534151" cy="9140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3B4C0D1-E69F-4BB6-9049-0598AB47390B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1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3035-7B75-41A4-9CAF-CE3E2123A09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34A8-6207-4946-8614-3472EC6D45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17459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7EDD-8094-4DA3-923B-15F9B29D7CF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7F55-36D5-4401-A187-5080FAF227B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60820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typ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6" t="18755"/>
          <a:stretch>
            <a:fillRect/>
          </a:stretch>
        </p:blipFill>
        <p:spPr bwMode="auto">
          <a:xfrm>
            <a:off x="10287000" y="6180138"/>
            <a:ext cx="172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5173133" y="6313489"/>
            <a:ext cx="874184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578351" y="6313489"/>
            <a:ext cx="594783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AAF7AC2-73D1-442E-BDDA-18C3C096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6047318" y="6313489"/>
            <a:ext cx="723900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9F75C9A-45A5-4054-984C-EA91747BF95B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40795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6ACAFDB-024B-4FF7-A689-91E7D9C6BAB2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3538527-66BE-4B94-B821-AD39A7AD2CE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97206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DB7E747-20A9-4928-93D5-0FA712EE6EA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CCF676E0-4660-4F31-92FA-E7FB260ED3A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444324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25426"/>
            <a:ext cx="11717867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94C6E07-4EEF-4654-95CB-437A48C1AA40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3037910-36E7-41EC-9CCB-9BB2DEAADF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24365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/>
          <a:stretch>
            <a:fillRect/>
          </a:stretch>
        </p:blipFill>
        <p:spPr bwMode="auto">
          <a:xfrm>
            <a:off x="239184" y="233363"/>
            <a:ext cx="11715749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3235B2E-29D6-4929-ACC5-B9751B081184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A295C63-0757-40DB-817E-8C805143D70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304844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41301" y="228601"/>
            <a:ext cx="1171363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378B0D0-9863-4BD7-82A2-2A53A84FF26D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6AEBC42-5A3D-4FB6-90D8-4E66FD0231C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28484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39184" y="224789"/>
            <a:ext cx="11702400" cy="580072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3" y="73311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23903" y="1992057"/>
            <a:ext cx="6534151" cy="914023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103-CC32-4B97-BEAE-C2E8151BB13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06C8-EE58-4D67-9339-A93AB68BAD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83399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5D3-6335-4699-B857-08AB6CEC107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A5E6-AFC9-4B93-A684-753D0C51E3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81728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noProof="0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18DA04D-0DDA-44FD-8F4D-D0892D6FB49A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3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5202-9B16-4BD2-A749-236312180CD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322-2033-462A-96EC-D066FED9169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5513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8ED1-7378-46AA-9308-498018E4C85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0D66-0BD9-4ED9-9EB0-7DA8149DC61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950005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3035-7B75-41A4-9CAF-CE3E2123A09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34A8-6207-4946-8614-3472EC6D45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37338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7EDD-8094-4DA3-923B-15F9B29D7CF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7F55-36D5-4401-A187-5080FAF227B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6025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typ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6" t="18755"/>
          <a:stretch>
            <a:fillRect/>
          </a:stretch>
        </p:blipFill>
        <p:spPr bwMode="auto">
          <a:xfrm>
            <a:off x="10287000" y="6180138"/>
            <a:ext cx="172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5173133" y="6313489"/>
            <a:ext cx="874184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578351" y="6313489"/>
            <a:ext cx="594783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AAF7AC2-73D1-442E-BDDA-18C3C096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6047318" y="6313489"/>
            <a:ext cx="723900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9F75C9A-45A5-4054-984C-EA91747BF95B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462948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6ACAFDB-024B-4FF7-A689-91E7D9C6BAB2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3538527-66BE-4B94-B821-AD39A7AD2CE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766355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DB7E747-20A9-4928-93D5-0FA712EE6EA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CCF676E0-4660-4F31-92FA-E7FB260ED3A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06225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25426"/>
            <a:ext cx="11717867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94C6E07-4EEF-4654-95CB-437A48C1AA40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3037910-36E7-41EC-9CCB-9BB2DEAADF3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58419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/>
          <a:stretch>
            <a:fillRect/>
          </a:stretch>
        </p:blipFill>
        <p:spPr bwMode="auto">
          <a:xfrm>
            <a:off x="239184" y="233363"/>
            <a:ext cx="11715749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3235B2E-29D6-4929-ACC5-B9751B081184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A295C63-0757-40DB-817E-8C805143D70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35783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41301" y="228601"/>
            <a:ext cx="1171363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3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3" y="1870134"/>
            <a:ext cx="6534151" cy="17526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378B0D0-9863-4BD7-82A2-2A53A84FF26D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6AEBC42-5A3D-4FB6-90D8-4E66FD0231C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7829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A5E94AC-B603-4678-BA38-9F93BADD748C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5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39184" y="224789"/>
            <a:ext cx="11702400" cy="580072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3" y="73311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23903" y="1992057"/>
            <a:ext cx="6534151" cy="914023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103-CC32-4B97-BEAE-C2E8151BB13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06C8-EE58-4D67-9339-A93AB68BAD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28160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5D3-6335-4699-B857-08AB6CEC107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A5E6-AFC9-4B93-A684-753D0C51E32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75089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5202-9B16-4BD2-A749-236312180CD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322-2033-462A-96EC-D066FED9169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00056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8ED1-7378-46AA-9308-498018E4C85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0D66-0BD9-4ED9-9EB0-7DA8149DC61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068421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3035-7B75-41A4-9CAF-CE3E2123A09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34A8-6207-4946-8614-3472EC6D45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5822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7EDD-8094-4DA3-923B-15F9B29D7CF7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7F55-36D5-4401-A187-5080FAF227B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98411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typ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6" t="18755"/>
          <a:stretch>
            <a:fillRect/>
          </a:stretch>
        </p:blipFill>
        <p:spPr bwMode="auto">
          <a:xfrm>
            <a:off x="10287000" y="6180138"/>
            <a:ext cx="172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5173133" y="6313489"/>
            <a:ext cx="874184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578351" y="6313489"/>
            <a:ext cx="594783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1AAF7AC2-73D1-442E-BDDA-18C3C096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6047318" y="6313489"/>
            <a:ext cx="723900" cy="365125"/>
          </a:xfrm>
        </p:spPr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9F75C9A-45A5-4054-984C-EA91747BF95B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20886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solidFill>
                  <a:schemeClr val="tx1"/>
                </a:solidFill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/>
                </a:solidFill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6ACAFDB-024B-4FF7-A689-91E7D9C6BAB2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3538527-66BE-4B94-B821-AD39A7AD2CE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565931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39185" y="109538"/>
            <a:ext cx="1171363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6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6" y="1261116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6" y="2023111"/>
            <a:ext cx="5389033" cy="3934777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DB7E747-20A9-4928-93D5-0FA712EE6EA5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600">
                <a:solidFill>
                  <a:srgbClr val="4C565C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CCF676E0-4660-4F31-92FA-E7FB260ED3A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5454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261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023111"/>
            <a:ext cx="5389033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3C06280-E77C-4323-A8E1-AB85439444B9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2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ABCB21F-183C-4B31-9364-CB0050D0CF4C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6B1DEF4-4910-4D73-8682-104FE08443DB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8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39761" y="110068"/>
            <a:ext cx="11712003" cy="9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noProof="0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D03704C-D687-412E-B067-145F21590174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78454"/>
            <a:ext cx="10972800" cy="458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1008510" y="6382671"/>
            <a:ext cx="190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srgbClr val="4C565C">
                    <a:tint val="7500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1901079" y="6386776"/>
            <a:ext cx="190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srgbClr val="4C565C">
                    <a:tint val="75000"/>
                  </a:srgbClr>
                </a:solidFill>
                <a:latin typeface="Arial"/>
              </a:rPr>
              <a:t>I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39763" y="6037897"/>
            <a:ext cx="11775236" cy="775452"/>
            <a:chOff x="0" y="3900592"/>
            <a:chExt cx="8831427" cy="646210"/>
          </a:xfrm>
        </p:grpSpPr>
        <p:pic>
          <p:nvPicPr>
            <p:cNvPr id="11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/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/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739B13E-A74C-42CE-8C8E-B662051910B0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81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277939"/>
            <a:ext cx="109728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ruta 7"/>
          <p:cNvSpPr txBox="1">
            <a:spLocks noChangeArrowheads="1"/>
          </p:cNvSpPr>
          <p:nvPr userDrawn="1"/>
        </p:nvSpPr>
        <p:spPr bwMode="auto">
          <a:xfrm>
            <a:off x="1007534" y="6383338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53" name="textruta 9"/>
          <p:cNvSpPr txBox="1">
            <a:spLocks noChangeArrowheads="1"/>
          </p:cNvSpPr>
          <p:nvPr userDrawn="1"/>
        </p:nvSpPr>
        <p:spPr bwMode="auto">
          <a:xfrm>
            <a:off x="1900767" y="6386513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grpSp>
        <p:nvGrpSpPr>
          <p:cNvPr id="2054" name="Grupp 6"/>
          <p:cNvGrpSpPr>
            <a:grpSpLocks/>
          </p:cNvGrpSpPr>
          <p:nvPr userDrawn="1"/>
        </p:nvGrpSpPr>
        <p:grpSpPr bwMode="auto">
          <a:xfrm>
            <a:off x="239184" y="6037264"/>
            <a:ext cx="11775016" cy="776287"/>
            <a:chOff x="0" y="3900592"/>
            <a:chExt cx="8831427" cy="646210"/>
          </a:xfrm>
        </p:grpSpPr>
        <p:pic>
          <p:nvPicPr>
            <p:cNvPr id="2058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>
              <a:fillRect/>
            </a:stretch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>
              <a:fillRect/>
            </a:stretch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1833" y="6303964"/>
            <a:ext cx="865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CD70DCD-F3D0-421D-BD3C-C932FB32332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717" y="6303964"/>
            <a:ext cx="872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718" y="6303964"/>
            <a:ext cx="594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45AAEC6B-2556-402D-ACF5-1C2959720B1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2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med">
    <p:fade/>
  </p:transition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277939"/>
            <a:ext cx="109728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ruta 7"/>
          <p:cNvSpPr txBox="1">
            <a:spLocks noChangeArrowheads="1"/>
          </p:cNvSpPr>
          <p:nvPr userDrawn="1"/>
        </p:nvSpPr>
        <p:spPr bwMode="auto">
          <a:xfrm>
            <a:off x="1007534" y="6383338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53" name="textruta 9"/>
          <p:cNvSpPr txBox="1">
            <a:spLocks noChangeArrowheads="1"/>
          </p:cNvSpPr>
          <p:nvPr userDrawn="1"/>
        </p:nvSpPr>
        <p:spPr bwMode="auto">
          <a:xfrm>
            <a:off x="1900767" y="6386513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grpSp>
        <p:nvGrpSpPr>
          <p:cNvPr id="2054" name="Grupp 6"/>
          <p:cNvGrpSpPr>
            <a:grpSpLocks/>
          </p:cNvGrpSpPr>
          <p:nvPr userDrawn="1"/>
        </p:nvGrpSpPr>
        <p:grpSpPr bwMode="auto">
          <a:xfrm>
            <a:off x="239184" y="6037264"/>
            <a:ext cx="11775016" cy="776287"/>
            <a:chOff x="0" y="3900592"/>
            <a:chExt cx="8831427" cy="646210"/>
          </a:xfrm>
        </p:grpSpPr>
        <p:pic>
          <p:nvPicPr>
            <p:cNvPr id="2058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>
              <a:fillRect/>
            </a:stretch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>
              <a:fillRect/>
            </a:stretch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1833" y="6303964"/>
            <a:ext cx="865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CD70DCD-F3D0-421D-BD3C-C932FB32332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717" y="6303964"/>
            <a:ext cx="872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718" y="6303964"/>
            <a:ext cx="594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45AAEC6B-2556-402D-ACF5-1C2959720B1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1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med">
    <p:fade/>
  </p:transition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277939"/>
            <a:ext cx="109728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ruta 7"/>
          <p:cNvSpPr txBox="1">
            <a:spLocks noChangeArrowheads="1"/>
          </p:cNvSpPr>
          <p:nvPr userDrawn="1"/>
        </p:nvSpPr>
        <p:spPr bwMode="auto">
          <a:xfrm>
            <a:off x="1007534" y="6383338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53" name="textruta 9"/>
          <p:cNvSpPr txBox="1">
            <a:spLocks noChangeArrowheads="1"/>
          </p:cNvSpPr>
          <p:nvPr userDrawn="1"/>
        </p:nvSpPr>
        <p:spPr bwMode="auto">
          <a:xfrm>
            <a:off x="1900767" y="6386513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grpSp>
        <p:nvGrpSpPr>
          <p:cNvPr id="2054" name="Grupp 6"/>
          <p:cNvGrpSpPr>
            <a:grpSpLocks/>
          </p:cNvGrpSpPr>
          <p:nvPr userDrawn="1"/>
        </p:nvGrpSpPr>
        <p:grpSpPr bwMode="auto">
          <a:xfrm>
            <a:off x="239184" y="6037264"/>
            <a:ext cx="11775016" cy="776287"/>
            <a:chOff x="0" y="3900592"/>
            <a:chExt cx="8831427" cy="646210"/>
          </a:xfrm>
        </p:grpSpPr>
        <p:pic>
          <p:nvPicPr>
            <p:cNvPr id="2058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>
              <a:fillRect/>
            </a:stretch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>
              <a:fillRect/>
            </a:stretch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1833" y="6303964"/>
            <a:ext cx="865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CD70DCD-F3D0-421D-BD3C-C932FB32332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717" y="6303964"/>
            <a:ext cx="872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718" y="6303964"/>
            <a:ext cx="594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45AAEC6B-2556-402D-ACF5-1C2959720B1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med">
    <p:fade/>
  </p:transition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277939"/>
            <a:ext cx="109728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ruta 7"/>
          <p:cNvSpPr txBox="1">
            <a:spLocks noChangeArrowheads="1"/>
          </p:cNvSpPr>
          <p:nvPr userDrawn="1"/>
        </p:nvSpPr>
        <p:spPr bwMode="auto">
          <a:xfrm>
            <a:off x="1007534" y="6383338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53" name="textruta 9"/>
          <p:cNvSpPr txBox="1">
            <a:spLocks noChangeArrowheads="1"/>
          </p:cNvSpPr>
          <p:nvPr userDrawn="1"/>
        </p:nvSpPr>
        <p:spPr bwMode="auto">
          <a:xfrm>
            <a:off x="1900767" y="6386513"/>
            <a:ext cx="190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00" dirty="0">
                <a:solidFill>
                  <a:srgbClr val="96999C"/>
                </a:solidFill>
                <a:latin typeface="Arial" panose="020B0604020202020204" pitchFamily="34" charset="0"/>
              </a:rPr>
              <a:t>I</a:t>
            </a:r>
          </a:p>
        </p:txBody>
      </p:sp>
      <p:grpSp>
        <p:nvGrpSpPr>
          <p:cNvPr id="2054" name="Grupp 6"/>
          <p:cNvGrpSpPr>
            <a:grpSpLocks/>
          </p:cNvGrpSpPr>
          <p:nvPr userDrawn="1"/>
        </p:nvGrpSpPr>
        <p:grpSpPr bwMode="auto">
          <a:xfrm>
            <a:off x="239184" y="6037264"/>
            <a:ext cx="11775016" cy="776287"/>
            <a:chOff x="0" y="3900592"/>
            <a:chExt cx="8831427" cy="646210"/>
          </a:xfrm>
        </p:grpSpPr>
        <p:pic>
          <p:nvPicPr>
            <p:cNvPr id="2058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>
              <a:fillRect/>
            </a:stretch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>
              <a:fillRect/>
            </a:stretch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1833" y="6303964"/>
            <a:ext cx="865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CD70DCD-F3D0-421D-BD3C-C932FB32332A}" type="datetime1">
              <a:rPr lang="en-US"/>
              <a:pPr>
                <a:defRPr/>
              </a:pPr>
              <a:t>12/1/2017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717" y="6303964"/>
            <a:ext cx="872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sv-SE" dirty="0"/>
              <a:t>Confidential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718" y="6303964"/>
            <a:ext cx="594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4C565C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45AAEC6B-2556-402D-ACF5-1C2959720B1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 spd="med">
    <p:fade/>
  </p:transition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FF08-9099-4277-BAEB-BB897915852D}" type="datetime1">
              <a:rPr lang="en-US" smtClean="0"/>
              <a:t>12/1/2017</a:t>
            </a:fld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CDB-6720-0F4C-B565-EE82B94C46EF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02784" y="2834030"/>
            <a:ext cx="6377859" cy="1603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Dr. Anders Eklund and Mr. Magnus Ahlfors</a:t>
            </a:r>
          </a:p>
          <a:p>
            <a:pPr fontAlgn="auto"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Quintus Technologies AB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1194" y="1001463"/>
            <a:ext cx="9455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HIP </a:t>
            </a:r>
            <a:r>
              <a:rPr lang="en-US" sz="3200" b="1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technology enables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ceramic manufacturers to control material properties and increase productivity</a:t>
            </a:r>
            <a:endParaRPr lang="sv-SE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966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1"/>
          <p:cNvSpPr>
            <a:spLocks noChangeArrowheads="1"/>
          </p:cNvSpPr>
          <p:nvPr/>
        </p:nvSpPr>
        <p:spPr bwMode="auto">
          <a:xfrm>
            <a:off x="0" y="1862137"/>
            <a:ext cx="12192000" cy="2806700"/>
          </a:xfrm>
          <a:prstGeom prst="rect">
            <a:avLst/>
          </a:prstGeom>
          <a:gradFill rotWithShape="1">
            <a:gsLst>
              <a:gs pos="0">
                <a:srgbClr val="0062A1"/>
              </a:gs>
              <a:gs pos="100000">
                <a:srgbClr val="00416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486D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 Rapid Quenching (URQ</a:t>
            </a:r>
            <a:r>
              <a:rPr lang="en-US" baseline="30000" dirty="0"/>
              <a:t>®</a:t>
            </a:r>
            <a:r>
              <a:rPr lang="en-US" dirty="0"/>
              <a:t>)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00431-BB5D-4F24-B455-B0D0AD3B4EAC}" type="datetime1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2017-12-01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Box 115"/>
          <p:cNvSpPr txBox="1">
            <a:spLocks noChangeArrowheads="1"/>
          </p:cNvSpPr>
          <p:nvPr/>
        </p:nvSpPr>
        <p:spPr bwMode="auto">
          <a:xfrm>
            <a:off x="7034483" y="1868070"/>
            <a:ext cx="489466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URQ enables HIP quenching</a:t>
            </a:r>
          </a:p>
          <a:p>
            <a:pPr marL="447675" marR="0" lvl="1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URQ ≈ 300-3000C/min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4B9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(572 – 5432 F/min)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B93">
                  <a:lumMod val="60000"/>
                  <a:lumOff val="4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Unrestricted control of temperature and pressure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Control the physical properties in the material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676" y="5255705"/>
            <a:ext cx="763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a URQ HIP you have the ultimate heat treatment machine!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9" y="1456377"/>
            <a:ext cx="5786165" cy="35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991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285587"/>
            <a:ext cx="10972800" cy="779778"/>
          </a:xfrm>
        </p:spPr>
        <p:txBody>
          <a:bodyPr>
            <a:normAutofit/>
          </a:bodyPr>
          <a:lstStyle/>
          <a:p>
            <a:r>
              <a:rPr lang="en-US" sz="2400" dirty="0"/>
              <a:t>Uniform Rapid Quenching (URQ</a:t>
            </a:r>
            <a:r>
              <a:rPr lang="en-US" sz="2400" baseline="30000" dirty="0"/>
              <a:t>®</a:t>
            </a:r>
            <a:r>
              <a:rPr lang="en-US" sz="2400" dirty="0"/>
              <a:t>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8454"/>
            <a:ext cx="7595927" cy="4585139"/>
          </a:xfrm>
        </p:spPr>
        <p:txBody>
          <a:bodyPr>
            <a:noAutofit/>
          </a:bodyPr>
          <a:lstStyle/>
          <a:p>
            <a:r>
              <a:rPr lang="en-US" altLang="sv-SE" sz="1800" dirty="0">
                <a:latin typeface="Arial Narrow" panose="020B0606020202030204" pitchFamily="34" charset="0"/>
              </a:rPr>
              <a:t>With Quintus latest developments quenching can be achieved directly in the HIP</a:t>
            </a:r>
            <a:endParaRPr lang="en-US" sz="1800" dirty="0">
              <a:latin typeface="Arial Narrow" panose="020B0606020202030204" pitchFamily="34" charset="0"/>
            </a:endParaRPr>
          </a:p>
          <a:p>
            <a:endParaRPr lang="en-US" sz="1800" dirty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Cooling rates up to 2000 C/min can be achieved with a continued high pressure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With Quenching directly in the HIP there will be: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low thermal gradients </a:t>
            </a:r>
            <a:r>
              <a:rPr lang="en-U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 l</a:t>
            </a:r>
            <a:r>
              <a:rPr lang="en-US" sz="1600" dirty="0">
                <a:latin typeface="Arial Narrow" panose="020B0606020202030204" pitchFamily="34" charset="0"/>
              </a:rPr>
              <a:t>ow thermal stresses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low risk of distortion and cracking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Programmable temperature distribution with good accuracy during the cooling phase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</a:rPr>
              <a:t>The ultimate Heat treatment machine (HPHT)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2FDE8E7-3269-4C64-925D-AA1E6C4CA654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5" name="Picture 7" descr="C:\Users\pod\Desktop\Pictures and graphs\Johan Press\stress\salt_6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68" y="2390129"/>
            <a:ext cx="2481628" cy="7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pod\Desktop\Pictures and graphs\Johan Press\stress\URQ_6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86" y="3972873"/>
            <a:ext cx="2377610" cy="6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78839" y="2091993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Thermal stresses salt bath (60s)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8839" y="3588500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Thermal stresses URQ (60s)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585" y="316232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158MPa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flipV="1">
            <a:off x="10254361" y="2879200"/>
            <a:ext cx="483372" cy="2831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9876139" y="4625403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50MPa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V="1">
            <a:off x="10169649" y="4342281"/>
            <a:ext cx="518638" cy="2831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78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09" y="278353"/>
            <a:ext cx="10972800" cy="779778"/>
          </a:xfrm>
        </p:spPr>
        <p:txBody>
          <a:bodyPr>
            <a:normAutofit/>
          </a:bodyPr>
          <a:lstStyle/>
          <a:p>
            <a:r>
              <a:rPr lang="en-US" sz="2400" dirty="0"/>
              <a:t>Advantages of Hot Isostatic Pressing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100% of theoretical density</a:t>
            </a:r>
          </a:p>
          <a:p>
            <a:endParaRPr lang="en-US" dirty="0"/>
          </a:p>
          <a:p>
            <a:r>
              <a:rPr lang="en-US" dirty="0"/>
              <a:t>Superior material properties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Ductility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Reduced scatter in material properties</a:t>
            </a:r>
          </a:p>
          <a:p>
            <a:pPr lvl="1"/>
            <a:r>
              <a:rPr lang="en-US" dirty="0"/>
              <a:t>Predictive component life</a:t>
            </a:r>
          </a:p>
          <a:p>
            <a:pPr lvl="1"/>
            <a:r>
              <a:rPr lang="en-US" dirty="0"/>
              <a:t>Low weight design</a:t>
            </a:r>
          </a:p>
          <a:p>
            <a:pPr lvl="1"/>
            <a:endParaRPr lang="en-US" dirty="0"/>
          </a:p>
          <a:p>
            <a:r>
              <a:rPr lang="en-US" dirty="0"/>
              <a:t>Decreased scrap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2F04429-C1CC-41A4-81DF-03780423C61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650">
            <a:off x="6849108" y="2549308"/>
            <a:ext cx="481016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Ceramics – Properties and </a:t>
            </a:r>
            <a:r>
              <a:rPr lang="sv-SE" dirty="0" err="1"/>
              <a:t>Manufacturing</a:t>
            </a:r>
            <a:br>
              <a:rPr lang="sv-SE" dirty="0"/>
            </a:br>
            <a:r>
              <a:rPr lang="sv-SE" dirty="0"/>
              <a:t>YSZ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4995-E5D6-42CB-84F0-E5A7B47AC634}" type="datetime1">
              <a:rPr lang="en-US" smtClean="0"/>
              <a:t>12/1/2017</a:t>
            </a:fld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CDB-6720-0F4C-B565-EE82B94C46EF}" type="slidenum">
              <a:rPr lang="sv-SE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19" y="1232212"/>
            <a:ext cx="8547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Yttria</a:t>
            </a:r>
            <a:r>
              <a:rPr lang="en-US" b="1" dirty="0"/>
              <a:t> Stabilized Zirconia has a number of Applications: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its hardness and chemical inertness (e.g., tooth crowns).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refractory (e.g., in jet engines).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thermal barrier coating in gas turbines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an electro ceramic due to its ion-conducting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Used in the production of a solid oxide fuel cell (SOFC).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its hardness and optical properties in monocrystalline form it is used as jewelry.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material for non-metallic knife blades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water-based pastes for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do-it-yourself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ceramics and cements.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YSZ doped with rare-earth materials can act as a luminescent material.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Historically used for glowing rods in Nernst lamps.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high precision alignment sleeve for optical fiber connector ferrules.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65106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Ceramics – Properties and </a:t>
            </a:r>
            <a:r>
              <a:rPr lang="sv-SE" dirty="0" err="1"/>
              <a:t>Manufacturing</a:t>
            </a:r>
            <a:br>
              <a:rPr lang="sv-SE" dirty="0"/>
            </a:br>
            <a:r>
              <a:rPr lang="sv-SE" dirty="0" err="1"/>
              <a:t>Example</a:t>
            </a:r>
            <a:r>
              <a:rPr lang="sv-SE" dirty="0"/>
              <a:t>: YSZ for Dental </a:t>
            </a:r>
            <a:r>
              <a:rPr lang="sv-SE" dirty="0" err="1"/>
              <a:t>Implants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4995-E5D6-42CB-84F0-E5A7B47AC634}" type="datetime1">
              <a:rPr lang="en-US" smtClean="0"/>
              <a:t>12/1/2017</a:t>
            </a:fld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CDB-6720-0F4C-B565-EE82B94C46EF}" type="slidenum">
              <a:rPr lang="sv-SE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40166"/>
              </p:ext>
            </p:extLst>
          </p:nvPr>
        </p:nvGraphicFramePr>
        <p:xfrm>
          <a:off x="475915" y="1352004"/>
          <a:ext cx="7467437" cy="853339"/>
        </p:xfrm>
        <a:graphic>
          <a:graphicData uri="http://schemas.openxmlformats.org/drawingml/2006/table">
            <a:tbl>
              <a:tblPr firstRow="1" firstCol="1" bandRow="1"/>
              <a:tblGrid>
                <a:gridCol w="883758">
                  <a:extLst>
                    <a:ext uri="{9D8B030D-6E8A-4147-A177-3AD203B41FA5}">
                      <a16:colId xmlns:a16="http://schemas.microsoft.com/office/drawing/2014/main" val="2357723055"/>
                    </a:ext>
                  </a:extLst>
                </a:gridCol>
                <a:gridCol w="978010">
                  <a:extLst>
                    <a:ext uri="{9D8B030D-6E8A-4147-A177-3AD203B41FA5}">
                      <a16:colId xmlns:a16="http://schemas.microsoft.com/office/drawing/2014/main" val="136750415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62567240"/>
                    </a:ext>
                  </a:extLst>
                </a:gridCol>
                <a:gridCol w="699715">
                  <a:extLst>
                    <a:ext uri="{9D8B030D-6E8A-4147-A177-3AD203B41FA5}">
                      <a16:colId xmlns:a16="http://schemas.microsoft.com/office/drawing/2014/main" val="3891332773"/>
                    </a:ext>
                  </a:extLst>
                </a:gridCol>
                <a:gridCol w="699715">
                  <a:extLst>
                    <a:ext uri="{9D8B030D-6E8A-4147-A177-3AD203B41FA5}">
                      <a16:colId xmlns:a16="http://schemas.microsoft.com/office/drawing/2014/main" val="4077628813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3377191086"/>
                    </a:ext>
                  </a:extLst>
                </a:gridCol>
                <a:gridCol w="556592">
                  <a:extLst>
                    <a:ext uri="{9D8B030D-6E8A-4147-A177-3AD203B41FA5}">
                      <a16:colId xmlns:a16="http://schemas.microsoft.com/office/drawing/2014/main" val="15206474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243717001"/>
                    </a:ext>
                  </a:extLst>
                </a:gridCol>
                <a:gridCol w="1264256">
                  <a:extLst>
                    <a:ext uri="{9D8B030D-6E8A-4147-A177-3AD203B41FA5}">
                      <a16:colId xmlns:a16="http://schemas.microsoft.com/office/drawing/2014/main" val="1364345266"/>
                    </a:ext>
                  </a:extLst>
                </a:gridCol>
              </a:tblGrid>
              <a:tr h="292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 (%)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(+HfO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Density (g/cm3)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Hardness (HV)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15844"/>
                  </a:ext>
                </a:extLst>
              </a:tr>
              <a:tr h="518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5YSZ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4.95-5.25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0.15-0.35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0.02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0.01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0.04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1250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25084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13" y="2503247"/>
            <a:ext cx="4142219" cy="19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6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0262" y="552954"/>
            <a:ext cx="7212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j-lt"/>
              </a:rPr>
              <a:t>Density Changes in Metal and Ceramic Powders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B5D5E4B-CC15-431B-B8FE-A161960DDC9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84127"/>
            <a:ext cx="7337064" cy="47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7220" y="484704"/>
            <a:ext cx="7896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j-lt"/>
              </a:rPr>
              <a:t>Illustration of the Entrapped Air in a Ceramic Powder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B5D5E4B-CC15-431B-B8FE-A161960DDC9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77" y="1174960"/>
            <a:ext cx="5173364" cy="47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>
            <a:spLocks noChangeArrowheads="1"/>
          </p:cNvSpPr>
          <p:nvPr/>
        </p:nvSpPr>
        <p:spPr bwMode="auto">
          <a:xfrm>
            <a:off x="444272" y="548062"/>
            <a:ext cx="1654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Insulators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84244" y="1176304"/>
            <a:ext cx="930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It is a kind of mains material which is used on overhead lines for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Carrying conductors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Cutting off the connection between soil and other conductors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brual\Desktop\different kinds of porcelain insul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0" y="3258843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brual\Desktop\izolatö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58" y="317145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brual\Desktop\izolatö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18" y="3171452"/>
            <a:ext cx="1338833" cy="11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brual\Desktop\izolatör-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18" y="4416371"/>
            <a:ext cx="1973263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221640" y="27040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Porcelain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Resim" descr="izo.JPG"/>
          <p:cNvPicPr>
            <a:picLocks noChangeAspect="1"/>
          </p:cNvPicPr>
          <p:nvPr/>
        </p:nvPicPr>
        <p:blipFill>
          <a:blip r:embed="rId2"/>
          <a:srcRect l="2899" r="28986"/>
          <a:stretch>
            <a:fillRect/>
          </a:stretch>
        </p:blipFill>
        <p:spPr bwMode="auto">
          <a:xfrm>
            <a:off x="3663392" y="1161535"/>
            <a:ext cx="3271312" cy="48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4 Metin kutusu"/>
          <p:cNvSpPr txBox="1">
            <a:spLocks noChangeArrowheads="1"/>
          </p:cNvSpPr>
          <p:nvPr/>
        </p:nvSpPr>
        <p:spPr bwMode="auto">
          <a:xfrm>
            <a:off x="7045307" y="1632880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6 Metin kutusu"/>
          <p:cNvSpPr txBox="1">
            <a:spLocks noChangeArrowheads="1"/>
          </p:cNvSpPr>
          <p:nvPr/>
        </p:nvSpPr>
        <p:spPr bwMode="auto">
          <a:xfrm>
            <a:off x="7038417" y="1828788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7 Metin kutusu"/>
          <p:cNvSpPr txBox="1">
            <a:spLocks noChangeArrowheads="1"/>
          </p:cNvSpPr>
          <p:nvPr/>
        </p:nvSpPr>
        <p:spPr bwMode="auto">
          <a:xfrm>
            <a:off x="7036674" y="2048867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Kaolin</a:t>
            </a:r>
          </a:p>
        </p:txBody>
      </p:sp>
      <p:sp>
        <p:nvSpPr>
          <p:cNvPr id="13318" name="8 Metin kutusu"/>
          <p:cNvSpPr txBox="1">
            <a:spLocks noChangeArrowheads="1"/>
          </p:cNvSpPr>
          <p:nvPr/>
        </p:nvSpPr>
        <p:spPr bwMode="auto">
          <a:xfrm>
            <a:off x="7011728" y="226867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Feldspar</a:t>
            </a:r>
          </a:p>
        </p:txBody>
      </p:sp>
      <p:sp>
        <p:nvSpPr>
          <p:cNvPr id="13319" name="9 Metin kutusu"/>
          <p:cNvSpPr txBox="1">
            <a:spLocks noChangeArrowheads="1"/>
          </p:cNvSpPr>
          <p:nvPr/>
        </p:nvSpPr>
        <p:spPr bwMode="auto">
          <a:xfrm>
            <a:off x="7024670" y="2748078"/>
            <a:ext cx="1755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Mixing and Milling</a:t>
            </a:r>
          </a:p>
        </p:txBody>
      </p:sp>
      <p:sp>
        <p:nvSpPr>
          <p:cNvPr id="13320" name="10 Metin kutusu"/>
          <p:cNvSpPr txBox="1">
            <a:spLocks noChangeArrowheads="1"/>
          </p:cNvSpPr>
          <p:nvPr/>
        </p:nvSpPr>
        <p:spPr bwMode="auto">
          <a:xfrm>
            <a:off x="7002612" y="3167064"/>
            <a:ext cx="2071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Extrusion and Pre-drying</a:t>
            </a:r>
          </a:p>
        </p:txBody>
      </p:sp>
      <p:sp>
        <p:nvSpPr>
          <p:cNvPr id="13321" name="11 Metin kutusu"/>
          <p:cNvSpPr txBox="1">
            <a:spLocks noChangeArrowheads="1"/>
          </p:cNvSpPr>
          <p:nvPr/>
        </p:nvSpPr>
        <p:spPr bwMode="auto">
          <a:xfrm>
            <a:off x="7024670" y="3764952"/>
            <a:ext cx="1184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</a:p>
        </p:txBody>
      </p:sp>
      <p:sp>
        <p:nvSpPr>
          <p:cNvPr id="13322" name="12 Metin kutusu"/>
          <p:cNvSpPr txBox="1">
            <a:spLocks noChangeArrowheads="1"/>
          </p:cNvSpPr>
          <p:nvPr/>
        </p:nvSpPr>
        <p:spPr bwMode="auto">
          <a:xfrm>
            <a:off x="7024671" y="4071939"/>
            <a:ext cx="81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</a:p>
        </p:txBody>
      </p:sp>
      <p:sp>
        <p:nvSpPr>
          <p:cNvPr id="13323" name="13 Metin kutusu"/>
          <p:cNvSpPr txBox="1">
            <a:spLocks noChangeArrowheads="1"/>
          </p:cNvSpPr>
          <p:nvPr/>
        </p:nvSpPr>
        <p:spPr bwMode="auto">
          <a:xfrm>
            <a:off x="7024670" y="4776400"/>
            <a:ext cx="120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Sintering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(Firing)</a:t>
            </a:r>
          </a:p>
        </p:txBody>
      </p:sp>
      <p:sp>
        <p:nvSpPr>
          <p:cNvPr id="13324" name="14 Metin kutusu"/>
          <p:cNvSpPr txBox="1">
            <a:spLocks noChangeArrowheads="1"/>
          </p:cNvSpPr>
          <p:nvPr/>
        </p:nvSpPr>
        <p:spPr bwMode="auto">
          <a:xfrm>
            <a:off x="7024670" y="5286376"/>
            <a:ext cx="111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ssembly</a:t>
            </a:r>
          </a:p>
        </p:txBody>
      </p:sp>
      <p:sp>
        <p:nvSpPr>
          <p:cNvPr id="13325" name="16 Metin kutusu"/>
          <p:cNvSpPr txBox="1">
            <a:spLocks noChangeArrowheads="1"/>
          </p:cNvSpPr>
          <p:nvPr/>
        </p:nvSpPr>
        <p:spPr bwMode="auto">
          <a:xfrm>
            <a:off x="7024671" y="4438651"/>
            <a:ext cx="178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>
                <a:latin typeface="Arial" panose="020B0604020202020204" pitchFamily="34" charset="0"/>
                <a:cs typeface="Arial" panose="020B0604020202020204" pitchFamily="34" charset="0"/>
              </a:rPr>
              <a:t>Glazing</a:t>
            </a:r>
          </a:p>
        </p:txBody>
      </p:sp>
      <p:sp>
        <p:nvSpPr>
          <p:cNvPr id="13326" name="17 Dikdörtgen"/>
          <p:cNvSpPr>
            <a:spLocks noChangeArrowheads="1"/>
          </p:cNvSpPr>
          <p:nvPr/>
        </p:nvSpPr>
        <p:spPr bwMode="auto">
          <a:xfrm>
            <a:off x="3667109" y="5429251"/>
            <a:ext cx="428625" cy="4286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tr-TR" b="1">
              <a:solidFill>
                <a:srgbClr val="FF0033"/>
              </a:solidFill>
            </a:endParaRPr>
          </a:p>
        </p:txBody>
      </p:sp>
      <p:sp>
        <p:nvSpPr>
          <p:cNvPr id="13327" name="18 Metin kutusu"/>
          <p:cNvSpPr txBox="1">
            <a:spLocks noChangeArrowheads="1"/>
          </p:cNvSpPr>
          <p:nvPr/>
        </p:nvSpPr>
        <p:spPr bwMode="auto">
          <a:xfrm>
            <a:off x="429445" y="524043"/>
            <a:ext cx="4474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 Production Process</a:t>
            </a:r>
          </a:p>
        </p:txBody>
      </p:sp>
    </p:spTree>
    <p:extLst>
      <p:ext uri="{BB962C8B-B14F-4D97-AF65-F5344CB8AC3E}">
        <p14:creationId xmlns:p14="http://schemas.microsoft.com/office/powerpoint/2010/main" val="2512677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1143000"/>
            <a:ext cx="8072437" cy="48376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4 Metin kutusu"/>
          <p:cNvSpPr txBox="1">
            <a:spLocks noChangeArrowheads="1"/>
          </p:cNvSpPr>
          <p:nvPr/>
        </p:nvSpPr>
        <p:spPr bwMode="auto">
          <a:xfrm>
            <a:off x="2166939" y="1143001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</a:p>
        </p:txBody>
      </p:sp>
      <p:sp>
        <p:nvSpPr>
          <p:cNvPr id="59396" name="12 Metin kutusu"/>
          <p:cNvSpPr txBox="1">
            <a:spLocks noChangeArrowheads="1"/>
          </p:cNvSpPr>
          <p:nvPr/>
        </p:nvSpPr>
        <p:spPr bwMode="auto">
          <a:xfrm>
            <a:off x="3881439" y="1714501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</a:p>
        </p:txBody>
      </p:sp>
      <p:sp>
        <p:nvSpPr>
          <p:cNvPr id="59397" name="13 Metin kutusu"/>
          <p:cNvSpPr txBox="1">
            <a:spLocks noChangeArrowheads="1"/>
          </p:cNvSpPr>
          <p:nvPr/>
        </p:nvSpPr>
        <p:spPr bwMode="auto">
          <a:xfrm>
            <a:off x="4738689" y="1857376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</a:p>
        </p:txBody>
      </p:sp>
      <p:sp>
        <p:nvSpPr>
          <p:cNvPr id="59398" name="15 Metin kutusu"/>
          <p:cNvSpPr txBox="1">
            <a:spLocks noChangeArrowheads="1"/>
          </p:cNvSpPr>
          <p:nvPr/>
        </p:nvSpPr>
        <p:spPr bwMode="auto">
          <a:xfrm>
            <a:off x="5453064" y="1928814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</a:p>
        </p:txBody>
      </p:sp>
      <p:sp>
        <p:nvSpPr>
          <p:cNvPr id="59399" name="7 Metin kutusu"/>
          <p:cNvSpPr txBox="1">
            <a:spLocks noChangeArrowheads="1"/>
          </p:cNvSpPr>
          <p:nvPr/>
        </p:nvSpPr>
        <p:spPr bwMode="auto">
          <a:xfrm>
            <a:off x="7667626" y="1500189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Filter Press</a:t>
            </a:r>
          </a:p>
        </p:txBody>
      </p:sp>
      <p:sp>
        <p:nvSpPr>
          <p:cNvPr id="59400" name="33 Metin kutusu"/>
          <p:cNvSpPr txBox="1">
            <a:spLocks noChangeArrowheads="1"/>
          </p:cNvSpPr>
          <p:nvPr/>
        </p:nvSpPr>
        <p:spPr bwMode="auto">
          <a:xfrm>
            <a:off x="2095501" y="3143251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Homog. Press</a:t>
            </a:r>
          </a:p>
        </p:txBody>
      </p:sp>
      <p:sp>
        <p:nvSpPr>
          <p:cNvPr id="59401" name="9 Metin kutusu"/>
          <p:cNvSpPr txBox="1">
            <a:spLocks noChangeArrowheads="1"/>
          </p:cNvSpPr>
          <p:nvPr/>
        </p:nvSpPr>
        <p:spPr bwMode="auto">
          <a:xfrm>
            <a:off x="4167189" y="3143251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Pug-Mill</a:t>
            </a:r>
          </a:p>
        </p:txBody>
      </p:sp>
      <p:sp>
        <p:nvSpPr>
          <p:cNvPr id="59402" name="23 Metin kutusu"/>
          <p:cNvSpPr txBox="1">
            <a:spLocks noChangeArrowheads="1"/>
          </p:cNvSpPr>
          <p:nvPr/>
        </p:nvSpPr>
        <p:spPr bwMode="auto">
          <a:xfrm>
            <a:off x="5022852" y="3140523"/>
            <a:ext cx="107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sv-SE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C/HIP</a:t>
            </a:r>
            <a:endParaRPr lang="tr-T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3" name="24 Metin kutusu"/>
          <p:cNvSpPr txBox="1">
            <a:spLocks noChangeArrowheads="1"/>
          </p:cNvSpPr>
          <p:nvPr/>
        </p:nvSpPr>
        <p:spPr bwMode="auto">
          <a:xfrm>
            <a:off x="6453189" y="3143251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</a:p>
        </p:txBody>
      </p:sp>
      <p:sp>
        <p:nvSpPr>
          <p:cNvPr id="59404" name="16 Metin kutusu"/>
          <p:cNvSpPr txBox="1">
            <a:spLocks noChangeArrowheads="1"/>
          </p:cNvSpPr>
          <p:nvPr/>
        </p:nvSpPr>
        <p:spPr bwMode="auto">
          <a:xfrm>
            <a:off x="7667626" y="2714625"/>
            <a:ext cx="1571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</a:p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Drier</a:t>
            </a:r>
          </a:p>
        </p:txBody>
      </p:sp>
      <p:sp>
        <p:nvSpPr>
          <p:cNvPr id="59405" name="18 Metin kutusu"/>
          <p:cNvSpPr txBox="1">
            <a:spLocks noChangeArrowheads="1"/>
          </p:cNvSpPr>
          <p:nvPr/>
        </p:nvSpPr>
        <p:spPr bwMode="auto">
          <a:xfrm>
            <a:off x="2166939" y="4357689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Glazing</a:t>
            </a:r>
          </a:p>
        </p:txBody>
      </p:sp>
      <p:sp>
        <p:nvSpPr>
          <p:cNvPr id="59406" name="20 Metin kutusu"/>
          <p:cNvSpPr txBox="1">
            <a:spLocks noChangeArrowheads="1"/>
          </p:cNvSpPr>
          <p:nvPr/>
        </p:nvSpPr>
        <p:spPr bwMode="auto">
          <a:xfrm>
            <a:off x="3524251" y="4357689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Firing</a:t>
            </a:r>
          </a:p>
        </p:txBody>
      </p:sp>
      <p:sp>
        <p:nvSpPr>
          <p:cNvPr id="59407" name="7 Metin kutusu"/>
          <p:cNvSpPr txBox="1">
            <a:spLocks noChangeArrowheads="1"/>
          </p:cNvSpPr>
          <p:nvPr/>
        </p:nvSpPr>
        <p:spPr bwMode="auto">
          <a:xfrm>
            <a:off x="335124" y="503535"/>
            <a:ext cx="5117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Work-Flow Diagram</a:t>
            </a:r>
            <a:r>
              <a:rPr lang="sv-SE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Insulators</a:t>
            </a:r>
            <a:endParaRPr lang="tr-T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8" name="21 Metin kutusu"/>
          <p:cNvSpPr txBox="1">
            <a:spLocks noChangeArrowheads="1"/>
          </p:cNvSpPr>
          <p:nvPr/>
        </p:nvSpPr>
        <p:spPr bwMode="auto">
          <a:xfrm>
            <a:off x="4881564" y="4214814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</a:p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Assy.</a:t>
            </a:r>
          </a:p>
        </p:txBody>
      </p:sp>
      <p:sp>
        <p:nvSpPr>
          <p:cNvPr id="59409" name="22 Metin kutusu"/>
          <p:cNvSpPr txBox="1">
            <a:spLocks noChangeArrowheads="1"/>
          </p:cNvSpPr>
          <p:nvPr/>
        </p:nvSpPr>
        <p:spPr bwMode="auto">
          <a:xfrm>
            <a:off x="5881689" y="4143376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Cement </a:t>
            </a:r>
          </a:p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Curing</a:t>
            </a:r>
          </a:p>
        </p:txBody>
      </p:sp>
      <p:sp>
        <p:nvSpPr>
          <p:cNvPr id="59410" name="30 Metin kutusu"/>
          <p:cNvSpPr txBox="1">
            <a:spLocks noChangeArrowheads="1"/>
          </p:cNvSpPr>
          <p:nvPr/>
        </p:nvSpPr>
        <p:spPr bwMode="auto">
          <a:xfrm>
            <a:off x="6810376" y="4286251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59411" name="31 Metin kutusu"/>
          <p:cNvSpPr txBox="1">
            <a:spLocks noChangeArrowheads="1"/>
          </p:cNvSpPr>
          <p:nvPr/>
        </p:nvSpPr>
        <p:spPr bwMode="auto">
          <a:xfrm>
            <a:off x="8096251" y="4286251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tr-TR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grpSp>
        <p:nvGrpSpPr>
          <p:cNvPr id="59412" name="Group 29"/>
          <p:cNvGrpSpPr>
            <a:grpSpLocks/>
          </p:cNvGrpSpPr>
          <p:nvPr/>
        </p:nvGrpSpPr>
        <p:grpSpPr bwMode="auto">
          <a:xfrm>
            <a:off x="5545138" y="2384425"/>
            <a:ext cx="539750" cy="539750"/>
            <a:chOff x="4233527" y="1523208"/>
            <a:chExt cx="540000" cy="540000"/>
          </a:xfrm>
        </p:grpSpPr>
        <p:cxnSp>
          <p:nvCxnSpPr>
            <p:cNvPr id="59431" name="Straight Connector 28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32" name="Straight Connector 30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9413" name="Group 22"/>
          <p:cNvGrpSpPr>
            <a:grpSpLocks/>
          </p:cNvGrpSpPr>
          <p:nvPr/>
        </p:nvGrpSpPr>
        <p:grpSpPr bwMode="auto">
          <a:xfrm>
            <a:off x="7286625" y="2011364"/>
            <a:ext cx="1360488" cy="631825"/>
            <a:chOff x="4233527" y="1523208"/>
            <a:chExt cx="540000" cy="540000"/>
          </a:xfrm>
        </p:grpSpPr>
        <p:cxnSp>
          <p:nvCxnSpPr>
            <p:cNvPr id="59429" name="Straight Connector 27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30" name="Straight Connector 31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9414" name="Group 32"/>
          <p:cNvGrpSpPr>
            <a:grpSpLocks/>
          </p:cNvGrpSpPr>
          <p:nvPr/>
        </p:nvGrpSpPr>
        <p:grpSpPr bwMode="auto">
          <a:xfrm>
            <a:off x="2611438" y="3709988"/>
            <a:ext cx="539750" cy="539750"/>
            <a:chOff x="4233527" y="1523208"/>
            <a:chExt cx="540000" cy="540000"/>
          </a:xfrm>
        </p:grpSpPr>
        <p:cxnSp>
          <p:nvCxnSpPr>
            <p:cNvPr id="59427" name="Straight Connector 33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28" name="Straight Connector 34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9415" name="Group 35"/>
          <p:cNvGrpSpPr>
            <a:grpSpLocks/>
          </p:cNvGrpSpPr>
          <p:nvPr/>
        </p:nvGrpSpPr>
        <p:grpSpPr bwMode="auto">
          <a:xfrm>
            <a:off x="3524250" y="3806825"/>
            <a:ext cx="539750" cy="539750"/>
            <a:chOff x="4233527" y="1523208"/>
            <a:chExt cx="540000" cy="540000"/>
          </a:xfrm>
        </p:grpSpPr>
        <p:cxnSp>
          <p:nvCxnSpPr>
            <p:cNvPr id="59425" name="Straight Connector 36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26" name="Straight Connector 37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59416" name="Group 38"/>
          <p:cNvGrpSpPr>
            <a:grpSpLocks/>
          </p:cNvGrpSpPr>
          <p:nvPr/>
        </p:nvGrpSpPr>
        <p:grpSpPr bwMode="auto">
          <a:xfrm>
            <a:off x="4413250" y="3806825"/>
            <a:ext cx="541338" cy="539750"/>
            <a:chOff x="4233527" y="1523208"/>
            <a:chExt cx="540000" cy="540000"/>
          </a:xfrm>
        </p:grpSpPr>
        <p:cxnSp>
          <p:nvCxnSpPr>
            <p:cNvPr id="59423" name="Straight Connector 39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24" name="Straight Connector 40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59417" name="23 Metin kutusu"/>
          <p:cNvSpPr txBox="1">
            <a:spLocks noChangeArrowheads="1"/>
          </p:cNvSpPr>
          <p:nvPr/>
        </p:nvSpPr>
        <p:spPr bwMode="auto">
          <a:xfrm>
            <a:off x="6100763" y="3397251"/>
            <a:ext cx="41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sv-S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418" name="Group 43"/>
          <p:cNvGrpSpPr>
            <a:grpSpLocks/>
          </p:cNvGrpSpPr>
          <p:nvPr/>
        </p:nvGrpSpPr>
        <p:grpSpPr bwMode="auto">
          <a:xfrm>
            <a:off x="7878764" y="3460751"/>
            <a:ext cx="1360487" cy="631825"/>
            <a:chOff x="4233527" y="1523208"/>
            <a:chExt cx="540000" cy="540000"/>
          </a:xfrm>
        </p:grpSpPr>
        <p:cxnSp>
          <p:nvCxnSpPr>
            <p:cNvPr id="59421" name="Straight Connector 44"/>
            <p:cNvCxnSpPr>
              <a:cxnSpLocks noChangeShapeType="1"/>
            </p:cNvCxnSpPr>
            <p:nvPr/>
          </p:nvCxnSpPr>
          <p:spPr bwMode="auto">
            <a:xfrm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9422" name="Straight Connector 45"/>
            <p:cNvCxnSpPr>
              <a:cxnSpLocks noChangeShapeType="1"/>
            </p:cNvCxnSpPr>
            <p:nvPr/>
          </p:nvCxnSpPr>
          <p:spPr bwMode="auto">
            <a:xfrm flipV="1">
              <a:off x="4233527" y="1523208"/>
              <a:ext cx="540000" cy="54000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845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Synopsis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Hot Isostatic Pressing (HIP)</a:t>
            </a:r>
          </a:p>
          <a:p>
            <a:pPr lvl="1"/>
            <a:r>
              <a:rPr lang="sv-SE" altLang="en-US" sz="1600" dirty="0"/>
              <a:t>Applications and use</a:t>
            </a:r>
            <a:endParaRPr lang="en-US" altLang="en-US" sz="1600" dirty="0"/>
          </a:p>
          <a:p>
            <a:r>
              <a:rPr lang="sv-SE" altLang="en-US" sz="2000" dirty="0"/>
              <a:t>Ceramics</a:t>
            </a:r>
          </a:p>
          <a:p>
            <a:pPr lvl="1"/>
            <a:r>
              <a:rPr lang="sv-SE" altLang="en-US" sz="1600" dirty="0"/>
              <a:t>Properties</a:t>
            </a:r>
          </a:p>
          <a:p>
            <a:pPr lvl="1"/>
            <a:r>
              <a:rPr lang="sv-SE" altLang="en-US" sz="1600" dirty="0"/>
              <a:t>Manufacturing</a:t>
            </a:r>
            <a:endParaRPr lang="en-US" sz="1600" dirty="0"/>
          </a:p>
          <a:p>
            <a:r>
              <a:rPr lang="en-US" sz="2000" dirty="0"/>
              <a:t>Summary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2E1A36F-D669-4F30-9568-30D6139596CA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4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296" y="150672"/>
            <a:ext cx="108689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j-lt"/>
              </a:rPr>
              <a:t>Cycle Programmable Decompression Rates Very Accurate Feed-back Control Decompression 200-15 (Optional) and 15-0 bar</a:t>
            </a:r>
          </a:p>
        </p:txBody>
      </p:sp>
      <p:grpSp>
        <p:nvGrpSpPr>
          <p:cNvPr id="58371" name="Group 13"/>
          <p:cNvGrpSpPr>
            <a:grpSpLocks/>
          </p:cNvGrpSpPr>
          <p:nvPr/>
        </p:nvGrpSpPr>
        <p:grpSpPr bwMode="auto">
          <a:xfrm>
            <a:off x="939845" y="1150681"/>
            <a:ext cx="7985125" cy="4943913"/>
            <a:chOff x="466725" y="1608138"/>
            <a:chExt cx="7984864" cy="4942918"/>
          </a:xfrm>
        </p:grpSpPr>
        <p:pic>
          <p:nvPicPr>
            <p:cNvPr id="58373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25" y="1608138"/>
              <a:ext cx="6515100" cy="450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486D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374" name="Text Box 40"/>
            <p:cNvSpPr txBox="1">
              <a:spLocks noChangeArrowheads="1"/>
            </p:cNvSpPr>
            <p:nvPr/>
          </p:nvSpPr>
          <p:spPr bwMode="auto">
            <a:xfrm>
              <a:off x="466725" y="2103438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486D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sv-SE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375" name="Line 51"/>
            <p:cNvSpPr>
              <a:spLocks noChangeShapeType="1"/>
            </p:cNvSpPr>
            <p:nvPr/>
          </p:nvSpPr>
          <p:spPr bwMode="auto">
            <a:xfrm>
              <a:off x="5934075" y="5619750"/>
              <a:ext cx="0" cy="571500"/>
            </a:xfrm>
            <a:prstGeom prst="line">
              <a:avLst/>
            </a:prstGeom>
            <a:noFill/>
            <a:ln w="3175">
              <a:solidFill>
                <a:srgbClr val="486D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376" name="Line 52"/>
            <p:cNvSpPr>
              <a:spLocks noChangeShapeType="1"/>
            </p:cNvSpPr>
            <p:nvPr/>
          </p:nvSpPr>
          <p:spPr bwMode="auto">
            <a:xfrm>
              <a:off x="7581900" y="5638800"/>
              <a:ext cx="0" cy="552450"/>
            </a:xfrm>
            <a:prstGeom prst="line">
              <a:avLst/>
            </a:prstGeom>
            <a:noFill/>
            <a:ln w="3175">
              <a:solidFill>
                <a:srgbClr val="486D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377" name="Line 53"/>
            <p:cNvSpPr>
              <a:spLocks noChangeShapeType="1"/>
            </p:cNvSpPr>
            <p:nvPr/>
          </p:nvSpPr>
          <p:spPr bwMode="auto">
            <a:xfrm flipV="1">
              <a:off x="5934075" y="6115050"/>
              <a:ext cx="1657350" cy="9525"/>
            </a:xfrm>
            <a:prstGeom prst="line">
              <a:avLst/>
            </a:prstGeom>
            <a:noFill/>
            <a:ln w="9525">
              <a:solidFill>
                <a:srgbClr val="486D9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378" name="Text Box 54"/>
            <p:cNvSpPr txBox="1">
              <a:spLocks noChangeArrowheads="1"/>
            </p:cNvSpPr>
            <p:nvPr/>
          </p:nvSpPr>
          <p:spPr bwMode="auto">
            <a:xfrm>
              <a:off x="5073910" y="6181724"/>
              <a:ext cx="33776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486D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1-20 min in one or more segments </a:t>
              </a:r>
            </a:p>
          </p:txBody>
        </p:sp>
        <p:sp>
          <p:nvSpPr>
            <p:cNvPr id="58379" name="Line 56"/>
            <p:cNvSpPr>
              <a:spLocks noChangeShapeType="1"/>
            </p:cNvSpPr>
            <p:nvPr/>
          </p:nvSpPr>
          <p:spPr bwMode="auto">
            <a:xfrm>
              <a:off x="7038975" y="5581649"/>
              <a:ext cx="504825" cy="123825"/>
            </a:xfrm>
            <a:prstGeom prst="line">
              <a:avLst/>
            </a:prstGeom>
            <a:noFill/>
            <a:ln w="12700">
              <a:solidFill>
                <a:srgbClr val="BD21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8380" name="Rectangle 21"/>
            <p:cNvSpPr>
              <a:spLocks noChangeArrowheads="1"/>
            </p:cNvSpPr>
            <p:nvPr/>
          </p:nvSpPr>
          <p:spPr bwMode="auto">
            <a:xfrm>
              <a:off x="7008729" y="5477983"/>
              <a:ext cx="114300" cy="36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486D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sv-SE" alt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B5D5E4B-CC15-431B-B8FE-A161960DDC9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8602" y="537601"/>
            <a:ext cx="4289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latin typeface="+mj-lt"/>
              </a:rPr>
              <a:t>Fine Decompression Cycles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B5D5E4B-CC15-431B-B8FE-A161960DDC9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53" y="1189578"/>
            <a:ext cx="4506098" cy="46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r>
              <a:rPr lang="sv-SE" dirty="0"/>
              <a:t> and </a:t>
            </a:r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56F-49BB-4797-8111-DB5A53761B65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12/1/2017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sv-SE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CDB-6720-0F4C-B565-EE82B94C46EF}" type="slidenum">
              <a:rPr lang="sv-SE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83527"/>
            <a:ext cx="67778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HIP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Control of Material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URC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Combining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HIP and Heat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(no NDT)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lowering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rate)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Investement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82703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6996" y="442185"/>
            <a:ext cx="3933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FF"/>
                </a:solidFill>
                <a:latin typeface="+mj-lt"/>
              </a:rPr>
              <a:t>Quintus Technologies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B5D5E4B-CC15-431B-B8FE-A161960DDC9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67481" y="1779034"/>
            <a:ext cx="9144000" cy="419258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2400" b="1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34319" y="1298022"/>
            <a:ext cx="6623050" cy="441325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486D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91394" y="1493284"/>
            <a:ext cx="7572375" cy="4049713"/>
          </a:xfrm>
          <a:prstGeom prst="rect">
            <a:avLst/>
          </a:prstGeom>
          <a:gradFill rotWithShape="1">
            <a:gsLst>
              <a:gs pos="0">
                <a:srgbClr val="0062A1"/>
              </a:gs>
              <a:gs pos="100000">
                <a:srgbClr val="00416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486D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2400" b="1" dirty="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35831" y="2539447"/>
            <a:ext cx="45862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sv-SE" sz="2800" b="1" dirty="0">
                <a:solidFill>
                  <a:srgbClr val="FFFFFF"/>
                </a:solidFill>
                <a:latin typeface="Arial" panose="020B0604020202020204" pitchFamily="34" charset="0"/>
              </a:rPr>
              <a:t>Thank you for your attention!</a:t>
            </a:r>
          </a:p>
          <a:p>
            <a:pPr algn="ctr"/>
            <a:endParaRPr lang="en-US" altLang="sv-SE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sv-SE" sz="2800" b="1" dirty="0">
                <a:solidFill>
                  <a:srgbClr val="FFFFFF"/>
                </a:solidFill>
                <a:latin typeface="Arial" panose="020B0604020202020204" pitchFamily="34" charset="0"/>
              </a:rPr>
              <a:t>How can we help?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94" y="1804434"/>
            <a:ext cx="36687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Isostatic Pressing</a:t>
            </a:r>
          </a:p>
        </p:txBody>
      </p:sp>
      <p:sp>
        <p:nvSpPr>
          <p:cNvPr id="44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Definition: </a:t>
            </a:r>
            <a:r>
              <a:rPr lang="en-US" sz="2000" b="1" dirty="0">
                <a:latin typeface="Arial Narrow" panose="020B0606020202030204" pitchFamily="34" charset="0"/>
              </a:rPr>
              <a:t>“Applying a pressure, distinctly higher than the yield strength of the material at the HIP temperature”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Main applications: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Pore elimination of solids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Consolidation of powder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Diffusion bonding E.g. Steel/Cu, </a:t>
            </a:r>
            <a:r>
              <a:rPr lang="en-US" sz="1600" dirty="0" err="1">
                <a:latin typeface="Arial Narrow" panose="020B0606020202030204" pitchFamily="34" charset="0"/>
              </a:rPr>
              <a:t>Ti</a:t>
            </a:r>
            <a:r>
              <a:rPr lang="en-US" sz="1600" dirty="0">
                <a:latin typeface="Arial Narrow" panose="020B0606020202030204" pitchFamily="34" charset="0"/>
              </a:rPr>
              <a:t>/SS etc.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Mechanisms: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Mechanical deformation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Creep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Diffusion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59408-29D4-426F-829A-E4E31FCD6CB7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12/1/2017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1CDB-6720-0F4C-B565-EE82B94C46EF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54" y="1054418"/>
            <a:ext cx="4005629" cy="44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7798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299499" y="421157"/>
            <a:ext cx="10972800" cy="621897"/>
          </a:xfrm>
          <a:noFill/>
        </p:spPr>
        <p:txBody>
          <a:bodyPr anchor="ctr"/>
          <a:lstStyle/>
          <a:p>
            <a:r>
              <a:rPr lang="en-GB" altLang="sv-SE" sz="3000" baseline="54000" dirty="0"/>
              <a:t> </a:t>
            </a:r>
            <a:r>
              <a:rPr lang="en-GB" altLang="sv-SE" sz="2400" dirty="0"/>
              <a:t>Hot Isostatic Presses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dirty="0"/>
              <a:t> 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735D2E50-1BC6-44E2-BD33-58CB901BDFD4}" type="slidenum"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6" y="1520825"/>
            <a:ext cx="28733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2057401" y="1374776"/>
            <a:ext cx="5268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GB" alt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 combination of temperature and pressure heal internal voids in metal and ceramic materials to substantially improve strength</a:t>
            </a:r>
          </a:p>
        </p:txBody>
      </p:sp>
      <p:pic>
        <p:nvPicPr>
          <p:cNvPr id="35847" name="Picture 6" descr="se010130 besku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791168"/>
            <a:ext cx="46751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C8E0818-B8C0-4525-AB6E-55C72D4ED924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12/1/2017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64072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69" y="278353"/>
            <a:ext cx="10972800" cy="779778"/>
          </a:xfrm>
        </p:spPr>
        <p:txBody>
          <a:bodyPr>
            <a:normAutofit/>
          </a:bodyPr>
          <a:lstStyle/>
          <a:p>
            <a:r>
              <a:rPr lang="en-US" sz="2400" dirty="0"/>
              <a:t>What signifies Quintus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Safest pressure vessel on the market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Highest productivity on the market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Highest Quality on the market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r>
              <a:rPr lang="en-US" dirty="0">
                <a:latin typeface="Arial Narrow" panose="020B0606020202030204" pitchFamily="34" charset="0"/>
              </a:rPr>
              <a:t>Fastest installation from order to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F181F64-DC6D-4144-BF40-A41FE3511F4D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6691" r="9166" b="5193"/>
          <a:stretch/>
        </p:blipFill>
        <p:spPr>
          <a:xfrm>
            <a:off x="7039428" y="1572768"/>
            <a:ext cx="4871049" cy="34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 wounded pressure vessel enables fast cooling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B29C8-62A0-4E0C-BA86-8CF4C272C08F}" type="datetime1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2017-12-01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>
                <a:ln>
                  <a:noFill/>
                </a:ln>
                <a:solidFill>
                  <a:srgbClr val="4C565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4C565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071" t="15485"/>
          <a:stretch/>
        </p:blipFill>
        <p:spPr>
          <a:xfrm>
            <a:off x="4701577" y="1282120"/>
            <a:ext cx="1455942" cy="3974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8686" y="1625504"/>
            <a:ext cx="4641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pressure vessel is a thin walled forged cylinder, pre stressed with high strength steel wire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Wire winding enables the possibility to withhold extreme pressure to a comparably low weight.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wire winding the need for frequent safety related inspections is drastically reduced.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Through controlled water cooling of the thin walled unmatched cycle times are achieved.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Superior furnace insulation concept keep power losses to a minimum.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234" y="5595822"/>
            <a:ext cx="700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Wire winding gives maximum safety and enables unmatched performance!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4" y="1237625"/>
            <a:ext cx="3834768" cy="41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03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10BEF4B-1680-4C92-A327-33A6F1A2F255}" type="slidenum">
              <a:rPr lang="en-US" altLang="sv-SE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/>
              <a:t>7</a:t>
            </a:fld>
            <a:endParaRPr lang="en-US" alt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4650" y="48384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v-SE" altLang="en-US" b="1" dirty="0">
                <a:solidFill>
                  <a:schemeClr val="bg1"/>
                </a:solidFill>
                <a:latin typeface="+mj-lt"/>
              </a:rPr>
              <a:t>Typical HIP Applications - General</a:t>
            </a:r>
            <a:endParaRPr lang="en-GB" altLang="sv-SE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03975" y="185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91" name="Picture 7" descr="Hippin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1" y="1239838"/>
            <a:ext cx="18526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ipping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6" y="3627439"/>
            <a:ext cx="13319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 descr="SE9902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3686176"/>
            <a:ext cx="1504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541338" y="1216025"/>
            <a:ext cx="503535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P/M Tool Steel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Aerospace castings (SA and Ti)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C33B3E"/>
                </a:solidFill>
                <a:latin typeface="Arial" panose="020B0604020202020204" pitchFamily="34" charset="0"/>
              </a:rPr>
              <a:t> </a:t>
            </a: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Aluminium castings (Densal with Bodycote) 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Body implant castings (Ti and Co-Cr-Mo)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Body implant ceramics (Alumina</a:t>
            </a:r>
            <a:r>
              <a:rPr lang="sv-SE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and Zirkonia</a:t>
            </a: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Advanced engineering ceramics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Armour ceramics 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Composite P/M materials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Near net shape (NNS) alloy steel products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Super alloy billets and NNS P/M products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Diffusion bonding of dissimilar materials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Sputtering targets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Metal matrix diamond tools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C33B3E"/>
                </a:solidFill>
                <a:latin typeface="Arial" panose="020B0604020202020204" pitchFamily="34" charset="0"/>
              </a:rPr>
              <a:t> </a:t>
            </a: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Metal matrix composites</a:t>
            </a:r>
            <a:r>
              <a:rPr lang="en-GB" altLang="sv-SE" sz="1800" dirty="0">
                <a:solidFill>
                  <a:srgbClr val="C33B3E"/>
                </a:solidFill>
                <a:latin typeface="Arial" panose="020B0604020202020204" pitchFamily="34" charset="0"/>
              </a:rPr>
              <a:t> </a:t>
            </a:r>
            <a:endParaRPr lang="en-GB" altLang="sv-S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HIP brazing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Carbon/Carbon HIP impregnation</a:t>
            </a:r>
          </a:p>
          <a:p>
            <a:pPr>
              <a:buFontTx/>
              <a:buChar char="•"/>
            </a:pPr>
            <a:r>
              <a:rPr lang="en-GB" alt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etc., etc., ……</a:t>
            </a:r>
          </a:p>
        </p:txBody>
      </p:sp>
      <p:pic>
        <p:nvPicPr>
          <p:cNvPr id="16397" name="Picture 1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1217614"/>
            <a:ext cx="15605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6" descr="SE8408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4895850"/>
            <a:ext cx="162401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7" descr="Hipping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303463"/>
            <a:ext cx="1138238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7677150" y="1216025"/>
            <a:ext cx="2768600" cy="4813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1800" dirty="0">
              <a:solidFill>
                <a:srgbClr val="000000"/>
              </a:solidFill>
            </a:endParaRPr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7661276" y="1177926"/>
            <a:ext cx="27844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1800" dirty="0">
              <a:solidFill>
                <a:srgbClr val="000000"/>
              </a:solidFill>
            </a:endParaRPr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7747000" y="1241425"/>
            <a:ext cx="1543050" cy="109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sz="1800" dirty="0">
              <a:solidFill>
                <a:srgbClr val="000000"/>
              </a:solidFill>
            </a:endParaRPr>
          </a:p>
        </p:txBody>
      </p:sp>
      <p:pic>
        <p:nvPicPr>
          <p:cNvPr id="16403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13" y="4895850"/>
            <a:ext cx="1540738" cy="10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4" name="Picture 22" descr="Hipping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6" y="2665414"/>
            <a:ext cx="14827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C9F90DB-0A68-4023-BA64-5F3C2E1EF59D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12/1/2017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1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10BEF4B-1680-4C92-A327-33A6F1A2F255}" type="slidenum">
              <a:rPr lang="en-US" altLang="sv-SE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pPr/>
              <a:t>8</a:t>
            </a:fld>
            <a:endParaRPr lang="en-US" altLang="sv-S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4650" y="48384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v-SE" altLang="en-US" b="1" dirty="0">
                <a:solidFill>
                  <a:schemeClr val="bg1"/>
                </a:solidFill>
                <a:latin typeface="+mj-lt"/>
              </a:rPr>
              <a:t>Typical HIP Applications - Ceramics</a:t>
            </a:r>
            <a:endParaRPr lang="en-GB" altLang="sv-SE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03975" y="185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sv-SE" altLang="sv-S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98" name="Picture 16" descr="SE8408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5" y="1216025"/>
            <a:ext cx="4595052" cy="29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C9F90DB-0A68-4023-BA64-5F3C2E1EF59D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12/1/2017</a:t>
            </a:fld>
            <a:endParaRPr lang="sv-SE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64" y="2700546"/>
            <a:ext cx="6309892" cy="3239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127" y="422768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Silicon Nitride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050" y="2081213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Silicon Nitrides/Carbides/Oxides</a:t>
            </a:r>
          </a:p>
        </p:txBody>
      </p:sp>
    </p:spTree>
    <p:extLst>
      <p:ext uri="{BB962C8B-B14F-4D97-AF65-F5344CB8AC3E}">
        <p14:creationId xmlns:p14="http://schemas.microsoft.com/office/powerpoint/2010/main" val="4737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15" y="282591"/>
            <a:ext cx="10972800" cy="779778"/>
          </a:xfrm>
        </p:spPr>
        <p:txBody>
          <a:bodyPr>
            <a:normAutofit/>
          </a:bodyPr>
          <a:lstStyle/>
          <a:p>
            <a:r>
              <a:rPr lang="en-US" sz="2400" dirty="0"/>
              <a:t>Uniform Rapid Cooling (URC</a:t>
            </a:r>
            <a:r>
              <a:rPr lang="en-US" sz="2400" baseline="40000" dirty="0"/>
              <a:t>®</a:t>
            </a:r>
            <a:r>
              <a:rPr lang="en-US" sz="24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6867AA9-7806-4C57-8064-5291FEEA2628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t>12/1/2017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 descr="605-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3"/>
          <a:stretch/>
        </p:blipFill>
        <p:spPr bwMode="auto">
          <a:xfrm>
            <a:off x="745011" y="1439863"/>
            <a:ext cx="474139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0700" y="1784178"/>
            <a:ext cx="6315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wire wound thin walled cylinder is the only way to achieve rapid cool performance with control.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Quintus is the sole supplier of the patented URC</a:t>
            </a:r>
            <a:r>
              <a:rPr lang="en-US" sz="2000" baseline="40000" dirty="0"/>
              <a:t>®</a:t>
            </a:r>
            <a:r>
              <a:rPr lang="en-US" sz="2000" dirty="0"/>
              <a:t>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Cooling is fast enough for heat treatment of the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 to 100% faster turn around time is achieved </a:t>
            </a:r>
          </a:p>
        </p:txBody>
      </p:sp>
    </p:spTree>
    <p:extLst>
      <p:ext uri="{BB962C8B-B14F-4D97-AF65-F5344CB8AC3E}">
        <p14:creationId xmlns:p14="http://schemas.microsoft.com/office/powerpoint/2010/main" val="17572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Quintus">
  <a:themeElements>
    <a:clrScheme name="New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7AB2E1"/>
      </a:accent4>
      <a:accent5>
        <a:srgbClr val="0083A5"/>
      </a:accent5>
      <a:accent6>
        <a:srgbClr val="6B9F9D"/>
      </a:accent6>
      <a:hlink>
        <a:srgbClr val="0000FF"/>
      </a:hlink>
      <a:folHlink>
        <a:srgbClr val="0000FF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 (3)" id="{C0B5F117-55AE-45E5-8A0C-755ACB553FFD}" vid="{F11C67E7-7CF6-4081-9BC7-DA599E5951DB}"/>
    </a:ext>
  </a:extLst>
</a:theme>
</file>

<file path=ppt/theme/theme2.xml><?xml version="1.0" encoding="utf-8"?>
<a:theme xmlns:a="http://schemas.openxmlformats.org/drawingml/2006/main" name="2_Quintus">
  <a:themeElements>
    <a:clrScheme name="New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7AB2E1"/>
      </a:accent4>
      <a:accent5>
        <a:srgbClr val="0083A5"/>
      </a:accent5>
      <a:accent6>
        <a:srgbClr val="6B9F9D"/>
      </a:accent6>
      <a:hlink>
        <a:srgbClr val="0000FF"/>
      </a:hlink>
      <a:folHlink>
        <a:srgbClr val="0000FF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 (3).potx [Read-Only]" id="{0BF27D03-63C3-4431-A9A7-B03859F2328A}" vid="{61086AD7-5608-4121-9E68-B36FA5A6CA3B}"/>
    </a:ext>
  </a:extLst>
</a:theme>
</file>

<file path=ppt/theme/theme3.xml><?xml version="1.0" encoding="utf-8"?>
<a:theme xmlns:a="http://schemas.openxmlformats.org/drawingml/2006/main" name="3_Quintus">
  <a:themeElements>
    <a:clrScheme name="New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7AB2E1"/>
      </a:accent4>
      <a:accent5>
        <a:srgbClr val="0083A5"/>
      </a:accent5>
      <a:accent6>
        <a:srgbClr val="6B9F9D"/>
      </a:accent6>
      <a:hlink>
        <a:srgbClr val="0000FF"/>
      </a:hlink>
      <a:folHlink>
        <a:srgbClr val="0000FF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 (3).potx [Read-Only]" id="{0BF27D03-63C3-4431-A9A7-B03859F2328A}" vid="{61086AD7-5608-4121-9E68-B36FA5A6CA3B}"/>
    </a:ext>
  </a:extLst>
</a:theme>
</file>

<file path=ppt/theme/theme4.xml><?xml version="1.0" encoding="utf-8"?>
<a:theme xmlns:a="http://schemas.openxmlformats.org/drawingml/2006/main" name="4_Quintus">
  <a:themeElements>
    <a:clrScheme name="New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7AB2E1"/>
      </a:accent4>
      <a:accent5>
        <a:srgbClr val="0083A5"/>
      </a:accent5>
      <a:accent6>
        <a:srgbClr val="6B9F9D"/>
      </a:accent6>
      <a:hlink>
        <a:srgbClr val="0000FF"/>
      </a:hlink>
      <a:folHlink>
        <a:srgbClr val="0000FF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 (3).potx [Read-Only]" id="{0BF27D03-63C3-4431-A9A7-B03859F2328A}" vid="{61086AD7-5608-4121-9E68-B36FA5A6CA3B}"/>
    </a:ext>
  </a:extLst>
</a:theme>
</file>

<file path=ppt/theme/theme5.xml><?xml version="1.0" encoding="utf-8"?>
<a:theme xmlns:a="http://schemas.openxmlformats.org/drawingml/2006/main" name="5_Quintus">
  <a:themeElements>
    <a:clrScheme name="New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7AB2E1"/>
      </a:accent4>
      <a:accent5>
        <a:srgbClr val="0083A5"/>
      </a:accent5>
      <a:accent6>
        <a:srgbClr val="6B9F9D"/>
      </a:accent6>
      <a:hlink>
        <a:srgbClr val="0000FF"/>
      </a:hlink>
      <a:folHlink>
        <a:srgbClr val="0000FF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 (3).potx [Read-Only]" id="{0BF27D03-63C3-4431-A9A7-B03859F2328A}" vid="{61086AD7-5608-4121-9E68-B36FA5A6CA3B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tBMSsection xmlns="98a6ce04-38c3-4757-9025-cfb054683c96">
      <Value>General Templates</Value>
    </avtBMSsection>
    <avtSecurityLevel xmlns="98a6ce04-38c3-4757-9025-cfb054683c96">Public open</avtSecurityLevel>
    <Document_x0020_No xmlns="98a6ce04-38c3-4757-9025-cfb054683c96">Doc-0417</Document_x0020_No>
    <avtTest xmlns="98a6ce04-38c3-4757-9025-cfb054683c96">Released</avtTest>
    <TaxCatchAll xmlns="98a6ce04-38c3-4757-9025-cfb054683c96"/>
    <avtReleaseDate xmlns="98a6ce04-38c3-4757-9025-cfb054683c96">2015-11-10T23:00:00+00:00</avtReleaseDate>
    <_Revision xmlns="http://schemas.microsoft.com/sharepoint/v3/fields">7</_Revision>
    <n510319d7fc940b9b6edded042a35d93 xmlns="98a6ce04-38c3-4757-9025-cfb054683c96">
      <Terms xmlns="http://schemas.microsoft.com/office/infopath/2007/PartnerControls"/>
    </n510319d7fc940b9b6edded042a35d93>
    <Product_x0020_Types xmlns="a0a1a23b-25ee-4f00-9b07-3adfd02cdf4c"/>
    <Columbus_x0020_Document xmlns="98a6ce04-38c3-4757-9025-cfb054683c96"/>
    <DocOwner xmlns="a837d0b0-0cdc-4a99-bbf4-9bca50130d13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neral Description" ma:contentTypeID="0x010100BA378C20AD519444846A1A1EAAD548CD0500CB8AA03BA57DE448A1B873DA5AA847A6" ma:contentTypeVersion="60" ma:contentTypeDescription="Format General Description" ma:contentTypeScope="" ma:versionID="e1f06a0bdf22dbfa153e1348586d5daa">
  <xsd:schema xmlns:xsd="http://www.w3.org/2001/XMLSchema" xmlns:xs="http://www.w3.org/2001/XMLSchema" xmlns:p="http://schemas.microsoft.com/office/2006/metadata/properties" xmlns:ns2="98a6ce04-38c3-4757-9025-cfb054683c96" xmlns:ns3="a837d0b0-0cdc-4a99-bbf4-9bca50130d13" xmlns:ns4="http://schemas.microsoft.com/sharepoint/v3/fields" xmlns:ns5="a0a1a23b-25ee-4f00-9b07-3adfd02cdf4c" targetNamespace="http://schemas.microsoft.com/office/2006/metadata/properties" ma:root="true" ma:fieldsID="676b1ae10c9619dbe2af1711abbaf627" ns2:_="" ns3:_="" ns4:_="" ns5:_="">
    <xsd:import namespace="98a6ce04-38c3-4757-9025-cfb054683c96"/>
    <xsd:import namespace="a837d0b0-0cdc-4a99-bbf4-9bca50130d13"/>
    <xsd:import namespace="http://schemas.microsoft.com/sharepoint/v3/fields"/>
    <xsd:import namespace="a0a1a23b-25ee-4f00-9b07-3adfd02cdf4c"/>
    <xsd:element name="properties">
      <xsd:complexType>
        <xsd:sequence>
          <xsd:element name="documentManagement">
            <xsd:complexType>
              <xsd:all>
                <xsd:element ref="ns2:avtBMSsection" minOccurs="0"/>
                <xsd:element ref="ns2:avtSecurityLevel" minOccurs="0"/>
                <xsd:element ref="ns2:avtReleaseDate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avtTest" minOccurs="0"/>
                <xsd:element ref="ns3:DocOwner" minOccurs="0"/>
                <xsd:element ref="ns4:_Revision" minOccurs="0"/>
                <xsd:element ref="ns2:Document_x0020_No" minOccurs="0"/>
                <xsd:element ref="ns2:Columbus_x0020_Document" minOccurs="0"/>
                <xsd:element ref="ns5:Product_x0020_Types" minOccurs="0"/>
                <xsd:element ref="ns2:n510319d7fc940b9b6edded042a35d93" minOccurs="0"/>
                <xsd:element ref="ns5:SharingHintHash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6ce04-38c3-4757-9025-cfb054683c96" elementFormDefault="qualified">
    <xsd:import namespace="http://schemas.microsoft.com/office/2006/documentManagement/types"/>
    <xsd:import namespace="http://schemas.microsoft.com/office/infopath/2007/PartnerControls"/>
    <xsd:element name="avtBMSsection" ma:index="2" nillable="true" ma:displayName="BMS section" ma:internalName="avtBMS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sion"/>
                    <xsd:enumeration value="Operating Model"/>
                    <xsd:enumeration value="Company Performance"/>
                    <xsd:enumeration value="Project Execution"/>
                    <xsd:enumeration value="Strategic Business Plan"/>
                    <xsd:enumeration value="Goals &amp; Objectives"/>
                    <xsd:enumeration value="Values"/>
                    <xsd:enumeration value="Competences"/>
                    <xsd:enumeration value="Leadership"/>
                    <xsd:enumeration value="Policies"/>
                    <xsd:enumeration value="Manuals"/>
                    <xsd:enumeration value="Directives"/>
                    <xsd:enumeration value="Laws &amp; Regulations"/>
                    <xsd:enumeration value="Certification &amp; Audits"/>
                    <xsd:enumeration value="Avure Technologies"/>
                    <xsd:enumeration value="Organization"/>
                    <xsd:enumeration value="Function Descriptions"/>
                    <xsd:enumeration value="Management Cycle &amp; Boards"/>
                    <xsd:enumeration value="General Responsibilities &amp; Roles"/>
                    <xsd:enumeration value="Business Management Processes"/>
                    <xsd:enumeration value="Business IT Systems"/>
                    <xsd:enumeration value="Company Info."/>
                    <xsd:enumeration value="Product Info."/>
                    <xsd:enumeration value="Associate Info."/>
                    <xsd:enumeration value="Manager Info."/>
                    <xsd:enumeration value="Definitions"/>
                    <xsd:enumeration value="General Templates"/>
                    <xsd:enumeration value="BMS Guidance"/>
                  </xsd:restriction>
                </xsd:simpleType>
              </xsd:element>
            </xsd:sequence>
          </xsd:extension>
        </xsd:complexContent>
      </xsd:complexType>
    </xsd:element>
    <xsd:element name="avtSecurityLevel" ma:index="3" nillable="true" ma:displayName="Security level" ma:default="Public open" ma:format="Dropdown" ma:internalName="avtSecurityLevel">
      <xsd:simpleType>
        <xsd:restriction base="dms:Choice">
          <xsd:enumeration value="Public open"/>
          <xsd:enumeration value="Internal  use only"/>
          <xsd:enumeration value="Restricted"/>
        </xsd:restriction>
      </xsd:simpleType>
    </xsd:element>
    <xsd:element name="avtReleaseDate" ma:index="4" nillable="true" ma:displayName="Release Date" ma:format="DateOnly" ma:hidden="true" ma:internalName="avtReleaseDate" ma:readOnly="false">
      <xsd:simpleType>
        <xsd:restriction base="dms:DateTime"/>
      </xsd:simpleType>
    </xsd:element>
    <xsd:element name="TaxCatchAll" ma:index="6" nillable="true" ma:displayName="Taxonomy Catch All Column" ma:hidden="true" ma:list="{bc00e6bb-d3cb-4b01-8098-e662be58a74d}" ma:internalName="TaxCatchAll" ma:showField="CatchAllData" ma:web="98a6ce04-38c3-4757-9025-cfb054683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bc00e6bb-d3cb-4b01-8098-e662be58a74d}" ma:internalName="TaxCatchAllLabel" ma:readOnly="true" ma:showField="CatchAllDataLabel" ma:web="98a6ce04-38c3-4757-9025-cfb054683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vtTest" ma:index="16" nillable="true" ma:displayName="Doc status" ma:hidden="true" ma:internalName="avtTest" ma:readOnly="false">
      <xsd:simpleType>
        <xsd:restriction base="dms:Text">
          <xsd:maxLength value="255"/>
        </xsd:restriction>
      </xsd:simpleType>
    </xsd:element>
    <xsd:element name="Document_x0020_No" ma:index="19" nillable="true" ma:displayName="Document No" ma:hidden="true" ma:internalName="Document_x0020_No" ma:readOnly="false">
      <xsd:simpleType>
        <xsd:restriction base="dms:Text">
          <xsd:maxLength value="255"/>
        </xsd:restriction>
      </xsd:simpleType>
    </xsd:element>
    <xsd:element name="Columbus_x0020_Document" ma:index="20" nillable="true" ma:displayName="Columbus Document" ma:description="" ma:internalName="Columbus_x0020_Docu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umbus Local"/>
                    <xsd:enumeration value="Global"/>
                  </xsd:restriction>
                </xsd:simpleType>
              </xsd:element>
            </xsd:sequence>
          </xsd:extension>
        </xsd:complexContent>
      </xsd:complexType>
    </xsd:element>
    <xsd:element name="n510319d7fc940b9b6edded042a35d93" ma:index="22" nillable="true" ma:taxonomy="true" ma:internalName="n510319d7fc940b9b6edded042a35d93" ma:taxonomyFieldName="avtProcess" ma:displayName="Process" ma:default="" ma:fieldId="{7510319d-7fc9-40b9-b6ed-ded042a35d93}" ma:taxonomyMulti="true" ma:sspId="7b4d5376-fa7a-4d82-8cb9-5967fac5448b" ma:termSetId="c660e74d-d5fc-40bd-9a94-ef6ae226aee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7d0b0-0cdc-4a99-bbf4-9bca50130d13" elementFormDefault="qualified">
    <xsd:import namespace="http://schemas.microsoft.com/office/2006/documentManagement/types"/>
    <xsd:import namespace="http://schemas.microsoft.com/office/infopath/2007/PartnerControls"/>
    <xsd:element name="DocOwner" ma:index="17" nillable="true" ma:displayName="DocOwner" ma:list="{f467e64e-a9be-4bbf-9f88-7ec2a21626b5}" ma:internalName="DocOwner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18" nillable="true" ma:displayName="Revision" ma:default="0" ma:hidden="true" ma:internalName="_Revis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1a23b-25ee-4f00-9b07-3adfd02cdf4c" elementFormDefault="qualified">
    <xsd:import namespace="http://schemas.microsoft.com/office/2006/documentManagement/types"/>
    <xsd:import namespace="http://schemas.microsoft.com/office/infopath/2007/PartnerControls"/>
    <xsd:element name="Product_x0020_Types" ma:index="21" nillable="true" ma:displayName="Product Types" ma:list="{e9aad31e-d35e-4d81-9174-867f3fb35913}" ma:internalName="Product_x0020_Types" ma:showField="Title" ma:web="a0a1a23b-25ee-4f00-9b07-3adfd02cd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ingHintHash" ma:index="24" nillable="true" ma:displayName="Delar tips, Hash" ma:internalName="SharingHintHash" ma:readOnly="true">
      <xsd:simpleType>
        <xsd:restriction base="dms:Text"/>
      </xsd:simpleType>
    </xsd:element>
    <xsd:element name="SharedWithDetails" ma:index="2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429E3-7F01-4F4D-A69E-8691AE65F4D0}">
  <ds:schemaRefs>
    <ds:schemaRef ds:uri="http://purl.org/dc/elements/1.1/"/>
    <ds:schemaRef ds:uri="http://schemas.microsoft.com/sharepoint/v3/fields"/>
    <ds:schemaRef ds:uri="http://schemas.microsoft.com/office/2006/metadata/properties"/>
    <ds:schemaRef ds:uri="http://www.w3.org/XML/1998/namespace"/>
    <ds:schemaRef ds:uri="a0a1a23b-25ee-4f00-9b07-3adfd02cdf4c"/>
    <ds:schemaRef ds:uri="http://purl.org/dc/terms/"/>
    <ds:schemaRef ds:uri="http://schemas.openxmlformats.org/package/2006/metadata/core-properties"/>
    <ds:schemaRef ds:uri="a837d0b0-0cdc-4a99-bbf4-9bca50130d13"/>
    <ds:schemaRef ds:uri="http://purl.org/dc/dcmitype/"/>
    <ds:schemaRef ds:uri="http://schemas.microsoft.com/office/2006/documentManagement/types"/>
    <ds:schemaRef ds:uri="http://schemas.microsoft.com/office/infopath/2007/PartnerControls"/>
    <ds:schemaRef ds:uri="98a6ce04-38c3-4757-9025-cfb054683c96"/>
  </ds:schemaRefs>
</ds:datastoreItem>
</file>

<file path=customXml/itemProps2.xml><?xml version="1.0" encoding="utf-8"?>
<ds:datastoreItem xmlns:ds="http://schemas.openxmlformats.org/officeDocument/2006/customXml" ds:itemID="{00BD2F22-FE31-4DBD-A6B2-752F478086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56FBD08-0FBF-43FB-8CAE-97438179776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40579DC5-05FE-4055-8642-2D3216C2F48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F85EEDB-4299-4A47-BCBE-D8BDDBB2A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6ce04-38c3-4757-9025-cfb054683c96"/>
    <ds:schemaRef ds:uri="a837d0b0-0cdc-4a99-bbf4-9bca50130d13"/>
    <ds:schemaRef ds:uri="http://schemas.microsoft.com/sharepoint/v3/fields"/>
    <ds:schemaRef ds:uri="a0a1a23b-25ee-4f00-9b07-3adfd02cd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Quintus ppt Template</Template>
  <TotalTime>4402</TotalTime>
  <Words>1104</Words>
  <Application>Microsoft Office PowerPoint</Application>
  <PresentationFormat>Widescreen</PresentationFormat>
  <Paragraphs>272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Arial</vt:lpstr>
      <vt:lpstr>Arial Narrow</vt:lpstr>
      <vt:lpstr>Calibri</vt:lpstr>
      <vt:lpstr>Times New Roman</vt:lpstr>
      <vt:lpstr>Wingdings</vt:lpstr>
      <vt:lpstr>1_Quintus</vt:lpstr>
      <vt:lpstr>2_Quintus</vt:lpstr>
      <vt:lpstr>3_Quintus</vt:lpstr>
      <vt:lpstr>4_Quintus</vt:lpstr>
      <vt:lpstr>5_Quintus</vt:lpstr>
      <vt:lpstr>PowerPoint Presentation</vt:lpstr>
      <vt:lpstr>Synopsis</vt:lpstr>
      <vt:lpstr>Hot Isostatic Pressing</vt:lpstr>
      <vt:lpstr> Hot Isostatic Presses</vt:lpstr>
      <vt:lpstr>What signifies Quintus systems</vt:lpstr>
      <vt:lpstr>Wire wounded pressure vessel enables fast cooling</vt:lpstr>
      <vt:lpstr>PowerPoint Presentation</vt:lpstr>
      <vt:lpstr>PowerPoint Presentation</vt:lpstr>
      <vt:lpstr>Uniform Rapid Cooling (URC®)</vt:lpstr>
      <vt:lpstr>Uniform Rapid Quenching (URQ®)</vt:lpstr>
      <vt:lpstr>Uniform Rapid Quenching (URQ®)</vt:lpstr>
      <vt:lpstr>Advantages of Hot Isostatic Pressing</vt:lpstr>
      <vt:lpstr>Ceramics – Properties and Manufacturing YSZ</vt:lpstr>
      <vt:lpstr>Ceramics – Properties and Manufacturing Example: YSZ for Dental Implants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</vt:lpstr>
      <vt:lpstr>PowerPoint Presentation</vt:lpstr>
    </vt:vector>
  </TitlesOfParts>
  <Company>Avure Technologies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Businiss case study and market analysis for Ningxia</dc:title>
  <dc:creator>Johan Hjärne</dc:creator>
  <cp:lastModifiedBy>Anders Eklund</cp:lastModifiedBy>
  <cp:revision>256</cp:revision>
  <dcterms:created xsi:type="dcterms:W3CDTF">2015-11-16T12:07:26Z</dcterms:created>
  <dcterms:modified xsi:type="dcterms:W3CDTF">2017-12-01T21:53:57Z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0x010100BA378C20AD519444846A1A1EAAD548CD0500CB8AA03BA57DE448A1B873DA5AA847A6</vt:lpwstr>
  </property>
  <property fmtid="{D5CDD505-2E9C-101B-9397-08002B2CF9AE}" pid="3" name="WorkflowChangePath">
    <vt:lpwstr>1c8c754f-4fbb-40da-8023-c4125973ff78,2;b97fd9f3-11de-415e-b835-8362f9c86481,4;b97fd9f3-11de-415e-b835-8362f9c86481,4;69379d88-cb83-4491-8842-55164d8c9959,7;69379d88-cb83-4491-8842-55164d8c9959,7;69379d88-cb83-4491-8842-55164d8c9959,7;69379d88-cb83-4491-88</vt:lpwstr>
  </property>
  <property fmtid="{D5CDD505-2E9C-101B-9397-08002B2CF9AE}" pid="4" name="avtProcess">
    <vt:lpwstr/>
  </property>
</Properties>
</file>