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6"/>
  </p:sldMasterIdLst>
  <p:notesMasterIdLst>
    <p:notesMasterId r:id="rId43"/>
  </p:notesMasterIdLst>
  <p:sldIdLst>
    <p:sldId id="676" r:id="rId7"/>
    <p:sldId id="579" r:id="rId8"/>
    <p:sldId id="710" r:id="rId9"/>
    <p:sldId id="711" r:id="rId10"/>
    <p:sldId id="581" r:id="rId11"/>
    <p:sldId id="695" r:id="rId12"/>
    <p:sldId id="583" r:id="rId13"/>
    <p:sldId id="677" r:id="rId14"/>
    <p:sldId id="678" r:id="rId15"/>
    <p:sldId id="679" r:id="rId16"/>
    <p:sldId id="680" r:id="rId17"/>
    <p:sldId id="681" r:id="rId18"/>
    <p:sldId id="682" r:id="rId19"/>
    <p:sldId id="585" r:id="rId20"/>
    <p:sldId id="696" r:id="rId21"/>
    <p:sldId id="697" r:id="rId22"/>
    <p:sldId id="698" r:id="rId23"/>
    <p:sldId id="699" r:id="rId24"/>
    <p:sldId id="700" r:id="rId25"/>
    <p:sldId id="701" r:id="rId26"/>
    <p:sldId id="592" r:id="rId27"/>
    <p:sldId id="593" r:id="rId28"/>
    <p:sldId id="594" r:id="rId29"/>
    <p:sldId id="595" r:id="rId30"/>
    <p:sldId id="596" r:id="rId31"/>
    <p:sldId id="597" r:id="rId32"/>
    <p:sldId id="598" r:id="rId33"/>
    <p:sldId id="693" r:id="rId34"/>
    <p:sldId id="712" r:id="rId35"/>
    <p:sldId id="702" r:id="rId36"/>
    <p:sldId id="703" r:id="rId37"/>
    <p:sldId id="704" r:id="rId38"/>
    <p:sldId id="705" r:id="rId39"/>
    <p:sldId id="706" r:id="rId40"/>
    <p:sldId id="707" r:id="rId41"/>
    <p:sldId id="709" r:id="rId42"/>
  </p:sldIdLst>
  <p:sldSz cx="12192000" cy="6858000"/>
  <p:notesSz cx="69977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3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6541"/>
    <a:srgbClr val="1C7249"/>
    <a:srgbClr val="1A7463"/>
    <a:srgbClr val="147A5A"/>
    <a:srgbClr val="0D815A"/>
    <a:srgbClr val="0A703F"/>
    <a:srgbClr val="09673A"/>
    <a:srgbClr val="085E35"/>
    <a:srgbClr val="3366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797" autoAdjust="0"/>
    <p:restoredTop sz="79508" autoAdjust="0"/>
  </p:normalViewPr>
  <p:slideViewPr>
    <p:cSldViewPr snapToGrid="0">
      <p:cViewPr varScale="1">
        <p:scale>
          <a:sx n="72" d="100"/>
          <a:sy n="72" d="100"/>
        </p:scale>
        <p:origin x="588" y="72"/>
      </p:cViewPr>
      <p:guideLst>
        <p:guide orient="horz" pos="423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-1734" y="-96"/>
      </p:cViewPr>
      <p:guideLst>
        <p:guide orient="horz" pos="2928"/>
        <p:guide pos="22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Yield Tensile Strength [MPa]</a:t>
            </a:r>
          </a:p>
        </c:rich>
      </c:tx>
      <c:layout>
        <c:manualLayout>
          <c:xMode val="edge"/>
          <c:yMode val="edge"/>
          <c:x val="0.29552937638999455"/>
          <c:y val="4.3441915317471991E-2"/>
        </c:manualLayout>
      </c:layout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Z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errBars>
            <c:errBarType val="both"/>
            <c:errValType val="cust"/>
            <c:noEndCap val="0"/>
            <c:plus>
              <c:numRef>
                <c:f>(Tensile!$L$2,Tensile!$L$12,Tensile!$L$62,Tensile!$L$22,Tensile!$L$32,Tensile!$L$42,Tensile!$L$52)</c:f>
                <c:numCache>
                  <c:formatCode>General</c:formatCode>
                  <c:ptCount val="7"/>
                  <c:pt idx="0">
                    <c:v>13.428824718989125</c:v>
                  </c:pt>
                  <c:pt idx="1">
                    <c:v>20.292855885754474</c:v>
                  </c:pt>
                  <c:pt idx="2">
                    <c:v>10.986355173577815</c:v>
                  </c:pt>
                  <c:pt idx="3">
                    <c:v>16.39207125411551</c:v>
                  </c:pt>
                  <c:pt idx="4">
                    <c:v>11.247221879201993</c:v>
                  </c:pt>
                  <c:pt idx="5">
                    <c:v>17.601136326953437</c:v>
                  </c:pt>
                  <c:pt idx="6">
                    <c:v>20.940391591371924</c:v>
                  </c:pt>
                </c:numCache>
              </c:numRef>
            </c:plus>
            <c:minus>
              <c:numRef>
                <c:f>(Tensile!$L$2,Tensile!$L$12,Tensile!$L$62,Tensile!$L$22,Tensile!$L$32,Tensile!$L$42,Tensile!$L$52)</c:f>
                <c:numCache>
                  <c:formatCode>General</c:formatCode>
                  <c:ptCount val="7"/>
                  <c:pt idx="0">
                    <c:v>13.428824718989125</c:v>
                  </c:pt>
                  <c:pt idx="1">
                    <c:v>20.292855885754474</c:v>
                  </c:pt>
                  <c:pt idx="2">
                    <c:v>10.986355173577815</c:v>
                  </c:pt>
                  <c:pt idx="3">
                    <c:v>16.39207125411551</c:v>
                  </c:pt>
                  <c:pt idx="4">
                    <c:v>11.247221879201993</c:v>
                  </c:pt>
                  <c:pt idx="5">
                    <c:v>17.601136326953437</c:v>
                  </c:pt>
                  <c:pt idx="6">
                    <c:v>20.940391591371924</c:v>
                  </c:pt>
                </c:numCache>
              </c:numRef>
            </c:minus>
          </c:errBars>
          <c:cat>
            <c:strRef>
              <c:f>(Tensile!$B$2,Tensile!$B$12,Tensile!$B$62,Tensile!$B$22,Tensile!$B$32,Tensile!$B$42,Tensile!$B$52)</c:f>
              <c:strCache>
                <c:ptCount val="7"/>
                <c:pt idx="0">
                  <c:v>As-built</c:v>
                </c:pt>
                <c:pt idx="1">
                  <c:v>HIP 920°C, 100MPa</c:v>
                </c:pt>
                <c:pt idx="2">
                  <c:v>HIP 920°C, 100MPa, fast cool</c:v>
                </c:pt>
                <c:pt idx="3">
                  <c:v>HIP 880°C, 100MPa</c:v>
                </c:pt>
                <c:pt idx="4">
                  <c:v>HIP 840°C, 100MPa</c:v>
                </c:pt>
                <c:pt idx="5">
                  <c:v>HIP 800°C, 100MPa</c:v>
                </c:pt>
                <c:pt idx="6">
                  <c:v>HIP 800°C, 200MPa</c:v>
                </c:pt>
              </c:strCache>
            </c:strRef>
          </c:cat>
          <c:val>
            <c:numRef>
              <c:f>(Tensile!$H$2,Tensile!$H$12,Tensile!$H$62,Tensile!$H$22,Tensile!$H$32,Tensile!$H$42,Tensile!$H$52)</c:f>
              <c:numCache>
                <c:formatCode>0</c:formatCode>
                <c:ptCount val="7"/>
                <c:pt idx="0">
                  <c:v>885.33333333333337</c:v>
                </c:pt>
                <c:pt idx="1">
                  <c:v>800.6</c:v>
                </c:pt>
                <c:pt idx="2">
                  <c:v>797.8</c:v>
                </c:pt>
                <c:pt idx="3">
                  <c:v>821.2</c:v>
                </c:pt>
                <c:pt idx="4">
                  <c:v>836</c:v>
                </c:pt>
                <c:pt idx="5">
                  <c:v>860.6</c:v>
                </c:pt>
                <c:pt idx="6">
                  <c:v>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06-41C4-9FD8-161731147800}"/>
            </c:ext>
          </c:extLst>
        </c:ser>
        <c:ser>
          <c:idx val="1"/>
          <c:order val="1"/>
          <c:tx>
            <c:v>XY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errBars>
            <c:errBarType val="both"/>
            <c:errValType val="cust"/>
            <c:noEndCap val="0"/>
            <c:plus>
              <c:numRef>
                <c:f>(Tensile!$L$7,Tensile!$L$17,Tensile!$L$67,Tensile!$L$27,Tensile!$L$37,Tensile!$L$47,Tensile!$L$57)</c:f>
                <c:numCache>
                  <c:formatCode>General</c:formatCode>
                  <c:ptCount val="7"/>
                  <c:pt idx="0">
                    <c:v>20.705071842425468</c:v>
                  </c:pt>
                  <c:pt idx="1">
                    <c:v>16.241921068642096</c:v>
                  </c:pt>
                  <c:pt idx="2">
                    <c:v>26.101724080987449</c:v>
                  </c:pt>
                  <c:pt idx="3">
                    <c:v>9.5236547606473003</c:v>
                  </c:pt>
                  <c:pt idx="4">
                    <c:v>12.153188881935472</c:v>
                  </c:pt>
                  <c:pt idx="5">
                    <c:v>15.517731793016658</c:v>
                  </c:pt>
                  <c:pt idx="6">
                    <c:v>4.7749345545253288</c:v>
                  </c:pt>
                </c:numCache>
              </c:numRef>
            </c:plus>
            <c:minus>
              <c:numRef>
                <c:f>(Tensile!$L$7,Tensile!$L$17,Tensile!$L$67,Tensile!$L$27,Tensile!$L$37,Tensile!$L$47,Tensile!$L$57)</c:f>
                <c:numCache>
                  <c:formatCode>General</c:formatCode>
                  <c:ptCount val="7"/>
                  <c:pt idx="0">
                    <c:v>20.705071842425468</c:v>
                  </c:pt>
                  <c:pt idx="1">
                    <c:v>16.241921068642096</c:v>
                  </c:pt>
                  <c:pt idx="2">
                    <c:v>26.101724080987449</c:v>
                  </c:pt>
                  <c:pt idx="3">
                    <c:v>9.5236547606473003</c:v>
                  </c:pt>
                  <c:pt idx="4">
                    <c:v>12.153188881935472</c:v>
                  </c:pt>
                  <c:pt idx="5">
                    <c:v>15.517731793016658</c:v>
                  </c:pt>
                  <c:pt idx="6">
                    <c:v>4.7749345545253288</c:v>
                  </c:pt>
                </c:numCache>
              </c:numRef>
            </c:minus>
          </c:errBars>
          <c:cat>
            <c:strRef>
              <c:f>(Tensile!$B$2,Tensile!$B$12,Tensile!$B$62,Tensile!$B$22,Tensile!$B$32,Tensile!$B$42,Tensile!$B$52)</c:f>
              <c:strCache>
                <c:ptCount val="7"/>
                <c:pt idx="0">
                  <c:v>As-built</c:v>
                </c:pt>
                <c:pt idx="1">
                  <c:v>HIP 920°C, 100MPa</c:v>
                </c:pt>
                <c:pt idx="2">
                  <c:v>HIP 920°C, 100MPa, fast cool</c:v>
                </c:pt>
                <c:pt idx="3">
                  <c:v>HIP 880°C, 100MPa</c:v>
                </c:pt>
                <c:pt idx="4">
                  <c:v>HIP 840°C, 100MPa</c:v>
                </c:pt>
                <c:pt idx="5">
                  <c:v>HIP 800°C, 100MPa</c:v>
                </c:pt>
                <c:pt idx="6">
                  <c:v>HIP 800°C, 200MPa</c:v>
                </c:pt>
              </c:strCache>
            </c:strRef>
          </c:cat>
          <c:val>
            <c:numRef>
              <c:f>(Tensile!$H$7,Tensile!$H$17,Tensile!$H$67,Tensile!$H$27,Tensile!$H$37,Tensile!$H$47,Tensile!$H$57)</c:f>
              <c:numCache>
                <c:formatCode>0</c:formatCode>
                <c:ptCount val="7"/>
                <c:pt idx="0">
                  <c:v>858.2</c:v>
                </c:pt>
                <c:pt idx="1">
                  <c:v>788.4</c:v>
                </c:pt>
                <c:pt idx="2">
                  <c:v>808.6</c:v>
                </c:pt>
                <c:pt idx="3">
                  <c:v>827.2</c:v>
                </c:pt>
                <c:pt idx="4">
                  <c:v>842.2</c:v>
                </c:pt>
                <c:pt idx="5">
                  <c:v>856.6</c:v>
                </c:pt>
                <c:pt idx="6">
                  <c:v>863.6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06-41C4-9FD8-1617311478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429056"/>
        <c:axId val="170434944"/>
      </c:barChart>
      <c:catAx>
        <c:axId val="170429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0434944"/>
        <c:crosses val="autoZero"/>
        <c:auto val="1"/>
        <c:lblAlgn val="ctr"/>
        <c:lblOffset val="100"/>
        <c:noMultiLvlLbl val="0"/>
      </c:catAx>
      <c:valAx>
        <c:axId val="170434944"/>
        <c:scaling>
          <c:orientation val="minMax"/>
          <c:max val="910"/>
          <c:min val="75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7042905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Elongation [%]</a:t>
            </a:r>
          </a:p>
        </c:rich>
      </c:tx>
      <c:layout>
        <c:manualLayout>
          <c:xMode val="edge"/>
          <c:yMode val="edge"/>
          <c:x val="0.39171954111388835"/>
          <c:y val="3.3416857936516914E-2"/>
        </c:manualLayout>
      </c:layout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Z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errBars>
            <c:errBarType val="both"/>
            <c:errValType val="cust"/>
            <c:noEndCap val="0"/>
            <c:plus>
              <c:numRef>
                <c:f>(Tensile!$N$2,Tensile!$N$12,Tensile!$N$62,Tensile!$N$22,Tensile!$N$32,Tensile!$N$42,Tensile!$N$52)</c:f>
                <c:numCache>
                  <c:formatCode>General</c:formatCode>
                  <c:ptCount val="7"/>
                  <c:pt idx="0">
                    <c:v>1.0408329997330663</c:v>
                  </c:pt>
                  <c:pt idx="1">
                    <c:v>0.22360679774997896</c:v>
                  </c:pt>
                  <c:pt idx="2">
                    <c:v>0.65192024052026487</c:v>
                  </c:pt>
                  <c:pt idx="3">
                    <c:v>0.90829510622924747</c:v>
                  </c:pt>
                  <c:pt idx="4">
                    <c:v>0.65192024052026487</c:v>
                  </c:pt>
                  <c:pt idx="5">
                    <c:v>0.82158383625774911</c:v>
                  </c:pt>
                  <c:pt idx="6">
                    <c:v>0.5</c:v>
                  </c:pt>
                </c:numCache>
              </c:numRef>
            </c:plus>
            <c:minus>
              <c:numRef>
                <c:f>(Tensile!$N$2,Tensile!$N$12,Tensile!$N$62,Tensile!$N$22,Tensile!$N$32,Tensile!$N$42,Tensile!$N$52)</c:f>
                <c:numCache>
                  <c:formatCode>General</c:formatCode>
                  <c:ptCount val="7"/>
                  <c:pt idx="0">
                    <c:v>1.0408329997330663</c:v>
                  </c:pt>
                  <c:pt idx="1">
                    <c:v>0.22360679774997896</c:v>
                  </c:pt>
                  <c:pt idx="2">
                    <c:v>0.65192024052026487</c:v>
                  </c:pt>
                  <c:pt idx="3">
                    <c:v>0.90829510622924747</c:v>
                  </c:pt>
                  <c:pt idx="4">
                    <c:v>0.65192024052026487</c:v>
                  </c:pt>
                  <c:pt idx="5">
                    <c:v>0.82158383625774911</c:v>
                  </c:pt>
                  <c:pt idx="6">
                    <c:v>0.5</c:v>
                  </c:pt>
                </c:numCache>
              </c:numRef>
            </c:minus>
          </c:errBars>
          <c:cat>
            <c:strRef>
              <c:f>(Tensile!$B$2,Tensile!$B$12,Tensile!$B$62,Tensile!$B$22,Tensile!$B$32,Tensile!$B$42,Tensile!$B$52)</c:f>
              <c:strCache>
                <c:ptCount val="7"/>
                <c:pt idx="0">
                  <c:v>As-built</c:v>
                </c:pt>
                <c:pt idx="1">
                  <c:v>HIP 920°C, 100MPa</c:v>
                </c:pt>
                <c:pt idx="2">
                  <c:v>HIP 920°C, 100MPa, fast cool</c:v>
                </c:pt>
                <c:pt idx="3">
                  <c:v>HIP 880°C, 100MPa</c:v>
                </c:pt>
                <c:pt idx="4">
                  <c:v>HIP 840°C, 100MPa</c:v>
                </c:pt>
                <c:pt idx="5">
                  <c:v>HIP 800°C, 100MPa</c:v>
                </c:pt>
                <c:pt idx="6">
                  <c:v>HIP 800°C, 200MPa</c:v>
                </c:pt>
              </c:strCache>
            </c:strRef>
          </c:cat>
          <c:val>
            <c:numRef>
              <c:f>(Tensile!$J$2,Tensile!$J$12,Tensile!$J$62,Tensile!$J$22,Tensile!$J$32,Tensile!$J$42,Tensile!$J$52)</c:f>
              <c:numCache>
                <c:formatCode>0.0</c:formatCode>
                <c:ptCount val="7"/>
                <c:pt idx="0">
                  <c:v>16.666666666666668</c:v>
                </c:pt>
                <c:pt idx="1">
                  <c:v>18.399999999999999</c:v>
                </c:pt>
                <c:pt idx="2">
                  <c:v>17.100000000000001</c:v>
                </c:pt>
                <c:pt idx="3">
                  <c:v>18.2</c:v>
                </c:pt>
                <c:pt idx="4">
                  <c:v>17.899999999999999</c:v>
                </c:pt>
                <c:pt idx="5">
                  <c:v>16.399999999999999</c:v>
                </c:pt>
                <c:pt idx="6">
                  <c:v>17.5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20-4739-9644-890F10FA8334}"/>
            </c:ext>
          </c:extLst>
        </c:ser>
        <c:ser>
          <c:idx val="1"/>
          <c:order val="1"/>
          <c:tx>
            <c:v>XY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errBars>
            <c:errBarType val="both"/>
            <c:errValType val="cust"/>
            <c:noEndCap val="0"/>
            <c:plus>
              <c:numRef>
                <c:f>(Tensile!$N$7,Tensile!$N$17,Tensile!$N$67,Tensile!$N$27,Tensile!$N$37,Tensile!$N$47,Tensile!$N$57)</c:f>
                <c:numCache>
                  <c:formatCode>General</c:formatCode>
                  <c:ptCount val="7"/>
                  <c:pt idx="0">
                    <c:v>0.61237243569579447</c:v>
                  </c:pt>
                  <c:pt idx="1">
                    <c:v>0.44721359549995793</c:v>
                  </c:pt>
                  <c:pt idx="2">
                    <c:v>1.0246950765959599</c:v>
                  </c:pt>
                  <c:pt idx="3">
                    <c:v>1.036822067666386</c:v>
                  </c:pt>
                  <c:pt idx="4">
                    <c:v>2.0186629238186322</c:v>
                  </c:pt>
                  <c:pt idx="5">
                    <c:v>0.61237243569579447</c:v>
                  </c:pt>
                  <c:pt idx="6">
                    <c:v>1.5652475842498492</c:v>
                  </c:pt>
                </c:numCache>
              </c:numRef>
            </c:plus>
            <c:minus>
              <c:numRef>
                <c:f>(Tensile!$N$7,Tensile!$N$17,Tensile!$N$67,Tensile!$N$27,Tensile!$N$37,Tensile!$N$47,Tensile!$N$57)</c:f>
                <c:numCache>
                  <c:formatCode>General</c:formatCode>
                  <c:ptCount val="7"/>
                  <c:pt idx="0">
                    <c:v>0.61237243569579447</c:v>
                  </c:pt>
                  <c:pt idx="1">
                    <c:v>0.44721359549995793</c:v>
                  </c:pt>
                  <c:pt idx="2">
                    <c:v>1.0246950765959599</c:v>
                  </c:pt>
                  <c:pt idx="3">
                    <c:v>1.036822067666386</c:v>
                  </c:pt>
                  <c:pt idx="4">
                    <c:v>2.0186629238186322</c:v>
                  </c:pt>
                  <c:pt idx="5">
                    <c:v>0.61237243569579447</c:v>
                  </c:pt>
                  <c:pt idx="6">
                    <c:v>1.5652475842498492</c:v>
                  </c:pt>
                </c:numCache>
              </c:numRef>
            </c:minus>
          </c:errBars>
          <c:cat>
            <c:strRef>
              <c:f>(Tensile!$B$2,Tensile!$B$12,Tensile!$B$62,Tensile!$B$22,Tensile!$B$32,Tensile!$B$42,Tensile!$B$52)</c:f>
              <c:strCache>
                <c:ptCount val="7"/>
                <c:pt idx="0">
                  <c:v>As-built</c:v>
                </c:pt>
                <c:pt idx="1">
                  <c:v>HIP 920°C, 100MPa</c:v>
                </c:pt>
                <c:pt idx="2">
                  <c:v>HIP 920°C, 100MPa, fast cool</c:v>
                </c:pt>
                <c:pt idx="3">
                  <c:v>HIP 880°C, 100MPa</c:v>
                </c:pt>
                <c:pt idx="4">
                  <c:v>HIP 840°C, 100MPa</c:v>
                </c:pt>
                <c:pt idx="5">
                  <c:v>HIP 800°C, 100MPa</c:v>
                </c:pt>
                <c:pt idx="6">
                  <c:v>HIP 800°C, 200MPa</c:v>
                </c:pt>
              </c:strCache>
            </c:strRef>
          </c:cat>
          <c:val>
            <c:numRef>
              <c:f>(Tensile!$J$7,Tensile!$J$17,Tensile!$J$67,Tensile!$J$27,Tensile!$J$37,Tensile!$J$47,Tensile!$J$57)</c:f>
              <c:numCache>
                <c:formatCode>0.0</c:formatCode>
                <c:ptCount val="7"/>
                <c:pt idx="0">
                  <c:v>13.5</c:v>
                </c:pt>
                <c:pt idx="1">
                  <c:v>15.3</c:v>
                </c:pt>
                <c:pt idx="2">
                  <c:v>12.9</c:v>
                </c:pt>
                <c:pt idx="3">
                  <c:v>14.8</c:v>
                </c:pt>
                <c:pt idx="4">
                  <c:v>14.8</c:v>
                </c:pt>
                <c:pt idx="5">
                  <c:v>12.5</c:v>
                </c:pt>
                <c:pt idx="6">
                  <c:v>13.3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20-4739-9644-890F10FA83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201472"/>
        <c:axId val="170203008"/>
      </c:barChart>
      <c:catAx>
        <c:axId val="170201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0203008"/>
        <c:crosses val="autoZero"/>
        <c:auto val="1"/>
        <c:lblAlgn val="ctr"/>
        <c:lblOffset val="100"/>
        <c:noMultiLvlLbl val="0"/>
      </c:catAx>
      <c:valAx>
        <c:axId val="170203008"/>
        <c:scaling>
          <c:orientation val="minMax"/>
          <c:max val="22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70201472"/>
        <c:crosses val="autoZero"/>
        <c:crossBetween val="between"/>
        <c:majorUnit val="2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solidFill>
                  <a:sysClr val="windowText" lastClr="000000"/>
                </a:solidFill>
                <a:effectLst/>
              </a:rPr>
              <a:t>Yield Tensile Strength [MPa]</a:t>
            </a:r>
            <a:endParaRPr lang="sv-SE">
              <a:solidFill>
                <a:sysClr val="windowText" lastClr="00000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Blad1!$C$64</c:f>
              <c:strCache>
                <c:ptCount val="1"/>
                <c:pt idx="0">
                  <c:v>Z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Blad1!$D$66:$I$66</c:f>
                <c:numCache>
                  <c:formatCode>General</c:formatCode>
                  <c:ptCount val="6"/>
                  <c:pt idx="0">
                    <c:v>7.7</c:v>
                  </c:pt>
                  <c:pt idx="1">
                    <c:v>13.8</c:v>
                  </c:pt>
                  <c:pt idx="2">
                    <c:v>7.5</c:v>
                  </c:pt>
                  <c:pt idx="3">
                    <c:v>5.2</c:v>
                  </c:pt>
                  <c:pt idx="4">
                    <c:v>7.3</c:v>
                  </c:pt>
                  <c:pt idx="5">
                    <c:v>5.3</c:v>
                  </c:pt>
                </c:numCache>
              </c:numRef>
            </c:plus>
            <c:minus>
              <c:numRef>
                <c:f>Blad1!$D$66:$I$66</c:f>
                <c:numCache>
                  <c:formatCode>General</c:formatCode>
                  <c:ptCount val="6"/>
                  <c:pt idx="0">
                    <c:v>7.7</c:v>
                  </c:pt>
                  <c:pt idx="1">
                    <c:v>13.8</c:v>
                  </c:pt>
                  <c:pt idx="2">
                    <c:v>7.5</c:v>
                  </c:pt>
                  <c:pt idx="3">
                    <c:v>5.2</c:v>
                  </c:pt>
                  <c:pt idx="4">
                    <c:v>7.3</c:v>
                  </c:pt>
                  <c:pt idx="5">
                    <c:v>5.3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Blad1!$D$62:$I$63</c:f>
              <c:strCache>
                <c:ptCount val="6"/>
                <c:pt idx="0">
                  <c:v>As-built_normal</c:v>
                </c:pt>
                <c:pt idx="1">
                  <c:v>As-built_porous</c:v>
                </c:pt>
                <c:pt idx="2">
                  <c:v>HIP, 840oC, 100MPa, 4h_normal</c:v>
                </c:pt>
                <c:pt idx="3">
                  <c:v>HIP, 840oC, 100MPa, 4h_porous</c:v>
                </c:pt>
                <c:pt idx="4">
                  <c:v>HIP 800oC, 200MPa, 2h_normal</c:v>
                </c:pt>
                <c:pt idx="5">
                  <c:v>HIP 800oC, 200MPa, 2h_porous</c:v>
                </c:pt>
              </c:strCache>
            </c:strRef>
          </c:cat>
          <c:val>
            <c:numRef>
              <c:f>Blad1!$D$64:$I$64</c:f>
              <c:numCache>
                <c:formatCode>General</c:formatCode>
                <c:ptCount val="6"/>
                <c:pt idx="0">
                  <c:v>840</c:v>
                </c:pt>
                <c:pt idx="1">
                  <c:v>866</c:v>
                </c:pt>
                <c:pt idx="2">
                  <c:v>794</c:v>
                </c:pt>
                <c:pt idx="3">
                  <c:v>813</c:v>
                </c:pt>
                <c:pt idx="4">
                  <c:v>812</c:v>
                </c:pt>
                <c:pt idx="5">
                  <c:v>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5B-4D27-87DE-46907E85B409}"/>
            </c:ext>
          </c:extLst>
        </c:ser>
        <c:ser>
          <c:idx val="1"/>
          <c:order val="1"/>
          <c:tx>
            <c:strRef>
              <c:f>Blad1!$C$65</c:f>
              <c:strCache>
                <c:ptCount val="1"/>
                <c:pt idx="0">
                  <c:v>XY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Blad1!$D$67:$I$67</c:f>
                <c:numCache>
                  <c:formatCode>General</c:formatCode>
                  <c:ptCount val="6"/>
                  <c:pt idx="0">
                    <c:v>8.9</c:v>
                  </c:pt>
                  <c:pt idx="1">
                    <c:v>3</c:v>
                  </c:pt>
                  <c:pt idx="2">
                    <c:v>5.0999999999999996</c:v>
                  </c:pt>
                  <c:pt idx="3">
                    <c:v>12</c:v>
                  </c:pt>
                  <c:pt idx="4">
                    <c:v>10.199999999999999</c:v>
                  </c:pt>
                  <c:pt idx="5">
                    <c:v>6.9</c:v>
                  </c:pt>
                </c:numCache>
              </c:numRef>
            </c:plus>
            <c:minus>
              <c:numRef>
                <c:f>Blad1!$D$67:$I$67</c:f>
                <c:numCache>
                  <c:formatCode>General</c:formatCode>
                  <c:ptCount val="6"/>
                  <c:pt idx="0">
                    <c:v>8.9</c:v>
                  </c:pt>
                  <c:pt idx="1">
                    <c:v>3</c:v>
                  </c:pt>
                  <c:pt idx="2">
                    <c:v>5.0999999999999996</c:v>
                  </c:pt>
                  <c:pt idx="3">
                    <c:v>12</c:v>
                  </c:pt>
                  <c:pt idx="4">
                    <c:v>10.199999999999999</c:v>
                  </c:pt>
                  <c:pt idx="5">
                    <c:v>6.9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Blad1!$D$62:$I$63</c:f>
              <c:strCache>
                <c:ptCount val="6"/>
                <c:pt idx="0">
                  <c:v>As-built_normal</c:v>
                </c:pt>
                <c:pt idx="1">
                  <c:v>As-built_porous</c:v>
                </c:pt>
                <c:pt idx="2">
                  <c:v>HIP, 840oC, 100MPa, 4h_normal</c:v>
                </c:pt>
                <c:pt idx="3">
                  <c:v>HIP, 840oC, 100MPa, 4h_porous</c:v>
                </c:pt>
                <c:pt idx="4">
                  <c:v>HIP 800oC, 200MPa, 2h_normal</c:v>
                </c:pt>
                <c:pt idx="5">
                  <c:v>HIP 800oC, 200MPa, 2h_porous</c:v>
                </c:pt>
              </c:strCache>
            </c:strRef>
          </c:cat>
          <c:val>
            <c:numRef>
              <c:f>Blad1!$D$65:$I$65</c:f>
              <c:numCache>
                <c:formatCode>General</c:formatCode>
                <c:ptCount val="6"/>
                <c:pt idx="0">
                  <c:v>836</c:v>
                </c:pt>
                <c:pt idx="1">
                  <c:v>931</c:v>
                </c:pt>
                <c:pt idx="2">
                  <c:v>805</c:v>
                </c:pt>
                <c:pt idx="3">
                  <c:v>857</c:v>
                </c:pt>
                <c:pt idx="4">
                  <c:v>822</c:v>
                </c:pt>
                <c:pt idx="5">
                  <c:v>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5B-4D27-87DE-46907E85B4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80120536"/>
        <c:axId val="380121712"/>
      </c:barChart>
      <c:catAx>
        <c:axId val="380120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80121712"/>
        <c:crosses val="autoZero"/>
        <c:auto val="1"/>
        <c:lblAlgn val="ctr"/>
        <c:lblOffset val="100"/>
        <c:noMultiLvlLbl val="0"/>
      </c:catAx>
      <c:valAx>
        <c:axId val="380121712"/>
        <c:scaling>
          <c:orientation val="minMax"/>
          <c:max val="940"/>
          <c:min val="72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8012053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sv-SE" sz="1800" b="1">
                <a:solidFill>
                  <a:sysClr val="windowText" lastClr="000000"/>
                </a:solidFill>
              </a:rPr>
              <a:t>Elongation [%]</a:t>
            </a:r>
            <a:endParaRPr lang="sv-SE">
              <a:solidFill>
                <a:sysClr val="windowText" lastClr="00000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Blad1!$C$78</c:f>
              <c:strCache>
                <c:ptCount val="1"/>
                <c:pt idx="0">
                  <c:v>Z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Blad1!$D$80:$I$80</c:f>
                <c:numCache>
                  <c:formatCode>General</c:formatCode>
                  <c:ptCount val="6"/>
                  <c:pt idx="0">
                    <c:v>0.8</c:v>
                  </c:pt>
                  <c:pt idx="1">
                    <c:v>1.4</c:v>
                  </c:pt>
                  <c:pt idx="2">
                    <c:v>1</c:v>
                  </c:pt>
                  <c:pt idx="3">
                    <c:v>0.3</c:v>
                  </c:pt>
                  <c:pt idx="4">
                    <c:v>0.8</c:v>
                  </c:pt>
                  <c:pt idx="5">
                    <c:v>0.9</c:v>
                  </c:pt>
                </c:numCache>
              </c:numRef>
            </c:plus>
            <c:minus>
              <c:numRef>
                <c:f>Blad1!$D$80:$I$80</c:f>
                <c:numCache>
                  <c:formatCode>General</c:formatCode>
                  <c:ptCount val="6"/>
                  <c:pt idx="0">
                    <c:v>0.8</c:v>
                  </c:pt>
                  <c:pt idx="1">
                    <c:v>1.4</c:v>
                  </c:pt>
                  <c:pt idx="2">
                    <c:v>1</c:v>
                  </c:pt>
                  <c:pt idx="3">
                    <c:v>0.3</c:v>
                  </c:pt>
                  <c:pt idx="4">
                    <c:v>0.8</c:v>
                  </c:pt>
                  <c:pt idx="5">
                    <c:v>0.9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Blad1!$D$76:$I$77</c:f>
              <c:strCache>
                <c:ptCount val="6"/>
                <c:pt idx="0">
                  <c:v>As-built_normal</c:v>
                </c:pt>
                <c:pt idx="1">
                  <c:v>As-built_porous</c:v>
                </c:pt>
                <c:pt idx="2">
                  <c:v>HIP, 840oC, 100MPa, 4h_normal</c:v>
                </c:pt>
                <c:pt idx="3">
                  <c:v>HIP, 840oC, 100MPa, 4h_porous</c:v>
                </c:pt>
                <c:pt idx="4">
                  <c:v>HIP 800oC, 200MPa, 2h_normal</c:v>
                </c:pt>
                <c:pt idx="5">
                  <c:v>HIP 800oC, 200MPa, 2h_porous</c:v>
                </c:pt>
              </c:strCache>
            </c:strRef>
          </c:cat>
          <c:val>
            <c:numRef>
              <c:f>Blad1!$D$78:$I$78</c:f>
              <c:numCache>
                <c:formatCode>General</c:formatCode>
                <c:ptCount val="6"/>
                <c:pt idx="0">
                  <c:v>18.600000000000001</c:v>
                </c:pt>
                <c:pt idx="1">
                  <c:v>5.7</c:v>
                </c:pt>
                <c:pt idx="2">
                  <c:v>19.899999999999999</c:v>
                </c:pt>
                <c:pt idx="3">
                  <c:v>18.899999999999999</c:v>
                </c:pt>
                <c:pt idx="4">
                  <c:v>18.7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97-4F60-98B9-D7557533E5EF}"/>
            </c:ext>
          </c:extLst>
        </c:ser>
        <c:ser>
          <c:idx val="1"/>
          <c:order val="1"/>
          <c:tx>
            <c:strRef>
              <c:f>Blad1!$C$79</c:f>
              <c:strCache>
                <c:ptCount val="1"/>
                <c:pt idx="0">
                  <c:v>XY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Blad1!$D$81:$I$81</c:f>
                <c:numCache>
                  <c:formatCode>General</c:formatCode>
                  <c:ptCount val="6"/>
                  <c:pt idx="0">
                    <c:v>0.7</c:v>
                  </c:pt>
                  <c:pt idx="1">
                    <c:v>1.4</c:v>
                  </c:pt>
                  <c:pt idx="2">
                    <c:v>1.2</c:v>
                  </c:pt>
                  <c:pt idx="3">
                    <c:v>0.7</c:v>
                  </c:pt>
                  <c:pt idx="4">
                    <c:v>0.9</c:v>
                  </c:pt>
                  <c:pt idx="5">
                    <c:v>0.7</c:v>
                  </c:pt>
                </c:numCache>
              </c:numRef>
            </c:plus>
            <c:minus>
              <c:numRef>
                <c:f>Blad1!$D$81:$I$81</c:f>
                <c:numCache>
                  <c:formatCode>General</c:formatCode>
                  <c:ptCount val="6"/>
                  <c:pt idx="0">
                    <c:v>0.7</c:v>
                  </c:pt>
                  <c:pt idx="1">
                    <c:v>1.4</c:v>
                  </c:pt>
                  <c:pt idx="2">
                    <c:v>1.2</c:v>
                  </c:pt>
                  <c:pt idx="3">
                    <c:v>0.7</c:v>
                  </c:pt>
                  <c:pt idx="4">
                    <c:v>0.9</c:v>
                  </c:pt>
                  <c:pt idx="5">
                    <c:v>0.7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Blad1!$D$76:$I$77</c:f>
              <c:strCache>
                <c:ptCount val="6"/>
                <c:pt idx="0">
                  <c:v>As-built_normal</c:v>
                </c:pt>
                <c:pt idx="1">
                  <c:v>As-built_porous</c:v>
                </c:pt>
                <c:pt idx="2">
                  <c:v>HIP, 840oC, 100MPa, 4h_normal</c:v>
                </c:pt>
                <c:pt idx="3">
                  <c:v>HIP, 840oC, 100MPa, 4h_porous</c:v>
                </c:pt>
                <c:pt idx="4">
                  <c:v>HIP 800oC, 200MPa, 2h_normal</c:v>
                </c:pt>
                <c:pt idx="5">
                  <c:v>HIP 800oC, 200MPa, 2h_porous</c:v>
                </c:pt>
              </c:strCache>
            </c:strRef>
          </c:cat>
          <c:val>
            <c:numRef>
              <c:f>Blad1!$D$79:$I$79</c:f>
              <c:numCache>
                <c:formatCode>General</c:formatCode>
                <c:ptCount val="6"/>
                <c:pt idx="0">
                  <c:v>14.5</c:v>
                </c:pt>
                <c:pt idx="1">
                  <c:v>8.3000000000000007</c:v>
                </c:pt>
                <c:pt idx="2">
                  <c:v>16</c:v>
                </c:pt>
                <c:pt idx="3">
                  <c:v>15.3</c:v>
                </c:pt>
                <c:pt idx="4">
                  <c:v>15</c:v>
                </c:pt>
                <c:pt idx="5">
                  <c:v>14.6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97-4F60-98B9-D7557533E5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80118184"/>
        <c:axId val="380118576"/>
      </c:barChart>
      <c:catAx>
        <c:axId val="380118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80118576"/>
        <c:crosses val="autoZero"/>
        <c:auto val="1"/>
        <c:lblAlgn val="ctr"/>
        <c:lblOffset val="100"/>
        <c:noMultiLvlLbl val="0"/>
      </c:catAx>
      <c:valAx>
        <c:axId val="380118576"/>
        <c:scaling>
          <c:orientation val="minMax"/>
          <c:max val="22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8011818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sv-SE" sz="1800" b="1" dirty="0">
                <a:solidFill>
                  <a:sysClr val="windowText" lastClr="000000"/>
                </a:solidFill>
              </a:rPr>
              <a:t>Aluminum content [wt %]</a:t>
            </a:r>
            <a:endParaRPr lang="sv-SE" dirty="0">
              <a:solidFill>
                <a:sysClr val="windowText" lastClr="000000"/>
              </a:solidFill>
              <a:effectLst/>
            </a:endParaRPr>
          </a:p>
        </c:rich>
      </c:tx>
      <c:layout>
        <c:manualLayout>
          <c:xMode val="edge"/>
          <c:yMode val="edge"/>
          <c:x val="0.28608877223680373"/>
          <c:y val="2.78004888070197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0.17758133566637505"/>
          <c:y val="0.15808568607367782"/>
          <c:w val="0.79109921259842508"/>
          <c:h val="0.762146811430694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Blad1!$C$93</c:f>
              <c:strCache>
                <c:ptCount val="1"/>
                <c:pt idx="0">
                  <c:v>Z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Blad1!$D$92:$E$92</c:f>
              <c:strCache>
                <c:ptCount val="2"/>
                <c:pt idx="0">
                  <c:v>As-built_normal</c:v>
                </c:pt>
                <c:pt idx="1">
                  <c:v>As-built_porous</c:v>
                </c:pt>
              </c:strCache>
              <c:extLst/>
            </c:strRef>
          </c:cat>
          <c:val>
            <c:numRef>
              <c:f>Blad1!$D$93:$E$93</c:f>
              <c:numCache>
                <c:formatCode>General</c:formatCode>
                <c:ptCount val="2"/>
                <c:pt idx="0">
                  <c:v>6.2</c:v>
                </c:pt>
                <c:pt idx="1">
                  <c:v>6.5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54B3-4E08-88BD-7646EA5EC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80118184"/>
        <c:axId val="380118576"/>
      </c:barChart>
      <c:catAx>
        <c:axId val="380118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80118576"/>
        <c:crosses val="autoZero"/>
        <c:auto val="1"/>
        <c:lblAlgn val="ctr"/>
        <c:lblOffset val="100"/>
        <c:noMultiLvlLbl val="0"/>
      </c:catAx>
      <c:valAx>
        <c:axId val="380118576"/>
        <c:scaling>
          <c:orientation val="minMax"/>
          <c:max val="7"/>
          <c:min val="6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>
                    <a:solidFill>
                      <a:sysClr val="windowText" lastClr="000000"/>
                    </a:solidFill>
                  </a:rPr>
                  <a:t>Aluminum content [wt %]</a:t>
                </a:r>
              </a:p>
            </c:rich>
          </c:tx>
          <c:layout>
            <c:manualLayout>
              <c:xMode val="edge"/>
              <c:yMode val="edge"/>
              <c:x val="5.8749722951297746E-2"/>
              <c:y val="0.262710970868225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80118184"/>
        <c:crosses val="autoZero"/>
        <c:crossBetween val="between"/>
        <c:majorUnit val="0.2"/>
        <c:min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005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6425"/>
            <a:ext cx="5597525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212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29675"/>
            <a:ext cx="303212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448540-CDDB-4149-94C5-78A86548A6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341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520395-FE07-4B90-8D62-E1AE77D3AB0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1" name="Footer Placehold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555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606AD1F-61AA-4E61-85A3-B4413F04B3F0}" type="slidenum">
              <a:rPr lang="en-US" altLang="en-US" sz="1200" smtClean="0">
                <a:latin typeface="Times New Roman" panose="02020603050405020304" pitchFamily="18" charset="0"/>
              </a:rPr>
              <a:pPr/>
              <a:t>32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9" name="Footer Placehold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70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E4754CD-6F0D-4367-A8E2-D6D6AF006092}" type="slidenum">
              <a:rPr lang="en-US" altLang="en-US" sz="1200" smtClean="0">
                <a:latin typeface="Times New Roman" panose="02020603050405020304" pitchFamily="18" charset="0"/>
              </a:rPr>
              <a:pPr/>
              <a:t>33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17" name="Footer Placehold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745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CE9E6E1-5C65-4462-AF29-1C23061CC414}" type="slidenum">
              <a:rPr lang="en-US" altLang="en-US" sz="1200" smtClean="0">
                <a:latin typeface="Times New Roman" panose="02020603050405020304" pitchFamily="18" charset="0"/>
              </a:rPr>
              <a:pPr/>
              <a:t>34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5" name="Footer Placehold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250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/>
          <a:stretch/>
        </p:blipFill>
        <p:spPr>
          <a:xfrm>
            <a:off x="238127" y="234103"/>
            <a:ext cx="11716231" cy="5800934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85802" y="645485"/>
            <a:ext cx="6534151" cy="12214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685802" y="1870134"/>
            <a:ext cx="6534151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ACA4CDA-327A-4E6E-9C1C-F0841C12B3D0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20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aeae4f7-dbf5-4696-8a08-5e8e5d569ca8" descr="5371869B-6FE6-460D-95D0-6BFCD5CCE6AC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27"/>
          <a:stretch/>
        </p:blipFill>
        <p:spPr bwMode="auto">
          <a:xfrm>
            <a:off x="239761" y="110068"/>
            <a:ext cx="11712003" cy="99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7977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261114"/>
            <a:ext cx="5386917" cy="639763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023111"/>
            <a:ext cx="5386917" cy="393477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261114"/>
            <a:ext cx="5389033" cy="639763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023111"/>
            <a:ext cx="5389033" cy="393477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22800" y="6304240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C14B4FE-1321-410D-8FB5-E7D971BD12C2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8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30234" y="6304239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9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08320" y="6304239"/>
            <a:ext cx="595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71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ppt_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4" y="225529"/>
            <a:ext cx="11716712" cy="5820862"/>
          </a:xfrm>
          <a:prstGeom prst="rect">
            <a:avLst/>
          </a:prstGeom>
        </p:spPr>
      </p:pic>
      <p:sp>
        <p:nvSpPr>
          <p:cNvPr id="14" name="Rubrik 1"/>
          <p:cNvSpPr>
            <a:spLocks noGrp="1"/>
          </p:cNvSpPr>
          <p:nvPr>
            <p:ph type="ctrTitle"/>
          </p:nvPr>
        </p:nvSpPr>
        <p:spPr>
          <a:xfrm>
            <a:off x="685802" y="645485"/>
            <a:ext cx="6534151" cy="12214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/>
          </p:nvPr>
        </p:nvSpPr>
        <p:spPr>
          <a:xfrm>
            <a:off x="685802" y="1870134"/>
            <a:ext cx="6534151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9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896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aeae4f7-dbf5-4696-8a08-5e8e5d569ca8" descr="5371869B-6FE6-460D-95D0-6BFCD5CCE6AC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27"/>
          <a:stretch/>
        </p:blipFill>
        <p:spPr bwMode="auto">
          <a:xfrm>
            <a:off x="242356" y="229139"/>
            <a:ext cx="11712000" cy="585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85802" y="645485"/>
            <a:ext cx="6534151" cy="12214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685802" y="1870134"/>
            <a:ext cx="6534151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E61B25C-6334-416E-B4B0-9DB3B80E1C89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157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page your choice o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239184" y="224789"/>
            <a:ext cx="11702400" cy="58007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723902" y="733115"/>
            <a:ext cx="6534151" cy="12214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723902" y="1992055"/>
            <a:ext cx="6534151" cy="91402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063E9464-80A9-48FD-B8B6-FECD3B6A916B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4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5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219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tx1"/>
                </a:solidFill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342900" marR="0" lvl="3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342900" marR="0" lvl="4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lang="en-US" noProof="0" dirty="0"/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CAB75E7F-7A80-42B6-9BA7-26CE1490EBAE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239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260158"/>
            <a:ext cx="5384800" cy="465486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260158"/>
            <a:ext cx="5384800" cy="465486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22800" y="6304240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85B8C536-551C-416B-AB0B-137BEFB3B9FF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859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7977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261114"/>
            <a:ext cx="5386917" cy="639763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023111"/>
            <a:ext cx="5386917" cy="393477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261114"/>
            <a:ext cx="5389033" cy="639763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023111"/>
            <a:ext cx="5389033" cy="393477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6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22800" y="6304240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FE2A51B-69E8-49D0-903E-41163D7C7B9F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7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30234" y="6304239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8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08320" y="6304239"/>
            <a:ext cx="595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12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A31E5BB-EA63-4F65-81B3-7942A944FAD1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7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446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C8819E2F-DCDA-4C1D-B94D-50C8F6FC389B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9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983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aeae4f7-dbf5-4696-8a08-5e8e5d569ca8" descr="5371869B-6FE6-460D-95D0-6BFCD5CCE6AC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27"/>
          <a:stretch/>
        </p:blipFill>
        <p:spPr bwMode="auto">
          <a:xfrm>
            <a:off x="239761" y="110068"/>
            <a:ext cx="11712003" cy="99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tx1"/>
                </a:solidFill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342900" marR="0" lvl="3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342900" marR="0" lvl="4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lang="en-US" noProof="0" dirty="0"/>
          </a:p>
        </p:txBody>
      </p:sp>
      <p:sp>
        <p:nvSpPr>
          <p:cNvPr id="11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C6338B7F-9D3D-49F7-A985-7AEA9EB764F1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3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291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797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278454"/>
            <a:ext cx="10972800" cy="4585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1008510" y="6382671"/>
            <a:ext cx="1905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700" dirty="0">
                <a:solidFill>
                  <a:srgbClr val="4C565C">
                    <a:tint val="75000"/>
                  </a:srgbClr>
                </a:solidFill>
                <a:latin typeface="Arial"/>
              </a:rPr>
              <a:t>I</a:t>
            </a:r>
          </a:p>
        </p:txBody>
      </p:sp>
      <p:sp>
        <p:nvSpPr>
          <p:cNvPr id="10" name="textruta 9"/>
          <p:cNvSpPr txBox="1"/>
          <p:nvPr userDrawn="1"/>
        </p:nvSpPr>
        <p:spPr>
          <a:xfrm>
            <a:off x="1901079" y="6386776"/>
            <a:ext cx="1905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700" dirty="0">
                <a:solidFill>
                  <a:srgbClr val="4C565C">
                    <a:tint val="75000"/>
                  </a:srgbClr>
                </a:solidFill>
                <a:latin typeface="Arial"/>
              </a:rPr>
              <a:t>I</a:t>
            </a:r>
          </a:p>
        </p:txBody>
      </p:sp>
      <p:grpSp>
        <p:nvGrpSpPr>
          <p:cNvPr id="7" name="Grupp 6"/>
          <p:cNvGrpSpPr/>
          <p:nvPr userDrawn="1"/>
        </p:nvGrpSpPr>
        <p:grpSpPr>
          <a:xfrm>
            <a:off x="239763" y="6037897"/>
            <a:ext cx="11775236" cy="775452"/>
            <a:chOff x="0" y="3900592"/>
            <a:chExt cx="8831427" cy="646210"/>
          </a:xfrm>
        </p:grpSpPr>
        <p:pic>
          <p:nvPicPr>
            <p:cNvPr id="11" name="faeae4f7-dbf5-4696-8a08-5e8e5d569ca8" descr="5371869B-6FE6-460D-95D0-6BFCD5CCE6AC"/>
            <p:cNvPicPr>
              <a:picLocks noChangeAspect="1" noChangeArrowheads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543"/>
            <a:stretch/>
          </p:blipFill>
          <p:spPr bwMode="auto">
            <a:xfrm>
              <a:off x="0" y="3900592"/>
              <a:ext cx="8784000" cy="46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faeae4f7-dbf5-4696-8a08-5e8e5d569ca8" descr="5371869B-6FE6-460D-95D0-6BFCD5CCE6AC"/>
            <p:cNvPicPr>
              <a:picLocks noChangeAspect="1" noChangeArrowheads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86" t="18755"/>
            <a:stretch/>
          </p:blipFill>
          <p:spPr bwMode="auto">
            <a:xfrm>
              <a:off x="7535427" y="4019077"/>
              <a:ext cx="1296000" cy="52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2131DC1A-07A7-42ED-BBA0-BEF3AECE0D92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2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24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784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81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8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645485"/>
            <a:ext cx="10605050" cy="1221420"/>
          </a:xfrm>
        </p:spPr>
        <p:txBody>
          <a:bodyPr/>
          <a:lstStyle/>
          <a:p>
            <a:r>
              <a:rPr lang="en-US" dirty="0"/>
              <a:t>HIP for AM - Optimized material properties by HIP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12/5/2017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BE0BCFF-AC6B-4A51-B947-74DBAF7D8E05}"/>
              </a:ext>
            </a:extLst>
          </p:cNvPr>
          <p:cNvSpPr>
            <a:spLocks noGrp="1"/>
          </p:cNvSpPr>
          <p:nvPr/>
        </p:nvSpPr>
        <p:spPr>
          <a:xfrm>
            <a:off x="685802" y="2671969"/>
            <a:ext cx="6534151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sv-SE" sz="2400" b="1" dirty="0">
                <a:latin typeface="+mj-lt"/>
              </a:rPr>
              <a:t>Dr. Anders Eklund and Mr. Magnus Ahlfors</a:t>
            </a:r>
          </a:p>
          <a:p>
            <a:pPr fontAlgn="auto">
              <a:spcAft>
                <a:spcPts val="0"/>
              </a:spcAft>
            </a:pPr>
            <a:r>
              <a:rPr lang="sv-SE" sz="2400" b="1" dirty="0">
                <a:latin typeface="+mj-lt"/>
              </a:rPr>
              <a:t>Quintus Technologies AB</a:t>
            </a:r>
          </a:p>
        </p:txBody>
      </p:sp>
    </p:spTree>
    <p:extLst>
      <p:ext uri="{BB962C8B-B14F-4D97-AF65-F5344CB8AC3E}">
        <p14:creationId xmlns:p14="http://schemas.microsoft.com/office/powerpoint/2010/main" val="38540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565792"/>
            <a:ext cx="8288844" cy="47934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Pressure Heat Treatment (HPHT) </a:t>
            </a:r>
            <a:endParaRPr lang="en-US" sz="2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D6721509-6C44-40FF-8462-CFC422BD926F}" type="datetime1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t>2017-12-05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4987961" y="1347653"/>
            <a:ext cx="2581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9pPr>
          </a:lstStyle>
          <a:p>
            <a:r>
              <a:rPr lang="sv-SE" sz="1600" b="1" u="sng" dirty="0"/>
              <a:t>Savings in: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b="1" dirty="0"/>
              <a:t>Lead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b="1" dirty="0"/>
              <a:t>Energy consumption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b="1" dirty="0"/>
              <a:t>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b="1" dirty="0"/>
              <a:t>Resources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b="1" dirty="0"/>
              <a:t>Capital investment</a:t>
            </a:r>
          </a:p>
        </p:txBody>
      </p:sp>
      <p:sp>
        <p:nvSpPr>
          <p:cNvPr id="9" name="Left Brace 8"/>
          <p:cNvSpPr/>
          <p:nvPr/>
        </p:nvSpPr>
        <p:spPr>
          <a:xfrm rot="5400000">
            <a:off x="5936635" y="1498750"/>
            <a:ext cx="144125" cy="3759051"/>
          </a:xfrm>
          <a:prstGeom prst="leftBrac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07022" y="1347653"/>
            <a:ext cx="4192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="1" dirty="0"/>
              <a:t>Possibility to combine HIP and Heat Treatment</a:t>
            </a:r>
            <a:r>
              <a:rPr lang="sv-SE" sz="1600" dirty="0"/>
              <a:t>, which gives: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600" dirty="0"/>
              <a:t>Reduced downtime &amp; leadtime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600" dirty="0"/>
              <a:t>Excellent process controll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600" dirty="0"/>
              <a:t>Improved Quality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600" dirty="0"/>
              <a:t>Less time at elevated temperature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13897" b="9519"/>
          <a:stretch/>
        </p:blipFill>
        <p:spPr>
          <a:xfrm>
            <a:off x="8958166" y="3378275"/>
            <a:ext cx="1772828" cy="25541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56394" y="1921022"/>
            <a:ext cx="168123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Cooling rates in excess of 500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°</a:t>
            </a:r>
            <a:r>
              <a:rPr lang="en-US" sz="1400" dirty="0"/>
              <a:t>C / min</a:t>
            </a: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>
            <a:off x="2323078" y="2182632"/>
            <a:ext cx="433316" cy="5525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85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8938260" algn="l"/>
              </a:tabLst>
            </a:pPr>
            <a:r>
              <a:rPr lang="en-US" sz="3360" dirty="0"/>
              <a:t>Benefits of HPHT</a:t>
            </a:r>
            <a:endParaRPr lang="en-US" sz="3360" dirty="0">
              <a:cs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C9E9030-1BA1-4CE6-81C8-EFABDEA2FE4D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Confidential 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1A1CDB-6720-0F4C-B565-EE82B94C46EF}" type="slidenum">
              <a:rPr lang="sv-SE" smtClean="0"/>
              <a:pPr/>
              <a:t>11</a:t>
            </a:fld>
            <a:endParaRPr lang="sv-SE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27164" y="1303899"/>
            <a:ext cx="7765790" cy="395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155" tIns="52078" rIns="104155" bIns="52078" numCol="1" anchor="t" anchorCtr="0" compatLnSpc="1">
            <a:prstTxWarp prst="textNoShape">
              <a:avLst/>
            </a:prstTxWarp>
          </a:bodyPr>
          <a:lstStyle>
            <a:lvl1pPr marL="323850" indent="-323850" algn="l" defTabSz="719138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675" indent="-269875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079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511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9431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400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857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3147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7719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GB" altLang="sv-SE" sz="2000" dirty="0">
                <a:latin typeface="Arial Narrow" panose="020B0606020202030204" pitchFamily="34" charset="0"/>
              </a:rPr>
              <a:t>High density gas: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GB" altLang="sv-SE" sz="1800" dirty="0">
                <a:latin typeface="Arial Narrow" panose="020B0606020202030204" pitchFamily="34" charset="0"/>
              </a:rPr>
              <a:t>High heat transfer between the gas and component surfaces,  α &gt; 1000 W/m</a:t>
            </a:r>
            <a:r>
              <a:rPr lang="en-GB" altLang="sv-SE" sz="1800" baseline="30000" dirty="0">
                <a:latin typeface="Arial Narrow" panose="020B0606020202030204" pitchFamily="34" charset="0"/>
              </a:rPr>
              <a:t>2</a:t>
            </a:r>
            <a:r>
              <a:rPr lang="en-GB" altLang="sv-SE" sz="1800" dirty="0">
                <a:latin typeface="Arial Narrow" panose="020B0606020202030204" pitchFamily="34" charset="0"/>
              </a:rPr>
              <a:t>°K </a:t>
            </a:r>
            <a:r>
              <a:rPr lang="en-GB" altLang="sv-SE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(176 Btu/h.ft</a:t>
            </a:r>
            <a:r>
              <a:rPr lang="en-GB" altLang="sv-SE" sz="1800" b="1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2</a:t>
            </a:r>
            <a:r>
              <a:rPr lang="en-GB" altLang="sv-SE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.°F)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Arial Narrow" panose="020B0606020202030204" pitchFamily="34" charset="0"/>
              </a:rPr>
              <a:t>Continuous cooling of the medium from the same high temperature as the component with a controllable temperature distribution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Arial Narrow" panose="020B0606020202030204" pitchFamily="34" charset="0"/>
              </a:rPr>
              <a:t>Low thermal gradients </a:t>
            </a:r>
            <a:r>
              <a:rPr lang="en-US" sz="1800" dirty="0">
                <a:latin typeface="Arial Narrow" panose="020B0606020202030204" pitchFamily="34" charset="0"/>
                <a:sym typeface="Wingdings" panose="05000000000000000000" pitchFamily="2" charset="2"/>
              </a:rPr>
              <a:t> </a:t>
            </a:r>
            <a:r>
              <a:rPr lang="en-US" sz="1800" dirty="0">
                <a:latin typeface="Arial Narrow" panose="020B0606020202030204" pitchFamily="34" charset="0"/>
              </a:rPr>
              <a:t>Low thermal stresses </a:t>
            </a:r>
            <a:r>
              <a:rPr lang="en-US" sz="1800" dirty="0">
                <a:latin typeface="Arial Narrow" panose="020B0606020202030204" pitchFamily="34" charset="0"/>
                <a:sym typeface="Wingdings" panose="05000000000000000000" pitchFamily="2" charset="2"/>
              </a:rPr>
              <a:t> Low risk of cracks or distortion</a:t>
            </a:r>
          </a:p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606020202030204" pitchFamily="34" charset="0"/>
            </a:endParaRPr>
          </a:p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altLang="sv-SE" sz="2000" dirty="0">
                <a:latin typeface="Arial Narrow" panose="020B0606020202030204" pitchFamily="34" charset="0"/>
              </a:rPr>
              <a:t>The high pressure remains during quenching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Arial Narrow" panose="020B0606020202030204" pitchFamily="34" charset="0"/>
              </a:rPr>
              <a:t>Slower phase transformation kinetics in the Fe-C system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Arial Narrow" panose="020B0606020202030204" pitchFamily="34" charset="0"/>
              </a:rPr>
              <a:t>Delays perlite transformation </a:t>
            </a:r>
            <a:r>
              <a:rPr lang="en-US" sz="1800" dirty="0">
                <a:latin typeface="Arial Narrow" panose="020B0606020202030204" pitchFamily="34" charset="0"/>
                <a:sym typeface="Wingdings" panose="05000000000000000000" pitchFamily="2" charset="2"/>
              </a:rPr>
              <a:t> lower cooling rate needed</a:t>
            </a:r>
            <a:endParaRPr lang="en-US" sz="1800" dirty="0">
              <a:latin typeface="Arial Narrow" panose="020B0606020202030204" pitchFamily="34" charset="0"/>
            </a:endParaRP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Arial Narrow" panose="020B0606020202030204" pitchFamily="34" charset="0"/>
              </a:rPr>
              <a:t>Increased hardenability</a:t>
            </a:r>
          </a:p>
          <a:p>
            <a:pPr>
              <a:lnSpc>
                <a:spcPct val="95000"/>
              </a:lnSpc>
              <a:buClr>
                <a:srgbClr val="003399"/>
              </a:buClr>
            </a:pPr>
            <a:endParaRPr lang="en-GB" altLang="sv-SE" sz="2000" dirty="0">
              <a:latin typeface="Arial Narrow" panose="020B0606020202030204" pitchFamily="34" charset="0"/>
            </a:endParaRPr>
          </a:p>
          <a:p>
            <a:pPr marL="431800" lvl="1" indent="0">
              <a:lnSpc>
                <a:spcPct val="95000"/>
              </a:lnSpc>
              <a:buClr>
                <a:srgbClr val="003399"/>
              </a:buClr>
              <a:buNone/>
            </a:pPr>
            <a:endParaRPr lang="en-US" sz="1800" dirty="0">
              <a:latin typeface="Arial Narrow" panose="020B0606020202030204" pitchFamily="34" charset="0"/>
              <a:sym typeface="Wingdings" panose="05000000000000000000" pitchFamily="2" charset="2"/>
            </a:endParaRPr>
          </a:p>
        </p:txBody>
      </p:sp>
      <p:pic>
        <p:nvPicPr>
          <p:cNvPr id="9" name="Picture 7" descr="C:\Users\pod\Desktop\Pictures and graphs\Johan Press\stress\salt_6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291" y="704305"/>
            <a:ext cx="2481628" cy="77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C:\Users\pod\Desktop\Pictures and graphs\Johan Press\stress\URQ_6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09" y="2114945"/>
            <a:ext cx="2377610" cy="65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899291" y="411539"/>
            <a:ext cx="2582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Thermal stresses salt bath (60s)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99291" y="1735942"/>
            <a:ext cx="2324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Thermal stresses URQ (60s)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37008" y="1476498"/>
            <a:ext cx="657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158MPa</a:t>
            </a: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 bwMode="auto">
          <a:xfrm flipV="1">
            <a:off x="10665784" y="1193376"/>
            <a:ext cx="483372" cy="28312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10287562" y="2767475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50MPa</a:t>
            </a: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 bwMode="auto">
          <a:xfrm flipV="1">
            <a:off x="10581072" y="2484353"/>
            <a:ext cx="518638" cy="28312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815" y="3327596"/>
            <a:ext cx="2741234" cy="26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6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60" dirty="0"/>
              <a:t>URC &amp; URQ - Estimated Cooling Rates</a:t>
            </a:r>
          </a:p>
        </p:txBody>
      </p:sp>
      <p:graphicFrame>
        <p:nvGraphicFramePr>
          <p:cNvPr id="10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66996" y="2098721"/>
          <a:ext cx="7216346" cy="1947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2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3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7090">
                <a:tc>
                  <a:txBody>
                    <a:bodyPr/>
                    <a:lstStyle/>
                    <a:p>
                      <a:r>
                        <a:rPr lang="sv-SE" sz="1700" dirty="0" err="1">
                          <a:latin typeface="Arial Narrow" panose="020B0606020202030204" pitchFamily="34" charset="0"/>
                        </a:rPr>
                        <a:t>Quintus</a:t>
                      </a:r>
                      <a:r>
                        <a:rPr lang="sv-SE" sz="17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sv-SE" sz="1700" baseline="0" dirty="0">
                          <a:latin typeface="Arial Narrow" panose="020B0606020202030204" pitchFamily="34" charset="0"/>
                        </a:rPr>
                        <a:t>Press </a:t>
                      </a:r>
                      <a:r>
                        <a:rPr lang="sv-SE" sz="1700" baseline="0" dirty="0" err="1">
                          <a:latin typeface="Arial Narrow" panose="020B0606020202030204" pitchFamily="34" charset="0"/>
                        </a:rPr>
                        <a:t>Types</a:t>
                      </a:r>
                      <a:endParaRPr lang="sv-SE" sz="1700" dirty="0">
                        <a:latin typeface="Arial Narrow" panose="020B0606020202030204" pitchFamily="34" charset="0"/>
                      </a:endParaRPr>
                    </a:p>
                  </a:txBody>
                  <a:tcPr marL="110507" marR="110507" marT="54864" marB="54864"/>
                </a:tc>
                <a:tc>
                  <a:txBody>
                    <a:bodyPr/>
                    <a:lstStyle/>
                    <a:p>
                      <a:r>
                        <a:rPr lang="sv-SE" sz="1700" kern="1200" dirty="0">
                          <a:latin typeface="Arial Narrow" panose="020B0606020202030204" pitchFamily="34" charset="0"/>
                        </a:rPr>
                        <a:t>Hot </a:t>
                      </a:r>
                      <a:r>
                        <a:rPr lang="sv-SE" sz="1700" kern="1200" dirty="0" err="1">
                          <a:latin typeface="Arial Narrow" panose="020B0606020202030204" pitchFamily="34" charset="0"/>
                        </a:rPr>
                        <a:t>Zone</a:t>
                      </a:r>
                      <a:r>
                        <a:rPr lang="sv-SE" sz="1700" kern="1200" dirty="0">
                          <a:latin typeface="Arial Narrow" panose="020B0606020202030204" pitchFamily="34" charset="0"/>
                        </a:rPr>
                        <a:t> Dim.,</a:t>
                      </a:r>
                      <a:r>
                        <a:rPr lang="sv-SE" sz="1700" kern="12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sv-SE" sz="1700" kern="1200" dirty="0" err="1">
                          <a:latin typeface="Arial Narrow" panose="020B0606020202030204" pitchFamily="34" charset="0"/>
                        </a:rPr>
                        <a:t>DxH</a:t>
                      </a:r>
                      <a:endParaRPr lang="sv-SE" sz="1700" b="1" kern="1200" dirty="0">
                        <a:solidFill>
                          <a:schemeClr val="lt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10507" marR="110507" marT="54864" marB="54864"/>
                </a:tc>
                <a:tc>
                  <a:txBody>
                    <a:bodyPr/>
                    <a:lstStyle/>
                    <a:p>
                      <a:r>
                        <a:rPr lang="sv-SE" sz="1700" dirty="0" err="1">
                          <a:latin typeface="Arial Narrow" panose="020B0606020202030204" pitchFamily="34" charset="0"/>
                        </a:rPr>
                        <a:t>Cooling</a:t>
                      </a:r>
                      <a:r>
                        <a:rPr lang="sv-SE" sz="1700" dirty="0">
                          <a:latin typeface="Arial Narrow" panose="020B0606020202030204" pitchFamily="34" charset="0"/>
                        </a:rPr>
                        <a:t> Rate [</a:t>
                      </a:r>
                      <a:r>
                        <a:rPr lang="sv-SE" sz="1700" dirty="0">
                          <a:latin typeface="Arial Narrow" panose="020B0606020202030204" pitchFamily="34" charset="0"/>
                          <a:sym typeface="Wingdings" panose="05000000000000000000" pitchFamily="2" charset="2"/>
                        </a:rPr>
                        <a:t>°C/min</a:t>
                      </a:r>
                      <a:r>
                        <a:rPr lang="sv-SE" sz="1700" dirty="0">
                          <a:latin typeface="Arial Narrow" panose="020B0606020202030204" pitchFamily="34" charset="0"/>
                        </a:rPr>
                        <a:t>]</a:t>
                      </a:r>
                    </a:p>
                    <a:p>
                      <a:r>
                        <a:rPr lang="sv-SE" sz="1700" dirty="0" err="1">
                          <a:latin typeface="Arial Narrow" panose="020B0606020202030204" pitchFamily="34" charset="0"/>
                        </a:rPr>
                        <a:t>between</a:t>
                      </a:r>
                      <a:r>
                        <a:rPr lang="sv-SE" sz="17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sv-SE" sz="1700" dirty="0">
                          <a:latin typeface="Arial Narrow" panose="020B0606020202030204" pitchFamily="34" charset="0"/>
                        </a:rPr>
                        <a:t>1200 </a:t>
                      </a:r>
                      <a:r>
                        <a:rPr lang="sv-SE" sz="1700" dirty="0">
                          <a:latin typeface="Arial Narrow" panose="020B0606020202030204" pitchFamily="34" charset="0"/>
                          <a:sym typeface="Wingdings" panose="05000000000000000000" pitchFamily="2" charset="2"/>
                        </a:rPr>
                        <a:t> 650°C</a:t>
                      </a:r>
                      <a:endParaRPr lang="sv-SE" sz="1700" i="1" dirty="0">
                        <a:latin typeface="Arial Narrow" panose="020B0606020202030204" pitchFamily="34" charset="0"/>
                      </a:endParaRPr>
                    </a:p>
                  </a:txBody>
                  <a:tcPr marL="110507" marR="110507" marT="54864" marB="5486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3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700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QIH15L M URC (URQ)</a:t>
                      </a:r>
                    </a:p>
                  </a:txBody>
                  <a:tcPr marL="53718" marR="537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700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0.186 x 0.5m (0.175 x 0.300)</a:t>
                      </a:r>
                    </a:p>
                  </a:txBody>
                  <a:tcPr marL="53718" marR="537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700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 ~ 180 ( &gt;1400 )</a:t>
                      </a:r>
                    </a:p>
                  </a:txBody>
                  <a:tcPr marL="53718" marR="5371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3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 Narrow" panose="020B0606020202030204" pitchFamily="34" charset="0"/>
                        </a:rPr>
                        <a:t>QIH32 M URC (URQ)</a:t>
                      </a:r>
                      <a:endParaRPr lang="sv-SE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18" marR="53718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700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0.300 x 0.89m (0.285 x 0.500)</a:t>
                      </a:r>
                    </a:p>
                  </a:txBody>
                  <a:tcPr marL="53718" marR="537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700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 ~ 130 ( &gt;1200 )</a:t>
                      </a:r>
                    </a:p>
                  </a:txBody>
                  <a:tcPr marL="53718" marR="5371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3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 Narrow" panose="020B0606020202030204" pitchFamily="34" charset="0"/>
                        </a:rPr>
                        <a:t>QIH48 M URC (URQ)</a:t>
                      </a:r>
                      <a:endParaRPr lang="sv-SE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18" marR="5371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700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0.375 x 1.2m (0.315 x 0.6m)</a:t>
                      </a:r>
                    </a:p>
                  </a:txBody>
                  <a:tcPr marL="53718" marR="537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700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~ 90 ( &gt;1300 )</a:t>
                      </a:r>
                    </a:p>
                  </a:txBody>
                  <a:tcPr marL="53718" marR="5371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0B0A51F6-8A82-44A0-81A0-FF9BB5D5223C}" type="datetime1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t>2017-12-05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713" y="1611472"/>
            <a:ext cx="3881871" cy="292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0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Combined HIP + Heat Treatment CoCr F75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612" y="1468073"/>
            <a:ext cx="4669788" cy="378979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206144" y="4174011"/>
            <a:ext cx="5901787" cy="1446797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51550" y="2425469"/>
            <a:ext cx="905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(2192 °F)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64081" y="2648610"/>
            <a:ext cx="880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(14.5 </a:t>
            </a:r>
            <a:r>
              <a:rPr kumimoji="0" lang="sv-SE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ksi</a:t>
            </a:r>
            <a:r>
              <a:rPr kumimoji="0" lang="sv-SE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87385" y="3573847"/>
            <a:ext cx="845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(2228 °F)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16161" y="4028511"/>
            <a:ext cx="882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(2228 °F)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46621" y="4028511"/>
            <a:ext cx="1082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(1400 °F)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32752" y="3789788"/>
            <a:ext cx="1381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(0.01 – 0.013 </a:t>
            </a:r>
            <a:r>
              <a:rPr kumimoji="0" lang="sv-SE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psi</a:t>
            </a:r>
            <a:r>
              <a:rPr kumimoji="0" lang="sv-SE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)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609600" y="1261566"/>
            <a:ext cx="5673754" cy="262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155" tIns="52078" rIns="104155" bIns="52078" numCol="1" anchor="t" anchorCtr="0" compatLnSpc="1">
            <a:prstTxWarp prst="textNoShape">
              <a:avLst/>
            </a:prstTxWarp>
          </a:bodyPr>
          <a:lstStyle>
            <a:lvl1pPr marL="323850" indent="-323850" algn="l" defTabSz="719138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675" indent="-269875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079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511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9431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400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857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3147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7719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Post processing recommendations by </a:t>
            </a:r>
            <a:r>
              <a:rPr lang="en-US" altLang="sv-SE" sz="2000" dirty="0" err="1"/>
              <a:t>Arcam</a:t>
            </a:r>
            <a:endParaRPr lang="en-US" altLang="sv-SE" sz="2000" dirty="0"/>
          </a:p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Minimum 58 °C/min </a:t>
            </a:r>
            <a:r>
              <a:rPr lang="en-US" altLang="sv-SE" sz="2000" dirty="0">
                <a:solidFill>
                  <a:srgbClr val="002060"/>
                </a:solidFill>
              </a:rPr>
              <a:t>(136 °F/min) </a:t>
            </a:r>
            <a:r>
              <a:rPr lang="en-US" altLang="sv-SE" sz="2000" dirty="0"/>
              <a:t>cooling rate to avoid carbide precipitation</a:t>
            </a:r>
          </a:p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This cooling rate is easily achievable in a Quintus Compact HIP with URC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D043413-1BB4-4C28-912D-A54AAD289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701" y="3256966"/>
            <a:ext cx="4324417" cy="273728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BE46F1-12DF-40D6-9559-AC6628D187D6}"/>
              </a:ext>
            </a:extLst>
          </p:cNvPr>
          <p:cNvSpPr txBox="1"/>
          <p:nvPr/>
        </p:nvSpPr>
        <p:spPr>
          <a:xfrm>
            <a:off x="3760064" y="3573847"/>
            <a:ext cx="2013704" cy="307777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Cooling rate 100 °C/min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31E250A-3280-4E3C-B795-AE9A8E5AD38B}"/>
              </a:ext>
            </a:extLst>
          </p:cNvPr>
          <p:cNvCxnSpPr/>
          <p:nvPr/>
        </p:nvCxnSpPr>
        <p:spPr>
          <a:xfrm flipH="1">
            <a:off x="3306793" y="3881624"/>
            <a:ext cx="700922" cy="87043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16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Optimized HIP parameters for EBM Ti64</a:t>
            </a:r>
            <a:br>
              <a:rPr lang="en-US" dirty="0"/>
            </a:br>
            <a:r>
              <a:rPr lang="en-US" sz="2700" b="0" i="1" dirty="0"/>
              <a:t>A study by Quintus and </a:t>
            </a:r>
            <a:r>
              <a:rPr lang="en-US" sz="2700" b="0" i="1" dirty="0" err="1"/>
              <a:t>Arcam</a:t>
            </a:r>
            <a:endParaRPr lang="sv-SE" sz="2700" b="0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4575" t="11240" r="19286" b="16123"/>
          <a:stretch/>
        </p:blipFill>
        <p:spPr>
          <a:xfrm>
            <a:off x="3081724" y="1545016"/>
            <a:ext cx="6531623" cy="4034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427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HIP of EBM Ti-6Al-4V – Reduction of strength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5048806-1429-485B-AD13-CB833B34E825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642" name="Rectangle 3"/>
          <p:cNvSpPr txBox="1">
            <a:spLocks noChangeArrowheads="1"/>
          </p:cNvSpPr>
          <p:nvPr/>
        </p:nvSpPr>
        <p:spPr bwMode="auto">
          <a:xfrm>
            <a:off x="609600" y="1261566"/>
            <a:ext cx="5353787" cy="341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155" tIns="52078" rIns="104155" bIns="52078" numCol="1" anchor="t" anchorCtr="0" compatLnSpc="1">
            <a:prstTxWarp prst="textNoShape">
              <a:avLst/>
            </a:prstTxWarp>
          </a:bodyPr>
          <a:lstStyle>
            <a:lvl1pPr marL="323850" indent="-323850" algn="l" defTabSz="719138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675" indent="-269875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079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511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9431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400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857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3147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7719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400" dirty="0"/>
              <a:t>Fatigue properties, ductility and property scatter is improved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But, a decrease in yield strength can often be seen after HIP</a:t>
            </a:r>
          </a:p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endParaRPr lang="en-US" altLang="sv-SE" sz="2400" dirty="0"/>
          </a:p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400" dirty="0"/>
              <a:t>A study by Quintus and Arcam was made to investigate this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1108" r="18319" b="2456"/>
          <a:stretch/>
        </p:blipFill>
        <p:spPr>
          <a:xfrm>
            <a:off x="5963387" y="1157992"/>
            <a:ext cx="6228613" cy="4231829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824868" y="5389821"/>
            <a:ext cx="508507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sv-SE" sz="1100" baseline="0" dirty="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Ref: </a:t>
            </a:r>
            <a:r>
              <a:rPr lang="en-US" altLang="sv-SE" sz="1100" b="0" i="1" baseline="0" dirty="0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The mechanical performance of structures manufactured by Selective Laser Melting: Damage initiation and propagation</a:t>
            </a:r>
            <a:r>
              <a:rPr lang="en-US" altLang="sv-SE" sz="1100" b="0" baseline="0" dirty="0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, Stefan Leuders, University of Paderborn, Germany, AMPM2014, MPIF, USA </a:t>
            </a:r>
            <a:r>
              <a:rPr lang="en-US" altLang="sv-SE" sz="1100" b="0" baseline="0" dirty="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41785" y="3618168"/>
            <a:ext cx="1651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latin typeface="+mn-lt"/>
              </a:rPr>
              <a:t>Tensile data for SLM Ti-6Al-4V</a:t>
            </a:r>
          </a:p>
        </p:txBody>
      </p:sp>
    </p:spTree>
    <p:extLst>
      <p:ext uri="{BB962C8B-B14F-4D97-AF65-F5344CB8AC3E}">
        <p14:creationId xmlns:p14="http://schemas.microsoft.com/office/powerpoint/2010/main" val="177361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HIP of EBM Ti-6Al-4V - Why reduction in strength?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064BEB5C-6627-4DB4-B752-626E6B63802D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642" name="Rectangle 3"/>
          <p:cNvSpPr txBox="1">
            <a:spLocks noChangeArrowheads="1"/>
          </p:cNvSpPr>
          <p:nvPr/>
        </p:nvSpPr>
        <p:spPr bwMode="auto">
          <a:xfrm>
            <a:off x="609600" y="1261567"/>
            <a:ext cx="9872870" cy="263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155" tIns="52078" rIns="104155" bIns="52078" numCol="1" anchor="t" anchorCtr="0" compatLnSpc="1">
            <a:prstTxWarp prst="textNoShape">
              <a:avLst/>
            </a:prstTxWarp>
          </a:bodyPr>
          <a:lstStyle>
            <a:lvl1pPr marL="323850" indent="-323850" algn="l" defTabSz="719138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675" indent="-269875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079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511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9431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400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857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3147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7719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400" dirty="0"/>
              <a:t>The vey high solidification rates in the EBM/SLM process gives: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Very fine microstructure as-printed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High yield strength in the as-printed condition</a:t>
            </a:r>
          </a:p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400" dirty="0"/>
              <a:t>Any elevated temperature heat treatment, like HIP, gives a coarser microstructure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Decrease in yield strength</a:t>
            </a:r>
          </a:p>
        </p:txBody>
      </p:sp>
    </p:spTree>
    <p:extLst>
      <p:ext uri="{BB962C8B-B14F-4D97-AF65-F5344CB8AC3E}">
        <p14:creationId xmlns:p14="http://schemas.microsoft.com/office/powerpoint/2010/main" val="14216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HIP of EBM Ti-6Al-4V - Why reduction in strength?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010CDC3-9FA3-44DC-9B6F-609702804236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642" name="Rectangle 3"/>
          <p:cNvSpPr txBox="1">
            <a:spLocks noChangeArrowheads="1"/>
          </p:cNvSpPr>
          <p:nvPr/>
        </p:nvSpPr>
        <p:spPr bwMode="auto">
          <a:xfrm>
            <a:off x="609600" y="1261567"/>
            <a:ext cx="9872870" cy="59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155" tIns="52078" rIns="104155" bIns="52078" numCol="1" anchor="t" anchorCtr="0" compatLnSpc="1">
            <a:prstTxWarp prst="textNoShape">
              <a:avLst/>
            </a:prstTxWarp>
          </a:bodyPr>
          <a:lstStyle>
            <a:lvl1pPr marL="323850" indent="-323850" algn="l" defTabSz="719138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675" indent="-269875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079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511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9431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400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857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3147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7719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400" dirty="0"/>
              <a:t>The newer EBM machines generates even finer microstructures </a:t>
            </a:r>
            <a:endParaRPr lang="en-US" altLang="sv-SE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93" y="3269256"/>
            <a:ext cx="3115934" cy="2572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5"/>
          <a:stretch/>
        </p:blipFill>
        <p:spPr>
          <a:xfrm>
            <a:off x="8919739" y="3269256"/>
            <a:ext cx="3125463" cy="25727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25691" y="2827062"/>
            <a:ext cx="131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latin typeface="+mn-lt"/>
              </a:rPr>
              <a:t>As-printed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57662" y="2827062"/>
            <a:ext cx="1419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err="1">
                <a:latin typeface="+mn-lt"/>
              </a:rPr>
              <a:t>HIPed</a:t>
            </a:r>
            <a:endParaRPr lang="sv-SE" sz="1800" dirty="0">
              <a:latin typeface="+mn-lt"/>
            </a:endParaRPr>
          </a:p>
        </p:txBody>
      </p:sp>
      <p:sp>
        <p:nvSpPr>
          <p:cNvPr id="8" name="Arrow: Right 7"/>
          <p:cNvSpPr/>
          <p:nvPr/>
        </p:nvSpPr>
        <p:spPr>
          <a:xfrm>
            <a:off x="8065729" y="4381823"/>
            <a:ext cx="667608" cy="3476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/>
          <p:cNvSpPr txBox="1"/>
          <p:nvPr/>
        </p:nvSpPr>
        <p:spPr>
          <a:xfrm>
            <a:off x="8111025" y="4012491"/>
            <a:ext cx="68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latin typeface="+mn-lt"/>
              </a:rPr>
              <a:t>HIP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5555" y="2368118"/>
            <a:ext cx="3295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b="1" dirty="0">
                <a:latin typeface="+mn-lt"/>
              </a:rPr>
              <a:t>S12 EBM machine in 2009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3499" y="2368118"/>
            <a:ext cx="3295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b="1" dirty="0">
                <a:latin typeface="+mn-lt"/>
              </a:rPr>
              <a:t>Q10 EBM machine in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81" y="3254962"/>
            <a:ext cx="3249338" cy="26013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48010" y="2827062"/>
            <a:ext cx="131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latin typeface="+mn-lt"/>
              </a:rPr>
              <a:t>As-printed</a:t>
            </a:r>
          </a:p>
        </p:txBody>
      </p:sp>
    </p:spTree>
    <p:extLst>
      <p:ext uri="{BB962C8B-B14F-4D97-AF65-F5344CB8AC3E}">
        <p14:creationId xmlns:p14="http://schemas.microsoft.com/office/powerpoint/2010/main" val="381278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HIP of EBM Ti-6Al-4V - Typical practice today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0BDE19F2-E825-49F1-8CA3-B2FAFC657DF8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642" name="Rectangle 3"/>
          <p:cNvSpPr txBox="1">
            <a:spLocks noChangeArrowheads="1"/>
          </p:cNvSpPr>
          <p:nvPr/>
        </p:nvSpPr>
        <p:spPr bwMode="auto">
          <a:xfrm>
            <a:off x="609600" y="1261567"/>
            <a:ext cx="9942286" cy="1481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155" tIns="52078" rIns="104155" bIns="52078" numCol="1" anchor="t" anchorCtr="0" compatLnSpc="1">
            <a:prstTxWarp prst="textNoShape">
              <a:avLst/>
            </a:prstTxWarp>
          </a:bodyPr>
          <a:lstStyle>
            <a:lvl1pPr marL="323850" indent="-323850" algn="l" defTabSz="719138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675" indent="-269875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079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511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9431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400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857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3147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7719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400" dirty="0"/>
              <a:t>ASTM F2924-14: 895 to 955 °C, min 100 MPa, min 2 h</a:t>
            </a:r>
          </a:p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400" dirty="0"/>
              <a:t>Typical HIP parameters for AM Ti-6Al-4V: 920 °C, 100 MPa, 2 h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Developed for cast Ti-6Al-4V long time ago</a:t>
            </a:r>
          </a:p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endParaRPr lang="en-US" altLang="sv-SE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43" y="2743201"/>
            <a:ext cx="6268206" cy="2997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940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HIP of EBM Ti-6Al-4V - Test matrix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668D693-DA2E-426D-B0FF-0BEAE913DA40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642" name="Rectangle 3"/>
          <p:cNvSpPr txBox="1">
            <a:spLocks noChangeArrowheads="1"/>
          </p:cNvSpPr>
          <p:nvPr/>
        </p:nvSpPr>
        <p:spPr bwMode="auto">
          <a:xfrm>
            <a:off x="609600" y="1261567"/>
            <a:ext cx="9872870" cy="130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155" tIns="52078" rIns="104155" bIns="52078" numCol="1" anchor="t" anchorCtr="0" compatLnSpc="1">
            <a:prstTxWarp prst="textNoShape">
              <a:avLst/>
            </a:prstTxWarp>
          </a:bodyPr>
          <a:lstStyle>
            <a:lvl1pPr marL="323850" indent="-323850" algn="l" defTabSz="719138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675" indent="-269875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079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511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9431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400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857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3147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7719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400" dirty="0"/>
              <a:t>Lower HIP temperature to avoid coarsening of the fine microstructure</a:t>
            </a:r>
          </a:p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400" dirty="0"/>
              <a:t>Increase HIP pressure to compensate for the lower temperature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100 % densification is still a requirement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20607" y="2875718"/>
          <a:ext cx="8734210" cy="23758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3576">
                  <a:extLst>
                    <a:ext uri="{9D8B030D-6E8A-4147-A177-3AD203B41FA5}">
                      <a16:colId xmlns:a16="http://schemas.microsoft.com/office/drawing/2014/main" val="1898016222"/>
                    </a:ext>
                  </a:extLst>
                </a:gridCol>
                <a:gridCol w="1871470">
                  <a:extLst>
                    <a:ext uri="{9D8B030D-6E8A-4147-A177-3AD203B41FA5}">
                      <a16:colId xmlns:a16="http://schemas.microsoft.com/office/drawing/2014/main" val="2642118319"/>
                    </a:ext>
                  </a:extLst>
                </a:gridCol>
                <a:gridCol w="1742934">
                  <a:extLst>
                    <a:ext uri="{9D8B030D-6E8A-4147-A177-3AD203B41FA5}">
                      <a16:colId xmlns:a16="http://schemas.microsoft.com/office/drawing/2014/main" val="1432894897"/>
                    </a:ext>
                  </a:extLst>
                </a:gridCol>
                <a:gridCol w="2040107">
                  <a:extLst>
                    <a:ext uri="{9D8B030D-6E8A-4147-A177-3AD203B41FA5}">
                      <a16:colId xmlns:a16="http://schemas.microsoft.com/office/drawing/2014/main" val="2618173703"/>
                    </a:ext>
                  </a:extLst>
                </a:gridCol>
                <a:gridCol w="2186123">
                  <a:extLst>
                    <a:ext uri="{9D8B030D-6E8A-4147-A177-3AD203B41FA5}">
                      <a16:colId xmlns:a16="http://schemas.microsoft.com/office/drawing/2014/main" val="343954152"/>
                    </a:ext>
                  </a:extLst>
                </a:gridCol>
              </a:tblGrid>
              <a:tr h="3700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Test</a:t>
                      </a:r>
                      <a:endParaRPr lang="sv-S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Temperature [°C]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Pressure [MPa]</a:t>
                      </a:r>
                      <a:endParaRPr lang="sv-S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Hold time [hours]</a:t>
                      </a:r>
                      <a:endParaRPr lang="sv-S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Cooling rate [C/min]</a:t>
                      </a:r>
                      <a:endParaRPr lang="sv-S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0526966"/>
                  </a:ext>
                </a:extLst>
              </a:tr>
              <a:tr h="334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920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</a:t>
                      </a:r>
                      <a:endParaRPr lang="sv-S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</a:t>
                      </a:r>
                      <a:endParaRPr lang="sv-S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1247224"/>
                  </a:ext>
                </a:extLst>
              </a:tr>
              <a:tr h="334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920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</a:t>
                      </a:r>
                      <a:endParaRPr lang="sv-S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1500</a:t>
                      </a:r>
                      <a:endParaRPr lang="sv-S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012056"/>
                  </a:ext>
                </a:extLst>
              </a:tr>
              <a:tr h="334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880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</a:t>
                      </a:r>
                      <a:endParaRPr lang="sv-S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6204259"/>
                  </a:ext>
                </a:extLst>
              </a:tr>
              <a:tr h="334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840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</a:t>
                      </a:r>
                      <a:endParaRPr lang="sv-S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0396907"/>
                  </a:ext>
                </a:extLst>
              </a:tr>
              <a:tr h="334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800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</a:t>
                      </a:r>
                      <a:endParaRPr lang="sv-S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267856"/>
                  </a:ext>
                </a:extLst>
              </a:tr>
              <a:tr h="334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800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200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sv-S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</a:t>
                      </a:r>
                      <a:endParaRPr lang="sv-S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8067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531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HIP for AM material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345" y="901146"/>
            <a:ext cx="6234938" cy="501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2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HIP of EBM Ti-6Al-4V – Results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C21F5342-4079-4619-A7C3-F360644FB28C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642" name="Rectangle 3"/>
          <p:cNvSpPr txBox="1">
            <a:spLocks noChangeArrowheads="1"/>
          </p:cNvSpPr>
          <p:nvPr/>
        </p:nvSpPr>
        <p:spPr bwMode="auto">
          <a:xfrm>
            <a:off x="609600" y="1261567"/>
            <a:ext cx="11247120" cy="91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155" tIns="52078" rIns="104155" bIns="52078" numCol="1" anchor="t" anchorCtr="0" compatLnSpc="1">
            <a:prstTxWarp prst="textNoShape">
              <a:avLst/>
            </a:prstTxWarp>
          </a:bodyPr>
          <a:lstStyle>
            <a:lvl1pPr marL="323850" indent="-323850" algn="l" defTabSz="719138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675" indent="-269875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079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511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9431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400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857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3147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7719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400" dirty="0"/>
              <a:t>800 °C, 200 MPa, 2 h gives 100 % density and the highest yield strength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 </a:t>
            </a:r>
            <a:r>
              <a:rPr lang="en-US" altLang="sv-SE" sz="1600" dirty="0"/>
              <a:t>800 °C, </a:t>
            </a:r>
            <a:r>
              <a:rPr lang="en-US" altLang="sv-SE" sz="1600" b="1" dirty="0"/>
              <a:t>100 MPa</a:t>
            </a:r>
            <a:r>
              <a:rPr lang="en-US" altLang="sv-SE" sz="1600" dirty="0"/>
              <a:t>, 2 h did </a:t>
            </a:r>
            <a:r>
              <a:rPr lang="en-US" altLang="sv-SE" sz="1600" b="1" u="sng" dirty="0"/>
              <a:t>NOT</a:t>
            </a:r>
            <a:r>
              <a:rPr lang="en-US" altLang="sv-SE" sz="1600" b="1" dirty="0"/>
              <a:t> </a:t>
            </a:r>
            <a:r>
              <a:rPr lang="en-US" altLang="sv-SE" sz="1600" dirty="0"/>
              <a:t>give 100% density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100-00000B000000}"/>
              </a:ext>
            </a:extLst>
          </p:cNvPr>
          <p:cNvGraphicFramePr/>
          <p:nvPr>
            <p:extLst/>
          </p:nvPr>
        </p:nvGraphicFramePr>
        <p:xfrm>
          <a:off x="230234" y="2551217"/>
          <a:ext cx="5760720" cy="3295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100-00000F000000}"/>
              </a:ext>
            </a:extLst>
          </p:cNvPr>
          <p:cNvGraphicFramePr/>
          <p:nvPr>
            <p:extLst/>
          </p:nvPr>
        </p:nvGraphicFramePr>
        <p:xfrm>
          <a:off x="6096000" y="2551217"/>
          <a:ext cx="5760720" cy="329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245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of EBM Ti64 - Conclusions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0" y="1278455"/>
            <a:ext cx="10972800" cy="3191945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The yield strength of HIP EBM Ti64 was increased by a simple optimization of the HIP parameters</a:t>
            </a:r>
          </a:p>
          <a:p>
            <a:pPr lvl="1"/>
            <a:r>
              <a:rPr lang="en-US" altLang="sv-SE" dirty="0">
                <a:latin typeface="Arial Narrow" panose="020B0606020202030204" pitchFamily="34" charset="0"/>
              </a:rPr>
              <a:t>800 °C, 200 </a:t>
            </a:r>
            <a:r>
              <a:rPr lang="en-US" altLang="sv-SE" dirty="0" err="1">
                <a:latin typeface="Arial Narrow" panose="020B0606020202030204" pitchFamily="34" charset="0"/>
              </a:rPr>
              <a:t>MPa</a:t>
            </a:r>
            <a:r>
              <a:rPr lang="en-US" altLang="sv-SE" dirty="0">
                <a:latin typeface="Arial Narrow" panose="020B0606020202030204" pitchFamily="34" charset="0"/>
              </a:rPr>
              <a:t>, 2 h seems to give the best overall material properties</a:t>
            </a:r>
            <a:endParaRPr lang="en-US" dirty="0">
              <a:latin typeface="Arial Narrow" panose="020B0606020202030204" pitchFamily="34" charset="0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AM is something different from the conventional manufacturing processes</a:t>
            </a:r>
          </a:p>
          <a:p>
            <a:pPr lvl="1"/>
            <a:r>
              <a:rPr lang="en-US" dirty="0">
                <a:latin typeface="Arial Narrow" panose="020B0606020202030204" pitchFamily="34" charset="0"/>
              </a:rPr>
              <a:t>Standards/specifications taken from e.g. the casting industry might not be optimal for AM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12/5/2017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41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Optimized printing parameters for HIP</a:t>
            </a:r>
            <a:br>
              <a:rPr lang="en-US" dirty="0"/>
            </a:br>
            <a:r>
              <a:rPr lang="en-US" sz="2700" b="0" i="1" dirty="0"/>
              <a:t>A study by Quintus and </a:t>
            </a:r>
            <a:r>
              <a:rPr lang="en-US" sz="2700" b="0" i="1" dirty="0" err="1"/>
              <a:t>Arcam</a:t>
            </a:r>
            <a:r>
              <a:rPr lang="en-US" sz="2700" b="0" i="1" dirty="0"/>
              <a:t> Part 2</a:t>
            </a:r>
            <a:endParaRPr lang="sv-SE" sz="2700" b="0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0" t="4870" r="27819" b="3752"/>
          <a:stretch/>
        </p:blipFill>
        <p:spPr>
          <a:xfrm>
            <a:off x="7988505" y="386607"/>
            <a:ext cx="1903377" cy="5548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25" l="573" r="98092">
                        <a14:foregroundMark x1="75573" y1="10526" x2="75573" y2="10526"/>
                        <a14:foregroundMark x1="59542" y1="6699" x2="59542" y2="6699"/>
                        <a14:foregroundMark x1="52672" y1="12919" x2="52672" y2="12919"/>
                        <a14:foregroundMark x1="64504" y1="7895" x2="64504" y2="7895"/>
                        <a14:foregroundMark x1="56870" y1="10766" x2="56870" y2="10766"/>
                        <a14:foregroundMark x1="44656" y1="19856" x2="44656" y2="19856"/>
                        <a14:foregroundMark x1="40458" y1="27033" x2="40458" y2="27033"/>
                        <a14:foregroundMark x1="39313" y1="38038" x2="39313" y2="38038"/>
                        <a14:foregroundMark x1="38740" y1="47129" x2="38740" y2="47129"/>
                        <a14:foregroundMark x1="37405" y1="35167" x2="37405" y2="35167"/>
                        <a14:foregroundMark x1="39313" y1="32297" x2="39313" y2="32297"/>
                        <a14:foregroundMark x1="42748" y1="26555" x2="42748" y2="26555"/>
                        <a14:foregroundMark x1="41985" y1="22488" x2="41985" y2="22488"/>
                        <a14:foregroundMark x1="7443" y1="91148" x2="7443" y2="91148"/>
                        <a14:foregroundMark x1="45992" y1="15072" x2="45992" y2="15072"/>
                        <a14:foregroundMark x1="49618" y1="14593" x2="49618" y2="14593"/>
                        <a14:backgroundMark x1="4771" y1="95694" x2="4771" y2="9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560" y="1658356"/>
            <a:ext cx="4566334" cy="3642612"/>
          </a:xfrm>
          <a:prstGeom prst="rect">
            <a:avLst/>
          </a:prstGeom>
          <a:ln>
            <a:noFill/>
          </a:ln>
          <a:effectLst>
            <a:outerShdw blurRad="215900" dist="88900" dir="2700000" algn="tl" rotWithShape="0">
              <a:srgbClr val="333333">
                <a:alpha val="3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909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Printing for HIP - Theory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0" y="1278455"/>
            <a:ext cx="6765607" cy="3191945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HIP will give 100% dense material independent of starting density</a:t>
            </a:r>
          </a:p>
          <a:p>
            <a:pPr lvl="1"/>
            <a:r>
              <a:rPr lang="en-US" dirty="0">
                <a:latin typeface="Arial Narrow" panose="020B0606020202030204" pitchFamily="34" charset="0"/>
              </a:rPr>
              <a:t>As long as gas tight surface is present</a:t>
            </a:r>
          </a:p>
          <a:p>
            <a:r>
              <a:rPr lang="en-US" dirty="0">
                <a:latin typeface="Arial Narrow" panose="020B0606020202030204" pitchFamily="34" charset="0"/>
              </a:rPr>
              <a:t>Why print to &gt; 99.5% density before HIP?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12/5/2017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23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11180" y="1054418"/>
            <a:ext cx="4081462" cy="4893354"/>
            <a:chOff x="5214938" y="1882488"/>
            <a:chExt cx="3776662" cy="4556412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18" t="20773" r="18430" b="59351"/>
            <a:stretch>
              <a:fillRect/>
            </a:stretch>
          </p:blipFill>
          <p:spPr bwMode="auto">
            <a:xfrm>
              <a:off x="5214938" y="2209800"/>
              <a:ext cx="3776662" cy="141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52"/>
            <a:stretch>
              <a:fillRect/>
            </a:stretch>
          </p:blipFill>
          <p:spPr bwMode="auto">
            <a:xfrm>
              <a:off x="5295900" y="3640138"/>
              <a:ext cx="3695700" cy="279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7424738" y="2286000"/>
              <a:ext cx="381000" cy="341313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 b="1">
                  <a:solidFill>
                    <a:schemeClr val="bg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bg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bg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9pPr>
            </a:lstStyle>
            <a:p>
              <a:endParaRPr lang="sv-SE" altLang="sv-SE" sz="280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6"/>
            <p:cNvCxnSpPr>
              <a:cxnSpLocks noChangeShapeType="1"/>
            </p:cNvCxnSpPr>
            <p:nvPr/>
          </p:nvCxnSpPr>
          <p:spPr bwMode="auto">
            <a:xfrm>
              <a:off x="7615238" y="2632075"/>
              <a:ext cx="0" cy="115570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5595938" y="1882488"/>
              <a:ext cx="1254125" cy="315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bg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bg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bg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sv-SE" sz="1600" baseline="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Before HIP</a:t>
              </a: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7389813" y="1890425"/>
              <a:ext cx="1254125" cy="315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bg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bg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bg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sv-SE" sz="1600" baseline="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After HIP</a:t>
              </a:r>
            </a:p>
          </p:txBody>
        </p:sp>
      </p:grpSp>
      <p:sp>
        <p:nvSpPr>
          <p:cNvPr id="17" name="L-Shape 16"/>
          <p:cNvSpPr/>
          <p:nvPr/>
        </p:nvSpPr>
        <p:spPr>
          <a:xfrm>
            <a:off x="2008320" y="3610174"/>
            <a:ext cx="2819400" cy="2168525"/>
          </a:xfrm>
          <a:prstGeom prst="corner">
            <a:avLst/>
          </a:prstGeom>
          <a:solidFill>
            <a:srgbClr val="FFFFFF">
              <a:lumMod val="65000"/>
              <a:alpha val="89000"/>
            </a:srgbClr>
          </a:solidFill>
          <a:ln w="20320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 b="0" kern="0" baseline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619199" y="3815467"/>
            <a:ext cx="19034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sv-SE" sz="1600" b="0" baseline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Gas tight surrounding shell</a:t>
            </a:r>
          </a:p>
        </p:txBody>
      </p:sp>
      <p:cxnSp>
        <p:nvCxnSpPr>
          <p:cNvPr id="19" name="Straight Arrow Connector 9"/>
          <p:cNvCxnSpPr>
            <a:cxnSpLocks noChangeShapeType="1"/>
          </p:cNvCxnSpPr>
          <p:nvPr/>
        </p:nvCxnSpPr>
        <p:spPr bwMode="auto">
          <a:xfrm flipH="1">
            <a:off x="3075120" y="4024512"/>
            <a:ext cx="685800" cy="166687"/>
          </a:xfrm>
          <a:prstGeom prst="straightConnector1">
            <a:avLst/>
          </a:prstGeom>
          <a:noFill/>
          <a:ln w="12700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2333306" y="4942932"/>
            <a:ext cx="21694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sv-SE" sz="1600" b="0" baseline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Loose powder or less dense printed powder</a:t>
            </a:r>
          </a:p>
        </p:txBody>
      </p:sp>
    </p:spTree>
    <p:extLst>
      <p:ext uri="{BB962C8B-B14F-4D97-AF65-F5344CB8AC3E}">
        <p14:creationId xmlns:p14="http://schemas.microsoft.com/office/powerpoint/2010/main" val="10624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599" y="1278455"/>
            <a:ext cx="10189779" cy="3191945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A test was made to print with a larger line off-set (LO) than standard</a:t>
            </a:r>
          </a:p>
          <a:p>
            <a:pPr lvl="1"/>
            <a:r>
              <a:rPr lang="en-US" dirty="0">
                <a:latin typeface="Arial Narrow" panose="020B0606020202030204" pitchFamily="34" charset="0"/>
              </a:rPr>
              <a:t>Up to 0.4 mm instead of the standard 0.2 mm line off-set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12/5/2017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24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79778"/>
          </a:xfrm>
        </p:spPr>
        <p:txBody>
          <a:bodyPr/>
          <a:lstStyle/>
          <a:p>
            <a:r>
              <a:rPr lang="en-US" dirty="0"/>
              <a:t>Printing for HIP - Theory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2878338" y="3282507"/>
            <a:ext cx="4267738" cy="2375786"/>
            <a:chOff x="7213062" y="792788"/>
            <a:chExt cx="4267738" cy="2375786"/>
          </a:xfrm>
        </p:grpSpPr>
        <p:cxnSp>
          <p:nvCxnSpPr>
            <p:cNvPr id="72" name="Straight Arrow Connector 71"/>
            <p:cNvCxnSpPr/>
            <p:nvPr/>
          </p:nvCxnSpPr>
          <p:spPr>
            <a:xfrm>
              <a:off x="10071347" y="2087957"/>
              <a:ext cx="0" cy="38431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/>
            <p:cNvGrpSpPr/>
            <p:nvPr/>
          </p:nvGrpSpPr>
          <p:grpSpPr>
            <a:xfrm>
              <a:off x="7213062" y="792788"/>
              <a:ext cx="4267738" cy="2375786"/>
              <a:chOff x="7111462" y="802843"/>
              <a:chExt cx="4267738" cy="2375786"/>
            </a:xfrm>
          </p:grpSpPr>
          <p:cxnSp>
            <p:nvCxnSpPr>
              <p:cNvPr id="14" name="Connector: Elbow 13"/>
              <p:cNvCxnSpPr/>
              <p:nvPr/>
            </p:nvCxnSpPr>
            <p:spPr>
              <a:xfrm>
                <a:off x="9170508" y="1054418"/>
                <a:ext cx="914399" cy="338953"/>
              </a:xfrm>
              <a:prstGeom prst="bentConnector3">
                <a:avLst>
                  <a:gd name="adj1" fmla="val 215080"/>
                </a:avLst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or: Elbow 41"/>
              <p:cNvCxnSpPr/>
              <p:nvPr/>
            </p:nvCxnSpPr>
            <p:spPr>
              <a:xfrm>
                <a:off x="10084907" y="1393371"/>
                <a:ext cx="621901" cy="374672"/>
              </a:xfrm>
              <a:prstGeom prst="bentConnector3">
                <a:avLst>
                  <a:gd name="adj1" fmla="val -132041"/>
                </a:avLst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or: Elbow 47"/>
              <p:cNvCxnSpPr/>
              <p:nvPr/>
            </p:nvCxnSpPr>
            <p:spPr>
              <a:xfrm rot="10800000" flipV="1">
                <a:off x="10054773" y="1768043"/>
                <a:ext cx="652035" cy="334427"/>
              </a:xfrm>
              <a:prstGeom prst="bentConnector3">
                <a:avLst>
                  <a:gd name="adj1" fmla="val -70204"/>
                </a:avLst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or: Elbow 63"/>
              <p:cNvCxnSpPr/>
              <p:nvPr/>
            </p:nvCxnSpPr>
            <p:spPr>
              <a:xfrm>
                <a:off x="10071100" y="2103733"/>
                <a:ext cx="635708" cy="374672"/>
              </a:xfrm>
              <a:prstGeom prst="bentConnector3">
                <a:avLst>
                  <a:gd name="adj1" fmla="val -125804"/>
                </a:avLst>
              </a:prstGeom>
              <a:ln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Rectangle 68"/>
              <p:cNvSpPr/>
              <p:nvPr/>
            </p:nvSpPr>
            <p:spPr>
              <a:xfrm>
                <a:off x="9010850" y="802843"/>
                <a:ext cx="2368350" cy="2375786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9170508" y="923789"/>
                <a:ext cx="275772" cy="26125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23000">
                    <a:srgbClr val="FF0000"/>
                  </a:gs>
                  <a:gs pos="69000">
                    <a:srgbClr val="FFFF00"/>
                  </a:gs>
                  <a:gs pos="97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74" name="Straight Arrow Connector 73"/>
              <p:cNvCxnSpPr/>
              <p:nvPr/>
            </p:nvCxnSpPr>
            <p:spPr>
              <a:xfrm flipV="1">
                <a:off x="8560295" y="2304682"/>
                <a:ext cx="1295861" cy="1375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/>
              <p:cNvSpPr txBox="1"/>
              <p:nvPr/>
            </p:nvSpPr>
            <p:spPr>
              <a:xfrm>
                <a:off x="7111462" y="2285014"/>
                <a:ext cx="14199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800" dirty="0">
                    <a:latin typeface="+mn-lt"/>
                  </a:rPr>
                  <a:t>Line Off-set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906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0" y="1278456"/>
            <a:ext cx="5618922" cy="1703284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With the standard 0.2 mm line off-set the porosity is virtually zero</a:t>
            </a:r>
          </a:p>
          <a:p>
            <a:r>
              <a:rPr lang="en-US" dirty="0">
                <a:latin typeface="Arial Narrow" panose="020B0606020202030204" pitchFamily="34" charset="0"/>
              </a:rPr>
              <a:t>With 0.4 mm line off-set the amount of porosity is around 8 %!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12/5/2017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25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79778"/>
          </a:xfrm>
        </p:spPr>
        <p:txBody>
          <a:bodyPr/>
          <a:lstStyle/>
          <a:p>
            <a:r>
              <a:rPr lang="en-US" dirty="0"/>
              <a:t>Printing for HIP - Results</a:t>
            </a:r>
          </a:p>
        </p:txBody>
      </p:sp>
      <p:pic>
        <p:nvPicPr>
          <p:cNvPr id="18" name="Picture 1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"/>
          <a:stretch/>
        </p:blipFill>
        <p:spPr>
          <a:xfrm>
            <a:off x="6828792" y="172277"/>
            <a:ext cx="5058410" cy="58001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1" y="3604592"/>
            <a:ext cx="2278911" cy="2270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46" y="3604592"/>
            <a:ext cx="2297370" cy="22973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54800" y="3235260"/>
            <a:ext cx="4359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latin typeface="+mn-lt"/>
              </a:rPr>
              <a:t>Porosity analyzed with LayerQam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98280" y="4568611"/>
            <a:ext cx="152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  <a:latin typeface="+mn-lt"/>
              </a:rPr>
              <a:t>LO=0.2 mm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61834" y="4568611"/>
            <a:ext cx="152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  <a:latin typeface="+mn-lt"/>
              </a:rPr>
              <a:t>LO=0.4 mm</a:t>
            </a:r>
          </a:p>
        </p:txBody>
      </p:sp>
    </p:spTree>
    <p:extLst>
      <p:ext uri="{BB962C8B-B14F-4D97-AF65-F5344CB8AC3E}">
        <p14:creationId xmlns:p14="http://schemas.microsoft.com/office/powerpoint/2010/main" val="211521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0" y="1278455"/>
            <a:ext cx="11264348" cy="3191945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The porous build (LO=0.4 mm) has the highest strength but low ductility</a:t>
            </a:r>
          </a:p>
          <a:p>
            <a:pPr lvl="1"/>
            <a:r>
              <a:rPr lang="en-US" dirty="0">
                <a:latin typeface="Arial Narrow" panose="020B0606020202030204" pitchFamily="34" charset="0"/>
              </a:rPr>
              <a:t>HIP restores the ductility</a:t>
            </a:r>
          </a:p>
          <a:p>
            <a:r>
              <a:rPr lang="en-US" dirty="0">
                <a:latin typeface="Arial Narrow" panose="020B0606020202030204" pitchFamily="34" charset="0"/>
              </a:rPr>
              <a:t>How can the strength of the porous built material be higher than standard?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12/5/2017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26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79778"/>
          </a:xfrm>
        </p:spPr>
        <p:txBody>
          <a:bodyPr/>
          <a:lstStyle/>
          <a:p>
            <a:r>
              <a:rPr lang="en-US" dirty="0"/>
              <a:t>Printing for HIP - Mechanical properties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/>
          <p:nvPr>
            <p:extLst/>
          </p:nvPr>
        </p:nvGraphicFramePr>
        <p:xfrm>
          <a:off x="313414" y="2759978"/>
          <a:ext cx="5617603" cy="3343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GraphicFramePr/>
          <p:nvPr>
            <p:extLst/>
          </p:nvPr>
        </p:nvGraphicFramePr>
        <p:xfrm>
          <a:off x="6272917" y="2759978"/>
          <a:ext cx="5601031" cy="3345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3515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599" y="1278455"/>
            <a:ext cx="11078817" cy="3191945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How can the strength of the porous built material be higher than standard?</a:t>
            </a:r>
          </a:p>
          <a:p>
            <a:r>
              <a:rPr lang="en-US" dirty="0">
                <a:latin typeface="Arial Narrow" panose="020B0606020202030204" pitchFamily="34" charset="0"/>
              </a:rPr>
              <a:t>A line off-set of 0.4 mm generates a smaller melt pool and less </a:t>
            </a:r>
            <a:r>
              <a:rPr lang="en-US" dirty="0" err="1">
                <a:latin typeface="Arial Narrow" panose="020B0606020202030204" pitchFamily="34" charset="0"/>
              </a:rPr>
              <a:t>remelting</a:t>
            </a:r>
            <a:r>
              <a:rPr lang="en-US" dirty="0">
                <a:latin typeface="Arial Narrow" panose="020B0606020202030204" pitchFamily="34" charset="0"/>
              </a:rPr>
              <a:t> of the layers =&gt;</a:t>
            </a:r>
          </a:p>
          <a:p>
            <a:r>
              <a:rPr lang="en-US" dirty="0">
                <a:latin typeface="Arial Narrow" panose="020B0606020202030204" pitchFamily="34" charset="0"/>
              </a:rPr>
              <a:t>Even finer microstructure and less aluminum evaporation during printing =&gt;</a:t>
            </a:r>
          </a:p>
          <a:p>
            <a:r>
              <a:rPr lang="en-US" dirty="0">
                <a:latin typeface="Arial Narrow" panose="020B0606020202030204" pitchFamily="34" charset="0"/>
              </a:rPr>
              <a:t>Higher strength!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12/5/2017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79778"/>
          </a:xfrm>
        </p:spPr>
        <p:txBody>
          <a:bodyPr/>
          <a:lstStyle/>
          <a:p>
            <a:r>
              <a:rPr lang="en-US" dirty="0"/>
              <a:t>Printing for HIP - Mechanical properties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727587" y="3034749"/>
          <a:ext cx="4562587" cy="2917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19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Optimized HIP parameters for EBM Ti-6Al-4V</a:t>
            </a:r>
            <a:endParaRPr lang="sv-SE" sz="2700" b="0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71682C9-5996-453A-8729-92724599A5A0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4575" t="11240" r="19286" b="16123"/>
          <a:stretch/>
        </p:blipFill>
        <p:spPr>
          <a:xfrm>
            <a:off x="3081724" y="1545016"/>
            <a:ext cx="6531623" cy="4034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150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above </a:t>
            </a:r>
            <a:r>
              <a:rPr lang="el-GR" dirty="0"/>
              <a:t>β</a:t>
            </a:r>
            <a:r>
              <a:rPr lang="sv-SE" dirty="0"/>
              <a:t>-transus temperature HIP for Ti-6Al-4V</a:t>
            </a:r>
            <a:endParaRPr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12/5/2017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29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107EE73A-EF1B-42D8-90DF-0B2580C39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78456"/>
            <a:ext cx="11343861" cy="1835806"/>
          </a:xfrm>
        </p:spPr>
        <p:txBody>
          <a:bodyPr>
            <a:normAutofit/>
          </a:bodyPr>
          <a:lstStyle/>
          <a:p>
            <a:r>
              <a:rPr lang="sv-SE" dirty="0"/>
              <a:t>Ongoing work at ORNL</a:t>
            </a:r>
          </a:p>
          <a:p>
            <a:r>
              <a:rPr lang="sv-SE" dirty="0"/>
              <a:t>A lot of variations in AM on final microstructure and material properties</a:t>
            </a:r>
          </a:p>
          <a:p>
            <a:r>
              <a:rPr lang="sv-SE" dirty="0"/>
              <a:t>Possibility to erase these variations with above </a:t>
            </a:r>
            <a:r>
              <a:rPr lang="el-GR" dirty="0"/>
              <a:t>β-</a:t>
            </a:r>
            <a:r>
              <a:rPr lang="sv-SE" dirty="0"/>
              <a:t>transus HIP (e.g.1050 °C)?</a:t>
            </a:r>
          </a:p>
          <a:p>
            <a:pPr lvl="1"/>
            <a:r>
              <a:rPr lang="sv-SE" dirty="0"/>
              <a:t>Big interest from industry</a:t>
            </a:r>
          </a:p>
          <a:p>
            <a:endParaRPr lang="sv-SE" dirty="0"/>
          </a:p>
        </p:txBody>
      </p:sp>
      <p:pic>
        <p:nvPicPr>
          <p:cNvPr id="12" name="Picture 11" descr="IPF.bmp">
            <a:extLst>
              <a:ext uri="{FF2B5EF4-FFF2-40B4-BE49-F238E27FC236}">
                <a16:creationId xmlns:a16="http://schemas.microsoft.com/office/drawing/2014/main" id="{F1A62656-0007-480E-A976-AD8CC9AD39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5"/>
          <a:stretch/>
        </p:blipFill>
        <p:spPr>
          <a:xfrm rot="16200000">
            <a:off x="5248135" y="3154039"/>
            <a:ext cx="2806371" cy="2705987"/>
          </a:xfrm>
          <a:prstGeom prst="rect">
            <a:avLst/>
          </a:prstGeom>
        </p:spPr>
      </p:pic>
      <p:pic>
        <p:nvPicPr>
          <p:cNvPr id="14" name="Picture 13" descr="IPF.bmp">
            <a:extLst>
              <a:ext uri="{FF2B5EF4-FFF2-40B4-BE49-F238E27FC236}">
                <a16:creationId xmlns:a16="http://schemas.microsoft.com/office/drawing/2014/main" id="{D16F4571-5B03-4CD0-AB43-1E37F1A32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06" y="3103847"/>
            <a:ext cx="2821470" cy="2805034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15A1D3D8-21C5-4CC8-9AD5-644CFAF91A46}"/>
              </a:ext>
            </a:extLst>
          </p:cNvPr>
          <p:cNvSpPr/>
          <p:nvPr/>
        </p:nvSpPr>
        <p:spPr>
          <a:xfrm rot="16200000">
            <a:off x="8397085" y="4246315"/>
            <a:ext cx="323850" cy="60201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60F3F6-C176-482F-A3C0-7EC1F3A411C7}"/>
              </a:ext>
            </a:extLst>
          </p:cNvPr>
          <p:cNvSpPr txBox="1"/>
          <p:nvPr/>
        </p:nvSpPr>
        <p:spPr>
          <a:xfrm>
            <a:off x="5043892" y="2744930"/>
            <a:ext cx="4166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latin typeface="+mn-lt"/>
              </a:rPr>
              <a:t>As-printed columnar structure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A66FDF-0288-4ADB-A74D-C1EAA4C56D5B}"/>
              </a:ext>
            </a:extLst>
          </p:cNvPr>
          <p:cNvSpPr txBox="1"/>
          <p:nvPr/>
        </p:nvSpPr>
        <p:spPr>
          <a:xfrm>
            <a:off x="9005795" y="2734514"/>
            <a:ext cx="4166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latin typeface="+mn-lt"/>
              </a:rPr>
              <a:t>After HIP equiaxed structure</a:t>
            </a:r>
          </a:p>
        </p:txBody>
      </p:sp>
    </p:spTree>
    <p:extLst>
      <p:ext uri="{BB962C8B-B14F-4D97-AF65-F5344CB8AC3E}">
        <p14:creationId xmlns:p14="http://schemas.microsoft.com/office/powerpoint/2010/main" val="228361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As-printed material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642" name="Rectangle 3"/>
          <p:cNvSpPr txBox="1">
            <a:spLocks noChangeArrowheads="1"/>
          </p:cNvSpPr>
          <p:nvPr/>
        </p:nvSpPr>
        <p:spPr bwMode="auto">
          <a:xfrm>
            <a:off x="609600" y="1261565"/>
            <a:ext cx="6810075" cy="504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155" tIns="52078" rIns="104155" bIns="52078" numCol="1" anchor="t" anchorCtr="0" compatLnSpc="1">
            <a:prstTxWarp prst="textNoShape">
              <a:avLst/>
            </a:prstTxWarp>
          </a:bodyPr>
          <a:lstStyle>
            <a:lvl1pPr marL="323850" indent="-323850" algn="l" defTabSz="719138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675" indent="-269875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079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511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9431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400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857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3147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7719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400" dirty="0"/>
              <a:t>Internal defects as-printed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Lack-of-fusion porosity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Gas porosity etc.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Amount depends on</a:t>
            </a:r>
          </a:p>
          <a:p>
            <a:pPr lvl="2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1800" dirty="0"/>
              <a:t>Material, powder, printing parameters etc.</a:t>
            </a:r>
          </a:p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600" dirty="0"/>
              <a:t>Internal defects means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Stress concentrations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Crack initiation points</a:t>
            </a:r>
          </a:p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600" dirty="0"/>
              <a:t>Negative influence on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Fatigue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Ductility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Fracture toughness</a:t>
            </a:r>
          </a:p>
        </p:txBody>
      </p:sp>
      <p:pic>
        <p:nvPicPr>
          <p:cNvPr id="11" name="Picture 10" descr="Bildresultat för lack of fusion powder bed fusion">
            <a:extLst>
              <a:ext uri="{FF2B5EF4-FFF2-40B4-BE49-F238E27FC236}">
                <a16:creationId xmlns:a16="http://schemas.microsoft.com/office/drawing/2014/main" id="{7EA01281-D729-41AB-A748-A9CC8243CE5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4" y="1684946"/>
            <a:ext cx="5714822" cy="3181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0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9" r="5264" b="9245"/>
          <a:stretch>
            <a:fillRect/>
          </a:stretch>
        </p:blipFill>
        <p:spPr bwMode="auto">
          <a:xfrm>
            <a:off x="6751639" y="1968500"/>
            <a:ext cx="37496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39776" y="198783"/>
            <a:ext cx="7886700" cy="776288"/>
          </a:xfrm>
        </p:spPr>
        <p:txBody>
          <a:bodyPr rtlCol="0">
            <a:noAutofit/>
          </a:bodyPr>
          <a:lstStyle/>
          <a:p>
            <a:pPr>
              <a:tabLst>
                <a:tab pos="6703577" algn="l"/>
              </a:tabLst>
              <a:defRPr/>
            </a:pPr>
            <a:br>
              <a:rPr lang="en-US" sz="2520" dirty="0"/>
            </a:br>
            <a:r>
              <a:rPr lang="en-US" dirty="0"/>
              <a:t>HIP and fast cooling of EBM Ti 6-4 </a:t>
            </a:r>
            <a:endParaRPr lang="en-US" dirty="0">
              <a:cs typeface="Arial" charset="0"/>
            </a:endParaRPr>
          </a:p>
        </p:txBody>
      </p:sp>
      <p:sp>
        <p:nvSpPr>
          <p:cNvPr id="717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7574F8-17EB-4611-824F-3B2B24214592}" type="slidenum">
              <a:rPr kumimoji="0" lang="sv-SE" altLang="sv-SE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sv-SE" altLang="sv-SE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1524001" y="1816102"/>
            <a:ext cx="5089527" cy="2053534"/>
          </a:xfrm>
        </p:spPr>
        <p:txBody>
          <a:bodyPr rtlCol="0">
            <a:normAutofit/>
          </a:bodyPr>
          <a:lstStyle/>
          <a:p>
            <a:pPr marL="0" indent="0">
              <a:buClr>
                <a:srgbClr val="003399"/>
              </a:buClr>
              <a:buNone/>
              <a:defRPr/>
            </a:pPr>
            <a:r>
              <a:rPr lang="en-US" altLang="sv-SE" u="sng" dirty="0">
                <a:latin typeface="Arial Narrow" panose="020B0606020202030204" pitchFamily="34" charset="0"/>
              </a:rPr>
              <a:t>Example</a:t>
            </a:r>
          </a:p>
          <a:p>
            <a:pPr>
              <a:buClr>
                <a:srgbClr val="003399"/>
              </a:buClr>
              <a:buFont typeface="Arial"/>
              <a:buChar char="•"/>
              <a:defRPr/>
            </a:pPr>
            <a:r>
              <a:rPr lang="en-US" altLang="sv-SE" sz="1500" dirty="0">
                <a:latin typeface="Arial Narrow" panose="020B0606020202030204" pitchFamily="34" charset="0"/>
              </a:rPr>
              <a:t>Experiment to break down the columnar grain structure of EBM </a:t>
            </a:r>
            <a:r>
              <a:rPr lang="en-US" altLang="sv-SE" sz="1500" dirty="0" err="1">
                <a:latin typeface="Arial Narrow" panose="020B0606020202030204" pitchFamily="34" charset="0"/>
              </a:rPr>
              <a:t>Ti</a:t>
            </a:r>
            <a:r>
              <a:rPr lang="en-US" altLang="sv-SE" sz="1500" dirty="0">
                <a:latin typeface="Arial Narrow" panose="020B0606020202030204" pitchFamily="34" charset="0"/>
              </a:rPr>
              <a:t> 6-4 with URQ</a:t>
            </a:r>
          </a:p>
          <a:p>
            <a:pPr>
              <a:buClr>
                <a:srgbClr val="003399"/>
              </a:buClr>
              <a:buFont typeface="Arial"/>
              <a:buChar char="•"/>
              <a:defRPr/>
            </a:pPr>
            <a:r>
              <a:rPr lang="en-US" altLang="sv-SE" sz="1500" dirty="0">
                <a:latin typeface="Arial Narrow" panose="020B0606020202030204" pitchFamily="34" charset="0"/>
              </a:rPr>
              <a:t>Three different cycles were evaluated</a:t>
            </a:r>
          </a:p>
          <a:p>
            <a:pPr lvl="1">
              <a:buClr>
                <a:srgbClr val="003399"/>
              </a:buClr>
              <a:buFont typeface="Arial"/>
              <a:buChar char="•"/>
              <a:defRPr/>
            </a:pPr>
            <a:r>
              <a:rPr lang="en-US" altLang="sv-SE" sz="1350" dirty="0">
                <a:latin typeface="Arial Narrow" panose="020B0606020202030204" pitchFamily="34" charset="0"/>
              </a:rPr>
              <a:t>PT1 – Temp lower than </a:t>
            </a:r>
            <a:r>
              <a:rPr lang="el-GR" altLang="sv-SE" sz="1350" dirty="0">
                <a:latin typeface="Arial Narrow" panose="020B0606020202030204" pitchFamily="34" charset="0"/>
              </a:rPr>
              <a:t>β</a:t>
            </a:r>
            <a:r>
              <a:rPr lang="en-US" altLang="sv-SE" sz="1350" dirty="0">
                <a:latin typeface="Arial Narrow" panose="020B0606020202030204" pitchFamily="34" charset="0"/>
              </a:rPr>
              <a:t>-</a:t>
            </a:r>
            <a:r>
              <a:rPr lang="en-US" altLang="sv-SE" sz="1350" dirty="0" err="1">
                <a:latin typeface="Arial Narrow" panose="020B0606020202030204" pitchFamily="34" charset="0"/>
              </a:rPr>
              <a:t>transus</a:t>
            </a:r>
            <a:r>
              <a:rPr lang="en-US" altLang="sv-SE" sz="1350" dirty="0">
                <a:latin typeface="Arial Narrow" panose="020B0606020202030204" pitchFamily="34" charset="0"/>
              </a:rPr>
              <a:t> and rapid quench</a:t>
            </a:r>
          </a:p>
          <a:p>
            <a:pPr lvl="1">
              <a:buClr>
                <a:srgbClr val="003399"/>
              </a:buClr>
              <a:buFont typeface="Arial"/>
              <a:buChar char="•"/>
              <a:defRPr/>
            </a:pPr>
            <a:r>
              <a:rPr lang="en-US" altLang="sv-SE" sz="1350" dirty="0">
                <a:latin typeface="Arial Narrow" panose="020B0606020202030204" pitchFamily="34" charset="0"/>
              </a:rPr>
              <a:t>PT2 – Temp higher than </a:t>
            </a:r>
            <a:r>
              <a:rPr lang="el-GR" altLang="sv-SE" sz="1350" dirty="0">
                <a:latin typeface="Arial Narrow" panose="020B0606020202030204" pitchFamily="34" charset="0"/>
              </a:rPr>
              <a:t>β</a:t>
            </a:r>
            <a:r>
              <a:rPr lang="en-US" altLang="sv-SE" sz="1350" dirty="0">
                <a:latin typeface="Arial Narrow" panose="020B0606020202030204" pitchFamily="34" charset="0"/>
              </a:rPr>
              <a:t>-</a:t>
            </a:r>
            <a:r>
              <a:rPr lang="en-US" altLang="sv-SE" sz="1350" dirty="0" err="1">
                <a:latin typeface="Arial Narrow" panose="020B0606020202030204" pitchFamily="34" charset="0"/>
              </a:rPr>
              <a:t>transus</a:t>
            </a:r>
            <a:r>
              <a:rPr lang="en-US" altLang="sv-SE" sz="1350" dirty="0">
                <a:latin typeface="Arial Narrow" panose="020B0606020202030204" pitchFamily="34" charset="0"/>
              </a:rPr>
              <a:t> and natural cooling</a:t>
            </a:r>
          </a:p>
          <a:p>
            <a:pPr lvl="1">
              <a:buClr>
                <a:srgbClr val="003399"/>
              </a:buClr>
              <a:buFont typeface="Arial"/>
              <a:buChar char="•"/>
              <a:defRPr/>
            </a:pPr>
            <a:r>
              <a:rPr lang="en-US" altLang="sv-SE" sz="1350" dirty="0">
                <a:latin typeface="Arial Narrow" panose="020B0606020202030204" pitchFamily="34" charset="0"/>
              </a:rPr>
              <a:t>PT3 – Temp higher than </a:t>
            </a:r>
            <a:r>
              <a:rPr lang="el-GR" altLang="sv-SE" sz="1350" dirty="0">
                <a:latin typeface="Arial Narrow" panose="020B0606020202030204" pitchFamily="34" charset="0"/>
              </a:rPr>
              <a:t>β</a:t>
            </a:r>
            <a:r>
              <a:rPr lang="en-US" altLang="sv-SE" sz="1350" dirty="0">
                <a:latin typeface="Arial Narrow" panose="020B0606020202030204" pitchFamily="34" charset="0"/>
              </a:rPr>
              <a:t>-</a:t>
            </a:r>
            <a:r>
              <a:rPr lang="en-US" altLang="sv-SE" sz="1350" dirty="0" err="1">
                <a:latin typeface="Arial Narrow" panose="020B0606020202030204" pitchFamily="34" charset="0"/>
              </a:rPr>
              <a:t>transus</a:t>
            </a:r>
            <a:r>
              <a:rPr lang="en-US" altLang="sv-SE" sz="1350" dirty="0">
                <a:latin typeface="Arial Narrow" panose="020B0606020202030204" pitchFamily="34" charset="0"/>
              </a:rPr>
              <a:t> and rapid quench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375526" y="1928814"/>
            <a:ext cx="17494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68578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" b="1" i="0" u="none" strike="noStrike" kern="1200" cap="none" spc="0" normalizeH="0" baseline="0" noProof="0" dirty="0">
                <a:ln>
                  <a:noFill/>
                </a:ln>
                <a:solidFill>
                  <a:srgbClr val="4C565C"/>
                </a:solidFill>
                <a:effectLst/>
                <a:uLnTx/>
                <a:uFillTx/>
                <a:latin typeface="Arial" charset="0"/>
                <a:ea typeface="Verdana" panose="020B0604030504040204" pitchFamily="34" charset="0"/>
                <a:cs typeface="Verdana" panose="020B0604030504040204" pitchFamily="34" charset="0"/>
              </a:rPr>
              <a:t>URQ</a:t>
            </a:r>
            <a:r>
              <a:rPr kumimoji="0" lang="en-US" sz="1080" b="1" i="0" u="none" strike="noStrike" kern="1200" cap="none" spc="0" normalizeH="0" baseline="30000" noProof="0" dirty="0">
                <a:ln>
                  <a:noFill/>
                </a:ln>
                <a:solidFill>
                  <a:srgbClr val="4C565C"/>
                </a:solidFill>
                <a:effectLst/>
                <a:uLnTx/>
                <a:uFillTx/>
                <a:latin typeface="Arial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r>
              <a:rPr kumimoji="0" lang="en-US" sz="1080" b="1" i="0" u="none" strike="noStrike" kern="1200" cap="none" spc="0" normalizeH="0" baseline="0" noProof="0" dirty="0">
                <a:ln>
                  <a:noFill/>
                </a:ln>
                <a:solidFill>
                  <a:srgbClr val="4C565C"/>
                </a:solidFill>
                <a:effectLst/>
                <a:uLnTx/>
                <a:uFillTx/>
                <a:latin typeface="Arial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1080" b="1" i="0" u="none" strike="noStrike" kern="1200" cap="none" spc="0" normalizeH="0" baseline="0" noProof="0" dirty="0">
                <a:ln>
                  <a:noFill/>
                </a:ln>
                <a:solidFill>
                  <a:srgbClr val="4C565C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HIP cycle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58288" y="1924051"/>
            <a:ext cx="912812" cy="2587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685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" b="1" i="0" u="none" strike="noStrike" kern="1200" cap="none" spc="0" normalizeH="0" baseline="0" noProof="0" dirty="0">
                <a:ln>
                  <a:noFill/>
                </a:ln>
                <a:solidFill>
                  <a:srgbClr val="4C565C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p=1000 bar</a:t>
            </a:r>
          </a:p>
        </p:txBody>
      </p:sp>
      <p:pic>
        <p:nvPicPr>
          <p:cNvPr id="717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013200"/>
            <a:ext cx="47466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37425" y="4297363"/>
            <a:ext cx="3302000" cy="2587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685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10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Collaborative project with Oak Ridge National Labs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29A5-C659-474A-8BD3-1414D42B08CB}" type="datetime1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4C565C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12/5/2017</a:t>
            </a:fld>
            <a:endParaRPr kumimoji="0" lang="sv-SE" sz="700" b="0" i="0" u="none" strike="noStrike" kern="1200" cap="none" spc="0" normalizeH="0" baseline="0" noProof="0" dirty="0">
              <a:ln>
                <a:noFill/>
              </a:ln>
              <a:solidFill>
                <a:srgbClr val="4C565C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00" b="0" i="0" u="none" strike="noStrike" kern="1200" cap="none" spc="0" normalizeH="0" baseline="0" noProof="0">
                <a:ln>
                  <a:noFill/>
                </a:ln>
                <a:solidFill>
                  <a:srgbClr val="4C565C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Confidential </a:t>
            </a:r>
            <a:endParaRPr kumimoji="0" lang="sv-SE" sz="700" b="0" i="0" u="none" strike="noStrike" kern="1200" cap="none" spc="0" normalizeH="0" baseline="0" noProof="0" dirty="0">
              <a:ln>
                <a:noFill/>
              </a:ln>
              <a:solidFill>
                <a:srgbClr val="4C565C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7" name="Text Box 8"/>
          <p:cNvSpPr txBox="1">
            <a:spLocks noChangeArrowheads="1"/>
          </p:cNvSpPr>
          <p:nvPr/>
        </p:nvSpPr>
        <p:spPr bwMode="auto">
          <a:xfrm>
            <a:off x="7940676" y="1903125"/>
            <a:ext cx="2836863" cy="353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109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itchFamily="1" charset="-128"/>
                <a:cs typeface="Arial" panose="020B0604020202020204" pitchFamily="34" charset="0"/>
              </a:rPr>
              <a:t>As built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sv-SE" sz="109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sv-SE" sz="109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sv-SE" sz="109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109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itchFamily="1" charset="-128"/>
                <a:cs typeface="Arial" panose="020B0604020202020204" pitchFamily="34" charset="0"/>
              </a:rPr>
              <a:t>920 °C, rapid cool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sv-SE" sz="109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sv-SE" sz="109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sv-SE" sz="109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sv-SE" sz="109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109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itchFamily="1" charset="-128"/>
                <a:cs typeface="Arial" panose="020B0604020202020204" pitchFamily="34" charset="0"/>
              </a:rPr>
              <a:t>1120 °C, slow cooling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sv-SE" sz="109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sv-SE" sz="109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sv-SE" sz="109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109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itchFamily="1" charset="-128"/>
                <a:cs typeface="Arial" panose="020B0604020202020204" pitchFamily="34" charset="0"/>
              </a:rPr>
              <a:t>1120 °C, rapid quench</a:t>
            </a:r>
          </a:p>
        </p:txBody>
      </p:sp>
      <p:pic>
        <p:nvPicPr>
          <p:cNvPr id="819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6" y="1099240"/>
            <a:ext cx="44577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1171" y="221145"/>
            <a:ext cx="7886700" cy="776288"/>
          </a:xfrm>
        </p:spPr>
        <p:txBody>
          <a:bodyPr rtlCol="0">
            <a:noAutofit/>
          </a:bodyPr>
          <a:lstStyle/>
          <a:p>
            <a:pPr>
              <a:tabLst>
                <a:tab pos="6703577" algn="l"/>
              </a:tabLst>
              <a:defRPr/>
            </a:pPr>
            <a:br>
              <a:rPr lang="en-US" sz="2520" dirty="0"/>
            </a:br>
            <a:r>
              <a:rPr lang="en-US" dirty="0"/>
              <a:t>HIP and fast cooling of EBM Ti 6-4 </a:t>
            </a:r>
            <a:endParaRPr lang="en-US" dirty="0"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9246-6109-4BB4-B4C0-D27CD07622D0}" type="datetime1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4C565C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12/5/2017</a:t>
            </a:fld>
            <a:endParaRPr kumimoji="0" lang="sv-SE" sz="700" b="0" i="0" u="none" strike="noStrike" kern="1200" cap="none" spc="0" normalizeH="0" baseline="0" noProof="0" dirty="0">
              <a:ln>
                <a:noFill/>
              </a:ln>
              <a:solidFill>
                <a:srgbClr val="4C565C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00" b="0" i="0" u="none" strike="noStrike" kern="1200" cap="none" spc="0" normalizeH="0" baseline="0" noProof="0">
                <a:ln>
                  <a:noFill/>
                </a:ln>
                <a:solidFill>
                  <a:srgbClr val="4C565C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Confidential </a:t>
            </a:r>
            <a:endParaRPr kumimoji="0" lang="sv-SE" sz="700" b="0" i="0" u="none" strike="noStrike" kern="1200" cap="none" spc="0" normalizeH="0" baseline="0" noProof="0" dirty="0">
              <a:ln>
                <a:noFill/>
              </a:ln>
              <a:solidFill>
                <a:srgbClr val="4C565C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70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and fast cooling of EBM </a:t>
            </a:r>
            <a:r>
              <a:rPr lang="en-US" dirty="0" err="1"/>
              <a:t>Ti</a:t>
            </a:r>
            <a:r>
              <a:rPr lang="en-US" dirty="0"/>
              <a:t> 6-4 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64E0335-3F00-49A7-A80A-BF0E95E8F8F2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50963"/>
            <a:ext cx="7058025" cy="1038225"/>
          </a:xfrm>
        </p:spPr>
        <p:txBody>
          <a:bodyPr rtlCol="0">
            <a:normAutofit/>
          </a:bodyPr>
          <a:lstStyle/>
          <a:p>
            <a:pPr>
              <a:lnSpc>
                <a:spcPct val="120000"/>
              </a:lnSpc>
              <a:buFont typeface="Arial"/>
              <a:buChar char="•"/>
              <a:defRPr/>
            </a:pPr>
            <a:r>
              <a:rPr lang="en-US" altLang="en-US" sz="2179" dirty="0">
                <a:solidFill>
                  <a:schemeClr val="tx1"/>
                </a:solidFill>
              </a:rPr>
              <a:t>Combining HIP and quenching to break up columnar grain structure for EBM Ti-6Al-4V</a:t>
            </a:r>
          </a:p>
        </p:txBody>
      </p:sp>
      <p:pic>
        <p:nvPicPr>
          <p:cNvPr id="1024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70" y="1966913"/>
            <a:ext cx="25019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2844800" y="5573713"/>
            <a:ext cx="3251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sv-SE" sz="1090" b="0">
                <a:solidFill>
                  <a:srgbClr val="000000"/>
                </a:solidFill>
                <a:latin typeface="Verdana" panose="020B0604030504040204" pitchFamily="34" charset="0"/>
                <a:ea typeface="ＭＳ Ｐゴシック" pitchFamily="1" charset="-128"/>
                <a:cs typeface="Arial" panose="020B0604020202020204" pitchFamily="34" charset="0"/>
              </a:rPr>
              <a:t>Courtesy of Oak Ridge National Laboratory</a:t>
            </a:r>
          </a:p>
        </p:txBody>
      </p:sp>
      <p:pic>
        <p:nvPicPr>
          <p:cNvPr id="1024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59" y="2842214"/>
            <a:ext cx="6564651" cy="217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noProof="0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32</a:t>
            </a:fld>
            <a:endParaRPr lang="en-US" noProof="0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167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and fast cooling of EBM </a:t>
            </a:r>
            <a:r>
              <a:rPr lang="en-US" dirty="0" err="1"/>
              <a:t>Ti</a:t>
            </a:r>
            <a:r>
              <a:rPr lang="en-US" dirty="0"/>
              <a:t> 6-4 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6F2AC621-DE92-4A34-B6F4-62B1E0F9032A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23975"/>
            <a:ext cx="7058025" cy="1038225"/>
          </a:xfrm>
        </p:spPr>
        <p:txBody>
          <a:bodyPr rtlCol="0">
            <a:normAutofit/>
          </a:bodyPr>
          <a:lstStyle/>
          <a:p>
            <a:pPr>
              <a:lnSpc>
                <a:spcPct val="120000"/>
              </a:lnSpc>
              <a:buFont typeface="Arial"/>
              <a:buChar char="•"/>
              <a:defRPr/>
            </a:pPr>
            <a:r>
              <a:rPr lang="en-US" altLang="en-US" sz="2179" dirty="0">
                <a:solidFill>
                  <a:schemeClr val="tx1"/>
                </a:solidFill>
              </a:rPr>
              <a:t>Combining HIP and quenching to break up columnar grain structure for EBM Ti-6Al-4V</a:t>
            </a:r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3446393" y="5631449"/>
            <a:ext cx="32512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sv-SE" sz="1090" b="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itchFamily="1" charset="-128"/>
                <a:cs typeface="Arial" panose="020B0604020202020204" pitchFamily="34" charset="0"/>
              </a:rPr>
              <a:t>Courtesy of Oak Ridge National Laboratory</a:t>
            </a:r>
          </a:p>
        </p:txBody>
      </p:sp>
      <p:pic>
        <p:nvPicPr>
          <p:cNvPr id="1229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800" y="2242449"/>
            <a:ext cx="6770688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noProof="0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33</a:t>
            </a:fld>
            <a:endParaRPr lang="en-US" noProof="0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119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and fast cooling of EBM </a:t>
            </a:r>
            <a:r>
              <a:rPr lang="en-US" dirty="0" err="1"/>
              <a:t>Ti</a:t>
            </a:r>
            <a:r>
              <a:rPr lang="en-US" dirty="0"/>
              <a:t> 6-4 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EA269D-595D-4F0F-987C-7AFB7A547C45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74775"/>
            <a:ext cx="7058025" cy="1038225"/>
          </a:xfrm>
        </p:spPr>
        <p:txBody>
          <a:bodyPr rtlCol="0">
            <a:normAutofit/>
          </a:bodyPr>
          <a:lstStyle/>
          <a:p>
            <a:pPr>
              <a:lnSpc>
                <a:spcPct val="120000"/>
              </a:lnSpc>
              <a:buFont typeface="Arial"/>
              <a:buChar char="•"/>
              <a:defRPr/>
            </a:pPr>
            <a:r>
              <a:rPr lang="en-US" altLang="en-US" sz="2179" dirty="0">
                <a:solidFill>
                  <a:schemeClr val="tx1"/>
                </a:solidFill>
              </a:rPr>
              <a:t>Combining HIP and quenching to break up columnar grain structure for EBM Ti-6Al-4V</a:t>
            </a:r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3228078" y="5676978"/>
            <a:ext cx="3251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sv-SE" sz="1090" b="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itchFamily="1" charset="-128"/>
                <a:cs typeface="Arial" panose="020B0604020202020204" pitchFamily="34" charset="0"/>
              </a:rPr>
              <a:t>Courtesy of Oak Ridge National Laboratory</a:t>
            </a:r>
          </a:p>
        </p:txBody>
      </p:sp>
      <p:pic>
        <p:nvPicPr>
          <p:cNvPr id="143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66" y="2228729"/>
            <a:ext cx="7032625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noProof="0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34</a:t>
            </a:fld>
            <a:endParaRPr lang="en-US" noProof="0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4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114371"/>
            <a:ext cx="10972800" cy="779778"/>
          </a:xfrm>
        </p:spPr>
        <p:txBody>
          <a:bodyPr/>
          <a:lstStyle/>
          <a:p>
            <a:r>
              <a:rPr lang="en-US" dirty="0"/>
              <a:t>Summary and Conclusions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0" y="894149"/>
            <a:ext cx="10972800" cy="5148842"/>
          </a:xfrm>
        </p:spPr>
        <p:txBody>
          <a:bodyPr>
            <a:normAutofit fontScale="85000" lnSpcReduction="20000"/>
          </a:bodyPr>
          <a:lstStyle/>
          <a:p>
            <a:r>
              <a:rPr lang="en-US" sz="2200" b="1" dirty="0"/>
              <a:t>Fatigue is greatly improved by HIP</a:t>
            </a:r>
          </a:p>
          <a:p>
            <a:pPr lvl="1"/>
            <a:r>
              <a:rPr lang="en-US" sz="2200" dirty="0"/>
              <a:t>EBM and SLM deposited powder gives same results after HIPing</a:t>
            </a:r>
          </a:p>
          <a:p>
            <a:pPr lvl="1"/>
            <a:endParaRPr lang="en-US" sz="2200" dirty="0"/>
          </a:p>
          <a:p>
            <a:r>
              <a:rPr lang="en-US" sz="2200" b="1" dirty="0"/>
              <a:t>The yield strength of HIP EBM Ti-6Al-4V was increased by a simple optimization of the HIP parameters</a:t>
            </a:r>
          </a:p>
          <a:p>
            <a:pPr lvl="1"/>
            <a:r>
              <a:rPr lang="en-US" altLang="sv-SE" sz="2200" dirty="0"/>
              <a:t>800 °C, 200 MPa, 2 h seems to give the best overall material properties</a:t>
            </a:r>
            <a:endParaRPr lang="en-US" sz="2200" dirty="0"/>
          </a:p>
          <a:p>
            <a:pPr lvl="1"/>
            <a:endParaRPr lang="en-US" sz="2200" dirty="0"/>
          </a:p>
          <a:p>
            <a:r>
              <a:rPr lang="en-US" sz="2200" b="1" dirty="0"/>
              <a:t>AM is something different from the conventional manufacturing processes</a:t>
            </a:r>
          </a:p>
          <a:p>
            <a:pPr lvl="1"/>
            <a:r>
              <a:rPr lang="en-US" sz="2200" dirty="0"/>
              <a:t>Standards/specifications taken from e.g. the casting industry might not be optimal for AM</a:t>
            </a:r>
          </a:p>
          <a:p>
            <a:pPr lvl="1"/>
            <a:endParaRPr lang="en-US" sz="2200" dirty="0"/>
          </a:p>
          <a:p>
            <a:r>
              <a:rPr lang="en-US" sz="2200" b="1" dirty="0"/>
              <a:t>If the parts/material are to be HIPed the printing process can be adjusted for this</a:t>
            </a:r>
          </a:p>
          <a:p>
            <a:pPr lvl="1"/>
            <a:r>
              <a:rPr lang="en-US" sz="2200" dirty="0"/>
              <a:t>No need to print to &gt;99.5 % density</a:t>
            </a:r>
          </a:p>
          <a:p>
            <a:pPr lvl="1"/>
            <a:r>
              <a:rPr lang="en-US" sz="2200" dirty="0"/>
              <a:t>Printing with a larger line off-set also makes the printing process faster!</a:t>
            </a:r>
          </a:p>
          <a:p>
            <a:endParaRPr lang="en-US" sz="2200" dirty="0"/>
          </a:p>
          <a:p>
            <a:r>
              <a:rPr lang="en-US" sz="2200" b="1" dirty="0"/>
              <a:t>With optimized printing parameters for HIP and optimized HIP parameters for AM, the highest strength can be achieved</a:t>
            </a:r>
          </a:p>
          <a:p>
            <a:pPr lvl="1"/>
            <a:r>
              <a:rPr lang="en-US" sz="2200" dirty="0"/>
              <a:t>Think </a:t>
            </a:r>
            <a:r>
              <a:rPr lang="en-US" sz="2200" b="1" u="sng" dirty="0">
                <a:solidFill>
                  <a:srgbClr val="FF0000"/>
                </a:solidFill>
              </a:rPr>
              <a:t>HIP</a:t>
            </a:r>
            <a:r>
              <a:rPr lang="en-US" sz="2200" dirty="0"/>
              <a:t> from the beginning!!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58425B5-2793-489A-8B99-6949D6B5C993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35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361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190CC-9D37-4FD6-B04F-C4EADFC752EB}" type="datetime1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rgbClr val="4C565C">
                    <a:tint val="75000"/>
                  </a:srgbClr>
                </a:solidFill>
                <a:effectLst/>
                <a:uLnTx/>
                <a:uFillTx/>
                <a:latin typeface="Arial"/>
              </a:rPr>
              <a:t>12/5/2017</a:t>
            </a:fld>
            <a:endParaRPr kumimoji="0" lang="sv-SE" b="0" i="0" u="none" strike="noStrike" kern="0" cap="none" spc="0" normalizeH="0" baseline="0" noProof="0" dirty="0">
              <a:ln>
                <a:noFill/>
              </a:ln>
              <a:solidFill>
                <a:srgbClr val="4C565C">
                  <a:tint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1A1CDB-6720-0F4C-B565-EE82B94C46EF}" type="slidenum">
              <a:rPr kumimoji="0" lang="sv-SE" b="0" i="0" u="none" strike="noStrike" kern="0" cap="none" spc="0" normalizeH="0" baseline="0" noProof="0" smtClean="0">
                <a:ln>
                  <a:noFill/>
                </a:ln>
                <a:solidFill>
                  <a:srgbClr val="4C565C">
                    <a:tint val="75000"/>
                  </a:srgbClr>
                </a:solidFill>
                <a:effectLst/>
                <a:uLnTx/>
                <a:uFillTx/>
                <a:latin typeface="Arial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sv-SE" b="0" i="0" u="none" strike="noStrike" kern="0" cap="none" spc="0" normalizeH="0" baseline="0" noProof="0" dirty="0">
              <a:ln>
                <a:noFill/>
              </a:ln>
              <a:solidFill>
                <a:srgbClr val="4C565C">
                  <a:tint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85725"/>
            <a:ext cx="8024812" cy="989013"/>
          </a:xfrm>
        </p:spPr>
        <p:txBody>
          <a:bodyPr>
            <a:normAutofit fontScale="90000"/>
          </a:bodyPr>
          <a:lstStyle/>
          <a:p>
            <a:pPr>
              <a:tabLst>
                <a:tab pos="7448550" algn="l"/>
              </a:tabLst>
              <a:defRPr/>
            </a:pPr>
            <a:br>
              <a:rPr lang="en-US" dirty="0"/>
            </a:br>
            <a:r>
              <a:rPr lang="en-US" kern="0" dirty="0"/>
              <a:t>Thank you!</a:t>
            </a:r>
            <a:endParaRPr lang="en-US" kern="0" dirty="0">
              <a:cs typeface="Arial" charset="0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311014" y="1337913"/>
            <a:ext cx="3922712" cy="129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76250" indent="-476250" defTabSz="719138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defTabSz="719138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defTabSz="719138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defTabSz="719138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defTabSz="719138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defTabSz="719138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20000"/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defTabSz="719138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20000"/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defTabSz="719138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20000"/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defTabSz="719138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20000"/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476250" marR="0" lvl="0" indent="-476250" defTabSz="719138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sv-SE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Thank you for your attention!</a:t>
            </a:r>
          </a:p>
          <a:p>
            <a:pPr marL="476250" marR="0" lvl="0" indent="-476250" defTabSz="719138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sv-SE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0" marR="0" lvl="0" indent="0" algn="ctr" defTabSz="719138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How can we help you?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black">
          <a:xfrm>
            <a:off x="6713344" y="4394014"/>
            <a:ext cx="3887398" cy="151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796" tIns="43398" rIns="86796" bIns="43398"/>
          <a:lstStyle>
            <a:lvl1pPr marL="323850" indent="-323850" defTabSz="719138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defTabSz="719138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defTabSz="719138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defTabSz="719138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defTabSz="719138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323850" marR="0" lvl="0" indent="-323850" defTabSz="719138" eaLnBrk="0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539F"/>
              </a:buClr>
              <a:buSzPct val="120000"/>
              <a:buFontTx/>
              <a:buNone/>
              <a:tabLst/>
              <a:defRPr/>
            </a:pPr>
            <a:r>
              <a:rPr kumimoji="0" lang="en-US" altLang="sv-SE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rPr>
              <a:t>Dr. Anders Eklund</a:t>
            </a:r>
          </a:p>
          <a:p>
            <a:pPr marL="323850" marR="0" lvl="0" indent="-323850" defTabSz="719138" eaLnBrk="0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539F"/>
              </a:buClr>
              <a:buSzPct val="120000"/>
              <a:buFontTx/>
              <a:buNone/>
              <a:tabLst/>
              <a:defRPr/>
            </a:pPr>
            <a:r>
              <a:rPr kumimoji="0" lang="en-US" altLang="sv-SE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rPr>
              <a:t>Business Analyst – AMD</a:t>
            </a:r>
          </a:p>
          <a:p>
            <a:pPr marL="323850" marR="0" lvl="0" indent="-323850" defTabSz="719138" eaLnBrk="0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539F"/>
              </a:buClr>
              <a:buSzPct val="120000"/>
              <a:buFontTx/>
              <a:buNone/>
              <a:tabLst/>
              <a:defRPr/>
            </a:pPr>
            <a:r>
              <a:rPr kumimoji="0" lang="en-US" altLang="sv-SE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rPr>
              <a:t>+46-(0)705-327215</a:t>
            </a:r>
          </a:p>
          <a:p>
            <a:pPr marL="323850" marR="0" lvl="0" indent="-323850" defTabSz="719138" eaLnBrk="0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539F"/>
              </a:buClr>
              <a:buSzPct val="120000"/>
              <a:buFontTx/>
              <a:buNone/>
              <a:tabLst/>
              <a:defRPr/>
            </a:pPr>
            <a:r>
              <a:rPr kumimoji="0" lang="en-US" altLang="sv-SE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rPr>
              <a:t>anders.eklund@quintusteam.com</a:t>
            </a:r>
          </a:p>
          <a:p>
            <a:pPr marL="323850" marR="0" lvl="0" indent="-323850" defTabSz="719138" eaLnBrk="0" fontAlgn="auto" latinLnBrk="0" hangingPunct="0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  <a:buClr>
                <a:srgbClr val="00539F"/>
              </a:buClr>
              <a:buSzPct val="120000"/>
              <a:buFontTx/>
              <a:buNone/>
              <a:tabLst/>
              <a:defRPr/>
            </a:pPr>
            <a:endParaRPr kumimoji="0" lang="sv-SE" altLang="sv-SE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  <a:p>
            <a:pPr marL="323850" marR="0" lvl="0" indent="-323850" defTabSz="719138" eaLnBrk="0" fontAlgn="auto" latinLnBrk="0" hangingPunct="0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  <a:buClr>
                <a:srgbClr val="00539F"/>
              </a:buClr>
              <a:buSzPct val="120000"/>
              <a:buFontTx/>
              <a:buNone/>
              <a:tabLst/>
              <a:defRPr/>
            </a:pPr>
            <a:endParaRPr kumimoji="0" lang="en-US" altLang="sv-SE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070" y="2744755"/>
            <a:ext cx="32766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0" cap="none" spc="0" normalizeH="0" baseline="0" noProof="0" dirty="0">
                <a:ln>
                  <a:noFill/>
                </a:ln>
                <a:solidFill>
                  <a:srgbClr val="4C565C">
                    <a:tint val="75000"/>
                  </a:srgbClr>
                </a:solidFill>
                <a:effectLst/>
                <a:uLnTx/>
                <a:uFillTx/>
                <a:latin typeface="Arial"/>
              </a:rPr>
              <a:t>Confidential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3" y="1164332"/>
            <a:ext cx="5761615" cy="482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2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HIPing</a:t>
            </a:r>
            <a:r>
              <a:rPr lang="en-US" dirty="0"/>
              <a:t> of AM parts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642" name="Rectangle 3"/>
          <p:cNvSpPr txBox="1">
            <a:spLocks noChangeArrowheads="1"/>
          </p:cNvSpPr>
          <p:nvPr/>
        </p:nvSpPr>
        <p:spPr bwMode="auto">
          <a:xfrm>
            <a:off x="609600" y="1261566"/>
            <a:ext cx="9369287" cy="458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155" tIns="52078" rIns="104155" bIns="52078" numCol="1" anchor="t" anchorCtr="0" compatLnSpc="1">
            <a:prstTxWarp prst="textNoShape">
              <a:avLst/>
            </a:prstTxWarp>
          </a:bodyPr>
          <a:lstStyle>
            <a:lvl1pPr marL="323850" indent="-323850" algn="l" defTabSz="719138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675" indent="-269875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079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511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9431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400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857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3147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7719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400" dirty="0"/>
              <a:t>HIP only eliminates internal, isolated defects =&gt;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Surface defects are not eliminated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>
                <a:latin typeface="Arial Narrow" panose="020B0606020202030204" pitchFamily="34" charset="0"/>
              </a:rPr>
              <a:t>Porosity acts as stress concentrations and crack initiation points</a:t>
            </a:r>
            <a:endParaRPr lang="en-US" altLang="sv-SE" sz="2000" dirty="0"/>
          </a:p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400" dirty="0"/>
              <a:t>Requirement: Gas tight surface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Not a problem for PBF </a:t>
            </a:r>
          </a:p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400" dirty="0"/>
              <a:t>HIP gives ~100% relative density =&gt;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Improved ductility and fracture toughness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Much improved fatigue properties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Lower scattering in properties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/>
              <a:t>Better machined surfaces</a:t>
            </a:r>
          </a:p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400" dirty="0"/>
              <a:t>Strength is mostly controlled by microstructure and not defects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F60E3-2E36-4639-905B-6FCF21508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692" y="1420049"/>
            <a:ext cx="4136221" cy="24269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17FBF9-7191-4C33-884A-466256AFB18C}"/>
              </a:ext>
            </a:extLst>
          </p:cNvPr>
          <p:cNvSpPr txBox="1"/>
          <p:nvPr/>
        </p:nvSpPr>
        <p:spPr>
          <a:xfrm>
            <a:off x="8341685" y="1050717"/>
            <a:ext cx="114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As-built</a:t>
            </a:r>
            <a:endParaRPr lang="sv-SE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C276D8-4938-4E0F-A613-6CE75BAA2F3B}"/>
              </a:ext>
            </a:extLst>
          </p:cNvPr>
          <p:cNvSpPr txBox="1"/>
          <p:nvPr/>
        </p:nvSpPr>
        <p:spPr>
          <a:xfrm>
            <a:off x="10568823" y="1060145"/>
            <a:ext cx="114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After HIP</a:t>
            </a:r>
            <a:endParaRPr lang="sv-SE" sz="1400" dirty="0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CFD98CFD-C125-4478-83FB-0CCD668CF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922" y="3847027"/>
            <a:ext cx="508507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sv-SE" sz="1100" baseline="0" dirty="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Ref: </a:t>
            </a:r>
            <a:r>
              <a:rPr lang="en-US" altLang="sv-SE" sz="1100" b="0" i="1" dirty="0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Porosity regrowth during heat treatment of hot </a:t>
            </a:r>
            <a:r>
              <a:rPr lang="en-US" altLang="sv-SE" sz="1100" b="0" i="1" dirty="0" err="1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isostatically</a:t>
            </a:r>
            <a:r>
              <a:rPr lang="en-US" altLang="sv-SE" sz="1100" b="0" i="1" dirty="0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 pressed additively manufactured titanium components</a:t>
            </a:r>
            <a:r>
              <a:rPr lang="en-US" altLang="sv-SE" sz="1100" b="0" dirty="0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, S. </a:t>
            </a:r>
            <a:r>
              <a:rPr lang="en-US" altLang="sv-SE" sz="1100" b="0" dirty="0" err="1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Tammas</a:t>
            </a:r>
            <a:r>
              <a:rPr lang="en-US" altLang="sv-SE" sz="1100" b="0" dirty="0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-Williams et </a:t>
            </a:r>
            <a:r>
              <a:rPr lang="en-US" altLang="sv-SE" sz="1100" b="0" baseline="0" dirty="0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al</a:t>
            </a:r>
            <a:r>
              <a:rPr lang="en-US" altLang="sv-SE" sz="1100" b="0" dirty="0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, </a:t>
            </a:r>
            <a:r>
              <a:rPr lang="it-IT" altLang="sv-SE" sz="1100" b="0" dirty="0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Scripta Materialia 122 (2016) 72–76</a:t>
            </a:r>
            <a:endParaRPr lang="en-US" altLang="sv-SE" sz="1100" b="0" baseline="0" dirty="0">
              <a:solidFill>
                <a:srgbClr val="0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1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HIP improves fatigue properties of AM Material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50" y="2796208"/>
            <a:ext cx="4174687" cy="31274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810" y="2796209"/>
            <a:ext cx="4179479" cy="312740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94570" y="2388756"/>
            <a:ext cx="114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As-built</a:t>
            </a:r>
            <a:endParaRPr lang="sv-SE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7748593" y="2388756"/>
            <a:ext cx="114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After HIP</a:t>
            </a:r>
            <a:endParaRPr lang="sv-SE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4340670" y="3102366"/>
            <a:ext cx="131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Pores</a:t>
            </a:r>
            <a:endParaRPr lang="sv-SE" sz="1400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210589" y="3343207"/>
            <a:ext cx="1130081" cy="39918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775629" y="3471698"/>
            <a:ext cx="690354" cy="104047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609599" y="1239187"/>
            <a:ext cx="9661690" cy="96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155" tIns="52078" rIns="104155" bIns="52078" numCol="1" anchor="t" anchorCtr="0" compatLnSpc="1">
            <a:prstTxWarp prst="textNoShape">
              <a:avLst/>
            </a:prstTxWarp>
          </a:bodyPr>
          <a:lstStyle>
            <a:lvl1pPr marL="323850" indent="-323850" algn="l" defTabSz="719138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675" indent="-269875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079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511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9431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400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857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3147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7719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400" dirty="0">
                <a:latin typeface="Arial Narrow" panose="020B0606020202030204" pitchFamily="34" charset="0"/>
              </a:rPr>
              <a:t>Powder bed fusion gives relatively high as-printed densities</a:t>
            </a:r>
          </a:p>
          <a:p>
            <a:pPr lvl="1">
              <a:lnSpc>
                <a:spcPct val="95000"/>
              </a:lnSpc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altLang="sv-SE" sz="2000" dirty="0">
                <a:latin typeface="Arial Narrow" panose="020B0606020202030204" pitchFamily="34" charset="0"/>
              </a:rPr>
              <a:t>HIP still have a large effect on the fatigue properties </a:t>
            </a:r>
            <a:endParaRPr lang="en-US" altLang="sv-SE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70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HIP improves fatigue properties of AM Material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F91B7B6-4939-4DA1-A0C4-6FC5285AB839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30637" y="1177424"/>
            <a:ext cx="180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b="1" dirty="0">
                <a:latin typeface="+mn-lt"/>
              </a:rPr>
              <a:t>EBM Ti-6Al-4V</a:t>
            </a:r>
            <a:endParaRPr lang="sv-SE" sz="1400" b="1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30752" y="1195141"/>
            <a:ext cx="1828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b="1" dirty="0">
                <a:latin typeface="+mn-lt"/>
              </a:rPr>
              <a:t>SLM Ti-6Al-4V</a:t>
            </a:r>
            <a:endParaRPr lang="sv-SE" sz="1400" b="1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40670" y="3102366"/>
            <a:ext cx="131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  <a:latin typeface="+mn-lt"/>
              </a:rPr>
              <a:t>Pores</a:t>
            </a:r>
            <a:endParaRPr lang="sv-SE" sz="14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210589" y="3343207"/>
            <a:ext cx="1130081" cy="39918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775629" y="3471698"/>
            <a:ext cx="690354" cy="104047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" y="1565168"/>
            <a:ext cx="6170523" cy="39632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" t="715" r="724" b="1617"/>
          <a:stretch/>
        </p:blipFill>
        <p:spPr>
          <a:xfrm>
            <a:off x="6410298" y="2072413"/>
            <a:ext cx="5665197" cy="358438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210589" y="2406950"/>
            <a:ext cx="135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latin typeface="+mn-lt"/>
              </a:rPr>
              <a:t>HIPed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16749" y="3495271"/>
            <a:ext cx="135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latin typeface="+mn-lt"/>
              </a:rPr>
              <a:t>As-printed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67071" y="2404391"/>
            <a:ext cx="135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latin typeface="+mn-lt"/>
              </a:rPr>
              <a:t>HIPed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34815" y="3420404"/>
            <a:ext cx="135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latin typeface="+mn-lt"/>
              </a:rPr>
              <a:t>As-printed</a:t>
            </a: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6798365" y="5459997"/>
            <a:ext cx="508507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sv-SE" sz="1100" baseline="0" dirty="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Ref: </a:t>
            </a:r>
            <a:r>
              <a:rPr lang="en-US" altLang="sv-SE" sz="1100" b="0" i="1" baseline="0" dirty="0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The mechanical performance of structures manufactured by Selective Laser Melting: Damage initiation and propagation</a:t>
            </a:r>
            <a:r>
              <a:rPr lang="en-US" altLang="sv-SE" sz="1100" b="0" baseline="0" dirty="0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, Stefan Leuders, University of Paderborn, Germany, AMPM2014, MPIF, USA </a:t>
            </a:r>
            <a:r>
              <a:rPr lang="en-US" altLang="sv-SE" sz="1100" b="0" baseline="0" dirty="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230234" y="5565272"/>
            <a:ext cx="508507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sv-SE" sz="1100" b="0" i="1" baseline="0" dirty="0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Courtesy of Arcam</a:t>
            </a:r>
            <a:endParaRPr lang="en-US" altLang="sv-SE" sz="1100" b="0" baseline="0" dirty="0">
              <a:solidFill>
                <a:srgbClr val="0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68399" y="2967789"/>
            <a:ext cx="7123664" cy="59904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06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819" y="3621563"/>
            <a:ext cx="2592220" cy="2111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819" y="1421383"/>
            <a:ext cx="2592220" cy="2109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HIP improves fatigue properties of AM Material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21238" y="1389857"/>
            <a:ext cx="1956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b="1" dirty="0"/>
              <a:t>SLM CoCr F75</a:t>
            </a:r>
            <a:endParaRPr lang="sv-SE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180132" y="4469169"/>
            <a:ext cx="135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HIP:ed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78975" y="2153324"/>
            <a:ext cx="135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As-printed</a:t>
            </a: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6019302" y="5279911"/>
            <a:ext cx="508507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sv-SE" sz="1100" baseline="0" dirty="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Ref: </a:t>
            </a:r>
            <a:r>
              <a:rPr lang="en-US" altLang="sv-SE" sz="1100" b="0" i="1" dirty="0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Effect of Subsequent Hot Isostatic Pressing on Mechanical Properties of ASTM F75 Alloy Produced by SLM</a:t>
            </a:r>
            <a:r>
              <a:rPr lang="en-US" altLang="sv-SE" sz="1100" b="0" baseline="0" dirty="0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, J.</a:t>
            </a:r>
            <a:r>
              <a:rPr lang="en-US" altLang="sv-SE" sz="1100" b="0" dirty="0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 </a:t>
            </a:r>
            <a:r>
              <a:rPr lang="en-US" altLang="sv-SE" sz="1100" b="0" dirty="0" err="1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Haan</a:t>
            </a:r>
            <a:r>
              <a:rPr lang="en-US" altLang="sv-SE" sz="1100" b="0" dirty="0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 et al</a:t>
            </a:r>
            <a:r>
              <a:rPr lang="en-US" altLang="sv-SE" sz="1100" b="0" baseline="0" dirty="0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, </a:t>
            </a:r>
            <a:r>
              <a:rPr lang="nb-NO" altLang="sv-SE" sz="1100" b="0" dirty="0">
                <a:solidFill>
                  <a:srgbClr val="000000"/>
                </a:solidFill>
                <a:latin typeface="DIN-Light"/>
                <a:cs typeface="Arial" panose="020B0604020202020204" pitchFamily="34" charset="0"/>
              </a:rPr>
              <a:t>Powder Metallurgy, v. 58, n. 3, p. 161–165, jul. 2015.</a:t>
            </a:r>
            <a:endParaRPr lang="en-US" altLang="sv-SE" sz="1100" b="0" dirty="0">
              <a:solidFill>
                <a:srgbClr val="0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302" y="1759189"/>
            <a:ext cx="4001000" cy="315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5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Quintus High Pressure Heat Treatment</a:t>
            </a:r>
            <a:br>
              <a:rPr lang="en-US" dirty="0"/>
            </a:br>
            <a:endParaRPr lang="sv-SE" sz="2700" b="0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4575" t="11240" r="19286" b="16123"/>
          <a:stretch/>
        </p:blipFill>
        <p:spPr>
          <a:xfrm>
            <a:off x="3081724" y="1545016"/>
            <a:ext cx="6531623" cy="4034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98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Conventional post process of an AM part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6AA1EB2-9AFD-4705-9175-BB1DFD610DA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12/5/2017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47462" y="1644582"/>
            <a:ext cx="420351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b="1" dirty="0">
                <a:latin typeface="+mn-lt"/>
              </a:rPr>
              <a:t>Conventional post process of 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+mn-lt"/>
              </a:rPr>
              <a:t>Stress relieving for removal of part from build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+mn-lt"/>
              </a:rPr>
              <a:t>Hot Isostatic Pressing for defect elemination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+mn-lt"/>
              </a:rPr>
              <a:t>Solutionize and quench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+mn-lt"/>
              </a:rPr>
              <a:t>Ageing/tempering for mechanical properties</a:t>
            </a:r>
          </a:p>
          <a:p>
            <a:endParaRPr lang="sv-SE" sz="16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0" y="1815924"/>
            <a:ext cx="8017056" cy="288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Quintus">
  <a:themeElements>
    <a:clrScheme name="New">
      <a:dk1>
        <a:srgbClr val="000000"/>
      </a:dk1>
      <a:lt1>
        <a:srgbClr val="FFFFFF"/>
      </a:lt1>
      <a:dk2>
        <a:srgbClr val="4C565C"/>
      </a:dk2>
      <a:lt2>
        <a:srgbClr val="FFFFFF"/>
      </a:lt2>
      <a:accent1>
        <a:srgbClr val="004B93"/>
      </a:accent1>
      <a:accent2>
        <a:srgbClr val="4C565C"/>
      </a:accent2>
      <a:accent3>
        <a:srgbClr val="787664"/>
      </a:accent3>
      <a:accent4>
        <a:srgbClr val="7AB2E1"/>
      </a:accent4>
      <a:accent5>
        <a:srgbClr val="0083A5"/>
      </a:accent5>
      <a:accent6>
        <a:srgbClr val="6B9F9D"/>
      </a:accent6>
      <a:hlink>
        <a:srgbClr val="0000FF"/>
      </a:hlink>
      <a:folHlink>
        <a:srgbClr val="0000FF"/>
      </a:folHlink>
    </a:clrScheme>
    <a:fontScheme name="Quin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Quintus ppt Template (3)" id="{C0B5F117-55AE-45E5-8A0C-755ACB553FFD}" vid="{F11C67E7-7CF6-4081-9BC7-DA599E5951D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vtBMSsection xmlns="98a6ce04-38c3-4757-9025-cfb054683c96">
      <Value>General Templates</Value>
    </avtBMSsection>
    <avtSecurityLevel xmlns="98a6ce04-38c3-4757-9025-cfb054683c96">Public open</avtSecurityLevel>
    <Document_x0020_No xmlns="98a6ce04-38c3-4757-9025-cfb054683c96">Doc-0417</Document_x0020_No>
    <avtTest xmlns="98a6ce04-38c3-4757-9025-cfb054683c96">Released</avtTest>
    <TaxCatchAll xmlns="98a6ce04-38c3-4757-9025-cfb054683c96"/>
    <avtReleaseDate xmlns="98a6ce04-38c3-4757-9025-cfb054683c96">2015-11-10T23:00:00+00:00</avtReleaseDate>
    <_Revision xmlns="http://schemas.microsoft.com/sharepoint/v3/fields">7</_Revision>
    <n510319d7fc940b9b6edded042a35d93 xmlns="98a6ce04-38c3-4757-9025-cfb054683c96">
      <Terms xmlns="http://schemas.microsoft.com/office/infopath/2007/PartnerControls"/>
    </n510319d7fc940b9b6edded042a35d93>
    <Product_x0020_Types xmlns="a0a1a23b-25ee-4f00-9b07-3adfd02cdf4c"/>
    <Columbus_x0020_Document xmlns="98a6ce04-38c3-4757-9025-cfb054683c96"/>
    <DocOwner xmlns="a837d0b0-0cdc-4a99-bbf4-9bca50130d13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General Description" ma:contentTypeID="0x010100BA378C20AD519444846A1A1EAAD548CD0500CB8AA03BA57DE448A1B873DA5AA847A6" ma:contentTypeVersion="60" ma:contentTypeDescription="Format General Description" ma:contentTypeScope="" ma:versionID="e1f06a0bdf22dbfa153e1348586d5daa">
  <xsd:schema xmlns:xsd="http://www.w3.org/2001/XMLSchema" xmlns:xs="http://www.w3.org/2001/XMLSchema" xmlns:p="http://schemas.microsoft.com/office/2006/metadata/properties" xmlns:ns2="98a6ce04-38c3-4757-9025-cfb054683c96" xmlns:ns3="a837d0b0-0cdc-4a99-bbf4-9bca50130d13" xmlns:ns4="http://schemas.microsoft.com/sharepoint/v3/fields" xmlns:ns5="a0a1a23b-25ee-4f00-9b07-3adfd02cdf4c" targetNamespace="http://schemas.microsoft.com/office/2006/metadata/properties" ma:root="true" ma:fieldsID="676b1ae10c9619dbe2af1711abbaf627" ns2:_="" ns3:_="" ns4:_="" ns5:_="">
    <xsd:import namespace="98a6ce04-38c3-4757-9025-cfb054683c96"/>
    <xsd:import namespace="a837d0b0-0cdc-4a99-bbf4-9bca50130d13"/>
    <xsd:import namespace="http://schemas.microsoft.com/sharepoint/v3/fields"/>
    <xsd:import namespace="a0a1a23b-25ee-4f00-9b07-3adfd02cdf4c"/>
    <xsd:element name="properties">
      <xsd:complexType>
        <xsd:sequence>
          <xsd:element name="documentManagement">
            <xsd:complexType>
              <xsd:all>
                <xsd:element ref="ns2:avtBMSsection" minOccurs="0"/>
                <xsd:element ref="ns2:avtSecurityLevel" minOccurs="0"/>
                <xsd:element ref="ns2:avtReleaseDate" minOccurs="0"/>
                <xsd:element ref="ns2:TaxCatchAll" minOccurs="0"/>
                <xsd:element ref="ns2:TaxCatchAllLabel" minOccurs="0"/>
                <xsd:element ref="ns2:_dlc_DocId" minOccurs="0"/>
                <xsd:element ref="ns2:_dlc_DocIdUrl" minOccurs="0"/>
                <xsd:element ref="ns2:_dlc_DocIdPersistId" minOccurs="0"/>
                <xsd:element ref="ns2:avtTest" minOccurs="0"/>
                <xsd:element ref="ns3:DocOwner" minOccurs="0"/>
                <xsd:element ref="ns4:_Revision" minOccurs="0"/>
                <xsd:element ref="ns2:Document_x0020_No" minOccurs="0"/>
                <xsd:element ref="ns2:Columbus_x0020_Document" minOccurs="0"/>
                <xsd:element ref="ns5:Product_x0020_Types" minOccurs="0"/>
                <xsd:element ref="ns2:n510319d7fc940b9b6edded042a35d93" minOccurs="0"/>
                <xsd:element ref="ns5:SharingHintHash" minOccurs="0"/>
                <xsd:element ref="ns5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a6ce04-38c3-4757-9025-cfb054683c96" elementFormDefault="qualified">
    <xsd:import namespace="http://schemas.microsoft.com/office/2006/documentManagement/types"/>
    <xsd:import namespace="http://schemas.microsoft.com/office/infopath/2007/PartnerControls"/>
    <xsd:element name="avtBMSsection" ma:index="2" nillable="true" ma:displayName="BMS section" ma:internalName="avtBMSsectio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Vision"/>
                    <xsd:enumeration value="Operating Model"/>
                    <xsd:enumeration value="Company Performance"/>
                    <xsd:enumeration value="Project Execution"/>
                    <xsd:enumeration value="Strategic Business Plan"/>
                    <xsd:enumeration value="Goals &amp; Objectives"/>
                    <xsd:enumeration value="Values"/>
                    <xsd:enumeration value="Competences"/>
                    <xsd:enumeration value="Leadership"/>
                    <xsd:enumeration value="Policies"/>
                    <xsd:enumeration value="Manuals"/>
                    <xsd:enumeration value="Directives"/>
                    <xsd:enumeration value="Laws &amp; Regulations"/>
                    <xsd:enumeration value="Certification &amp; Audits"/>
                    <xsd:enumeration value="Avure Technologies"/>
                    <xsd:enumeration value="Organization"/>
                    <xsd:enumeration value="Function Descriptions"/>
                    <xsd:enumeration value="Management Cycle &amp; Boards"/>
                    <xsd:enumeration value="General Responsibilities &amp; Roles"/>
                    <xsd:enumeration value="Business Management Processes"/>
                    <xsd:enumeration value="Business IT Systems"/>
                    <xsd:enumeration value="Company Info."/>
                    <xsd:enumeration value="Product Info."/>
                    <xsd:enumeration value="Associate Info."/>
                    <xsd:enumeration value="Manager Info."/>
                    <xsd:enumeration value="Definitions"/>
                    <xsd:enumeration value="General Templates"/>
                    <xsd:enumeration value="BMS Guidance"/>
                  </xsd:restriction>
                </xsd:simpleType>
              </xsd:element>
            </xsd:sequence>
          </xsd:extension>
        </xsd:complexContent>
      </xsd:complexType>
    </xsd:element>
    <xsd:element name="avtSecurityLevel" ma:index="3" nillable="true" ma:displayName="Security level" ma:default="Public open" ma:format="Dropdown" ma:internalName="avtSecurityLevel">
      <xsd:simpleType>
        <xsd:restriction base="dms:Choice">
          <xsd:enumeration value="Public open"/>
          <xsd:enumeration value="Internal  use only"/>
          <xsd:enumeration value="Restricted"/>
        </xsd:restriction>
      </xsd:simpleType>
    </xsd:element>
    <xsd:element name="avtReleaseDate" ma:index="4" nillable="true" ma:displayName="Release Date" ma:format="DateOnly" ma:hidden="true" ma:internalName="avtReleaseDate" ma:readOnly="false">
      <xsd:simpleType>
        <xsd:restriction base="dms:DateTime"/>
      </xsd:simpleType>
    </xsd:element>
    <xsd:element name="TaxCatchAll" ma:index="6" nillable="true" ma:displayName="Taxonomy Catch All Column" ma:hidden="true" ma:list="{bc00e6bb-d3cb-4b01-8098-e662be58a74d}" ma:internalName="TaxCatchAll" ma:showField="CatchAllData" ma:web="98a6ce04-38c3-4757-9025-cfb054683c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7" nillable="true" ma:displayName="Taxonomy Catch All Column1" ma:hidden="true" ma:list="{bc00e6bb-d3cb-4b01-8098-e662be58a74d}" ma:internalName="TaxCatchAllLabel" ma:readOnly="true" ma:showField="CatchAllDataLabel" ma:web="98a6ce04-38c3-4757-9025-cfb054683c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3" nillable="true" ma:displayName="Dokument-ID-värde" ma:description="Värdet för dokument-ID som tilldelats till det här objektet." ma:internalName="_dlc_DocId" ma:readOnly="true">
      <xsd:simpleType>
        <xsd:restriction base="dms:Text"/>
      </xsd:simpleType>
    </xsd:element>
    <xsd:element name="_dlc_DocIdUrl" ma:index="14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avtTest" ma:index="16" nillable="true" ma:displayName="Doc status" ma:hidden="true" ma:internalName="avtTest" ma:readOnly="false">
      <xsd:simpleType>
        <xsd:restriction base="dms:Text">
          <xsd:maxLength value="255"/>
        </xsd:restriction>
      </xsd:simpleType>
    </xsd:element>
    <xsd:element name="Document_x0020_No" ma:index="19" nillable="true" ma:displayName="Document No" ma:hidden="true" ma:internalName="Document_x0020_No" ma:readOnly="false">
      <xsd:simpleType>
        <xsd:restriction base="dms:Text">
          <xsd:maxLength value="255"/>
        </xsd:restriction>
      </xsd:simpleType>
    </xsd:element>
    <xsd:element name="Columbus_x0020_Document" ma:index="20" nillable="true" ma:displayName="Columbus Document" ma:description="" ma:internalName="Columbus_x0020_Documen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lumbus Local"/>
                    <xsd:enumeration value="Global"/>
                  </xsd:restriction>
                </xsd:simpleType>
              </xsd:element>
            </xsd:sequence>
          </xsd:extension>
        </xsd:complexContent>
      </xsd:complexType>
    </xsd:element>
    <xsd:element name="n510319d7fc940b9b6edded042a35d93" ma:index="22" nillable="true" ma:taxonomy="true" ma:internalName="n510319d7fc940b9b6edded042a35d93" ma:taxonomyFieldName="avtProcess" ma:displayName="Process" ma:default="" ma:fieldId="{7510319d-7fc9-40b9-b6ed-ded042a35d93}" ma:taxonomyMulti="true" ma:sspId="7b4d5376-fa7a-4d82-8cb9-5967fac5448b" ma:termSetId="c660e74d-d5fc-40bd-9a94-ef6ae226aee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37d0b0-0cdc-4a99-bbf4-9bca50130d13" elementFormDefault="qualified">
    <xsd:import namespace="http://schemas.microsoft.com/office/2006/documentManagement/types"/>
    <xsd:import namespace="http://schemas.microsoft.com/office/infopath/2007/PartnerControls"/>
    <xsd:element name="DocOwner" ma:index="17" nillable="true" ma:displayName="DocOwner" ma:list="{f467e64e-a9be-4bbf-9f88-7ec2a21626b5}" ma:internalName="DocOwner" ma:showField="Titl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18" nillable="true" ma:displayName="Revision" ma:default="0" ma:hidden="true" ma:internalName="_Revision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a1a23b-25ee-4f00-9b07-3adfd02cdf4c" elementFormDefault="qualified">
    <xsd:import namespace="http://schemas.microsoft.com/office/2006/documentManagement/types"/>
    <xsd:import namespace="http://schemas.microsoft.com/office/infopath/2007/PartnerControls"/>
    <xsd:element name="Product_x0020_Types" ma:index="21" nillable="true" ma:displayName="Product Types" ma:list="{e9aad31e-d35e-4d81-9174-867f3fb35913}" ma:internalName="Product_x0020_Types" ma:showField="Title" ma:web="a0a1a23b-25ee-4f00-9b07-3adfd02cdf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ingHintHash" ma:index="24" nillable="true" ma:displayName="Delar tips, Hash" ma:internalName="SharingHintHash" ma:readOnly="true">
      <xsd:simpleType>
        <xsd:restriction base="dms:Text"/>
      </xsd:simpleType>
    </xsd:element>
    <xsd:element name="SharedWithDetails" ma:index="25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nehållstyp"/>
        <xsd:element ref="dc:title" minOccurs="0" maxOccurs="1" ma:index="1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customXsn xmlns="http://schemas.microsoft.com/office/2006/metadata/customXsn">
  <xsnLocation/>
  <cached>True</cached>
  <openByDefault>False</openByDefault>
  <xsnScope/>
</customXsn>
</file>

<file path=customXml/itemProps1.xml><?xml version="1.0" encoding="utf-8"?>
<ds:datastoreItem xmlns:ds="http://schemas.openxmlformats.org/officeDocument/2006/customXml" ds:itemID="{00BD2F22-FE31-4DBD-A6B2-752F4780867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40579DC5-05FE-4055-8642-2D3216C2F4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0429E3-7F01-4F4D-A69E-8691AE65F4D0}">
  <ds:schemaRefs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a0a1a23b-25ee-4f00-9b07-3adfd02cdf4c"/>
    <ds:schemaRef ds:uri="98a6ce04-38c3-4757-9025-cfb054683c96"/>
    <ds:schemaRef ds:uri="http://schemas.microsoft.com/sharepoint/v3/fields"/>
    <ds:schemaRef ds:uri="a837d0b0-0cdc-4a99-bbf4-9bca50130d13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8F85EEDB-4299-4A47-BCBE-D8BDDBB2A2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a6ce04-38c3-4757-9025-cfb054683c96"/>
    <ds:schemaRef ds:uri="a837d0b0-0cdc-4a99-bbf4-9bca50130d13"/>
    <ds:schemaRef ds:uri="http://schemas.microsoft.com/sharepoint/v3/fields"/>
    <ds:schemaRef ds:uri="a0a1a23b-25ee-4f00-9b07-3adfd02cdf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956FBD08-0FBF-43FB-8CAE-974381797765}">
  <ds:schemaRefs>
    <ds:schemaRef ds:uri="http://schemas.microsoft.com/office/2006/metadata/customXs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Quintus ppt Template</Template>
  <TotalTime>7335</TotalTime>
  <Words>1845</Words>
  <Application>Microsoft Office PowerPoint</Application>
  <PresentationFormat>Widescreen</PresentationFormat>
  <Paragraphs>403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ＭＳ Ｐゴシック</vt:lpstr>
      <vt:lpstr>Arial</vt:lpstr>
      <vt:lpstr>Arial Narrow</vt:lpstr>
      <vt:lpstr>Calibri</vt:lpstr>
      <vt:lpstr>DIN-Light</vt:lpstr>
      <vt:lpstr>Tahoma</vt:lpstr>
      <vt:lpstr>Times New Roman</vt:lpstr>
      <vt:lpstr>Verdana</vt:lpstr>
      <vt:lpstr>Wingdings</vt:lpstr>
      <vt:lpstr>1_Quintus</vt:lpstr>
      <vt:lpstr>HIP for AM - Optimized material properties by HIP</vt:lpstr>
      <vt:lpstr>HIP for AM material</vt:lpstr>
      <vt:lpstr>As-printed material</vt:lpstr>
      <vt:lpstr>HIPing of AM parts</vt:lpstr>
      <vt:lpstr>HIP improves fatigue properties of AM Material</vt:lpstr>
      <vt:lpstr>HIP improves fatigue properties of AM Material</vt:lpstr>
      <vt:lpstr>HIP improves fatigue properties of AM Material</vt:lpstr>
      <vt:lpstr>Quintus High Pressure Heat Treatment </vt:lpstr>
      <vt:lpstr>Conventional post process of an AM part</vt:lpstr>
      <vt:lpstr>High Pressure Heat Treatment (HPHT) </vt:lpstr>
      <vt:lpstr>Benefits of HPHT</vt:lpstr>
      <vt:lpstr>URC &amp; URQ - Estimated Cooling Rates</vt:lpstr>
      <vt:lpstr>Example: Combined HIP + Heat Treatment CoCr F75</vt:lpstr>
      <vt:lpstr>Optimized HIP parameters for EBM Ti64 A study by Quintus and Arcam</vt:lpstr>
      <vt:lpstr>HIP of EBM Ti-6Al-4V – Reduction of strength</vt:lpstr>
      <vt:lpstr>HIP of EBM Ti-6Al-4V - Why reduction in strength?</vt:lpstr>
      <vt:lpstr>HIP of EBM Ti-6Al-4V - Why reduction in strength?</vt:lpstr>
      <vt:lpstr>HIP of EBM Ti-6Al-4V - Typical practice today</vt:lpstr>
      <vt:lpstr>HIP of EBM Ti-6Al-4V - Test matrix</vt:lpstr>
      <vt:lpstr>HIP of EBM Ti-6Al-4V – Results</vt:lpstr>
      <vt:lpstr>HIP of EBM Ti64 - Conclusions</vt:lpstr>
      <vt:lpstr>Optimized printing parameters for HIP A study by Quintus and Arcam Part 2</vt:lpstr>
      <vt:lpstr>Printing for HIP - Theory</vt:lpstr>
      <vt:lpstr>Printing for HIP - Theory</vt:lpstr>
      <vt:lpstr>Printing for HIP - Results</vt:lpstr>
      <vt:lpstr>Printing for HIP - Mechanical properties</vt:lpstr>
      <vt:lpstr>Printing for HIP - Mechanical properties</vt:lpstr>
      <vt:lpstr>Optimized HIP parameters for EBM Ti-6Al-4V</vt:lpstr>
      <vt:lpstr>HIP above β-transus temperature HIP for Ti-6Al-4V</vt:lpstr>
      <vt:lpstr> HIP and fast cooling of EBM Ti 6-4 </vt:lpstr>
      <vt:lpstr> HIP and fast cooling of EBM Ti 6-4 </vt:lpstr>
      <vt:lpstr>HIP and fast cooling of EBM Ti 6-4 </vt:lpstr>
      <vt:lpstr>HIP and fast cooling of EBM Ti 6-4 </vt:lpstr>
      <vt:lpstr>HIP and fast cooling of EBM Ti 6-4 </vt:lpstr>
      <vt:lpstr>Summary and Conclusions</vt:lpstr>
      <vt:lpstr> Thank you!</vt:lpstr>
    </vt:vector>
  </TitlesOfParts>
  <Company>Avure Technologies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Quintus Hot Isostatic Pressing </dc:title>
  <dc:creator>Magnus Ahlfors</dc:creator>
  <cp:lastModifiedBy>Anders Eklund</cp:lastModifiedBy>
  <cp:revision>377</cp:revision>
  <dcterms:created xsi:type="dcterms:W3CDTF">2015-11-16T12:07:26Z</dcterms:created>
  <dcterms:modified xsi:type="dcterms:W3CDTF">2017-12-05T00:40:32Z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0x010100BA378C20AD519444846A1A1EAAD548CD0500CB8AA03BA57DE448A1B873DA5AA847A6</vt:lpwstr>
  </property>
  <property fmtid="{D5CDD505-2E9C-101B-9397-08002B2CF9AE}" pid="3" name="WorkflowChangePath">
    <vt:lpwstr>1c8c754f-4fbb-40da-8023-c4125973ff78,2;b97fd9f3-11de-415e-b835-8362f9c86481,4;b97fd9f3-11de-415e-b835-8362f9c86481,4;69379d88-cb83-4491-8842-55164d8c9959,7;69379d88-cb83-4491-8842-55164d8c9959,7;69379d88-cb83-4491-8842-55164d8c9959,7;69379d88-cb83-4491-88</vt:lpwstr>
  </property>
  <property fmtid="{D5CDD505-2E9C-101B-9397-08002B2CF9AE}" pid="4" name="avtProcess">
    <vt:lpwstr/>
  </property>
</Properties>
</file>