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mov" ContentType="video/quicktime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2"/>
  </p:notesMasterIdLst>
  <p:sldIdLst>
    <p:sldId id="256" r:id="rId2"/>
    <p:sldId id="273" r:id="rId3"/>
    <p:sldId id="274" r:id="rId4"/>
    <p:sldId id="275" r:id="rId5"/>
    <p:sldId id="276" r:id="rId6"/>
    <p:sldId id="257" r:id="rId7"/>
    <p:sldId id="258" r:id="rId8"/>
    <p:sldId id="260" r:id="rId9"/>
    <p:sldId id="263" r:id="rId10"/>
    <p:sldId id="261" r:id="rId11"/>
    <p:sldId id="262" r:id="rId12"/>
    <p:sldId id="266" r:id="rId13"/>
    <p:sldId id="267" r:id="rId14"/>
    <p:sldId id="264" r:id="rId15"/>
    <p:sldId id="268" r:id="rId16"/>
    <p:sldId id="269" r:id="rId17"/>
    <p:sldId id="265" r:id="rId18"/>
    <p:sldId id="270" r:id="rId19"/>
    <p:sldId id="271" r:id="rId20"/>
    <p:sldId id="272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スタイル (淡色)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40" autoAdjust="0"/>
    <p:restoredTop sz="94660"/>
  </p:normalViewPr>
  <p:slideViewPr>
    <p:cSldViewPr snapToGrid="0">
      <p:cViewPr>
        <p:scale>
          <a:sx n="72" d="100"/>
          <a:sy n="72" d="100"/>
        </p:scale>
        <p:origin x="5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812012-C04A-4F4F-9293-B30D13934C76}" type="datetimeFigureOut">
              <a:rPr lang="en-US" smtClean="0"/>
              <a:t>12/5/17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9D022B-ACA3-4CB3-B6E3-61A80F86DB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2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kumimoji="1" lang="en-US" altLang="ja-JP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windows for laser communications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- Insulators and heat radiation plates</a:t>
            </a:r>
            <a:endParaRPr kumimoji="1" lang="ja-JP" altLang="ja-JP" sz="1200" kern="120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mtClean="0"/>
              <a:t> - </a:t>
            </a:r>
            <a:r>
              <a:rPr kumimoji="1" lang="en-US" altLang="ja-JP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Metal matrix composites</a:t>
            </a:r>
            <a:endParaRPr kumimoji="1" lang="ja-JP" altLang="ja-JP" sz="1200" kern="120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90B89-A5EF-4DFE-BD88-8A6C3DB4F544}" type="slidenum">
              <a:rPr kumimoji="1" lang="ja-JP" altLang="en-US" smtClean="0"/>
              <a:pPr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3015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 1"/>
          <p:cNvSpPr>
            <a:spLocks noGrp="1" noRot="1" noChangeAspect="1"/>
          </p:cNvSpPr>
          <p:nvPr>
            <p:ph type="sldImg"/>
          </p:nvPr>
        </p:nvSpPr>
        <p:spPr>
          <a:xfrm>
            <a:off x="903288" y="739775"/>
            <a:ext cx="4935537" cy="3702050"/>
          </a:xfrm>
        </p:spPr>
      </p:sp>
      <p:sp>
        <p:nvSpPr>
          <p:cNvPr id="3" name="ノート プレースホル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5A87D3B-BCE8-4930-8C6E-F57F75F6B644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4016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D31B5B-EDA2-49D6-B578-BC3797D3D6FE}" type="datetime1">
              <a:rPr lang="en-US" smtClean="0"/>
              <a:t>12/5/17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539C-106B-4D50-AA29-BCFBCE19E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46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675800-24D8-412B-B33A-594480DA5AD7}" type="datetime1">
              <a:rPr lang="en-US" smtClean="0"/>
              <a:t>12/5/17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539C-106B-4D50-AA29-BCFBCE19E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891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6169A-E934-4629-925C-73AD3C11EA87}" type="datetime1">
              <a:rPr lang="en-US" smtClean="0"/>
              <a:t>12/5/17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539C-106B-4D50-AA29-BCFBCE19E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374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105A6-B696-4C69-BA1C-060DAF92C842}" type="datetime1">
              <a:rPr lang="en-US" smtClean="0"/>
              <a:t>12/5/17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539C-106B-4D50-AA29-BCFBCE19E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500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24D9A1-33FC-46F1-B3BD-CEFD2D5D3E17}" type="datetime1">
              <a:rPr lang="en-US" smtClean="0"/>
              <a:t>12/5/17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539C-106B-4D50-AA29-BCFBCE19E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934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3D48D-5845-4246-8751-7DBD21BF2DAC}" type="datetime1">
              <a:rPr lang="en-US" smtClean="0"/>
              <a:t>12/5/17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539C-106B-4D50-AA29-BCFBCE19E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432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5C026-66C1-4ABF-8ADD-72F29939673A}" type="datetime1">
              <a:rPr lang="en-US" smtClean="0"/>
              <a:t>12/5/17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539C-106B-4D50-AA29-BCFBCE19E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997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CD413-9BED-4E46-9988-9ACE43B3302E}" type="datetime1">
              <a:rPr lang="en-US" smtClean="0"/>
              <a:t>12/5/17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539C-106B-4D50-AA29-BCFBCE19E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914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E0748-CC29-4B6C-A206-B7BD00C2B97A}" type="datetime1">
              <a:rPr lang="en-US" smtClean="0"/>
              <a:t>12/5/17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539C-106B-4D50-AA29-BCFBCE19E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439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F17F86-4947-4D8F-A344-E9863CED679C}" type="datetime1">
              <a:rPr lang="en-US" smtClean="0"/>
              <a:t>12/5/17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539C-106B-4D50-AA29-BCFBCE19E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202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6D1CE-15CB-43CF-A940-11C8073301AA}" type="datetime1">
              <a:rPr lang="en-US" smtClean="0"/>
              <a:t>12/5/17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539C-106B-4D50-AA29-BCFBCE19E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452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AF760-FD4B-41FD-9578-C0E239BE4194}" type="datetime1">
              <a:rPr lang="en-US" smtClean="0"/>
              <a:t>12/5/17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49278" y="6397295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A3539C-106B-4D50-AA29-BCFBCE19E0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604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Relationship Id="rId3" Type="http://schemas.openxmlformats.org/officeDocument/2006/relationships/image" Target="../media/image20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jpe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6870" y="1039906"/>
            <a:ext cx="8606117" cy="2976282"/>
          </a:xfrm>
        </p:spPr>
        <p:txBody>
          <a:bodyPr anchor="ctr">
            <a:normAutofit/>
          </a:bodyPr>
          <a:lstStyle/>
          <a:p>
            <a:r>
              <a:rPr lang="en-US" sz="4400" dirty="0">
                <a:solidFill>
                  <a:srgbClr val="0432FF"/>
                </a:solidFill>
                <a:latin typeface="Impact" charset="0"/>
                <a:ea typeface="Impact" charset="0"/>
                <a:cs typeface="Impact" charset="0"/>
              </a:rPr>
              <a:t>Post-</a:t>
            </a:r>
            <a:r>
              <a:rPr lang="en-US" sz="4400" dirty="0" err="1">
                <a:solidFill>
                  <a:srgbClr val="0432FF"/>
                </a:solidFill>
                <a:latin typeface="Impact" charset="0"/>
                <a:ea typeface="Impact" charset="0"/>
                <a:cs typeface="Impact" charset="0"/>
              </a:rPr>
              <a:t>HIPing</a:t>
            </a:r>
            <a:r>
              <a:rPr lang="en-US" sz="4400" dirty="0">
                <a:solidFill>
                  <a:srgbClr val="0432FF"/>
                </a:solidFill>
                <a:latin typeface="Impact" charset="0"/>
                <a:ea typeface="Impact" charset="0"/>
                <a:cs typeface="Impact" charset="0"/>
              </a:rPr>
              <a:t> </a:t>
            </a:r>
            <a:r>
              <a:rPr lang="en-US" sz="4400" dirty="0" smtClean="0">
                <a:solidFill>
                  <a:srgbClr val="0432FF"/>
                </a:solidFill>
                <a:latin typeface="Impact" charset="0"/>
                <a:ea typeface="Impact" charset="0"/>
                <a:cs typeface="Impact" charset="0"/>
              </a:rPr>
              <a:t/>
            </a:r>
            <a:br>
              <a:rPr lang="en-US" sz="4400" dirty="0" smtClean="0">
                <a:solidFill>
                  <a:srgbClr val="0432FF"/>
                </a:solidFill>
                <a:latin typeface="Impact" charset="0"/>
                <a:ea typeface="Impact" charset="0"/>
                <a:cs typeface="Impact" charset="0"/>
              </a:rPr>
            </a:br>
            <a:r>
              <a:rPr lang="en-US" sz="4400" dirty="0" smtClean="0">
                <a:solidFill>
                  <a:srgbClr val="0432FF"/>
                </a:solidFill>
                <a:latin typeface="Impact" charset="0"/>
                <a:ea typeface="Impact" charset="0"/>
                <a:cs typeface="Impact" charset="0"/>
              </a:rPr>
              <a:t>of </a:t>
            </a:r>
            <a:r>
              <a:rPr lang="en-US" sz="4400" dirty="0">
                <a:solidFill>
                  <a:srgbClr val="0432FF"/>
                </a:solidFill>
                <a:latin typeface="Impact" charset="0"/>
                <a:ea typeface="Impact" charset="0"/>
                <a:cs typeface="Impact" charset="0"/>
              </a:rPr>
              <a:t>Transparent Polycrystalline </a:t>
            </a:r>
            <a:r>
              <a:rPr lang="en-US" sz="4400" dirty="0" smtClean="0">
                <a:solidFill>
                  <a:srgbClr val="0432FF"/>
                </a:solidFill>
                <a:latin typeface="Impact" charset="0"/>
                <a:ea typeface="Impact" charset="0"/>
                <a:cs typeface="Impact" charset="0"/>
              </a:rPr>
              <a:t/>
            </a:r>
            <a:br>
              <a:rPr lang="en-US" sz="4400" dirty="0" smtClean="0">
                <a:solidFill>
                  <a:srgbClr val="0432FF"/>
                </a:solidFill>
                <a:latin typeface="Impact" charset="0"/>
                <a:ea typeface="Impact" charset="0"/>
                <a:cs typeface="Impact" charset="0"/>
              </a:rPr>
            </a:br>
            <a:r>
              <a:rPr lang="en-US" sz="4400" dirty="0" smtClean="0">
                <a:solidFill>
                  <a:srgbClr val="0432FF"/>
                </a:solidFill>
                <a:latin typeface="Impact" charset="0"/>
                <a:ea typeface="Impact" charset="0"/>
                <a:cs typeface="Impact" charset="0"/>
              </a:rPr>
              <a:t>Alumina </a:t>
            </a:r>
            <a:r>
              <a:rPr lang="en-US" sz="4400" dirty="0">
                <a:solidFill>
                  <a:srgbClr val="0432FF"/>
                </a:solidFill>
                <a:latin typeface="Impact" charset="0"/>
                <a:ea typeface="Impact" charset="0"/>
                <a:cs typeface="Impact" charset="0"/>
              </a:rPr>
              <a:t>Ceramics Prepared </a:t>
            </a:r>
            <a:r>
              <a:rPr lang="en-US" sz="4400" dirty="0" smtClean="0">
                <a:solidFill>
                  <a:srgbClr val="0432FF"/>
                </a:solidFill>
                <a:latin typeface="Impact" charset="0"/>
                <a:ea typeface="Impact" charset="0"/>
                <a:cs typeface="Impact" charset="0"/>
              </a:rPr>
              <a:t/>
            </a:r>
            <a:br>
              <a:rPr lang="en-US" sz="4400" dirty="0" smtClean="0">
                <a:solidFill>
                  <a:srgbClr val="0432FF"/>
                </a:solidFill>
                <a:latin typeface="Impact" charset="0"/>
                <a:ea typeface="Impact" charset="0"/>
                <a:cs typeface="Impact" charset="0"/>
              </a:rPr>
            </a:br>
            <a:r>
              <a:rPr lang="en-US" sz="4400" dirty="0" smtClean="0">
                <a:solidFill>
                  <a:srgbClr val="0432FF"/>
                </a:solidFill>
                <a:latin typeface="Impact" charset="0"/>
                <a:ea typeface="Impact" charset="0"/>
                <a:cs typeface="Impact" charset="0"/>
              </a:rPr>
              <a:t>by </a:t>
            </a:r>
            <a:r>
              <a:rPr lang="en-US" sz="4400" dirty="0">
                <a:solidFill>
                  <a:srgbClr val="0432FF"/>
                </a:solidFill>
                <a:latin typeface="Impact" charset="0"/>
                <a:ea typeface="Impact" charset="0"/>
                <a:cs typeface="Impact" charset="0"/>
              </a:rPr>
              <a:t>Pulsed Electric Current Sintering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0306" y="4016188"/>
            <a:ext cx="8462682" cy="2841812"/>
          </a:xfrm>
        </p:spPr>
        <p:txBody>
          <a:bodyPr>
            <a:normAutofit/>
          </a:bodyPr>
          <a:lstStyle/>
          <a:p>
            <a:r>
              <a:rPr lang="en-US" altLang="ja-JP" sz="3200" dirty="0">
                <a:latin typeface="Arial" charset="0"/>
                <a:ea typeface="Arial" charset="0"/>
                <a:cs typeface="Arial" charset="0"/>
              </a:rPr>
              <a:t>Makoto Nanko</a:t>
            </a:r>
            <a:r>
              <a:rPr lang="en-US" altLang="ja-JP" sz="3200" baseline="30000" dirty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altLang="ja-JP" sz="3200" dirty="0">
                <a:latin typeface="Arial" charset="0"/>
                <a:ea typeface="Arial" charset="0"/>
                <a:cs typeface="Arial" charset="0"/>
              </a:rPr>
              <a:t>, Hien </a:t>
            </a:r>
            <a:r>
              <a:rPr lang="en-US" altLang="ja-JP" sz="3200" dirty="0" err="1">
                <a:latin typeface="Arial" charset="0"/>
                <a:ea typeface="Arial" charset="0"/>
                <a:cs typeface="Arial" charset="0"/>
              </a:rPr>
              <a:t>Huu</a:t>
            </a:r>
            <a:r>
              <a:rPr lang="en-US" altLang="ja-JP" sz="3200" dirty="0">
                <a:latin typeface="Arial" charset="0"/>
                <a:ea typeface="Arial" charset="0"/>
                <a:cs typeface="Arial" charset="0"/>
              </a:rPr>
              <a:t> Nguyen</a:t>
            </a:r>
            <a:r>
              <a:rPr lang="en-US" altLang="ja-JP" sz="3200" baseline="30000" dirty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altLang="ja-JP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sz="3200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altLang="ja-JP" sz="32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altLang="ja-JP" sz="3200" dirty="0" smtClean="0">
                <a:latin typeface="Arial" charset="0"/>
                <a:ea typeface="Arial" charset="0"/>
                <a:cs typeface="Arial" charset="0"/>
              </a:rPr>
              <a:t>and </a:t>
            </a:r>
            <a:r>
              <a:rPr lang="en-US" altLang="ja-JP" sz="3200" dirty="0" err="1">
                <a:latin typeface="Arial" charset="0"/>
                <a:ea typeface="Arial" charset="0"/>
                <a:cs typeface="Arial" charset="0"/>
              </a:rPr>
              <a:t>Itaru</a:t>
            </a:r>
            <a:r>
              <a:rPr lang="en-US" altLang="ja-JP" sz="32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sz="3200" dirty="0" smtClean="0">
                <a:latin typeface="Arial" charset="0"/>
                <a:ea typeface="Arial" charset="0"/>
                <a:cs typeface="Arial" charset="0"/>
              </a:rPr>
              <a:t>Masuoka</a:t>
            </a:r>
            <a:r>
              <a:rPr lang="en-US" altLang="ja-JP" sz="3200" baseline="30000" dirty="0" smtClean="0">
                <a:latin typeface="Arial" charset="0"/>
                <a:ea typeface="Arial" charset="0"/>
                <a:cs typeface="Arial" charset="0"/>
              </a:rPr>
              <a:t>2</a:t>
            </a:r>
            <a:endParaRPr lang="ja-JP" altLang="ja-JP" sz="3200" baseline="30000" dirty="0">
              <a:latin typeface="Arial" charset="0"/>
              <a:ea typeface="Arial" charset="0"/>
              <a:cs typeface="Arial" charset="0"/>
            </a:endParaRPr>
          </a:p>
          <a:p>
            <a:pPr lvl="0"/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1. Department </a:t>
            </a:r>
            <a:r>
              <a:rPr lang="en-US" altLang="ja-JP" dirty="0">
                <a:latin typeface="Arial" charset="0"/>
                <a:ea typeface="Arial" charset="0"/>
                <a:cs typeface="Arial" charset="0"/>
              </a:rPr>
              <a:t>of Mechanical Engineering, </a:t>
            </a:r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lang="en-US" altLang="ja-JP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Nagaoka </a:t>
            </a:r>
            <a:r>
              <a:rPr lang="en-US" altLang="ja-JP" dirty="0">
                <a:latin typeface="Arial" charset="0"/>
                <a:ea typeface="Arial" charset="0"/>
                <a:cs typeface="Arial" charset="0"/>
              </a:rPr>
              <a:t>University of Technology</a:t>
            </a:r>
            <a:endParaRPr lang="ja-JP" altLang="ja-JP" dirty="0">
              <a:latin typeface="Arial" charset="0"/>
              <a:ea typeface="Arial" charset="0"/>
              <a:cs typeface="Arial" charset="0"/>
            </a:endParaRPr>
          </a:p>
          <a:p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2. Engineering </a:t>
            </a:r>
            <a:r>
              <a:rPr lang="en-US" altLang="ja-JP" dirty="0">
                <a:latin typeface="Arial" charset="0"/>
                <a:ea typeface="Arial" charset="0"/>
                <a:cs typeface="Arial" charset="0"/>
              </a:rPr>
              <a:t>Section, Heavy Machinery Department, Machinery </a:t>
            </a:r>
            <a:r>
              <a:rPr lang="en-US" altLang="ja-JP" dirty="0" smtClean="0">
                <a:latin typeface="Arial" charset="0"/>
                <a:ea typeface="Arial" charset="0"/>
                <a:cs typeface="Arial" charset="0"/>
              </a:rPr>
              <a:t>Business, Kobe </a:t>
            </a:r>
            <a:r>
              <a:rPr lang="en-US" altLang="ja-JP" dirty="0">
                <a:latin typeface="Arial" charset="0"/>
                <a:ea typeface="Arial" charset="0"/>
                <a:cs typeface="Arial" charset="0"/>
              </a:rPr>
              <a:t>Steel, Ltd.</a:t>
            </a:r>
            <a:r>
              <a:rPr lang="ja-JP" altLang="ja-JP" dirty="0">
                <a:latin typeface="Arial" charset="0"/>
                <a:ea typeface="Arial" charset="0"/>
                <a:cs typeface="Arial" charset="0"/>
              </a:rPr>
              <a:t> </a:t>
            </a: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143436" y="81153"/>
            <a:ext cx="254146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latin typeface="Arial" charset="0"/>
                <a:ea typeface="Arial" charset="0"/>
                <a:cs typeface="Arial" charset="0"/>
              </a:rPr>
              <a:t>HIP2017</a:t>
            </a:r>
          </a:p>
          <a:p>
            <a:r>
              <a:rPr kumimoji="1" lang="en-US" altLang="ja-JP" sz="2400" dirty="0" smtClean="0">
                <a:latin typeface="Arial" charset="0"/>
                <a:ea typeface="Arial" charset="0"/>
                <a:cs typeface="Arial" charset="0"/>
              </a:rPr>
              <a:t>Sydney, Australia</a:t>
            </a:r>
          </a:p>
          <a:p>
            <a:r>
              <a:rPr kumimoji="1" lang="en-US" altLang="ja-JP" sz="2400" dirty="0" smtClean="0">
                <a:latin typeface="Arial" charset="0"/>
                <a:ea typeface="Arial" charset="0"/>
                <a:cs typeface="Arial" charset="0"/>
              </a:rPr>
              <a:t>Dec. 6, 2017</a:t>
            </a:r>
            <a:endParaRPr kumimoji="1" lang="ja-JP" altLang="en-US" sz="24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62242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>
          <a:xfrm>
            <a:off x="249845" y="71716"/>
            <a:ext cx="8840367" cy="839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Results: Density &amp; </a:t>
            </a:r>
            <a:r>
              <a:rPr lang="en-US" b="1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Grain Size</a:t>
            </a:r>
            <a:endParaRPr lang="en-US" b="1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9268309"/>
              </p:ext>
            </p:extLst>
          </p:nvPr>
        </p:nvGraphicFramePr>
        <p:xfrm>
          <a:off x="277616" y="972313"/>
          <a:ext cx="8621488" cy="564489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142857">
                  <a:extLst>
                    <a:ext uri="{9D8B030D-6E8A-4147-A177-3AD203B41FA5}">
                      <a16:colId xmlns:a16="http://schemas.microsoft.com/office/drawing/2014/main" xmlns="" val="3663137674"/>
                    </a:ext>
                  </a:extLst>
                </a:gridCol>
                <a:gridCol w="2167887">
                  <a:extLst>
                    <a:ext uri="{9D8B030D-6E8A-4147-A177-3AD203B41FA5}">
                      <a16:colId xmlns:a16="http://schemas.microsoft.com/office/drawing/2014/main" xmlns="" val="4059497638"/>
                    </a:ext>
                  </a:extLst>
                </a:gridCol>
                <a:gridCol w="2155372">
                  <a:extLst>
                    <a:ext uri="{9D8B030D-6E8A-4147-A177-3AD203B41FA5}">
                      <a16:colId xmlns:a16="http://schemas.microsoft.com/office/drawing/2014/main" xmlns="" val="3614964603"/>
                    </a:ext>
                  </a:extLst>
                </a:gridCol>
                <a:gridCol w="2155372">
                  <a:extLst>
                    <a:ext uri="{9D8B030D-6E8A-4147-A177-3AD203B41FA5}">
                      <a16:colId xmlns:a16="http://schemas.microsoft.com/office/drawing/2014/main" xmlns="" val="3756395329"/>
                    </a:ext>
                  </a:extLst>
                </a:gridCol>
              </a:tblGrid>
              <a:tr h="345440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Sample</a:t>
                      </a:r>
                      <a:endParaRPr lang="en-US" sz="2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Relative density (%)</a:t>
                      </a:r>
                      <a:endParaRPr lang="en-US" sz="2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Average grain size (</a:t>
                      </a:r>
                      <a:r>
                        <a:rPr lang="el-GR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μ</a:t>
                      </a:r>
                      <a:r>
                        <a:rPr lang="en-US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m)</a:t>
                      </a:r>
                      <a:endParaRPr lang="en-US" sz="2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5721203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Center</a:t>
                      </a:r>
                      <a:endParaRPr lang="en-US" sz="2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Edge</a:t>
                      </a:r>
                      <a:endParaRPr lang="en-US" sz="28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57572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Undoped.0</a:t>
                      </a:r>
                      <a:endParaRPr lang="en-US" sz="2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smtClean="0">
                          <a:latin typeface="Arial" charset="0"/>
                          <a:ea typeface="Arial" charset="0"/>
                          <a:cs typeface="Arial" charset="0"/>
                        </a:rPr>
                        <a:t>99.9</a:t>
                      </a:r>
                      <a:endParaRPr lang="en-US" sz="24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smtClean="0">
                          <a:latin typeface="Arial" charset="0"/>
                          <a:ea typeface="Arial" charset="0"/>
                          <a:cs typeface="Arial" charset="0"/>
                        </a:rPr>
                        <a:t>0.36</a:t>
                      </a:r>
                      <a:endParaRPr lang="en-US" sz="24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-</a:t>
                      </a:r>
                      <a:endParaRPr lang="en-US" sz="2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084798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Cr.0</a:t>
                      </a:r>
                      <a:endParaRPr lang="en-US" sz="2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smtClean="0">
                          <a:latin typeface="Arial" charset="0"/>
                          <a:ea typeface="Arial" charset="0"/>
                          <a:cs typeface="Arial" charset="0"/>
                        </a:rPr>
                        <a:t>100</a:t>
                      </a:r>
                      <a:endParaRPr lang="en-US" sz="24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smtClean="0">
                          <a:latin typeface="Arial" charset="0"/>
                          <a:ea typeface="Arial" charset="0"/>
                          <a:cs typeface="Arial" charset="0"/>
                        </a:rPr>
                        <a:t>0.33</a:t>
                      </a:r>
                      <a:endParaRPr lang="en-US" sz="24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-</a:t>
                      </a:r>
                      <a:endParaRPr lang="en-US" sz="2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08255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Ti.0</a:t>
                      </a:r>
                      <a:endParaRPr lang="en-US" sz="2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smtClean="0">
                          <a:latin typeface="Arial" charset="0"/>
                          <a:ea typeface="Arial" charset="0"/>
                          <a:cs typeface="Arial" charset="0"/>
                        </a:rPr>
                        <a:t>99.9</a:t>
                      </a:r>
                      <a:endParaRPr lang="en-US" sz="24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0.27</a:t>
                      </a:r>
                      <a:endParaRPr lang="en-US" sz="2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smtClean="0">
                          <a:latin typeface="Arial" charset="0"/>
                          <a:ea typeface="Arial" charset="0"/>
                          <a:cs typeface="Arial" charset="0"/>
                        </a:rPr>
                        <a:t>-</a:t>
                      </a:r>
                      <a:endParaRPr lang="en-US" sz="24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566975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Undoped.1000</a:t>
                      </a:r>
                      <a:endParaRPr lang="en-US" sz="2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smtClean="0">
                          <a:latin typeface="Arial" charset="0"/>
                          <a:ea typeface="Arial" charset="0"/>
                          <a:cs typeface="Arial" charset="0"/>
                        </a:rPr>
                        <a:t>100</a:t>
                      </a:r>
                      <a:endParaRPr lang="en-US" sz="24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0.39</a:t>
                      </a:r>
                      <a:endParaRPr lang="en-US" sz="2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smtClean="0">
                          <a:latin typeface="Arial" charset="0"/>
                          <a:ea typeface="Arial" charset="0"/>
                          <a:cs typeface="Arial" charset="0"/>
                        </a:rPr>
                        <a:t>0.37</a:t>
                      </a:r>
                      <a:endParaRPr lang="en-US" sz="24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27819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Arial" charset="0"/>
                          <a:ea typeface="Arial" charset="0"/>
                          <a:cs typeface="Arial" charset="0"/>
                        </a:rPr>
                        <a:t>Cr.1000</a:t>
                      </a:r>
                      <a:endParaRPr lang="en-US" sz="24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99.9</a:t>
                      </a:r>
                      <a:endParaRPr lang="en-US" sz="2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smtClean="0">
                          <a:latin typeface="Arial" charset="0"/>
                          <a:ea typeface="Arial" charset="0"/>
                          <a:cs typeface="Arial" charset="0"/>
                        </a:rPr>
                        <a:t>0.38</a:t>
                      </a:r>
                      <a:endParaRPr lang="en-US" sz="24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smtClean="0">
                          <a:latin typeface="Arial" charset="0"/>
                          <a:ea typeface="Arial" charset="0"/>
                          <a:cs typeface="Arial" charset="0"/>
                        </a:rPr>
                        <a:t>0.36</a:t>
                      </a:r>
                      <a:endParaRPr lang="en-US" sz="24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78911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Arial" charset="0"/>
                          <a:ea typeface="Arial" charset="0"/>
                          <a:cs typeface="Arial" charset="0"/>
                        </a:rPr>
                        <a:t>Ti.1000</a:t>
                      </a:r>
                      <a:endParaRPr lang="en-US" sz="24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99.9</a:t>
                      </a:r>
                      <a:endParaRPr lang="en-US" sz="2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smtClean="0">
                          <a:latin typeface="Arial" charset="0"/>
                          <a:ea typeface="Arial" charset="0"/>
                          <a:cs typeface="Arial" charset="0"/>
                        </a:rPr>
                        <a:t>0.28</a:t>
                      </a: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smtClean="0">
                          <a:latin typeface="Arial" charset="0"/>
                          <a:ea typeface="Arial" charset="0"/>
                          <a:cs typeface="Arial" charset="0"/>
                        </a:rPr>
                        <a:t>0.28</a:t>
                      </a:r>
                      <a:endParaRPr lang="en-US" sz="24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550781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Undoped.1200</a:t>
                      </a:r>
                      <a:endParaRPr lang="en-US" sz="2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smtClean="0">
                          <a:latin typeface="Arial" charset="0"/>
                          <a:ea typeface="Arial" charset="0"/>
                          <a:cs typeface="Arial" charset="0"/>
                        </a:rPr>
                        <a:t>99.6</a:t>
                      </a:r>
                      <a:endParaRPr lang="en-US" sz="24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smtClean="0">
                          <a:latin typeface="Arial" charset="0"/>
                          <a:ea typeface="Arial" charset="0"/>
                          <a:cs typeface="Arial" charset="0"/>
                        </a:rPr>
                        <a:t>2.51</a:t>
                      </a:r>
                      <a:endParaRPr lang="en-US" sz="24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smtClean="0">
                          <a:latin typeface="Arial" charset="0"/>
                          <a:ea typeface="Arial" charset="0"/>
                          <a:cs typeface="Arial" charset="0"/>
                        </a:rPr>
                        <a:t>1.54</a:t>
                      </a:r>
                      <a:endParaRPr lang="en-US" sz="24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932555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Arial" charset="0"/>
                          <a:ea typeface="Arial" charset="0"/>
                          <a:cs typeface="Arial" charset="0"/>
                        </a:rPr>
                        <a:t>Cr.1200</a:t>
                      </a:r>
                      <a:endParaRPr lang="en-US" sz="24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99.5</a:t>
                      </a:r>
                      <a:endParaRPr lang="en-US" sz="2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smtClean="0">
                          <a:latin typeface="Arial" charset="0"/>
                          <a:ea typeface="Arial" charset="0"/>
                          <a:cs typeface="Arial" charset="0"/>
                        </a:rPr>
                        <a:t>2.23</a:t>
                      </a:r>
                      <a:endParaRPr lang="en-US" sz="24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smtClean="0">
                          <a:latin typeface="Arial" charset="0"/>
                          <a:ea typeface="Arial" charset="0"/>
                          <a:cs typeface="Arial" charset="0"/>
                        </a:rPr>
                        <a:t>1.42</a:t>
                      </a:r>
                      <a:endParaRPr lang="en-US" sz="24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096231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Arial" charset="0"/>
                          <a:ea typeface="Arial" charset="0"/>
                          <a:cs typeface="Arial" charset="0"/>
                        </a:rPr>
                        <a:t>Ti.1200</a:t>
                      </a:r>
                      <a:endParaRPr lang="en-US" sz="24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smtClean="0">
                          <a:latin typeface="Arial" charset="0"/>
                          <a:ea typeface="Arial" charset="0"/>
                          <a:cs typeface="Arial" charset="0"/>
                        </a:rPr>
                        <a:t>99.8</a:t>
                      </a:r>
                      <a:endParaRPr lang="en-US" sz="24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2.08</a:t>
                      </a:r>
                      <a:endParaRPr lang="en-US" sz="2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0.83</a:t>
                      </a:r>
                      <a:endParaRPr lang="en-US" sz="2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5720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Undoped.1400</a:t>
                      </a:r>
                      <a:endParaRPr lang="en-US" sz="2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smtClean="0">
                          <a:latin typeface="Arial" charset="0"/>
                          <a:ea typeface="Arial" charset="0"/>
                          <a:cs typeface="Arial" charset="0"/>
                        </a:rPr>
                        <a:t>99.6</a:t>
                      </a:r>
                      <a:endParaRPr lang="en-US" sz="24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5.74</a:t>
                      </a:r>
                      <a:endParaRPr lang="en-US" sz="2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2.61</a:t>
                      </a:r>
                      <a:endParaRPr lang="en-US" sz="2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8483786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smtClean="0">
                          <a:latin typeface="Arial" charset="0"/>
                          <a:ea typeface="Arial" charset="0"/>
                          <a:cs typeface="Arial" charset="0"/>
                        </a:rPr>
                        <a:t>Cr.1400</a:t>
                      </a:r>
                      <a:endParaRPr lang="en-US" sz="24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smtClean="0">
                          <a:latin typeface="Arial" charset="0"/>
                          <a:ea typeface="Arial" charset="0"/>
                          <a:cs typeface="Arial" charset="0"/>
                        </a:rPr>
                        <a:t>99.5</a:t>
                      </a:r>
                      <a:endParaRPr lang="en-US" sz="24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4.43</a:t>
                      </a:r>
                      <a:endParaRPr lang="en-US" sz="2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smtClean="0">
                          <a:latin typeface="Arial" charset="0"/>
                          <a:ea typeface="Arial" charset="0"/>
                          <a:cs typeface="Arial" charset="0"/>
                        </a:rPr>
                        <a:t>2.54</a:t>
                      </a:r>
                      <a:endParaRPr lang="en-US" sz="24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22458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Ti.1400</a:t>
                      </a:r>
                      <a:endParaRPr lang="en-US" sz="2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4572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smtClean="0">
                          <a:latin typeface="Arial" charset="0"/>
                          <a:ea typeface="Arial" charset="0"/>
                          <a:cs typeface="Arial" charset="0"/>
                        </a:rPr>
                        <a:t>99.7</a:t>
                      </a:r>
                      <a:endParaRPr lang="en-US" sz="24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smtClean="0">
                          <a:latin typeface="Arial" charset="0"/>
                          <a:ea typeface="Arial" charset="0"/>
                          <a:cs typeface="Arial" charset="0"/>
                        </a:rPr>
                        <a:t>4.22</a:t>
                      </a:r>
                      <a:endParaRPr lang="en-US" sz="240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2.70</a:t>
                      </a:r>
                      <a:endParaRPr lang="en-US" sz="240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marL="45720" marR="182880" marT="9144" marB="914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89655304"/>
                  </a:ext>
                </a:extLst>
              </a:tr>
            </a:tbl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539C-106B-4D50-AA29-BCFBCE19E0A7}" type="slidenum">
              <a:rPr lang="en-US" smtClean="0">
                <a:latin typeface="Arial" charset="0"/>
                <a:ea typeface="Arial" charset="0"/>
                <a:cs typeface="Arial" charset="0"/>
              </a:rPr>
              <a:t>10</a:t>
            </a:fld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30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>
          <a:xfrm>
            <a:off x="234601" y="173275"/>
            <a:ext cx="7886700" cy="839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Results</a:t>
            </a:r>
            <a:endParaRPr lang="en-US" b="1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439" t="5776" r="4566" b="5711"/>
          <a:stretch/>
        </p:blipFill>
        <p:spPr>
          <a:xfrm>
            <a:off x="770523" y="1146668"/>
            <a:ext cx="7719010" cy="55778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92515" y="331615"/>
            <a:ext cx="5497018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2800" b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Grain</a:t>
            </a:r>
            <a:r>
              <a:rPr lang="ja-JP" altLang="en-US" sz="2800" b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sz="2800" b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size</a:t>
            </a:r>
            <a:r>
              <a:rPr lang="en-US" sz="2800" b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of undoped samples</a:t>
            </a:r>
            <a:endParaRPr lang="en-US" sz="2800" b="1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81198" y="6492875"/>
            <a:ext cx="2057400" cy="365125"/>
          </a:xfrm>
        </p:spPr>
        <p:txBody>
          <a:bodyPr/>
          <a:lstStyle/>
          <a:p>
            <a:fld id="{21A3539C-106B-4D50-AA29-BCFBCE19E0A7}" type="slidenum">
              <a:rPr lang="en-US" smtClean="0">
                <a:latin typeface="Arial" charset="0"/>
                <a:ea typeface="Arial" charset="0"/>
                <a:cs typeface="Arial" charset="0"/>
              </a:rPr>
              <a:t>11</a:t>
            </a:fld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6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>
          <a:xfrm>
            <a:off x="152874" y="233077"/>
            <a:ext cx="7886700" cy="839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Results</a:t>
            </a:r>
            <a:endParaRPr lang="en-US" b="1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541" t="5667" r="4719" b="6647"/>
          <a:stretch/>
        </p:blipFill>
        <p:spPr>
          <a:xfrm>
            <a:off x="697908" y="1276062"/>
            <a:ext cx="7775479" cy="55819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51198" y="391417"/>
            <a:ext cx="6122189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Grain size of Cr</a:t>
            </a:r>
            <a:r>
              <a:rPr lang="en-US" sz="2800" b="1" baseline="-2500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800" b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sz="2800" b="1" baseline="-2500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800" b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-doped samples</a:t>
            </a:r>
            <a:endParaRPr lang="en-US" sz="2800" b="1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539C-106B-4D50-AA29-BCFBCE19E0A7}" type="slidenum">
              <a:rPr lang="en-US" smtClean="0">
                <a:latin typeface="Arial" charset="0"/>
                <a:ea typeface="Arial" charset="0"/>
                <a:cs typeface="Arial" charset="0"/>
              </a:rPr>
              <a:t>12</a:t>
            </a:fld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02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>
          <a:xfrm>
            <a:off x="162318" y="99983"/>
            <a:ext cx="7886700" cy="839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Results</a:t>
            </a:r>
            <a:endParaRPr lang="en-US" b="1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06960" y="258323"/>
            <a:ext cx="5902513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Grain size of TiO</a:t>
            </a:r>
            <a:r>
              <a:rPr lang="en-US" sz="2800" b="1" baseline="-2500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800" b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-doped samples</a:t>
            </a:r>
            <a:endParaRPr lang="en-US" sz="2800" b="1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539C-106B-4D50-AA29-BCFBCE19E0A7}" type="slidenum">
              <a:rPr lang="en-US" smtClean="0">
                <a:latin typeface="Arial" charset="0"/>
                <a:ea typeface="Arial" charset="0"/>
                <a:cs typeface="Arial" charset="0"/>
              </a:rPr>
              <a:t>13</a:t>
            </a:fld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10" name="図形グループ 9"/>
          <p:cNvGrpSpPr/>
          <p:nvPr/>
        </p:nvGrpSpPr>
        <p:grpSpPr>
          <a:xfrm>
            <a:off x="744934" y="1046535"/>
            <a:ext cx="7795581" cy="5609234"/>
            <a:chOff x="404277" y="903103"/>
            <a:chExt cx="7795581" cy="560923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5540" t="5948" r="4924" b="6367"/>
            <a:stretch/>
          </p:blipFill>
          <p:spPr>
            <a:xfrm>
              <a:off x="404277" y="903103"/>
              <a:ext cx="7795581" cy="5609234"/>
            </a:xfrm>
            <a:prstGeom prst="rect">
              <a:avLst/>
            </a:prstGeom>
          </p:spPr>
        </p:pic>
        <p:sp>
          <p:nvSpPr>
            <p:cNvPr id="6" name="フリーフォーム 5"/>
            <p:cNvSpPr/>
            <p:nvPr/>
          </p:nvSpPr>
          <p:spPr>
            <a:xfrm>
              <a:off x="3489767" y="3808071"/>
              <a:ext cx="4218972" cy="1695691"/>
            </a:xfrm>
            <a:custGeom>
              <a:avLst/>
              <a:gdLst>
                <a:gd name="connsiteX0" fmla="*/ 4218972 w 4218972"/>
                <a:gd name="connsiteY0" fmla="*/ 0 h 1695691"/>
                <a:gd name="connsiteX1" fmla="*/ 0 w 4218972"/>
                <a:gd name="connsiteY1" fmla="*/ 1695691 h 1695691"/>
                <a:gd name="connsiteX2" fmla="*/ 2129742 w 4218972"/>
                <a:gd name="connsiteY2" fmla="*/ 1336876 h 1695691"/>
                <a:gd name="connsiteX3" fmla="*/ 4218972 w 4218972"/>
                <a:gd name="connsiteY3" fmla="*/ 0 h 1695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8972" h="1695691">
                  <a:moveTo>
                    <a:pt x="4218972" y="0"/>
                  </a:moveTo>
                  <a:lnTo>
                    <a:pt x="0" y="1695691"/>
                  </a:lnTo>
                  <a:lnTo>
                    <a:pt x="2129742" y="1336876"/>
                  </a:lnTo>
                  <a:lnTo>
                    <a:pt x="4218972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8" name="フリーフォーム 7"/>
            <p:cNvSpPr/>
            <p:nvPr/>
          </p:nvSpPr>
          <p:spPr>
            <a:xfrm>
              <a:off x="3489389" y="3798279"/>
              <a:ext cx="4218972" cy="1695691"/>
            </a:xfrm>
            <a:custGeom>
              <a:avLst/>
              <a:gdLst>
                <a:gd name="connsiteX0" fmla="*/ 4218972 w 4218972"/>
                <a:gd name="connsiteY0" fmla="*/ 0 h 1695691"/>
                <a:gd name="connsiteX1" fmla="*/ 0 w 4218972"/>
                <a:gd name="connsiteY1" fmla="*/ 1695691 h 1695691"/>
                <a:gd name="connsiteX2" fmla="*/ 2129742 w 4218972"/>
                <a:gd name="connsiteY2" fmla="*/ 1336876 h 1695691"/>
                <a:gd name="connsiteX3" fmla="*/ 4218972 w 4218972"/>
                <a:gd name="connsiteY3" fmla="*/ 0 h 16956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218972" h="1695691">
                  <a:moveTo>
                    <a:pt x="4218972" y="0"/>
                  </a:moveTo>
                  <a:lnTo>
                    <a:pt x="0" y="1695691"/>
                  </a:lnTo>
                  <a:lnTo>
                    <a:pt x="2129742" y="1336876"/>
                  </a:lnTo>
                  <a:lnTo>
                    <a:pt x="4218972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7" name="三角形 6"/>
            <p:cNvSpPr/>
            <p:nvPr/>
          </p:nvSpPr>
          <p:spPr>
            <a:xfrm>
              <a:off x="5535267" y="5035587"/>
              <a:ext cx="164914" cy="164565"/>
            </a:xfrm>
            <a:prstGeom prst="triangle">
              <a:avLst/>
            </a:prstGeom>
            <a:solidFill>
              <a:srgbClr val="0432FF"/>
            </a:solidFill>
            <a:ln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" name="フリーフォーム 8"/>
            <p:cNvSpPr/>
            <p:nvPr/>
          </p:nvSpPr>
          <p:spPr>
            <a:xfrm>
              <a:off x="3411110" y="3776870"/>
              <a:ext cx="4412973" cy="1765189"/>
            </a:xfrm>
            <a:custGeom>
              <a:avLst/>
              <a:gdLst>
                <a:gd name="connsiteX0" fmla="*/ 4412973 w 4412973"/>
                <a:gd name="connsiteY0" fmla="*/ 0 h 1765189"/>
                <a:gd name="connsiteX1" fmla="*/ 2202511 w 4412973"/>
                <a:gd name="connsiteY1" fmla="*/ 1383527 h 1765189"/>
                <a:gd name="connsiteX2" fmla="*/ 0 w 4412973"/>
                <a:gd name="connsiteY2" fmla="*/ 1765189 h 17651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12973" h="1765189">
                  <a:moveTo>
                    <a:pt x="4412973" y="0"/>
                  </a:moveTo>
                  <a:lnTo>
                    <a:pt x="2202511" y="1383527"/>
                  </a:lnTo>
                  <a:lnTo>
                    <a:pt x="0" y="1765189"/>
                  </a:lnTo>
                </a:path>
              </a:pathLst>
            </a:custGeom>
            <a:noFill/>
            <a:ln w="38100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Arial" charset="0"/>
                <a:ea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5729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>
          <a:xfrm>
            <a:off x="140276" y="19904"/>
            <a:ext cx="7886700" cy="839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Results</a:t>
            </a:r>
            <a:endParaRPr lang="en-US" b="1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5634" t="7277" r="3967" b="6293"/>
          <a:stretch/>
        </p:blipFill>
        <p:spPr>
          <a:xfrm>
            <a:off x="642298" y="709679"/>
            <a:ext cx="7886700" cy="59195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96029" y="178244"/>
            <a:ext cx="621946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altLang="ja-JP" sz="2800" b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Transmittance</a:t>
            </a:r>
            <a:r>
              <a:rPr lang="en-US" sz="2800" b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of undoped samples</a:t>
            </a:r>
            <a:endParaRPr lang="en-US" sz="2800" b="1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539C-106B-4D50-AA29-BCFBCE19E0A7}" type="slidenum">
              <a:rPr lang="en-US" smtClean="0">
                <a:latin typeface="Arial" charset="0"/>
                <a:ea typeface="Arial" charset="0"/>
                <a:cs typeface="Arial" charset="0"/>
              </a:rPr>
              <a:t>14</a:t>
            </a:fld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054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>
          <a:xfrm>
            <a:off x="59739" y="0"/>
            <a:ext cx="7886700" cy="839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Results</a:t>
            </a:r>
            <a:endParaRPr lang="en-US" b="1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6926" y="196173"/>
            <a:ext cx="6844631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Transmittance of Cr</a:t>
            </a:r>
            <a:r>
              <a:rPr lang="en-US" sz="2800" b="1" baseline="-2500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800" b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sz="2800" b="1" baseline="-2500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2800" b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-doped samples</a:t>
            </a:r>
            <a:endParaRPr lang="en-US" sz="2800" b="1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5646" t="7560" r="4181" b="6094"/>
          <a:stretch/>
        </p:blipFill>
        <p:spPr>
          <a:xfrm>
            <a:off x="642298" y="701463"/>
            <a:ext cx="7886700" cy="592875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539C-106B-4D50-AA29-BCFBCE19E0A7}" type="slidenum">
              <a:rPr lang="en-US" smtClean="0">
                <a:latin typeface="Arial" charset="0"/>
                <a:ea typeface="Arial" charset="0"/>
                <a:cs typeface="Arial" charset="0"/>
              </a:rPr>
              <a:t>15</a:t>
            </a:fld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99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>
          <a:xfrm>
            <a:off x="194067" y="163336"/>
            <a:ext cx="7886700" cy="839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Results</a:t>
            </a:r>
            <a:endParaRPr lang="en-US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5856" t="6760" r="3553" b="6094"/>
          <a:stretch/>
        </p:blipFill>
        <p:spPr>
          <a:xfrm>
            <a:off x="642298" y="825815"/>
            <a:ext cx="7886700" cy="59560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77490" y="321676"/>
            <a:ext cx="662495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Transmittance of TiO</a:t>
            </a:r>
            <a:r>
              <a:rPr lang="en-US" sz="2800" b="1" baseline="-2500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2</a:t>
            </a:r>
            <a:r>
              <a:rPr lang="en-US" sz="2800" b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-doped samples</a:t>
            </a:r>
            <a:endParaRPr lang="en-US" sz="2800" b="1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49278" y="6540727"/>
            <a:ext cx="2057400" cy="365125"/>
          </a:xfrm>
        </p:spPr>
        <p:txBody>
          <a:bodyPr/>
          <a:lstStyle/>
          <a:p>
            <a:fld id="{21A3539C-106B-4D50-AA29-BCFBCE19E0A7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9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>
          <a:xfrm>
            <a:off x="104418" y="19904"/>
            <a:ext cx="7886700" cy="839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Discussion</a:t>
            </a:r>
            <a:endParaRPr lang="en-US" b="1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13550" y="4546055"/>
            <a:ext cx="5593127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Heterogeneous grain growth: faster at the center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Pore growth near the edge: </a:t>
            </a:r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	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much slower than at the center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67138" y="178244"/>
            <a:ext cx="551946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Influences of HIPing processes</a:t>
            </a:r>
            <a:endParaRPr lang="en-US" sz="2800" b="1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6"/>
          <a:stretch/>
        </p:blipFill>
        <p:spPr>
          <a:xfrm>
            <a:off x="309373" y="4462552"/>
            <a:ext cx="2999232" cy="208483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70"/>
          <a:stretch/>
        </p:blipFill>
        <p:spPr>
          <a:xfrm>
            <a:off x="4562750" y="2288880"/>
            <a:ext cx="2994219" cy="20666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116" y="2288880"/>
            <a:ext cx="2594386" cy="206667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1732" y="796890"/>
            <a:ext cx="8584945" cy="138499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>
                <a:latin typeface="Arial" charset="0"/>
                <a:ea typeface="Arial" charset="0"/>
                <a:cs typeface="Arial" charset="0"/>
              </a:rPr>
              <a:t>Higher HIPing temperature </a:t>
            </a:r>
            <a:endParaRPr lang="en-US" sz="280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80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	</a:t>
            </a:r>
            <a:r>
              <a:rPr lang="en-US" sz="280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		 </a:t>
            </a:r>
            <a:r>
              <a:rPr lang="en-US" sz="280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Larger grain size + Slightly lower density </a:t>
            </a:r>
            <a:endParaRPr lang="en-US" sz="2800" smtClean="0">
              <a:latin typeface="Arial" charset="0"/>
              <a:ea typeface="Arial" charset="0"/>
              <a:cs typeface="Arial" charset="0"/>
              <a:sym typeface="Wingdings" panose="05000000000000000000" pitchFamily="2" charset="2"/>
            </a:endParaRPr>
          </a:p>
          <a:p>
            <a:r>
              <a:rPr lang="en-US" sz="280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	</a:t>
            </a:r>
            <a:r>
              <a:rPr lang="en-US" sz="280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					 </a:t>
            </a:r>
            <a:r>
              <a:rPr lang="en-US" sz="280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Lower transmittance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90939" y="6178052"/>
            <a:ext cx="702436" cy="369332"/>
            <a:chOff x="786239" y="6178052"/>
            <a:chExt cx="702436" cy="369332"/>
          </a:xfrm>
        </p:grpSpPr>
        <p:sp>
          <p:nvSpPr>
            <p:cNvPr id="11" name="TextBox 10"/>
            <p:cNvSpPr txBox="1"/>
            <p:nvPr/>
          </p:nvSpPr>
          <p:spPr>
            <a:xfrm>
              <a:off x="786239" y="6178052"/>
              <a:ext cx="702436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mtClean="0">
                  <a:latin typeface="Arial" charset="0"/>
                  <a:ea typeface="Arial" charset="0"/>
                  <a:cs typeface="Arial" charset="0"/>
                </a:rPr>
                <a:t>4 </a:t>
              </a:r>
              <a:r>
                <a:rPr lang="el-GR" smtClean="0">
                  <a:latin typeface="Arial" charset="0"/>
                  <a:ea typeface="Arial" charset="0"/>
                  <a:cs typeface="Arial" charset="0"/>
                </a:rPr>
                <a:t>μ</a:t>
              </a:r>
              <a:r>
                <a:rPr lang="en-US" smtClean="0">
                  <a:latin typeface="Arial" charset="0"/>
                  <a:ea typeface="Arial" charset="0"/>
                  <a:cs typeface="Arial" charset="0"/>
                </a:rPr>
                <a:t>m</a:t>
              </a:r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>
              <a:off x="890568" y="6242208"/>
              <a:ext cx="49377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/>
          <p:cNvGrpSpPr/>
          <p:nvPr/>
        </p:nvGrpSpPr>
        <p:grpSpPr>
          <a:xfrm>
            <a:off x="4544316" y="3986223"/>
            <a:ext cx="702436" cy="369332"/>
            <a:chOff x="786239" y="6178052"/>
            <a:chExt cx="702436" cy="369332"/>
          </a:xfrm>
        </p:grpSpPr>
        <p:sp>
          <p:nvSpPr>
            <p:cNvPr id="16" name="TextBox 15"/>
            <p:cNvSpPr txBox="1"/>
            <p:nvPr/>
          </p:nvSpPr>
          <p:spPr>
            <a:xfrm>
              <a:off x="786239" y="6178052"/>
              <a:ext cx="702436" cy="36933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pPr algn="ctr"/>
              <a:r>
                <a:rPr lang="en-US" smtClean="0">
                  <a:latin typeface="Arial" charset="0"/>
                  <a:ea typeface="Arial" charset="0"/>
                  <a:cs typeface="Arial" charset="0"/>
                </a:rPr>
                <a:t>4 </a:t>
              </a:r>
              <a:r>
                <a:rPr lang="el-GR" smtClean="0">
                  <a:latin typeface="Arial" charset="0"/>
                  <a:ea typeface="Arial" charset="0"/>
                  <a:cs typeface="Arial" charset="0"/>
                </a:rPr>
                <a:t>μ</a:t>
              </a:r>
              <a:r>
                <a:rPr lang="en-US" smtClean="0">
                  <a:latin typeface="Arial" charset="0"/>
                  <a:ea typeface="Arial" charset="0"/>
                  <a:cs typeface="Arial" charset="0"/>
                </a:rPr>
                <a:t>m</a:t>
              </a:r>
              <a:endParaRPr lang="en-US">
                <a:latin typeface="Arial" charset="0"/>
                <a:ea typeface="Arial" charset="0"/>
                <a:cs typeface="Arial" charset="0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890568" y="6242208"/>
              <a:ext cx="493776" cy="0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Rectangle 13"/>
          <p:cNvSpPr/>
          <p:nvPr/>
        </p:nvSpPr>
        <p:spPr>
          <a:xfrm>
            <a:off x="1670876" y="3987821"/>
            <a:ext cx="276225" cy="20477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H="1" flipV="1">
            <a:off x="1955800" y="3986223"/>
            <a:ext cx="1352805" cy="476327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1602613" y="2423860"/>
            <a:ext cx="276225" cy="204777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1887538" y="2288878"/>
            <a:ext cx="2656162" cy="13338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089542" y="2845163"/>
            <a:ext cx="149814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" charset="0"/>
                <a:ea typeface="Arial" charset="0"/>
                <a:cs typeface="Arial" charset="0"/>
              </a:rPr>
              <a:t>Cr.1400 sample</a:t>
            </a:r>
            <a:endParaRPr lang="en-US" sz="28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Oval 23"/>
          <p:cNvSpPr/>
          <p:nvPr/>
        </p:nvSpPr>
        <p:spPr>
          <a:xfrm>
            <a:off x="4648645" y="3476625"/>
            <a:ext cx="185738" cy="1857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5505895" y="3122190"/>
            <a:ext cx="185738" cy="1857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760040" y="3200800"/>
            <a:ext cx="185738" cy="1857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6648736" y="3706401"/>
            <a:ext cx="185738" cy="1857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7101333" y="3957510"/>
            <a:ext cx="185738" cy="1857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6945778" y="3293669"/>
            <a:ext cx="9409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852909" y="3386538"/>
            <a:ext cx="1033791" cy="4127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7287071" y="3476625"/>
            <a:ext cx="599629" cy="5737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871782" y="3171449"/>
            <a:ext cx="9893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latin typeface="Arial" charset="0"/>
                <a:ea typeface="Arial" charset="0"/>
                <a:cs typeface="Arial" charset="0"/>
              </a:rPr>
              <a:t>Pores</a:t>
            </a:r>
            <a:endParaRPr lang="en-US" sz="24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539C-106B-4D50-AA29-BCFBCE19E0A7}" type="slidenum">
              <a:rPr lang="en-US" smtClean="0">
                <a:latin typeface="Arial" charset="0"/>
                <a:ea typeface="Arial" charset="0"/>
                <a:cs typeface="Arial" charset="0"/>
              </a:rPr>
              <a:t>17</a:t>
            </a:fld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96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>
          <a:xfrm>
            <a:off x="179293" y="19904"/>
            <a:ext cx="8392208" cy="839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Discussion</a:t>
            </a:r>
            <a:endParaRPr lang="en-US" b="1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4104244"/>
            <a:ext cx="9144000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Dopants</a:t>
            </a:r>
          </a:p>
          <a:p>
            <a:pPr marL="341313" indent="-341313"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Cr: Slightly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prohibit grain growth</a:t>
            </a:r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			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	basically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higher transparency than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</a:rPr>
              <a:t>undoped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  <a:p>
            <a:pPr marL="341313" indent="-341313">
              <a:buFont typeface="Wingdings" panose="05000000000000000000" pitchFamily="2" charset="2"/>
              <a:buChar char="Ø"/>
            </a:pPr>
            <a:r>
              <a:rPr lang="en-US" sz="2800" dirty="0" err="1" smtClean="0">
                <a:latin typeface="Arial" charset="0"/>
                <a:ea typeface="Arial" charset="0"/>
                <a:cs typeface="Arial" charset="0"/>
              </a:rPr>
              <a:t>Ti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: Prohibit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grain growth stronger than Cr-doped</a:t>
            </a:r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</a:rPr>
              <a:t>			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	A 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bit dark color </a:t>
            </a:r>
            <a:endParaRPr lang="en-US" sz="28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80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	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					 </a:t>
            </a:r>
            <a:r>
              <a:rPr lang="en-US" sz="280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lower transparency than </a:t>
            </a:r>
            <a:r>
              <a:rPr lang="en-US" sz="2800" dirty="0" err="1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undoped</a:t>
            </a:r>
            <a:endParaRPr lang="en-US" sz="2800" dirty="0">
              <a:latin typeface="Arial" charset="0"/>
              <a:ea typeface="Arial" charset="0"/>
              <a:cs typeface="Arial" charset="0"/>
              <a:sym typeface="Wingdings" panose="05000000000000000000" pitchFamily="2" charset="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02655" y="199674"/>
            <a:ext cx="4146869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Influences of dopants</a:t>
            </a:r>
            <a:endParaRPr lang="en-US" sz="2800" b="1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547" t="8040" r="3741" b="6252"/>
          <a:stretch/>
        </p:blipFill>
        <p:spPr>
          <a:xfrm>
            <a:off x="251441" y="859804"/>
            <a:ext cx="4372989" cy="3086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6546" t="8039" r="3741" b="6255"/>
          <a:stretch/>
        </p:blipFill>
        <p:spPr>
          <a:xfrm>
            <a:off x="4654549" y="859804"/>
            <a:ext cx="4372989" cy="30861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98003" y="6397295"/>
            <a:ext cx="2186495" cy="365125"/>
          </a:xfrm>
        </p:spPr>
        <p:txBody>
          <a:bodyPr/>
          <a:lstStyle/>
          <a:p>
            <a:fld id="{21A3539C-106B-4D50-AA29-BCFBCE19E0A7}" type="slidenum">
              <a:rPr lang="en-US" smtClean="0">
                <a:latin typeface="Arial" charset="0"/>
                <a:ea typeface="Arial" charset="0"/>
                <a:cs typeface="Arial" charset="0"/>
              </a:rPr>
              <a:t>18</a:t>
            </a:fld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34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>
          <a:xfrm>
            <a:off x="152400" y="25438"/>
            <a:ext cx="7886700" cy="839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Discussion</a:t>
            </a:r>
            <a:endParaRPr lang="en-US" b="1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2400" y="4087130"/>
            <a:ext cx="6116896" cy="224676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At high </a:t>
            </a:r>
            <a:r>
              <a:rPr lang="en-US" sz="2800" dirty="0" err="1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HIPing</a:t>
            </a:r>
            <a:r>
              <a:rPr lang="en-US" sz="280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temperature (1400°C)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Cr-doped: cloudy</a:t>
            </a:r>
          </a:p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 	 heterogeneous grain size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 err="1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Ti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-doped: many </a:t>
            </a:r>
            <a:r>
              <a:rPr lang="en-US" sz="280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black 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dots</a:t>
            </a:r>
          </a:p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 	 </a:t>
            </a:r>
            <a:r>
              <a:rPr lang="en-US" sz="2800" dirty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formation of 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Al</a:t>
            </a:r>
            <a:r>
              <a:rPr lang="en-US" sz="2800" baseline="-250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2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TiO</a:t>
            </a:r>
            <a:r>
              <a:rPr lang="en-US" sz="2800" baseline="-250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5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???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27176" y="211314"/>
            <a:ext cx="3902030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Influences of dopants</a:t>
            </a:r>
            <a:endParaRPr lang="en-US" sz="2800" b="1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24" t="4326" r="22388" b="6911"/>
          <a:stretch/>
        </p:blipFill>
        <p:spPr>
          <a:xfrm>
            <a:off x="3427176" y="1110809"/>
            <a:ext cx="2631844" cy="2487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8" t="8483" r="18060" b="4551"/>
          <a:stretch/>
        </p:blipFill>
        <p:spPr>
          <a:xfrm rot="10800000">
            <a:off x="6334836" y="1108945"/>
            <a:ext cx="2649674" cy="24888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51" t="8596" r="17612" b="4888"/>
          <a:stretch/>
        </p:blipFill>
        <p:spPr>
          <a:xfrm>
            <a:off x="443858" y="1097652"/>
            <a:ext cx="2706814" cy="24871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1" t="10506" r="16418" b="3876"/>
          <a:stretch/>
        </p:blipFill>
        <p:spPr>
          <a:xfrm rot="10800000">
            <a:off x="6332750" y="4036487"/>
            <a:ext cx="2651760" cy="244038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76472" y="3170154"/>
            <a:ext cx="1784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smtClean="0">
                <a:latin typeface="Arial" charset="0"/>
                <a:ea typeface="Arial" charset="0"/>
                <a:cs typeface="Arial" charset="0"/>
              </a:rPr>
              <a:t>Und.1400</a:t>
            </a:r>
            <a:endParaRPr lang="en-US" sz="28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69296" y="3170154"/>
            <a:ext cx="1398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smtClean="0">
                <a:latin typeface="Arial" charset="0"/>
                <a:ea typeface="Arial" charset="0"/>
                <a:cs typeface="Arial" charset="0"/>
              </a:rPr>
              <a:t>Ti.1400</a:t>
            </a:r>
            <a:endParaRPr lang="en-US" sz="28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53042" y="3170154"/>
            <a:ext cx="14649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smtClean="0">
                <a:latin typeface="Arial" charset="0"/>
                <a:ea typeface="Arial" charset="0"/>
                <a:cs typeface="Arial" charset="0"/>
              </a:rPr>
              <a:t>Cr.1400</a:t>
            </a:r>
            <a:endParaRPr lang="en-US" sz="28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269296" y="6072289"/>
            <a:ext cx="13980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b="1" smtClean="0">
                <a:latin typeface="Arial" charset="0"/>
                <a:ea typeface="Arial" charset="0"/>
                <a:cs typeface="Arial" charset="0"/>
              </a:rPr>
              <a:t>Ti.1200</a:t>
            </a:r>
            <a:endParaRPr lang="en-US" sz="28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949278" y="6486940"/>
            <a:ext cx="2057400" cy="365125"/>
          </a:xfrm>
        </p:spPr>
        <p:txBody>
          <a:bodyPr/>
          <a:lstStyle/>
          <a:p>
            <a:fld id="{21A3539C-106B-4D50-AA29-BCFBCE19E0A7}" type="slidenum">
              <a:rPr lang="en-US" smtClean="0">
                <a:latin typeface="Arial" charset="0"/>
                <a:ea typeface="Arial" charset="0"/>
                <a:cs typeface="Arial" charset="0"/>
              </a:rPr>
              <a:t>19</a:t>
            </a:fld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710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3528" y="0"/>
            <a:ext cx="8373616" cy="764704"/>
          </a:xfrm>
        </p:spPr>
        <p:txBody>
          <a:bodyPr>
            <a:noAutofit/>
          </a:bodyPr>
          <a:lstStyle/>
          <a:p>
            <a:pPr algn="l"/>
            <a:r>
              <a:rPr kumimoji="1" lang="en-US" altLang="ja-JP" sz="4000" b="1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INTRODUCTION</a:t>
            </a:r>
            <a:endParaRPr kumimoji="1" lang="ja-JP" altLang="en-US" b="1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角丸四角形 13"/>
          <p:cNvSpPr/>
          <p:nvPr/>
        </p:nvSpPr>
        <p:spPr>
          <a:xfrm>
            <a:off x="323528" y="2132856"/>
            <a:ext cx="8496944" cy="12241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numCol="2" spcCol="180000" rtlCol="0" anchor="ctr">
            <a:noAutofit/>
          </a:bodyPr>
          <a:lstStyle/>
          <a:p>
            <a:pPr marL="363538" indent="-363538" algn="just">
              <a:buFont typeface="Wingdings" pitchFamily="2" charset="2"/>
              <a:buChar char="ü"/>
            </a:pPr>
            <a:r>
              <a:rPr lang="en-US" altLang="ja-JP" sz="2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Optical transparency</a:t>
            </a:r>
            <a:endParaRPr lang="ja-JP" altLang="en-US" sz="2800" dirty="0" smtClean="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  <a:p>
            <a:pPr marL="363538" indent="-363538" algn="just">
              <a:buFont typeface="Wingdings" pitchFamily="2" charset="2"/>
              <a:buChar char="ü"/>
            </a:pPr>
            <a:r>
              <a:rPr lang="en-US" altLang="ja-JP" sz="2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Mechanical properties</a:t>
            </a:r>
          </a:p>
          <a:p>
            <a:pPr marL="363538" indent="-363538" algn="just">
              <a:buFont typeface="Wingdings" pitchFamily="2" charset="2"/>
              <a:buChar char="ü"/>
            </a:pPr>
            <a:r>
              <a:rPr lang="en-US" altLang="ja-JP" sz="2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Chemical inertness</a:t>
            </a:r>
          </a:p>
          <a:p>
            <a:pPr marL="363538" indent="-363538">
              <a:buFont typeface="Wingdings" pitchFamily="2" charset="2"/>
              <a:buChar char="ü"/>
            </a:pPr>
            <a:r>
              <a:rPr lang="en-US" altLang="ja-JP" sz="2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Thermal conductivity</a:t>
            </a:r>
          </a:p>
        </p:txBody>
      </p:sp>
      <p:sp>
        <p:nvSpPr>
          <p:cNvPr id="16" name="角丸四角形 15"/>
          <p:cNvSpPr/>
          <p:nvPr/>
        </p:nvSpPr>
        <p:spPr>
          <a:xfrm>
            <a:off x="323528" y="3933056"/>
            <a:ext cx="8496944" cy="122413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60463" indent="-536575">
              <a:buFont typeface="Wingdings" pitchFamily="2" charset="2"/>
              <a:buChar char="Ø"/>
            </a:pPr>
            <a:r>
              <a:rPr lang="en-US" altLang="ja-JP" sz="2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Optical lenses, windows, protectors</a:t>
            </a:r>
          </a:p>
          <a:p>
            <a:pPr marL="1160463" indent="-536575">
              <a:buFont typeface="Wingdings" pitchFamily="2" charset="2"/>
              <a:buChar char="Ø"/>
            </a:pPr>
            <a:r>
              <a:rPr lang="en-US" altLang="ja-JP" sz="2800" dirty="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Host material for solid-state laser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323528" y="764704"/>
            <a:ext cx="8496944" cy="720080"/>
          </a:xfrm>
          <a:prstGeom prst="rect">
            <a:avLst/>
          </a:prstGeom>
          <a:ln>
            <a:solidFill>
              <a:srgbClr val="0432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ja-JP" sz="32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charset="0"/>
                <a:ea typeface="Arial" charset="0"/>
                <a:cs typeface="Arial" charset="0"/>
              </a:rPr>
              <a:t>Transparent Polycrystalline Alumina (TPA)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48074" y="1700808"/>
            <a:ext cx="2052165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320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Properties</a:t>
            </a:r>
            <a:endParaRPr kumimoji="1" lang="ja-JP" altLang="en-US" sz="320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48074" y="3501008"/>
            <a:ext cx="2395207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320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Applications</a:t>
            </a:r>
            <a:endParaRPr kumimoji="1" lang="ja-JP" altLang="en-US" sz="320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角丸四角形 7"/>
          <p:cNvSpPr/>
          <p:nvPr/>
        </p:nvSpPr>
        <p:spPr>
          <a:xfrm>
            <a:off x="323528" y="5733256"/>
            <a:ext cx="8496944" cy="79208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160463" indent="-536575" algn="ctr"/>
            <a:r>
              <a:rPr lang="en-US" altLang="ja-JP" sz="28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Pulsed Electric Current Sintering (PECS)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48074" y="5301208"/>
            <a:ext cx="3895618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kumimoji="1" lang="en-US" altLang="ja-JP" sz="320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Fabrication methods</a:t>
            </a:r>
            <a:endParaRPr kumimoji="1" lang="ja-JP" altLang="en-US" sz="320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D133-0C2A-4484-B7A3-E3B0A0161287}" type="slidenum">
              <a:rPr kumimoji="1" lang="ja-JP" altLang="en-US" smtClean="0">
                <a:latin typeface="Arial" charset="0"/>
                <a:ea typeface="Arial" charset="0"/>
                <a:cs typeface="Arial" charset="0"/>
              </a:rPr>
              <a:pPr/>
              <a:t>2</a:t>
            </a:fld>
            <a:endParaRPr kumimoji="1" lang="ja-JP" alt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22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Summary</a:t>
            </a:r>
            <a:endParaRPr kumimoji="1" lang="ja-JP" altLang="en-US" b="1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28649" y="1606366"/>
            <a:ext cx="8246409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 smtClean="0">
                <a:latin typeface="Arial" charset="0"/>
                <a:ea typeface="Arial" charset="0"/>
                <a:cs typeface="Arial" charset="0"/>
              </a:rPr>
              <a:t>Post-</a:t>
            </a:r>
            <a:r>
              <a:rPr kumimoji="1" lang="en-US" altLang="ja-JP" sz="3200" dirty="0" err="1" smtClean="0">
                <a:latin typeface="Arial" charset="0"/>
                <a:ea typeface="Arial" charset="0"/>
                <a:cs typeface="Arial" charset="0"/>
              </a:rPr>
              <a:t>HIPing</a:t>
            </a:r>
            <a:r>
              <a:rPr kumimoji="1" lang="en-US" altLang="ja-JP" sz="3200" dirty="0" smtClean="0">
                <a:latin typeface="Arial" charset="0"/>
                <a:ea typeface="Arial" charset="0"/>
                <a:cs typeface="Arial" charset="0"/>
              </a:rPr>
              <a:t> of Transparent Al</a:t>
            </a:r>
            <a:r>
              <a:rPr kumimoji="1" lang="en-US" altLang="ja-JP" sz="32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kumimoji="1" lang="en-US" altLang="ja-JP" sz="3200" dirty="0" smtClean="0">
                <a:latin typeface="Arial" charset="0"/>
                <a:ea typeface="Arial" charset="0"/>
                <a:cs typeface="Arial" charset="0"/>
              </a:rPr>
              <a:t>O</a:t>
            </a:r>
            <a:r>
              <a:rPr kumimoji="1" lang="en-US" altLang="ja-JP" sz="3200" baseline="-25000" dirty="0" smtClean="0">
                <a:latin typeface="Arial" charset="0"/>
                <a:ea typeface="Arial" charset="0"/>
                <a:cs typeface="Arial" charset="0"/>
              </a:rPr>
              <a:t>3</a:t>
            </a:r>
            <a:r>
              <a:rPr kumimoji="1" lang="en-US" altLang="ja-JP" sz="3200" dirty="0" smtClean="0">
                <a:latin typeface="Arial" charset="0"/>
                <a:ea typeface="Arial" charset="0"/>
                <a:cs typeface="Arial" charset="0"/>
              </a:rPr>
              <a:t> 							Prepared by PECS</a:t>
            </a:r>
          </a:p>
          <a:p>
            <a:pPr lvl="1">
              <a:lnSpc>
                <a:spcPct val="150000"/>
              </a:lnSpc>
            </a:pPr>
            <a:r>
              <a:rPr kumimoji="1" lang="en-US" altLang="ja-JP" sz="2800" dirty="0" err="1" smtClean="0">
                <a:latin typeface="Arial" charset="0"/>
                <a:ea typeface="Arial" charset="0"/>
                <a:cs typeface="Arial" charset="0"/>
              </a:rPr>
              <a:t>HIPing</a:t>
            </a:r>
            <a:r>
              <a:rPr kumimoji="1" lang="en-US" altLang="ja-JP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ja-JP" sz="28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CANNOT</a:t>
            </a:r>
            <a:r>
              <a:rPr kumimoji="1" lang="en-US" altLang="ja-JP" sz="2800" dirty="0" smtClean="0">
                <a:latin typeface="Arial" charset="0"/>
                <a:ea typeface="Arial" charset="0"/>
                <a:cs typeface="Arial" charset="0"/>
              </a:rPr>
              <a:t> Improve Transparency</a:t>
            </a:r>
          </a:p>
          <a:p>
            <a:pPr lvl="2">
              <a:lnSpc>
                <a:spcPct val="150000"/>
              </a:lnSpc>
            </a:pPr>
            <a:r>
              <a:rPr kumimoji="1" lang="en-US" altLang="ja-JP" sz="2400" dirty="0" smtClean="0">
                <a:latin typeface="Arial" charset="0"/>
                <a:ea typeface="Arial" charset="0"/>
                <a:cs typeface="Arial" charset="0"/>
              </a:rPr>
              <a:t>HIPinng@1000°C: No Change</a:t>
            </a:r>
          </a:p>
          <a:p>
            <a:pPr lvl="2">
              <a:lnSpc>
                <a:spcPct val="150000"/>
              </a:lnSpc>
            </a:pPr>
            <a:r>
              <a:rPr kumimoji="1" lang="en-US" altLang="ja-JP" sz="2400" dirty="0" smtClean="0">
                <a:latin typeface="Arial" charset="0"/>
                <a:ea typeface="Arial" charset="0"/>
                <a:cs typeface="Arial" charset="0"/>
              </a:rPr>
              <a:t>HIPing@1200&amp;1400°C: </a:t>
            </a:r>
            <a:br>
              <a:rPr kumimoji="1" lang="en-US" altLang="ja-JP" sz="2400" dirty="0" smtClean="0">
                <a:latin typeface="Arial" charset="0"/>
                <a:ea typeface="Arial" charset="0"/>
                <a:cs typeface="Arial" charset="0"/>
              </a:rPr>
            </a:br>
            <a:r>
              <a:rPr kumimoji="1" lang="en-US" altLang="ja-JP" sz="2400" dirty="0" smtClean="0">
                <a:latin typeface="Arial" charset="0"/>
                <a:ea typeface="Arial" charset="0"/>
                <a:cs typeface="Arial" charset="0"/>
              </a:rPr>
              <a:t>		Grain Growth in the Inside Samples</a:t>
            </a:r>
            <a:endParaRPr kumimoji="1" lang="ja-JP" altLang="en-US" sz="24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539C-106B-4D50-AA29-BCFBCE19E0A7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8728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タイトル 1"/>
          <p:cNvSpPr txBox="1">
            <a:spLocks/>
          </p:cNvSpPr>
          <p:nvPr/>
        </p:nvSpPr>
        <p:spPr>
          <a:xfrm>
            <a:off x="323528" y="144016"/>
            <a:ext cx="8373616" cy="7647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4000" b="1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INTRODUCTION</a:t>
            </a:r>
            <a:endParaRPr lang="ja-JP" altLang="en-US" b="1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1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r="49407" b="31469"/>
          <a:stretch/>
        </p:blipFill>
        <p:spPr bwMode="auto">
          <a:xfrm>
            <a:off x="467544" y="1340768"/>
            <a:ext cx="368618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332578" y="1340768"/>
            <a:ext cx="46741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TPA by Two-step PECS </a:t>
            </a:r>
          </a:p>
          <a:p>
            <a:r>
              <a:rPr lang="en-US" sz="28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(TS-PECS)</a:t>
            </a:r>
          </a:p>
          <a:p>
            <a:r>
              <a:rPr lang="en-US" altLang="ja-JP" sz="2800" dirty="0">
                <a:latin typeface="Arial" charset="0"/>
                <a:ea typeface="Arial" charset="0"/>
                <a:cs typeface="Arial" charset="0"/>
              </a:rPr>
              <a:t> - 1</a:t>
            </a:r>
            <a:r>
              <a:rPr lang="en-US" altLang="ja-JP" sz="2800" baseline="30000" dirty="0">
                <a:latin typeface="Arial" charset="0"/>
                <a:ea typeface="Arial" charset="0"/>
                <a:cs typeface="Arial" charset="0"/>
              </a:rPr>
              <a:t>st</a:t>
            </a:r>
            <a:r>
              <a:rPr lang="en-US" altLang="ja-JP" sz="2800" dirty="0">
                <a:latin typeface="Arial" charset="0"/>
                <a:ea typeface="Arial" charset="0"/>
                <a:cs typeface="Arial" charset="0"/>
              </a:rPr>
              <a:t> step: </a:t>
            </a:r>
            <a:r>
              <a:rPr lang="en-US" altLang="ja-JP" sz="2800" dirty="0" smtClean="0">
                <a:latin typeface="Arial" charset="0"/>
                <a:ea typeface="Arial" charset="0"/>
                <a:cs typeface="Arial" charset="0"/>
              </a:rPr>
              <a:t>1000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°C</a:t>
            </a:r>
            <a:r>
              <a:rPr lang="en-US" altLang="ja-JP" sz="28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altLang="ja-JP" sz="2800" dirty="0">
                <a:latin typeface="Arial" charset="0"/>
                <a:ea typeface="Arial" charset="0"/>
                <a:cs typeface="Arial" charset="0"/>
              </a:rPr>
              <a:t>in 60 min</a:t>
            </a:r>
          </a:p>
          <a:p>
            <a:r>
              <a:rPr lang="en-US" altLang="ja-JP" sz="2800" dirty="0">
                <a:latin typeface="Arial" charset="0"/>
                <a:ea typeface="Arial" charset="0"/>
                <a:cs typeface="Arial" charset="0"/>
              </a:rPr>
              <a:t> - 2</a:t>
            </a:r>
            <a:r>
              <a:rPr lang="en-US" altLang="ja-JP" sz="2800" baseline="30000" dirty="0">
                <a:latin typeface="Arial" charset="0"/>
                <a:ea typeface="Arial" charset="0"/>
                <a:cs typeface="Arial" charset="0"/>
              </a:rPr>
              <a:t>nd</a:t>
            </a:r>
            <a:r>
              <a:rPr lang="en-US" altLang="ja-JP" sz="2800" dirty="0">
                <a:latin typeface="Arial" charset="0"/>
                <a:ea typeface="Arial" charset="0"/>
                <a:cs typeface="Arial" charset="0"/>
              </a:rPr>
              <a:t> step: </a:t>
            </a:r>
            <a:r>
              <a:rPr lang="en-US" altLang="ja-JP" sz="2800" dirty="0" smtClean="0">
                <a:latin typeface="Arial" charset="0"/>
                <a:ea typeface="Arial" charset="0"/>
                <a:cs typeface="Arial" charset="0"/>
              </a:rPr>
              <a:t>1200</a:t>
            </a:r>
            <a:r>
              <a:rPr lang="en-US" sz="2800" dirty="0">
                <a:latin typeface="Arial" charset="0"/>
                <a:ea typeface="Arial" charset="0"/>
                <a:cs typeface="Arial" charset="0"/>
              </a:rPr>
              <a:t>°</a:t>
            </a:r>
            <a:r>
              <a:rPr lang="en-US" altLang="ja-JP" sz="2800" dirty="0" smtClean="0">
                <a:latin typeface="Arial" charset="0"/>
                <a:ea typeface="Arial" charset="0"/>
                <a:cs typeface="Arial" charset="0"/>
              </a:rPr>
              <a:t>C </a:t>
            </a:r>
            <a:r>
              <a:rPr lang="en-US" altLang="ja-JP" sz="2800" dirty="0">
                <a:latin typeface="Arial" charset="0"/>
                <a:ea typeface="Arial" charset="0"/>
                <a:cs typeface="Arial" charset="0"/>
              </a:rPr>
              <a:t>in 20 min</a:t>
            </a:r>
          </a:p>
          <a:p>
            <a:r>
              <a:rPr lang="en-US" altLang="ja-JP" sz="2800" dirty="0">
                <a:latin typeface="Arial" charset="0"/>
                <a:ea typeface="Arial" charset="0"/>
                <a:cs typeface="Arial" charset="0"/>
              </a:rPr>
              <a:t> - Heating rate: 100 </a:t>
            </a:r>
            <a:r>
              <a:rPr lang="en-US" altLang="ja-JP" sz="2800" baseline="30000" dirty="0" err="1" smtClean="0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altLang="ja-JP" sz="2800" dirty="0" err="1" smtClean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altLang="ja-JP" sz="2800" dirty="0" smtClean="0">
                <a:latin typeface="Arial" charset="0"/>
                <a:ea typeface="Arial" charset="0"/>
                <a:cs typeface="Arial" charset="0"/>
              </a:rPr>
              <a:t>/min</a:t>
            </a:r>
            <a:endParaRPr lang="en-US" altLang="ja-JP" sz="2800" baseline="30000" dirty="0">
              <a:latin typeface="Arial" charset="0"/>
              <a:ea typeface="Arial" charset="0"/>
              <a:cs typeface="Arial" charset="0"/>
            </a:endParaRPr>
          </a:p>
          <a:p>
            <a:endParaRPr lang="en-US" sz="28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Sample size: </a:t>
            </a:r>
            <a:r>
              <a:rPr lang="el-GR" sz="2800" dirty="0" smtClean="0">
                <a:latin typeface="Arial" charset="0"/>
                <a:ea typeface="Arial" charset="0"/>
                <a:cs typeface="Arial" charset="0"/>
              </a:rPr>
              <a:t>Φ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15 mm</a:t>
            </a:r>
          </a:p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As-sintered thickness: 3 mm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28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Good transparency</a:t>
            </a:r>
          </a:p>
          <a:p>
            <a:pPr marL="457200" indent="-457200">
              <a:buFont typeface="Wingdings" panose="05000000000000000000" pitchFamily="2" charset="2"/>
              <a:buChar char="à"/>
            </a:pPr>
            <a:r>
              <a:rPr lang="en-US" sz="28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Homogeneous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5D133-0C2A-4484-B7A3-E3B0A0161287}" type="slidenum">
              <a:rPr kumimoji="1" lang="ja-JP" altLang="en-US" smtClean="0"/>
              <a:pPr/>
              <a:t>3</a:t>
            </a:fld>
            <a:endParaRPr kumimoji="1" lang="ja-JP" alt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2915816" y="4154599"/>
            <a:ext cx="108012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813712" y="4128615"/>
            <a:ext cx="12843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smtClean="0">
                <a:latin typeface="Arial" charset="0"/>
                <a:ea typeface="Arial" charset="0"/>
                <a:cs typeface="Arial" charset="0"/>
              </a:rPr>
              <a:t>10 mm</a:t>
            </a:r>
          </a:p>
        </p:txBody>
      </p:sp>
      <p:sp>
        <p:nvSpPr>
          <p:cNvPr id="11" name="コンテンツ プレースホルダ 2"/>
          <p:cNvSpPr txBox="1">
            <a:spLocks/>
          </p:cNvSpPr>
          <p:nvPr/>
        </p:nvSpPr>
        <p:spPr>
          <a:xfrm>
            <a:off x="467544" y="4633973"/>
            <a:ext cx="3686180" cy="1108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altLang="ja-JP" sz="2800" dirty="0" smtClean="0">
                <a:latin typeface="Arial" charset="0"/>
                <a:ea typeface="Arial" charset="0"/>
                <a:cs typeface="Arial" charset="0"/>
              </a:rPr>
              <a:t>Density: </a:t>
            </a:r>
            <a:r>
              <a:rPr lang="en-US" altLang="ja-JP" sz="28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100%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Wingdings" pitchFamily="2" charset="2"/>
              <a:buChar char="ü"/>
            </a:pPr>
            <a:r>
              <a:rPr lang="en-US" altLang="ja-JP" sz="2800" dirty="0" smtClean="0">
                <a:latin typeface="Arial" charset="0"/>
                <a:ea typeface="Arial" charset="0"/>
                <a:cs typeface="Arial" charset="0"/>
              </a:rPr>
              <a:t>Grain size: </a:t>
            </a:r>
            <a:r>
              <a:rPr lang="en-US" altLang="ja-JP" sz="28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0.33 </a:t>
            </a:r>
            <a:r>
              <a:rPr lang="el-GR" altLang="ja-JP" sz="28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μ</a:t>
            </a:r>
            <a:r>
              <a:rPr lang="en-US" altLang="ja-JP" sz="28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944303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70061" y="145785"/>
            <a:ext cx="7886700" cy="1004047"/>
          </a:xfrm>
        </p:spPr>
        <p:txBody>
          <a:bodyPr/>
          <a:lstStyle/>
          <a:p>
            <a:r>
              <a:rPr lang="en-US" altLang="ja-JP" b="1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INTRODUCTION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11915" y="1272987"/>
            <a:ext cx="7886700" cy="467324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kumimoji="1" lang="en-US" altLang="ja-JP" sz="3200" dirty="0" smtClean="0">
                <a:latin typeface="Arial" charset="0"/>
                <a:ea typeface="Arial" charset="0"/>
                <a:cs typeface="Arial" charset="0"/>
              </a:rPr>
              <a:t>Transparent Al</a:t>
            </a:r>
            <a:r>
              <a:rPr kumimoji="1" lang="en-US" altLang="ja-JP" sz="32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kumimoji="1" lang="en-US" altLang="ja-JP" sz="3200" dirty="0" smtClean="0">
                <a:latin typeface="Arial" charset="0"/>
                <a:ea typeface="Arial" charset="0"/>
                <a:cs typeface="Arial" charset="0"/>
              </a:rPr>
              <a:t>O</a:t>
            </a:r>
            <a:r>
              <a:rPr kumimoji="1" lang="en-US" altLang="ja-JP" sz="3200" baseline="-25000" dirty="0" smtClean="0">
                <a:latin typeface="Arial" charset="0"/>
                <a:ea typeface="Arial" charset="0"/>
                <a:cs typeface="Arial" charset="0"/>
              </a:rPr>
              <a:t>3</a:t>
            </a:r>
            <a:r>
              <a:rPr kumimoji="1" lang="en-US" altLang="ja-JP" sz="3200" dirty="0" smtClean="0">
                <a:latin typeface="Arial" charset="0"/>
                <a:ea typeface="Arial" charset="0"/>
                <a:cs typeface="Arial" charset="0"/>
              </a:rPr>
              <a:t> Prepared by PECS</a:t>
            </a:r>
          </a:p>
          <a:p>
            <a:pPr lvl="1">
              <a:lnSpc>
                <a:spcPct val="100000"/>
              </a:lnSpc>
            </a:pPr>
            <a:r>
              <a:rPr kumimoji="1" lang="en-US" altLang="ja-JP" sz="3200" dirty="0" smtClean="0">
                <a:latin typeface="Arial" charset="0"/>
                <a:ea typeface="Arial" charset="0"/>
                <a:cs typeface="Arial" charset="0"/>
              </a:rPr>
              <a:t>Transparent, but Darker: </a:t>
            </a:r>
            <a:br>
              <a:rPr kumimoji="1" lang="en-US" altLang="ja-JP" sz="3200" dirty="0" smtClean="0">
                <a:latin typeface="Arial" charset="0"/>
                <a:ea typeface="Arial" charset="0"/>
                <a:cs typeface="Arial" charset="0"/>
              </a:rPr>
            </a:br>
            <a:r>
              <a:rPr kumimoji="1" lang="en-US" altLang="ja-JP" sz="3200" dirty="0" smtClean="0">
                <a:latin typeface="Arial" charset="0"/>
                <a:ea typeface="Arial" charset="0"/>
                <a:cs typeface="Arial" charset="0"/>
              </a:rPr>
              <a:t>			     Carbon Contamination?</a:t>
            </a:r>
          </a:p>
          <a:p>
            <a:pPr lvl="1">
              <a:lnSpc>
                <a:spcPct val="100000"/>
              </a:lnSpc>
            </a:pPr>
            <a:r>
              <a:rPr kumimoji="1" lang="en-US" altLang="ja-JP" sz="32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Can Improve </a:t>
            </a:r>
            <a:br>
              <a:rPr kumimoji="1" lang="en-US" altLang="ja-JP" sz="32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kumimoji="1" lang="en-US" altLang="ja-JP" sz="32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		by </a:t>
            </a:r>
            <a:r>
              <a:rPr kumimoji="1" lang="en-US" altLang="ja-JP" sz="32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HIPing</a:t>
            </a:r>
            <a:r>
              <a:rPr kumimoji="1" lang="en-US" altLang="ja-JP" sz="32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?</a:t>
            </a:r>
          </a:p>
          <a:p>
            <a:pPr lvl="2">
              <a:lnSpc>
                <a:spcPct val="100000"/>
              </a:lnSpc>
            </a:pPr>
            <a:r>
              <a:rPr kumimoji="1" lang="en-US" altLang="ja-JP" sz="2800" dirty="0" smtClean="0">
                <a:latin typeface="Arial" charset="0"/>
                <a:ea typeface="Arial" charset="0"/>
                <a:cs typeface="Arial" charset="0"/>
              </a:rPr>
              <a:t>More Transparent</a:t>
            </a:r>
          </a:p>
          <a:p>
            <a:pPr lvl="2">
              <a:lnSpc>
                <a:spcPct val="100000"/>
              </a:lnSpc>
            </a:pPr>
            <a:r>
              <a:rPr kumimoji="1" lang="en-US" altLang="ja-JP" sz="2800" dirty="0" smtClean="0">
                <a:latin typeface="Arial" charset="0"/>
                <a:ea typeface="Arial" charset="0"/>
                <a:cs typeface="Arial" charset="0"/>
              </a:rPr>
              <a:t>More Clear</a:t>
            </a:r>
            <a:endParaRPr kumimoji="1" lang="ja-JP" alt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539C-106B-4D50-AA29-BCFBCE19E0A7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r="49407" b="31469"/>
          <a:stretch/>
        </p:blipFill>
        <p:spPr bwMode="auto">
          <a:xfrm>
            <a:off x="5006440" y="3164131"/>
            <a:ext cx="3885675" cy="341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9594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05920" y="0"/>
            <a:ext cx="7886700" cy="889933"/>
          </a:xfrm>
        </p:spPr>
        <p:txBody>
          <a:bodyPr/>
          <a:lstStyle/>
          <a:p>
            <a:r>
              <a:rPr kumimoji="1" lang="en-US" altLang="ja-JP" b="1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Introduction</a:t>
            </a:r>
            <a:endParaRPr kumimoji="1" lang="ja-JP" altLang="en-US" b="1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10721" y="854075"/>
            <a:ext cx="7886700" cy="4351338"/>
          </a:xfrm>
        </p:spPr>
        <p:txBody>
          <a:bodyPr>
            <a:normAutofit/>
          </a:bodyPr>
          <a:lstStyle/>
          <a:p>
            <a:r>
              <a:rPr kumimoji="1" lang="en-US" altLang="ja-JP" sz="3200" dirty="0" smtClean="0">
                <a:latin typeface="Arial" charset="0"/>
                <a:ea typeface="Arial" charset="0"/>
                <a:cs typeface="Arial" charset="0"/>
              </a:rPr>
              <a:t>Macro-Defects </a:t>
            </a:r>
            <a:r>
              <a:rPr kumimoji="1" lang="en-US" altLang="ja-JP" sz="3200" dirty="0">
                <a:latin typeface="Arial" charset="0"/>
                <a:ea typeface="Arial" charset="0"/>
                <a:cs typeface="Arial" charset="0"/>
              </a:rPr>
              <a:t>Caused by Agglomeration </a:t>
            </a:r>
            <a:endParaRPr kumimoji="1" lang="ja-JP" alt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7086600" y="6480193"/>
            <a:ext cx="2057400" cy="365125"/>
          </a:xfrm>
        </p:spPr>
        <p:txBody>
          <a:bodyPr/>
          <a:lstStyle/>
          <a:p>
            <a:fld id="{21A3539C-106B-4D50-AA29-BCFBCE19E0A7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94" y="3810398"/>
            <a:ext cx="2332691" cy="1686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テキスト ボックス 12"/>
          <p:cNvSpPr txBox="1">
            <a:spLocks noChangeArrowheads="1"/>
          </p:cNvSpPr>
          <p:nvPr/>
        </p:nvSpPr>
        <p:spPr bwMode="auto">
          <a:xfrm>
            <a:off x="0" y="3339868"/>
            <a:ext cx="28003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ja-JP" sz="2400"/>
              <a:t>Optical Microscope</a:t>
            </a:r>
            <a:endParaRPr lang="ja-JP" altLang="en-US" sz="2400" dirty="0"/>
          </a:p>
        </p:txBody>
      </p:sp>
      <p:pic>
        <p:nvPicPr>
          <p:cNvPr id="7" name="Dots within PECSed alumin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43412" y="1576418"/>
            <a:ext cx="5848396" cy="4386297"/>
          </a:xfrm>
          <a:prstGeom prst="rect">
            <a:avLst/>
          </a:prstGeom>
        </p:spPr>
      </p:pic>
      <p:cxnSp>
        <p:nvCxnSpPr>
          <p:cNvPr id="9" name="直線コネクタ 8"/>
          <p:cNvCxnSpPr/>
          <p:nvPr/>
        </p:nvCxnSpPr>
        <p:spPr>
          <a:xfrm>
            <a:off x="6539873" y="5278207"/>
            <a:ext cx="20074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テキスト ボックス 9"/>
          <p:cNvSpPr txBox="1"/>
          <p:nvPr/>
        </p:nvSpPr>
        <p:spPr>
          <a:xfrm>
            <a:off x="6901315" y="5221118"/>
            <a:ext cx="13324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3200" dirty="0" smtClean="0">
                <a:latin typeface="Arial" charset="0"/>
                <a:ea typeface="Arial" charset="0"/>
                <a:cs typeface="Arial" charset="0"/>
              </a:rPr>
              <a:t>50 </a:t>
            </a:r>
            <a:r>
              <a:rPr kumimoji="1" lang="en-US" altLang="ja-JP" sz="3200" dirty="0" err="1" smtClean="0">
                <a:latin typeface="Arial" charset="0"/>
                <a:ea typeface="Arial" charset="0"/>
                <a:cs typeface="Arial" charset="0"/>
              </a:rPr>
              <a:t>μm</a:t>
            </a:r>
            <a:endParaRPr kumimoji="1" lang="ja-JP" altLang="en-US" sz="3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2902660" y="5927756"/>
            <a:ext cx="59298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dirty="0" smtClean="0">
                <a:latin typeface="Arial" charset="0"/>
                <a:ea typeface="Arial" charset="0"/>
                <a:cs typeface="Arial" charset="0"/>
              </a:rPr>
              <a:t>OM Image Moving the Focus</a:t>
            </a:r>
            <a:r>
              <a:rPr kumimoji="1" lang="en-US" altLang="ja-JP" sz="2800" dirty="0"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1" lang="en-US" altLang="ja-JP" sz="2800" dirty="0" smtClean="0">
                <a:latin typeface="Arial" charset="0"/>
                <a:ea typeface="Arial" charset="0"/>
                <a:cs typeface="Arial" charset="0"/>
              </a:rPr>
              <a:t/>
            </a:r>
            <a:br>
              <a:rPr kumimoji="1" lang="en-US" altLang="ja-JP" sz="2800" dirty="0" smtClean="0">
                <a:latin typeface="Arial" charset="0"/>
                <a:ea typeface="Arial" charset="0"/>
                <a:cs typeface="Arial" charset="0"/>
              </a:rPr>
            </a:br>
            <a:r>
              <a:rPr kumimoji="1" lang="en-US" altLang="ja-JP" sz="2800" smtClean="0">
                <a:latin typeface="Arial" charset="0"/>
                <a:ea typeface="Arial" charset="0"/>
                <a:cs typeface="Arial" charset="0"/>
              </a:rPr>
              <a:t>from the Surface </a:t>
            </a:r>
            <a:endParaRPr kumimoji="1" lang="ja-JP" alt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80124" y="5527699"/>
            <a:ext cx="29065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Can </a:t>
            </a:r>
            <a:r>
              <a:rPr kumimoji="1" lang="en-US" altLang="ja-JP" sz="24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HIPing</a:t>
            </a:r>
            <a:r>
              <a:rPr kumimoji="1" lang="en-US" altLang="ja-JP" sz="2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 </a:t>
            </a:r>
          </a:p>
          <a:p>
            <a:r>
              <a:rPr kumimoji="1" lang="en-US" altLang="ja-JP" sz="2400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Remove the Pores?</a:t>
            </a:r>
            <a:endParaRPr kumimoji="1" lang="ja-JP" altLang="en-US" sz="2400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18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8049"/>
            <a:ext cx="7886700" cy="839901"/>
          </a:xfrm>
        </p:spPr>
        <p:txBody>
          <a:bodyPr/>
          <a:lstStyle/>
          <a:p>
            <a:r>
              <a:rPr lang="en-US" b="1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Experimental </a:t>
            </a:r>
            <a:r>
              <a:rPr lang="en-US" b="1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Procedure</a:t>
            </a:r>
            <a:endParaRPr lang="en-US" b="1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テキスト ボックス 8"/>
          <p:cNvSpPr txBox="1"/>
          <p:nvPr/>
        </p:nvSpPr>
        <p:spPr>
          <a:xfrm>
            <a:off x="-79881" y="783283"/>
            <a:ext cx="3292334" cy="513248"/>
          </a:xfrm>
          <a:prstGeom prst="rect">
            <a:avLst/>
          </a:prstGeom>
          <a:noFill/>
        </p:spPr>
        <p:txBody>
          <a:bodyPr wrap="square" lIns="81569" tIns="40782" rIns="81569" bIns="40782">
            <a:spAutoFit/>
          </a:bodyPr>
          <a:lstStyle/>
          <a:p>
            <a:pPr algn="ctr">
              <a:defRPr/>
            </a:pPr>
            <a:r>
              <a:rPr lang="en-US" altLang="ja-JP" sz="2800" b="1" dirty="0">
                <a:latin typeface="Arial" charset="0"/>
                <a:ea typeface="Arial" charset="0"/>
                <a:cs typeface="Arial" charset="0"/>
              </a:rPr>
              <a:t>Slurry preparation</a:t>
            </a:r>
            <a:endParaRPr lang="ja-JP" alt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テキスト ボックス 10"/>
          <p:cNvSpPr txBox="1"/>
          <p:nvPr/>
        </p:nvSpPr>
        <p:spPr>
          <a:xfrm>
            <a:off x="6228184" y="2546126"/>
            <a:ext cx="912343" cy="1005690"/>
          </a:xfrm>
          <a:prstGeom prst="rect">
            <a:avLst/>
          </a:prstGeom>
          <a:noFill/>
        </p:spPr>
        <p:txBody>
          <a:bodyPr wrap="square" lIns="81569" tIns="40782" rIns="81569" bIns="40782">
            <a:spAutoFit/>
          </a:bodyPr>
          <a:lstStyle/>
          <a:p>
            <a:pPr algn="ctr">
              <a:defRPr/>
            </a:pPr>
            <a:r>
              <a:rPr lang="en-US" altLang="ja-JP" sz="2000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40</a:t>
            </a:r>
            <a:r>
              <a:rPr lang="en-US" altLang="ja-JP" sz="2000" b="0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0</a:t>
            </a:r>
            <a:r>
              <a:rPr lang="en-US" altLang="ja-JP" sz="2000" b="0" i="1" baseline="30000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altLang="ja-JP" sz="2000" b="0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altLang="ja-JP" sz="2000" b="0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altLang="ja-JP" sz="2000" b="0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60 </a:t>
            </a:r>
            <a:r>
              <a:rPr lang="en-US" altLang="ja-JP" sz="2000" b="0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min</a:t>
            </a:r>
            <a:endParaRPr lang="ja-JP" altLang="en-US" sz="2000" b="0" i="1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6" name="Group 125"/>
          <p:cNvGrpSpPr>
            <a:grpSpLocks/>
          </p:cNvGrpSpPr>
          <p:nvPr/>
        </p:nvGrpSpPr>
        <p:grpSpPr bwMode="auto">
          <a:xfrm>
            <a:off x="3926636" y="1245216"/>
            <a:ext cx="1545383" cy="1763284"/>
            <a:chOff x="2505" y="468"/>
            <a:chExt cx="663" cy="780"/>
          </a:xfrm>
        </p:grpSpPr>
        <p:grpSp>
          <p:nvGrpSpPr>
            <p:cNvPr id="7" name="Group 67"/>
            <p:cNvGrpSpPr>
              <a:grpSpLocks/>
            </p:cNvGrpSpPr>
            <p:nvPr/>
          </p:nvGrpSpPr>
          <p:grpSpPr bwMode="auto">
            <a:xfrm>
              <a:off x="2544" y="528"/>
              <a:ext cx="624" cy="624"/>
              <a:chOff x="558" y="966"/>
              <a:chExt cx="1152" cy="1152"/>
            </a:xfrm>
          </p:grpSpPr>
          <p:sp>
            <p:nvSpPr>
              <p:cNvPr id="11" name="Oval 5"/>
              <p:cNvSpPr>
                <a:spLocks noChangeArrowheads="1"/>
              </p:cNvSpPr>
              <p:nvPr/>
            </p:nvSpPr>
            <p:spPr bwMode="auto">
              <a:xfrm>
                <a:off x="558" y="966"/>
                <a:ext cx="1152" cy="1152"/>
              </a:xfrm>
              <a:prstGeom prst="ellipse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2" name="Oval 6"/>
              <p:cNvSpPr>
                <a:spLocks noChangeArrowheads="1"/>
              </p:cNvSpPr>
              <p:nvPr/>
            </p:nvSpPr>
            <p:spPr bwMode="auto">
              <a:xfrm>
                <a:off x="612" y="1026"/>
                <a:ext cx="1036" cy="103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3" name="Oval 7"/>
              <p:cNvSpPr>
                <a:spLocks noChangeArrowheads="1"/>
              </p:cNvSpPr>
              <p:nvPr/>
            </p:nvSpPr>
            <p:spPr bwMode="auto">
              <a:xfrm>
                <a:off x="912" y="1680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3B3B3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4" name="Oval 8"/>
              <p:cNvSpPr>
                <a:spLocks noChangeArrowheads="1"/>
              </p:cNvSpPr>
              <p:nvPr/>
            </p:nvSpPr>
            <p:spPr bwMode="auto">
              <a:xfrm>
                <a:off x="864" y="1440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3B3B3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5" name="Oval 9"/>
              <p:cNvSpPr>
                <a:spLocks noChangeArrowheads="1"/>
              </p:cNvSpPr>
              <p:nvPr/>
            </p:nvSpPr>
            <p:spPr bwMode="auto">
              <a:xfrm>
                <a:off x="672" y="1392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3B3B3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6" name="Oval 10"/>
              <p:cNvSpPr>
                <a:spLocks noChangeArrowheads="1"/>
              </p:cNvSpPr>
              <p:nvPr/>
            </p:nvSpPr>
            <p:spPr bwMode="auto">
              <a:xfrm>
                <a:off x="768" y="1632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3B3B3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7" name="Oval 11"/>
              <p:cNvSpPr>
                <a:spLocks noChangeArrowheads="1"/>
              </p:cNvSpPr>
              <p:nvPr/>
            </p:nvSpPr>
            <p:spPr bwMode="auto">
              <a:xfrm>
                <a:off x="912" y="1104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3B3B3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8" name="Oval 12"/>
              <p:cNvSpPr>
                <a:spLocks noChangeArrowheads="1"/>
              </p:cNvSpPr>
              <p:nvPr/>
            </p:nvSpPr>
            <p:spPr bwMode="auto">
              <a:xfrm>
                <a:off x="1104" y="1584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3B3B3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9" name="Oval 13"/>
              <p:cNvSpPr>
                <a:spLocks noChangeArrowheads="1"/>
              </p:cNvSpPr>
              <p:nvPr/>
            </p:nvSpPr>
            <p:spPr bwMode="auto">
              <a:xfrm>
                <a:off x="1104" y="1248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3B3B3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0" name="Oval 14"/>
              <p:cNvSpPr>
                <a:spLocks noChangeArrowheads="1"/>
              </p:cNvSpPr>
              <p:nvPr/>
            </p:nvSpPr>
            <p:spPr bwMode="auto">
              <a:xfrm>
                <a:off x="816" y="1296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3B3B3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1" name="Oval 15"/>
              <p:cNvSpPr>
                <a:spLocks noChangeArrowheads="1"/>
              </p:cNvSpPr>
              <p:nvPr/>
            </p:nvSpPr>
            <p:spPr bwMode="auto">
              <a:xfrm>
                <a:off x="1296" y="1584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3B3B3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2" name="Oval 16"/>
              <p:cNvSpPr>
                <a:spLocks noChangeArrowheads="1"/>
              </p:cNvSpPr>
              <p:nvPr/>
            </p:nvSpPr>
            <p:spPr bwMode="auto">
              <a:xfrm>
                <a:off x="1104" y="1056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3B3B3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3" name="Oval 17"/>
              <p:cNvSpPr>
                <a:spLocks noChangeArrowheads="1"/>
              </p:cNvSpPr>
              <p:nvPr/>
            </p:nvSpPr>
            <p:spPr bwMode="auto">
              <a:xfrm>
                <a:off x="1056" y="1920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3B3B3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4" name="Oval 18"/>
              <p:cNvSpPr>
                <a:spLocks noChangeArrowheads="1"/>
              </p:cNvSpPr>
              <p:nvPr/>
            </p:nvSpPr>
            <p:spPr bwMode="auto">
              <a:xfrm>
                <a:off x="1008" y="1680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3B3B3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5" name="Oval 19"/>
              <p:cNvSpPr>
                <a:spLocks noChangeArrowheads="1"/>
              </p:cNvSpPr>
              <p:nvPr/>
            </p:nvSpPr>
            <p:spPr bwMode="auto">
              <a:xfrm>
                <a:off x="912" y="1728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3B3B3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6" name="Oval 20"/>
              <p:cNvSpPr>
                <a:spLocks noChangeArrowheads="1"/>
              </p:cNvSpPr>
              <p:nvPr/>
            </p:nvSpPr>
            <p:spPr bwMode="auto">
              <a:xfrm>
                <a:off x="912" y="1872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3B3B3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7" name="Oval 21"/>
              <p:cNvSpPr>
                <a:spLocks noChangeArrowheads="1"/>
              </p:cNvSpPr>
              <p:nvPr/>
            </p:nvSpPr>
            <p:spPr bwMode="auto">
              <a:xfrm>
                <a:off x="864" y="1584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3B3B3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8" name="Oval 22"/>
              <p:cNvSpPr>
                <a:spLocks noChangeArrowheads="1"/>
              </p:cNvSpPr>
              <p:nvPr/>
            </p:nvSpPr>
            <p:spPr bwMode="auto">
              <a:xfrm>
                <a:off x="816" y="1776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3B3B3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29" name="Oval 23"/>
              <p:cNvSpPr>
                <a:spLocks noChangeArrowheads="1"/>
              </p:cNvSpPr>
              <p:nvPr/>
            </p:nvSpPr>
            <p:spPr bwMode="auto">
              <a:xfrm>
                <a:off x="672" y="1584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3B3B3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0" name="Oval 24"/>
              <p:cNvSpPr>
                <a:spLocks noChangeArrowheads="1"/>
              </p:cNvSpPr>
              <p:nvPr/>
            </p:nvSpPr>
            <p:spPr bwMode="auto">
              <a:xfrm>
                <a:off x="1344" y="1392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3B3B3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1" name="Oval 25"/>
              <p:cNvSpPr>
                <a:spLocks noChangeArrowheads="1"/>
              </p:cNvSpPr>
              <p:nvPr/>
            </p:nvSpPr>
            <p:spPr bwMode="auto">
              <a:xfrm>
                <a:off x="1104" y="1776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3B3B3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2" name="Oval 26"/>
              <p:cNvSpPr>
                <a:spLocks noChangeArrowheads="1"/>
              </p:cNvSpPr>
              <p:nvPr/>
            </p:nvSpPr>
            <p:spPr bwMode="auto">
              <a:xfrm>
                <a:off x="1056" y="1488"/>
                <a:ext cx="96" cy="96"/>
              </a:xfrm>
              <a:prstGeom prst="ellipse">
                <a:avLst/>
              </a:prstGeom>
              <a:gradFill rotWithShape="1">
                <a:gsLst>
                  <a:gs pos="0">
                    <a:srgbClr val="808080"/>
                  </a:gs>
                  <a:gs pos="100000">
                    <a:srgbClr val="3B3B3B"/>
                  </a:gs>
                </a:gsLst>
                <a:path path="shape">
                  <a:fillToRect l="50000" t="50000" r="50000" b="50000"/>
                </a:path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3" name="Oval 27"/>
              <p:cNvSpPr>
                <a:spLocks noChangeArrowheads="1"/>
              </p:cNvSpPr>
              <p:nvPr/>
            </p:nvSpPr>
            <p:spPr bwMode="auto">
              <a:xfrm>
                <a:off x="816" y="1440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4" name="Oval 28"/>
              <p:cNvSpPr>
                <a:spLocks noChangeArrowheads="1"/>
              </p:cNvSpPr>
              <p:nvPr/>
            </p:nvSpPr>
            <p:spPr bwMode="auto">
              <a:xfrm>
                <a:off x="864" y="153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5" name="Oval 29"/>
              <p:cNvSpPr>
                <a:spLocks noChangeArrowheads="1"/>
              </p:cNvSpPr>
              <p:nvPr/>
            </p:nvSpPr>
            <p:spPr bwMode="auto">
              <a:xfrm>
                <a:off x="816" y="1584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6" name="Oval 30"/>
              <p:cNvSpPr>
                <a:spLocks noChangeArrowheads="1"/>
              </p:cNvSpPr>
              <p:nvPr/>
            </p:nvSpPr>
            <p:spPr bwMode="auto">
              <a:xfrm>
                <a:off x="768" y="148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7" name="Oval 31"/>
              <p:cNvSpPr>
                <a:spLocks noChangeArrowheads="1"/>
              </p:cNvSpPr>
              <p:nvPr/>
            </p:nvSpPr>
            <p:spPr bwMode="auto">
              <a:xfrm>
                <a:off x="864" y="1440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8" name="Oval 32"/>
              <p:cNvSpPr>
                <a:spLocks noChangeArrowheads="1"/>
              </p:cNvSpPr>
              <p:nvPr/>
            </p:nvSpPr>
            <p:spPr bwMode="auto">
              <a:xfrm>
                <a:off x="960" y="148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39" name="Oval 33"/>
              <p:cNvSpPr>
                <a:spLocks noChangeArrowheads="1"/>
              </p:cNvSpPr>
              <p:nvPr/>
            </p:nvSpPr>
            <p:spPr bwMode="auto">
              <a:xfrm>
                <a:off x="1392" y="177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0" name="Oval 34"/>
              <p:cNvSpPr>
                <a:spLocks noChangeArrowheads="1"/>
              </p:cNvSpPr>
              <p:nvPr/>
            </p:nvSpPr>
            <p:spPr bwMode="auto">
              <a:xfrm>
                <a:off x="720" y="177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1" name="Oval 35"/>
              <p:cNvSpPr>
                <a:spLocks noChangeArrowheads="1"/>
              </p:cNvSpPr>
              <p:nvPr/>
            </p:nvSpPr>
            <p:spPr bwMode="auto">
              <a:xfrm>
                <a:off x="1296" y="1296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2" name="Oval 36"/>
              <p:cNvSpPr>
                <a:spLocks noChangeArrowheads="1"/>
              </p:cNvSpPr>
              <p:nvPr/>
            </p:nvSpPr>
            <p:spPr bwMode="auto">
              <a:xfrm>
                <a:off x="720" y="1536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3" name="Oval 37"/>
              <p:cNvSpPr>
                <a:spLocks noChangeArrowheads="1"/>
              </p:cNvSpPr>
              <p:nvPr/>
            </p:nvSpPr>
            <p:spPr bwMode="auto">
              <a:xfrm>
                <a:off x="816" y="172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4" name="Oval 38"/>
              <p:cNvSpPr>
                <a:spLocks noChangeArrowheads="1"/>
              </p:cNvSpPr>
              <p:nvPr/>
            </p:nvSpPr>
            <p:spPr bwMode="auto">
              <a:xfrm>
                <a:off x="1200" y="1296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5" name="Oval 39"/>
              <p:cNvSpPr>
                <a:spLocks noChangeArrowheads="1"/>
              </p:cNvSpPr>
              <p:nvPr/>
            </p:nvSpPr>
            <p:spPr bwMode="auto">
              <a:xfrm>
                <a:off x="912" y="1776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6" name="Oval 40"/>
              <p:cNvSpPr>
                <a:spLocks noChangeArrowheads="1"/>
              </p:cNvSpPr>
              <p:nvPr/>
            </p:nvSpPr>
            <p:spPr bwMode="auto">
              <a:xfrm>
                <a:off x="960" y="187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7" name="Oval 41"/>
              <p:cNvSpPr>
                <a:spLocks noChangeArrowheads="1"/>
              </p:cNvSpPr>
              <p:nvPr/>
            </p:nvSpPr>
            <p:spPr bwMode="auto">
              <a:xfrm>
                <a:off x="1056" y="1536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8" name="Oval 42"/>
              <p:cNvSpPr>
                <a:spLocks noChangeArrowheads="1"/>
              </p:cNvSpPr>
              <p:nvPr/>
            </p:nvSpPr>
            <p:spPr bwMode="auto">
              <a:xfrm>
                <a:off x="960" y="120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49" name="Oval 43"/>
              <p:cNvSpPr>
                <a:spLocks noChangeArrowheads="1"/>
              </p:cNvSpPr>
              <p:nvPr/>
            </p:nvSpPr>
            <p:spPr bwMode="auto">
              <a:xfrm>
                <a:off x="912" y="153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0" name="Oval 44"/>
              <p:cNvSpPr>
                <a:spLocks noChangeArrowheads="1"/>
              </p:cNvSpPr>
              <p:nvPr/>
            </p:nvSpPr>
            <p:spPr bwMode="auto">
              <a:xfrm>
                <a:off x="960" y="1632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1" name="Oval 45"/>
              <p:cNvSpPr>
                <a:spLocks noChangeArrowheads="1"/>
              </p:cNvSpPr>
              <p:nvPr/>
            </p:nvSpPr>
            <p:spPr bwMode="auto">
              <a:xfrm>
                <a:off x="912" y="1680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2" name="Oval 46"/>
              <p:cNvSpPr>
                <a:spLocks noChangeArrowheads="1"/>
              </p:cNvSpPr>
              <p:nvPr/>
            </p:nvSpPr>
            <p:spPr bwMode="auto">
              <a:xfrm>
                <a:off x="768" y="129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3" name="Oval 47"/>
              <p:cNvSpPr>
                <a:spLocks noChangeArrowheads="1"/>
              </p:cNvSpPr>
              <p:nvPr/>
            </p:nvSpPr>
            <p:spPr bwMode="auto">
              <a:xfrm>
                <a:off x="960" y="153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4" name="Oval 48"/>
              <p:cNvSpPr>
                <a:spLocks noChangeArrowheads="1"/>
              </p:cNvSpPr>
              <p:nvPr/>
            </p:nvSpPr>
            <p:spPr bwMode="auto">
              <a:xfrm>
                <a:off x="1056" y="1584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5" name="Oval 49"/>
              <p:cNvSpPr>
                <a:spLocks noChangeArrowheads="1"/>
              </p:cNvSpPr>
              <p:nvPr/>
            </p:nvSpPr>
            <p:spPr bwMode="auto">
              <a:xfrm>
                <a:off x="1008" y="1680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6" name="Oval 50"/>
              <p:cNvSpPr>
                <a:spLocks noChangeArrowheads="1"/>
              </p:cNvSpPr>
              <p:nvPr/>
            </p:nvSpPr>
            <p:spPr bwMode="auto">
              <a:xfrm>
                <a:off x="720" y="124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7" name="Oval 51"/>
              <p:cNvSpPr>
                <a:spLocks noChangeArrowheads="1"/>
              </p:cNvSpPr>
              <p:nvPr/>
            </p:nvSpPr>
            <p:spPr bwMode="auto">
              <a:xfrm>
                <a:off x="1392" y="1440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8" name="Oval 52"/>
              <p:cNvSpPr>
                <a:spLocks noChangeArrowheads="1"/>
              </p:cNvSpPr>
              <p:nvPr/>
            </p:nvSpPr>
            <p:spPr bwMode="auto">
              <a:xfrm>
                <a:off x="720" y="148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59" name="Oval 53"/>
              <p:cNvSpPr>
                <a:spLocks noChangeArrowheads="1"/>
              </p:cNvSpPr>
              <p:nvPr/>
            </p:nvSpPr>
            <p:spPr bwMode="auto">
              <a:xfrm>
                <a:off x="864" y="1200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0" name="Oval 54"/>
              <p:cNvSpPr>
                <a:spLocks noChangeArrowheads="1"/>
              </p:cNvSpPr>
              <p:nvPr/>
            </p:nvSpPr>
            <p:spPr bwMode="auto">
              <a:xfrm>
                <a:off x="864" y="129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1" name="Oval 55"/>
              <p:cNvSpPr>
                <a:spLocks noChangeArrowheads="1"/>
              </p:cNvSpPr>
              <p:nvPr/>
            </p:nvSpPr>
            <p:spPr bwMode="auto">
              <a:xfrm>
                <a:off x="1056" y="1344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2" name="Oval 56"/>
              <p:cNvSpPr>
                <a:spLocks noChangeArrowheads="1"/>
              </p:cNvSpPr>
              <p:nvPr/>
            </p:nvSpPr>
            <p:spPr bwMode="auto">
              <a:xfrm>
                <a:off x="1056" y="1584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3" name="Oval 57"/>
              <p:cNvSpPr>
                <a:spLocks noChangeArrowheads="1"/>
              </p:cNvSpPr>
              <p:nvPr/>
            </p:nvSpPr>
            <p:spPr bwMode="auto">
              <a:xfrm>
                <a:off x="1008" y="1680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4" name="Oval 58"/>
              <p:cNvSpPr>
                <a:spLocks noChangeArrowheads="1"/>
              </p:cNvSpPr>
              <p:nvPr/>
            </p:nvSpPr>
            <p:spPr bwMode="auto">
              <a:xfrm>
                <a:off x="720" y="1680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5" name="Oval 59"/>
              <p:cNvSpPr>
                <a:spLocks noChangeArrowheads="1"/>
              </p:cNvSpPr>
              <p:nvPr/>
            </p:nvSpPr>
            <p:spPr bwMode="auto">
              <a:xfrm>
                <a:off x="960" y="129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6" name="Oval 60"/>
              <p:cNvSpPr>
                <a:spLocks noChangeArrowheads="1"/>
              </p:cNvSpPr>
              <p:nvPr/>
            </p:nvSpPr>
            <p:spPr bwMode="auto">
              <a:xfrm>
                <a:off x="1056" y="172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7" name="Oval 61"/>
              <p:cNvSpPr>
                <a:spLocks noChangeArrowheads="1"/>
              </p:cNvSpPr>
              <p:nvPr/>
            </p:nvSpPr>
            <p:spPr bwMode="auto">
              <a:xfrm>
                <a:off x="1008" y="1824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8" name="Oval 62"/>
              <p:cNvSpPr>
                <a:spLocks noChangeArrowheads="1"/>
              </p:cNvSpPr>
              <p:nvPr/>
            </p:nvSpPr>
            <p:spPr bwMode="auto">
              <a:xfrm>
                <a:off x="1056" y="1920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69" name="Oval 63"/>
              <p:cNvSpPr>
                <a:spLocks noChangeArrowheads="1"/>
              </p:cNvSpPr>
              <p:nvPr/>
            </p:nvSpPr>
            <p:spPr bwMode="auto">
              <a:xfrm>
                <a:off x="1008" y="1968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70" name="Oval 64"/>
              <p:cNvSpPr>
                <a:spLocks noChangeArrowheads="1"/>
              </p:cNvSpPr>
              <p:nvPr/>
            </p:nvSpPr>
            <p:spPr bwMode="auto">
              <a:xfrm>
                <a:off x="1152" y="1680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71" name="Oval 65"/>
              <p:cNvSpPr>
                <a:spLocks noChangeArrowheads="1"/>
              </p:cNvSpPr>
              <p:nvPr/>
            </p:nvSpPr>
            <p:spPr bwMode="auto">
              <a:xfrm>
                <a:off x="1104" y="1776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72" name="Oval 66"/>
              <p:cNvSpPr>
                <a:spLocks noChangeArrowheads="1"/>
              </p:cNvSpPr>
              <p:nvPr/>
            </p:nvSpPr>
            <p:spPr bwMode="auto">
              <a:xfrm>
                <a:off x="816" y="1920"/>
                <a:ext cx="48" cy="4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sz="140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sp>
          <p:nvSpPr>
            <p:cNvPr id="8" name="Oval 68"/>
            <p:cNvSpPr>
              <a:spLocks noChangeArrowheads="1"/>
            </p:cNvSpPr>
            <p:nvPr/>
          </p:nvSpPr>
          <p:spPr bwMode="auto">
            <a:xfrm>
              <a:off x="2592" y="1104"/>
              <a:ext cx="144" cy="144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sz="14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9" name="Oval 69"/>
            <p:cNvSpPr>
              <a:spLocks noChangeArrowheads="1"/>
            </p:cNvSpPr>
            <p:nvPr/>
          </p:nvSpPr>
          <p:spPr bwMode="auto">
            <a:xfrm>
              <a:off x="2970" y="1104"/>
              <a:ext cx="144" cy="144"/>
            </a:xfrm>
            <a:prstGeom prst="ellipse">
              <a:avLst/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sz="1400">
                <a:latin typeface="Arial" charset="0"/>
                <a:ea typeface="Arial" charset="0"/>
                <a:cs typeface="Arial" charset="0"/>
              </a:endParaRPr>
            </a:p>
          </p:txBody>
        </p:sp>
        <p:sp>
          <p:nvSpPr>
            <p:cNvPr id="10" name="Arc 71"/>
            <p:cNvSpPr>
              <a:spLocks/>
            </p:cNvSpPr>
            <p:nvPr/>
          </p:nvSpPr>
          <p:spPr bwMode="auto">
            <a:xfrm flipV="1">
              <a:off x="2505" y="468"/>
              <a:ext cx="372" cy="345"/>
            </a:xfrm>
            <a:custGeom>
              <a:avLst/>
              <a:gdLst>
                <a:gd name="T0" fmla="*/ 0 w 22290"/>
                <a:gd name="T1" fmla="*/ 0 h 21600"/>
                <a:gd name="T2" fmla="*/ 0 w 22290"/>
                <a:gd name="T3" fmla="*/ 0 h 21600"/>
                <a:gd name="T4" fmla="*/ 0 w 22290"/>
                <a:gd name="T5" fmla="*/ 0 h 21600"/>
                <a:gd name="T6" fmla="*/ 0 60000 65536"/>
                <a:gd name="T7" fmla="*/ 0 60000 65536"/>
                <a:gd name="T8" fmla="*/ 0 60000 65536"/>
                <a:gd name="T9" fmla="*/ 0 w 22290"/>
                <a:gd name="T10" fmla="*/ 0 h 21600"/>
                <a:gd name="T11" fmla="*/ 22290 w 2229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290" h="21600" fill="none" extrusionOk="0">
                  <a:moveTo>
                    <a:pt x="22290" y="21565"/>
                  </a:moveTo>
                  <a:cubicBezTo>
                    <a:pt x="21880" y="21588"/>
                    <a:pt x="21470" y="21599"/>
                    <a:pt x="21061" y="21600"/>
                  </a:cubicBezTo>
                  <a:cubicBezTo>
                    <a:pt x="10979" y="21600"/>
                    <a:pt x="2239" y="14626"/>
                    <a:pt x="0" y="4796"/>
                  </a:cubicBezTo>
                </a:path>
                <a:path w="22290" h="21600" stroke="0" extrusionOk="0">
                  <a:moveTo>
                    <a:pt x="22290" y="21565"/>
                  </a:moveTo>
                  <a:cubicBezTo>
                    <a:pt x="21880" y="21588"/>
                    <a:pt x="21470" y="21599"/>
                    <a:pt x="21061" y="21600"/>
                  </a:cubicBezTo>
                  <a:cubicBezTo>
                    <a:pt x="10979" y="21600"/>
                    <a:pt x="2239" y="14626"/>
                    <a:pt x="0" y="4796"/>
                  </a:cubicBezTo>
                  <a:lnTo>
                    <a:pt x="21061" y="0"/>
                  </a:lnTo>
                  <a:close/>
                </a:path>
              </a:pathLst>
            </a:custGeom>
            <a:noFill/>
            <a:ln w="38100">
              <a:solidFill>
                <a:srgbClr val="80808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ja-JP" altLang="en-US" sz="140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73" name="テキスト ボックス 1141"/>
          <p:cNvSpPr txBox="1"/>
          <p:nvPr/>
        </p:nvSpPr>
        <p:spPr>
          <a:xfrm>
            <a:off x="7395785" y="3976391"/>
            <a:ext cx="1605261" cy="944135"/>
          </a:xfrm>
          <a:prstGeom prst="rect">
            <a:avLst/>
          </a:prstGeom>
          <a:noFill/>
        </p:spPr>
        <p:txBody>
          <a:bodyPr wrap="square" lIns="81569" tIns="40782" rIns="81569" bIns="40782">
            <a:spAutoFit/>
          </a:bodyPr>
          <a:lstStyle/>
          <a:p>
            <a:pPr algn="ctr">
              <a:defRPr/>
            </a:pPr>
            <a:r>
              <a:rPr lang="en-US" altLang="ja-JP" sz="2800" b="1" smtClean="0">
                <a:latin typeface="Arial" charset="0"/>
                <a:ea typeface="Arial" charset="0"/>
                <a:cs typeface="Arial" charset="0"/>
              </a:rPr>
              <a:t>Manual </a:t>
            </a:r>
          </a:p>
          <a:p>
            <a:pPr algn="ctr">
              <a:defRPr/>
            </a:pPr>
            <a:r>
              <a:rPr lang="en-US" altLang="ja-JP" sz="2800" b="1" smtClean="0">
                <a:latin typeface="Arial" charset="0"/>
                <a:ea typeface="Arial" charset="0"/>
                <a:cs typeface="Arial" charset="0"/>
              </a:rPr>
              <a:t>milling</a:t>
            </a:r>
            <a:endParaRPr lang="ja-JP" alt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grpSp>
        <p:nvGrpSpPr>
          <p:cNvPr id="74" name="グループ化 87"/>
          <p:cNvGrpSpPr/>
          <p:nvPr/>
        </p:nvGrpSpPr>
        <p:grpSpPr>
          <a:xfrm>
            <a:off x="504790" y="1993235"/>
            <a:ext cx="2435445" cy="1651206"/>
            <a:chOff x="15087183" y="8590015"/>
            <a:chExt cx="4708528" cy="3234207"/>
          </a:xfrm>
        </p:grpSpPr>
        <p:pic>
          <p:nvPicPr>
            <p:cNvPr id="75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5087183" y="8590015"/>
              <a:ext cx="4104454" cy="32342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6" name="テキスト ボックス 89"/>
            <p:cNvSpPr txBox="1"/>
            <p:nvPr/>
          </p:nvSpPr>
          <p:spPr>
            <a:xfrm>
              <a:off x="17976900" y="9578613"/>
              <a:ext cx="1818811" cy="9042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b="0" smtClean="0">
                  <a:latin typeface="Arial" charset="0"/>
                  <a:ea typeface="Arial" charset="0"/>
                  <a:cs typeface="Arial" charset="0"/>
                </a:rPr>
                <a:t>Al</a:t>
              </a:r>
              <a:r>
                <a:rPr kumimoji="1" lang="en-US" altLang="ja-JP" sz="2400" b="0" baseline="-25000" smtClean="0">
                  <a:latin typeface="Arial" charset="0"/>
                  <a:ea typeface="Arial" charset="0"/>
                  <a:cs typeface="Arial" charset="0"/>
                </a:rPr>
                <a:t>2</a:t>
              </a:r>
              <a:r>
                <a:rPr kumimoji="1" lang="en-US" altLang="ja-JP" sz="2400" b="0" smtClean="0">
                  <a:latin typeface="Arial" charset="0"/>
                  <a:ea typeface="Arial" charset="0"/>
                  <a:cs typeface="Arial" charset="0"/>
                </a:rPr>
                <a:t>O</a:t>
              </a:r>
              <a:r>
                <a:rPr kumimoji="1" lang="en-US" altLang="ja-JP" sz="2400" b="0" baseline="-25000" smtClean="0">
                  <a:latin typeface="Arial" charset="0"/>
                  <a:ea typeface="Arial" charset="0"/>
                  <a:cs typeface="Arial" charset="0"/>
                </a:rPr>
                <a:t>3</a:t>
              </a:r>
              <a:endParaRPr kumimoji="1" lang="ja-JP" altLang="en-US" sz="2400" b="0" baseline="-25000" dirty="0"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78" name="テキスト ボックス 94"/>
          <p:cNvSpPr txBox="1"/>
          <p:nvPr/>
        </p:nvSpPr>
        <p:spPr>
          <a:xfrm>
            <a:off x="52782" y="1321062"/>
            <a:ext cx="26118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b="0" smtClean="0">
                <a:latin typeface="Arial" charset="0"/>
                <a:ea typeface="Arial" charset="0"/>
                <a:cs typeface="Arial" charset="0"/>
              </a:rPr>
              <a:t>Cr(NO</a:t>
            </a:r>
            <a:r>
              <a:rPr kumimoji="1" lang="en-US" altLang="ja-JP" sz="2400" b="0" baseline="-25000" smtClean="0">
                <a:latin typeface="Arial" charset="0"/>
                <a:ea typeface="Arial" charset="0"/>
                <a:cs typeface="Arial" charset="0"/>
              </a:rPr>
              <a:t>3</a:t>
            </a:r>
            <a:r>
              <a:rPr kumimoji="1" lang="en-US" altLang="ja-JP" sz="2400" b="0" smtClean="0">
                <a:latin typeface="Arial" charset="0"/>
                <a:ea typeface="Arial" charset="0"/>
                <a:cs typeface="Arial" charset="0"/>
              </a:rPr>
              <a:t>)</a:t>
            </a:r>
            <a:r>
              <a:rPr kumimoji="1" lang="en-US" altLang="ja-JP" sz="2400" b="0" baseline="-25000" smtClean="0">
                <a:latin typeface="Arial" charset="0"/>
                <a:ea typeface="Arial" charset="0"/>
                <a:cs typeface="Arial" charset="0"/>
              </a:rPr>
              <a:t>3</a:t>
            </a:r>
            <a:r>
              <a:rPr kumimoji="1" lang="en-US" altLang="ja-JP" sz="2400" b="0" smtClean="0">
                <a:latin typeface="Arial" charset="0"/>
                <a:ea typeface="Arial" charset="0"/>
                <a:cs typeface="Arial" charset="0"/>
              </a:rPr>
              <a:t>.9H</a:t>
            </a:r>
            <a:r>
              <a:rPr kumimoji="1" lang="en-US" altLang="ja-JP" sz="2400" b="0" baseline="-2500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kumimoji="1" lang="en-US" altLang="ja-JP" sz="2400" b="0" smtClean="0">
                <a:latin typeface="Arial" charset="0"/>
                <a:ea typeface="Arial" charset="0"/>
                <a:cs typeface="Arial" charset="0"/>
              </a:rPr>
              <a:t>O or </a:t>
            </a:r>
            <a:r>
              <a:rPr kumimoji="1" lang="en-US" altLang="ja-JP" sz="2400" dirty="0" err="1" smtClean="0">
                <a:latin typeface="Arial" charset="0"/>
                <a:ea typeface="Arial" charset="0"/>
                <a:cs typeface="Arial" charset="0"/>
              </a:rPr>
              <a:t>Ti</a:t>
            </a:r>
            <a:r>
              <a:rPr kumimoji="1" lang="en-US" altLang="ja-JP" sz="2400" dirty="0" smtClean="0">
                <a:latin typeface="Arial" charset="0"/>
                <a:ea typeface="Arial" charset="0"/>
                <a:cs typeface="Arial" charset="0"/>
              </a:rPr>
              <a:t>(OCH(CH</a:t>
            </a:r>
            <a:r>
              <a:rPr kumimoji="1" lang="en-US" altLang="ja-JP" sz="2400" baseline="-25000" dirty="0" smtClean="0">
                <a:latin typeface="Arial" charset="0"/>
                <a:ea typeface="Arial" charset="0"/>
                <a:cs typeface="Arial" charset="0"/>
              </a:rPr>
              <a:t>3</a:t>
            </a:r>
            <a:r>
              <a:rPr kumimoji="1" lang="en-US" altLang="ja-JP" sz="2400" dirty="0" smtClean="0">
                <a:latin typeface="Arial" charset="0"/>
                <a:ea typeface="Arial" charset="0"/>
                <a:cs typeface="Arial" charset="0"/>
              </a:rPr>
              <a:t>)</a:t>
            </a:r>
            <a:r>
              <a:rPr kumimoji="1" lang="en-US" altLang="ja-JP" sz="2400" baseline="-250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kumimoji="1" lang="en-US" altLang="ja-JP" sz="2400" dirty="0" smtClean="0">
                <a:latin typeface="Arial" charset="0"/>
                <a:ea typeface="Arial" charset="0"/>
                <a:cs typeface="Arial" charset="0"/>
              </a:rPr>
              <a:t>)</a:t>
            </a:r>
            <a:r>
              <a:rPr kumimoji="1" lang="en-US" altLang="ja-JP" sz="2400" baseline="-25000" dirty="0" smtClean="0">
                <a:latin typeface="Arial" charset="0"/>
                <a:ea typeface="Arial" charset="0"/>
                <a:cs typeface="Arial" charset="0"/>
              </a:rPr>
              <a:t>4</a:t>
            </a:r>
            <a:endParaRPr kumimoji="1" lang="en-US" altLang="ja-JP" sz="2400" b="0" baseline="-25000" dirty="0" smtClean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60297" y="1029208"/>
            <a:ext cx="1678054" cy="253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0" name="Picture 7" descr="http://vector.me/files/images/1/3/135219/mortar_with_pestle_clip_ar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89778" y="4920946"/>
            <a:ext cx="1173249" cy="1013135"/>
          </a:xfrm>
          <a:prstGeom prst="rect">
            <a:avLst/>
          </a:prstGeom>
          <a:noFill/>
        </p:spPr>
      </p:pic>
      <p:sp>
        <p:nvSpPr>
          <p:cNvPr id="81" name="テキスト ボックス 102"/>
          <p:cNvSpPr txBox="1"/>
          <p:nvPr/>
        </p:nvSpPr>
        <p:spPr>
          <a:xfrm>
            <a:off x="3398968" y="2995934"/>
            <a:ext cx="2774266" cy="697914"/>
          </a:xfrm>
          <a:prstGeom prst="rect">
            <a:avLst/>
          </a:prstGeom>
          <a:noFill/>
        </p:spPr>
        <p:txBody>
          <a:bodyPr wrap="square" lIns="81569" tIns="40782" rIns="81569" bIns="40782">
            <a:spAutoFit/>
          </a:bodyPr>
          <a:lstStyle/>
          <a:p>
            <a:pPr algn="ctr">
              <a:defRPr/>
            </a:pPr>
            <a:r>
              <a:rPr lang="en-US" altLang="ja-JP" sz="2000" b="0" i="1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Ball/powder: </a:t>
            </a:r>
            <a:r>
              <a:rPr lang="en-US" altLang="ja-JP" sz="2000" b="0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5:1</a:t>
            </a:r>
          </a:p>
          <a:p>
            <a:pPr algn="ctr">
              <a:defRPr/>
            </a:pPr>
            <a:r>
              <a:rPr lang="en-US" altLang="ja-JP" sz="2000" b="0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Time: 24 h</a:t>
            </a:r>
            <a:endParaRPr lang="ja-JP" altLang="en-US" sz="2000" b="0" i="1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2" name="テキスト ボックス 1141"/>
          <p:cNvSpPr txBox="1"/>
          <p:nvPr/>
        </p:nvSpPr>
        <p:spPr>
          <a:xfrm>
            <a:off x="3599454" y="723760"/>
            <a:ext cx="2155712" cy="513248"/>
          </a:xfrm>
          <a:prstGeom prst="rect">
            <a:avLst/>
          </a:prstGeom>
          <a:noFill/>
        </p:spPr>
        <p:txBody>
          <a:bodyPr wrap="square" lIns="81569" tIns="40782" rIns="81569" bIns="40782">
            <a:spAutoFit/>
          </a:bodyPr>
          <a:lstStyle/>
          <a:p>
            <a:pPr algn="ctr">
              <a:defRPr/>
            </a:pPr>
            <a:r>
              <a:rPr lang="en-US" altLang="ja-JP" sz="2800" b="1" dirty="0" smtClean="0">
                <a:latin typeface="Arial" charset="0"/>
                <a:ea typeface="Arial" charset="0"/>
                <a:cs typeface="Arial" charset="0"/>
              </a:rPr>
              <a:t>Ball milling</a:t>
            </a:r>
            <a:endParaRPr lang="ja-JP" alt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3" name="テキスト ボックス 108"/>
          <p:cNvSpPr txBox="1"/>
          <p:nvPr/>
        </p:nvSpPr>
        <p:spPr>
          <a:xfrm>
            <a:off x="7493523" y="6001066"/>
            <a:ext cx="1413520" cy="451692"/>
          </a:xfrm>
          <a:prstGeom prst="rect">
            <a:avLst/>
          </a:prstGeom>
          <a:noFill/>
        </p:spPr>
        <p:txBody>
          <a:bodyPr wrap="square" lIns="81569" tIns="40782" rIns="81569" bIns="40782">
            <a:spAutoFit/>
          </a:bodyPr>
          <a:lstStyle/>
          <a:p>
            <a:pPr algn="ctr">
              <a:defRPr/>
            </a:pPr>
            <a:r>
              <a:rPr lang="en-US" altLang="ja-JP" sz="2400" b="0" i="1" dirty="0" smtClean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30 </a:t>
            </a:r>
            <a:r>
              <a:rPr lang="en-US" altLang="ja-JP" sz="2400" b="0" i="1" dirty="0">
                <a:solidFill>
                  <a:srgbClr val="0070C0"/>
                </a:solidFill>
                <a:latin typeface="Arial" charset="0"/>
                <a:ea typeface="Arial" charset="0"/>
                <a:cs typeface="Arial" charset="0"/>
              </a:rPr>
              <a:t>min</a:t>
            </a:r>
            <a:endParaRPr lang="ja-JP" altLang="en-US" sz="2400" b="0" i="1" dirty="0">
              <a:solidFill>
                <a:srgbClr val="0070C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4" name="テキスト ボックス 162"/>
          <p:cNvSpPr txBox="1"/>
          <p:nvPr/>
        </p:nvSpPr>
        <p:spPr>
          <a:xfrm>
            <a:off x="6444208" y="642560"/>
            <a:ext cx="2288750" cy="513248"/>
          </a:xfrm>
          <a:prstGeom prst="rect">
            <a:avLst/>
          </a:prstGeom>
          <a:noFill/>
        </p:spPr>
        <p:txBody>
          <a:bodyPr wrap="square" lIns="81569" tIns="40782" rIns="81569" bIns="40782">
            <a:spAutoFit/>
          </a:bodyPr>
          <a:lstStyle/>
          <a:p>
            <a:pPr algn="ctr">
              <a:defRPr/>
            </a:pPr>
            <a:r>
              <a:rPr lang="en-US" altLang="ja-JP" sz="2800" b="1" dirty="0" smtClean="0">
                <a:latin typeface="Arial" charset="0"/>
                <a:ea typeface="Arial" charset="0"/>
                <a:cs typeface="Arial" charset="0"/>
              </a:rPr>
              <a:t>Drying</a:t>
            </a:r>
            <a:endParaRPr lang="ja-JP" alt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5" name="テキスト ボックス 163"/>
          <p:cNvSpPr txBox="1"/>
          <p:nvPr/>
        </p:nvSpPr>
        <p:spPr>
          <a:xfrm>
            <a:off x="6204791" y="1198880"/>
            <a:ext cx="1210087" cy="821024"/>
          </a:xfrm>
          <a:prstGeom prst="rect">
            <a:avLst/>
          </a:prstGeom>
          <a:noFill/>
          <a:ln>
            <a:noFill/>
          </a:ln>
        </p:spPr>
        <p:txBody>
          <a:bodyPr wrap="square" lIns="81569" tIns="40782" rIns="81569" bIns="40782">
            <a:spAutoFit/>
          </a:bodyPr>
          <a:lstStyle/>
          <a:p>
            <a:pPr>
              <a:defRPr/>
            </a:pPr>
            <a:r>
              <a:rPr lang="en-US" altLang="ja-JP" sz="2400" b="0" dirty="0">
                <a:latin typeface="Arial" charset="0"/>
                <a:ea typeface="Arial" charset="0"/>
                <a:cs typeface="Arial" charset="0"/>
              </a:rPr>
              <a:t>Slurry mixture</a:t>
            </a:r>
            <a:endParaRPr lang="ja-JP" altLang="en-US" sz="2400" b="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86" name="直線コネクタ 165"/>
          <p:cNvCxnSpPr/>
          <p:nvPr/>
        </p:nvCxnSpPr>
        <p:spPr>
          <a:xfrm>
            <a:off x="3328479" y="737408"/>
            <a:ext cx="0" cy="28803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右矢印 166"/>
          <p:cNvSpPr/>
          <p:nvPr/>
        </p:nvSpPr>
        <p:spPr>
          <a:xfrm>
            <a:off x="3148601" y="1866439"/>
            <a:ext cx="392528" cy="38690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81569" tIns="40782" rIns="81569" bIns="40782" anchor="ctr"/>
          <a:lstStyle/>
          <a:p>
            <a:pPr algn="ctr">
              <a:defRPr/>
            </a:pPr>
            <a:endParaRPr lang="ja-JP" altLang="en-US" sz="120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88" name="直線コネクタ 167"/>
          <p:cNvCxnSpPr/>
          <p:nvPr/>
        </p:nvCxnSpPr>
        <p:spPr>
          <a:xfrm>
            <a:off x="6084168" y="823064"/>
            <a:ext cx="0" cy="2808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右矢印 168"/>
          <p:cNvSpPr/>
          <p:nvPr/>
        </p:nvSpPr>
        <p:spPr>
          <a:xfrm>
            <a:off x="5940152" y="1965312"/>
            <a:ext cx="392528" cy="38690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81569" tIns="40782" rIns="81569" bIns="40782" anchor="ctr"/>
          <a:lstStyle/>
          <a:p>
            <a:pPr algn="ctr">
              <a:defRPr/>
            </a:pPr>
            <a:endParaRPr lang="ja-JP" altLang="en-US" sz="120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90" name="直線コネクタ 170"/>
          <p:cNvCxnSpPr/>
          <p:nvPr/>
        </p:nvCxnSpPr>
        <p:spPr>
          <a:xfrm>
            <a:off x="0" y="3693504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右矢印 1165"/>
          <p:cNvSpPr/>
          <p:nvPr/>
        </p:nvSpPr>
        <p:spPr>
          <a:xfrm rot="5400000">
            <a:off x="7989090" y="3542646"/>
            <a:ext cx="377321" cy="39100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81569" tIns="40782" rIns="81569" bIns="40782" anchor="ctr"/>
          <a:lstStyle/>
          <a:p>
            <a:pPr algn="ctr">
              <a:defRPr/>
            </a:pPr>
            <a:endParaRPr lang="ja-JP" altLang="en-US" sz="120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2" name="Picture 13" descr="C:\Users\yoshizumi\Desktop\Pics\PEC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35701" y="3891491"/>
            <a:ext cx="2346411" cy="2686733"/>
          </a:xfrm>
          <a:prstGeom prst="rect">
            <a:avLst/>
          </a:prstGeom>
          <a:noFill/>
        </p:spPr>
      </p:pic>
      <p:cxnSp>
        <p:nvCxnSpPr>
          <p:cNvPr id="93" name="直線コネクタ 126"/>
          <p:cNvCxnSpPr/>
          <p:nvPr/>
        </p:nvCxnSpPr>
        <p:spPr>
          <a:xfrm>
            <a:off x="7054590" y="3837520"/>
            <a:ext cx="0" cy="28083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右矢印 127"/>
          <p:cNvSpPr/>
          <p:nvPr/>
        </p:nvSpPr>
        <p:spPr>
          <a:xfrm rot="10800000">
            <a:off x="6806078" y="4989648"/>
            <a:ext cx="392528" cy="38690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81569" tIns="40782" rIns="81569" bIns="40782" anchor="ctr"/>
          <a:lstStyle/>
          <a:p>
            <a:pPr algn="ctr">
              <a:defRPr/>
            </a:pPr>
            <a:endParaRPr lang="ja-JP" altLang="en-US" sz="12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5" name="テキスト ボックス 1141"/>
          <p:cNvSpPr txBox="1"/>
          <p:nvPr/>
        </p:nvSpPr>
        <p:spPr>
          <a:xfrm>
            <a:off x="1096775" y="3678200"/>
            <a:ext cx="2155712" cy="513248"/>
          </a:xfrm>
          <a:prstGeom prst="rect">
            <a:avLst/>
          </a:prstGeom>
          <a:noFill/>
        </p:spPr>
        <p:txBody>
          <a:bodyPr wrap="square" lIns="81569" tIns="40782" rIns="81569" bIns="40782">
            <a:spAutoFit/>
          </a:bodyPr>
          <a:lstStyle/>
          <a:p>
            <a:pPr algn="ctr">
              <a:defRPr/>
            </a:pPr>
            <a:r>
              <a:rPr lang="en-US" altLang="ja-JP" sz="2800" b="1" dirty="0" smtClean="0">
                <a:latin typeface="Arial" charset="0"/>
                <a:ea typeface="Arial" charset="0"/>
                <a:cs typeface="Arial" charset="0"/>
              </a:rPr>
              <a:t>TS-PECS</a:t>
            </a:r>
            <a:endParaRPr lang="ja-JP" alt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7" name="テキスト ボックス 105"/>
          <p:cNvSpPr txBox="1"/>
          <p:nvPr/>
        </p:nvSpPr>
        <p:spPr>
          <a:xfrm>
            <a:off x="73256" y="4067436"/>
            <a:ext cx="432362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2800" dirty="0" smtClean="0">
                <a:latin typeface="Arial" charset="0"/>
                <a:ea typeface="Arial" charset="0"/>
                <a:cs typeface="Arial" charset="0"/>
              </a:rPr>
              <a:t>Size: 10 mm</a:t>
            </a:r>
          </a:p>
          <a:p>
            <a:r>
              <a:rPr lang="en-US" altLang="ja-JP" sz="2800" dirty="0" smtClean="0">
                <a:latin typeface="Arial" charset="0"/>
                <a:ea typeface="Arial" charset="0"/>
                <a:cs typeface="Arial" charset="0"/>
              </a:rPr>
              <a:t>1</a:t>
            </a:r>
            <a:r>
              <a:rPr lang="en-US" altLang="ja-JP" sz="2800" baseline="30000" dirty="0" smtClean="0">
                <a:latin typeface="Arial" charset="0"/>
                <a:ea typeface="Arial" charset="0"/>
                <a:cs typeface="Arial" charset="0"/>
              </a:rPr>
              <a:t>st</a:t>
            </a:r>
            <a:r>
              <a:rPr lang="en-US" altLang="ja-JP" sz="2800" dirty="0" smtClean="0">
                <a:latin typeface="Arial" charset="0"/>
                <a:ea typeface="Arial" charset="0"/>
                <a:cs typeface="Arial" charset="0"/>
              </a:rPr>
              <a:t> step: 1000</a:t>
            </a:r>
            <a:r>
              <a:rPr lang="en-US" altLang="ja-JP" sz="2800" baseline="30000" dirty="0" smtClean="0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altLang="ja-JP" sz="2800" dirty="0" smtClean="0">
                <a:latin typeface="Arial" charset="0"/>
                <a:ea typeface="Arial" charset="0"/>
                <a:cs typeface="Arial" charset="0"/>
              </a:rPr>
              <a:t>C / 60 min</a:t>
            </a:r>
          </a:p>
          <a:p>
            <a:r>
              <a:rPr kumimoji="1" lang="en-US" altLang="ja-JP" sz="2800" dirty="0" smtClean="0">
                <a:latin typeface="Arial" charset="0"/>
                <a:ea typeface="Arial" charset="0"/>
                <a:cs typeface="Arial" charset="0"/>
              </a:rPr>
              <a:t>2</a:t>
            </a:r>
            <a:r>
              <a:rPr kumimoji="1" lang="en-US" altLang="ja-JP" sz="2800" baseline="30000" dirty="0" smtClean="0">
                <a:latin typeface="Arial" charset="0"/>
                <a:ea typeface="Arial" charset="0"/>
                <a:cs typeface="Arial" charset="0"/>
              </a:rPr>
              <a:t>nd</a:t>
            </a:r>
            <a:r>
              <a:rPr kumimoji="1" lang="en-US" altLang="ja-JP" sz="2800" dirty="0" smtClean="0">
                <a:latin typeface="Arial" charset="0"/>
                <a:ea typeface="Arial" charset="0"/>
                <a:cs typeface="Arial" charset="0"/>
              </a:rPr>
              <a:t> step: 1200</a:t>
            </a:r>
            <a:r>
              <a:rPr kumimoji="1" lang="en-US" altLang="ja-JP" sz="2800" baseline="30000" dirty="0" smtClean="0">
                <a:latin typeface="Arial" charset="0"/>
                <a:ea typeface="Arial" charset="0"/>
                <a:cs typeface="Arial" charset="0"/>
              </a:rPr>
              <a:t>o</a:t>
            </a:r>
            <a:r>
              <a:rPr kumimoji="1" lang="en-US" altLang="ja-JP" sz="2800" dirty="0" smtClean="0">
                <a:latin typeface="Arial" charset="0"/>
                <a:ea typeface="Arial" charset="0"/>
                <a:cs typeface="Arial" charset="0"/>
              </a:rPr>
              <a:t>C / 20 min</a:t>
            </a:r>
          </a:p>
          <a:p>
            <a:r>
              <a:rPr lang="en-US" altLang="ja-JP" sz="2800" dirty="0" smtClean="0">
                <a:latin typeface="Arial" charset="0"/>
                <a:ea typeface="Arial" charset="0"/>
                <a:cs typeface="Arial" charset="0"/>
              </a:rPr>
              <a:t>Heating rate: 100 </a:t>
            </a:r>
            <a:r>
              <a:rPr lang="en-US" altLang="ja-JP" sz="2800" baseline="30000" dirty="0" err="1" smtClean="0">
                <a:latin typeface="Arial" charset="0"/>
                <a:ea typeface="Arial" charset="0"/>
                <a:cs typeface="Arial" charset="0"/>
              </a:rPr>
              <a:t>o</a:t>
            </a:r>
            <a:r>
              <a:rPr lang="en-US" altLang="ja-JP" sz="2800" dirty="0" err="1" smtClean="0">
                <a:latin typeface="Arial" charset="0"/>
                <a:ea typeface="Arial" charset="0"/>
                <a:cs typeface="Arial" charset="0"/>
              </a:rPr>
              <a:t>C</a:t>
            </a:r>
            <a:r>
              <a:rPr lang="en-US" altLang="ja-JP" sz="2800" dirty="0" smtClean="0">
                <a:latin typeface="Arial" charset="0"/>
                <a:ea typeface="Arial" charset="0"/>
                <a:cs typeface="Arial" charset="0"/>
              </a:rPr>
              <a:t>/min</a:t>
            </a:r>
            <a:endParaRPr lang="en-US" altLang="ja-JP" sz="2800" baseline="30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kumimoji="1" lang="en-US" altLang="ja-JP" sz="2800" dirty="0" smtClean="0">
                <a:latin typeface="Arial" charset="0"/>
                <a:ea typeface="Arial" charset="0"/>
                <a:cs typeface="Arial" charset="0"/>
              </a:rPr>
              <a:t>Applied press.: 100 MPa</a:t>
            </a:r>
          </a:p>
          <a:p>
            <a:r>
              <a:rPr kumimoji="1" lang="en-US" altLang="ja-JP" sz="2800" dirty="0" smtClean="0">
                <a:latin typeface="Arial" charset="0"/>
                <a:ea typeface="Arial" charset="0"/>
                <a:cs typeface="Arial" charset="0"/>
              </a:rPr>
              <a:t>High vacuum: &lt;5×10</a:t>
            </a:r>
            <a:r>
              <a:rPr kumimoji="1" lang="en-US" altLang="ja-JP" sz="2800" baseline="30000" dirty="0" smtClean="0">
                <a:latin typeface="Arial" charset="0"/>
                <a:ea typeface="Arial" charset="0"/>
                <a:cs typeface="Arial" charset="0"/>
              </a:rPr>
              <a:t>-3</a:t>
            </a:r>
            <a:r>
              <a:rPr kumimoji="1" lang="en-US" altLang="ja-JP" sz="2800" dirty="0" smtClean="0">
                <a:latin typeface="Arial" charset="0"/>
                <a:ea typeface="Arial" charset="0"/>
                <a:cs typeface="Arial" charset="0"/>
              </a:rPr>
              <a:t> Pa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539C-106B-4D50-AA29-BCFBCE19E0A7}" type="slidenum">
              <a:rPr lang="en-US" smtClean="0">
                <a:latin typeface="Arial" charset="0"/>
                <a:ea typeface="Arial" charset="0"/>
                <a:cs typeface="Arial" charset="0"/>
              </a:rPr>
              <a:t>6</a:t>
            </a:fld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01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12" y="20535"/>
            <a:ext cx="7886700" cy="839901"/>
          </a:xfrm>
        </p:spPr>
        <p:txBody>
          <a:bodyPr/>
          <a:lstStyle/>
          <a:p>
            <a:r>
              <a:rPr lang="en-US" b="1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Experimental </a:t>
            </a:r>
            <a:r>
              <a:rPr lang="en-US" b="1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Procedure</a:t>
            </a:r>
            <a:endParaRPr lang="en-US" b="1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6" name="テキスト ボックス 5"/>
          <p:cNvSpPr txBox="1"/>
          <p:nvPr/>
        </p:nvSpPr>
        <p:spPr>
          <a:xfrm>
            <a:off x="566988" y="983473"/>
            <a:ext cx="830547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Arial" charset="0"/>
                <a:ea typeface="Arial" charset="0"/>
                <a:cs typeface="Arial" charset="0"/>
              </a:rPr>
              <a:t>As-sintered samples </a:t>
            </a:r>
            <a:r>
              <a:rPr lang="en-US" sz="3200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 </a:t>
            </a:r>
            <a:r>
              <a:rPr lang="en-US" sz="3200" b="1" dirty="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Grinding, Polishing</a:t>
            </a:r>
            <a:endParaRPr lang="en-US" sz="32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8" name="テキスト ボックス 97"/>
          <p:cNvSpPr txBox="1"/>
          <p:nvPr/>
        </p:nvSpPr>
        <p:spPr>
          <a:xfrm>
            <a:off x="5101897" y="4364660"/>
            <a:ext cx="3483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SolidSpec-3700DUV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09" name="直線コネクタ 125"/>
          <p:cNvCxnSpPr/>
          <p:nvPr/>
        </p:nvCxnSpPr>
        <p:spPr>
          <a:xfrm>
            <a:off x="0" y="1932685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右矢印 1165"/>
          <p:cNvSpPr/>
          <p:nvPr/>
        </p:nvSpPr>
        <p:spPr>
          <a:xfrm rot="5400000">
            <a:off x="6547616" y="1777177"/>
            <a:ext cx="377321" cy="39100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81569" tIns="40782" rIns="81569" bIns="40782" anchor="ctr"/>
          <a:lstStyle/>
          <a:p>
            <a:pPr algn="ctr">
              <a:defRPr/>
            </a:pPr>
            <a:endParaRPr lang="ja-JP" altLang="en-US" sz="120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11" name="直線コネクタ 130"/>
          <p:cNvCxnSpPr/>
          <p:nvPr/>
        </p:nvCxnSpPr>
        <p:spPr>
          <a:xfrm>
            <a:off x="36512" y="4818622"/>
            <a:ext cx="4614111" cy="204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テキスト ボックス 98"/>
              <p:cNvSpPr txBox="1"/>
              <p:nvPr/>
            </p:nvSpPr>
            <p:spPr>
              <a:xfrm>
                <a:off x="1019190" y="4952311"/>
                <a:ext cx="6958788" cy="16850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𝑇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  <m:t>1</m:t>
                          </m:r>
                        </m:sub>
                      </m:sSub>
                      <m:r>
                        <a:rPr lang="en-US" sz="2800" b="0" i="1" smtClean="0">
                          <a:latin typeface="Cambria Math" charset="0"/>
                          <a:ea typeface="Arial" charset="0"/>
                          <a:cs typeface="Arial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charset="0"/>
                              <a:ea typeface="Arial" charset="0"/>
                              <a:cs typeface="Arial" charset="0"/>
                            </a:rPr>
                          </m:ctrlPr>
                        </m:sSup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𝑥</m:t>
                              </m:r>
                            </m:sub>
                          </m:sSub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8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charset="0"/>
                                  <a:ea typeface="Arial" charset="0"/>
                                  <a:cs typeface="Arial" charset="0"/>
                                </a:rPr>
                                <m:t>𝑥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800" dirty="0" smtClean="0">
                  <a:latin typeface="Arial" charset="0"/>
                  <a:ea typeface="Arial" charset="0"/>
                  <a:cs typeface="Arial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sz="2400" dirty="0" smtClean="0">
                    <a:latin typeface="Arial" charset="0"/>
                    <a:ea typeface="Arial" charset="0"/>
                    <a:cs typeface="Arial" charset="0"/>
                  </a:rPr>
                  <a:t>: measured transmittance value of the sample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charset="0"/>
                            <a:ea typeface="Arial" charset="0"/>
                            <a:cs typeface="Arial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charset="0"/>
                            <a:ea typeface="Arial" charset="0"/>
                            <a:cs typeface="Arial" charset="0"/>
                          </a:rPr>
                          <m:t>𝑇</m:t>
                        </m:r>
                      </m:e>
                      <m:sub>
                        <m:r>
                          <a:rPr lang="en-US" sz="2400" b="0" i="1" smtClean="0">
                            <a:latin typeface="Cambria Math" charset="0"/>
                            <a:ea typeface="Arial" charset="0"/>
                            <a:cs typeface="Arial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charset="0"/>
                    <a:ea typeface="Arial" charset="0"/>
                    <a:cs typeface="Arial" charset="0"/>
                  </a:rPr>
                  <a:t>: </a:t>
                </a:r>
                <a:r>
                  <a:rPr lang="en-US" sz="2400" dirty="0" smtClean="0">
                    <a:latin typeface="Arial" charset="0"/>
                    <a:ea typeface="Arial" charset="0"/>
                    <a:cs typeface="Arial" charset="0"/>
                  </a:rPr>
                  <a:t>transmittance of samples at thickness of 1 mm</a:t>
                </a:r>
                <a:endParaRPr lang="en-US" sz="2400" dirty="0">
                  <a:latin typeface="Arial" charset="0"/>
                  <a:ea typeface="Arial" charset="0"/>
                  <a:cs typeface="Arial" charset="0"/>
                </a:endParaRPr>
              </a:p>
              <a:p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charset="0"/>
                        <a:ea typeface="Arial" charset="0"/>
                        <a:cs typeface="Arial" charset="0"/>
                      </a:rPr>
                      <m:t>𝑥</m:t>
                    </m:r>
                  </m:oMath>
                </a14:m>
                <a:r>
                  <a:rPr lang="en-US" sz="2400" dirty="0" smtClean="0">
                    <a:latin typeface="Arial" charset="0"/>
                    <a:ea typeface="Arial" charset="0"/>
                    <a:cs typeface="Arial" charset="0"/>
                  </a:rPr>
                  <a:t>: thickness of the sample (mm)</a:t>
                </a:r>
                <a:endParaRPr lang="en-US" sz="24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mc:Choice>
        <mc:Fallback xmlns="">
          <p:sp>
            <p:nvSpPr>
              <p:cNvPr id="113" name="テキスト ボックス 9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190" y="4952311"/>
                <a:ext cx="6958788" cy="1685077"/>
              </a:xfrm>
              <a:prstGeom prst="rect">
                <a:avLst/>
              </a:prstGeom>
              <a:blipFill rotWithShape="0">
                <a:blip r:embed="rId2"/>
                <a:stretch>
                  <a:fillRect l="-175" r="-525" b="-7220"/>
                </a:stretch>
              </a:blipFill>
            </p:spPr>
            <p:txBody>
              <a:bodyPr/>
              <a:lstStyle/>
              <a:p>
                <a:r>
                  <a:rPr lang="ja-JP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7" name="Group 76"/>
          <p:cNvGrpSpPr/>
          <p:nvPr/>
        </p:nvGrpSpPr>
        <p:grpSpPr>
          <a:xfrm>
            <a:off x="5019638" y="2650099"/>
            <a:ext cx="4032049" cy="1661374"/>
            <a:chOff x="1357009" y="2026041"/>
            <a:chExt cx="4032049" cy="1661374"/>
          </a:xfrm>
        </p:grpSpPr>
        <p:grpSp>
          <p:nvGrpSpPr>
            <p:cNvPr id="98" name="グループ化 95"/>
            <p:cNvGrpSpPr/>
            <p:nvPr/>
          </p:nvGrpSpPr>
          <p:grpSpPr>
            <a:xfrm>
              <a:off x="1357009" y="2026041"/>
              <a:ext cx="4032049" cy="1629917"/>
              <a:chOff x="2147971" y="2386577"/>
              <a:chExt cx="4032049" cy="1629917"/>
            </a:xfrm>
          </p:grpSpPr>
          <p:cxnSp>
            <p:nvCxnSpPr>
              <p:cNvPr id="99" name="直線コネクタ 9"/>
              <p:cNvCxnSpPr/>
              <p:nvPr/>
            </p:nvCxnSpPr>
            <p:spPr>
              <a:xfrm>
                <a:off x="2147971" y="3429000"/>
                <a:ext cx="3648165" cy="0"/>
              </a:xfrm>
              <a:prstGeom prst="line">
                <a:avLst/>
              </a:prstGeom>
              <a:ln w="12700" cap="flat" cmpd="sng" algn="ctr">
                <a:solidFill>
                  <a:schemeClr val="dk1"/>
                </a:solidFill>
                <a:prstDash val="dash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100" name="正方形/長方形 11"/>
              <p:cNvSpPr/>
              <p:nvPr/>
            </p:nvSpPr>
            <p:spPr>
              <a:xfrm>
                <a:off x="2407622" y="2996952"/>
                <a:ext cx="144016" cy="86409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101" name="直線コネクタ 13"/>
              <p:cNvCxnSpPr/>
              <p:nvPr/>
            </p:nvCxnSpPr>
            <p:spPr>
              <a:xfrm>
                <a:off x="5076056" y="2810049"/>
                <a:ext cx="0" cy="503237"/>
              </a:xfrm>
              <a:prstGeom prst="line">
                <a:avLst/>
              </a:prstGeom>
              <a:ln w="57150"/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102" name="正方形/長方形 81"/>
              <p:cNvSpPr/>
              <p:nvPr/>
            </p:nvSpPr>
            <p:spPr>
              <a:xfrm>
                <a:off x="5148064" y="3140968"/>
                <a:ext cx="144016" cy="576064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charset="0"/>
                  <a:ea typeface="Arial" charset="0"/>
                  <a:cs typeface="Arial" charset="0"/>
                </a:endParaRPr>
              </a:p>
            </p:txBody>
          </p:sp>
          <p:cxnSp>
            <p:nvCxnSpPr>
              <p:cNvPr id="103" name="直線コネクタ 90"/>
              <p:cNvCxnSpPr/>
              <p:nvPr/>
            </p:nvCxnSpPr>
            <p:spPr>
              <a:xfrm>
                <a:off x="2551638" y="3954512"/>
                <a:ext cx="2452410" cy="0"/>
              </a:xfrm>
              <a:prstGeom prst="line">
                <a:avLst/>
              </a:prstGeom>
              <a:ln w="9525" cap="flat" cmpd="sng" algn="ctr">
                <a:solidFill>
                  <a:srgbClr val="0070C0"/>
                </a:solidFill>
                <a:prstDash val="solid"/>
                <a:round/>
                <a:headEnd type="arrow" w="med" len="med"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</p:cxnSp>
          <p:sp>
            <p:nvSpPr>
              <p:cNvPr id="104" name="テキスト ボックス 92"/>
              <p:cNvSpPr txBox="1"/>
              <p:nvPr/>
            </p:nvSpPr>
            <p:spPr>
              <a:xfrm>
                <a:off x="3265884" y="3554829"/>
                <a:ext cx="112562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latin typeface="Arial" charset="0"/>
                    <a:ea typeface="Arial" charset="0"/>
                    <a:cs typeface="Arial" charset="0"/>
                  </a:rPr>
                  <a:t>55 mm</a:t>
                </a:r>
                <a:endParaRPr lang="en-US" sz="24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05" name="テキスト ボックス 93"/>
              <p:cNvSpPr txBox="1"/>
              <p:nvPr/>
            </p:nvSpPr>
            <p:spPr>
              <a:xfrm>
                <a:off x="2512996" y="2967197"/>
                <a:ext cx="116089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latin typeface="Arial" charset="0"/>
                    <a:ea typeface="Arial" charset="0"/>
                    <a:cs typeface="Arial" charset="0"/>
                  </a:rPr>
                  <a:t>Sensor</a:t>
                </a:r>
                <a:endParaRPr lang="en-US" sz="24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06" name="テキスト ボックス 119"/>
              <p:cNvSpPr txBox="1"/>
              <p:nvPr/>
            </p:nvSpPr>
            <p:spPr>
              <a:xfrm>
                <a:off x="4687683" y="3199031"/>
                <a:ext cx="122982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smtClean="0">
                    <a:latin typeface="Arial" charset="0"/>
                    <a:ea typeface="Arial" charset="0"/>
                    <a:cs typeface="Arial" charset="0"/>
                  </a:rPr>
                  <a:t>Sample</a:t>
                </a:r>
                <a:endParaRPr lang="en-US" sz="24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  <p:sp>
            <p:nvSpPr>
              <p:cNvPr id="107" name="テキスト ボックス 120"/>
              <p:cNvSpPr txBox="1"/>
              <p:nvPr/>
            </p:nvSpPr>
            <p:spPr>
              <a:xfrm>
                <a:off x="2928328" y="2386577"/>
                <a:ext cx="325169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 smtClean="0">
                    <a:latin typeface="Arial" charset="0"/>
                    <a:ea typeface="Arial" charset="0"/>
                    <a:cs typeface="Arial" charset="0"/>
                  </a:rPr>
                  <a:t>Mask with </a:t>
                </a:r>
                <a:r>
                  <a:rPr lang="el-GR" sz="2400" dirty="0" smtClean="0">
                    <a:latin typeface="Arial" charset="0"/>
                    <a:ea typeface="Arial" charset="0"/>
                    <a:cs typeface="Arial" charset="0"/>
                  </a:rPr>
                  <a:t>Φ</a:t>
                </a:r>
                <a:r>
                  <a:rPr lang="en-US" sz="2400" dirty="0" smtClean="0">
                    <a:latin typeface="Arial" charset="0"/>
                    <a:ea typeface="Arial" charset="0"/>
                    <a:cs typeface="Arial" charset="0"/>
                  </a:rPr>
                  <a:t>5 mm hole</a:t>
                </a:r>
                <a:endParaRPr lang="en-US" sz="2400" dirty="0">
                  <a:latin typeface="Arial" charset="0"/>
                  <a:ea typeface="Arial" charset="0"/>
                  <a:cs typeface="Arial" charset="0"/>
                </a:endParaRPr>
              </a:p>
            </p:txBody>
          </p:sp>
        </p:grpSp>
        <p:cxnSp>
          <p:nvCxnSpPr>
            <p:cNvPr id="114" name="直線コネクタ 13"/>
            <p:cNvCxnSpPr/>
            <p:nvPr/>
          </p:nvCxnSpPr>
          <p:spPr>
            <a:xfrm>
              <a:off x="4285094" y="3184178"/>
              <a:ext cx="0" cy="503237"/>
            </a:xfrm>
            <a:prstGeom prst="line">
              <a:avLst/>
            </a:prstGeom>
            <a:ln w="57150"/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</p:grpSp>
      <p:cxnSp>
        <p:nvCxnSpPr>
          <p:cNvPr id="118" name="Straight Connector 117"/>
          <p:cNvCxnSpPr/>
          <p:nvPr/>
        </p:nvCxnSpPr>
        <p:spPr>
          <a:xfrm>
            <a:off x="4642317" y="1953153"/>
            <a:ext cx="8306" cy="28859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右矢印 1165"/>
          <p:cNvSpPr/>
          <p:nvPr/>
        </p:nvSpPr>
        <p:spPr>
          <a:xfrm rot="5400000">
            <a:off x="2121018" y="1761205"/>
            <a:ext cx="377321" cy="39100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81569" tIns="40782" rIns="81569" bIns="40782" anchor="ctr"/>
          <a:lstStyle/>
          <a:p>
            <a:pPr algn="ctr">
              <a:defRPr/>
            </a:pPr>
            <a:endParaRPr lang="ja-JP" altLang="en-US" sz="12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0" name="右矢印 1165"/>
          <p:cNvSpPr/>
          <p:nvPr/>
        </p:nvSpPr>
        <p:spPr>
          <a:xfrm>
            <a:off x="4497079" y="3354699"/>
            <a:ext cx="377321" cy="391005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lIns="81569" tIns="40782" rIns="81569" bIns="40782" anchor="ctr"/>
          <a:lstStyle/>
          <a:p>
            <a:pPr algn="ctr">
              <a:defRPr/>
            </a:pPr>
            <a:endParaRPr lang="ja-JP" altLang="en-US" sz="120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1" name="テキスト ボックス 97"/>
          <p:cNvSpPr txBox="1"/>
          <p:nvPr/>
        </p:nvSpPr>
        <p:spPr>
          <a:xfrm>
            <a:off x="903745" y="2204878"/>
            <a:ext cx="2800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latin typeface="Arial" charset="0"/>
                <a:ea typeface="Arial" charset="0"/>
                <a:cs typeface="Arial" charset="0"/>
              </a:rPr>
              <a:t>HIPing</a:t>
            </a:r>
            <a:r>
              <a:rPr lang="en-US" sz="2800" b="1" dirty="0" smtClean="0">
                <a:latin typeface="Arial" charset="0"/>
                <a:ea typeface="Arial" charset="0"/>
                <a:cs typeface="Arial" charset="0"/>
              </a:rPr>
              <a:t> process</a:t>
            </a:r>
            <a:endParaRPr lang="en-US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124645" y="2790909"/>
            <a:ext cx="4300665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Heater: Mo</a:t>
            </a:r>
          </a:p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Atmosphere: </a:t>
            </a:r>
            <a:r>
              <a:rPr lang="en-US" sz="2800" dirty="0" err="1" smtClean="0">
                <a:latin typeface="Arial" charset="0"/>
                <a:ea typeface="Arial" charset="0"/>
                <a:cs typeface="Arial" charset="0"/>
              </a:rPr>
              <a:t>Ar</a:t>
            </a: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/ 100 MPa</a:t>
            </a:r>
          </a:p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1000 - 1400°C/ 1 h, </a:t>
            </a:r>
            <a:br>
              <a:rPr lang="en-US" sz="2800" dirty="0" smtClean="0">
                <a:latin typeface="Arial" charset="0"/>
                <a:ea typeface="Arial" charset="0"/>
                <a:cs typeface="Arial" charset="0"/>
              </a:rPr>
            </a:br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					400°C/h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539C-106B-4D50-AA29-BCFBCE19E0A7}" type="slidenum">
              <a:rPr lang="en-US" smtClean="0">
                <a:latin typeface="Arial" charset="0"/>
                <a:ea typeface="Arial" charset="0"/>
                <a:cs typeface="Arial" charset="0"/>
              </a:rPr>
              <a:t>7</a:t>
            </a:fld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5351297" y="2201340"/>
            <a:ext cx="27233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2800" b="1" smtClean="0">
                <a:latin typeface="Arial" charset="0"/>
                <a:ea typeface="Arial" charset="0"/>
                <a:cs typeface="Arial" charset="0"/>
              </a:rPr>
              <a:t>Transmittance </a:t>
            </a:r>
            <a:endParaRPr lang="ja-JP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14761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4583179" y="777911"/>
            <a:ext cx="37640" cy="5871194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162407" y="980728"/>
            <a:ext cx="230063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800" b="1" smtClean="0">
                <a:latin typeface="Arial" charset="0"/>
                <a:ea typeface="Arial" charset="0"/>
                <a:cs typeface="Arial" charset="0"/>
              </a:rPr>
              <a:t>SEM images</a:t>
            </a:r>
            <a:endParaRPr lang="en-US" sz="2800" b="1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9904" y="4149080"/>
            <a:ext cx="2920899" cy="1781036"/>
          </a:xfrm>
          <a:prstGeom prst="rect">
            <a:avLst/>
          </a:prstGeom>
        </p:spPr>
      </p:pic>
      <p:cxnSp>
        <p:nvCxnSpPr>
          <p:cNvPr id="58" name="Straight Connector 57"/>
          <p:cNvCxnSpPr/>
          <p:nvPr/>
        </p:nvCxnSpPr>
        <p:spPr>
          <a:xfrm>
            <a:off x="7664739" y="2655644"/>
            <a:ext cx="0" cy="283082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728635" y="3734617"/>
            <a:ext cx="0" cy="1746611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6119919" y="2132424"/>
            <a:ext cx="2373891" cy="5232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Edge</a:t>
            </a:r>
            <a:endParaRPr lang="en-US" sz="280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746324" y="3211397"/>
            <a:ext cx="2228579" cy="52322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rPr>
              <a:t>Center</a:t>
            </a:r>
            <a:endParaRPr lang="en-US" sz="2800">
              <a:solidFill>
                <a:schemeClr val="tx1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4" name="Straight Arrow Connector 63"/>
          <p:cNvCxnSpPr/>
          <p:nvPr/>
        </p:nvCxnSpPr>
        <p:spPr>
          <a:xfrm flipV="1">
            <a:off x="5292080" y="1559602"/>
            <a:ext cx="0" cy="16550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/>
          <p:nvPr/>
        </p:nvCxnSpPr>
        <p:spPr>
          <a:xfrm flipV="1">
            <a:off x="6804248" y="1559602"/>
            <a:ext cx="0" cy="57282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7" name="Oval 66"/>
          <p:cNvSpPr/>
          <p:nvPr/>
        </p:nvSpPr>
        <p:spPr>
          <a:xfrm>
            <a:off x="7520723" y="5373216"/>
            <a:ext cx="216024" cy="21602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9" name="Oval 68"/>
          <p:cNvSpPr/>
          <p:nvPr/>
        </p:nvSpPr>
        <p:spPr>
          <a:xfrm>
            <a:off x="6656627" y="5373216"/>
            <a:ext cx="216024" cy="21602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448786" y="5723775"/>
            <a:ext cx="28039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smtClean="0">
                <a:latin typeface="Arial" charset="0"/>
                <a:ea typeface="Arial" charset="0"/>
                <a:cs typeface="Arial" charset="0"/>
              </a:rPr>
              <a:t>Fracture surface</a:t>
            </a:r>
            <a:endParaRPr lang="en-US" sz="2800"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6728635" y="5481228"/>
            <a:ext cx="1765175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7964259" y="4555313"/>
            <a:ext cx="10660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Radial axis</a:t>
            </a:r>
            <a:endParaRPr lang="en-US" sz="2800">
              <a:solidFill>
                <a:schemeClr val="accent6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2252" y="5755141"/>
            <a:ext cx="392287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smtClean="0">
                <a:latin typeface="Arial" charset="0"/>
                <a:ea typeface="Arial" charset="0"/>
                <a:cs typeface="Arial" charset="0"/>
              </a:rPr>
              <a:t>Density measurement</a:t>
            </a:r>
            <a:endParaRPr lang="en-US" sz="2800" b="1"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449181"/>
              </p:ext>
            </p:extLst>
          </p:nvPr>
        </p:nvGraphicFramePr>
        <p:xfrm>
          <a:off x="266698" y="1757561"/>
          <a:ext cx="4117102" cy="2743200"/>
        </p:xfrm>
        <a:graphic>
          <a:graphicData uri="http://schemas.openxmlformats.org/drawingml/2006/table">
            <a:tbl>
              <a:tblPr firstRow="1" bandRow="1" bandCol="1">
                <a:tableStyleId>{5940675A-B579-460E-94D1-54222C63F5DA}</a:tableStyleId>
              </a:tblPr>
              <a:tblGrid>
                <a:gridCol w="2058551">
                  <a:extLst>
                    <a:ext uri="{9D8B030D-6E8A-4147-A177-3AD203B41FA5}">
                      <a16:colId xmlns:a16="http://schemas.microsoft.com/office/drawing/2014/main" xmlns="" val="2004124244"/>
                    </a:ext>
                  </a:extLst>
                </a:gridCol>
                <a:gridCol w="2058551">
                  <a:extLst>
                    <a:ext uri="{9D8B030D-6E8A-4147-A177-3AD203B41FA5}">
                      <a16:colId xmlns:a16="http://schemas.microsoft.com/office/drawing/2014/main" xmlns="" val="2256018600"/>
                    </a:ext>
                  </a:extLst>
                </a:gridCol>
              </a:tblGrid>
              <a:tr h="909501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/>
                        <a:t>Dopants</a:t>
                      </a:r>
                      <a:endParaRPr lang="en-US" sz="28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HIPing</a:t>
                      </a:r>
                      <a:r>
                        <a:rPr lang="en-US" sz="2800" dirty="0" smtClean="0"/>
                        <a:t> temperature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10151298"/>
                  </a:ext>
                </a:extLst>
              </a:tr>
              <a:tr h="1730987">
                <a:tc>
                  <a:txBody>
                    <a:bodyPr/>
                    <a:lstStyle/>
                    <a:p>
                      <a:r>
                        <a:rPr lang="en-US" sz="2800" dirty="0" err="1" smtClean="0"/>
                        <a:t>Undoped</a:t>
                      </a:r>
                      <a:endParaRPr lang="en-US" sz="2800" dirty="0" smtClean="0"/>
                    </a:p>
                    <a:p>
                      <a:r>
                        <a:rPr lang="en-US" sz="2800" dirty="0" smtClean="0"/>
                        <a:t>Cr-doped</a:t>
                      </a:r>
                    </a:p>
                    <a:p>
                      <a:r>
                        <a:rPr lang="en-US" sz="2800" dirty="0" err="1" smtClean="0"/>
                        <a:t>Ti</a:t>
                      </a:r>
                      <a:r>
                        <a:rPr lang="en-US" sz="2800" dirty="0" smtClean="0"/>
                        <a:t>-doped</a:t>
                      </a:r>
                      <a:endParaRPr lang="en-US" sz="2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2800" dirty="0" smtClean="0"/>
                        <a:t>0</a:t>
                      </a:r>
                    </a:p>
                    <a:p>
                      <a:r>
                        <a:rPr lang="en-US" sz="2800" dirty="0" smtClean="0"/>
                        <a:t>1000</a:t>
                      </a:r>
                    </a:p>
                    <a:p>
                      <a:r>
                        <a:rPr lang="en-US" sz="2800" dirty="0" smtClean="0"/>
                        <a:t>1200</a:t>
                      </a:r>
                    </a:p>
                    <a:p>
                      <a:r>
                        <a:rPr lang="en-US" sz="2800" dirty="0" smtClean="0"/>
                        <a:t>1400</a:t>
                      </a:r>
                      <a:endParaRPr lang="en-US" sz="28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295703606"/>
                  </a:ext>
                </a:extLst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533316" y="995818"/>
            <a:ext cx="3574046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latin typeface="Arial" charset="0"/>
                <a:ea typeface="Arial" charset="0"/>
                <a:cs typeface="Arial" charset="0"/>
              </a:rPr>
              <a:t>Sample notations</a:t>
            </a:r>
            <a:endParaRPr lang="en-US" sz="28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" name="左矢印 107"/>
          <p:cNvSpPr/>
          <p:nvPr/>
        </p:nvSpPr>
        <p:spPr>
          <a:xfrm rot="16200000">
            <a:off x="2121517" y="5268288"/>
            <a:ext cx="397642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0000" y="37558"/>
            <a:ext cx="7886700" cy="839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Experimental </a:t>
            </a:r>
            <a:r>
              <a:rPr lang="en-US" b="1" dirty="0" smtClean="0">
                <a:solidFill>
                  <a:srgbClr val="0432FF"/>
                </a:solidFill>
                <a:latin typeface="Arial" charset="0"/>
                <a:ea typeface="Arial" charset="0"/>
                <a:cs typeface="Arial" charset="0"/>
              </a:rPr>
              <a:t>Procedure</a:t>
            </a:r>
            <a:endParaRPr lang="en-US" b="1" dirty="0">
              <a:solidFill>
                <a:srgbClr val="0432FF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2089" y="4506207"/>
            <a:ext cx="46576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smtClean="0">
                <a:latin typeface="Arial" charset="0"/>
                <a:ea typeface="Arial" charset="0"/>
                <a:cs typeface="Arial" charset="0"/>
              </a:rPr>
              <a:t>Und.0 </a:t>
            </a:r>
            <a:r>
              <a:rPr lang="en-US" i="1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 undoped Al</a:t>
            </a:r>
            <a:r>
              <a:rPr lang="en-US" i="1" baseline="-2500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2</a:t>
            </a:r>
            <a:r>
              <a:rPr lang="en-US" i="1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O</a:t>
            </a:r>
            <a:r>
              <a:rPr lang="en-US" i="1" baseline="-2500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3</a:t>
            </a:r>
            <a:r>
              <a:rPr lang="en-US" i="1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 without HIP</a:t>
            </a:r>
          </a:p>
          <a:p>
            <a:r>
              <a:rPr lang="en-US" i="1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Cr.1400  Cr</a:t>
            </a:r>
            <a:r>
              <a:rPr lang="en-US" i="1" baseline="-2500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2</a:t>
            </a:r>
            <a:r>
              <a:rPr lang="en-US" i="1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O</a:t>
            </a:r>
            <a:r>
              <a:rPr lang="en-US" i="1" baseline="-25000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3</a:t>
            </a:r>
            <a:r>
              <a:rPr lang="en-US" i="1" smtClean="0">
                <a:latin typeface="Arial" charset="0"/>
                <a:ea typeface="Arial" charset="0"/>
                <a:cs typeface="Arial" charset="0"/>
                <a:sym typeface="Wingdings" panose="05000000000000000000" pitchFamily="2" charset="2"/>
              </a:rPr>
              <a:t> doped with HIP at 1400°C</a:t>
            </a:r>
            <a:endParaRPr lang="en-US" i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539C-106B-4D50-AA29-BCFBCE19E0A7}" type="slidenum">
              <a:rPr lang="en-US" smtClean="0">
                <a:latin typeface="Arial" charset="0"/>
                <a:ea typeface="Arial" charset="0"/>
                <a:cs typeface="Arial" charset="0"/>
              </a:rPr>
              <a:t>8</a:t>
            </a:fld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59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1"/>
          <p:cNvSpPr txBox="1">
            <a:spLocks/>
          </p:cNvSpPr>
          <p:nvPr/>
        </p:nvSpPr>
        <p:spPr>
          <a:xfrm>
            <a:off x="642298" y="19904"/>
            <a:ext cx="7886700" cy="8399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Results</a:t>
            </a:r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504" y="1266470"/>
            <a:ext cx="6594208" cy="52735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56656" y="178244"/>
            <a:ext cx="333905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2060"/>
                </a:solidFill>
              </a:rPr>
              <a:t>Photos of all samples</a:t>
            </a:r>
            <a:endParaRPr lang="en-US" sz="2800" b="1">
              <a:solidFill>
                <a:srgbClr val="00206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29051" y="859805"/>
            <a:ext cx="105349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smtClean="0">
                <a:latin typeface="Arial Narrow" panose="020B0606020202030204" pitchFamily="34" charset="0"/>
              </a:rPr>
              <a:t>NoHIP</a:t>
            </a:r>
            <a:endParaRPr lang="en-US" sz="2800">
              <a:latin typeface="Arial Narrow" panose="020B0606020202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16659" y="859805"/>
            <a:ext cx="133081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smtClean="0">
                <a:latin typeface="Arial Narrow" panose="020B0606020202030204" pitchFamily="34" charset="0"/>
              </a:rPr>
              <a:t>HIP1000</a:t>
            </a:r>
            <a:endParaRPr lang="en-US" sz="2800">
              <a:latin typeface="Arial Narrow" panose="020B0606020202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43630" y="859805"/>
            <a:ext cx="133081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smtClean="0">
                <a:latin typeface="Arial Narrow" panose="020B0606020202030204" pitchFamily="34" charset="0"/>
              </a:rPr>
              <a:t>HIP1200</a:t>
            </a:r>
            <a:endParaRPr lang="en-US" sz="2800">
              <a:latin typeface="Arial Narrow" panose="020B0606020202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86314" y="859805"/>
            <a:ext cx="1330814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2800" smtClean="0">
                <a:latin typeface="Arial Narrow" panose="020B0606020202030204" pitchFamily="34" charset="0"/>
              </a:rPr>
              <a:t>HIP1400</a:t>
            </a:r>
            <a:endParaRPr lang="en-US" sz="2800">
              <a:latin typeface="Arial Narrow" panose="020B0606020202030204" pitchFamily="34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411941" y="859805"/>
            <a:ext cx="0" cy="568020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092887" y="875725"/>
            <a:ext cx="0" cy="568020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726184" y="859804"/>
            <a:ext cx="0" cy="568020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0252" y="1899310"/>
            <a:ext cx="1529403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 Narrow" panose="020B0606020202030204" pitchFamily="34" charset="0"/>
              </a:rPr>
              <a:t>Undoped</a:t>
            </a:r>
            <a:endParaRPr lang="en-US" sz="2800">
              <a:latin typeface="Arial Narrow" panose="020B0606020202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0252" y="5383948"/>
            <a:ext cx="1497959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 Narrow" panose="020B0606020202030204" pitchFamily="34" charset="0"/>
              </a:rPr>
              <a:t>Ti-doped</a:t>
            </a:r>
            <a:endParaRPr lang="en-US" sz="2800">
              <a:latin typeface="Arial Narrow" panose="020B0606020202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252" y="3641629"/>
            <a:ext cx="1531360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latin typeface="Arial Narrow" panose="020B0606020202030204" pitchFamily="34" charset="0"/>
              </a:rPr>
              <a:t>Cr-doped</a:t>
            </a:r>
            <a:endParaRPr lang="en-US" sz="2800">
              <a:latin typeface="Arial Narrow" panose="020B0606020202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3539C-106B-4D50-AA29-BCFBCE19E0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732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367</TotalTime>
  <Words>545</Words>
  <Application>Microsoft Macintosh PowerPoint</Application>
  <PresentationFormat>画面に合わせる (4:3)</PresentationFormat>
  <Paragraphs>236</Paragraphs>
  <Slides>20</Slides>
  <Notes>2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10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20</vt:i4>
      </vt:variant>
    </vt:vector>
  </HeadingPairs>
  <TitlesOfParts>
    <vt:vector size="31" baseType="lpstr">
      <vt:lpstr>Arial Narrow</vt:lpstr>
      <vt:lpstr>Calibri</vt:lpstr>
      <vt:lpstr>Calibri Light</vt:lpstr>
      <vt:lpstr>Cambria Math</vt:lpstr>
      <vt:lpstr>ＭＳ Ｐゴシック</vt:lpstr>
      <vt:lpstr>游ゴシック</vt:lpstr>
      <vt:lpstr>游ゴシック Light</vt:lpstr>
      <vt:lpstr>Arial</vt:lpstr>
      <vt:lpstr>Impact</vt:lpstr>
      <vt:lpstr>Wingdings</vt:lpstr>
      <vt:lpstr>Office Theme</vt:lpstr>
      <vt:lpstr>Post-HIPing  of Transparent Polycrystalline  Alumina Ceramics Prepared  by Pulsed Electric Current Sintering </vt:lpstr>
      <vt:lpstr>INTRODUCTION</vt:lpstr>
      <vt:lpstr>PowerPoint プレゼンテーション</vt:lpstr>
      <vt:lpstr>INTRODUCTION</vt:lpstr>
      <vt:lpstr>Introduction</vt:lpstr>
      <vt:lpstr>Experimental Procedure</vt:lpstr>
      <vt:lpstr>Experimental Procedure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Summary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Influences of post-HIP process on transparent alumina samples</dc:title>
  <dc:creator>Nanko-Lab</dc:creator>
  <cp:lastModifiedBy>南口誠</cp:lastModifiedBy>
  <cp:revision>31</cp:revision>
  <dcterms:created xsi:type="dcterms:W3CDTF">2017-08-01T08:57:37Z</dcterms:created>
  <dcterms:modified xsi:type="dcterms:W3CDTF">2017-12-05T13:24:10Z</dcterms:modified>
</cp:coreProperties>
</file>