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9" r:id="rId3"/>
    <p:sldId id="270" r:id="rId4"/>
    <p:sldId id="271" r:id="rId5"/>
    <p:sldId id="278" r:id="rId6"/>
    <p:sldId id="279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474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7231" autoAdjust="0"/>
  </p:normalViewPr>
  <p:slideViewPr>
    <p:cSldViewPr snapToGrid="0">
      <p:cViewPr>
        <p:scale>
          <a:sx n="100" d="100"/>
          <a:sy n="100" d="100"/>
        </p:scale>
        <p:origin x="-1616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1B8A5-D808-4DBD-B04E-6A941305A5D4}" type="datetimeFigureOut">
              <a:rPr lang="en-AU" smtClean="0"/>
              <a:t>23/11/16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02FD4-0116-4C60-BC71-88208EEC0E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13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Conditioning and and focusing</a:t>
            </a:r>
          </a:p>
          <a:p>
            <a:pPr marL="0" indent="0">
              <a:buFontTx/>
              <a:buNone/>
            </a:pPr>
            <a:r>
              <a:rPr lang="en-US" dirty="0" smtClean="0"/>
              <a:t>- Grazing incidence optics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02FD4-0116-4C60-BC71-88208EEC0E5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28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Three in series</a:t>
            </a:r>
          </a:p>
          <a:p>
            <a:r>
              <a:rPr lang="en-US" dirty="0" smtClean="0"/>
              <a:t>- Last one before sample</a:t>
            </a:r>
          </a:p>
          <a:p>
            <a:r>
              <a:rPr lang="en-US" dirty="0" smtClean="0"/>
              <a:t>- Bimorph</a:t>
            </a:r>
          </a:p>
          <a:p>
            <a:r>
              <a:rPr lang="en-US" dirty="0" smtClean="0"/>
              <a:t>- Laminated</a:t>
            </a:r>
          </a:p>
          <a:p>
            <a:r>
              <a:rPr lang="en-US" dirty="0" smtClean="0"/>
              <a:t>- [prop to show bend]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02FD4-0116-4C60-BC71-88208EEC0E5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76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Delaminating</a:t>
            </a:r>
          </a:p>
          <a:p>
            <a:r>
              <a:rPr lang="en-US" dirty="0" smtClean="0"/>
              <a:t>- Bimorph issues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02FD4-0116-4C60-BC71-88208EEC0E5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75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Delaminating</a:t>
            </a:r>
          </a:p>
          <a:p>
            <a:r>
              <a:rPr lang="en-US" dirty="0" smtClean="0"/>
              <a:t>- Bimorph issues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02FD4-0116-4C60-BC71-88208EEC0E5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75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Delaminating</a:t>
            </a:r>
          </a:p>
          <a:p>
            <a:r>
              <a:rPr lang="en-US" dirty="0" smtClean="0"/>
              <a:t>- Bimorph issues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02FD4-0116-4C60-BC71-88208EEC0E5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75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Replace mirror</a:t>
            </a:r>
          </a:p>
          <a:p>
            <a:r>
              <a:rPr lang="en-US" dirty="0" smtClean="0"/>
              <a:t>- Replace bimorph</a:t>
            </a:r>
          </a:p>
          <a:p>
            <a:r>
              <a:rPr lang="en-US" dirty="0" smtClean="0"/>
              <a:t>- [prop to show bend]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02FD4-0116-4C60-BC71-88208EEC0E5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79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3600" y="2793600"/>
            <a:ext cx="8776800" cy="216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82563" y="219075"/>
            <a:ext cx="8778875" cy="257333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logo to change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000" y="221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6000" y="3434400"/>
            <a:ext cx="6480000" cy="72000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32" name="Text Placeholder 1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0069" y="100286"/>
            <a:ext cx="1591392" cy="3434056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US" dirty="0"/>
              <a:t>  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synchrotron.org.au</a:t>
            </a:r>
          </a:p>
        </p:txBody>
      </p:sp>
      <p:sp>
        <p:nvSpPr>
          <p:cNvPr id="14" name="Text Placeholder 1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804168" y="482400"/>
            <a:ext cx="1800000" cy="5724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1" b="251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US" dirty="0"/>
              <a:t>  </a:t>
            </a:r>
            <a:endParaRPr lang="en-AU" dirty="0"/>
          </a:p>
        </p:txBody>
      </p:sp>
      <p:sp>
        <p:nvSpPr>
          <p:cNvPr id="15" name="Text Placeholder 1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6513431" y="4414735"/>
            <a:ext cx="1961995" cy="289284"/>
          </a:xfr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805" b="105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938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02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44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3600" y="2793600"/>
            <a:ext cx="8776800" cy="21636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82563" y="219075"/>
            <a:ext cx="8778875" cy="2573338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logo to change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000" y="221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6000" y="3434400"/>
            <a:ext cx="6480000" cy="72000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32" name="Text Placeholder 1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0069" y="100286"/>
            <a:ext cx="1591392" cy="3434056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synchrotron.org.au</a:t>
            </a:r>
          </a:p>
        </p:txBody>
      </p:sp>
      <p:sp>
        <p:nvSpPr>
          <p:cNvPr id="14" name="Text Placeholder 12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804168" y="482400"/>
            <a:ext cx="1800000" cy="572400"/>
          </a:xfr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1" b="251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US" dirty="0"/>
              <a:t>  </a:t>
            </a:r>
            <a:endParaRPr lang="en-AU" dirty="0"/>
          </a:p>
        </p:txBody>
      </p:sp>
      <p:sp>
        <p:nvSpPr>
          <p:cNvPr id="15" name="Text Placeholder 12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6513431" y="4414735"/>
            <a:ext cx="1961995" cy="289284"/>
          </a:xfr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805" b="105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0812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48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07908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183600" y="1630800"/>
            <a:ext cx="8776800" cy="22716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Placeholder 1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0069" y="100286"/>
            <a:ext cx="1591392" cy="3434056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185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6000" y="3074400"/>
            <a:ext cx="6480000" cy="720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tx2"/>
                </a:solidFill>
              </a:rPr>
              <a:t>synchrotron.org.au</a:t>
            </a:r>
          </a:p>
        </p:txBody>
      </p:sp>
      <p:sp>
        <p:nvSpPr>
          <p:cNvPr id="9" name="Text Placeholder 12"/>
          <p:cNvSpPr txBox="1">
            <a:spLocks noChangeAspect="1"/>
          </p:cNvSpPr>
          <p:nvPr userDrawn="1"/>
        </p:nvSpPr>
        <p:spPr>
          <a:xfrm>
            <a:off x="6513431" y="4414735"/>
            <a:ext cx="1961995" cy="28928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805" b="105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  </a:t>
            </a:r>
            <a:endParaRPr lang="en-AU" dirty="0"/>
          </a:p>
        </p:txBody>
      </p:sp>
      <p:sp>
        <p:nvSpPr>
          <p:cNvPr id="14" name="Text Placeholder 12"/>
          <p:cNvSpPr txBox="1">
            <a:spLocks noChangeAspect="1"/>
          </p:cNvSpPr>
          <p:nvPr userDrawn="1"/>
        </p:nvSpPr>
        <p:spPr>
          <a:xfrm>
            <a:off x="6804168" y="482400"/>
            <a:ext cx="1800000" cy="5724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1" b="251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455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89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07908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183600" y="1630800"/>
            <a:ext cx="8776800" cy="22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Placeholder 12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00069" y="100286"/>
            <a:ext cx="1591392" cy="3434056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178" r="3178"/>
            </a:stretch>
          </a:blipFill>
        </p:spPr>
        <p:txBody>
          <a:bodyPr/>
          <a:lstStyle>
            <a:lvl1pPr>
              <a:defRPr sz="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00"/>
            </a:lvl2pPr>
            <a:lvl3pPr marL="0">
              <a:spcBef>
                <a:spcPts val="0"/>
              </a:spcBef>
              <a:defRPr sz="3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300"/>
            </a:lvl4pPr>
            <a:lvl5pPr marL="0">
              <a:spcBef>
                <a:spcPts val="0"/>
              </a:spcBef>
              <a:defRPr sz="300"/>
            </a:lvl5pPr>
            <a:lvl6pPr marL="0" indent="0">
              <a:spcBef>
                <a:spcPts val="0"/>
              </a:spcBef>
              <a:buNone/>
              <a:defRPr sz="300"/>
            </a:lvl6pPr>
            <a:lvl7pPr marL="0">
              <a:spcBef>
                <a:spcPts val="0"/>
              </a:spcBef>
              <a:defRPr sz="300"/>
            </a:lvl7pPr>
            <a:lvl8pPr marL="0" indent="0">
              <a:spcBef>
                <a:spcPts val="0"/>
              </a:spcBef>
              <a:buNone/>
              <a:defRPr sz="300"/>
            </a:lvl8pPr>
            <a:lvl9pPr marL="0">
              <a:spcBef>
                <a:spcPts val="0"/>
              </a:spcBef>
              <a:defRPr sz="300"/>
            </a:lvl9pPr>
          </a:lstStyle>
          <a:p>
            <a:pPr lvl="0"/>
            <a:r>
              <a:rPr lang="en-AU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000" y="1850400"/>
            <a:ext cx="6480000" cy="1101600"/>
          </a:xfrm>
        </p:spPr>
        <p:txBody>
          <a:bodyPr anchor="b"/>
          <a:lstStyle>
            <a:lvl1pPr algn="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6000" y="3074400"/>
            <a:ext cx="6480000" cy="720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0288" y="4473029"/>
            <a:ext cx="1700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tx2"/>
                </a:solidFill>
              </a:rPr>
              <a:t>synchrotron.org.au</a:t>
            </a:r>
          </a:p>
        </p:txBody>
      </p:sp>
      <p:sp>
        <p:nvSpPr>
          <p:cNvPr id="8" name="Text Placeholder 12"/>
          <p:cNvSpPr txBox="1">
            <a:spLocks noChangeAspect="1"/>
          </p:cNvSpPr>
          <p:nvPr userDrawn="1"/>
        </p:nvSpPr>
        <p:spPr>
          <a:xfrm>
            <a:off x="6804168" y="482400"/>
            <a:ext cx="1800000" cy="5724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1" b="251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</a:t>
            </a:r>
            <a:endParaRPr lang="en-AU" dirty="0"/>
          </a:p>
        </p:txBody>
      </p:sp>
      <p:sp>
        <p:nvSpPr>
          <p:cNvPr id="9" name="Text Placeholder 12"/>
          <p:cNvSpPr txBox="1">
            <a:spLocks noChangeAspect="1"/>
          </p:cNvSpPr>
          <p:nvPr userDrawn="1"/>
        </p:nvSpPr>
        <p:spPr>
          <a:xfrm>
            <a:off x="6513431" y="4414735"/>
            <a:ext cx="1961995" cy="289284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805" b="105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886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89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557562" y="1328644"/>
            <a:ext cx="8026118" cy="2865356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214188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46410" y="1328644"/>
            <a:ext cx="8037270" cy="286535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image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61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288" y="1170879"/>
            <a:ext cx="4074562" cy="3023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70879"/>
            <a:ext cx="4074562" cy="3023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568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288" y="1170879"/>
            <a:ext cx="4074562" cy="302316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‹#›</a:t>
            </a:fld>
            <a:endParaRPr lang="en-A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40016" y="1260089"/>
            <a:ext cx="3943664" cy="29339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image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5654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288" y="273844"/>
            <a:ext cx="6114624" cy="691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288" y="1170879"/>
            <a:ext cx="8263424" cy="3023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	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  <a:endParaRPr lang="en-AU" dirty="0"/>
          </a:p>
          <a:p>
            <a:pPr lvl="8"/>
            <a:r>
              <a:rPr lang="en-AU" dirty="0"/>
              <a:t>Nine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5356" y="4473029"/>
            <a:ext cx="939327" cy="223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288" y="4473029"/>
            <a:ext cx="4848766" cy="223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8224" y="4472901"/>
            <a:ext cx="475488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AF3C-F858-4DF0-802E-635E267FF58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ext Placeholder 12"/>
          <p:cNvSpPr txBox="1">
            <a:spLocks noChangeAspect="1"/>
          </p:cNvSpPr>
          <p:nvPr/>
        </p:nvSpPr>
        <p:spPr>
          <a:xfrm>
            <a:off x="7084132" y="482400"/>
            <a:ext cx="1520035" cy="483371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1" b="251"/>
            </a:stretch>
          </a:blipFill>
        </p:spPr>
        <p:txBody>
          <a:bodyPr/>
          <a:lstStyle>
            <a:lvl1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82296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386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2" r:id="rId4"/>
    <p:sldLayoutId id="2147483660" r:id="rId5"/>
    <p:sldLayoutId id="2147483670" r:id="rId6"/>
    <p:sldLayoutId id="2147483664" r:id="rId7"/>
    <p:sldLayoutId id="2147483652" r:id="rId8"/>
    <p:sldLayoutId id="2147483663" r:id="rId9"/>
    <p:sldLayoutId id="2147483654" r:id="rId10"/>
    <p:sldLayoutId id="2147483655" r:id="rId11"/>
  </p:sldLayoutIdLst>
  <p:hf hdr="0" dt="0"/>
  <p:txStyles>
    <p:titleStyle>
      <a:lvl1pPr algn="l" defTabSz="822960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2296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342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4200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684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‒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68400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026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026000" indent="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368000" indent="-342000" algn="l" defTabSz="822960" rtl="0" eaLnBrk="1" latinLnBrk="0" hangingPunct="1">
        <a:lnSpc>
          <a:spcPct val="100000"/>
        </a:lnSpc>
        <a:spcBef>
          <a:spcPts val="432"/>
        </a:spcBef>
        <a:buFont typeface="Arial" panose="020B0604020202020204" pitchFamily="34" charset="0"/>
        <a:buChar char="‒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png"/><Relationship Id="rId7" Type="http://schemas.openxmlformats.org/officeDocument/2006/relationships/image" Target="../media/image35.jpg"/><Relationship Id="rId8" Type="http://schemas.openxmlformats.org/officeDocument/2006/relationships/image" Target="../media/image36.jpg"/><Relationship Id="rId9" Type="http://schemas.openxmlformats.org/officeDocument/2006/relationships/image" Target="../media/image37.jpg"/><Relationship Id="rId10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1.wdp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2.wdp"/><Relationship Id="rId5" Type="http://schemas.openxmlformats.org/officeDocument/2006/relationships/image" Target="../media/image12.jpeg"/><Relationship Id="rId6" Type="http://schemas.microsoft.com/office/2007/relationships/hdphoto" Target="../media/hdphoto3.wdp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Mirror, mirror in the vacuum </a:t>
            </a:r>
            <a:r>
              <a:rPr lang="en-AU" dirty="0" smtClean="0"/>
              <a:t>tank</a:t>
            </a:r>
            <a:br>
              <a:rPr lang="en-AU" dirty="0" smtClean="0"/>
            </a:br>
            <a:r>
              <a:rPr lang="en-AU" sz="2000" dirty="0" smtClean="0"/>
              <a:t>an MX2 optics upgrade</a:t>
            </a:r>
            <a:endParaRPr lang="en-AU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Daniel Eriksson, MX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051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Anything else to worry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New </a:t>
            </a:r>
            <a:r>
              <a:rPr lang="en-US" dirty="0" err="1"/>
              <a:t>goni</a:t>
            </a:r>
            <a:r>
              <a:rPr lang="en-US" dirty="0"/>
              <a:t> reduces noise</a:t>
            </a:r>
          </a:p>
          <a:p>
            <a:r>
              <a:rPr lang="en-US" dirty="0"/>
              <a:t>- New detector improves signal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10</a:t>
            </a:fld>
            <a:endParaRPr lang="en-AU"/>
          </a:p>
        </p:txBody>
      </p:sp>
      <p:pic>
        <p:nvPicPr>
          <p:cNvPr id="9" name="Picture 8" descr="IMG_20161116_165327047_HD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700" y="1736724"/>
            <a:ext cx="3213100" cy="3000375"/>
          </a:xfrm>
          <a:prstGeom prst="rect">
            <a:avLst/>
          </a:prstGeom>
        </p:spPr>
      </p:pic>
      <p:pic>
        <p:nvPicPr>
          <p:cNvPr id="10" name="Picture 9" descr="IMG_20161125_101724869_HD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00" y="1821394"/>
            <a:ext cx="3187700" cy="28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2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DSC427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78" y="1003300"/>
            <a:ext cx="7292622" cy="410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to summarize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4406900"/>
            <a:ext cx="7277100" cy="64770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algn="ctr"/>
            <a:r>
              <a:rPr lang="en-US" sz="1800" dirty="0" smtClean="0"/>
              <a:t>Replaces </a:t>
            </a:r>
            <a:r>
              <a:rPr lang="en-US" sz="1800" dirty="0"/>
              <a:t>an ageing, damaged, complicated, and failure prone system with a simpler and safer one.</a:t>
            </a:r>
          </a:p>
          <a:p>
            <a:pPr algn="ctr"/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60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12</a:t>
            </a:fld>
            <a:endParaRPr lang="en-AU"/>
          </a:p>
        </p:txBody>
      </p:sp>
      <p:grpSp>
        <p:nvGrpSpPr>
          <p:cNvPr id="41" name="Group 40"/>
          <p:cNvGrpSpPr/>
          <p:nvPr/>
        </p:nvGrpSpPr>
        <p:grpSpPr>
          <a:xfrm>
            <a:off x="-4440" y="1184028"/>
            <a:ext cx="1972940" cy="1856564"/>
            <a:chOff x="-4440" y="1135109"/>
            <a:chExt cx="1972940" cy="1856564"/>
          </a:xfrm>
        </p:grpSpPr>
        <p:pic>
          <p:nvPicPr>
            <p:cNvPr id="13" name="Picture 12" descr="TomCaradocAndPeterCzabotarImage2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626" y="1135109"/>
              <a:ext cx="1508013" cy="159557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4440" y="2683281"/>
              <a:ext cx="1972940" cy="308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Tom </a:t>
              </a:r>
              <a:r>
                <a:rPr lang="en-US" dirty="0" err="1"/>
                <a:t>Caradoc</a:t>
              </a:r>
              <a:r>
                <a:rPr lang="en-US" dirty="0"/>
                <a:t>-Davies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954" y="3262944"/>
            <a:ext cx="1321793" cy="1887396"/>
            <a:chOff x="43954" y="3262944"/>
            <a:chExt cx="1321793" cy="1887396"/>
          </a:xfrm>
        </p:grpSpPr>
        <p:pic>
          <p:nvPicPr>
            <p:cNvPr id="9" name="Picture 8" descr="sofia_maced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641" y="3262944"/>
              <a:ext cx="938418" cy="15721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3954" y="4841948"/>
              <a:ext cx="1321793" cy="3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Sofia </a:t>
              </a:r>
              <a:r>
                <a:rPr lang="en-US" dirty="0" err="1" smtClean="0"/>
                <a:t>Macedo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45830" y="3260358"/>
            <a:ext cx="1815502" cy="1892568"/>
            <a:chOff x="1702398" y="3260358"/>
            <a:chExt cx="1815502" cy="1892568"/>
          </a:xfrm>
        </p:grpSpPr>
        <p:pic>
          <p:nvPicPr>
            <p:cNvPr id="7" name="Picture 6" descr="1062_AustSync_110823crop_we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8254" y="3260358"/>
              <a:ext cx="1263790" cy="157215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02398" y="4844534"/>
              <a:ext cx="1815502" cy="3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Rachel Williamson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36520" y="1201160"/>
            <a:ext cx="2059436" cy="1822301"/>
            <a:chOff x="2804664" y="1152240"/>
            <a:chExt cx="2059436" cy="1822301"/>
          </a:xfrm>
        </p:grpSpPr>
        <p:pic>
          <p:nvPicPr>
            <p:cNvPr id="12" name="Picture 11" descr="alanribolditunnicliffe028webpic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2071" y="1152240"/>
              <a:ext cx="1044622" cy="157215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804664" y="2666149"/>
              <a:ext cx="2059436" cy="308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Alan </a:t>
              </a:r>
              <a:r>
                <a:rPr lang="en-US" dirty="0" err="1" smtClean="0"/>
                <a:t>Riboldi</a:t>
              </a:r>
              <a:r>
                <a:rPr lang="en-US" dirty="0" smtClean="0"/>
                <a:t> </a:t>
              </a:r>
              <a:r>
                <a:rPr lang="en-US" dirty="0" err="1" smtClean="0"/>
                <a:t>Tunnicliffe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41415" y="3280276"/>
            <a:ext cx="1720586" cy="1852732"/>
            <a:chOff x="3880115" y="3280276"/>
            <a:chExt cx="1720586" cy="1852732"/>
          </a:xfrm>
        </p:grpSpPr>
        <p:pic>
          <p:nvPicPr>
            <p:cNvPr id="11" name="Picture 10" descr="santosh panjikar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8412" y="3280276"/>
              <a:ext cx="1186193" cy="158159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80115" y="4824616"/>
              <a:ext cx="1720586" cy="3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Santosh</a:t>
              </a:r>
              <a:r>
                <a:rPr lang="en-US" dirty="0" smtClean="0"/>
                <a:t> </a:t>
              </a:r>
              <a:r>
                <a:rPr lang="en-US" dirty="0" err="1" smtClean="0"/>
                <a:t>Panjikar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24772" y="1184028"/>
            <a:ext cx="1599736" cy="1856564"/>
            <a:chOff x="5249798" y="1273608"/>
            <a:chExt cx="1599736" cy="1856564"/>
          </a:xfrm>
        </p:grpSpPr>
        <p:pic>
          <p:nvPicPr>
            <p:cNvPr id="6" name="Picture 5" descr="train_400x400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9798" y="1273608"/>
              <a:ext cx="1599736" cy="159973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396917" y="2821780"/>
              <a:ext cx="1305498" cy="3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David </a:t>
              </a:r>
              <a:r>
                <a:rPr lang="en-US" dirty="0" err="1" smtClean="0"/>
                <a:t>Aragao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53325" y="1153558"/>
            <a:ext cx="1390675" cy="1917504"/>
            <a:chOff x="7825841" y="1196752"/>
            <a:chExt cx="1390675" cy="1917504"/>
          </a:xfrm>
        </p:grpSpPr>
        <p:pic>
          <p:nvPicPr>
            <p:cNvPr id="10" name="Picture 9" descr="jason price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5417" y="1196752"/>
              <a:ext cx="1289091" cy="162731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825841" y="2744924"/>
              <a:ext cx="1390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Jason Price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80596" y="3265480"/>
            <a:ext cx="1449104" cy="1882324"/>
            <a:chOff x="7428196" y="3265480"/>
            <a:chExt cx="1449104" cy="1882324"/>
          </a:xfrm>
        </p:grpSpPr>
        <p:pic>
          <p:nvPicPr>
            <p:cNvPr id="8" name="Picture 7" descr="Daniel_Eriksson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2161" y="3265480"/>
              <a:ext cx="1241175" cy="158526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28196" y="4839412"/>
              <a:ext cx="1449104" cy="3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Daniel Eriksson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42084" y="3301664"/>
            <a:ext cx="1158430" cy="1809956"/>
            <a:chOff x="5996536" y="3314364"/>
            <a:chExt cx="1158430" cy="1809956"/>
          </a:xfrm>
        </p:grpSpPr>
        <p:pic>
          <p:nvPicPr>
            <p:cNvPr id="15" name="Picture 14" descr="jun_aishima_id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6536" y="3314364"/>
              <a:ext cx="1158430" cy="156271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997366" y="4815928"/>
              <a:ext cx="1156770" cy="30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Jun </a:t>
              </a:r>
              <a:r>
                <a:rPr lang="en-US" dirty="0" err="1" smtClean="0"/>
                <a:t>Aishima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447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mirrors?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2</a:t>
            </a:fld>
            <a:endParaRPr lang="en-AU"/>
          </a:p>
        </p:txBody>
      </p:sp>
      <p:pic>
        <p:nvPicPr>
          <p:cNvPr id="6" name="Picture 5" descr="mx2_beamlines_schemati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7"/>
          <a:stretch/>
        </p:blipFill>
        <p:spPr>
          <a:xfrm>
            <a:off x="228600" y="1026865"/>
            <a:ext cx="8064500" cy="41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2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mirror?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3</a:t>
            </a:fld>
            <a:endParaRPr lang="en-AU"/>
          </a:p>
        </p:txBody>
      </p:sp>
      <p:pic>
        <p:nvPicPr>
          <p:cNvPr id="7" name="Picture 6" descr="mx2_beamlines_schemati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1081016"/>
            <a:ext cx="5486400" cy="3910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247810">
            <a:off x="4127453" y="1993900"/>
            <a:ext cx="1385403" cy="30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Microfocussing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6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rror-1-lef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003299"/>
            <a:ext cx="6235700" cy="4142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</a:t>
            </a:r>
            <a:r>
              <a:rPr lang="en-US" i="1" dirty="0" smtClean="0"/>
              <a:t>that</a:t>
            </a:r>
            <a:r>
              <a:rPr lang="en-US" dirty="0" smtClean="0"/>
              <a:t> mirror?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474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rror-1-left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003299"/>
            <a:ext cx="6235700" cy="4142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</a:t>
            </a:r>
            <a:r>
              <a:rPr lang="en-US" i="1" dirty="0" smtClean="0"/>
              <a:t>that</a:t>
            </a:r>
            <a:r>
              <a:rPr lang="en-US" dirty="0" smtClean="0"/>
              <a:t> mirror?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5</a:t>
            </a:fld>
            <a:endParaRPr lang="en-AU"/>
          </a:p>
        </p:txBody>
      </p:sp>
      <p:pic>
        <p:nvPicPr>
          <p:cNvPr id="6" name="Picture 5" descr="mirror-2-midd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099" y="1015999"/>
            <a:ext cx="6212607" cy="41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6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rror-1-left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003299"/>
            <a:ext cx="6235700" cy="4142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</a:t>
            </a:r>
            <a:r>
              <a:rPr lang="en-US" i="1" dirty="0" smtClean="0"/>
              <a:t>that</a:t>
            </a:r>
            <a:r>
              <a:rPr lang="en-US" dirty="0" smtClean="0"/>
              <a:t> mirror?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6</a:t>
            </a:fld>
            <a:endParaRPr lang="en-AU"/>
          </a:p>
        </p:txBody>
      </p:sp>
      <p:pic>
        <p:nvPicPr>
          <p:cNvPr id="6" name="Picture 5" descr="mirror-2-middle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099" y="1015999"/>
            <a:ext cx="6212607" cy="4127501"/>
          </a:xfrm>
          <a:prstGeom prst="rect">
            <a:avLst/>
          </a:prstGeom>
        </p:spPr>
      </p:pic>
      <p:pic>
        <p:nvPicPr>
          <p:cNvPr id="7" name="Picture 6" descr="mirror-3-righ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1010579"/>
            <a:ext cx="6222999" cy="41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fixable?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7</a:t>
            </a:fld>
            <a:endParaRPr lang="en-AU"/>
          </a:p>
        </p:txBody>
      </p:sp>
      <p:pic>
        <p:nvPicPr>
          <p:cNvPr id="9" name="Picture 8" descr="Screen Shot 2016-11-25 at 10.41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50" y="1371600"/>
            <a:ext cx="1993900" cy="2730500"/>
          </a:xfrm>
          <a:prstGeom prst="rect">
            <a:avLst/>
          </a:prstGeom>
        </p:spPr>
      </p:pic>
      <p:pic>
        <p:nvPicPr>
          <p:cNvPr id="10" name="Picture 9" descr="Screen Shot 2016-11-25 at 10.41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2425700"/>
            <a:ext cx="1955800" cy="2717800"/>
          </a:xfrm>
          <a:prstGeom prst="rect">
            <a:avLst/>
          </a:prstGeom>
        </p:spPr>
      </p:pic>
      <p:pic>
        <p:nvPicPr>
          <p:cNvPr id="11" name="Picture 10" descr="Screen Shot 2016-11-25 at 10.41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0" y="1397000"/>
            <a:ext cx="1955800" cy="2705100"/>
          </a:xfrm>
          <a:prstGeom prst="rect">
            <a:avLst/>
          </a:prstGeom>
        </p:spPr>
      </p:pic>
      <p:pic>
        <p:nvPicPr>
          <p:cNvPr id="12" name="Picture 11" descr="Screen Shot 2016-11-25 at 10.41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825500"/>
            <a:ext cx="1955800" cy="2679700"/>
          </a:xfrm>
          <a:prstGeom prst="rect">
            <a:avLst/>
          </a:prstGeom>
        </p:spPr>
      </p:pic>
      <p:pic>
        <p:nvPicPr>
          <p:cNvPr id="13" name="Picture 12" descr="Screen Shot 2016-11-25 at 10.41.3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850" y="1701800"/>
            <a:ext cx="1968500" cy="2730500"/>
          </a:xfrm>
          <a:prstGeom prst="rect">
            <a:avLst/>
          </a:prstGeom>
        </p:spPr>
      </p:pic>
      <p:pic>
        <p:nvPicPr>
          <p:cNvPr id="14" name="Picture 13" descr="Screen Shot 2016-11-25 at 10.41.4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2476500"/>
            <a:ext cx="1930400" cy="2667000"/>
          </a:xfrm>
          <a:prstGeom prst="rect">
            <a:avLst/>
          </a:prstGeom>
        </p:spPr>
      </p:pic>
      <p:pic>
        <p:nvPicPr>
          <p:cNvPr id="15" name="Picture 14" descr="Screen Shot 2016-11-25 at 10.41.4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200" y="1130300"/>
            <a:ext cx="1930400" cy="2692400"/>
          </a:xfrm>
          <a:prstGeom prst="rect">
            <a:avLst/>
          </a:prstGeom>
        </p:spPr>
      </p:pic>
      <p:pic>
        <p:nvPicPr>
          <p:cNvPr id="16" name="Picture 15" descr="Screen Shot 2016-11-25 at 10.41.5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0" y="1066800"/>
            <a:ext cx="1943100" cy="2730500"/>
          </a:xfrm>
          <a:prstGeom prst="rect">
            <a:avLst/>
          </a:prstGeom>
        </p:spPr>
      </p:pic>
      <p:pic>
        <p:nvPicPr>
          <p:cNvPr id="8" name="Picture 7" descr="Screen Shot 2016-11-25 at 10.40.5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" y="1016000"/>
            <a:ext cx="1943100" cy="2679700"/>
          </a:xfrm>
          <a:prstGeom prst="rect">
            <a:avLst/>
          </a:prstGeom>
        </p:spPr>
      </p:pic>
      <p:pic>
        <p:nvPicPr>
          <p:cNvPr id="7" name="Picture 6" descr="Screen Shot 2016-11-25 at 10.36.5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3188839"/>
            <a:ext cx="6134100" cy="19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8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straightforward then?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One year </a:t>
            </a:r>
            <a:r>
              <a:rPr lang="en-US" dirty="0" err="1"/>
              <a:t>leadtime</a:t>
            </a:r>
            <a:endParaRPr lang="en-US" dirty="0"/>
          </a:p>
          <a:p>
            <a:r>
              <a:rPr lang="en-US" dirty="0"/>
              <a:t>- Hard vacuum environment</a:t>
            </a:r>
          </a:p>
          <a:p>
            <a:r>
              <a:rPr lang="en-US" dirty="0"/>
              <a:t>- Installation in May 2018</a:t>
            </a:r>
          </a:p>
          <a:p>
            <a:r>
              <a:rPr lang="en-US" dirty="0"/>
              <a:t>- Commissioning in June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8</a:t>
            </a:fld>
            <a:endParaRPr lang="en-AU"/>
          </a:p>
        </p:txBody>
      </p:sp>
      <p:pic>
        <p:nvPicPr>
          <p:cNvPr id="6" name="Picture 5" descr="FMB_MHF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13513"/>
            <a:ext cx="3000725" cy="4817287"/>
          </a:xfrm>
          <a:prstGeom prst="rect">
            <a:avLst/>
          </a:prstGeom>
        </p:spPr>
      </p:pic>
      <p:pic>
        <p:nvPicPr>
          <p:cNvPr id="8" name="Picture 7" descr="AAEAAQAAAAAAAATqAAAAJGVmMjVhZDMzLWIzMTctNGU4MC04MGM2LWYxMTg5NTAwYjg4Y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600" y="3136900"/>
            <a:ext cx="1536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4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Risk mitigation</a:t>
            </a:r>
          </a:p>
          <a:p>
            <a:r>
              <a:rPr lang="en-US" dirty="0"/>
              <a:t>- Performance increase</a:t>
            </a:r>
          </a:p>
          <a:p>
            <a:r>
              <a:rPr lang="en-US" dirty="0"/>
              <a:t>- Reduce staff workload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AF3C-F858-4DF0-802E-635E267FF580}" type="slidenum">
              <a:rPr lang="en-AU" smtClean="0"/>
              <a:t>9</a:t>
            </a:fld>
            <a:endParaRPr lang="en-AU"/>
          </a:p>
        </p:txBody>
      </p:sp>
      <p:pic>
        <p:nvPicPr>
          <p:cNvPr id="7" name="Picture 6" descr="IMG_62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332" y="1104900"/>
            <a:ext cx="5215467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ynchrotron-Presentation-Template 16x9">
  <a:themeElements>
    <a:clrScheme name="Synchrotron">
      <a:dk1>
        <a:srgbClr val="000000"/>
      </a:dk1>
      <a:lt1>
        <a:srgbClr val="FFFFFF"/>
      </a:lt1>
      <a:dk2>
        <a:srgbClr val="747476"/>
      </a:dk2>
      <a:lt2>
        <a:srgbClr val="3C97D1"/>
      </a:lt2>
      <a:accent1>
        <a:srgbClr val="1B9B94"/>
      </a:accent1>
      <a:accent2>
        <a:srgbClr val="94B633"/>
      </a:accent2>
      <a:accent3>
        <a:srgbClr val="CCD221"/>
      </a:accent3>
      <a:accent4>
        <a:srgbClr val="FFED21"/>
      </a:accent4>
      <a:accent5>
        <a:srgbClr val="EBBC35"/>
      </a:accent5>
      <a:accent6>
        <a:srgbClr val="C5383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ynchrotron-Presentation-Template" id="{DF4BB7D8-9C15-4B05-82FA-9111AC42A03E}" vid="{FC5ECFF5-5232-4D02-BA28-DD8FD5E0B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Synchrotron-Presentation-Template 16x9.potx</Template>
  <TotalTime>3109</TotalTime>
  <Words>210</Words>
  <Application>Microsoft Macintosh PowerPoint</Application>
  <PresentationFormat>On-screen Show (16:9)</PresentationFormat>
  <Paragraphs>67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Synchrotron-Presentation-Template 16x9</vt:lpstr>
      <vt:lpstr>Mirror, mirror in the vacuum tank an MX2 optics upgrade</vt:lpstr>
      <vt:lpstr>Why mirrors?</vt:lpstr>
      <vt:lpstr>What mirror?</vt:lpstr>
      <vt:lpstr>So why that mirror?</vt:lpstr>
      <vt:lpstr>So why that mirror?</vt:lpstr>
      <vt:lpstr>So why that mirror?</vt:lpstr>
      <vt:lpstr>Is it fixable?</vt:lpstr>
      <vt:lpstr>So, straightforward then?</vt:lpstr>
      <vt:lpstr>Expected outcomes? </vt:lpstr>
      <vt:lpstr>Anything else to worry about?</vt:lpstr>
      <vt:lpstr>So, to summarize…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Daniel Eriksson</cp:lastModifiedBy>
  <cp:revision>85</cp:revision>
  <dcterms:created xsi:type="dcterms:W3CDTF">2016-06-14T01:08:47Z</dcterms:created>
  <dcterms:modified xsi:type="dcterms:W3CDTF">2016-11-24T23:47:54Z</dcterms:modified>
</cp:coreProperties>
</file>