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11"/>
  </p:notesMasterIdLst>
  <p:handoutMasterIdLst>
    <p:handoutMasterId r:id="rId12"/>
  </p:handoutMasterIdLst>
  <p:sldIdLst>
    <p:sldId id="264" r:id="rId4"/>
    <p:sldId id="314" r:id="rId5"/>
    <p:sldId id="316" r:id="rId6"/>
    <p:sldId id="315" r:id="rId7"/>
    <p:sldId id="317" r:id="rId8"/>
    <p:sldId id="313" r:id="rId9"/>
    <p:sldId id="294" r:id="rId10"/>
  </p:sldIdLst>
  <p:sldSz cx="9144000" cy="5143500" type="screen16x9"/>
  <p:notesSz cx="6807200" cy="99393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  <a:srgbClr val="CCDEDC"/>
    <a:srgbClr val="5859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48625-9C8F-4A54-B07E-24A34AE589D3}" type="datetimeFigureOut">
              <a:rPr lang="en-AU" smtClean="0"/>
              <a:pPr/>
              <a:t>29/11/2016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AA94D-4360-4BD9-9F58-259370795D3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394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1B8A5-D808-4DBD-B04E-6A941305A5D4}" type="datetimeFigureOut">
              <a:rPr lang="en-AU" smtClean="0"/>
              <a:pPr/>
              <a:t>29/11/2016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02FD4-0116-4C60-BC71-88208EEC0E5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2113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3600" y="2793600"/>
            <a:ext cx="8776800" cy="216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82563" y="219075"/>
            <a:ext cx="8778875" cy="2573338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logo to change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0" y="221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6000" y="3434400"/>
            <a:ext cx="6480000" cy="72000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32" name="Text Placeholder 1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0069" y="100286"/>
            <a:ext cx="1591392" cy="3434056"/>
          </a:xfrm>
          <a:blipFill>
            <a:blip r:embed="rId3" cstate="print"/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US" dirty="0"/>
              <a:t>  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synchrotron.org.au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804168" y="482400"/>
            <a:ext cx="1800000" cy="572400"/>
          </a:xfrm>
          <a:blipFill>
            <a:blip r:embed="rId4" cstate="print"/>
            <a:srcRect/>
            <a:stretch>
              <a:fillRect t="251" b="251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US" dirty="0"/>
              <a:t>  </a:t>
            </a:r>
            <a:endParaRPr lang="en-AU" dirty="0"/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513431" y="4414735"/>
            <a:ext cx="1961995" cy="289284"/>
          </a:xfrm>
          <a:blipFill>
            <a:blip r:embed="rId5" cstate="print"/>
            <a:srcRect/>
            <a:stretch>
              <a:fillRect t="1805" b="105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96938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17702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91244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37064"/>
            <a:ext cx="8607455" cy="322291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5721" y="987426"/>
            <a:ext cx="5357823" cy="42862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183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2" y="1597894"/>
            <a:ext cx="8458200" cy="1102519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492" y="2914650"/>
            <a:ext cx="7086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14451" y="4767263"/>
            <a:ext cx="505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7500" y="4766073"/>
            <a:ext cx="781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D811A8-6C6A-409D-9DB8-C992F7111BF0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88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630"/>
            <a:ext cx="7391400" cy="288438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14451" y="4767263"/>
            <a:ext cx="505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7500" y="4766073"/>
            <a:ext cx="781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52BA5F-9A67-4027-ADF4-FDDEF151680C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76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2247" y="1491631"/>
            <a:ext cx="3059723" cy="299239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3046" y="1491631"/>
            <a:ext cx="4572000" cy="2992394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14451" y="4767263"/>
            <a:ext cx="505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17500" y="4766073"/>
            <a:ext cx="781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EA1E396-243A-4671-B146-ABDEB8B42D65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22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49969" y="1491631"/>
            <a:ext cx="4572000" cy="29383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3047" y="1491631"/>
            <a:ext cx="3059723" cy="293838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14451" y="4767263"/>
            <a:ext cx="505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17500" y="4766073"/>
            <a:ext cx="781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901C66-DBF0-435A-A893-A47B6193AA71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5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1630"/>
            <a:ext cx="3024554" cy="2375706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24560" y="1491630"/>
            <a:ext cx="3076307" cy="2375706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0677" y="3921342"/>
            <a:ext cx="2743200" cy="5715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146645" y="3921342"/>
            <a:ext cx="2832124" cy="5715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0868" y="1491630"/>
            <a:ext cx="3043139" cy="2375706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41545" y="3921342"/>
            <a:ext cx="2761785" cy="5715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314451" y="4767263"/>
            <a:ext cx="505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17500" y="4766073"/>
            <a:ext cx="781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EC13844-C6B8-41FC-A44A-750039A8B541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8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1630"/>
            <a:ext cx="4572000" cy="248371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0" y="1491630"/>
            <a:ext cx="4572000" cy="248371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40677" y="4029354"/>
            <a:ext cx="4290646" cy="5715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2339" y="4029354"/>
            <a:ext cx="4360985" cy="5715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314451" y="4767263"/>
            <a:ext cx="505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17500" y="4766073"/>
            <a:ext cx="781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FD4B58-0D61-4CE2-BDBD-6322D4359776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400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031" y="1329613"/>
            <a:ext cx="4038600" cy="29792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431" y="1329617"/>
            <a:ext cx="4038600" cy="29792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14451" y="4767263"/>
            <a:ext cx="505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7500" y="4766073"/>
            <a:ext cx="781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5A7CF15-1CE1-4860-B7E9-0AF4664827B2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73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3600" y="2793600"/>
            <a:ext cx="8776800" cy="21636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82563" y="219075"/>
            <a:ext cx="8778875" cy="2573338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logo to change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0" y="221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6000" y="3434400"/>
            <a:ext cx="6480000" cy="72000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32" name="Text Placeholder 1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0069" y="100286"/>
            <a:ext cx="1591392" cy="3434056"/>
          </a:xfrm>
          <a:blipFill>
            <a:blip r:embed="rId3" cstate="print"/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synchrotron.org.au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804168" y="482400"/>
            <a:ext cx="1800000" cy="572400"/>
          </a:xfrm>
          <a:blipFill>
            <a:blip r:embed="rId4" cstate="print"/>
            <a:srcRect/>
            <a:stretch>
              <a:fillRect t="251" b="251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US" dirty="0"/>
              <a:t>  </a:t>
            </a:r>
            <a:endParaRPr lang="en-AU" dirty="0"/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513431" y="4414735"/>
            <a:ext cx="1961995" cy="289284"/>
          </a:xfrm>
          <a:blipFill>
            <a:blip r:embed="rId5" cstate="print"/>
            <a:srcRect/>
            <a:stretch>
              <a:fillRect t="1805" b="105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808121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437624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031" y="1917446"/>
            <a:ext cx="4040188" cy="2615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3845" y="1437624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3845" y="1917446"/>
            <a:ext cx="4041775" cy="2615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14451" y="4767263"/>
            <a:ext cx="505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7500" y="4766073"/>
            <a:ext cx="781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C7CFEE-A557-41C8-8002-29C7AC97E189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152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53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3212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2" y="3695328"/>
            <a:ext cx="7467600" cy="425054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4062" y="735546"/>
            <a:ext cx="7467600" cy="29597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062" y="4120381"/>
            <a:ext cx="7467600" cy="493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14451" y="4767263"/>
            <a:ext cx="50530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7500" y="4766073"/>
            <a:ext cx="781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8B9208-6291-4647-94AB-64C2182E3FE0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24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 userDrawn="1"/>
        </p:nvSpPr>
        <p:spPr bwMode="auto">
          <a:xfrm>
            <a:off x="0" y="735546"/>
            <a:ext cx="9144000" cy="38952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0" b="1" smtClean="0">
                <a:solidFill>
                  <a:srgbClr val="005A9B"/>
                </a:solidFill>
                <a:latin typeface="Arial Black" charset="0"/>
                <a:cs typeface="Arial Black" charset="0"/>
              </a:rPr>
              <a:t>?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432550" y="4516041"/>
            <a:ext cx="2711450" cy="6274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504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3600" y="2793600"/>
            <a:ext cx="8776800" cy="216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82563" y="219075"/>
            <a:ext cx="8778875" cy="2573338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logo to change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0" y="221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6000" y="3434400"/>
            <a:ext cx="6480000" cy="72000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32" name="Text Placeholder 1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0069" y="100286"/>
            <a:ext cx="1591392" cy="3434056"/>
          </a:xfrm>
          <a:blipFill>
            <a:blip r:embed="rId3" cstate="print"/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US" dirty="0"/>
              <a:t>  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rgbClr val="FFFFFF"/>
                </a:solidFill>
              </a:rPr>
              <a:t>synchrotron.org.au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804168" y="482400"/>
            <a:ext cx="1800000" cy="572400"/>
          </a:xfrm>
          <a:blipFill>
            <a:blip r:embed="rId4" cstate="print"/>
            <a:srcRect/>
            <a:stretch>
              <a:fillRect t="251" b="251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US" dirty="0"/>
              <a:t>  </a:t>
            </a:r>
            <a:endParaRPr lang="en-AU" dirty="0"/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513431" y="4414735"/>
            <a:ext cx="1961995" cy="289284"/>
          </a:xfrm>
          <a:blipFill>
            <a:blip r:embed="rId5" cstate="print"/>
            <a:srcRect/>
            <a:stretch>
              <a:fillRect t="1805" b="105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899068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3600" y="2793600"/>
            <a:ext cx="8776800" cy="21636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82563" y="219075"/>
            <a:ext cx="8778875" cy="2573338"/>
          </a:xfrm>
          <a:blipFill>
            <a:blip r:embed="rId2" cstate="print"/>
            <a:stretch>
              <a:fillRect/>
            </a:stretch>
          </a:blipFill>
        </p:spPr>
        <p:txBody>
          <a:bodyPr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logo to change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0" y="221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6000" y="3434400"/>
            <a:ext cx="6480000" cy="72000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32" name="Text Placeholder 1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0069" y="100286"/>
            <a:ext cx="1591392" cy="3434056"/>
          </a:xfrm>
          <a:blipFill>
            <a:blip r:embed="rId3" cstate="print"/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rgbClr val="FFFFFF"/>
                </a:solidFill>
              </a:rPr>
              <a:t>synchrotron.org.au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804168" y="482400"/>
            <a:ext cx="1800000" cy="572400"/>
          </a:xfrm>
          <a:blipFill>
            <a:blip r:embed="rId4" cstate="print"/>
            <a:srcRect/>
            <a:stretch>
              <a:fillRect t="251" b="251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US" dirty="0"/>
              <a:t>  </a:t>
            </a:r>
            <a:endParaRPr lang="en-AU" dirty="0"/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513431" y="4414735"/>
            <a:ext cx="1961995" cy="289284"/>
          </a:xfrm>
          <a:blipFill>
            <a:blip r:embed="rId5" cstate="print"/>
            <a:srcRect/>
            <a:stretch>
              <a:fillRect t="1805" b="105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555571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48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07908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83600" y="1630800"/>
            <a:ext cx="8776800" cy="22716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Text Placeholder 1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0069" y="100286"/>
            <a:ext cx="1591392" cy="3434056"/>
          </a:xfrm>
          <a:blipFill>
            <a:blip r:embed="rId2" cstate="print"/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185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000" y="3074400"/>
            <a:ext cx="6480000" cy="720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rgbClr val="747476"/>
                </a:solidFill>
              </a:rPr>
              <a:t>synchrotron.org.au</a:t>
            </a:r>
          </a:p>
        </p:txBody>
      </p:sp>
      <p:sp>
        <p:nvSpPr>
          <p:cNvPr id="9" name="Text Placeholder 12"/>
          <p:cNvSpPr txBox="1">
            <a:spLocks noChangeAspect="1"/>
          </p:cNvSpPr>
          <p:nvPr userDrawn="1"/>
        </p:nvSpPr>
        <p:spPr>
          <a:xfrm>
            <a:off x="6513431" y="4414735"/>
            <a:ext cx="1961995" cy="289284"/>
          </a:xfrm>
          <a:prstGeom prst="rect">
            <a:avLst/>
          </a:prstGeom>
          <a:blipFill>
            <a:blip r:embed="rId3" cstate="print"/>
            <a:srcRect/>
            <a:stretch>
              <a:fillRect t="1805" b="105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rgbClr val="000000"/>
                </a:solidFill>
              </a:rPr>
              <a:t>  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4" name="Text Placeholder 12"/>
          <p:cNvSpPr txBox="1">
            <a:spLocks noChangeAspect="1"/>
          </p:cNvSpPr>
          <p:nvPr userDrawn="1"/>
        </p:nvSpPr>
        <p:spPr>
          <a:xfrm>
            <a:off x="6804168" y="482400"/>
            <a:ext cx="1800000" cy="572400"/>
          </a:xfrm>
          <a:prstGeom prst="rect">
            <a:avLst/>
          </a:prstGeom>
          <a:blipFill>
            <a:blip r:embed="rId4" cstate="print"/>
            <a:srcRect/>
            <a:stretch>
              <a:fillRect t="251" b="251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28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8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07908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83600" y="1630800"/>
            <a:ext cx="8776800" cy="22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Text Placeholder 1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0069" y="100286"/>
            <a:ext cx="1591392" cy="3434056"/>
          </a:xfrm>
          <a:blipFill>
            <a:blip r:embed="rId2" cstate="print"/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185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000" y="3074400"/>
            <a:ext cx="6480000" cy="720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rgbClr val="747476"/>
                </a:solidFill>
              </a:rPr>
              <a:t>synchrotron.org.au</a:t>
            </a:r>
          </a:p>
        </p:txBody>
      </p:sp>
      <p:sp>
        <p:nvSpPr>
          <p:cNvPr id="8" name="Text Placeholder 12"/>
          <p:cNvSpPr txBox="1">
            <a:spLocks noChangeAspect="1"/>
          </p:cNvSpPr>
          <p:nvPr userDrawn="1"/>
        </p:nvSpPr>
        <p:spPr>
          <a:xfrm>
            <a:off x="6804168" y="482400"/>
            <a:ext cx="1800000" cy="572400"/>
          </a:xfrm>
          <a:prstGeom prst="rect">
            <a:avLst/>
          </a:prstGeom>
          <a:blipFill>
            <a:blip r:embed="rId3" cstate="print"/>
            <a:srcRect/>
            <a:stretch>
              <a:fillRect t="251" b="251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Text Placeholder 12"/>
          <p:cNvSpPr txBox="1">
            <a:spLocks noChangeAspect="1"/>
          </p:cNvSpPr>
          <p:nvPr userDrawn="1"/>
        </p:nvSpPr>
        <p:spPr>
          <a:xfrm>
            <a:off x="6513431" y="4414735"/>
            <a:ext cx="1961995" cy="289284"/>
          </a:xfrm>
          <a:prstGeom prst="rect">
            <a:avLst/>
          </a:prstGeom>
          <a:blipFill>
            <a:blip r:embed="rId4" cstate="print"/>
            <a:srcRect/>
            <a:stretch>
              <a:fillRect t="1805" b="105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rgbClr val="000000"/>
                </a:solidFill>
              </a:rPr>
              <a:t>  </a:t>
            </a: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161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7474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67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48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07908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183600" y="1630800"/>
            <a:ext cx="8776800" cy="22716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0069" y="100286"/>
            <a:ext cx="1591392" cy="3434056"/>
          </a:xfrm>
          <a:blipFill>
            <a:blip r:embed="rId2" cstate="print"/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185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000" y="3074400"/>
            <a:ext cx="6480000" cy="720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tx2"/>
                </a:solidFill>
              </a:rPr>
              <a:t>synchrotron.org.au</a:t>
            </a:r>
          </a:p>
        </p:txBody>
      </p:sp>
      <p:sp>
        <p:nvSpPr>
          <p:cNvPr id="9" name="Text Placeholder 12"/>
          <p:cNvSpPr txBox="1">
            <a:spLocks noChangeAspect="1"/>
          </p:cNvSpPr>
          <p:nvPr userDrawn="1"/>
        </p:nvSpPr>
        <p:spPr>
          <a:xfrm>
            <a:off x="6513431" y="4414735"/>
            <a:ext cx="1961995" cy="289284"/>
          </a:xfrm>
          <a:prstGeom prst="rect">
            <a:avLst/>
          </a:prstGeom>
          <a:blipFill>
            <a:blip r:embed="rId3" cstate="print"/>
            <a:srcRect/>
            <a:stretch>
              <a:fillRect t="1805" b="105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  </a:t>
            </a:r>
            <a:endParaRPr lang="en-AU" dirty="0"/>
          </a:p>
        </p:txBody>
      </p:sp>
      <p:sp>
        <p:nvSpPr>
          <p:cNvPr id="14" name="Text Placeholder 12"/>
          <p:cNvSpPr txBox="1">
            <a:spLocks noChangeAspect="1"/>
          </p:cNvSpPr>
          <p:nvPr userDrawn="1"/>
        </p:nvSpPr>
        <p:spPr>
          <a:xfrm>
            <a:off x="6804168" y="482400"/>
            <a:ext cx="1800000" cy="572400"/>
          </a:xfrm>
          <a:prstGeom prst="rect">
            <a:avLst/>
          </a:prstGeom>
          <a:blipFill>
            <a:blip r:embed="rId4" cstate="print"/>
            <a:srcRect/>
            <a:stretch>
              <a:fillRect t="251" b="251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924557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7474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557562" y="1328644"/>
            <a:ext cx="8026118" cy="2865356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3385905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7474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46410" y="1328644"/>
            <a:ext cx="8037270" cy="286535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image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28112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288" y="1170879"/>
            <a:ext cx="4074562" cy="3023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70879"/>
            <a:ext cx="4074562" cy="3023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74747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230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288" y="1170879"/>
            <a:ext cx="4074562" cy="3023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74747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40016" y="1260089"/>
            <a:ext cx="3943664" cy="29339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image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058277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74747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791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74747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254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Frame 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281-E497-4513-9250-2C4199296E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0114"/>
            <a:ext cx="9144000" cy="4143386"/>
          </a:xfrm>
          <a:ln w="76200">
            <a:noFill/>
          </a:ln>
        </p:spPr>
        <p:txBody>
          <a:bodyPr anchor="t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29138"/>
            <a:ext cx="9144000" cy="71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902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281-E497-4513-9250-2C4199296E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2900" y="951311"/>
            <a:ext cx="3175460" cy="3780234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714744" y="951311"/>
            <a:ext cx="4961712" cy="3780234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E910469-308E-47E3-B35D-399830AB6E7E}" type="datetimeFigureOut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29/11/2016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>
              <a:solidFill>
                <a:srgbClr val="747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86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37064"/>
            <a:ext cx="8607455" cy="3222918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5721" y="987426"/>
            <a:ext cx="5357823" cy="42862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6AD281-E497-4513-9250-2C4199296E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07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8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07908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183600" y="1630800"/>
            <a:ext cx="8776800" cy="22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0069" y="100286"/>
            <a:ext cx="1591392" cy="3434056"/>
          </a:xfrm>
          <a:blipFill>
            <a:blip r:embed="rId2" cstate="print"/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185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000" y="3074400"/>
            <a:ext cx="6480000" cy="720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tx2"/>
                </a:solidFill>
              </a:rPr>
              <a:t>synchrotron.org.au</a:t>
            </a:r>
          </a:p>
        </p:txBody>
      </p:sp>
      <p:sp>
        <p:nvSpPr>
          <p:cNvPr id="8" name="Text Placeholder 12"/>
          <p:cNvSpPr txBox="1">
            <a:spLocks noChangeAspect="1"/>
          </p:cNvSpPr>
          <p:nvPr userDrawn="1"/>
        </p:nvSpPr>
        <p:spPr>
          <a:xfrm>
            <a:off x="6804168" y="482400"/>
            <a:ext cx="1800000" cy="572400"/>
          </a:xfrm>
          <a:prstGeom prst="rect">
            <a:avLst/>
          </a:prstGeom>
          <a:blipFill>
            <a:blip r:embed="rId3" cstate="print"/>
            <a:srcRect/>
            <a:stretch>
              <a:fillRect t="251" b="251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</a:t>
            </a:r>
            <a:endParaRPr lang="en-AU" dirty="0"/>
          </a:p>
        </p:txBody>
      </p:sp>
      <p:sp>
        <p:nvSpPr>
          <p:cNvPr id="9" name="Text Placeholder 12"/>
          <p:cNvSpPr txBox="1">
            <a:spLocks noChangeAspect="1"/>
          </p:cNvSpPr>
          <p:nvPr userDrawn="1"/>
        </p:nvSpPr>
        <p:spPr>
          <a:xfrm>
            <a:off x="6513431" y="4414735"/>
            <a:ext cx="1961995" cy="289284"/>
          </a:xfrm>
          <a:prstGeom prst="rect">
            <a:avLst/>
          </a:prstGeom>
          <a:blipFill>
            <a:blip r:embed="rId4" cstate="print"/>
            <a:srcRect/>
            <a:stretch>
              <a:fillRect t="1805" b="105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26886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989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557562" y="1328644"/>
            <a:ext cx="8026118" cy="2865356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214188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46410" y="1328644"/>
            <a:ext cx="8037270" cy="286535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image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0861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288" y="1170879"/>
            <a:ext cx="4074562" cy="3023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70879"/>
            <a:ext cx="4074562" cy="3023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4568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288" y="1170879"/>
            <a:ext cx="4074562" cy="3023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40016" y="1260089"/>
            <a:ext cx="3943664" cy="29339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image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35654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288" y="273844"/>
            <a:ext cx="6114624" cy="691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288" y="1170879"/>
            <a:ext cx="8263424" cy="3023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	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  <a:endParaRPr lang="en-AU" dirty="0"/>
          </a:p>
          <a:p>
            <a:pPr lvl="8"/>
            <a:r>
              <a:rPr lang="en-AU" dirty="0"/>
              <a:t>Nine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5356" y="4473029"/>
            <a:ext cx="939327" cy="223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288" y="4473029"/>
            <a:ext cx="4848766" cy="223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8224" y="4472901"/>
            <a:ext cx="475488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AF3C-F858-4DF0-802E-635E267FF58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ext Placeholder 12"/>
          <p:cNvSpPr txBox="1">
            <a:spLocks noChangeAspect="1"/>
          </p:cNvSpPr>
          <p:nvPr/>
        </p:nvSpPr>
        <p:spPr>
          <a:xfrm>
            <a:off x="7084132" y="482400"/>
            <a:ext cx="1520035" cy="483371"/>
          </a:xfrm>
          <a:prstGeom prst="rect">
            <a:avLst/>
          </a:prstGeom>
          <a:blipFill>
            <a:blip r:embed="rId14" cstate="print"/>
            <a:srcRect/>
            <a:stretch>
              <a:fillRect t="251" b="251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9838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2" r:id="rId4"/>
    <p:sldLayoutId id="2147483660" r:id="rId5"/>
    <p:sldLayoutId id="2147483670" r:id="rId6"/>
    <p:sldLayoutId id="2147483664" r:id="rId7"/>
    <p:sldLayoutId id="2147483652" r:id="rId8"/>
    <p:sldLayoutId id="2147483663" r:id="rId9"/>
    <p:sldLayoutId id="2147483654" r:id="rId10"/>
    <p:sldLayoutId id="2147483655" r:id="rId11"/>
    <p:sldLayoutId id="2147483673" r:id="rId12"/>
  </p:sldLayoutIdLst>
  <p:hf hdr="0" dt="0"/>
  <p:txStyles>
    <p:titleStyle>
      <a:lvl1pPr algn="l" defTabSz="82296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2296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42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4200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84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68400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026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02600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368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Inner-Slid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70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411956"/>
            <a:ext cx="91440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577579"/>
            <a:ext cx="7391400" cy="29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81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288" y="273844"/>
            <a:ext cx="6114624" cy="691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288" y="1170879"/>
            <a:ext cx="8263424" cy="3023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	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  <a:endParaRPr lang="en-AU" dirty="0"/>
          </a:p>
          <a:p>
            <a:pPr lvl="8"/>
            <a:r>
              <a:rPr lang="en-AU" dirty="0"/>
              <a:t>Nine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5356" y="4473029"/>
            <a:ext cx="939327" cy="223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288" y="4473029"/>
            <a:ext cx="4848766" cy="223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AU" dirty="0">
              <a:solidFill>
                <a:srgbClr val="74747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8224" y="4472901"/>
            <a:ext cx="475488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AF3C-F858-4DF0-802E-635E267FF580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ext Placeholder 12"/>
          <p:cNvSpPr txBox="1">
            <a:spLocks noChangeAspect="1"/>
          </p:cNvSpPr>
          <p:nvPr/>
        </p:nvSpPr>
        <p:spPr>
          <a:xfrm>
            <a:off x="7084132" y="482400"/>
            <a:ext cx="1520035" cy="483371"/>
          </a:xfrm>
          <a:prstGeom prst="rect">
            <a:avLst/>
          </a:prstGeom>
          <a:blipFill>
            <a:blip r:embed="rId16" cstate="print"/>
            <a:srcRect/>
            <a:stretch>
              <a:fillRect t="251" b="251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4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dt="0"/>
  <p:txStyles>
    <p:titleStyle>
      <a:lvl1pPr algn="l" defTabSz="82296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2296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42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4200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84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68400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026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02600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368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850" y="1850400"/>
            <a:ext cx="6828150" cy="1101600"/>
          </a:xfrm>
        </p:spPr>
        <p:txBody>
          <a:bodyPr/>
          <a:lstStyle/>
          <a:p>
            <a:r>
              <a:rPr lang="en-AU" b="1" dirty="0" smtClean="0"/>
              <a:t>The Australian Synchrotron and industry</a:t>
            </a:r>
            <a:br>
              <a:rPr lang="en-AU" b="1" dirty="0" smtClean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Dr Robert Acres</a:t>
            </a:r>
          </a:p>
          <a:p>
            <a:r>
              <a:rPr lang="en-AU" b="0" i="1" dirty="0" smtClean="0"/>
              <a:t>Industry support and outreach scientist</a:t>
            </a:r>
            <a:endParaRPr lang="en-AU" b="0" i="1" dirty="0"/>
          </a:p>
        </p:txBody>
      </p:sp>
    </p:spTree>
    <p:extLst>
      <p:ext uri="{BB962C8B-B14F-4D97-AF65-F5344CB8AC3E}">
        <p14:creationId xmlns:p14="http://schemas.microsoft.com/office/powerpoint/2010/main" xmlns="" val="7605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innovation?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44" y="1196168"/>
            <a:ext cx="8263424" cy="3023170"/>
          </a:xfrm>
        </p:spPr>
        <p:txBody>
          <a:bodyPr/>
          <a:lstStyle/>
          <a:p>
            <a:r>
              <a:rPr lang="en-AU" sz="1600" b="0" i="1" dirty="0" smtClean="0"/>
              <a:t>‘</a:t>
            </a:r>
            <a:r>
              <a:rPr lang="en-AU" sz="1600" b="0" i="1" dirty="0"/>
              <a:t>When we talk about "innovation", what exactly do we mean? Put simply, it's about challenging the norm and doing things differently. </a:t>
            </a:r>
            <a:r>
              <a:rPr lang="en-AU" sz="1600" i="1" dirty="0"/>
              <a:t>It's not only coming up with new products and services, but improving on what we already do and make</a:t>
            </a:r>
            <a:r>
              <a:rPr lang="en-AU" sz="1600" b="0" i="1" dirty="0" smtClean="0"/>
              <a:t>.’ </a:t>
            </a:r>
          </a:p>
          <a:p>
            <a:r>
              <a:rPr lang="en-AU" sz="1600" b="0" dirty="0"/>
              <a:t>	</a:t>
            </a:r>
            <a:r>
              <a:rPr lang="en-AU" sz="1600" b="0" dirty="0" smtClean="0"/>
              <a:t>			</a:t>
            </a:r>
            <a:endParaRPr lang="en-AU" sz="1600" b="0" dirty="0"/>
          </a:p>
          <a:p>
            <a:r>
              <a:rPr lang="en-AU" sz="1600" b="0" dirty="0" smtClean="0"/>
              <a:t>					</a:t>
            </a:r>
            <a:r>
              <a:rPr lang="en-AU" sz="1600" dirty="0" smtClean="0"/>
              <a:t>-- Hon. Greg Hunt MP, Minister for 					industry, innovation and science</a:t>
            </a: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995"/>
          <a:stretch/>
        </p:blipFill>
        <p:spPr bwMode="auto">
          <a:xfrm>
            <a:off x="237650" y="2019932"/>
            <a:ext cx="4246988" cy="303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05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Collaboration between researchers and industry central to government policy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8" y="1395572"/>
            <a:ext cx="8263424" cy="3023170"/>
          </a:xfrm>
        </p:spPr>
        <p:txBody>
          <a:bodyPr/>
          <a:lstStyle/>
          <a:p>
            <a:r>
              <a:rPr lang="en-AU" sz="1600" b="0" i="1" dirty="0" smtClean="0"/>
              <a:t>‘</a:t>
            </a:r>
            <a:r>
              <a:rPr lang="en-AU" sz="1600" i="1" dirty="0"/>
              <a:t>Increasing collaboration between businesses, universities and the research sector is absolutely critical for our businesses to remain competitive. </a:t>
            </a:r>
            <a:r>
              <a:rPr lang="en-AU" sz="1600" b="0" i="1" dirty="0"/>
              <a:t>To commercialise an idea, a great invention, a great innovation, a great piece of research and then grow it into new sources of revenue, new jobs, new opportunities and new industries</a:t>
            </a:r>
            <a:r>
              <a:rPr lang="en-AU" sz="1600" b="0" i="1" dirty="0" smtClean="0"/>
              <a:t>.’</a:t>
            </a:r>
          </a:p>
          <a:p>
            <a:endParaRPr lang="en-AU" sz="1600" b="0" i="1" dirty="0"/>
          </a:p>
          <a:p>
            <a:r>
              <a:rPr lang="en-AU" sz="1600" b="0" i="1" dirty="0" smtClean="0"/>
              <a:t>				</a:t>
            </a:r>
            <a:r>
              <a:rPr lang="en-AU" sz="1600" b="0" i="1" dirty="0"/>
              <a:t> </a:t>
            </a:r>
            <a:r>
              <a:rPr lang="en-AU" sz="1600" b="0" i="1" dirty="0" smtClean="0"/>
              <a:t>          </a:t>
            </a:r>
            <a:r>
              <a:rPr lang="en-AU" sz="1600" dirty="0" smtClean="0"/>
              <a:t>-- Hon. Malcolm Turnbull, Prime Minister</a:t>
            </a: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28" y="2622265"/>
            <a:ext cx="3792699" cy="199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national innovation &amp; science agenda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4" t="10689" r="7453" b="16714"/>
          <a:stretch/>
        </p:blipFill>
        <p:spPr bwMode="auto">
          <a:xfrm>
            <a:off x="1409351" y="1098226"/>
            <a:ext cx="6165907" cy="31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19370" y="1837189"/>
            <a:ext cx="1530990" cy="2389575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41138" y="4665791"/>
            <a:ext cx="3543727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747474"/>
                </a:solidFill>
              </a:rPr>
              <a:t>http://www.innovation.gov.au/page/agenda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35122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… and is important to our funding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8" y="1791665"/>
            <a:ext cx="8263424" cy="3023170"/>
          </a:xfrm>
        </p:spPr>
        <p:txBody>
          <a:bodyPr/>
          <a:lstStyle/>
          <a:p>
            <a:r>
              <a:rPr lang="en-AU" sz="1600" dirty="0"/>
              <a:t>The Australian Government’s National Innovation and Science Agenda included a $520m commitment to fund the Australian Synchrotron’s operations for 10-years</a:t>
            </a:r>
            <a:endParaRPr lang="en-US" sz="1600" dirty="0"/>
          </a:p>
          <a:p>
            <a:endParaRPr lang="en-AU" sz="1600" dirty="0" smtClean="0"/>
          </a:p>
          <a:p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1" t="40963" r="17051" b="39415"/>
          <a:stretch/>
        </p:blipFill>
        <p:spPr>
          <a:xfrm>
            <a:off x="97536" y="3089670"/>
            <a:ext cx="4047744" cy="67736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3" t="11245" r="78814" b="81765"/>
          <a:stretch/>
        </p:blipFill>
        <p:spPr bwMode="auto">
          <a:xfrm>
            <a:off x="4190192" y="3100076"/>
            <a:ext cx="4953808" cy="65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35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6554" y="725252"/>
            <a:ext cx="7343282" cy="4592743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>
              <a:spcBef>
                <a:spcPts val="1023"/>
              </a:spcBef>
            </a:pPr>
            <a:r>
              <a:rPr lang="en-AU" sz="15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Merit </a:t>
            </a:r>
            <a:r>
              <a:rPr lang="en-AU" sz="1500" b="1" dirty="0">
                <a:solidFill>
                  <a:srgbClr val="000000"/>
                </a:solidFill>
                <a:cs typeface="Arial" panose="020B0604020202020204" pitchFamily="34" charset="0"/>
              </a:rPr>
              <a:t>program:</a:t>
            </a:r>
          </a:p>
          <a:p>
            <a:pPr marL="243516" indent="-243516">
              <a:spcBef>
                <a:spcPts val="1023"/>
              </a:spcBef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rgbClr val="000000"/>
                </a:solidFill>
                <a:cs typeface="Arial" panose="020B0604020202020204" pitchFamily="34" charset="0"/>
              </a:rPr>
              <a:t>Competitive process based on scientific </a:t>
            </a:r>
            <a:r>
              <a:rPr lang="en-AU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merit</a:t>
            </a:r>
          </a:p>
          <a:p>
            <a:pPr marL="243516" indent="-243516">
              <a:spcBef>
                <a:spcPts val="1023"/>
              </a:spcBef>
              <a:buFont typeface="Arial" panose="020B0604020202020204" pitchFamily="34" charset="0"/>
              <a:buChar char="•"/>
            </a:pPr>
            <a:r>
              <a:rPr lang="en-AU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Three </a:t>
            </a:r>
            <a:r>
              <a:rPr lang="en-AU" sz="1500" dirty="0">
                <a:solidFill>
                  <a:srgbClr val="000000"/>
                </a:solidFill>
                <a:cs typeface="Arial" panose="020B0604020202020204" pitchFamily="34" charset="0"/>
              </a:rPr>
              <a:t>cycles per year</a:t>
            </a:r>
          </a:p>
          <a:p>
            <a:pPr marL="243516" indent="-243516">
              <a:spcBef>
                <a:spcPts val="1023"/>
              </a:spcBef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rgbClr val="000000"/>
                </a:solidFill>
                <a:cs typeface="Arial" panose="020B0604020202020204" pitchFamily="34" charset="0"/>
              </a:rPr>
              <a:t>Emphasis on publishing in peer reviewed </a:t>
            </a:r>
            <a:r>
              <a:rPr lang="en-AU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journals</a:t>
            </a:r>
          </a:p>
          <a:p>
            <a:pPr marL="243516" indent="-243516">
              <a:spcBef>
                <a:spcPts val="1023"/>
              </a:spcBef>
              <a:buFont typeface="Arial" panose="020B0604020202020204" pitchFamily="34" charset="0"/>
              <a:buChar char="•"/>
            </a:pPr>
            <a:r>
              <a:rPr lang="en-AU" sz="1500" b="1" dirty="0">
                <a:solidFill>
                  <a:srgbClr val="92D050"/>
                </a:solidFill>
                <a:cs typeface="Arial" panose="020B0604020202020204" pitchFamily="34" charset="0"/>
              </a:rPr>
              <a:t>Industry partnerships now a consideration, where </a:t>
            </a:r>
            <a:r>
              <a:rPr lang="en-AU" sz="15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national </a:t>
            </a:r>
            <a:r>
              <a:rPr lang="en-AU" sz="1500" b="1" dirty="0">
                <a:solidFill>
                  <a:srgbClr val="92D050"/>
                </a:solidFill>
                <a:cs typeface="Arial" panose="020B0604020202020204" pitchFamily="34" charset="0"/>
              </a:rPr>
              <a:t>benefit can be </a:t>
            </a:r>
            <a:r>
              <a:rPr lang="en-AU" sz="15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demonstrated</a:t>
            </a:r>
            <a:endParaRPr lang="en-AU" sz="1500" dirty="0" smtClean="0">
              <a:solidFill>
                <a:srgbClr val="92D050"/>
              </a:solidFill>
              <a:cs typeface="Arial" panose="020B0604020202020204" pitchFamily="34" charset="0"/>
            </a:endParaRPr>
          </a:p>
          <a:p>
            <a:endParaRPr lang="en-AU" sz="15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AU" sz="15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Commercial </a:t>
            </a:r>
            <a:r>
              <a:rPr lang="en-AU" sz="1500" b="1" dirty="0">
                <a:solidFill>
                  <a:srgbClr val="000000"/>
                </a:solidFill>
                <a:cs typeface="Arial" panose="020B0604020202020204" pitchFamily="34" charset="0"/>
              </a:rPr>
              <a:t>program: </a:t>
            </a:r>
          </a:p>
          <a:p>
            <a:pPr marL="243516" indent="-243516">
              <a:spcBef>
                <a:spcPts val="1023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Faster access</a:t>
            </a:r>
            <a:endParaRPr lang="en-US" sz="1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43516" indent="-243516">
              <a:spcBef>
                <a:spcPts val="1023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Genuine </a:t>
            </a:r>
            <a:r>
              <a:rPr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confidentiality</a:t>
            </a:r>
          </a:p>
          <a:p>
            <a:pPr marL="243516" indent="-243516">
              <a:spcBef>
                <a:spcPts val="1023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Fee for service</a:t>
            </a:r>
            <a:endParaRPr lang="en-US" sz="1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43516" indent="-243516">
              <a:spcBef>
                <a:spcPts val="1023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Support for data analysis and </a:t>
            </a:r>
            <a:r>
              <a:rPr lang="en-US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reporting</a:t>
            </a:r>
          </a:p>
          <a:p>
            <a:pPr marL="243516" indent="-243516">
              <a:spcBef>
                <a:spcPts val="1023"/>
              </a:spcBef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Dedicated Industry Engagement Team</a:t>
            </a:r>
          </a:p>
          <a:p>
            <a:pPr>
              <a:spcBef>
                <a:spcPts val="1023"/>
              </a:spcBef>
            </a:pPr>
            <a:endParaRPr lang="en-AU" sz="15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16" y="54796"/>
            <a:ext cx="7704799" cy="644747"/>
          </a:xfrm>
        </p:spPr>
        <p:txBody>
          <a:bodyPr/>
          <a:lstStyle/>
          <a:p>
            <a:r>
              <a:rPr lang="en-AU" dirty="0" smtClean="0"/>
              <a:t>Easy, rapid, supported, great value synchrotron 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81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25513" y="1085405"/>
            <a:ext cx="6187242" cy="1404156"/>
          </a:xfrm>
        </p:spPr>
        <p:txBody>
          <a:bodyPr>
            <a:normAutofit/>
          </a:bodyPr>
          <a:lstStyle/>
          <a:p>
            <a:r>
              <a:rPr lang="en-US" sz="1500" dirty="0"/>
              <a:t>Our expert team will assist you at all stages of the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/>
              <a:t> Pre-experiment </a:t>
            </a:r>
            <a:r>
              <a:rPr lang="en-US" sz="1500" dirty="0"/>
              <a:t>advice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/>
              <a:t> Experiment </a:t>
            </a:r>
            <a:r>
              <a:rPr lang="en-US" sz="1500" dirty="0"/>
              <a:t>setup and measurements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/>
              <a:t> Data interpretation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lvl="1"/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469870" y="2594613"/>
            <a:ext cx="3611476" cy="138498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AU" sz="1400" b="1" dirty="0" smtClean="0"/>
              <a:t>Contact:</a:t>
            </a:r>
          </a:p>
          <a:p>
            <a:r>
              <a:rPr lang="en-AU" sz="1400" b="1" dirty="0" smtClean="0">
                <a:solidFill>
                  <a:schemeClr val="accent2"/>
                </a:solidFill>
              </a:rPr>
              <a:t>industryinfo@synchrotron.org.au</a:t>
            </a:r>
          </a:p>
          <a:p>
            <a:endParaRPr lang="en-AU" sz="1400" b="1" dirty="0" smtClean="0"/>
          </a:p>
          <a:p>
            <a:r>
              <a:rPr lang="en-AU" sz="1400" b="1" dirty="0" smtClean="0"/>
              <a:t>Kerry </a:t>
            </a:r>
            <a:r>
              <a:rPr lang="en-AU" sz="1400" b="1" dirty="0"/>
              <a:t>Hayes</a:t>
            </a:r>
          </a:p>
          <a:p>
            <a:r>
              <a:rPr lang="en-AU" sz="1400" i="1" dirty="0"/>
              <a:t>Group </a:t>
            </a:r>
            <a:r>
              <a:rPr lang="en-AU" sz="1400" i="1" dirty="0" smtClean="0"/>
              <a:t>leader – industry engagement</a:t>
            </a:r>
          </a:p>
          <a:p>
            <a:r>
              <a:rPr lang="en-AU" sz="1400" i="1" dirty="0" smtClean="0">
                <a:solidFill>
                  <a:schemeClr val="accent2"/>
                </a:solidFill>
              </a:rPr>
              <a:t>Kerry.Hayes@synchrotron.org.au</a:t>
            </a:r>
            <a:endParaRPr lang="en-AU" sz="1400" i="1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engagement team to support you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639420" y="3543028"/>
            <a:ext cx="3611476" cy="138498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endParaRPr lang="en-AU" sz="1400" b="1" dirty="0" smtClean="0"/>
          </a:p>
          <a:p>
            <a:endParaRPr lang="en-AU" sz="1400" b="1" dirty="0"/>
          </a:p>
          <a:p>
            <a:endParaRPr lang="en-AU" sz="1400" b="1" dirty="0" smtClean="0"/>
          </a:p>
          <a:p>
            <a:r>
              <a:rPr lang="en-AU" sz="1400" b="1" dirty="0" smtClean="0"/>
              <a:t>Dr David Cookson</a:t>
            </a:r>
            <a:endParaRPr lang="en-AU" sz="1400" b="1" dirty="0"/>
          </a:p>
          <a:p>
            <a:r>
              <a:rPr lang="en-AU" sz="1400" i="1" dirty="0" smtClean="0"/>
              <a:t>Industry support and outreach scientist</a:t>
            </a:r>
          </a:p>
          <a:p>
            <a:r>
              <a:rPr lang="en-AU" sz="1400" i="1" dirty="0" smtClean="0">
                <a:solidFill>
                  <a:schemeClr val="accent2"/>
                </a:solidFill>
              </a:rPr>
              <a:t>David.Cookson@synchrotron.org.au</a:t>
            </a:r>
            <a:endParaRPr lang="en-AU" sz="1400" i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7335" y="2548997"/>
            <a:ext cx="3611476" cy="138498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endParaRPr lang="en-AU" sz="1400" b="1" dirty="0" smtClean="0"/>
          </a:p>
          <a:p>
            <a:endParaRPr lang="en-AU" sz="1400" b="1" dirty="0"/>
          </a:p>
          <a:p>
            <a:endParaRPr lang="en-AU" sz="1400" b="1" dirty="0" smtClean="0"/>
          </a:p>
          <a:p>
            <a:r>
              <a:rPr lang="en-AU" sz="1400" b="1" dirty="0" smtClean="0"/>
              <a:t>Dr Robert Acres</a:t>
            </a:r>
            <a:endParaRPr lang="en-AU" sz="1400" b="1" dirty="0"/>
          </a:p>
          <a:p>
            <a:r>
              <a:rPr lang="en-AU" sz="1400" i="1" dirty="0" smtClean="0"/>
              <a:t>Industry support and outreach scientist</a:t>
            </a:r>
          </a:p>
          <a:p>
            <a:r>
              <a:rPr lang="en-AU" sz="1400" i="1" dirty="0" smtClean="0">
                <a:solidFill>
                  <a:schemeClr val="accent2"/>
                </a:solidFill>
              </a:rPr>
              <a:t>Robert.Acres@synchrotron.org.au</a:t>
            </a:r>
            <a:endParaRPr lang="en-AU" sz="1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0174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chrotron-Presentation-Template">
  <a:themeElements>
    <a:clrScheme name="Synchrotron">
      <a:dk1>
        <a:srgbClr val="000000"/>
      </a:dk1>
      <a:lt1>
        <a:srgbClr val="FFFFFF"/>
      </a:lt1>
      <a:dk2>
        <a:srgbClr val="747476"/>
      </a:dk2>
      <a:lt2>
        <a:srgbClr val="3C97D1"/>
      </a:lt2>
      <a:accent1>
        <a:srgbClr val="1B9B94"/>
      </a:accent1>
      <a:accent2>
        <a:srgbClr val="94B633"/>
      </a:accent2>
      <a:accent3>
        <a:srgbClr val="CCD221"/>
      </a:accent3>
      <a:accent4>
        <a:srgbClr val="FFED21"/>
      </a:accent4>
      <a:accent5>
        <a:srgbClr val="EBBC35"/>
      </a:accent5>
      <a:accent6>
        <a:srgbClr val="C5383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ynchrotron-Presentation-Template" id="{DF4BB7D8-9C15-4B05-82FA-9111AC42A03E}" vid="{FC5ECFF5-5232-4D02-BA28-DD8FD5E0B3AA}"/>
    </a:ext>
  </a:extLst>
</a:theme>
</file>

<file path=ppt/theme/theme2.xml><?xml version="1.0" encoding="utf-8"?>
<a:theme xmlns:a="http://schemas.openxmlformats.org/drawingml/2006/main" name="Wav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ynchrotron-Presentation-Template">
  <a:themeElements>
    <a:clrScheme name="Synchrotron">
      <a:dk1>
        <a:srgbClr val="000000"/>
      </a:dk1>
      <a:lt1>
        <a:srgbClr val="FFFFFF"/>
      </a:lt1>
      <a:dk2>
        <a:srgbClr val="747476"/>
      </a:dk2>
      <a:lt2>
        <a:srgbClr val="3C97D1"/>
      </a:lt2>
      <a:accent1>
        <a:srgbClr val="1B9B94"/>
      </a:accent1>
      <a:accent2>
        <a:srgbClr val="94B633"/>
      </a:accent2>
      <a:accent3>
        <a:srgbClr val="CCD221"/>
      </a:accent3>
      <a:accent4>
        <a:srgbClr val="FFED21"/>
      </a:accent4>
      <a:accent5>
        <a:srgbClr val="EBBC35"/>
      </a:accent5>
      <a:accent6>
        <a:srgbClr val="C5383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ynchrotron-Presentation-Template" id="{DF4BB7D8-9C15-4B05-82FA-9111AC42A03E}" vid="{FC5ECFF5-5232-4D02-BA28-DD8FD5E0B3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Synchrotron-Presentation-Template</Template>
  <TotalTime>8076</TotalTime>
  <Words>294</Words>
  <Application>Microsoft Office PowerPoint</Application>
  <PresentationFormat>On-screen Show (16:9)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Synchrotron-Presentation-Template</vt:lpstr>
      <vt:lpstr>Wave Top</vt:lpstr>
      <vt:lpstr>1_Synchrotron-Presentation-Template</vt:lpstr>
      <vt:lpstr>The Australian Synchrotron and industry </vt:lpstr>
      <vt:lpstr>What is innovation?</vt:lpstr>
      <vt:lpstr>Collaboration between researchers and industry central to government policy</vt:lpstr>
      <vt:lpstr>The national innovation &amp; science agenda</vt:lpstr>
      <vt:lpstr>… and is important to our funding</vt:lpstr>
      <vt:lpstr>Easy, rapid, supported, great value synchrotron access</vt:lpstr>
      <vt:lpstr>Industry engagement team to support you</vt:lpstr>
    </vt:vector>
  </TitlesOfParts>
  <Company>Australian Synchrotron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Australian Synchrotron and Industry: Challenge / Opportunity / Solutions</dc:title>
  <dc:creator>acresr</dc:creator>
  <cp:lastModifiedBy>presenter</cp:lastModifiedBy>
  <cp:revision>100</cp:revision>
  <cp:lastPrinted>2016-10-11T04:07:31Z</cp:lastPrinted>
  <dcterms:created xsi:type="dcterms:W3CDTF">2016-10-03T01:18:00Z</dcterms:created>
  <dcterms:modified xsi:type="dcterms:W3CDTF">2016-11-29T05:13:12Z</dcterms:modified>
</cp:coreProperties>
</file>