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72" r:id="rId2"/>
  </p:sldMasterIdLst>
  <p:notesMasterIdLst>
    <p:notesMasterId r:id="rId21"/>
  </p:notesMasterIdLst>
  <p:sldIdLst>
    <p:sldId id="256" r:id="rId3"/>
    <p:sldId id="363" r:id="rId4"/>
    <p:sldId id="365" r:id="rId5"/>
    <p:sldId id="366" r:id="rId6"/>
    <p:sldId id="368" r:id="rId7"/>
    <p:sldId id="369" r:id="rId8"/>
    <p:sldId id="367" r:id="rId9"/>
    <p:sldId id="382" r:id="rId10"/>
    <p:sldId id="385" r:id="rId11"/>
    <p:sldId id="380" r:id="rId12"/>
    <p:sldId id="346" r:id="rId13"/>
    <p:sldId id="356" r:id="rId14"/>
    <p:sldId id="353" r:id="rId15"/>
    <p:sldId id="325" r:id="rId16"/>
    <p:sldId id="350" r:id="rId17"/>
    <p:sldId id="372" r:id="rId18"/>
    <p:sldId id="384"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9A0000"/>
    <a:srgbClr val="FFFF99"/>
    <a:srgbClr val="FFFFCD"/>
    <a:srgbClr val="FFFFA3"/>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4" autoAdjust="0"/>
    <p:restoredTop sz="69110" autoAdjust="0"/>
  </p:normalViewPr>
  <p:slideViewPr>
    <p:cSldViewPr snapToGrid="0">
      <p:cViewPr>
        <p:scale>
          <a:sx n="50" d="100"/>
          <a:sy n="50" d="100"/>
        </p:scale>
        <p:origin x="-1062" y="-108"/>
      </p:cViewPr>
      <p:guideLst>
        <p:guide orient="horz" pos="2160"/>
        <p:guide pos="2880"/>
      </p:guideLst>
    </p:cSldViewPr>
  </p:slideViewPr>
  <p:outlineViewPr>
    <p:cViewPr>
      <p:scale>
        <a:sx n="33" d="100"/>
        <a:sy n="33" d="100"/>
      </p:scale>
      <p:origin x="0" y="8760"/>
    </p:cViewPr>
  </p:outlineViewPr>
  <p:notesTextViewPr>
    <p:cViewPr>
      <p:scale>
        <a:sx n="100" d="100"/>
        <a:sy n="100" d="100"/>
      </p:scale>
      <p:origin x="0" y="0"/>
    </p:cViewPr>
  </p:notesTextViewPr>
  <p:sorterViewPr>
    <p:cViewPr>
      <p:scale>
        <a:sx n="200" d="100"/>
        <a:sy n="200" d="100"/>
      </p:scale>
      <p:origin x="0" y="13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B3DDF2-4E9A-43EE-9704-1219D7621617}" type="datetimeFigureOut">
              <a:rPr lang="en-AU" smtClean="0"/>
              <a:t>20/11/2014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42DC2-D099-44A2-A3F0-9F2247E7BB80}" type="slidenum">
              <a:rPr lang="en-AU" smtClean="0"/>
              <a:t>‹#›</a:t>
            </a:fld>
            <a:endParaRPr lang="en-AU"/>
          </a:p>
        </p:txBody>
      </p:sp>
    </p:spTree>
    <p:extLst>
      <p:ext uri="{BB962C8B-B14F-4D97-AF65-F5344CB8AC3E}">
        <p14:creationId xmlns:p14="http://schemas.microsoft.com/office/powerpoint/2010/main" val="234382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42DC2-D099-44A2-A3F0-9F2247E7BB80}" type="slidenum">
              <a:rPr lang="en-AU" smtClean="0"/>
              <a:t>1</a:t>
            </a:fld>
            <a:endParaRPr lang="en-AU"/>
          </a:p>
        </p:txBody>
      </p:sp>
    </p:spTree>
    <p:extLst>
      <p:ext uri="{BB962C8B-B14F-4D97-AF65-F5344CB8AC3E}">
        <p14:creationId xmlns:p14="http://schemas.microsoft.com/office/powerpoint/2010/main" val="94386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9 standard Al-containing samples. The last three were used in the following linear fitting.</a:t>
            </a:r>
            <a:endParaRPr lang="en-AU" dirty="0"/>
          </a:p>
        </p:txBody>
      </p:sp>
      <p:sp>
        <p:nvSpPr>
          <p:cNvPr id="4" name="Slide Number Placeholder 3"/>
          <p:cNvSpPr>
            <a:spLocks noGrp="1"/>
          </p:cNvSpPr>
          <p:nvPr>
            <p:ph type="sldNum" sz="quarter" idx="10"/>
          </p:nvPr>
        </p:nvSpPr>
        <p:spPr/>
        <p:txBody>
          <a:bodyPr/>
          <a:lstStyle/>
          <a:p>
            <a:fld id="{9A442DC2-D099-44A2-A3F0-9F2247E7BB80}" type="slidenum">
              <a:rPr lang="en-AU" smtClean="0"/>
              <a:t>10</a:t>
            </a:fld>
            <a:endParaRPr lang="en-AU"/>
          </a:p>
        </p:txBody>
      </p:sp>
    </p:spTree>
    <p:extLst>
      <p:ext uri="{BB962C8B-B14F-4D97-AF65-F5344CB8AC3E}">
        <p14:creationId xmlns:p14="http://schemas.microsoft.com/office/powerpoint/2010/main" val="363042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QPA did not indicate the presence of </a:t>
            </a:r>
            <a:r>
              <a:rPr lang="en-AU" sz="1200" kern="1200" dirty="0" err="1" smtClean="0">
                <a:solidFill>
                  <a:schemeClr val="tx1"/>
                </a:solidFill>
                <a:effectLst/>
                <a:latin typeface="+mn-lt"/>
                <a:ea typeface="+mn-ea"/>
                <a:cs typeface="+mn-cs"/>
              </a:rPr>
              <a:t>sodalite</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suggests that the amorphous phase in Scale </a:t>
            </a:r>
            <a:r>
              <a:rPr lang="en-AU" sz="1200" b="1" i="1" kern="1200" dirty="0" smtClean="0">
                <a:solidFill>
                  <a:schemeClr val="tx1"/>
                </a:solidFill>
                <a:effectLst/>
                <a:latin typeface="+mn-lt"/>
                <a:ea typeface="+mn-ea"/>
                <a:cs typeface="+mn-cs"/>
              </a:rPr>
              <a:t>A</a:t>
            </a:r>
            <a:r>
              <a:rPr lang="en-AU" sz="1200" kern="1200" dirty="0" smtClean="0">
                <a:solidFill>
                  <a:schemeClr val="tx1"/>
                </a:solidFill>
                <a:effectLst/>
                <a:latin typeface="+mn-lt"/>
                <a:ea typeface="+mn-ea"/>
                <a:cs typeface="+mn-cs"/>
              </a:rPr>
              <a:t> may mainly consist of poorly crystallised </a:t>
            </a:r>
            <a:r>
              <a:rPr lang="en-AU" sz="1200" kern="1200" dirty="0" err="1" smtClean="0">
                <a:solidFill>
                  <a:schemeClr val="tx1"/>
                </a:solidFill>
                <a:effectLst/>
                <a:latin typeface="+mn-lt"/>
                <a:ea typeface="+mn-ea"/>
                <a:cs typeface="+mn-cs"/>
              </a:rPr>
              <a:t>sodalite</a:t>
            </a:r>
            <a:r>
              <a:rPr lang="en-AU" sz="1200" kern="120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9A442DC2-D099-44A2-A3F0-9F2247E7BB80}" type="slidenum">
              <a:rPr lang="en-AU" smtClean="0"/>
              <a:t>13</a:t>
            </a:fld>
            <a:endParaRPr lang="en-AU"/>
          </a:p>
        </p:txBody>
      </p:sp>
    </p:spTree>
    <p:extLst>
      <p:ext uri="{BB962C8B-B14F-4D97-AF65-F5344CB8AC3E}">
        <p14:creationId xmlns:p14="http://schemas.microsoft.com/office/powerpoint/2010/main" val="3929302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ratio of </a:t>
            </a:r>
            <a:r>
              <a:rPr lang="en-AU" sz="1200" kern="1200" dirty="0" err="1" smtClean="0">
                <a:solidFill>
                  <a:schemeClr val="tx1"/>
                </a:solidFill>
                <a:effectLst/>
                <a:latin typeface="+mn-lt"/>
                <a:ea typeface="+mn-ea"/>
                <a:cs typeface="+mn-cs"/>
              </a:rPr>
              <a:t>cancrinite</a:t>
            </a:r>
            <a:r>
              <a:rPr lang="en-AU" sz="1200" kern="1200" dirty="0" smtClean="0">
                <a:solidFill>
                  <a:schemeClr val="tx1"/>
                </a:solidFill>
                <a:effectLst/>
                <a:latin typeface="+mn-lt"/>
                <a:ea typeface="+mn-ea"/>
                <a:cs typeface="+mn-cs"/>
              </a:rPr>
              <a:t> to </a:t>
            </a:r>
            <a:r>
              <a:rPr lang="en-AU" sz="1200" kern="1200" dirty="0" err="1" smtClean="0">
                <a:solidFill>
                  <a:schemeClr val="tx1"/>
                </a:solidFill>
                <a:effectLst/>
                <a:latin typeface="+mn-lt"/>
                <a:ea typeface="+mn-ea"/>
                <a:cs typeface="+mn-cs"/>
              </a:rPr>
              <a:t>sodalite</a:t>
            </a:r>
            <a:r>
              <a:rPr lang="en-AU" sz="1200" kern="1200" dirty="0" smtClean="0">
                <a:solidFill>
                  <a:schemeClr val="tx1"/>
                </a:solidFill>
                <a:effectLst/>
                <a:latin typeface="+mn-lt"/>
                <a:ea typeface="+mn-ea"/>
                <a:cs typeface="+mn-cs"/>
              </a:rPr>
              <a:t> obtained from the linear combination fitting of Al K-edge spectra is 3.0, while no </a:t>
            </a:r>
            <a:r>
              <a:rPr lang="en-AU" sz="1200" kern="1200" dirty="0" err="1" smtClean="0">
                <a:solidFill>
                  <a:schemeClr val="tx1"/>
                </a:solidFill>
                <a:effectLst/>
                <a:latin typeface="+mn-lt"/>
                <a:ea typeface="+mn-ea"/>
                <a:cs typeface="+mn-cs"/>
              </a:rPr>
              <a:t>sodalite</a:t>
            </a:r>
            <a:r>
              <a:rPr lang="en-AU" sz="1200" kern="1200" dirty="0" smtClean="0">
                <a:solidFill>
                  <a:schemeClr val="tx1"/>
                </a:solidFill>
                <a:effectLst/>
                <a:latin typeface="+mn-lt"/>
                <a:ea typeface="+mn-ea"/>
                <a:cs typeface="+mn-cs"/>
              </a:rPr>
              <a:t> was detected by XRD analysis. The ratio of </a:t>
            </a:r>
            <a:r>
              <a:rPr lang="en-AU" sz="1200" kern="1200" dirty="0" err="1" smtClean="0">
                <a:solidFill>
                  <a:schemeClr val="tx1"/>
                </a:solidFill>
                <a:effectLst/>
                <a:latin typeface="+mn-lt"/>
                <a:ea typeface="+mn-ea"/>
                <a:cs typeface="+mn-cs"/>
              </a:rPr>
              <a:t>cancrinite</a:t>
            </a:r>
            <a:r>
              <a:rPr lang="en-AU" sz="1200" kern="1200" dirty="0" smtClean="0">
                <a:solidFill>
                  <a:schemeClr val="tx1"/>
                </a:solidFill>
                <a:effectLst/>
                <a:latin typeface="+mn-lt"/>
                <a:ea typeface="+mn-ea"/>
                <a:cs typeface="+mn-cs"/>
              </a:rPr>
              <a:t> to </a:t>
            </a:r>
            <a:r>
              <a:rPr lang="en-AU" sz="1200" kern="1200" dirty="0" err="1" smtClean="0">
                <a:solidFill>
                  <a:schemeClr val="tx1"/>
                </a:solidFill>
                <a:effectLst/>
                <a:latin typeface="+mn-lt"/>
                <a:ea typeface="+mn-ea"/>
                <a:cs typeface="+mn-cs"/>
              </a:rPr>
              <a:t>boehmite</a:t>
            </a:r>
            <a:r>
              <a:rPr lang="en-AU" sz="1200" kern="1200" dirty="0" smtClean="0">
                <a:solidFill>
                  <a:schemeClr val="tx1"/>
                </a:solidFill>
                <a:effectLst/>
                <a:latin typeface="+mn-lt"/>
                <a:ea typeface="+mn-ea"/>
                <a:cs typeface="+mn-cs"/>
              </a:rPr>
              <a:t> is 11.0 (from the linear fitting of the average data) and 1.5 (from XRD) respectively.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above comparison suggests that the amorphous phase in Scale </a:t>
            </a:r>
            <a:r>
              <a:rPr lang="en-AU" sz="1200" b="1" i="1" kern="1200" dirty="0" smtClean="0">
                <a:solidFill>
                  <a:schemeClr val="tx1"/>
                </a:solidFill>
                <a:effectLst/>
                <a:latin typeface="+mn-lt"/>
                <a:ea typeface="+mn-ea"/>
                <a:cs typeface="+mn-cs"/>
              </a:rPr>
              <a:t>B</a:t>
            </a:r>
            <a:r>
              <a:rPr lang="en-AU" sz="1200" kern="1200" dirty="0" smtClean="0">
                <a:solidFill>
                  <a:schemeClr val="tx1"/>
                </a:solidFill>
                <a:effectLst/>
                <a:latin typeface="+mn-lt"/>
                <a:ea typeface="+mn-ea"/>
                <a:cs typeface="+mn-cs"/>
              </a:rPr>
              <a:t> contains a large proportion of poorly crystallised </a:t>
            </a:r>
            <a:r>
              <a:rPr lang="en-AU" sz="1200" kern="1200" dirty="0" err="1" smtClean="0">
                <a:solidFill>
                  <a:schemeClr val="tx1"/>
                </a:solidFill>
                <a:effectLst/>
                <a:latin typeface="+mn-lt"/>
                <a:ea typeface="+mn-ea"/>
                <a:cs typeface="+mn-cs"/>
              </a:rPr>
              <a:t>sodalite</a:t>
            </a:r>
            <a:r>
              <a:rPr lang="en-AU" sz="1200" kern="1200" dirty="0" smtClean="0">
                <a:solidFill>
                  <a:schemeClr val="tx1"/>
                </a:solidFill>
                <a:effectLst/>
                <a:latin typeface="+mn-lt"/>
                <a:ea typeface="+mn-ea"/>
                <a:cs typeface="+mn-cs"/>
              </a:rPr>
              <a:t>/</a:t>
            </a:r>
            <a:r>
              <a:rPr lang="en-AU" sz="1200" kern="1200" dirty="0" err="1" smtClean="0">
                <a:solidFill>
                  <a:schemeClr val="tx1"/>
                </a:solidFill>
                <a:effectLst/>
                <a:latin typeface="+mn-lt"/>
                <a:ea typeface="+mn-ea"/>
                <a:cs typeface="+mn-cs"/>
              </a:rPr>
              <a:t>cancrinite</a:t>
            </a:r>
            <a:r>
              <a:rPr lang="en-AU" sz="1200" kern="1200" dirty="0" smtClean="0">
                <a:solidFill>
                  <a:schemeClr val="tx1"/>
                </a:solidFill>
                <a:effectLst/>
                <a:latin typeface="+mn-lt"/>
                <a:ea typeface="+mn-ea"/>
                <a:cs typeface="+mn-cs"/>
              </a:rPr>
              <a:t>.</a:t>
            </a:r>
            <a:endParaRPr lang="en-AU" dirty="0"/>
          </a:p>
        </p:txBody>
      </p:sp>
      <p:sp>
        <p:nvSpPr>
          <p:cNvPr id="4" name="Slide Number Placeholder 3"/>
          <p:cNvSpPr>
            <a:spLocks noGrp="1"/>
          </p:cNvSpPr>
          <p:nvPr>
            <p:ph type="sldNum" sz="quarter" idx="10"/>
          </p:nvPr>
        </p:nvSpPr>
        <p:spPr/>
        <p:txBody>
          <a:bodyPr/>
          <a:lstStyle/>
          <a:p>
            <a:fld id="{9A442DC2-D099-44A2-A3F0-9F2247E7BB80}" type="slidenum">
              <a:rPr lang="en-AU" smtClean="0"/>
              <a:t>14</a:t>
            </a:fld>
            <a:endParaRPr lang="en-AU"/>
          </a:p>
        </p:txBody>
      </p:sp>
    </p:spTree>
    <p:extLst>
      <p:ext uri="{BB962C8B-B14F-4D97-AF65-F5344CB8AC3E}">
        <p14:creationId xmlns:p14="http://schemas.microsoft.com/office/powerpoint/2010/main" val="418386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42DC2-D099-44A2-A3F0-9F2247E7BB80}" type="slidenum">
              <a:rPr lang="en-AU" smtClean="0"/>
              <a:t>15</a:t>
            </a:fld>
            <a:endParaRPr lang="en-AU"/>
          </a:p>
        </p:txBody>
      </p:sp>
    </p:spTree>
    <p:extLst>
      <p:ext uri="{BB962C8B-B14F-4D97-AF65-F5344CB8AC3E}">
        <p14:creationId xmlns:p14="http://schemas.microsoft.com/office/powerpoint/2010/main" val="216473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First of all, let me get you acquainted with Bayer process. Bayer process is applied for the refining of alumina (Al</a:t>
            </a:r>
            <a:r>
              <a:rPr lang="en-AU" sz="1200" kern="1200" baseline="-25000" dirty="0" smtClean="0">
                <a:solidFill>
                  <a:schemeClr val="tx1"/>
                </a:solidFill>
                <a:effectLst/>
                <a:latin typeface="+mn-lt"/>
                <a:ea typeface="+mn-ea"/>
                <a:cs typeface="+mn-cs"/>
              </a:rPr>
              <a:t>2</a:t>
            </a:r>
            <a:r>
              <a:rPr lang="en-AU" sz="1200" kern="1200" dirty="0" smtClean="0">
                <a:solidFill>
                  <a:schemeClr val="tx1"/>
                </a:solidFill>
                <a:effectLst/>
                <a:latin typeface="+mn-lt"/>
                <a:ea typeface="+mn-ea"/>
                <a:cs typeface="+mn-cs"/>
              </a:rPr>
              <a:t>O</a:t>
            </a:r>
            <a:r>
              <a:rPr lang="en-AU" sz="1200" kern="1200" baseline="-25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 from bauxite ore. </a:t>
            </a: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It was invented and patented </a:t>
            </a:r>
            <a:r>
              <a:rPr lang="en-US" altLang="zh-CN" dirty="0" smtClean="0"/>
              <a:t>by Karl Josef Bayer </a:t>
            </a:r>
            <a:r>
              <a:rPr lang="en-AU" sz="1200" kern="1200" baseline="0" dirty="0" smtClean="0">
                <a:solidFill>
                  <a:schemeClr val="tx1"/>
                </a:solidFill>
                <a:effectLst/>
                <a:latin typeface="+mn-lt"/>
                <a:ea typeface="+mn-ea"/>
                <a:cs typeface="+mn-cs"/>
              </a:rPr>
              <a:t>and now h</a:t>
            </a:r>
            <a:r>
              <a:rPr lang="en-US" dirty="0" smtClean="0"/>
              <a:t>as</a:t>
            </a:r>
            <a:r>
              <a:rPr lang="en-US" baseline="0" dirty="0" smtClean="0"/>
              <a:t> become the cornerstone of the alumina refining industry worldwide.</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a:t>
            </a:r>
            <a:r>
              <a:rPr lang="en-AU" sz="1200" kern="1200" baseline="0" dirty="0" smtClean="0">
                <a:solidFill>
                  <a:schemeClr val="tx1"/>
                </a:solidFill>
                <a:effectLst/>
                <a:latin typeface="+mn-lt"/>
                <a:ea typeface="+mn-ea"/>
                <a:cs typeface="+mn-cs"/>
              </a:rPr>
              <a:t> is an </a:t>
            </a:r>
            <a:r>
              <a:rPr lang="en-AU" sz="1200" kern="1200" baseline="0" dirty="0" err="1" smtClean="0">
                <a:solidFill>
                  <a:schemeClr val="tx1"/>
                </a:solidFill>
                <a:effectLst/>
                <a:latin typeface="+mn-lt"/>
                <a:ea typeface="+mn-ea"/>
                <a:cs typeface="+mn-cs"/>
              </a:rPr>
              <a:t>airscape</a:t>
            </a:r>
            <a:r>
              <a:rPr lang="en-AU" sz="1200" kern="1200" baseline="0" dirty="0" smtClean="0">
                <a:solidFill>
                  <a:schemeClr val="tx1"/>
                </a:solidFill>
                <a:effectLst/>
                <a:latin typeface="+mn-lt"/>
                <a:ea typeface="+mn-ea"/>
                <a:cs typeface="+mn-cs"/>
              </a:rPr>
              <a:t> of a Bayer plant in Australia. </a:t>
            </a:r>
          </a:p>
          <a:p>
            <a:endParaRPr lang="en-US" baseline="0" dirty="0" smtClean="0"/>
          </a:p>
        </p:txBody>
      </p:sp>
      <p:sp>
        <p:nvSpPr>
          <p:cNvPr id="4" name="Slide Number Placeholder 3"/>
          <p:cNvSpPr>
            <a:spLocks noGrp="1"/>
          </p:cNvSpPr>
          <p:nvPr>
            <p:ph type="sldNum" sz="quarter" idx="10"/>
          </p:nvPr>
        </p:nvSpPr>
        <p:spPr/>
        <p:txBody>
          <a:bodyPr/>
          <a:lstStyle/>
          <a:p>
            <a:fld id="{9A442DC2-D099-44A2-A3F0-9F2247E7BB80}" type="slidenum">
              <a:rPr lang="en-AU" smtClean="0"/>
              <a:t>2</a:t>
            </a:fld>
            <a:endParaRPr lang="en-AU"/>
          </a:p>
        </p:txBody>
      </p:sp>
    </p:spTree>
    <p:extLst>
      <p:ext uri="{BB962C8B-B14F-4D97-AF65-F5344CB8AC3E}">
        <p14:creationId xmlns:p14="http://schemas.microsoft.com/office/powerpoint/2010/main" val="26728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“Scale” means the unwanted deposits inside processing equipment as</a:t>
            </a:r>
            <a:r>
              <a:rPr lang="en-AU" sz="1200" kern="1200" baseline="0" dirty="0" smtClean="0">
                <a:solidFill>
                  <a:schemeClr val="tx1"/>
                </a:solidFill>
                <a:effectLst/>
                <a:latin typeface="+mn-lt"/>
                <a:ea typeface="+mn-ea"/>
                <a:cs typeface="+mn-cs"/>
              </a:rPr>
              <a:t> you can see from the pictures</a:t>
            </a:r>
            <a:r>
              <a:rPr lang="en-AU" sz="1200" kern="1200" dirty="0" smtClean="0">
                <a:solidFill>
                  <a:schemeClr val="tx1"/>
                </a:solidFill>
                <a:effectLst/>
                <a:latin typeface="+mn-lt"/>
                <a:ea typeface="+mn-ea"/>
                <a:cs typeface="+mn-cs"/>
              </a:rPr>
              <a:t>. That comes from the high silica content and titanate content in bauxite ore. It forms in almost every part of an alumina refinery. It forms inside tanks, pipes, heat exchangers, digesters, filters – any working part of a refinery exposed to caustic Bayer solution.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A442DC2-D099-44A2-A3F0-9F2247E7BB80}" type="slidenum">
              <a:rPr lang="en-AU" smtClean="0"/>
              <a:t>3</a:t>
            </a:fld>
            <a:endParaRPr lang="en-AU"/>
          </a:p>
        </p:txBody>
      </p:sp>
    </p:spTree>
    <p:extLst>
      <p:ext uri="{BB962C8B-B14F-4D97-AF65-F5344CB8AC3E}">
        <p14:creationId xmlns:p14="http://schemas.microsoft.com/office/powerpoint/2010/main" val="365102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scale has a number of negative</a:t>
            </a:r>
            <a:r>
              <a:rPr lang="en-AU" sz="1200" kern="1200" baseline="0" dirty="0" smtClean="0">
                <a:solidFill>
                  <a:schemeClr val="tx1"/>
                </a:solidFill>
                <a:effectLst/>
                <a:latin typeface="+mn-lt"/>
                <a:ea typeface="+mn-ea"/>
                <a:cs typeface="+mn-cs"/>
              </a:rPr>
              <a:t> effects. </a:t>
            </a:r>
            <a:r>
              <a:rPr lang="en-AU" sz="1200" kern="1200" dirty="0" smtClean="0">
                <a:solidFill>
                  <a:schemeClr val="tx1"/>
                </a:solidFill>
                <a:effectLst/>
                <a:latin typeface="+mn-lt"/>
                <a:ea typeface="+mn-ea"/>
                <a:cs typeface="+mn-cs"/>
              </a:rPr>
              <a:t>It costs the Australian alumina industry hundreds of millions of dollars a year in the form of equipment downtime, reduced volume capacity and heat-transfer efficiency, lost production, de-scaling operations and OH&amp;S issues associated with human entry into tanks.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While the industry has developed ways of coping with scale, it has yet to come up with a practical and economical means of prevention.</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A442DC2-D099-44A2-A3F0-9F2247E7BB80}" type="slidenum">
              <a:rPr lang="en-AU" smtClean="0"/>
              <a:t>4</a:t>
            </a:fld>
            <a:endParaRPr lang="en-AU"/>
          </a:p>
        </p:txBody>
      </p:sp>
    </p:spTree>
    <p:extLst>
      <p:ext uri="{BB962C8B-B14F-4D97-AF65-F5344CB8AC3E}">
        <p14:creationId xmlns:p14="http://schemas.microsoft.com/office/powerpoint/2010/main" val="26728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are the scale samples scraped from the inside wall of the equipment </a:t>
            </a:r>
            <a:r>
              <a:rPr lang="en-AU" sz="1200" kern="1200" dirty="0" smtClean="0">
                <a:solidFill>
                  <a:schemeClr val="tx1"/>
                </a:solidFill>
                <a:effectLst/>
                <a:latin typeface="+mn-lt"/>
                <a:ea typeface="+mn-ea"/>
                <a:cs typeface="+mn-cs"/>
              </a:rPr>
              <a:t>across a number of alumina refineries</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spite of numerous related laboratory studies, an insufficient amount of data has been published regarding the characterisation of these industrial scales, which can provide vital information regarding the mechanism of scale growth and then the means of scale inhibition.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this study, various </a:t>
            </a:r>
            <a:r>
              <a:rPr lang="en-US" sz="1200" kern="1200" baseline="0" dirty="0" err="1" smtClean="0">
                <a:solidFill>
                  <a:schemeClr val="tx1"/>
                </a:solidFill>
                <a:effectLst/>
                <a:latin typeface="+mn-lt"/>
                <a:ea typeface="+mn-ea"/>
                <a:cs typeface="+mn-cs"/>
              </a:rPr>
              <a:t>characterisation</a:t>
            </a:r>
            <a:r>
              <a:rPr lang="en-US" sz="1200" kern="1200" baseline="0" dirty="0" smtClean="0">
                <a:solidFill>
                  <a:schemeClr val="tx1"/>
                </a:solidFill>
                <a:effectLst/>
                <a:latin typeface="+mn-lt"/>
                <a:ea typeface="+mn-ea"/>
                <a:cs typeface="+mn-cs"/>
              </a:rPr>
              <a:t> techniques were applied to the selected </a:t>
            </a:r>
            <a:r>
              <a:rPr lang="en-AU" sz="1200" kern="1200" dirty="0" smtClean="0">
                <a:solidFill>
                  <a:schemeClr val="tx1"/>
                </a:solidFill>
                <a:effectLst/>
                <a:latin typeface="+mn-lt"/>
                <a:ea typeface="+mn-ea"/>
                <a:cs typeface="+mn-cs"/>
              </a:rPr>
              <a:t>scale samples removed from the inside wall of plant equipment, including XRD, EDS and XANES.</a:t>
            </a:r>
            <a:r>
              <a:rPr lang="en-US" sz="1200" kern="1200" baseline="0" dirty="0" smtClean="0">
                <a:solidFill>
                  <a:schemeClr val="tx1"/>
                </a:solidFill>
                <a:effectLst/>
                <a:latin typeface="+mn-lt"/>
                <a:ea typeface="+mn-ea"/>
                <a:cs typeface="+mn-cs"/>
              </a:rPr>
              <a:t> The XANES data were obtained here in Australian Synchrotron. Sodium </a:t>
            </a:r>
            <a:r>
              <a:rPr lang="en-US" sz="1200" kern="1200" baseline="0" dirty="0" err="1" smtClean="0">
                <a:solidFill>
                  <a:schemeClr val="tx1"/>
                </a:solidFill>
                <a:effectLst/>
                <a:latin typeface="+mn-lt"/>
                <a:ea typeface="+mn-ea"/>
                <a:cs typeface="+mn-cs"/>
              </a:rPr>
              <a:t>aluminosilicate</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titanate</a:t>
            </a:r>
            <a:r>
              <a:rPr lang="en-US" sz="1200" kern="1200" baseline="0" dirty="0" smtClean="0">
                <a:solidFill>
                  <a:schemeClr val="tx1"/>
                </a:solidFill>
                <a:effectLst/>
                <a:latin typeface="+mn-lt"/>
                <a:ea typeface="+mn-ea"/>
                <a:cs typeface="+mn-cs"/>
              </a:rPr>
              <a:t> are two main components of the industrial scale samples. And he former is our main objective in this study.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There are different types of sodium</a:t>
            </a:r>
            <a:r>
              <a:rPr lang="en-AU" sz="1200" kern="1200" baseline="0" dirty="0" smtClean="0">
                <a:solidFill>
                  <a:schemeClr val="tx1"/>
                </a:solidFill>
                <a:effectLst/>
                <a:latin typeface="+mn-lt"/>
                <a:ea typeface="+mn-ea"/>
                <a:cs typeface="+mn-cs"/>
              </a:rPr>
              <a:t> aluminosilicate in scale samples. </a:t>
            </a:r>
            <a:r>
              <a:rPr lang="en-AU" sz="1200" kern="1200" dirty="0" smtClean="0">
                <a:solidFill>
                  <a:schemeClr val="tx1"/>
                </a:solidFill>
                <a:effectLst/>
                <a:latin typeface="+mn-lt"/>
                <a:ea typeface="+mn-ea"/>
                <a:cs typeface="+mn-cs"/>
              </a:rPr>
              <a:t>Less thermodynamically stable phases tend to precipitate first and transform to more stable species. </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9A442DC2-D099-44A2-A3F0-9F2247E7BB80}" type="slidenum">
              <a:rPr lang="en-AU" smtClean="0"/>
              <a:t>5</a:t>
            </a:fld>
            <a:endParaRPr lang="en-AU"/>
          </a:p>
        </p:txBody>
      </p:sp>
    </p:spTree>
    <p:extLst>
      <p:ext uri="{BB962C8B-B14F-4D97-AF65-F5344CB8AC3E}">
        <p14:creationId xmlns:p14="http://schemas.microsoft.com/office/powerpoint/2010/main" val="26728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details for the 3 selected industrial</a:t>
            </a:r>
            <a:r>
              <a:rPr lang="en-US" baseline="0" dirty="0" smtClean="0"/>
              <a:t> s</a:t>
            </a:r>
            <a:r>
              <a:rPr lang="en-US" dirty="0" smtClean="0"/>
              <a:t>cale samples in</a:t>
            </a:r>
            <a:r>
              <a:rPr lang="en-US" baseline="0" dirty="0" smtClean="0"/>
              <a:t> this study. They are from different part of the equipment, where the temperature and the slurry composition are also different.</a:t>
            </a:r>
          </a:p>
          <a:p>
            <a:endParaRPr lang="en-US" baseline="0" dirty="0" smtClean="0"/>
          </a:p>
          <a:p>
            <a:r>
              <a:rPr lang="en-AU" sz="1200" kern="1200" dirty="0" smtClean="0">
                <a:solidFill>
                  <a:schemeClr val="tx1"/>
                </a:solidFill>
                <a:effectLst/>
                <a:latin typeface="+mn-lt"/>
                <a:ea typeface="+mn-ea"/>
                <a:cs typeface="+mn-cs"/>
              </a:rPr>
              <a:t>The depth resolved sub-samples were collected for each sample used in XANES study.</a:t>
            </a:r>
            <a:r>
              <a:rPr lang="en-AU" sz="1200" kern="1200" baseline="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9A442DC2-D099-44A2-A3F0-9F2247E7BB80}" type="slidenum">
              <a:rPr lang="en-AU" smtClean="0"/>
              <a:t>6</a:t>
            </a:fld>
            <a:endParaRPr lang="en-AU"/>
          </a:p>
        </p:txBody>
      </p:sp>
    </p:spTree>
    <p:extLst>
      <p:ext uri="{BB962C8B-B14F-4D97-AF65-F5344CB8AC3E}">
        <p14:creationId xmlns:p14="http://schemas.microsoft.com/office/powerpoint/2010/main" val="1551987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quantitative</a:t>
            </a:r>
            <a:r>
              <a:rPr lang="en-US" sz="1200" kern="1200" baseline="0" dirty="0" smtClean="0">
                <a:solidFill>
                  <a:schemeClr val="tx1"/>
                </a:solidFill>
                <a:effectLst/>
                <a:latin typeface="+mn-lt"/>
                <a:ea typeface="+mn-ea"/>
                <a:cs typeface="+mn-cs"/>
              </a:rPr>
              <a:t> analysis of the three scale samples. </a:t>
            </a:r>
            <a:r>
              <a:rPr lang="en-AU" sz="1200" kern="1200" dirty="0" smtClean="0">
                <a:solidFill>
                  <a:schemeClr val="tx1"/>
                </a:solidFill>
                <a:effectLst/>
                <a:latin typeface="+mn-lt"/>
                <a:ea typeface="+mn-ea"/>
                <a:cs typeface="+mn-cs"/>
              </a:rPr>
              <a:t>As</a:t>
            </a:r>
            <a:r>
              <a:rPr lang="en-AU" sz="1200" kern="1200" baseline="0" dirty="0" smtClean="0">
                <a:solidFill>
                  <a:schemeClr val="tx1"/>
                </a:solidFill>
                <a:effectLst/>
                <a:latin typeface="+mn-lt"/>
                <a:ea typeface="+mn-ea"/>
                <a:cs typeface="+mn-cs"/>
              </a:rPr>
              <a:t> mentioned before, </a:t>
            </a:r>
            <a:r>
              <a:rPr lang="en-AU" sz="1200" kern="1200" baseline="0" dirty="0" err="1" smtClean="0">
                <a:solidFill>
                  <a:schemeClr val="tx1"/>
                </a:solidFill>
                <a:effectLst/>
                <a:latin typeface="+mn-lt"/>
                <a:ea typeface="+mn-ea"/>
                <a:cs typeface="+mn-cs"/>
              </a:rPr>
              <a:t>cancrinite</a:t>
            </a:r>
            <a:r>
              <a:rPr lang="en-AU" sz="1200" kern="1200" baseline="0" dirty="0" smtClean="0">
                <a:solidFill>
                  <a:schemeClr val="tx1"/>
                </a:solidFill>
                <a:effectLst/>
                <a:latin typeface="+mn-lt"/>
                <a:ea typeface="+mn-ea"/>
                <a:cs typeface="+mn-cs"/>
              </a:rPr>
              <a:t> is the most stable sodium aluminosilicate at high temperature. </a:t>
            </a:r>
            <a:r>
              <a:rPr lang="en-AU" sz="1200" kern="1200" dirty="0" smtClean="0">
                <a:solidFill>
                  <a:schemeClr val="tx1"/>
                </a:solidFill>
                <a:effectLst/>
                <a:latin typeface="+mn-lt"/>
                <a:ea typeface="+mn-ea"/>
                <a:cs typeface="+mn-cs"/>
              </a:rPr>
              <a:t>As a result,</a:t>
            </a:r>
            <a:r>
              <a:rPr lang="en-AU" sz="1200" kern="1200" baseline="0" dirty="0" smtClean="0">
                <a:solidFill>
                  <a:schemeClr val="tx1"/>
                </a:solidFill>
                <a:effectLst/>
                <a:latin typeface="+mn-lt"/>
                <a:ea typeface="+mn-ea"/>
                <a:cs typeface="+mn-cs"/>
              </a:rPr>
              <a:t> all the three samples have a fairly high content of </a:t>
            </a:r>
            <a:r>
              <a:rPr lang="en-AU" sz="1200" kern="1200" baseline="0" dirty="0" err="1" smtClean="0">
                <a:solidFill>
                  <a:schemeClr val="tx1"/>
                </a:solidFill>
                <a:effectLst/>
                <a:latin typeface="+mn-lt"/>
                <a:ea typeface="+mn-ea"/>
                <a:cs typeface="+mn-cs"/>
              </a:rPr>
              <a:t>cancrinite</a:t>
            </a:r>
            <a:r>
              <a:rPr lang="en-AU" sz="1200" kern="1200" baseline="0" dirty="0" smtClean="0">
                <a:solidFill>
                  <a:schemeClr val="tx1"/>
                </a:solidFill>
                <a:effectLst/>
                <a:latin typeface="+mn-lt"/>
                <a:ea typeface="+mn-ea"/>
                <a:cs typeface="+mn-cs"/>
              </a:rPr>
              <a:t>. In the mean time, they are all found to contain a high percent of amorphous phase. </a:t>
            </a:r>
            <a:r>
              <a:rPr lang="en-US" sz="1200" kern="1200" baseline="0" dirty="0" smtClean="0">
                <a:solidFill>
                  <a:schemeClr val="tx1"/>
                </a:solidFill>
                <a:effectLst/>
                <a:latin typeface="+mn-lt"/>
                <a:ea typeface="+mn-ea"/>
                <a:cs typeface="+mn-cs"/>
              </a:rPr>
              <a:t>This led to the aim of using XANES in this study. </a:t>
            </a:r>
          </a:p>
          <a:p>
            <a:endParaRPr lang="en-AU" dirty="0"/>
          </a:p>
        </p:txBody>
      </p:sp>
      <p:sp>
        <p:nvSpPr>
          <p:cNvPr id="4" name="Slide Number Placeholder 3"/>
          <p:cNvSpPr>
            <a:spLocks noGrp="1"/>
          </p:cNvSpPr>
          <p:nvPr>
            <p:ph type="sldNum" sz="quarter" idx="10"/>
          </p:nvPr>
        </p:nvSpPr>
        <p:spPr/>
        <p:txBody>
          <a:bodyPr/>
          <a:lstStyle/>
          <a:p>
            <a:fld id="{9A442DC2-D099-44A2-A3F0-9F2247E7BB80}" type="slidenum">
              <a:rPr lang="en-AU" smtClean="0"/>
              <a:t>7</a:t>
            </a:fld>
            <a:endParaRPr lang="en-AU"/>
          </a:p>
        </p:txBody>
      </p:sp>
    </p:spTree>
    <p:extLst>
      <p:ext uri="{BB962C8B-B14F-4D97-AF65-F5344CB8AC3E}">
        <p14:creationId xmlns:p14="http://schemas.microsoft.com/office/powerpoint/2010/main" val="313476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it’s to </a:t>
            </a:r>
            <a:r>
              <a:rPr lang="en-AU" dirty="0" smtClean="0"/>
              <a:t>identify the large amorphous components in scale samples obtained from XRD. Second, it’</a:t>
            </a:r>
            <a:r>
              <a:rPr lang="en-AU" baseline="0" dirty="0" smtClean="0"/>
              <a:t>s </a:t>
            </a:r>
            <a:r>
              <a:rPr lang="en-US" dirty="0" smtClean="0"/>
              <a:t>to </a:t>
            </a:r>
            <a:r>
              <a:rPr lang="en-US" dirty="0" err="1" smtClean="0"/>
              <a:t>characterise</a:t>
            </a:r>
            <a:r>
              <a:rPr lang="en-US" dirty="0" smtClean="0"/>
              <a:t> and compare the scale sample at different depth from the wall</a:t>
            </a:r>
          </a:p>
          <a:p>
            <a:endParaRPr lang="en-AU" dirty="0" smtClean="0"/>
          </a:p>
        </p:txBody>
      </p:sp>
      <p:sp>
        <p:nvSpPr>
          <p:cNvPr id="4" name="Slide Number Placeholder 3"/>
          <p:cNvSpPr>
            <a:spLocks noGrp="1"/>
          </p:cNvSpPr>
          <p:nvPr>
            <p:ph type="sldNum" sz="quarter" idx="10"/>
          </p:nvPr>
        </p:nvSpPr>
        <p:spPr/>
        <p:txBody>
          <a:bodyPr/>
          <a:lstStyle/>
          <a:p>
            <a:fld id="{9A442DC2-D099-44A2-A3F0-9F2247E7BB80}" type="slidenum">
              <a:rPr lang="en-AU" smtClean="0"/>
              <a:t>8</a:t>
            </a:fld>
            <a:endParaRPr lang="en-AU"/>
          </a:p>
        </p:txBody>
      </p:sp>
    </p:spTree>
    <p:extLst>
      <p:ext uri="{BB962C8B-B14F-4D97-AF65-F5344CB8AC3E}">
        <p14:creationId xmlns:p14="http://schemas.microsoft.com/office/powerpoint/2010/main" val="115193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XANES spectra at Al K-edge have been collected on the Soft X-ray Spectroscopy </a:t>
            </a:r>
            <a:r>
              <a:rPr lang="en-AU" sz="1200" kern="1200" dirty="0" err="1" smtClean="0">
                <a:solidFill>
                  <a:schemeClr val="tx1"/>
                </a:solidFill>
                <a:effectLst/>
                <a:latin typeface="+mn-lt"/>
                <a:ea typeface="+mn-ea"/>
                <a:cs typeface="+mn-cs"/>
              </a:rPr>
              <a:t>beamline</a:t>
            </a:r>
            <a:r>
              <a:rPr lang="en-AU" sz="1200" kern="1200" dirty="0" smtClean="0">
                <a:solidFill>
                  <a:schemeClr val="tx1"/>
                </a:solidFill>
                <a:effectLst/>
                <a:latin typeface="+mn-lt"/>
                <a:ea typeface="+mn-ea"/>
                <a:cs typeface="+mn-cs"/>
              </a:rPr>
              <a:t> at the Australian Synchrotron, operating at 3 </a:t>
            </a:r>
            <a:r>
              <a:rPr lang="en-AU" sz="1200" kern="1200" dirty="0" err="1" smtClean="0">
                <a:solidFill>
                  <a:schemeClr val="tx1"/>
                </a:solidFill>
                <a:effectLst/>
                <a:latin typeface="+mn-lt"/>
                <a:ea typeface="+mn-ea"/>
                <a:cs typeface="+mn-cs"/>
              </a:rPr>
              <a:t>GeV</a:t>
            </a:r>
            <a:r>
              <a:rPr lang="en-AU" sz="1200" kern="1200" dirty="0" smtClean="0">
                <a:solidFill>
                  <a:schemeClr val="tx1"/>
                </a:solidFill>
                <a:effectLst/>
                <a:latin typeface="+mn-lt"/>
                <a:ea typeface="+mn-ea"/>
                <a:cs typeface="+mn-cs"/>
              </a:rPr>
              <a:t> and with a beam current at 200 mA.</a:t>
            </a:r>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X-ray absorption spectra were recorded in partial electron yield (PEY) detection mode with 0.1 eV steps and 0.5 s integration time, using a </a:t>
            </a:r>
            <a:r>
              <a:rPr lang="en-AU" sz="1200" kern="1200" dirty="0" err="1" smtClean="0">
                <a:solidFill>
                  <a:schemeClr val="tx1"/>
                </a:solidFill>
                <a:effectLst/>
                <a:latin typeface="+mn-lt"/>
                <a:ea typeface="+mn-ea"/>
                <a:cs typeface="+mn-cs"/>
              </a:rPr>
              <a:t>microchannel</a:t>
            </a:r>
            <a:r>
              <a:rPr lang="en-AU" sz="1200" kern="1200" dirty="0" smtClean="0">
                <a:solidFill>
                  <a:schemeClr val="tx1"/>
                </a:solidFill>
                <a:effectLst/>
                <a:latin typeface="+mn-lt"/>
                <a:ea typeface="+mn-ea"/>
                <a:cs typeface="+mn-cs"/>
              </a:rPr>
              <a:t> plate detector.</a:t>
            </a:r>
            <a:endParaRPr lang="en-AU" dirty="0"/>
          </a:p>
        </p:txBody>
      </p:sp>
      <p:sp>
        <p:nvSpPr>
          <p:cNvPr id="4" name="Slide Number Placeholder 3"/>
          <p:cNvSpPr>
            <a:spLocks noGrp="1"/>
          </p:cNvSpPr>
          <p:nvPr>
            <p:ph type="sldNum" sz="quarter" idx="10"/>
          </p:nvPr>
        </p:nvSpPr>
        <p:spPr/>
        <p:txBody>
          <a:bodyPr/>
          <a:lstStyle/>
          <a:p>
            <a:fld id="{9A442DC2-D099-44A2-A3F0-9F2247E7BB80}" type="slidenum">
              <a:rPr lang="en-AU" smtClean="0"/>
              <a:t>9</a:t>
            </a:fld>
            <a:endParaRPr lang="en-AU"/>
          </a:p>
        </p:txBody>
      </p:sp>
    </p:spTree>
    <p:extLst>
      <p:ext uri="{BB962C8B-B14F-4D97-AF65-F5344CB8AC3E}">
        <p14:creationId xmlns:p14="http://schemas.microsoft.com/office/powerpoint/2010/main" val="804152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lstStyle>
            <a:lvl1pPr algn="ctr">
              <a:defRPr sz="4000"/>
            </a:lvl1pPr>
          </a:lstStyle>
          <a:p>
            <a:pPr lvl="0"/>
            <a:r>
              <a:rPr lang="en-US" altLang="zh-CN" noProof="0" smtClean="0"/>
              <a:t>Click to edit Master title style</a:t>
            </a:r>
            <a:endParaRPr lang="zh-CN" altLang="en-US" noProof="0" smtClean="0"/>
          </a:p>
        </p:txBody>
      </p:sp>
      <p:sp>
        <p:nvSpPr>
          <p:cNvPr id="2051" name="Rectangle 3"/>
          <p:cNvSpPr>
            <a:spLocks noGrp="1" noChangeArrowheads="1"/>
          </p:cNvSpPr>
          <p:nvPr>
            <p:ph type="subTitle" idx="1"/>
          </p:nvPr>
        </p:nvSpPr>
        <p:spPr>
          <a:xfrm>
            <a:off x="1371600" y="3811588"/>
            <a:ext cx="6400800" cy="1217612"/>
          </a:xfrm>
        </p:spPr>
        <p:txBody>
          <a:bodyPr/>
          <a:lstStyle>
            <a:lvl1pPr marL="0" indent="0" algn="ctr">
              <a:buFontTx/>
              <a:buNone/>
              <a:defRPr sz="3000"/>
            </a:lvl1pPr>
          </a:lstStyle>
          <a:p>
            <a:pPr lvl="0"/>
            <a:r>
              <a:rPr lang="en-US" altLang="zh-CN" noProof="0" smtClean="0"/>
              <a:t>Click to edit Master subtitle style</a:t>
            </a:r>
            <a:endParaRPr lang="zh-CN"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4360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6926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11/20/2014</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11/20/2014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11/20/2014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11/20/2014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11/20/2014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11/20/2014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11/20/2014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11/20/2014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22724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11/20/2014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11/20/2014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11/20/2014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5074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85693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78000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81025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311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026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pitchFamily="34" charset="0"/>
          <a:ea typeface="微软雅黑" pitchFamily="34" charset="-122"/>
        </a:defRPr>
      </a:lvl2pPr>
      <a:lvl3pPr algn="l" rtl="0" eaLnBrk="1" fontAlgn="base" hangingPunct="1">
        <a:spcBef>
          <a:spcPct val="0"/>
        </a:spcBef>
        <a:spcAft>
          <a:spcPct val="0"/>
        </a:spcAft>
        <a:defRPr sz="3200" b="1">
          <a:solidFill>
            <a:schemeClr val="tx2"/>
          </a:solidFill>
          <a:latin typeface="Arial" pitchFamily="34" charset="0"/>
          <a:ea typeface="微软雅黑" pitchFamily="34" charset="-122"/>
        </a:defRPr>
      </a:lvl3pPr>
      <a:lvl4pPr algn="l" rtl="0" eaLnBrk="1" fontAlgn="base" hangingPunct="1">
        <a:spcBef>
          <a:spcPct val="0"/>
        </a:spcBef>
        <a:spcAft>
          <a:spcPct val="0"/>
        </a:spcAft>
        <a:defRPr sz="3200" b="1">
          <a:solidFill>
            <a:schemeClr val="tx2"/>
          </a:solidFill>
          <a:latin typeface="Arial" pitchFamily="34" charset="0"/>
          <a:ea typeface="微软雅黑" pitchFamily="34" charset="-122"/>
        </a:defRPr>
      </a:lvl4pPr>
      <a:lvl5pPr algn="l" rtl="0" eaLnBrk="1" fontAlgn="base" hangingPunct="1">
        <a:spcBef>
          <a:spcPct val="0"/>
        </a:spcBef>
        <a:spcAft>
          <a:spcPct val="0"/>
        </a:spcAft>
        <a:defRPr sz="3200" b="1">
          <a:solidFill>
            <a:schemeClr val="tx2"/>
          </a:solidFill>
          <a:latin typeface="Arial" pitchFamily="34" charset="0"/>
          <a:ea typeface="微软雅黑" pitchFamily="34" charset="-122"/>
        </a:defRPr>
      </a:lvl5pPr>
      <a:lvl6pPr marL="457200" algn="l" rtl="0" eaLnBrk="1" fontAlgn="base" hangingPunct="1">
        <a:spcBef>
          <a:spcPct val="0"/>
        </a:spcBef>
        <a:spcAft>
          <a:spcPct val="0"/>
        </a:spcAft>
        <a:defRPr sz="3200" b="1">
          <a:solidFill>
            <a:schemeClr val="tx2"/>
          </a:solidFill>
          <a:latin typeface="Arial" pitchFamily="34" charset="0"/>
          <a:ea typeface="微软雅黑" pitchFamily="34" charset="-122"/>
        </a:defRPr>
      </a:lvl6pPr>
      <a:lvl7pPr marL="914400" algn="l" rtl="0" eaLnBrk="1" fontAlgn="base" hangingPunct="1">
        <a:spcBef>
          <a:spcPct val="0"/>
        </a:spcBef>
        <a:spcAft>
          <a:spcPct val="0"/>
        </a:spcAft>
        <a:defRPr sz="3200" b="1">
          <a:solidFill>
            <a:schemeClr val="tx2"/>
          </a:solidFill>
          <a:latin typeface="Arial" pitchFamily="34" charset="0"/>
          <a:ea typeface="微软雅黑" pitchFamily="34" charset="-122"/>
        </a:defRPr>
      </a:lvl7pPr>
      <a:lvl8pPr marL="1371600" algn="l" rtl="0" eaLnBrk="1" fontAlgn="base" hangingPunct="1">
        <a:spcBef>
          <a:spcPct val="0"/>
        </a:spcBef>
        <a:spcAft>
          <a:spcPct val="0"/>
        </a:spcAft>
        <a:defRPr sz="3200" b="1">
          <a:solidFill>
            <a:schemeClr val="tx2"/>
          </a:solidFill>
          <a:latin typeface="Arial" pitchFamily="34" charset="0"/>
          <a:ea typeface="微软雅黑" pitchFamily="34" charset="-122"/>
        </a:defRPr>
      </a:lvl8pPr>
      <a:lvl9pPr marL="1828800" algn="l" rtl="0" eaLnBrk="1" fontAlgn="base" hangingPunct="1">
        <a:spcBef>
          <a:spcPct val="0"/>
        </a:spcBef>
        <a:spcAft>
          <a:spcPct val="0"/>
        </a:spcAft>
        <a:defRPr sz="3200" b="1">
          <a:solidFill>
            <a:schemeClr val="tx2"/>
          </a:solidFill>
          <a:latin typeface="Arial" pitchFamily="34" charset="0"/>
          <a:ea typeface="微软雅黑" pitchFamily="34"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11/20/2014</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_ENREF_54"/><Relationship Id="rId4" Type="http://schemas.openxmlformats.org/officeDocument/2006/relationships/hyperlink" Target="#_ENREF_9"/></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2187674"/>
          </a:xfrm>
        </p:spPr>
        <p:txBody>
          <a:bodyPr/>
          <a:lstStyle/>
          <a:p>
            <a:r>
              <a:rPr lang="en-AU" dirty="0"/>
              <a:t>Characterisation of scale products formed on the heat-exchanger surfaces in the Bayer process</a:t>
            </a:r>
          </a:p>
        </p:txBody>
      </p:sp>
      <p:sp>
        <p:nvSpPr>
          <p:cNvPr id="3" name="Subtitle 2"/>
          <p:cNvSpPr>
            <a:spLocks noGrp="1"/>
          </p:cNvSpPr>
          <p:nvPr>
            <p:ph type="subTitle" idx="1"/>
          </p:nvPr>
        </p:nvSpPr>
        <p:spPr>
          <a:xfrm>
            <a:off x="1331640" y="3429000"/>
            <a:ext cx="6400800" cy="1217612"/>
          </a:xfrm>
        </p:spPr>
        <p:txBody>
          <a:bodyPr/>
          <a:lstStyle/>
          <a:p>
            <a:pPr algn="l"/>
            <a:r>
              <a:rPr lang="en-US" sz="2200" dirty="0" smtClean="0"/>
              <a:t>November 20</a:t>
            </a:r>
            <a:r>
              <a:rPr lang="en-US" sz="2200" baseline="30000" dirty="0" smtClean="0"/>
              <a:t>th</a:t>
            </a:r>
            <a:r>
              <a:rPr lang="en-US" sz="2200" dirty="0"/>
              <a:t>, 2014</a:t>
            </a:r>
          </a:p>
          <a:p>
            <a:pPr algn="l"/>
            <a:r>
              <a:rPr lang="en-AU" sz="2400" dirty="0"/>
              <a:t>Lina </a:t>
            </a:r>
            <a:r>
              <a:rPr lang="en-AU" sz="2400" dirty="0" smtClean="0"/>
              <a:t>Shi</a:t>
            </a:r>
          </a:p>
          <a:p>
            <a:pPr algn="l"/>
            <a:r>
              <a:rPr lang="en-AU" sz="2400" dirty="0" smtClean="0"/>
              <a:t> </a:t>
            </a:r>
          </a:p>
          <a:p>
            <a:pPr algn="l"/>
            <a:r>
              <a:rPr lang="en-US" altLang="zh-CN" sz="2400" dirty="0"/>
              <a:t>Dr</a:t>
            </a:r>
            <a:r>
              <a:rPr lang="en-US" altLang="zh-CN" sz="2400" dirty="0" smtClean="0"/>
              <a:t>. </a:t>
            </a:r>
            <a:r>
              <a:rPr lang="en-AU" sz="2400" dirty="0" smtClean="0"/>
              <a:t>Nobuyuki Kawashima</a:t>
            </a:r>
          </a:p>
          <a:p>
            <a:pPr algn="l"/>
            <a:r>
              <a:rPr lang="en-US" altLang="zh-CN" sz="2400" dirty="0" smtClean="0"/>
              <a:t>Dr. </a:t>
            </a:r>
            <a:r>
              <a:rPr lang="en-AU" sz="2400" dirty="0" err="1" smtClean="0"/>
              <a:t>Ning</a:t>
            </a:r>
            <a:r>
              <a:rPr lang="en-AU" sz="2400" dirty="0" smtClean="0"/>
              <a:t> Xu</a:t>
            </a:r>
          </a:p>
          <a:p>
            <a:pPr algn="l"/>
            <a:r>
              <a:rPr lang="en-AU" sz="2400" dirty="0" err="1" smtClean="0"/>
              <a:t>Dr.</a:t>
            </a:r>
            <a:r>
              <a:rPr lang="en-AU" sz="2400" dirty="0" smtClean="0"/>
              <a:t> Jun Li </a:t>
            </a:r>
          </a:p>
          <a:p>
            <a:pPr algn="l"/>
            <a:r>
              <a:rPr lang="en-AU" sz="2400" dirty="0" err="1" smtClean="0"/>
              <a:t>Prof.</a:t>
            </a:r>
            <a:r>
              <a:rPr lang="en-AU" sz="2400" dirty="0" smtClean="0"/>
              <a:t> Andrea </a:t>
            </a:r>
            <a:r>
              <a:rPr lang="en-AU" sz="2400" dirty="0"/>
              <a:t>Gerson</a:t>
            </a:r>
            <a:endParaRPr lang="en-US" sz="2200" dirty="0" smtClean="0"/>
          </a:p>
        </p:txBody>
      </p:sp>
    </p:spTree>
    <p:extLst>
      <p:ext uri="{BB962C8B-B14F-4D97-AF65-F5344CB8AC3E}">
        <p14:creationId xmlns:p14="http://schemas.microsoft.com/office/powerpoint/2010/main" val="2188815589"/>
      </p:ext>
    </p:extLst>
  </p:cSld>
  <p:clrMapOvr>
    <a:masterClrMapping/>
  </p:clrMapOvr>
  <mc:AlternateContent xmlns:mc="http://schemas.openxmlformats.org/markup-compatibility/2006" xmlns:p14="http://schemas.microsoft.com/office/powerpoint/2010/main">
    <mc:Choice Requires="p14">
      <p:transition spd="slow" p14:dur="2000" advTm="1188"/>
    </mc:Choice>
    <mc:Fallback xmlns="">
      <p:transition spd="slow" advTm="118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1862236040"/>
              </p:ext>
            </p:extLst>
          </p:nvPr>
        </p:nvGraphicFramePr>
        <p:xfrm>
          <a:off x="214314" y="1661184"/>
          <a:ext cx="8801100" cy="4380631"/>
        </p:xfrm>
        <a:graphic>
          <a:graphicData uri="http://schemas.openxmlformats.org/drawingml/2006/table">
            <a:tbl>
              <a:tblPr firstRow="1" firstCol="1" bandRow="1"/>
              <a:tblGrid>
                <a:gridCol w="1693635"/>
                <a:gridCol w="3068803"/>
                <a:gridCol w="4038662"/>
              </a:tblGrid>
              <a:tr h="422932">
                <a:tc>
                  <a:txBody>
                    <a:bodyPr/>
                    <a:lstStyle/>
                    <a:p>
                      <a:pPr>
                        <a:lnSpc>
                          <a:spcPct val="115000"/>
                        </a:lnSpc>
                        <a:spcBef>
                          <a:spcPts val="200"/>
                        </a:spcBef>
                        <a:spcAft>
                          <a:spcPts val="200"/>
                        </a:spcAft>
                      </a:pPr>
                      <a:r>
                        <a:rPr lang="en-AU" sz="1600" b="1" dirty="0">
                          <a:effectLst/>
                          <a:latin typeface="+mn-lt"/>
                          <a:ea typeface="MS Mincho"/>
                          <a:cs typeface="Times New Roman"/>
                        </a:rPr>
                        <a:t>Name</a:t>
                      </a:r>
                      <a:endParaRPr lang="en-AU" sz="1600" dirty="0">
                        <a:effectLst/>
                        <a:latin typeface="+mn-lt"/>
                        <a:ea typeface="MS Mincho"/>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en-AU" sz="1600" b="1" kern="1200" dirty="0" err="1">
                          <a:solidFill>
                            <a:schemeClr val="tx1"/>
                          </a:solidFill>
                          <a:effectLst/>
                          <a:latin typeface="+mn-lt"/>
                          <a:ea typeface="MS Mincho"/>
                          <a:cs typeface="Times New Roman"/>
                        </a:rPr>
                        <a:t>St</a:t>
                      </a:r>
                      <a:r>
                        <a:rPr lang="en-AU" sz="1600" b="1" dirty="0" err="1">
                          <a:effectLst/>
                          <a:latin typeface="+mn-lt"/>
                          <a:ea typeface="MS Mincho"/>
                          <a:cs typeface="Times New Roman"/>
                        </a:rPr>
                        <a:t>oichiometries</a:t>
                      </a:r>
                      <a:r>
                        <a:rPr lang="en-AU" sz="1600" dirty="0">
                          <a:effectLst/>
                          <a:latin typeface="+mn-lt"/>
                          <a:ea typeface="MS Mincho"/>
                          <a:cs typeface="Times New Roman"/>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en-AU" sz="1600" b="1" dirty="0">
                          <a:effectLst/>
                          <a:latin typeface="+mn-lt"/>
                          <a:ea typeface="MS Mincho"/>
                          <a:cs typeface="Times New Roman"/>
                        </a:rPr>
                        <a:t>Source</a:t>
                      </a:r>
                      <a:endParaRPr lang="en-AU" sz="1600" dirty="0">
                        <a:effectLst/>
                        <a:latin typeface="+mn-lt"/>
                        <a:ea typeface="MS Mincho"/>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32">
                <a:tc>
                  <a:txBody>
                    <a:bodyPr/>
                    <a:lstStyle/>
                    <a:p>
                      <a:pPr>
                        <a:lnSpc>
                          <a:spcPct val="115000"/>
                        </a:lnSpc>
                        <a:spcBef>
                          <a:spcPts val="200"/>
                        </a:spcBef>
                        <a:spcAft>
                          <a:spcPts val="200"/>
                        </a:spcAft>
                      </a:pPr>
                      <a:r>
                        <a:rPr lang="en-AU" sz="1600" dirty="0" err="1">
                          <a:effectLst/>
                          <a:latin typeface="+mn-lt"/>
                          <a:ea typeface="MS Mincho"/>
                          <a:cs typeface="Times New Roman"/>
                        </a:rPr>
                        <a:t>Diaspore</a:t>
                      </a:r>
                      <a:endParaRPr lang="en-AU" sz="1600" dirty="0">
                        <a:effectLst/>
                        <a:latin typeface="+mn-lt"/>
                        <a:ea typeface="MS Mincho"/>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Bef>
                          <a:spcPts val="200"/>
                        </a:spcBef>
                        <a:spcAft>
                          <a:spcPts val="200"/>
                        </a:spcAft>
                      </a:pPr>
                      <a:r>
                        <a:rPr lang="en-AU" sz="1600" dirty="0" err="1">
                          <a:effectLst/>
                          <a:latin typeface="+mn-lt"/>
                          <a:ea typeface="SimSun"/>
                          <a:cs typeface="Times New Roman"/>
                        </a:rPr>
                        <a:t>AlOOH</a:t>
                      </a:r>
                      <a:endParaRPr lang="en-AU" sz="1600" dirty="0">
                        <a:effectLst/>
                        <a:latin typeface="+mn-lt"/>
                        <a:ea typeface="MS Mincho"/>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Bef>
                          <a:spcPts val="200"/>
                        </a:spcBef>
                        <a:spcAft>
                          <a:spcPts val="200"/>
                        </a:spcAft>
                      </a:pPr>
                      <a:r>
                        <a:rPr lang="en-AU" sz="1600">
                          <a:effectLst/>
                          <a:latin typeface="+mn-lt"/>
                          <a:ea typeface="MS Mincho"/>
                          <a:cs typeface="Times New Roman"/>
                        </a:rPr>
                        <a:t>Purchased from e-bay and tested by XRD</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22932">
                <a:tc>
                  <a:txBody>
                    <a:bodyPr/>
                    <a:lstStyle/>
                    <a:p>
                      <a:pPr>
                        <a:lnSpc>
                          <a:spcPct val="115000"/>
                        </a:lnSpc>
                        <a:spcBef>
                          <a:spcPts val="200"/>
                        </a:spcBef>
                        <a:spcAft>
                          <a:spcPts val="200"/>
                        </a:spcAft>
                      </a:pPr>
                      <a:r>
                        <a:rPr lang="en-AU" sz="1600">
                          <a:effectLst/>
                          <a:latin typeface="+mn-lt"/>
                          <a:ea typeface="MS Mincho"/>
                          <a:cs typeface="Times New Roman"/>
                        </a:rPr>
                        <a:t>Gibbsite</a:t>
                      </a: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dirty="0">
                          <a:effectLst/>
                          <a:latin typeface="+mn-lt"/>
                          <a:ea typeface="MS Mincho"/>
                          <a:cs typeface="Times New Roman"/>
                        </a:rPr>
                        <a:t>Al(OH)</a:t>
                      </a:r>
                      <a:r>
                        <a:rPr lang="en-AU" sz="1600" baseline="-25000" dirty="0">
                          <a:effectLst/>
                          <a:latin typeface="+mn-lt"/>
                          <a:ea typeface="MS Mincho"/>
                          <a:cs typeface="Times New Roman"/>
                        </a:rPr>
                        <a:t>3</a:t>
                      </a:r>
                      <a:endParaRPr lang="en-AU" sz="1600" dirty="0">
                        <a:effectLst/>
                        <a:latin typeface="+mn-lt"/>
                        <a:ea typeface="MS Mincho"/>
                        <a:cs typeface="Times New Roman"/>
                      </a:endParaRP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dirty="0">
                          <a:effectLst/>
                          <a:latin typeface="+mn-lt"/>
                          <a:ea typeface="MS Mincho"/>
                          <a:cs typeface="Times New Roman"/>
                        </a:rPr>
                        <a:t>KB-30, Alcoa World Alumina- </a:t>
                      </a:r>
                      <a:r>
                        <a:rPr lang="en-AU" sz="1600" dirty="0" smtClean="0">
                          <a:effectLst/>
                          <a:latin typeface="+mn-lt"/>
                          <a:ea typeface="MS Mincho"/>
                          <a:cs typeface="Times New Roman"/>
                        </a:rPr>
                        <a:t>Australia </a:t>
                      </a:r>
                      <a:endParaRPr lang="en-AU" sz="1600" dirty="0">
                        <a:effectLst/>
                        <a:latin typeface="+mn-lt"/>
                        <a:ea typeface="MS Mincho"/>
                        <a:cs typeface="Times New Roman"/>
                      </a:endParaRPr>
                    </a:p>
                  </a:txBody>
                  <a:tcPr marL="68580" marR="68580" marT="0" marB="0" anchor="ctr">
                    <a:lnL>
                      <a:noFill/>
                    </a:lnL>
                    <a:lnR>
                      <a:noFill/>
                    </a:lnR>
                    <a:lnT>
                      <a:noFill/>
                    </a:lnT>
                    <a:lnB>
                      <a:noFill/>
                    </a:lnB>
                  </a:tcPr>
                </a:tc>
              </a:tr>
              <a:tr h="422932">
                <a:tc>
                  <a:txBody>
                    <a:bodyPr/>
                    <a:lstStyle/>
                    <a:p>
                      <a:pPr>
                        <a:lnSpc>
                          <a:spcPct val="115000"/>
                        </a:lnSpc>
                        <a:spcBef>
                          <a:spcPts val="200"/>
                        </a:spcBef>
                        <a:spcAft>
                          <a:spcPts val="200"/>
                        </a:spcAft>
                      </a:pPr>
                      <a:r>
                        <a:rPr lang="en-AU" sz="1600">
                          <a:effectLst/>
                          <a:latin typeface="+mn-lt"/>
                          <a:ea typeface="MS Mincho"/>
                          <a:cs typeface="Times New Roman"/>
                        </a:rPr>
                        <a:t>Corundum</a:t>
                      </a: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dirty="0">
                          <a:effectLst/>
                          <a:latin typeface="+mn-lt"/>
                          <a:ea typeface="SimSun"/>
                          <a:cs typeface="Times New Roman"/>
                        </a:rPr>
                        <a:t>Al</a:t>
                      </a:r>
                      <a:r>
                        <a:rPr lang="en-AU" sz="1600" baseline="-25000" dirty="0">
                          <a:effectLst/>
                          <a:latin typeface="+mn-lt"/>
                          <a:ea typeface="SimSun"/>
                          <a:cs typeface="Times New Roman"/>
                        </a:rPr>
                        <a:t>2</a:t>
                      </a:r>
                      <a:r>
                        <a:rPr lang="en-AU" sz="1600" dirty="0">
                          <a:effectLst/>
                          <a:latin typeface="+mn-lt"/>
                          <a:ea typeface="SimSun"/>
                          <a:cs typeface="Times New Roman"/>
                        </a:rPr>
                        <a:t>O</a:t>
                      </a:r>
                      <a:r>
                        <a:rPr lang="en-AU" sz="1600" baseline="-25000" dirty="0">
                          <a:effectLst/>
                          <a:latin typeface="+mn-lt"/>
                          <a:ea typeface="SimSun"/>
                          <a:cs typeface="Times New Roman"/>
                        </a:rPr>
                        <a:t>3</a:t>
                      </a:r>
                      <a:endParaRPr lang="en-AU" sz="1600" dirty="0">
                        <a:effectLst/>
                        <a:latin typeface="+mn-lt"/>
                        <a:ea typeface="MS Mincho"/>
                        <a:cs typeface="Times New Roman"/>
                      </a:endParaRP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dirty="0">
                          <a:effectLst/>
                          <a:latin typeface="+mn-lt"/>
                          <a:ea typeface="MS Mincho"/>
                          <a:cs typeface="Times New Roman"/>
                        </a:rPr>
                        <a:t>Sigma-Aldrich, -100 mesh, 99 % pure</a:t>
                      </a:r>
                    </a:p>
                  </a:txBody>
                  <a:tcPr marL="68580" marR="68580" marT="0" marB="0" anchor="ctr">
                    <a:lnL>
                      <a:noFill/>
                    </a:lnL>
                    <a:lnR>
                      <a:noFill/>
                    </a:lnR>
                    <a:lnT>
                      <a:noFill/>
                    </a:lnT>
                    <a:lnB>
                      <a:noFill/>
                    </a:lnB>
                  </a:tcPr>
                </a:tc>
              </a:tr>
              <a:tr h="517714">
                <a:tc>
                  <a:txBody>
                    <a:bodyPr/>
                    <a:lstStyle/>
                    <a:p>
                      <a:pPr>
                        <a:lnSpc>
                          <a:spcPct val="115000"/>
                        </a:lnSpc>
                        <a:spcBef>
                          <a:spcPts val="200"/>
                        </a:spcBef>
                        <a:spcAft>
                          <a:spcPts val="200"/>
                        </a:spcAft>
                      </a:pPr>
                      <a:r>
                        <a:rPr lang="en-AU" sz="1600" dirty="0">
                          <a:effectLst/>
                          <a:latin typeface="+mn-lt"/>
                          <a:ea typeface="MS Mincho"/>
                          <a:cs typeface="Times New Roman"/>
                        </a:rPr>
                        <a:t>Sodium aluminate</a:t>
                      </a: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dirty="0">
                          <a:effectLst/>
                          <a:latin typeface="+mn-lt"/>
                          <a:ea typeface="MS Mincho"/>
                          <a:cs typeface="Times New Roman"/>
                        </a:rPr>
                        <a:t>NaAlO</a:t>
                      </a:r>
                      <a:r>
                        <a:rPr lang="en-AU" sz="1600" baseline="-25000" dirty="0">
                          <a:effectLst/>
                          <a:latin typeface="+mn-lt"/>
                          <a:ea typeface="MS Mincho"/>
                          <a:cs typeface="Times New Roman"/>
                        </a:rPr>
                        <a:t>2</a:t>
                      </a:r>
                      <a:endParaRPr lang="en-AU" sz="1600" dirty="0">
                        <a:effectLst/>
                        <a:latin typeface="+mn-lt"/>
                        <a:ea typeface="MS Mincho"/>
                        <a:cs typeface="Times New Roman"/>
                      </a:endParaRP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dirty="0">
                          <a:effectLst/>
                          <a:latin typeface="+mn-lt"/>
                          <a:ea typeface="MS Mincho"/>
                          <a:cs typeface="Times New Roman"/>
                        </a:rPr>
                        <a:t>Riedel-de </a:t>
                      </a:r>
                      <a:r>
                        <a:rPr lang="en-AU" sz="1600" dirty="0" err="1">
                          <a:effectLst/>
                          <a:latin typeface="+mn-lt"/>
                          <a:ea typeface="MS Mincho"/>
                          <a:cs typeface="Times New Roman"/>
                        </a:rPr>
                        <a:t>Häen</a:t>
                      </a:r>
                      <a:endParaRPr lang="en-AU" sz="1600" dirty="0">
                        <a:effectLst/>
                        <a:latin typeface="+mn-lt"/>
                        <a:ea typeface="MS Mincho"/>
                        <a:cs typeface="Times New Roman"/>
                      </a:endParaRPr>
                    </a:p>
                  </a:txBody>
                  <a:tcPr marL="68580" marR="68580" marT="0" marB="0" anchor="ctr">
                    <a:lnL>
                      <a:noFill/>
                    </a:lnL>
                    <a:lnR>
                      <a:noFill/>
                    </a:lnR>
                    <a:lnT>
                      <a:noFill/>
                    </a:lnT>
                    <a:lnB>
                      <a:noFill/>
                    </a:lnB>
                  </a:tcPr>
                </a:tc>
              </a:tr>
              <a:tr h="422932">
                <a:tc>
                  <a:txBody>
                    <a:bodyPr/>
                    <a:lstStyle/>
                    <a:p>
                      <a:pPr>
                        <a:lnSpc>
                          <a:spcPct val="115000"/>
                        </a:lnSpc>
                        <a:spcBef>
                          <a:spcPts val="200"/>
                        </a:spcBef>
                        <a:spcAft>
                          <a:spcPts val="200"/>
                        </a:spcAft>
                      </a:pPr>
                      <a:r>
                        <a:rPr lang="en-AU" sz="1600" kern="1200" dirty="0" err="1">
                          <a:solidFill>
                            <a:schemeClr val="tx1"/>
                          </a:solidFill>
                          <a:effectLst/>
                          <a:latin typeface="+mn-lt"/>
                          <a:ea typeface="MS Mincho"/>
                          <a:cs typeface="Times New Roman"/>
                        </a:rPr>
                        <a:t>Nordstrandite</a:t>
                      </a:r>
                      <a:endParaRPr lang="en-AU" sz="1600" kern="1200" dirty="0">
                        <a:solidFill>
                          <a:schemeClr val="tx1"/>
                        </a:solidFill>
                        <a:effectLst/>
                        <a:latin typeface="+mn-lt"/>
                        <a:ea typeface="MS Mincho"/>
                        <a:cs typeface="Times New Roman"/>
                      </a:endParaRP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a:effectLst/>
                          <a:latin typeface="+mn-lt"/>
                          <a:ea typeface="SimSun"/>
                          <a:cs typeface="Times New Roman"/>
                        </a:rPr>
                        <a:t>Al(OH)</a:t>
                      </a:r>
                      <a:r>
                        <a:rPr lang="en-AU" sz="1600" baseline="-25000">
                          <a:effectLst/>
                          <a:latin typeface="+mn-lt"/>
                          <a:ea typeface="SimSun"/>
                          <a:cs typeface="Times New Roman"/>
                        </a:rPr>
                        <a:t>3</a:t>
                      </a:r>
                      <a:endParaRPr lang="en-AU" sz="1600">
                        <a:effectLst/>
                        <a:latin typeface="+mn-lt"/>
                        <a:ea typeface="MS Mincho"/>
                        <a:cs typeface="Times New Roman"/>
                      </a:endParaRP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kern="1200" dirty="0">
                          <a:solidFill>
                            <a:schemeClr val="tx1"/>
                          </a:solidFill>
                          <a:effectLst/>
                          <a:latin typeface="+mn-lt"/>
                          <a:ea typeface="MS Mincho"/>
                          <a:cs typeface="Times New Roman"/>
                        </a:rPr>
                        <a:t>Synthesised, (</a:t>
                      </a:r>
                      <a:r>
                        <a:rPr lang="en-AU" sz="1600" kern="1200" dirty="0" err="1" smtClean="0">
                          <a:solidFill>
                            <a:schemeClr val="tx1"/>
                          </a:solidFill>
                          <a:effectLst/>
                          <a:latin typeface="+mn-lt"/>
                          <a:ea typeface="MS Mincho"/>
                          <a:cs typeface="Times New Roman"/>
                          <a:hlinkClick r:id="rId3" action="ppaction://hlinkfile" tooltip="Peskleway, 2005 #321"/>
                        </a:rPr>
                        <a:t>Peskleway</a:t>
                      </a:r>
                      <a:r>
                        <a:rPr lang="en-AU" sz="1600" kern="1200" dirty="0" smtClean="0">
                          <a:solidFill>
                            <a:schemeClr val="tx1"/>
                          </a:solidFill>
                          <a:effectLst/>
                          <a:latin typeface="+mn-lt"/>
                          <a:ea typeface="MS Mincho"/>
                          <a:cs typeface="Times New Roman"/>
                          <a:hlinkClick r:id="rId3" action="ppaction://hlinkfile" tooltip="Peskleway, 2005 #321"/>
                        </a:rPr>
                        <a:t> et </a:t>
                      </a:r>
                      <a:r>
                        <a:rPr lang="en-AU" sz="1600" kern="1200" dirty="0">
                          <a:solidFill>
                            <a:schemeClr val="tx1"/>
                          </a:solidFill>
                          <a:effectLst/>
                          <a:latin typeface="+mn-lt"/>
                          <a:ea typeface="MS Mincho"/>
                          <a:cs typeface="Times New Roman"/>
                          <a:hlinkClick r:id="rId3" action="ppaction://hlinkfile" tooltip="Peskleway, 2005 #321"/>
                        </a:rPr>
                        <a:t>al. 2005</a:t>
                      </a:r>
                      <a:r>
                        <a:rPr lang="en-AU" sz="1600" kern="1200" dirty="0">
                          <a:solidFill>
                            <a:schemeClr val="tx1"/>
                          </a:solidFill>
                          <a:effectLst/>
                          <a:latin typeface="+mn-lt"/>
                          <a:ea typeface="MS Mincho"/>
                          <a:cs typeface="Times New Roman"/>
                        </a:rPr>
                        <a:t>) </a:t>
                      </a:r>
                    </a:p>
                  </a:txBody>
                  <a:tcPr marL="68580" marR="68580" marT="0" marB="0" anchor="ctr">
                    <a:lnL>
                      <a:noFill/>
                    </a:lnL>
                    <a:lnR>
                      <a:noFill/>
                    </a:lnR>
                    <a:lnT>
                      <a:noFill/>
                    </a:lnT>
                    <a:lnB>
                      <a:noFill/>
                    </a:lnB>
                  </a:tcPr>
                </a:tc>
              </a:tr>
              <a:tr h="436343">
                <a:tc>
                  <a:txBody>
                    <a:bodyPr/>
                    <a:lstStyle/>
                    <a:p>
                      <a:pPr>
                        <a:lnSpc>
                          <a:spcPct val="115000"/>
                        </a:lnSpc>
                        <a:spcBef>
                          <a:spcPts val="200"/>
                        </a:spcBef>
                        <a:spcAft>
                          <a:spcPts val="200"/>
                        </a:spcAft>
                      </a:pPr>
                      <a:r>
                        <a:rPr lang="en-AU" sz="1600" dirty="0">
                          <a:effectLst/>
                          <a:latin typeface="+mn-lt"/>
                          <a:ea typeface="MS Mincho"/>
                          <a:cs typeface="Times New Roman"/>
                        </a:rPr>
                        <a:t>Kaolinite</a:t>
                      </a: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dirty="0">
                          <a:effectLst/>
                          <a:latin typeface="+mn-lt"/>
                          <a:ea typeface="MS Mincho"/>
                          <a:cs typeface="Times New Roman"/>
                        </a:rPr>
                        <a:t>Al</a:t>
                      </a:r>
                      <a:r>
                        <a:rPr lang="en-AU" sz="1600" baseline="-25000" dirty="0">
                          <a:effectLst/>
                          <a:latin typeface="+mn-lt"/>
                          <a:ea typeface="MS Mincho"/>
                          <a:cs typeface="Times New Roman"/>
                        </a:rPr>
                        <a:t>2</a:t>
                      </a:r>
                      <a:r>
                        <a:rPr lang="en-AU" sz="1600" dirty="0">
                          <a:effectLst/>
                          <a:latin typeface="+mn-lt"/>
                          <a:ea typeface="MS Mincho"/>
                          <a:cs typeface="Times New Roman"/>
                        </a:rPr>
                        <a:t>Si</a:t>
                      </a:r>
                      <a:r>
                        <a:rPr lang="en-AU" sz="1600" baseline="-25000" dirty="0">
                          <a:effectLst/>
                          <a:latin typeface="+mn-lt"/>
                          <a:ea typeface="MS Mincho"/>
                          <a:cs typeface="Times New Roman"/>
                        </a:rPr>
                        <a:t>2</a:t>
                      </a:r>
                      <a:r>
                        <a:rPr lang="en-AU" sz="1600" dirty="0">
                          <a:effectLst/>
                          <a:latin typeface="+mn-lt"/>
                          <a:ea typeface="MS Mincho"/>
                          <a:cs typeface="Times New Roman"/>
                        </a:rPr>
                        <a:t>O</a:t>
                      </a:r>
                      <a:r>
                        <a:rPr lang="en-AU" sz="1600" baseline="-25000" dirty="0">
                          <a:effectLst/>
                          <a:latin typeface="+mn-lt"/>
                          <a:ea typeface="MS Mincho"/>
                          <a:cs typeface="Times New Roman"/>
                        </a:rPr>
                        <a:t>5</a:t>
                      </a:r>
                      <a:r>
                        <a:rPr lang="en-AU" sz="1600" dirty="0">
                          <a:effectLst/>
                          <a:latin typeface="+mn-lt"/>
                          <a:ea typeface="MS Mincho"/>
                          <a:cs typeface="Times New Roman"/>
                        </a:rPr>
                        <a:t>(OH)</a:t>
                      </a:r>
                      <a:r>
                        <a:rPr lang="en-AU" sz="1600" baseline="-25000" dirty="0">
                          <a:effectLst/>
                          <a:latin typeface="+mn-lt"/>
                          <a:ea typeface="MS Mincho"/>
                          <a:cs typeface="Times New Roman"/>
                        </a:rPr>
                        <a:t>4</a:t>
                      </a:r>
                      <a:endParaRPr lang="en-AU" sz="1600" dirty="0">
                        <a:effectLst/>
                        <a:latin typeface="+mn-lt"/>
                        <a:ea typeface="MS Mincho"/>
                        <a:cs typeface="Times New Roman"/>
                      </a:endParaRP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kern="1200" dirty="0" err="1">
                          <a:solidFill>
                            <a:schemeClr val="tx1"/>
                          </a:solidFill>
                          <a:effectLst/>
                          <a:latin typeface="+mn-lt"/>
                          <a:ea typeface="MS Mincho"/>
                          <a:cs typeface="Times New Roman"/>
                        </a:rPr>
                        <a:t>Unimin</a:t>
                      </a:r>
                      <a:r>
                        <a:rPr lang="en-AU" sz="1600" kern="1200" dirty="0">
                          <a:solidFill>
                            <a:schemeClr val="tx1"/>
                          </a:solidFill>
                          <a:effectLst/>
                          <a:latin typeface="+mn-lt"/>
                          <a:ea typeface="MS Mincho"/>
                          <a:cs typeface="Times New Roman"/>
                        </a:rPr>
                        <a:t> Limited Australia</a:t>
                      </a:r>
                    </a:p>
                  </a:txBody>
                  <a:tcPr marL="68580" marR="68580" marT="0" marB="0" anchor="ctr">
                    <a:lnL>
                      <a:noFill/>
                    </a:lnL>
                    <a:lnR>
                      <a:noFill/>
                    </a:lnR>
                    <a:lnT>
                      <a:noFill/>
                    </a:lnT>
                    <a:lnB>
                      <a:noFill/>
                    </a:lnB>
                  </a:tcPr>
                </a:tc>
              </a:tr>
              <a:tr h="422932">
                <a:tc>
                  <a:txBody>
                    <a:bodyPr/>
                    <a:lstStyle/>
                    <a:p>
                      <a:pPr>
                        <a:lnSpc>
                          <a:spcPct val="115000"/>
                        </a:lnSpc>
                        <a:spcBef>
                          <a:spcPts val="200"/>
                        </a:spcBef>
                        <a:spcAft>
                          <a:spcPts val="200"/>
                        </a:spcAft>
                      </a:pPr>
                      <a:r>
                        <a:rPr lang="en-AU" sz="1600" dirty="0" err="1">
                          <a:effectLst/>
                          <a:latin typeface="+mn-lt"/>
                          <a:ea typeface="MS Mincho"/>
                          <a:cs typeface="Times New Roman"/>
                        </a:rPr>
                        <a:t>Boehmite</a:t>
                      </a:r>
                      <a:endParaRPr lang="en-AU" sz="1600" dirty="0">
                        <a:effectLst/>
                        <a:latin typeface="+mn-lt"/>
                        <a:ea typeface="MS Mincho"/>
                        <a:cs typeface="Times New Roman"/>
                      </a:endParaRP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dirty="0" err="1">
                          <a:effectLst/>
                          <a:latin typeface="+mn-lt"/>
                          <a:ea typeface="SimSun"/>
                          <a:cs typeface="Times New Roman"/>
                        </a:rPr>
                        <a:t>AlO</a:t>
                      </a:r>
                      <a:r>
                        <a:rPr lang="en-AU" sz="1600" dirty="0">
                          <a:effectLst/>
                          <a:latin typeface="+mn-lt"/>
                          <a:ea typeface="SimSun"/>
                          <a:cs typeface="Times New Roman"/>
                        </a:rPr>
                        <a:t>(OH)</a:t>
                      </a:r>
                      <a:endParaRPr lang="en-AU" sz="1600" dirty="0">
                        <a:effectLst/>
                        <a:latin typeface="+mn-lt"/>
                        <a:ea typeface="MS Mincho"/>
                        <a:cs typeface="Times New Roman"/>
                      </a:endParaRP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kern="1200" dirty="0">
                          <a:solidFill>
                            <a:schemeClr val="tx1"/>
                          </a:solidFill>
                          <a:effectLst/>
                          <a:latin typeface="+mn-lt"/>
                          <a:ea typeface="MS Mincho"/>
                          <a:cs typeface="Times New Roman"/>
                        </a:rPr>
                        <a:t>Synthesised, (</a:t>
                      </a:r>
                      <a:r>
                        <a:rPr lang="en-AU" sz="1600" kern="1200" dirty="0" smtClean="0">
                          <a:solidFill>
                            <a:schemeClr val="tx1"/>
                          </a:solidFill>
                          <a:effectLst/>
                          <a:latin typeface="+mn-lt"/>
                          <a:ea typeface="MS Mincho"/>
                          <a:cs typeface="Times New Roman"/>
                          <a:hlinkClick r:id="rId4" action="ppaction://hlinkfile" tooltip="Dash, 2007 #322"/>
                        </a:rPr>
                        <a:t>Dash et </a:t>
                      </a:r>
                      <a:r>
                        <a:rPr lang="en-AU" sz="1600" kern="1200" dirty="0">
                          <a:solidFill>
                            <a:schemeClr val="tx1"/>
                          </a:solidFill>
                          <a:effectLst/>
                          <a:latin typeface="+mn-lt"/>
                          <a:ea typeface="MS Mincho"/>
                          <a:cs typeface="Times New Roman"/>
                          <a:hlinkClick r:id="rId4" action="ppaction://hlinkfile" tooltip="Dash, 2007 #322"/>
                        </a:rPr>
                        <a:t>al. 2007</a:t>
                      </a:r>
                      <a:r>
                        <a:rPr lang="en-AU" sz="1600" kern="1200" dirty="0">
                          <a:solidFill>
                            <a:schemeClr val="tx1"/>
                          </a:solidFill>
                          <a:effectLst/>
                          <a:latin typeface="+mn-lt"/>
                          <a:ea typeface="MS Mincho"/>
                          <a:cs typeface="Times New Roman"/>
                        </a:rPr>
                        <a:t>)</a:t>
                      </a:r>
                    </a:p>
                  </a:txBody>
                  <a:tcPr marL="68580" marR="68580" marT="0" marB="0" anchor="ctr">
                    <a:lnL>
                      <a:noFill/>
                    </a:lnL>
                    <a:lnR>
                      <a:noFill/>
                    </a:lnR>
                    <a:lnT>
                      <a:noFill/>
                    </a:lnT>
                    <a:lnB>
                      <a:noFill/>
                    </a:lnB>
                  </a:tcPr>
                </a:tc>
              </a:tr>
              <a:tr h="422932">
                <a:tc>
                  <a:txBody>
                    <a:bodyPr/>
                    <a:lstStyle/>
                    <a:p>
                      <a:pPr>
                        <a:lnSpc>
                          <a:spcPct val="115000"/>
                        </a:lnSpc>
                        <a:spcBef>
                          <a:spcPts val="200"/>
                        </a:spcBef>
                        <a:spcAft>
                          <a:spcPts val="200"/>
                        </a:spcAft>
                      </a:pPr>
                      <a:r>
                        <a:rPr lang="en-AU" sz="1600" dirty="0" err="1">
                          <a:effectLst/>
                          <a:latin typeface="+mn-lt"/>
                          <a:ea typeface="MS Mincho"/>
                          <a:cs typeface="Times New Roman"/>
                        </a:rPr>
                        <a:t>Sodalite</a:t>
                      </a:r>
                      <a:endParaRPr lang="en-AU" sz="1600" dirty="0">
                        <a:effectLst/>
                        <a:latin typeface="+mn-lt"/>
                        <a:ea typeface="MS Mincho"/>
                        <a:cs typeface="Times New Roman"/>
                      </a:endParaRP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a:effectLst/>
                          <a:latin typeface="+mn-lt"/>
                          <a:ea typeface="MS Mincho"/>
                          <a:cs typeface="Times New Roman"/>
                        </a:rPr>
                        <a:t>Na</a:t>
                      </a:r>
                      <a:r>
                        <a:rPr lang="en-AU" sz="1600" baseline="-25000">
                          <a:effectLst/>
                          <a:latin typeface="+mn-lt"/>
                          <a:ea typeface="SimSun"/>
                          <a:cs typeface="Times New Roman"/>
                        </a:rPr>
                        <a:t>8</a:t>
                      </a:r>
                      <a:r>
                        <a:rPr lang="en-AU" sz="1600">
                          <a:effectLst/>
                          <a:latin typeface="+mn-lt"/>
                          <a:ea typeface="MS Mincho"/>
                          <a:cs typeface="Times New Roman"/>
                        </a:rPr>
                        <a:t>Al</a:t>
                      </a:r>
                      <a:r>
                        <a:rPr lang="en-AU" sz="1600" baseline="-25000">
                          <a:effectLst/>
                          <a:latin typeface="+mn-lt"/>
                          <a:ea typeface="MS Mincho"/>
                          <a:cs typeface="Times New Roman"/>
                        </a:rPr>
                        <a:t>6</a:t>
                      </a:r>
                      <a:r>
                        <a:rPr lang="en-AU" sz="1600">
                          <a:effectLst/>
                          <a:latin typeface="+mn-lt"/>
                          <a:ea typeface="MS Mincho"/>
                          <a:cs typeface="Times New Roman"/>
                        </a:rPr>
                        <a:t>Si</a:t>
                      </a:r>
                      <a:r>
                        <a:rPr lang="en-AU" sz="1600" baseline="-25000">
                          <a:effectLst/>
                          <a:latin typeface="+mn-lt"/>
                          <a:ea typeface="MS Mincho"/>
                          <a:cs typeface="Times New Roman"/>
                        </a:rPr>
                        <a:t>6</a:t>
                      </a:r>
                      <a:r>
                        <a:rPr lang="en-AU" sz="1600">
                          <a:effectLst/>
                          <a:latin typeface="+mn-lt"/>
                          <a:ea typeface="MS Mincho"/>
                          <a:cs typeface="Times New Roman"/>
                        </a:rPr>
                        <a:t>O</a:t>
                      </a:r>
                      <a:r>
                        <a:rPr lang="en-AU" sz="1600" baseline="-25000">
                          <a:effectLst/>
                          <a:latin typeface="+mn-lt"/>
                          <a:ea typeface="MS Mincho"/>
                          <a:cs typeface="Times New Roman"/>
                        </a:rPr>
                        <a:t>24</a:t>
                      </a:r>
                      <a:r>
                        <a:rPr lang="en-AU" sz="1600">
                          <a:effectLst/>
                          <a:latin typeface="+mn-lt"/>
                          <a:ea typeface="MS Mincho"/>
                          <a:cs typeface="Times New Roman"/>
                        </a:rPr>
                        <a:t>(</a:t>
                      </a:r>
                      <a:r>
                        <a:rPr lang="en-AU" sz="1600">
                          <a:effectLst/>
                          <a:latin typeface="+mn-lt"/>
                          <a:ea typeface="SimSun"/>
                          <a:cs typeface="Times New Roman"/>
                        </a:rPr>
                        <a:t>OH</a:t>
                      </a:r>
                      <a:r>
                        <a:rPr lang="en-AU" sz="1600">
                          <a:effectLst/>
                          <a:latin typeface="+mn-lt"/>
                          <a:ea typeface="MS Mincho"/>
                          <a:cs typeface="Times New Roman"/>
                        </a:rPr>
                        <a:t>)</a:t>
                      </a:r>
                      <a:r>
                        <a:rPr lang="en-AU" sz="1600" baseline="-25000">
                          <a:effectLst/>
                          <a:latin typeface="+mn-lt"/>
                          <a:ea typeface="SimSun"/>
                          <a:cs typeface="Times New Roman"/>
                        </a:rPr>
                        <a:t>2</a:t>
                      </a:r>
                      <a:r>
                        <a:rPr lang="en-AU" sz="1600">
                          <a:effectLst/>
                          <a:latin typeface="+mn-lt"/>
                          <a:ea typeface="SimSun"/>
                          <a:cs typeface="Times New Roman"/>
                        </a:rPr>
                        <a:t> </a:t>
                      </a:r>
                      <a:endParaRPr lang="en-AU" sz="1600">
                        <a:effectLst/>
                        <a:latin typeface="+mn-lt"/>
                        <a:ea typeface="MS Mincho"/>
                        <a:cs typeface="Times New Roman"/>
                      </a:endParaRPr>
                    </a:p>
                  </a:txBody>
                  <a:tcPr marL="68580" marR="68580" marT="0" marB="0" anchor="ctr">
                    <a:lnL>
                      <a:noFill/>
                    </a:lnL>
                    <a:lnR>
                      <a:noFill/>
                    </a:lnR>
                    <a:lnT>
                      <a:noFill/>
                    </a:lnT>
                    <a:lnB>
                      <a:noFill/>
                    </a:lnB>
                  </a:tcPr>
                </a:tc>
                <a:tc>
                  <a:txBody>
                    <a:bodyPr/>
                    <a:lstStyle/>
                    <a:p>
                      <a:pPr>
                        <a:lnSpc>
                          <a:spcPct val="115000"/>
                        </a:lnSpc>
                        <a:spcBef>
                          <a:spcPts val="200"/>
                        </a:spcBef>
                        <a:spcAft>
                          <a:spcPts val="200"/>
                        </a:spcAft>
                      </a:pPr>
                      <a:r>
                        <a:rPr lang="en-AU" sz="1600" kern="1200" dirty="0">
                          <a:solidFill>
                            <a:schemeClr val="tx1"/>
                          </a:solidFill>
                          <a:effectLst/>
                          <a:latin typeface="+mn-lt"/>
                          <a:ea typeface="MS Mincho"/>
                          <a:cs typeface="Times New Roman"/>
                        </a:rPr>
                        <a:t>Synthesised, (</a:t>
                      </a:r>
                      <a:r>
                        <a:rPr lang="en-AU" sz="1600" kern="1200" dirty="0">
                          <a:solidFill>
                            <a:schemeClr val="tx1"/>
                          </a:solidFill>
                          <a:effectLst/>
                          <a:latin typeface="+mn-lt"/>
                          <a:ea typeface="MS Mincho"/>
                          <a:cs typeface="Times New Roman"/>
                          <a:hlinkClick r:id="rId5" action="ppaction://hlinkfile" tooltip="Zheng, 1997 #70"/>
                        </a:rPr>
                        <a:t>Zheng 1997</a:t>
                      </a:r>
                      <a:r>
                        <a:rPr lang="en-AU" sz="1600" kern="1200" dirty="0">
                          <a:solidFill>
                            <a:schemeClr val="tx1"/>
                          </a:solidFill>
                          <a:effectLst/>
                          <a:latin typeface="+mn-lt"/>
                          <a:ea typeface="MS Mincho"/>
                          <a:cs typeface="Times New Roman"/>
                        </a:rPr>
                        <a:t>)</a:t>
                      </a:r>
                    </a:p>
                  </a:txBody>
                  <a:tcPr marL="68580" marR="68580" marT="0" marB="0" anchor="ctr">
                    <a:lnL>
                      <a:noFill/>
                    </a:lnL>
                    <a:lnR>
                      <a:noFill/>
                    </a:lnR>
                    <a:lnT>
                      <a:noFill/>
                    </a:lnT>
                    <a:lnB>
                      <a:noFill/>
                    </a:lnB>
                  </a:tcPr>
                </a:tc>
              </a:tr>
              <a:tr h="422932">
                <a:tc>
                  <a:txBody>
                    <a:bodyPr/>
                    <a:lstStyle/>
                    <a:p>
                      <a:pPr>
                        <a:lnSpc>
                          <a:spcPct val="115000"/>
                        </a:lnSpc>
                        <a:spcBef>
                          <a:spcPts val="200"/>
                        </a:spcBef>
                        <a:spcAft>
                          <a:spcPts val="200"/>
                        </a:spcAft>
                      </a:pPr>
                      <a:r>
                        <a:rPr lang="en-AU" sz="1600" dirty="0" err="1">
                          <a:effectLst/>
                          <a:latin typeface="+mn-lt"/>
                          <a:ea typeface="MS Mincho"/>
                          <a:cs typeface="Times New Roman"/>
                        </a:rPr>
                        <a:t>Cancrinite</a:t>
                      </a:r>
                      <a:endParaRPr lang="en-AU" sz="1600" dirty="0">
                        <a:effectLst/>
                        <a:latin typeface="+mn-lt"/>
                        <a:ea typeface="MS Mincho"/>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en-AU" sz="1600" dirty="0">
                          <a:effectLst/>
                          <a:latin typeface="+mn-lt"/>
                          <a:ea typeface="MS Mincho"/>
                          <a:cs typeface="Times New Roman"/>
                        </a:rPr>
                        <a:t>Na</a:t>
                      </a:r>
                      <a:r>
                        <a:rPr lang="en-AU" sz="1600" baseline="-25000" dirty="0">
                          <a:effectLst/>
                          <a:latin typeface="+mn-lt"/>
                          <a:ea typeface="MS Mincho"/>
                          <a:cs typeface="Times New Roman"/>
                        </a:rPr>
                        <a:t>8</a:t>
                      </a:r>
                      <a:r>
                        <a:rPr lang="en-AU" sz="1600" dirty="0">
                          <a:effectLst/>
                          <a:latin typeface="+mn-lt"/>
                          <a:ea typeface="MS Mincho"/>
                          <a:cs typeface="Times New Roman"/>
                        </a:rPr>
                        <a:t>Al</a:t>
                      </a:r>
                      <a:r>
                        <a:rPr lang="en-AU" sz="1600" baseline="-25000" dirty="0">
                          <a:effectLst/>
                          <a:latin typeface="+mn-lt"/>
                          <a:ea typeface="MS Mincho"/>
                          <a:cs typeface="Times New Roman"/>
                        </a:rPr>
                        <a:t>6</a:t>
                      </a:r>
                      <a:r>
                        <a:rPr lang="en-AU" sz="1600" dirty="0">
                          <a:effectLst/>
                          <a:latin typeface="+mn-lt"/>
                          <a:ea typeface="MS Mincho"/>
                          <a:cs typeface="Times New Roman"/>
                        </a:rPr>
                        <a:t>Si</a:t>
                      </a:r>
                      <a:r>
                        <a:rPr lang="en-AU" sz="1600" baseline="-25000" dirty="0">
                          <a:effectLst/>
                          <a:latin typeface="+mn-lt"/>
                          <a:ea typeface="MS Mincho"/>
                          <a:cs typeface="Times New Roman"/>
                        </a:rPr>
                        <a:t>6</a:t>
                      </a:r>
                      <a:r>
                        <a:rPr lang="en-AU" sz="1600" dirty="0">
                          <a:effectLst/>
                          <a:latin typeface="+mn-lt"/>
                          <a:ea typeface="MS Mincho"/>
                          <a:cs typeface="Times New Roman"/>
                        </a:rPr>
                        <a:t>O</a:t>
                      </a:r>
                      <a:r>
                        <a:rPr lang="en-AU" sz="1600" baseline="-25000" dirty="0">
                          <a:effectLst/>
                          <a:latin typeface="+mn-lt"/>
                          <a:ea typeface="MS Mincho"/>
                          <a:cs typeface="Times New Roman"/>
                        </a:rPr>
                        <a:t>24</a:t>
                      </a:r>
                      <a:r>
                        <a:rPr lang="en-AU" sz="1600" dirty="0">
                          <a:effectLst/>
                          <a:latin typeface="+mn-lt"/>
                          <a:ea typeface="MS Mincho"/>
                          <a:cs typeface="Times New Roman"/>
                        </a:rPr>
                        <a:t>(CO</a:t>
                      </a:r>
                      <a:r>
                        <a:rPr lang="en-AU" sz="1600" baseline="-25000" dirty="0">
                          <a:effectLst/>
                          <a:latin typeface="+mn-lt"/>
                          <a:ea typeface="MS Mincho"/>
                          <a:cs typeface="Times New Roman"/>
                        </a:rPr>
                        <a:t>3</a:t>
                      </a:r>
                      <a:r>
                        <a:rPr lang="en-AU" sz="1600" dirty="0">
                          <a:effectLst/>
                          <a:latin typeface="+mn-lt"/>
                          <a:ea typeface="MS Mincho"/>
                          <a:cs typeface="Times New Roman"/>
                        </a:rPr>
                        <a:t>)</a:t>
                      </a:r>
                      <a:r>
                        <a:rPr lang="en-AU" sz="1600" baseline="-25000" dirty="0">
                          <a:effectLst/>
                          <a:latin typeface="+mn-lt"/>
                          <a:ea typeface="MS Mincho"/>
                          <a:cs typeface="Times New Roman"/>
                        </a:rPr>
                        <a:t>1.</a:t>
                      </a:r>
                      <a:r>
                        <a:rPr lang="en-AU" sz="1600" baseline="-25000" dirty="0">
                          <a:effectLst/>
                          <a:latin typeface="+mn-lt"/>
                          <a:ea typeface="SimSun"/>
                          <a:cs typeface="Times New Roman"/>
                        </a:rPr>
                        <a:t>44</a:t>
                      </a:r>
                      <a:r>
                        <a:rPr lang="en-AU" sz="1600" dirty="0">
                          <a:effectLst/>
                          <a:latin typeface="+mn-lt"/>
                          <a:ea typeface="SimSun"/>
                          <a:cs typeface="Times New Roman"/>
                        </a:rPr>
                        <a:t>H</a:t>
                      </a:r>
                      <a:r>
                        <a:rPr lang="en-AU" sz="1600" baseline="-25000" dirty="0">
                          <a:effectLst/>
                          <a:latin typeface="+mn-lt"/>
                          <a:ea typeface="SimSun"/>
                          <a:cs typeface="Times New Roman"/>
                        </a:rPr>
                        <a:t>0.88</a:t>
                      </a:r>
                      <a:r>
                        <a:rPr lang="en-AU" sz="1600" dirty="0">
                          <a:effectLst/>
                          <a:latin typeface="+mn-lt"/>
                          <a:ea typeface="MS Mincho"/>
                          <a:cs typeface="Times New Roman"/>
                        </a:rPr>
                        <a:t>(H</a:t>
                      </a:r>
                      <a:r>
                        <a:rPr lang="en-AU" sz="1600" baseline="-25000" dirty="0">
                          <a:effectLst/>
                          <a:latin typeface="+mn-lt"/>
                          <a:ea typeface="MS Mincho"/>
                          <a:cs typeface="Times New Roman"/>
                        </a:rPr>
                        <a:t>2</a:t>
                      </a:r>
                      <a:r>
                        <a:rPr lang="en-AU" sz="1600" dirty="0">
                          <a:effectLst/>
                          <a:latin typeface="+mn-lt"/>
                          <a:ea typeface="MS Mincho"/>
                          <a:cs typeface="Times New Roman"/>
                        </a:rPr>
                        <a:t>O)</a:t>
                      </a:r>
                      <a:r>
                        <a:rPr lang="en-AU" sz="1600" baseline="-25000" dirty="0">
                          <a:effectLst/>
                          <a:latin typeface="+mn-lt"/>
                          <a:ea typeface="MS Mincho"/>
                          <a:cs typeface="Times New Roman"/>
                        </a:rPr>
                        <a:t>2</a:t>
                      </a:r>
                      <a:endParaRPr lang="en-AU" sz="1600" dirty="0">
                        <a:effectLst/>
                        <a:latin typeface="+mn-lt"/>
                        <a:ea typeface="MS Mincho"/>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en-AU" sz="1600" kern="1200" dirty="0">
                          <a:solidFill>
                            <a:schemeClr val="tx1"/>
                          </a:solidFill>
                          <a:effectLst/>
                          <a:latin typeface="+mn-lt"/>
                          <a:ea typeface="MS Mincho"/>
                          <a:cs typeface="Times New Roman"/>
                        </a:rPr>
                        <a:t>Synthesised, (</a:t>
                      </a:r>
                      <a:r>
                        <a:rPr lang="en-AU" sz="1600" kern="1200" dirty="0">
                          <a:solidFill>
                            <a:schemeClr val="tx1"/>
                          </a:solidFill>
                          <a:effectLst/>
                          <a:latin typeface="+mn-lt"/>
                          <a:ea typeface="MS Mincho"/>
                          <a:cs typeface="Times New Roman"/>
                          <a:hlinkClick r:id="rId5" action="ppaction://hlinkfile" tooltip="Zheng, 1997 #70"/>
                        </a:rPr>
                        <a:t>Zheng 1997</a:t>
                      </a:r>
                      <a:r>
                        <a:rPr lang="en-AU" sz="1600" kern="1200" dirty="0">
                          <a:solidFill>
                            <a:schemeClr val="tx1"/>
                          </a:solidFill>
                          <a:effectLst/>
                          <a:latin typeface="+mn-lt"/>
                          <a:ea typeface="MS Mincho"/>
                          <a:cs typeface="Times New Roman"/>
                        </a:rPr>
                        <a:t>)</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Standard Samples for XANES</a:t>
            </a:r>
            <a:endParaRPr lang="en-AU" dirty="0"/>
          </a:p>
        </p:txBody>
      </p:sp>
      <p:sp>
        <p:nvSpPr>
          <p:cNvPr id="9" name="Oval 8"/>
          <p:cNvSpPr/>
          <p:nvPr/>
        </p:nvSpPr>
        <p:spPr>
          <a:xfrm>
            <a:off x="14288" y="4761136"/>
            <a:ext cx="1371600" cy="1353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508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1520" y="13905"/>
            <a:ext cx="5400600" cy="678791"/>
          </a:xfrm>
        </p:spPr>
        <p:txBody>
          <a:bodyPr>
            <a:normAutofit fontScale="90000"/>
          </a:bodyPr>
          <a:lstStyle/>
          <a:p>
            <a:r>
              <a:rPr lang="en-US" dirty="0" smtClean="0"/>
              <a:t>Standard samples - Al</a:t>
            </a:r>
            <a:endParaRPr lang="en-AU"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 name="Right Brace 1"/>
          <p:cNvSpPr/>
          <p:nvPr/>
        </p:nvSpPr>
        <p:spPr>
          <a:xfrm>
            <a:off x="5631244" y="1124744"/>
            <a:ext cx="457304" cy="6827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 name="TextBox 2"/>
          <p:cNvSpPr txBox="1"/>
          <p:nvPr/>
        </p:nvSpPr>
        <p:spPr>
          <a:xfrm>
            <a:off x="6127128" y="1281471"/>
            <a:ext cx="1249701" cy="369332"/>
          </a:xfrm>
          <a:prstGeom prst="rect">
            <a:avLst/>
          </a:prstGeom>
          <a:noFill/>
        </p:spPr>
        <p:txBody>
          <a:bodyPr wrap="none" rtlCol="0">
            <a:spAutoFit/>
          </a:bodyPr>
          <a:lstStyle/>
          <a:p>
            <a:r>
              <a:rPr lang="en-US" dirty="0" smtClean="0"/>
              <a:t>Tetrahedral</a:t>
            </a:r>
            <a:endParaRPr lang="en-AU" dirty="0"/>
          </a:p>
        </p:txBody>
      </p:sp>
      <p:sp>
        <p:nvSpPr>
          <p:cNvPr id="7" name="Rectangle 6"/>
          <p:cNvSpPr/>
          <p:nvPr/>
        </p:nvSpPr>
        <p:spPr>
          <a:xfrm>
            <a:off x="5947004" y="3237577"/>
            <a:ext cx="1234633" cy="369332"/>
          </a:xfrm>
          <a:prstGeom prst="rect">
            <a:avLst/>
          </a:prstGeom>
        </p:spPr>
        <p:txBody>
          <a:bodyPr wrap="none">
            <a:spAutoFit/>
          </a:bodyPr>
          <a:lstStyle/>
          <a:p>
            <a:r>
              <a:rPr lang="en-AU" dirty="0" smtClean="0"/>
              <a:t>Octahedral</a:t>
            </a:r>
            <a:endParaRPr lang="en-AU" dirty="0"/>
          </a:p>
        </p:txBody>
      </p:sp>
      <p:sp>
        <p:nvSpPr>
          <p:cNvPr id="8" name="Right Brace 7"/>
          <p:cNvSpPr/>
          <p:nvPr/>
        </p:nvSpPr>
        <p:spPr>
          <a:xfrm>
            <a:off x="5462348" y="2824202"/>
            <a:ext cx="520110" cy="12935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9" name="Rectangle 8"/>
          <p:cNvSpPr/>
          <p:nvPr/>
        </p:nvSpPr>
        <p:spPr>
          <a:xfrm>
            <a:off x="5982458" y="4613356"/>
            <a:ext cx="1539043" cy="923330"/>
          </a:xfrm>
          <a:prstGeom prst="rect">
            <a:avLst/>
          </a:prstGeom>
        </p:spPr>
        <p:txBody>
          <a:bodyPr wrap="square">
            <a:spAutoFit/>
          </a:bodyPr>
          <a:lstStyle/>
          <a:p>
            <a:r>
              <a:rPr lang="en-AU" dirty="0" smtClean="0"/>
              <a:t>Distorted octahedral structure</a:t>
            </a:r>
            <a:endParaRPr lang="en-AU" dirty="0"/>
          </a:p>
        </p:txBody>
      </p:sp>
      <p:sp>
        <p:nvSpPr>
          <p:cNvPr id="10" name="Right Brace 9"/>
          <p:cNvSpPr/>
          <p:nvPr/>
        </p:nvSpPr>
        <p:spPr>
          <a:xfrm>
            <a:off x="5314318" y="4581128"/>
            <a:ext cx="571830" cy="12639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Right Arrow 10"/>
          <p:cNvSpPr/>
          <p:nvPr/>
        </p:nvSpPr>
        <p:spPr>
          <a:xfrm flipV="1">
            <a:off x="5676269" y="2287771"/>
            <a:ext cx="800943" cy="1440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a:p>
        </p:txBody>
      </p:sp>
      <p:sp>
        <p:nvSpPr>
          <p:cNvPr id="12" name="Rectangle 11"/>
          <p:cNvSpPr/>
          <p:nvPr/>
        </p:nvSpPr>
        <p:spPr>
          <a:xfrm>
            <a:off x="6745083" y="2039372"/>
            <a:ext cx="2016224" cy="784830"/>
          </a:xfrm>
          <a:prstGeom prst="rect">
            <a:avLst/>
          </a:prstGeom>
        </p:spPr>
        <p:txBody>
          <a:bodyPr wrap="square">
            <a:spAutoFit/>
          </a:bodyPr>
          <a:lstStyle/>
          <a:p>
            <a:r>
              <a:rPr lang="en-AU" sz="1500" dirty="0" smtClean="0"/>
              <a:t>Three </a:t>
            </a:r>
            <a:r>
              <a:rPr lang="en-AU" sz="1500" dirty="0"/>
              <a:t>dimensional framework of corner linked AlO</a:t>
            </a:r>
            <a:r>
              <a:rPr lang="en-AU" sz="1500" baseline="-25000" dirty="0"/>
              <a:t>4</a:t>
            </a:r>
            <a:r>
              <a:rPr lang="en-AU" sz="1500" dirty="0"/>
              <a:t> </a:t>
            </a:r>
            <a:r>
              <a:rPr lang="en-AU" sz="1500" dirty="0" err="1"/>
              <a:t>tetrahedra</a:t>
            </a:r>
            <a:endParaRPr lang="en-AU" sz="1500" dirty="0"/>
          </a:p>
        </p:txBody>
      </p:sp>
      <p:graphicFrame>
        <p:nvGraphicFramePr>
          <p:cNvPr id="16" name="Object 15"/>
          <p:cNvGraphicFramePr>
            <a:graphicFrameLocks noChangeAspect="1"/>
          </p:cNvGraphicFramePr>
          <p:nvPr>
            <p:extLst>
              <p:ext uri="{D42A27DB-BD31-4B8C-83A1-F6EECF244321}">
                <p14:modId xmlns:p14="http://schemas.microsoft.com/office/powerpoint/2010/main" val="3708050647"/>
              </p:ext>
            </p:extLst>
          </p:nvPr>
        </p:nvGraphicFramePr>
        <p:xfrm>
          <a:off x="1043608" y="548680"/>
          <a:ext cx="4409300" cy="6309320"/>
        </p:xfrm>
        <a:graphic>
          <a:graphicData uri="http://schemas.openxmlformats.org/presentationml/2006/ole">
            <mc:AlternateContent xmlns:mc="http://schemas.openxmlformats.org/markup-compatibility/2006">
              <mc:Choice xmlns:v="urn:schemas-microsoft-com:vml" Requires="v">
                <p:oleObj spid="_x0000_s7203" name="Graph" r:id="rId3" imgW="2905920" imgH="4158720" progId="Origin50.Graph">
                  <p:embed/>
                </p:oleObj>
              </mc:Choice>
              <mc:Fallback>
                <p:oleObj name="Graph" r:id="rId3" imgW="2905920" imgH="4158720" progId="Origin50.Graph">
                  <p:embed/>
                  <p:pic>
                    <p:nvPicPr>
                      <p:cNvPr id="0" name=""/>
                      <p:cNvPicPr/>
                      <p:nvPr/>
                    </p:nvPicPr>
                    <p:blipFill>
                      <a:blip r:embed="rId4"/>
                      <a:stretch>
                        <a:fillRect/>
                      </a:stretch>
                    </p:blipFill>
                    <p:spPr>
                      <a:xfrm>
                        <a:off x="1043608" y="548680"/>
                        <a:ext cx="4409300" cy="6309320"/>
                      </a:xfrm>
                      <a:prstGeom prst="rect">
                        <a:avLst/>
                      </a:prstGeom>
                    </p:spPr>
                  </p:pic>
                </p:oleObj>
              </mc:Fallback>
            </mc:AlternateContent>
          </a:graphicData>
        </a:graphic>
      </p:graphicFrame>
    </p:spTree>
    <p:extLst>
      <p:ext uri="{BB962C8B-B14F-4D97-AF65-F5344CB8AC3E}">
        <p14:creationId xmlns:p14="http://schemas.microsoft.com/office/powerpoint/2010/main" val="388227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animBg="1"/>
      <p:bldP spid="9" grpId="0"/>
      <p:bldP spid="10"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8" name="AutoShape 51"/>
          <p:cNvSpPr>
            <a:spLocks noChangeArrowheads="1"/>
          </p:cNvSpPr>
          <p:nvPr/>
        </p:nvSpPr>
        <p:spPr bwMode="gray">
          <a:xfrm>
            <a:off x="916360" y="82277"/>
            <a:ext cx="5383832" cy="487363"/>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AU" sz="2600" dirty="0" smtClean="0"/>
              <a:t>Scale A (Heater</a:t>
            </a:r>
            <a:r>
              <a:rPr lang="en-AU" sz="2600" dirty="0"/>
              <a:t>, </a:t>
            </a:r>
            <a:r>
              <a:rPr lang="en-AU" sz="2600" dirty="0" smtClean="0"/>
              <a:t>200°C)</a:t>
            </a:r>
            <a:endParaRPr lang="en-AU" altLang="en-US" sz="2600" b="1" dirty="0">
              <a:solidFill>
                <a:schemeClr val="tx2"/>
              </a:solidFill>
            </a:endParaRPr>
          </a:p>
        </p:txBody>
      </p:sp>
      <p:grpSp>
        <p:nvGrpSpPr>
          <p:cNvPr id="9" name="Group 60"/>
          <p:cNvGrpSpPr>
            <a:grpSpLocks/>
          </p:cNvGrpSpPr>
          <p:nvPr/>
        </p:nvGrpSpPr>
        <p:grpSpPr bwMode="auto">
          <a:xfrm>
            <a:off x="611560" y="188640"/>
            <a:ext cx="381000" cy="381000"/>
            <a:chOff x="2078" y="1680"/>
            <a:chExt cx="1615" cy="1615"/>
          </a:xfrm>
        </p:grpSpPr>
        <p:sp>
          <p:nvSpPr>
            <p:cNvPr id="10"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AU"/>
            </a:p>
          </p:txBody>
        </p:sp>
        <p:sp>
          <p:nvSpPr>
            <p:cNvPr id="11"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AU"/>
            </a:p>
          </p:txBody>
        </p:sp>
        <p:sp>
          <p:nvSpPr>
            <p:cNvPr id="12"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AU"/>
            </a:p>
          </p:txBody>
        </p:sp>
        <p:sp>
          <p:nvSpPr>
            <p:cNvPr id="13"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AU"/>
            </a:p>
          </p:txBody>
        </p:sp>
        <p:sp>
          <p:nvSpPr>
            <p:cNvPr id="14"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AU"/>
            </a:p>
          </p:txBody>
        </p:sp>
        <p:sp>
          <p:nvSpPr>
            <p:cNvPr id="15"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AU"/>
            </a:p>
          </p:txBody>
        </p:sp>
      </p:grpSp>
      <p:sp>
        <p:nvSpPr>
          <p:cNvPr id="2"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ext uri="{D42A27DB-BD31-4B8C-83A1-F6EECF244321}">
                <p14:modId xmlns:p14="http://schemas.microsoft.com/office/powerpoint/2010/main" val="3384682702"/>
              </p:ext>
            </p:extLst>
          </p:nvPr>
        </p:nvGraphicFramePr>
        <p:xfrm>
          <a:off x="1960291" y="598346"/>
          <a:ext cx="4314825" cy="6162675"/>
        </p:xfrm>
        <a:graphic>
          <a:graphicData uri="http://schemas.openxmlformats.org/presentationml/2006/ole">
            <mc:AlternateContent xmlns:mc="http://schemas.openxmlformats.org/markup-compatibility/2006">
              <mc:Choice xmlns:v="urn:schemas-microsoft-com:vml" Requires="v">
                <p:oleObj spid="_x0000_s17445" name="Graph" r:id="rId3" imgW="2905913" imgH="4158597" progId="Origin50.Graph">
                  <p:embed/>
                </p:oleObj>
              </mc:Choice>
              <mc:Fallback>
                <p:oleObj name="Graph" r:id="rId3" imgW="2905913" imgH="4158597" progId="Origin50.Graph">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291" y="598346"/>
                        <a:ext cx="4314825" cy="616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8404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3834658465"/>
              </p:ext>
            </p:extLst>
          </p:nvPr>
        </p:nvGraphicFramePr>
        <p:xfrm>
          <a:off x="18854" y="729582"/>
          <a:ext cx="6264696" cy="4427610"/>
        </p:xfrm>
        <a:graphic>
          <a:graphicData uri="http://schemas.openxmlformats.org/presentationml/2006/ole">
            <mc:AlternateContent xmlns:mc="http://schemas.openxmlformats.org/markup-compatibility/2006">
              <mc:Choice xmlns:v="urn:schemas-microsoft-com:vml" Requires="v">
                <p:oleObj spid="_x0000_s14373" name="Graph" r:id="rId4" imgW="4276080" imgH="3023280" progId="Origin50.Graph">
                  <p:embed/>
                </p:oleObj>
              </mc:Choice>
              <mc:Fallback>
                <p:oleObj name="Graph" r:id="rId4" imgW="4276080" imgH="3023280" progId="Origin50.Graph">
                  <p:embed/>
                  <p:pic>
                    <p:nvPicPr>
                      <p:cNvPr id="0" name=""/>
                      <p:cNvPicPr/>
                      <p:nvPr/>
                    </p:nvPicPr>
                    <p:blipFill>
                      <a:blip r:embed="rId5"/>
                      <a:stretch>
                        <a:fillRect/>
                      </a:stretch>
                    </p:blipFill>
                    <p:spPr>
                      <a:xfrm>
                        <a:off x="18854" y="729582"/>
                        <a:ext cx="6264696" cy="4427610"/>
                      </a:xfrm>
                      <a:prstGeom prst="rect">
                        <a:avLst/>
                      </a:prstGeom>
                    </p:spPr>
                  </p:pic>
                </p:oleObj>
              </mc:Fallback>
            </mc:AlternateContent>
          </a:graphicData>
        </a:graphic>
      </p:graphicFrame>
      <p:sp>
        <p:nvSpPr>
          <p:cNvPr id="2" name="Title 1"/>
          <p:cNvSpPr>
            <a:spLocks noGrp="1"/>
          </p:cNvSpPr>
          <p:nvPr>
            <p:ph type="title"/>
          </p:nvPr>
        </p:nvSpPr>
        <p:spPr>
          <a:xfrm>
            <a:off x="539552" y="0"/>
            <a:ext cx="8280920" cy="764704"/>
          </a:xfrm>
        </p:spPr>
        <p:txBody>
          <a:bodyPr>
            <a:normAutofit/>
          </a:bodyPr>
          <a:lstStyle/>
          <a:p>
            <a:r>
              <a:rPr lang="en-US" dirty="0" smtClean="0"/>
              <a:t>Scale A-Quantitative </a:t>
            </a:r>
            <a:r>
              <a:rPr lang="en-US" dirty="0"/>
              <a:t>Comparison</a:t>
            </a:r>
            <a:endParaRPr lang="en-AU"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1" name="Content Placeholder 3"/>
          <p:cNvGraphicFramePr>
            <a:graphicFrameLocks/>
          </p:cNvGraphicFramePr>
          <p:nvPr>
            <p:extLst>
              <p:ext uri="{D42A27DB-BD31-4B8C-83A1-F6EECF244321}">
                <p14:modId xmlns:p14="http://schemas.microsoft.com/office/powerpoint/2010/main" val="521222870"/>
              </p:ext>
            </p:extLst>
          </p:nvPr>
        </p:nvGraphicFramePr>
        <p:xfrm>
          <a:off x="6370405" y="1628800"/>
          <a:ext cx="2666091" cy="2664295"/>
        </p:xfrm>
        <a:graphic>
          <a:graphicData uri="http://schemas.openxmlformats.org/drawingml/2006/table">
            <a:tbl>
              <a:tblPr firstRow="1" bandRow="1">
                <a:tableStyleId>{5C22544A-7EE6-4342-B048-85BDC9FD1C3A}</a:tableStyleId>
              </a:tblPr>
              <a:tblGrid>
                <a:gridCol w="1248032"/>
                <a:gridCol w="1418059"/>
              </a:tblGrid>
              <a:tr h="409464">
                <a:tc gridSpan="2">
                  <a:txBody>
                    <a:bodyPr/>
                    <a:lstStyle/>
                    <a:p>
                      <a:pPr algn="ctr" fontAlgn="ctr"/>
                      <a:r>
                        <a:rPr lang="en-US" sz="1600" b="1" i="0" u="none" strike="noStrike" dirty="0" smtClean="0">
                          <a:solidFill>
                            <a:schemeClr val="tx1"/>
                          </a:solidFill>
                          <a:effectLst/>
                          <a:latin typeface="Century Gothic" pitchFamily="34" charset="0"/>
                        </a:rPr>
                        <a:t>XRD Results</a:t>
                      </a:r>
                      <a:endParaRPr lang="en-AU" sz="16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AU" sz="16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9464">
                <a:tc>
                  <a:txBody>
                    <a:bodyPr/>
                    <a:lstStyle/>
                    <a:p>
                      <a:pPr algn="ctr" fontAlgn="ctr"/>
                      <a:r>
                        <a:rPr lang="en-AU" sz="1600" b="1" i="0" u="none" strike="noStrike" dirty="0" smtClean="0">
                          <a:solidFill>
                            <a:schemeClr val="tx1"/>
                          </a:solidFill>
                          <a:effectLst/>
                          <a:latin typeface="Century Gothic" pitchFamily="34" charset="0"/>
                        </a:rPr>
                        <a:t>Phase</a:t>
                      </a:r>
                      <a:endParaRPr lang="en-AU" sz="16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600" b="1" i="0" u="none" strike="noStrike" dirty="0" smtClean="0">
                          <a:solidFill>
                            <a:schemeClr val="tx1"/>
                          </a:solidFill>
                          <a:effectLst/>
                          <a:latin typeface="Century Gothic" pitchFamily="34" charset="0"/>
                        </a:rPr>
                        <a:t>Weight %</a:t>
                      </a:r>
                      <a:endParaRPr lang="en-AU" sz="16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0970">
                <a:tc>
                  <a:txBody>
                    <a:bodyPr/>
                    <a:lstStyle/>
                    <a:p>
                      <a:pPr algn="ctr" fontAlgn="ctr"/>
                      <a:r>
                        <a:rPr lang="en-AU" sz="1600" b="0" i="0" u="none" strike="noStrike" dirty="0">
                          <a:solidFill>
                            <a:schemeClr val="tx1"/>
                          </a:solidFill>
                          <a:effectLst/>
                          <a:latin typeface="Century Gothic" pitchFamily="34" charset="0"/>
                        </a:rPr>
                        <a:t>Cancrinite</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65 </a:t>
                      </a:r>
                      <a:r>
                        <a:rPr lang="en-AU" sz="1600" b="0" i="0" u="none" strike="noStrike" dirty="0" smtClean="0">
                          <a:solidFill>
                            <a:schemeClr val="tx1"/>
                          </a:solidFill>
                          <a:effectLst/>
                          <a:latin typeface="Century Gothic" pitchFamily="34" charset="0"/>
                          <a:sym typeface="Symbol"/>
                        </a:rPr>
                        <a:t> 4</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50970">
                <a:tc>
                  <a:txBody>
                    <a:bodyPr/>
                    <a:lstStyle/>
                    <a:p>
                      <a:pPr algn="ctr" fontAlgn="ctr"/>
                      <a:r>
                        <a:rPr lang="en-AU" sz="1600" b="0" i="0" u="none" strike="noStrike" dirty="0">
                          <a:solidFill>
                            <a:schemeClr val="tx1"/>
                          </a:solidFill>
                          <a:effectLst/>
                          <a:latin typeface="Century Gothic" pitchFamily="34" charset="0"/>
                        </a:rPr>
                        <a:t>Hematite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1 </a:t>
                      </a:r>
                      <a:r>
                        <a:rPr lang="en-AU" sz="1600" b="0" i="0" u="none" strike="noStrike" dirty="0" smtClean="0">
                          <a:solidFill>
                            <a:schemeClr val="tx1"/>
                          </a:solidFill>
                          <a:effectLst/>
                          <a:latin typeface="Century Gothic" pitchFamily="34" charset="0"/>
                          <a:sym typeface="Symbol"/>
                        </a:rPr>
                        <a:t> </a:t>
                      </a:r>
                      <a:r>
                        <a:rPr lang="en-AU" sz="1600" b="0" i="0" u="none" strike="noStrike" dirty="0" smtClean="0">
                          <a:solidFill>
                            <a:schemeClr val="tx1"/>
                          </a:solidFill>
                          <a:effectLst/>
                          <a:latin typeface="Century Gothic" pitchFamily="34" charset="0"/>
                        </a:rPr>
                        <a:t>1</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970">
                <a:tc>
                  <a:txBody>
                    <a:bodyPr/>
                    <a:lstStyle/>
                    <a:p>
                      <a:pPr algn="ctr" fontAlgn="ctr"/>
                      <a:r>
                        <a:rPr lang="en-AU" sz="1600" b="0" i="0" u="none" strike="noStrike" dirty="0" err="1">
                          <a:solidFill>
                            <a:schemeClr val="tx1"/>
                          </a:solidFill>
                          <a:effectLst/>
                          <a:latin typeface="Century Gothic" pitchFamily="34" charset="0"/>
                        </a:rPr>
                        <a:t>Boehmite</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2 </a:t>
                      </a:r>
                      <a:r>
                        <a:rPr lang="en-AU" sz="1600" b="0" i="0" u="none" strike="noStrike" dirty="0" smtClean="0">
                          <a:solidFill>
                            <a:schemeClr val="tx1"/>
                          </a:solidFill>
                          <a:effectLst/>
                          <a:latin typeface="Century Gothic" pitchFamily="34" charset="0"/>
                          <a:sym typeface="Symbol"/>
                        </a:rPr>
                        <a:t> </a:t>
                      </a:r>
                      <a:r>
                        <a:rPr lang="en-AU" sz="1600" b="0" i="0" u="none" strike="noStrike" dirty="0" smtClean="0">
                          <a:solidFill>
                            <a:schemeClr val="tx1"/>
                          </a:solidFill>
                          <a:effectLst/>
                          <a:latin typeface="Century Gothic" pitchFamily="34" charset="0"/>
                        </a:rPr>
                        <a:t>1</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970">
                <a:tc>
                  <a:txBody>
                    <a:bodyPr/>
                    <a:lstStyle/>
                    <a:p>
                      <a:pPr algn="ctr" fontAlgn="ctr"/>
                      <a:r>
                        <a:rPr lang="en-AU" sz="1600" b="0" i="0" u="none" strike="noStrike" dirty="0" err="1" smtClean="0">
                          <a:solidFill>
                            <a:schemeClr val="tx1"/>
                          </a:solidFill>
                          <a:effectLst/>
                          <a:latin typeface="Century Gothic" pitchFamily="34" charset="0"/>
                        </a:rPr>
                        <a:t>Perovskite</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6 </a:t>
                      </a:r>
                      <a:r>
                        <a:rPr lang="en-AU" sz="1600" b="0" i="0" u="none" strike="noStrike" dirty="0" smtClean="0">
                          <a:solidFill>
                            <a:schemeClr val="tx1"/>
                          </a:solidFill>
                          <a:effectLst/>
                          <a:latin typeface="Century Gothic" pitchFamily="34" charset="0"/>
                          <a:sym typeface="Symbol"/>
                        </a:rPr>
                        <a:t> </a:t>
                      </a:r>
                      <a:r>
                        <a:rPr lang="en-AU" sz="1600" b="0" i="0" u="none" strike="noStrike" dirty="0" smtClean="0">
                          <a:solidFill>
                            <a:schemeClr val="tx1"/>
                          </a:solidFill>
                          <a:effectLst/>
                          <a:latin typeface="Century Gothic" pitchFamily="34" charset="0"/>
                        </a:rPr>
                        <a:t>2</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1487">
                <a:tc>
                  <a:txBody>
                    <a:bodyPr/>
                    <a:lstStyle/>
                    <a:p>
                      <a:pPr algn="ctr" fontAlgn="ctr"/>
                      <a:r>
                        <a:rPr lang="en-AU" sz="1600" b="0" i="0" u="none" strike="noStrike" dirty="0">
                          <a:solidFill>
                            <a:schemeClr val="tx1"/>
                          </a:solidFill>
                          <a:effectLst/>
                          <a:latin typeface="Century Gothic" pitchFamily="34" charset="0"/>
                        </a:rPr>
                        <a:t>Amorphous</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25 </a:t>
                      </a:r>
                      <a:r>
                        <a:rPr lang="en-AU" sz="1600" b="0" i="0" u="none" strike="noStrike" dirty="0" smtClean="0">
                          <a:solidFill>
                            <a:schemeClr val="tx1"/>
                          </a:solidFill>
                          <a:effectLst/>
                          <a:latin typeface="Century Gothic" pitchFamily="34" charset="0"/>
                          <a:sym typeface="Symbol"/>
                        </a:rPr>
                        <a:t> 3</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13316304"/>
              </p:ext>
            </p:extLst>
          </p:nvPr>
        </p:nvGraphicFramePr>
        <p:xfrm>
          <a:off x="1043608" y="5229200"/>
          <a:ext cx="6696745" cy="1467596"/>
        </p:xfrm>
        <a:graphic>
          <a:graphicData uri="http://schemas.openxmlformats.org/drawingml/2006/table">
            <a:tbl>
              <a:tblPr firstRow="1" firstCol="1" bandRow="1">
                <a:tableStyleId>{5C22544A-7EE6-4342-B048-85BDC9FD1C3A}</a:tableStyleId>
              </a:tblPr>
              <a:tblGrid>
                <a:gridCol w="2511279"/>
                <a:gridCol w="760994"/>
                <a:gridCol w="760994"/>
                <a:gridCol w="760994"/>
                <a:gridCol w="684894"/>
                <a:gridCol w="594541"/>
                <a:gridCol w="623049"/>
              </a:tblGrid>
              <a:tr h="288032">
                <a:tc gridSpan="7">
                  <a:txBody>
                    <a:bodyPr/>
                    <a:lstStyle/>
                    <a:p>
                      <a:pPr algn="ctr">
                        <a:lnSpc>
                          <a:spcPct val="115000"/>
                        </a:lnSpc>
                        <a:spcBef>
                          <a:spcPts val="200"/>
                        </a:spcBef>
                        <a:spcAft>
                          <a:spcPts val="200"/>
                        </a:spcAft>
                      </a:pPr>
                      <a:r>
                        <a:rPr lang="en-US" sz="1800" dirty="0" smtClean="0">
                          <a:effectLst/>
                          <a:latin typeface="Arial"/>
                          <a:ea typeface="SimSun"/>
                        </a:rPr>
                        <a:t>EDS Results (At%)</a:t>
                      </a:r>
                      <a:endParaRPr lang="en-AU" sz="1800" dirty="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dirty="0">
                        <a:effectLst/>
                        <a:latin typeface="Arial"/>
                        <a:ea typeface="SimSun"/>
                      </a:endParaRPr>
                    </a:p>
                  </a:txBody>
                  <a:tcPr marL="68580" marR="68580" marT="0" marB="0" anchor="ctr"/>
                </a:tc>
              </a:tr>
              <a:tr h="288032">
                <a:tc>
                  <a:txBody>
                    <a:bodyPr/>
                    <a:lstStyle/>
                    <a:p>
                      <a:pPr algn="ctr">
                        <a:lnSpc>
                          <a:spcPct val="115000"/>
                        </a:lnSpc>
                        <a:spcBef>
                          <a:spcPts val="200"/>
                        </a:spcBef>
                        <a:spcAft>
                          <a:spcPts val="200"/>
                        </a:spcAft>
                      </a:pPr>
                      <a:r>
                        <a:rPr lang="en-AU" sz="1500" dirty="0">
                          <a:effectLst/>
                        </a:rPr>
                        <a:t>Element</a:t>
                      </a:r>
                      <a:endParaRPr lang="en-AU" sz="1500" dirty="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Na</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Al</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Si</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S</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Ca</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dirty="0">
                          <a:effectLst/>
                        </a:rPr>
                        <a:t>Fe</a:t>
                      </a:r>
                      <a:endParaRPr lang="en-AU" sz="1500" dirty="0">
                        <a:effectLst/>
                        <a:latin typeface="Arial"/>
                        <a:ea typeface="SimSun"/>
                      </a:endParaRPr>
                    </a:p>
                  </a:txBody>
                  <a:tcPr marL="68580" marR="68580" marT="0" marB="0" anchor="ctr"/>
                </a:tc>
              </a:tr>
              <a:tr h="432048">
                <a:tc>
                  <a:txBody>
                    <a:bodyPr/>
                    <a:lstStyle/>
                    <a:p>
                      <a:pPr algn="ctr">
                        <a:lnSpc>
                          <a:spcPct val="115000"/>
                        </a:lnSpc>
                        <a:spcBef>
                          <a:spcPts val="200"/>
                        </a:spcBef>
                        <a:spcAft>
                          <a:spcPts val="200"/>
                        </a:spcAft>
                      </a:pPr>
                      <a:r>
                        <a:rPr lang="en-AU" sz="1500">
                          <a:effectLst/>
                        </a:rPr>
                        <a:t>bright contrast phase</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26</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33</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33</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5</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a:t>
                      </a:r>
                      <a:endParaRPr lang="en-AU" sz="1500">
                        <a:effectLst/>
                        <a:latin typeface="Arial"/>
                        <a:ea typeface="SimSun"/>
                      </a:endParaRPr>
                    </a:p>
                  </a:txBody>
                  <a:tcPr marL="68580" marR="68580" marT="0" marB="0" anchor="ctr"/>
                </a:tc>
              </a:tr>
              <a:tr h="432048">
                <a:tc>
                  <a:txBody>
                    <a:bodyPr/>
                    <a:lstStyle/>
                    <a:p>
                      <a:pPr algn="ctr">
                        <a:lnSpc>
                          <a:spcPct val="115000"/>
                        </a:lnSpc>
                        <a:spcBef>
                          <a:spcPts val="200"/>
                        </a:spcBef>
                        <a:spcAft>
                          <a:spcPts val="200"/>
                        </a:spcAft>
                      </a:pPr>
                      <a:r>
                        <a:rPr lang="en-AU" sz="1500">
                          <a:effectLst/>
                        </a:rPr>
                        <a:t>dark contrast phase</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50</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22</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21</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dirty="0">
                          <a:effectLst/>
                        </a:rPr>
                        <a:t>3</a:t>
                      </a:r>
                      <a:endParaRPr lang="en-AU" sz="1500" dirty="0">
                        <a:effectLst/>
                        <a:latin typeface="Arial"/>
                        <a:ea typeface="SimSun"/>
                      </a:endParaRPr>
                    </a:p>
                  </a:txBody>
                  <a:tcPr marL="68580" marR="68580" marT="0" marB="0" anchor="ctr"/>
                </a:tc>
              </a:tr>
            </a:tbl>
          </a:graphicData>
        </a:graphic>
      </p:graphicFrame>
      <p:sp>
        <p:nvSpPr>
          <p:cNvPr id="16" name="TextBox 15"/>
          <p:cNvSpPr txBox="1"/>
          <p:nvPr/>
        </p:nvSpPr>
        <p:spPr>
          <a:xfrm>
            <a:off x="2699792" y="1052736"/>
            <a:ext cx="1811714" cy="461665"/>
          </a:xfrm>
          <a:prstGeom prst="rect">
            <a:avLst/>
          </a:prstGeom>
          <a:noFill/>
        </p:spPr>
        <p:txBody>
          <a:bodyPr wrap="none" rtlCol="0">
            <a:spAutoFit/>
          </a:bodyPr>
          <a:lstStyle/>
          <a:p>
            <a:r>
              <a:rPr lang="en-US" sz="2400" dirty="0" smtClean="0"/>
              <a:t>Linear Fitting</a:t>
            </a:r>
            <a:endParaRPr lang="en-AU" sz="2400" dirty="0"/>
          </a:p>
        </p:txBody>
      </p:sp>
      <p:sp>
        <p:nvSpPr>
          <p:cNvPr id="17" name="Oval 16"/>
          <p:cNvSpPr/>
          <p:nvPr/>
        </p:nvSpPr>
        <p:spPr>
          <a:xfrm>
            <a:off x="7971240" y="2436128"/>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4399408" y="5340009"/>
            <a:ext cx="1368152"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8466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552728" cy="936104"/>
          </a:xfrm>
        </p:spPr>
        <p:txBody>
          <a:bodyPr>
            <a:normAutofit/>
          </a:bodyPr>
          <a:lstStyle/>
          <a:p>
            <a:r>
              <a:rPr lang="en-US" dirty="0" smtClean="0"/>
              <a:t>Scale B </a:t>
            </a:r>
            <a:r>
              <a:rPr lang="en-AU" altLang="en-US" sz="4400" b="1" dirty="0" smtClean="0">
                <a:solidFill>
                  <a:schemeClr val="tx2"/>
                </a:solidFill>
              </a:rPr>
              <a:t>(</a:t>
            </a:r>
            <a:r>
              <a:rPr lang="en-AU" altLang="en-US" sz="4400" dirty="0" smtClean="0"/>
              <a:t>H</a:t>
            </a:r>
            <a:r>
              <a:rPr lang="en-AU" sz="4400" dirty="0" smtClean="0"/>
              <a:t>eater </a:t>
            </a:r>
            <a:r>
              <a:rPr lang="en-AU" sz="4400" dirty="0"/>
              <a:t>,194°C</a:t>
            </a:r>
            <a:r>
              <a:rPr lang="en-AU" sz="4400" dirty="0" smtClean="0"/>
              <a:t>)</a:t>
            </a:r>
            <a:endParaRPr lang="en-A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ext uri="{D42A27DB-BD31-4B8C-83A1-F6EECF244321}">
                <p14:modId xmlns:p14="http://schemas.microsoft.com/office/powerpoint/2010/main" val="3008024058"/>
              </p:ext>
            </p:extLst>
          </p:nvPr>
        </p:nvGraphicFramePr>
        <p:xfrm>
          <a:off x="0" y="908720"/>
          <a:ext cx="6182227" cy="4320480"/>
        </p:xfrm>
        <a:graphic>
          <a:graphicData uri="http://schemas.openxmlformats.org/presentationml/2006/ole">
            <mc:AlternateContent xmlns:mc="http://schemas.openxmlformats.org/markup-compatibility/2006">
              <mc:Choice xmlns:v="urn:schemas-microsoft-com:vml" Requires="v">
                <p:oleObj spid="_x0000_s15396" name="Graph" r:id="rId4" imgW="4158720" imgH="2905920" progId="Origin50.Graph">
                  <p:embed/>
                </p:oleObj>
              </mc:Choice>
              <mc:Fallback>
                <p:oleObj name="Graph" r:id="rId4" imgW="4158720" imgH="2905920" progId="Origin50.Graph">
                  <p:embed/>
                  <p:pic>
                    <p:nvPicPr>
                      <p:cNvPr id="0" name=""/>
                      <p:cNvPicPr/>
                      <p:nvPr/>
                    </p:nvPicPr>
                    <p:blipFill>
                      <a:blip r:embed="rId5"/>
                      <a:stretch>
                        <a:fillRect/>
                      </a:stretch>
                    </p:blipFill>
                    <p:spPr>
                      <a:xfrm>
                        <a:off x="0" y="908720"/>
                        <a:ext cx="6182227" cy="4320480"/>
                      </a:xfrm>
                      <a:prstGeom prst="rect">
                        <a:avLst/>
                      </a:prstGeom>
                    </p:spPr>
                  </p:pic>
                </p:oleObj>
              </mc:Fallback>
            </mc:AlternateContent>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4041828138"/>
              </p:ext>
            </p:extLst>
          </p:nvPr>
        </p:nvGraphicFramePr>
        <p:xfrm>
          <a:off x="6372200" y="1340768"/>
          <a:ext cx="2664296" cy="2344450"/>
        </p:xfrm>
        <a:graphic>
          <a:graphicData uri="http://schemas.openxmlformats.org/drawingml/2006/table">
            <a:tbl>
              <a:tblPr firstRow="1" bandRow="1">
                <a:tableStyleId>{5C22544A-7EE6-4342-B048-85BDC9FD1C3A}</a:tableStyleId>
              </a:tblPr>
              <a:tblGrid>
                <a:gridCol w="1247192"/>
                <a:gridCol w="1417104"/>
              </a:tblGrid>
              <a:tr h="328223">
                <a:tc gridSpan="2">
                  <a:txBody>
                    <a:bodyPr/>
                    <a:lstStyle/>
                    <a:p>
                      <a:pPr algn="ctr" fontAlgn="ctr"/>
                      <a:r>
                        <a:rPr lang="en-US" sz="1800" b="1" i="0" u="none" strike="noStrike" dirty="0" smtClean="0">
                          <a:solidFill>
                            <a:schemeClr val="tx1"/>
                          </a:solidFill>
                          <a:effectLst/>
                          <a:latin typeface="Century Gothic" pitchFamily="34" charset="0"/>
                        </a:rPr>
                        <a:t>XRD Results</a:t>
                      </a:r>
                      <a:endParaRPr lang="en-AU" sz="18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AU" sz="16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8223">
                <a:tc>
                  <a:txBody>
                    <a:bodyPr/>
                    <a:lstStyle/>
                    <a:p>
                      <a:pPr algn="ctr" fontAlgn="ctr"/>
                      <a:r>
                        <a:rPr lang="en-AU" sz="1600" b="1" i="0" u="none" strike="noStrike" dirty="0" smtClean="0">
                          <a:solidFill>
                            <a:schemeClr val="tx1"/>
                          </a:solidFill>
                          <a:effectLst/>
                          <a:latin typeface="Century Gothic" pitchFamily="34" charset="0"/>
                        </a:rPr>
                        <a:t>Phase</a:t>
                      </a:r>
                      <a:endParaRPr lang="en-AU" sz="16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600" b="1" i="0" u="none" strike="noStrike" dirty="0" smtClean="0">
                          <a:solidFill>
                            <a:schemeClr val="tx1"/>
                          </a:solidFill>
                          <a:effectLst/>
                          <a:latin typeface="Century Gothic" pitchFamily="34" charset="0"/>
                        </a:rPr>
                        <a:t>Weight %</a:t>
                      </a:r>
                      <a:endParaRPr lang="en-AU" sz="16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1334">
                <a:tc>
                  <a:txBody>
                    <a:bodyPr/>
                    <a:lstStyle/>
                    <a:p>
                      <a:pPr algn="ctr" fontAlgn="ctr"/>
                      <a:r>
                        <a:rPr lang="en-AU" sz="1600" b="0" i="0" u="none" strike="noStrike" dirty="0">
                          <a:solidFill>
                            <a:schemeClr val="tx1"/>
                          </a:solidFill>
                          <a:effectLst/>
                          <a:latin typeface="Century Gothic" pitchFamily="34" charset="0"/>
                        </a:rPr>
                        <a:t>Cancrinite</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12 </a:t>
                      </a:r>
                      <a:r>
                        <a:rPr lang="en-AU" sz="1600" b="0" i="0" u="none" strike="noStrike" dirty="0" smtClean="0">
                          <a:solidFill>
                            <a:schemeClr val="tx1"/>
                          </a:solidFill>
                          <a:effectLst/>
                          <a:latin typeface="Century Gothic" pitchFamily="34" charset="0"/>
                          <a:sym typeface="Symbol"/>
                        </a:rPr>
                        <a:t> 2</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81334">
                <a:tc>
                  <a:txBody>
                    <a:bodyPr/>
                    <a:lstStyle/>
                    <a:p>
                      <a:pPr algn="ctr" fontAlgn="ctr"/>
                      <a:r>
                        <a:rPr lang="en-AU" sz="1600" b="0" i="0" u="none" strike="noStrike" dirty="0">
                          <a:solidFill>
                            <a:schemeClr val="tx1"/>
                          </a:solidFill>
                          <a:effectLst/>
                          <a:latin typeface="Century Gothic" pitchFamily="34" charset="0"/>
                        </a:rPr>
                        <a:t>Hematite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6 </a:t>
                      </a:r>
                      <a:r>
                        <a:rPr lang="en-AU" sz="1600" b="0" i="0" u="none" strike="noStrike" dirty="0" smtClean="0">
                          <a:solidFill>
                            <a:schemeClr val="tx1"/>
                          </a:solidFill>
                          <a:effectLst/>
                          <a:latin typeface="Century Gothic" pitchFamily="34" charset="0"/>
                          <a:sym typeface="Symbol"/>
                        </a:rPr>
                        <a:t> 2</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334">
                <a:tc>
                  <a:txBody>
                    <a:bodyPr/>
                    <a:lstStyle/>
                    <a:p>
                      <a:pPr algn="ctr" fontAlgn="ctr"/>
                      <a:r>
                        <a:rPr lang="en-AU" sz="1600" b="0" i="0" u="none" strike="noStrike" dirty="0" err="1">
                          <a:solidFill>
                            <a:schemeClr val="tx1"/>
                          </a:solidFill>
                          <a:effectLst/>
                          <a:latin typeface="Century Gothic" pitchFamily="34" charset="0"/>
                        </a:rPr>
                        <a:t>Boehmite</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8 </a:t>
                      </a:r>
                      <a:r>
                        <a:rPr lang="en-AU" sz="1600" b="0" i="0" u="none" strike="noStrike" dirty="0" smtClean="0">
                          <a:solidFill>
                            <a:schemeClr val="tx1"/>
                          </a:solidFill>
                          <a:effectLst/>
                          <a:latin typeface="Century Gothic" pitchFamily="34" charset="0"/>
                          <a:sym typeface="Symbol"/>
                        </a:rPr>
                        <a:t> 2</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334">
                <a:tc>
                  <a:txBody>
                    <a:bodyPr/>
                    <a:lstStyle/>
                    <a:p>
                      <a:pPr algn="ctr" fontAlgn="ctr"/>
                      <a:r>
                        <a:rPr lang="en-AU" sz="1600" b="0" i="0" u="none" strike="noStrike" dirty="0" err="1" smtClean="0">
                          <a:solidFill>
                            <a:schemeClr val="tx1"/>
                          </a:solidFill>
                          <a:effectLst/>
                          <a:latin typeface="Century Gothic" pitchFamily="34" charset="0"/>
                        </a:rPr>
                        <a:t>Perovskite</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13 </a:t>
                      </a:r>
                      <a:r>
                        <a:rPr lang="en-AU" sz="1600" b="0" i="0" u="none" strike="noStrike" dirty="0" smtClean="0">
                          <a:solidFill>
                            <a:schemeClr val="tx1"/>
                          </a:solidFill>
                          <a:effectLst/>
                          <a:latin typeface="Century Gothic" pitchFamily="34" charset="0"/>
                          <a:sym typeface="Symbol"/>
                        </a:rPr>
                        <a:t> 2</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334">
                <a:tc>
                  <a:txBody>
                    <a:bodyPr/>
                    <a:lstStyle/>
                    <a:p>
                      <a:pPr algn="ctr" fontAlgn="ctr"/>
                      <a:r>
                        <a:rPr lang="en-AU" sz="1600" b="0" i="0" u="none" strike="noStrike" dirty="0" err="1" smtClean="0">
                          <a:solidFill>
                            <a:schemeClr val="tx1"/>
                          </a:solidFill>
                          <a:effectLst/>
                          <a:latin typeface="Century Gothic" pitchFamily="34" charset="0"/>
                        </a:rPr>
                        <a:t>Nacrite</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1 </a:t>
                      </a:r>
                      <a:r>
                        <a:rPr lang="en-AU" sz="1600" b="0" i="0" u="none" strike="noStrike" dirty="0" smtClean="0">
                          <a:solidFill>
                            <a:schemeClr val="tx1"/>
                          </a:solidFill>
                          <a:effectLst/>
                          <a:latin typeface="Century Gothic" pitchFamily="34" charset="0"/>
                          <a:sym typeface="Symbol"/>
                        </a:rPr>
                        <a:t> 1</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1334">
                <a:tc>
                  <a:txBody>
                    <a:bodyPr/>
                    <a:lstStyle/>
                    <a:p>
                      <a:pPr algn="ctr" fontAlgn="ctr"/>
                      <a:r>
                        <a:rPr lang="en-AU" sz="1600" b="0" i="0" u="none" strike="noStrike" dirty="0">
                          <a:solidFill>
                            <a:schemeClr val="tx1"/>
                          </a:solidFill>
                          <a:effectLst/>
                          <a:latin typeface="Century Gothic" pitchFamily="34" charset="0"/>
                        </a:rPr>
                        <a:t>Amorphous</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61 </a:t>
                      </a:r>
                      <a:r>
                        <a:rPr lang="en-AU" sz="1600" b="0" i="0" u="none" strike="noStrike" dirty="0" smtClean="0">
                          <a:solidFill>
                            <a:schemeClr val="tx1"/>
                          </a:solidFill>
                          <a:effectLst/>
                          <a:latin typeface="Century Gothic" pitchFamily="34" charset="0"/>
                          <a:sym typeface="Symbol"/>
                        </a:rPr>
                        <a:t> 4</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19900928"/>
              </p:ext>
            </p:extLst>
          </p:nvPr>
        </p:nvGraphicFramePr>
        <p:xfrm>
          <a:off x="1043608" y="5373216"/>
          <a:ext cx="6480718" cy="1340889"/>
        </p:xfrm>
        <a:graphic>
          <a:graphicData uri="http://schemas.openxmlformats.org/drawingml/2006/table">
            <a:tbl>
              <a:tblPr firstRow="1" firstCol="1" bandRow="1">
                <a:tableStyleId>{5C22544A-7EE6-4342-B048-85BDC9FD1C3A}</a:tableStyleId>
              </a:tblPr>
              <a:tblGrid>
                <a:gridCol w="1994070"/>
                <a:gridCol w="569733"/>
                <a:gridCol w="569733"/>
                <a:gridCol w="569733"/>
                <a:gridCol w="569733"/>
                <a:gridCol w="498517"/>
                <a:gridCol w="569733"/>
                <a:gridCol w="569733"/>
                <a:gridCol w="569733"/>
              </a:tblGrid>
              <a:tr h="247766">
                <a:tc gridSpan="9">
                  <a:txBody>
                    <a:bodyPr/>
                    <a:lstStyle/>
                    <a:p>
                      <a:pPr algn="ctr">
                        <a:lnSpc>
                          <a:spcPct val="115000"/>
                        </a:lnSpc>
                        <a:spcBef>
                          <a:spcPts val="300"/>
                        </a:spcBef>
                        <a:spcAft>
                          <a:spcPts val="300"/>
                        </a:spcAft>
                      </a:pPr>
                      <a:r>
                        <a:rPr lang="en-US" sz="1800" dirty="0" smtClean="0">
                          <a:effectLst/>
                          <a:latin typeface="Arial"/>
                          <a:ea typeface="SimSun"/>
                        </a:rPr>
                        <a:t>EDS R</a:t>
                      </a:r>
                      <a:r>
                        <a:rPr lang="en-US" altLang="zh-CN" sz="1800" dirty="0" smtClean="0">
                          <a:effectLst/>
                          <a:latin typeface="Arial"/>
                          <a:ea typeface="SimSun"/>
                        </a:rPr>
                        <a:t>esults</a:t>
                      </a:r>
                      <a:endParaRPr lang="en-AU" sz="1800" dirty="0">
                        <a:effectLst/>
                        <a:latin typeface="Arial"/>
                        <a:ea typeface="SimSun"/>
                      </a:endParaRPr>
                    </a:p>
                  </a:txBody>
                  <a:tcPr marL="68580" marR="68580" marT="0" marB="0" anchor="ctr"/>
                </a:tc>
                <a:tc hMerge="1">
                  <a:txBody>
                    <a:bodyPr/>
                    <a:lstStyle/>
                    <a:p>
                      <a:pPr algn="ctr">
                        <a:lnSpc>
                          <a:spcPct val="115000"/>
                        </a:lnSpc>
                        <a:spcBef>
                          <a:spcPts val="300"/>
                        </a:spcBef>
                        <a:spcAft>
                          <a:spcPts val="300"/>
                        </a:spcAft>
                      </a:pPr>
                      <a:endParaRPr lang="en-AU" sz="1500">
                        <a:effectLst/>
                        <a:latin typeface="Arial"/>
                        <a:ea typeface="SimSun"/>
                      </a:endParaRPr>
                    </a:p>
                  </a:txBody>
                  <a:tcPr marL="68580" marR="68580" marT="0" marB="0" anchor="ctr"/>
                </a:tc>
                <a:tc hMerge="1">
                  <a:txBody>
                    <a:bodyPr/>
                    <a:lstStyle/>
                    <a:p>
                      <a:pPr algn="ctr">
                        <a:lnSpc>
                          <a:spcPct val="115000"/>
                        </a:lnSpc>
                        <a:spcBef>
                          <a:spcPts val="300"/>
                        </a:spcBef>
                        <a:spcAft>
                          <a:spcPts val="300"/>
                        </a:spcAft>
                      </a:pPr>
                      <a:endParaRPr lang="en-AU" sz="1500">
                        <a:effectLst/>
                        <a:latin typeface="Arial"/>
                        <a:ea typeface="SimSun"/>
                      </a:endParaRPr>
                    </a:p>
                  </a:txBody>
                  <a:tcPr marL="68580" marR="68580" marT="0" marB="0" anchor="ctr"/>
                </a:tc>
                <a:tc hMerge="1">
                  <a:txBody>
                    <a:bodyPr/>
                    <a:lstStyle/>
                    <a:p>
                      <a:pPr algn="ctr">
                        <a:lnSpc>
                          <a:spcPct val="115000"/>
                        </a:lnSpc>
                        <a:spcBef>
                          <a:spcPts val="300"/>
                        </a:spcBef>
                        <a:spcAft>
                          <a:spcPts val="300"/>
                        </a:spcAft>
                      </a:pPr>
                      <a:endParaRPr lang="en-AU" sz="1500">
                        <a:effectLst/>
                        <a:latin typeface="Arial"/>
                        <a:ea typeface="SimSun"/>
                      </a:endParaRPr>
                    </a:p>
                  </a:txBody>
                  <a:tcPr marL="68580" marR="68580" marT="0" marB="0" anchor="ctr"/>
                </a:tc>
                <a:tc hMerge="1">
                  <a:txBody>
                    <a:bodyPr/>
                    <a:lstStyle/>
                    <a:p>
                      <a:pPr algn="ctr">
                        <a:lnSpc>
                          <a:spcPct val="115000"/>
                        </a:lnSpc>
                        <a:spcBef>
                          <a:spcPts val="300"/>
                        </a:spcBef>
                        <a:spcAft>
                          <a:spcPts val="300"/>
                        </a:spcAft>
                      </a:pPr>
                      <a:endParaRPr lang="en-AU" sz="1500">
                        <a:effectLst/>
                        <a:latin typeface="Arial"/>
                        <a:ea typeface="SimSun"/>
                      </a:endParaRPr>
                    </a:p>
                  </a:txBody>
                  <a:tcPr marL="68580" marR="68580" marT="0" marB="0" anchor="ctr"/>
                </a:tc>
                <a:tc hMerge="1">
                  <a:txBody>
                    <a:bodyPr/>
                    <a:lstStyle/>
                    <a:p>
                      <a:pPr algn="ctr">
                        <a:lnSpc>
                          <a:spcPct val="115000"/>
                        </a:lnSpc>
                        <a:spcBef>
                          <a:spcPts val="300"/>
                        </a:spcBef>
                        <a:spcAft>
                          <a:spcPts val="300"/>
                        </a:spcAft>
                      </a:pPr>
                      <a:endParaRPr lang="en-AU" sz="1500">
                        <a:effectLst/>
                        <a:latin typeface="Arial"/>
                        <a:ea typeface="SimSun"/>
                      </a:endParaRPr>
                    </a:p>
                  </a:txBody>
                  <a:tcPr marL="68580" marR="68580" marT="0" marB="0" anchor="ctr"/>
                </a:tc>
                <a:tc hMerge="1">
                  <a:txBody>
                    <a:bodyPr/>
                    <a:lstStyle/>
                    <a:p>
                      <a:pPr algn="ctr">
                        <a:lnSpc>
                          <a:spcPct val="115000"/>
                        </a:lnSpc>
                        <a:spcBef>
                          <a:spcPts val="300"/>
                        </a:spcBef>
                        <a:spcAft>
                          <a:spcPts val="300"/>
                        </a:spcAft>
                      </a:pPr>
                      <a:endParaRPr lang="en-AU" sz="1500">
                        <a:effectLst/>
                        <a:latin typeface="Arial"/>
                        <a:ea typeface="SimSun"/>
                      </a:endParaRPr>
                    </a:p>
                  </a:txBody>
                  <a:tcPr marL="68580" marR="68580" marT="0" marB="0" anchor="ctr"/>
                </a:tc>
                <a:tc hMerge="1">
                  <a:txBody>
                    <a:bodyPr/>
                    <a:lstStyle/>
                    <a:p>
                      <a:pPr algn="ctr">
                        <a:lnSpc>
                          <a:spcPct val="115000"/>
                        </a:lnSpc>
                        <a:spcBef>
                          <a:spcPts val="300"/>
                        </a:spcBef>
                        <a:spcAft>
                          <a:spcPts val="300"/>
                        </a:spcAft>
                      </a:pPr>
                      <a:endParaRPr lang="en-AU" sz="1500">
                        <a:effectLst/>
                        <a:latin typeface="Arial"/>
                        <a:ea typeface="SimSun"/>
                      </a:endParaRPr>
                    </a:p>
                  </a:txBody>
                  <a:tcPr marL="68580" marR="68580" marT="0" marB="0" anchor="ctr"/>
                </a:tc>
                <a:tc hMerge="1">
                  <a:txBody>
                    <a:bodyPr/>
                    <a:lstStyle/>
                    <a:p>
                      <a:pPr algn="ctr">
                        <a:lnSpc>
                          <a:spcPct val="115000"/>
                        </a:lnSpc>
                        <a:spcBef>
                          <a:spcPts val="300"/>
                        </a:spcBef>
                        <a:spcAft>
                          <a:spcPts val="300"/>
                        </a:spcAft>
                      </a:pPr>
                      <a:endParaRPr lang="en-AU" sz="1500" dirty="0">
                        <a:effectLst/>
                        <a:latin typeface="Arial"/>
                        <a:ea typeface="SimSun"/>
                      </a:endParaRPr>
                    </a:p>
                  </a:txBody>
                  <a:tcPr marL="68580" marR="68580" marT="0" marB="0" anchor="ctr"/>
                </a:tc>
              </a:tr>
              <a:tr h="247766">
                <a:tc>
                  <a:txBody>
                    <a:bodyPr/>
                    <a:lstStyle/>
                    <a:p>
                      <a:pPr algn="ctr">
                        <a:lnSpc>
                          <a:spcPct val="115000"/>
                        </a:lnSpc>
                        <a:spcBef>
                          <a:spcPts val="300"/>
                        </a:spcBef>
                        <a:spcAft>
                          <a:spcPts val="300"/>
                        </a:spcAft>
                      </a:pPr>
                      <a:r>
                        <a:rPr lang="en-AU" sz="1500" dirty="0">
                          <a:effectLst/>
                        </a:rPr>
                        <a:t>Element</a:t>
                      </a:r>
                      <a:endParaRPr lang="en-AU" sz="1500" dirty="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Na</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Al</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Si</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P</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S</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Ca</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Ti</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dirty="0">
                          <a:effectLst/>
                        </a:rPr>
                        <a:t>Fe</a:t>
                      </a:r>
                      <a:endParaRPr lang="en-AU" sz="1500" dirty="0">
                        <a:effectLst/>
                        <a:latin typeface="Arial"/>
                        <a:ea typeface="SimSun"/>
                      </a:endParaRPr>
                    </a:p>
                  </a:txBody>
                  <a:tcPr marL="68580" marR="68580" marT="0" marB="0" anchor="ctr"/>
                </a:tc>
              </a:tr>
              <a:tr h="395139">
                <a:tc>
                  <a:txBody>
                    <a:bodyPr/>
                    <a:lstStyle/>
                    <a:p>
                      <a:pPr algn="ctr">
                        <a:lnSpc>
                          <a:spcPct val="115000"/>
                        </a:lnSpc>
                        <a:spcBef>
                          <a:spcPts val="300"/>
                        </a:spcBef>
                        <a:spcAft>
                          <a:spcPts val="300"/>
                        </a:spcAft>
                      </a:pPr>
                      <a:r>
                        <a:rPr lang="en-AU" sz="1500">
                          <a:effectLst/>
                        </a:rPr>
                        <a:t>bright contrast layer</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7</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7</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2</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3</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dirty="0">
                          <a:effectLst/>
                        </a:rPr>
                        <a:t>-</a:t>
                      </a:r>
                      <a:endParaRPr lang="en-AU" sz="1500" dirty="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dirty="0">
                          <a:effectLst/>
                        </a:rPr>
                        <a:t>5</a:t>
                      </a:r>
                      <a:endParaRPr lang="en-AU" sz="1500" dirty="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dirty="0">
                          <a:effectLst/>
                        </a:rPr>
                        <a:t>37</a:t>
                      </a:r>
                      <a:endParaRPr lang="en-AU" sz="1500" dirty="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10</a:t>
                      </a:r>
                      <a:endParaRPr lang="en-AU" sz="1500">
                        <a:effectLst/>
                        <a:latin typeface="Arial"/>
                        <a:ea typeface="SimSun"/>
                      </a:endParaRPr>
                    </a:p>
                  </a:txBody>
                  <a:tcPr marL="68580" marR="68580" marT="0" marB="0" anchor="ctr"/>
                </a:tc>
              </a:tr>
              <a:tr h="367392">
                <a:tc>
                  <a:txBody>
                    <a:bodyPr/>
                    <a:lstStyle/>
                    <a:p>
                      <a:pPr algn="ctr">
                        <a:lnSpc>
                          <a:spcPct val="115000"/>
                        </a:lnSpc>
                        <a:spcBef>
                          <a:spcPts val="300"/>
                        </a:spcBef>
                        <a:spcAft>
                          <a:spcPts val="300"/>
                        </a:spcAft>
                      </a:pPr>
                      <a:r>
                        <a:rPr lang="en-AU" sz="1500">
                          <a:effectLst/>
                        </a:rPr>
                        <a:t>dark contrast layer</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23</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33</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30</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3</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2</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a:effectLst/>
                        </a:rPr>
                        <a:t>1</a:t>
                      </a:r>
                      <a:endParaRPr lang="en-AU" sz="1500">
                        <a:effectLst/>
                        <a:latin typeface="Arial"/>
                        <a:ea typeface="SimSun"/>
                      </a:endParaRPr>
                    </a:p>
                  </a:txBody>
                  <a:tcPr marL="68580" marR="68580" marT="0" marB="0" anchor="ctr"/>
                </a:tc>
                <a:tc>
                  <a:txBody>
                    <a:bodyPr/>
                    <a:lstStyle/>
                    <a:p>
                      <a:pPr algn="ctr">
                        <a:lnSpc>
                          <a:spcPct val="115000"/>
                        </a:lnSpc>
                        <a:spcBef>
                          <a:spcPts val="300"/>
                        </a:spcBef>
                        <a:spcAft>
                          <a:spcPts val="300"/>
                        </a:spcAft>
                      </a:pPr>
                      <a:r>
                        <a:rPr lang="en-AU" sz="1500" dirty="0">
                          <a:effectLst/>
                        </a:rPr>
                        <a:t>9</a:t>
                      </a:r>
                      <a:endParaRPr lang="en-AU" sz="1500" dirty="0">
                        <a:effectLst/>
                        <a:latin typeface="Arial"/>
                        <a:ea typeface="SimSun"/>
                      </a:endParaRPr>
                    </a:p>
                  </a:txBody>
                  <a:tcPr marL="68580" marR="68580" marT="0" marB="0" anchor="ctr"/>
                </a:tc>
              </a:tr>
            </a:tbl>
          </a:graphicData>
        </a:graphic>
      </p:graphicFrame>
      <p:sp>
        <p:nvSpPr>
          <p:cNvPr id="10" name="Oval 9"/>
          <p:cNvSpPr/>
          <p:nvPr/>
        </p:nvSpPr>
        <p:spPr>
          <a:xfrm>
            <a:off x="7956376" y="1974552"/>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7956376" y="3385568"/>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3621608" y="5574384"/>
            <a:ext cx="1080120"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1608158" y="1268760"/>
            <a:ext cx="1811714" cy="461665"/>
          </a:xfrm>
          <a:prstGeom prst="rect">
            <a:avLst/>
          </a:prstGeom>
          <a:noFill/>
        </p:spPr>
        <p:txBody>
          <a:bodyPr wrap="none" rtlCol="0">
            <a:spAutoFit/>
          </a:bodyPr>
          <a:lstStyle/>
          <a:p>
            <a:r>
              <a:rPr lang="en-US" sz="2400" dirty="0" smtClean="0"/>
              <a:t>Linear Fitting</a:t>
            </a:r>
            <a:endParaRPr lang="en-AU" sz="2400" dirty="0"/>
          </a:p>
        </p:txBody>
      </p:sp>
      <p:sp>
        <p:nvSpPr>
          <p:cNvPr id="14" name="Oval 13"/>
          <p:cNvSpPr/>
          <p:nvPr/>
        </p:nvSpPr>
        <p:spPr>
          <a:xfrm>
            <a:off x="7956376" y="2507952"/>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237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500"/>
                                        <p:tgtEl>
                                          <p:spTgt spid="14"/>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128792" cy="360040"/>
          </a:xfrm>
        </p:spPr>
        <p:txBody>
          <a:bodyPr>
            <a:normAutofit fontScale="90000"/>
          </a:bodyPr>
          <a:lstStyle/>
          <a:p>
            <a:r>
              <a:rPr lang="en-US" dirty="0" smtClean="0"/>
              <a:t>Scale C- </a:t>
            </a:r>
            <a:r>
              <a:rPr lang="en-US" sz="4400" dirty="0"/>
              <a:t>(Slurry heater, 148°C</a:t>
            </a:r>
            <a:r>
              <a:rPr lang="en-US" sz="4400" dirty="0" smtClean="0"/>
              <a:t>)</a:t>
            </a:r>
            <a:endParaRPr lang="en-AU"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1" name="Object 10"/>
          <p:cNvGraphicFramePr>
            <a:graphicFrameLocks noChangeAspect="1"/>
          </p:cNvGraphicFramePr>
          <p:nvPr>
            <p:extLst>
              <p:ext uri="{D42A27DB-BD31-4B8C-83A1-F6EECF244321}">
                <p14:modId xmlns:p14="http://schemas.microsoft.com/office/powerpoint/2010/main" val="962936171"/>
              </p:ext>
            </p:extLst>
          </p:nvPr>
        </p:nvGraphicFramePr>
        <p:xfrm>
          <a:off x="-180529" y="1268760"/>
          <a:ext cx="6336705" cy="4478502"/>
        </p:xfrm>
        <a:graphic>
          <a:graphicData uri="http://schemas.openxmlformats.org/presentationml/2006/ole">
            <mc:AlternateContent xmlns:mc="http://schemas.openxmlformats.org/markup-compatibility/2006">
              <mc:Choice xmlns:v="urn:schemas-microsoft-com:vml" Requires="v">
                <p:oleObj spid="_x0000_s11306" name="Graph" r:id="rId4" imgW="4276080" imgH="3023280" progId="Origin50.Graph">
                  <p:embed/>
                </p:oleObj>
              </mc:Choice>
              <mc:Fallback>
                <p:oleObj name="Graph" r:id="rId4" imgW="4276080" imgH="3023280" progId="Origin50.Graph">
                  <p:embed/>
                  <p:pic>
                    <p:nvPicPr>
                      <p:cNvPr id="0" name=""/>
                      <p:cNvPicPr/>
                      <p:nvPr/>
                    </p:nvPicPr>
                    <p:blipFill>
                      <a:blip r:embed="rId5"/>
                      <a:stretch>
                        <a:fillRect/>
                      </a:stretch>
                    </p:blipFill>
                    <p:spPr>
                      <a:xfrm>
                        <a:off x="-180529" y="1268760"/>
                        <a:ext cx="6336705" cy="4478502"/>
                      </a:xfrm>
                      <a:prstGeom prst="rect">
                        <a:avLst/>
                      </a:prstGeom>
                    </p:spPr>
                  </p:pic>
                </p:oleObj>
              </mc:Fallback>
            </mc:AlternateContent>
          </a:graphicData>
        </a:graphic>
      </p:graphicFrame>
      <p:graphicFrame>
        <p:nvGraphicFramePr>
          <p:cNvPr id="13" name="Content Placeholder 3"/>
          <p:cNvGraphicFramePr>
            <a:graphicFrameLocks noGrp="1"/>
          </p:cNvGraphicFramePr>
          <p:nvPr>
            <p:ph idx="1"/>
            <p:extLst>
              <p:ext uri="{D42A27DB-BD31-4B8C-83A1-F6EECF244321}">
                <p14:modId xmlns:p14="http://schemas.microsoft.com/office/powerpoint/2010/main" val="2169916422"/>
              </p:ext>
            </p:extLst>
          </p:nvPr>
        </p:nvGraphicFramePr>
        <p:xfrm>
          <a:off x="5688124" y="961472"/>
          <a:ext cx="3240360" cy="2251504"/>
        </p:xfrm>
        <a:graphic>
          <a:graphicData uri="http://schemas.openxmlformats.org/drawingml/2006/table">
            <a:tbl>
              <a:tblPr firstRow="1" bandRow="1">
                <a:tableStyleId>{5C22544A-7EE6-4342-B048-85BDC9FD1C3A}</a:tableStyleId>
              </a:tblPr>
              <a:tblGrid>
                <a:gridCol w="1486517"/>
                <a:gridCol w="1753843"/>
              </a:tblGrid>
              <a:tr h="281438">
                <a:tc gridSpan="2">
                  <a:txBody>
                    <a:bodyPr/>
                    <a:lstStyle/>
                    <a:p>
                      <a:pPr algn="ctr" fontAlgn="ctr"/>
                      <a:r>
                        <a:rPr lang="en-US" sz="1600" b="1" i="0" u="none" strike="noStrike" dirty="0" smtClean="0">
                          <a:solidFill>
                            <a:schemeClr val="tx1"/>
                          </a:solidFill>
                          <a:effectLst/>
                          <a:latin typeface="Century Gothic" pitchFamily="34" charset="0"/>
                        </a:rPr>
                        <a:t>XRD Results</a:t>
                      </a:r>
                      <a:endParaRPr lang="en-AU" sz="16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AU" sz="18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1438">
                <a:tc>
                  <a:txBody>
                    <a:bodyPr/>
                    <a:lstStyle/>
                    <a:p>
                      <a:pPr algn="ctr" fontAlgn="ctr"/>
                      <a:r>
                        <a:rPr lang="en-AU" sz="1600" b="1" i="0" u="none" strike="noStrike" dirty="0" smtClean="0">
                          <a:solidFill>
                            <a:schemeClr val="tx1"/>
                          </a:solidFill>
                          <a:effectLst/>
                          <a:latin typeface="Century Gothic" pitchFamily="34" charset="0"/>
                        </a:rPr>
                        <a:t>Phase</a:t>
                      </a:r>
                      <a:endParaRPr lang="en-AU" sz="16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600" b="1" i="0" u="none" strike="noStrike" dirty="0" smtClean="0">
                          <a:solidFill>
                            <a:schemeClr val="tx1"/>
                          </a:solidFill>
                          <a:effectLst/>
                          <a:latin typeface="Century Gothic" pitchFamily="34" charset="0"/>
                        </a:rPr>
                        <a:t>Weight %</a:t>
                      </a:r>
                      <a:endParaRPr lang="en-AU" sz="1600" b="1"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1438">
                <a:tc>
                  <a:txBody>
                    <a:bodyPr/>
                    <a:lstStyle/>
                    <a:p>
                      <a:pPr algn="ctr" fontAlgn="ctr"/>
                      <a:r>
                        <a:rPr lang="en-AU" sz="1600" b="0" i="0" u="none" strike="noStrike" dirty="0">
                          <a:solidFill>
                            <a:schemeClr val="tx1"/>
                          </a:solidFill>
                          <a:effectLst/>
                          <a:latin typeface="Century Gothic" pitchFamily="34" charset="0"/>
                        </a:rPr>
                        <a:t>Quartz</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5 </a:t>
                      </a:r>
                      <a:r>
                        <a:rPr lang="en-AU" sz="1600" b="0" i="0" u="none" strike="noStrike" dirty="0" smtClean="0">
                          <a:solidFill>
                            <a:schemeClr val="tx1"/>
                          </a:solidFill>
                          <a:effectLst/>
                          <a:latin typeface="Century Gothic" pitchFamily="34" charset="0"/>
                          <a:sym typeface="Symbol"/>
                        </a:rPr>
                        <a:t> </a:t>
                      </a:r>
                      <a:r>
                        <a:rPr lang="en-AU" sz="1600" b="0" i="0" u="none" strike="noStrike" dirty="0" smtClean="0">
                          <a:solidFill>
                            <a:schemeClr val="tx1"/>
                          </a:solidFill>
                          <a:effectLst/>
                          <a:latin typeface="Century Gothic" pitchFamily="34" charset="0"/>
                        </a:rPr>
                        <a:t>2</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81438">
                <a:tc>
                  <a:txBody>
                    <a:bodyPr/>
                    <a:lstStyle/>
                    <a:p>
                      <a:pPr algn="ctr" fontAlgn="ctr"/>
                      <a:r>
                        <a:rPr lang="en-AU" sz="1600" b="0" i="0" u="none" strike="noStrike">
                          <a:solidFill>
                            <a:schemeClr val="tx1"/>
                          </a:solidFill>
                          <a:effectLst/>
                          <a:latin typeface="Century Gothic" pitchFamily="34" charset="0"/>
                        </a:rPr>
                        <a:t>Hematite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1 </a:t>
                      </a:r>
                      <a:r>
                        <a:rPr lang="en-AU" sz="1600" b="0" i="0" u="none" strike="noStrike" dirty="0" smtClean="0">
                          <a:solidFill>
                            <a:schemeClr val="tx1"/>
                          </a:solidFill>
                          <a:effectLst/>
                          <a:latin typeface="Century Gothic" pitchFamily="34" charset="0"/>
                          <a:sym typeface="Symbol"/>
                        </a:rPr>
                        <a:t> </a:t>
                      </a:r>
                      <a:r>
                        <a:rPr lang="en-AU" sz="1600" b="0" i="0" u="none" strike="noStrike" dirty="0" smtClean="0">
                          <a:solidFill>
                            <a:schemeClr val="tx1"/>
                          </a:solidFill>
                          <a:effectLst/>
                          <a:latin typeface="Century Gothic" pitchFamily="34" charset="0"/>
                        </a:rPr>
                        <a:t>1</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438">
                <a:tc>
                  <a:txBody>
                    <a:bodyPr/>
                    <a:lstStyle/>
                    <a:p>
                      <a:pPr algn="ctr" fontAlgn="ctr"/>
                      <a:r>
                        <a:rPr lang="en-AU" sz="1600" b="0" i="0" u="none" strike="noStrike" dirty="0">
                          <a:solidFill>
                            <a:schemeClr val="tx1"/>
                          </a:solidFill>
                          <a:effectLst/>
                          <a:latin typeface="Century Gothic" pitchFamily="34" charset="0"/>
                        </a:rPr>
                        <a:t>Cancrinite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25 </a:t>
                      </a:r>
                      <a:r>
                        <a:rPr lang="en-AU" sz="1600" b="0" i="0" u="none" strike="noStrike" dirty="0" smtClean="0">
                          <a:solidFill>
                            <a:schemeClr val="tx1"/>
                          </a:solidFill>
                          <a:effectLst/>
                          <a:latin typeface="Century Gothic" pitchFamily="34" charset="0"/>
                          <a:sym typeface="Symbol"/>
                        </a:rPr>
                        <a:t> </a:t>
                      </a:r>
                      <a:r>
                        <a:rPr lang="en-AU" sz="1600" b="0" i="0" u="none" strike="noStrike" dirty="0" smtClean="0">
                          <a:solidFill>
                            <a:schemeClr val="tx1"/>
                          </a:solidFill>
                          <a:effectLst/>
                          <a:latin typeface="Century Gothic" pitchFamily="34" charset="0"/>
                        </a:rPr>
                        <a:t>3</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438">
                <a:tc>
                  <a:txBody>
                    <a:bodyPr/>
                    <a:lstStyle/>
                    <a:p>
                      <a:pPr algn="ctr" fontAlgn="ctr"/>
                      <a:r>
                        <a:rPr lang="en-AU" sz="1600" b="0" i="0" u="none" strike="noStrike" dirty="0" err="1">
                          <a:solidFill>
                            <a:schemeClr val="tx1"/>
                          </a:solidFill>
                          <a:effectLst/>
                          <a:latin typeface="Century Gothic" pitchFamily="34" charset="0"/>
                        </a:rPr>
                        <a:t>Boehmite</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1 </a:t>
                      </a:r>
                      <a:r>
                        <a:rPr lang="en-AU" sz="1600" b="0" i="0" u="none" strike="noStrike" dirty="0" smtClean="0">
                          <a:solidFill>
                            <a:schemeClr val="tx1"/>
                          </a:solidFill>
                          <a:effectLst/>
                          <a:latin typeface="Century Gothic" pitchFamily="34" charset="0"/>
                          <a:sym typeface="Symbol"/>
                        </a:rPr>
                        <a:t> </a:t>
                      </a:r>
                      <a:r>
                        <a:rPr lang="en-AU" sz="1600" b="0" i="0" u="none" strike="noStrike" dirty="0" smtClean="0">
                          <a:solidFill>
                            <a:schemeClr val="tx1"/>
                          </a:solidFill>
                          <a:effectLst/>
                          <a:latin typeface="Century Gothic" pitchFamily="34" charset="0"/>
                        </a:rPr>
                        <a:t>1</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438">
                <a:tc>
                  <a:txBody>
                    <a:bodyPr/>
                    <a:lstStyle/>
                    <a:p>
                      <a:pPr algn="ctr" fontAlgn="ctr"/>
                      <a:r>
                        <a:rPr lang="en-AU" sz="1600" b="0" i="0" u="none" strike="noStrike" dirty="0" err="1">
                          <a:solidFill>
                            <a:schemeClr val="tx1"/>
                          </a:solidFill>
                          <a:effectLst/>
                          <a:latin typeface="Century Gothic" pitchFamily="34" charset="0"/>
                        </a:rPr>
                        <a:t>Sodalite</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8 </a:t>
                      </a:r>
                      <a:r>
                        <a:rPr lang="en-AU" sz="1600" b="0" i="0" u="none" strike="noStrike" dirty="0" smtClean="0">
                          <a:solidFill>
                            <a:schemeClr val="tx1"/>
                          </a:solidFill>
                          <a:effectLst/>
                          <a:latin typeface="Century Gothic" pitchFamily="34" charset="0"/>
                          <a:sym typeface="Symbol"/>
                        </a:rPr>
                        <a:t> </a:t>
                      </a:r>
                      <a:r>
                        <a:rPr lang="en-AU" sz="1600" b="0" i="0" u="none" strike="noStrike" dirty="0" smtClean="0">
                          <a:solidFill>
                            <a:schemeClr val="tx1"/>
                          </a:solidFill>
                          <a:effectLst/>
                          <a:latin typeface="Century Gothic" pitchFamily="34" charset="0"/>
                        </a:rPr>
                        <a:t>2</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438">
                <a:tc>
                  <a:txBody>
                    <a:bodyPr/>
                    <a:lstStyle/>
                    <a:p>
                      <a:pPr algn="ctr" fontAlgn="ctr"/>
                      <a:r>
                        <a:rPr lang="en-AU" sz="1600" b="0" i="0" u="none" strike="noStrike" dirty="0">
                          <a:solidFill>
                            <a:schemeClr val="tx1"/>
                          </a:solidFill>
                          <a:effectLst/>
                          <a:latin typeface="Century Gothic" pitchFamily="34" charset="0"/>
                        </a:rPr>
                        <a:t>Amorphous</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600" b="0" i="0" u="none" strike="noStrike" dirty="0" smtClean="0">
                          <a:solidFill>
                            <a:schemeClr val="tx1"/>
                          </a:solidFill>
                          <a:effectLst/>
                          <a:latin typeface="Century Gothic" pitchFamily="34" charset="0"/>
                        </a:rPr>
                        <a:t>54 </a:t>
                      </a:r>
                      <a:r>
                        <a:rPr lang="en-AU" sz="1600" b="0" i="0" u="none" strike="noStrike" dirty="0" smtClean="0">
                          <a:solidFill>
                            <a:schemeClr val="tx1"/>
                          </a:solidFill>
                          <a:effectLst/>
                          <a:latin typeface="Century Gothic" pitchFamily="34" charset="0"/>
                          <a:sym typeface="Symbol"/>
                        </a:rPr>
                        <a:t> </a:t>
                      </a:r>
                      <a:r>
                        <a:rPr lang="en-AU" sz="1600" b="0" i="0" u="none" strike="noStrike" dirty="0" smtClean="0">
                          <a:solidFill>
                            <a:schemeClr val="tx1"/>
                          </a:solidFill>
                          <a:effectLst/>
                          <a:latin typeface="Century Gothic" pitchFamily="34" charset="0"/>
                        </a:rPr>
                        <a:t>2</a:t>
                      </a:r>
                      <a:endParaRPr lang="en-AU" sz="1600" b="0" i="0" u="none" strike="noStrike" dirty="0">
                        <a:solidFill>
                          <a:schemeClr val="tx1"/>
                        </a:solidFill>
                        <a:effectLst/>
                        <a:latin typeface="Century Gothic"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Oval 13"/>
          <p:cNvSpPr/>
          <p:nvPr/>
        </p:nvSpPr>
        <p:spPr>
          <a:xfrm>
            <a:off x="7682632" y="2060848"/>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7668344" y="2622624"/>
            <a:ext cx="74417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2002608" y="5620598"/>
            <a:ext cx="1744388" cy="461665"/>
          </a:xfrm>
          <a:prstGeom prst="rect">
            <a:avLst/>
          </a:prstGeom>
          <a:noFill/>
        </p:spPr>
        <p:txBody>
          <a:bodyPr wrap="none" rtlCol="0">
            <a:spAutoFit/>
          </a:bodyPr>
          <a:lstStyle/>
          <a:p>
            <a:r>
              <a:rPr lang="en-US" sz="2400" dirty="0" smtClean="0"/>
              <a:t>Linear fitting</a:t>
            </a:r>
            <a:endParaRPr lang="en-AU" sz="2400" dirty="0"/>
          </a:p>
        </p:txBody>
      </p:sp>
      <p:graphicFrame>
        <p:nvGraphicFramePr>
          <p:cNvPr id="18" name="Table 17"/>
          <p:cNvGraphicFramePr>
            <a:graphicFrameLocks noGrp="1"/>
          </p:cNvGraphicFramePr>
          <p:nvPr>
            <p:extLst>
              <p:ext uri="{D42A27DB-BD31-4B8C-83A1-F6EECF244321}">
                <p14:modId xmlns:p14="http://schemas.microsoft.com/office/powerpoint/2010/main" val="2536522535"/>
              </p:ext>
            </p:extLst>
          </p:nvPr>
        </p:nvGraphicFramePr>
        <p:xfrm>
          <a:off x="5436096" y="3443855"/>
          <a:ext cx="3528392" cy="3326106"/>
        </p:xfrm>
        <a:graphic>
          <a:graphicData uri="http://schemas.openxmlformats.org/drawingml/2006/table">
            <a:tbl>
              <a:tblPr firstRow="1" firstCol="1" bandRow="1">
                <a:tableStyleId>{5C22544A-7EE6-4342-B048-85BDC9FD1C3A}</a:tableStyleId>
              </a:tblPr>
              <a:tblGrid>
                <a:gridCol w="864096"/>
                <a:gridCol w="432048"/>
                <a:gridCol w="432048"/>
                <a:gridCol w="432048"/>
                <a:gridCol w="360040"/>
                <a:gridCol w="360040"/>
                <a:gridCol w="288032"/>
                <a:gridCol w="360040"/>
              </a:tblGrid>
              <a:tr h="368030">
                <a:tc gridSpan="8">
                  <a:txBody>
                    <a:bodyPr/>
                    <a:lstStyle/>
                    <a:p>
                      <a:pPr algn="ctr">
                        <a:lnSpc>
                          <a:spcPct val="115000"/>
                        </a:lnSpc>
                        <a:spcBef>
                          <a:spcPts val="200"/>
                        </a:spcBef>
                        <a:spcAft>
                          <a:spcPts val="200"/>
                        </a:spcAft>
                      </a:pPr>
                      <a:r>
                        <a:rPr lang="en-US" sz="1500" dirty="0" smtClean="0">
                          <a:effectLst/>
                          <a:latin typeface="Arial"/>
                          <a:ea typeface="SimSun"/>
                        </a:rPr>
                        <a:t>EDS Results</a:t>
                      </a:r>
                      <a:endParaRPr lang="en-AU" sz="1500" dirty="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a:effectLst/>
                        <a:latin typeface="Arial"/>
                        <a:ea typeface="SimSun"/>
                      </a:endParaRPr>
                    </a:p>
                  </a:txBody>
                  <a:tcPr marL="68580" marR="68580" marT="0" marB="0" anchor="ctr"/>
                </a:tc>
                <a:tc hMerge="1">
                  <a:txBody>
                    <a:bodyPr/>
                    <a:lstStyle/>
                    <a:p>
                      <a:pPr algn="ctr">
                        <a:lnSpc>
                          <a:spcPct val="115000"/>
                        </a:lnSpc>
                        <a:spcBef>
                          <a:spcPts val="200"/>
                        </a:spcBef>
                        <a:spcAft>
                          <a:spcPts val="200"/>
                        </a:spcAft>
                      </a:pPr>
                      <a:endParaRPr lang="en-AU" sz="1500" dirty="0">
                        <a:effectLst/>
                        <a:latin typeface="Arial"/>
                        <a:ea typeface="SimSun"/>
                      </a:endParaRPr>
                    </a:p>
                  </a:txBody>
                  <a:tcPr marL="68580" marR="68580" marT="0" marB="0" anchor="ctr"/>
                </a:tc>
              </a:tr>
              <a:tr h="592146">
                <a:tc>
                  <a:txBody>
                    <a:bodyPr/>
                    <a:lstStyle/>
                    <a:p>
                      <a:pPr algn="ctr">
                        <a:lnSpc>
                          <a:spcPct val="115000"/>
                        </a:lnSpc>
                        <a:spcBef>
                          <a:spcPts val="200"/>
                        </a:spcBef>
                        <a:spcAft>
                          <a:spcPts val="200"/>
                        </a:spcAft>
                      </a:pPr>
                      <a:r>
                        <a:rPr lang="en-AU" sz="1500">
                          <a:effectLst/>
                        </a:rPr>
                        <a:t>Area</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dirty="0">
                          <a:effectLst/>
                        </a:rPr>
                        <a:t>Na</a:t>
                      </a:r>
                      <a:endParaRPr lang="en-AU" sz="1500" dirty="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Al</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dirty="0">
                          <a:effectLst/>
                        </a:rPr>
                        <a:t>Si</a:t>
                      </a:r>
                      <a:endParaRPr lang="en-AU" sz="1500" dirty="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S</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Cl</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K</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dirty="0">
                          <a:effectLst/>
                        </a:rPr>
                        <a:t>Fe</a:t>
                      </a:r>
                      <a:endParaRPr lang="en-AU" sz="1500" dirty="0">
                        <a:effectLst/>
                        <a:latin typeface="Arial"/>
                        <a:ea typeface="SimSun"/>
                      </a:endParaRPr>
                    </a:p>
                  </a:txBody>
                  <a:tcPr marL="68580" marR="68580" marT="0" marB="0" anchor="ctr"/>
                </a:tc>
              </a:tr>
              <a:tr h="368030">
                <a:tc>
                  <a:txBody>
                    <a:bodyPr/>
                    <a:lstStyle/>
                    <a:p>
                      <a:pPr algn="ctr">
                        <a:lnSpc>
                          <a:spcPct val="115000"/>
                        </a:lnSpc>
                        <a:spcBef>
                          <a:spcPts val="200"/>
                        </a:spcBef>
                        <a:spcAft>
                          <a:spcPts val="200"/>
                        </a:spcAft>
                      </a:pPr>
                      <a:r>
                        <a:rPr lang="en-AU" sz="1500">
                          <a:effectLst/>
                        </a:rPr>
                        <a:t>2</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25</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36</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dirty="0">
                          <a:effectLst/>
                        </a:rPr>
                        <a:t>37</a:t>
                      </a:r>
                      <a:endParaRPr lang="en-AU" sz="1500" dirty="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a:t>
                      </a:r>
                      <a:endParaRPr lang="en-AU" sz="1500">
                        <a:effectLst/>
                        <a:latin typeface="Arial"/>
                        <a:ea typeface="SimSun"/>
                      </a:endParaRPr>
                    </a:p>
                  </a:txBody>
                  <a:tcPr marL="68580" marR="68580" marT="0" marB="0" anchor="ctr"/>
                </a:tc>
              </a:tr>
              <a:tr h="368030">
                <a:tc>
                  <a:txBody>
                    <a:bodyPr/>
                    <a:lstStyle/>
                    <a:p>
                      <a:pPr algn="ctr">
                        <a:lnSpc>
                          <a:spcPct val="115000"/>
                        </a:lnSpc>
                        <a:spcBef>
                          <a:spcPts val="200"/>
                        </a:spcBef>
                        <a:spcAft>
                          <a:spcPts val="200"/>
                        </a:spcAft>
                      </a:pPr>
                      <a:r>
                        <a:rPr lang="en-AU" sz="1500">
                          <a:effectLst/>
                        </a:rPr>
                        <a:t>3</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26</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34</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37</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a:t>
                      </a:r>
                      <a:endParaRPr lang="en-AU" sz="1500">
                        <a:effectLst/>
                        <a:latin typeface="Arial"/>
                        <a:ea typeface="SimSun"/>
                      </a:endParaRPr>
                    </a:p>
                  </a:txBody>
                  <a:tcPr marL="68580" marR="68580" marT="0" marB="0" anchor="ctr"/>
                </a:tc>
              </a:tr>
              <a:tr h="368030">
                <a:tc>
                  <a:txBody>
                    <a:bodyPr/>
                    <a:lstStyle/>
                    <a:p>
                      <a:pPr algn="ctr">
                        <a:lnSpc>
                          <a:spcPct val="115000"/>
                        </a:lnSpc>
                        <a:spcBef>
                          <a:spcPts val="200"/>
                        </a:spcBef>
                        <a:spcAft>
                          <a:spcPts val="200"/>
                        </a:spcAft>
                      </a:pPr>
                      <a:r>
                        <a:rPr lang="en-AU" sz="1500">
                          <a:effectLst/>
                        </a:rPr>
                        <a:t>4</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53</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22</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24</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a:t>
                      </a:r>
                      <a:endParaRPr lang="en-AU" sz="1500">
                        <a:effectLst/>
                        <a:latin typeface="Arial"/>
                        <a:ea typeface="SimSun"/>
                      </a:endParaRPr>
                    </a:p>
                  </a:txBody>
                  <a:tcPr marL="68580" marR="68580" marT="0" marB="0" anchor="ctr"/>
                </a:tc>
              </a:tr>
              <a:tr h="368030">
                <a:tc>
                  <a:txBody>
                    <a:bodyPr/>
                    <a:lstStyle/>
                    <a:p>
                      <a:pPr algn="ctr">
                        <a:lnSpc>
                          <a:spcPct val="115000"/>
                        </a:lnSpc>
                        <a:spcBef>
                          <a:spcPts val="200"/>
                        </a:spcBef>
                        <a:spcAft>
                          <a:spcPts val="200"/>
                        </a:spcAft>
                      </a:pPr>
                      <a:r>
                        <a:rPr lang="en-AU" sz="1500">
                          <a:effectLst/>
                        </a:rPr>
                        <a:t>5</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33</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31</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33</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1</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1</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1</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a:t>
                      </a:r>
                      <a:endParaRPr lang="en-AU" sz="1500">
                        <a:effectLst/>
                        <a:latin typeface="Arial"/>
                        <a:ea typeface="SimSun"/>
                      </a:endParaRPr>
                    </a:p>
                  </a:txBody>
                  <a:tcPr marL="68580" marR="68580" marT="0" marB="0" anchor="ctr"/>
                </a:tc>
              </a:tr>
              <a:tr h="368030">
                <a:tc>
                  <a:txBody>
                    <a:bodyPr/>
                    <a:lstStyle/>
                    <a:p>
                      <a:pPr algn="ctr">
                        <a:lnSpc>
                          <a:spcPct val="115000"/>
                        </a:lnSpc>
                        <a:spcBef>
                          <a:spcPts val="200"/>
                        </a:spcBef>
                        <a:spcAft>
                          <a:spcPts val="200"/>
                        </a:spcAft>
                      </a:pPr>
                      <a:r>
                        <a:rPr lang="en-AU" sz="1500">
                          <a:effectLst/>
                        </a:rPr>
                        <a:t>6</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25</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35</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36</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1</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1</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1</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a:t>
                      </a:r>
                      <a:endParaRPr lang="en-AU" sz="1500">
                        <a:effectLst/>
                        <a:latin typeface="Arial"/>
                        <a:ea typeface="SimSun"/>
                      </a:endParaRPr>
                    </a:p>
                  </a:txBody>
                  <a:tcPr marL="68580" marR="68580" marT="0" marB="0" anchor="ctr"/>
                </a:tc>
              </a:tr>
              <a:tr h="368030">
                <a:tc>
                  <a:txBody>
                    <a:bodyPr/>
                    <a:lstStyle/>
                    <a:p>
                      <a:pPr algn="ctr">
                        <a:lnSpc>
                          <a:spcPct val="115000"/>
                        </a:lnSpc>
                        <a:spcBef>
                          <a:spcPts val="200"/>
                        </a:spcBef>
                        <a:spcAft>
                          <a:spcPts val="200"/>
                        </a:spcAft>
                      </a:pPr>
                      <a:r>
                        <a:rPr lang="en-AU" sz="1500">
                          <a:effectLst/>
                        </a:rPr>
                        <a:t>7</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24</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35</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37</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1</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0.4</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a:effectLst/>
                        </a:rPr>
                        <a:t>1</a:t>
                      </a:r>
                      <a:endParaRPr lang="en-AU" sz="1500">
                        <a:effectLst/>
                        <a:latin typeface="Arial"/>
                        <a:ea typeface="SimSun"/>
                      </a:endParaRPr>
                    </a:p>
                  </a:txBody>
                  <a:tcPr marL="68580" marR="68580" marT="0" marB="0" anchor="ctr"/>
                </a:tc>
                <a:tc>
                  <a:txBody>
                    <a:bodyPr/>
                    <a:lstStyle/>
                    <a:p>
                      <a:pPr algn="ctr">
                        <a:lnSpc>
                          <a:spcPct val="115000"/>
                        </a:lnSpc>
                        <a:spcBef>
                          <a:spcPts val="200"/>
                        </a:spcBef>
                        <a:spcAft>
                          <a:spcPts val="200"/>
                        </a:spcAft>
                      </a:pPr>
                      <a:r>
                        <a:rPr lang="en-AU" sz="1500" dirty="0">
                          <a:effectLst/>
                        </a:rPr>
                        <a:t>2</a:t>
                      </a:r>
                      <a:endParaRPr lang="en-AU" sz="1500" dirty="0">
                        <a:effectLst/>
                        <a:latin typeface="Arial"/>
                        <a:ea typeface="SimSun"/>
                      </a:endParaRPr>
                    </a:p>
                  </a:txBody>
                  <a:tcPr marL="68580" marR="68580" marT="0" marB="0" anchor="ctr"/>
                </a:tc>
              </a:tr>
            </a:tbl>
          </a:graphicData>
        </a:graphic>
      </p:graphicFrame>
      <p:sp>
        <p:nvSpPr>
          <p:cNvPr id="19" name="Oval 18"/>
          <p:cNvSpPr/>
          <p:nvPr/>
        </p:nvSpPr>
        <p:spPr>
          <a:xfrm>
            <a:off x="6631656" y="3700466"/>
            <a:ext cx="1036688" cy="3198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944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AU" dirty="0"/>
          </a:p>
        </p:txBody>
      </p:sp>
      <p:sp>
        <p:nvSpPr>
          <p:cNvPr id="3" name="Content Placeholder 2"/>
          <p:cNvSpPr>
            <a:spLocks noGrp="1"/>
          </p:cNvSpPr>
          <p:nvPr>
            <p:ph idx="1"/>
          </p:nvPr>
        </p:nvSpPr>
        <p:spPr/>
        <p:txBody>
          <a:bodyPr/>
          <a:lstStyle/>
          <a:p>
            <a:r>
              <a:rPr lang="en-AU" dirty="0"/>
              <a:t>No significant trend in the concentration of any particular phase was found as the depth changes.</a:t>
            </a:r>
          </a:p>
          <a:p>
            <a:endParaRPr lang="en-AU" dirty="0"/>
          </a:p>
          <a:p>
            <a:r>
              <a:rPr lang="en-AU" dirty="0"/>
              <a:t>The amorphous component in all these three scale samples has been demonstrated to contain a large proportion of poorly crystallised </a:t>
            </a:r>
            <a:r>
              <a:rPr lang="en-AU" dirty="0" err="1"/>
              <a:t>sodalite</a:t>
            </a:r>
            <a:r>
              <a:rPr lang="en-AU" dirty="0"/>
              <a:t>. </a:t>
            </a:r>
            <a:r>
              <a:rPr lang="en-AU" dirty="0" smtClean="0"/>
              <a:t>Scale B may also contain some poorly crystallised </a:t>
            </a:r>
            <a:r>
              <a:rPr lang="en-AU" dirty="0" err="1" smtClean="0"/>
              <a:t>cancrinite</a:t>
            </a:r>
            <a:r>
              <a:rPr lang="en-AU" dirty="0" smtClean="0"/>
              <a:t> in amorphous component.</a:t>
            </a:r>
            <a:endParaRPr lang="en-AU" dirty="0"/>
          </a:p>
          <a:p>
            <a:endParaRPr lang="en-AU" dirty="0"/>
          </a:p>
          <a:p>
            <a:r>
              <a:rPr lang="en-AU" dirty="0"/>
              <a:t>The conclusion is not exclusive and there might be other phases in the amorphous that have not been confirmed. </a:t>
            </a:r>
          </a:p>
          <a:p>
            <a:endParaRPr lang="en-AU" dirty="0"/>
          </a:p>
        </p:txBody>
      </p:sp>
    </p:spTree>
    <p:extLst>
      <p:ext uri="{BB962C8B-B14F-4D97-AF65-F5344CB8AC3E}">
        <p14:creationId xmlns:p14="http://schemas.microsoft.com/office/powerpoint/2010/main" val="774362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Acknowledgement</a:t>
            </a:r>
            <a:endParaRPr lang="en-AU" dirty="0"/>
          </a:p>
        </p:txBody>
      </p:sp>
      <p:sp>
        <p:nvSpPr>
          <p:cNvPr id="3" name="Content Placeholder 2"/>
          <p:cNvSpPr>
            <a:spLocks noGrp="1"/>
          </p:cNvSpPr>
          <p:nvPr>
            <p:ph idx="1"/>
          </p:nvPr>
        </p:nvSpPr>
        <p:spPr/>
        <p:txBody>
          <a:bodyPr/>
          <a:lstStyle/>
          <a:p>
            <a:r>
              <a:rPr lang="en-AU" b="1" dirty="0" err="1"/>
              <a:t>Beamline</a:t>
            </a:r>
            <a:r>
              <a:rPr lang="en-AU" b="1" dirty="0"/>
              <a:t> Team - Soft x-ray </a:t>
            </a:r>
            <a:r>
              <a:rPr lang="en-AU" b="1" dirty="0" smtClean="0"/>
              <a:t>spectroscopy</a:t>
            </a:r>
            <a:endParaRPr lang="en-AU" dirty="0"/>
          </a:p>
          <a:p>
            <a:r>
              <a:rPr lang="en-US" dirty="0" smtClean="0"/>
              <a:t>Dr Bruce Cowie</a:t>
            </a:r>
          </a:p>
          <a:p>
            <a:r>
              <a:rPr lang="en-US" dirty="0" smtClean="0"/>
              <a:t>Dr Lars Thomsen</a:t>
            </a:r>
          </a:p>
          <a:p>
            <a:r>
              <a:rPr lang="en-US" dirty="0" smtClean="0"/>
              <a:t>Dr Anton </a:t>
            </a:r>
            <a:r>
              <a:rPr lang="en-US" dirty="0" err="1" smtClean="0"/>
              <a:t>Tadich</a:t>
            </a:r>
            <a:endParaRPr lang="en-AU"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426" b="8426"/>
          <a:stretch/>
        </p:blipFill>
        <p:spPr>
          <a:xfrm>
            <a:off x="487680" y="3475090"/>
            <a:ext cx="4767440" cy="2973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408"/>
          <a:stretch/>
        </p:blipFill>
        <p:spPr>
          <a:xfrm>
            <a:off x="4837640" y="2432805"/>
            <a:ext cx="4306360" cy="2764405"/>
          </a:xfrm>
          <a:prstGeom prst="rect">
            <a:avLst/>
          </a:prstGeom>
        </p:spPr>
      </p:pic>
    </p:spTree>
    <p:extLst>
      <p:ext uri="{BB962C8B-B14F-4D97-AF65-F5344CB8AC3E}">
        <p14:creationId xmlns:p14="http://schemas.microsoft.com/office/powerpoint/2010/main" val="2899459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484784"/>
            <a:ext cx="5828184" cy="2187674"/>
          </a:xfrm>
        </p:spPr>
        <p:txBody>
          <a:bodyPr/>
          <a:lstStyle/>
          <a:p>
            <a:pPr algn="l"/>
            <a:r>
              <a:rPr lang="en-US" altLang="zh-CN" sz="4500" dirty="0" smtClean="0"/>
              <a:t>Thank you</a:t>
            </a:r>
            <a:endParaRPr lang="en-AU" sz="4500" dirty="0"/>
          </a:p>
        </p:txBody>
      </p:sp>
    </p:spTree>
    <p:extLst>
      <p:ext uri="{BB962C8B-B14F-4D97-AF65-F5344CB8AC3E}">
        <p14:creationId xmlns:p14="http://schemas.microsoft.com/office/powerpoint/2010/main" val="1893952465"/>
      </p:ext>
    </p:extLst>
  </p:cSld>
  <p:clrMapOvr>
    <a:masterClrMapping/>
  </p:clrMapOvr>
  <mc:AlternateContent xmlns:mc="http://schemas.openxmlformats.org/markup-compatibility/2006" xmlns:p14="http://schemas.microsoft.com/office/powerpoint/2010/main">
    <mc:Choice Requires="p14">
      <p:transition spd="slow" p14:dur="2000" advTm="3929"/>
    </mc:Choice>
    <mc:Fallback xmlns="">
      <p:transition spd="slow" advTm="392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Bayer Process </a:t>
            </a:r>
            <a:r>
              <a:rPr lang="en-US" altLang="zh-CN" sz="2200" dirty="0" smtClean="0"/>
              <a:t>— background</a:t>
            </a:r>
            <a:endParaRPr lang="en-AU" sz="2200" dirty="0"/>
          </a:p>
        </p:txBody>
      </p:sp>
      <p:sp>
        <p:nvSpPr>
          <p:cNvPr id="3" name="Content Placeholder 2"/>
          <p:cNvSpPr>
            <a:spLocks noGrp="1"/>
          </p:cNvSpPr>
          <p:nvPr>
            <p:ph idx="1"/>
          </p:nvPr>
        </p:nvSpPr>
        <p:spPr>
          <a:xfrm>
            <a:off x="457200" y="1600201"/>
            <a:ext cx="8229600" cy="4349080"/>
          </a:xfrm>
        </p:spPr>
        <p:txBody>
          <a:bodyPr/>
          <a:lstStyle/>
          <a:p>
            <a:r>
              <a:rPr lang="en-AU" altLang="zh-CN" sz="2600" dirty="0"/>
              <a:t>Australia </a:t>
            </a:r>
            <a:r>
              <a:rPr lang="en-US" altLang="zh-CN" sz="2600" dirty="0" smtClean="0"/>
              <a:t>has been </a:t>
            </a:r>
            <a:r>
              <a:rPr lang="en-AU" altLang="zh-CN" sz="2600" dirty="0" smtClean="0"/>
              <a:t>the </a:t>
            </a:r>
            <a:r>
              <a:rPr lang="en-AU" altLang="zh-CN" sz="2600" dirty="0"/>
              <a:t>global leader </a:t>
            </a:r>
            <a:r>
              <a:rPr lang="en-AU" altLang="zh-CN" sz="2600" dirty="0" smtClean="0"/>
              <a:t>of alumina production </a:t>
            </a:r>
            <a:r>
              <a:rPr lang="en-AU" altLang="zh-CN" sz="2600" dirty="0"/>
              <a:t>and the </a:t>
            </a:r>
            <a:r>
              <a:rPr lang="en-AU" altLang="zh-CN" sz="2600" dirty="0" smtClean="0"/>
              <a:t>5</a:t>
            </a:r>
            <a:r>
              <a:rPr lang="en-AU" altLang="zh-CN" sz="2600" baseline="30000" dirty="0" smtClean="0"/>
              <a:t>th</a:t>
            </a:r>
            <a:r>
              <a:rPr lang="en-AU" altLang="zh-CN" sz="2600" dirty="0" smtClean="0"/>
              <a:t> </a:t>
            </a:r>
            <a:r>
              <a:rPr lang="en-AU" altLang="zh-CN" sz="2600" dirty="0"/>
              <a:t>largest aluminium </a:t>
            </a:r>
            <a:r>
              <a:rPr lang="en-AU" altLang="zh-CN" sz="2600" dirty="0" smtClean="0"/>
              <a:t>producer for the last decade</a:t>
            </a:r>
          </a:p>
          <a:p>
            <a:pPr lvl="1"/>
            <a:endParaRPr lang="en-US" altLang="zh-CN" sz="2200" dirty="0" smtClean="0"/>
          </a:p>
          <a:p>
            <a:pPr lvl="1"/>
            <a:endParaRPr lang="en-US" altLang="zh-CN" sz="2200" dirty="0"/>
          </a:p>
          <a:p>
            <a:pPr lvl="1"/>
            <a:endParaRPr lang="en-US" altLang="zh-CN" sz="2200" dirty="0" smtClean="0"/>
          </a:p>
          <a:p>
            <a:pPr lvl="1"/>
            <a:endParaRPr lang="en-US" altLang="zh-CN" sz="2200" dirty="0" smtClean="0"/>
          </a:p>
          <a:p>
            <a:pPr lvl="1"/>
            <a:endParaRPr lang="en-US" altLang="zh-CN" sz="2200" dirty="0"/>
          </a:p>
          <a:p>
            <a:pPr lvl="1"/>
            <a:endParaRPr lang="en-US" altLang="zh-CN" sz="2200" dirty="0" smtClean="0"/>
          </a:p>
          <a:p>
            <a:pPr lvl="1"/>
            <a:r>
              <a:rPr lang="en-US" altLang="zh-CN" sz="2200" dirty="0" smtClean="0"/>
              <a:t>invented by Karl Josef </a:t>
            </a:r>
          </a:p>
          <a:p>
            <a:pPr marL="457200" lvl="1" indent="0">
              <a:buNone/>
            </a:pPr>
            <a:r>
              <a:rPr lang="en-US" altLang="zh-CN" sz="2200" dirty="0"/>
              <a:t> </a:t>
            </a:r>
            <a:r>
              <a:rPr lang="en-US" altLang="zh-CN" sz="2200" dirty="0" smtClean="0"/>
              <a:t>   Bayer in 1887</a:t>
            </a:r>
            <a:endParaRPr lang="en-AU" sz="2200" dirty="0" smtClean="0"/>
          </a:p>
          <a:p>
            <a:endParaRPr lang="en-AU" sz="2600" dirty="0" smtClean="0"/>
          </a:p>
        </p:txBody>
      </p:sp>
      <p:pic>
        <p:nvPicPr>
          <p:cNvPr id="4" name="Picture 25" descr="Queensland Alumina limi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005064"/>
            <a:ext cx="385115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noChangeArrowheads="1"/>
          </p:cNvSpPr>
          <p:nvPr/>
        </p:nvSpPr>
        <p:spPr bwMode="gray">
          <a:xfrm>
            <a:off x="2670222" y="3228429"/>
            <a:ext cx="533626" cy="344587"/>
          </a:xfrm>
          <a:prstGeom prst="chevron">
            <a:avLst>
              <a:gd name="adj" fmla="val 52514"/>
            </a:avLst>
          </a:prstGeom>
          <a:solidFill>
            <a:schemeClr val="bg2"/>
          </a:solidFill>
          <a:ln>
            <a:noFill/>
          </a:ln>
          <a:effectLst/>
        </p:spPr>
        <p:txBody>
          <a:bodyPr wrap="none" anchor="ctr"/>
          <a:lstStyle/>
          <a:p>
            <a:endParaRPr lang="en-AU"/>
          </a:p>
        </p:txBody>
      </p:sp>
      <p:sp>
        <p:nvSpPr>
          <p:cNvPr id="7" name="AutoShape 5"/>
          <p:cNvSpPr>
            <a:spLocks noChangeArrowheads="1"/>
          </p:cNvSpPr>
          <p:nvPr/>
        </p:nvSpPr>
        <p:spPr bwMode="gray">
          <a:xfrm>
            <a:off x="5086992" y="3216708"/>
            <a:ext cx="463550" cy="376413"/>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nvGrpSpPr>
          <p:cNvPr id="46" name="Group 45"/>
          <p:cNvGrpSpPr/>
          <p:nvPr/>
        </p:nvGrpSpPr>
        <p:grpSpPr>
          <a:xfrm>
            <a:off x="3433474" y="2996952"/>
            <a:ext cx="1468996" cy="1015663"/>
            <a:chOff x="2814972" y="3671347"/>
            <a:chExt cx="1592370" cy="1299531"/>
          </a:xfrm>
        </p:grpSpPr>
        <p:sp>
          <p:nvSpPr>
            <p:cNvPr id="23" name="Oval 25"/>
            <p:cNvSpPr>
              <a:spLocks noChangeArrowheads="1"/>
            </p:cNvSpPr>
            <p:nvPr/>
          </p:nvSpPr>
          <p:spPr bwMode="gray">
            <a:xfrm>
              <a:off x="2814972" y="3805133"/>
              <a:ext cx="1592370" cy="75456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n-AU" sz="2000"/>
            </a:p>
          </p:txBody>
        </p:sp>
        <p:sp>
          <p:nvSpPr>
            <p:cNvPr id="36" name="Oval 27"/>
            <p:cNvSpPr>
              <a:spLocks noChangeArrowheads="1"/>
            </p:cNvSpPr>
            <p:nvPr/>
          </p:nvSpPr>
          <p:spPr bwMode="gray">
            <a:xfrm>
              <a:off x="2836614" y="3763477"/>
              <a:ext cx="1566413" cy="775434"/>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37" name="Oval 28"/>
            <p:cNvSpPr>
              <a:spLocks noChangeArrowheads="1"/>
            </p:cNvSpPr>
            <p:nvPr/>
          </p:nvSpPr>
          <p:spPr bwMode="gray">
            <a:xfrm>
              <a:off x="2855389" y="3763478"/>
              <a:ext cx="1068539" cy="418936"/>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38" name="Oval 29"/>
            <p:cNvSpPr>
              <a:spLocks noChangeArrowheads="1"/>
            </p:cNvSpPr>
            <p:nvPr/>
          </p:nvSpPr>
          <p:spPr bwMode="gray">
            <a:xfrm>
              <a:off x="2867479" y="3763477"/>
              <a:ext cx="1453812" cy="71060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39" name="Oval 30"/>
            <p:cNvSpPr>
              <a:spLocks noChangeArrowheads="1"/>
            </p:cNvSpPr>
            <p:nvPr/>
          </p:nvSpPr>
          <p:spPr bwMode="gray">
            <a:xfrm>
              <a:off x="2967281" y="3805133"/>
              <a:ext cx="1292417" cy="52408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30" name="Text Box 40"/>
            <p:cNvSpPr txBox="1">
              <a:spLocks noChangeArrowheads="1"/>
            </p:cNvSpPr>
            <p:nvPr/>
          </p:nvSpPr>
          <p:spPr bwMode="gray">
            <a:xfrm>
              <a:off x="2911729" y="3671347"/>
              <a:ext cx="1495613" cy="129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000" dirty="0" smtClean="0">
                  <a:solidFill>
                    <a:srgbClr val="000000"/>
                  </a:solidFill>
                  <a:ea typeface="宋体" pitchFamily="2" charset="-122"/>
                </a:rPr>
                <a:t>Gibbsite</a:t>
              </a:r>
            </a:p>
            <a:p>
              <a:pPr algn="ctr" eaLnBrk="0" hangingPunct="0"/>
              <a:r>
                <a:rPr lang="en-US" altLang="zh-CN" sz="2000" dirty="0">
                  <a:solidFill>
                    <a:srgbClr val="000000"/>
                  </a:solidFill>
                  <a:ea typeface="宋体" pitchFamily="2" charset="-122"/>
                </a:rPr>
                <a:t>(</a:t>
              </a:r>
              <a:r>
                <a:rPr lang="en-US" altLang="zh-CN" sz="1700" dirty="0">
                  <a:solidFill>
                    <a:srgbClr val="000000"/>
                  </a:solidFill>
                  <a:ea typeface="宋体" pitchFamily="2" charset="-122"/>
                </a:rPr>
                <a:t>Al(OH)3)</a:t>
              </a:r>
            </a:p>
            <a:p>
              <a:pPr algn="ctr" eaLnBrk="0" hangingPunct="0"/>
              <a:endParaRPr lang="en-US" altLang="zh-CN" sz="2000" dirty="0">
                <a:solidFill>
                  <a:srgbClr val="000000"/>
                </a:solidFill>
                <a:ea typeface="宋体" pitchFamily="2" charset="-122"/>
              </a:endParaRPr>
            </a:p>
          </p:txBody>
        </p:sp>
      </p:grpSp>
      <p:grpSp>
        <p:nvGrpSpPr>
          <p:cNvPr id="47" name="Group 46"/>
          <p:cNvGrpSpPr/>
          <p:nvPr/>
        </p:nvGrpSpPr>
        <p:grpSpPr>
          <a:xfrm>
            <a:off x="5766566" y="3068960"/>
            <a:ext cx="1613746" cy="684441"/>
            <a:chOff x="9612560" y="3593261"/>
            <a:chExt cx="1902819" cy="809759"/>
          </a:xfrm>
        </p:grpSpPr>
        <p:sp>
          <p:nvSpPr>
            <p:cNvPr id="12" name="Oval 10"/>
            <p:cNvSpPr>
              <a:spLocks noChangeArrowheads="1"/>
            </p:cNvSpPr>
            <p:nvPr/>
          </p:nvSpPr>
          <p:spPr bwMode="gray">
            <a:xfrm>
              <a:off x="9689002" y="3728707"/>
              <a:ext cx="1733720" cy="56263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n-AU" sz="2000"/>
            </a:p>
          </p:txBody>
        </p:sp>
        <p:sp>
          <p:nvSpPr>
            <p:cNvPr id="32" name="Oval 32"/>
            <p:cNvSpPr>
              <a:spLocks noChangeArrowheads="1"/>
            </p:cNvSpPr>
            <p:nvPr/>
          </p:nvSpPr>
          <p:spPr bwMode="gray">
            <a:xfrm>
              <a:off x="9716271" y="3593261"/>
              <a:ext cx="1677109" cy="80975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33" name="Oval 33"/>
            <p:cNvSpPr>
              <a:spLocks noChangeArrowheads="1"/>
            </p:cNvSpPr>
            <p:nvPr/>
          </p:nvSpPr>
          <p:spPr bwMode="gray">
            <a:xfrm>
              <a:off x="9737102" y="3597208"/>
              <a:ext cx="1636922" cy="789709"/>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34" name="Oval 34"/>
            <p:cNvSpPr>
              <a:spLocks noChangeArrowheads="1"/>
            </p:cNvSpPr>
            <p:nvPr/>
          </p:nvSpPr>
          <p:spPr bwMode="gray">
            <a:xfrm>
              <a:off x="9754026" y="3603325"/>
              <a:ext cx="1556549" cy="73796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35" name="Oval 35"/>
            <p:cNvSpPr>
              <a:spLocks noChangeArrowheads="1"/>
            </p:cNvSpPr>
            <p:nvPr/>
          </p:nvSpPr>
          <p:spPr bwMode="gray">
            <a:xfrm>
              <a:off x="9842557" y="3619598"/>
              <a:ext cx="1383749" cy="59891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31" name="Text Box 41"/>
            <p:cNvSpPr txBox="1">
              <a:spLocks noChangeArrowheads="1"/>
            </p:cNvSpPr>
            <p:nvPr/>
          </p:nvSpPr>
          <p:spPr bwMode="gray">
            <a:xfrm>
              <a:off x="9612560" y="3780113"/>
              <a:ext cx="1902819" cy="47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000" dirty="0" smtClean="0">
                  <a:solidFill>
                    <a:srgbClr val="000000"/>
                  </a:solidFill>
                  <a:ea typeface="宋体" pitchFamily="2" charset="-122"/>
                </a:rPr>
                <a:t>Alumina</a:t>
              </a:r>
              <a:endParaRPr lang="en-US" altLang="zh-CN" sz="2000" dirty="0">
                <a:solidFill>
                  <a:srgbClr val="000000"/>
                </a:solidFill>
                <a:ea typeface="宋体" pitchFamily="2" charset="-122"/>
              </a:endParaRPr>
            </a:p>
          </p:txBody>
        </p:sp>
      </p:grpSp>
      <p:sp>
        <p:nvSpPr>
          <p:cNvPr id="48" name="Left Brace 47"/>
          <p:cNvSpPr/>
          <p:nvPr/>
        </p:nvSpPr>
        <p:spPr>
          <a:xfrm rot="16200000">
            <a:off x="2511455" y="2348039"/>
            <a:ext cx="513528" cy="337658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9" name="AutoShape 36"/>
          <p:cNvSpPr>
            <a:spLocks noChangeArrowheads="1"/>
          </p:cNvSpPr>
          <p:nvPr/>
        </p:nvSpPr>
        <p:spPr bwMode="gray">
          <a:xfrm>
            <a:off x="1914443" y="4293096"/>
            <a:ext cx="1892300" cy="476250"/>
          </a:xfrm>
          <a:prstGeom prst="roundRect">
            <a:avLst>
              <a:gd name="adj" fmla="val 50000"/>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hangingPunct="0"/>
            <a:r>
              <a:rPr lang="en-US" altLang="zh-CN" dirty="0" smtClean="0">
                <a:effectLst>
                  <a:outerShdw blurRad="38100" dist="38100" dir="2700000" algn="tl">
                    <a:srgbClr val="000000"/>
                  </a:outerShdw>
                </a:effectLst>
                <a:latin typeface="Verdana" pitchFamily="34" charset="0"/>
                <a:ea typeface="宋体" pitchFamily="2" charset="-122"/>
              </a:rPr>
              <a:t>Bayer Process</a:t>
            </a:r>
            <a:endParaRPr lang="en-US" altLang="zh-CN" dirty="0">
              <a:effectLst>
                <a:outerShdw blurRad="38100" dist="38100" dir="2700000" algn="tl">
                  <a:srgbClr val="000000"/>
                </a:outerShdw>
              </a:effectLst>
              <a:latin typeface="Verdana" pitchFamily="34" charset="0"/>
              <a:ea typeface="宋体" pitchFamily="2" charset="-122"/>
            </a:endParaRPr>
          </a:p>
        </p:txBody>
      </p:sp>
      <p:grpSp>
        <p:nvGrpSpPr>
          <p:cNvPr id="5" name="Group 4"/>
          <p:cNvGrpSpPr/>
          <p:nvPr/>
        </p:nvGrpSpPr>
        <p:grpSpPr>
          <a:xfrm>
            <a:off x="-180528" y="3076552"/>
            <a:ext cx="2706735" cy="742341"/>
            <a:chOff x="-180528" y="3076552"/>
            <a:chExt cx="2706735" cy="742341"/>
          </a:xfrm>
        </p:grpSpPr>
        <p:grpSp>
          <p:nvGrpSpPr>
            <p:cNvPr id="45" name="Group 44"/>
            <p:cNvGrpSpPr/>
            <p:nvPr/>
          </p:nvGrpSpPr>
          <p:grpSpPr>
            <a:xfrm>
              <a:off x="-180528" y="3076552"/>
              <a:ext cx="2706735" cy="742341"/>
              <a:chOff x="170523" y="3771068"/>
              <a:chExt cx="1844042" cy="855373"/>
            </a:xfrm>
          </p:grpSpPr>
          <p:sp>
            <p:nvSpPr>
              <p:cNvPr id="40" name="Oval 17"/>
              <p:cNvSpPr>
                <a:spLocks noChangeArrowheads="1"/>
              </p:cNvSpPr>
              <p:nvPr/>
            </p:nvSpPr>
            <p:spPr bwMode="gray">
              <a:xfrm>
                <a:off x="415811" y="3771068"/>
                <a:ext cx="1598754" cy="81006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41" name="Oval 18"/>
              <p:cNvSpPr>
                <a:spLocks noChangeArrowheads="1"/>
              </p:cNvSpPr>
              <p:nvPr/>
            </p:nvSpPr>
            <p:spPr bwMode="gray">
              <a:xfrm>
                <a:off x="434795" y="3775744"/>
                <a:ext cx="1560446" cy="790002"/>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42" name="Oval 19"/>
              <p:cNvSpPr>
                <a:spLocks noChangeArrowheads="1"/>
              </p:cNvSpPr>
              <p:nvPr/>
            </p:nvSpPr>
            <p:spPr bwMode="gray">
              <a:xfrm>
                <a:off x="445572" y="3783759"/>
                <a:ext cx="1483829" cy="7382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43" name="Oval 20"/>
              <p:cNvSpPr>
                <a:spLocks noChangeArrowheads="1"/>
              </p:cNvSpPr>
              <p:nvPr/>
            </p:nvSpPr>
            <p:spPr bwMode="gray">
              <a:xfrm>
                <a:off x="526060" y="3805133"/>
                <a:ext cx="1319100" cy="59913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sz="2000"/>
              </a:p>
            </p:txBody>
          </p:sp>
          <p:sp>
            <p:nvSpPr>
              <p:cNvPr id="29" name="Text Box 39"/>
              <p:cNvSpPr txBox="1">
                <a:spLocks noChangeArrowheads="1"/>
              </p:cNvSpPr>
              <p:nvPr/>
            </p:nvSpPr>
            <p:spPr bwMode="gray">
              <a:xfrm>
                <a:off x="170523" y="3810769"/>
                <a:ext cx="1350587" cy="81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000" dirty="0" smtClean="0">
                    <a:solidFill>
                      <a:srgbClr val="000000"/>
                    </a:solidFill>
                    <a:ea typeface="宋体" pitchFamily="2" charset="-122"/>
                  </a:rPr>
                  <a:t>Bauxite</a:t>
                </a:r>
              </a:p>
              <a:p>
                <a:pPr algn="ctr" eaLnBrk="0" hangingPunct="0"/>
                <a:r>
                  <a:rPr lang="en-US" altLang="zh-CN" sz="2000" dirty="0" smtClean="0">
                    <a:solidFill>
                      <a:srgbClr val="000000"/>
                    </a:solidFill>
                    <a:ea typeface="宋体" pitchFamily="2" charset="-122"/>
                  </a:rPr>
                  <a:t>ore</a:t>
                </a:r>
                <a:endParaRPr lang="en-US" altLang="zh-CN" sz="2000" dirty="0">
                  <a:solidFill>
                    <a:srgbClr val="000000"/>
                  </a:solidFill>
                  <a:ea typeface="宋体" pitchFamily="2" charset="-122"/>
                </a:endParaRPr>
              </a:p>
            </p:txBody>
          </p:sp>
        </p:grpSp>
        <p:pic>
          <p:nvPicPr>
            <p:cNvPr id="44" name="Picture 2" descr="http://www.emt-india.com/process/aluminium/img/a_process_1.jpg"/>
            <p:cNvPicPr>
              <a:picLocks noChangeAspect="1" noChangeArrowheads="1"/>
            </p:cNvPicPr>
            <p:nvPr/>
          </p:nvPicPr>
          <p:blipFill>
            <a:blip r:embed="rId5">
              <a:extLst>
                <a:ext uri="{28A0092B-C50C-407E-A947-70E740481C1C}">
                  <a14:useLocalDpi xmlns:a14="http://schemas.microsoft.com/office/drawing/2010/main" val="0"/>
                </a:ext>
              </a:extLst>
            </a:blip>
            <a:srcRect b="59917"/>
            <a:stretch>
              <a:fillRect/>
            </a:stretch>
          </p:blipFill>
          <p:spPr bwMode="auto">
            <a:xfrm>
              <a:off x="1261575" y="3158790"/>
              <a:ext cx="1263359" cy="50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46652757"/>
      </p:ext>
    </p:extLst>
  </p:cSld>
  <p:clrMapOvr>
    <a:masterClrMapping/>
  </p:clrMapOvr>
  <mc:AlternateContent xmlns:mc="http://schemas.openxmlformats.org/markup-compatibility/2006" xmlns:p14="http://schemas.microsoft.com/office/powerpoint/2010/main">
    <mc:Choice Requires="p14">
      <p:transition spd="slow" p14:dur="2000" advTm="60902"/>
    </mc:Choice>
    <mc:Fallback xmlns="">
      <p:transition spd="slow" advTm="609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Bayer Process </a:t>
            </a:r>
            <a:r>
              <a:rPr lang="en-US" altLang="zh-CN" sz="2200" dirty="0" smtClean="0"/>
              <a:t>— Scale</a:t>
            </a:r>
            <a:endParaRPr lang="en-AU" dirty="0"/>
          </a:p>
        </p:txBody>
      </p:sp>
      <p:sp>
        <p:nvSpPr>
          <p:cNvPr id="4" name="AutoShape 7"/>
          <p:cNvSpPr>
            <a:spLocks noChangeArrowheads="1"/>
          </p:cNvSpPr>
          <p:nvPr/>
        </p:nvSpPr>
        <p:spPr bwMode="auto">
          <a:xfrm>
            <a:off x="142176" y="2828098"/>
            <a:ext cx="2376264" cy="785891"/>
          </a:xfrm>
          <a:prstGeom prst="roundRect">
            <a:avLst>
              <a:gd name="adj" fmla="val 50000"/>
            </a:avLst>
          </a:prstGeom>
          <a:noFill/>
          <a:ln w="25400">
            <a:solidFill>
              <a:srgbClr val="000000"/>
            </a:solidFill>
            <a:round/>
            <a:headEnd/>
            <a:tailEnd/>
          </a:ln>
          <a:effectLst/>
          <a:extLst>
            <a:ext uri="{909E8E84-426E-40DD-AFC4-6F175D3DCCD1}">
              <a14:hiddenFill xmlns:a14="http://schemas.microsoft.com/office/drawing/2010/main">
                <a:solidFill>
                  <a:srgbClr val="9ACDD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400" dirty="0" smtClean="0"/>
              <a:t>Incomplete </a:t>
            </a:r>
            <a:r>
              <a:rPr lang="en-US" altLang="zh-CN" sz="2400" dirty="0" err="1" smtClean="0"/>
              <a:t>desilication</a:t>
            </a:r>
            <a:endParaRPr lang="en-US" sz="2400" dirty="0">
              <a:solidFill>
                <a:srgbClr val="FFE101"/>
              </a:solidFill>
              <a:effectLst>
                <a:outerShdw blurRad="38100" dist="38100" dir="2700000" algn="tl">
                  <a:srgbClr val="000000"/>
                </a:outerShdw>
              </a:effectLst>
            </a:endParaRPr>
          </a:p>
        </p:txBody>
      </p:sp>
      <p:sp>
        <p:nvSpPr>
          <p:cNvPr id="3" name="Down Arrow 2"/>
          <p:cNvSpPr/>
          <p:nvPr/>
        </p:nvSpPr>
        <p:spPr>
          <a:xfrm rot="16200000">
            <a:off x="2481585" y="3203702"/>
            <a:ext cx="1440160" cy="936104"/>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utoShape 7"/>
          <p:cNvSpPr>
            <a:spLocks noChangeArrowheads="1"/>
          </p:cNvSpPr>
          <p:nvPr/>
        </p:nvSpPr>
        <p:spPr bwMode="auto">
          <a:xfrm>
            <a:off x="166553" y="3659709"/>
            <a:ext cx="2376264" cy="785891"/>
          </a:xfrm>
          <a:prstGeom prst="roundRect">
            <a:avLst>
              <a:gd name="adj" fmla="val 50000"/>
            </a:avLst>
          </a:prstGeom>
          <a:noFill/>
          <a:ln w="25400">
            <a:solidFill>
              <a:srgbClr val="000000"/>
            </a:solidFill>
            <a:round/>
            <a:headEnd/>
            <a:tailEnd/>
          </a:ln>
          <a:effectLst/>
          <a:extLst>
            <a:ext uri="{909E8E84-426E-40DD-AFC4-6F175D3DCCD1}">
              <a14:hiddenFill xmlns:a14="http://schemas.microsoft.com/office/drawing/2010/main">
                <a:solidFill>
                  <a:srgbClr val="9ACDD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400" dirty="0" smtClean="0"/>
              <a:t>the presence of titanium</a:t>
            </a:r>
            <a:endParaRPr lang="en-US" sz="2400" dirty="0">
              <a:solidFill>
                <a:srgbClr val="FFE101"/>
              </a:solidFill>
              <a:effectLst>
                <a:outerShdw blurRad="38100" dist="38100" dir="2700000" algn="tl">
                  <a:srgbClr val="000000"/>
                </a:outerShdw>
              </a:effectLst>
            </a:endParaRPr>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681802"/>
            <a:ext cx="3878882" cy="2771533"/>
          </a:xfrm>
          <a:prstGeom prst="rect">
            <a:avLst/>
          </a:prstGeom>
          <a:noFill/>
          <a:ln>
            <a:noFill/>
          </a:ln>
        </p:spPr>
      </p:pic>
      <p:pic>
        <p:nvPicPr>
          <p:cNvPr id="15"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3207" y="1386217"/>
            <a:ext cx="3833129" cy="2587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238559842"/>
      </p:ext>
    </p:extLst>
  </p:cSld>
  <p:clrMapOvr>
    <a:masterClrMapping/>
  </p:clrMapOvr>
  <mc:AlternateContent xmlns:mc="http://schemas.openxmlformats.org/markup-compatibility/2006" xmlns:p14="http://schemas.microsoft.com/office/powerpoint/2010/main">
    <mc:Choice Requires="p14">
      <p:transition spd="slow" p14:dur="2000" advTm="1030"/>
    </mc:Choice>
    <mc:Fallback xmlns="">
      <p:transition spd="slow" advTm="10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Bayer </a:t>
            </a:r>
            <a:r>
              <a:rPr lang="en-US" altLang="zh-CN" dirty="0"/>
              <a:t>Process </a:t>
            </a:r>
            <a:r>
              <a:rPr lang="en-US" altLang="zh-CN" sz="2200" dirty="0" smtClean="0"/>
              <a:t>— background</a:t>
            </a:r>
            <a:endParaRPr lang="en-AU" sz="2200" dirty="0"/>
          </a:p>
        </p:txBody>
      </p:sp>
      <p:sp>
        <p:nvSpPr>
          <p:cNvPr id="3" name="Content Placeholder 2"/>
          <p:cNvSpPr>
            <a:spLocks noGrp="1"/>
          </p:cNvSpPr>
          <p:nvPr>
            <p:ph idx="1"/>
          </p:nvPr>
        </p:nvSpPr>
        <p:spPr>
          <a:xfrm>
            <a:off x="457200" y="1412777"/>
            <a:ext cx="8291264" cy="792088"/>
          </a:xfrm>
        </p:spPr>
        <p:txBody>
          <a:bodyPr/>
          <a:lstStyle/>
          <a:p>
            <a:r>
              <a:rPr lang="en-US" dirty="0" smtClean="0"/>
              <a:t>Scaling </a:t>
            </a:r>
            <a:r>
              <a:rPr lang="en-US" altLang="zh-CN" dirty="0" smtClean="0"/>
              <a:t>— a</a:t>
            </a:r>
            <a:r>
              <a:rPr lang="en-US" dirty="0" smtClean="0"/>
              <a:t> major technical problem</a:t>
            </a:r>
            <a:endParaRPr lang="en-AU" dirty="0" smtClean="0"/>
          </a:p>
        </p:txBody>
      </p:sp>
      <p:sp>
        <p:nvSpPr>
          <p:cNvPr id="10" name="AutoShape 3"/>
          <p:cNvSpPr>
            <a:spLocks noChangeArrowheads="1"/>
          </p:cNvSpPr>
          <p:nvPr/>
        </p:nvSpPr>
        <p:spPr bwMode="invGray">
          <a:xfrm>
            <a:off x="4211960" y="2710763"/>
            <a:ext cx="728464" cy="2899772"/>
          </a:xfrm>
          <a:prstGeom prst="rightArrow">
            <a:avLst>
              <a:gd name="adj1" fmla="val 53991"/>
              <a:gd name="adj2" fmla="val 57104"/>
            </a:avLst>
          </a:prstGeom>
          <a:gradFill rotWithShape="1">
            <a:gsLst>
              <a:gs pos="0">
                <a:srgbClr val="0F2145"/>
              </a:gs>
              <a:gs pos="100000">
                <a:srgbClr val="7E8CA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 name="AutoShape 4"/>
          <p:cNvSpPr>
            <a:spLocks noChangeArrowheads="1"/>
          </p:cNvSpPr>
          <p:nvPr/>
        </p:nvSpPr>
        <p:spPr bwMode="blackWhite">
          <a:xfrm>
            <a:off x="5012432" y="3356992"/>
            <a:ext cx="3808040" cy="72008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AU" sz="2000" dirty="0" smtClean="0"/>
              <a:t>Reduced </a:t>
            </a:r>
            <a:r>
              <a:rPr lang="en-AU" sz="2000" dirty="0"/>
              <a:t>volume capacity </a:t>
            </a:r>
            <a:endParaRPr lang="en-AU" sz="2000" dirty="0" smtClean="0"/>
          </a:p>
          <a:p>
            <a:pPr algn="ctr" eaLnBrk="0" hangingPunct="0"/>
            <a:r>
              <a:rPr lang="en-AU" sz="2000" dirty="0" smtClean="0"/>
              <a:t>and </a:t>
            </a:r>
            <a:r>
              <a:rPr lang="en-AU" sz="2000" dirty="0"/>
              <a:t>heat-transfer efficiency</a:t>
            </a:r>
            <a:endParaRPr lang="en-US" sz="2000" dirty="0"/>
          </a:p>
        </p:txBody>
      </p:sp>
      <p:sp>
        <p:nvSpPr>
          <p:cNvPr id="12" name="AutoShape 5"/>
          <p:cNvSpPr>
            <a:spLocks noChangeArrowheads="1"/>
          </p:cNvSpPr>
          <p:nvPr/>
        </p:nvSpPr>
        <p:spPr bwMode="blackWhite">
          <a:xfrm>
            <a:off x="5012432" y="4221088"/>
            <a:ext cx="3808040" cy="792088"/>
          </a:xfrm>
          <a:prstGeom prst="roundRect">
            <a:avLst>
              <a:gd name="adj" fmla="val 9106"/>
            </a:avLst>
          </a:prstGeom>
          <a:gradFill rotWithShape="1">
            <a:gsLst>
              <a:gs pos="0">
                <a:srgbClr val="CCFF99"/>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r>
              <a:rPr lang="en-AU" sz="2000" dirty="0" smtClean="0"/>
              <a:t>Lost </a:t>
            </a:r>
            <a:r>
              <a:rPr lang="en-AU" sz="2000" dirty="0"/>
              <a:t>production</a:t>
            </a:r>
            <a:endParaRPr lang="en-US" sz="2000" dirty="0"/>
          </a:p>
        </p:txBody>
      </p:sp>
      <p:sp>
        <p:nvSpPr>
          <p:cNvPr id="13" name="AutoShape 6"/>
          <p:cNvSpPr>
            <a:spLocks noChangeArrowheads="1"/>
          </p:cNvSpPr>
          <p:nvPr/>
        </p:nvSpPr>
        <p:spPr bwMode="blackWhite">
          <a:xfrm>
            <a:off x="5018135" y="5157192"/>
            <a:ext cx="3808040" cy="792088"/>
          </a:xfrm>
          <a:prstGeom prst="roundRect">
            <a:avLst>
              <a:gd name="adj" fmla="val 9106"/>
            </a:avLst>
          </a:prstGeom>
          <a:gradFill rotWithShape="1">
            <a:gsLst>
              <a:gs pos="0">
                <a:schemeClr val="accent2">
                  <a:lumMod val="40000"/>
                  <a:lumOff val="60000"/>
                </a:schemeClr>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algn="ctr" eaLnBrk="0" hangingPunct="0"/>
            <a:r>
              <a:rPr lang="en-AU" sz="2000" dirty="0" smtClean="0"/>
              <a:t>De-scaling operations</a:t>
            </a:r>
          </a:p>
          <a:p>
            <a:pPr algn="ctr" eaLnBrk="0" hangingPunct="0"/>
            <a:r>
              <a:rPr lang="en-AU" sz="2000" dirty="0" smtClean="0"/>
              <a:t>and </a:t>
            </a:r>
            <a:r>
              <a:rPr lang="en-AU" sz="2000" dirty="0"/>
              <a:t>OH&amp;S issues</a:t>
            </a:r>
            <a:r>
              <a:rPr lang="en-AU" sz="2000" dirty="0" smtClean="0"/>
              <a:t> </a:t>
            </a:r>
            <a:endParaRPr lang="en-US" sz="2000" dirty="0"/>
          </a:p>
        </p:txBody>
      </p:sp>
      <p:sp>
        <p:nvSpPr>
          <p:cNvPr id="14" name="AutoShape 7"/>
          <p:cNvSpPr>
            <a:spLocks noChangeArrowheads="1"/>
          </p:cNvSpPr>
          <p:nvPr/>
        </p:nvSpPr>
        <p:spPr bwMode="auto">
          <a:xfrm>
            <a:off x="205800" y="3341962"/>
            <a:ext cx="3956788" cy="1671214"/>
          </a:xfrm>
          <a:prstGeom prst="roundRect">
            <a:avLst>
              <a:gd name="adj" fmla="val 50000"/>
            </a:avLst>
          </a:prstGeom>
          <a:noFill/>
          <a:ln w="25400">
            <a:solidFill>
              <a:srgbClr val="000000"/>
            </a:solidFill>
            <a:round/>
            <a:headEnd/>
            <a:tailEnd/>
          </a:ln>
          <a:effectLst/>
          <a:extLst>
            <a:ext uri="{909E8E84-426E-40DD-AFC4-6F175D3DCCD1}">
              <a14:hiddenFill xmlns:a14="http://schemas.microsoft.com/office/drawing/2010/main">
                <a:solidFill>
                  <a:srgbClr val="9ACDD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400" b="1" dirty="0"/>
              <a:t>S</a:t>
            </a:r>
            <a:r>
              <a:rPr lang="en-AU" sz="2400" b="1" dirty="0" err="1"/>
              <a:t>cal</a:t>
            </a:r>
            <a:r>
              <a:rPr lang="en-US" altLang="zh-CN" sz="2400" b="1" dirty="0" err="1"/>
              <a:t>ing</a:t>
            </a:r>
            <a:r>
              <a:rPr lang="en-AU" sz="2400" b="1" dirty="0"/>
              <a:t> </a:t>
            </a:r>
            <a:r>
              <a:rPr lang="en-AU" sz="2400" b="1" dirty="0" smtClean="0"/>
              <a:t>in </a:t>
            </a:r>
            <a:r>
              <a:rPr lang="en-AU" sz="2400" b="1" dirty="0"/>
              <a:t>heat transfer &amp;</a:t>
            </a:r>
            <a:r>
              <a:rPr lang="en-AU" sz="2400" b="1" dirty="0" smtClean="0"/>
              <a:t> </a:t>
            </a:r>
            <a:r>
              <a:rPr lang="en-AU" sz="2400" b="1" dirty="0"/>
              <a:t>evaporation equipment</a:t>
            </a:r>
            <a:endParaRPr lang="en-US" sz="2400" b="1" dirty="0">
              <a:solidFill>
                <a:srgbClr val="FFE101"/>
              </a:solidFill>
              <a:effectLst>
                <a:outerShdw blurRad="38100" dist="38100" dir="2700000" algn="tl">
                  <a:srgbClr val="000000"/>
                </a:outerShdw>
              </a:effectLst>
            </a:endParaRPr>
          </a:p>
        </p:txBody>
      </p:sp>
      <p:sp>
        <p:nvSpPr>
          <p:cNvPr id="16" name="AutoShape 119"/>
          <p:cNvSpPr>
            <a:spLocks noChangeArrowheads="1"/>
          </p:cNvSpPr>
          <p:nvPr/>
        </p:nvSpPr>
        <p:spPr bwMode="gray">
          <a:xfrm>
            <a:off x="5004048" y="2391470"/>
            <a:ext cx="3808040" cy="821506"/>
          </a:xfrm>
          <a:prstGeom prst="roundRect">
            <a:avLst>
              <a:gd name="adj" fmla="val 16667"/>
            </a:avLst>
          </a:prstGeom>
          <a:gradFill flip="none" rotWithShape="1">
            <a:gsLst>
              <a:gs pos="0">
                <a:srgbClr val="FFEFD1"/>
              </a:gs>
              <a:gs pos="64999">
                <a:srgbClr val="F0EBD5"/>
              </a:gs>
              <a:gs pos="100000">
                <a:srgbClr val="D1C39F"/>
              </a:gs>
            </a:gsLst>
            <a:lin ang="5400000" scaled="1"/>
            <a:tileRect/>
          </a:gradFill>
          <a:ln w="25400">
            <a:solidFill>
              <a:schemeClr val="tx1"/>
            </a:solidFill>
            <a:round/>
            <a:headEnd/>
            <a:tailEnd/>
          </a:ln>
          <a:effectLst>
            <a:glow>
              <a:schemeClr val="accent1"/>
            </a:glow>
          </a:effectLst>
        </p:spPr>
        <p:txBody>
          <a:bodyPr wrap="none" anchor="ctr"/>
          <a:lstStyle/>
          <a:p>
            <a:pPr algn="ctr"/>
            <a:r>
              <a:rPr lang="en-AU" sz="2000" dirty="0" smtClean="0"/>
              <a:t>Equipment </a:t>
            </a:r>
            <a:r>
              <a:rPr lang="en-AU" sz="2000" dirty="0"/>
              <a:t>downtime</a:t>
            </a:r>
          </a:p>
        </p:txBody>
      </p:sp>
    </p:spTree>
    <p:custDataLst>
      <p:tags r:id="rId1"/>
    </p:custDataLst>
    <p:extLst>
      <p:ext uri="{BB962C8B-B14F-4D97-AF65-F5344CB8AC3E}">
        <p14:creationId xmlns:p14="http://schemas.microsoft.com/office/powerpoint/2010/main" val="2207759593"/>
      </p:ext>
    </p:extLst>
  </p:cSld>
  <p:clrMapOvr>
    <a:masterClrMapping/>
  </p:clrMapOvr>
  <mc:AlternateContent xmlns:mc="http://schemas.openxmlformats.org/markup-compatibility/2006" xmlns:p14="http://schemas.microsoft.com/office/powerpoint/2010/main">
    <mc:Choice Requires="p14">
      <p:transition spd="slow" p14:dur="2000" advTm="5561"/>
    </mc:Choice>
    <mc:Fallback xmlns="">
      <p:transition spd="slow" advTm="55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Bayer </a:t>
            </a:r>
            <a:r>
              <a:rPr lang="en-US" altLang="zh-CN" dirty="0"/>
              <a:t>Process </a:t>
            </a:r>
            <a:r>
              <a:rPr lang="en-US" altLang="zh-CN" sz="2200" dirty="0" smtClean="0"/>
              <a:t>— background</a:t>
            </a:r>
            <a:endParaRPr lang="en-AU" sz="2200" dirty="0"/>
          </a:p>
        </p:txBody>
      </p:sp>
      <p:sp>
        <p:nvSpPr>
          <p:cNvPr id="3" name="Content Placeholder 2"/>
          <p:cNvSpPr>
            <a:spLocks noGrp="1"/>
          </p:cNvSpPr>
          <p:nvPr>
            <p:ph idx="1"/>
          </p:nvPr>
        </p:nvSpPr>
        <p:spPr>
          <a:xfrm>
            <a:off x="457200" y="1412777"/>
            <a:ext cx="8291264" cy="792088"/>
          </a:xfrm>
        </p:spPr>
        <p:txBody>
          <a:bodyPr/>
          <a:lstStyle/>
          <a:p>
            <a:r>
              <a:rPr lang="en-US" dirty="0" smtClean="0"/>
              <a:t>Scaling </a:t>
            </a:r>
            <a:r>
              <a:rPr lang="en-US" altLang="zh-CN" dirty="0" smtClean="0"/>
              <a:t>— a</a:t>
            </a:r>
            <a:r>
              <a:rPr lang="en-US" dirty="0" smtClean="0"/>
              <a:t> major technical problem</a:t>
            </a:r>
            <a:endParaRPr lang="en-AU" dirty="0" smtClean="0"/>
          </a:p>
        </p:txBody>
      </p:sp>
      <p:grpSp>
        <p:nvGrpSpPr>
          <p:cNvPr id="17" name="Group 27"/>
          <p:cNvGrpSpPr>
            <a:grpSpLocks/>
          </p:cNvGrpSpPr>
          <p:nvPr/>
        </p:nvGrpSpPr>
        <p:grpSpPr bwMode="auto">
          <a:xfrm>
            <a:off x="841495" y="1922747"/>
            <a:ext cx="4000817" cy="1962748"/>
            <a:chOff x="1111" y="403"/>
            <a:chExt cx="3692" cy="1576"/>
          </a:xfrm>
        </p:grpSpPr>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 y="700"/>
              <a:ext cx="1701"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ontent Placeholder 3"/>
            <p:cNvPicPr>
              <a:picLocks noChangeAspect="1"/>
            </p:cNvPicPr>
            <p:nvPr/>
          </p:nvPicPr>
          <p:blipFill>
            <a:blip r:embed="rId5">
              <a:extLst>
                <a:ext uri="{28A0092B-C50C-407E-A947-70E740481C1C}">
                  <a14:useLocalDpi xmlns:a14="http://schemas.microsoft.com/office/drawing/2010/main" val="0"/>
                </a:ext>
              </a:extLst>
            </a:blip>
            <a:srcRect r="67360" b="29358"/>
            <a:stretch>
              <a:fillRect/>
            </a:stretch>
          </p:blipFill>
          <p:spPr bwMode="auto">
            <a:xfrm rot="-5400000">
              <a:off x="3199" y="290"/>
              <a:ext cx="1194" cy="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30"/>
            <p:cNvSpPr txBox="1">
              <a:spLocks noChangeArrowheads="1"/>
            </p:cNvSpPr>
            <p:nvPr/>
          </p:nvSpPr>
          <p:spPr bwMode="auto">
            <a:xfrm>
              <a:off x="3548" y="403"/>
              <a:ext cx="59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a:ea typeface="宋体" pitchFamily="2" charset="-122"/>
                </a:rPr>
                <a:t>Scale</a:t>
              </a:r>
            </a:p>
          </p:txBody>
        </p:sp>
        <p:sp>
          <p:nvSpPr>
            <p:cNvPr id="21" name="Line 31"/>
            <p:cNvSpPr>
              <a:spLocks noChangeShapeType="1"/>
            </p:cNvSpPr>
            <p:nvPr/>
          </p:nvSpPr>
          <p:spPr bwMode="auto">
            <a:xfrm flipH="1">
              <a:off x="3379" y="572"/>
              <a:ext cx="181" cy="136"/>
            </a:xfrm>
            <a:prstGeom prst="line">
              <a:avLst/>
            </a:prstGeom>
            <a:noFill/>
            <a:ln w="190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2" name="Line 32"/>
            <p:cNvSpPr>
              <a:spLocks noChangeShapeType="1"/>
            </p:cNvSpPr>
            <p:nvPr/>
          </p:nvSpPr>
          <p:spPr bwMode="auto">
            <a:xfrm>
              <a:off x="3969" y="527"/>
              <a:ext cx="181" cy="181"/>
            </a:xfrm>
            <a:prstGeom prst="line">
              <a:avLst/>
            </a:prstGeom>
            <a:noFill/>
            <a:ln w="190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23" name="TextBox 22"/>
          <p:cNvSpPr txBox="1"/>
          <p:nvPr/>
        </p:nvSpPr>
        <p:spPr>
          <a:xfrm>
            <a:off x="765748" y="3998952"/>
            <a:ext cx="4436792" cy="430887"/>
          </a:xfrm>
          <a:prstGeom prst="rect">
            <a:avLst/>
          </a:prstGeom>
          <a:noFill/>
        </p:spPr>
        <p:txBody>
          <a:bodyPr wrap="none" rtlCol="0">
            <a:spAutoFit/>
          </a:bodyPr>
          <a:lstStyle/>
          <a:p>
            <a:r>
              <a:rPr lang="en-US" altLang="zh-CN" sz="2200" dirty="0" smtClean="0"/>
              <a:t>Sodium </a:t>
            </a:r>
            <a:r>
              <a:rPr lang="en-US" altLang="zh-CN" sz="2200" dirty="0" err="1" smtClean="0"/>
              <a:t>Aluminosilicate</a:t>
            </a:r>
            <a:r>
              <a:rPr lang="en-US" altLang="zh-CN" sz="2200" dirty="0" smtClean="0"/>
              <a:t> &amp; </a:t>
            </a:r>
            <a:r>
              <a:rPr lang="en-US" altLang="zh-CN" sz="2200" dirty="0" err="1" smtClean="0"/>
              <a:t>Titanate</a:t>
            </a:r>
            <a:endParaRPr lang="en-AU" sz="2200" dirty="0"/>
          </a:p>
        </p:txBody>
      </p:sp>
      <p:sp>
        <p:nvSpPr>
          <p:cNvPr id="4" name="TextBox 3"/>
          <p:cNvSpPr txBox="1"/>
          <p:nvPr/>
        </p:nvSpPr>
        <p:spPr>
          <a:xfrm>
            <a:off x="6473380" y="2329293"/>
            <a:ext cx="1268296" cy="1752339"/>
          </a:xfrm>
          <a:prstGeom prst="rect">
            <a:avLst/>
          </a:prstGeom>
          <a:noFill/>
        </p:spPr>
        <p:txBody>
          <a:bodyPr wrap="none" rtlCol="0">
            <a:spAutoFit/>
          </a:bodyPr>
          <a:lstStyle/>
          <a:p>
            <a:pPr>
              <a:lnSpc>
                <a:spcPct val="150000"/>
              </a:lnSpc>
            </a:pPr>
            <a:r>
              <a:rPr lang="en-AU" sz="2500" dirty="0" smtClean="0"/>
              <a:t>XRD</a:t>
            </a:r>
          </a:p>
          <a:p>
            <a:pPr>
              <a:lnSpc>
                <a:spcPct val="150000"/>
              </a:lnSpc>
            </a:pPr>
            <a:r>
              <a:rPr lang="en-AU" sz="2500" dirty="0" smtClean="0"/>
              <a:t>EDS </a:t>
            </a:r>
          </a:p>
          <a:p>
            <a:pPr>
              <a:lnSpc>
                <a:spcPct val="150000"/>
              </a:lnSpc>
            </a:pPr>
            <a:r>
              <a:rPr lang="en-AU" sz="2500" dirty="0" smtClean="0"/>
              <a:t>XANES</a:t>
            </a:r>
            <a:endParaRPr lang="en-AU" sz="2500" dirty="0"/>
          </a:p>
        </p:txBody>
      </p:sp>
      <p:sp>
        <p:nvSpPr>
          <p:cNvPr id="25" name="Oval 24"/>
          <p:cNvSpPr/>
          <p:nvPr/>
        </p:nvSpPr>
        <p:spPr>
          <a:xfrm>
            <a:off x="684805" y="3823220"/>
            <a:ext cx="3154241" cy="72846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Content Placeholder 2"/>
          <p:cNvSpPr txBox="1">
            <a:spLocks/>
          </p:cNvSpPr>
          <p:nvPr/>
        </p:nvSpPr>
        <p:spPr bwMode="auto">
          <a:xfrm>
            <a:off x="501924" y="4684849"/>
            <a:ext cx="8229600" cy="145179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a:lstStyle>
          <a:p>
            <a:r>
              <a:rPr lang="en-AU" kern="1200" dirty="0" smtClean="0"/>
              <a:t>Less thermodynamically stable phases        more stable species</a:t>
            </a:r>
          </a:p>
          <a:p>
            <a:pPr lvl="1"/>
            <a:r>
              <a:rPr lang="en-US" kern="1200" dirty="0" smtClean="0"/>
              <a:t>Amorphous      </a:t>
            </a:r>
            <a:r>
              <a:rPr lang="en-US" altLang="zh-CN" kern="1200" dirty="0" smtClean="0"/>
              <a:t>Zeolite	</a:t>
            </a:r>
            <a:r>
              <a:rPr lang="en-US" kern="1200" dirty="0" err="1" smtClean="0"/>
              <a:t>Sodalit</a:t>
            </a:r>
            <a:r>
              <a:rPr lang="en-US" altLang="zh-CN" kern="1200" dirty="0" err="1" smtClean="0"/>
              <a:t>e</a:t>
            </a:r>
            <a:r>
              <a:rPr lang="en-US" altLang="zh-CN" kern="1200" dirty="0" smtClean="0"/>
              <a:t>      </a:t>
            </a:r>
            <a:r>
              <a:rPr lang="en-US" altLang="zh-CN" kern="1200" dirty="0" err="1" smtClean="0"/>
              <a:t>Cancrinite</a:t>
            </a:r>
            <a:endParaRPr lang="en-US" altLang="zh-CN" kern="1200" dirty="0" smtClean="0"/>
          </a:p>
          <a:p>
            <a:r>
              <a:rPr lang="en-US" altLang="zh-CN" dirty="0" smtClean="0"/>
              <a:t>Same At% of Al and Si in sodium </a:t>
            </a:r>
            <a:r>
              <a:rPr lang="en-US" altLang="zh-CN" dirty="0" err="1" smtClean="0"/>
              <a:t>aluminosilicate</a:t>
            </a:r>
            <a:endParaRPr lang="en-AU" kern="0" dirty="0"/>
          </a:p>
        </p:txBody>
      </p:sp>
      <p:cxnSp>
        <p:nvCxnSpPr>
          <p:cNvPr id="31" name="Straight Arrow Connector 30"/>
          <p:cNvCxnSpPr/>
          <p:nvPr/>
        </p:nvCxnSpPr>
        <p:spPr>
          <a:xfrm>
            <a:off x="6257776" y="4932288"/>
            <a:ext cx="504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2698016" y="5683736"/>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3861192" y="5683736"/>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5221085" y="5661637"/>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973996389"/>
      </p:ext>
    </p:extLst>
  </p:cSld>
  <p:clrMapOvr>
    <a:masterClrMapping/>
  </p:clrMapOvr>
  <mc:AlternateContent xmlns:mc="http://schemas.openxmlformats.org/markup-compatibility/2006" xmlns:p14="http://schemas.microsoft.com/office/powerpoint/2010/main">
    <mc:Choice Requires="p14">
      <p:transition spd="slow" p14:dur="2000" advTm="5561"/>
    </mc:Choice>
    <mc:Fallback xmlns="">
      <p:transition spd="slow" advTm="55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heel(2)">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t>Sample list</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4150040461"/>
              </p:ext>
            </p:extLst>
          </p:nvPr>
        </p:nvGraphicFramePr>
        <p:xfrm>
          <a:off x="323527" y="1362632"/>
          <a:ext cx="8551532" cy="4679579"/>
        </p:xfrm>
        <a:graphic>
          <a:graphicData uri="http://schemas.openxmlformats.org/drawingml/2006/table">
            <a:tbl>
              <a:tblPr firstRow="1" bandRow="1">
                <a:tableStyleId>{D27102A9-8310-4765-A935-A1911B00CA55}</a:tableStyleId>
              </a:tblPr>
              <a:tblGrid>
                <a:gridCol w="6310355"/>
                <a:gridCol w="2241177"/>
              </a:tblGrid>
              <a:tr h="799117">
                <a:tc>
                  <a:txBody>
                    <a:bodyPr/>
                    <a:lstStyle/>
                    <a:p>
                      <a:r>
                        <a:rPr lang="en-US" sz="2100" dirty="0" smtClean="0"/>
                        <a:t>Industrial Scale </a:t>
                      </a:r>
                      <a:r>
                        <a:rPr lang="en-US" sz="2100" dirty="0" smtClean="0"/>
                        <a:t>samples across </a:t>
                      </a:r>
                      <a:r>
                        <a:rPr lang="en-AU" sz="1800" b="1" kern="1200" dirty="0" smtClean="0">
                          <a:solidFill>
                            <a:schemeClr val="tx1"/>
                          </a:solidFill>
                          <a:effectLst/>
                          <a:latin typeface="+mn-lt"/>
                          <a:ea typeface="+mn-ea"/>
                          <a:cs typeface="+mn-cs"/>
                        </a:rPr>
                        <a:t>a number of alumina refineries</a:t>
                      </a:r>
                      <a:endParaRPr lang="en-AU" sz="2100" dirty="0"/>
                    </a:p>
                  </a:txBody>
                  <a:tcPr anchor="ctr"/>
                </a:tc>
                <a:tc>
                  <a:txBody>
                    <a:bodyPr/>
                    <a:lstStyle/>
                    <a:p>
                      <a:r>
                        <a:rPr lang="en-AU" sz="1800" b="1" kern="1200" dirty="0" smtClean="0">
                          <a:solidFill>
                            <a:schemeClr val="tx1"/>
                          </a:solidFill>
                          <a:effectLst/>
                          <a:latin typeface="+mn-lt"/>
                          <a:ea typeface="+mn-ea"/>
                          <a:cs typeface="+mn-cs"/>
                        </a:rPr>
                        <a:t>Quantity of depth resolved samples</a:t>
                      </a:r>
                      <a:endParaRPr lang="en-AU" sz="2100" dirty="0"/>
                    </a:p>
                  </a:txBody>
                  <a:tcPr anchor="ctr"/>
                </a:tc>
              </a:tr>
              <a:tr h="492543">
                <a:tc>
                  <a:txBody>
                    <a:bodyPr/>
                    <a:lstStyle/>
                    <a:p>
                      <a:r>
                        <a:rPr lang="en-US" dirty="0" smtClean="0"/>
                        <a:t>Scale  A</a:t>
                      </a:r>
                      <a:endParaRPr lang="en-AU" dirty="0"/>
                    </a:p>
                  </a:txBody>
                  <a:tcPr anchor="b">
                    <a:solidFill>
                      <a:schemeClr val="accent1"/>
                    </a:solidFill>
                  </a:tcPr>
                </a:tc>
                <a:tc>
                  <a:txBody>
                    <a:bodyPr/>
                    <a:lstStyle/>
                    <a:p>
                      <a:pPr algn="ctr"/>
                      <a:endParaRPr lang="en-AU" dirty="0"/>
                    </a:p>
                  </a:txBody>
                  <a:tcPr anchor="ctr">
                    <a:solidFill>
                      <a:schemeClr val="accent1"/>
                    </a:solidFill>
                  </a:tcPr>
                </a:tc>
              </a:tr>
              <a:tr h="1356006">
                <a:tc>
                  <a:txBody>
                    <a:bodyPr/>
                    <a:lstStyle/>
                    <a:p>
                      <a:r>
                        <a:rPr lang="en-AU" sz="1800" b="0" i="0" u="none" strike="noStrike" kern="1200" baseline="0" dirty="0" smtClean="0">
                          <a:solidFill>
                            <a:schemeClr val="tx1"/>
                          </a:solidFill>
                          <a:latin typeface="+mn-lt"/>
                          <a:ea typeface="+mn-ea"/>
                          <a:cs typeface="+mn-cs"/>
                        </a:rPr>
                        <a:t>Heater, 200°C. Collected from </a:t>
                      </a:r>
                      <a:r>
                        <a:rPr lang="en-AU" sz="1800" kern="1200" dirty="0" smtClean="0">
                          <a:solidFill>
                            <a:schemeClr val="tx1"/>
                          </a:solidFill>
                          <a:effectLst/>
                          <a:latin typeface="+mn-lt"/>
                          <a:ea typeface="+mn-ea"/>
                          <a:cs typeface="+mn-cs"/>
                        </a:rPr>
                        <a:t>the inner wall of heat exchanger tube</a:t>
                      </a:r>
                      <a:r>
                        <a:rPr lang="en-AU" sz="1800" b="0" i="0" u="none" strike="noStrike" kern="1200" baseline="0" dirty="0" smtClean="0">
                          <a:solidFill>
                            <a:schemeClr val="tx1"/>
                          </a:solidFill>
                          <a:latin typeface="+mn-lt"/>
                          <a:ea typeface="+mn-ea"/>
                          <a:cs typeface="+mn-cs"/>
                        </a:rPr>
                        <a:t> after installing new tubes and running for 2 weeks.</a:t>
                      </a:r>
                      <a:r>
                        <a:rPr lang="en-AU" sz="1800" kern="1200" dirty="0" smtClean="0">
                          <a:solidFill>
                            <a:schemeClr val="tx1"/>
                          </a:solidFill>
                          <a:effectLst/>
                          <a:latin typeface="+mn-lt"/>
                          <a:ea typeface="+mn-ea"/>
                          <a:cs typeface="+mn-cs"/>
                        </a:rPr>
                        <a:t> The thickness of the scale was approximately 2 mm on the tube wall</a:t>
                      </a:r>
                      <a:r>
                        <a:rPr lang="en-AU" sz="1800" b="0" i="0" u="none" strike="noStrike" kern="1200" baseline="0" dirty="0" smtClean="0">
                          <a:solidFill>
                            <a:schemeClr val="tx1"/>
                          </a:solidFill>
                          <a:latin typeface="+mn-lt"/>
                          <a:ea typeface="+mn-ea"/>
                          <a:cs typeface="+mn-cs"/>
                        </a:rPr>
                        <a:t>.</a:t>
                      </a:r>
                      <a:endParaRPr lang="en-AU" dirty="0"/>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a:t>
                      </a:r>
                      <a:endParaRPr lang="en-AU" dirty="0" smtClean="0"/>
                    </a:p>
                    <a:p>
                      <a:pPr algn="ctr"/>
                      <a:endParaRPr lang="en-AU" dirty="0"/>
                    </a:p>
                  </a:txBody>
                  <a:tcPr anchor="ctr">
                    <a:lnB w="12700" cap="flat" cmpd="sng" algn="ctr">
                      <a:solidFill>
                        <a:schemeClr val="tx1"/>
                      </a:solidFill>
                      <a:prstDash val="solid"/>
                      <a:round/>
                      <a:headEnd type="none" w="med" len="med"/>
                      <a:tailEnd type="none" w="med" len="med"/>
                    </a:lnB>
                    <a:solidFill>
                      <a:schemeClr val="accent1"/>
                    </a:solidFill>
                  </a:tcPr>
                </a:tc>
              </a:tr>
              <a:tr h="492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Scale B</a:t>
                      </a:r>
                      <a:endParaRPr lang="en-AU" dirty="0" smtClean="0"/>
                    </a:p>
                  </a:txBody>
                  <a:tcPr anchor="b">
                    <a:lnT w="12700" cap="flat" cmpd="sng" algn="ctr">
                      <a:solidFill>
                        <a:schemeClr val="tx1"/>
                      </a:solidFill>
                      <a:prstDash val="solid"/>
                      <a:round/>
                      <a:headEnd type="none" w="med" len="med"/>
                      <a:tailEnd type="none" w="med" len="med"/>
                    </a:lnT>
                    <a:solidFill>
                      <a:schemeClr val="accent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14</a:t>
                      </a:r>
                      <a:endParaRPr lang="en-AU"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5054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baseline="0" dirty="0" smtClean="0">
                          <a:solidFill>
                            <a:schemeClr val="tx1"/>
                          </a:solidFill>
                          <a:latin typeface="+mn-lt"/>
                          <a:ea typeface="+mn-ea"/>
                          <a:cs typeface="+mn-cs"/>
                        </a:rPr>
                        <a:t>Collected on from the end caps of heater (194°C)</a:t>
                      </a:r>
                      <a:endParaRPr lang="en-AU" dirty="0" smtClean="0"/>
                    </a:p>
                  </a:txBody>
                  <a:tcPr anchor="ctr">
                    <a:lnB w="12700" cap="flat" cmpd="sng" algn="ctr">
                      <a:solidFill>
                        <a:schemeClr val="tx1"/>
                      </a:solidFill>
                      <a:prstDash val="solid"/>
                      <a:round/>
                      <a:headEnd type="none" w="med" len="med"/>
                      <a:tailEnd type="none" w="med" len="med"/>
                    </a:lnB>
                    <a:solidFill>
                      <a:schemeClr val="accent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dirty="0" smtClean="0"/>
                    </a:p>
                  </a:txBody>
                  <a:tcPr anchor="ctr">
                    <a:lnB w="12700" cap="flat" cmpd="sng" algn="ctr">
                      <a:solidFill>
                        <a:schemeClr val="tx1"/>
                      </a:solidFill>
                      <a:prstDash val="solid"/>
                      <a:round/>
                      <a:headEnd type="none" w="med" len="med"/>
                      <a:tailEnd type="none" w="med" len="med"/>
                    </a:lnB>
                    <a:solidFill>
                      <a:schemeClr val="accent1"/>
                    </a:solidFill>
                  </a:tcPr>
                </a:tc>
              </a:tr>
              <a:tr h="492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Scale C</a:t>
                      </a:r>
                      <a:endParaRPr lang="en-AU" sz="1800" kern="1200" dirty="0" smtClean="0">
                        <a:solidFill>
                          <a:schemeClr val="tx1"/>
                        </a:solidFill>
                        <a:latin typeface="+mn-lt"/>
                        <a:ea typeface="+mn-ea"/>
                        <a:cs typeface="+mn-cs"/>
                      </a:endParaRPr>
                    </a:p>
                  </a:txBody>
                  <a:tcPr anchor="b">
                    <a:lnT w="12700" cap="flat" cmpd="sng" algn="ctr">
                      <a:solidFill>
                        <a:schemeClr val="tx1"/>
                      </a:solidFill>
                      <a:prstDash val="solid"/>
                      <a:round/>
                      <a:headEnd type="none" w="med" len="med"/>
                      <a:tailEnd type="none" w="med" len="med"/>
                    </a:lnT>
                    <a:solidFill>
                      <a:schemeClr val="accent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7</a:t>
                      </a:r>
                      <a:endParaRPr lang="en-AU" sz="1800" kern="1200" dirty="0" smtClean="0">
                        <a:solidFill>
                          <a:schemeClr val="tx1"/>
                        </a:solidFill>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5413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Slurry heater, 148°C</a:t>
                      </a:r>
                      <a:r>
                        <a:rPr lang="en-US" sz="1800" kern="1200" dirty="0" smtClean="0">
                          <a:solidFill>
                            <a:schemeClr val="tx1"/>
                          </a:solidFill>
                          <a:latin typeface="+mn-lt"/>
                          <a:ea typeface="+mn-ea"/>
                          <a:cs typeface="+mn-cs"/>
                        </a:rPr>
                        <a:t>.</a:t>
                      </a:r>
                      <a:endParaRPr lang="en-AU" sz="1800" kern="1200" dirty="0" smtClean="0">
                        <a:solidFill>
                          <a:schemeClr val="tx1"/>
                        </a:solidFill>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accent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800" kern="1200" dirty="0" smtClean="0">
                        <a:solidFill>
                          <a:schemeClr val="tx1"/>
                        </a:solidFill>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accent1"/>
                    </a:solidFill>
                  </a:tcPr>
                </a:tc>
              </a:tr>
            </a:tbl>
          </a:graphicData>
        </a:graphic>
      </p:graphicFrame>
      <p:sp>
        <p:nvSpPr>
          <p:cNvPr id="11" name="Oval 10"/>
          <p:cNvSpPr/>
          <p:nvPr/>
        </p:nvSpPr>
        <p:spPr>
          <a:xfrm>
            <a:off x="1078223" y="2708920"/>
            <a:ext cx="864096"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4547488" y="4566966"/>
            <a:ext cx="864096"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1687816" y="5579958"/>
            <a:ext cx="864096"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195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2)">
                                      <p:cBhvr>
                                        <p:cTn id="7" dur="500"/>
                                        <p:tgtEl>
                                          <p:spTgt spid="11"/>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2)">
                                      <p:cBhvr>
                                        <p:cTn id="10" dur="500"/>
                                        <p:tgtEl>
                                          <p:spTgt spid="16"/>
                                        </p:tgtEl>
                                      </p:cBhvr>
                                    </p:animEffect>
                                  </p:childTnLst>
                                </p:cTn>
                              </p:par>
                              <p:par>
                                <p:cTn id="11" presetID="21" presetClass="entr" presetSubtype="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2)">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XRD-</a:t>
            </a:r>
            <a:r>
              <a:rPr lang="en-AU" dirty="0"/>
              <a:t>Quantitative </a:t>
            </a:r>
            <a:r>
              <a:rPr lang="en-AU" dirty="0" smtClean="0"/>
              <a:t>Phase Analysis </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04239311"/>
              </p:ext>
            </p:extLst>
          </p:nvPr>
        </p:nvGraphicFramePr>
        <p:xfrm>
          <a:off x="448235" y="1306651"/>
          <a:ext cx="8229599" cy="5130007"/>
        </p:xfrm>
        <a:graphic>
          <a:graphicData uri="http://schemas.openxmlformats.org/drawingml/2006/table">
            <a:tbl>
              <a:tblPr firstRow="1" firstCol="1" bandRow="1"/>
              <a:tblGrid>
                <a:gridCol w="4855463"/>
                <a:gridCol w="1152143"/>
                <a:gridCol w="1152143"/>
                <a:gridCol w="1069850"/>
              </a:tblGrid>
              <a:tr h="641162">
                <a:tc>
                  <a:txBody>
                    <a:bodyPr/>
                    <a:lstStyle/>
                    <a:p>
                      <a:pPr algn="ctr">
                        <a:lnSpc>
                          <a:spcPct val="115000"/>
                        </a:lnSpc>
                        <a:spcBef>
                          <a:spcPts val="200"/>
                        </a:spcBef>
                        <a:spcAft>
                          <a:spcPts val="200"/>
                        </a:spcAft>
                      </a:pPr>
                      <a:r>
                        <a:rPr lang="en-AU" sz="1900" dirty="0">
                          <a:effectLst/>
                          <a:latin typeface="+mn-lt"/>
                          <a:ea typeface="SimSun"/>
                          <a:cs typeface="Times New Roman"/>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1900" dirty="0">
                          <a:effectLst/>
                          <a:latin typeface="+mn-lt"/>
                          <a:ea typeface="SimSun"/>
                          <a:cs typeface="Times New Roman"/>
                        </a:rPr>
                        <a:t> Scale </a:t>
                      </a:r>
                      <a:r>
                        <a:rPr lang="en-AU" sz="1900" b="1" i="1" dirty="0">
                          <a:effectLst/>
                          <a:latin typeface="+mn-lt"/>
                          <a:ea typeface="SimSun"/>
                          <a:cs typeface="Times New Roman"/>
                        </a:rPr>
                        <a:t>A </a:t>
                      </a:r>
                      <a:endParaRPr lang="en-AU" sz="1900" dirty="0">
                        <a:effectLst/>
                        <a:latin typeface="+mn-lt"/>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1900" dirty="0">
                          <a:effectLst/>
                          <a:latin typeface="+mn-lt"/>
                          <a:ea typeface="SimSun"/>
                          <a:cs typeface="Times New Roman"/>
                        </a:rPr>
                        <a:t>Scale </a:t>
                      </a:r>
                      <a:r>
                        <a:rPr lang="en-AU" sz="1900" b="1" i="1" dirty="0" smtClean="0">
                          <a:effectLst/>
                          <a:latin typeface="+mn-lt"/>
                          <a:ea typeface="SimSun"/>
                          <a:cs typeface="Times New Roman"/>
                        </a:rPr>
                        <a:t>B</a:t>
                      </a:r>
                      <a:endParaRPr lang="en-AU" sz="1900" dirty="0">
                        <a:effectLst/>
                        <a:latin typeface="+mn-lt"/>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1900" dirty="0">
                          <a:effectLst/>
                          <a:latin typeface="+mn-lt"/>
                          <a:ea typeface="SimSun"/>
                          <a:cs typeface="Times New Roman"/>
                        </a:rPr>
                        <a:t>Scale </a:t>
                      </a:r>
                      <a:r>
                        <a:rPr lang="en-AU" sz="1900" b="1" i="1" dirty="0" smtClean="0">
                          <a:effectLst/>
                          <a:latin typeface="+mn-lt"/>
                          <a:ea typeface="SimSun"/>
                          <a:cs typeface="Times New Roman"/>
                        </a:rPr>
                        <a:t>C</a:t>
                      </a:r>
                      <a:endParaRPr lang="en-AU" sz="1900" dirty="0">
                        <a:effectLst/>
                        <a:latin typeface="+mn-lt"/>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162">
                <a:tc>
                  <a:txBody>
                    <a:bodyPr/>
                    <a:lstStyle/>
                    <a:p>
                      <a:pPr>
                        <a:lnSpc>
                          <a:spcPct val="115000"/>
                        </a:lnSpc>
                        <a:spcBef>
                          <a:spcPts val="200"/>
                        </a:spcBef>
                        <a:spcAft>
                          <a:spcPts val="200"/>
                        </a:spcAft>
                      </a:pPr>
                      <a:r>
                        <a:rPr lang="en-AU" sz="1900" dirty="0" err="1">
                          <a:solidFill>
                            <a:schemeClr val="tx1"/>
                          </a:solidFill>
                          <a:effectLst/>
                          <a:latin typeface="+mn-lt"/>
                          <a:ea typeface="SimSun"/>
                          <a:cs typeface="Times New Roman"/>
                        </a:rPr>
                        <a:t>Cancrinite</a:t>
                      </a:r>
                      <a:r>
                        <a:rPr lang="en-AU" sz="1900" dirty="0">
                          <a:solidFill>
                            <a:schemeClr val="tx1"/>
                          </a:solidFill>
                          <a:effectLst/>
                          <a:latin typeface="+mn-lt"/>
                          <a:ea typeface="SimSun"/>
                          <a:cs typeface="Times New Roman"/>
                        </a:rPr>
                        <a:t> (Na</a:t>
                      </a:r>
                      <a:r>
                        <a:rPr lang="en-AU" sz="1900" baseline="-25000" dirty="0">
                          <a:solidFill>
                            <a:schemeClr val="tx1"/>
                          </a:solidFill>
                          <a:effectLst/>
                          <a:latin typeface="+mn-lt"/>
                          <a:ea typeface="SimSun"/>
                          <a:cs typeface="Times New Roman"/>
                        </a:rPr>
                        <a:t>6</a:t>
                      </a:r>
                      <a:r>
                        <a:rPr lang="en-AU" sz="1900" dirty="0">
                          <a:solidFill>
                            <a:schemeClr val="tx1"/>
                          </a:solidFill>
                          <a:effectLst/>
                          <a:latin typeface="+mn-lt"/>
                          <a:ea typeface="SimSun"/>
                          <a:cs typeface="Times New Roman"/>
                        </a:rPr>
                        <a:t>Ca</a:t>
                      </a:r>
                      <a:r>
                        <a:rPr lang="en-AU" sz="1900" baseline="-25000" dirty="0">
                          <a:solidFill>
                            <a:schemeClr val="tx1"/>
                          </a:solidFill>
                          <a:effectLst/>
                          <a:latin typeface="+mn-lt"/>
                          <a:ea typeface="SimSun"/>
                          <a:cs typeface="Times New Roman"/>
                        </a:rPr>
                        <a:t>2</a:t>
                      </a:r>
                      <a:r>
                        <a:rPr lang="en-AU" sz="1900" dirty="0">
                          <a:solidFill>
                            <a:schemeClr val="tx1"/>
                          </a:solidFill>
                          <a:effectLst/>
                          <a:latin typeface="+mn-lt"/>
                          <a:ea typeface="SimSun"/>
                          <a:cs typeface="Times New Roman"/>
                        </a:rPr>
                        <a:t>(Al</a:t>
                      </a:r>
                      <a:r>
                        <a:rPr lang="en-AU" sz="1900" baseline="-25000" dirty="0">
                          <a:solidFill>
                            <a:schemeClr val="tx1"/>
                          </a:solidFill>
                          <a:effectLst/>
                          <a:latin typeface="+mn-lt"/>
                          <a:ea typeface="SimSun"/>
                          <a:cs typeface="Times New Roman"/>
                        </a:rPr>
                        <a:t>6</a:t>
                      </a:r>
                      <a:r>
                        <a:rPr lang="en-AU" sz="1900" dirty="0">
                          <a:solidFill>
                            <a:schemeClr val="tx1"/>
                          </a:solidFill>
                          <a:effectLst/>
                          <a:latin typeface="+mn-lt"/>
                          <a:ea typeface="SimSun"/>
                          <a:cs typeface="Times New Roman"/>
                        </a:rPr>
                        <a:t>Si</a:t>
                      </a:r>
                      <a:r>
                        <a:rPr lang="en-AU" sz="1900" baseline="-25000" dirty="0">
                          <a:solidFill>
                            <a:schemeClr val="tx1"/>
                          </a:solidFill>
                          <a:effectLst/>
                          <a:latin typeface="+mn-lt"/>
                          <a:ea typeface="SimSun"/>
                          <a:cs typeface="Times New Roman"/>
                        </a:rPr>
                        <a:t>6</a:t>
                      </a:r>
                      <a:r>
                        <a:rPr lang="en-AU" sz="1900" dirty="0">
                          <a:solidFill>
                            <a:schemeClr val="tx1"/>
                          </a:solidFill>
                          <a:effectLst/>
                          <a:latin typeface="+mn-lt"/>
                          <a:ea typeface="SimSun"/>
                          <a:cs typeface="Times New Roman"/>
                        </a:rPr>
                        <a:t>O</a:t>
                      </a:r>
                      <a:r>
                        <a:rPr lang="en-AU" sz="1900" baseline="-25000" dirty="0">
                          <a:solidFill>
                            <a:schemeClr val="tx1"/>
                          </a:solidFill>
                          <a:effectLst/>
                          <a:latin typeface="+mn-lt"/>
                          <a:ea typeface="SimSun"/>
                          <a:cs typeface="Times New Roman"/>
                        </a:rPr>
                        <a:t>24</a:t>
                      </a:r>
                      <a:r>
                        <a:rPr lang="en-AU" sz="1900" dirty="0">
                          <a:solidFill>
                            <a:schemeClr val="tx1"/>
                          </a:solidFill>
                          <a:effectLst/>
                          <a:latin typeface="+mn-lt"/>
                          <a:ea typeface="SimSun"/>
                          <a:cs typeface="Times New Roman"/>
                        </a:rPr>
                        <a:t>)(</a:t>
                      </a:r>
                      <a:r>
                        <a:rPr lang="en-AU" sz="1900" dirty="0" smtClean="0">
                          <a:solidFill>
                            <a:schemeClr val="tx1"/>
                          </a:solidFill>
                          <a:effectLst/>
                          <a:latin typeface="+mn-lt"/>
                          <a:ea typeface="SimSun"/>
                          <a:cs typeface="Times New Roman"/>
                        </a:rPr>
                        <a:t>CO</a:t>
                      </a:r>
                      <a:r>
                        <a:rPr lang="en-AU" sz="1900" baseline="-25000" dirty="0" smtClean="0">
                          <a:solidFill>
                            <a:schemeClr val="tx1"/>
                          </a:solidFill>
                          <a:effectLst/>
                          <a:latin typeface="+mn-lt"/>
                          <a:ea typeface="SimSun"/>
                          <a:cs typeface="Times New Roman"/>
                        </a:rPr>
                        <a:t>3</a:t>
                      </a:r>
                      <a:r>
                        <a:rPr lang="en-AU" sz="1900" dirty="0" smtClean="0">
                          <a:solidFill>
                            <a:schemeClr val="tx1"/>
                          </a:solidFill>
                          <a:effectLst/>
                          <a:latin typeface="+mn-lt"/>
                          <a:ea typeface="SimSun"/>
                          <a:cs typeface="Times New Roman"/>
                        </a:rPr>
                        <a:t>)</a:t>
                      </a:r>
                      <a:r>
                        <a:rPr lang="en-AU" sz="1900" baseline="-25000" dirty="0" smtClean="0">
                          <a:solidFill>
                            <a:schemeClr val="tx1"/>
                          </a:solidFill>
                          <a:effectLst/>
                          <a:latin typeface="+mn-lt"/>
                          <a:ea typeface="SimSun"/>
                          <a:cs typeface="Times New Roman"/>
                        </a:rPr>
                        <a:t>2</a:t>
                      </a:r>
                      <a:r>
                        <a:rPr lang="en-AU" sz="1900" dirty="0" smtClean="0">
                          <a:solidFill>
                            <a:schemeClr val="tx1"/>
                          </a:solidFill>
                          <a:effectLst/>
                          <a:latin typeface="+mn-lt"/>
                          <a:ea typeface="SimSun"/>
                          <a:cs typeface="Times New Roman"/>
                        </a:rPr>
                        <a:t>·2H</a:t>
                      </a:r>
                      <a:r>
                        <a:rPr lang="en-AU" sz="1900" baseline="-25000" dirty="0" smtClean="0">
                          <a:solidFill>
                            <a:schemeClr val="tx1"/>
                          </a:solidFill>
                          <a:effectLst/>
                          <a:latin typeface="+mn-lt"/>
                          <a:ea typeface="SimSun"/>
                          <a:cs typeface="Times New Roman"/>
                        </a:rPr>
                        <a:t>2</a:t>
                      </a:r>
                      <a:r>
                        <a:rPr lang="en-AU" sz="1900" dirty="0" smtClean="0">
                          <a:solidFill>
                            <a:schemeClr val="tx1"/>
                          </a:solidFill>
                          <a:effectLst/>
                          <a:latin typeface="+mn-lt"/>
                          <a:ea typeface="SimSun"/>
                          <a:cs typeface="Times New Roman"/>
                        </a:rPr>
                        <a:t>O</a:t>
                      </a:r>
                      <a:endParaRPr lang="en-AU" sz="1900" dirty="0">
                        <a:solidFill>
                          <a:schemeClr val="tx1"/>
                        </a:solidFill>
                        <a:effectLst/>
                        <a:latin typeface="+mn-lt"/>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Bef>
                          <a:spcPts val="200"/>
                        </a:spcBef>
                        <a:spcAft>
                          <a:spcPts val="200"/>
                        </a:spcAft>
                      </a:pPr>
                      <a:r>
                        <a:rPr lang="en-AU" sz="1900">
                          <a:solidFill>
                            <a:schemeClr val="tx1"/>
                          </a:solidFill>
                          <a:effectLst/>
                          <a:latin typeface="+mn-lt"/>
                          <a:ea typeface="SimSun"/>
                          <a:cs typeface="Times New Roman"/>
                        </a:rPr>
                        <a:t>65 </a:t>
                      </a:r>
                      <a:r>
                        <a:rPr lang="en-AU" sz="1900">
                          <a:solidFill>
                            <a:schemeClr val="tx1"/>
                          </a:solidFill>
                          <a:effectLst/>
                          <a:latin typeface="+mn-lt"/>
                          <a:ea typeface="SimSun"/>
                          <a:cs typeface="Times New Roman"/>
                          <a:sym typeface="Symbol"/>
                        </a:rPr>
                        <a:t></a:t>
                      </a:r>
                      <a:r>
                        <a:rPr lang="en-AU" sz="1900">
                          <a:solidFill>
                            <a:schemeClr val="tx1"/>
                          </a:solidFill>
                          <a:effectLst/>
                          <a:latin typeface="+mn-lt"/>
                          <a:ea typeface="SimSun"/>
                          <a:cs typeface="Times New Roman"/>
                        </a:rPr>
                        <a:t> 4</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Bef>
                          <a:spcPts val="200"/>
                        </a:spcBef>
                        <a:spcAft>
                          <a:spcPts val="200"/>
                        </a:spcAft>
                      </a:pPr>
                      <a:r>
                        <a:rPr lang="en-AU" sz="1900">
                          <a:solidFill>
                            <a:schemeClr val="tx1"/>
                          </a:solidFill>
                          <a:effectLst/>
                          <a:latin typeface="+mn-lt"/>
                          <a:ea typeface="Times New Roman"/>
                          <a:cs typeface="Times New Roman"/>
                        </a:rPr>
                        <a:t>12 </a:t>
                      </a:r>
                      <a:r>
                        <a:rPr lang="en-AU" sz="1900">
                          <a:solidFill>
                            <a:schemeClr val="tx1"/>
                          </a:solidFill>
                          <a:effectLst/>
                          <a:latin typeface="+mn-lt"/>
                          <a:ea typeface="Times New Roman"/>
                          <a:cs typeface="Times New Roman"/>
                          <a:sym typeface="Symbol"/>
                        </a:rPr>
                        <a:t></a:t>
                      </a:r>
                      <a:r>
                        <a:rPr lang="en-AU" sz="1900">
                          <a:solidFill>
                            <a:schemeClr val="tx1"/>
                          </a:solidFill>
                          <a:effectLst/>
                          <a:latin typeface="+mn-lt"/>
                          <a:ea typeface="Times New Roman"/>
                          <a:cs typeface="Times New Roman"/>
                        </a:rPr>
                        <a:t> 2</a:t>
                      </a:r>
                      <a:endParaRPr lang="en-AU" sz="1900">
                        <a:solidFill>
                          <a:schemeClr val="tx1"/>
                        </a:solidFill>
                        <a:effectLst/>
                        <a:latin typeface="+mn-lt"/>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Bef>
                          <a:spcPts val="200"/>
                        </a:spcBef>
                        <a:spcAft>
                          <a:spcPts val="200"/>
                        </a:spcAft>
                      </a:pPr>
                      <a:r>
                        <a:rPr lang="en-AU" sz="1900" dirty="0">
                          <a:solidFill>
                            <a:schemeClr val="tx1"/>
                          </a:solidFill>
                          <a:effectLst/>
                          <a:latin typeface="+mn-lt"/>
                          <a:ea typeface="SimSun"/>
                          <a:cs typeface="Times New Roman"/>
                        </a:rPr>
                        <a:t>25 </a:t>
                      </a:r>
                      <a:r>
                        <a:rPr lang="en-AU" sz="1900" dirty="0">
                          <a:solidFill>
                            <a:schemeClr val="tx1"/>
                          </a:solidFill>
                          <a:effectLst/>
                          <a:latin typeface="+mn-lt"/>
                          <a:ea typeface="SimSun"/>
                          <a:cs typeface="Times New Roman"/>
                          <a:sym typeface="Symbol"/>
                        </a:rPr>
                        <a:t></a:t>
                      </a:r>
                      <a:r>
                        <a:rPr lang="en-AU" sz="1900" dirty="0">
                          <a:solidFill>
                            <a:schemeClr val="tx1"/>
                          </a:solidFill>
                          <a:effectLst/>
                          <a:latin typeface="+mn-lt"/>
                          <a:ea typeface="SimSun"/>
                          <a:cs typeface="Times New Roman"/>
                        </a:rPr>
                        <a:t> 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49669">
                <a:tc>
                  <a:txBody>
                    <a:bodyPr/>
                    <a:lstStyle/>
                    <a:p>
                      <a:pPr>
                        <a:lnSpc>
                          <a:spcPct val="115000"/>
                        </a:lnSpc>
                        <a:spcBef>
                          <a:spcPts val="200"/>
                        </a:spcBef>
                        <a:spcAft>
                          <a:spcPts val="200"/>
                        </a:spcAft>
                      </a:pPr>
                      <a:r>
                        <a:rPr lang="en-AU" sz="1900" dirty="0" err="1">
                          <a:solidFill>
                            <a:schemeClr val="tx1"/>
                          </a:solidFill>
                          <a:effectLst/>
                          <a:latin typeface="+mn-lt"/>
                          <a:ea typeface="SimSun"/>
                          <a:cs typeface="Times New Roman"/>
                        </a:rPr>
                        <a:t>Sodalite</a:t>
                      </a:r>
                      <a:r>
                        <a:rPr lang="en-AU" sz="1900" dirty="0">
                          <a:solidFill>
                            <a:schemeClr val="tx1"/>
                          </a:solidFill>
                          <a:effectLst/>
                          <a:latin typeface="+mn-lt"/>
                          <a:ea typeface="SimSun"/>
                          <a:cs typeface="Times New Roman"/>
                        </a:rPr>
                        <a:t> (Na</a:t>
                      </a:r>
                      <a:r>
                        <a:rPr lang="en-AU" sz="1900" baseline="-25000" dirty="0">
                          <a:solidFill>
                            <a:schemeClr val="tx1"/>
                          </a:solidFill>
                          <a:effectLst/>
                          <a:latin typeface="+mn-lt"/>
                          <a:ea typeface="SimSun"/>
                          <a:cs typeface="Times New Roman"/>
                        </a:rPr>
                        <a:t>8</a:t>
                      </a:r>
                      <a:r>
                        <a:rPr lang="en-AU" sz="1900" dirty="0">
                          <a:solidFill>
                            <a:schemeClr val="tx1"/>
                          </a:solidFill>
                          <a:effectLst/>
                          <a:latin typeface="+mn-lt"/>
                          <a:ea typeface="SimSun"/>
                          <a:cs typeface="Times New Roman"/>
                        </a:rPr>
                        <a:t>(Al</a:t>
                      </a:r>
                      <a:r>
                        <a:rPr lang="en-AU" sz="1900" baseline="-25000" dirty="0">
                          <a:solidFill>
                            <a:schemeClr val="tx1"/>
                          </a:solidFill>
                          <a:effectLst/>
                          <a:latin typeface="+mn-lt"/>
                          <a:ea typeface="SimSun"/>
                          <a:cs typeface="Times New Roman"/>
                        </a:rPr>
                        <a:t>6</a:t>
                      </a:r>
                      <a:r>
                        <a:rPr lang="en-AU" sz="1900" dirty="0">
                          <a:solidFill>
                            <a:schemeClr val="tx1"/>
                          </a:solidFill>
                          <a:effectLst/>
                          <a:latin typeface="+mn-lt"/>
                          <a:ea typeface="SimSun"/>
                          <a:cs typeface="Times New Roman"/>
                        </a:rPr>
                        <a:t>Si</a:t>
                      </a:r>
                      <a:r>
                        <a:rPr lang="en-AU" sz="1900" baseline="-25000" dirty="0">
                          <a:solidFill>
                            <a:schemeClr val="tx1"/>
                          </a:solidFill>
                          <a:effectLst/>
                          <a:latin typeface="+mn-lt"/>
                          <a:ea typeface="SimSun"/>
                          <a:cs typeface="Times New Roman"/>
                        </a:rPr>
                        <a:t>6</a:t>
                      </a:r>
                      <a:r>
                        <a:rPr lang="en-AU" sz="1900" dirty="0">
                          <a:solidFill>
                            <a:schemeClr val="tx1"/>
                          </a:solidFill>
                          <a:effectLst/>
                          <a:latin typeface="+mn-lt"/>
                          <a:ea typeface="SimSun"/>
                          <a:cs typeface="Times New Roman"/>
                        </a:rPr>
                        <a:t>O</a:t>
                      </a:r>
                      <a:r>
                        <a:rPr lang="en-AU" sz="1900" baseline="-25000" dirty="0">
                          <a:solidFill>
                            <a:schemeClr val="tx1"/>
                          </a:solidFill>
                          <a:effectLst/>
                          <a:latin typeface="+mn-lt"/>
                          <a:ea typeface="SimSun"/>
                          <a:cs typeface="Times New Roman"/>
                        </a:rPr>
                        <a:t>24</a:t>
                      </a:r>
                      <a:r>
                        <a:rPr lang="en-AU" sz="1900" dirty="0">
                          <a:solidFill>
                            <a:schemeClr val="tx1"/>
                          </a:solidFill>
                          <a:effectLst/>
                          <a:latin typeface="+mn-lt"/>
                          <a:ea typeface="SimSun"/>
                          <a:cs typeface="Times New Roman"/>
                        </a:rPr>
                        <a:t>)(OH)</a:t>
                      </a:r>
                      <a:r>
                        <a:rPr lang="en-AU" sz="1900" baseline="-25000" dirty="0">
                          <a:solidFill>
                            <a:schemeClr val="tx1"/>
                          </a:solidFill>
                          <a:effectLst/>
                          <a:latin typeface="+mn-lt"/>
                          <a:ea typeface="SimSun"/>
                          <a:cs typeface="Times New Roman"/>
                        </a:rPr>
                        <a:t>2</a:t>
                      </a:r>
                      <a:r>
                        <a:rPr lang="en-AU" sz="1900" dirty="0">
                          <a:solidFill>
                            <a:schemeClr val="tx1"/>
                          </a:solidFill>
                          <a:effectLst/>
                          <a:latin typeface="+mn-lt"/>
                          <a:ea typeface="SimSun"/>
                          <a:cs typeface="Times New Roman"/>
                        </a:rPr>
                        <a:t>)</a:t>
                      </a: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a:solidFill>
                            <a:schemeClr val="tx1"/>
                          </a:solidFill>
                          <a:effectLst/>
                          <a:latin typeface="+mn-lt"/>
                          <a:ea typeface="SimSun"/>
                          <a:cs typeface="Times New Roman"/>
                        </a:rPr>
                        <a:t> </a:t>
                      </a: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a:solidFill>
                            <a:schemeClr val="tx1"/>
                          </a:solidFill>
                          <a:effectLst/>
                          <a:latin typeface="+mn-lt"/>
                          <a:ea typeface="Times New Roman"/>
                          <a:cs typeface="Times New Roman"/>
                        </a:rPr>
                        <a:t> </a:t>
                      </a:r>
                      <a:endParaRPr lang="en-AU" sz="1900">
                        <a:solidFill>
                          <a:schemeClr val="tx1"/>
                        </a:solidFill>
                        <a:effectLst/>
                        <a:latin typeface="+mn-lt"/>
                        <a:ea typeface="SimSun"/>
                        <a:cs typeface="Times New Roman"/>
                      </a:endParaRP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solidFill>
                            <a:schemeClr val="tx1"/>
                          </a:solidFill>
                          <a:effectLst/>
                          <a:latin typeface="+mn-lt"/>
                          <a:ea typeface="SimSun"/>
                          <a:cs typeface="Times New Roman"/>
                        </a:rPr>
                        <a:t>8 </a:t>
                      </a:r>
                      <a:r>
                        <a:rPr lang="en-AU" sz="1900" dirty="0">
                          <a:solidFill>
                            <a:schemeClr val="tx1"/>
                          </a:solidFill>
                          <a:effectLst/>
                          <a:latin typeface="+mn-lt"/>
                          <a:ea typeface="SimSun"/>
                          <a:cs typeface="Times New Roman"/>
                          <a:sym typeface="Symbol"/>
                        </a:rPr>
                        <a:t></a:t>
                      </a:r>
                      <a:r>
                        <a:rPr lang="en-AU" sz="1900" dirty="0">
                          <a:solidFill>
                            <a:schemeClr val="tx1"/>
                          </a:solidFill>
                          <a:effectLst/>
                          <a:latin typeface="+mn-lt"/>
                          <a:ea typeface="SimSun"/>
                          <a:cs typeface="Times New Roman"/>
                        </a:rPr>
                        <a:t> 2</a:t>
                      </a:r>
                    </a:p>
                  </a:txBody>
                  <a:tcPr marL="68580" marR="68580" marT="0" marB="0" anchor="ctr">
                    <a:lnL>
                      <a:noFill/>
                    </a:lnL>
                    <a:lnR>
                      <a:noFill/>
                    </a:lnR>
                    <a:lnT>
                      <a:noFill/>
                    </a:lnT>
                    <a:lnB>
                      <a:noFill/>
                    </a:lnB>
                  </a:tcPr>
                </a:tc>
              </a:tr>
              <a:tr h="549669">
                <a:tc>
                  <a:txBody>
                    <a:bodyPr/>
                    <a:lstStyle/>
                    <a:p>
                      <a:pPr>
                        <a:lnSpc>
                          <a:spcPct val="115000"/>
                        </a:lnSpc>
                        <a:spcBef>
                          <a:spcPts val="200"/>
                        </a:spcBef>
                        <a:spcAft>
                          <a:spcPts val="200"/>
                        </a:spcAft>
                      </a:pPr>
                      <a:r>
                        <a:rPr lang="en-AU" sz="1900" dirty="0" err="1">
                          <a:solidFill>
                            <a:schemeClr val="tx1"/>
                          </a:solidFill>
                          <a:effectLst/>
                          <a:latin typeface="+mn-lt"/>
                          <a:ea typeface="SimSun"/>
                          <a:cs typeface="Times New Roman"/>
                        </a:rPr>
                        <a:t>Boehmite</a:t>
                      </a:r>
                      <a:r>
                        <a:rPr lang="en-AU" sz="1900" dirty="0">
                          <a:solidFill>
                            <a:schemeClr val="tx1"/>
                          </a:solidFill>
                          <a:effectLst/>
                          <a:latin typeface="+mn-lt"/>
                          <a:ea typeface="SimSun"/>
                          <a:cs typeface="Times New Roman"/>
                        </a:rPr>
                        <a:t> (</a:t>
                      </a:r>
                      <a:r>
                        <a:rPr lang="en-AU" sz="1900" dirty="0" err="1">
                          <a:solidFill>
                            <a:schemeClr val="tx1"/>
                          </a:solidFill>
                          <a:effectLst/>
                          <a:latin typeface="+mn-lt"/>
                          <a:ea typeface="SimSun"/>
                          <a:cs typeface="Times New Roman"/>
                        </a:rPr>
                        <a:t>AlO</a:t>
                      </a:r>
                      <a:r>
                        <a:rPr lang="en-AU" sz="1900" dirty="0">
                          <a:solidFill>
                            <a:schemeClr val="tx1"/>
                          </a:solidFill>
                          <a:effectLst/>
                          <a:latin typeface="+mn-lt"/>
                          <a:ea typeface="SimSun"/>
                          <a:cs typeface="Times New Roman"/>
                        </a:rPr>
                        <a:t>(OH))</a:t>
                      </a: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solidFill>
                            <a:schemeClr val="tx1"/>
                          </a:solidFill>
                          <a:effectLst/>
                          <a:latin typeface="+mn-lt"/>
                          <a:ea typeface="SimSun"/>
                          <a:cs typeface="Times New Roman"/>
                        </a:rPr>
                        <a:t>2 </a:t>
                      </a:r>
                      <a:r>
                        <a:rPr lang="en-AU" sz="1900" dirty="0">
                          <a:solidFill>
                            <a:schemeClr val="tx1"/>
                          </a:solidFill>
                          <a:effectLst/>
                          <a:latin typeface="+mn-lt"/>
                          <a:ea typeface="SimSun"/>
                          <a:cs typeface="Times New Roman"/>
                          <a:sym typeface="Symbol"/>
                        </a:rPr>
                        <a:t></a:t>
                      </a:r>
                      <a:r>
                        <a:rPr lang="en-AU" sz="1900" dirty="0">
                          <a:solidFill>
                            <a:schemeClr val="tx1"/>
                          </a:solidFill>
                          <a:effectLst/>
                          <a:latin typeface="+mn-lt"/>
                          <a:ea typeface="SimSun"/>
                          <a:cs typeface="Times New Roman"/>
                        </a:rPr>
                        <a:t> 1</a:t>
                      </a: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solidFill>
                            <a:schemeClr val="tx1"/>
                          </a:solidFill>
                          <a:effectLst/>
                          <a:latin typeface="+mn-lt"/>
                          <a:ea typeface="Times New Roman"/>
                          <a:cs typeface="Times New Roman"/>
                        </a:rPr>
                        <a:t>8 </a:t>
                      </a:r>
                      <a:r>
                        <a:rPr lang="en-AU" sz="1900" dirty="0">
                          <a:solidFill>
                            <a:schemeClr val="tx1"/>
                          </a:solidFill>
                          <a:effectLst/>
                          <a:latin typeface="+mn-lt"/>
                          <a:ea typeface="Times New Roman"/>
                          <a:cs typeface="Times New Roman"/>
                          <a:sym typeface="Symbol"/>
                        </a:rPr>
                        <a:t></a:t>
                      </a:r>
                      <a:r>
                        <a:rPr lang="en-AU" sz="1900" dirty="0">
                          <a:solidFill>
                            <a:schemeClr val="tx1"/>
                          </a:solidFill>
                          <a:effectLst/>
                          <a:latin typeface="+mn-lt"/>
                          <a:ea typeface="Times New Roman"/>
                          <a:cs typeface="Times New Roman"/>
                        </a:rPr>
                        <a:t> 2</a:t>
                      </a:r>
                      <a:endParaRPr lang="en-AU" sz="1900" dirty="0">
                        <a:solidFill>
                          <a:schemeClr val="tx1"/>
                        </a:solidFill>
                        <a:effectLst/>
                        <a:latin typeface="+mn-lt"/>
                        <a:ea typeface="SimSun"/>
                        <a:cs typeface="Times New Roman"/>
                      </a:endParaRP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solidFill>
                            <a:schemeClr val="tx1"/>
                          </a:solidFill>
                          <a:effectLst/>
                          <a:latin typeface="+mn-lt"/>
                          <a:ea typeface="SimSun"/>
                          <a:cs typeface="Times New Roman"/>
                        </a:rPr>
                        <a:t>1 </a:t>
                      </a:r>
                      <a:r>
                        <a:rPr lang="en-AU" sz="1900" dirty="0">
                          <a:solidFill>
                            <a:schemeClr val="tx1"/>
                          </a:solidFill>
                          <a:effectLst/>
                          <a:latin typeface="+mn-lt"/>
                          <a:ea typeface="SimSun"/>
                          <a:cs typeface="Times New Roman"/>
                          <a:sym typeface="Symbol"/>
                        </a:rPr>
                        <a:t></a:t>
                      </a:r>
                      <a:r>
                        <a:rPr lang="en-AU" sz="1900" dirty="0">
                          <a:solidFill>
                            <a:schemeClr val="tx1"/>
                          </a:solidFill>
                          <a:effectLst/>
                          <a:latin typeface="+mn-lt"/>
                          <a:ea typeface="SimSun"/>
                          <a:cs typeface="Times New Roman"/>
                        </a:rPr>
                        <a:t> 1</a:t>
                      </a:r>
                    </a:p>
                  </a:txBody>
                  <a:tcPr marL="68580" marR="68580" marT="0" marB="0" anchor="ctr">
                    <a:lnL>
                      <a:noFill/>
                    </a:lnL>
                    <a:lnR>
                      <a:noFill/>
                    </a:lnR>
                    <a:lnT>
                      <a:noFill/>
                    </a:lnT>
                    <a:lnB>
                      <a:noFill/>
                    </a:lnB>
                  </a:tcPr>
                </a:tc>
              </a:tr>
              <a:tr h="549669">
                <a:tc>
                  <a:txBody>
                    <a:bodyPr/>
                    <a:lstStyle/>
                    <a:p>
                      <a:pPr>
                        <a:lnSpc>
                          <a:spcPct val="115000"/>
                        </a:lnSpc>
                        <a:spcBef>
                          <a:spcPts val="200"/>
                        </a:spcBef>
                        <a:spcAft>
                          <a:spcPts val="200"/>
                        </a:spcAft>
                      </a:pPr>
                      <a:r>
                        <a:rPr lang="en-AU" sz="1900" dirty="0" err="1">
                          <a:solidFill>
                            <a:schemeClr val="tx1"/>
                          </a:solidFill>
                          <a:effectLst/>
                          <a:latin typeface="+mn-lt"/>
                          <a:ea typeface="Times New Roman"/>
                          <a:cs typeface="Times New Roman"/>
                        </a:rPr>
                        <a:t>Nacrite</a:t>
                      </a:r>
                      <a:r>
                        <a:rPr lang="en-AU" sz="1900" dirty="0">
                          <a:solidFill>
                            <a:schemeClr val="tx1"/>
                          </a:solidFill>
                          <a:effectLst/>
                          <a:latin typeface="+mn-lt"/>
                          <a:ea typeface="Times New Roman"/>
                          <a:cs typeface="Times New Roman"/>
                        </a:rPr>
                        <a:t> Al</a:t>
                      </a:r>
                      <a:r>
                        <a:rPr lang="en-AU" sz="1900" baseline="-25000" dirty="0">
                          <a:solidFill>
                            <a:schemeClr val="tx1"/>
                          </a:solidFill>
                          <a:effectLst/>
                          <a:latin typeface="+mn-lt"/>
                          <a:ea typeface="Times New Roman"/>
                          <a:cs typeface="Times New Roman"/>
                        </a:rPr>
                        <a:t>2</a:t>
                      </a:r>
                      <a:r>
                        <a:rPr lang="en-AU" sz="1900" dirty="0">
                          <a:solidFill>
                            <a:schemeClr val="tx1"/>
                          </a:solidFill>
                          <a:effectLst/>
                          <a:latin typeface="+mn-lt"/>
                          <a:ea typeface="Times New Roman"/>
                          <a:cs typeface="Times New Roman"/>
                        </a:rPr>
                        <a:t>Si</a:t>
                      </a:r>
                      <a:r>
                        <a:rPr lang="en-AU" sz="1900" baseline="-25000" dirty="0">
                          <a:solidFill>
                            <a:schemeClr val="tx1"/>
                          </a:solidFill>
                          <a:effectLst/>
                          <a:latin typeface="+mn-lt"/>
                          <a:ea typeface="Times New Roman"/>
                          <a:cs typeface="Times New Roman"/>
                        </a:rPr>
                        <a:t>2</a:t>
                      </a:r>
                      <a:r>
                        <a:rPr lang="en-AU" sz="1900" dirty="0">
                          <a:solidFill>
                            <a:schemeClr val="tx1"/>
                          </a:solidFill>
                          <a:effectLst/>
                          <a:latin typeface="+mn-lt"/>
                          <a:ea typeface="Times New Roman"/>
                          <a:cs typeface="Times New Roman"/>
                        </a:rPr>
                        <a:t>O</a:t>
                      </a:r>
                      <a:r>
                        <a:rPr lang="en-AU" sz="1900" baseline="-25000" dirty="0">
                          <a:solidFill>
                            <a:schemeClr val="tx1"/>
                          </a:solidFill>
                          <a:effectLst/>
                          <a:latin typeface="+mn-lt"/>
                          <a:ea typeface="Times New Roman"/>
                          <a:cs typeface="Times New Roman"/>
                        </a:rPr>
                        <a:t>5</a:t>
                      </a:r>
                      <a:r>
                        <a:rPr lang="en-AU" sz="1900" dirty="0">
                          <a:solidFill>
                            <a:schemeClr val="tx1"/>
                          </a:solidFill>
                          <a:effectLst/>
                          <a:latin typeface="+mn-lt"/>
                          <a:ea typeface="Times New Roman"/>
                          <a:cs typeface="Times New Roman"/>
                        </a:rPr>
                        <a:t>(OH)</a:t>
                      </a:r>
                      <a:r>
                        <a:rPr lang="en-AU" sz="1900" baseline="-25000" dirty="0">
                          <a:solidFill>
                            <a:schemeClr val="tx1"/>
                          </a:solidFill>
                          <a:effectLst/>
                          <a:latin typeface="+mn-lt"/>
                          <a:ea typeface="Times New Roman"/>
                          <a:cs typeface="Times New Roman"/>
                        </a:rPr>
                        <a:t>4</a:t>
                      </a:r>
                      <a:endParaRPr lang="en-AU" sz="1900" dirty="0">
                        <a:solidFill>
                          <a:schemeClr val="tx1"/>
                        </a:solidFill>
                        <a:effectLst/>
                        <a:latin typeface="+mn-lt"/>
                        <a:ea typeface="SimSun"/>
                        <a:cs typeface="Times New Roman"/>
                      </a:endParaRP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solidFill>
                            <a:schemeClr val="tx1"/>
                          </a:solidFill>
                          <a:effectLst/>
                          <a:latin typeface="+mn-lt"/>
                          <a:ea typeface="SimSun"/>
                          <a:cs typeface="Times New Roman"/>
                        </a:rPr>
                        <a:t> </a:t>
                      </a: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solidFill>
                            <a:schemeClr val="tx1"/>
                          </a:solidFill>
                          <a:effectLst/>
                          <a:latin typeface="+mn-lt"/>
                          <a:ea typeface="Times New Roman"/>
                          <a:cs typeface="Times New Roman"/>
                        </a:rPr>
                        <a:t>1 </a:t>
                      </a:r>
                      <a:r>
                        <a:rPr lang="en-AU" sz="1900" dirty="0">
                          <a:solidFill>
                            <a:schemeClr val="tx1"/>
                          </a:solidFill>
                          <a:effectLst/>
                          <a:latin typeface="+mn-lt"/>
                          <a:ea typeface="Times New Roman"/>
                          <a:cs typeface="Times New Roman"/>
                          <a:sym typeface="Symbol"/>
                        </a:rPr>
                        <a:t></a:t>
                      </a:r>
                      <a:r>
                        <a:rPr lang="en-AU" sz="1900" dirty="0">
                          <a:solidFill>
                            <a:schemeClr val="tx1"/>
                          </a:solidFill>
                          <a:effectLst/>
                          <a:latin typeface="+mn-lt"/>
                          <a:ea typeface="Times New Roman"/>
                          <a:cs typeface="Times New Roman"/>
                        </a:rPr>
                        <a:t> 1</a:t>
                      </a:r>
                      <a:endParaRPr lang="en-AU" sz="1900" dirty="0">
                        <a:solidFill>
                          <a:schemeClr val="tx1"/>
                        </a:solidFill>
                        <a:effectLst/>
                        <a:latin typeface="+mn-lt"/>
                        <a:ea typeface="SimSun"/>
                        <a:cs typeface="Times New Roman"/>
                      </a:endParaRP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solidFill>
                            <a:schemeClr val="tx1"/>
                          </a:solidFill>
                          <a:effectLst/>
                          <a:latin typeface="+mn-lt"/>
                          <a:ea typeface="SimSun"/>
                          <a:cs typeface="Times New Roman"/>
                        </a:rPr>
                        <a:t> </a:t>
                      </a:r>
                    </a:p>
                  </a:txBody>
                  <a:tcPr marL="68580" marR="68580" marT="0" marB="0" anchor="ctr">
                    <a:lnL>
                      <a:noFill/>
                    </a:lnL>
                    <a:lnR>
                      <a:noFill/>
                    </a:lnR>
                    <a:lnT>
                      <a:noFill/>
                    </a:lnT>
                    <a:lnB>
                      <a:noFill/>
                    </a:lnB>
                  </a:tcPr>
                </a:tc>
              </a:tr>
              <a:tr h="549669">
                <a:tc>
                  <a:txBody>
                    <a:bodyPr/>
                    <a:lstStyle/>
                    <a:p>
                      <a:pPr>
                        <a:lnSpc>
                          <a:spcPct val="115000"/>
                        </a:lnSpc>
                        <a:spcBef>
                          <a:spcPts val="200"/>
                        </a:spcBef>
                        <a:spcAft>
                          <a:spcPts val="200"/>
                        </a:spcAft>
                      </a:pPr>
                      <a:r>
                        <a:rPr lang="en-AU" sz="1900" dirty="0" err="1">
                          <a:effectLst/>
                          <a:latin typeface="+mn-lt"/>
                          <a:ea typeface="SimSun"/>
                          <a:cs typeface="Times New Roman"/>
                        </a:rPr>
                        <a:t>Perovskite</a:t>
                      </a:r>
                      <a:r>
                        <a:rPr lang="en-AU" sz="1900" dirty="0">
                          <a:effectLst/>
                          <a:latin typeface="+mn-lt"/>
                          <a:ea typeface="SimSun"/>
                          <a:cs typeface="Times New Roman"/>
                        </a:rPr>
                        <a:t> (CaTiO</a:t>
                      </a:r>
                      <a:r>
                        <a:rPr lang="en-AU" sz="1900" baseline="-25000" dirty="0">
                          <a:effectLst/>
                          <a:latin typeface="+mn-lt"/>
                          <a:ea typeface="SimSun"/>
                          <a:cs typeface="Times New Roman"/>
                        </a:rPr>
                        <a:t>3</a:t>
                      </a:r>
                      <a:r>
                        <a:rPr lang="en-AU" sz="1900" dirty="0">
                          <a:effectLst/>
                          <a:latin typeface="+mn-lt"/>
                          <a:ea typeface="SimSun"/>
                          <a:cs typeface="Times New Roman"/>
                        </a:rPr>
                        <a:t>)</a:t>
                      </a: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effectLst/>
                          <a:latin typeface="+mn-lt"/>
                          <a:ea typeface="SimSun"/>
                          <a:cs typeface="Times New Roman"/>
                        </a:rPr>
                        <a:t>6 </a:t>
                      </a:r>
                      <a:r>
                        <a:rPr lang="en-AU" sz="1900" dirty="0">
                          <a:effectLst/>
                          <a:latin typeface="+mn-lt"/>
                          <a:ea typeface="SimSun"/>
                          <a:cs typeface="Times New Roman"/>
                          <a:sym typeface="Symbol"/>
                        </a:rPr>
                        <a:t></a:t>
                      </a:r>
                      <a:r>
                        <a:rPr lang="en-AU" sz="1900" dirty="0">
                          <a:effectLst/>
                          <a:latin typeface="+mn-lt"/>
                          <a:ea typeface="SimSun"/>
                          <a:cs typeface="Times New Roman"/>
                        </a:rPr>
                        <a:t> 2</a:t>
                      </a: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a:solidFill>
                            <a:srgbClr val="000000"/>
                          </a:solidFill>
                          <a:effectLst/>
                          <a:latin typeface="+mn-lt"/>
                          <a:ea typeface="Times New Roman"/>
                          <a:cs typeface="Times New Roman"/>
                        </a:rPr>
                        <a:t>13 </a:t>
                      </a:r>
                      <a:r>
                        <a:rPr lang="en-AU" sz="1900">
                          <a:solidFill>
                            <a:srgbClr val="000000"/>
                          </a:solidFill>
                          <a:effectLst/>
                          <a:latin typeface="+mn-lt"/>
                          <a:ea typeface="Times New Roman"/>
                          <a:cs typeface="Times New Roman"/>
                          <a:sym typeface="Symbol"/>
                        </a:rPr>
                        <a:t></a:t>
                      </a:r>
                      <a:r>
                        <a:rPr lang="en-AU" sz="1900">
                          <a:solidFill>
                            <a:srgbClr val="000000"/>
                          </a:solidFill>
                          <a:effectLst/>
                          <a:latin typeface="+mn-lt"/>
                          <a:ea typeface="Times New Roman"/>
                          <a:cs typeface="Times New Roman"/>
                        </a:rPr>
                        <a:t> 2</a:t>
                      </a:r>
                      <a:endParaRPr lang="en-AU" sz="1900">
                        <a:effectLst/>
                        <a:latin typeface="+mn-lt"/>
                        <a:ea typeface="SimSun"/>
                        <a:cs typeface="Times New Roman"/>
                      </a:endParaRP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a:effectLst/>
                          <a:latin typeface="+mn-lt"/>
                          <a:ea typeface="SimSun"/>
                          <a:cs typeface="Times New Roman"/>
                        </a:rPr>
                        <a:t> </a:t>
                      </a:r>
                    </a:p>
                  </a:txBody>
                  <a:tcPr marL="68580" marR="68580" marT="0" marB="0" anchor="ctr">
                    <a:lnL>
                      <a:noFill/>
                    </a:lnL>
                    <a:lnR>
                      <a:noFill/>
                    </a:lnR>
                    <a:lnT>
                      <a:noFill/>
                    </a:lnT>
                    <a:lnB>
                      <a:noFill/>
                    </a:lnB>
                  </a:tcPr>
                </a:tc>
              </a:tr>
              <a:tr h="549669">
                <a:tc>
                  <a:txBody>
                    <a:bodyPr/>
                    <a:lstStyle/>
                    <a:p>
                      <a:pPr>
                        <a:lnSpc>
                          <a:spcPct val="115000"/>
                        </a:lnSpc>
                        <a:spcBef>
                          <a:spcPts val="200"/>
                        </a:spcBef>
                        <a:spcAft>
                          <a:spcPts val="200"/>
                        </a:spcAft>
                      </a:pPr>
                      <a:r>
                        <a:rPr lang="en-AU" sz="1900" dirty="0">
                          <a:effectLst/>
                          <a:latin typeface="+mn-lt"/>
                          <a:ea typeface="SimSun"/>
                          <a:cs typeface="Times New Roman"/>
                        </a:rPr>
                        <a:t>Hematite (Fe</a:t>
                      </a:r>
                      <a:r>
                        <a:rPr lang="en-AU" sz="1900" baseline="-25000" dirty="0">
                          <a:effectLst/>
                          <a:latin typeface="+mn-lt"/>
                          <a:ea typeface="SimSun"/>
                          <a:cs typeface="Times New Roman"/>
                        </a:rPr>
                        <a:t>2</a:t>
                      </a:r>
                      <a:r>
                        <a:rPr lang="en-AU" sz="1900" dirty="0">
                          <a:effectLst/>
                          <a:latin typeface="+mn-lt"/>
                          <a:ea typeface="SimSun"/>
                          <a:cs typeface="Times New Roman"/>
                        </a:rPr>
                        <a:t>O</a:t>
                      </a:r>
                      <a:r>
                        <a:rPr lang="en-AU" sz="1900" baseline="-25000" dirty="0">
                          <a:effectLst/>
                          <a:latin typeface="+mn-lt"/>
                          <a:ea typeface="SimSun"/>
                          <a:cs typeface="Times New Roman"/>
                        </a:rPr>
                        <a:t>3</a:t>
                      </a:r>
                      <a:r>
                        <a:rPr lang="en-AU" sz="1900" dirty="0">
                          <a:effectLst/>
                          <a:latin typeface="+mn-lt"/>
                          <a:ea typeface="SimSun"/>
                          <a:cs typeface="Times New Roman"/>
                        </a:rPr>
                        <a:t>)</a:t>
                      </a: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effectLst/>
                          <a:latin typeface="+mn-lt"/>
                          <a:ea typeface="SimSun"/>
                          <a:cs typeface="Times New Roman"/>
                        </a:rPr>
                        <a:t>2 </a:t>
                      </a:r>
                      <a:r>
                        <a:rPr lang="en-AU" sz="1900" dirty="0">
                          <a:effectLst/>
                          <a:latin typeface="+mn-lt"/>
                          <a:ea typeface="SimSun"/>
                          <a:cs typeface="Times New Roman"/>
                          <a:sym typeface="Symbol"/>
                        </a:rPr>
                        <a:t></a:t>
                      </a:r>
                      <a:r>
                        <a:rPr lang="en-AU" sz="1900" dirty="0">
                          <a:effectLst/>
                          <a:latin typeface="+mn-lt"/>
                          <a:ea typeface="SimSun"/>
                          <a:cs typeface="Times New Roman"/>
                        </a:rPr>
                        <a:t> 1</a:t>
                      </a: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solidFill>
                            <a:srgbClr val="000000"/>
                          </a:solidFill>
                          <a:effectLst/>
                          <a:latin typeface="+mn-lt"/>
                          <a:ea typeface="Times New Roman"/>
                          <a:cs typeface="Times New Roman"/>
                        </a:rPr>
                        <a:t>6 </a:t>
                      </a:r>
                      <a:r>
                        <a:rPr lang="en-AU" sz="1900" dirty="0">
                          <a:solidFill>
                            <a:srgbClr val="000000"/>
                          </a:solidFill>
                          <a:effectLst/>
                          <a:latin typeface="+mn-lt"/>
                          <a:ea typeface="Times New Roman"/>
                          <a:cs typeface="Times New Roman"/>
                          <a:sym typeface="Symbol"/>
                        </a:rPr>
                        <a:t></a:t>
                      </a:r>
                      <a:r>
                        <a:rPr lang="en-AU" sz="1900" dirty="0">
                          <a:solidFill>
                            <a:srgbClr val="000000"/>
                          </a:solidFill>
                          <a:effectLst/>
                          <a:latin typeface="+mn-lt"/>
                          <a:ea typeface="Times New Roman"/>
                          <a:cs typeface="Times New Roman"/>
                        </a:rPr>
                        <a:t> 2</a:t>
                      </a:r>
                      <a:endParaRPr lang="en-AU" sz="1900" dirty="0">
                        <a:effectLst/>
                        <a:latin typeface="+mn-lt"/>
                        <a:ea typeface="SimSun"/>
                        <a:cs typeface="Times New Roman"/>
                      </a:endParaRP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solidFill>
                            <a:srgbClr val="000000"/>
                          </a:solidFill>
                          <a:effectLst/>
                          <a:latin typeface="+mn-lt"/>
                          <a:ea typeface="Times New Roman"/>
                          <a:cs typeface="Times New Roman"/>
                        </a:rPr>
                        <a:t>1 </a:t>
                      </a:r>
                      <a:r>
                        <a:rPr lang="en-AU" sz="1900" dirty="0">
                          <a:solidFill>
                            <a:srgbClr val="000000"/>
                          </a:solidFill>
                          <a:effectLst/>
                          <a:latin typeface="+mn-lt"/>
                          <a:ea typeface="Times New Roman"/>
                          <a:cs typeface="Times New Roman"/>
                          <a:sym typeface="Symbol"/>
                        </a:rPr>
                        <a:t></a:t>
                      </a:r>
                      <a:r>
                        <a:rPr lang="en-AU" sz="1900" dirty="0">
                          <a:solidFill>
                            <a:srgbClr val="000000"/>
                          </a:solidFill>
                          <a:effectLst/>
                          <a:latin typeface="+mn-lt"/>
                          <a:ea typeface="Times New Roman"/>
                          <a:cs typeface="Times New Roman"/>
                        </a:rPr>
                        <a:t> 1</a:t>
                      </a:r>
                      <a:endParaRPr lang="en-AU" sz="1900" dirty="0">
                        <a:effectLst/>
                        <a:latin typeface="+mn-lt"/>
                        <a:ea typeface="SimSun"/>
                        <a:cs typeface="Times New Roman"/>
                      </a:endParaRPr>
                    </a:p>
                  </a:txBody>
                  <a:tcPr marL="68580" marR="68580" marT="0" marB="0" anchor="ctr">
                    <a:lnL>
                      <a:noFill/>
                    </a:lnL>
                    <a:lnR>
                      <a:noFill/>
                    </a:lnR>
                    <a:lnT>
                      <a:noFill/>
                    </a:lnT>
                    <a:lnB>
                      <a:noFill/>
                    </a:lnB>
                  </a:tcPr>
                </a:tc>
              </a:tr>
              <a:tr h="549669">
                <a:tc>
                  <a:txBody>
                    <a:bodyPr/>
                    <a:lstStyle/>
                    <a:p>
                      <a:pPr>
                        <a:lnSpc>
                          <a:spcPct val="115000"/>
                        </a:lnSpc>
                        <a:spcBef>
                          <a:spcPts val="200"/>
                        </a:spcBef>
                        <a:spcAft>
                          <a:spcPts val="200"/>
                        </a:spcAft>
                      </a:pPr>
                      <a:r>
                        <a:rPr lang="en-AU" sz="1900" dirty="0">
                          <a:solidFill>
                            <a:srgbClr val="000000"/>
                          </a:solidFill>
                          <a:effectLst/>
                          <a:latin typeface="+mn-lt"/>
                          <a:ea typeface="Times New Roman"/>
                          <a:cs typeface="Times New Roman"/>
                        </a:rPr>
                        <a:t>Quartz (SiO</a:t>
                      </a:r>
                      <a:r>
                        <a:rPr lang="en-AU" sz="1900" baseline="-25000" dirty="0">
                          <a:solidFill>
                            <a:srgbClr val="000000"/>
                          </a:solidFill>
                          <a:effectLst/>
                          <a:latin typeface="+mn-lt"/>
                          <a:ea typeface="Times New Roman"/>
                          <a:cs typeface="Times New Roman"/>
                        </a:rPr>
                        <a:t>2</a:t>
                      </a:r>
                      <a:r>
                        <a:rPr lang="en-AU" sz="1900" dirty="0">
                          <a:solidFill>
                            <a:srgbClr val="000000"/>
                          </a:solidFill>
                          <a:effectLst/>
                          <a:latin typeface="+mn-lt"/>
                          <a:ea typeface="Times New Roman"/>
                          <a:cs typeface="Times New Roman"/>
                        </a:rPr>
                        <a:t>)</a:t>
                      </a:r>
                      <a:endParaRPr lang="en-AU" sz="1900" dirty="0">
                        <a:effectLst/>
                        <a:latin typeface="+mn-lt"/>
                        <a:ea typeface="SimSun"/>
                        <a:cs typeface="Times New Roman"/>
                      </a:endParaRP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effectLst/>
                          <a:latin typeface="+mn-lt"/>
                          <a:ea typeface="SimSun"/>
                          <a:cs typeface="Times New Roman"/>
                        </a:rPr>
                        <a:t> </a:t>
                      </a: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a:solidFill>
                            <a:srgbClr val="000000"/>
                          </a:solidFill>
                          <a:effectLst/>
                          <a:latin typeface="+mn-lt"/>
                          <a:ea typeface="Times New Roman"/>
                          <a:cs typeface="Times New Roman"/>
                        </a:rPr>
                        <a:t> </a:t>
                      </a:r>
                      <a:endParaRPr lang="en-AU" sz="1900">
                        <a:effectLst/>
                        <a:latin typeface="+mn-lt"/>
                        <a:ea typeface="SimSun"/>
                        <a:cs typeface="Times New Roman"/>
                      </a:endParaRPr>
                    </a:p>
                  </a:txBody>
                  <a:tcPr marL="68580" marR="68580" marT="0" marB="0" anchor="ctr">
                    <a:lnL>
                      <a:noFill/>
                    </a:lnL>
                    <a:lnR>
                      <a:noFill/>
                    </a:lnR>
                    <a:lnT>
                      <a:noFill/>
                    </a:lnT>
                    <a:lnB>
                      <a:noFill/>
                    </a:lnB>
                  </a:tcPr>
                </a:tc>
                <a:tc>
                  <a:txBody>
                    <a:bodyPr/>
                    <a:lstStyle/>
                    <a:p>
                      <a:pPr algn="ctr">
                        <a:lnSpc>
                          <a:spcPct val="115000"/>
                        </a:lnSpc>
                        <a:spcBef>
                          <a:spcPts val="200"/>
                        </a:spcBef>
                        <a:spcAft>
                          <a:spcPts val="200"/>
                        </a:spcAft>
                      </a:pPr>
                      <a:r>
                        <a:rPr lang="en-AU" sz="1900" dirty="0">
                          <a:solidFill>
                            <a:srgbClr val="000000"/>
                          </a:solidFill>
                          <a:effectLst/>
                          <a:latin typeface="+mn-lt"/>
                          <a:ea typeface="Times New Roman"/>
                          <a:cs typeface="Times New Roman"/>
                        </a:rPr>
                        <a:t>5 </a:t>
                      </a:r>
                      <a:r>
                        <a:rPr lang="en-AU" sz="1900" dirty="0">
                          <a:solidFill>
                            <a:srgbClr val="000000"/>
                          </a:solidFill>
                          <a:effectLst/>
                          <a:latin typeface="+mn-lt"/>
                          <a:ea typeface="Times New Roman"/>
                          <a:cs typeface="Times New Roman"/>
                          <a:sym typeface="Symbol"/>
                        </a:rPr>
                        <a:t></a:t>
                      </a:r>
                      <a:r>
                        <a:rPr lang="en-AU" sz="1900" dirty="0">
                          <a:solidFill>
                            <a:srgbClr val="000000"/>
                          </a:solidFill>
                          <a:effectLst/>
                          <a:latin typeface="+mn-lt"/>
                          <a:ea typeface="Times New Roman"/>
                          <a:cs typeface="Times New Roman"/>
                        </a:rPr>
                        <a:t> 2</a:t>
                      </a:r>
                      <a:endParaRPr lang="en-AU" sz="1900" dirty="0">
                        <a:effectLst/>
                        <a:latin typeface="+mn-lt"/>
                        <a:ea typeface="SimSun"/>
                        <a:cs typeface="Times New Roman"/>
                      </a:endParaRPr>
                    </a:p>
                  </a:txBody>
                  <a:tcPr marL="68580" marR="68580" marT="0" marB="0" anchor="ctr">
                    <a:lnL>
                      <a:noFill/>
                    </a:lnL>
                    <a:lnR>
                      <a:noFill/>
                    </a:lnR>
                    <a:lnT>
                      <a:noFill/>
                    </a:lnT>
                    <a:lnB>
                      <a:noFill/>
                    </a:lnB>
                  </a:tcPr>
                </a:tc>
              </a:tr>
              <a:tr h="549669">
                <a:tc>
                  <a:txBody>
                    <a:bodyPr/>
                    <a:lstStyle/>
                    <a:p>
                      <a:pPr>
                        <a:lnSpc>
                          <a:spcPct val="115000"/>
                        </a:lnSpc>
                        <a:spcBef>
                          <a:spcPts val="200"/>
                        </a:spcBef>
                        <a:spcAft>
                          <a:spcPts val="200"/>
                        </a:spcAft>
                      </a:pPr>
                      <a:r>
                        <a:rPr lang="en-AU" sz="1900" dirty="0">
                          <a:effectLst/>
                          <a:latin typeface="+mn-lt"/>
                          <a:ea typeface="SimSun"/>
                          <a:cs typeface="Times New Roman"/>
                        </a:rPr>
                        <a:t>Amorphous</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AU" sz="1900" dirty="0">
                          <a:effectLst/>
                          <a:latin typeface="+mn-lt"/>
                          <a:ea typeface="SimSun"/>
                          <a:cs typeface="Times New Roman"/>
                        </a:rPr>
                        <a:t>25 </a:t>
                      </a:r>
                      <a:r>
                        <a:rPr lang="en-AU" sz="1900" dirty="0">
                          <a:effectLst/>
                          <a:latin typeface="+mn-lt"/>
                          <a:ea typeface="SimSun"/>
                          <a:cs typeface="Times New Roman"/>
                          <a:sym typeface="Symbol"/>
                        </a:rPr>
                        <a:t></a:t>
                      </a:r>
                      <a:r>
                        <a:rPr lang="en-AU" sz="1900" dirty="0">
                          <a:effectLst/>
                          <a:latin typeface="+mn-lt"/>
                          <a:ea typeface="SimSun"/>
                          <a:cs typeface="Times New Roman"/>
                        </a:rPr>
                        <a:t> 3</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AU" sz="1900" dirty="0">
                          <a:solidFill>
                            <a:srgbClr val="000000"/>
                          </a:solidFill>
                          <a:effectLst/>
                          <a:latin typeface="+mn-lt"/>
                          <a:ea typeface="Times New Roman"/>
                          <a:cs typeface="Times New Roman"/>
                        </a:rPr>
                        <a:t>61 </a:t>
                      </a:r>
                      <a:r>
                        <a:rPr lang="en-AU" sz="1900" dirty="0">
                          <a:solidFill>
                            <a:srgbClr val="000000"/>
                          </a:solidFill>
                          <a:effectLst/>
                          <a:latin typeface="+mn-lt"/>
                          <a:ea typeface="Times New Roman"/>
                          <a:cs typeface="Times New Roman"/>
                          <a:sym typeface="Symbol"/>
                        </a:rPr>
                        <a:t></a:t>
                      </a:r>
                      <a:r>
                        <a:rPr lang="en-AU" sz="1900" dirty="0">
                          <a:solidFill>
                            <a:srgbClr val="000000"/>
                          </a:solidFill>
                          <a:effectLst/>
                          <a:latin typeface="+mn-lt"/>
                          <a:ea typeface="Times New Roman"/>
                          <a:cs typeface="Times New Roman"/>
                        </a:rPr>
                        <a:t> 4</a:t>
                      </a:r>
                      <a:endParaRPr lang="en-AU" sz="1900" dirty="0">
                        <a:effectLst/>
                        <a:latin typeface="+mn-lt"/>
                        <a:ea typeface="SimSun"/>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AU" sz="1900" dirty="0">
                          <a:solidFill>
                            <a:srgbClr val="000000"/>
                          </a:solidFill>
                          <a:effectLst/>
                          <a:latin typeface="+mn-lt"/>
                          <a:ea typeface="Times New Roman"/>
                          <a:cs typeface="Times New Roman"/>
                        </a:rPr>
                        <a:t>54 </a:t>
                      </a:r>
                      <a:r>
                        <a:rPr lang="en-AU" sz="1900" dirty="0">
                          <a:solidFill>
                            <a:srgbClr val="000000"/>
                          </a:solidFill>
                          <a:effectLst/>
                          <a:latin typeface="+mn-lt"/>
                          <a:ea typeface="Times New Roman"/>
                          <a:cs typeface="Times New Roman"/>
                          <a:sym typeface="Symbol"/>
                        </a:rPr>
                        <a:t></a:t>
                      </a:r>
                      <a:r>
                        <a:rPr lang="en-AU" sz="1900" dirty="0">
                          <a:solidFill>
                            <a:srgbClr val="000000"/>
                          </a:solidFill>
                          <a:effectLst/>
                          <a:latin typeface="+mn-lt"/>
                          <a:ea typeface="Times New Roman"/>
                          <a:cs typeface="Times New Roman"/>
                        </a:rPr>
                        <a:t> 4</a:t>
                      </a:r>
                      <a:endParaRPr lang="en-AU" sz="1900" dirty="0">
                        <a:effectLst/>
                        <a:latin typeface="+mn-lt"/>
                        <a:ea typeface="SimSun"/>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5919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aim of using XANES</a:t>
            </a:r>
            <a:endParaRPr lang="en-AU" dirty="0"/>
          </a:p>
        </p:txBody>
      </p:sp>
      <p:sp>
        <p:nvSpPr>
          <p:cNvPr id="3" name="Content Placeholder 2"/>
          <p:cNvSpPr>
            <a:spLocks noGrp="1"/>
          </p:cNvSpPr>
          <p:nvPr>
            <p:ph idx="1"/>
          </p:nvPr>
        </p:nvSpPr>
        <p:spPr>
          <a:xfrm>
            <a:off x="323528" y="1927373"/>
            <a:ext cx="8229600" cy="4525963"/>
          </a:xfrm>
        </p:spPr>
        <p:txBody>
          <a:bodyPr/>
          <a:lstStyle/>
          <a:p>
            <a:endParaRPr lang="en-AU" dirty="0" smtClean="0"/>
          </a:p>
          <a:p>
            <a:r>
              <a:rPr lang="en-AU" dirty="0" smtClean="0"/>
              <a:t>To identify the </a:t>
            </a:r>
            <a:r>
              <a:rPr lang="en-AU" dirty="0"/>
              <a:t>large amorphous </a:t>
            </a:r>
            <a:r>
              <a:rPr lang="en-AU" dirty="0" smtClean="0"/>
              <a:t>components in scale samples obtained from XRD.</a:t>
            </a:r>
          </a:p>
          <a:p>
            <a:endParaRPr lang="en-AU" dirty="0" smtClean="0"/>
          </a:p>
          <a:p>
            <a:r>
              <a:rPr lang="en-US" dirty="0" smtClean="0"/>
              <a:t>To </a:t>
            </a:r>
            <a:r>
              <a:rPr lang="en-US" dirty="0" err="1" smtClean="0"/>
              <a:t>characterise</a:t>
            </a:r>
            <a:r>
              <a:rPr lang="en-US" dirty="0" smtClean="0"/>
              <a:t> and compare the scale sample at different depth from the wall</a:t>
            </a:r>
          </a:p>
          <a:p>
            <a:endParaRPr lang="en-US" dirty="0" smtClean="0"/>
          </a:p>
          <a:p>
            <a:pPr lvl="1"/>
            <a:endParaRPr lang="en-AU" dirty="0"/>
          </a:p>
          <a:p>
            <a:endParaRPr lang="en-AU" dirty="0"/>
          </a:p>
        </p:txBody>
      </p:sp>
    </p:spTree>
    <p:extLst>
      <p:ext uri="{BB962C8B-B14F-4D97-AF65-F5344CB8AC3E}">
        <p14:creationId xmlns:p14="http://schemas.microsoft.com/office/powerpoint/2010/main" val="1937949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Experimental </a:t>
            </a:r>
            <a:r>
              <a:rPr lang="en-AU" dirty="0" smtClean="0"/>
              <a:t>Methodology for XANES</a:t>
            </a:r>
            <a:endParaRPr lang="en-AU" dirty="0"/>
          </a:p>
        </p:txBody>
      </p:sp>
      <p:sp>
        <p:nvSpPr>
          <p:cNvPr id="3" name="Content Placeholder 2"/>
          <p:cNvSpPr>
            <a:spLocks noGrp="1"/>
          </p:cNvSpPr>
          <p:nvPr>
            <p:ph idx="1"/>
          </p:nvPr>
        </p:nvSpPr>
        <p:spPr/>
        <p:txBody>
          <a:bodyPr/>
          <a:lstStyle/>
          <a:p>
            <a:r>
              <a:rPr lang="en-AU" kern="1200" dirty="0"/>
              <a:t>XANES spectra at Al K-edge have been collected on the Soft X-ray Spectroscopy </a:t>
            </a:r>
            <a:r>
              <a:rPr lang="en-AU" kern="1200" dirty="0" err="1"/>
              <a:t>beamline</a:t>
            </a:r>
            <a:r>
              <a:rPr lang="en-AU" kern="1200" dirty="0"/>
              <a:t> at the Australian </a:t>
            </a:r>
            <a:r>
              <a:rPr lang="en-AU" kern="1200" dirty="0" smtClean="0"/>
              <a:t>Synchrotron.</a:t>
            </a:r>
            <a:endParaRPr lang="en-AU" kern="1200" dirty="0"/>
          </a:p>
          <a:p>
            <a:endParaRPr lang="en-US" kern="1200" dirty="0"/>
          </a:p>
          <a:p>
            <a:r>
              <a:rPr lang="en-AU" kern="1200" dirty="0"/>
              <a:t>X-ray absorption spectra were recorded in partial electron yield (PEY) detection </a:t>
            </a:r>
            <a:r>
              <a:rPr lang="en-AU" kern="1200" dirty="0" smtClean="0"/>
              <a:t>mode</a:t>
            </a:r>
            <a:r>
              <a:rPr lang="en-AU" dirty="0"/>
              <a:t> in the photon energy range 1535-1630 eV (Al)</a:t>
            </a:r>
            <a:r>
              <a:rPr lang="en-AU" kern="1200" dirty="0" smtClean="0"/>
              <a:t> </a:t>
            </a:r>
            <a:r>
              <a:rPr lang="en-AU" kern="1200" dirty="0"/>
              <a:t>with 0.1 eV steps and 0.5 s integration </a:t>
            </a:r>
            <a:r>
              <a:rPr lang="en-AU" kern="1200" dirty="0" smtClean="0"/>
              <a:t>time, </a:t>
            </a:r>
            <a:r>
              <a:rPr lang="en-AU" kern="1200" dirty="0"/>
              <a:t>using a </a:t>
            </a:r>
            <a:r>
              <a:rPr lang="en-AU" kern="1200" dirty="0" err="1"/>
              <a:t>microchannel</a:t>
            </a:r>
            <a:r>
              <a:rPr lang="en-AU" kern="1200" dirty="0"/>
              <a:t> plate detector.</a:t>
            </a:r>
            <a:endParaRPr lang="en-AU" dirty="0"/>
          </a:p>
        </p:txBody>
      </p:sp>
    </p:spTree>
    <p:extLst>
      <p:ext uri="{BB962C8B-B14F-4D97-AF65-F5344CB8AC3E}">
        <p14:creationId xmlns:p14="http://schemas.microsoft.com/office/powerpoint/2010/main" val="32529391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1|11.8|9.7|16.1"/>
</p:tagLst>
</file>

<file path=ppt/tags/tag2.xml><?xml version="1.0" encoding="utf-8"?>
<p:tagLst xmlns:a="http://schemas.openxmlformats.org/drawingml/2006/main" xmlns:r="http://schemas.openxmlformats.org/officeDocument/2006/relationships" xmlns:p="http://schemas.openxmlformats.org/presentationml/2006/main">
  <p:tag name="TIMING" val="|0.1|0.1|0.2"/>
</p:tagLst>
</file>

<file path=ppt/tags/tag3.xml><?xml version="1.0" encoding="utf-8"?>
<p:tagLst xmlns:a="http://schemas.openxmlformats.org/drawingml/2006/main" xmlns:r="http://schemas.openxmlformats.org/officeDocument/2006/relationships" xmlns:p="http://schemas.openxmlformats.org/presentationml/2006/main">
  <p:tag name="TIMING" val="|1.9|0.1|0.2|0.3|0.6"/>
</p:tagLst>
</file>

<file path=ppt/tags/tag4.xml><?xml version="1.0" encoding="utf-8"?>
<p:tagLst xmlns:a="http://schemas.openxmlformats.org/drawingml/2006/main" xmlns:r="http://schemas.openxmlformats.org/officeDocument/2006/relationships" xmlns:p="http://schemas.openxmlformats.org/presentationml/2006/main">
  <p:tag name="TIMING" val="|1.9|0.1|0.2|0.3|0.6"/>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默认设计模板">
  <a:themeElements>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45161</TotalTime>
  <Words>1548</Words>
  <Application>Microsoft Office PowerPoint</Application>
  <PresentationFormat>On-screen Show (4:3)</PresentationFormat>
  <Paragraphs>353</Paragraphs>
  <Slides>18</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默认设计模板</vt:lpstr>
      <vt:lpstr>Solstice</vt:lpstr>
      <vt:lpstr>Graph</vt:lpstr>
      <vt:lpstr>Characterisation of scale products formed on the heat-exchanger surfaces in the Bayer process</vt:lpstr>
      <vt:lpstr>Bayer Process — background</vt:lpstr>
      <vt:lpstr>Bayer Process — Scale</vt:lpstr>
      <vt:lpstr>Bayer Process — background</vt:lpstr>
      <vt:lpstr>Bayer Process — background</vt:lpstr>
      <vt:lpstr>Sample list</vt:lpstr>
      <vt:lpstr>XRD-Quantitative Phase Analysis </vt:lpstr>
      <vt:lpstr>The aim of using XANES</vt:lpstr>
      <vt:lpstr>Experimental Methodology for XANES</vt:lpstr>
      <vt:lpstr>Standard Samples for XANES</vt:lpstr>
      <vt:lpstr>Standard samples - Al</vt:lpstr>
      <vt:lpstr>PowerPoint Presentation</vt:lpstr>
      <vt:lpstr>Scale A-Quantitative Comparison</vt:lpstr>
      <vt:lpstr>Scale B (Heater ,194°C)</vt:lpstr>
      <vt:lpstr>Scale C- (Slurry heater, 148°C)</vt:lpstr>
      <vt:lpstr>Summary</vt:lpstr>
      <vt:lpstr>Acknowledgement</vt:lpstr>
      <vt:lpstr>Thank you</vt:lpstr>
    </vt:vector>
  </TitlesOfParts>
  <Company>University of South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South Australia</dc:creator>
  <cp:lastModifiedBy>University of South Australia</cp:lastModifiedBy>
  <cp:revision>397</cp:revision>
  <dcterms:created xsi:type="dcterms:W3CDTF">2013-01-15T03:20:23Z</dcterms:created>
  <dcterms:modified xsi:type="dcterms:W3CDTF">2014-11-20T01:13:53Z</dcterms:modified>
</cp:coreProperties>
</file>