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78" r:id="rId7"/>
    <p:sldId id="260" r:id="rId8"/>
    <p:sldId id="264" r:id="rId9"/>
    <p:sldId id="262" r:id="rId10"/>
    <p:sldId id="263" r:id="rId11"/>
    <p:sldId id="261" r:id="rId12"/>
    <p:sldId id="265" r:id="rId13"/>
    <p:sldId id="268" r:id="rId14"/>
    <p:sldId id="282" r:id="rId15"/>
    <p:sldId id="280" r:id="rId16"/>
    <p:sldId id="279" r:id="rId17"/>
    <p:sldId id="267" r:id="rId18"/>
    <p:sldId id="287" r:id="rId19"/>
    <p:sldId id="269" r:id="rId20"/>
    <p:sldId id="281" r:id="rId21"/>
    <p:sldId id="288" r:id="rId22"/>
    <p:sldId id="270" r:id="rId23"/>
    <p:sldId id="283" r:id="rId24"/>
    <p:sldId id="271" r:id="rId25"/>
    <p:sldId id="272" r:id="rId26"/>
    <p:sldId id="284" r:id="rId27"/>
    <p:sldId id="273" r:id="rId28"/>
    <p:sldId id="285" r:id="rId29"/>
    <p:sldId id="286" r:id="rId30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6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en-US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4"/>
              </a:spcAft>
            </a:pPr>
            <a:r>
              <a:rPr lang="en-US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en-US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en-US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en-US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en-US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en-US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r>
              <a:rPr lang="en-US" sz="1800" b="1" strike="noStrike" spc="-1">
                <a:solidFill>
                  <a:srgbClr val="FFFFFF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1800" b="1" strike="noStrike" spc="-1">
                <a:solidFill>
                  <a:srgbClr val="FFFFFF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fld id="{6FCDCC4B-DD29-41F7-A80E-540CA372809B}" type="slidenum">
              <a:rPr lang="en-US" sz="1800" b="1" strike="noStrike" spc="-1">
                <a:solidFill>
                  <a:srgbClr val="FFFFFF"/>
                </a:solidFill>
                <a:latin typeface="Source Sans Pro Black"/>
              </a:rPr>
              <a:t>‹#›</a:t>
            </a:fld>
            <a:endParaRPr lang="en-US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en-US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1"/>
              </a:spcAft>
            </a:pPr>
            <a:r>
              <a:rPr lang="en-US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en-US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en-US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en-US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en-US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en-US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1" strike="noStrike" spc="-1">
                <a:solidFill>
                  <a:srgbClr val="E74C3C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1800" b="1" strike="noStrike" spc="-1">
                <a:solidFill>
                  <a:srgbClr val="E74C3C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2A5F22EB-1D4F-47F4-875B-56A182B8E616}" type="slidenum">
              <a:rPr lang="en-US" sz="1800" b="1" strike="noStrike" spc="-1">
                <a:solidFill>
                  <a:srgbClr val="E74C3C"/>
                </a:solidFill>
                <a:latin typeface="Source Sans Pro Black"/>
              </a:rPr>
              <a:t>‹#›</a:t>
            </a:fld>
            <a:endParaRPr lang="en-US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Easy Build System</a:t>
            </a:r>
            <a:br/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Instrumentation and Controls </a:t>
            </a:r>
          </a:p>
        </p:txBody>
      </p:sp>
      <p:sp>
        <p:nvSpPr>
          <p:cNvPr id="88" name="TextShape 2"/>
          <p:cNvSpPr txBox="1"/>
          <p:nvPr/>
        </p:nvSpPr>
        <p:spPr>
          <a:xfrm>
            <a:off x="540000" y="4689727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Andrew Starritt</a:t>
            </a:r>
          </a:p>
          <a:p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17-19 October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Why did we create the EBS?</a:t>
            </a:r>
          </a:p>
        </p:txBody>
      </p:sp>
      <p:sp>
        <p:nvSpPr>
          <p:cNvPr id="98" name="TextShape 2"/>
          <p:cNvSpPr txBox="1"/>
          <p:nvPr/>
        </p:nvSpPr>
        <p:spPr>
          <a:xfrm>
            <a:off x="233463" y="1682886"/>
            <a:ext cx="9170350" cy="50097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7000"/>
          </a:bodyPr>
          <a:lstStyle/>
          <a:p>
            <a:pPr>
              <a:spcAft>
                <a:spcPts val="1142"/>
              </a:spcAft>
            </a:pPr>
            <a:r>
              <a:rPr lang="en-US" sz="2800" b="1" strike="noStrike" spc="-1" dirty="0">
                <a:solidFill>
                  <a:srgbClr val="1C1C1C"/>
                </a:solidFill>
                <a:latin typeface="Source Sans Pro Semibold"/>
              </a:rPr>
              <a:t>A build system was deemed necessary as we have many IOCs etc. running on multiple platforms and platform types: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trike="noStrike" spc="-1" dirty="0">
                <a:solidFill>
                  <a:srgbClr val="1C1C1C"/>
                </a:solidFill>
                <a:latin typeface="Source Sans Pro Semibold"/>
              </a:rPr>
              <a:t>225+ IOCs, OPIs, Archives, Gateways, File Servers – very labor intensive to build  on each individually, and on own target hosts.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trike="noStrike" spc="-1" dirty="0">
                <a:solidFill>
                  <a:srgbClr val="1C1C1C"/>
                </a:solidFill>
                <a:latin typeface="Source Sans Pro Semibold"/>
              </a:rPr>
              <a:t>Target hosts not always suitable to use as build machine because either in use operationally and/or have no build capability.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60000" y="259200"/>
            <a:ext cx="9360000" cy="61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EBS Workflow Overview</a:t>
            </a:r>
          </a:p>
        </p:txBody>
      </p:sp>
      <p:pic>
        <p:nvPicPr>
          <p:cNvPr id="106" name="Picture 105"/>
          <p:cNvPicPr/>
          <p:nvPr/>
        </p:nvPicPr>
        <p:blipFill>
          <a:blip r:embed="rId2"/>
          <a:stretch/>
        </p:blipFill>
        <p:spPr>
          <a:xfrm>
            <a:off x="717840" y="951840"/>
            <a:ext cx="8319600" cy="6501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Overall Structure</a:t>
            </a:r>
          </a:p>
        </p:txBody>
      </p:sp>
      <p:sp>
        <p:nvSpPr>
          <p:cNvPr id="112" name="TextShape 2"/>
          <p:cNvSpPr txBox="1"/>
          <p:nvPr/>
        </p:nvSpPr>
        <p:spPr>
          <a:xfrm>
            <a:off x="360000" y="1583703"/>
            <a:ext cx="9180000" cy="51403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EBS allows for a number of independent build streams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We currently have four.</a:t>
            </a:r>
            <a:endParaRPr lang="en-US" sz="28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Each build stream can build any number of platform types.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machine currently has 8 – all </a:t>
            </a:r>
            <a:r>
              <a:rPr lang="en-US" sz="2400" b="1" strike="noStrike" spc="-1" dirty="0" err="1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flavours</a:t>
            </a:r>
            <a:r>
              <a:rPr lang="en-US" sz="24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of Linux.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archivers and gateways each have 1.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bundle has 2.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Each platform type is built on its own dedicated (VM) host.</a:t>
            </a:r>
            <a:endParaRPr lang="en-US" sz="24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Each platform can build many IOCs, OPIs  etc. etc.</a:t>
            </a:r>
            <a:endParaRPr lang="en-US" sz="24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The Contracts</a:t>
            </a:r>
          </a:p>
        </p:txBody>
      </p:sp>
      <p:sp>
        <p:nvSpPr>
          <p:cNvPr id="112" name="TextShape 2"/>
          <p:cNvSpPr txBox="1"/>
          <p:nvPr/>
        </p:nvSpPr>
        <p:spPr>
          <a:xfrm>
            <a:off x="360000" y="1583703"/>
            <a:ext cx="9180000" cy="51403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The build (top) directory (out of perforce):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1C1C1C"/>
                </a:solidFill>
                <a:latin typeface="Source Sans Pro Light"/>
              </a:rPr>
              <a:t>Must contain at least a  </a:t>
            </a:r>
            <a:r>
              <a:rPr lang="en-US" sz="2400" b="1" strike="noStrike" spc="-1" dirty="0" err="1">
                <a:solidFill>
                  <a:schemeClr val="tx2">
                    <a:lumMod val="75000"/>
                  </a:schemeClr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build_instruction</a:t>
            </a:r>
            <a:r>
              <a:rPr lang="en-US" sz="2400" b="1" strike="noStrike" spc="-1" dirty="0">
                <a:solidFill>
                  <a:srgbClr val="1C1C1C"/>
                </a:solidFill>
                <a:latin typeface="Source Sans Pro Light"/>
              </a:rPr>
              <a:t> recipe file</a:t>
            </a:r>
            <a:r>
              <a:rPr lang="en-US" sz="2200" b="1" strike="noStrike" spc="-1" dirty="0">
                <a:solidFill>
                  <a:srgbClr val="1C1C1C"/>
                </a:solidFill>
                <a:latin typeface="Source Sans Pro Light"/>
              </a:rPr>
              <a:t>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Either in the top directory or called up by the recipe file: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1C1C1C"/>
                </a:solidFill>
                <a:latin typeface="Source Sans Pro Light"/>
              </a:rPr>
              <a:t>Must contain script (or program) </a:t>
            </a:r>
            <a:r>
              <a:rPr lang="en-US" sz="2400" b="1" strike="noStrike" spc="-1" dirty="0">
                <a:solidFill>
                  <a:schemeClr val="tx2">
                    <a:lumMod val="75000"/>
                  </a:schemeClr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build.sh </a:t>
            </a:r>
            <a:r>
              <a:rPr lang="en-US" sz="2400" b="1" strike="noStrike" spc="-1" dirty="0">
                <a:solidFill>
                  <a:srgbClr val="1C1C1C"/>
                </a:solidFill>
                <a:latin typeface="Source Sans Pro Light"/>
              </a:rPr>
              <a:t>or </a:t>
            </a:r>
            <a:r>
              <a:rPr lang="en-US" sz="2400" b="1" strike="noStrike" spc="-1" dirty="0">
                <a:solidFill>
                  <a:schemeClr val="tx2">
                    <a:lumMod val="75000"/>
                  </a:schemeClr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Makefile</a:t>
            </a:r>
            <a:r>
              <a:rPr lang="en-US" sz="2400" b="1" strike="noStrike" spc="-1" dirty="0">
                <a:solidFill>
                  <a:srgbClr val="1C1C1C"/>
                </a:solidFill>
                <a:latin typeface="Source Sans Pro Light"/>
              </a:rPr>
              <a:t> </a:t>
            </a: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 dirty="0">
                <a:solidFill>
                  <a:schemeClr val="tx2">
                    <a:lumMod val="75000"/>
                  </a:schemeClr>
                </a:solidFill>
                <a:latin typeface="Source Sans Pro Light"/>
              </a:rPr>
              <a:t>If  build.sh </a:t>
            </a:r>
            <a:r>
              <a:rPr lang="en-US" sz="2000" b="1" strike="noStrike" spc="-1" dirty="0">
                <a:solidFill>
                  <a:srgbClr val="1C1C1C"/>
                </a:solidFill>
                <a:latin typeface="Source Sans Pro Light"/>
              </a:rPr>
              <a:t>exists, it is executed; otherwise;</a:t>
            </a: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 dirty="0">
                <a:solidFill>
                  <a:srgbClr val="1C1C1C"/>
                </a:solidFill>
                <a:latin typeface="Source Sans Pro Light"/>
              </a:rPr>
              <a:t>If a </a:t>
            </a:r>
            <a:r>
              <a:rPr lang="en-US" sz="2000" b="1" strike="noStrike" spc="-1" dirty="0">
                <a:solidFill>
                  <a:schemeClr val="tx2">
                    <a:lumMod val="75000"/>
                  </a:schemeClr>
                </a:solidFill>
                <a:latin typeface="Source Sans Pro Light"/>
              </a:rPr>
              <a:t>Makefile</a:t>
            </a:r>
            <a:r>
              <a:rPr lang="en-US" sz="2000" b="1" strike="noStrike" spc="-1" dirty="0">
                <a:solidFill>
                  <a:srgbClr val="1C1C1C"/>
                </a:solidFill>
                <a:latin typeface="Source Sans Pro Light"/>
              </a:rPr>
              <a:t> exists, make is invoked ; otherwise</a:t>
            </a: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 dirty="0">
                <a:solidFill>
                  <a:srgbClr val="1C1C1C"/>
                </a:solidFill>
                <a:latin typeface="Source Sans Pro Light"/>
              </a:rPr>
              <a:t>This item fails to build.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In the top directory, or specified in the recipe or built: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1C1C1C"/>
                </a:solidFill>
                <a:latin typeface="Source Sans Pro Light"/>
              </a:rPr>
              <a:t>Should optionally contain a  </a:t>
            </a:r>
            <a:r>
              <a:rPr lang="en-US" sz="2400" b="1" strike="noStrike" spc="-1" dirty="0" err="1">
                <a:solidFill>
                  <a:schemeClr val="tx2">
                    <a:lumMod val="75000"/>
                  </a:schemeClr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deploy.bash</a:t>
            </a:r>
            <a:r>
              <a:rPr lang="en-US" sz="2400" b="1" strike="noStrike" spc="-1" dirty="0">
                <a:solidFill>
                  <a:schemeClr val="tx2">
                    <a:lumMod val="75000"/>
                  </a:schemeClr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 </a:t>
            </a:r>
            <a:r>
              <a:rPr lang="en-US" sz="2400" b="1" strike="noStrike" spc="-1" dirty="0">
                <a:solidFill>
                  <a:srgbClr val="1C1C1C"/>
                </a:solidFill>
                <a:latin typeface="Source Sans Pro Light"/>
              </a:rPr>
              <a:t>script</a:t>
            </a: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 dirty="0">
                <a:solidFill>
                  <a:srgbClr val="1C1C1C"/>
                </a:solidFill>
                <a:latin typeface="Source Sans Pro Light"/>
              </a:rPr>
              <a:t>If it does not exist, the EBS will create a symbolic link to the auto generated </a:t>
            </a:r>
            <a:r>
              <a:rPr lang="en-US" sz="2000" b="1" strike="noStrike" spc="-1" dirty="0" err="1">
                <a:solidFill>
                  <a:srgbClr val="1C1C1C"/>
                </a:solidFill>
                <a:latin typeface="Source Sans Pro Light"/>
              </a:rPr>
              <a:t>deploy_ioc.bash</a:t>
            </a:r>
            <a:r>
              <a:rPr lang="en-US" sz="2000" b="1" strike="noStrike" spc="-1" dirty="0">
                <a:solidFill>
                  <a:srgbClr val="1C1C1C"/>
                </a:solidFill>
                <a:latin typeface="Source Sans Pro Light"/>
              </a:rPr>
              <a:t>  script.</a:t>
            </a: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800" b="0" strike="noStrike" spc="-1" dirty="0">
              <a:solidFill>
                <a:srgbClr val="1C1C1C"/>
              </a:solidFill>
              <a:latin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77711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pc="-1" dirty="0" err="1">
                <a:solidFill>
                  <a:srgbClr val="FFFFFF"/>
                </a:solidFill>
                <a:latin typeface="Source Sans Pro Black"/>
              </a:rPr>
              <a:t>Reciple</a:t>
            </a:r>
            <a:r>
              <a:rPr lang="en-US" sz="3200" b="1" spc="-1" dirty="0">
                <a:solidFill>
                  <a:srgbClr val="FFFFFF"/>
                </a:solidFill>
                <a:latin typeface="Source Sans Pro Black"/>
              </a:rPr>
              <a:t> file (part 1)</a:t>
            </a:r>
            <a:endParaRPr lang="en-US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360000" y="1488333"/>
            <a:ext cx="9180000" cy="5690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trike="noStrike" spc="-1" dirty="0">
                <a:solidFill>
                  <a:srgbClr val="1C1C1C"/>
                </a:solidFill>
                <a:latin typeface="Source Sans Pro Semibold"/>
              </a:rPr>
              <a:t>The build (top) directory (out of perforce):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Must contain at least a  </a:t>
            </a:r>
            <a:r>
              <a:rPr lang="en-US" sz="2400" b="1" strike="noStrike" spc="-1" dirty="0" err="1">
                <a:solidFill>
                  <a:schemeClr val="tx2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build_instruction</a:t>
            </a:r>
            <a:r>
              <a:rPr lang="en-US" sz="24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recipe file.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It typically holds other files, such as the files for the IOC shell (example later)</a:t>
            </a:r>
            <a:endParaRPr lang="en-US" sz="24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solidFill>
                  <a:srgbClr val="1C1C1C"/>
                </a:solidFill>
                <a:latin typeface="Source Sans Pro Semibold"/>
              </a:rPr>
              <a:t>The </a:t>
            </a:r>
            <a:r>
              <a:rPr lang="en-US" sz="2800" b="1" strike="noStrike" spc="-1" dirty="0">
                <a:solidFill>
                  <a:srgbClr val="1C1C1C"/>
                </a:solidFill>
                <a:latin typeface="Source Sans Pro Semibold"/>
              </a:rPr>
              <a:t>recipe</a:t>
            </a:r>
            <a:r>
              <a:rPr lang="en-US" sz="2800" b="1" spc="-1" dirty="0">
                <a:solidFill>
                  <a:srgbClr val="1C1C1C"/>
                </a:solidFill>
                <a:latin typeface="Source Sans Pro Semibold"/>
              </a:rPr>
              <a:t> file consists of a list  of  items which are copied to the “top” directory/folder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/>
              </a:rPr>
              <a:t>These items may be files or directories – typically the latter.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/>
              </a:rPr>
              <a:t>A specific release version may be defined – otherwise the head revision is used</a:t>
            </a:r>
            <a:endParaRPr lang="en-US" sz="2200" b="1" spc="-1" dirty="0">
              <a:solidFill>
                <a:srgbClr val="1C1C1C"/>
              </a:solidFill>
              <a:latin typeface="Source Sans Pro Semibold"/>
            </a:endParaRPr>
          </a:p>
          <a:p>
            <a:pPr marL="1130400" lvl="2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1" spc="-1" dirty="0">
                <a:solidFill>
                  <a:srgbClr val="1C1C1C"/>
                </a:solidFill>
                <a:latin typeface="Source Sans Pro Semibold"/>
              </a:rPr>
              <a:t>Specified using perforce labels – similar to git tags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/>
              </a:rPr>
              <a:t>The item can be directed to a sub folder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/>
              </a:rPr>
              <a:t>The item can be renamed.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400" b="1" spc="-1" dirty="0">
              <a:solidFill>
                <a:srgbClr val="1C1C1C"/>
              </a:solidFill>
              <a:latin typeface="Source Sans Pro Semibold"/>
            </a:endParaRP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800" b="0" strike="noStrike" spc="-1" dirty="0">
              <a:solidFill>
                <a:srgbClr val="1C1C1C"/>
              </a:solidFill>
              <a:latin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821202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Recipe file (part 2) – example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AC783E-6CDE-4992-83C2-72A237B755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2137585"/>
            <a:ext cx="9512875" cy="379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35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Recipe file (part 3)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AD0EE95-BD87-4111-93C0-E5A731006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88" y="2100193"/>
            <a:ext cx="11321271" cy="35418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Recipe file (part 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608141-BC69-4E88-9E8D-1C649693E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31" y="2091395"/>
            <a:ext cx="9895919" cy="343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30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60000" y="259200"/>
            <a:ext cx="9360000" cy="8011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Top directory - </a:t>
            </a:r>
            <a:r>
              <a:rPr lang="en-US" sz="3200" b="1" spc="-1" dirty="0">
                <a:solidFill>
                  <a:srgbClr val="FFFFFF"/>
                </a:solidFill>
                <a:latin typeface="Source Sans Pro Black"/>
              </a:rPr>
              <a:t>typical</a:t>
            </a:r>
            <a:endParaRPr lang="en-US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5334F5-D292-44C2-A8E1-2D382EB34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0" y="1139953"/>
            <a:ext cx="4601182" cy="629701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Building </a:t>
            </a:r>
          </a:p>
        </p:txBody>
      </p:sp>
      <p:sp>
        <p:nvSpPr>
          <p:cNvPr id="112" name="TextShape 2"/>
          <p:cNvSpPr txBox="1"/>
          <p:nvPr/>
        </p:nvSpPr>
        <p:spPr>
          <a:xfrm>
            <a:off x="360000" y="1583703"/>
            <a:ext cx="9180000" cy="51403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This is guided by the </a:t>
            </a:r>
            <a:r>
              <a:rPr lang="en-US" sz="2800" b="1" spc="-1" dirty="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</a:t>
            </a:r>
            <a:r>
              <a:rPr lang="en-US" sz="2800" b="1" strike="noStrike" spc="-1" dirty="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akefile</a:t>
            </a:r>
            <a:r>
              <a:rPr lang="en-US" sz="28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or </a:t>
            </a:r>
            <a:r>
              <a:rPr lang="en-US" sz="2800" b="1" strike="noStrike" spc="-1" dirty="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build.sh</a:t>
            </a:r>
            <a:r>
              <a:rPr lang="en-US" sz="2800" b="1" strike="noStrike" spc="-1" dirty="0">
                <a:solidFill>
                  <a:schemeClr val="tx2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lang="en-US" sz="28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file</a:t>
            </a:r>
            <a:r>
              <a:rPr lang="en-US" sz="24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. </a:t>
            </a: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Typically, we use a standard EPICS </a:t>
            </a:r>
            <a:r>
              <a:rPr lang="en-US" sz="2400" b="1" spc="-1" dirty="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Makefile</a:t>
            </a:r>
            <a:r>
              <a:rPr lang="en-US" sz="2400" b="1" spc="-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.</a:t>
            </a:r>
            <a:endParaRPr lang="en-US" sz="2400" b="1" strike="noStrike" spc="-1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If used, the </a:t>
            </a:r>
            <a:r>
              <a:rPr lang="en-US" sz="2400" b="1" strike="noStrike" spc="-1" dirty="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build.sh </a:t>
            </a:r>
            <a:r>
              <a:rPr lang="en-US" sz="2400" b="1" strike="noStrike" spc="-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can be any script or executable that gets the job done. </a:t>
            </a:r>
          </a:p>
          <a:p>
            <a:pPr marL="190800" lvl="1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When a build is ready for deployment, it is copied from the from the build host to a shared and public  NFS mount point.</a:t>
            </a:r>
          </a:p>
          <a:p>
            <a:pPr marL="190800" lvl="1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 build does not necessarily have to be 100% successful in order to be made available.</a:t>
            </a:r>
          </a:p>
          <a:p>
            <a:pPr marL="0" lvl="1">
              <a:spcAft>
                <a:spcPts val="850"/>
              </a:spcAft>
              <a:buClr>
                <a:srgbClr val="000000"/>
              </a:buClr>
              <a:buSzPct val="45000"/>
            </a:pPr>
            <a:endParaRPr lang="en-US" sz="2400" b="1" strike="noStrike" spc="-1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400" b="1" strike="noStrike" spc="-1" dirty="0">
              <a:latin typeface="Source Sans Pro Light"/>
            </a:endParaRP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400" b="1" strike="noStrike" spc="-1" dirty="0">
              <a:latin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17572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Introduction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360000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Overview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pc="-1" dirty="0">
                <a:solidFill>
                  <a:srgbClr val="1C1C1C"/>
                </a:solidFill>
                <a:latin typeface="Source Sans Pro Semibold"/>
              </a:rPr>
              <a:t>What is it, main features.</a:t>
            </a:r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pc="-1" dirty="0">
                <a:solidFill>
                  <a:srgbClr val="1C1C1C"/>
                </a:solidFill>
                <a:latin typeface="Source Sans Pro Semibold"/>
              </a:rPr>
              <a:t>Workflow Overview</a:t>
            </a:r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pc="-1" dirty="0">
                <a:solidFill>
                  <a:srgbClr val="1C1C1C"/>
                </a:solidFill>
                <a:latin typeface="Source Sans Pro Semibold"/>
              </a:rPr>
              <a:t>The recipe files.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Deploying built IOCs 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 </a:t>
            </a:r>
            <a:r>
              <a:rPr lang="en-US" sz="2600" b="1" spc="-1" dirty="0">
                <a:solidFill>
                  <a:srgbClr val="1C1C1C"/>
                </a:solidFill>
                <a:latin typeface="Source Sans Pro Semibold"/>
              </a:rPr>
              <a:t>Pros and Cons</a:t>
            </a:r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pc="-1" dirty="0">
                <a:solidFill>
                  <a:srgbClr val="FFFFFF"/>
                </a:solidFill>
                <a:latin typeface="Source Sans Pro Black"/>
              </a:rPr>
              <a:t>Copying to shared drive (example)</a:t>
            </a:r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 </a:t>
            </a:r>
          </a:p>
        </p:txBody>
      </p:sp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5B466CB-F67B-4142-928E-F874072DC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26" y="2140085"/>
            <a:ext cx="9829031" cy="321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73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pc="-1" dirty="0">
                <a:solidFill>
                  <a:srgbClr val="FFFFFF"/>
                </a:solidFill>
                <a:latin typeface="Source Sans Pro Black"/>
              </a:rPr>
              <a:t>Deploying an IOC, OPI, ….   1</a:t>
            </a:r>
            <a:endParaRPr lang="en-US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0000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1C1C1C"/>
                </a:solidFill>
                <a:latin typeface="Source Sans Pro Semibold"/>
              </a:rPr>
              <a:t>Each built IOC/OPI/gateway etc. should contain a </a:t>
            </a:r>
            <a:r>
              <a:rPr lang="en-US" sz="2800" b="0" strike="noStrike" spc="-1" dirty="0" err="1">
                <a:solidFill>
                  <a:srgbClr val="1C1C1C"/>
                </a:solidFill>
                <a:latin typeface="Source Sans Pro Semibold"/>
              </a:rPr>
              <a:t>deploy.bash</a:t>
            </a:r>
            <a:r>
              <a:rPr lang="en-US" sz="2800" b="0" strike="noStrike" spc="-1" dirty="0">
                <a:solidFill>
                  <a:srgbClr val="1C1C1C"/>
                </a:solidFill>
                <a:latin typeface="Source Sans Pro Semibold"/>
              </a:rPr>
              <a:t> script.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1C1C1C"/>
                </a:solidFill>
                <a:latin typeface="Source Sans Pro Semibold"/>
              </a:rPr>
              <a:t>This scripts deploys the run time artifacts from the build repository (on shared drive) to the target machine.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trike="noStrike" spc="-1" dirty="0">
                <a:solidFill>
                  <a:srgbClr val="1C1C1C"/>
                </a:solidFill>
                <a:latin typeface="Source Sans Pro Semibold"/>
              </a:rPr>
              <a:t>For IOCs </a:t>
            </a:r>
            <a:r>
              <a:rPr lang="en-US" sz="2800" b="1" spc="-1" dirty="0">
                <a:solidFill>
                  <a:srgbClr val="1C1C1C"/>
                </a:solidFill>
                <a:latin typeface="Source Sans Pro Semibold"/>
              </a:rPr>
              <a:t>the deploy script is automatically generated.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trike="noStrike" spc="-1" dirty="0">
                <a:solidFill>
                  <a:srgbClr val="1C1C1C"/>
                </a:solidFill>
                <a:latin typeface="Source Sans Pro Semibold"/>
              </a:rPr>
              <a:t>For IOCs we deploy: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binaries, libraries, EPICS database and </a:t>
            </a:r>
            <a:r>
              <a:rPr lang="en-US" sz="2400" b="0" strike="noStrike" spc="-1" dirty="0" err="1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dbd</a:t>
            </a:r>
            <a:r>
              <a:rPr lang="en-US" sz="24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files.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</a:t>
            </a:r>
            <a:r>
              <a:rPr lang="en-US" sz="2400" b="0" strike="noStrike" spc="-1" dirty="0" err="1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iocBoot</a:t>
            </a:r>
            <a:r>
              <a:rPr lang="en-US" sz="24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directory  inc. the </a:t>
            </a:r>
            <a:r>
              <a:rPr lang="en-US" sz="2400" b="1" strike="noStrike" spc="-1" dirty="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st.cmd</a:t>
            </a:r>
            <a:r>
              <a:rPr lang="en-US" sz="24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 file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pc="-1" dirty="0">
                <a:solidFill>
                  <a:srgbClr val="FFFFFF"/>
                </a:solidFill>
                <a:latin typeface="Source Sans Pro Black"/>
              </a:rPr>
              <a:t>Deploying an IOC, OPI, ….   2</a:t>
            </a:r>
            <a:endParaRPr lang="en-US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0000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trike="noStrike" spc="-1" dirty="0">
                <a:solidFill>
                  <a:srgbClr val="1C1C1C"/>
                </a:solidFill>
                <a:latin typeface="Source Sans Pro Semibold"/>
              </a:rPr>
              <a:t>We </a:t>
            </a:r>
            <a:r>
              <a:rPr lang="en-US" sz="3200" strike="noStrike" spc="-1" dirty="0">
                <a:solidFill>
                  <a:srgbClr val="C00000"/>
                </a:solidFill>
                <a:latin typeface="Source Sans Pro Semibold"/>
              </a:rPr>
              <a:t>do not</a:t>
            </a:r>
            <a:r>
              <a:rPr lang="en-US" sz="2800" b="1" strike="noStrike" spc="-1" dirty="0">
                <a:solidFill>
                  <a:srgbClr val="1C1C1C"/>
                </a:solidFill>
                <a:latin typeface="Source Sans Pro Semibold"/>
              </a:rPr>
              <a:t> deploy source code and intermediate object files.</a:t>
            </a:r>
            <a:endParaRPr lang="en-US" sz="2800" b="0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</a:t>
            </a:r>
            <a:r>
              <a:rPr lang="en-US" sz="2800" b="0" strike="noStrike" spc="-1" dirty="0" err="1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deploy.bash</a:t>
            </a: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script is run on the target host.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Can be run remotely and in parallel using </a:t>
            </a:r>
            <a:r>
              <a:rPr lang="en-US" sz="2400" spc="-1" dirty="0" err="1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cssh</a:t>
            </a:r>
            <a:endParaRPr lang="en-US" sz="2400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 also have some be-spoke scripts to help me deploy certain host groups, e.g. I can deploy all the gateways </a:t>
            </a:r>
            <a:r>
              <a:rPr lang="en-US" sz="2400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in one go.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Not every host need be updated when a new build is available.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build is copied to a build specific location, e.g.:</a:t>
            </a:r>
            <a:br>
              <a:rPr sz="280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  /asp/builds/accelerator_build0288</a:t>
            </a:r>
            <a:b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where the 0288 is an automatically allocated build number</a:t>
            </a:r>
            <a:endParaRPr lang="en-US" sz="28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800" b="0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</a:pPr>
            <a:endParaRPr lang="en-US" sz="28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369362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pc="-1" dirty="0">
                <a:solidFill>
                  <a:srgbClr val="FFFFFF"/>
                </a:solidFill>
                <a:latin typeface="Source Sans Pro Black"/>
              </a:rPr>
              <a:t>De2loying an IOC, OPI, ….   3</a:t>
            </a:r>
            <a:endParaRPr lang="en-US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360000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Multiple builds can exist </a:t>
            </a:r>
            <a:r>
              <a:rPr lang="en-US" sz="2800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on the same </a:t>
            </a: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host 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active build is selected via a symbolic link</a:t>
            </a:r>
            <a:b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r>
              <a:rPr lang="en-AU" sz="280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lang="en-US" sz="2400" b="0" strike="noStrike" spc="-1" dirty="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/asp/</a:t>
            </a:r>
            <a:r>
              <a:rPr lang="en-US" sz="2400" b="0" strike="noStrike" spc="-1" dirty="0" err="1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ics</a:t>
            </a:r>
            <a:r>
              <a:rPr lang="en-US" sz="2400" b="0" strike="noStrike" spc="-1" dirty="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-&gt; /asp/builds/accelerator_build0288</a:t>
            </a:r>
            <a:br>
              <a:rPr lang="en-US" sz="2400" b="0" strike="noStrike" spc="-1" dirty="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endParaRPr lang="en-US" sz="28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This allows us to easily revert to a previous build in the case of a "stuff" up.</a:t>
            </a:r>
            <a:endParaRPr lang="en-US" sz="28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</a:t>
            </a:r>
            <a:r>
              <a:rPr lang="en-US" sz="2800" b="0" strike="noStrike" spc="-1" dirty="0" err="1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set_build</a:t>
            </a: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script selects and logs the current build</a:t>
            </a:r>
            <a:endParaRPr lang="en-US" sz="28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</a:t>
            </a:r>
            <a:r>
              <a:rPr lang="en-US" sz="2800" b="0" strike="noStrike" spc="-1" dirty="0" err="1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show_build</a:t>
            </a:r>
            <a:r>
              <a:rPr lang="en-US" sz="2800" b="0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script displays the currently selected build.</a:t>
            </a:r>
            <a:endParaRPr lang="en-US" sz="28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8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Deploying a build to an IOC - example</a:t>
            </a:r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08FA72ED-66AD-4479-9679-FA3B55F3D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" y="1687397"/>
            <a:ext cx="10204684" cy="460028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Select/Show the active build</a:t>
            </a:r>
          </a:p>
        </p:txBody>
      </p:sp>
      <p:sp>
        <p:nvSpPr>
          <p:cNvPr id="120" name="TextShape 2"/>
          <p:cNvSpPr txBox="1"/>
          <p:nvPr/>
        </p:nvSpPr>
        <p:spPr>
          <a:xfrm>
            <a:off x="360000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en-US" sz="260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</a:p>
          <a:p>
            <a:endParaRPr lang="en-US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pic>
        <p:nvPicPr>
          <p:cNvPr id="121" name="Picture 120"/>
          <p:cNvPicPr/>
          <p:nvPr/>
        </p:nvPicPr>
        <p:blipFill>
          <a:blip r:embed="rId2"/>
          <a:stretch/>
        </p:blipFill>
        <p:spPr>
          <a:xfrm>
            <a:off x="69480" y="2480760"/>
            <a:ext cx="9958680" cy="2414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580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pc="-1" dirty="0">
                <a:solidFill>
                  <a:srgbClr val="FFFFFF"/>
                </a:solidFill>
                <a:latin typeface="Source Sans Pro Black"/>
              </a:rPr>
              <a:t>Implementation</a:t>
            </a:r>
            <a:endParaRPr lang="en-US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350573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EBS is implemented as set of bash scripts (running on Linux)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are approx. 7300 lines of bash.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Contains a lot of fossil scripts, obsolete platform scripts, especially for Windows. 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We did consider using Python, however bash is ubiquitous and available on all distributions that we use.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 EBS is very much tied in with the perforce source code management</a:t>
            </a:r>
            <a:r>
              <a:rPr lang="en-US" sz="26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We are looking into migration to </a:t>
            </a: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 git-based system.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600" b="1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6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endParaRPr lang="en-US" sz="18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Pros and Cons</a:t>
            </a:r>
          </a:p>
        </p:txBody>
      </p:sp>
      <p:sp>
        <p:nvSpPr>
          <p:cNvPr id="123" name="TextShape 2"/>
          <p:cNvSpPr txBox="1"/>
          <p:nvPr/>
        </p:nvSpPr>
        <p:spPr>
          <a:xfrm>
            <a:off x="350573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Pros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 lot of automation for building and deployment.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Everything in source code controlled.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All the items are located and built in the IOC top directory, specifically, all the application database files are in the local &lt;top&gt;</a:t>
            </a:r>
            <a:r>
              <a:rPr lang="en-US" sz="2400" b="1" spc="-1" dirty="0" err="1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db</a:t>
            </a: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/ directory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Cons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There is a relatively large learning curve.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 large over head if only managing a few IOCs.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Relatively large turn around time for a single IOC.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400" b="1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400" b="1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600" b="1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6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endParaRPr lang="en-US" sz="18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964254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pc="-1" dirty="0">
                <a:solidFill>
                  <a:srgbClr val="FFFFFF"/>
                </a:solidFill>
                <a:latin typeface="Source Sans Pro Black"/>
              </a:rPr>
              <a:t>Credits</a:t>
            </a:r>
            <a:endParaRPr lang="en-US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350573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SzPct val="45000"/>
            </a:pPr>
            <a:endParaRPr lang="en-US" sz="2800" b="1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</a:pPr>
            <a: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Design philosophy: Steven Banks</a:t>
            </a:r>
            <a:b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endParaRPr lang="en-US" sz="2800" b="1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</a:pPr>
            <a:r>
              <a:rPr lang="en-US" sz="2800" b="1" spc="-1" dirty="0">
                <a:solidFill>
                  <a:srgbClr val="1C1C1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Implementation:  Mark Bennett, Glenn Jackson</a:t>
            </a:r>
            <a:endParaRPr lang="en-US" sz="2400" b="1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400" b="1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600" b="1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600" b="1" strike="noStrike" spc="-1" dirty="0">
              <a:solidFill>
                <a:srgbClr val="1C1C1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endParaRPr lang="en-US" sz="18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9328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60000" y="259200"/>
            <a:ext cx="9360000" cy="80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What is the Easy Build System?</a:t>
            </a:r>
          </a:p>
        </p:txBody>
      </p:sp>
      <p:sp>
        <p:nvSpPr>
          <p:cNvPr id="92" name="TextShape 2"/>
          <p:cNvSpPr txBox="1"/>
          <p:nvPr/>
        </p:nvSpPr>
        <p:spPr>
          <a:xfrm>
            <a:off x="360000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The Easy Build System (EBS):</a:t>
            </a:r>
          </a:p>
          <a:p>
            <a:pPr>
              <a:spcAft>
                <a:spcPts val="1142"/>
              </a:spcAft>
            </a:pPr>
            <a:br>
              <a:rPr dirty="0"/>
            </a:b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In a nutshell: it is a collection of scripts that allow EPICS IOCs and other applications such as bundles*, gateways, archivers, extensions (</a:t>
            </a:r>
            <a:r>
              <a:rPr lang="en-US" sz="2600" b="1" strike="noStrike" spc="-1" dirty="0" err="1">
                <a:solidFill>
                  <a:srgbClr val="1C1C1C"/>
                </a:solidFill>
                <a:latin typeface="Source Sans Pro Semibold"/>
              </a:rPr>
              <a:t>edm</a:t>
            </a: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, medm, </a:t>
            </a:r>
            <a:r>
              <a:rPr lang="en-US" sz="2600" b="1" strike="noStrike" spc="-1" dirty="0" err="1">
                <a:solidFill>
                  <a:srgbClr val="1C1C1C"/>
                </a:solidFill>
                <a:latin typeface="Source Sans Pro Semibold"/>
              </a:rPr>
              <a:t>msi</a:t>
            </a: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, etc.), GUIs (EPICS Qt, Delphi) etc. to be constructed (compiled, linked, generated) and deployed to the target host in a consistent manor across multiple platform types.</a:t>
            </a:r>
          </a:p>
          <a:p>
            <a:pPr>
              <a:spcAft>
                <a:spcPts val="1142"/>
              </a:spcAft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 </a:t>
            </a:r>
          </a:p>
          <a:p>
            <a:pPr>
              <a:spcAft>
                <a:spcPts val="1142"/>
              </a:spcAft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* a bundle is a pre-built set of EPICS modules. </a:t>
            </a:r>
          </a:p>
          <a:p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Main Features 1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360000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5000"/>
          </a:bodyPr>
          <a:lstStyle/>
          <a:p>
            <a:pPr>
              <a:spcAft>
                <a:spcPts val="1142"/>
              </a:spcAft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The main features of the EBS are: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It is recipe driven build system used to consistently and repeatably construct EPICS IOCs and other applications.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The recipe files, all the associated source code, configuration files, database files, .</a:t>
            </a:r>
            <a:r>
              <a:rPr lang="en-US" sz="2600" b="1" strike="noStrike" spc="-1" dirty="0" err="1">
                <a:solidFill>
                  <a:srgbClr val="1C1C1C"/>
                </a:solidFill>
                <a:latin typeface="Source Sans Pro Semibold"/>
              </a:rPr>
              <a:t>ui</a:t>
            </a:r>
            <a:r>
              <a:rPr lang="en-US" sz="2600" b="1" spc="-1" dirty="0">
                <a:solidFill>
                  <a:srgbClr val="1C1C1C"/>
                </a:solidFill>
                <a:latin typeface="Source Sans Pro Semibold"/>
              </a:rPr>
              <a:t>, </a:t>
            </a: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.</a:t>
            </a:r>
            <a:r>
              <a:rPr lang="en-US" sz="2600" b="1" strike="noStrike" spc="-1" dirty="0" err="1">
                <a:solidFill>
                  <a:srgbClr val="1C1C1C"/>
                </a:solidFill>
                <a:latin typeface="Source Sans Pro Semibold"/>
              </a:rPr>
              <a:t>adl</a:t>
            </a: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 files etc. are extracted from the source code control system (perforce).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pc="-1" dirty="0">
                <a:solidFill>
                  <a:srgbClr val="1C1C1C"/>
                </a:solidFill>
                <a:latin typeface="Source Sans Pro Semibold"/>
              </a:rPr>
              <a:t>If it’s </a:t>
            </a:r>
            <a:r>
              <a:rPr lang="en-US" sz="2600" b="1" i="1" spc="-1" dirty="0">
                <a:solidFill>
                  <a:schemeClr val="accent2">
                    <a:lumMod val="75000"/>
                  </a:schemeClr>
                </a:solidFill>
                <a:latin typeface="Source Sans Pro Semibold"/>
              </a:rPr>
              <a:t>not</a:t>
            </a:r>
            <a:r>
              <a:rPr lang="en-US" sz="2600" b="1" spc="-1" dirty="0">
                <a:solidFill>
                  <a:srgbClr val="1C1C1C"/>
                </a:solidFill>
                <a:latin typeface="Source Sans Pro Semibold"/>
              </a:rPr>
              <a:t> in perforce, it’s </a:t>
            </a:r>
            <a:r>
              <a:rPr lang="en-US" sz="2600" b="1" i="1" spc="-1" dirty="0">
                <a:solidFill>
                  <a:schemeClr val="accent2">
                    <a:lumMod val="75000"/>
                  </a:schemeClr>
                </a:solidFill>
                <a:latin typeface="Source Sans Pro Semibold"/>
              </a:rPr>
              <a:t>not</a:t>
            </a:r>
            <a:r>
              <a:rPr lang="en-US" sz="2600" b="1" spc="-1" dirty="0">
                <a:solidFill>
                  <a:srgbClr val="1C1C1C"/>
                </a:solidFill>
                <a:latin typeface="Source Sans Pro Semibold"/>
              </a:rPr>
              <a:t> in the build.</a:t>
            </a:r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The build is run on dedicated and independent (i.e. non- operational*, non development) build host(s).</a:t>
            </a:r>
          </a:p>
          <a:p>
            <a:pPr marL="648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1" strike="noStrike" spc="-1" dirty="0">
                <a:solidFill>
                  <a:srgbClr val="1C1C1C"/>
                </a:solidFill>
                <a:latin typeface="Source Sans Pro Light"/>
              </a:rPr>
              <a:t>*</a:t>
            </a:r>
            <a:r>
              <a:rPr lang="en-US" sz="1800" b="0" strike="noStrike" spc="-1" dirty="0">
                <a:solidFill>
                  <a:srgbClr val="1C1C1C"/>
                </a:solidFill>
                <a:latin typeface="Source Sans Pro Light"/>
              </a:rPr>
              <a:t> SXR used to use an operational host as build box – we could only build on maintenance days (this was before virtual machines widely available). </a:t>
            </a:r>
          </a:p>
          <a:p>
            <a:endParaRPr lang="en-US" sz="18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Main Features 2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360000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5000"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It supports a number of independent build streams, typically one </a:t>
            </a:r>
            <a:r>
              <a:rPr lang="en-US" sz="2500" b="1" spc="-1" dirty="0">
                <a:solidFill>
                  <a:srgbClr val="1C1C1C"/>
                </a:solidFill>
                <a:latin typeface="Source Sans Pro Semibold"/>
              </a:rPr>
              <a:t>per</a:t>
            </a: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 operational area: machine, archives, gateways, beamlines.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500" b="1" spc="-1" dirty="0">
                <a:solidFill>
                  <a:srgbClr val="1C1C1C"/>
                </a:solidFill>
                <a:latin typeface="Source Sans Pro Semibold"/>
              </a:rPr>
              <a:t>Each build stream can </a:t>
            </a: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support </a:t>
            </a:r>
            <a:r>
              <a:rPr lang="en-US" sz="2500" b="1" spc="-1" dirty="0">
                <a:solidFill>
                  <a:srgbClr val="1C1C1C"/>
                </a:solidFill>
                <a:latin typeface="Source Sans Pro Semibold"/>
              </a:rPr>
              <a:t>m</a:t>
            </a: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any platform types, including CentOS 5, 6, 7, 8, CentOS Stream, </a:t>
            </a:r>
            <a:r>
              <a:rPr lang="en-US" sz="2500" b="1" strike="noStrike" spc="-1" dirty="0" err="1">
                <a:solidFill>
                  <a:srgbClr val="1C1C1C"/>
                </a:solidFill>
                <a:latin typeface="Source Sans Pro Semibold"/>
              </a:rPr>
              <a:t>debian</a:t>
            </a: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, ubuntu, </a:t>
            </a:r>
            <a:r>
              <a:rPr lang="en-US" sz="2500" b="1" strike="noStrike" spc="-1" dirty="0" err="1">
                <a:solidFill>
                  <a:srgbClr val="1C1C1C"/>
                </a:solidFill>
                <a:latin typeface="Source Sans Pro Semibold"/>
              </a:rPr>
              <a:t>redpitya</a:t>
            </a: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, libera, </a:t>
            </a:r>
            <a:r>
              <a:rPr lang="en-US" sz="2500" b="1" strike="noStrike" spc="-1" dirty="0" err="1">
                <a:solidFill>
                  <a:srgbClr val="1C1C1C"/>
                </a:solidFill>
                <a:latin typeface="Source Sans Pro Semibold"/>
              </a:rPr>
              <a:t>dimtel</a:t>
            </a: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; and we used to support CentOS 4, win32 and </a:t>
            </a:r>
            <a:r>
              <a:rPr lang="en-US" sz="2500" b="1" strike="noStrike" spc="-1" dirty="0" err="1">
                <a:solidFill>
                  <a:srgbClr val="1C1C1C"/>
                </a:solidFill>
                <a:latin typeface="Source Sans Pro Semibold"/>
              </a:rPr>
              <a:t>cygwin</a:t>
            </a: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For a standard IOC, the build system auto-generates </a:t>
            </a:r>
            <a:r>
              <a:rPr lang="en-US" sz="2500" b="1" spc="-1" dirty="0">
                <a:solidFill>
                  <a:srgbClr val="1C1C1C"/>
                </a:solidFill>
                <a:latin typeface="Source Sans Pro Semibold"/>
              </a:rPr>
              <a:t>a </a:t>
            </a: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deploy script</a:t>
            </a:r>
            <a:r>
              <a:rPr lang="en-US" sz="2500" b="1" spc="-1" dirty="0">
                <a:solidFill>
                  <a:srgbClr val="1C1C1C"/>
                </a:solidFill>
                <a:latin typeface="Source Sans Pro Semibold"/>
              </a:rPr>
              <a:t> that will deploy the required files from the build repository to the target host machine.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500" b="1" strike="noStrike" spc="-1" dirty="0">
                <a:solidFill>
                  <a:srgbClr val="1C1C1C"/>
                </a:solidFill>
                <a:latin typeface="Source Sans Pro Semibold"/>
              </a:rPr>
              <a:t>Used to all IOCs, gateways and archivers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500" b="1" spc="-1" dirty="0">
                <a:solidFill>
                  <a:srgbClr val="1C1C1C"/>
                </a:solidFill>
                <a:latin typeface="Source Sans Pro Semibold"/>
              </a:rPr>
              <a:t>OPIs used a be-spoke deploy script.</a:t>
            </a:r>
            <a:endParaRPr lang="en-US" sz="25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</a:pPr>
            <a:endParaRPr lang="en-US" sz="18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05229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 dirty="0">
                <a:solidFill>
                  <a:srgbClr val="FFFFFF"/>
                </a:solidFill>
                <a:latin typeface="Source Sans Pro Black"/>
              </a:rPr>
              <a:t>Main Features 3</a:t>
            </a:r>
          </a:p>
        </p:txBody>
      </p:sp>
      <p:sp>
        <p:nvSpPr>
          <p:cNvPr id="96" name="TextShape 2"/>
          <p:cNvSpPr txBox="1"/>
          <p:nvPr/>
        </p:nvSpPr>
        <p:spPr>
          <a:xfrm>
            <a:off x="360000" y="1767600"/>
            <a:ext cx="9180000" cy="4956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4000"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The build is started by a parameter-less command:</a:t>
            </a:r>
            <a:br>
              <a:rPr dirty="0"/>
            </a:b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    </a:t>
            </a:r>
            <a:r>
              <a:rPr lang="en-US" sz="2600" b="1" strike="noStrike" spc="-1" dirty="0" err="1">
                <a:solidFill>
                  <a:srgbClr val="1C1C1C"/>
                </a:solidFill>
                <a:latin typeface="Source Sans Pro Semibold"/>
              </a:rPr>
              <a:t>bs_start_build</a:t>
            </a:r>
            <a:br>
              <a:rPr lang="en-US" sz="2600" b="1" spc="-1" dirty="0">
                <a:solidFill>
                  <a:srgbClr val="1C1C1C"/>
                </a:solidFill>
                <a:latin typeface="Source Sans Pro Semibold"/>
              </a:rPr>
            </a:br>
            <a:endParaRPr lang="en-US" sz="2600" b="1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The build may be started manually or </a:t>
            </a:r>
            <a:r>
              <a:rPr lang="en-US" sz="2600" b="1" strike="noStrike" spc="-1" dirty="0" err="1">
                <a:solidFill>
                  <a:srgbClr val="1C1C1C"/>
                </a:solidFill>
                <a:latin typeface="Source Sans Pro Semibold"/>
              </a:rPr>
              <a:t>initated</a:t>
            </a: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 by a cronjob (as we do nightly) or similar (Jenkins ??)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The build process also generates many artifacts/log files and a  Change Control Board (CCB) report detailing which issues affected which IOCs.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trike="noStrike" spc="-1" dirty="0">
                <a:solidFill>
                  <a:srgbClr val="1C1C1C"/>
                </a:solidFill>
                <a:latin typeface="Source Sans Pro Semibold"/>
              </a:rPr>
              <a:t>It also generates a basic build status web page.</a:t>
            </a:r>
          </a:p>
          <a:p>
            <a:pPr marL="673200" lvl="1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1" spc="-1" dirty="0">
                <a:solidFill>
                  <a:srgbClr val="1C1C1C"/>
                </a:solidFill>
                <a:latin typeface="Source Sans Pro Semibold"/>
              </a:rPr>
              <a:t>I look at these first thing each morning (after coffee ;-)</a:t>
            </a:r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endParaRPr lang="en-US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Web Status page</a:t>
            </a:r>
          </a:p>
        </p:txBody>
      </p:sp>
      <p:pic>
        <p:nvPicPr>
          <p:cNvPr id="104" name="Picture 103"/>
          <p:cNvPicPr/>
          <p:nvPr/>
        </p:nvPicPr>
        <p:blipFill>
          <a:blip r:embed="rId2"/>
          <a:stretch/>
        </p:blipFill>
        <p:spPr>
          <a:xfrm>
            <a:off x="81360" y="1451520"/>
            <a:ext cx="9931320" cy="5984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CCB Report (part 1)</a:t>
            </a:r>
          </a:p>
        </p:txBody>
      </p:sp>
      <p:pic>
        <p:nvPicPr>
          <p:cNvPr id="100" name="Picture 99"/>
          <p:cNvPicPr/>
          <p:nvPr/>
        </p:nvPicPr>
        <p:blipFill>
          <a:blip r:embed="rId2"/>
          <a:stretch/>
        </p:blipFill>
        <p:spPr>
          <a:xfrm>
            <a:off x="753840" y="1489680"/>
            <a:ext cx="8623800" cy="5869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60000" y="2592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3200" b="1" strike="noStrike" spc="-1">
                <a:solidFill>
                  <a:srgbClr val="FFFFFF"/>
                </a:solidFill>
                <a:latin typeface="Source Sans Pro Black"/>
              </a:rPr>
              <a:t>CCB Report (part 2)</a:t>
            </a:r>
          </a:p>
        </p:txBody>
      </p:sp>
      <p:pic>
        <p:nvPicPr>
          <p:cNvPr id="102" name="Picture 101"/>
          <p:cNvPicPr/>
          <p:nvPr/>
        </p:nvPicPr>
        <p:blipFill>
          <a:blip r:embed="rId2"/>
          <a:stretch/>
        </p:blipFill>
        <p:spPr>
          <a:xfrm>
            <a:off x="68400" y="1791720"/>
            <a:ext cx="9997920" cy="4717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1458</Words>
  <Application>Microsoft Office PowerPoint</Application>
  <PresentationFormat>Custom</PresentationFormat>
  <Paragraphs>135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Source Sans Pro Black</vt:lpstr>
      <vt:lpstr>Source Sans Pro Light</vt:lpstr>
      <vt:lpstr>Source Sans Pro Semibold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STARRITT, Andrew</cp:lastModifiedBy>
  <cp:revision>83</cp:revision>
  <dcterms:created xsi:type="dcterms:W3CDTF">2021-05-31T19:18:54Z</dcterms:created>
  <dcterms:modified xsi:type="dcterms:W3CDTF">2022-10-15T04:19:13Z</dcterms:modified>
  <dc:language>en-US</dc:language>
</cp:coreProperties>
</file>